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4" r:id="rId2"/>
    <p:sldId id="306" r:id="rId3"/>
    <p:sldId id="307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0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ACBD"/>
    <a:srgbClr val="A11F65"/>
    <a:srgbClr val="860000"/>
    <a:srgbClr val="782336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86" autoAdjust="0"/>
  </p:normalViewPr>
  <p:slideViewPr>
    <p:cSldViewPr>
      <p:cViewPr varScale="1">
        <p:scale>
          <a:sx n="77" d="100"/>
          <a:sy n="77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171E5D-B79F-420A-BA2A-52E03352825E}" type="datetime1">
              <a:rPr lang="en-US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36F697A-CD3F-40CA-940B-B2F11A472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92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32" charset="0"/>
                <a:ea typeface="ＭＳ Ｐゴシック" pitchFamily="-32" charset="-128"/>
                <a:cs typeface="ＭＳ Ｐゴシック" pitchFamily="-3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6335DF64-52D0-4556-B93C-E1851B4063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2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ＭＳ Ｐゴシック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8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5DF64-52D0-4556-B93C-E1851B4063C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5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CS-T11-3799-PowerPoint-Template-title_v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50863"/>
            <a:ext cx="42672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2133600"/>
            <a:ext cx="5257800" cy="1295400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886200"/>
            <a:ext cx="5257800" cy="21336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3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6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9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C549D3-BA4C-460B-A399-3A228E0B85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590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2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3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2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6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492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82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ENCS-T11-3799-PowerPoint-Template_v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5800" y="5562600"/>
            <a:ext cx="7772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charset="0"/>
              <a:buChar char="•"/>
              <a:defRPr sz="10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fld id="{B1CCFE36-9538-446E-8F8E-7B5476CA04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+mj-lt"/>
          <a:ea typeface="ＭＳ Ｐゴシック" pitchFamily="80" charset="-128"/>
          <a:cs typeface="ＭＳ Ｐゴシック" pitchFamily="8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82336"/>
          </a:solidFill>
          <a:latin typeface="Arial" charset="0"/>
          <a:ea typeface="ＭＳ Ｐゴシック" pitchFamily="80" charset="-128"/>
          <a:cs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/>
          <a:ea typeface="ＭＳ Ｐゴシック" pitchFamily="80" charset="-128"/>
          <a:cs typeface="ＭＳ Ｐゴシック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2584122"/>
            <a:ext cx="9144000" cy="1143000"/>
          </a:xfrm>
        </p:spPr>
        <p:txBody>
          <a:bodyPr/>
          <a:lstStyle/>
          <a:p>
            <a:r>
              <a:rPr lang="en-US" sz="2800" dirty="0" smtClean="0"/>
              <a:t>COEN 445</a:t>
            </a:r>
            <a:br>
              <a:rPr lang="en-US" sz="2800" dirty="0" smtClean="0"/>
            </a:br>
            <a:r>
              <a:rPr lang="en-US" sz="2800" dirty="0" smtClean="0"/>
              <a:t>Lab 7</a:t>
            </a:r>
            <a:endParaRPr lang="en-US" sz="2800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" y="312295"/>
            <a:ext cx="4483155" cy="18684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18528" y="3868844"/>
            <a:ext cx="510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Wireshark Lab: IP</a:t>
            </a:r>
            <a:endParaRPr lang="en-US" sz="2800" b="1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3386721" y="5036389"/>
            <a:ext cx="2209800" cy="533400"/>
          </a:xfrm>
          <a:prstGeom prst="roundRect">
            <a:avLst/>
          </a:prstGeom>
          <a:solidFill>
            <a:srgbClr val="78233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Claude Fachkha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400" dirty="0"/>
              <a:t>Next, sort the traced packets according to IP source address by clicking on the Source</a:t>
            </a:r>
          </a:p>
          <a:p>
            <a:pPr marL="0" indent="0">
              <a:buNone/>
            </a:pPr>
            <a:r>
              <a:rPr lang="en-CA" sz="1400" dirty="0"/>
              <a:t>column header; a small downward pointing arrow should appear next to the word Source.</a:t>
            </a:r>
          </a:p>
          <a:p>
            <a:pPr marL="0" indent="0">
              <a:buNone/>
            </a:pPr>
            <a:r>
              <a:rPr lang="en-CA" sz="1400" dirty="0"/>
              <a:t>If the arrow points up, click on the Source column header again. Select the first ICMP</a:t>
            </a:r>
          </a:p>
          <a:p>
            <a:pPr marL="0" indent="0">
              <a:buNone/>
            </a:pPr>
            <a:r>
              <a:rPr lang="en-CA" sz="1400" dirty="0"/>
              <a:t>Echo Request message sent by your computer, and expand the Internet Protocol portion</a:t>
            </a:r>
          </a:p>
          <a:p>
            <a:pPr marL="0" indent="0">
              <a:buNone/>
            </a:pPr>
            <a:r>
              <a:rPr lang="en-CA" sz="1400" dirty="0"/>
              <a:t>in the “details of selected packet header” window. In the “listing of captured packets”</a:t>
            </a:r>
          </a:p>
          <a:p>
            <a:pPr marL="0" indent="0">
              <a:buNone/>
            </a:pPr>
            <a:r>
              <a:rPr lang="en-CA" sz="1400" dirty="0"/>
              <a:t>window, you should see all of the subsequent ICMP messages (perhaps with additional</a:t>
            </a:r>
          </a:p>
          <a:p>
            <a:pPr marL="0" indent="0">
              <a:buNone/>
            </a:pPr>
            <a:r>
              <a:rPr lang="en-CA" sz="1400" dirty="0"/>
              <a:t>interspersed packets sent by other protocols running on your computer) below this first</a:t>
            </a:r>
          </a:p>
          <a:p>
            <a:pPr marL="0" indent="0">
              <a:buNone/>
            </a:pPr>
            <a:r>
              <a:rPr lang="en-CA" sz="1400" dirty="0"/>
              <a:t>ICMP. Use the down arrow to move through the ICMP messages sent by your computer.</a:t>
            </a:r>
            <a:endParaRPr lang="en-US" sz="1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3681" y="3549344"/>
            <a:ext cx="80145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5. Which fields in the IP datagram always change from one datagram to the next</a:t>
            </a:r>
          </a:p>
          <a:p>
            <a:r>
              <a:rPr lang="en-US" sz="1800" dirty="0"/>
              <a:t>within this series of ICMP messages sent by your computer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6. Which fields stay constant? Which of the fields must stay constant? Which fields</a:t>
            </a:r>
          </a:p>
          <a:p>
            <a:r>
              <a:rPr lang="en-US" sz="1800" dirty="0"/>
              <a:t>must change? Why</a:t>
            </a:r>
            <a:r>
              <a:rPr lang="en-US" sz="1800" dirty="0" smtClean="0"/>
              <a:t>?</a:t>
            </a:r>
          </a:p>
          <a:p>
            <a:endParaRPr lang="en-US" sz="1800" dirty="0"/>
          </a:p>
          <a:p>
            <a:r>
              <a:rPr lang="en-US" sz="1800" dirty="0"/>
              <a:t>7. Describe the pattern you see in the values in the Identification field of the IP</a:t>
            </a:r>
          </a:p>
          <a:p>
            <a:r>
              <a:rPr lang="en-US" sz="1800" dirty="0"/>
              <a:t>datagram</a:t>
            </a:r>
          </a:p>
        </p:txBody>
      </p:sp>
    </p:spTree>
    <p:extLst>
      <p:ext uri="{BB962C8B-B14F-4D97-AF65-F5344CB8AC3E}">
        <p14:creationId xmlns:p14="http://schemas.microsoft.com/office/powerpoint/2010/main" val="7380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600" dirty="0"/>
              <a:t>Next (with the packets still sorted by source address) find the series of ICMP </a:t>
            </a:r>
            <a:r>
              <a:rPr lang="en-CA" sz="1600" dirty="0" smtClean="0"/>
              <a:t>TTL exceeded replies </a:t>
            </a:r>
            <a:r>
              <a:rPr lang="en-CA" sz="1600" dirty="0"/>
              <a:t>sent to your computer by the nearest (first hop) router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8. What is the value in the Identification field and the TTL field?</a:t>
            </a:r>
          </a:p>
          <a:p>
            <a:pPr marL="0" indent="0">
              <a:buNone/>
            </a:pPr>
            <a:r>
              <a:rPr lang="en-CA" sz="1600" dirty="0"/>
              <a:t>9. Do these values remain unchanged for all of the ICMP TTL-exceeded replies sent</a:t>
            </a:r>
          </a:p>
          <a:p>
            <a:pPr marL="0" indent="0">
              <a:buNone/>
            </a:pPr>
            <a:r>
              <a:rPr lang="en-CA" sz="1600" dirty="0"/>
              <a:t>to your computer by the nearest (first hop) router? Why?</a:t>
            </a:r>
            <a:endParaRPr lang="en-US" sz="1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600" b="1" dirty="0" smtClean="0"/>
              <a:t>Fragmentation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Sort the packet listing according to time again by clicking on the Time column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10. Find the first ICMP Echo Request message that was sent by your computer after</a:t>
            </a:r>
          </a:p>
          <a:p>
            <a:pPr marL="0" indent="0">
              <a:buNone/>
            </a:pPr>
            <a:r>
              <a:rPr lang="en-CA" sz="1600" dirty="0"/>
              <a:t>you changed the Packet Size in </a:t>
            </a:r>
            <a:r>
              <a:rPr lang="en-CA" sz="1600" dirty="0" err="1"/>
              <a:t>pingplotter</a:t>
            </a:r>
            <a:r>
              <a:rPr lang="en-CA" sz="1600" dirty="0"/>
              <a:t> to be 2000. Has that message been</a:t>
            </a:r>
          </a:p>
          <a:p>
            <a:pPr marL="0" indent="0">
              <a:buNone/>
            </a:pPr>
            <a:r>
              <a:rPr lang="en-CA" sz="1600" dirty="0"/>
              <a:t>fragmented across more than one IP datagram? [Note: if you find your packet has</a:t>
            </a:r>
          </a:p>
          <a:p>
            <a:pPr marL="0" indent="0">
              <a:buNone/>
            </a:pPr>
            <a:r>
              <a:rPr lang="en-CA" sz="1600" dirty="0"/>
              <a:t>not been fragmented, you should download the zip file</a:t>
            </a:r>
          </a:p>
          <a:p>
            <a:pPr marL="0" indent="0">
              <a:buNone/>
            </a:pPr>
            <a:r>
              <a:rPr lang="en-CA" sz="1600" dirty="0"/>
              <a:t>http://gaia.cs.umass.edu/wireshark-labs/wireshark-traces.zip and extract the </a:t>
            </a:r>
            <a:r>
              <a:rPr lang="en-CA" sz="1600" dirty="0" err="1"/>
              <a:t>ipethereal</a:t>
            </a:r>
            <a:r>
              <a:rPr lang="en-CA" sz="1600" dirty="0"/>
              <a:t>-</a:t>
            </a:r>
          </a:p>
          <a:p>
            <a:pPr marL="0" indent="0">
              <a:buNone/>
            </a:pPr>
            <a:r>
              <a:rPr lang="en-CA" sz="1600" dirty="0"/>
              <a:t>trace-1packet trace. If your computer has an Ethernet interface, a packet</a:t>
            </a:r>
          </a:p>
          <a:p>
            <a:pPr marL="0" indent="0">
              <a:buNone/>
            </a:pPr>
            <a:r>
              <a:rPr lang="en-CA" sz="1600" dirty="0"/>
              <a:t>size of 2000 should cause fragmentation.3</a:t>
            </a:r>
            <a:r>
              <a:rPr lang="en-CA" sz="1600" dirty="0" smtClean="0"/>
              <a:t>]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11. Print out the first fragment of the fragmented IP datagram. What information in</a:t>
            </a:r>
          </a:p>
          <a:p>
            <a:pPr marL="0" indent="0">
              <a:buNone/>
            </a:pPr>
            <a:r>
              <a:rPr lang="en-CA" sz="1600" dirty="0"/>
              <a:t>the IP header indicates that the datagram been fragmented? What information in</a:t>
            </a:r>
          </a:p>
          <a:p>
            <a:pPr marL="0" indent="0">
              <a:buNone/>
            </a:pPr>
            <a:r>
              <a:rPr lang="en-CA" sz="1600" dirty="0"/>
              <a:t>the IP header indicates whether this is the first fragment versus a latter fragment?</a:t>
            </a:r>
          </a:p>
          <a:p>
            <a:pPr marL="0" indent="0">
              <a:buNone/>
            </a:pPr>
            <a:r>
              <a:rPr lang="en-CA" sz="1600" dirty="0"/>
              <a:t>How long is this IP datagram?</a:t>
            </a:r>
            <a:endParaRPr lang="en-US" sz="1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 </a:t>
            </a:r>
            <a:r>
              <a:rPr lang="en-CA" dirty="0" smtClean="0"/>
              <a:t>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600" dirty="0"/>
              <a:t>12. Print out the second fragment of the fragmented IP datagram. What information in</a:t>
            </a:r>
          </a:p>
          <a:p>
            <a:pPr marL="0" indent="0">
              <a:buNone/>
            </a:pPr>
            <a:r>
              <a:rPr lang="en-CA" sz="1600" dirty="0"/>
              <a:t>the IP header indicates that this is not the first datagram fragment? Are the more</a:t>
            </a:r>
          </a:p>
          <a:p>
            <a:pPr marL="0" indent="0">
              <a:buNone/>
            </a:pPr>
            <a:r>
              <a:rPr lang="en-CA" sz="1600" dirty="0"/>
              <a:t>fragments? How can you tell</a:t>
            </a:r>
            <a:r>
              <a:rPr lang="en-CA" sz="1600" dirty="0" smtClean="0"/>
              <a:t>?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13. What fields change in the IP header between the first and second fragment?</a:t>
            </a:r>
          </a:p>
          <a:p>
            <a:pPr marL="0" indent="0">
              <a:buNone/>
            </a:pPr>
            <a:r>
              <a:rPr lang="en-CA" sz="1600" dirty="0"/>
              <a:t>Now find the first ICMP Echo Request message that was sent by your computer after you</a:t>
            </a:r>
          </a:p>
          <a:p>
            <a:pPr marL="0" indent="0">
              <a:buNone/>
            </a:pPr>
            <a:r>
              <a:rPr lang="en-CA" sz="1600" dirty="0"/>
              <a:t>changed the Packet Size in </a:t>
            </a:r>
            <a:r>
              <a:rPr lang="en-CA" sz="1600" dirty="0" err="1"/>
              <a:t>pingplotter</a:t>
            </a:r>
            <a:r>
              <a:rPr lang="en-CA" sz="1600" dirty="0"/>
              <a:t> to be 3500</a:t>
            </a:r>
            <a:r>
              <a:rPr lang="en-CA" sz="1600" dirty="0" smtClean="0"/>
              <a:t>.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14. How many fragments were created from the original datagram</a:t>
            </a:r>
            <a:r>
              <a:rPr lang="en-CA" sz="1600" dirty="0" smtClean="0"/>
              <a:t>?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15. What fields change in the IP header among the fragments?</a:t>
            </a:r>
            <a:endParaRPr lang="en-US" sz="1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7772400" cy="838200"/>
          </a:xfrm>
        </p:spPr>
        <p:txBody>
          <a:bodyPr/>
          <a:lstStyle/>
          <a:p>
            <a:pPr lvl="1"/>
            <a:r>
              <a:rPr lang="en-US" dirty="0" smtClean="0"/>
              <a:t>Claude Fachkha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c_fachkh@encs.concordia.ca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 descr="http://www.lettereyemedia.com/wp-content/uploads/2012/08/New-Logo-Question-Featured-630x3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039"/>
            <a:ext cx="60007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477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" y="914931"/>
            <a:ext cx="9296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800" dirty="0"/>
              <a:t>In this lab, we’ll investigate the IP protocol, focusing on the IP datagram. We’ll do so by</a:t>
            </a:r>
          </a:p>
          <a:p>
            <a:r>
              <a:rPr lang="en-CA" sz="1800" dirty="0"/>
              <a:t>analyzing a trace of IP datagrams sent and received by an execution of the </a:t>
            </a:r>
            <a:r>
              <a:rPr lang="en-CA" sz="1800" dirty="0" err="1"/>
              <a:t>traceroute</a:t>
            </a:r>
            <a:endParaRPr lang="en-CA" sz="1800" dirty="0"/>
          </a:p>
          <a:p>
            <a:r>
              <a:rPr lang="en-CA" sz="1800" dirty="0"/>
              <a:t>program (the </a:t>
            </a:r>
            <a:r>
              <a:rPr lang="en-CA" sz="1800" dirty="0" err="1"/>
              <a:t>traceroute</a:t>
            </a:r>
            <a:r>
              <a:rPr lang="en-CA" sz="1800" dirty="0"/>
              <a:t> program itself is explored in more detail in the Wireshark</a:t>
            </a:r>
          </a:p>
          <a:p>
            <a:r>
              <a:rPr lang="en-CA" sz="1800" dirty="0"/>
              <a:t>ICMP lab). We’ll investigate the various fields in the IP datagram, and study IP</a:t>
            </a:r>
          </a:p>
          <a:p>
            <a:r>
              <a:rPr lang="en-US" sz="1800" dirty="0"/>
              <a:t>fragmentation in detail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CA" sz="1800" dirty="0"/>
              <a:t>Before beginning this lab, you’ll probably want to review sections 1.4.3 in the text1 and</a:t>
            </a:r>
          </a:p>
          <a:p>
            <a:r>
              <a:rPr lang="en-CA" sz="1800" dirty="0"/>
              <a:t>section 3.4 of RFC 2151 [ftp://ftp.rfc-editor.org/in-notes/rfc2151.txt] to update yourself</a:t>
            </a:r>
          </a:p>
          <a:p>
            <a:r>
              <a:rPr lang="en-CA" sz="1800" dirty="0"/>
              <a:t>on the operation of the </a:t>
            </a:r>
            <a:r>
              <a:rPr lang="en-CA" sz="1800" dirty="0" err="1"/>
              <a:t>traceroute</a:t>
            </a:r>
            <a:r>
              <a:rPr lang="en-CA" sz="1800" dirty="0"/>
              <a:t> program. You’ll also want to read Section 4.4 in</a:t>
            </a:r>
          </a:p>
          <a:p>
            <a:r>
              <a:rPr lang="en-CA" sz="1800" dirty="0"/>
              <a:t>the text, and probably also have RFC 791 [ftp://ftp.rfc-editor.org/in-notes/rfc791.txt] on</a:t>
            </a:r>
          </a:p>
          <a:p>
            <a:r>
              <a:rPr lang="en-CA" sz="1800" dirty="0"/>
              <a:t>hand as well, for a discussion of the IP protocol.</a:t>
            </a:r>
          </a:p>
        </p:txBody>
      </p:sp>
    </p:spTree>
    <p:extLst>
      <p:ext uri="{BB962C8B-B14F-4D97-AF65-F5344CB8AC3E}">
        <p14:creationId xmlns:p14="http://schemas.microsoft.com/office/powerpoint/2010/main" val="27221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Capturing packets from an execution of </a:t>
            </a:r>
            <a:r>
              <a:rPr lang="en-CA" dirty="0" err="1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3505200"/>
          </a:xfrm>
        </p:spPr>
        <p:txBody>
          <a:bodyPr/>
          <a:lstStyle/>
          <a:p>
            <a:r>
              <a:rPr lang="en-US" dirty="0" smtClean="0"/>
              <a:t>Windows. The </a:t>
            </a:r>
            <a:r>
              <a:rPr lang="en-US" b="1" dirty="0" err="1" smtClean="0"/>
              <a:t>tracert</a:t>
            </a:r>
            <a:r>
              <a:rPr lang="en-US" dirty="0" smtClean="0"/>
              <a:t> program</a:t>
            </a:r>
          </a:p>
          <a:p>
            <a:r>
              <a:rPr lang="en-US" dirty="0" smtClean="0"/>
              <a:t>Unix/</a:t>
            </a:r>
            <a:r>
              <a:rPr lang="en-US" dirty="0" err="1" smtClean="0"/>
              <a:t>MacOS</a:t>
            </a:r>
            <a:r>
              <a:rPr lang="en-US" dirty="0" smtClean="0"/>
              <a:t>: </a:t>
            </a:r>
            <a:r>
              <a:rPr lang="en-US" b="1" dirty="0" err="1" smtClean="0"/>
              <a:t>traceroute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CA" dirty="0"/>
              <a:t>For example, to send </a:t>
            </a:r>
            <a:r>
              <a:rPr lang="en-CA" dirty="0" err="1"/>
              <a:t>traceroute</a:t>
            </a:r>
            <a:r>
              <a:rPr lang="en-CA" dirty="0"/>
              <a:t> datagrams of 2000 bytes</a:t>
            </a:r>
          </a:p>
          <a:p>
            <a:pPr marL="0" indent="0">
              <a:buNone/>
            </a:pPr>
            <a:r>
              <a:rPr lang="en-CA" dirty="0"/>
              <a:t>towards gaia.cs.umass.edu, the command would be: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err="1" smtClean="0"/>
              <a:t>traceroute</a:t>
            </a:r>
            <a:r>
              <a:rPr lang="en-US" i="1" dirty="0" smtClean="0"/>
              <a:t> </a:t>
            </a:r>
            <a:r>
              <a:rPr lang="en-US" i="1" dirty="0"/>
              <a:t>gaia.cs.umass.edu 2000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dirty="0"/>
              <a:t>1. Capturing packets from an execution of </a:t>
            </a:r>
            <a:r>
              <a:rPr lang="en-CA" dirty="0" err="1" smtClean="0"/>
              <a:t>traceroute</a:t>
            </a:r>
            <a:r>
              <a:rPr lang="en-CA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/>
              <a:t>Do the following:</a:t>
            </a:r>
          </a:p>
          <a:p>
            <a:pPr marL="0" indent="0">
              <a:buNone/>
            </a:pPr>
            <a:r>
              <a:rPr lang="en-CA" sz="1800" dirty="0"/>
              <a:t>• Start up Wireshark and begin packet capture (Capture-&gt;Start) and then press </a:t>
            </a:r>
            <a:r>
              <a:rPr lang="en-CA" sz="1800" dirty="0" smtClean="0"/>
              <a:t>OK on </a:t>
            </a:r>
            <a:r>
              <a:rPr lang="en-CA" sz="1800" dirty="0"/>
              <a:t>the Wireshark Packet Capture Options screen (we’ll not need to select </a:t>
            </a:r>
            <a:r>
              <a:rPr lang="en-CA" sz="1800" dirty="0" smtClean="0"/>
              <a:t>any options </a:t>
            </a:r>
            <a:r>
              <a:rPr lang="en-CA" sz="1800" dirty="0"/>
              <a:t>here).</a:t>
            </a:r>
          </a:p>
          <a:p>
            <a:pPr marL="0" indent="0">
              <a:buNone/>
            </a:pPr>
            <a:r>
              <a:rPr lang="en-CA" sz="1800" dirty="0"/>
              <a:t>• If you are using a Windows platform, start up </a:t>
            </a:r>
            <a:r>
              <a:rPr lang="en-CA" sz="1800" dirty="0" err="1"/>
              <a:t>pingplotter</a:t>
            </a:r>
            <a:r>
              <a:rPr lang="en-CA" sz="1800" dirty="0"/>
              <a:t> and enter the name of </a:t>
            </a:r>
            <a:r>
              <a:rPr lang="en-CA" sz="1800" dirty="0" smtClean="0"/>
              <a:t>a target </a:t>
            </a:r>
            <a:r>
              <a:rPr lang="en-CA" sz="1800" dirty="0"/>
              <a:t>destination in the “Address to Trace Window.” Enter 3 in the “# of times </a:t>
            </a:r>
            <a:r>
              <a:rPr lang="en-CA" sz="1800" dirty="0" smtClean="0"/>
              <a:t>to Trace</a:t>
            </a:r>
            <a:r>
              <a:rPr lang="en-CA" sz="1800" dirty="0"/>
              <a:t>” field, so you don’t gather too much data. Select the menu item Edit-</a:t>
            </a:r>
          </a:p>
          <a:p>
            <a:pPr marL="0" indent="0">
              <a:buNone/>
            </a:pPr>
            <a:r>
              <a:rPr lang="en-CA" sz="1800" dirty="0"/>
              <a:t>&gt;Advanced Options-&gt;Packet Options and enter a value of 56 in the Packet Size</a:t>
            </a:r>
          </a:p>
          <a:p>
            <a:pPr marL="0" indent="0">
              <a:buNone/>
            </a:pPr>
            <a:r>
              <a:rPr lang="en-CA" sz="1800" dirty="0"/>
              <a:t>field and then press OK. Then press the Trace button. You should see a</a:t>
            </a:r>
          </a:p>
          <a:p>
            <a:pPr marL="0" indent="0">
              <a:buNone/>
            </a:pPr>
            <a:r>
              <a:rPr lang="en-CA" sz="1800" dirty="0" err="1"/>
              <a:t>pingplotter</a:t>
            </a:r>
            <a:r>
              <a:rPr lang="en-CA" sz="1800" dirty="0"/>
              <a:t> window that looks something like this: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dirty="0"/>
              <a:t>1. Capturing packets from an execution of </a:t>
            </a:r>
            <a:r>
              <a:rPr lang="en-CA" dirty="0" err="1" smtClean="0"/>
              <a:t>traceroute</a:t>
            </a:r>
            <a:r>
              <a:rPr lang="en-CA" dirty="0" smtClean="0"/>
              <a:t>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30710"/>
            <a:ext cx="7724786" cy="4521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dirty="0"/>
              <a:t>1. Capturing packets from an execution of </a:t>
            </a:r>
            <a:r>
              <a:rPr lang="en-CA" dirty="0" err="1" smtClean="0"/>
              <a:t>traceroute</a:t>
            </a:r>
            <a:r>
              <a:rPr lang="en-CA" dirty="0" smtClean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/>
              <a:t>Next, send a set of datagrams with a longer length, by selecting Edit-&gt;Advanced</a:t>
            </a:r>
          </a:p>
          <a:p>
            <a:pPr marL="0" indent="0">
              <a:buNone/>
            </a:pPr>
            <a:r>
              <a:rPr lang="en-CA" sz="1800" dirty="0"/>
              <a:t>Options-&gt;Packet Options and enter a value of 2000 in the Packet Size field and</a:t>
            </a:r>
          </a:p>
          <a:p>
            <a:pPr marL="0" indent="0">
              <a:buNone/>
            </a:pPr>
            <a:r>
              <a:rPr lang="en-CA" sz="1800" dirty="0"/>
              <a:t>then press OK. Then press the Resume button.</a:t>
            </a:r>
          </a:p>
          <a:p>
            <a:pPr marL="0" indent="0">
              <a:buNone/>
            </a:pPr>
            <a:r>
              <a:rPr lang="en-CA" sz="1800" dirty="0"/>
              <a:t>Finally, send a set of datagrams with a longer length, by selecting Edit-</a:t>
            </a:r>
          </a:p>
          <a:p>
            <a:pPr marL="0" indent="0">
              <a:buNone/>
            </a:pPr>
            <a:r>
              <a:rPr lang="en-CA" sz="1800" dirty="0"/>
              <a:t>&gt;Advanced Options-&gt;Packet Options and enter a value of 3500 in the Packet Size</a:t>
            </a:r>
          </a:p>
          <a:p>
            <a:pPr marL="0" indent="0">
              <a:buNone/>
            </a:pPr>
            <a:r>
              <a:rPr lang="en-CA" sz="1800" dirty="0"/>
              <a:t>field and then press OK. Then press the Resume button.</a:t>
            </a:r>
          </a:p>
          <a:p>
            <a:pPr marL="0" indent="0">
              <a:buNone/>
            </a:pPr>
            <a:r>
              <a:rPr lang="en-CA" sz="1800" dirty="0"/>
              <a:t>Stop Wireshark tracing</a:t>
            </a:r>
            <a:r>
              <a:rPr lang="en-CA" sz="1800" dirty="0" smtClean="0"/>
              <a:t>.</a:t>
            </a:r>
          </a:p>
          <a:p>
            <a:pPr marL="0" indent="0">
              <a:buNone/>
            </a:pPr>
            <a:endParaRPr lang="en-CA" sz="1800" b="1" i="1" dirty="0"/>
          </a:p>
          <a:p>
            <a:pPr marL="0" indent="0">
              <a:buNone/>
            </a:pPr>
            <a:r>
              <a:rPr lang="en-CA" sz="1800" dirty="0"/>
              <a:t>If you are using a Unix or Mac platform, enter three </a:t>
            </a:r>
            <a:r>
              <a:rPr lang="en-CA" sz="1800" dirty="0" err="1"/>
              <a:t>traceroute</a:t>
            </a:r>
            <a:r>
              <a:rPr lang="en-CA" sz="1800" dirty="0"/>
              <a:t> commands,</a:t>
            </a:r>
          </a:p>
          <a:p>
            <a:pPr marL="0" indent="0">
              <a:buNone/>
            </a:pPr>
            <a:r>
              <a:rPr lang="en-CA" sz="1800" dirty="0"/>
              <a:t>one with a length of 56 bytes, one with a length of 2000 bytes, and one with a</a:t>
            </a:r>
          </a:p>
          <a:p>
            <a:pPr marL="0" indent="0">
              <a:buNone/>
            </a:pPr>
            <a:r>
              <a:rPr lang="en-US" sz="1800" dirty="0"/>
              <a:t>length of 3500 bytes.</a:t>
            </a:r>
          </a:p>
          <a:p>
            <a:pPr marL="0" indent="0">
              <a:buNone/>
            </a:pPr>
            <a:r>
              <a:rPr lang="en-US" sz="1800" dirty="0"/>
              <a:t>Stop Wireshark tracing.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/>
              <a:t>In your trace, you should be able to see the series of ICMP Echo Request (in the case </a:t>
            </a:r>
            <a:r>
              <a:rPr lang="en-CA" sz="1800" dirty="0" smtClean="0"/>
              <a:t>of Windows </a:t>
            </a:r>
            <a:r>
              <a:rPr lang="en-CA" sz="1800" dirty="0"/>
              <a:t>machine) or the UDP segment (in the case of Unix) sent by your computer </a:t>
            </a:r>
            <a:r>
              <a:rPr lang="en-CA" sz="1800" dirty="0" smtClean="0"/>
              <a:t>and the </a:t>
            </a:r>
            <a:r>
              <a:rPr lang="en-CA" sz="1800" dirty="0"/>
              <a:t>ICMP TTL-exceeded messages returned to your computer by the </a:t>
            </a:r>
            <a:r>
              <a:rPr lang="en-CA" sz="1800" dirty="0" smtClean="0"/>
              <a:t>intermediate routers</a:t>
            </a:r>
            <a:r>
              <a:rPr lang="en-CA" sz="1800" dirty="0"/>
              <a:t>. In the questions below, we’ll assume you are using a Windows machine; </a:t>
            </a:r>
            <a:r>
              <a:rPr lang="en-CA" sz="1800" dirty="0" smtClean="0"/>
              <a:t>the corresponding </a:t>
            </a:r>
            <a:r>
              <a:rPr lang="en-CA" sz="1800" dirty="0"/>
              <a:t>questions for the case of a Unix machine should be clear.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r>
              <a:rPr lang="en-CA" sz="1800" dirty="0"/>
              <a:t>1. Select the first ICMP Echo Request message sent by your computer, and </a:t>
            </a:r>
            <a:r>
              <a:rPr lang="en-CA" sz="1800" dirty="0" smtClean="0"/>
              <a:t>expand the </a:t>
            </a:r>
            <a:r>
              <a:rPr lang="en-CA" sz="1800" dirty="0"/>
              <a:t>Internet Protocol part of the packet in the packet details window.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828800"/>
            <a:ext cx="6705600" cy="382829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63677" y="5691511"/>
            <a:ext cx="541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is the IP address of your computer?</a:t>
            </a:r>
          </a:p>
        </p:txBody>
      </p:sp>
    </p:spTree>
    <p:extLst>
      <p:ext uri="{BB962C8B-B14F-4D97-AF65-F5344CB8AC3E}">
        <p14:creationId xmlns:p14="http://schemas.microsoft.com/office/powerpoint/2010/main" val="1948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CA" b="0" dirty="0"/>
              <a:t>2. A look at the captured </a:t>
            </a:r>
            <a:r>
              <a:rPr lang="en-CA" b="0" dirty="0" smtClean="0"/>
              <a:t>trace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681" y="1198306"/>
            <a:ext cx="8305800" cy="3505200"/>
          </a:xfrm>
        </p:spPr>
        <p:txBody>
          <a:bodyPr/>
          <a:lstStyle/>
          <a:p>
            <a:r>
              <a:rPr lang="en-CA" sz="1800" dirty="0"/>
              <a:t>2. Within the IP packet header, what is the value in the upper layer protocol field?</a:t>
            </a:r>
          </a:p>
          <a:p>
            <a:r>
              <a:rPr lang="en-CA" sz="1800" dirty="0"/>
              <a:t>3. How many bytes are in the IP header? How many bytes are in the payload of </a:t>
            </a:r>
            <a:r>
              <a:rPr lang="en-CA" sz="1800" dirty="0" smtClean="0"/>
              <a:t>the IP </a:t>
            </a:r>
            <a:r>
              <a:rPr lang="en-CA" sz="1800" dirty="0"/>
              <a:t>datagram? Explain how you determined the number of payload bytes.</a:t>
            </a:r>
          </a:p>
          <a:p>
            <a:r>
              <a:rPr lang="en-CA" sz="1800" dirty="0"/>
              <a:t>4. Has this IP datagram been fragmented? Explain how you determined whether </a:t>
            </a:r>
            <a:r>
              <a:rPr lang="en-CA" sz="1800" dirty="0" smtClean="0"/>
              <a:t>or not </a:t>
            </a:r>
            <a:r>
              <a:rPr lang="en-CA" sz="1800" dirty="0"/>
              <a:t>the datagram has been fragmented.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549D3-BA4C-460B-A399-3A228E0B850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3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CS-T11-3799-New ppt template_v2">
  <a:themeElements>
    <a:clrScheme name="Concordia-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80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3749</TotalTime>
  <Words>1300</Words>
  <Application>Microsoft Office PowerPoint</Application>
  <PresentationFormat>On-screen Show (4:3)</PresentationFormat>
  <Paragraphs>120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ENCS-T11-3799-New ppt template_v2</vt:lpstr>
      <vt:lpstr>COEN 445 Lab 7</vt:lpstr>
      <vt:lpstr>Introduction</vt:lpstr>
      <vt:lpstr>1. Capturing packets from an execution of traceroute</vt:lpstr>
      <vt:lpstr>1. Capturing packets from an execution of traceroute (Cont.)</vt:lpstr>
      <vt:lpstr>1. Capturing packets from an execution of traceroute (Cont.)</vt:lpstr>
      <vt:lpstr>1. Capturing packets from an execution of traceroute (Cont.)</vt:lpstr>
      <vt:lpstr>2. A look at the captured trace</vt:lpstr>
      <vt:lpstr>2. A look at the captured trace (Cont.)</vt:lpstr>
      <vt:lpstr>2. A look at the captured trace (Cont.)</vt:lpstr>
      <vt:lpstr>2. A look at the captured trace (Cont.)</vt:lpstr>
      <vt:lpstr>2. A look at the captured trace (Cont.)</vt:lpstr>
      <vt:lpstr>2. A look at the captured trace (Cont.)</vt:lpstr>
      <vt:lpstr>2. A look at the captured trace (Cont.) EXTRA</vt:lpstr>
      <vt:lpstr>Claude Fachkha c_fachkh@encs.concordia.ca</vt:lpstr>
    </vt:vector>
  </TitlesOfParts>
  <Company>Concordia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Concordia university</dc:creator>
  <cp:lastModifiedBy>glitho</cp:lastModifiedBy>
  <cp:revision>164</cp:revision>
  <dcterms:created xsi:type="dcterms:W3CDTF">2013-08-15T15:05:02Z</dcterms:created>
  <dcterms:modified xsi:type="dcterms:W3CDTF">2013-11-12T14:53:13Z</dcterms:modified>
</cp:coreProperties>
</file>