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0"/>
  </p:notesMasterIdLst>
  <p:sldIdLst>
    <p:sldId id="257" r:id="rId2"/>
    <p:sldId id="258" r:id="rId3"/>
    <p:sldId id="259" r:id="rId4"/>
    <p:sldId id="286"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4" r:id="rId26"/>
    <p:sldId id="280" r:id="rId27"/>
    <p:sldId id="281"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3.wmf"/><Relationship Id="rId7" Type="http://schemas.openxmlformats.org/officeDocument/2006/relationships/image" Target="../media/image47.wmf"/><Relationship Id="rId2" Type="http://schemas.openxmlformats.org/officeDocument/2006/relationships/image" Target="../media/image42.wmf"/><Relationship Id="rId1" Type="http://schemas.openxmlformats.org/officeDocument/2006/relationships/image" Target="../media/image3.wmf"/><Relationship Id="rId6" Type="http://schemas.openxmlformats.org/officeDocument/2006/relationships/image" Target="../media/image46.wmf"/><Relationship Id="rId5" Type="http://schemas.openxmlformats.org/officeDocument/2006/relationships/image" Target="../media/image45.wmf"/><Relationship Id="rId4" Type="http://schemas.openxmlformats.org/officeDocument/2006/relationships/image" Target="../media/image4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3.wmf"/><Relationship Id="rId6" Type="http://schemas.openxmlformats.org/officeDocument/2006/relationships/image" Target="../media/image52.wmf"/><Relationship Id="rId5" Type="http://schemas.openxmlformats.org/officeDocument/2006/relationships/image" Target="../media/image51.wmf"/><Relationship Id="rId4" Type="http://schemas.openxmlformats.org/officeDocument/2006/relationships/image" Target="../media/image50.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59.wmf"/><Relationship Id="rId3" Type="http://schemas.openxmlformats.org/officeDocument/2006/relationships/image" Target="../media/image54.wmf"/><Relationship Id="rId7" Type="http://schemas.openxmlformats.org/officeDocument/2006/relationships/image" Target="../media/image58.wmf"/><Relationship Id="rId2" Type="http://schemas.openxmlformats.org/officeDocument/2006/relationships/image" Target="../media/image53.wmf"/><Relationship Id="rId1" Type="http://schemas.openxmlformats.org/officeDocument/2006/relationships/image" Target="../media/image3.wmf"/><Relationship Id="rId6" Type="http://schemas.openxmlformats.org/officeDocument/2006/relationships/image" Target="../media/image57.wmf"/><Relationship Id="rId5" Type="http://schemas.openxmlformats.org/officeDocument/2006/relationships/image" Target="../media/image56.wmf"/><Relationship Id="rId4" Type="http://schemas.openxmlformats.org/officeDocument/2006/relationships/image" Target="../media/image55.wmf"/><Relationship Id="rId9" Type="http://schemas.openxmlformats.org/officeDocument/2006/relationships/image" Target="../media/image60.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2.wmf"/><Relationship Id="rId7" Type="http://schemas.openxmlformats.org/officeDocument/2006/relationships/image" Target="../media/image66.wmf"/><Relationship Id="rId2" Type="http://schemas.openxmlformats.org/officeDocument/2006/relationships/image" Target="../media/image61.wmf"/><Relationship Id="rId1" Type="http://schemas.openxmlformats.org/officeDocument/2006/relationships/image" Target="../media/image3.wmf"/><Relationship Id="rId6" Type="http://schemas.openxmlformats.org/officeDocument/2006/relationships/image" Target="../media/image65.wmf"/><Relationship Id="rId5" Type="http://schemas.openxmlformats.org/officeDocument/2006/relationships/image" Target="../media/image64.wmf"/><Relationship Id="rId4" Type="http://schemas.openxmlformats.org/officeDocument/2006/relationships/image" Target="../media/image63.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68.wmf"/><Relationship Id="rId2" Type="http://schemas.openxmlformats.org/officeDocument/2006/relationships/image" Target="../media/image67.wmf"/><Relationship Id="rId1" Type="http://schemas.openxmlformats.org/officeDocument/2006/relationships/image" Target="../media/image3.wmf"/><Relationship Id="rId4" Type="http://schemas.openxmlformats.org/officeDocument/2006/relationships/image" Target="../media/image69.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71.wmf"/><Relationship Id="rId7" Type="http://schemas.openxmlformats.org/officeDocument/2006/relationships/image" Target="../media/image75.wmf"/><Relationship Id="rId2" Type="http://schemas.openxmlformats.org/officeDocument/2006/relationships/image" Target="../media/image70.wmf"/><Relationship Id="rId1" Type="http://schemas.openxmlformats.org/officeDocument/2006/relationships/image" Target="../media/image3.wmf"/><Relationship Id="rId6" Type="http://schemas.openxmlformats.org/officeDocument/2006/relationships/image" Target="../media/image74.wmf"/><Relationship Id="rId5" Type="http://schemas.openxmlformats.org/officeDocument/2006/relationships/image" Target="../media/image73.wmf"/><Relationship Id="rId4" Type="http://schemas.openxmlformats.org/officeDocument/2006/relationships/image" Target="../media/image72.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70.wmf"/><Relationship Id="rId1" Type="http://schemas.openxmlformats.org/officeDocument/2006/relationships/image" Target="../media/image3.wmf"/><Relationship Id="rId4" Type="http://schemas.openxmlformats.org/officeDocument/2006/relationships/image" Target="../media/image77.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84.wmf"/><Relationship Id="rId3" Type="http://schemas.openxmlformats.org/officeDocument/2006/relationships/image" Target="../media/image79.wmf"/><Relationship Id="rId7" Type="http://schemas.openxmlformats.org/officeDocument/2006/relationships/image" Target="../media/image83.wmf"/><Relationship Id="rId12" Type="http://schemas.openxmlformats.org/officeDocument/2006/relationships/image" Target="../media/image88.wmf"/><Relationship Id="rId2" Type="http://schemas.openxmlformats.org/officeDocument/2006/relationships/image" Target="../media/image78.wmf"/><Relationship Id="rId1" Type="http://schemas.openxmlformats.org/officeDocument/2006/relationships/image" Target="../media/image3.wmf"/><Relationship Id="rId6" Type="http://schemas.openxmlformats.org/officeDocument/2006/relationships/image" Target="../media/image82.wmf"/><Relationship Id="rId11" Type="http://schemas.openxmlformats.org/officeDocument/2006/relationships/image" Target="../media/image87.wmf"/><Relationship Id="rId5" Type="http://schemas.openxmlformats.org/officeDocument/2006/relationships/image" Target="../media/image81.wmf"/><Relationship Id="rId10" Type="http://schemas.openxmlformats.org/officeDocument/2006/relationships/image" Target="../media/image86.wmf"/><Relationship Id="rId4" Type="http://schemas.openxmlformats.org/officeDocument/2006/relationships/image" Target="../media/image80.wmf"/><Relationship Id="rId9" Type="http://schemas.openxmlformats.org/officeDocument/2006/relationships/image" Target="../media/image85.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91.wmf"/><Relationship Id="rId2" Type="http://schemas.openxmlformats.org/officeDocument/2006/relationships/image" Target="../media/image90.wmf"/><Relationship Id="rId1" Type="http://schemas.openxmlformats.org/officeDocument/2006/relationships/image" Target="../media/image3.wmf"/><Relationship Id="rId5" Type="http://schemas.openxmlformats.org/officeDocument/2006/relationships/image" Target="../media/image93.wmf"/><Relationship Id="rId4" Type="http://schemas.openxmlformats.org/officeDocument/2006/relationships/image" Target="../media/image9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95.wmf"/><Relationship Id="rId2" Type="http://schemas.openxmlformats.org/officeDocument/2006/relationships/image" Target="../media/image94.wmf"/><Relationship Id="rId1" Type="http://schemas.openxmlformats.org/officeDocument/2006/relationships/image" Target="../media/image3.wmf"/><Relationship Id="rId5" Type="http://schemas.openxmlformats.org/officeDocument/2006/relationships/image" Target="../media/image97.wmf"/><Relationship Id="rId4" Type="http://schemas.openxmlformats.org/officeDocument/2006/relationships/image" Target="../media/image9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7.wmf"/><Relationship Id="rId7" Type="http://schemas.openxmlformats.org/officeDocument/2006/relationships/image" Target="../media/image11.wmf"/><Relationship Id="rId12" Type="http://schemas.openxmlformats.org/officeDocument/2006/relationships/image" Target="../media/image15.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11" Type="http://schemas.openxmlformats.org/officeDocument/2006/relationships/image" Target="../media/image14.wmf"/><Relationship Id="rId5" Type="http://schemas.openxmlformats.org/officeDocument/2006/relationships/image" Target="../media/image9.wmf"/><Relationship Id="rId10" Type="http://schemas.openxmlformats.org/officeDocument/2006/relationships/image" Target="../media/image13.wmf"/><Relationship Id="rId4" Type="http://schemas.openxmlformats.org/officeDocument/2006/relationships/image" Target="../media/image8.wmf"/><Relationship Id="rId9" Type="http://schemas.openxmlformats.org/officeDocument/2006/relationships/image" Target="../media/image3.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image" Target="../media/image17.wmf"/><Relationship Id="rId7" Type="http://schemas.openxmlformats.org/officeDocument/2006/relationships/image" Target="../media/image21.wmf"/><Relationship Id="rId2" Type="http://schemas.openxmlformats.org/officeDocument/2006/relationships/image" Target="../media/image16.wmf"/><Relationship Id="rId1" Type="http://schemas.openxmlformats.org/officeDocument/2006/relationships/image" Target="../media/image3.wmf"/><Relationship Id="rId6" Type="http://schemas.openxmlformats.org/officeDocument/2006/relationships/image" Target="../media/image20.wmf"/><Relationship Id="rId11" Type="http://schemas.openxmlformats.org/officeDocument/2006/relationships/image" Target="../media/image25.wmf"/><Relationship Id="rId5" Type="http://schemas.openxmlformats.org/officeDocument/2006/relationships/image" Target="../media/image19.wmf"/><Relationship Id="rId10" Type="http://schemas.openxmlformats.org/officeDocument/2006/relationships/image" Target="../media/image24.wmf"/><Relationship Id="rId4" Type="http://schemas.openxmlformats.org/officeDocument/2006/relationships/image" Target="../media/image18.wmf"/><Relationship Id="rId9" Type="http://schemas.openxmlformats.org/officeDocument/2006/relationships/image" Target="../media/image2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8.wmf"/><Relationship Id="rId7" Type="http://schemas.openxmlformats.org/officeDocument/2006/relationships/image" Target="../media/image31.wmf"/><Relationship Id="rId2" Type="http://schemas.openxmlformats.org/officeDocument/2006/relationships/image" Target="../media/image27.wmf"/><Relationship Id="rId1" Type="http://schemas.openxmlformats.org/officeDocument/2006/relationships/image" Target="../media/image26.wmf"/><Relationship Id="rId6" Type="http://schemas.openxmlformats.org/officeDocument/2006/relationships/image" Target="../media/image30.wmf"/><Relationship Id="rId5" Type="http://schemas.openxmlformats.org/officeDocument/2006/relationships/image" Target="../media/image29.wmf"/><Relationship Id="rId4" Type="http://schemas.openxmlformats.org/officeDocument/2006/relationships/image" Target="../media/image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3.wmf"/><Relationship Id="rId7" Type="http://schemas.openxmlformats.org/officeDocument/2006/relationships/image" Target="../media/image37.wmf"/><Relationship Id="rId2" Type="http://schemas.openxmlformats.org/officeDocument/2006/relationships/image" Target="../media/image3.wmf"/><Relationship Id="rId1" Type="http://schemas.openxmlformats.org/officeDocument/2006/relationships/image" Target="../media/image32.wmf"/><Relationship Id="rId6" Type="http://schemas.openxmlformats.org/officeDocument/2006/relationships/image" Target="../media/image36.wmf"/><Relationship Id="rId5" Type="http://schemas.openxmlformats.org/officeDocument/2006/relationships/image" Target="../media/image35.wmf"/><Relationship Id="rId4"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1052B5-F456-4BE9-A13D-96422926D6D3}" type="datetimeFigureOut">
              <a:rPr lang="en-CA" smtClean="0"/>
              <a:pPr/>
              <a:t>08/09/2010</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A7E167-49D2-4F82-83FD-4B9F94CF1258}"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2B2E986-2761-492B-9E6D-CB3185A22A37}" type="datetimeFigureOut">
              <a:rPr lang="en-CA" smtClean="0"/>
              <a:pPr/>
              <a:t>08/09/2010</a:t>
            </a:fld>
            <a:endParaRPr lang="en-CA"/>
          </a:p>
        </p:txBody>
      </p:sp>
      <p:sp>
        <p:nvSpPr>
          <p:cNvPr id="19" name="Footer Placeholder 18"/>
          <p:cNvSpPr>
            <a:spLocks noGrp="1"/>
          </p:cNvSpPr>
          <p:nvPr>
            <p:ph type="ftr" sz="quarter" idx="11"/>
          </p:nvPr>
        </p:nvSpPr>
        <p:spPr/>
        <p:txBody>
          <a:bodyPr/>
          <a:lstStyle/>
          <a:p>
            <a:endParaRPr lang="en-CA"/>
          </a:p>
        </p:txBody>
      </p:sp>
      <p:sp>
        <p:nvSpPr>
          <p:cNvPr id="27" name="Slide Number Placeholder 26"/>
          <p:cNvSpPr>
            <a:spLocks noGrp="1"/>
          </p:cNvSpPr>
          <p:nvPr>
            <p:ph type="sldNum" sz="quarter" idx="12"/>
          </p:nvPr>
        </p:nvSpPr>
        <p:spPr/>
        <p:txBody>
          <a:bodyPr/>
          <a:lstStyle/>
          <a:p>
            <a:fld id="{2AAA858C-6ABF-4FFE-AB6F-4E89802F8968}"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B2E986-2761-492B-9E6D-CB3185A22A37}" type="datetimeFigureOut">
              <a:rPr lang="en-CA" smtClean="0"/>
              <a:pPr/>
              <a:t>08/09/2010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AAA858C-6ABF-4FFE-AB6F-4E89802F8968}"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B2E986-2761-492B-9E6D-CB3185A22A37}" type="datetimeFigureOut">
              <a:rPr lang="en-CA" smtClean="0"/>
              <a:pPr/>
              <a:t>08/09/2010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AAA858C-6ABF-4FFE-AB6F-4E89802F8968}"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B2E986-2761-492B-9E6D-CB3185A22A37}" type="datetimeFigureOut">
              <a:rPr lang="en-CA" smtClean="0"/>
              <a:pPr/>
              <a:t>08/09/2010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AAA858C-6ABF-4FFE-AB6F-4E89802F8968}"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2B2E986-2761-492B-9E6D-CB3185A22A37}" type="datetimeFigureOut">
              <a:rPr lang="en-CA" smtClean="0"/>
              <a:pPr/>
              <a:t>08/09/2010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AAA858C-6ABF-4FFE-AB6F-4E89802F8968}"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2B2E986-2761-492B-9E6D-CB3185A22A37}" type="datetimeFigureOut">
              <a:rPr lang="en-CA" smtClean="0"/>
              <a:pPr/>
              <a:t>08/09/2010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AAA858C-6ABF-4FFE-AB6F-4E89802F8968}"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2B2E986-2761-492B-9E6D-CB3185A22A37}" type="datetimeFigureOut">
              <a:rPr lang="en-CA" smtClean="0"/>
              <a:pPr/>
              <a:t>08/09/2010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AAA858C-6ABF-4FFE-AB6F-4E89802F8968}"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2B2E986-2761-492B-9E6D-CB3185A22A37}" type="datetimeFigureOut">
              <a:rPr lang="en-CA" smtClean="0"/>
              <a:pPr/>
              <a:t>08/09/2010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AAA858C-6ABF-4FFE-AB6F-4E89802F8968}"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2E986-2761-492B-9E6D-CB3185A22A37}" type="datetimeFigureOut">
              <a:rPr lang="en-CA" smtClean="0"/>
              <a:pPr/>
              <a:t>08/09/2010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AAA858C-6ABF-4FFE-AB6F-4E89802F8968}"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2B2E986-2761-492B-9E6D-CB3185A22A37}" type="datetimeFigureOut">
              <a:rPr lang="en-CA" smtClean="0"/>
              <a:pPr/>
              <a:t>08/09/2010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AAA858C-6ABF-4FFE-AB6F-4E89802F8968}"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2B2E986-2761-492B-9E6D-CB3185A22A37}" type="datetimeFigureOut">
              <a:rPr lang="en-CA" smtClean="0"/>
              <a:pPr/>
              <a:t>08/09/2010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8077200" y="6356350"/>
            <a:ext cx="609600" cy="365125"/>
          </a:xfrm>
        </p:spPr>
        <p:txBody>
          <a:bodyPr/>
          <a:lstStyle/>
          <a:p>
            <a:fld id="{2AAA858C-6ABF-4FFE-AB6F-4E89802F8968}" type="slidenum">
              <a:rPr lang="en-CA" smtClean="0"/>
              <a:pPr/>
              <a:t>‹#›</a:t>
            </a:fld>
            <a:endParaRPr lang="en-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2B2E986-2761-492B-9E6D-CB3185A22A37}" type="datetimeFigureOut">
              <a:rPr lang="en-CA" smtClean="0"/>
              <a:pPr/>
              <a:t>08/09/2010</a:t>
            </a:fld>
            <a:endParaRPr lang="en-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AAA858C-6ABF-4FFE-AB6F-4E89802F8968}" type="slidenum">
              <a:rPr lang="en-CA" smtClean="0"/>
              <a:pPr/>
              <a:t>‹#›</a:t>
            </a:fld>
            <a:endParaRPr lang="en-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1.bin"/><Relationship Id="rId13" Type="http://schemas.openxmlformats.org/officeDocument/2006/relationships/oleObject" Target="../embeddings/oleObject16.bin"/><Relationship Id="rId3" Type="http://schemas.openxmlformats.org/officeDocument/2006/relationships/oleObject" Target="../embeddings/oleObject6.bin"/><Relationship Id="rId7" Type="http://schemas.openxmlformats.org/officeDocument/2006/relationships/oleObject" Target="../embeddings/oleObject10.bin"/><Relationship Id="rId12"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9.bin"/><Relationship Id="rId11" Type="http://schemas.openxmlformats.org/officeDocument/2006/relationships/oleObject" Target="../embeddings/oleObject14.bin"/><Relationship Id="rId5" Type="http://schemas.openxmlformats.org/officeDocument/2006/relationships/oleObject" Target="../embeddings/oleObject8.bin"/><Relationship Id="rId10" Type="http://schemas.openxmlformats.org/officeDocument/2006/relationships/oleObject" Target="../embeddings/oleObject13.bin"/><Relationship Id="rId4" Type="http://schemas.openxmlformats.org/officeDocument/2006/relationships/oleObject" Target="../embeddings/oleObject7.bin"/><Relationship Id="rId9" Type="http://schemas.openxmlformats.org/officeDocument/2006/relationships/oleObject" Target="../embeddings/oleObject12.bin"/><Relationship Id="rId14" Type="http://schemas.openxmlformats.org/officeDocument/2006/relationships/oleObject" Target="../embeddings/oleObject17.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3.bin"/><Relationship Id="rId13" Type="http://schemas.openxmlformats.org/officeDocument/2006/relationships/oleObject" Target="../embeddings/oleObject28.bin"/><Relationship Id="rId3" Type="http://schemas.openxmlformats.org/officeDocument/2006/relationships/oleObject" Target="../embeddings/oleObject18.bin"/><Relationship Id="rId7" Type="http://schemas.openxmlformats.org/officeDocument/2006/relationships/oleObject" Target="../embeddings/oleObject22.bin"/><Relationship Id="rId12"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21.bin"/><Relationship Id="rId11" Type="http://schemas.openxmlformats.org/officeDocument/2006/relationships/oleObject" Target="../embeddings/oleObject26.bin"/><Relationship Id="rId5" Type="http://schemas.openxmlformats.org/officeDocument/2006/relationships/oleObject" Target="../embeddings/oleObject20.bin"/><Relationship Id="rId10" Type="http://schemas.openxmlformats.org/officeDocument/2006/relationships/oleObject" Target="../embeddings/oleObject25.bin"/><Relationship Id="rId4" Type="http://schemas.openxmlformats.org/officeDocument/2006/relationships/oleObject" Target="../embeddings/oleObject19.bin"/><Relationship Id="rId9" Type="http://schemas.openxmlformats.org/officeDocument/2006/relationships/oleObject" Target="../embeddings/oleObject24.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oleObject" Target="../embeddings/oleObject29.bin"/><Relationship Id="rId7"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32.bin"/><Relationship Id="rId5" Type="http://schemas.openxmlformats.org/officeDocument/2006/relationships/oleObject" Target="../embeddings/oleObject31.bin"/><Relationship Id="rId4" Type="http://schemas.openxmlformats.org/officeDocument/2006/relationships/oleObject" Target="../embeddings/oleObject30.bin"/><Relationship Id="rId9" Type="http://schemas.openxmlformats.org/officeDocument/2006/relationships/oleObject" Target="../embeddings/oleObject35.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41.bin"/><Relationship Id="rId3" Type="http://schemas.openxmlformats.org/officeDocument/2006/relationships/oleObject" Target="../embeddings/oleObject36.bin"/><Relationship Id="rId7"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39.bin"/><Relationship Id="rId5" Type="http://schemas.openxmlformats.org/officeDocument/2006/relationships/oleObject" Target="../embeddings/oleObject38.bin"/><Relationship Id="rId10" Type="http://schemas.openxmlformats.org/officeDocument/2006/relationships/oleObject" Target="../embeddings/oleObject43.bin"/><Relationship Id="rId4" Type="http://schemas.openxmlformats.org/officeDocument/2006/relationships/oleObject" Target="../embeddings/oleObject37.bin"/><Relationship Id="rId9" Type="http://schemas.openxmlformats.org/officeDocument/2006/relationships/oleObject" Target="../embeddings/oleObject42.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46.bin"/><Relationship Id="rId4" Type="http://schemas.openxmlformats.org/officeDocument/2006/relationships/oleObject" Target="../embeddings/oleObject45.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oleObject" Target="../embeddings/oleObject49.bin"/><Relationship Id="rId4" Type="http://schemas.openxmlformats.org/officeDocument/2006/relationships/oleObject" Target="../embeddings/oleObject48.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55.bin"/><Relationship Id="rId3" Type="http://schemas.openxmlformats.org/officeDocument/2006/relationships/oleObject" Target="../embeddings/oleObject50.bin"/><Relationship Id="rId7"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53.bin"/><Relationship Id="rId5" Type="http://schemas.openxmlformats.org/officeDocument/2006/relationships/oleObject" Target="../embeddings/oleObject52.bin"/><Relationship Id="rId4" Type="http://schemas.openxmlformats.org/officeDocument/2006/relationships/oleObject" Target="../embeddings/oleObject51.bin"/><Relationship Id="rId9" Type="http://schemas.openxmlformats.org/officeDocument/2006/relationships/oleObject" Target="../embeddings/oleObject56.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62.bin"/><Relationship Id="rId3" Type="http://schemas.openxmlformats.org/officeDocument/2006/relationships/oleObject" Target="../embeddings/oleObject57.bin"/><Relationship Id="rId7" Type="http://schemas.openxmlformats.org/officeDocument/2006/relationships/oleObject" Target="../embeddings/oleObject61.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60.bin"/><Relationship Id="rId5" Type="http://schemas.openxmlformats.org/officeDocument/2006/relationships/oleObject" Target="../embeddings/oleObject59.bin"/><Relationship Id="rId4" Type="http://schemas.openxmlformats.org/officeDocument/2006/relationships/oleObject" Target="../embeddings/oleObject58.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68.bin"/><Relationship Id="rId3" Type="http://schemas.openxmlformats.org/officeDocument/2006/relationships/oleObject" Target="../embeddings/oleObject63.bin"/><Relationship Id="rId7" Type="http://schemas.openxmlformats.org/officeDocument/2006/relationships/oleObject" Target="../embeddings/oleObject67.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66.bin"/><Relationship Id="rId11" Type="http://schemas.openxmlformats.org/officeDocument/2006/relationships/oleObject" Target="../embeddings/oleObject71.bin"/><Relationship Id="rId5" Type="http://schemas.openxmlformats.org/officeDocument/2006/relationships/oleObject" Target="../embeddings/oleObject65.bin"/><Relationship Id="rId10" Type="http://schemas.openxmlformats.org/officeDocument/2006/relationships/oleObject" Target="../embeddings/oleObject70.bin"/><Relationship Id="rId4" Type="http://schemas.openxmlformats.org/officeDocument/2006/relationships/oleObject" Target="../embeddings/oleObject64.bin"/><Relationship Id="rId9" Type="http://schemas.openxmlformats.org/officeDocument/2006/relationships/oleObject" Target="../embeddings/oleObject69.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77.bin"/><Relationship Id="rId3" Type="http://schemas.openxmlformats.org/officeDocument/2006/relationships/oleObject" Target="../embeddings/oleObject72.bin"/><Relationship Id="rId7" Type="http://schemas.openxmlformats.org/officeDocument/2006/relationships/oleObject" Target="../embeddings/oleObject76.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75.bin"/><Relationship Id="rId5" Type="http://schemas.openxmlformats.org/officeDocument/2006/relationships/oleObject" Target="../embeddings/oleObject74.bin"/><Relationship Id="rId4" Type="http://schemas.openxmlformats.org/officeDocument/2006/relationships/oleObject" Target="../embeddings/oleObject73.bin"/><Relationship Id="rId9" Type="http://schemas.openxmlformats.org/officeDocument/2006/relationships/oleObject" Target="../embeddings/oleObject78.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79.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82.bin"/><Relationship Id="rId5" Type="http://schemas.openxmlformats.org/officeDocument/2006/relationships/oleObject" Target="../embeddings/oleObject81.bin"/><Relationship Id="rId4" Type="http://schemas.openxmlformats.org/officeDocument/2006/relationships/oleObject" Target="../embeddings/oleObject80.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88.bin"/><Relationship Id="rId3" Type="http://schemas.openxmlformats.org/officeDocument/2006/relationships/oleObject" Target="../embeddings/oleObject83.bin"/><Relationship Id="rId7" Type="http://schemas.openxmlformats.org/officeDocument/2006/relationships/oleObject" Target="../embeddings/oleObject87.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86.bin"/><Relationship Id="rId5" Type="http://schemas.openxmlformats.org/officeDocument/2006/relationships/oleObject" Target="../embeddings/oleObject85.bin"/><Relationship Id="rId4" Type="http://schemas.openxmlformats.org/officeDocument/2006/relationships/oleObject" Target="../embeddings/oleObject84.bin"/><Relationship Id="rId9" Type="http://schemas.openxmlformats.org/officeDocument/2006/relationships/oleObject" Target="../embeddings/oleObject89.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90.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93.bin"/><Relationship Id="rId5" Type="http://schemas.openxmlformats.org/officeDocument/2006/relationships/oleObject" Target="../embeddings/oleObject92.bin"/><Relationship Id="rId4" Type="http://schemas.openxmlformats.org/officeDocument/2006/relationships/oleObject" Target="../embeddings/oleObject91.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99.bin"/><Relationship Id="rId13" Type="http://schemas.openxmlformats.org/officeDocument/2006/relationships/oleObject" Target="../embeddings/oleObject104.bin"/><Relationship Id="rId3" Type="http://schemas.openxmlformats.org/officeDocument/2006/relationships/oleObject" Target="../embeddings/oleObject94.bin"/><Relationship Id="rId7" Type="http://schemas.openxmlformats.org/officeDocument/2006/relationships/oleObject" Target="../embeddings/oleObject98.bin"/><Relationship Id="rId12" Type="http://schemas.openxmlformats.org/officeDocument/2006/relationships/oleObject" Target="../embeddings/oleObject103.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oleObject" Target="../embeddings/oleObject97.bin"/><Relationship Id="rId11" Type="http://schemas.openxmlformats.org/officeDocument/2006/relationships/oleObject" Target="../embeddings/oleObject102.bin"/><Relationship Id="rId5" Type="http://schemas.openxmlformats.org/officeDocument/2006/relationships/oleObject" Target="../embeddings/oleObject96.bin"/><Relationship Id="rId10" Type="http://schemas.openxmlformats.org/officeDocument/2006/relationships/oleObject" Target="../embeddings/oleObject101.bin"/><Relationship Id="rId4" Type="http://schemas.openxmlformats.org/officeDocument/2006/relationships/oleObject" Target="../embeddings/oleObject95.bin"/><Relationship Id="rId9" Type="http://schemas.openxmlformats.org/officeDocument/2006/relationships/oleObject" Target="../embeddings/oleObject100.bin"/><Relationship Id="rId14" Type="http://schemas.openxmlformats.org/officeDocument/2006/relationships/oleObject" Target="../embeddings/oleObject105.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06.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89.png"/></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07.bin"/><Relationship Id="rId7" Type="http://schemas.openxmlformats.org/officeDocument/2006/relationships/oleObject" Target="../embeddings/oleObject111.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110.bin"/><Relationship Id="rId5" Type="http://schemas.openxmlformats.org/officeDocument/2006/relationships/oleObject" Target="../embeddings/oleObject109.bin"/><Relationship Id="rId4" Type="http://schemas.openxmlformats.org/officeDocument/2006/relationships/oleObject" Target="../embeddings/oleObject108.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116.bin"/><Relationship Id="rId3" Type="http://schemas.openxmlformats.org/officeDocument/2006/relationships/oleObject" Target="../embeddings/oleObject112.bin"/><Relationship Id="rId7" Type="http://schemas.openxmlformats.org/officeDocument/2006/relationships/oleObject" Target="../embeddings/oleObject115.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oleObject" Target="../embeddings/oleObject114.bin"/><Relationship Id="rId5" Type="http://schemas.openxmlformats.org/officeDocument/2006/relationships/image" Target="../media/image98.png"/><Relationship Id="rId4" Type="http://schemas.openxmlformats.org/officeDocument/2006/relationships/oleObject" Target="../embeddings/oleObject113.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847088"/>
          </a:xfrm>
        </p:spPr>
        <p:txBody>
          <a:bodyPr>
            <a:normAutofit fontScale="90000"/>
          </a:bodyPr>
          <a:lstStyle/>
          <a:p>
            <a:r>
              <a:rPr lang="en-CA" dirty="0" smtClean="0"/>
              <a:t/>
            </a:r>
            <a:br>
              <a:rPr lang="en-CA" dirty="0" smtClean="0"/>
            </a:br>
            <a:r>
              <a:rPr lang="en-CA" dirty="0" smtClean="0"/>
              <a:t/>
            </a:r>
            <a:br>
              <a:rPr lang="en-CA" dirty="0" smtClean="0"/>
            </a:br>
            <a:r>
              <a:rPr lang="en-CA" dirty="0" smtClean="0"/>
              <a:t/>
            </a:r>
            <a:br>
              <a:rPr lang="en-CA" dirty="0" smtClean="0"/>
            </a:br>
            <a:r>
              <a:rPr lang="en-CA" dirty="0" smtClean="0"/>
              <a:t/>
            </a:r>
            <a:br>
              <a:rPr lang="en-CA" dirty="0" smtClean="0"/>
            </a:br>
            <a:r>
              <a:rPr lang="en-CA" dirty="0" smtClean="0"/>
              <a:t/>
            </a:r>
            <a:br>
              <a:rPr lang="en-CA" dirty="0" smtClean="0"/>
            </a:br>
            <a:r>
              <a:rPr lang="en-CA" dirty="0" smtClean="0"/>
              <a:t/>
            </a:r>
            <a:br>
              <a:rPr lang="en-CA" dirty="0" smtClean="0"/>
            </a:br>
            <a:r>
              <a:rPr lang="en-CA" sz="3100" dirty="0" smtClean="0"/>
              <a:t>ELEC6111: Detection and Estimation Theory</a:t>
            </a:r>
            <a:r>
              <a:rPr lang="en-CA" sz="4000" dirty="0" smtClean="0"/>
              <a:t/>
            </a:r>
            <a:br>
              <a:rPr lang="en-CA" sz="4000" dirty="0" smtClean="0"/>
            </a:br>
            <a:r>
              <a:rPr lang="en-CA" sz="4000" dirty="0" smtClean="0"/>
              <a:t/>
            </a:r>
            <a:br>
              <a:rPr lang="en-CA" sz="4000" dirty="0" smtClean="0"/>
            </a:br>
            <a:r>
              <a:rPr lang="en-CA" sz="3600" dirty="0" smtClean="0"/>
              <a:t>Course Objective</a:t>
            </a:r>
            <a:endParaRPr lang="en-CA" sz="4000" dirty="0" smtClean="0"/>
          </a:p>
        </p:txBody>
      </p:sp>
      <p:sp>
        <p:nvSpPr>
          <p:cNvPr id="3" name="Content Placeholder 2"/>
          <p:cNvSpPr>
            <a:spLocks noGrp="1"/>
          </p:cNvSpPr>
          <p:nvPr>
            <p:ph idx="1"/>
          </p:nvPr>
        </p:nvSpPr>
        <p:spPr/>
        <p:txBody>
          <a:bodyPr>
            <a:normAutofit/>
          </a:bodyPr>
          <a:lstStyle/>
          <a:p>
            <a:pPr>
              <a:buNone/>
            </a:pPr>
            <a:endParaRPr lang="en-CA" dirty="0" smtClean="0"/>
          </a:p>
          <a:p>
            <a:r>
              <a:rPr lang="en-CA" sz="1800" dirty="0" smtClean="0"/>
              <a:t>The objective of this course is to introduce students to the fundamental concepts of detection and estimation theory. At the end of the semester, students should be able to cast a generic detection problem into a hypothesis testing framework and to find the optimal test for the given optimization criterion. </a:t>
            </a:r>
          </a:p>
          <a:p>
            <a:r>
              <a:rPr lang="en-CA" sz="1800" dirty="0" smtClean="0"/>
              <a:t>They should also be capable of finding optimal estimators for various signal parameters, derive their properties and assess their performance.</a:t>
            </a:r>
            <a:endParaRPr lang="en-CA" sz="1800" dirty="0"/>
          </a:p>
        </p:txBody>
      </p:sp>
      <p:sp>
        <p:nvSpPr>
          <p:cNvPr id="5" name="Date Placeholder 4"/>
          <p:cNvSpPr>
            <a:spLocks noGrp="1"/>
          </p:cNvSpPr>
          <p:nvPr>
            <p:ph type="dt" sz="half" idx="10"/>
          </p:nvPr>
        </p:nvSpPr>
        <p:spPr/>
        <p:txBody>
          <a:bodyPr/>
          <a:lstStyle/>
          <a:p>
            <a:fld id="{CC46CECF-C59E-4CDA-8061-D50D8EFA13C2}" type="datetime1">
              <a:rPr lang="en-CA" smtClean="0"/>
              <a:pPr/>
              <a:t>08/09/2010</a:t>
            </a:fld>
            <a:endParaRPr lang="en-CA"/>
          </a:p>
        </p:txBody>
      </p:sp>
    </p:spTree>
  </p:cSld>
  <p:clrMapOvr>
    <a:masterClrMapping/>
  </p:clrMapOvr>
  <p:transition>
    <p:pull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3200" dirty="0" err="1" smtClean="0"/>
              <a:t>Bayes</a:t>
            </a:r>
            <a:r>
              <a:rPr lang="en-CA" sz="3200" dirty="0" smtClean="0"/>
              <a:t> Rule</a:t>
            </a:r>
            <a:endParaRPr lang="en-CA" sz="3200" dirty="0"/>
          </a:p>
        </p:txBody>
      </p:sp>
      <p:sp>
        <p:nvSpPr>
          <p:cNvPr id="3" name="Content Placeholder 2"/>
          <p:cNvSpPr>
            <a:spLocks noGrp="1"/>
          </p:cNvSpPr>
          <p:nvPr>
            <p:ph idx="1"/>
          </p:nvPr>
        </p:nvSpPr>
        <p:spPr/>
        <p:txBody>
          <a:bodyPr/>
          <a:lstStyle/>
          <a:p>
            <a:pPr algn="ctr">
              <a:buNone/>
            </a:pPr>
            <a:endParaRPr lang="en-CA" dirty="0" smtClean="0"/>
          </a:p>
          <a:p>
            <a:pPr algn="ctr">
              <a:buNone/>
            </a:pPr>
            <a:endParaRPr lang="en-CA" dirty="0" smtClean="0"/>
          </a:p>
          <a:p>
            <a:pPr algn="ctr">
              <a:buNone/>
            </a:pPr>
            <a:endParaRPr lang="en-CA" dirty="0" smtClean="0"/>
          </a:p>
          <a:p>
            <a:pPr algn="ctr">
              <a:buNone/>
            </a:pPr>
            <a:endParaRPr lang="en-CA" dirty="0" smtClean="0"/>
          </a:p>
          <a:p>
            <a:pPr algn="ctr">
              <a:buNone/>
            </a:pPr>
            <a:endParaRPr lang="en-CA" dirty="0" smtClean="0"/>
          </a:p>
          <a:p>
            <a:r>
              <a:rPr lang="en-CA" dirty="0" smtClean="0"/>
              <a:t>P(A): </a:t>
            </a:r>
            <a:r>
              <a:rPr lang="en-CA" i="1" dirty="0" smtClean="0"/>
              <a:t>a priori </a:t>
            </a:r>
            <a:r>
              <a:rPr lang="en-CA" dirty="0" smtClean="0"/>
              <a:t>probability.</a:t>
            </a:r>
          </a:p>
          <a:p>
            <a:r>
              <a:rPr lang="en-CA" dirty="0" smtClean="0"/>
              <a:t>P(A|B): </a:t>
            </a:r>
            <a:r>
              <a:rPr lang="en-CA" i="1" dirty="0" smtClean="0"/>
              <a:t>a </a:t>
            </a:r>
            <a:r>
              <a:rPr lang="en-CA" i="1" dirty="0" err="1" smtClean="0"/>
              <a:t>posteriori</a:t>
            </a:r>
            <a:r>
              <a:rPr lang="en-CA" i="1" dirty="0" smtClean="0"/>
              <a:t> </a:t>
            </a:r>
            <a:r>
              <a:rPr lang="en-CA" dirty="0" smtClean="0"/>
              <a:t>probability.</a:t>
            </a:r>
          </a:p>
          <a:p>
            <a:pPr lvl="1"/>
            <a:r>
              <a:rPr lang="en-CA" dirty="0" smtClean="0"/>
              <a:t>The aim is that based on the observation (B) find the actual cause (A).</a:t>
            </a:r>
          </a:p>
        </p:txBody>
      </p:sp>
      <p:graphicFrame>
        <p:nvGraphicFramePr>
          <p:cNvPr id="5" name="Object 4"/>
          <p:cNvGraphicFramePr>
            <a:graphicFrameLocks noChangeAspect="1"/>
          </p:cNvGraphicFramePr>
          <p:nvPr/>
        </p:nvGraphicFramePr>
        <p:xfrm>
          <a:off x="2123728" y="3789040"/>
          <a:ext cx="114300" cy="215900"/>
        </p:xfrm>
        <a:graphic>
          <a:graphicData uri="http://schemas.openxmlformats.org/presentationml/2006/ole">
            <p:oleObj spid="_x0000_s3075" name="Equation" r:id="rId3" imgW="114120" imgH="215640" progId="Equation.3">
              <p:embed/>
            </p:oleObj>
          </a:graphicData>
        </a:graphic>
      </p:graphicFrame>
      <p:sp>
        <p:nvSpPr>
          <p:cNvPr id="6" name="Rectangle 5"/>
          <p:cNvSpPr/>
          <p:nvPr/>
        </p:nvSpPr>
        <p:spPr>
          <a:xfrm>
            <a:off x="3851920" y="2348880"/>
            <a:ext cx="1440160" cy="7920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1" name="Straight Arrow Connector 10"/>
          <p:cNvCxnSpPr/>
          <p:nvPr/>
        </p:nvCxnSpPr>
        <p:spPr>
          <a:xfrm>
            <a:off x="3059832" y="2708920"/>
            <a:ext cx="7920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771800" y="2492896"/>
            <a:ext cx="288032" cy="369332"/>
          </a:xfrm>
          <a:prstGeom prst="rect">
            <a:avLst/>
          </a:prstGeom>
          <a:noFill/>
        </p:spPr>
        <p:txBody>
          <a:bodyPr wrap="square" rtlCol="0">
            <a:spAutoFit/>
          </a:bodyPr>
          <a:lstStyle/>
          <a:p>
            <a:r>
              <a:rPr lang="en-CA" dirty="0" smtClean="0"/>
              <a:t>A</a:t>
            </a:r>
            <a:endParaRPr lang="en-CA" dirty="0"/>
          </a:p>
        </p:txBody>
      </p:sp>
      <p:sp>
        <p:nvSpPr>
          <p:cNvPr id="15" name="TextBox 14"/>
          <p:cNvSpPr txBox="1"/>
          <p:nvPr/>
        </p:nvSpPr>
        <p:spPr>
          <a:xfrm>
            <a:off x="5796136" y="2564904"/>
            <a:ext cx="288032" cy="369332"/>
          </a:xfrm>
          <a:prstGeom prst="rect">
            <a:avLst/>
          </a:prstGeom>
          <a:noFill/>
        </p:spPr>
        <p:txBody>
          <a:bodyPr wrap="square" rtlCol="0">
            <a:spAutoFit/>
          </a:bodyPr>
          <a:lstStyle/>
          <a:p>
            <a:r>
              <a:rPr lang="en-CA" dirty="0" smtClean="0"/>
              <a:t>B</a:t>
            </a:r>
            <a:endParaRPr lang="en-CA" dirty="0"/>
          </a:p>
        </p:txBody>
      </p:sp>
      <p:sp>
        <p:nvSpPr>
          <p:cNvPr id="16" name="TextBox 15"/>
          <p:cNvSpPr txBox="1"/>
          <p:nvPr/>
        </p:nvSpPr>
        <p:spPr>
          <a:xfrm>
            <a:off x="4139952" y="2564904"/>
            <a:ext cx="1080120" cy="369332"/>
          </a:xfrm>
          <a:prstGeom prst="rect">
            <a:avLst/>
          </a:prstGeom>
          <a:noFill/>
        </p:spPr>
        <p:txBody>
          <a:bodyPr wrap="square" rtlCol="0">
            <a:spAutoFit/>
          </a:bodyPr>
          <a:lstStyle/>
          <a:p>
            <a:r>
              <a:rPr lang="en-CA" dirty="0" smtClean="0"/>
              <a:t>P(B/A)</a:t>
            </a:r>
            <a:endParaRPr lang="en-CA" dirty="0"/>
          </a:p>
        </p:txBody>
      </p:sp>
      <p:cxnSp>
        <p:nvCxnSpPr>
          <p:cNvPr id="22" name="Straight Arrow Connector 21"/>
          <p:cNvCxnSpPr>
            <a:stCxn id="6" idx="3"/>
            <a:endCxn id="15" idx="1"/>
          </p:cNvCxnSpPr>
          <p:nvPr/>
        </p:nvCxnSpPr>
        <p:spPr>
          <a:xfrm>
            <a:off x="5292080" y="2744924"/>
            <a:ext cx="504056" cy="46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26" name="Object 25"/>
          <p:cNvGraphicFramePr>
            <a:graphicFrameLocks noChangeAspect="1"/>
          </p:cNvGraphicFramePr>
          <p:nvPr/>
        </p:nvGraphicFramePr>
        <p:xfrm>
          <a:off x="3275856" y="3501008"/>
          <a:ext cx="2448272" cy="792088"/>
        </p:xfrm>
        <a:graphic>
          <a:graphicData uri="http://schemas.openxmlformats.org/presentationml/2006/ole">
            <p:oleObj spid="_x0000_s3076" name="Equation" r:id="rId4" imgW="1536480" imgH="419040" progId="Equation.3">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3200" dirty="0" smtClean="0"/>
              <a:t>Detection as Hypothesis Testing</a:t>
            </a:r>
            <a:endParaRPr lang="en-CA" sz="3200" dirty="0"/>
          </a:p>
        </p:txBody>
      </p:sp>
      <p:sp>
        <p:nvSpPr>
          <p:cNvPr id="3" name="Content Placeholder 2"/>
          <p:cNvSpPr>
            <a:spLocks noGrp="1"/>
          </p:cNvSpPr>
          <p:nvPr>
            <p:ph idx="1"/>
          </p:nvPr>
        </p:nvSpPr>
        <p:spPr/>
        <p:txBody>
          <a:bodyPr>
            <a:normAutofit/>
          </a:bodyPr>
          <a:lstStyle/>
          <a:p>
            <a:r>
              <a:rPr lang="en-CA" sz="2000" dirty="0" smtClean="0"/>
              <a:t>Detection can be viewed as a hypothesis testing problem where we assume that the nature (system under consideration) is in one of several states. Assumption that the nature is n one of these states is a </a:t>
            </a:r>
            <a:r>
              <a:rPr lang="en-CA" sz="2000" i="1" dirty="0" smtClean="0"/>
              <a:t>hypothesis</a:t>
            </a:r>
            <a:r>
              <a:rPr lang="en-CA" sz="2000" dirty="0" smtClean="0"/>
              <a:t>.</a:t>
            </a:r>
          </a:p>
          <a:p>
            <a:r>
              <a:rPr lang="en-CA" sz="2000" dirty="0" smtClean="0"/>
              <a:t>With each state (hypothesis) is associated with one probability distribution (model).</a:t>
            </a:r>
          </a:p>
          <a:p>
            <a:r>
              <a:rPr lang="en-CA" sz="2000" dirty="0" smtClean="0"/>
              <a:t>Our aim is then to find a decision rule that maps our observations to these distributions (hypotheses) in an “optimal” way. </a:t>
            </a:r>
          </a:p>
          <a:p>
            <a:r>
              <a:rPr lang="en-CA" sz="2000" dirty="0" smtClean="0"/>
              <a:t>Based on our definition of </a:t>
            </a:r>
            <a:r>
              <a:rPr lang="en-CA" sz="2000" i="1" dirty="0" smtClean="0"/>
              <a:t>optimality</a:t>
            </a:r>
            <a:r>
              <a:rPr lang="en-CA" sz="2000" dirty="0" smtClean="0"/>
              <a:t>, we will have different decision criteria, e.g., Bayesian, </a:t>
            </a:r>
            <a:r>
              <a:rPr lang="en-CA" sz="2000" dirty="0" err="1" smtClean="0"/>
              <a:t>Minimax</a:t>
            </a:r>
            <a:r>
              <a:rPr lang="en-CA" sz="2000" dirty="0" smtClean="0"/>
              <a:t> and </a:t>
            </a:r>
            <a:r>
              <a:rPr lang="en-CA" sz="2000" dirty="0" err="1" smtClean="0"/>
              <a:t>Neyman</a:t>
            </a:r>
            <a:r>
              <a:rPr lang="en-CA" sz="2000" dirty="0" smtClean="0"/>
              <a:t>-Pearson.</a:t>
            </a:r>
            <a:endParaRPr lang="en-CA" sz="2000" i="1" dirty="0" smtClean="0"/>
          </a:p>
        </p:txBody>
      </p:sp>
      <p:graphicFrame>
        <p:nvGraphicFramePr>
          <p:cNvPr id="5" name="Object 4"/>
          <p:cNvGraphicFramePr>
            <a:graphicFrameLocks noChangeAspect="1"/>
          </p:cNvGraphicFramePr>
          <p:nvPr/>
        </p:nvGraphicFramePr>
        <p:xfrm>
          <a:off x="2123728" y="3789040"/>
          <a:ext cx="114300" cy="215900"/>
        </p:xfrm>
        <a:graphic>
          <a:graphicData uri="http://schemas.openxmlformats.org/presentationml/2006/ole">
            <p:oleObj spid="_x0000_s4098" name="Equation" r:id="rId3" imgW="114120" imgH="215640" progId="Equation.3">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3200" dirty="0" smtClean="0"/>
              <a:t>Bayesian Hypothesis Testing</a:t>
            </a:r>
            <a:endParaRPr lang="en-CA" sz="3200" dirty="0"/>
          </a:p>
        </p:txBody>
      </p:sp>
      <p:sp>
        <p:nvSpPr>
          <p:cNvPr id="3" name="Content Placeholder 2"/>
          <p:cNvSpPr>
            <a:spLocks noGrp="1"/>
          </p:cNvSpPr>
          <p:nvPr>
            <p:ph idx="1"/>
          </p:nvPr>
        </p:nvSpPr>
        <p:spPr/>
        <p:txBody>
          <a:bodyPr>
            <a:normAutofit/>
          </a:bodyPr>
          <a:lstStyle/>
          <a:p>
            <a:r>
              <a:rPr lang="en-CA" sz="2000" dirty="0" smtClean="0"/>
              <a:t>To complete the model, we need a cost function, i.e., what is the cost of deciding that the hypothesis         is true while, in fact the hypothesis     has been at work. Let,</a:t>
            </a:r>
          </a:p>
          <a:p>
            <a:pPr algn="ctr">
              <a:buNone/>
            </a:pPr>
            <a:endParaRPr lang="en-CA" sz="2000" dirty="0" smtClean="0"/>
          </a:p>
          <a:p>
            <a:endParaRPr lang="en-CA" sz="2000" dirty="0" smtClean="0"/>
          </a:p>
          <a:p>
            <a:r>
              <a:rPr lang="en-CA" sz="2000" dirty="0" smtClean="0"/>
              <a:t>The expected (average) risk when                     is true is:</a:t>
            </a:r>
          </a:p>
          <a:p>
            <a:endParaRPr lang="en-CA" sz="2000" dirty="0" smtClean="0"/>
          </a:p>
          <a:p>
            <a:endParaRPr lang="en-CA" sz="2000" dirty="0" smtClean="0"/>
          </a:p>
          <a:p>
            <a:pPr>
              <a:buNone/>
            </a:pPr>
            <a:r>
              <a:rPr lang="en-CA" sz="2000" dirty="0" smtClean="0"/>
              <a:t>where            is the probability of deciding       , i.e.,    being in the region      </a:t>
            </a:r>
          </a:p>
          <a:p>
            <a:pPr>
              <a:buNone/>
            </a:pPr>
            <a:r>
              <a:rPr lang="en-CA" sz="2000" dirty="0" smtClean="0"/>
              <a:t>when  the hypothesis      is true: </a:t>
            </a:r>
          </a:p>
          <a:p>
            <a:pPr algn="ctr">
              <a:buNone/>
            </a:pPr>
            <a:r>
              <a:rPr lang="en-CA" sz="2000" dirty="0" smtClean="0"/>
              <a:t>  </a:t>
            </a:r>
          </a:p>
        </p:txBody>
      </p:sp>
      <p:graphicFrame>
        <p:nvGraphicFramePr>
          <p:cNvPr id="6" name="Object 5"/>
          <p:cNvGraphicFramePr>
            <a:graphicFrameLocks noChangeAspect="1"/>
          </p:cNvGraphicFramePr>
          <p:nvPr/>
        </p:nvGraphicFramePr>
        <p:xfrm>
          <a:off x="3938588" y="2205038"/>
          <a:ext cx="473075" cy="503237"/>
        </p:xfrm>
        <a:graphic>
          <a:graphicData uri="http://schemas.openxmlformats.org/presentationml/2006/ole">
            <p:oleObj spid="_x0000_s26627" name="Equation" r:id="rId3" imgW="203040" imgH="228600" progId="Equation.3">
              <p:embed/>
            </p:oleObj>
          </a:graphicData>
        </a:graphic>
      </p:graphicFrame>
      <p:graphicFrame>
        <p:nvGraphicFramePr>
          <p:cNvPr id="5124" name="Object 4"/>
          <p:cNvGraphicFramePr>
            <a:graphicFrameLocks noChangeAspect="1"/>
          </p:cNvGraphicFramePr>
          <p:nvPr/>
        </p:nvGraphicFramePr>
        <p:xfrm>
          <a:off x="8213725" y="2176463"/>
          <a:ext cx="534988" cy="531812"/>
        </p:xfrm>
        <a:graphic>
          <a:graphicData uri="http://schemas.openxmlformats.org/presentationml/2006/ole">
            <p:oleObj spid="_x0000_s26628" name="Equation" r:id="rId4" imgW="228600" imgH="241200" progId="Equation.3">
              <p:embed/>
            </p:oleObj>
          </a:graphicData>
        </a:graphic>
      </p:graphicFrame>
      <p:graphicFrame>
        <p:nvGraphicFramePr>
          <p:cNvPr id="5130" name="Object 10"/>
          <p:cNvGraphicFramePr>
            <a:graphicFrameLocks noChangeAspect="1"/>
          </p:cNvGraphicFramePr>
          <p:nvPr/>
        </p:nvGraphicFramePr>
        <p:xfrm>
          <a:off x="1392238" y="2970213"/>
          <a:ext cx="6116637" cy="530225"/>
        </p:xfrm>
        <a:graphic>
          <a:graphicData uri="http://schemas.openxmlformats.org/presentationml/2006/ole">
            <p:oleObj spid="_x0000_s26632" name="Equation" r:id="rId5" imgW="2616120" imgH="241200" progId="Equation.3">
              <p:embed/>
            </p:oleObj>
          </a:graphicData>
        </a:graphic>
      </p:graphicFrame>
      <p:graphicFrame>
        <p:nvGraphicFramePr>
          <p:cNvPr id="16" name="Object 15"/>
          <p:cNvGraphicFramePr>
            <a:graphicFrameLocks noChangeAspect="1"/>
          </p:cNvGraphicFramePr>
          <p:nvPr/>
        </p:nvGraphicFramePr>
        <p:xfrm>
          <a:off x="4438650" y="3644900"/>
          <a:ext cx="1260475" cy="425450"/>
        </p:xfrm>
        <a:graphic>
          <a:graphicData uri="http://schemas.openxmlformats.org/presentationml/2006/ole">
            <p:oleObj spid="_x0000_s26638" name="Equation" r:id="rId6" imgW="711000" imgH="241200" progId="Equation.3">
              <p:embed/>
            </p:oleObj>
          </a:graphicData>
        </a:graphic>
      </p:graphicFrame>
      <p:graphicFrame>
        <p:nvGraphicFramePr>
          <p:cNvPr id="19" name="Object 18"/>
          <p:cNvGraphicFramePr>
            <a:graphicFrameLocks noChangeAspect="1"/>
          </p:cNvGraphicFramePr>
          <p:nvPr/>
        </p:nvGraphicFramePr>
        <p:xfrm>
          <a:off x="2874963" y="5527675"/>
          <a:ext cx="3743325" cy="698500"/>
        </p:xfrm>
        <a:graphic>
          <a:graphicData uri="http://schemas.openxmlformats.org/presentationml/2006/ole">
            <p:oleObj spid="_x0000_s26641" name="Equation" r:id="rId7" imgW="2336760" imgH="393480" progId="Equation.3">
              <p:embed/>
            </p:oleObj>
          </a:graphicData>
        </a:graphic>
      </p:graphicFrame>
      <p:graphicFrame>
        <p:nvGraphicFramePr>
          <p:cNvPr id="20" name="Object 19"/>
          <p:cNvGraphicFramePr>
            <a:graphicFrameLocks noChangeAspect="1"/>
          </p:cNvGraphicFramePr>
          <p:nvPr/>
        </p:nvGraphicFramePr>
        <p:xfrm>
          <a:off x="2195736" y="4149080"/>
          <a:ext cx="4392488" cy="720080"/>
        </p:xfrm>
        <a:graphic>
          <a:graphicData uri="http://schemas.openxmlformats.org/presentationml/2006/ole">
            <p:oleObj spid="_x0000_s26642" name="Equation" r:id="rId8" imgW="2730240" imgH="342720" progId="Equation.3">
              <p:embed/>
            </p:oleObj>
          </a:graphicData>
        </a:graphic>
      </p:graphicFrame>
      <p:graphicFrame>
        <p:nvGraphicFramePr>
          <p:cNvPr id="26643" name="Object 19"/>
          <p:cNvGraphicFramePr>
            <a:graphicFrameLocks noChangeAspect="1"/>
          </p:cNvGraphicFramePr>
          <p:nvPr/>
        </p:nvGraphicFramePr>
        <p:xfrm>
          <a:off x="1249363" y="4724400"/>
          <a:ext cx="692150" cy="428625"/>
        </p:xfrm>
        <a:graphic>
          <a:graphicData uri="http://schemas.openxmlformats.org/presentationml/2006/ole">
            <p:oleObj spid="_x0000_s26643" name="Equation" r:id="rId9" imgW="431640" imgH="241200" progId="Equation.3">
              <p:embed/>
            </p:oleObj>
          </a:graphicData>
        </a:graphic>
      </p:graphicFrame>
      <p:graphicFrame>
        <p:nvGraphicFramePr>
          <p:cNvPr id="23" name="Object 22"/>
          <p:cNvGraphicFramePr>
            <a:graphicFrameLocks noChangeAspect="1"/>
          </p:cNvGraphicFramePr>
          <p:nvPr/>
        </p:nvGraphicFramePr>
        <p:xfrm>
          <a:off x="5168900" y="4808538"/>
          <a:ext cx="319088" cy="409575"/>
        </p:xfrm>
        <a:graphic>
          <a:graphicData uri="http://schemas.openxmlformats.org/presentationml/2006/ole">
            <p:oleObj spid="_x0000_s26645" name="Equation" r:id="rId10" imgW="203040" imgH="228600" progId="Equation.3">
              <p:embed/>
            </p:oleObj>
          </a:graphicData>
        </a:graphic>
      </p:graphicFrame>
      <p:graphicFrame>
        <p:nvGraphicFramePr>
          <p:cNvPr id="24" name="Object 23"/>
          <p:cNvGraphicFramePr>
            <a:graphicFrameLocks noChangeAspect="1"/>
          </p:cNvGraphicFramePr>
          <p:nvPr/>
        </p:nvGraphicFramePr>
        <p:xfrm>
          <a:off x="4514850" y="3321050"/>
          <a:ext cx="114300" cy="215900"/>
        </p:xfrm>
        <a:graphic>
          <a:graphicData uri="http://schemas.openxmlformats.org/presentationml/2006/ole">
            <p:oleObj spid="_x0000_s26646" name="Equation" r:id="rId11" imgW="114120" imgH="215640" progId="Equation.3">
              <p:embed/>
            </p:oleObj>
          </a:graphicData>
        </a:graphic>
      </p:graphicFrame>
      <p:graphicFrame>
        <p:nvGraphicFramePr>
          <p:cNvPr id="25" name="Object 24"/>
          <p:cNvGraphicFramePr>
            <a:graphicFrameLocks noChangeAspect="1"/>
          </p:cNvGraphicFramePr>
          <p:nvPr/>
        </p:nvGraphicFramePr>
        <p:xfrm>
          <a:off x="6012160" y="4797152"/>
          <a:ext cx="288032" cy="288032"/>
        </p:xfrm>
        <a:graphic>
          <a:graphicData uri="http://schemas.openxmlformats.org/presentationml/2006/ole">
            <p:oleObj spid="_x0000_s26647" name="Equation" r:id="rId12" imgW="139680" imgH="164880" progId="Equation.3">
              <p:embed/>
            </p:oleObj>
          </a:graphicData>
        </a:graphic>
      </p:graphicFrame>
      <p:graphicFrame>
        <p:nvGraphicFramePr>
          <p:cNvPr id="26" name="Object 25"/>
          <p:cNvGraphicFramePr>
            <a:graphicFrameLocks noChangeAspect="1"/>
          </p:cNvGraphicFramePr>
          <p:nvPr/>
        </p:nvGraphicFramePr>
        <p:xfrm>
          <a:off x="8408988" y="4806950"/>
          <a:ext cx="246062" cy="341313"/>
        </p:xfrm>
        <a:graphic>
          <a:graphicData uri="http://schemas.openxmlformats.org/presentationml/2006/ole">
            <p:oleObj spid="_x0000_s26648" name="Equation" r:id="rId13" imgW="152280" imgH="228600" progId="Equation.3">
              <p:embed/>
            </p:oleObj>
          </a:graphicData>
        </a:graphic>
      </p:graphicFrame>
      <p:graphicFrame>
        <p:nvGraphicFramePr>
          <p:cNvPr id="15" name="Object 14"/>
          <p:cNvGraphicFramePr>
            <a:graphicFrameLocks noChangeAspect="1"/>
          </p:cNvGraphicFramePr>
          <p:nvPr/>
        </p:nvGraphicFramePr>
        <p:xfrm>
          <a:off x="2820988" y="5073650"/>
          <a:ext cx="404812" cy="455613"/>
        </p:xfrm>
        <a:graphic>
          <a:graphicData uri="http://schemas.openxmlformats.org/presentationml/2006/ole">
            <p:oleObj spid="_x0000_s26649" name="Equation" r:id="rId14" imgW="228600" imgH="241200" progId="Equation.3">
              <p:embed/>
            </p:oleObj>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3200" dirty="0" smtClean="0"/>
              <a:t>Bayesian Hypothesis Testing</a:t>
            </a:r>
            <a:endParaRPr lang="en-CA" sz="3200" dirty="0"/>
          </a:p>
        </p:txBody>
      </p:sp>
      <p:sp>
        <p:nvSpPr>
          <p:cNvPr id="3" name="Content Placeholder 2"/>
          <p:cNvSpPr>
            <a:spLocks noGrp="1"/>
          </p:cNvSpPr>
          <p:nvPr>
            <p:ph idx="1"/>
          </p:nvPr>
        </p:nvSpPr>
        <p:spPr/>
        <p:txBody>
          <a:bodyPr>
            <a:normAutofit/>
          </a:bodyPr>
          <a:lstStyle/>
          <a:p>
            <a:r>
              <a:rPr lang="en-CA" sz="2000" dirty="0" smtClean="0"/>
              <a:t>Take the simple example of binary hypothesis testing. Assume that we have two hypotheses         and       corresponding to distributions        and      , i.e., we have</a:t>
            </a:r>
          </a:p>
          <a:p>
            <a:endParaRPr lang="en-CA" sz="2000" dirty="0" smtClean="0"/>
          </a:p>
          <a:p>
            <a:pPr>
              <a:buNone/>
            </a:pPr>
            <a:r>
              <a:rPr lang="en-CA" sz="2000" dirty="0" smtClean="0"/>
              <a:t>                          versus</a:t>
            </a:r>
          </a:p>
          <a:p>
            <a:pPr>
              <a:buNone/>
            </a:pPr>
            <a:endParaRPr lang="en-CA" sz="2000" dirty="0" smtClean="0"/>
          </a:p>
          <a:p>
            <a:r>
              <a:rPr lang="en-CA" sz="2000" dirty="0" smtClean="0"/>
              <a:t>We are now looking for a </a:t>
            </a:r>
            <a:r>
              <a:rPr lang="en-CA" sz="2000" i="1" dirty="0" smtClean="0"/>
              <a:t>decision rule           </a:t>
            </a:r>
            <a:r>
              <a:rPr lang="en-CA" sz="2000" dirty="0" smtClean="0"/>
              <a:t>partitioning the observation space </a:t>
            </a:r>
            <a:r>
              <a:rPr lang="el-GR" sz="2000" dirty="0" smtClean="0"/>
              <a:t>Γ</a:t>
            </a:r>
            <a:r>
              <a:rPr lang="en-CA" sz="2000" dirty="0" smtClean="0"/>
              <a:t> into two sets                 (</a:t>
            </a:r>
            <a:r>
              <a:rPr lang="en-CA" sz="2000" i="1" dirty="0" smtClean="0"/>
              <a:t>acceptance region</a:t>
            </a:r>
            <a:r>
              <a:rPr lang="en-CA" sz="2000" dirty="0" smtClean="0"/>
              <a:t>) and                                            </a:t>
            </a:r>
          </a:p>
          <a:p>
            <a:pPr>
              <a:buNone/>
            </a:pPr>
            <a:r>
              <a:rPr lang="en-CA" sz="2000" dirty="0" smtClean="0"/>
              <a:t>                      (</a:t>
            </a:r>
            <a:r>
              <a:rPr lang="en-CA" sz="2000" i="1" dirty="0" smtClean="0"/>
              <a:t>rejection region</a:t>
            </a:r>
            <a:r>
              <a:rPr lang="en-CA" sz="2000" dirty="0" smtClean="0"/>
              <a:t>).</a:t>
            </a:r>
          </a:p>
          <a:p>
            <a:pPr algn="ctr">
              <a:buNone/>
            </a:pPr>
            <a:endParaRPr lang="en-CA" sz="2000" i="1" dirty="0" smtClean="0"/>
          </a:p>
          <a:p>
            <a:pPr>
              <a:buNone/>
            </a:pPr>
            <a:r>
              <a:rPr lang="en-CA" sz="2000" dirty="0" smtClean="0"/>
              <a:t>  </a:t>
            </a:r>
          </a:p>
        </p:txBody>
      </p:sp>
      <p:graphicFrame>
        <p:nvGraphicFramePr>
          <p:cNvPr id="5" name="Object 4"/>
          <p:cNvGraphicFramePr>
            <a:graphicFrameLocks noChangeAspect="1"/>
          </p:cNvGraphicFramePr>
          <p:nvPr/>
        </p:nvGraphicFramePr>
        <p:xfrm>
          <a:off x="2123728" y="3789040"/>
          <a:ext cx="114300" cy="215900"/>
        </p:xfrm>
        <a:graphic>
          <a:graphicData uri="http://schemas.openxmlformats.org/presentationml/2006/ole">
            <p:oleObj spid="_x0000_s5122" name="Equation" r:id="rId3" imgW="114120" imgH="215640" progId="Equation.3">
              <p:embed/>
            </p:oleObj>
          </a:graphicData>
        </a:graphic>
      </p:graphicFrame>
      <p:graphicFrame>
        <p:nvGraphicFramePr>
          <p:cNvPr id="6" name="Object 5"/>
          <p:cNvGraphicFramePr>
            <a:graphicFrameLocks noChangeAspect="1"/>
          </p:cNvGraphicFramePr>
          <p:nvPr/>
        </p:nvGraphicFramePr>
        <p:xfrm>
          <a:off x="3059832" y="2204864"/>
          <a:ext cx="504056" cy="504056"/>
        </p:xfrm>
        <a:graphic>
          <a:graphicData uri="http://schemas.openxmlformats.org/presentationml/2006/ole">
            <p:oleObj spid="_x0000_s5123" name="Equation" r:id="rId4" imgW="215640" imgH="228600" progId="Equation.3">
              <p:embed/>
            </p:oleObj>
          </a:graphicData>
        </a:graphic>
      </p:graphicFrame>
      <p:graphicFrame>
        <p:nvGraphicFramePr>
          <p:cNvPr id="5124" name="Object 4"/>
          <p:cNvGraphicFramePr>
            <a:graphicFrameLocks noChangeAspect="1"/>
          </p:cNvGraphicFramePr>
          <p:nvPr/>
        </p:nvGraphicFramePr>
        <p:xfrm>
          <a:off x="4010025" y="2219325"/>
          <a:ext cx="474663" cy="474663"/>
        </p:xfrm>
        <a:graphic>
          <a:graphicData uri="http://schemas.openxmlformats.org/presentationml/2006/ole">
            <p:oleObj spid="_x0000_s5124" name="Equation" r:id="rId5" imgW="203040" imgH="215640" progId="Equation.3">
              <p:embed/>
            </p:oleObj>
          </a:graphicData>
        </a:graphic>
      </p:graphicFrame>
      <p:graphicFrame>
        <p:nvGraphicFramePr>
          <p:cNvPr id="5126" name="Object 6"/>
          <p:cNvGraphicFramePr>
            <a:graphicFrameLocks noChangeAspect="1"/>
          </p:cNvGraphicFramePr>
          <p:nvPr/>
        </p:nvGraphicFramePr>
        <p:xfrm>
          <a:off x="7870825" y="2205038"/>
          <a:ext cx="385763" cy="503237"/>
        </p:xfrm>
        <a:graphic>
          <a:graphicData uri="http://schemas.openxmlformats.org/presentationml/2006/ole">
            <p:oleObj spid="_x0000_s5126" name="Equation" r:id="rId6" imgW="164880" imgH="228600" progId="Equation.3">
              <p:embed/>
            </p:oleObj>
          </a:graphicData>
        </a:graphic>
      </p:graphicFrame>
      <p:graphicFrame>
        <p:nvGraphicFramePr>
          <p:cNvPr id="5128" name="Object 8"/>
          <p:cNvGraphicFramePr>
            <a:graphicFrameLocks noChangeAspect="1"/>
          </p:cNvGraphicFramePr>
          <p:nvPr/>
        </p:nvGraphicFramePr>
        <p:xfrm>
          <a:off x="1273175" y="2506663"/>
          <a:ext cx="355600" cy="474662"/>
        </p:xfrm>
        <a:graphic>
          <a:graphicData uri="http://schemas.openxmlformats.org/presentationml/2006/ole">
            <p:oleObj spid="_x0000_s5128" name="Equation" r:id="rId7" imgW="152280" imgH="215640" progId="Equation.3">
              <p:embed/>
            </p:oleObj>
          </a:graphicData>
        </a:graphic>
      </p:graphicFrame>
      <p:graphicFrame>
        <p:nvGraphicFramePr>
          <p:cNvPr id="5129" name="Object 9"/>
          <p:cNvGraphicFramePr>
            <a:graphicFrameLocks noChangeAspect="1"/>
          </p:cNvGraphicFramePr>
          <p:nvPr/>
        </p:nvGraphicFramePr>
        <p:xfrm>
          <a:off x="3203848" y="2852936"/>
          <a:ext cx="1573213" cy="503237"/>
        </p:xfrm>
        <a:graphic>
          <a:graphicData uri="http://schemas.openxmlformats.org/presentationml/2006/ole">
            <p:oleObj spid="_x0000_s5129" name="Equation" r:id="rId8" imgW="672840" imgH="228600" progId="Equation.3">
              <p:embed/>
            </p:oleObj>
          </a:graphicData>
        </a:graphic>
      </p:graphicFrame>
      <p:graphicFrame>
        <p:nvGraphicFramePr>
          <p:cNvPr id="5130" name="Object 10"/>
          <p:cNvGraphicFramePr>
            <a:graphicFrameLocks noChangeAspect="1"/>
          </p:cNvGraphicFramePr>
          <p:nvPr/>
        </p:nvGraphicFramePr>
        <p:xfrm>
          <a:off x="3131840" y="3573016"/>
          <a:ext cx="1484313" cy="474662"/>
        </p:xfrm>
        <a:graphic>
          <a:graphicData uri="http://schemas.openxmlformats.org/presentationml/2006/ole">
            <p:oleObj spid="_x0000_s5130" name="Equation" r:id="rId9" imgW="634680" imgH="215640" progId="Equation.3">
              <p:embed/>
            </p:oleObj>
          </a:graphicData>
        </a:graphic>
      </p:graphicFrame>
      <p:graphicFrame>
        <p:nvGraphicFramePr>
          <p:cNvPr id="5131" name="Object 11"/>
          <p:cNvGraphicFramePr>
            <a:graphicFrameLocks noChangeAspect="1"/>
          </p:cNvGraphicFramePr>
          <p:nvPr/>
        </p:nvGraphicFramePr>
        <p:xfrm>
          <a:off x="4355976" y="4293096"/>
          <a:ext cx="981075" cy="501650"/>
        </p:xfrm>
        <a:graphic>
          <a:graphicData uri="http://schemas.openxmlformats.org/presentationml/2006/ole">
            <p:oleObj spid="_x0000_s5131" name="Equation" r:id="rId10" imgW="419040" imgH="228600" progId="Equation.3">
              <p:embed/>
            </p:oleObj>
          </a:graphicData>
        </a:graphic>
      </p:graphicFrame>
      <p:graphicFrame>
        <p:nvGraphicFramePr>
          <p:cNvPr id="5132" name="Object 12"/>
          <p:cNvGraphicFramePr>
            <a:graphicFrameLocks noChangeAspect="1"/>
          </p:cNvGraphicFramePr>
          <p:nvPr/>
        </p:nvGraphicFramePr>
        <p:xfrm>
          <a:off x="827584" y="4653136"/>
          <a:ext cx="1100138" cy="530225"/>
        </p:xfrm>
        <a:graphic>
          <a:graphicData uri="http://schemas.openxmlformats.org/presentationml/2006/ole">
            <p:oleObj spid="_x0000_s5132" name="Equation" r:id="rId11" imgW="469800" imgH="241200" progId="Equation.3">
              <p:embed/>
            </p:oleObj>
          </a:graphicData>
        </a:graphic>
      </p:graphicFrame>
      <p:graphicFrame>
        <p:nvGraphicFramePr>
          <p:cNvPr id="15" name="Object 14"/>
          <p:cNvGraphicFramePr>
            <a:graphicFrameLocks noChangeAspect="1"/>
          </p:cNvGraphicFramePr>
          <p:nvPr/>
        </p:nvGraphicFramePr>
        <p:xfrm>
          <a:off x="2987824" y="5229200"/>
          <a:ext cx="2376264" cy="1152128"/>
        </p:xfrm>
        <a:graphic>
          <a:graphicData uri="http://schemas.openxmlformats.org/presentationml/2006/ole">
            <p:oleObj spid="_x0000_s5133" name="Equation" r:id="rId12" imgW="1409400" imgH="711000" progId="Equation.3">
              <p:embed/>
            </p:oleObj>
          </a:graphicData>
        </a:graphic>
      </p:graphicFrame>
      <p:graphicFrame>
        <p:nvGraphicFramePr>
          <p:cNvPr id="18" name="Object 17"/>
          <p:cNvGraphicFramePr>
            <a:graphicFrameLocks noChangeAspect="1"/>
          </p:cNvGraphicFramePr>
          <p:nvPr/>
        </p:nvGraphicFramePr>
        <p:xfrm>
          <a:off x="4932040" y="4005064"/>
          <a:ext cx="648072" cy="461640"/>
        </p:xfrm>
        <a:graphic>
          <a:graphicData uri="http://schemas.openxmlformats.org/presentationml/2006/ole">
            <p:oleObj spid="_x0000_s5136" name="Equation" r:id="rId13" imgW="330120" imgH="203040" progId="Equation.3">
              <p:embed/>
            </p:oleObj>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3200" dirty="0" smtClean="0"/>
              <a:t>Bayesian Hypothesis Testing</a:t>
            </a:r>
            <a:endParaRPr lang="en-CA" sz="3200" dirty="0"/>
          </a:p>
        </p:txBody>
      </p:sp>
      <p:sp>
        <p:nvSpPr>
          <p:cNvPr id="3" name="Content Placeholder 2"/>
          <p:cNvSpPr>
            <a:spLocks noGrp="1"/>
          </p:cNvSpPr>
          <p:nvPr>
            <p:ph idx="1"/>
          </p:nvPr>
        </p:nvSpPr>
        <p:spPr/>
        <p:txBody>
          <a:bodyPr>
            <a:normAutofit/>
          </a:bodyPr>
          <a:lstStyle/>
          <a:p>
            <a:r>
              <a:rPr lang="en-CA" sz="2000" dirty="0" smtClean="0"/>
              <a:t>The risk average over all hypotheses is </a:t>
            </a:r>
          </a:p>
          <a:p>
            <a:pPr algn="ctr">
              <a:buNone/>
            </a:pPr>
            <a:endParaRPr lang="en-CA" sz="2000" dirty="0" smtClean="0"/>
          </a:p>
          <a:p>
            <a:endParaRPr lang="en-CA" sz="2000" dirty="0" smtClean="0"/>
          </a:p>
          <a:p>
            <a:pPr>
              <a:buNone/>
            </a:pPr>
            <a:r>
              <a:rPr lang="en-CA" sz="2000" dirty="0" smtClean="0"/>
              <a:t>where                     is the </a:t>
            </a:r>
            <a:r>
              <a:rPr lang="en-CA" sz="2000" i="1" dirty="0" smtClean="0"/>
              <a:t>a priori </a:t>
            </a:r>
            <a:r>
              <a:rPr lang="en-CA" sz="2000" dirty="0" smtClean="0"/>
              <a:t>probability of hypothesis      .</a:t>
            </a:r>
          </a:p>
          <a:p>
            <a:pPr>
              <a:buNone/>
            </a:pPr>
            <a:r>
              <a:rPr lang="en-CA" sz="2000" dirty="0" smtClean="0"/>
              <a:t>So,</a:t>
            </a:r>
          </a:p>
          <a:p>
            <a:endParaRPr lang="en-CA" sz="2000" dirty="0" smtClean="0"/>
          </a:p>
          <a:p>
            <a:endParaRPr lang="en-CA" sz="2000" dirty="0" smtClean="0"/>
          </a:p>
          <a:p>
            <a:endParaRPr lang="en-CA" sz="2000" dirty="0" smtClean="0"/>
          </a:p>
          <a:p>
            <a:pPr>
              <a:buNone/>
            </a:pPr>
            <a:r>
              <a:rPr lang="en-CA" sz="2000" dirty="0" smtClean="0"/>
              <a:t>Let                     , then</a:t>
            </a:r>
          </a:p>
          <a:p>
            <a:pPr>
              <a:buNone/>
            </a:pPr>
            <a:endParaRPr lang="en-CA" sz="2000" dirty="0" smtClean="0"/>
          </a:p>
          <a:p>
            <a:endParaRPr lang="en-CA" sz="2000" dirty="0" smtClean="0"/>
          </a:p>
          <a:p>
            <a:pPr>
              <a:buNone/>
            </a:pPr>
            <a:endParaRPr lang="en-CA" sz="2000" dirty="0" smtClean="0"/>
          </a:p>
        </p:txBody>
      </p:sp>
      <p:graphicFrame>
        <p:nvGraphicFramePr>
          <p:cNvPr id="5130" name="Object 10"/>
          <p:cNvGraphicFramePr>
            <a:graphicFrameLocks noChangeAspect="1"/>
          </p:cNvGraphicFramePr>
          <p:nvPr/>
        </p:nvGraphicFramePr>
        <p:xfrm>
          <a:off x="3140075" y="2198688"/>
          <a:ext cx="2643188" cy="976312"/>
        </p:xfrm>
        <a:graphic>
          <a:graphicData uri="http://schemas.openxmlformats.org/presentationml/2006/ole">
            <p:oleObj spid="_x0000_s27652" name="Equation" r:id="rId3" imgW="1130040" imgH="444240" progId="Equation.3">
              <p:embed/>
            </p:oleObj>
          </a:graphicData>
        </a:graphic>
      </p:graphicFrame>
      <p:graphicFrame>
        <p:nvGraphicFramePr>
          <p:cNvPr id="16" name="Object 15"/>
          <p:cNvGraphicFramePr>
            <a:graphicFrameLocks noChangeAspect="1"/>
          </p:cNvGraphicFramePr>
          <p:nvPr/>
        </p:nvGraphicFramePr>
        <p:xfrm>
          <a:off x="1281113" y="3068638"/>
          <a:ext cx="1214437" cy="425450"/>
        </p:xfrm>
        <a:graphic>
          <a:graphicData uri="http://schemas.openxmlformats.org/presentationml/2006/ole">
            <p:oleObj spid="_x0000_s27653" name="Equation" r:id="rId4" imgW="685800" imgH="241200" progId="Equation.3">
              <p:embed/>
            </p:oleObj>
          </a:graphicData>
        </a:graphic>
      </p:graphicFrame>
      <p:graphicFrame>
        <p:nvGraphicFramePr>
          <p:cNvPr id="19" name="Object 18"/>
          <p:cNvGraphicFramePr>
            <a:graphicFrameLocks noChangeAspect="1"/>
          </p:cNvGraphicFramePr>
          <p:nvPr/>
        </p:nvGraphicFramePr>
        <p:xfrm>
          <a:off x="2987824" y="3429000"/>
          <a:ext cx="3803650" cy="1620838"/>
        </p:xfrm>
        <a:graphic>
          <a:graphicData uri="http://schemas.openxmlformats.org/presentationml/2006/ole">
            <p:oleObj spid="_x0000_s27654" name="Equation" r:id="rId5" imgW="2374560" imgH="914400" progId="Equation.3">
              <p:embed/>
            </p:oleObj>
          </a:graphicData>
        </a:graphic>
      </p:graphicFrame>
      <p:graphicFrame>
        <p:nvGraphicFramePr>
          <p:cNvPr id="24" name="Object 23"/>
          <p:cNvGraphicFramePr>
            <a:graphicFrameLocks noChangeAspect="1"/>
          </p:cNvGraphicFramePr>
          <p:nvPr/>
        </p:nvGraphicFramePr>
        <p:xfrm>
          <a:off x="4514850" y="3321050"/>
          <a:ext cx="114300" cy="215900"/>
        </p:xfrm>
        <a:graphic>
          <a:graphicData uri="http://schemas.openxmlformats.org/presentationml/2006/ole">
            <p:oleObj spid="_x0000_s27658" name="Equation" r:id="rId6" imgW="114120" imgH="215640" progId="Equation.3">
              <p:embed/>
            </p:oleObj>
          </a:graphicData>
        </a:graphic>
      </p:graphicFrame>
      <p:graphicFrame>
        <p:nvGraphicFramePr>
          <p:cNvPr id="15" name="Object 14"/>
          <p:cNvGraphicFramePr>
            <a:graphicFrameLocks noChangeAspect="1"/>
          </p:cNvGraphicFramePr>
          <p:nvPr/>
        </p:nvGraphicFramePr>
        <p:xfrm>
          <a:off x="6732240" y="2996952"/>
          <a:ext cx="404812" cy="455613"/>
        </p:xfrm>
        <a:graphic>
          <a:graphicData uri="http://schemas.openxmlformats.org/presentationml/2006/ole">
            <p:oleObj spid="_x0000_s27661" name="Equation" r:id="rId7" imgW="228600" imgH="241200" progId="Equation.3">
              <p:embed/>
            </p:oleObj>
          </a:graphicData>
        </a:graphic>
      </p:graphicFrame>
      <p:graphicFrame>
        <p:nvGraphicFramePr>
          <p:cNvPr id="17" name="Object 16"/>
          <p:cNvGraphicFramePr>
            <a:graphicFrameLocks noChangeAspect="1"/>
          </p:cNvGraphicFramePr>
          <p:nvPr/>
        </p:nvGraphicFramePr>
        <p:xfrm>
          <a:off x="899592" y="4869160"/>
          <a:ext cx="1296144" cy="432048"/>
        </p:xfrm>
        <a:graphic>
          <a:graphicData uri="http://schemas.openxmlformats.org/presentationml/2006/ole">
            <p:oleObj spid="_x0000_s27662" name="Equation" r:id="rId8" imgW="1091880" imgH="241200" progId="Equation.3">
              <p:embed/>
            </p:oleObj>
          </a:graphicData>
        </a:graphic>
      </p:graphicFrame>
      <p:graphicFrame>
        <p:nvGraphicFramePr>
          <p:cNvPr id="27663" name="Object 17"/>
          <p:cNvGraphicFramePr>
            <a:graphicFrameLocks noChangeAspect="1"/>
          </p:cNvGraphicFramePr>
          <p:nvPr/>
        </p:nvGraphicFramePr>
        <p:xfrm>
          <a:off x="2509838" y="5478463"/>
          <a:ext cx="4902200" cy="833437"/>
        </p:xfrm>
        <a:graphic>
          <a:graphicData uri="http://schemas.openxmlformats.org/presentationml/2006/ole">
            <p:oleObj spid="_x0000_s27663" name="Equation" r:id="rId9" imgW="3060360" imgH="469800" progId="Equation.3">
              <p:embed/>
            </p:oleObj>
          </a:graphicData>
        </a:graphic>
      </p:graphicFrame>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3200" dirty="0" smtClean="0"/>
              <a:t>Bayesian Hypothesis Testing</a:t>
            </a:r>
            <a:endParaRPr lang="en-CA" sz="3200" dirty="0"/>
          </a:p>
        </p:txBody>
      </p:sp>
      <p:sp>
        <p:nvSpPr>
          <p:cNvPr id="3" name="Content Placeholder 2"/>
          <p:cNvSpPr>
            <a:spLocks noGrp="1"/>
          </p:cNvSpPr>
          <p:nvPr>
            <p:ph idx="1"/>
          </p:nvPr>
        </p:nvSpPr>
        <p:spPr>
          <a:xfrm>
            <a:off x="467544" y="1988840"/>
            <a:ext cx="8229600" cy="4389120"/>
          </a:xfrm>
        </p:spPr>
        <p:txBody>
          <a:bodyPr>
            <a:normAutofit/>
          </a:bodyPr>
          <a:lstStyle/>
          <a:p>
            <a:r>
              <a:rPr lang="en-CA" sz="2000" dirty="0" smtClean="0"/>
              <a:t>The risk is thus minimized if we choose     to be: </a:t>
            </a:r>
          </a:p>
          <a:p>
            <a:endParaRPr lang="en-CA" sz="2000" dirty="0" smtClean="0"/>
          </a:p>
          <a:p>
            <a:endParaRPr lang="en-CA" sz="2000" dirty="0" smtClean="0"/>
          </a:p>
          <a:p>
            <a:pPr algn="ctr">
              <a:buNone/>
            </a:pPr>
            <a:endParaRPr lang="en-CA" sz="2000" dirty="0" smtClean="0"/>
          </a:p>
          <a:p>
            <a:pPr>
              <a:buNone/>
            </a:pPr>
            <a:endParaRPr lang="en-CA" sz="2000" dirty="0" smtClean="0"/>
          </a:p>
          <a:p>
            <a:r>
              <a:rPr lang="en-CA" sz="2000" dirty="0" smtClean="0"/>
              <a:t>Assuming making wrong decision is more costly than deciding correctly, i.e.,               , we can write        as:</a:t>
            </a:r>
          </a:p>
          <a:p>
            <a:pPr algn="ctr">
              <a:buNone/>
            </a:pPr>
            <a:endParaRPr lang="en-CA" sz="2000" dirty="0" smtClean="0"/>
          </a:p>
          <a:p>
            <a:pPr>
              <a:buNone/>
            </a:pPr>
            <a:endParaRPr lang="en-CA" sz="2000" dirty="0" smtClean="0"/>
          </a:p>
          <a:p>
            <a:pPr>
              <a:buNone/>
            </a:pPr>
            <a:endParaRPr lang="en-CA" sz="2000" dirty="0" smtClean="0"/>
          </a:p>
          <a:p>
            <a:pPr>
              <a:buNone/>
            </a:pPr>
            <a:r>
              <a:rPr lang="en-CA" sz="2000" dirty="0" smtClean="0"/>
              <a:t>where,</a:t>
            </a:r>
          </a:p>
          <a:p>
            <a:endParaRPr lang="en-CA" sz="2000" dirty="0" smtClean="0"/>
          </a:p>
          <a:p>
            <a:pPr>
              <a:buNone/>
            </a:pPr>
            <a:endParaRPr lang="en-CA" sz="2000" dirty="0" smtClean="0"/>
          </a:p>
        </p:txBody>
      </p:sp>
      <p:graphicFrame>
        <p:nvGraphicFramePr>
          <p:cNvPr id="5130" name="Object 10"/>
          <p:cNvGraphicFramePr>
            <a:graphicFrameLocks noChangeAspect="1"/>
          </p:cNvGraphicFramePr>
          <p:nvPr/>
        </p:nvGraphicFramePr>
        <p:xfrm>
          <a:off x="566738" y="2276475"/>
          <a:ext cx="6869112" cy="1296988"/>
        </p:xfrm>
        <a:graphic>
          <a:graphicData uri="http://schemas.openxmlformats.org/presentationml/2006/ole">
            <p:oleObj spid="_x0000_s28674" name="Equation" r:id="rId3" imgW="3568680" imgH="761760" progId="Equation.3">
              <p:embed/>
            </p:oleObj>
          </a:graphicData>
        </a:graphic>
      </p:graphicFrame>
      <p:graphicFrame>
        <p:nvGraphicFramePr>
          <p:cNvPr id="24" name="Object 23"/>
          <p:cNvGraphicFramePr>
            <a:graphicFrameLocks noChangeAspect="1"/>
          </p:cNvGraphicFramePr>
          <p:nvPr/>
        </p:nvGraphicFramePr>
        <p:xfrm>
          <a:off x="4514850" y="3321050"/>
          <a:ext cx="114300" cy="215900"/>
        </p:xfrm>
        <a:graphic>
          <a:graphicData uri="http://schemas.openxmlformats.org/presentationml/2006/ole">
            <p:oleObj spid="_x0000_s28677" name="Equation" r:id="rId4" imgW="114120" imgH="215640" progId="Equation.3">
              <p:embed/>
            </p:oleObj>
          </a:graphicData>
        </a:graphic>
      </p:graphicFrame>
      <p:graphicFrame>
        <p:nvGraphicFramePr>
          <p:cNvPr id="11" name="Object 10"/>
          <p:cNvGraphicFramePr>
            <a:graphicFrameLocks noChangeAspect="1"/>
          </p:cNvGraphicFramePr>
          <p:nvPr/>
        </p:nvGraphicFramePr>
        <p:xfrm>
          <a:off x="5076056" y="1988840"/>
          <a:ext cx="288032" cy="360040"/>
        </p:xfrm>
        <a:graphic>
          <a:graphicData uri="http://schemas.openxmlformats.org/presentationml/2006/ole">
            <p:oleObj spid="_x0000_s28681" name="Equation" r:id="rId5" imgW="152280" imgH="215640" progId="Equation.3">
              <p:embed/>
            </p:oleObj>
          </a:graphicData>
        </a:graphic>
      </p:graphicFrame>
      <p:graphicFrame>
        <p:nvGraphicFramePr>
          <p:cNvPr id="12" name="Object 11"/>
          <p:cNvGraphicFramePr>
            <a:graphicFrameLocks noChangeAspect="1"/>
          </p:cNvGraphicFramePr>
          <p:nvPr/>
        </p:nvGraphicFramePr>
        <p:xfrm>
          <a:off x="2339752" y="4149080"/>
          <a:ext cx="882650" cy="444500"/>
        </p:xfrm>
        <a:graphic>
          <a:graphicData uri="http://schemas.openxmlformats.org/presentationml/2006/ole">
            <p:oleObj spid="_x0000_s28682" name="Equation" r:id="rId6" imgW="583920" imgH="228600" progId="Equation.3">
              <p:embed/>
            </p:oleObj>
          </a:graphicData>
        </a:graphic>
      </p:graphicFrame>
      <p:graphicFrame>
        <p:nvGraphicFramePr>
          <p:cNvPr id="13" name="Object 12"/>
          <p:cNvGraphicFramePr>
            <a:graphicFrameLocks noChangeAspect="1"/>
          </p:cNvGraphicFramePr>
          <p:nvPr/>
        </p:nvGraphicFramePr>
        <p:xfrm>
          <a:off x="4788024" y="4149080"/>
          <a:ext cx="288032" cy="359916"/>
        </p:xfrm>
        <a:graphic>
          <a:graphicData uri="http://schemas.openxmlformats.org/presentationml/2006/ole">
            <p:oleObj spid="_x0000_s28683" name="Equation" r:id="rId7" imgW="152280" imgH="215640" progId="Equation.3">
              <p:embed/>
            </p:oleObj>
          </a:graphicData>
        </a:graphic>
      </p:graphicFrame>
      <p:graphicFrame>
        <p:nvGraphicFramePr>
          <p:cNvPr id="28684" name="Object 10"/>
          <p:cNvGraphicFramePr>
            <a:graphicFrameLocks noChangeAspect="1"/>
          </p:cNvGraphicFramePr>
          <p:nvPr/>
        </p:nvGraphicFramePr>
        <p:xfrm>
          <a:off x="2266950" y="4437063"/>
          <a:ext cx="5167313" cy="1058862"/>
        </p:xfrm>
        <a:graphic>
          <a:graphicData uri="http://schemas.openxmlformats.org/presentationml/2006/ole">
            <p:oleObj spid="_x0000_s28684" name="Equation" r:id="rId8" imgW="2209680" imgH="457200" progId="Equation.3">
              <p:embed/>
            </p:oleObj>
          </a:graphicData>
        </a:graphic>
      </p:graphicFrame>
      <p:graphicFrame>
        <p:nvGraphicFramePr>
          <p:cNvPr id="28685" name="Object 10"/>
          <p:cNvGraphicFramePr>
            <a:graphicFrameLocks noChangeAspect="1"/>
          </p:cNvGraphicFramePr>
          <p:nvPr/>
        </p:nvGraphicFramePr>
        <p:xfrm>
          <a:off x="1403648" y="5589240"/>
          <a:ext cx="2646363" cy="864096"/>
        </p:xfrm>
        <a:graphic>
          <a:graphicData uri="http://schemas.openxmlformats.org/presentationml/2006/ole">
            <p:oleObj spid="_x0000_s28685" name="Equation" r:id="rId9" imgW="1130040" imgH="431640" progId="Equation.3">
              <p:embed/>
            </p:oleObj>
          </a:graphicData>
        </a:graphic>
      </p:graphicFrame>
      <p:graphicFrame>
        <p:nvGraphicFramePr>
          <p:cNvPr id="20" name="Object 10"/>
          <p:cNvGraphicFramePr>
            <a:graphicFrameLocks noChangeAspect="1"/>
          </p:cNvGraphicFramePr>
          <p:nvPr/>
        </p:nvGraphicFramePr>
        <p:xfrm>
          <a:off x="2267744" y="4437112"/>
          <a:ext cx="5167313" cy="1058862"/>
        </p:xfrm>
        <a:graphic>
          <a:graphicData uri="http://schemas.openxmlformats.org/presentationml/2006/ole">
            <p:oleObj spid="_x0000_s28689" name="Equation" r:id="rId10" imgW="2209680" imgH="457200" progId="Equation.3">
              <p:embed/>
            </p:oleObj>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2800" dirty="0" smtClean="0"/>
              <a:t>Likelihood Ratio Test</a:t>
            </a:r>
            <a:endParaRPr lang="en-CA" sz="2800" dirty="0"/>
          </a:p>
        </p:txBody>
      </p:sp>
      <p:sp>
        <p:nvSpPr>
          <p:cNvPr id="3" name="Content Placeholder 2"/>
          <p:cNvSpPr>
            <a:spLocks noGrp="1"/>
          </p:cNvSpPr>
          <p:nvPr>
            <p:ph idx="1"/>
          </p:nvPr>
        </p:nvSpPr>
        <p:spPr>
          <a:xfrm>
            <a:off x="467544" y="1988840"/>
            <a:ext cx="8229600" cy="4389120"/>
          </a:xfrm>
        </p:spPr>
        <p:txBody>
          <a:bodyPr>
            <a:normAutofit/>
          </a:bodyPr>
          <a:lstStyle/>
          <a:p>
            <a:r>
              <a:rPr lang="en-CA" sz="2000" dirty="0" smtClean="0"/>
              <a:t>Defining the Likelihood ratio: </a:t>
            </a:r>
          </a:p>
          <a:p>
            <a:endParaRPr lang="en-CA" sz="2000" dirty="0" smtClean="0"/>
          </a:p>
          <a:p>
            <a:pPr algn="ctr">
              <a:buNone/>
            </a:pPr>
            <a:endParaRPr lang="en-CA" sz="2000" dirty="0" smtClean="0"/>
          </a:p>
          <a:p>
            <a:pPr>
              <a:buNone/>
            </a:pPr>
            <a:endParaRPr lang="en-CA" sz="2000" dirty="0" smtClean="0"/>
          </a:p>
          <a:p>
            <a:pPr>
              <a:buNone/>
            </a:pPr>
            <a:r>
              <a:rPr lang="en-CA" sz="2000" dirty="0" smtClean="0"/>
              <a:t>the decision problem can be formulated as a likelihood- ratio test:</a:t>
            </a:r>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p:txBody>
      </p:sp>
      <p:graphicFrame>
        <p:nvGraphicFramePr>
          <p:cNvPr id="24" name="Object 23"/>
          <p:cNvGraphicFramePr>
            <a:graphicFrameLocks noChangeAspect="1"/>
          </p:cNvGraphicFramePr>
          <p:nvPr/>
        </p:nvGraphicFramePr>
        <p:xfrm>
          <a:off x="4514850" y="3321050"/>
          <a:ext cx="114300" cy="215900"/>
        </p:xfrm>
        <a:graphic>
          <a:graphicData uri="http://schemas.openxmlformats.org/presentationml/2006/ole">
            <p:oleObj spid="_x0000_s29699" name="Equation" r:id="rId3" imgW="114120" imgH="215640" progId="Equation.3">
              <p:embed/>
            </p:oleObj>
          </a:graphicData>
        </a:graphic>
      </p:graphicFrame>
      <p:graphicFrame>
        <p:nvGraphicFramePr>
          <p:cNvPr id="28685" name="Object 10"/>
          <p:cNvGraphicFramePr>
            <a:graphicFrameLocks noChangeAspect="1"/>
          </p:cNvGraphicFramePr>
          <p:nvPr/>
        </p:nvGraphicFramePr>
        <p:xfrm>
          <a:off x="2774950" y="2349500"/>
          <a:ext cx="2646363" cy="863600"/>
        </p:xfrm>
        <a:graphic>
          <a:graphicData uri="http://schemas.openxmlformats.org/presentationml/2006/ole">
            <p:oleObj spid="_x0000_s29704" name="Equation" r:id="rId4" imgW="1130040" imgH="431640" progId="Equation.3">
              <p:embed/>
            </p:oleObj>
          </a:graphicData>
        </a:graphic>
      </p:graphicFrame>
      <p:graphicFrame>
        <p:nvGraphicFramePr>
          <p:cNvPr id="29705" name="Object 13"/>
          <p:cNvGraphicFramePr>
            <a:graphicFrameLocks noChangeAspect="1"/>
          </p:cNvGraphicFramePr>
          <p:nvPr/>
        </p:nvGraphicFramePr>
        <p:xfrm>
          <a:off x="2915816" y="3861048"/>
          <a:ext cx="3240360" cy="1224136"/>
        </p:xfrm>
        <a:graphic>
          <a:graphicData uri="http://schemas.openxmlformats.org/presentationml/2006/ole">
            <p:oleObj spid="_x0000_s29705" name="Equation" r:id="rId5" imgW="1612800" imgH="711000" progId="Equation.3">
              <p:embed/>
            </p:oleObj>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2800" dirty="0" smtClean="0"/>
              <a:t>Probability of Error</a:t>
            </a:r>
            <a:endParaRPr lang="en-CA" sz="2800" dirty="0"/>
          </a:p>
        </p:txBody>
      </p:sp>
      <p:sp>
        <p:nvSpPr>
          <p:cNvPr id="3" name="Content Placeholder 2"/>
          <p:cNvSpPr>
            <a:spLocks noGrp="1"/>
          </p:cNvSpPr>
          <p:nvPr>
            <p:ph idx="1"/>
          </p:nvPr>
        </p:nvSpPr>
        <p:spPr>
          <a:xfrm>
            <a:off x="467544" y="1988840"/>
            <a:ext cx="8229600" cy="4389120"/>
          </a:xfrm>
        </p:spPr>
        <p:txBody>
          <a:bodyPr>
            <a:normAutofit/>
          </a:bodyPr>
          <a:lstStyle/>
          <a:p>
            <a:r>
              <a:rPr lang="en-CA" sz="2000" dirty="0" smtClean="0"/>
              <a:t>Assuming that correct decision costs nothing and erroneous decisions have the same cost, we get the following cost criterion: </a:t>
            </a:r>
          </a:p>
          <a:p>
            <a:endParaRPr lang="en-CA" sz="2000" dirty="0" smtClean="0"/>
          </a:p>
          <a:p>
            <a:endParaRPr lang="en-CA" sz="2000" dirty="0" smtClean="0"/>
          </a:p>
          <a:p>
            <a:endParaRPr lang="en-CA" sz="2000" dirty="0" smtClean="0"/>
          </a:p>
          <a:p>
            <a:r>
              <a:rPr lang="en-CA" sz="2000" dirty="0" smtClean="0"/>
              <a:t>With this cost assignment,</a:t>
            </a:r>
          </a:p>
          <a:p>
            <a:pPr>
              <a:buNone/>
            </a:pPr>
            <a:endParaRPr lang="en-CA" sz="2000" dirty="0" smtClean="0"/>
          </a:p>
          <a:p>
            <a:pPr>
              <a:buNone/>
            </a:pPr>
            <a:endParaRPr lang="en-CA" sz="2000" dirty="0" smtClean="0"/>
          </a:p>
          <a:p>
            <a:pPr>
              <a:buNone/>
            </a:pPr>
            <a:endParaRPr lang="en-CA" sz="2000" dirty="0" smtClean="0"/>
          </a:p>
          <a:p>
            <a:pPr>
              <a:buNone/>
            </a:pPr>
            <a:r>
              <a:rPr lang="en-CA" sz="2000" dirty="0" smtClean="0"/>
              <a:t>Note that the here the average risk is equal to the probability of error.</a:t>
            </a:r>
          </a:p>
          <a:p>
            <a:endParaRPr lang="en-CA" sz="2000" dirty="0" smtClean="0"/>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p:txBody>
      </p:sp>
      <p:graphicFrame>
        <p:nvGraphicFramePr>
          <p:cNvPr id="24" name="Object 23"/>
          <p:cNvGraphicFramePr>
            <a:graphicFrameLocks noChangeAspect="1"/>
          </p:cNvGraphicFramePr>
          <p:nvPr/>
        </p:nvGraphicFramePr>
        <p:xfrm>
          <a:off x="4514850" y="3321050"/>
          <a:ext cx="114300" cy="215900"/>
        </p:xfrm>
        <a:graphic>
          <a:graphicData uri="http://schemas.openxmlformats.org/presentationml/2006/ole">
            <p:oleObj spid="_x0000_s30722" name="Equation" r:id="rId3" imgW="114120" imgH="215640" progId="Equation.3">
              <p:embed/>
            </p:oleObj>
          </a:graphicData>
        </a:graphic>
      </p:graphicFrame>
      <p:graphicFrame>
        <p:nvGraphicFramePr>
          <p:cNvPr id="28685" name="Object 10"/>
          <p:cNvGraphicFramePr>
            <a:graphicFrameLocks noChangeAspect="1"/>
          </p:cNvGraphicFramePr>
          <p:nvPr/>
        </p:nvGraphicFramePr>
        <p:xfrm>
          <a:off x="3491880" y="2852936"/>
          <a:ext cx="2200275" cy="914400"/>
        </p:xfrm>
        <a:graphic>
          <a:graphicData uri="http://schemas.openxmlformats.org/presentationml/2006/ole">
            <p:oleObj spid="_x0000_s30723" name="Equation" r:id="rId4" imgW="939600" imgH="457200" progId="Equation.3">
              <p:embed/>
            </p:oleObj>
          </a:graphicData>
        </a:graphic>
      </p:graphicFrame>
      <p:graphicFrame>
        <p:nvGraphicFramePr>
          <p:cNvPr id="30725" name="Object 13"/>
          <p:cNvGraphicFramePr>
            <a:graphicFrameLocks noChangeAspect="1"/>
          </p:cNvGraphicFramePr>
          <p:nvPr/>
        </p:nvGraphicFramePr>
        <p:xfrm>
          <a:off x="2699792" y="4221088"/>
          <a:ext cx="3805237" cy="457200"/>
        </p:xfrm>
        <a:graphic>
          <a:graphicData uri="http://schemas.openxmlformats.org/presentationml/2006/ole">
            <p:oleObj spid="_x0000_s30725" name="Equation" r:id="rId5" imgW="1625400" imgH="228600" progId="Equation.3">
              <p:embed/>
            </p:oleObj>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2800" dirty="0" smtClean="0"/>
              <a:t>A </a:t>
            </a:r>
            <a:r>
              <a:rPr lang="en-CA" sz="2800" dirty="0" err="1" smtClean="0"/>
              <a:t>posteriori</a:t>
            </a:r>
            <a:r>
              <a:rPr lang="en-CA" sz="2800" dirty="0" smtClean="0"/>
              <a:t> probabilities</a:t>
            </a:r>
            <a:endParaRPr lang="en-CA" sz="2800" dirty="0"/>
          </a:p>
        </p:txBody>
      </p:sp>
      <p:sp>
        <p:nvSpPr>
          <p:cNvPr id="3" name="Content Placeholder 2"/>
          <p:cNvSpPr>
            <a:spLocks noGrp="1"/>
          </p:cNvSpPr>
          <p:nvPr>
            <p:ph idx="1"/>
          </p:nvPr>
        </p:nvSpPr>
        <p:spPr>
          <a:xfrm>
            <a:off x="467544" y="1988840"/>
            <a:ext cx="8229600" cy="4389120"/>
          </a:xfrm>
        </p:spPr>
        <p:txBody>
          <a:bodyPr>
            <a:normAutofit/>
          </a:bodyPr>
          <a:lstStyle/>
          <a:p>
            <a:r>
              <a:rPr lang="en-CA" sz="2000" dirty="0" smtClean="0"/>
              <a:t>Using </a:t>
            </a:r>
            <a:r>
              <a:rPr lang="en-CA" sz="2000" dirty="0" err="1" smtClean="0"/>
              <a:t>Bayes</a:t>
            </a:r>
            <a:r>
              <a:rPr lang="en-CA" sz="2000" dirty="0" smtClean="0"/>
              <a:t> rule:</a:t>
            </a:r>
          </a:p>
          <a:p>
            <a:endParaRPr lang="en-CA" sz="2000" dirty="0" smtClean="0"/>
          </a:p>
          <a:p>
            <a:pPr>
              <a:buNone/>
            </a:pPr>
            <a:endParaRPr lang="en-CA" sz="2000" dirty="0" smtClean="0"/>
          </a:p>
          <a:p>
            <a:pPr>
              <a:buNone/>
            </a:pPr>
            <a:r>
              <a:rPr lang="en-CA" sz="2000" dirty="0" smtClean="0"/>
              <a:t>where          is the overall density given as:</a:t>
            </a:r>
          </a:p>
          <a:p>
            <a:pPr>
              <a:buNone/>
            </a:pPr>
            <a:endParaRPr lang="en-CA" sz="2000" dirty="0" smtClean="0"/>
          </a:p>
          <a:p>
            <a:pPr>
              <a:buNone/>
            </a:pPr>
            <a:endParaRPr lang="en-CA" sz="2000" dirty="0" smtClean="0"/>
          </a:p>
          <a:p>
            <a:pPr>
              <a:buNone/>
            </a:pPr>
            <a:r>
              <a:rPr lang="en-CA" sz="2000" dirty="0" smtClean="0"/>
              <a:t>The probabilities                  and                 are called </a:t>
            </a:r>
            <a:r>
              <a:rPr lang="en-CA" sz="2000" i="1" dirty="0" smtClean="0"/>
              <a:t>a </a:t>
            </a:r>
            <a:r>
              <a:rPr lang="en-CA" sz="2000" i="1" dirty="0" err="1" smtClean="0"/>
              <a:t>posteriori</a:t>
            </a:r>
            <a:r>
              <a:rPr lang="en-CA" sz="2000" i="1" dirty="0" smtClean="0"/>
              <a:t> </a:t>
            </a:r>
          </a:p>
          <a:p>
            <a:pPr>
              <a:buNone/>
            </a:pPr>
            <a:r>
              <a:rPr lang="en-CA" sz="2000" dirty="0" smtClean="0"/>
              <a:t>probabilities. </a:t>
            </a:r>
            <a:r>
              <a:rPr lang="en-CA" sz="2000" dirty="0" err="1" smtClean="0"/>
              <a:t>Bayes</a:t>
            </a:r>
            <a:r>
              <a:rPr lang="en-CA" sz="2000" dirty="0" smtClean="0"/>
              <a:t> rule can be written as:</a:t>
            </a:r>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p:txBody>
      </p:sp>
      <p:graphicFrame>
        <p:nvGraphicFramePr>
          <p:cNvPr id="24" name="Object 23"/>
          <p:cNvGraphicFramePr>
            <a:graphicFrameLocks noChangeAspect="1"/>
          </p:cNvGraphicFramePr>
          <p:nvPr/>
        </p:nvGraphicFramePr>
        <p:xfrm>
          <a:off x="4514850" y="3321050"/>
          <a:ext cx="114300" cy="215900"/>
        </p:xfrm>
        <a:graphic>
          <a:graphicData uri="http://schemas.openxmlformats.org/presentationml/2006/ole">
            <p:oleObj spid="_x0000_s31746" name="Equation" r:id="rId3" imgW="114120" imgH="215640" progId="Equation.3">
              <p:embed/>
            </p:oleObj>
          </a:graphicData>
        </a:graphic>
      </p:graphicFrame>
      <p:graphicFrame>
        <p:nvGraphicFramePr>
          <p:cNvPr id="30726" name="Object 6"/>
          <p:cNvGraphicFramePr>
            <a:graphicFrameLocks noChangeAspect="1"/>
          </p:cNvGraphicFramePr>
          <p:nvPr/>
        </p:nvGraphicFramePr>
        <p:xfrm>
          <a:off x="2843808" y="2060848"/>
          <a:ext cx="3625850" cy="889000"/>
        </p:xfrm>
        <a:graphic>
          <a:graphicData uri="http://schemas.openxmlformats.org/presentationml/2006/ole">
            <p:oleObj spid="_x0000_s31749" name="Equation" r:id="rId4" imgW="1549080" imgH="444240" progId="Equation.3">
              <p:embed/>
            </p:oleObj>
          </a:graphicData>
        </a:graphic>
      </p:graphicFrame>
      <p:graphicFrame>
        <p:nvGraphicFramePr>
          <p:cNvPr id="31750" name="Object 6"/>
          <p:cNvGraphicFramePr>
            <a:graphicFrameLocks noChangeAspect="1"/>
          </p:cNvGraphicFramePr>
          <p:nvPr/>
        </p:nvGraphicFramePr>
        <p:xfrm>
          <a:off x="1691680" y="3573016"/>
          <a:ext cx="4784725" cy="457200"/>
        </p:xfrm>
        <a:graphic>
          <a:graphicData uri="http://schemas.openxmlformats.org/presentationml/2006/ole">
            <p:oleObj spid="_x0000_s31750" name="Equation" r:id="rId5" imgW="2044440" imgH="228600" progId="Equation.3">
              <p:embed/>
            </p:oleObj>
          </a:graphicData>
        </a:graphic>
      </p:graphicFrame>
      <p:graphicFrame>
        <p:nvGraphicFramePr>
          <p:cNvPr id="31751" name="Object 7"/>
          <p:cNvGraphicFramePr>
            <a:graphicFrameLocks noChangeAspect="1"/>
          </p:cNvGraphicFramePr>
          <p:nvPr/>
        </p:nvGraphicFramePr>
        <p:xfrm>
          <a:off x="1187624" y="3140968"/>
          <a:ext cx="617537" cy="360040"/>
        </p:xfrm>
        <a:graphic>
          <a:graphicData uri="http://schemas.openxmlformats.org/presentationml/2006/ole">
            <p:oleObj spid="_x0000_s31751" name="Equation" r:id="rId6" imgW="393480" imgH="203040" progId="Equation.3">
              <p:embed/>
            </p:oleObj>
          </a:graphicData>
        </a:graphic>
      </p:graphicFrame>
      <p:graphicFrame>
        <p:nvGraphicFramePr>
          <p:cNvPr id="31752" name="Object 8"/>
          <p:cNvGraphicFramePr>
            <a:graphicFrameLocks noChangeAspect="1"/>
          </p:cNvGraphicFramePr>
          <p:nvPr/>
        </p:nvGraphicFramePr>
        <p:xfrm>
          <a:off x="2411760" y="4149080"/>
          <a:ext cx="1103312" cy="444500"/>
        </p:xfrm>
        <a:graphic>
          <a:graphicData uri="http://schemas.openxmlformats.org/presentationml/2006/ole">
            <p:oleObj spid="_x0000_s31752" name="Equation" r:id="rId7" imgW="660240" imgH="228600" progId="Equation.3">
              <p:embed/>
            </p:oleObj>
          </a:graphicData>
        </a:graphic>
      </p:graphicFrame>
      <p:graphicFrame>
        <p:nvGraphicFramePr>
          <p:cNvPr id="31753" name="Object 9"/>
          <p:cNvGraphicFramePr>
            <a:graphicFrameLocks noChangeAspect="1"/>
          </p:cNvGraphicFramePr>
          <p:nvPr/>
        </p:nvGraphicFramePr>
        <p:xfrm>
          <a:off x="3923928" y="4149080"/>
          <a:ext cx="1081088" cy="420687"/>
        </p:xfrm>
        <a:graphic>
          <a:graphicData uri="http://schemas.openxmlformats.org/presentationml/2006/ole">
            <p:oleObj spid="_x0000_s31753" name="Equation" r:id="rId8" imgW="647640" imgH="215640" progId="Equation.3">
              <p:embed/>
            </p:oleObj>
          </a:graphicData>
        </a:graphic>
      </p:graphicFrame>
      <p:graphicFrame>
        <p:nvGraphicFramePr>
          <p:cNvPr id="31755" name="Object 11"/>
          <p:cNvGraphicFramePr>
            <a:graphicFrameLocks noChangeAspect="1"/>
          </p:cNvGraphicFramePr>
          <p:nvPr/>
        </p:nvGraphicFramePr>
        <p:xfrm>
          <a:off x="1907704" y="5085184"/>
          <a:ext cx="5613400" cy="1057275"/>
        </p:xfrm>
        <a:graphic>
          <a:graphicData uri="http://schemas.openxmlformats.org/presentationml/2006/ole">
            <p:oleObj spid="_x0000_s31755" name="Equation" r:id="rId9" imgW="2400120" imgH="457200" progId="Equation.3">
              <p:embed/>
            </p:oleObj>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2800" dirty="0" smtClean="0"/>
              <a:t>A </a:t>
            </a:r>
            <a:r>
              <a:rPr lang="en-CA" sz="2800" dirty="0" err="1" smtClean="0"/>
              <a:t>posteriori</a:t>
            </a:r>
            <a:r>
              <a:rPr lang="en-CA" sz="2800" dirty="0" smtClean="0"/>
              <a:t> probabilities</a:t>
            </a:r>
            <a:endParaRPr lang="en-CA" sz="2800" dirty="0"/>
          </a:p>
        </p:txBody>
      </p:sp>
      <p:sp>
        <p:nvSpPr>
          <p:cNvPr id="3" name="Content Placeholder 2"/>
          <p:cNvSpPr>
            <a:spLocks noGrp="1"/>
          </p:cNvSpPr>
          <p:nvPr>
            <p:ph idx="1"/>
          </p:nvPr>
        </p:nvSpPr>
        <p:spPr>
          <a:xfrm>
            <a:off x="467544" y="1988840"/>
            <a:ext cx="8229600" cy="4389120"/>
          </a:xfrm>
        </p:spPr>
        <p:txBody>
          <a:bodyPr>
            <a:normAutofit/>
          </a:bodyPr>
          <a:lstStyle/>
          <a:p>
            <a:r>
              <a:rPr lang="en-CA" sz="2000" dirty="0" smtClean="0"/>
              <a:t>Note that here we are comparing the average cost of deciding       :</a:t>
            </a:r>
          </a:p>
          <a:p>
            <a:pPr algn="ctr">
              <a:buNone/>
            </a:pPr>
            <a:endParaRPr lang="en-CA" sz="2000" dirty="0" smtClean="0"/>
          </a:p>
          <a:p>
            <a:pPr>
              <a:buNone/>
            </a:pPr>
            <a:endParaRPr lang="en-CA" sz="2000" dirty="0" smtClean="0"/>
          </a:p>
          <a:p>
            <a:pPr>
              <a:buNone/>
            </a:pPr>
            <a:r>
              <a:rPr lang="en-CA" sz="2000" dirty="0" smtClean="0"/>
              <a:t>versus the average risk of deciding        :</a:t>
            </a:r>
          </a:p>
          <a:p>
            <a:pPr>
              <a:buNone/>
            </a:pPr>
            <a:endParaRPr lang="en-CA" sz="2000" dirty="0" smtClean="0"/>
          </a:p>
          <a:p>
            <a:endParaRPr lang="en-CA" sz="2000" dirty="0" smtClean="0"/>
          </a:p>
          <a:p>
            <a:pPr>
              <a:buNone/>
            </a:pPr>
            <a:r>
              <a:rPr lang="en-CA" sz="2000" dirty="0" smtClean="0"/>
              <a:t>and decide in favour of the choice with minimum risk.</a:t>
            </a:r>
          </a:p>
          <a:p>
            <a:r>
              <a:rPr lang="en-CA" sz="2000" dirty="0" smtClean="0"/>
              <a:t>For the case of uniform (probability of error) cost criterion, the </a:t>
            </a:r>
            <a:r>
              <a:rPr lang="en-CA" sz="2000" dirty="0" err="1" smtClean="0"/>
              <a:t>Bayes</a:t>
            </a:r>
            <a:r>
              <a:rPr lang="en-CA" sz="2000" dirty="0" smtClean="0"/>
              <a:t> decision rule is:</a:t>
            </a:r>
          </a:p>
          <a:p>
            <a:pPr>
              <a:buNone/>
            </a:pPr>
            <a:r>
              <a:rPr lang="en-CA" sz="2000" dirty="0" smtClean="0"/>
              <a:t> </a:t>
            </a:r>
          </a:p>
          <a:p>
            <a:pPr>
              <a:buNone/>
            </a:pPr>
            <a:endParaRPr lang="en-CA" sz="2000" dirty="0" smtClean="0"/>
          </a:p>
          <a:p>
            <a:pPr>
              <a:buNone/>
            </a:pPr>
            <a:r>
              <a:rPr lang="en-CA" sz="2000" dirty="0" smtClean="0"/>
              <a:t>This is called MAP (</a:t>
            </a:r>
            <a:r>
              <a:rPr lang="en-CA" sz="2000" i="1" dirty="0" smtClean="0"/>
              <a:t>Maximum A </a:t>
            </a:r>
            <a:r>
              <a:rPr lang="en-CA" sz="2000" i="1" dirty="0" err="1" smtClean="0"/>
              <a:t>posteriori</a:t>
            </a:r>
            <a:r>
              <a:rPr lang="en-CA" sz="2000" i="1" dirty="0" smtClean="0"/>
              <a:t> Probability</a:t>
            </a:r>
            <a:r>
              <a:rPr lang="en-CA" sz="2000" dirty="0" smtClean="0"/>
              <a:t>) decision rule.</a:t>
            </a:r>
          </a:p>
        </p:txBody>
      </p:sp>
      <p:graphicFrame>
        <p:nvGraphicFramePr>
          <p:cNvPr id="24" name="Object 23"/>
          <p:cNvGraphicFramePr>
            <a:graphicFrameLocks noChangeAspect="1"/>
          </p:cNvGraphicFramePr>
          <p:nvPr/>
        </p:nvGraphicFramePr>
        <p:xfrm>
          <a:off x="4514850" y="3321050"/>
          <a:ext cx="114300" cy="215900"/>
        </p:xfrm>
        <a:graphic>
          <a:graphicData uri="http://schemas.openxmlformats.org/presentationml/2006/ole">
            <p:oleObj spid="_x0000_s32770" name="Equation" r:id="rId3" imgW="114120" imgH="215640" progId="Equation.3">
              <p:embed/>
            </p:oleObj>
          </a:graphicData>
        </a:graphic>
      </p:graphicFrame>
      <p:graphicFrame>
        <p:nvGraphicFramePr>
          <p:cNvPr id="11" name="Object 10"/>
          <p:cNvGraphicFramePr>
            <a:graphicFrameLocks noChangeAspect="1"/>
          </p:cNvGraphicFramePr>
          <p:nvPr/>
        </p:nvGraphicFramePr>
        <p:xfrm>
          <a:off x="7452320" y="2060848"/>
          <a:ext cx="432048" cy="359288"/>
        </p:xfrm>
        <a:graphic>
          <a:graphicData uri="http://schemas.openxmlformats.org/presentationml/2006/ole">
            <p:oleObj spid="_x0000_s32777" name="Equation" r:id="rId4" imgW="203040" imgH="215640" progId="Equation.3">
              <p:embed/>
            </p:oleObj>
          </a:graphicData>
        </a:graphic>
      </p:graphicFrame>
      <p:graphicFrame>
        <p:nvGraphicFramePr>
          <p:cNvPr id="17" name="Object 16"/>
          <p:cNvGraphicFramePr>
            <a:graphicFrameLocks noChangeAspect="1"/>
          </p:cNvGraphicFramePr>
          <p:nvPr/>
        </p:nvGraphicFramePr>
        <p:xfrm>
          <a:off x="3203848" y="2492896"/>
          <a:ext cx="2880320" cy="432048"/>
        </p:xfrm>
        <a:graphic>
          <a:graphicData uri="http://schemas.openxmlformats.org/presentationml/2006/ole">
            <p:oleObj spid="_x0000_s32782" name="Equation" r:id="rId5" imgW="1663560" imgH="228600" progId="Equation.3">
              <p:embed/>
            </p:oleObj>
          </a:graphicData>
        </a:graphic>
      </p:graphicFrame>
      <p:graphicFrame>
        <p:nvGraphicFramePr>
          <p:cNvPr id="32784" name="Object 16"/>
          <p:cNvGraphicFramePr>
            <a:graphicFrameLocks noChangeAspect="1"/>
          </p:cNvGraphicFramePr>
          <p:nvPr/>
        </p:nvGraphicFramePr>
        <p:xfrm>
          <a:off x="4271963" y="3130550"/>
          <a:ext cx="460375" cy="381000"/>
        </p:xfrm>
        <a:graphic>
          <a:graphicData uri="http://schemas.openxmlformats.org/presentationml/2006/ole">
            <p:oleObj spid="_x0000_s32784" name="Equation" r:id="rId6" imgW="215640" imgH="228600" progId="Equation.3">
              <p:embed/>
            </p:oleObj>
          </a:graphicData>
        </a:graphic>
      </p:graphicFrame>
      <p:graphicFrame>
        <p:nvGraphicFramePr>
          <p:cNvPr id="32785" name="Object 17"/>
          <p:cNvGraphicFramePr>
            <a:graphicFrameLocks noChangeAspect="1"/>
          </p:cNvGraphicFramePr>
          <p:nvPr/>
        </p:nvGraphicFramePr>
        <p:xfrm>
          <a:off x="3192463" y="3644900"/>
          <a:ext cx="2903537" cy="431800"/>
        </p:xfrm>
        <a:graphic>
          <a:graphicData uri="http://schemas.openxmlformats.org/presentationml/2006/ole">
            <p:oleObj spid="_x0000_s32785" name="Equation" r:id="rId7" imgW="1676160" imgH="228600" progId="Equation.3">
              <p:embed/>
            </p:oleObj>
          </a:graphicData>
        </a:graphic>
      </p:graphicFrame>
      <p:graphicFrame>
        <p:nvGraphicFramePr>
          <p:cNvPr id="32786" name="Object 18"/>
          <p:cNvGraphicFramePr>
            <a:graphicFrameLocks noChangeAspect="1"/>
          </p:cNvGraphicFramePr>
          <p:nvPr/>
        </p:nvGraphicFramePr>
        <p:xfrm>
          <a:off x="2828925" y="5060950"/>
          <a:ext cx="3651250" cy="911225"/>
        </p:xfrm>
        <a:graphic>
          <a:graphicData uri="http://schemas.openxmlformats.org/presentationml/2006/ole">
            <p:oleObj spid="_x0000_s32786" name="Equation" r:id="rId8" imgW="2108160" imgH="482400" progId="Equation.3">
              <p:embed/>
            </p:oleObj>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76672"/>
            <a:ext cx="8229600" cy="1370416"/>
          </a:xfrm>
        </p:spPr>
        <p:txBody>
          <a:bodyPr>
            <a:normAutofit fontScale="90000"/>
          </a:bodyPr>
          <a:lstStyle/>
          <a:p>
            <a:r>
              <a:rPr lang="en-CA" sz="3100" dirty="0" smtClean="0"/>
              <a:t>ELEC6111: Detection and Estimation Theory</a:t>
            </a:r>
            <a:br>
              <a:rPr lang="en-CA" sz="3100" dirty="0" smtClean="0"/>
            </a:br>
            <a:r>
              <a:rPr lang="en-CA" sz="3600" dirty="0" smtClean="0"/>
              <a:t/>
            </a:r>
            <a:br>
              <a:rPr lang="en-CA" sz="3600" dirty="0" smtClean="0"/>
            </a:br>
            <a:r>
              <a:rPr lang="en-CA" sz="3600" dirty="0" smtClean="0"/>
              <a:t>Topics to be covered</a:t>
            </a:r>
            <a:endParaRPr lang="en-CA" sz="3600" dirty="0"/>
          </a:p>
        </p:txBody>
      </p:sp>
      <p:sp>
        <p:nvSpPr>
          <p:cNvPr id="5" name="Content Placeholder 4"/>
          <p:cNvSpPr>
            <a:spLocks noGrp="1"/>
          </p:cNvSpPr>
          <p:nvPr>
            <p:ph idx="1"/>
          </p:nvPr>
        </p:nvSpPr>
        <p:spPr/>
        <p:txBody>
          <a:bodyPr>
            <a:normAutofit fontScale="62500" lnSpcReduction="20000"/>
          </a:bodyPr>
          <a:lstStyle/>
          <a:p>
            <a:endParaRPr lang="en-CA" b="1" dirty="0" smtClean="0"/>
          </a:p>
          <a:p>
            <a:r>
              <a:rPr lang="en-CA" b="1" dirty="0" smtClean="0"/>
              <a:t>Detection Theory:</a:t>
            </a:r>
            <a:endParaRPr lang="en-CA" dirty="0" smtClean="0"/>
          </a:p>
          <a:p>
            <a:r>
              <a:rPr lang="en-CA" dirty="0" smtClean="0"/>
              <a:t>Hypothesis testing: Likelihood Ratio Test, </a:t>
            </a:r>
            <a:r>
              <a:rPr lang="en-CA" dirty="0" err="1" smtClean="0"/>
              <a:t>Bayes</a:t>
            </a:r>
            <a:r>
              <a:rPr lang="en-CA" dirty="0" smtClean="0"/>
              <a:t>’ Criterion, </a:t>
            </a:r>
            <a:r>
              <a:rPr lang="en-CA" dirty="0" err="1" smtClean="0"/>
              <a:t>Minimax</a:t>
            </a:r>
            <a:r>
              <a:rPr lang="en-CA" dirty="0" smtClean="0"/>
              <a:t> Criterion, </a:t>
            </a:r>
            <a:r>
              <a:rPr lang="en-CA" dirty="0" err="1" smtClean="0"/>
              <a:t>Neyman</a:t>
            </a:r>
            <a:r>
              <a:rPr lang="en-CA" dirty="0" smtClean="0"/>
              <a:t>-  Pearson Criterion, Sufficient Statistics, Performance Evaluation.</a:t>
            </a:r>
          </a:p>
          <a:p>
            <a:r>
              <a:rPr lang="en-CA" dirty="0" smtClean="0"/>
              <a:t>Multiple hypothesis testing.</a:t>
            </a:r>
          </a:p>
          <a:p>
            <a:r>
              <a:rPr lang="en-CA" dirty="0" smtClean="0"/>
              <a:t>Composite hypothesis testing.</a:t>
            </a:r>
          </a:p>
          <a:p>
            <a:r>
              <a:rPr lang="en-CA" dirty="0" smtClean="0"/>
              <a:t>Sequential detection</a:t>
            </a:r>
          </a:p>
          <a:p>
            <a:r>
              <a:rPr lang="en-CA" dirty="0" smtClean="0"/>
              <a:t>Detection of known signals in white noise.</a:t>
            </a:r>
          </a:p>
          <a:p>
            <a:r>
              <a:rPr lang="en-CA" dirty="0" smtClean="0"/>
              <a:t>Detection of known signals in coloured noise.</a:t>
            </a:r>
          </a:p>
          <a:p>
            <a:r>
              <a:rPr lang="en-CA" dirty="0" smtClean="0"/>
              <a:t>Detection of signals with unknown parameters.</a:t>
            </a:r>
          </a:p>
          <a:p>
            <a:r>
              <a:rPr lang="en-CA" dirty="0" smtClean="0"/>
              <a:t>Non-parametric detection.</a:t>
            </a:r>
          </a:p>
          <a:p>
            <a:r>
              <a:rPr lang="en-CA" b="1" dirty="0" smtClean="0"/>
              <a:t>Estimation Theory:</a:t>
            </a:r>
            <a:endParaRPr lang="en-CA" dirty="0" smtClean="0"/>
          </a:p>
          <a:p>
            <a:r>
              <a:rPr lang="en-CA" dirty="0" smtClean="0"/>
              <a:t>Bayesian parameter estimation.</a:t>
            </a:r>
          </a:p>
          <a:p>
            <a:r>
              <a:rPr lang="en-CA" dirty="0" smtClean="0"/>
              <a:t>Non-Bayesian parameter estimation.</a:t>
            </a:r>
          </a:p>
          <a:p>
            <a:r>
              <a:rPr lang="en-CA" dirty="0" smtClean="0"/>
              <a:t>Properties of estimators: sufficient statistics, bias, consistency, efficiency, Cramer-</a:t>
            </a:r>
            <a:r>
              <a:rPr lang="en-CA" dirty="0" err="1" smtClean="0"/>
              <a:t>Rao</a:t>
            </a:r>
            <a:r>
              <a:rPr lang="en-CA" dirty="0" smtClean="0"/>
              <a:t> bounds.</a:t>
            </a:r>
          </a:p>
          <a:p>
            <a:r>
              <a:rPr lang="en-CA" dirty="0" smtClean="0"/>
              <a:t>Linear Mean-Square Estimation.</a:t>
            </a:r>
          </a:p>
          <a:p>
            <a:r>
              <a:rPr lang="en-CA" dirty="0" smtClean="0"/>
              <a:t>Waveform Estimation.</a:t>
            </a:r>
          </a:p>
          <a:p>
            <a:endParaRPr lang="en-C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2800" dirty="0" smtClean="0"/>
              <a:t>Example (The Binary Channel)</a:t>
            </a:r>
            <a:endParaRPr lang="en-CA" sz="2800" dirty="0"/>
          </a:p>
        </p:txBody>
      </p:sp>
      <p:sp>
        <p:nvSpPr>
          <p:cNvPr id="3" name="Content Placeholder 2"/>
          <p:cNvSpPr>
            <a:spLocks noGrp="1"/>
          </p:cNvSpPr>
          <p:nvPr>
            <p:ph idx="1"/>
          </p:nvPr>
        </p:nvSpPr>
        <p:spPr>
          <a:xfrm>
            <a:off x="467544" y="1988840"/>
            <a:ext cx="8229600" cy="4389120"/>
          </a:xfrm>
        </p:spPr>
        <p:txBody>
          <a:bodyPr>
            <a:normAutofit/>
          </a:bodyPr>
          <a:lstStyle/>
          <a:p>
            <a:pPr algn="ctr">
              <a:buNone/>
            </a:pPr>
            <a:endParaRPr lang="en-CA" sz="2000" dirty="0" smtClean="0"/>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a:p>
            <a:r>
              <a:rPr lang="en-CA" sz="2000" dirty="0" smtClean="0"/>
              <a:t>Here              and </a:t>
            </a:r>
          </a:p>
          <a:p>
            <a:endParaRPr lang="en-CA" sz="2000" dirty="0" smtClean="0"/>
          </a:p>
          <a:p>
            <a:endParaRPr lang="en-CA" sz="2000" dirty="0" smtClean="0"/>
          </a:p>
          <a:p>
            <a:r>
              <a:rPr lang="en-CA" sz="2000" dirty="0" smtClean="0"/>
              <a:t>So, the likelihood ratio is:</a:t>
            </a:r>
          </a:p>
          <a:p>
            <a:endParaRPr lang="en-CA" sz="2000" dirty="0" smtClean="0"/>
          </a:p>
        </p:txBody>
      </p:sp>
      <p:graphicFrame>
        <p:nvGraphicFramePr>
          <p:cNvPr id="24" name="Object 23"/>
          <p:cNvGraphicFramePr>
            <a:graphicFrameLocks noChangeAspect="1"/>
          </p:cNvGraphicFramePr>
          <p:nvPr/>
        </p:nvGraphicFramePr>
        <p:xfrm>
          <a:off x="4514850" y="3321050"/>
          <a:ext cx="114300" cy="215900"/>
        </p:xfrm>
        <a:graphic>
          <a:graphicData uri="http://schemas.openxmlformats.org/presentationml/2006/ole">
            <p:oleObj spid="_x0000_s33794" name="Equation" r:id="rId3" imgW="114120" imgH="215640" progId="Equation.3">
              <p:embed/>
            </p:oleObj>
          </a:graphicData>
        </a:graphic>
      </p:graphicFrame>
      <p:graphicFrame>
        <p:nvGraphicFramePr>
          <p:cNvPr id="32786" name="Object 18"/>
          <p:cNvGraphicFramePr>
            <a:graphicFrameLocks noChangeAspect="1"/>
          </p:cNvGraphicFramePr>
          <p:nvPr/>
        </p:nvGraphicFramePr>
        <p:xfrm>
          <a:off x="2843808" y="4005064"/>
          <a:ext cx="3057525" cy="911225"/>
        </p:xfrm>
        <a:graphic>
          <a:graphicData uri="http://schemas.openxmlformats.org/presentationml/2006/ole">
            <p:oleObj spid="_x0000_s33799" name="Equation" r:id="rId4" imgW="1765080" imgH="482400" progId="Equation.3">
              <p:embed/>
            </p:oleObj>
          </a:graphicData>
        </a:graphic>
      </p:graphicFrame>
      <p:graphicFrame>
        <p:nvGraphicFramePr>
          <p:cNvPr id="10" name="Object 9"/>
          <p:cNvGraphicFramePr>
            <a:graphicFrameLocks noChangeAspect="1"/>
          </p:cNvGraphicFramePr>
          <p:nvPr/>
        </p:nvGraphicFramePr>
        <p:xfrm>
          <a:off x="2483768" y="2132856"/>
          <a:ext cx="3024336" cy="1512168"/>
        </p:xfrm>
        <a:graphic>
          <a:graphicData uri="http://schemas.openxmlformats.org/presentationml/2006/ole">
            <p:oleObj spid="_x0000_s33800" name="Microsoft Drawing 1.01" r:id="rId5" imgW="3336840" imgH="1771560" progId="">
              <p:embed/>
            </p:oleObj>
          </a:graphicData>
        </a:graphic>
      </p:graphicFrame>
      <p:graphicFrame>
        <p:nvGraphicFramePr>
          <p:cNvPr id="12" name="Object 11"/>
          <p:cNvGraphicFramePr>
            <a:graphicFrameLocks noChangeAspect="1"/>
          </p:cNvGraphicFramePr>
          <p:nvPr/>
        </p:nvGraphicFramePr>
        <p:xfrm>
          <a:off x="3707904" y="1916832"/>
          <a:ext cx="355600" cy="228600"/>
        </p:xfrm>
        <a:graphic>
          <a:graphicData uri="http://schemas.openxmlformats.org/presentationml/2006/ole">
            <p:oleObj spid="_x0000_s33801" name="Equation" r:id="rId6" imgW="355320" imgH="228600" progId="Equation.3">
              <p:embed/>
            </p:oleObj>
          </a:graphicData>
        </a:graphic>
      </p:graphicFrame>
      <p:graphicFrame>
        <p:nvGraphicFramePr>
          <p:cNvPr id="33802" name="Object 10"/>
          <p:cNvGraphicFramePr>
            <a:graphicFrameLocks noChangeAspect="1"/>
          </p:cNvGraphicFramePr>
          <p:nvPr/>
        </p:nvGraphicFramePr>
        <p:xfrm>
          <a:off x="4139952" y="2420888"/>
          <a:ext cx="165100" cy="215900"/>
        </p:xfrm>
        <a:graphic>
          <a:graphicData uri="http://schemas.openxmlformats.org/presentationml/2006/ole">
            <p:oleObj spid="_x0000_s33802" name="Equation" r:id="rId7" imgW="164880" imgH="215640" progId="Equation.3">
              <p:embed/>
            </p:oleObj>
          </a:graphicData>
        </a:graphic>
      </p:graphicFrame>
      <p:graphicFrame>
        <p:nvGraphicFramePr>
          <p:cNvPr id="33803" name="Object 11"/>
          <p:cNvGraphicFramePr>
            <a:graphicFrameLocks noChangeAspect="1"/>
          </p:cNvGraphicFramePr>
          <p:nvPr/>
        </p:nvGraphicFramePr>
        <p:xfrm>
          <a:off x="3690938" y="3573463"/>
          <a:ext cx="342900" cy="215900"/>
        </p:xfrm>
        <a:graphic>
          <a:graphicData uri="http://schemas.openxmlformats.org/presentationml/2006/ole">
            <p:oleObj spid="_x0000_s33803" name="Equation" r:id="rId8" imgW="342720" imgH="215640" progId="Equation.3">
              <p:embed/>
            </p:oleObj>
          </a:graphicData>
        </a:graphic>
      </p:graphicFrame>
      <p:graphicFrame>
        <p:nvGraphicFramePr>
          <p:cNvPr id="33804" name="Object 12"/>
          <p:cNvGraphicFramePr>
            <a:graphicFrameLocks noChangeAspect="1"/>
          </p:cNvGraphicFramePr>
          <p:nvPr/>
        </p:nvGraphicFramePr>
        <p:xfrm>
          <a:off x="4644008" y="2996952"/>
          <a:ext cx="177800" cy="228600"/>
        </p:xfrm>
        <a:graphic>
          <a:graphicData uri="http://schemas.openxmlformats.org/presentationml/2006/ole">
            <p:oleObj spid="_x0000_s33804" name="Equation" r:id="rId9" imgW="177480" imgH="228600" progId="Equation.3">
              <p:embed/>
            </p:oleObj>
          </a:graphicData>
        </a:graphic>
      </p:graphicFrame>
      <p:graphicFrame>
        <p:nvGraphicFramePr>
          <p:cNvPr id="15" name="Object 14"/>
          <p:cNvGraphicFramePr>
            <a:graphicFrameLocks noChangeAspect="1"/>
          </p:cNvGraphicFramePr>
          <p:nvPr/>
        </p:nvGraphicFramePr>
        <p:xfrm>
          <a:off x="1387475" y="3933825"/>
          <a:ext cx="752475" cy="287338"/>
        </p:xfrm>
        <a:graphic>
          <a:graphicData uri="http://schemas.openxmlformats.org/presentationml/2006/ole">
            <p:oleObj spid="_x0000_s33805" name="Equation" r:id="rId10" imgW="609480" imgH="203040" progId="Equation.3">
              <p:embed/>
            </p:oleObj>
          </a:graphicData>
        </a:graphic>
      </p:graphicFrame>
      <p:graphicFrame>
        <p:nvGraphicFramePr>
          <p:cNvPr id="33806" name="Object 18"/>
          <p:cNvGraphicFramePr>
            <a:graphicFrameLocks noChangeAspect="1"/>
          </p:cNvGraphicFramePr>
          <p:nvPr/>
        </p:nvGraphicFramePr>
        <p:xfrm>
          <a:off x="2555776" y="4797152"/>
          <a:ext cx="3914775" cy="1631950"/>
        </p:xfrm>
        <a:graphic>
          <a:graphicData uri="http://schemas.openxmlformats.org/presentationml/2006/ole">
            <p:oleObj spid="_x0000_s33806" name="Equation" r:id="rId11" imgW="2260440" imgH="863280" progId="Equation.3">
              <p:embed/>
            </p:oleObj>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2800" dirty="0" smtClean="0"/>
              <a:t>Example (The Binary Channel)</a:t>
            </a:r>
            <a:endParaRPr lang="en-CA" sz="2800" dirty="0"/>
          </a:p>
        </p:txBody>
      </p:sp>
      <p:sp>
        <p:nvSpPr>
          <p:cNvPr id="3" name="Content Placeholder 2"/>
          <p:cNvSpPr>
            <a:spLocks noGrp="1"/>
          </p:cNvSpPr>
          <p:nvPr>
            <p:ph idx="1"/>
          </p:nvPr>
        </p:nvSpPr>
        <p:spPr>
          <a:xfrm>
            <a:off x="467544" y="1988840"/>
            <a:ext cx="8229600" cy="4389120"/>
          </a:xfrm>
        </p:spPr>
        <p:txBody>
          <a:bodyPr>
            <a:normAutofit/>
          </a:bodyPr>
          <a:lstStyle/>
          <a:p>
            <a:r>
              <a:rPr lang="en-CA" sz="2000" dirty="0" smtClean="0"/>
              <a:t>Assume that one observes          if                  then it is decided that a “one” was transmitted, else decision is made in favour of “zero”.</a:t>
            </a:r>
          </a:p>
          <a:p>
            <a:r>
              <a:rPr lang="en-CA" sz="2000" dirty="0" smtClean="0"/>
              <a:t>For the case of uniform costs and                 , we have,</a:t>
            </a:r>
          </a:p>
          <a:p>
            <a:endParaRPr lang="en-CA" sz="2000" dirty="0" smtClean="0"/>
          </a:p>
          <a:p>
            <a:endParaRPr lang="en-CA" sz="2000" dirty="0" smtClean="0"/>
          </a:p>
          <a:p>
            <a:pPr>
              <a:buNone/>
            </a:pPr>
            <a:r>
              <a:rPr lang="en-CA" sz="2000" dirty="0" smtClean="0"/>
              <a:t>			and</a:t>
            </a:r>
          </a:p>
          <a:p>
            <a:pPr algn="ctr"/>
            <a:endParaRPr lang="en-CA" sz="2000" dirty="0" smtClean="0"/>
          </a:p>
          <a:p>
            <a:pPr algn="ctr"/>
            <a:endParaRPr lang="en-CA" sz="2000" dirty="0" smtClean="0"/>
          </a:p>
          <a:p>
            <a:pPr>
              <a:buNone/>
            </a:pPr>
            <a:r>
              <a:rPr lang="en-CA" sz="2000" dirty="0" smtClean="0"/>
              <a:t>or equivalently,</a:t>
            </a:r>
          </a:p>
        </p:txBody>
      </p:sp>
      <p:graphicFrame>
        <p:nvGraphicFramePr>
          <p:cNvPr id="24" name="Object 23"/>
          <p:cNvGraphicFramePr>
            <a:graphicFrameLocks noChangeAspect="1"/>
          </p:cNvGraphicFramePr>
          <p:nvPr/>
        </p:nvGraphicFramePr>
        <p:xfrm>
          <a:off x="4514850" y="3321050"/>
          <a:ext cx="114300" cy="215900"/>
        </p:xfrm>
        <a:graphic>
          <a:graphicData uri="http://schemas.openxmlformats.org/presentationml/2006/ole">
            <p:oleObj spid="_x0000_s34818" name="Equation" r:id="rId3" imgW="114120" imgH="215640" progId="Equation.3">
              <p:embed/>
            </p:oleObj>
          </a:graphicData>
        </a:graphic>
      </p:graphicFrame>
      <p:graphicFrame>
        <p:nvGraphicFramePr>
          <p:cNvPr id="15" name="Object 14"/>
          <p:cNvGraphicFramePr>
            <a:graphicFrameLocks noChangeAspect="1"/>
          </p:cNvGraphicFramePr>
          <p:nvPr/>
        </p:nvGraphicFramePr>
        <p:xfrm>
          <a:off x="3707904" y="2060848"/>
          <a:ext cx="469900" cy="287338"/>
        </p:xfrm>
        <a:graphic>
          <a:graphicData uri="http://schemas.openxmlformats.org/presentationml/2006/ole">
            <p:oleObj spid="_x0000_s34825" name="Equation" r:id="rId4" imgW="380880" imgH="203040" progId="Equation.3">
              <p:embed/>
            </p:oleObj>
          </a:graphicData>
        </a:graphic>
      </p:graphicFrame>
      <p:graphicFrame>
        <p:nvGraphicFramePr>
          <p:cNvPr id="34827" name="Object 13"/>
          <p:cNvGraphicFramePr>
            <a:graphicFrameLocks noChangeAspect="1"/>
          </p:cNvGraphicFramePr>
          <p:nvPr/>
        </p:nvGraphicFramePr>
        <p:xfrm>
          <a:off x="4499992" y="2060848"/>
          <a:ext cx="1033463" cy="323850"/>
        </p:xfrm>
        <a:graphic>
          <a:graphicData uri="http://schemas.openxmlformats.org/presentationml/2006/ole">
            <p:oleObj spid="_x0000_s34827" name="Equation" r:id="rId5" imgW="838080" imgH="228600" progId="Equation.3">
              <p:embed/>
            </p:oleObj>
          </a:graphicData>
        </a:graphic>
      </p:graphicFrame>
      <p:graphicFrame>
        <p:nvGraphicFramePr>
          <p:cNvPr id="34829" name="Object 13"/>
          <p:cNvGraphicFramePr>
            <a:graphicFrameLocks noChangeAspect="1"/>
          </p:cNvGraphicFramePr>
          <p:nvPr/>
        </p:nvGraphicFramePr>
        <p:xfrm>
          <a:off x="4427984" y="2708920"/>
          <a:ext cx="1033462" cy="323850"/>
        </p:xfrm>
        <a:graphic>
          <a:graphicData uri="http://schemas.openxmlformats.org/presentationml/2006/ole">
            <p:oleObj spid="_x0000_s34829" name="Equation" r:id="rId6" imgW="838080" imgH="228600" progId="Equation.3">
              <p:embed/>
            </p:oleObj>
          </a:graphicData>
        </a:graphic>
      </p:graphicFrame>
      <p:graphicFrame>
        <p:nvGraphicFramePr>
          <p:cNvPr id="34830" name="Object 18"/>
          <p:cNvGraphicFramePr>
            <a:graphicFrameLocks noChangeAspect="1"/>
          </p:cNvGraphicFramePr>
          <p:nvPr/>
        </p:nvGraphicFramePr>
        <p:xfrm>
          <a:off x="2930525" y="3068638"/>
          <a:ext cx="2881313" cy="911225"/>
        </p:xfrm>
        <a:graphic>
          <a:graphicData uri="http://schemas.openxmlformats.org/presentationml/2006/ole">
            <p:oleObj spid="_x0000_s34830" name="Equation" r:id="rId7" imgW="1663560" imgH="482400" progId="Equation.3">
              <p:embed/>
            </p:oleObj>
          </a:graphicData>
        </a:graphic>
      </p:graphicFrame>
      <p:graphicFrame>
        <p:nvGraphicFramePr>
          <p:cNvPr id="34832" name="Object 16"/>
          <p:cNvGraphicFramePr>
            <a:graphicFrameLocks noChangeAspect="1"/>
          </p:cNvGraphicFramePr>
          <p:nvPr/>
        </p:nvGraphicFramePr>
        <p:xfrm>
          <a:off x="3008313" y="4149725"/>
          <a:ext cx="2838450" cy="911225"/>
        </p:xfrm>
        <a:graphic>
          <a:graphicData uri="http://schemas.openxmlformats.org/presentationml/2006/ole">
            <p:oleObj spid="_x0000_s34832" name="Equation" r:id="rId8" imgW="1638000" imgH="482400" progId="Equation.3">
              <p:embed/>
            </p:oleObj>
          </a:graphicData>
        </a:graphic>
      </p:graphicFrame>
      <p:graphicFrame>
        <p:nvGraphicFramePr>
          <p:cNvPr id="34833" name="Object 17"/>
          <p:cNvGraphicFramePr>
            <a:graphicFrameLocks noChangeAspect="1"/>
          </p:cNvGraphicFramePr>
          <p:nvPr/>
        </p:nvGraphicFramePr>
        <p:xfrm>
          <a:off x="2058988" y="5300663"/>
          <a:ext cx="3257550" cy="911225"/>
        </p:xfrm>
        <a:graphic>
          <a:graphicData uri="http://schemas.openxmlformats.org/presentationml/2006/ole">
            <p:oleObj spid="_x0000_s34833" name="Equation" r:id="rId9" imgW="1879560" imgH="482400" progId="Equation.3">
              <p:embed/>
            </p:oleObj>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2800" dirty="0" smtClean="0"/>
              <a:t>Example (The Binary Channel)</a:t>
            </a:r>
            <a:endParaRPr lang="en-CA" sz="2800" dirty="0"/>
          </a:p>
        </p:txBody>
      </p:sp>
      <p:sp>
        <p:nvSpPr>
          <p:cNvPr id="3" name="Content Placeholder 2"/>
          <p:cNvSpPr>
            <a:spLocks noGrp="1"/>
          </p:cNvSpPr>
          <p:nvPr>
            <p:ph idx="1"/>
          </p:nvPr>
        </p:nvSpPr>
        <p:spPr>
          <a:xfrm>
            <a:off x="467544" y="1988840"/>
            <a:ext cx="8229600" cy="4389120"/>
          </a:xfrm>
        </p:spPr>
        <p:txBody>
          <a:bodyPr>
            <a:normAutofit/>
          </a:bodyPr>
          <a:lstStyle/>
          <a:p>
            <a:r>
              <a:rPr lang="en-CA" sz="2000" dirty="0" smtClean="0"/>
              <a:t>For a Binary Symmetric Channel (BSC),                and we have,                  </a:t>
            </a:r>
          </a:p>
          <a:p>
            <a:endParaRPr lang="en-CA" sz="2000" dirty="0" smtClean="0"/>
          </a:p>
          <a:p>
            <a:endParaRPr lang="en-CA" sz="2000" dirty="0" smtClean="0"/>
          </a:p>
          <a:p>
            <a:pPr>
              <a:buNone/>
            </a:pPr>
            <a:r>
              <a:rPr lang="en-CA" sz="2000" dirty="0" smtClean="0"/>
              <a:t>			</a:t>
            </a:r>
          </a:p>
          <a:p>
            <a:pPr>
              <a:buNone/>
            </a:pPr>
            <a:endParaRPr lang="en-CA" sz="2000" dirty="0" smtClean="0"/>
          </a:p>
          <a:p>
            <a:r>
              <a:rPr lang="en-CA" sz="2000" dirty="0" smtClean="0"/>
              <a:t>The minimum </a:t>
            </a:r>
            <a:r>
              <a:rPr lang="en-CA" sz="2000" dirty="0" err="1" smtClean="0"/>
              <a:t>Bayes</a:t>
            </a:r>
            <a:r>
              <a:rPr lang="en-CA" sz="2000" dirty="0" smtClean="0"/>
              <a:t> risk is: </a:t>
            </a:r>
          </a:p>
          <a:p>
            <a:endParaRPr lang="en-CA" sz="2000" dirty="0" smtClean="0"/>
          </a:p>
        </p:txBody>
      </p:sp>
      <p:graphicFrame>
        <p:nvGraphicFramePr>
          <p:cNvPr id="24" name="Object 23"/>
          <p:cNvGraphicFramePr>
            <a:graphicFrameLocks noChangeAspect="1"/>
          </p:cNvGraphicFramePr>
          <p:nvPr/>
        </p:nvGraphicFramePr>
        <p:xfrm>
          <a:off x="4514850" y="3321050"/>
          <a:ext cx="114300" cy="215900"/>
        </p:xfrm>
        <a:graphic>
          <a:graphicData uri="http://schemas.openxmlformats.org/presentationml/2006/ole">
            <p:oleObj spid="_x0000_s35842" name="Equation" r:id="rId3" imgW="114120" imgH="215640" progId="Equation.3">
              <p:embed/>
            </p:oleObj>
          </a:graphicData>
        </a:graphic>
      </p:graphicFrame>
      <p:graphicFrame>
        <p:nvGraphicFramePr>
          <p:cNvPr id="34829" name="Object 13"/>
          <p:cNvGraphicFramePr>
            <a:graphicFrameLocks noChangeAspect="1"/>
          </p:cNvGraphicFramePr>
          <p:nvPr/>
        </p:nvGraphicFramePr>
        <p:xfrm>
          <a:off x="5233988" y="2060575"/>
          <a:ext cx="860425" cy="323850"/>
        </p:xfrm>
        <a:graphic>
          <a:graphicData uri="http://schemas.openxmlformats.org/presentationml/2006/ole">
            <p:oleObj spid="_x0000_s35845" name="Equation" r:id="rId4" imgW="698400" imgH="228600" progId="Equation.3">
              <p:embed/>
            </p:oleObj>
          </a:graphicData>
        </a:graphic>
      </p:graphicFrame>
      <p:graphicFrame>
        <p:nvGraphicFramePr>
          <p:cNvPr id="34833" name="Object 17"/>
          <p:cNvGraphicFramePr>
            <a:graphicFrameLocks noChangeAspect="1"/>
          </p:cNvGraphicFramePr>
          <p:nvPr/>
        </p:nvGraphicFramePr>
        <p:xfrm>
          <a:off x="2909888" y="2589213"/>
          <a:ext cx="2838450" cy="863600"/>
        </p:xfrm>
        <a:graphic>
          <a:graphicData uri="http://schemas.openxmlformats.org/presentationml/2006/ole">
            <p:oleObj spid="_x0000_s35848" name="Equation" r:id="rId5" imgW="1638000" imgH="457200" progId="Equation.3">
              <p:embed/>
            </p:oleObj>
          </a:graphicData>
        </a:graphic>
      </p:graphicFrame>
      <p:graphicFrame>
        <p:nvGraphicFramePr>
          <p:cNvPr id="35849" name="Object 17"/>
          <p:cNvGraphicFramePr>
            <a:graphicFrameLocks noChangeAspect="1"/>
          </p:cNvGraphicFramePr>
          <p:nvPr/>
        </p:nvGraphicFramePr>
        <p:xfrm>
          <a:off x="3300413" y="4592638"/>
          <a:ext cx="2354262" cy="407987"/>
        </p:xfrm>
        <a:graphic>
          <a:graphicData uri="http://schemas.openxmlformats.org/presentationml/2006/ole">
            <p:oleObj spid="_x0000_s35849" name="Equation" r:id="rId6" imgW="1358640" imgH="215640" progId="Equation.3">
              <p:embed/>
            </p:oleObj>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2800" dirty="0" smtClean="0"/>
              <a:t>Example (Measurement with Gaussian Error)</a:t>
            </a:r>
            <a:endParaRPr lang="en-CA" sz="2800" dirty="0"/>
          </a:p>
        </p:txBody>
      </p:sp>
      <p:sp>
        <p:nvSpPr>
          <p:cNvPr id="3" name="Content Placeholder 2"/>
          <p:cNvSpPr>
            <a:spLocks noGrp="1"/>
          </p:cNvSpPr>
          <p:nvPr>
            <p:ph idx="1"/>
          </p:nvPr>
        </p:nvSpPr>
        <p:spPr>
          <a:xfrm>
            <a:off x="467544" y="1988840"/>
            <a:ext cx="8229600" cy="4389120"/>
          </a:xfrm>
        </p:spPr>
        <p:txBody>
          <a:bodyPr>
            <a:normAutofit/>
          </a:bodyPr>
          <a:lstStyle/>
          <a:p>
            <a:r>
              <a:rPr lang="en-CA" sz="2000" dirty="0" smtClean="0"/>
              <a:t>Assume that we measure a quantity taking one of the two  values    </a:t>
            </a:r>
          </a:p>
          <a:p>
            <a:pPr>
              <a:buNone/>
            </a:pPr>
            <a:r>
              <a:rPr lang="en-CA" sz="2000" dirty="0" smtClean="0"/>
              <a:t>     or      but our measurement is corrupted by a zero-mean Gaussian noise with variance     . The problem can be formulated as</a:t>
            </a:r>
            <a:endParaRPr lang="en-CA" sz="800" dirty="0" smtClean="0"/>
          </a:p>
          <a:p>
            <a:endParaRPr lang="en-CA" sz="2000" dirty="0" smtClean="0"/>
          </a:p>
          <a:p>
            <a:pPr>
              <a:buNone/>
            </a:pPr>
            <a:r>
              <a:rPr lang="en-CA" sz="2000" dirty="0" smtClean="0"/>
              <a:t>	                     versus</a:t>
            </a:r>
          </a:p>
          <a:p>
            <a:pPr>
              <a:buNone/>
            </a:pPr>
            <a:endParaRPr lang="en-CA" sz="2000" dirty="0" smtClean="0"/>
          </a:p>
          <a:p>
            <a:pPr>
              <a:buNone/>
            </a:pPr>
            <a:r>
              <a:rPr lang="en-CA" sz="2000" dirty="0" smtClean="0"/>
              <a:t>           </a:t>
            </a:r>
          </a:p>
          <a:p>
            <a:pPr>
              <a:buNone/>
            </a:pPr>
            <a:r>
              <a:rPr lang="en-CA" sz="2000" dirty="0" smtClean="0"/>
              <a:t>             where,</a:t>
            </a:r>
          </a:p>
          <a:p>
            <a:pPr>
              <a:buNone/>
            </a:pPr>
            <a:endParaRPr lang="en-CA" sz="2000" dirty="0" smtClean="0"/>
          </a:p>
        </p:txBody>
      </p:sp>
      <p:graphicFrame>
        <p:nvGraphicFramePr>
          <p:cNvPr id="24" name="Object 23"/>
          <p:cNvGraphicFramePr>
            <a:graphicFrameLocks noChangeAspect="1"/>
          </p:cNvGraphicFramePr>
          <p:nvPr/>
        </p:nvGraphicFramePr>
        <p:xfrm>
          <a:off x="4514850" y="3321050"/>
          <a:ext cx="114300" cy="215900"/>
        </p:xfrm>
        <a:graphic>
          <a:graphicData uri="http://schemas.openxmlformats.org/presentationml/2006/ole">
            <p:oleObj spid="_x0000_s36866" name="Equation" r:id="rId3" imgW="114120" imgH="215640" progId="Equation.3">
              <p:embed/>
            </p:oleObj>
          </a:graphicData>
        </a:graphic>
      </p:graphicFrame>
      <p:graphicFrame>
        <p:nvGraphicFramePr>
          <p:cNvPr id="34829" name="Object 13"/>
          <p:cNvGraphicFramePr>
            <a:graphicFrameLocks noChangeAspect="1"/>
          </p:cNvGraphicFramePr>
          <p:nvPr/>
        </p:nvGraphicFramePr>
        <p:xfrm>
          <a:off x="7956376" y="2060848"/>
          <a:ext cx="234950" cy="323850"/>
        </p:xfrm>
        <a:graphic>
          <a:graphicData uri="http://schemas.openxmlformats.org/presentationml/2006/ole">
            <p:oleObj spid="_x0000_s36867" name="Equation" r:id="rId4" imgW="190440" imgH="228600" progId="Equation.3">
              <p:embed/>
            </p:oleObj>
          </a:graphicData>
        </a:graphic>
      </p:graphicFrame>
      <p:graphicFrame>
        <p:nvGraphicFramePr>
          <p:cNvPr id="36870" name="Object 13"/>
          <p:cNvGraphicFramePr>
            <a:graphicFrameLocks noChangeAspect="1"/>
          </p:cNvGraphicFramePr>
          <p:nvPr/>
        </p:nvGraphicFramePr>
        <p:xfrm>
          <a:off x="1187624" y="2420888"/>
          <a:ext cx="219075" cy="306388"/>
        </p:xfrm>
        <a:graphic>
          <a:graphicData uri="http://schemas.openxmlformats.org/presentationml/2006/ole">
            <p:oleObj spid="_x0000_s36870" name="Equation" r:id="rId5" imgW="177480" imgH="215640" progId="Equation.3">
              <p:embed/>
            </p:oleObj>
          </a:graphicData>
        </a:graphic>
      </p:graphicFrame>
      <p:graphicFrame>
        <p:nvGraphicFramePr>
          <p:cNvPr id="36871" name="Object 13"/>
          <p:cNvGraphicFramePr>
            <a:graphicFrameLocks noChangeAspect="1"/>
          </p:cNvGraphicFramePr>
          <p:nvPr/>
        </p:nvGraphicFramePr>
        <p:xfrm>
          <a:off x="2971800" y="2717800"/>
          <a:ext cx="250825" cy="287338"/>
        </p:xfrm>
        <a:graphic>
          <a:graphicData uri="http://schemas.openxmlformats.org/presentationml/2006/ole">
            <p:oleObj spid="_x0000_s36871" name="Equation" r:id="rId6" imgW="203040" imgH="203040" progId="Equation.3">
              <p:embed/>
            </p:oleObj>
          </a:graphicData>
        </a:graphic>
      </p:graphicFrame>
      <p:graphicFrame>
        <p:nvGraphicFramePr>
          <p:cNvPr id="36873" name="Object 9"/>
          <p:cNvGraphicFramePr>
            <a:graphicFrameLocks noChangeAspect="1"/>
          </p:cNvGraphicFramePr>
          <p:nvPr/>
        </p:nvGraphicFramePr>
        <p:xfrm>
          <a:off x="2986088" y="3054350"/>
          <a:ext cx="2730500" cy="531813"/>
        </p:xfrm>
        <a:graphic>
          <a:graphicData uri="http://schemas.openxmlformats.org/presentationml/2006/ole">
            <p:oleObj spid="_x0000_s36873" name="Equation" r:id="rId7" imgW="1168200" imgH="241200" progId="Equation.3">
              <p:embed/>
            </p:oleObj>
          </a:graphicData>
        </a:graphic>
      </p:graphicFrame>
      <p:graphicFrame>
        <p:nvGraphicFramePr>
          <p:cNvPr id="36874" name="Object 10"/>
          <p:cNvGraphicFramePr>
            <a:graphicFrameLocks noChangeAspect="1"/>
          </p:cNvGraphicFramePr>
          <p:nvPr/>
        </p:nvGraphicFramePr>
        <p:xfrm>
          <a:off x="3001963" y="3860800"/>
          <a:ext cx="2700337" cy="531813"/>
        </p:xfrm>
        <a:graphic>
          <a:graphicData uri="http://schemas.openxmlformats.org/presentationml/2006/ole">
            <p:oleObj spid="_x0000_s36874" name="Equation" r:id="rId8" imgW="1155600" imgH="241200" progId="Equation.3">
              <p:embed/>
            </p:oleObj>
          </a:graphicData>
        </a:graphic>
      </p:graphicFrame>
      <p:graphicFrame>
        <p:nvGraphicFramePr>
          <p:cNvPr id="36875" name="Object 11"/>
          <p:cNvGraphicFramePr>
            <a:graphicFrameLocks noChangeAspect="1"/>
          </p:cNvGraphicFramePr>
          <p:nvPr/>
        </p:nvGraphicFramePr>
        <p:xfrm>
          <a:off x="1763688" y="4725144"/>
          <a:ext cx="4271962" cy="923925"/>
        </p:xfrm>
        <a:graphic>
          <a:graphicData uri="http://schemas.openxmlformats.org/presentationml/2006/ole">
            <p:oleObj spid="_x0000_s36875" name="Equation" r:id="rId9" imgW="1828800" imgH="419040" progId="Equation.3">
              <p:embed/>
            </p:oleObj>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2800" dirty="0" smtClean="0"/>
              <a:t>Example (Measurement with Gaussian Error)</a:t>
            </a:r>
            <a:endParaRPr lang="en-CA" sz="2800" dirty="0"/>
          </a:p>
        </p:txBody>
      </p:sp>
      <p:sp>
        <p:nvSpPr>
          <p:cNvPr id="3" name="Content Placeholder 2"/>
          <p:cNvSpPr>
            <a:spLocks noGrp="1"/>
          </p:cNvSpPr>
          <p:nvPr>
            <p:ph idx="1"/>
          </p:nvPr>
        </p:nvSpPr>
        <p:spPr>
          <a:xfrm>
            <a:off x="467544" y="1988840"/>
            <a:ext cx="8229600" cy="4389120"/>
          </a:xfrm>
        </p:spPr>
        <p:txBody>
          <a:bodyPr>
            <a:normAutofit/>
          </a:bodyPr>
          <a:lstStyle/>
          <a:p>
            <a:pPr>
              <a:buNone/>
            </a:pPr>
            <a:r>
              <a:rPr lang="en-CA" sz="2000" dirty="0" smtClean="0"/>
              <a:t>The likelihood-ratio is, </a:t>
            </a:r>
          </a:p>
          <a:p>
            <a:pPr>
              <a:buNone/>
            </a:pPr>
            <a:r>
              <a:rPr lang="en-CA" sz="2000" dirty="0" smtClean="0"/>
              <a:t>	</a:t>
            </a:r>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a:p>
            <a:pPr>
              <a:buNone/>
            </a:pPr>
            <a:r>
              <a:rPr lang="en-CA" sz="2000" dirty="0" smtClean="0"/>
              <a:t>The </a:t>
            </a:r>
            <a:r>
              <a:rPr lang="en-CA" sz="2000" dirty="0" err="1" smtClean="0"/>
              <a:t>Bayes</a:t>
            </a:r>
            <a:r>
              <a:rPr lang="en-CA" sz="2000" dirty="0" smtClean="0"/>
              <a:t> decision rule is,</a:t>
            </a:r>
          </a:p>
          <a:p>
            <a:pPr>
              <a:buNone/>
            </a:pPr>
            <a:endParaRPr lang="en-CA" sz="2000" dirty="0" smtClean="0"/>
          </a:p>
        </p:txBody>
      </p:sp>
      <p:graphicFrame>
        <p:nvGraphicFramePr>
          <p:cNvPr id="24" name="Object 23"/>
          <p:cNvGraphicFramePr>
            <a:graphicFrameLocks noChangeAspect="1"/>
          </p:cNvGraphicFramePr>
          <p:nvPr/>
        </p:nvGraphicFramePr>
        <p:xfrm>
          <a:off x="4514850" y="3321050"/>
          <a:ext cx="114300" cy="215900"/>
        </p:xfrm>
        <a:graphic>
          <a:graphicData uri="http://schemas.openxmlformats.org/presentationml/2006/ole">
            <p:oleObj spid="_x0000_s37890" name="Equation" r:id="rId3" imgW="114120" imgH="215640" progId="Equation.3">
              <p:embed/>
            </p:oleObj>
          </a:graphicData>
        </a:graphic>
      </p:graphicFrame>
      <p:graphicFrame>
        <p:nvGraphicFramePr>
          <p:cNvPr id="34829" name="Object 13"/>
          <p:cNvGraphicFramePr>
            <a:graphicFrameLocks noChangeAspect="1"/>
          </p:cNvGraphicFramePr>
          <p:nvPr/>
        </p:nvGraphicFramePr>
        <p:xfrm>
          <a:off x="7956376" y="2060848"/>
          <a:ext cx="234950" cy="323850"/>
        </p:xfrm>
        <a:graphic>
          <a:graphicData uri="http://schemas.openxmlformats.org/presentationml/2006/ole">
            <p:oleObj spid="_x0000_s37891" name="Equation" r:id="rId4" imgW="190440" imgH="228600" progId="Equation.3">
              <p:embed/>
            </p:oleObj>
          </a:graphicData>
        </a:graphic>
      </p:graphicFrame>
      <p:graphicFrame>
        <p:nvGraphicFramePr>
          <p:cNvPr id="37897" name="Object 9"/>
          <p:cNvGraphicFramePr>
            <a:graphicFrameLocks noChangeAspect="1"/>
          </p:cNvGraphicFramePr>
          <p:nvPr/>
        </p:nvGraphicFramePr>
        <p:xfrm>
          <a:off x="2339752" y="2276873"/>
          <a:ext cx="4067175" cy="2160240"/>
        </p:xfrm>
        <a:graphic>
          <a:graphicData uri="http://schemas.openxmlformats.org/presentationml/2006/ole">
            <p:oleObj spid="_x0000_s37897" name="Equation" r:id="rId5" imgW="2349360" imgH="1295280" progId="Equation.3">
              <p:embed/>
            </p:oleObj>
          </a:graphicData>
        </a:graphic>
      </p:graphicFrame>
      <p:graphicFrame>
        <p:nvGraphicFramePr>
          <p:cNvPr id="37898" name="Object 17"/>
          <p:cNvGraphicFramePr>
            <a:graphicFrameLocks noChangeAspect="1"/>
          </p:cNvGraphicFramePr>
          <p:nvPr/>
        </p:nvGraphicFramePr>
        <p:xfrm>
          <a:off x="1909763" y="4894263"/>
          <a:ext cx="4994275" cy="1246187"/>
        </p:xfrm>
        <a:graphic>
          <a:graphicData uri="http://schemas.openxmlformats.org/presentationml/2006/ole">
            <p:oleObj spid="_x0000_s37898" name="Equation" r:id="rId6" imgW="2882880" imgH="660240" progId="Equation.3">
              <p:embed/>
            </p:oleObj>
          </a:graphicData>
        </a:graphic>
      </p:graphicFrame>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2800" dirty="0" smtClean="0"/>
              <a:t>Example (Measurement with Gaussian Error)</a:t>
            </a:r>
            <a:endParaRPr lang="en-CA" sz="2800" dirty="0"/>
          </a:p>
        </p:txBody>
      </p:sp>
      <p:sp>
        <p:nvSpPr>
          <p:cNvPr id="3" name="Content Placeholder 2"/>
          <p:cNvSpPr>
            <a:spLocks noGrp="1"/>
          </p:cNvSpPr>
          <p:nvPr>
            <p:ph idx="1"/>
          </p:nvPr>
        </p:nvSpPr>
        <p:spPr>
          <a:xfrm>
            <a:off x="467544" y="1916832"/>
            <a:ext cx="8229600" cy="4389120"/>
          </a:xfrm>
        </p:spPr>
        <p:txBody>
          <a:bodyPr>
            <a:normAutofit/>
          </a:bodyPr>
          <a:lstStyle/>
          <a:p>
            <a:pPr>
              <a:buNone/>
            </a:pPr>
            <a:r>
              <a:rPr lang="en-CA" sz="2000" dirty="0" smtClean="0"/>
              <a:t> </a:t>
            </a:r>
          </a:p>
          <a:p>
            <a:pPr>
              <a:buNone/>
            </a:pPr>
            <a:endParaRPr lang="en-CA" sz="2000" dirty="0" smtClean="0"/>
          </a:p>
          <a:p>
            <a:pPr>
              <a:buNone/>
            </a:pPr>
            <a:r>
              <a:rPr lang="en-CA" sz="2000" dirty="0" smtClean="0"/>
              <a:t>i.e.,          is either strictly increasing or decreasing with     depending on </a:t>
            </a:r>
          </a:p>
          <a:p>
            <a:pPr>
              <a:buNone/>
            </a:pPr>
            <a:r>
              <a:rPr lang="en-CA" sz="2000" dirty="0" smtClean="0"/>
              <a:t>whether                or             . Therefore, instead of comparing          with </a:t>
            </a:r>
          </a:p>
          <a:p>
            <a:pPr>
              <a:buNone/>
            </a:pPr>
            <a:r>
              <a:rPr lang="en-CA" sz="2000" dirty="0" smtClean="0"/>
              <a:t>the threshold   , we can compare    with another threshold                 . The </a:t>
            </a:r>
          </a:p>
          <a:p>
            <a:pPr>
              <a:buNone/>
            </a:pPr>
            <a:r>
              <a:rPr lang="en-CA" sz="2000" dirty="0" smtClean="0"/>
              <a:t>decision rule will be,</a:t>
            </a:r>
          </a:p>
          <a:p>
            <a:pPr>
              <a:buNone/>
            </a:pPr>
            <a:endParaRPr lang="en-CA" sz="2000" dirty="0" smtClean="0"/>
          </a:p>
          <a:p>
            <a:pPr>
              <a:buNone/>
            </a:pPr>
            <a:r>
              <a:rPr lang="en-CA" sz="2000" dirty="0" smtClean="0"/>
              <a:t>             where </a:t>
            </a:r>
          </a:p>
          <a:p>
            <a:pPr>
              <a:buNone/>
            </a:pPr>
            <a:endParaRPr lang="en-CA" sz="2000" dirty="0" smtClean="0"/>
          </a:p>
          <a:p>
            <a:pPr>
              <a:buNone/>
            </a:pPr>
            <a:endParaRPr lang="en-CA" sz="2000" dirty="0" smtClean="0"/>
          </a:p>
          <a:p>
            <a:pPr>
              <a:buNone/>
            </a:pPr>
            <a:endParaRPr lang="en-CA" sz="2000" dirty="0" smtClean="0"/>
          </a:p>
        </p:txBody>
      </p:sp>
      <p:graphicFrame>
        <p:nvGraphicFramePr>
          <p:cNvPr id="24" name="Object 23"/>
          <p:cNvGraphicFramePr>
            <a:graphicFrameLocks noChangeAspect="1"/>
          </p:cNvGraphicFramePr>
          <p:nvPr/>
        </p:nvGraphicFramePr>
        <p:xfrm>
          <a:off x="4514850" y="3321050"/>
          <a:ext cx="114300" cy="215900"/>
        </p:xfrm>
        <a:graphic>
          <a:graphicData uri="http://schemas.openxmlformats.org/presentationml/2006/ole">
            <p:oleObj spid="_x0000_s44034" name="Equation" r:id="rId3" imgW="114120" imgH="215640" progId="Equation.3">
              <p:embed/>
            </p:oleObj>
          </a:graphicData>
        </a:graphic>
      </p:graphicFrame>
      <p:graphicFrame>
        <p:nvGraphicFramePr>
          <p:cNvPr id="37897" name="Object 9"/>
          <p:cNvGraphicFramePr>
            <a:graphicFrameLocks noChangeAspect="1"/>
          </p:cNvGraphicFramePr>
          <p:nvPr/>
        </p:nvGraphicFramePr>
        <p:xfrm>
          <a:off x="2627784" y="1988840"/>
          <a:ext cx="2462212" cy="700087"/>
        </p:xfrm>
        <a:graphic>
          <a:graphicData uri="http://schemas.openxmlformats.org/presentationml/2006/ole">
            <p:oleObj spid="_x0000_s44035" name="Equation" r:id="rId4" imgW="1422360" imgH="419040" progId="Equation.3">
              <p:embed/>
            </p:oleObj>
          </a:graphicData>
        </a:graphic>
      </p:graphicFrame>
      <p:graphicFrame>
        <p:nvGraphicFramePr>
          <p:cNvPr id="37898" name="Object 17"/>
          <p:cNvGraphicFramePr>
            <a:graphicFrameLocks noChangeAspect="1"/>
          </p:cNvGraphicFramePr>
          <p:nvPr/>
        </p:nvGraphicFramePr>
        <p:xfrm>
          <a:off x="2987824" y="3789040"/>
          <a:ext cx="2287588" cy="862013"/>
        </p:xfrm>
        <a:graphic>
          <a:graphicData uri="http://schemas.openxmlformats.org/presentationml/2006/ole">
            <p:oleObj spid="_x0000_s44036" name="Equation" r:id="rId5" imgW="1320480" imgH="457200" progId="Equation.3">
              <p:embed/>
            </p:oleObj>
          </a:graphicData>
        </a:graphic>
      </p:graphicFrame>
      <p:graphicFrame>
        <p:nvGraphicFramePr>
          <p:cNvPr id="38918" name="Object 9"/>
          <p:cNvGraphicFramePr>
            <a:graphicFrameLocks noChangeAspect="1"/>
          </p:cNvGraphicFramePr>
          <p:nvPr/>
        </p:nvGraphicFramePr>
        <p:xfrm>
          <a:off x="971600" y="2708920"/>
          <a:ext cx="571500" cy="325189"/>
        </p:xfrm>
        <a:graphic>
          <a:graphicData uri="http://schemas.openxmlformats.org/presentationml/2006/ole">
            <p:oleObj spid="_x0000_s44037" name="Equation" r:id="rId6" imgW="330120" imgH="203040" progId="Equation.3">
              <p:embed/>
            </p:oleObj>
          </a:graphicData>
        </a:graphic>
      </p:graphicFrame>
      <p:graphicFrame>
        <p:nvGraphicFramePr>
          <p:cNvPr id="38919" name="Object 9"/>
          <p:cNvGraphicFramePr>
            <a:graphicFrameLocks noChangeAspect="1"/>
          </p:cNvGraphicFramePr>
          <p:nvPr/>
        </p:nvGraphicFramePr>
        <p:xfrm>
          <a:off x="6516216" y="2708920"/>
          <a:ext cx="241300" cy="265112"/>
        </p:xfrm>
        <a:graphic>
          <a:graphicData uri="http://schemas.openxmlformats.org/presentationml/2006/ole">
            <p:oleObj spid="_x0000_s44038" name="Equation" r:id="rId7" imgW="139680" imgH="164880" progId="Equation.3">
              <p:embed/>
            </p:oleObj>
          </a:graphicData>
        </a:graphic>
      </p:graphicFrame>
      <p:graphicFrame>
        <p:nvGraphicFramePr>
          <p:cNvPr id="38920" name="Object 9"/>
          <p:cNvGraphicFramePr>
            <a:graphicFrameLocks noChangeAspect="1"/>
          </p:cNvGraphicFramePr>
          <p:nvPr/>
        </p:nvGraphicFramePr>
        <p:xfrm>
          <a:off x="1547664" y="2996952"/>
          <a:ext cx="835025" cy="381000"/>
        </p:xfrm>
        <a:graphic>
          <a:graphicData uri="http://schemas.openxmlformats.org/presentationml/2006/ole">
            <p:oleObj spid="_x0000_s44039" name="Equation" r:id="rId8" imgW="482400" imgH="228600" progId="Equation.3">
              <p:embed/>
            </p:oleObj>
          </a:graphicData>
        </a:graphic>
      </p:graphicFrame>
      <p:graphicFrame>
        <p:nvGraphicFramePr>
          <p:cNvPr id="38921" name="Object 9"/>
          <p:cNvGraphicFramePr>
            <a:graphicFrameLocks noChangeAspect="1"/>
          </p:cNvGraphicFramePr>
          <p:nvPr/>
        </p:nvGraphicFramePr>
        <p:xfrm>
          <a:off x="2699792" y="2996952"/>
          <a:ext cx="835025" cy="381000"/>
        </p:xfrm>
        <a:graphic>
          <a:graphicData uri="http://schemas.openxmlformats.org/presentationml/2006/ole">
            <p:oleObj spid="_x0000_s44040" name="Equation" r:id="rId9" imgW="482400" imgH="228600" progId="Equation.3">
              <p:embed/>
            </p:oleObj>
          </a:graphicData>
        </a:graphic>
      </p:graphicFrame>
      <p:graphicFrame>
        <p:nvGraphicFramePr>
          <p:cNvPr id="38922" name="Object 10"/>
          <p:cNvGraphicFramePr>
            <a:graphicFrameLocks noChangeAspect="1"/>
          </p:cNvGraphicFramePr>
          <p:nvPr/>
        </p:nvGraphicFramePr>
        <p:xfrm>
          <a:off x="7164288" y="3068960"/>
          <a:ext cx="571500" cy="325438"/>
        </p:xfrm>
        <a:graphic>
          <a:graphicData uri="http://schemas.openxmlformats.org/presentationml/2006/ole">
            <p:oleObj spid="_x0000_s44041" name="Equation" r:id="rId10" imgW="330120" imgH="203040" progId="Equation.3">
              <p:embed/>
            </p:oleObj>
          </a:graphicData>
        </a:graphic>
      </p:graphicFrame>
      <p:graphicFrame>
        <p:nvGraphicFramePr>
          <p:cNvPr id="38923" name="Object 9"/>
          <p:cNvGraphicFramePr>
            <a:graphicFrameLocks noChangeAspect="1"/>
          </p:cNvGraphicFramePr>
          <p:nvPr/>
        </p:nvGraphicFramePr>
        <p:xfrm>
          <a:off x="1979712" y="3501008"/>
          <a:ext cx="219075" cy="231775"/>
        </p:xfrm>
        <a:graphic>
          <a:graphicData uri="http://schemas.openxmlformats.org/presentationml/2006/ole">
            <p:oleObj spid="_x0000_s44042" name="Equation" r:id="rId11" imgW="126720" imgH="139680" progId="Equation.3">
              <p:embed/>
            </p:oleObj>
          </a:graphicData>
        </a:graphic>
      </p:graphicFrame>
      <p:graphicFrame>
        <p:nvGraphicFramePr>
          <p:cNvPr id="38924" name="Object 12"/>
          <p:cNvGraphicFramePr>
            <a:graphicFrameLocks noChangeAspect="1"/>
          </p:cNvGraphicFramePr>
          <p:nvPr/>
        </p:nvGraphicFramePr>
        <p:xfrm>
          <a:off x="4067944" y="3429000"/>
          <a:ext cx="241300" cy="288032"/>
        </p:xfrm>
        <a:graphic>
          <a:graphicData uri="http://schemas.openxmlformats.org/presentationml/2006/ole">
            <p:oleObj spid="_x0000_s44043" name="Equation" r:id="rId12" imgW="139680" imgH="164880" progId="Equation.3">
              <p:embed/>
            </p:oleObj>
          </a:graphicData>
        </a:graphic>
      </p:graphicFrame>
      <p:graphicFrame>
        <p:nvGraphicFramePr>
          <p:cNvPr id="38925" name="Object 9"/>
          <p:cNvGraphicFramePr>
            <a:graphicFrameLocks noChangeAspect="1"/>
          </p:cNvGraphicFramePr>
          <p:nvPr/>
        </p:nvGraphicFramePr>
        <p:xfrm>
          <a:off x="6804248" y="3356992"/>
          <a:ext cx="1117600" cy="377825"/>
        </p:xfrm>
        <a:graphic>
          <a:graphicData uri="http://schemas.openxmlformats.org/presentationml/2006/ole">
            <p:oleObj spid="_x0000_s44044" name="Equation" r:id="rId13" imgW="647640" imgH="228600" progId="Equation.3">
              <p:embed/>
            </p:oleObj>
          </a:graphicData>
        </a:graphic>
      </p:graphicFrame>
      <p:graphicFrame>
        <p:nvGraphicFramePr>
          <p:cNvPr id="38926" name="Object 17"/>
          <p:cNvGraphicFramePr>
            <a:graphicFrameLocks noChangeAspect="1"/>
          </p:cNvGraphicFramePr>
          <p:nvPr/>
        </p:nvGraphicFramePr>
        <p:xfrm>
          <a:off x="2492375" y="4941888"/>
          <a:ext cx="2990850" cy="862012"/>
        </p:xfrm>
        <a:graphic>
          <a:graphicData uri="http://schemas.openxmlformats.org/presentationml/2006/ole">
            <p:oleObj spid="_x0000_s44045" name="Equation" r:id="rId14" imgW="1726920" imgH="457200" progId="Equation.3">
              <p:embed/>
            </p:oleObj>
          </a:graphicData>
        </a:graphic>
      </p:graphicFrame>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2800" dirty="0" smtClean="0"/>
              <a:t>Example (Measurement with Gaussian Error)</a:t>
            </a:r>
            <a:endParaRPr lang="en-CA" sz="2800" dirty="0"/>
          </a:p>
        </p:txBody>
      </p:sp>
      <p:graphicFrame>
        <p:nvGraphicFramePr>
          <p:cNvPr id="24" name="Object 23"/>
          <p:cNvGraphicFramePr>
            <a:graphicFrameLocks noChangeAspect="1"/>
          </p:cNvGraphicFramePr>
          <p:nvPr/>
        </p:nvGraphicFramePr>
        <p:xfrm>
          <a:off x="4514850" y="3321050"/>
          <a:ext cx="114300" cy="215900"/>
        </p:xfrm>
        <a:graphic>
          <a:graphicData uri="http://schemas.openxmlformats.org/presentationml/2006/ole">
            <p:oleObj spid="_x0000_s38914" name="Equation" r:id="rId3" imgW="114120" imgH="215640" progId="Equation.3">
              <p:embed/>
            </p:oleObj>
          </a:graphicData>
        </a:graphic>
      </p:graphicFrame>
      <p:pic>
        <p:nvPicPr>
          <p:cNvPr id="38927" name="Picture 15"/>
          <p:cNvPicPr>
            <a:picLocks noGrp="1" noChangeAspect="1" noChangeArrowheads="1"/>
          </p:cNvPicPr>
          <p:nvPr>
            <p:ph idx="1"/>
          </p:nvPr>
        </p:nvPicPr>
        <p:blipFill>
          <a:blip r:embed="rId4" cstate="print"/>
          <a:srcRect/>
          <a:stretch>
            <a:fillRect/>
          </a:stretch>
        </p:blipFill>
        <p:spPr bwMode="auto">
          <a:xfrm>
            <a:off x="179512" y="2204864"/>
            <a:ext cx="8229600" cy="3082992"/>
          </a:xfrm>
          <a:prstGeom prst="rect">
            <a:avLst/>
          </a:prstGeom>
          <a:noFill/>
          <a:ln w="9525">
            <a:noFill/>
            <a:miter lim="800000"/>
            <a:headEnd/>
            <a:tailEnd/>
          </a:ln>
        </p:spPr>
      </p:pic>
      <p:sp>
        <p:nvSpPr>
          <p:cNvPr id="17" name="TextBox 16"/>
          <p:cNvSpPr txBox="1"/>
          <p:nvPr/>
        </p:nvSpPr>
        <p:spPr>
          <a:xfrm>
            <a:off x="1475656" y="5301209"/>
            <a:ext cx="6552728" cy="338554"/>
          </a:xfrm>
          <a:prstGeom prst="rect">
            <a:avLst/>
          </a:prstGeom>
          <a:noFill/>
        </p:spPr>
        <p:txBody>
          <a:bodyPr wrap="square" rtlCol="0">
            <a:spAutoFit/>
          </a:bodyPr>
          <a:lstStyle/>
          <a:p>
            <a:r>
              <a:rPr lang="en-US" sz="1600" dirty="0" smtClean="0"/>
              <a:t>Measurement in Gaussian Noise: Uniform cost and equally likely values</a:t>
            </a:r>
            <a:endParaRPr lang="en-US" sz="1600"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2800" dirty="0" smtClean="0"/>
              <a:t>Example (Measurement with Gaussian Error)</a:t>
            </a:r>
            <a:endParaRPr lang="en-CA" sz="2800" dirty="0"/>
          </a:p>
        </p:txBody>
      </p:sp>
      <p:sp>
        <p:nvSpPr>
          <p:cNvPr id="3" name="Content Placeholder 2"/>
          <p:cNvSpPr>
            <a:spLocks noGrp="1"/>
          </p:cNvSpPr>
          <p:nvPr>
            <p:ph idx="1"/>
          </p:nvPr>
        </p:nvSpPr>
        <p:spPr>
          <a:xfrm>
            <a:off x="467544" y="1916832"/>
            <a:ext cx="8229600" cy="4389120"/>
          </a:xfrm>
        </p:spPr>
        <p:txBody>
          <a:bodyPr>
            <a:normAutofit/>
          </a:bodyPr>
          <a:lstStyle/>
          <a:p>
            <a:pPr>
              <a:buNone/>
            </a:pPr>
            <a:r>
              <a:rPr lang="en-CA" sz="2000" dirty="0" smtClean="0"/>
              <a:t> The minimum </a:t>
            </a:r>
            <a:r>
              <a:rPr lang="en-CA" sz="2000" dirty="0" err="1" smtClean="0"/>
              <a:t>Bayes</a:t>
            </a:r>
            <a:r>
              <a:rPr lang="en-CA" sz="2000" dirty="0" smtClean="0"/>
              <a:t> risk can be computed using,</a:t>
            </a:r>
          </a:p>
          <a:p>
            <a:pPr>
              <a:buNone/>
            </a:pPr>
            <a:r>
              <a:rPr lang="en-CA" sz="2000" dirty="0" smtClean="0"/>
              <a:t>             </a:t>
            </a:r>
          </a:p>
          <a:p>
            <a:pPr>
              <a:buNone/>
            </a:pPr>
            <a:endParaRPr lang="en-CA" sz="2000" dirty="0" smtClean="0"/>
          </a:p>
          <a:p>
            <a:pPr>
              <a:buNone/>
            </a:pPr>
            <a:r>
              <a:rPr lang="en-CA" sz="2000" dirty="0" smtClean="0"/>
              <a:t>where</a:t>
            </a:r>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a:p>
            <a:pPr>
              <a:buNone/>
            </a:pPr>
            <a:r>
              <a:rPr lang="en-CA" sz="2000" smtClean="0"/>
              <a:t>with                                         and                     . </a:t>
            </a:r>
            <a:endParaRPr lang="en-CA" sz="2000" dirty="0" smtClean="0"/>
          </a:p>
        </p:txBody>
      </p:sp>
      <p:graphicFrame>
        <p:nvGraphicFramePr>
          <p:cNvPr id="24" name="Object 23"/>
          <p:cNvGraphicFramePr>
            <a:graphicFrameLocks noChangeAspect="1"/>
          </p:cNvGraphicFramePr>
          <p:nvPr/>
        </p:nvGraphicFramePr>
        <p:xfrm>
          <a:off x="4514850" y="3321050"/>
          <a:ext cx="114300" cy="215900"/>
        </p:xfrm>
        <a:graphic>
          <a:graphicData uri="http://schemas.openxmlformats.org/presentationml/2006/ole">
            <p:oleObj spid="_x0000_s40962" name="Equation" r:id="rId3" imgW="114120" imgH="215640" progId="Equation.3">
              <p:embed/>
            </p:oleObj>
          </a:graphicData>
        </a:graphic>
      </p:graphicFrame>
      <p:graphicFrame>
        <p:nvGraphicFramePr>
          <p:cNvPr id="40974" name="Object 17"/>
          <p:cNvGraphicFramePr>
            <a:graphicFrameLocks noChangeAspect="1"/>
          </p:cNvGraphicFramePr>
          <p:nvPr/>
        </p:nvGraphicFramePr>
        <p:xfrm>
          <a:off x="2195736" y="2204864"/>
          <a:ext cx="4008437" cy="787400"/>
        </p:xfrm>
        <a:graphic>
          <a:graphicData uri="http://schemas.openxmlformats.org/presentationml/2006/ole">
            <p:oleObj spid="_x0000_s40974" name="Equation" r:id="rId4" imgW="2501640" imgH="444240" progId="Equation.3">
              <p:embed/>
            </p:oleObj>
          </a:graphicData>
        </a:graphic>
      </p:graphicFrame>
      <p:graphicFrame>
        <p:nvGraphicFramePr>
          <p:cNvPr id="40975" name="Object 17"/>
          <p:cNvGraphicFramePr>
            <a:graphicFrameLocks noChangeAspect="1"/>
          </p:cNvGraphicFramePr>
          <p:nvPr/>
        </p:nvGraphicFramePr>
        <p:xfrm>
          <a:off x="1403648" y="3068960"/>
          <a:ext cx="3681413" cy="2088232"/>
        </p:xfrm>
        <a:graphic>
          <a:graphicData uri="http://schemas.openxmlformats.org/presentationml/2006/ole">
            <p:oleObj spid="_x0000_s40975" name="Equation" r:id="rId5" imgW="2298600" imgH="1473120" progId="Equation.3">
              <p:embed/>
            </p:oleObj>
          </a:graphicData>
        </a:graphic>
      </p:graphicFrame>
      <p:graphicFrame>
        <p:nvGraphicFramePr>
          <p:cNvPr id="40976" name="Object 16"/>
          <p:cNvGraphicFramePr>
            <a:graphicFrameLocks noChangeAspect="1"/>
          </p:cNvGraphicFramePr>
          <p:nvPr/>
        </p:nvGraphicFramePr>
        <p:xfrm>
          <a:off x="1115616" y="5373216"/>
          <a:ext cx="2481263" cy="742950"/>
        </p:xfrm>
        <a:graphic>
          <a:graphicData uri="http://schemas.openxmlformats.org/presentationml/2006/ole">
            <p:oleObj spid="_x0000_s40976" name="Equation" r:id="rId6" imgW="1549080" imgH="419040" progId="Equation.3">
              <p:embed/>
            </p:oleObj>
          </a:graphicData>
        </a:graphic>
      </p:graphicFrame>
      <p:graphicFrame>
        <p:nvGraphicFramePr>
          <p:cNvPr id="40977" name="Object 17"/>
          <p:cNvGraphicFramePr>
            <a:graphicFrameLocks noChangeAspect="1"/>
          </p:cNvGraphicFramePr>
          <p:nvPr/>
        </p:nvGraphicFramePr>
        <p:xfrm>
          <a:off x="4139952" y="5373216"/>
          <a:ext cx="1301750" cy="696912"/>
        </p:xfrm>
        <a:graphic>
          <a:graphicData uri="http://schemas.openxmlformats.org/presentationml/2006/ole">
            <p:oleObj spid="_x0000_s40977" name="Equation" r:id="rId7" imgW="812520" imgH="393480" progId="Equation.3">
              <p:embed/>
            </p:oleObj>
          </a:graphicData>
        </a:graphic>
      </p:graphicFrame>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2800" dirty="0" smtClean="0"/>
              <a:t>Example (Measurement with Gaussian Error)</a:t>
            </a:r>
            <a:endParaRPr lang="en-CA" sz="2800" dirty="0"/>
          </a:p>
        </p:txBody>
      </p:sp>
      <p:sp>
        <p:nvSpPr>
          <p:cNvPr id="3" name="Content Placeholder 2"/>
          <p:cNvSpPr>
            <a:spLocks noGrp="1"/>
          </p:cNvSpPr>
          <p:nvPr>
            <p:ph idx="1"/>
          </p:nvPr>
        </p:nvSpPr>
        <p:spPr>
          <a:xfrm>
            <a:off x="467544" y="1916832"/>
            <a:ext cx="8229600" cy="4389120"/>
          </a:xfrm>
        </p:spPr>
        <p:txBody>
          <a:bodyPr>
            <a:normAutofit/>
          </a:bodyPr>
          <a:lstStyle/>
          <a:p>
            <a:pPr>
              <a:buNone/>
            </a:pPr>
            <a:r>
              <a:rPr lang="en-US" sz="2000" dirty="0" smtClean="0"/>
              <a:t>Assuming uniform </a:t>
            </a:r>
            <a:r>
              <a:rPr lang="en-US" sz="2000" dirty="0" smtClean="0"/>
              <a:t>cost and equally likely </a:t>
            </a:r>
            <a:r>
              <a:rPr lang="en-US" sz="2000" dirty="0" smtClean="0"/>
              <a:t>values, we get:</a:t>
            </a:r>
          </a:p>
          <a:p>
            <a:pPr>
              <a:buNone/>
            </a:pPr>
            <a:endParaRPr lang="en-US" sz="2000" dirty="0" smtClean="0"/>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a:p>
            <a:pPr>
              <a:buNone/>
            </a:pPr>
            <a:endParaRPr lang="en-CA" sz="2000" dirty="0" smtClean="0"/>
          </a:p>
          <a:p>
            <a:pPr>
              <a:buNone/>
            </a:pPr>
            <a:r>
              <a:rPr lang="en-US" sz="2000" dirty="0" smtClean="0"/>
              <a:t>For binary modulation:                       and             , so </a:t>
            </a:r>
          </a:p>
          <a:p>
            <a:pPr>
              <a:buNone/>
            </a:pPr>
            <a:endParaRPr lang="en-CA" sz="2000" dirty="0" smtClean="0"/>
          </a:p>
        </p:txBody>
      </p:sp>
      <p:graphicFrame>
        <p:nvGraphicFramePr>
          <p:cNvPr id="24" name="Object 23"/>
          <p:cNvGraphicFramePr>
            <a:graphicFrameLocks noChangeAspect="1"/>
          </p:cNvGraphicFramePr>
          <p:nvPr/>
        </p:nvGraphicFramePr>
        <p:xfrm>
          <a:off x="4514850" y="3321050"/>
          <a:ext cx="114300" cy="215900"/>
        </p:xfrm>
        <a:graphic>
          <a:graphicData uri="http://schemas.openxmlformats.org/presentationml/2006/ole">
            <p:oleObj spid="_x0000_s45058" name="Equation" r:id="rId3" imgW="114120" imgH="215640" progId="Equation.3">
              <p:embed/>
            </p:oleObj>
          </a:graphicData>
        </a:graphic>
      </p:graphicFrame>
      <p:graphicFrame>
        <p:nvGraphicFramePr>
          <p:cNvPr id="45070" name="Object 17"/>
          <p:cNvGraphicFramePr>
            <a:graphicFrameLocks noChangeAspect="1"/>
          </p:cNvGraphicFramePr>
          <p:nvPr/>
        </p:nvGraphicFramePr>
        <p:xfrm>
          <a:off x="3275856" y="2348880"/>
          <a:ext cx="1506538" cy="360363"/>
        </p:xfrm>
        <a:graphic>
          <a:graphicData uri="http://schemas.openxmlformats.org/presentationml/2006/ole">
            <p:oleObj spid="_x0000_s45070" name="Equation" r:id="rId4" imgW="939600" imgH="203040" progId="Equation.3">
              <p:embed/>
            </p:oleObj>
          </a:graphicData>
        </a:graphic>
      </p:graphicFrame>
      <p:pic>
        <p:nvPicPr>
          <p:cNvPr id="45072" name="Picture 16"/>
          <p:cNvPicPr>
            <a:picLocks noChangeAspect="1" noChangeArrowheads="1"/>
          </p:cNvPicPr>
          <p:nvPr/>
        </p:nvPicPr>
        <p:blipFill>
          <a:blip r:embed="rId5" cstate="print"/>
          <a:srcRect/>
          <a:stretch>
            <a:fillRect/>
          </a:stretch>
        </p:blipFill>
        <p:spPr bwMode="auto">
          <a:xfrm>
            <a:off x="1115616" y="2708920"/>
            <a:ext cx="5832648" cy="2520280"/>
          </a:xfrm>
          <a:prstGeom prst="rect">
            <a:avLst/>
          </a:prstGeom>
          <a:noFill/>
          <a:ln w="9525">
            <a:noFill/>
            <a:miter lim="800000"/>
            <a:headEnd/>
            <a:tailEnd/>
          </a:ln>
        </p:spPr>
      </p:pic>
      <p:graphicFrame>
        <p:nvGraphicFramePr>
          <p:cNvPr id="21" name="Object 20"/>
          <p:cNvGraphicFramePr>
            <a:graphicFrameLocks noChangeAspect="1"/>
          </p:cNvGraphicFramePr>
          <p:nvPr/>
        </p:nvGraphicFramePr>
        <p:xfrm>
          <a:off x="3131840" y="5229200"/>
          <a:ext cx="1368152" cy="338708"/>
        </p:xfrm>
        <a:graphic>
          <a:graphicData uri="http://schemas.openxmlformats.org/presentationml/2006/ole">
            <p:oleObj spid="_x0000_s45073" name="Equation" r:id="rId6" imgW="1015920" imgH="266400" progId="Equation.3">
              <p:embed/>
            </p:oleObj>
          </a:graphicData>
        </a:graphic>
      </p:graphicFrame>
      <p:graphicFrame>
        <p:nvGraphicFramePr>
          <p:cNvPr id="45074" name="Object 18"/>
          <p:cNvGraphicFramePr>
            <a:graphicFrameLocks noChangeAspect="1"/>
          </p:cNvGraphicFramePr>
          <p:nvPr/>
        </p:nvGraphicFramePr>
        <p:xfrm>
          <a:off x="5004048" y="5157192"/>
          <a:ext cx="769938" cy="498475"/>
        </p:xfrm>
        <a:graphic>
          <a:graphicData uri="http://schemas.openxmlformats.org/presentationml/2006/ole">
            <p:oleObj spid="_x0000_s45074" name="Equation" r:id="rId7" imgW="571320" imgH="393480" progId="Equation.3">
              <p:embed/>
            </p:oleObj>
          </a:graphicData>
        </a:graphic>
      </p:graphicFrame>
      <p:graphicFrame>
        <p:nvGraphicFramePr>
          <p:cNvPr id="45075" name="Object 17"/>
          <p:cNvGraphicFramePr>
            <a:graphicFrameLocks noChangeAspect="1"/>
          </p:cNvGraphicFramePr>
          <p:nvPr/>
        </p:nvGraphicFramePr>
        <p:xfrm>
          <a:off x="2699792" y="5733256"/>
          <a:ext cx="2809875" cy="473075"/>
        </p:xfrm>
        <a:graphic>
          <a:graphicData uri="http://schemas.openxmlformats.org/presentationml/2006/ole">
            <p:oleObj spid="_x0000_s45075" name="Equation" r:id="rId8" imgW="1752480" imgH="266400" progId="Equation.3">
              <p:embed/>
            </p:oleObj>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br>
              <a:rPr lang="en-CA" sz="2800" dirty="0" smtClean="0"/>
            </a:br>
            <a:endParaRPr lang="en-CA" sz="3200" dirty="0" smtClean="0"/>
          </a:p>
        </p:txBody>
      </p:sp>
      <p:sp>
        <p:nvSpPr>
          <p:cNvPr id="3" name="Content Placeholder 2"/>
          <p:cNvSpPr>
            <a:spLocks noGrp="1"/>
          </p:cNvSpPr>
          <p:nvPr>
            <p:ph idx="1"/>
          </p:nvPr>
        </p:nvSpPr>
        <p:spPr/>
        <p:txBody>
          <a:bodyPr>
            <a:normAutofit fontScale="92500" lnSpcReduction="20000"/>
          </a:bodyPr>
          <a:lstStyle/>
          <a:p>
            <a:r>
              <a:rPr lang="en-CA" b="1" dirty="0" smtClean="0"/>
              <a:t>Text:</a:t>
            </a:r>
            <a:endParaRPr lang="en-CA" dirty="0" smtClean="0"/>
          </a:p>
          <a:p>
            <a:pPr lvl="1"/>
            <a:r>
              <a:rPr lang="en-CA" dirty="0" smtClean="0"/>
              <a:t>Vincent Poor, “An Introduction to Signal Detection and Estimation: Second Edition,” Springer, 1994.</a:t>
            </a:r>
          </a:p>
          <a:p>
            <a:r>
              <a:rPr lang="en-CA" b="1" dirty="0" smtClean="0"/>
              <a:t>References:</a:t>
            </a:r>
            <a:endParaRPr lang="en-CA" dirty="0" smtClean="0"/>
          </a:p>
          <a:p>
            <a:pPr lvl="1"/>
            <a:r>
              <a:rPr lang="en-CA" dirty="0" smtClean="0"/>
              <a:t>H. L. Van Trees, “Detection, Estimation, and Modulation Theory,” John Wiley &amp; Sons, 1968.</a:t>
            </a:r>
          </a:p>
          <a:p>
            <a:pPr lvl="1"/>
            <a:r>
              <a:rPr lang="en-CA" dirty="0" smtClean="0"/>
              <a:t> J. M. </a:t>
            </a:r>
            <a:r>
              <a:rPr lang="en-CA" dirty="0" err="1" smtClean="0"/>
              <a:t>Wozencraft</a:t>
            </a:r>
            <a:r>
              <a:rPr lang="en-CA" dirty="0" smtClean="0"/>
              <a:t>, and I. M. Jacob, “Principles of Communication Engineering,” John Wiley &amp; Sons, 1965.</a:t>
            </a:r>
          </a:p>
          <a:p>
            <a:r>
              <a:rPr lang="en-CA" b="1" dirty="0" smtClean="0"/>
              <a:t>Grading Scheme:</a:t>
            </a:r>
            <a:endParaRPr lang="en-CA" dirty="0" smtClean="0"/>
          </a:p>
          <a:p>
            <a:pPr lvl="1"/>
            <a:r>
              <a:rPr lang="en-CA" dirty="0" smtClean="0"/>
              <a:t>Assignment: 5%</a:t>
            </a:r>
          </a:p>
          <a:p>
            <a:pPr lvl="1"/>
            <a:r>
              <a:rPr lang="en-CA" dirty="0" smtClean="0"/>
              <a:t>Project (Turbo Decoder): 10%</a:t>
            </a:r>
          </a:p>
          <a:p>
            <a:pPr lvl="1"/>
            <a:r>
              <a:rPr lang="en-CA" dirty="0" smtClean="0"/>
              <a:t>Midterm/Quiz: 25%</a:t>
            </a:r>
          </a:p>
          <a:p>
            <a:pPr lvl="1"/>
            <a:r>
              <a:rPr lang="en-CA" dirty="0" smtClean="0"/>
              <a:t>Final: 60%</a:t>
            </a:r>
          </a:p>
          <a:p>
            <a:endParaRPr lang="en-C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br>
              <a:rPr lang="en-CA" sz="2800" dirty="0" smtClean="0"/>
            </a:br>
            <a:endParaRPr lang="en-CA" sz="3200" dirty="0" smtClean="0"/>
          </a:p>
        </p:txBody>
      </p:sp>
      <p:sp>
        <p:nvSpPr>
          <p:cNvPr id="3" name="Content Placeholder 2"/>
          <p:cNvSpPr>
            <a:spLocks noGrp="1"/>
          </p:cNvSpPr>
          <p:nvPr>
            <p:ph idx="1"/>
          </p:nvPr>
        </p:nvSpPr>
        <p:spPr/>
        <p:txBody>
          <a:bodyPr>
            <a:normAutofit/>
          </a:bodyPr>
          <a:lstStyle/>
          <a:p>
            <a:r>
              <a:rPr lang="en-CA" b="1" dirty="0" smtClean="0"/>
              <a:t>Project:</a:t>
            </a:r>
            <a:endParaRPr lang="en-CA" dirty="0" smtClean="0"/>
          </a:p>
          <a:p>
            <a:pPr lvl="1"/>
            <a:r>
              <a:rPr lang="en-CA" sz="1800" dirty="0" smtClean="0"/>
              <a:t>Turbo Coding.</a:t>
            </a:r>
            <a:endParaRPr lang="en-CA" sz="1800" dirty="0" smtClean="0"/>
          </a:p>
          <a:p>
            <a:r>
              <a:rPr lang="en-CA" b="1" dirty="0" smtClean="0"/>
              <a:t>Requirements</a:t>
            </a:r>
            <a:r>
              <a:rPr lang="en-CA" b="1" dirty="0" smtClean="0"/>
              <a:t>:</a:t>
            </a:r>
          </a:p>
          <a:p>
            <a:pPr lvl="1"/>
            <a:r>
              <a:rPr lang="en-CA" sz="1800" dirty="0" smtClean="0"/>
              <a:t>Literature Review,</a:t>
            </a:r>
          </a:p>
          <a:p>
            <a:pPr lvl="1"/>
            <a:r>
              <a:rPr lang="en-CA" sz="1800" dirty="0" smtClean="0"/>
              <a:t>Simulation (using a programming language and not Packages and Tool Boxes)</a:t>
            </a:r>
            <a:endParaRPr lang="en-CA" sz="1800" dirty="0" smtClean="0"/>
          </a:p>
          <a:p>
            <a:r>
              <a:rPr lang="en-CA" b="1" dirty="0" smtClean="0"/>
              <a:t>References :</a:t>
            </a:r>
            <a:endParaRPr lang="en-CA" sz="1800" dirty="0" smtClean="0"/>
          </a:p>
          <a:p>
            <a:pPr lvl="1"/>
            <a:r>
              <a:rPr lang="en-US" sz="1800" dirty="0" smtClean="0"/>
              <a:t>J. </a:t>
            </a:r>
            <a:r>
              <a:rPr lang="en-US" sz="1800" dirty="0" err="1" smtClean="0"/>
              <a:t>Haguenauer</a:t>
            </a:r>
            <a:r>
              <a:rPr lang="en-US" sz="1800" dirty="0" smtClean="0"/>
              <a:t> , E. Offer and L. </a:t>
            </a:r>
            <a:r>
              <a:rPr lang="en-US" sz="1800" dirty="0" err="1" smtClean="0"/>
              <a:t>Papke</a:t>
            </a:r>
            <a:r>
              <a:rPr lang="en-US" sz="1800" dirty="0" smtClean="0"/>
              <a:t>   "Iterative decoding of binary block and </a:t>
            </a:r>
            <a:r>
              <a:rPr lang="en-US" sz="1800" dirty="0" err="1" smtClean="0"/>
              <a:t>convolutional</a:t>
            </a:r>
            <a:r>
              <a:rPr lang="en-US" sz="1800" dirty="0" smtClean="0"/>
              <a:t> codes",  </a:t>
            </a:r>
            <a:r>
              <a:rPr lang="en-US" sz="1800" i="1" dirty="0" smtClean="0"/>
              <a:t>IEEE Trans. Inf. Theory</a:t>
            </a:r>
            <a:r>
              <a:rPr lang="en-US" sz="1800" dirty="0" smtClean="0"/>
              <a:t>,  vol. 42,  pp. 429 1996. </a:t>
            </a:r>
            <a:endParaRPr lang="en-CA" sz="1800" dirty="0" smtClean="0"/>
          </a:p>
          <a:p>
            <a:pPr lvl="1"/>
            <a:r>
              <a:rPr lang="en-CA" sz="1800" dirty="0" smtClean="0"/>
              <a:t>M.R. </a:t>
            </a:r>
            <a:r>
              <a:rPr lang="en-CA" sz="1800" dirty="0" err="1" smtClean="0"/>
              <a:t>Soleymani</a:t>
            </a:r>
            <a:r>
              <a:rPr lang="en-CA" sz="1800" dirty="0" smtClean="0"/>
              <a:t>, Y. </a:t>
            </a:r>
            <a:r>
              <a:rPr lang="en-CA" sz="1800" dirty="0" err="1" smtClean="0"/>
              <a:t>Gao</a:t>
            </a:r>
            <a:r>
              <a:rPr lang="en-CA" sz="1800" dirty="0" smtClean="0"/>
              <a:t> </a:t>
            </a:r>
            <a:r>
              <a:rPr lang="en-CA" sz="1800" dirty="0" smtClean="0"/>
              <a:t>and </a:t>
            </a:r>
            <a:r>
              <a:rPr lang="en-US" sz="1800" dirty="0" smtClean="0"/>
              <a:t>U. </a:t>
            </a:r>
            <a:r>
              <a:rPr lang="en-US" sz="1800" dirty="0" err="1" smtClean="0"/>
              <a:t>Vilaipornsawai</a:t>
            </a:r>
            <a:r>
              <a:rPr lang="en-US" sz="1800" dirty="0" smtClean="0"/>
              <a:t>,</a:t>
            </a:r>
            <a:r>
              <a:rPr lang="en-CA" sz="1800" dirty="0" smtClean="0"/>
              <a:t> </a:t>
            </a:r>
            <a:r>
              <a:rPr lang="en-US" sz="1800" i="1" dirty="0" smtClean="0"/>
              <a:t>Turbo coding for satellite and wireless </a:t>
            </a:r>
            <a:r>
              <a:rPr lang="en-US" sz="1800" i="1" dirty="0" smtClean="0"/>
              <a:t>communications, </a:t>
            </a:r>
            <a:r>
              <a:rPr lang="en-US" sz="1800" dirty="0" err="1" smtClean="0"/>
              <a:t>Kluwer</a:t>
            </a:r>
            <a:r>
              <a:rPr lang="en-US" sz="1800" dirty="0" smtClean="0"/>
              <a:t> Academic </a:t>
            </a:r>
            <a:r>
              <a:rPr lang="en-US" sz="1800" dirty="0" smtClean="0"/>
              <a:t>Publishers</a:t>
            </a:r>
            <a:r>
              <a:rPr lang="en-US" sz="1800" dirty="0" smtClean="0"/>
              <a:t>, Boston, 2002 (on reserve at </a:t>
            </a:r>
            <a:r>
              <a:rPr lang="en-US" sz="1800" smtClean="0"/>
              <a:t>the library).</a:t>
            </a:r>
            <a:endParaRPr lang="en-US" sz="1800" dirty="0" smtClean="0"/>
          </a:p>
          <a:p>
            <a:pPr lvl="1"/>
            <a:endParaRPr lang="en-CA" i="1" dirty="0" smtClean="0"/>
          </a:p>
          <a:p>
            <a:endParaRPr lang="en-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z="2800" dirty="0" smtClean="0"/>
              <a:t>ELEC6111: Detection and Estimation Theory</a:t>
            </a:r>
            <a:br>
              <a:rPr lang="en-CA" sz="2800" dirty="0" smtClean="0"/>
            </a:br>
            <a:r>
              <a:rPr lang="en-CA" sz="2800" dirty="0" smtClean="0"/>
              <a:t/>
            </a:r>
            <a:br>
              <a:rPr lang="en-CA" sz="2800" dirty="0" smtClean="0"/>
            </a:br>
            <a:r>
              <a:rPr lang="en-CA" sz="2800" b="1" dirty="0" smtClean="0"/>
              <a:t>IMPORTANT NOTICE:</a:t>
            </a:r>
            <a:r>
              <a:rPr lang="en-CA" sz="2800" dirty="0" smtClean="0"/>
              <a:t> </a:t>
            </a:r>
          </a:p>
        </p:txBody>
      </p:sp>
      <p:sp>
        <p:nvSpPr>
          <p:cNvPr id="3" name="Content Placeholder 2"/>
          <p:cNvSpPr>
            <a:spLocks noGrp="1"/>
          </p:cNvSpPr>
          <p:nvPr>
            <p:ph idx="1"/>
          </p:nvPr>
        </p:nvSpPr>
        <p:spPr/>
        <p:txBody>
          <a:bodyPr>
            <a:normAutofit fontScale="92500" lnSpcReduction="20000"/>
          </a:bodyPr>
          <a:lstStyle/>
          <a:p>
            <a:r>
              <a:rPr lang="en-CA" dirty="0" smtClean="0"/>
              <a:t>In order to pass the course, you should get at least 60% (36 out of 60) in the final. </a:t>
            </a:r>
          </a:p>
          <a:p>
            <a:r>
              <a:rPr lang="en-CA" dirty="0" smtClean="0"/>
              <a:t>The midterm and the Final exams will be open book. Only one text book (any text book covering the material of the course) will be allowed in the exam. No non-authorized copy of the text will be allowed in the class, in the midterm or in the final. </a:t>
            </a:r>
          </a:p>
          <a:p>
            <a:r>
              <a:rPr lang="en-CA" dirty="0" smtClean="0"/>
              <a:t>Failing to write the midterm results in losing the 25% assigned to the midterm. In the case of medical emergency, a student may be given permission to re-write the midterm. </a:t>
            </a:r>
          </a:p>
          <a:p>
            <a:r>
              <a:rPr lang="en-CA" dirty="0" smtClean="0"/>
              <a:t>Assignments are very important for the understanding of the course material. Therefore, you are strongly encouraged to do them on time and with sufficient care.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916832"/>
          </a:xfrm>
        </p:spPr>
        <p:txBody>
          <a:bodyPr>
            <a:normAutofit/>
          </a:bodyPr>
          <a:lstStyle/>
          <a:p>
            <a:r>
              <a:rPr lang="en-CA" sz="3100" dirty="0" smtClean="0"/>
              <a:t>ELEC6111: Detection and Estimation Theory</a:t>
            </a:r>
            <a:br>
              <a:rPr lang="en-CA" sz="3100" dirty="0" smtClean="0"/>
            </a:br>
            <a:r>
              <a:rPr lang="en-CA" sz="5400" dirty="0" smtClean="0"/>
              <a:t/>
            </a:r>
            <a:br>
              <a:rPr lang="en-CA" sz="5400" dirty="0" smtClean="0"/>
            </a:br>
            <a:r>
              <a:rPr lang="en-CA" sz="3100" dirty="0" smtClean="0"/>
              <a:t>What do detection and Estimation involve?</a:t>
            </a:r>
            <a:endParaRPr lang="en-CA" sz="3100" dirty="0"/>
          </a:p>
        </p:txBody>
      </p:sp>
      <p:sp>
        <p:nvSpPr>
          <p:cNvPr id="3" name="Content Placeholder 2"/>
          <p:cNvSpPr>
            <a:spLocks noGrp="1"/>
          </p:cNvSpPr>
          <p:nvPr>
            <p:ph idx="1"/>
          </p:nvPr>
        </p:nvSpPr>
        <p:spPr/>
        <p:txBody>
          <a:bodyPr/>
          <a:lstStyle/>
          <a:p>
            <a:endParaRPr lang="en-CA" dirty="0" smtClean="0"/>
          </a:p>
          <a:p>
            <a:r>
              <a:rPr lang="en-CA" dirty="0" smtClean="0"/>
              <a:t>Detection and Estimation deal with extraction of information from </a:t>
            </a:r>
            <a:r>
              <a:rPr lang="en-CA" i="1" dirty="0" smtClean="0"/>
              <a:t>Information Bearing Signals (or Data).</a:t>
            </a:r>
          </a:p>
          <a:p>
            <a:r>
              <a:rPr lang="en-CA" dirty="0" smtClean="0"/>
              <a:t>The difference between the two is that in </a:t>
            </a:r>
            <a:r>
              <a:rPr lang="en-CA" i="1" dirty="0" smtClean="0"/>
              <a:t>Detection </a:t>
            </a:r>
            <a:r>
              <a:rPr lang="en-CA" dirty="0" smtClean="0"/>
              <a:t>we deal with </a:t>
            </a:r>
            <a:r>
              <a:rPr lang="en-CA" i="1" dirty="0" smtClean="0"/>
              <a:t>discrete</a:t>
            </a:r>
            <a:r>
              <a:rPr lang="en-CA" dirty="0" smtClean="0"/>
              <a:t> results (</a:t>
            </a:r>
            <a:r>
              <a:rPr lang="en-CA" i="1" dirty="0" smtClean="0"/>
              <a:t>Decisions</a:t>
            </a:r>
            <a:r>
              <a:rPr lang="en-CA" dirty="0" smtClean="0"/>
              <a:t>) while in Estimation we deal with </a:t>
            </a:r>
            <a:r>
              <a:rPr lang="en-CA" i="1" dirty="0" smtClean="0"/>
              <a:t>real </a:t>
            </a:r>
            <a:r>
              <a:rPr lang="en-CA" dirty="0" smtClean="0"/>
              <a:t>values.</a:t>
            </a:r>
            <a:endParaRPr lang="en-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3200" dirty="0" smtClean="0"/>
              <a:t>Applications of Detection Theory</a:t>
            </a:r>
            <a:endParaRPr lang="en-CA" sz="3200" dirty="0"/>
          </a:p>
        </p:txBody>
      </p:sp>
      <p:sp>
        <p:nvSpPr>
          <p:cNvPr id="3" name="Content Placeholder 2"/>
          <p:cNvSpPr>
            <a:spLocks noGrp="1"/>
          </p:cNvSpPr>
          <p:nvPr>
            <p:ph idx="1"/>
          </p:nvPr>
        </p:nvSpPr>
        <p:spPr/>
        <p:txBody>
          <a:bodyPr/>
          <a:lstStyle/>
          <a:p>
            <a:endParaRPr lang="en-CA" dirty="0" smtClean="0"/>
          </a:p>
          <a:p>
            <a:r>
              <a:rPr lang="en-CA" dirty="0" smtClean="0"/>
              <a:t>Digital Communications.</a:t>
            </a:r>
          </a:p>
          <a:p>
            <a:r>
              <a:rPr lang="en-CA" dirty="0" smtClean="0"/>
              <a:t>Radar.</a:t>
            </a:r>
          </a:p>
          <a:p>
            <a:r>
              <a:rPr lang="en-CA" dirty="0" smtClean="0"/>
              <a:t>Pattern Recognition.</a:t>
            </a:r>
          </a:p>
          <a:p>
            <a:r>
              <a:rPr lang="en-CA" dirty="0" smtClean="0"/>
              <a:t>Speech Recognition.</a:t>
            </a:r>
          </a:p>
          <a:p>
            <a:r>
              <a:rPr lang="en-CA" dirty="0" smtClean="0"/>
              <a:t>Cognitive Sciences.</a:t>
            </a:r>
          </a:p>
          <a:p>
            <a:r>
              <a:rPr lang="en-CA" dirty="0" smtClean="0"/>
              <a:t>Business.</a:t>
            </a:r>
          </a:p>
          <a:p>
            <a:r>
              <a:rPr lang="en-CA" dirty="0" smtClean="0"/>
              <a:t>Biology.</a:t>
            </a:r>
            <a:endParaRPr lang="en-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3200" dirty="0" smtClean="0"/>
              <a:t>Applications of Estimation Theory</a:t>
            </a:r>
            <a:endParaRPr lang="en-CA" sz="3200" dirty="0"/>
          </a:p>
        </p:txBody>
      </p:sp>
      <p:sp>
        <p:nvSpPr>
          <p:cNvPr id="3" name="Content Placeholder 2"/>
          <p:cNvSpPr>
            <a:spLocks noGrp="1"/>
          </p:cNvSpPr>
          <p:nvPr>
            <p:ph idx="1"/>
          </p:nvPr>
        </p:nvSpPr>
        <p:spPr/>
        <p:txBody>
          <a:bodyPr/>
          <a:lstStyle/>
          <a:p>
            <a:endParaRPr lang="en-CA" dirty="0" smtClean="0"/>
          </a:p>
          <a:p>
            <a:r>
              <a:rPr lang="en-CA" dirty="0" smtClean="0"/>
              <a:t>Communications.</a:t>
            </a:r>
          </a:p>
          <a:p>
            <a:r>
              <a:rPr lang="en-CA" dirty="0" smtClean="0"/>
              <a:t>Adaptive Signal Processing.</a:t>
            </a:r>
          </a:p>
          <a:p>
            <a:r>
              <a:rPr lang="en-CA" dirty="0" smtClean="0"/>
              <a:t>Audio Processing.</a:t>
            </a:r>
          </a:p>
          <a:p>
            <a:r>
              <a:rPr lang="en-CA" dirty="0" smtClean="0"/>
              <a:t>Image Processing.</a:t>
            </a:r>
          </a:p>
          <a:p>
            <a:r>
              <a:rPr lang="en-CA" dirty="0" smtClean="0"/>
              <a:t>Video Processing.</a:t>
            </a:r>
          </a:p>
          <a:p>
            <a:r>
              <a:rPr lang="en-CA" dirty="0" smtClean="0"/>
              <a:t>Business.</a:t>
            </a:r>
          </a:p>
          <a:p>
            <a:r>
              <a:rPr lang="en-CA" dirty="0" smtClean="0"/>
              <a:t>Biology.</a:t>
            </a:r>
            <a:endParaRPr lang="en-C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smtClean="0"/>
              <a:t>ELEC6111: Detection and Estimation Theory</a:t>
            </a:r>
            <a:r>
              <a:rPr lang="en-CA" sz="5400" dirty="0" smtClean="0"/>
              <a:t/>
            </a:r>
            <a:br>
              <a:rPr lang="en-CA" sz="5400" dirty="0" smtClean="0"/>
            </a:br>
            <a:r>
              <a:rPr lang="en-CA" sz="3200" dirty="0" smtClean="0"/>
              <a:t>Mathematical Background</a:t>
            </a:r>
            <a:endParaRPr lang="en-CA" sz="3200" dirty="0"/>
          </a:p>
        </p:txBody>
      </p:sp>
      <p:sp>
        <p:nvSpPr>
          <p:cNvPr id="3" name="Content Placeholder 2"/>
          <p:cNvSpPr>
            <a:spLocks noGrp="1"/>
          </p:cNvSpPr>
          <p:nvPr>
            <p:ph idx="1"/>
          </p:nvPr>
        </p:nvSpPr>
        <p:spPr/>
        <p:txBody>
          <a:bodyPr/>
          <a:lstStyle/>
          <a:p>
            <a:r>
              <a:rPr lang="en-CA" dirty="0" smtClean="0"/>
              <a:t>A probability distribution is defined in terms of </a:t>
            </a:r>
          </a:p>
          <a:p>
            <a:pPr lvl="1"/>
            <a:r>
              <a:rPr lang="en-CA" dirty="0" smtClean="0"/>
              <a:t>A set </a:t>
            </a:r>
            <a:r>
              <a:rPr lang="el-GR" dirty="0" smtClean="0"/>
              <a:t>Γ</a:t>
            </a:r>
            <a:r>
              <a:rPr lang="en-CA" dirty="0" smtClean="0"/>
              <a:t> of </a:t>
            </a:r>
            <a:r>
              <a:rPr lang="en-CA" i="1" dirty="0" smtClean="0"/>
              <a:t>outcomes</a:t>
            </a:r>
            <a:r>
              <a:rPr lang="en-CA" dirty="0" smtClean="0"/>
              <a:t>.</a:t>
            </a:r>
          </a:p>
          <a:p>
            <a:pPr lvl="1"/>
            <a:r>
              <a:rPr lang="en-CA" dirty="0" smtClean="0"/>
              <a:t>A set of subsets of </a:t>
            </a:r>
            <a:r>
              <a:rPr lang="el-GR" dirty="0" smtClean="0"/>
              <a:t>Γ</a:t>
            </a:r>
            <a:r>
              <a:rPr lang="en-CA" dirty="0" smtClean="0"/>
              <a:t>, say, </a:t>
            </a:r>
            <a:r>
              <a:rPr lang="el-GR" dirty="0" smtClean="0"/>
              <a:t>Σ</a:t>
            </a:r>
            <a:r>
              <a:rPr lang="en-CA" dirty="0" smtClean="0"/>
              <a:t> (the set of </a:t>
            </a:r>
            <a:r>
              <a:rPr lang="en-CA" i="1" dirty="0" smtClean="0"/>
              <a:t>events</a:t>
            </a:r>
            <a:r>
              <a:rPr lang="en-CA" dirty="0" smtClean="0"/>
              <a:t>)</a:t>
            </a:r>
          </a:p>
          <a:p>
            <a:pPr lvl="1"/>
            <a:r>
              <a:rPr lang="en-CA" dirty="0" smtClean="0"/>
              <a:t>A measure (a function on sets) assigning a real value P(s) to each             .</a:t>
            </a:r>
          </a:p>
          <a:p>
            <a:pPr lvl="2"/>
            <a:r>
              <a:rPr lang="el-GR" dirty="0" smtClean="0"/>
              <a:t>Σ</a:t>
            </a:r>
            <a:r>
              <a:rPr lang="en-CA" dirty="0" smtClean="0"/>
              <a:t> is a </a:t>
            </a:r>
            <a:r>
              <a:rPr lang="el-GR" dirty="0" smtClean="0"/>
              <a:t>σ</a:t>
            </a:r>
            <a:r>
              <a:rPr lang="en-CA" dirty="0" smtClean="0"/>
              <a:t>-algebra, i.e., it is closed under complementation and countable union of its members.</a:t>
            </a:r>
          </a:p>
          <a:p>
            <a:pPr lvl="2"/>
            <a:r>
              <a:rPr lang="en-CA" dirty="0" smtClean="0"/>
              <a:t>P(s) is non-negative and its sum (integral) over </a:t>
            </a:r>
            <a:r>
              <a:rPr lang="el-GR" dirty="0" smtClean="0"/>
              <a:t>Σ</a:t>
            </a:r>
            <a:r>
              <a:rPr lang="en-CA" dirty="0" smtClean="0"/>
              <a:t> is one. </a:t>
            </a:r>
          </a:p>
        </p:txBody>
      </p:sp>
      <p:graphicFrame>
        <p:nvGraphicFramePr>
          <p:cNvPr id="4" name="Object 3"/>
          <p:cNvGraphicFramePr>
            <a:graphicFrameLocks noChangeAspect="1"/>
          </p:cNvGraphicFramePr>
          <p:nvPr/>
        </p:nvGraphicFramePr>
        <p:xfrm>
          <a:off x="2699792" y="3645024"/>
          <a:ext cx="864096" cy="504056"/>
        </p:xfrm>
        <a:graphic>
          <a:graphicData uri="http://schemas.openxmlformats.org/presentationml/2006/ole">
            <p:oleObj spid="_x0000_s2050" name="Equation" r:id="rId3" imgW="355320" imgH="164880" progId="Equation.3">
              <p:embed/>
            </p:oleObj>
          </a:graphicData>
        </a:graphic>
      </p:graphicFrame>
      <p:graphicFrame>
        <p:nvGraphicFramePr>
          <p:cNvPr id="5" name="Object 4"/>
          <p:cNvGraphicFramePr>
            <a:graphicFrameLocks noChangeAspect="1"/>
          </p:cNvGraphicFramePr>
          <p:nvPr/>
        </p:nvGraphicFramePr>
        <p:xfrm>
          <a:off x="2123728" y="3789040"/>
          <a:ext cx="114300" cy="215900"/>
        </p:xfrm>
        <a:graphic>
          <a:graphicData uri="http://schemas.openxmlformats.org/presentationml/2006/ole">
            <p:oleObj spid="_x0000_s2051" name="Equation" r:id="rId4" imgW="114120" imgH="215640" progId="Equation.3">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689</TotalTime>
  <Words>1408</Words>
  <Application>Microsoft Office PowerPoint</Application>
  <PresentationFormat>On-screen Show (4:3)</PresentationFormat>
  <Paragraphs>260</Paragraphs>
  <Slides>28</Slides>
  <Notes>0</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28</vt:i4>
      </vt:variant>
    </vt:vector>
  </HeadingPairs>
  <TitlesOfParts>
    <vt:vector size="32" baseType="lpstr">
      <vt:lpstr>Flow</vt:lpstr>
      <vt:lpstr>Equation</vt:lpstr>
      <vt:lpstr>Microsoft Drawing 1.01</vt:lpstr>
      <vt:lpstr>Microsoft Equation 3.0</vt:lpstr>
      <vt:lpstr>      ELEC6111: Detection and Estimation Theory  Course Objective</vt:lpstr>
      <vt:lpstr>ELEC6111: Detection and Estimation Theory  Topics to be covered</vt:lpstr>
      <vt:lpstr>ELEC6111: Detection and Estimation Theory </vt:lpstr>
      <vt:lpstr>ELEC6111: Detection and Estimation Theory </vt:lpstr>
      <vt:lpstr>ELEC6111: Detection and Estimation Theory  IMPORTANT NOTICE: </vt:lpstr>
      <vt:lpstr>ELEC6111: Detection and Estimation Theory  What do detection and Estimation involve?</vt:lpstr>
      <vt:lpstr>ELEC6111: Detection and Estimation Theory Applications of Detection Theory</vt:lpstr>
      <vt:lpstr>ELEC6111: Detection and Estimation Theory Applications of Estimation Theory</vt:lpstr>
      <vt:lpstr>ELEC6111: Detection and Estimation Theory Mathematical Background</vt:lpstr>
      <vt:lpstr>ELEC6111: Detection and Estimation Theory Bayes Rule</vt:lpstr>
      <vt:lpstr>ELEC6111: Detection and Estimation Theory Detection as Hypothesis Testing</vt:lpstr>
      <vt:lpstr>ELEC6111: Detection and Estimation Theory Bayesian Hypothesis Testing</vt:lpstr>
      <vt:lpstr>ELEC6111: Detection and Estimation Theory Bayesian Hypothesis Testing</vt:lpstr>
      <vt:lpstr>ELEC6111: Detection and Estimation Theory Bayesian Hypothesis Testing</vt:lpstr>
      <vt:lpstr>ELEC6111: Detection and Estimation Theory Bayesian Hypothesis Testing</vt:lpstr>
      <vt:lpstr>ELEC6111: Detection and Estimation Theory Likelihood Ratio Test</vt:lpstr>
      <vt:lpstr>ELEC6111: Detection and Estimation Theory Probability of Error</vt:lpstr>
      <vt:lpstr>ELEC6111: Detection and Estimation Theory A posteriori probabilities</vt:lpstr>
      <vt:lpstr>ELEC6111: Detection and Estimation Theory A posteriori probabilities</vt:lpstr>
      <vt:lpstr>ELEC6111: Detection and Estimation Theory Example (The Binary Channel)</vt:lpstr>
      <vt:lpstr>ELEC6111: Detection and Estimation Theory Example (The Binary Channel)</vt:lpstr>
      <vt:lpstr>ELEC6111: Detection and Estimation Theory Example (The Binary Channel)</vt:lpstr>
      <vt:lpstr>ELEC6111: Detection and Estimation Theory Example (Measurement with Gaussian Error)</vt:lpstr>
      <vt:lpstr>ELEC6111: Detection and Estimation Theory Example (Measurement with Gaussian Error)</vt:lpstr>
      <vt:lpstr>ELEC6111: Detection and Estimation Theory Example (Measurement with Gaussian Error)</vt:lpstr>
      <vt:lpstr>ELEC6111: Detection and Estimation Theory Example (Measurement with Gaussian Error)</vt:lpstr>
      <vt:lpstr>ELEC6111: Detection and Estimation Theory Example (Measurement with Gaussian Error)</vt:lpstr>
      <vt:lpstr>ELEC6111: Detection and Estimation Theory Example (Measurement with Gaussian Error)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ENCS</cp:lastModifiedBy>
  <cp:revision>94</cp:revision>
  <dcterms:created xsi:type="dcterms:W3CDTF">2010-09-05T18:40:23Z</dcterms:created>
  <dcterms:modified xsi:type="dcterms:W3CDTF">2010-09-08T21:10:24Z</dcterms:modified>
</cp:coreProperties>
</file>