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49"/>
  </p:notesMasterIdLst>
  <p:handoutMasterIdLst>
    <p:handoutMasterId r:id="rId50"/>
  </p:handoutMasterIdLst>
  <p:sldIdLst>
    <p:sldId id="256" r:id="rId5"/>
    <p:sldId id="289" r:id="rId6"/>
    <p:sldId id="290" r:id="rId7"/>
    <p:sldId id="293" r:id="rId8"/>
    <p:sldId id="257" r:id="rId9"/>
    <p:sldId id="287" r:id="rId10"/>
    <p:sldId id="260" r:id="rId11"/>
    <p:sldId id="261" r:id="rId12"/>
    <p:sldId id="262" r:id="rId13"/>
    <p:sldId id="264" r:id="rId14"/>
    <p:sldId id="265" r:id="rId15"/>
    <p:sldId id="266" r:id="rId16"/>
    <p:sldId id="267" r:id="rId17"/>
    <p:sldId id="268" r:id="rId18"/>
    <p:sldId id="269" r:id="rId19"/>
    <p:sldId id="273" r:id="rId20"/>
    <p:sldId id="274" r:id="rId21"/>
    <p:sldId id="284" r:id="rId22"/>
    <p:sldId id="285" r:id="rId23"/>
    <p:sldId id="275" r:id="rId24"/>
    <p:sldId id="276" r:id="rId25"/>
    <p:sldId id="277" r:id="rId26"/>
    <p:sldId id="278" r:id="rId27"/>
    <p:sldId id="301" r:id="rId28"/>
    <p:sldId id="279" r:id="rId29"/>
    <p:sldId id="300" r:id="rId30"/>
    <p:sldId id="280" r:id="rId31"/>
    <p:sldId id="281" r:id="rId32"/>
    <p:sldId id="291" r:id="rId33"/>
    <p:sldId id="282" r:id="rId34"/>
    <p:sldId id="283" r:id="rId35"/>
    <p:sldId id="286" r:id="rId36"/>
    <p:sldId id="270" r:id="rId37"/>
    <p:sldId id="288" r:id="rId38"/>
    <p:sldId id="271" r:id="rId39"/>
    <p:sldId id="272" r:id="rId40"/>
    <p:sldId id="294" r:id="rId41"/>
    <p:sldId id="295" r:id="rId42"/>
    <p:sldId id="296" r:id="rId43"/>
    <p:sldId id="297" r:id="rId44"/>
    <p:sldId id="298" r:id="rId45"/>
    <p:sldId id="299" r:id="rId46"/>
    <p:sldId id="292" r:id="rId47"/>
    <p:sldId id="30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64"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65B6F0-618F-47A7-8B48-486FE2D95699}" v="2118" dt="2023-04-19T20:35:51.0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0024" autoAdjust="0"/>
  </p:normalViewPr>
  <p:slideViewPr>
    <p:cSldViewPr snapToGrid="0">
      <p:cViewPr varScale="1">
        <p:scale>
          <a:sx n="91" d="100"/>
          <a:sy n="91" d="100"/>
        </p:scale>
        <p:origin x="1296" y="66"/>
      </p:cViewPr>
      <p:guideLst>
        <p:guide pos="3864"/>
        <p:guide orient="horz" pos="216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6B32724-482E-3EC2-C2C0-3ADDB5D23B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49AD699-09D2-3F32-EFA8-A9CF2E8D02D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16C9416-827E-45C2-9D9A-8C0819A68099}" type="datetimeFigureOut">
              <a:rPr lang="en-US" smtClean="0"/>
              <a:t>4/19/2023</a:t>
            </a:fld>
            <a:endParaRPr lang="en-US"/>
          </a:p>
        </p:txBody>
      </p:sp>
      <p:sp>
        <p:nvSpPr>
          <p:cNvPr id="4" name="Footer Placeholder 3">
            <a:extLst>
              <a:ext uri="{FF2B5EF4-FFF2-40B4-BE49-F238E27FC236}">
                <a16:creationId xmlns:a16="http://schemas.microsoft.com/office/drawing/2014/main" id="{F906105A-2E57-2177-9D2B-426F88FDE8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CE1B2EA-56A5-78D9-438D-265B3C9418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BE08CD-E6FD-40FF-BF43-D8F8776A4478}" type="slidenum">
              <a:rPr lang="en-US" smtClean="0"/>
              <a:t>‹#›</a:t>
            </a:fld>
            <a:endParaRPr lang="en-US"/>
          </a:p>
        </p:txBody>
      </p:sp>
    </p:spTree>
    <p:extLst>
      <p:ext uri="{BB962C8B-B14F-4D97-AF65-F5344CB8AC3E}">
        <p14:creationId xmlns:p14="http://schemas.microsoft.com/office/powerpoint/2010/main" val="34396772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0BC85D-9C2E-4636-B8E0-020B9D3909CB}" type="datetimeFigureOut">
              <a:rPr lang="en-US" smtClean="0"/>
              <a:t>4/19/2023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B4959-1D89-4DEB-BE2B-81EF4846F112}" type="slidenum">
              <a:rPr lang="en-US" smtClean="0"/>
              <a:t>‹#›</a:t>
            </a:fld>
            <a:endParaRPr lang="en-US"/>
          </a:p>
        </p:txBody>
      </p:sp>
    </p:spTree>
    <p:extLst>
      <p:ext uri="{BB962C8B-B14F-4D97-AF65-F5344CB8AC3E}">
        <p14:creationId xmlns:p14="http://schemas.microsoft.com/office/powerpoint/2010/main" val="10465629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 Everyone,</a:t>
            </a:r>
          </a:p>
          <a:p>
            <a:endParaRPr lang="en-US" dirty="0"/>
          </a:p>
          <a:p>
            <a:r>
              <a:rPr lang="en-US" dirty="0"/>
              <a:t>I am Diptopol Dam. I am a master’s student under the </a:t>
            </a:r>
            <a:r>
              <a:rPr lang="en-US" dirty="0" err="1"/>
              <a:t>supervison</a:t>
            </a:r>
            <a:r>
              <a:rPr lang="en-US" dirty="0"/>
              <a:t> of Dr. Nikolaos </a:t>
            </a:r>
            <a:r>
              <a:rPr lang="en-US" dirty="0" err="1"/>
              <a:t>Tsantalis</a:t>
            </a:r>
            <a:r>
              <a:rPr lang="en-US" dirty="0"/>
              <a:t>.</a:t>
            </a:r>
          </a:p>
          <a:p>
            <a:endParaRPr lang="en-US" dirty="0"/>
          </a:p>
          <a:p>
            <a:r>
              <a:rPr lang="en-US" dirty="0"/>
              <a:t>Today I am going to present a tool for extracting method binding information from call sites without building the project, named API Finder.</a:t>
            </a:r>
          </a:p>
        </p:txBody>
      </p:sp>
      <p:sp>
        <p:nvSpPr>
          <p:cNvPr id="4" name="Slide Number Placeholder 3"/>
          <p:cNvSpPr>
            <a:spLocks noGrp="1"/>
          </p:cNvSpPr>
          <p:nvPr>
            <p:ph type="sldNum" sz="quarter" idx="5"/>
          </p:nvPr>
        </p:nvSpPr>
        <p:spPr/>
        <p:txBody>
          <a:bodyPr/>
          <a:lstStyle/>
          <a:p>
            <a:fld id="{633B4959-1D89-4DEB-BE2B-81EF4846F112}" type="slidenum">
              <a:rPr lang="en-US" smtClean="0"/>
              <a:t>1</a:t>
            </a:fld>
            <a:endParaRPr lang="en-US"/>
          </a:p>
        </p:txBody>
      </p:sp>
    </p:spTree>
    <p:extLst>
      <p:ext uri="{BB962C8B-B14F-4D97-AF65-F5344CB8AC3E}">
        <p14:creationId xmlns:p14="http://schemas.microsoft.com/office/powerpoint/2010/main" val="1876620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all the archives, we extract class metadata using ASM. ASM is a bytecode </a:t>
            </a:r>
            <a:r>
              <a:rPr lang="en-US" dirty="0" err="1"/>
              <a:t>decompiler</a:t>
            </a:r>
            <a:r>
              <a:rPr lang="en-US" dirty="0"/>
              <a:t>. </a:t>
            </a:r>
          </a:p>
          <a:p>
            <a:endParaRPr lang="en-US" dirty="0"/>
          </a:p>
          <a:p>
            <a:r>
              <a:rPr lang="en-US" dirty="0"/>
              <a:t>We maintain a storage system where we store all the class meta data if the data was not available in the system.</a:t>
            </a:r>
          </a:p>
          <a:p>
            <a:endParaRPr lang="en-US" dirty="0"/>
          </a:p>
          <a:p>
            <a:r>
              <a:rPr lang="en-US" dirty="0"/>
              <a:t>Finally, we produce the java version and a set of dependent artifact information as output of this stage.</a:t>
            </a:r>
          </a:p>
        </p:txBody>
      </p:sp>
      <p:sp>
        <p:nvSpPr>
          <p:cNvPr id="4" name="Slide Number Placeholder 3"/>
          <p:cNvSpPr>
            <a:spLocks noGrp="1"/>
          </p:cNvSpPr>
          <p:nvPr>
            <p:ph type="sldNum" sz="quarter" idx="5"/>
          </p:nvPr>
        </p:nvSpPr>
        <p:spPr/>
        <p:txBody>
          <a:bodyPr/>
          <a:lstStyle/>
          <a:p>
            <a:fld id="{633B4959-1D89-4DEB-BE2B-81EF4846F112}" type="slidenum">
              <a:rPr lang="en-US" smtClean="0"/>
              <a:t>13</a:t>
            </a:fld>
            <a:endParaRPr lang="en-US"/>
          </a:p>
        </p:txBody>
      </p:sp>
    </p:spTree>
    <p:extLst>
      <p:ext uri="{BB962C8B-B14F-4D97-AF65-F5344CB8AC3E}">
        <p14:creationId xmlns:p14="http://schemas.microsoft.com/office/powerpoint/2010/main" val="14227963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move on to the second stage “Method binding information Resolution”.</a:t>
            </a:r>
          </a:p>
          <a:p>
            <a:endParaRPr lang="en-US" dirty="0"/>
          </a:p>
          <a:p>
            <a:r>
              <a:rPr lang="en-US" dirty="0"/>
              <a:t>Here is the overall view of resolving method binding information. </a:t>
            </a:r>
          </a:p>
        </p:txBody>
      </p:sp>
      <p:sp>
        <p:nvSpPr>
          <p:cNvPr id="4" name="Slide Number Placeholder 3"/>
          <p:cNvSpPr>
            <a:spLocks noGrp="1"/>
          </p:cNvSpPr>
          <p:nvPr>
            <p:ph type="sldNum" sz="quarter" idx="5"/>
          </p:nvPr>
        </p:nvSpPr>
        <p:spPr/>
        <p:txBody>
          <a:bodyPr/>
          <a:lstStyle/>
          <a:p>
            <a:fld id="{633B4959-1D89-4DEB-BE2B-81EF4846F112}" type="slidenum">
              <a:rPr lang="en-US" smtClean="0"/>
              <a:t>14</a:t>
            </a:fld>
            <a:endParaRPr lang="en-US"/>
          </a:p>
        </p:txBody>
      </p:sp>
    </p:spTree>
    <p:extLst>
      <p:ext uri="{BB962C8B-B14F-4D97-AF65-F5344CB8AC3E}">
        <p14:creationId xmlns:p14="http://schemas.microsoft.com/office/powerpoint/2010/main" val="3490740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starts with extraction of invocation context information e.g.,</a:t>
            </a:r>
          </a:p>
          <a:p>
            <a:pPr marL="171450" indent="-171450">
              <a:buFontTx/>
              <a:buChar char="-"/>
            </a:pPr>
            <a:r>
              <a:rPr lang="en-US" dirty="0"/>
              <a:t>Import statements</a:t>
            </a:r>
          </a:p>
          <a:p>
            <a:pPr marL="171450" indent="-171450">
              <a:buFontTx/>
              <a:buChar char="-"/>
            </a:pPr>
            <a:r>
              <a:rPr lang="en-US" dirty="0"/>
              <a:t>Invocation context class information</a:t>
            </a:r>
          </a:p>
          <a:p>
            <a:pPr marL="628650" lvl="1" indent="-171450">
              <a:buFontTx/>
              <a:buChar char="-"/>
            </a:pPr>
            <a:r>
              <a:rPr lang="en-US" dirty="0"/>
              <a:t>Includes invocation context class name, super class name hierarchy, defined formal type parameters </a:t>
            </a:r>
          </a:p>
          <a:p>
            <a:pPr marL="171450" lvl="0" indent="-171450">
              <a:buFontTx/>
              <a:buChar char="-"/>
            </a:pPr>
            <a:r>
              <a:rPr lang="en-US" dirty="0"/>
              <a:t>Type of method invoker expression</a:t>
            </a:r>
          </a:p>
          <a:p>
            <a:pPr marL="171450" lvl="0" indent="-171450">
              <a:buFontTx/>
              <a:buChar char="-"/>
            </a:pPr>
            <a:r>
              <a:rPr lang="en-US" dirty="0"/>
              <a:t>Type of method argument expressions</a:t>
            </a:r>
          </a:p>
        </p:txBody>
      </p:sp>
      <p:sp>
        <p:nvSpPr>
          <p:cNvPr id="4" name="Slide Number Placeholder 3"/>
          <p:cNvSpPr>
            <a:spLocks noGrp="1"/>
          </p:cNvSpPr>
          <p:nvPr>
            <p:ph type="sldNum" sz="quarter" idx="5"/>
          </p:nvPr>
        </p:nvSpPr>
        <p:spPr/>
        <p:txBody>
          <a:bodyPr/>
          <a:lstStyle/>
          <a:p>
            <a:fld id="{633B4959-1D89-4DEB-BE2B-81EF4846F112}" type="slidenum">
              <a:rPr lang="en-US" smtClean="0"/>
              <a:t>15</a:t>
            </a:fld>
            <a:endParaRPr lang="en-US"/>
          </a:p>
        </p:txBody>
      </p:sp>
    </p:spTree>
    <p:extLst>
      <p:ext uri="{BB962C8B-B14F-4D97-AF65-F5344CB8AC3E}">
        <p14:creationId xmlns:p14="http://schemas.microsoft.com/office/powerpoint/2010/main" val="347720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after the collection of all required information, we move to identifying method binding information. This is a 6 stages approach.</a:t>
            </a:r>
          </a:p>
          <a:p>
            <a:endParaRPr lang="en-US" dirty="0"/>
          </a:p>
          <a:p>
            <a:r>
              <a:rPr lang="en-US" dirty="0"/>
              <a:t>We start with method invoker expression scope. If we can identify the type of  particular method invoker expression, we look into the class and its </a:t>
            </a:r>
            <a:r>
              <a:rPr lang="en-US" dirty="0" err="1"/>
              <a:t>superclasses</a:t>
            </a:r>
            <a:r>
              <a:rPr lang="en-US" dirty="0"/>
              <a:t> in an iterative process and look for method binding information. </a:t>
            </a:r>
          </a:p>
          <a:p>
            <a:r>
              <a:rPr lang="en-US" dirty="0"/>
              <a:t>If we can find appropriate method binding information we can return from the process otherwise we move to next stage.</a:t>
            </a:r>
          </a:p>
          <a:p>
            <a:endParaRPr lang="en-US" dirty="0"/>
          </a:p>
          <a:p>
            <a:r>
              <a:rPr lang="en-US" dirty="0"/>
              <a:t>In this stage, we look into the method invocation context class and all its </a:t>
            </a:r>
            <a:r>
              <a:rPr lang="en-US" dirty="0" err="1"/>
              <a:t>superclasses</a:t>
            </a:r>
            <a:r>
              <a:rPr lang="en-US" dirty="0"/>
              <a:t> to find the method binding information. </a:t>
            </a:r>
          </a:p>
          <a:p>
            <a:endParaRPr lang="en-US" dirty="0"/>
          </a:p>
          <a:p>
            <a:r>
              <a:rPr lang="en-US" dirty="0"/>
              <a:t>If we cannot find appropriate method binding information we look into all the classes that are imported via import statements. </a:t>
            </a:r>
          </a:p>
          <a:p>
            <a:endParaRPr lang="en-US" dirty="0"/>
          </a:p>
          <a:p>
            <a:r>
              <a:rPr lang="en-US" dirty="0"/>
              <a:t>Then we move to next stage where we consider all the classes under package names that are available in import statements.</a:t>
            </a:r>
          </a:p>
          <a:p>
            <a:endParaRPr lang="en-US" dirty="0"/>
          </a:p>
          <a:p>
            <a:r>
              <a:rPr lang="en-US" dirty="0"/>
              <a:t>Finally, we look into super classes of directly imported classes via import statements. We perform the iterative process via traversing through immediate parent class and interfaces until there is no superclass.</a:t>
            </a:r>
          </a:p>
          <a:p>
            <a:endParaRPr lang="en-US" dirty="0"/>
          </a:p>
          <a:p>
            <a:r>
              <a:rPr lang="en-US" dirty="0"/>
              <a:t>In each stage, we perform a filtration process and deferral process. I will explain these two process in later slides.</a:t>
            </a:r>
          </a:p>
          <a:p>
            <a:r>
              <a:rPr lang="en-US" dirty="0"/>
              <a:t> </a:t>
            </a:r>
          </a:p>
        </p:txBody>
      </p:sp>
      <p:sp>
        <p:nvSpPr>
          <p:cNvPr id="4" name="Slide Number Placeholder 3"/>
          <p:cNvSpPr>
            <a:spLocks noGrp="1"/>
          </p:cNvSpPr>
          <p:nvPr>
            <p:ph type="sldNum" sz="quarter" idx="5"/>
          </p:nvPr>
        </p:nvSpPr>
        <p:spPr/>
        <p:txBody>
          <a:bodyPr/>
          <a:lstStyle/>
          <a:p>
            <a:fld id="{633B4959-1D89-4DEB-BE2B-81EF4846F112}" type="slidenum">
              <a:rPr lang="en-US" smtClean="0"/>
              <a:t>16</a:t>
            </a:fld>
            <a:endParaRPr lang="en-US"/>
          </a:p>
        </p:txBody>
      </p:sp>
    </p:spTree>
    <p:extLst>
      <p:ext uri="{BB962C8B-B14F-4D97-AF65-F5344CB8AC3E}">
        <p14:creationId xmlns:p14="http://schemas.microsoft.com/office/powerpoint/2010/main" val="1920767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perform a filtration to identify appropriate method binding information.</a:t>
            </a:r>
          </a:p>
          <a:p>
            <a:endParaRPr lang="en-US" dirty="0"/>
          </a:p>
          <a:p>
            <a:r>
              <a:rPr lang="en-US" dirty="0"/>
              <a:t>Two of the important filtration criteria are</a:t>
            </a:r>
          </a:p>
          <a:p>
            <a:pPr marL="171450" indent="-171450">
              <a:buFontTx/>
              <a:buChar char="-"/>
            </a:pPr>
            <a:r>
              <a:rPr lang="en-US" dirty="0"/>
              <a:t>Type of method invoker</a:t>
            </a:r>
          </a:p>
          <a:p>
            <a:pPr marL="171450" indent="-171450">
              <a:buFontTx/>
              <a:buChar char="-"/>
            </a:pPr>
            <a:r>
              <a:rPr lang="en-US" dirty="0"/>
              <a:t>Type of Method argument</a:t>
            </a:r>
          </a:p>
        </p:txBody>
      </p:sp>
      <p:sp>
        <p:nvSpPr>
          <p:cNvPr id="4" name="Slide Number Placeholder 3"/>
          <p:cNvSpPr>
            <a:spLocks noGrp="1"/>
          </p:cNvSpPr>
          <p:nvPr>
            <p:ph type="sldNum" sz="quarter" idx="5"/>
          </p:nvPr>
        </p:nvSpPr>
        <p:spPr/>
        <p:txBody>
          <a:bodyPr/>
          <a:lstStyle/>
          <a:p>
            <a:fld id="{633B4959-1D89-4DEB-BE2B-81EF4846F112}" type="slidenum">
              <a:rPr lang="en-US" smtClean="0"/>
              <a:t>17</a:t>
            </a:fld>
            <a:endParaRPr lang="en-US"/>
          </a:p>
        </p:txBody>
      </p:sp>
    </p:spTree>
    <p:extLst>
      <p:ext uri="{BB962C8B-B14F-4D97-AF65-F5344CB8AC3E}">
        <p14:creationId xmlns:p14="http://schemas.microsoft.com/office/powerpoint/2010/main" val="4153761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explain the filtration process based on type of method invoker expression</a:t>
            </a:r>
          </a:p>
          <a:p>
            <a:endParaRPr lang="en-US" dirty="0"/>
          </a:p>
          <a:p>
            <a:r>
              <a:rPr lang="en-US" dirty="0"/>
              <a:t>We compare the class name of invoker expression that we collect from invocation context with the class name of the method binding information.</a:t>
            </a:r>
          </a:p>
          <a:p>
            <a:endParaRPr lang="en-US" dirty="0"/>
          </a:p>
          <a:p>
            <a:r>
              <a:rPr lang="en-US" dirty="0"/>
              <a:t>We start the process comparing the class of invoker expression and iterate through the super class hierarchy. </a:t>
            </a:r>
          </a:p>
          <a:p>
            <a:endParaRPr lang="en-US" dirty="0"/>
          </a:p>
          <a:p>
            <a:r>
              <a:rPr lang="en-US" dirty="0"/>
              <a:t>Let’s provide an example. Here </a:t>
            </a:r>
            <a:r>
              <a:rPr lang="en-US" dirty="0" err="1"/>
              <a:t>n.hashCode</a:t>
            </a:r>
            <a:r>
              <a:rPr lang="en-US" dirty="0"/>
              <a:t>() is the method invocation expression where class name of n variable is </a:t>
            </a:r>
            <a:r>
              <a:rPr lang="en-US" dirty="0" err="1"/>
              <a:t>AnnotationDeclaration</a:t>
            </a:r>
            <a:r>
              <a:rPr lang="en-US" dirty="0"/>
              <a:t>. </a:t>
            </a:r>
          </a:p>
          <a:p>
            <a:endParaRPr lang="en-US" dirty="0"/>
          </a:p>
          <a:p>
            <a:r>
              <a:rPr lang="en-US" dirty="0"/>
              <a:t>We also assign value for each method binding based on the distance between class of the invoker type and class of the method binding. </a:t>
            </a:r>
          </a:p>
        </p:txBody>
      </p:sp>
      <p:sp>
        <p:nvSpPr>
          <p:cNvPr id="4" name="Slide Number Placeholder 3"/>
          <p:cNvSpPr>
            <a:spLocks noGrp="1"/>
          </p:cNvSpPr>
          <p:nvPr>
            <p:ph type="sldNum" sz="quarter" idx="5"/>
          </p:nvPr>
        </p:nvSpPr>
        <p:spPr/>
        <p:txBody>
          <a:bodyPr/>
          <a:lstStyle/>
          <a:p>
            <a:fld id="{633B4959-1D89-4DEB-BE2B-81EF4846F112}" type="slidenum">
              <a:rPr lang="en-US" smtClean="0"/>
              <a:t>18</a:t>
            </a:fld>
            <a:endParaRPr lang="en-US"/>
          </a:p>
        </p:txBody>
      </p:sp>
    </p:spTree>
    <p:extLst>
      <p:ext uri="{BB962C8B-B14F-4D97-AF65-F5344CB8AC3E}">
        <p14:creationId xmlns:p14="http://schemas.microsoft.com/office/powerpoint/2010/main" val="2282853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discuss the filtration process based on argument types.</a:t>
            </a:r>
          </a:p>
          <a:p>
            <a:endParaRPr lang="en-US" dirty="0"/>
          </a:p>
          <a:p>
            <a:r>
              <a:rPr lang="en-US" dirty="0"/>
              <a:t>Similar to invoker types, we also compares the class name of the arguments collected from invocation context with argument class name of method binding information.</a:t>
            </a:r>
          </a:p>
          <a:p>
            <a:endParaRPr lang="en-US" dirty="0"/>
          </a:p>
          <a:p>
            <a:r>
              <a:rPr lang="en-US" dirty="0"/>
              <a:t>We also perform a similar iteration through super class hierarchy to find the match.</a:t>
            </a:r>
          </a:p>
          <a:p>
            <a:endParaRPr lang="en-US" dirty="0"/>
          </a:p>
          <a:p>
            <a:r>
              <a:rPr lang="en-US" dirty="0"/>
              <a:t>Additionally, we perform inference based conversion for other types.</a:t>
            </a:r>
          </a:p>
          <a:p>
            <a:endParaRPr lang="en-US" dirty="0"/>
          </a:p>
          <a:p>
            <a:r>
              <a:rPr lang="en-US" dirty="0"/>
              <a:t>For each inferenced based conversion, we also assign a distance value for each method binding information. </a:t>
            </a:r>
          </a:p>
        </p:txBody>
      </p:sp>
      <p:sp>
        <p:nvSpPr>
          <p:cNvPr id="4" name="Slide Number Placeholder 3"/>
          <p:cNvSpPr>
            <a:spLocks noGrp="1"/>
          </p:cNvSpPr>
          <p:nvPr>
            <p:ph type="sldNum" sz="quarter" idx="5"/>
          </p:nvPr>
        </p:nvSpPr>
        <p:spPr/>
        <p:txBody>
          <a:bodyPr/>
          <a:lstStyle/>
          <a:p>
            <a:fld id="{633B4959-1D89-4DEB-BE2B-81EF4846F112}" type="slidenum">
              <a:rPr lang="en-US" smtClean="0"/>
              <a:t>19</a:t>
            </a:fld>
            <a:endParaRPr lang="en-US"/>
          </a:p>
        </p:txBody>
      </p:sp>
    </p:spTree>
    <p:extLst>
      <p:ext uri="{BB962C8B-B14F-4D97-AF65-F5344CB8AC3E}">
        <p14:creationId xmlns:p14="http://schemas.microsoft.com/office/powerpoint/2010/main" val="40485091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want to explain the deferral process where we try to defer an eligible method binding information in order to get a better match. </a:t>
            </a:r>
          </a:p>
        </p:txBody>
      </p:sp>
      <p:sp>
        <p:nvSpPr>
          <p:cNvPr id="4" name="Slide Number Placeholder 3"/>
          <p:cNvSpPr>
            <a:spLocks noGrp="1"/>
          </p:cNvSpPr>
          <p:nvPr>
            <p:ph type="sldNum" sz="quarter" idx="5"/>
          </p:nvPr>
        </p:nvSpPr>
        <p:spPr/>
        <p:txBody>
          <a:bodyPr/>
          <a:lstStyle/>
          <a:p>
            <a:fld id="{633B4959-1D89-4DEB-BE2B-81EF4846F112}" type="slidenum">
              <a:rPr lang="en-US" smtClean="0"/>
              <a:t>20</a:t>
            </a:fld>
            <a:endParaRPr lang="en-US"/>
          </a:p>
        </p:txBody>
      </p:sp>
    </p:spTree>
    <p:extLst>
      <p:ext uri="{BB962C8B-B14F-4D97-AF65-F5344CB8AC3E}">
        <p14:creationId xmlns:p14="http://schemas.microsoft.com/office/powerpoint/2010/main" val="2204662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B4959-1D89-4DEB-BE2B-81EF4846F112}" type="slidenum">
              <a:rPr lang="en-US" smtClean="0"/>
              <a:t>21</a:t>
            </a:fld>
            <a:endParaRPr lang="en-US"/>
          </a:p>
        </p:txBody>
      </p:sp>
    </p:spTree>
    <p:extLst>
      <p:ext uri="{BB962C8B-B14F-4D97-AF65-F5344CB8AC3E}">
        <p14:creationId xmlns:p14="http://schemas.microsoft.com/office/powerpoint/2010/main" val="37797732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the evaluation, we compared method binding information produced by our approach against Eclipse JDT Compiler. We have performed our evaluation for 11 open-source projects. </a:t>
            </a:r>
          </a:p>
          <a:p>
            <a:endParaRPr lang="en-US" dirty="0"/>
          </a:p>
          <a:p>
            <a:r>
              <a:rPr lang="en-US" dirty="0"/>
              <a:t>We have found that all of projects have above 93% accuracy. Highest accuracy was 99.78%. Across all projects accuracy was  97.59%.</a:t>
            </a:r>
          </a:p>
          <a:p>
            <a:endParaRPr lang="en-US" dirty="0"/>
          </a:p>
          <a:p>
            <a:r>
              <a:rPr lang="en-US" dirty="0"/>
              <a:t>  </a:t>
            </a:r>
          </a:p>
        </p:txBody>
      </p:sp>
      <p:sp>
        <p:nvSpPr>
          <p:cNvPr id="4" name="Slide Number Placeholder 3"/>
          <p:cNvSpPr>
            <a:spLocks noGrp="1"/>
          </p:cNvSpPr>
          <p:nvPr>
            <p:ph type="sldNum" sz="quarter" idx="5"/>
          </p:nvPr>
        </p:nvSpPr>
        <p:spPr/>
        <p:txBody>
          <a:bodyPr/>
          <a:lstStyle/>
          <a:p>
            <a:fld id="{633B4959-1D89-4DEB-BE2B-81EF4846F112}" type="slidenum">
              <a:rPr lang="en-US" smtClean="0"/>
              <a:t>22</a:t>
            </a:fld>
            <a:endParaRPr lang="en-US"/>
          </a:p>
        </p:txBody>
      </p:sp>
    </p:spTree>
    <p:extLst>
      <p:ext uri="{BB962C8B-B14F-4D97-AF65-F5344CB8AC3E}">
        <p14:creationId xmlns:p14="http://schemas.microsoft.com/office/powerpoint/2010/main" val="1670371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the motivation for developing such a tool?</a:t>
            </a:r>
          </a:p>
          <a:p>
            <a:endParaRPr lang="en-US" dirty="0"/>
          </a:p>
          <a:p>
            <a:r>
              <a:rPr lang="en-US" dirty="0"/>
              <a:t>One of the major motivation is that </a:t>
            </a:r>
          </a:p>
          <a:p>
            <a:r>
              <a:rPr lang="en-US" dirty="0"/>
              <a:t>Researchers often need to extract binding information from partial programs.</a:t>
            </a:r>
          </a:p>
          <a:p>
            <a:r>
              <a:rPr lang="en-US" dirty="0"/>
              <a:t>For example, </a:t>
            </a:r>
          </a:p>
          <a:p>
            <a:r>
              <a:rPr lang="en-US" dirty="0"/>
              <a:t>Generation of Program dependence graph for Partial Programs</a:t>
            </a:r>
          </a:p>
          <a:p>
            <a:r>
              <a:rPr lang="en-US" dirty="0"/>
              <a:t>GROUM Representation from Partial Programs</a:t>
            </a:r>
          </a:p>
          <a:p>
            <a:endParaRPr lang="en-US" dirty="0"/>
          </a:p>
          <a:p>
            <a:r>
              <a:rPr lang="en-US" dirty="0"/>
              <a:t>Here is an example of GROUM Representation. In this representation, method invocations are shown as nodes with class name of the method. Extracting binding information will help us generate these nodes.  </a:t>
            </a:r>
          </a:p>
        </p:txBody>
      </p:sp>
      <p:sp>
        <p:nvSpPr>
          <p:cNvPr id="4" name="Slide Number Placeholder 3"/>
          <p:cNvSpPr>
            <a:spLocks noGrp="1"/>
          </p:cNvSpPr>
          <p:nvPr>
            <p:ph type="sldNum" sz="quarter" idx="5"/>
          </p:nvPr>
        </p:nvSpPr>
        <p:spPr/>
        <p:txBody>
          <a:bodyPr/>
          <a:lstStyle/>
          <a:p>
            <a:fld id="{633B4959-1D89-4DEB-BE2B-81EF4846F112}" type="slidenum">
              <a:rPr lang="en-US" smtClean="0"/>
              <a:t>5</a:t>
            </a:fld>
            <a:endParaRPr lang="en-US"/>
          </a:p>
        </p:txBody>
      </p:sp>
    </p:spTree>
    <p:extLst>
      <p:ext uri="{BB962C8B-B14F-4D97-AF65-F5344CB8AC3E}">
        <p14:creationId xmlns:p14="http://schemas.microsoft.com/office/powerpoint/2010/main" val="29109488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also evaluated the execution time of each identification of method binding information.</a:t>
            </a:r>
          </a:p>
          <a:p>
            <a:endParaRPr lang="en-US" dirty="0"/>
          </a:p>
          <a:p>
            <a:r>
              <a:rPr lang="en-US" dirty="0"/>
              <a:t>We have found on average the execution time was 380.93ms</a:t>
            </a:r>
          </a:p>
          <a:p>
            <a:r>
              <a:rPr lang="en-US" dirty="0"/>
              <a:t>The maximum execution time was 17,811ms</a:t>
            </a:r>
          </a:p>
          <a:p>
            <a:endParaRPr lang="en-US" dirty="0"/>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23</a:t>
            </a:fld>
            <a:endParaRPr lang="en-US"/>
          </a:p>
        </p:txBody>
      </p:sp>
    </p:spTree>
    <p:extLst>
      <p:ext uri="{BB962C8B-B14F-4D97-AF65-F5344CB8AC3E}">
        <p14:creationId xmlns:p14="http://schemas.microsoft.com/office/powerpoint/2010/main" val="7790150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tried to investigate the instances with high execution time. We have found that in order to resolve a particular method binding information, we may require to resolve other method binding information. For example, any of the argument can be a method invocation or a  method invoker expression itself can be a method invocation expression.</a:t>
            </a:r>
          </a:p>
          <a:p>
            <a:endParaRPr lang="en-US" dirty="0"/>
          </a:p>
          <a:p>
            <a:r>
              <a:rPr lang="en-US" dirty="0"/>
              <a:t>On the left side we can see the distribution of number of internal resolved method bindings that happened. Even though the higher number of internal method binding resolution is relatively small but with the increase in the number of resolved method binding information, execution time increases as well. From the plot on the right side, we can see the upwards increase of execution time with increasing number of internal resolved method counts.  </a:t>
            </a:r>
          </a:p>
        </p:txBody>
      </p:sp>
      <p:sp>
        <p:nvSpPr>
          <p:cNvPr id="4" name="Slide Number Placeholder 3"/>
          <p:cNvSpPr>
            <a:spLocks noGrp="1"/>
          </p:cNvSpPr>
          <p:nvPr>
            <p:ph type="sldNum" sz="quarter" idx="5"/>
          </p:nvPr>
        </p:nvSpPr>
        <p:spPr/>
        <p:txBody>
          <a:bodyPr/>
          <a:lstStyle/>
          <a:p>
            <a:fld id="{633B4959-1D89-4DEB-BE2B-81EF4846F112}" type="slidenum">
              <a:rPr lang="en-US" smtClean="0"/>
              <a:t>25</a:t>
            </a:fld>
            <a:endParaRPr lang="en-US"/>
          </a:p>
        </p:txBody>
      </p:sp>
    </p:spTree>
    <p:extLst>
      <p:ext uri="{BB962C8B-B14F-4D97-AF65-F5344CB8AC3E}">
        <p14:creationId xmlns:p14="http://schemas.microsoft.com/office/powerpoint/2010/main" val="2279990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screenshot of chrome extension where we are showing declared method signature from method invocation expression.</a:t>
            </a:r>
          </a:p>
          <a:p>
            <a:endParaRPr lang="en-US" dirty="0"/>
          </a:p>
          <a:p>
            <a:r>
              <a:rPr lang="en-US" dirty="0"/>
              <a:t>We rely on the API Finder to generate appropriate method binding information.</a:t>
            </a:r>
          </a:p>
          <a:p>
            <a:endParaRPr lang="en-US" dirty="0"/>
          </a:p>
          <a:p>
            <a:r>
              <a:rPr lang="en-US" dirty="0"/>
              <a:t>And generate the method signature from the binding information.</a:t>
            </a:r>
          </a:p>
        </p:txBody>
      </p:sp>
      <p:sp>
        <p:nvSpPr>
          <p:cNvPr id="4" name="Slide Number Placeholder 3"/>
          <p:cNvSpPr>
            <a:spLocks noGrp="1"/>
          </p:cNvSpPr>
          <p:nvPr>
            <p:ph type="sldNum" sz="quarter" idx="5"/>
          </p:nvPr>
        </p:nvSpPr>
        <p:spPr/>
        <p:txBody>
          <a:bodyPr/>
          <a:lstStyle/>
          <a:p>
            <a:fld id="{633B4959-1D89-4DEB-BE2B-81EF4846F112}" type="slidenum">
              <a:rPr lang="en-US" smtClean="0"/>
              <a:t>27</a:t>
            </a:fld>
            <a:endParaRPr lang="en-US"/>
          </a:p>
        </p:txBody>
      </p:sp>
    </p:spTree>
    <p:extLst>
      <p:ext uri="{BB962C8B-B14F-4D97-AF65-F5344CB8AC3E}">
        <p14:creationId xmlns:p14="http://schemas.microsoft.com/office/powerpoint/2010/main" val="31913100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show a comparison between our extension and </a:t>
            </a:r>
            <a:r>
              <a:rPr lang="en-US" dirty="0" err="1"/>
              <a:t>Github</a:t>
            </a:r>
            <a:r>
              <a:rPr lang="en-US" dirty="0"/>
              <a:t> code navigation for Java projects.</a:t>
            </a:r>
          </a:p>
          <a:p>
            <a:endParaRPr lang="en-US" dirty="0"/>
          </a:p>
          <a:p>
            <a:r>
              <a:rPr lang="en-US" dirty="0"/>
              <a:t>We can see from the screenshot, </a:t>
            </a:r>
            <a:r>
              <a:rPr lang="en-US" dirty="0" err="1"/>
              <a:t>Github</a:t>
            </a:r>
            <a:r>
              <a:rPr lang="en-US" dirty="0"/>
              <a:t> code navigation does not show declarations which is outside of project. (e.g., Java Core Package, External Artifacts)</a:t>
            </a:r>
          </a:p>
          <a:p>
            <a:endParaRPr lang="en-US" dirty="0"/>
          </a:p>
          <a:p>
            <a:r>
              <a:rPr lang="en-US" dirty="0"/>
              <a:t>Also, </a:t>
            </a:r>
            <a:r>
              <a:rPr lang="en-US" dirty="0" err="1"/>
              <a:t>Github</a:t>
            </a:r>
            <a:r>
              <a:rPr lang="en-US" dirty="0"/>
              <a:t> does not consider the number of arguments or types to show the appropriate method declaration.</a:t>
            </a:r>
          </a:p>
          <a:p>
            <a:r>
              <a:rPr lang="en-US" dirty="0"/>
              <a:t>On the other hand , we takes the number and types of arguments in order to identify appropriate method signature.</a:t>
            </a:r>
          </a:p>
        </p:txBody>
      </p:sp>
      <p:sp>
        <p:nvSpPr>
          <p:cNvPr id="4" name="Slide Number Placeholder 3"/>
          <p:cNvSpPr>
            <a:spLocks noGrp="1"/>
          </p:cNvSpPr>
          <p:nvPr>
            <p:ph type="sldNum" sz="quarter" idx="5"/>
          </p:nvPr>
        </p:nvSpPr>
        <p:spPr/>
        <p:txBody>
          <a:bodyPr/>
          <a:lstStyle/>
          <a:p>
            <a:fld id="{633B4959-1D89-4DEB-BE2B-81EF4846F112}" type="slidenum">
              <a:rPr lang="en-US" smtClean="0"/>
              <a:t>28</a:t>
            </a:fld>
            <a:endParaRPr lang="en-US"/>
          </a:p>
        </p:txBody>
      </p:sp>
    </p:spTree>
    <p:extLst>
      <p:ext uri="{BB962C8B-B14F-4D97-AF65-F5344CB8AC3E}">
        <p14:creationId xmlns:p14="http://schemas.microsoft.com/office/powerpoint/2010/main" val="7493954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shortcoming of </a:t>
            </a:r>
            <a:r>
              <a:rPr lang="en-US" dirty="0" err="1"/>
              <a:t>github</a:t>
            </a:r>
            <a:r>
              <a:rPr lang="en-US" dirty="0"/>
              <a:t> code navigation is the non consideration of type of method invoker expression. Our approach utilize this information to show appropriate method declaration.</a:t>
            </a:r>
          </a:p>
        </p:txBody>
      </p:sp>
      <p:sp>
        <p:nvSpPr>
          <p:cNvPr id="4" name="Slide Number Placeholder 3"/>
          <p:cNvSpPr>
            <a:spLocks noGrp="1"/>
          </p:cNvSpPr>
          <p:nvPr>
            <p:ph type="sldNum" sz="quarter" idx="5"/>
          </p:nvPr>
        </p:nvSpPr>
        <p:spPr/>
        <p:txBody>
          <a:bodyPr/>
          <a:lstStyle/>
          <a:p>
            <a:fld id="{633B4959-1D89-4DEB-BE2B-81EF4846F112}" type="slidenum">
              <a:rPr lang="en-US" smtClean="0"/>
              <a:t>30</a:t>
            </a:fld>
            <a:endParaRPr lang="en-US"/>
          </a:p>
        </p:txBody>
      </p:sp>
    </p:spTree>
    <p:extLst>
      <p:ext uri="{BB962C8B-B14F-4D97-AF65-F5344CB8AC3E}">
        <p14:creationId xmlns:p14="http://schemas.microsoft.com/office/powerpoint/2010/main" val="20834695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I want to summarize the work where we have proposed a streamlined API for resolving method binding information.</a:t>
            </a:r>
          </a:p>
          <a:p>
            <a:endParaRPr lang="en-US" dirty="0"/>
          </a:p>
          <a:p>
            <a:r>
              <a:rPr lang="en-US" dirty="0"/>
              <a:t>We have evaluated our approach against compiler implementations for 11 open source projects.</a:t>
            </a:r>
          </a:p>
          <a:p>
            <a:endParaRPr lang="en-US" dirty="0"/>
          </a:p>
          <a:p>
            <a:pPr marL="171450" indent="-171450">
              <a:buFontTx/>
              <a:buChar char="-"/>
            </a:pPr>
            <a:r>
              <a:rPr lang="en-US" dirty="0"/>
              <a:t>Our tool was able to identify binding information with above 93% accuracy.</a:t>
            </a:r>
          </a:p>
          <a:p>
            <a:pPr marL="171450" indent="-171450">
              <a:buFontTx/>
              <a:buChar char="-"/>
            </a:pPr>
            <a:r>
              <a:rPr lang="en-US" dirty="0"/>
              <a:t>Also, average execution time was 380 milliseconds. </a:t>
            </a:r>
          </a:p>
        </p:txBody>
      </p:sp>
      <p:sp>
        <p:nvSpPr>
          <p:cNvPr id="4" name="Slide Number Placeholder 3"/>
          <p:cNvSpPr>
            <a:spLocks noGrp="1"/>
          </p:cNvSpPr>
          <p:nvPr>
            <p:ph type="sldNum" sz="quarter" idx="5"/>
          </p:nvPr>
        </p:nvSpPr>
        <p:spPr/>
        <p:txBody>
          <a:bodyPr/>
          <a:lstStyle/>
          <a:p>
            <a:fld id="{633B4959-1D89-4DEB-BE2B-81EF4846F112}" type="slidenum">
              <a:rPr lang="en-US" smtClean="0"/>
              <a:t>31</a:t>
            </a:fld>
            <a:endParaRPr lang="en-US"/>
          </a:p>
        </p:txBody>
      </p:sp>
    </p:spTree>
    <p:extLst>
      <p:ext uri="{BB962C8B-B14F-4D97-AF65-F5344CB8AC3E}">
        <p14:creationId xmlns:p14="http://schemas.microsoft.com/office/powerpoint/2010/main" val="28986222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33B4959-1D89-4DEB-BE2B-81EF4846F112}" type="slidenum">
              <a:rPr lang="en-US" smtClean="0"/>
              <a:t>32</a:t>
            </a:fld>
            <a:endParaRPr lang="en-US"/>
          </a:p>
        </p:txBody>
      </p:sp>
    </p:spTree>
    <p:extLst>
      <p:ext uri="{BB962C8B-B14F-4D97-AF65-F5344CB8AC3E}">
        <p14:creationId xmlns:p14="http://schemas.microsoft.com/office/powerpoint/2010/main" val="1467994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maintain our internal type representation of each types of Java language. This is the list of all types.</a:t>
            </a:r>
          </a:p>
        </p:txBody>
      </p:sp>
      <p:sp>
        <p:nvSpPr>
          <p:cNvPr id="4" name="Slide Number Placeholder 3"/>
          <p:cNvSpPr>
            <a:spLocks noGrp="1"/>
          </p:cNvSpPr>
          <p:nvPr>
            <p:ph type="sldNum" sz="quarter" idx="5"/>
          </p:nvPr>
        </p:nvSpPr>
        <p:spPr/>
        <p:txBody>
          <a:bodyPr/>
          <a:lstStyle/>
          <a:p>
            <a:fld id="{633B4959-1D89-4DEB-BE2B-81EF4846F112}" type="slidenum">
              <a:rPr lang="en-US" smtClean="0"/>
              <a:t>33</a:t>
            </a:fld>
            <a:endParaRPr lang="en-US"/>
          </a:p>
        </p:txBody>
      </p:sp>
    </p:spTree>
    <p:extLst>
      <p:ext uri="{BB962C8B-B14F-4D97-AF65-F5344CB8AC3E}">
        <p14:creationId xmlns:p14="http://schemas.microsoft.com/office/powerpoint/2010/main" val="3330131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type of method invoker expression or method argument expression, often requires extraction of class binding information.</a:t>
            </a:r>
          </a:p>
          <a:p>
            <a:endParaRPr lang="en-US" dirty="0"/>
          </a:p>
          <a:p>
            <a:r>
              <a:rPr lang="en-US" dirty="0"/>
              <a:t>Identifying class binding information is a multi-stage process.</a:t>
            </a:r>
          </a:p>
          <a:p>
            <a:endParaRPr lang="en-US" dirty="0"/>
          </a:p>
          <a:p>
            <a:r>
              <a:rPr lang="en-US" dirty="0"/>
              <a:t>The visibility of class or package in a source file needs to satisfies few conditions.</a:t>
            </a:r>
          </a:p>
          <a:p>
            <a:pPr marL="171450" indent="-171450">
              <a:buFontTx/>
              <a:buChar char="-"/>
            </a:pPr>
            <a:r>
              <a:rPr lang="en-US" dirty="0"/>
              <a:t>First, class or package should be declared insider project, java core packages, or dependent artifact archives.</a:t>
            </a:r>
          </a:p>
          <a:p>
            <a:pPr marL="171450" indent="-171450">
              <a:buFontTx/>
              <a:buChar char="-"/>
            </a:pPr>
            <a:r>
              <a:rPr lang="en-US" dirty="0"/>
              <a:t>Second, it also needs to satisfies either of these conditions.</a:t>
            </a:r>
          </a:p>
          <a:p>
            <a:pPr marL="628650" lvl="1" indent="-171450">
              <a:buFontTx/>
              <a:buChar char="-"/>
            </a:pPr>
            <a:r>
              <a:rPr lang="en-US" dirty="0"/>
              <a:t>Fully qualified name of the class should be declared on the import statements or during type declaration</a:t>
            </a:r>
          </a:p>
          <a:p>
            <a:pPr marL="628650" lvl="1" indent="-171450">
              <a:buFontTx/>
              <a:buChar char="-"/>
            </a:pPr>
            <a:r>
              <a:rPr lang="en-US" dirty="0"/>
              <a:t>Or Class should be declared as one of the inner classes</a:t>
            </a:r>
          </a:p>
          <a:p>
            <a:pPr marL="628650" lvl="1" indent="-171450">
              <a:buFontTx/>
              <a:buChar char="-"/>
            </a:pPr>
            <a:r>
              <a:rPr lang="en-US" dirty="0"/>
              <a:t>Or Class is declared as one of the super classes.</a:t>
            </a:r>
          </a:p>
          <a:p>
            <a:pPr marL="171450" lvl="0" indent="-171450">
              <a:buFontTx/>
              <a:buChar char="-"/>
            </a:pPr>
            <a:r>
              <a:rPr lang="en-US" dirty="0"/>
              <a:t>Based on these conditions, we collect the list of class binding information from class metadata storage.</a:t>
            </a:r>
          </a:p>
          <a:p>
            <a:pPr marL="171450" lvl="0" indent="-171450">
              <a:buFontTx/>
              <a:buChar char="-"/>
            </a:pPr>
            <a:r>
              <a:rPr lang="en-US" dirty="0"/>
              <a:t>We then perform a priority-based filtering to identify appropriate class binding information. </a:t>
            </a:r>
          </a:p>
          <a:p>
            <a:endParaRPr lang="en-US" dirty="0"/>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35</a:t>
            </a:fld>
            <a:endParaRPr lang="en-US"/>
          </a:p>
        </p:txBody>
      </p:sp>
    </p:spTree>
    <p:extLst>
      <p:ext uri="{BB962C8B-B14F-4D97-AF65-F5344CB8AC3E}">
        <p14:creationId xmlns:p14="http://schemas.microsoft.com/office/powerpoint/2010/main" val="22231812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Type resolution also often requires extraction of field binding information.</a:t>
            </a:r>
          </a:p>
          <a:p>
            <a:endParaRPr lang="en-US" dirty="0"/>
          </a:p>
          <a:p>
            <a:r>
              <a:rPr lang="en-US" dirty="0"/>
              <a:t>Similar to resolution of class binding information, extraction of field binding information is a multi stage approach. There are 5 stages.</a:t>
            </a:r>
          </a:p>
          <a:p>
            <a:endParaRPr lang="en-US" dirty="0"/>
          </a:p>
          <a:p>
            <a:r>
              <a:rPr lang="en-US" dirty="0"/>
              <a:t>At first, we consider field expression scope. If the particular field expression also contains the fully qualified class name where the field belongs. We can use the class name to find our appropriate field binding information. </a:t>
            </a:r>
          </a:p>
          <a:p>
            <a:r>
              <a:rPr lang="en-US" dirty="0"/>
              <a:t>We look into the class and all the superclass for the field declaration. If we can find field binding information we will return otherwise we move to next stage.</a:t>
            </a:r>
          </a:p>
          <a:p>
            <a:r>
              <a:rPr lang="en-US" dirty="0"/>
              <a:t> </a:t>
            </a:r>
          </a:p>
          <a:p>
            <a:r>
              <a:rPr lang="en-US" dirty="0"/>
              <a:t>The next stage is method invocation context scope where we look for field declaration in the method invocation context class and any of its superclass and outer classes. </a:t>
            </a:r>
          </a:p>
          <a:p>
            <a:endParaRPr lang="en-US" dirty="0"/>
          </a:p>
          <a:p>
            <a:r>
              <a:rPr lang="en-US" dirty="0"/>
              <a:t>The next stage is we directly look into the classes that are in import statement and try to find the field declaration.</a:t>
            </a:r>
          </a:p>
          <a:p>
            <a:endParaRPr lang="en-US" dirty="0"/>
          </a:p>
          <a:p>
            <a:r>
              <a:rPr lang="en-US" dirty="0"/>
              <a:t>Then we move to declared package and try to look into all classes inside the package.</a:t>
            </a:r>
          </a:p>
          <a:p>
            <a:endParaRPr lang="en-US" dirty="0"/>
          </a:p>
          <a:p>
            <a:r>
              <a:rPr lang="en-US" dirty="0"/>
              <a:t>Finally, we look into all the </a:t>
            </a:r>
            <a:r>
              <a:rPr lang="en-US" dirty="0" err="1"/>
              <a:t>superclasses</a:t>
            </a:r>
            <a:r>
              <a:rPr lang="en-US" dirty="0"/>
              <a:t> of imported classes to find the field binding information.</a:t>
            </a:r>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36</a:t>
            </a:fld>
            <a:endParaRPr lang="en-US"/>
          </a:p>
        </p:txBody>
      </p:sp>
    </p:spTree>
    <p:extLst>
      <p:ext uri="{BB962C8B-B14F-4D97-AF65-F5344CB8AC3E}">
        <p14:creationId xmlns:p14="http://schemas.microsoft.com/office/powerpoint/2010/main" val="1930319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few existing tools for extracting type information from partial programs. But they have several limitations.</a:t>
            </a:r>
          </a:p>
          <a:p>
            <a:endParaRPr lang="en-US" dirty="0"/>
          </a:p>
          <a:p>
            <a:pPr marL="0" indent="0">
              <a:buFontTx/>
              <a:buNone/>
            </a:pPr>
            <a:r>
              <a:rPr lang="en-US" dirty="0"/>
              <a:t>- Partial Program Analysis lacks supports for new Java language features.</a:t>
            </a:r>
          </a:p>
          <a:p>
            <a:pPr marL="171450" indent="-171450">
              <a:buFontTx/>
              <a:buChar char="-"/>
            </a:pPr>
            <a:r>
              <a:rPr lang="en-US" dirty="0"/>
              <a:t>Tools like GRAPA, </a:t>
            </a:r>
            <a:r>
              <a:rPr lang="en-US" dirty="0" err="1"/>
              <a:t>JavaSymbolParser</a:t>
            </a:r>
            <a:r>
              <a:rPr lang="en-US" dirty="0"/>
              <a:t> is tightly coupled with  other tools.</a:t>
            </a:r>
          </a:p>
          <a:p>
            <a:pPr marL="628650" lvl="1" indent="-171450">
              <a:buFontTx/>
              <a:buChar char="-"/>
            </a:pPr>
            <a:r>
              <a:rPr lang="en-US" dirty="0"/>
              <a:t>GRAPA depends on WALA (a complete source code analysis tool)</a:t>
            </a:r>
          </a:p>
          <a:p>
            <a:pPr marL="628650" lvl="1" indent="-171450">
              <a:buFontTx/>
              <a:buChar char="-"/>
            </a:pPr>
            <a:r>
              <a:rPr lang="en-US" dirty="0" err="1"/>
              <a:t>JavaSymbolParser</a:t>
            </a:r>
            <a:r>
              <a:rPr lang="en-US" dirty="0"/>
              <a:t> coupled with </a:t>
            </a:r>
            <a:r>
              <a:rPr lang="en-US" dirty="0" err="1"/>
              <a:t>JavaParser</a:t>
            </a:r>
            <a:r>
              <a:rPr lang="en-US" dirty="0"/>
              <a:t> (An AST parsing library</a:t>
            </a:r>
          </a:p>
          <a:p>
            <a:pPr marL="171450" lvl="0" indent="-171450">
              <a:buFontTx/>
              <a:buChar char="-"/>
            </a:pPr>
            <a:endParaRPr lang="en-US" dirty="0"/>
          </a:p>
          <a:p>
            <a:pPr marL="171450" lvl="0" indent="-171450">
              <a:buFontTx/>
              <a:buChar char="-"/>
            </a:pPr>
            <a:r>
              <a:rPr lang="en-US" dirty="0"/>
              <a:t>That’s we need an approach which is independent of any existing framework or libraries. Also supports new Java language features.  </a:t>
            </a:r>
          </a:p>
          <a:p>
            <a:pPr marL="0" lvl="0" indent="0">
              <a:buFontTx/>
              <a:buNone/>
            </a:pPr>
            <a:endParaRPr lang="en-US" dirty="0"/>
          </a:p>
          <a:p>
            <a:pPr marL="0" lvl="0" indent="0">
              <a:buFontTx/>
              <a:buNone/>
            </a:pPr>
            <a:r>
              <a:rPr lang="en-US" dirty="0"/>
              <a:t>And finally, In software industry, accurate identification of method declarations using binding information can be useful for web-based editors.</a:t>
            </a:r>
          </a:p>
          <a:p>
            <a:pPr marL="628650" lvl="1" indent="-171450">
              <a:buFontTx/>
              <a:buChar char="-"/>
            </a:pPr>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6</a:t>
            </a:fld>
            <a:endParaRPr lang="en-US"/>
          </a:p>
        </p:txBody>
      </p:sp>
    </p:spTree>
    <p:extLst>
      <p:ext uri="{BB962C8B-B14F-4D97-AF65-F5344CB8AC3E}">
        <p14:creationId xmlns:p14="http://schemas.microsoft.com/office/powerpoint/2010/main" val="3441303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our contributions are</a:t>
            </a:r>
          </a:p>
          <a:p>
            <a:endParaRPr lang="en-US" dirty="0"/>
          </a:p>
          <a:p>
            <a:r>
              <a:rPr lang="en-US" dirty="0"/>
              <a:t>We are proposing a streamlined API for extracting appropriate method-binding information from any method invocation expression.</a:t>
            </a:r>
          </a:p>
          <a:p>
            <a:pPr marL="171450" indent="-171450">
              <a:buFontTx/>
              <a:buChar char="-"/>
            </a:pPr>
            <a:r>
              <a:rPr lang="en-US" dirty="0"/>
              <a:t>We provide Java language support up to Java SE 11.</a:t>
            </a:r>
          </a:p>
          <a:p>
            <a:pPr marL="628650" lvl="1" indent="-171450">
              <a:buFontTx/>
              <a:buChar char="-"/>
            </a:pPr>
            <a:r>
              <a:rPr lang="en-US" dirty="0"/>
              <a:t>Our API relies on build system to </a:t>
            </a:r>
          </a:p>
          <a:p>
            <a:pPr marL="171450" indent="-171450">
              <a:buFontTx/>
              <a:buChar char="-"/>
            </a:pPr>
            <a:r>
              <a:rPr lang="en-US" dirty="0"/>
              <a:t> We support extraction of dependent artifacts from project build files. Maven and Gradle.  Both are among most popular build tools for Java language.</a:t>
            </a:r>
          </a:p>
          <a:p>
            <a:pPr marL="171450" indent="-171450">
              <a:buFontTx/>
              <a:buChar char="-"/>
            </a:pPr>
            <a:r>
              <a:rPr lang="en-US" dirty="0"/>
              <a:t>Our core algorithm is designed in a way which is independent of any existing tools. So, integration in any system should be easy and straightforward.</a:t>
            </a:r>
          </a:p>
          <a:p>
            <a:pPr marL="0" indent="0">
              <a:buFontTx/>
              <a:buNone/>
            </a:pPr>
            <a:endParaRPr lang="en-US" dirty="0"/>
          </a:p>
          <a:p>
            <a:pPr marL="0" indent="0">
              <a:buFontTx/>
              <a:buNone/>
            </a:pPr>
            <a:r>
              <a:rPr lang="en-US" dirty="0"/>
              <a:t>We also developed a chrome extension for displaying method signatures of any invocation expression on </a:t>
            </a:r>
            <a:r>
              <a:rPr lang="en-US" dirty="0" err="1"/>
              <a:t>Github</a:t>
            </a:r>
            <a:r>
              <a:rPr lang="en-US" dirty="0"/>
              <a:t>. We generate binding information to display the declared method signature.</a:t>
            </a:r>
          </a:p>
        </p:txBody>
      </p:sp>
      <p:sp>
        <p:nvSpPr>
          <p:cNvPr id="4" name="Slide Number Placeholder 3"/>
          <p:cNvSpPr>
            <a:spLocks noGrp="1"/>
          </p:cNvSpPr>
          <p:nvPr>
            <p:ph type="sldNum" sz="quarter" idx="5"/>
          </p:nvPr>
        </p:nvSpPr>
        <p:spPr/>
        <p:txBody>
          <a:bodyPr/>
          <a:lstStyle/>
          <a:p>
            <a:fld id="{633B4959-1D89-4DEB-BE2B-81EF4846F112}" type="slidenum">
              <a:rPr lang="en-US" smtClean="0"/>
              <a:t>7</a:t>
            </a:fld>
            <a:endParaRPr lang="en-US"/>
          </a:p>
        </p:txBody>
      </p:sp>
    </p:spTree>
    <p:extLst>
      <p:ext uri="{BB962C8B-B14F-4D97-AF65-F5344CB8AC3E}">
        <p14:creationId xmlns:p14="http://schemas.microsoft.com/office/powerpoint/2010/main" val="3985239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overview of API Finder.</a:t>
            </a:r>
          </a:p>
          <a:p>
            <a:endParaRPr lang="en-US" dirty="0"/>
          </a:p>
          <a:p>
            <a:r>
              <a:rPr lang="en-US" dirty="0"/>
              <a:t>Our approach relies on extraction of artifact archives and Java package archives in order to resolve appropriate method binding information.</a:t>
            </a:r>
          </a:p>
          <a:p>
            <a:endParaRPr lang="en-US" dirty="0"/>
          </a:p>
          <a:p>
            <a:r>
              <a:rPr lang="en-US" dirty="0"/>
              <a:t>The two major stages of our approach is ‘Artifact and Version Extraction’ and ‘Method binding Information resolution’. </a:t>
            </a:r>
          </a:p>
          <a:p>
            <a:r>
              <a:rPr lang="en-US" dirty="0"/>
              <a:t>We take these arguments for first stage.</a:t>
            </a:r>
          </a:p>
          <a:p>
            <a:endParaRPr lang="en-US" dirty="0"/>
          </a:p>
          <a:p>
            <a:r>
              <a:rPr lang="en-US" dirty="0"/>
              <a:t>In later stage, we additionally take method invocation expression as input and generate appropriate method binding information.</a:t>
            </a:r>
          </a:p>
          <a:p>
            <a:endParaRPr lang="en-US" dirty="0"/>
          </a:p>
          <a:p>
            <a:endParaRPr lang="en-US" dirty="0"/>
          </a:p>
          <a:p>
            <a:r>
              <a:rPr lang="en-US" dirty="0"/>
              <a:t>We will explain each stage on later slides.</a:t>
            </a:r>
          </a:p>
        </p:txBody>
      </p:sp>
      <p:sp>
        <p:nvSpPr>
          <p:cNvPr id="4" name="Slide Number Placeholder 3"/>
          <p:cNvSpPr>
            <a:spLocks noGrp="1"/>
          </p:cNvSpPr>
          <p:nvPr>
            <p:ph type="sldNum" sz="quarter" idx="5"/>
          </p:nvPr>
        </p:nvSpPr>
        <p:spPr/>
        <p:txBody>
          <a:bodyPr/>
          <a:lstStyle/>
          <a:p>
            <a:fld id="{633B4959-1D89-4DEB-BE2B-81EF4846F112}" type="slidenum">
              <a:rPr lang="en-US" smtClean="0"/>
              <a:t>8</a:t>
            </a:fld>
            <a:endParaRPr lang="en-US"/>
          </a:p>
        </p:txBody>
      </p:sp>
    </p:spTree>
    <p:extLst>
      <p:ext uri="{BB962C8B-B14F-4D97-AF65-F5344CB8AC3E}">
        <p14:creationId xmlns:p14="http://schemas.microsoft.com/office/powerpoint/2010/main" val="2542595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explain the first stage artifact and java version extraction.</a:t>
            </a:r>
          </a:p>
          <a:p>
            <a:endParaRPr lang="en-US" dirty="0"/>
          </a:p>
          <a:p>
            <a:endParaRPr lang="en-US" dirty="0"/>
          </a:p>
          <a:p>
            <a:r>
              <a:rPr lang="en-US" dirty="0"/>
              <a:t>This is the overall process of artifact and java version extraction.</a:t>
            </a:r>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9</a:t>
            </a:fld>
            <a:endParaRPr lang="en-US"/>
          </a:p>
        </p:txBody>
      </p:sp>
    </p:spTree>
    <p:extLst>
      <p:ext uri="{BB962C8B-B14F-4D97-AF65-F5344CB8AC3E}">
        <p14:creationId xmlns:p14="http://schemas.microsoft.com/office/powerpoint/2010/main" val="81388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first determine the build system of the project and guide our extraction of java version and dependent artifact information accordingly.</a:t>
            </a:r>
          </a:p>
          <a:p>
            <a:endParaRPr lang="en-US" dirty="0"/>
          </a:p>
          <a:p>
            <a:r>
              <a:rPr lang="en-US" dirty="0"/>
              <a:t>For Maven projects, we generates effective POM and parse the XML file to recover the artifacts information and java version.</a:t>
            </a:r>
          </a:p>
          <a:p>
            <a:endParaRPr lang="en-US" dirty="0"/>
          </a:p>
          <a:p>
            <a:r>
              <a:rPr lang="en-US" dirty="0"/>
              <a:t>For Gradle projects, we utilize Gradle tooling API to extract artifacts and java version of the project.</a:t>
            </a:r>
          </a:p>
          <a:p>
            <a:endParaRPr lang="en-US" dirty="0"/>
          </a:p>
          <a:p>
            <a:r>
              <a:rPr lang="en-US" dirty="0"/>
              <a:t>We provides both remote and local type retrieval. For Remote retrieval, we use </a:t>
            </a:r>
            <a:r>
              <a:rPr lang="en-US" dirty="0" err="1"/>
              <a:t>Github</a:t>
            </a:r>
            <a:r>
              <a:rPr lang="en-US" dirty="0"/>
              <a:t> API to recover all the information without cloning the project locally. The local retrieval requires cloning a project locally.</a:t>
            </a:r>
          </a:p>
        </p:txBody>
      </p:sp>
      <p:sp>
        <p:nvSpPr>
          <p:cNvPr id="4" name="Slide Number Placeholder 3"/>
          <p:cNvSpPr>
            <a:spLocks noGrp="1"/>
          </p:cNvSpPr>
          <p:nvPr>
            <p:ph type="sldNum" sz="quarter" idx="5"/>
          </p:nvPr>
        </p:nvSpPr>
        <p:spPr/>
        <p:txBody>
          <a:bodyPr/>
          <a:lstStyle/>
          <a:p>
            <a:fld id="{633B4959-1D89-4DEB-BE2B-81EF4846F112}" type="slidenum">
              <a:rPr lang="en-US" smtClean="0"/>
              <a:t>10</a:t>
            </a:fld>
            <a:endParaRPr lang="en-US"/>
          </a:p>
        </p:txBody>
      </p:sp>
    </p:spTree>
    <p:extLst>
      <p:ext uri="{BB962C8B-B14F-4D97-AF65-F5344CB8AC3E}">
        <p14:creationId xmlns:p14="http://schemas.microsoft.com/office/powerpoint/2010/main" val="4024202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want to talk about the extraction of Java Core Packages based on project’s java version.</a:t>
            </a:r>
          </a:p>
          <a:p>
            <a:endParaRPr lang="en-US" dirty="0"/>
          </a:p>
          <a:p>
            <a:r>
              <a:rPr lang="en-US" dirty="0"/>
              <a:t>We maintain a local storage of core packages of all major Java versions.</a:t>
            </a:r>
          </a:p>
          <a:p>
            <a:endParaRPr lang="en-US" dirty="0"/>
          </a:p>
          <a:p>
            <a:r>
              <a:rPr lang="en-US" dirty="0"/>
              <a:t>We can collect all the core packages of specific java version from local storage.</a:t>
            </a:r>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11</a:t>
            </a:fld>
            <a:endParaRPr lang="en-US"/>
          </a:p>
        </p:txBody>
      </p:sp>
    </p:spTree>
    <p:extLst>
      <p:ext uri="{BB962C8B-B14F-4D97-AF65-F5344CB8AC3E}">
        <p14:creationId xmlns:p14="http://schemas.microsoft.com/office/powerpoint/2010/main" val="1229063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artifact archive extraction, we utilize Maven artifact resolver. Maven artifact resolver follows the same convention where we first look into local storage before fetching from public artifact repositories.</a:t>
            </a:r>
          </a:p>
          <a:p>
            <a:endParaRPr lang="en-US" dirty="0"/>
          </a:p>
        </p:txBody>
      </p:sp>
      <p:sp>
        <p:nvSpPr>
          <p:cNvPr id="4" name="Slide Number Placeholder 3"/>
          <p:cNvSpPr>
            <a:spLocks noGrp="1"/>
          </p:cNvSpPr>
          <p:nvPr>
            <p:ph type="sldNum" sz="quarter" idx="5"/>
          </p:nvPr>
        </p:nvSpPr>
        <p:spPr/>
        <p:txBody>
          <a:bodyPr/>
          <a:lstStyle/>
          <a:p>
            <a:fld id="{633B4959-1D89-4DEB-BE2B-81EF4846F112}" type="slidenum">
              <a:rPr lang="en-US" smtClean="0"/>
              <a:t>12</a:t>
            </a:fld>
            <a:endParaRPr lang="en-US"/>
          </a:p>
        </p:txBody>
      </p:sp>
    </p:spTree>
    <p:extLst>
      <p:ext uri="{BB962C8B-B14F-4D97-AF65-F5344CB8AC3E}">
        <p14:creationId xmlns:p14="http://schemas.microsoft.com/office/powerpoint/2010/main" val="7463162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userDrawn="1"/>
        </p:nvSpPr>
        <p:spPr bwMode="auto">
          <a:xfrm>
            <a:off x="1487488" y="404664"/>
            <a:ext cx="6240693" cy="86409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3074" name="Rectangle 2"/>
          <p:cNvSpPr>
            <a:spLocks noGrp="1" noChangeArrowheads="1"/>
          </p:cNvSpPr>
          <p:nvPr>
            <p:ph type="ctrTitle"/>
          </p:nvPr>
        </p:nvSpPr>
        <p:spPr>
          <a:xfrm>
            <a:off x="2197384" y="1268760"/>
            <a:ext cx="7010400" cy="1583432"/>
          </a:xfrm>
        </p:spPr>
        <p:txBody>
          <a:bodyPr anchor="ctr"/>
          <a:lstStyle>
            <a:lvl1pPr algn="l">
              <a:defRPr sz="2800"/>
            </a:lvl1pPr>
          </a:lstStyle>
          <a:p>
            <a:r>
              <a:rPr lang="en-US" dirty="0"/>
              <a:t>Click to edit Master title style</a:t>
            </a:r>
          </a:p>
        </p:txBody>
      </p:sp>
      <p:sp>
        <p:nvSpPr>
          <p:cNvPr id="3075" name="Rectangle 3"/>
          <p:cNvSpPr>
            <a:spLocks noGrp="1" noChangeArrowheads="1"/>
          </p:cNvSpPr>
          <p:nvPr>
            <p:ph type="subTitle" idx="1"/>
          </p:nvPr>
        </p:nvSpPr>
        <p:spPr>
          <a:xfrm>
            <a:off x="2197384" y="3716288"/>
            <a:ext cx="7010400" cy="766936"/>
          </a:xfrm>
        </p:spPr>
        <p:txBody>
          <a:bodyPr/>
          <a:lstStyle>
            <a:lvl1pPr marL="0" indent="0">
              <a:buFontTx/>
              <a:buNone/>
              <a:defRPr sz="1800"/>
            </a:lvl1pPr>
          </a:lstStyle>
          <a:p>
            <a:r>
              <a:rPr lang="en-US" dirty="0"/>
              <a:t>Click to edit Master subtitle style</a:t>
            </a:r>
          </a:p>
        </p:txBody>
      </p:sp>
      <p:pic>
        <p:nvPicPr>
          <p:cNvPr id="5" name="Graphic 4">
            <a:extLst>
              <a:ext uri="{FF2B5EF4-FFF2-40B4-BE49-F238E27FC236}">
                <a16:creationId xmlns:a16="http://schemas.microsoft.com/office/drawing/2014/main" id="{CFE2EF7A-9B75-B54D-7E1D-EE964AC98AF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40236" y="6051664"/>
            <a:ext cx="1171408" cy="1171408"/>
          </a:xfrm>
          <a:prstGeom prst="rect">
            <a:avLst/>
          </a:prstGeom>
        </p:spPr>
      </p:pic>
    </p:spTree>
    <p:extLst>
      <p:ext uri="{BB962C8B-B14F-4D97-AF65-F5344CB8AC3E}">
        <p14:creationId xmlns:p14="http://schemas.microsoft.com/office/powerpoint/2010/main" val="4239346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57349"/>
          </a:xfrm>
        </p:spPr>
        <p:txBody>
          <a:bodyPr/>
          <a:lstStyle/>
          <a:p>
            <a:r>
              <a:rPr lang="en-US" dirty="0"/>
              <a:t>Click to edit Master title style</a:t>
            </a:r>
          </a:p>
        </p:txBody>
      </p:sp>
      <p:sp>
        <p:nvSpPr>
          <p:cNvPr id="3" name="Content Placeholder 2"/>
          <p:cNvSpPr>
            <a:spLocks noGrp="1"/>
          </p:cNvSpPr>
          <p:nvPr>
            <p:ph idx="1"/>
          </p:nvPr>
        </p:nvSpPr>
        <p:spPr>
          <a:xfrm>
            <a:off x="914400" y="1562793"/>
            <a:ext cx="10363200" cy="43046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a:extLst>
              <a:ext uri="{FF2B5EF4-FFF2-40B4-BE49-F238E27FC236}">
                <a16:creationId xmlns:a16="http://schemas.microsoft.com/office/drawing/2014/main" id="{333B5B4F-7CA0-86D3-2D13-A1D2E0F35070}"/>
              </a:ext>
            </a:extLst>
          </p:cNvPr>
          <p:cNvSpPr>
            <a:spLocks noGrp="1"/>
          </p:cNvSpPr>
          <p:nvPr>
            <p:ph type="sldNum" sz="quarter" idx="10"/>
          </p:nvPr>
        </p:nvSpPr>
        <p:spPr/>
        <p:txBody>
          <a:bodyPr/>
          <a:lstStyle/>
          <a:p>
            <a:fld id="{A4D5355F-59CD-4A09-9C9F-0FCB850DF696}" type="slidenum">
              <a:rPr lang="en-US" smtClean="0"/>
              <a:t>‹#›</a:t>
            </a:fld>
            <a:endParaRPr lang="en-US"/>
          </a:p>
        </p:txBody>
      </p:sp>
    </p:spTree>
    <p:extLst>
      <p:ext uri="{BB962C8B-B14F-4D97-AF65-F5344CB8AC3E}">
        <p14:creationId xmlns:p14="http://schemas.microsoft.com/office/powerpoint/2010/main" val="5654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363200" cy="957349"/>
          </a:xfrm>
        </p:spPr>
        <p:txBody>
          <a:bodyPr/>
          <a:lstStyle/>
          <a:p>
            <a:r>
              <a:rPr lang="en-US" dirty="0"/>
              <a:t>Click to edit Master title style</a:t>
            </a:r>
          </a:p>
        </p:txBody>
      </p:sp>
      <p:sp>
        <p:nvSpPr>
          <p:cNvPr id="3" name="Content Placeholder 2"/>
          <p:cNvSpPr>
            <a:spLocks noGrp="1"/>
          </p:cNvSpPr>
          <p:nvPr>
            <p:ph idx="1"/>
          </p:nvPr>
        </p:nvSpPr>
        <p:spPr>
          <a:xfrm>
            <a:off x="914400" y="1537855"/>
            <a:ext cx="5037513" cy="490450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a:extLst>
              <a:ext uri="{FF2B5EF4-FFF2-40B4-BE49-F238E27FC236}">
                <a16:creationId xmlns:a16="http://schemas.microsoft.com/office/drawing/2014/main" id="{50A48AB7-BF30-6A56-19CF-47E21FCC97C4}"/>
              </a:ext>
            </a:extLst>
          </p:cNvPr>
          <p:cNvSpPr>
            <a:spLocks noGrp="1"/>
          </p:cNvSpPr>
          <p:nvPr>
            <p:ph idx="10"/>
          </p:nvPr>
        </p:nvSpPr>
        <p:spPr>
          <a:xfrm>
            <a:off x="6109855" y="1524000"/>
            <a:ext cx="5156661" cy="49266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348FC016-F1FE-8DCA-F546-B54D79D945BD}"/>
              </a:ext>
            </a:extLst>
          </p:cNvPr>
          <p:cNvSpPr>
            <a:spLocks noGrp="1"/>
          </p:cNvSpPr>
          <p:nvPr>
            <p:ph type="sldNum" sz="quarter" idx="11"/>
          </p:nvPr>
        </p:nvSpPr>
        <p:spPr/>
        <p:txBody>
          <a:bodyPr/>
          <a:lstStyle/>
          <a:p>
            <a:fld id="{A4D5355F-59CD-4A09-9C9F-0FCB850DF696}" type="slidenum">
              <a:rPr lang="en-US" smtClean="0"/>
              <a:t>‹#›</a:t>
            </a:fld>
            <a:endParaRPr lang="en-US"/>
          </a:p>
        </p:txBody>
      </p:sp>
    </p:spTree>
    <p:extLst>
      <p:ext uri="{BB962C8B-B14F-4D97-AF65-F5344CB8AC3E}">
        <p14:creationId xmlns:p14="http://schemas.microsoft.com/office/powerpoint/2010/main" val="275529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7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1576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3810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7526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a:extLst>
              <a:ext uri="{FF2B5EF4-FFF2-40B4-BE49-F238E27FC236}">
                <a16:creationId xmlns:a16="http://schemas.microsoft.com/office/drawing/2014/main" id="{00214A18-72B5-8C79-7E01-15686AE18E07}"/>
              </a:ext>
            </a:extLst>
          </p:cNvPr>
          <p:cNvSpPr>
            <a:spLocks noGrp="1"/>
          </p:cNvSpPr>
          <p:nvPr>
            <p:ph type="sldNum" sz="quarter" idx="4"/>
          </p:nvPr>
        </p:nvSpPr>
        <p:spPr>
          <a:xfrm>
            <a:off x="7953894" y="638960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5355F-59CD-4A09-9C9F-0FCB850DF696}" type="slidenum">
              <a:rPr lang="en-US" smtClean="0"/>
              <a:t>‹#›</a:t>
            </a:fld>
            <a:endParaRPr lang="en-US" dirty="0"/>
          </a:p>
        </p:txBody>
      </p:sp>
    </p:spTree>
    <p:extLst>
      <p:ext uri="{BB962C8B-B14F-4D97-AF65-F5344CB8AC3E}">
        <p14:creationId xmlns:p14="http://schemas.microsoft.com/office/powerpoint/2010/main" val="10732287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5" r:id="rId3"/>
    <p:sldLayoutId id="2147483663" r:id="rId4"/>
    <p:sldLayoutId id="2147483664" r:id="rId5"/>
  </p:sldLayoutIdLst>
  <p:hf hdr="0" ftr="0" dt="0"/>
  <p:txStyles>
    <p:title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p:titleStyle>
    <p:bodyStyle>
      <a:lvl1pPr marL="342900" indent="-342900" algn="l" rtl="0" eaLnBrk="1" fontAlgn="base" hangingPunct="1">
        <a:spcBef>
          <a:spcPct val="20000"/>
        </a:spcBef>
        <a:spcAft>
          <a:spcPct val="0"/>
        </a:spcAft>
        <a:buFont typeface="Wingdings" charset="0"/>
        <a:buChar char="§"/>
        <a:defRPr sz="2400">
          <a:solidFill>
            <a:schemeClr val="tx1"/>
          </a:solidFill>
          <a:latin typeface="Arial"/>
          <a:ea typeface="ＭＳ Ｐゴシック" charset="0"/>
          <a:cs typeface="ＭＳ Ｐゴシック" charset="0"/>
        </a:defRPr>
      </a:lvl1pPr>
      <a:lvl2pPr marL="742950" indent="-285750" algn="l" rtl="0" eaLnBrk="1" fontAlgn="base" hangingPunct="1">
        <a:spcBef>
          <a:spcPct val="20000"/>
        </a:spcBef>
        <a:spcAft>
          <a:spcPct val="0"/>
        </a:spcAft>
        <a:buFont typeface="Wingdings" charset="0"/>
        <a:buChar char="§"/>
        <a:defRPr sz="2200">
          <a:solidFill>
            <a:schemeClr val="tx1"/>
          </a:solidFill>
          <a:latin typeface="Arial"/>
          <a:ea typeface="ＭＳ Ｐゴシック" pitchFamily="-32" charset="-128"/>
        </a:defRPr>
      </a:lvl2pPr>
      <a:lvl3pPr marL="11430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3pPr>
      <a:lvl4pPr marL="16002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4pPr>
      <a:lvl5pPr marL="2057400" indent="-228600" algn="l" rtl="0" eaLnBrk="1" fontAlgn="base" hangingPunct="1">
        <a:spcBef>
          <a:spcPct val="20000"/>
        </a:spcBef>
        <a:spcAft>
          <a:spcPct val="0"/>
        </a:spcAft>
        <a:buFont typeface="Wingdings" charset="0"/>
        <a:buChar char="§"/>
        <a:defRPr sz="2000">
          <a:solidFill>
            <a:schemeClr val="tx1"/>
          </a:solidFill>
          <a:latin typeface="Arial"/>
          <a:ea typeface="ＭＳ Ｐゴシック" pitchFamily="-32"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3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9568-6E15-4A91-FC4F-487046B8C126}"/>
              </a:ext>
            </a:extLst>
          </p:cNvPr>
          <p:cNvSpPr>
            <a:spLocks noGrp="1"/>
          </p:cNvSpPr>
          <p:nvPr>
            <p:ph type="ctrTitle"/>
          </p:nvPr>
        </p:nvSpPr>
        <p:spPr/>
        <p:txBody>
          <a:bodyPr/>
          <a:lstStyle/>
          <a:p>
            <a:r>
              <a:rPr lang="en-US" dirty="0"/>
              <a:t>API Finder: Accurate Extraction of Method Binding Information from Call Sites without Building the Code</a:t>
            </a:r>
          </a:p>
        </p:txBody>
      </p:sp>
      <p:sp>
        <p:nvSpPr>
          <p:cNvPr id="3" name="Subtitle 2">
            <a:extLst>
              <a:ext uri="{FF2B5EF4-FFF2-40B4-BE49-F238E27FC236}">
                <a16:creationId xmlns:a16="http://schemas.microsoft.com/office/drawing/2014/main" id="{45E23C8F-B23C-27FC-7DDB-03E3420B252E}"/>
              </a:ext>
            </a:extLst>
          </p:cNvPr>
          <p:cNvSpPr>
            <a:spLocks noGrp="1"/>
          </p:cNvSpPr>
          <p:nvPr>
            <p:ph type="subTitle" idx="1"/>
          </p:nvPr>
        </p:nvSpPr>
        <p:spPr/>
        <p:txBody>
          <a:bodyPr/>
          <a:lstStyle/>
          <a:p>
            <a:r>
              <a:rPr lang="en-US" dirty="0"/>
              <a:t>Diptopol Dam</a:t>
            </a:r>
          </a:p>
          <a:p>
            <a:r>
              <a:rPr lang="en-US" dirty="0"/>
              <a:t>Supervisor: Dr. Nikolaos </a:t>
            </a:r>
            <a:r>
              <a:rPr lang="en-US" dirty="0" err="1"/>
              <a:t>Tsantalis</a:t>
            </a:r>
            <a:endParaRPr lang="en-US" dirty="0"/>
          </a:p>
          <a:p>
            <a:endParaRPr lang="en-US" dirty="0"/>
          </a:p>
        </p:txBody>
      </p:sp>
    </p:spTree>
    <p:extLst>
      <p:ext uri="{BB962C8B-B14F-4D97-AF65-F5344CB8AC3E}">
        <p14:creationId xmlns:p14="http://schemas.microsoft.com/office/powerpoint/2010/main" val="178240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B846B-5C68-104D-B468-F93B03B1BF67}"/>
              </a:ext>
            </a:extLst>
          </p:cNvPr>
          <p:cNvSpPr>
            <a:spLocks noGrp="1"/>
          </p:cNvSpPr>
          <p:nvPr>
            <p:ph type="title"/>
          </p:nvPr>
        </p:nvSpPr>
        <p:spPr/>
        <p:txBody>
          <a:bodyPr/>
          <a:lstStyle/>
          <a:p>
            <a:r>
              <a:rPr lang="en-US" dirty="0"/>
              <a:t>Artifact &amp; Java Version Extraction</a:t>
            </a:r>
          </a:p>
        </p:txBody>
      </p:sp>
      <p:sp>
        <p:nvSpPr>
          <p:cNvPr id="9" name="Content Placeholder 8">
            <a:extLst>
              <a:ext uri="{FF2B5EF4-FFF2-40B4-BE49-F238E27FC236}">
                <a16:creationId xmlns:a16="http://schemas.microsoft.com/office/drawing/2014/main" id="{DFFDED6E-BCF8-888F-9BAC-E59AA8092926}"/>
              </a:ext>
            </a:extLst>
          </p:cNvPr>
          <p:cNvSpPr>
            <a:spLocks noGrp="1"/>
          </p:cNvSpPr>
          <p:nvPr>
            <p:ph idx="10"/>
          </p:nvPr>
        </p:nvSpPr>
        <p:spPr>
          <a:xfrm>
            <a:off x="6109855" y="1555531"/>
            <a:ext cx="5156661" cy="4926676"/>
          </a:xfrm>
        </p:spPr>
        <p:txBody>
          <a:bodyPr/>
          <a:lstStyle/>
          <a:p>
            <a:r>
              <a:rPr lang="en-US" dirty="0"/>
              <a:t>Maven</a:t>
            </a:r>
          </a:p>
          <a:p>
            <a:pPr lvl="1"/>
            <a:r>
              <a:rPr lang="en-US" dirty="0"/>
              <a:t>Extract Effective POM</a:t>
            </a:r>
          </a:p>
          <a:p>
            <a:pPr lvl="1"/>
            <a:r>
              <a:rPr lang="en-US" dirty="0"/>
              <a:t>Parse XML to extract artifacts, and java version of the project</a:t>
            </a:r>
          </a:p>
          <a:p>
            <a:r>
              <a:rPr lang="en-US" dirty="0"/>
              <a:t>Gradle</a:t>
            </a:r>
          </a:p>
          <a:p>
            <a:pPr lvl="1"/>
            <a:r>
              <a:rPr lang="en-US" dirty="0"/>
              <a:t>Gradle Tooling API to extract artifacts and java version of the project</a:t>
            </a:r>
          </a:p>
          <a:p>
            <a:pPr marL="0" indent="0">
              <a:buNone/>
            </a:pPr>
            <a:endParaRPr lang="en-US" dirty="0"/>
          </a:p>
        </p:txBody>
      </p:sp>
      <p:pic>
        <p:nvPicPr>
          <p:cNvPr id="20" name="Picture 19" descr="Diagram&#10;&#10;Description automatically generated">
            <a:extLst>
              <a:ext uri="{FF2B5EF4-FFF2-40B4-BE49-F238E27FC236}">
                <a16:creationId xmlns:a16="http://schemas.microsoft.com/office/drawing/2014/main" id="{392BF12C-8CB2-F534-41CD-E290E3EC412F}"/>
              </a:ext>
            </a:extLst>
          </p:cNvPr>
          <p:cNvPicPr>
            <a:picLocks noChangeAspect="1"/>
          </p:cNvPicPr>
          <p:nvPr/>
        </p:nvPicPr>
        <p:blipFill>
          <a:blip r:embed="rId3">
            <a:extLst>
              <a:ext uri="{28A0092B-C50C-407E-A947-70E740481C1C}">
                <a14:useLocalDpi xmlns:a14="http://schemas.microsoft.com/office/drawing/2010/main" val="0"/>
              </a:ext>
            </a:extLst>
          </a:blip>
          <a:srcRect l="14489" t="100" r="20393" b="54336"/>
          <a:stretch>
            <a:fillRect/>
          </a:stretch>
        </p:blipFill>
        <p:spPr bwMode="auto">
          <a:xfrm>
            <a:off x="1644242" y="1610687"/>
            <a:ext cx="3280096" cy="2172749"/>
          </a:xfrm>
          <a:custGeom>
            <a:avLst/>
            <a:gdLst>
              <a:gd name="connsiteX0" fmla="*/ 0 w 3280096"/>
              <a:gd name="connsiteY0" fmla="*/ 0 h 2172749"/>
              <a:gd name="connsiteX1" fmla="*/ 3280096 w 3280096"/>
              <a:gd name="connsiteY1" fmla="*/ 0 h 2172749"/>
              <a:gd name="connsiteX2" fmla="*/ 3280096 w 3280096"/>
              <a:gd name="connsiteY2" fmla="*/ 2172749 h 2172749"/>
              <a:gd name="connsiteX3" fmla="*/ 0 w 3280096"/>
              <a:gd name="connsiteY3" fmla="*/ 2172749 h 2172749"/>
              <a:gd name="connsiteX4" fmla="*/ 0 w 3280096"/>
              <a:gd name="connsiteY4" fmla="*/ 0 h 21727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0096" h="2172749">
                <a:moveTo>
                  <a:pt x="0" y="0"/>
                </a:moveTo>
                <a:lnTo>
                  <a:pt x="3280096" y="0"/>
                </a:lnTo>
                <a:lnTo>
                  <a:pt x="3280096" y="2172749"/>
                </a:lnTo>
                <a:lnTo>
                  <a:pt x="0" y="217274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9" name="Picture 18" descr="Diagram&#10;&#10;Description automatically generated">
            <a:extLst>
              <a:ext uri="{FF2B5EF4-FFF2-40B4-BE49-F238E27FC236}">
                <a16:creationId xmlns:a16="http://schemas.microsoft.com/office/drawing/2014/main" id="{8820D831-F594-378A-8158-E2ED82FB4E88}"/>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14400" y="1605936"/>
            <a:ext cx="5037138" cy="4768490"/>
          </a:xfrm>
          <a:custGeom>
            <a:avLst/>
            <a:gdLst>
              <a:gd name="connsiteX0" fmla="*/ 0 w 5037138"/>
              <a:gd name="connsiteY0" fmla="*/ 0 h 4768490"/>
              <a:gd name="connsiteX1" fmla="*/ 5037138 w 5037138"/>
              <a:gd name="connsiteY1" fmla="*/ 0 h 4768490"/>
              <a:gd name="connsiteX2" fmla="*/ 5037138 w 5037138"/>
              <a:gd name="connsiteY2" fmla="*/ 4768490 h 4768490"/>
              <a:gd name="connsiteX3" fmla="*/ 0 w 5037138"/>
              <a:gd name="connsiteY3" fmla="*/ 4768490 h 4768490"/>
              <a:gd name="connsiteX4" fmla="*/ 0 w 5037138"/>
              <a:gd name="connsiteY4" fmla="*/ 0 h 4768490"/>
              <a:gd name="connsiteX5" fmla="*/ 729842 w 5037138"/>
              <a:gd name="connsiteY5" fmla="*/ 4750 h 4768490"/>
              <a:gd name="connsiteX6" fmla="*/ 729842 w 5037138"/>
              <a:gd name="connsiteY6" fmla="*/ 2177499 h 4768490"/>
              <a:gd name="connsiteX7" fmla="*/ 4009938 w 5037138"/>
              <a:gd name="connsiteY7" fmla="*/ 2177499 h 4768490"/>
              <a:gd name="connsiteX8" fmla="*/ 4009938 w 5037138"/>
              <a:gd name="connsiteY8" fmla="*/ 4750 h 4768490"/>
              <a:gd name="connsiteX9" fmla="*/ 729842 w 5037138"/>
              <a:gd name="connsiteY9" fmla="*/ 4750 h 476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138" h="4768490">
                <a:moveTo>
                  <a:pt x="0" y="0"/>
                </a:moveTo>
                <a:lnTo>
                  <a:pt x="5037138" y="0"/>
                </a:lnTo>
                <a:lnTo>
                  <a:pt x="5037138" y="4768490"/>
                </a:lnTo>
                <a:lnTo>
                  <a:pt x="0" y="4768490"/>
                </a:lnTo>
                <a:lnTo>
                  <a:pt x="0" y="0"/>
                </a:lnTo>
                <a:close/>
                <a:moveTo>
                  <a:pt x="729842" y="4750"/>
                </a:moveTo>
                <a:lnTo>
                  <a:pt x="729842" y="2177499"/>
                </a:lnTo>
                <a:lnTo>
                  <a:pt x="4009938" y="2177499"/>
                </a:lnTo>
                <a:lnTo>
                  <a:pt x="4009938" y="4750"/>
                </a:lnTo>
                <a:lnTo>
                  <a:pt x="729842" y="475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Slide Number Placeholder 3">
            <a:extLst>
              <a:ext uri="{FF2B5EF4-FFF2-40B4-BE49-F238E27FC236}">
                <a16:creationId xmlns:a16="http://schemas.microsoft.com/office/drawing/2014/main" id="{6595BFE5-AC7F-6A4C-083B-ADF4AD8ECBF0}"/>
              </a:ext>
            </a:extLst>
          </p:cNvPr>
          <p:cNvSpPr>
            <a:spLocks noGrp="1"/>
          </p:cNvSpPr>
          <p:nvPr>
            <p:ph type="sldNum" sz="quarter" idx="11"/>
          </p:nvPr>
        </p:nvSpPr>
        <p:spPr/>
        <p:txBody>
          <a:bodyPr/>
          <a:lstStyle/>
          <a:p>
            <a:fld id="{A4D5355F-59CD-4A09-9C9F-0FCB850DF696}" type="slidenum">
              <a:rPr lang="en-US" smtClean="0"/>
              <a:t>10</a:t>
            </a:fld>
            <a:endParaRPr lang="en-US"/>
          </a:p>
        </p:txBody>
      </p:sp>
    </p:spTree>
    <p:extLst>
      <p:ext uri="{BB962C8B-B14F-4D97-AF65-F5344CB8AC3E}">
        <p14:creationId xmlns:p14="http://schemas.microsoft.com/office/powerpoint/2010/main" val="2230286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817DD58-E699-204B-5720-396316542DEC}"/>
              </a:ext>
            </a:extLst>
          </p:cNvPr>
          <p:cNvSpPr>
            <a:spLocks noGrp="1"/>
          </p:cNvSpPr>
          <p:nvPr>
            <p:ph type="title"/>
          </p:nvPr>
        </p:nvSpPr>
        <p:spPr/>
        <p:txBody>
          <a:bodyPr/>
          <a:lstStyle/>
          <a:p>
            <a:r>
              <a:rPr lang="en-US" dirty="0"/>
              <a:t>Artifact &amp; Java Version Extraction</a:t>
            </a:r>
          </a:p>
        </p:txBody>
      </p:sp>
      <p:sp>
        <p:nvSpPr>
          <p:cNvPr id="9" name="Content Placeholder 8">
            <a:extLst>
              <a:ext uri="{FF2B5EF4-FFF2-40B4-BE49-F238E27FC236}">
                <a16:creationId xmlns:a16="http://schemas.microsoft.com/office/drawing/2014/main" id="{3FA1AD57-0203-C005-268C-B4CC95A8AD99}"/>
              </a:ext>
            </a:extLst>
          </p:cNvPr>
          <p:cNvSpPr>
            <a:spLocks noGrp="1"/>
          </p:cNvSpPr>
          <p:nvPr>
            <p:ph idx="10"/>
          </p:nvPr>
        </p:nvSpPr>
        <p:spPr/>
        <p:txBody>
          <a:bodyPr/>
          <a:lstStyle/>
          <a:p>
            <a:r>
              <a:rPr lang="en-US" dirty="0"/>
              <a:t>Based on the Java Version, we need to store the class metadata from core package archives.</a:t>
            </a:r>
          </a:p>
          <a:p>
            <a:r>
              <a:rPr lang="en-US" dirty="0"/>
              <a:t>We maintain a local storage of package archives of Major JDK version.</a:t>
            </a:r>
          </a:p>
          <a:p>
            <a:r>
              <a:rPr lang="en-US" dirty="0"/>
              <a:t>We extract archives based on project’s java version and load in our storage system.</a:t>
            </a:r>
          </a:p>
        </p:txBody>
      </p:sp>
      <p:pic>
        <p:nvPicPr>
          <p:cNvPr id="23" name="Picture 22" descr="Diagram&#10;&#10;Description automatically generated">
            <a:extLst>
              <a:ext uri="{FF2B5EF4-FFF2-40B4-BE49-F238E27FC236}">
                <a16:creationId xmlns:a16="http://schemas.microsoft.com/office/drawing/2014/main" id="{6E138CAD-D891-633C-12F7-06DBFED58B16}"/>
              </a:ext>
            </a:extLst>
          </p:cNvPr>
          <p:cNvPicPr>
            <a:picLocks noChangeAspect="1"/>
          </p:cNvPicPr>
          <p:nvPr/>
        </p:nvPicPr>
        <p:blipFill>
          <a:blip r:embed="rId3">
            <a:extLst>
              <a:ext uri="{28A0092B-C50C-407E-A947-70E740481C1C}">
                <a14:useLocalDpi xmlns:a14="http://schemas.microsoft.com/office/drawing/2010/main" val="0"/>
              </a:ext>
            </a:extLst>
          </a:blip>
          <a:srcRect l="47606" t="51633" r="158" b="39050"/>
          <a:stretch>
            <a:fillRect/>
          </a:stretch>
        </p:blipFill>
        <p:spPr bwMode="auto">
          <a:xfrm>
            <a:off x="3312368" y="4049486"/>
            <a:ext cx="2631233" cy="447869"/>
          </a:xfrm>
          <a:custGeom>
            <a:avLst/>
            <a:gdLst>
              <a:gd name="connsiteX0" fmla="*/ 0 w 2631233"/>
              <a:gd name="connsiteY0" fmla="*/ 0 h 447869"/>
              <a:gd name="connsiteX1" fmla="*/ 2631233 w 2631233"/>
              <a:gd name="connsiteY1" fmla="*/ 0 h 447869"/>
              <a:gd name="connsiteX2" fmla="*/ 2631233 w 2631233"/>
              <a:gd name="connsiteY2" fmla="*/ 447869 h 447869"/>
              <a:gd name="connsiteX3" fmla="*/ 0 w 2631233"/>
              <a:gd name="connsiteY3" fmla="*/ 447869 h 447869"/>
              <a:gd name="connsiteX4" fmla="*/ 0 w 2631233"/>
              <a:gd name="connsiteY4" fmla="*/ 0 h 447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1233" h="447869">
                <a:moveTo>
                  <a:pt x="0" y="0"/>
                </a:moveTo>
                <a:lnTo>
                  <a:pt x="2631233" y="0"/>
                </a:lnTo>
                <a:lnTo>
                  <a:pt x="2631233" y="447869"/>
                </a:lnTo>
                <a:lnTo>
                  <a:pt x="0" y="44786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22" name="Picture 21" descr="Diagram">
            <a:extLst>
              <a:ext uri="{FF2B5EF4-FFF2-40B4-BE49-F238E27FC236}">
                <a16:creationId xmlns:a16="http://schemas.microsoft.com/office/drawing/2014/main" id="{62805AD6-6EE5-D8AF-59D1-0E081FCA9C04}"/>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14400" y="1567543"/>
            <a:ext cx="5037138" cy="4806883"/>
          </a:xfrm>
          <a:custGeom>
            <a:avLst/>
            <a:gdLst>
              <a:gd name="connsiteX0" fmla="*/ 0 w 5037138"/>
              <a:gd name="connsiteY0" fmla="*/ 0 h 4806883"/>
              <a:gd name="connsiteX1" fmla="*/ 5037138 w 5037138"/>
              <a:gd name="connsiteY1" fmla="*/ 0 h 4806883"/>
              <a:gd name="connsiteX2" fmla="*/ 5037138 w 5037138"/>
              <a:gd name="connsiteY2" fmla="*/ 4806883 h 4806883"/>
              <a:gd name="connsiteX3" fmla="*/ 0 w 5037138"/>
              <a:gd name="connsiteY3" fmla="*/ 4806883 h 4806883"/>
              <a:gd name="connsiteX4" fmla="*/ 0 w 5037138"/>
              <a:gd name="connsiteY4" fmla="*/ 0 h 4806883"/>
              <a:gd name="connsiteX5" fmla="*/ 2397967 w 5037138"/>
              <a:gd name="connsiteY5" fmla="*/ 2481943 h 4806883"/>
              <a:gd name="connsiteX6" fmla="*/ 2397967 w 5037138"/>
              <a:gd name="connsiteY6" fmla="*/ 2929812 h 4806883"/>
              <a:gd name="connsiteX7" fmla="*/ 5029200 w 5037138"/>
              <a:gd name="connsiteY7" fmla="*/ 2929812 h 4806883"/>
              <a:gd name="connsiteX8" fmla="*/ 5029200 w 5037138"/>
              <a:gd name="connsiteY8" fmla="*/ 2481943 h 4806883"/>
              <a:gd name="connsiteX9" fmla="*/ 2397967 w 5037138"/>
              <a:gd name="connsiteY9" fmla="*/ 2481943 h 48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138" h="4806883">
                <a:moveTo>
                  <a:pt x="0" y="0"/>
                </a:moveTo>
                <a:lnTo>
                  <a:pt x="5037138" y="0"/>
                </a:lnTo>
                <a:lnTo>
                  <a:pt x="5037138" y="4806883"/>
                </a:lnTo>
                <a:lnTo>
                  <a:pt x="0" y="4806883"/>
                </a:lnTo>
                <a:lnTo>
                  <a:pt x="0" y="0"/>
                </a:lnTo>
                <a:close/>
                <a:moveTo>
                  <a:pt x="2397967" y="2481943"/>
                </a:moveTo>
                <a:lnTo>
                  <a:pt x="2397967" y="2929812"/>
                </a:lnTo>
                <a:lnTo>
                  <a:pt x="5029200" y="2929812"/>
                </a:lnTo>
                <a:lnTo>
                  <a:pt x="5029200" y="2481943"/>
                </a:lnTo>
                <a:lnTo>
                  <a:pt x="2397967" y="2481943"/>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3" name="Slide Number Placeholder 2">
            <a:extLst>
              <a:ext uri="{FF2B5EF4-FFF2-40B4-BE49-F238E27FC236}">
                <a16:creationId xmlns:a16="http://schemas.microsoft.com/office/drawing/2014/main" id="{372233E8-B7DF-3512-0F23-021FE75B624B}"/>
              </a:ext>
            </a:extLst>
          </p:cNvPr>
          <p:cNvSpPr>
            <a:spLocks noGrp="1"/>
          </p:cNvSpPr>
          <p:nvPr>
            <p:ph type="sldNum" sz="quarter" idx="11"/>
          </p:nvPr>
        </p:nvSpPr>
        <p:spPr/>
        <p:txBody>
          <a:bodyPr/>
          <a:lstStyle/>
          <a:p>
            <a:fld id="{A4D5355F-59CD-4A09-9C9F-0FCB850DF696}" type="slidenum">
              <a:rPr lang="en-US" smtClean="0"/>
              <a:t>11</a:t>
            </a:fld>
            <a:endParaRPr lang="en-US"/>
          </a:p>
        </p:txBody>
      </p:sp>
    </p:spTree>
    <p:extLst>
      <p:ext uri="{BB962C8B-B14F-4D97-AF65-F5344CB8AC3E}">
        <p14:creationId xmlns:p14="http://schemas.microsoft.com/office/powerpoint/2010/main" val="3978239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4AD36-233F-0A1A-D4AF-D2B95AE2E625}"/>
              </a:ext>
            </a:extLst>
          </p:cNvPr>
          <p:cNvSpPr>
            <a:spLocks noGrp="1"/>
          </p:cNvSpPr>
          <p:nvPr>
            <p:ph type="title"/>
          </p:nvPr>
        </p:nvSpPr>
        <p:spPr/>
        <p:txBody>
          <a:bodyPr/>
          <a:lstStyle/>
          <a:p>
            <a:r>
              <a:rPr lang="en-US" dirty="0"/>
              <a:t>Artifact &amp; Java Version Extraction</a:t>
            </a:r>
          </a:p>
        </p:txBody>
      </p:sp>
      <p:sp>
        <p:nvSpPr>
          <p:cNvPr id="4" name="Content Placeholder 3">
            <a:extLst>
              <a:ext uri="{FF2B5EF4-FFF2-40B4-BE49-F238E27FC236}">
                <a16:creationId xmlns:a16="http://schemas.microsoft.com/office/drawing/2014/main" id="{0A1D9E85-8C96-BDAC-4FB7-36B8E45588BD}"/>
              </a:ext>
            </a:extLst>
          </p:cNvPr>
          <p:cNvSpPr>
            <a:spLocks noGrp="1"/>
          </p:cNvSpPr>
          <p:nvPr>
            <p:ph idx="10"/>
          </p:nvPr>
        </p:nvSpPr>
        <p:spPr/>
        <p:txBody>
          <a:bodyPr/>
          <a:lstStyle/>
          <a:p>
            <a:r>
              <a:rPr lang="en-US" dirty="0"/>
              <a:t>Dependent Artifact Extraction</a:t>
            </a:r>
          </a:p>
          <a:p>
            <a:pPr lvl="1"/>
            <a:r>
              <a:rPr lang="en-US" dirty="0"/>
              <a:t>Maven Artifact Resolver</a:t>
            </a:r>
          </a:p>
          <a:p>
            <a:pPr lvl="1"/>
            <a:r>
              <a:rPr lang="en-US" dirty="0"/>
              <a:t>Replicates the artifact resolution process of Maven</a:t>
            </a:r>
          </a:p>
          <a:p>
            <a:pPr lvl="1"/>
            <a:r>
              <a:rPr lang="en-US" dirty="0"/>
              <a:t>Looks into local artifact repository (e.g., .m2)</a:t>
            </a:r>
          </a:p>
          <a:p>
            <a:pPr lvl="1"/>
            <a:r>
              <a:rPr lang="en-US" dirty="0"/>
              <a:t>If not available, fetch from public remote artifact repository.</a:t>
            </a:r>
          </a:p>
        </p:txBody>
      </p:sp>
      <p:pic>
        <p:nvPicPr>
          <p:cNvPr id="8" name="Picture 7" descr="Diagram&#10;&#10;Description automatically generated">
            <a:extLst>
              <a:ext uri="{FF2B5EF4-FFF2-40B4-BE49-F238E27FC236}">
                <a16:creationId xmlns:a16="http://schemas.microsoft.com/office/drawing/2014/main" id="{D40AF663-71CB-B798-5157-AD957F053884}"/>
              </a:ext>
            </a:extLst>
          </p:cNvPr>
          <p:cNvPicPr>
            <a:picLocks noChangeAspect="1"/>
          </p:cNvPicPr>
          <p:nvPr/>
        </p:nvPicPr>
        <p:blipFill>
          <a:blip r:embed="rId3">
            <a:extLst>
              <a:ext uri="{28A0092B-C50C-407E-A947-70E740481C1C}">
                <a14:useLocalDpi xmlns:a14="http://schemas.microsoft.com/office/drawing/2010/main" val="0"/>
              </a:ext>
            </a:extLst>
          </a:blip>
          <a:srcRect l="756" t="50570" r="52348" b="36985"/>
          <a:stretch>
            <a:fillRect/>
          </a:stretch>
        </p:blipFill>
        <p:spPr bwMode="auto">
          <a:xfrm>
            <a:off x="952500" y="3990975"/>
            <a:ext cx="2362200" cy="600075"/>
          </a:xfrm>
          <a:custGeom>
            <a:avLst/>
            <a:gdLst>
              <a:gd name="connsiteX0" fmla="*/ 0 w 2362200"/>
              <a:gd name="connsiteY0" fmla="*/ 0 h 600075"/>
              <a:gd name="connsiteX1" fmla="*/ 2362200 w 2362200"/>
              <a:gd name="connsiteY1" fmla="*/ 0 h 600075"/>
              <a:gd name="connsiteX2" fmla="*/ 2362200 w 2362200"/>
              <a:gd name="connsiteY2" fmla="*/ 600075 h 600075"/>
              <a:gd name="connsiteX3" fmla="*/ 0 w 2362200"/>
              <a:gd name="connsiteY3" fmla="*/ 600075 h 600075"/>
              <a:gd name="connsiteX4" fmla="*/ 0 w 2362200"/>
              <a:gd name="connsiteY4" fmla="*/ 0 h 600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600075">
                <a:moveTo>
                  <a:pt x="0" y="0"/>
                </a:moveTo>
                <a:lnTo>
                  <a:pt x="2362200" y="0"/>
                </a:lnTo>
                <a:lnTo>
                  <a:pt x="2362200" y="600075"/>
                </a:lnTo>
                <a:lnTo>
                  <a:pt x="0" y="600075"/>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Picture 6" descr="Diagram">
            <a:extLst>
              <a:ext uri="{FF2B5EF4-FFF2-40B4-BE49-F238E27FC236}">
                <a16:creationId xmlns:a16="http://schemas.microsoft.com/office/drawing/2014/main" id="{E25A0CD0-2851-47C4-A492-06C7B1C65DB2}"/>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14400" y="1552575"/>
            <a:ext cx="5037138" cy="4821851"/>
          </a:xfrm>
          <a:custGeom>
            <a:avLst/>
            <a:gdLst>
              <a:gd name="connsiteX0" fmla="*/ 0 w 5037138"/>
              <a:gd name="connsiteY0" fmla="*/ 0 h 4821851"/>
              <a:gd name="connsiteX1" fmla="*/ 5037138 w 5037138"/>
              <a:gd name="connsiteY1" fmla="*/ 0 h 4821851"/>
              <a:gd name="connsiteX2" fmla="*/ 5037138 w 5037138"/>
              <a:gd name="connsiteY2" fmla="*/ 4821851 h 4821851"/>
              <a:gd name="connsiteX3" fmla="*/ 0 w 5037138"/>
              <a:gd name="connsiteY3" fmla="*/ 4821851 h 4821851"/>
              <a:gd name="connsiteX4" fmla="*/ 0 w 5037138"/>
              <a:gd name="connsiteY4" fmla="*/ 0 h 4821851"/>
              <a:gd name="connsiteX5" fmla="*/ 38100 w 5037138"/>
              <a:gd name="connsiteY5" fmla="*/ 2438400 h 4821851"/>
              <a:gd name="connsiteX6" fmla="*/ 38100 w 5037138"/>
              <a:gd name="connsiteY6" fmla="*/ 3038475 h 4821851"/>
              <a:gd name="connsiteX7" fmla="*/ 2400300 w 5037138"/>
              <a:gd name="connsiteY7" fmla="*/ 3038475 h 4821851"/>
              <a:gd name="connsiteX8" fmla="*/ 2400300 w 5037138"/>
              <a:gd name="connsiteY8" fmla="*/ 2438400 h 4821851"/>
              <a:gd name="connsiteX9" fmla="*/ 38100 w 5037138"/>
              <a:gd name="connsiteY9" fmla="*/ 2438400 h 48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37138" h="4821851">
                <a:moveTo>
                  <a:pt x="0" y="0"/>
                </a:moveTo>
                <a:lnTo>
                  <a:pt x="5037138" y="0"/>
                </a:lnTo>
                <a:lnTo>
                  <a:pt x="5037138" y="4821851"/>
                </a:lnTo>
                <a:lnTo>
                  <a:pt x="0" y="4821851"/>
                </a:lnTo>
                <a:lnTo>
                  <a:pt x="0" y="0"/>
                </a:lnTo>
                <a:close/>
                <a:moveTo>
                  <a:pt x="38100" y="2438400"/>
                </a:moveTo>
                <a:lnTo>
                  <a:pt x="38100" y="3038475"/>
                </a:lnTo>
                <a:lnTo>
                  <a:pt x="2400300" y="3038475"/>
                </a:lnTo>
                <a:lnTo>
                  <a:pt x="2400300" y="2438400"/>
                </a:lnTo>
                <a:lnTo>
                  <a:pt x="38100" y="243840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5" name="Slide Number Placeholder 4">
            <a:extLst>
              <a:ext uri="{FF2B5EF4-FFF2-40B4-BE49-F238E27FC236}">
                <a16:creationId xmlns:a16="http://schemas.microsoft.com/office/drawing/2014/main" id="{619791B8-20E3-F47C-E9B3-E98784723C3B}"/>
              </a:ext>
            </a:extLst>
          </p:cNvPr>
          <p:cNvSpPr>
            <a:spLocks noGrp="1"/>
          </p:cNvSpPr>
          <p:nvPr>
            <p:ph type="sldNum" sz="quarter" idx="11"/>
          </p:nvPr>
        </p:nvSpPr>
        <p:spPr/>
        <p:txBody>
          <a:bodyPr/>
          <a:lstStyle/>
          <a:p>
            <a:fld id="{A4D5355F-59CD-4A09-9C9F-0FCB850DF696}" type="slidenum">
              <a:rPr lang="en-US" smtClean="0"/>
              <a:t>12</a:t>
            </a:fld>
            <a:endParaRPr lang="en-US"/>
          </a:p>
        </p:txBody>
      </p:sp>
    </p:spTree>
    <p:extLst>
      <p:ext uri="{BB962C8B-B14F-4D97-AF65-F5344CB8AC3E}">
        <p14:creationId xmlns:p14="http://schemas.microsoft.com/office/powerpoint/2010/main" val="1838866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0342E2-2413-B16E-F79F-51FA59FF603C}"/>
              </a:ext>
            </a:extLst>
          </p:cNvPr>
          <p:cNvSpPr>
            <a:spLocks noGrp="1"/>
          </p:cNvSpPr>
          <p:nvPr>
            <p:ph type="title"/>
          </p:nvPr>
        </p:nvSpPr>
        <p:spPr/>
        <p:txBody>
          <a:bodyPr/>
          <a:lstStyle/>
          <a:p>
            <a:r>
              <a:rPr lang="en-US" dirty="0"/>
              <a:t>Artifact &amp; Java Version Extraction</a:t>
            </a:r>
          </a:p>
        </p:txBody>
      </p:sp>
      <p:sp>
        <p:nvSpPr>
          <p:cNvPr id="7" name="Content Placeholder 6">
            <a:extLst>
              <a:ext uri="{FF2B5EF4-FFF2-40B4-BE49-F238E27FC236}">
                <a16:creationId xmlns:a16="http://schemas.microsoft.com/office/drawing/2014/main" id="{00809CD8-4F73-7252-E88A-FC4CE7B55834}"/>
              </a:ext>
            </a:extLst>
          </p:cNvPr>
          <p:cNvSpPr>
            <a:spLocks noGrp="1"/>
          </p:cNvSpPr>
          <p:nvPr>
            <p:ph idx="1"/>
          </p:nvPr>
        </p:nvSpPr>
        <p:spPr/>
        <p:txBody>
          <a:bodyPr/>
          <a:lstStyle/>
          <a:p>
            <a:endParaRPr lang="en-US" dirty="0"/>
          </a:p>
        </p:txBody>
      </p:sp>
      <p:sp>
        <p:nvSpPr>
          <p:cNvPr id="4" name="Content Placeholder 3">
            <a:extLst>
              <a:ext uri="{FF2B5EF4-FFF2-40B4-BE49-F238E27FC236}">
                <a16:creationId xmlns:a16="http://schemas.microsoft.com/office/drawing/2014/main" id="{C9B93027-9440-C39A-0F4B-DD8BD76B3402}"/>
              </a:ext>
            </a:extLst>
          </p:cNvPr>
          <p:cNvSpPr>
            <a:spLocks noGrp="1"/>
          </p:cNvSpPr>
          <p:nvPr>
            <p:ph idx="10"/>
          </p:nvPr>
        </p:nvSpPr>
        <p:spPr/>
        <p:txBody>
          <a:bodyPr/>
          <a:lstStyle/>
          <a:p>
            <a:r>
              <a:rPr lang="en-US" dirty="0"/>
              <a:t>Extraction of class files from archives</a:t>
            </a:r>
          </a:p>
          <a:p>
            <a:pPr lvl="1"/>
            <a:r>
              <a:rPr lang="en-US" dirty="0"/>
              <a:t>ASM, a bytecode de-compiler</a:t>
            </a:r>
          </a:p>
          <a:p>
            <a:pPr lvl="1"/>
            <a:r>
              <a:rPr lang="en-US" dirty="0"/>
              <a:t>Store class meta data (e.g., field members, methods, inner classes, super class relationship)</a:t>
            </a:r>
          </a:p>
          <a:p>
            <a:r>
              <a:rPr lang="en-US" dirty="0"/>
              <a:t>Stored in a relational database</a:t>
            </a:r>
          </a:p>
          <a:p>
            <a:r>
              <a:rPr lang="en-US" dirty="0"/>
              <a:t>Return</a:t>
            </a:r>
          </a:p>
          <a:p>
            <a:pPr lvl="1"/>
            <a:r>
              <a:rPr lang="en-US" dirty="0"/>
              <a:t>Java Version</a:t>
            </a:r>
          </a:p>
          <a:p>
            <a:pPr lvl="1"/>
            <a:r>
              <a:rPr lang="en-US" dirty="0"/>
              <a:t>A Set of Dependent Artifact Information</a:t>
            </a:r>
          </a:p>
          <a:p>
            <a:pPr lvl="1"/>
            <a:endParaRPr lang="en-US" dirty="0"/>
          </a:p>
        </p:txBody>
      </p:sp>
      <p:pic>
        <p:nvPicPr>
          <p:cNvPr id="10" name="Picture 9" descr="Diagram&#10;&#10;Description automatically generated">
            <a:extLst>
              <a:ext uri="{FF2B5EF4-FFF2-40B4-BE49-F238E27FC236}">
                <a16:creationId xmlns:a16="http://schemas.microsoft.com/office/drawing/2014/main" id="{F0C92955-622F-874D-6166-1A0FB4D7D4D0}"/>
              </a:ext>
            </a:extLst>
          </p:cNvPr>
          <p:cNvPicPr>
            <a:picLocks noChangeAspect="1"/>
          </p:cNvPicPr>
          <p:nvPr/>
        </p:nvPicPr>
        <p:blipFill>
          <a:blip r:embed="rId3">
            <a:extLst>
              <a:ext uri="{28A0092B-C50C-407E-A947-70E740481C1C}">
                <a14:useLocalDpi xmlns:a14="http://schemas.microsoft.com/office/drawing/2010/main" val="0"/>
              </a:ext>
            </a:extLst>
          </a:blip>
          <a:srcRect l="37214" t="64502"/>
          <a:stretch>
            <a:fillRect/>
          </a:stretch>
        </p:blipFill>
        <p:spPr bwMode="auto">
          <a:xfrm>
            <a:off x="2788920" y="4681728"/>
            <a:ext cx="3162618" cy="1692698"/>
          </a:xfrm>
          <a:custGeom>
            <a:avLst/>
            <a:gdLst>
              <a:gd name="connsiteX0" fmla="*/ 0 w 3162618"/>
              <a:gd name="connsiteY0" fmla="*/ 0 h 1692698"/>
              <a:gd name="connsiteX1" fmla="*/ 3162618 w 3162618"/>
              <a:gd name="connsiteY1" fmla="*/ 0 h 1692698"/>
              <a:gd name="connsiteX2" fmla="*/ 3162618 w 3162618"/>
              <a:gd name="connsiteY2" fmla="*/ 1692698 h 1692698"/>
              <a:gd name="connsiteX3" fmla="*/ 0 w 3162618"/>
              <a:gd name="connsiteY3" fmla="*/ 1692698 h 1692698"/>
              <a:gd name="connsiteX4" fmla="*/ 0 w 3162618"/>
              <a:gd name="connsiteY4" fmla="*/ 0 h 16926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2618" h="1692698">
                <a:moveTo>
                  <a:pt x="0" y="0"/>
                </a:moveTo>
                <a:lnTo>
                  <a:pt x="3162618" y="0"/>
                </a:lnTo>
                <a:lnTo>
                  <a:pt x="3162618" y="1692698"/>
                </a:lnTo>
                <a:lnTo>
                  <a:pt x="0" y="169269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descr="Diagram&#10;&#10;Description automatically generated">
            <a:extLst>
              <a:ext uri="{FF2B5EF4-FFF2-40B4-BE49-F238E27FC236}">
                <a16:creationId xmlns:a16="http://schemas.microsoft.com/office/drawing/2014/main" id="{5E200D7A-C1A4-9237-35C5-4EA1F1FE9647}"/>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14400" y="1605936"/>
            <a:ext cx="5037138" cy="4768490"/>
          </a:xfrm>
          <a:custGeom>
            <a:avLst/>
            <a:gdLst>
              <a:gd name="connsiteX0" fmla="*/ 0 w 5037138"/>
              <a:gd name="connsiteY0" fmla="*/ 0 h 4768490"/>
              <a:gd name="connsiteX1" fmla="*/ 5037138 w 5037138"/>
              <a:gd name="connsiteY1" fmla="*/ 0 h 4768490"/>
              <a:gd name="connsiteX2" fmla="*/ 5037138 w 5037138"/>
              <a:gd name="connsiteY2" fmla="*/ 3075792 h 4768490"/>
              <a:gd name="connsiteX3" fmla="*/ 1874520 w 5037138"/>
              <a:gd name="connsiteY3" fmla="*/ 3075792 h 4768490"/>
              <a:gd name="connsiteX4" fmla="*/ 1874520 w 5037138"/>
              <a:gd name="connsiteY4" fmla="*/ 4768490 h 4768490"/>
              <a:gd name="connsiteX5" fmla="*/ 0 w 5037138"/>
              <a:gd name="connsiteY5" fmla="*/ 4768490 h 4768490"/>
              <a:gd name="connsiteX6" fmla="*/ 0 w 5037138"/>
              <a:gd name="connsiteY6" fmla="*/ 0 h 4768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37138" h="4768490">
                <a:moveTo>
                  <a:pt x="0" y="0"/>
                </a:moveTo>
                <a:lnTo>
                  <a:pt x="5037138" y="0"/>
                </a:lnTo>
                <a:lnTo>
                  <a:pt x="5037138" y="3075792"/>
                </a:lnTo>
                <a:lnTo>
                  <a:pt x="1874520" y="3075792"/>
                </a:lnTo>
                <a:lnTo>
                  <a:pt x="1874520" y="4768490"/>
                </a:lnTo>
                <a:lnTo>
                  <a:pt x="0" y="476849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7" descr="Diagram">
            <a:extLst>
              <a:ext uri="{FF2B5EF4-FFF2-40B4-BE49-F238E27FC236}">
                <a16:creationId xmlns:a16="http://schemas.microsoft.com/office/drawing/2014/main" id="{3271AA98-4372-1E27-10D9-C2410528031D}"/>
              </a:ext>
            </a:extLst>
          </p:cNvPr>
          <p:cNvPicPr>
            <a:picLocks noChangeAspect="1"/>
          </p:cNvPicPr>
          <p:nvPr/>
        </p:nvPicPr>
        <p:blipFill>
          <a:blip r:embed="rId3">
            <a:extLst>
              <a:ext uri="{28A0092B-C50C-407E-A947-70E740481C1C}">
                <a14:useLocalDpi xmlns:a14="http://schemas.microsoft.com/office/drawing/2010/main" val="0"/>
              </a:ext>
            </a:extLst>
          </a:blip>
          <a:srcRect l="37214" t="64502" r="-205" b="-1512"/>
          <a:stretch>
            <a:fillRect/>
          </a:stretch>
        </p:blipFill>
        <p:spPr bwMode="auto">
          <a:xfrm>
            <a:off x="2788920" y="4681728"/>
            <a:ext cx="3172968" cy="1764792"/>
          </a:xfrm>
          <a:custGeom>
            <a:avLst/>
            <a:gdLst>
              <a:gd name="connsiteX0" fmla="*/ 3162618 w 3172968"/>
              <a:gd name="connsiteY0" fmla="*/ 0 h 1764792"/>
              <a:gd name="connsiteX1" fmla="*/ 3172968 w 3172968"/>
              <a:gd name="connsiteY1" fmla="*/ 0 h 1764792"/>
              <a:gd name="connsiteX2" fmla="*/ 3172968 w 3172968"/>
              <a:gd name="connsiteY2" fmla="*/ 1764792 h 1764792"/>
              <a:gd name="connsiteX3" fmla="*/ 0 w 3172968"/>
              <a:gd name="connsiteY3" fmla="*/ 1764792 h 1764792"/>
              <a:gd name="connsiteX4" fmla="*/ 0 w 3172968"/>
              <a:gd name="connsiteY4" fmla="*/ 1692698 h 1764792"/>
              <a:gd name="connsiteX5" fmla="*/ 3162618 w 3172968"/>
              <a:gd name="connsiteY5" fmla="*/ 1692698 h 1764792"/>
              <a:gd name="connsiteX6" fmla="*/ 3162618 w 3172968"/>
              <a:gd name="connsiteY6" fmla="*/ 0 h 1764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2968" h="1764792">
                <a:moveTo>
                  <a:pt x="3162618" y="0"/>
                </a:moveTo>
                <a:lnTo>
                  <a:pt x="3172968" y="0"/>
                </a:lnTo>
                <a:lnTo>
                  <a:pt x="3172968" y="1764792"/>
                </a:lnTo>
                <a:lnTo>
                  <a:pt x="0" y="1764792"/>
                </a:lnTo>
                <a:lnTo>
                  <a:pt x="0" y="1692698"/>
                </a:lnTo>
                <a:lnTo>
                  <a:pt x="3162618" y="1692698"/>
                </a:lnTo>
                <a:lnTo>
                  <a:pt x="3162618"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11" name="Slide Number Placeholder 10">
            <a:extLst>
              <a:ext uri="{FF2B5EF4-FFF2-40B4-BE49-F238E27FC236}">
                <a16:creationId xmlns:a16="http://schemas.microsoft.com/office/drawing/2014/main" id="{12AD2F3F-018F-4AAC-D599-4C1E8D510E8E}"/>
              </a:ext>
            </a:extLst>
          </p:cNvPr>
          <p:cNvSpPr>
            <a:spLocks noGrp="1"/>
          </p:cNvSpPr>
          <p:nvPr>
            <p:ph type="sldNum" sz="quarter" idx="11"/>
          </p:nvPr>
        </p:nvSpPr>
        <p:spPr/>
        <p:txBody>
          <a:bodyPr/>
          <a:lstStyle/>
          <a:p>
            <a:fld id="{A4D5355F-59CD-4A09-9C9F-0FCB850DF696}" type="slidenum">
              <a:rPr lang="en-US" smtClean="0"/>
              <a:t>13</a:t>
            </a:fld>
            <a:endParaRPr lang="en-US"/>
          </a:p>
        </p:txBody>
      </p:sp>
    </p:spTree>
    <p:extLst>
      <p:ext uri="{BB962C8B-B14F-4D97-AF65-F5344CB8AC3E}">
        <p14:creationId xmlns:p14="http://schemas.microsoft.com/office/powerpoint/2010/main" val="38015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227AF-7C99-0CDD-0354-A8F8D02B434F}"/>
              </a:ext>
            </a:extLst>
          </p:cNvPr>
          <p:cNvSpPr>
            <a:spLocks noGrp="1"/>
          </p:cNvSpPr>
          <p:nvPr>
            <p:ph type="title"/>
          </p:nvPr>
        </p:nvSpPr>
        <p:spPr/>
        <p:txBody>
          <a:bodyPr/>
          <a:lstStyle/>
          <a:p>
            <a:r>
              <a:rPr lang="en-US" dirty="0"/>
              <a:t>Method Binding Information Resolution</a:t>
            </a:r>
          </a:p>
        </p:txBody>
      </p:sp>
      <p:pic>
        <p:nvPicPr>
          <p:cNvPr id="10" name="Content Placeholder 9" descr="Diagram&#10;&#10;Description automatically generated">
            <a:extLst>
              <a:ext uri="{FF2B5EF4-FFF2-40B4-BE49-F238E27FC236}">
                <a16:creationId xmlns:a16="http://schemas.microsoft.com/office/drawing/2014/main" id="{884962DE-58EB-5ACF-09D6-BECAD699712B}"/>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864816" y="1524000"/>
            <a:ext cx="3647144" cy="4926013"/>
          </a:xfrm>
        </p:spPr>
      </p:pic>
      <p:pic>
        <p:nvPicPr>
          <p:cNvPr id="8" name="Picture 7" descr="Diagram&#10;&#10;Description automatically generated">
            <a:extLst>
              <a:ext uri="{FF2B5EF4-FFF2-40B4-BE49-F238E27FC236}">
                <a16:creationId xmlns:a16="http://schemas.microsoft.com/office/drawing/2014/main" id="{4716A82F-E093-D5AA-ADCD-71101BDEAEE9}"/>
              </a:ext>
            </a:extLst>
          </p:cNvPr>
          <p:cNvPicPr>
            <a:picLocks noChangeAspect="1"/>
          </p:cNvPicPr>
          <p:nvPr/>
        </p:nvPicPr>
        <p:blipFill>
          <a:blip r:embed="rId4">
            <a:extLst>
              <a:ext uri="{28A0092B-C50C-407E-A947-70E740481C1C}">
                <a14:useLocalDpi xmlns:a14="http://schemas.microsoft.com/office/drawing/2010/main" val="0"/>
              </a:ext>
            </a:extLst>
          </a:blip>
          <a:srcRect l="1597" t="47693" r="5179" b="14081"/>
          <a:stretch>
            <a:fillRect/>
          </a:stretch>
        </p:blipFill>
        <p:spPr bwMode="auto">
          <a:xfrm>
            <a:off x="1225296" y="3858768"/>
            <a:ext cx="4251960" cy="1892808"/>
          </a:xfrm>
          <a:custGeom>
            <a:avLst/>
            <a:gdLst>
              <a:gd name="connsiteX0" fmla="*/ 0 w 4251960"/>
              <a:gd name="connsiteY0" fmla="*/ 0 h 1874520"/>
              <a:gd name="connsiteX1" fmla="*/ 4251960 w 4251960"/>
              <a:gd name="connsiteY1" fmla="*/ 0 h 1874520"/>
              <a:gd name="connsiteX2" fmla="*/ 4251960 w 4251960"/>
              <a:gd name="connsiteY2" fmla="*/ 1874520 h 1874520"/>
              <a:gd name="connsiteX3" fmla="*/ 0 w 4251960"/>
              <a:gd name="connsiteY3" fmla="*/ 1874520 h 1874520"/>
              <a:gd name="connsiteX4" fmla="*/ 0 w 4251960"/>
              <a:gd name="connsiteY4" fmla="*/ 0 h 1874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1960" h="1874520">
                <a:moveTo>
                  <a:pt x="0" y="0"/>
                </a:moveTo>
                <a:lnTo>
                  <a:pt x="4251960" y="0"/>
                </a:lnTo>
                <a:lnTo>
                  <a:pt x="4251960" y="1874520"/>
                </a:lnTo>
                <a:lnTo>
                  <a:pt x="0" y="18745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7" name="Picture 6" descr="Diagram">
            <a:extLst>
              <a:ext uri="{FF2B5EF4-FFF2-40B4-BE49-F238E27FC236}">
                <a16:creationId xmlns:a16="http://schemas.microsoft.com/office/drawing/2014/main" id="{41EF7FAD-01D7-1B98-34FA-20F4AEC448C9}"/>
              </a:ext>
            </a:extLst>
          </p:cNvPr>
          <p:cNvPicPr>
            <a:picLocks noChangeAspect="1"/>
          </p:cNvPicPr>
          <p:nvPr/>
        </p:nvPicPr>
        <p:blipFill>
          <a:blip r:embed="rId4">
            <a:alphaModFix amt="35000"/>
            <a:extLst>
              <a:ext uri="{28A0092B-C50C-407E-A947-70E740481C1C}">
                <a14:useLocalDpi xmlns:a14="http://schemas.microsoft.com/office/drawing/2010/main" val="0"/>
              </a:ext>
            </a:extLst>
          </a:blip>
          <a:srcRect/>
          <a:stretch>
            <a:fillRect/>
          </a:stretch>
        </p:blipFill>
        <p:spPr bwMode="auto">
          <a:xfrm>
            <a:off x="1152463" y="1538288"/>
            <a:ext cx="4561011" cy="4903787"/>
          </a:xfrm>
          <a:custGeom>
            <a:avLst/>
            <a:gdLst>
              <a:gd name="connsiteX0" fmla="*/ 0 w 4561011"/>
              <a:gd name="connsiteY0" fmla="*/ 0 h 4903787"/>
              <a:gd name="connsiteX1" fmla="*/ 4561011 w 4561011"/>
              <a:gd name="connsiteY1" fmla="*/ 0 h 4903787"/>
              <a:gd name="connsiteX2" fmla="*/ 4561011 w 4561011"/>
              <a:gd name="connsiteY2" fmla="*/ 4903787 h 4903787"/>
              <a:gd name="connsiteX3" fmla="*/ 0 w 4561011"/>
              <a:gd name="connsiteY3" fmla="*/ 4903787 h 4903787"/>
              <a:gd name="connsiteX4" fmla="*/ 0 w 4561011"/>
              <a:gd name="connsiteY4" fmla="*/ 0 h 4903787"/>
              <a:gd name="connsiteX5" fmla="*/ 72833 w 4561011"/>
              <a:gd name="connsiteY5" fmla="*/ 2338768 h 4903787"/>
              <a:gd name="connsiteX6" fmla="*/ 72833 w 4561011"/>
              <a:gd name="connsiteY6" fmla="*/ 4213288 h 4903787"/>
              <a:gd name="connsiteX7" fmla="*/ 4324793 w 4561011"/>
              <a:gd name="connsiteY7" fmla="*/ 4213288 h 4903787"/>
              <a:gd name="connsiteX8" fmla="*/ 4324793 w 4561011"/>
              <a:gd name="connsiteY8" fmla="*/ 2338768 h 4903787"/>
              <a:gd name="connsiteX9" fmla="*/ 72833 w 4561011"/>
              <a:gd name="connsiteY9" fmla="*/ 2338768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011" h="4903787">
                <a:moveTo>
                  <a:pt x="0" y="0"/>
                </a:moveTo>
                <a:lnTo>
                  <a:pt x="4561011" y="0"/>
                </a:lnTo>
                <a:lnTo>
                  <a:pt x="4561011" y="4903787"/>
                </a:lnTo>
                <a:lnTo>
                  <a:pt x="0" y="4903787"/>
                </a:lnTo>
                <a:lnTo>
                  <a:pt x="0" y="0"/>
                </a:lnTo>
                <a:close/>
                <a:moveTo>
                  <a:pt x="72833" y="2338768"/>
                </a:moveTo>
                <a:lnTo>
                  <a:pt x="72833" y="4213288"/>
                </a:lnTo>
                <a:lnTo>
                  <a:pt x="4324793" y="4213288"/>
                </a:lnTo>
                <a:lnTo>
                  <a:pt x="4324793" y="2338768"/>
                </a:lnTo>
                <a:lnTo>
                  <a:pt x="72833" y="2338768"/>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Slide Number Placeholder 3">
            <a:extLst>
              <a:ext uri="{FF2B5EF4-FFF2-40B4-BE49-F238E27FC236}">
                <a16:creationId xmlns:a16="http://schemas.microsoft.com/office/drawing/2014/main" id="{6BDB8449-84AD-A65E-FACA-6A089546F672}"/>
              </a:ext>
            </a:extLst>
          </p:cNvPr>
          <p:cNvSpPr>
            <a:spLocks noGrp="1"/>
          </p:cNvSpPr>
          <p:nvPr>
            <p:ph type="sldNum" sz="quarter" idx="11"/>
          </p:nvPr>
        </p:nvSpPr>
        <p:spPr/>
        <p:txBody>
          <a:bodyPr/>
          <a:lstStyle/>
          <a:p>
            <a:fld id="{A4D5355F-59CD-4A09-9C9F-0FCB850DF696}" type="slidenum">
              <a:rPr lang="en-US" smtClean="0"/>
              <a:t>14</a:t>
            </a:fld>
            <a:endParaRPr lang="en-US"/>
          </a:p>
        </p:txBody>
      </p:sp>
    </p:spTree>
    <p:extLst>
      <p:ext uri="{BB962C8B-B14F-4D97-AF65-F5344CB8AC3E}">
        <p14:creationId xmlns:p14="http://schemas.microsoft.com/office/powerpoint/2010/main" val="1606427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3BF5F-09EB-B591-6AC3-DCAA32F40D72}"/>
              </a:ext>
            </a:extLst>
          </p:cNvPr>
          <p:cNvSpPr>
            <a:spLocks noGrp="1"/>
          </p:cNvSpPr>
          <p:nvPr>
            <p:ph type="title"/>
          </p:nvPr>
        </p:nvSpPr>
        <p:spPr>
          <a:xfrm>
            <a:off x="914400" y="381000"/>
            <a:ext cx="10378440" cy="957349"/>
          </a:xfrm>
        </p:spPr>
        <p:txBody>
          <a:bodyPr/>
          <a:lstStyle/>
          <a:p>
            <a:r>
              <a:rPr lang="en-US" dirty="0"/>
              <a:t>Method Binding Information Resolution (MBIR)</a:t>
            </a:r>
          </a:p>
        </p:txBody>
      </p:sp>
      <p:pic>
        <p:nvPicPr>
          <p:cNvPr id="10" name="Picture 9" descr="Diagram, text">
            <a:extLst>
              <a:ext uri="{FF2B5EF4-FFF2-40B4-BE49-F238E27FC236}">
                <a16:creationId xmlns:a16="http://schemas.microsoft.com/office/drawing/2014/main" id="{B1C85777-F9BC-2E15-0E4E-A57F547A2153}"/>
              </a:ext>
            </a:extLst>
          </p:cNvPr>
          <p:cNvPicPr>
            <a:picLocks noChangeAspect="1"/>
          </p:cNvPicPr>
          <p:nvPr/>
        </p:nvPicPr>
        <p:blipFill>
          <a:blip r:embed="rId3">
            <a:extLst>
              <a:ext uri="{28A0092B-C50C-407E-A947-70E740481C1C}">
                <a14:useLocalDpi xmlns:a14="http://schemas.microsoft.com/office/drawing/2010/main" val="0"/>
              </a:ext>
            </a:extLst>
          </a:blip>
          <a:srcRect b="37389"/>
          <a:stretch>
            <a:fillRect/>
          </a:stretch>
        </p:blipFill>
        <p:spPr bwMode="auto">
          <a:xfrm>
            <a:off x="1912121" y="1538288"/>
            <a:ext cx="3041696" cy="3070288"/>
          </a:xfrm>
          <a:custGeom>
            <a:avLst/>
            <a:gdLst>
              <a:gd name="connsiteX0" fmla="*/ 0 w 3041696"/>
              <a:gd name="connsiteY0" fmla="*/ 0 h 3070288"/>
              <a:gd name="connsiteX1" fmla="*/ 3041696 w 3041696"/>
              <a:gd name="connsiteY1" fmla="*/ 0 h 3070288"/>
              <a:gd name="connsiteX2" fmla="*/ 3041696 w 3041696"/>
              <a:gd name="connsiteY2" fmla="*/ 3070288 h 3070288"/>
              <a:gd name="connsiteX3" fmla="*/ 0 w 3041696"/>
              <a:gd name="connsiteY3" fmla="*/ 3070288 h 3070288"/>
              <a:gd name="connsiteX4" fmla="*/ 0 w 3041696"/>
              <a:gd name="connsiteY4" fmla="*/ 0 h 307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696" h="3070288">
                <a:moveTo>
                  <a:pt x="0" y="0"/>
                </a:moveTo>
                <a:lnTo>
                  <a:pt x="3041696" y="0"/>
                </a:lnTo>
                <a:lnTo>
                  <a:pt x="3041696" y="3070288"/>
                </a:lnTo>
                <a:lnTo>
                  <a:pt x="0" y="3070288"/>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descr="Diagram, text&#10;&#10;Description automatically generated">
            <a:extLst>
              <a:ext uri="{FF2B5EF4-FFF2-40B4-BE49-F238E27FC236}">
                <a16:creationId xmlns:a16="http://schemas.microsoft.com/office/drawing/2014/main" id="{494ADE7C-7976-C284-A0EB-0640AD067533}"/>
              </a:ext>
            </a:extLst>
          </p:cNvPr>
          <p:cNvPicPr>
            <a:picLocks noChangeAspect="1"/>
          </p:cNvPicPr>
          <p:nvPr/>
        </p:nvPicPr>
        <p:blipFill>
          <a:blip r:embed="rId3">
            <a:extLst>
              <a:ext uri="{28A0092B-C50C-407E-A947-70E740481C1C}">
                <a14:useLocalDpi xmlns:a14="http://schemas.microsoft.com/office/drawing/2010/main" val="0"/>
              </a:ext>
            </a:extLst>
          </a:blip>
          <a:srcRect l="-2439" t="-1534" r="-73" b="37389"/>
          <a:stretch>
            <a:fillRect/>
          </a:stretch>
        </p:blipFill>
        <p:spPr bwMode="auto">
          <a:xfrm>
            <a:off x="1837944" y="1463040"/>
            <a:ext cx="3118104" cy="3145536"/>
          </a:xfrm>
          <a:custGeom>
            <a:avLst/>
            <a:gdLst>
              <a:gd name="connsiteX0" fmla="*/ 0 w 3118104"/>
              <a:gd name="connsiteY0" fmla="*/ 0 h 3145536"/>
              <a:gd name="connsiteX1" fmla="*/ 3118104 w 3118104"/>
              <a:gd name="connsiteY1" fmla="*/ 0 h 3145536"/>
              <a:gd name="connsiteX2" fmla="*/ 3118104 w 3118104"/>
              <a:gd name="connsiteY2" fmla="*/ 3145536 h 3145536"/>
              <a:gd name="connsiteX3" fmla="*/ 3115873 w 3118104"/>
              <a:gd name="connsiteY3" fmla="*/ 3145536 h 3145536"/>
              <a:gd name="connsiteX4" fmla="*/ 3115873 w 3118104"/>
              <a:gd name="connsiteY4" fmla="*/ 75248 h 3145536"/>
              <a:gd name="connsiteX5" fmla="*/ 74177 w 3118104"/>
              <a:gd name="connsiteY5" fmla="*/ 75248 h 3145536"/>
              <a:gd name="connsiteX6" fmla="*/ 74177 w 3118104"/>
              <a:gd name="connsiteY6" fmla="*/ 3145536 h 3145536"/>
              <a:gd name="connsiteX7" fmla="*/ 0 w 3118104"/>
              <a:gd name="connsiteY7" fmla="*/ 3145536 h 3145536"/>
              <a:gd name="connsiteX8" fmla="*/ 0 w 3118104"/>
              <a:gd name="connsiteY8" fmla="*/ 0 h 314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8104" h="3145536">
                <a:moveTo>
                  <a:pt x="0" y="0"/>
                </a:moveTo>
                <a:lnTo>
                  <a:pt x="3118104" y="0"/>
                </a:lnTo>
                <a:lnTo>
                  <a:pt x="3118104" y="3145536"/>
                </a:lnTo>
                <a:lnTo>
                  <a:pt x="3115873" y="3145536"/>
                </a:lnTo>
                <a:lnTo>
                  <a:pt x="3115873" y="75248"/>
                </a:lnTo>
                <a:lnTo>
                  <a:pt x="74177" y="75248"/>
                </a:lnTo>
                <a:lnTo>
                  <a:pt x="74177" y="3145536"/>
                </a:lnTo>
                <a:lnTo>
                  <a:pt x="0" y="3145536"/>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7" descr="Diagram, text">
            <a:extLst>
              <a:ext uri="{FF2B5EF4-FFF2-40B4-BE49-F238E27FC236}">
                <a16:creationId xmlns:a16="http://schemas.microsoft.com/office/drawing/2014/main" id="{774A8DEE-3C87-CEF6-D08C-0E9BF1628B93}"/>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t="62611"/>
          <a:stretch>
            <a:fillRect/>
          </a:stretch>
        </p:blipFill>
        <p:spPr bwMode="auto">
          <a:xfrm>
            <a:off x="1912121" y="4608576"/>
            <a:ext cx="3041696" cy="1833499"/>
          </a:xfrm>
          <a:custGeom>
            <a:avLst/>
            <a:gdLst>
              <a:gd name="connsiteX0" fmla="*/ 0 w 3041696"/>
              <a:gd name="connsiteY0" fmla="*/ 0 h 1833499"/>
              <a:gd name="connsiteX1" fmla="*/ 3041696 w 3041696"/>
              <a:gd name="connsiteY1" fmla="*/ 0 h 1833499"/>
              <a:gd name="connsiteX2" fmla="*/ 3041696 w 3041696"/>
              <a:gd name="connsiteY2" fmla="*/ 1833499 h 1833499"/>
              <a:gd name="connsiteX3" fmla="*/ 0 w 3041696"/>
              <a:gd name="connsiteY3" fmla="*/ 1833499 h 1833499"/>
              <a:gd name="connsiteX4" fmla="*/ 0 w 3041696"/>
              <a:gd name="connsiteY4" fmla="*/ 0 h 1833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1696" h="1833499">
                <a:moveTo>
                  <a:pt x="0" y="0"/>
                </a:moveTo>
                <a:lnTo>
                  <a:pt x="3041696" y="0"/>
                </a:lnTo>
                <a:lnTo>
                  <a:pt x="3041696" y="1833499"/>
                </a:lnTo>
                <a:lnTo>
                  <a:pt x="0" y="183349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Content Placeholder 3">
            <a:extLst>
              <a:ext uri="{FF2B5EF4-FFF2-40B4-BE49-F238E27FC236}">
                <a16:creationId xmlns:a16="http://schemas.microsoft.com/office/drawing/2014/main" id="{20F8D9EC-9B9A-968C-DD74-803EAB610670}"/>
              </a:ext>
            </a:extLst>
          </p:cNvPr>
          <p:cNvSpPr>
            <a:spLocks noGrp="1"/>
          </p:cNvSpPr>
          <p:nvPr>
            <p:ph idx="10"/>
          </p:nvPr>
        </p:nvSpPr>
        <p:spPr/>
        <p:txBody>
          <a:bodyPr/>
          <a:lstStyle/>
          <a:p>
            <a:r>
              <a:rPr lang="en-US" dirty="0"/>
              <a:t>Invocation Context Information Extraction</a:t>
            </a:r>
          </a:p>
          <a:p>
            <a:pPr lvl="1"/>
            <a:r>
              <a:rPr lang="en-US" dirty="0"/>
              <a:t>Import Statements</a:t>
            </a:r>
          </a:p>
          <a:p>
            <a:pPr lvl="1"/>
            <a:r>
              <a:rPr lang="en-US" dirty="0"/>
              <a:t>Invocation Context Class Information (e.g., class name, inner classes, super class hierarchy)</a:t>
            </a:r>
          </a:p>
          <a:p>
            <a:pPr lvl="1"/>
            <a:r>
              <a:rPr lang="en-US" dirty="0"/>
              <a:t>Type of Method Invoker Expression</a:t>
            </a:r>
          </a:p>
          <a:p>
            <a:pPr lvl="1"/>
            <a:r>
              <a:rPr lang="en-US" dirty="0"/>
              <a:t>Type of Method Argument Expressions</a:t>
            </a:r>
          </a:p>
        </p:txBody>
      </p:sp>
      <p:sp>
        <p:nvSpPr>
          <p:cNvPr id="5" name="Slide Number Placeholder 4">
            <a:extLst>
              <a:ext uri="{FF2B5EF4-FFF2-40B4-BE49-F238E27FC236}">
                <a16:creationId xmlns:a16="http://schemas.microsoft.com/office/drawing/2014/main" id="{DF61497E-4803-59C7-AF6B-257DBAE28AA3}"/>
              </a:ext>
            </a:extLst>
          </p:cNvPr>
          <p:cNvSpPr>
            <a:spLocks noGrp="1"/>
          </p:cNvSpPr>
          <p:nvPr>
            <p:ph type="sldNum" sz="quarter" idx="11"/>
          </p:nvPr>
        </p:nvSpPr>
        <p:spPr/>
        <p:txBody>
          <a:bodyPr/>
          <a:lstStyle/>
          <a:p>
            <a:fld id="{A4D5355F-59CD-4A09-9C9F-0FCB850DF696}" type="slidenum">
              <a:rPr lang="en-US" smtClean="0"/>
              <a:t>15</a:t>
            </a:fld>
            <a:endParaRPr lang="en-US"/>
          </a:p>
        </p:txBody>
      </p:sp>
    </p:spTree>
    <p:extLst>
      <p:ext uri="{BB962C8B-B14F-4D97-AF65-F5344CB8AC3E}">
        <p14:creationId xmlns:p14="http://schemas.microsoft.com/office/powerpoint/2010/main" val="12026111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7095-9C11-974E-534C-9587FA93B6ED}"/>
              </a:ext>
            </a:extLst>
          </p:cNvPr>
          <p:cNvSpPr>
            <a:spLocks noGrp="1"/>
          </p:cNvSpPr>
          <p:nvPr>
            <p:ph type="title"/>
          </p:nvPr>
        </p:nvSpPr>
        <p:spPr/>
        <p:txBody>
          <a:bodyPr/>
          <a:lstStyle/>
          <a:p>
            <a:r>
              <a:rPr lang="en-US" dirty="0"/>
              <a:t>Resolution of Method Binding Information</a:t>
            </a:r>
          </a:p>
        </p:txBody>
      </p:sp>
      <p:pic>
        <p:nvPicPr>
          <p:cNvPr id="12" name="Picture 11" descr="Diagram, text&#10;&#10;Description automatically generated">
            <a:extLst>
              <a:ext uri="{FF2B5EF4-FFF2-40B4-BE49-F238E27FC236}">
                <a16:creationId xmlns:a16="http://schemas.microsoft.com/office/drawing/2014/main" id="{E1EFD317-680A-E015-87B0-E0EBE2810AEC}"/>
              </a:ext>
            </a:extLst>
          </p:cNvPr>
          <p:cNvPicPr>
            <a:picLocks noChangeAspect="1"/>
          </p:cNvPicPr>
          <p:nvPr/>
        </p:nvPicPr>
        <p:blipFill>
          <a:blip r:embed="rId3">
            <a:extLst>
              <a:ext uri="{28A0092B-C50C-407E-A947-70E740481C1C}">
                <a14:useLocalDpi xmlns:a14="http://schemas.microsoft.com/office/drawing/2010/main" val="0"/>
              </a:ext>
            </a:extLst>
          </a:blip>
          <a:srcRect t="63356" r="6240" b="26201"/>
          <a:stretch>
            <a:fillRect/>
          </a:stretch>
        </p:blipFill>
        <p:spPr bwMode="auto">
          <a:xfrm>
            <a:off x="1153170" y="4617720"/>
            <a:ext cx="2851903" cy="512064"/>
          </a:xfrm>
          <a:custGeom>
            <a:avLst/>
            <a:gdLst>
              <a:gd name="connsiteX0" fmla="*/ 0 w 2851903"/>
              <a:gd name="connsiteY0" fmla="*/ 0 h 512064"/>
              <a:gd name="connsiteX1" fmla="*/ 2851903 w 2851903"/>
              <a:gd name="connsiteY1" fmla="*/ 0 h 512064"/>
              <a:gd name="connsiteX2" fmla="*/ 2851903 w 2851903"/>
              <a:gd name="connsiteY2" fmla="*/ 512064 h 512064"/>
              <a:gd name="connsiteX3" fmla="*/ 0 w 2851903"/>
              <a:gd name="connsiteY3" fmla="*/ 512064 h 512064"/>
              <a:gd name="connsiteX4" fmla="*/ 0 w 2851903"/>
              <a:gd name="connsiteY4" fmla="*/ 0 h 51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903" h="512064">
                <a:moveTo>
                  <a:pt x="0" y="0"/>
                </a:moveTo>
                <a:lnTo>
                  <a:pt x="2851903" y="0"/>
                </a:lnTo>
                <a:lnTo>
                  <a:pt x="2851903" y="512064"/>
                </a:lnTo>
                <a:lnTo>
                  <a:pt x="0" y="51206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1" name="Picture 10" descr="Diagram, text">
            <a:extLst>
              <a:ext uri="{FF2B5EF4-FFF2-40B4-BE49-F238E27FC236}">
                <a16:creationId xmlns:a16="http://schemas.microsoft.com/office/drawing/2014/main" id="{7EBBFD9B-AB9C-5F3F-FF1C-AE68D8ADEE9A}"/>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153169" y="1510856"/>
            <a:ext cx="3041696" cy="4903787"/>
          </a:xfrm>
          <a:custGeom>
            <a:avLst/>
            <a:gdLst>
              <a:gd name="connsiteX0" fmla="*/ 0 w 3041696"/>
              <a:gd name="connsiteY0" fmla="*/ 0 h 4903787"/>
              <a:gd name="connsiteX1" fmla="*/ 3041696 w 3041696"/>
              <a:gd name="connsiteY1" fmla="*/ 0 h 4903787"/>
              <a:gd name="connsiteX2" fmla="*/ 3041696 w 3041696"/>
              <a:gd name="connsiteY2" fmla="*/ 4903787 h 4903787"/>
              <a:gd name="connsiteX3" fmla="*/ 0 w 3041696"/>
              <a:gd name="connsiteY3" fmla="*/ 4903787 h 4903787"/>
              <a:gd name="connsiteX4" fmla="*/ 0 w 3041696"/>
              <a:gd name="connsiteY4" fmla="*/ 3618928 h 4903787"/>
              <a:gd name="connsiteX5" fmla="*/ 2851903 w 3041696"/>
              <a:gd name="connsiteY5" fmla="*/ 3618928 h 4903787"/>
              <a:gd name="connsiteX6" fmla="*/ 2851903 w 3041696"/>
              <a:gd name="connsiteY6" fmla="*/ 3106864 h 4903787"/>
              <a:gd name="connsiteX7" fmla="*/ 0 w 3041696"/>
              <a:gd name="connsiteY7" fmla="*/ 3106864 h 4903787"/>
              <a:gd name="connsiteX8" fmla="*/ 0 w 3041696"/>
              <a:gd name="connsiteY8"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1696" h="4903787">
                <a:moveTo>
                  <a:pt x="0" y="0"/>
                </a:moveTo>
                <a:lnTo>
                  <a:pt x="3041696" y="0"/>
                </a:lnTo>
                <a:lnTo>
                  <a:pt x="3041696" y="4903787"/>
                </a:lnTo>
                <a:lnTo>
                  <a:pt x="0" y="4903787"/>
                </a:lnTo>
                <a:lnTo>
                  <a:pt x="0" y="3618928"/>
                </a:lnTo>
                <a:lnTo>
                  <a:pt x="2851903" y="3618928"/>
                </a:lnTo>
                <a:lnTo>
                  <a:pt x="2851903" y="3106864"/>
                </a:lnTo>
                <a:lnTo>
                  <a:pt x="0" y="310686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0" name="Picture 9" descr="Diagram, text&#10;&#10;Description automatically generated">
            <a:extLst>
              <a:ext uri="{FF2B5EF4-FFF2-40B4-BE49-F238E27FC236}">
                <a16:creationId xmlns:a16="http://schemas.microsoft.com/office/drawing/2014/main" id="{51E18E64-00C5-80A5-5AE8-488685154AFD}"/>
              </a:ext>
            </a:extLst>
          </p:cNvPr>
          <p:cNvPicPr>
            <a:picLocks noChangeAspect="1"/>
          </p:cNvPicPr>
          <p:nvPr/>
        </p:nvPicPr>
        <p:blipFill>
          <a:blip r:embed="rId3">
            <a:extLst>
              <a:ext uri="{28A0092B-C50C-407E-A947-70E740481C1C}">
                <a14:useLocalDpi xmlns:a14="http://schemas.microsoft.com/office/drawing/2010/main" val="0"/>
              </a:ext>
            </a:extLst>
          </a:blip>
          <a:srcRect l="-334" t="63356" r="100000" b="26201"/>
          <a:stretch>
            <a:fillRect/>
          </a:stretch>
        </p:blipFill>
        <p:spPr bwMode="auto">
          <a:xfrm>
            <a:off x="1143001" y="4617720"/>
            <a:ext cx="10169" cy="512064"/>
          </a:xfrm>
          <a:custGeom>
            <a:avLst/>
            <a:gdLst>
              <a:gd name="connsiteX0" fmla="*/ 0 w 10169"/>
              <a:gd name="connsiteY0" fmla="*/ 0 h 512064"/>
              <a:gd name="connsiteX1" fmla="*/ 10169 w 10169"/>
              <a:gd name="connsiteY1" fmla="*/ 0 h 512064"/>
              <a:gd name="connsiteX2" fmla="*/ 10169 w 10169"/>
              <a:gd name="connsiteY2" fmla="*/ 512064 h 512064"/>
              <a:gd name="connsiteX3" fmla="*/ 0 w 10169"/>
              <a:gd name="connsiteY3" fmla="*/ 512064 h 512064"/>
              <a:gd name="connsiteX4" fmla="*/ 0 w 10169"/>
              <a:gd name="connsiteY4" fmla="*/ 0 h 512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69" h="512064">
                <a:moveTo>
                  <a:pt x="0" y="0"/>
                </a:moveTo>
                <a:lnTo>
                  <a:pt x="10169" y="0"/>
                </a:lnTo>
                <a:lnTo>
                  <a:pt x="10169" y="512064"/>
                </a:lnTo>
                <a:lnTo>
                  <a:pt x="0" y="512064"/>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Content Placeholder 5">
            <a:extLst>
              <a:ext uri="{FF2B5EF4-FFF2-40B4-BE49-F238E27FC236}">
                <a16:creationId xmlns:a16="http://schemas.microsoft.com/office/drawing/2014/main" id="{EDB81B3C-1165-7E17-54C8-9CCA5E82BDC4}"/>
              </a:ext>
            </a:extLst>
          </p:cNvPr>
          <p:cNvSpPr>
            <a:spLocks noGrp="1"/>
          </p:cNvSpPr>
          <p:nvPr>
            <p:ph idx="10"/>
          </p:nvPr>
        </p:nvSpPr>
        <p:spPr>
          <a:xfrm>
            <a:off x="4919473" y="1524000"/>
            <a:ext cx="6347044" cy="4926676"/>
          </a:xfrm>
        </p:spPr>
        <p:txBody>
          <a:bodyPr/>
          <a:lstStyle/>
          <a:p>
            <a:r>
              <a:rPr lang="en-US" dirty="0"/>
              <a:t>We perform search in 6 different scopes to identify appropriate method binding information.</a:t>
            </a:r>
          </a:p>
          <a:p>
            <a:pPr lvl="1"/>
            <a:r>
              <a:rPr lang="en-US" dirty="0"/>
              <a:t>Method invoker expression scope</a:t>
            </a:r>
          </a:p>
          <a:p>
            <a:pPr lvl="1"/>
            <a:r>
              <a:rPr lang="en-US" dirty="0"/>
              <a:t>Method invocation context scope</a:t>
            </a:r>
          </a:p>
          <a:p>
            <a:pPr lvl="1"/>
            <a:r>
              <a:rPr lang="en-US" dirty="0"/>
              <a:t>Directly imported class scope</a:t>
            </a:r>
          </a:p>
          <a:p>
            <a:pPr lvl="1"/>
            <a:r>
              <a:rPr lang="en-US" dirty="0"/>
              <a:t>Inner classes of directly imported class scope</a:t>
            </a:r>
          </a:p>
          <a:p>
            <a:pPr lvl="1"/>
            <a:r>
              <a:rPr lang="en-US" dirty="0"/>
              <a:t>Imported package scope</a:t>
            </a:r>
          </a:p>
          <a:p>
            <a:pPr lvl="1"/>
            <a:r>
              <a:rPr lang="en-US" dirty="0"/>
              <a:t>Super classes of all imported class scope</a:t>
            </a:r>
          </a:p>
          <a:p>
            <a:r>
              <a:rPr lang="en-US" dirty="0"/>
              <a:t>Filtration process</a:t>
            </a:r>
          </a:p>
          <a:p>
            <a:r>
              <a:rPr lang="en-US" dirty="0"/>
              <a:t>Deferral of method binding information</a:t>
            </a:r>
          </a:p>
        </p:txBody>
      </p:sp>
      <p:sp>
        <p:nvSpPr>
          <p:cNvPr id="3" name="Slide Number Placeholder 2">
            <a:extLst>
              <a:ext uri="{FF2B5EF4-FFF2-40B4-BE49-F238E27FC236}">
                <a16:creationId xmlns:a16="http://schemas.microsoft.com/office/drawing/2014/main" id="{715390B0-3B6A-9452-920C-967F22B9B19D}"/>
              </a:ext>
            </a:extLst>
          </p:cNvPr>
          <p:cNvSpPr>
            <a:spLocks noGrp="1"/>
          </p:cNvSpPr>
          <p:nvPr>
            <p:ph type="sldNum" sz="quarter" idx="11"/>
          </p:nvPr>
        </p:nvSpPr>
        <p:spPr/>
        <p:txBody>
          <a:bodyPr/>
          <a:lstStyle/>
          <a:p>
            <a:fld id="{A4D5355F-59CD-4A09-9C9F-0FCB850DF696}" type="slidenum">
              <a:rPr lang="en-US" smtClean="0"/>
              <a:t>16</a:t>
            </a:fld>
            <a:endParaRPr lang="en-US"/>
          </a:p>
        </p:txBody>
      </p:sp>
    </p:spTree>
    <p:extLst>
      <p:ext uri="{BB962C8B-B14F-4D97-AF65-F5344CB8AC3E}">
        <p14:creationId xmlns:p14="http://schemas.microsoft.com/office/powerpoint/2010/main" val="21652561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DDA4-0E8C-76C9-340E-7096D4549F3B}"/>
              </a:ext>
            </a:extLst>
          </p:cNvPr>
          <p:cNvSpPr>
            <a:spLocks noGrp="1"/>
          </p:cNvSpPr>
          <p:nvPr>
            <p:ph type="title"/>
          </p:nvPr>
        </p:nvSpPr>
        <p:spPr/>
        <p:txBody>
          <a:bodyPr/>
          <a:lstStyle/>
          <a:p>
            <a:r>
              <a:rPr lang="en-US" dirty="0"/>
              <a:t>Filtration Process</a:t>
            </a:r>
          </a:p>
        </p:txBody>
      </p:sp>
      <p:sp>
        <p:nvSpPr>
          <p:cNvPr id="5" name="Content Placeholder 4">
            <a:extLst>
              <a:ext uri="{FF2B5EF4-FFF2-40B4-BE49-F238E27FC236}">
                <a16:creationId xmlns:a16="http://schemas.microsoft.com/office/drawing/2014/main" id="{6DE3A9AA-56F6-23B8-FDA8-832BE7F9ACB9}"/>
              </a:ext>
            </a:extLst>
          </p:cNvPr>
          <p:cNvSpPr>
            <a:spLocks noGrp="1"/>
          </p:cNvSpPr>
          <p:nvPr>
            <p:ph idx="1"/>
          </p:nvPr>
        </p:nvSpPr>
        <p:spPr/>
        <p:txBody>
          <a:bodyPr/>
          <a:lstStyle/>
          <a:p>
            <a:r>
              <a:rPr lang="en-US" dirty="0"/>
              <a:t>Perform filtration based on</a:t>
            </a:r>
          </a:p>
          <a:p>
            <a:pPr lvl="1"/>
            <a:r>
              <a:rPr lang="en-US" dirty="0"/>
              <a:t>Type of method invoker</a:t>
            </a:r>
          </a:p>
          <a:p>
            <a:pPr lvl="1"/>
            <a:r>
              <a:rPr lang="en-US" dirty="0"/>
              <a:t>Type of method argument </a:t>
            </a:r>
          </a:p>
        </p:txBody>
      </p:sp>
      <p:sp>
        <p:nvSpPr>
          <p:cNvPr id="4" name="Slide Number Placeholder 3">
            <a:extLst>
              <a:ext uri="{FF2B5EF4-FFF2-40B4-BE49-F238E27FC236}">
                <a16:creationId xmlns:a16="http://schemas.microsoft.com/office/drawing/2014/main" id="{EE653AB2-35EC-C202-4525-0B7E2F823D4B}"/>
              </a:ext>
            </a:extLst>
          </p:cNvPr>
          <p:cNvSpPr>
            <a:spLocks noGrp="1"/>
          </p:cNvSpPr>
          <p:nvPr>
            <p:ph type="sldNum" sz="quarter" idx="10"/>
          </p:nvPr>
        </p:nvSpPr>
        <p:spPr/>
        <p:txBody>
          <a:bodyPr/>
          <a:lstStyle/>
          <a:p>
            <a:fld id="{A4D5355F-59CD-4A09-9C9F-0FCB850DF696}" type="slidenum">
              <a:rPr lang="en-US" smtClean="0"/>
              <a:t>17</a:t>
            </a:fld>
            <a:endParaRPr lang="en-US"/>
          </a:p>
        </p:txBody>
      </p:sp>
    </p:spTree>
    <p:extLst>
      <p:ext uri="{BB962C8B-B14F-4D97-AF65-F5344CB8AC3E}">
        <p14:creationId xmlns:p14="http://schemas.microsoft.com/office/powerpoint/2010/main" val="235932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6677-FC51-0CEB-6C33-E545A6DFF7B3}"/>
              </a:ext>
            </a:extLst>
          </p:cNvPr>
          <p:cNvSpPr>
            <a:spLocks noGrp="1"/>
          </p:cNvSpPr>
          <p:nvPr>
            <p:ph type="title"/>
          </p:nvPr>
        </p:nvSpPr>
        <p:spPr/>
        <p:txBody>
          <a:bodyPr/>
          <a:lstStyle/>
          <a:p>
            <a:r>
              <a:rPr lang="en-US" dirty="0"/>
              <a:t>Filtration based on Type of method invoker</a:t>
            </a:r>
            <a:br>
              <a:rPr lang="en-US" dirty="0"/>
            </a:br>
            <a:r>
              <a:rPr lang="en-US" dirty="0"/>
              <a:t> </a:t>
            </a:r>
          </a:p>
        </p:txBody>
      </p:sp>
      <p:sp>
        <p:nvSpPr>
          <p:cNvPr id="3" name="Content Placeholder 2">
            <a:extLst>
              <a:ext uri="{FF2B5EF4-FFF2-40B4-BE49-F238E27FC236}">
                <a16:creationId xmlns:a16="http://schemas.microsoft.com/office/drawing/2014/main" id="{D1487E2F-89E6-06C6-B886-63B010F2B507}"/>
              </a:ext>
            </a:extLst>
          </p:cNvPr>
          <p:cNvSpPr>
            <a:spLocks noGrp="1"/>
          </p:cNvSpPr>
          <p:nvPr>
            <p:ph idx="1"/>
          </p:nvPr>
        </p:nvSpPr>
        <p:spPr/>
        <p:txBody>
          <a:bodyPr/>
          <a:lstStyle/>
          <a:p>
            <a:r>
              <a:rPr lang="en-US" dirty="0"/>
              <a:t>We try to compare class name of invoker expression with class name of the method binding</a:t>
            </a:r>
          </a:p>
          <a:p>
            <a:r>
              <a:rPr lang="en-US" dirty="0"/>
              <a:t>We starts with the class name of invoker expression</a:t>
            </a:r>
          </a:p>
          <a:p>
            <a:r>
              <a:rPr lang="en-US" dirty="0"/>
              <a:t>Iterate through superclass hierarchy</a:t>
            </a:r>
          </a:p>
          <a:p>
            <a:r>
              <a:rPr lang="en-US" dirty="0"/>
              <a:t>Assign a value for each method binding information based on distance between the class of the invoker type and method binding information</a:t>
            </a:r>
          </a:p>
        </p:txBody>
      </p:sp>
      <p:sp>
        <p:nvSpPr>
          <p:cNvPr id="4" name="Content Placeholder 3">
            <a:extLst>
              <a:ext uri="{FF2B5EF4-FFF2-40B4-BE49-F238E27FC236}">
                <a16:creationId xmlns:a16="http://schemas.microsoft.com/office/drawing/2014/main" id="{733F7A26-7429-41BC-D044-09F960ED0D70}"/>
              </a:ext>
            </a:extLst>
          </p:cNvPr>
          <p:cNvSpPr>
            <a:spLocks noGrp="1"/>
          </p:cNvSpPr>
          <p:nvPr>
            <p:ph idx="10"/>
          </p:nvPr>
        </p:nvSpPr>
        <p:spPr/>
        <p:txBody>
          <a:bodyPr/>
          <a:lstStyle/>
          <a:p>
            <a:endParaRPr lang="en-US" dirty="0"/>
          </a:p>
        </p:txBody>
      </p:sp>
      <p:sp>
        <p:nvSpPr>
          <p:cNvPr id="6" name="Rectangle 5">
            <a:extLst>
              <a:ext uri="{FF2B5EF4-FFF2-40B4-BE49-F238E27FC236}">
                <a16:creationId xmlns:a16="http://schemas.microsoft.com/office/drawing/2014/main" id="{D3D55177-2FC0-82C2-C5CD-92756C91419A}"/>
              </a:ext>
            </a:extLst>
          </p:cNvPr>
          <p:cNvSpPr/>
          <p:nvPr/>
        </p:nvSpPr>
        <p:spPr bwMode="auto">
          <a:xfrm>
            <a:off x="7556938" y="5052767"/>
            <a:ext cx="2228086"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AnnotationDeclaration</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48F492A7-E9B1-4935-5AA4-1249349356FE}"/>
              </a:ext>
            </a:extLst>
          </p:cNvPr>
          <p:cNvSpPr/>
          <p:nvPr/>
        </p:nvSpPr>
        <p:spPr bwMode="auto">
          <a:xfrm>
            <a:off x="6213836" y="4356755"/>
            <a:ext cx="1751813"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BodyDeclaration</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1BD83CD-5C18-BE57-8D18-B4A9535A2E1B}"/>
              </a:ext>
            </a:extLst>
          </p:cNvPr>
          <p:cNvSpPr/>
          <p:nvPr/>
        </p:nvSpPr>
        <p:spPr bwMode="auto">
          <a:xfrm>
            <a:off x="8666376" y="4348900"/>
            <a:ext cx="2400692"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NodeWithSimpleName</a:t>
            </a:r>
            <a:endPar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DCAF238D-A1E5-981E-3C8D-DA88096BA824}"/>
              </a:ext>
            </a:extLst>
          </p:cNvPr>
          <p:cNvSpPr/>
          <p:nvPr/>
        </p:nvSpPr>
        <p:spPr bwMode="auto">
          <a:xfrm>
            <a:off x="6715029" y="3670170"/>
            <a:ext cx="750999"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a:t>
            </a:r>
          </a:p>
        </p:txBody>
      </p:sp>
      <p:sp>
        <p:nvSpPr>
          <p:cNvPr id="17" name="Rectangle 16">
            <a:extLst>
              <a:ext uri="{FF2B5EF4-FFF2-40B4-BE49-F238E27FC236}">
                <a16:creationId xmlns:a16="http://schemas.microsoft.com/office/drawing/2014/main" id="{FAD9BCA0-E6FA-D5B7-17C5-BC191F7A17E1}"/>
              </a:ext>
            </a:extLst>
          </p:cNvPr>
          <p:cNvSpPr/>
          <p:nvPr/>
        </p:nvSpPr>
        <p:spPr bwMode="auto">
          <a:xfrm>
            <a:off x="6594052" y="2964731"/>
            <a:ext cx="1013380"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Visitable</a:t>
            </a:r>
          </a:p>
        </p:txBody>
      </p:sp>
      <p:sp>
        <p:nvSpPr>
          <p:cNvPr id="18" name="Rectangle 17">
            <a:extLst>
              <a:ext uri="{FF2B5EF4-FFF2-40B4-BE49-F238E27FC236}">
                <a16:creationId xmlns:a16="http://schemas.microsoft.com/office/drawing/2014/main" id="{A223D807-0AA6-A2EE-7F18-3D3B5FB9BDE1}"/>
              </a:ext>
            </a:extLst>
          </p:cNvPr>
          <p:cNvSpPr/>
          <p:nvPr/>
        </p:nvSpPr>
        <p:spPr bwMode="auto">
          <a:xfrm>
            <a:off x="6605049" y="2268717"/>
            <a:ext cx="983528"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a:t>
            </a:r>
          </a:p>
        </p:txBody>
      </p:sp>
      <p:sp>
        <p:nvSpPr>
          <p:cNvPr id="19" name="Rectangle 18">
            <a:extLst>
              <a:ext uri="{FF2B5EF4-FFF2-40B4-BE49-F238E27FC236}">
                <a16:creationId xmlns:a16="http://schemas.microsoft.com/office/drawing/2014/main" id="{34417629-C9E9-9AA6-5C14-99384E1882B3}"/>
              </a:ext>
            </a:extLst>
          </p:cNvPr>
          <p:cNvSpPr/>
          <p:nvPr/>
        </p:nvSpPr>
        <p:spPr bwMode="auto">
          <a:xfrm>
            <a:off x="9359246" y="3674883"/>
            <a:ext cx="1032233"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Object</a:t>
            </a:r>
          </a:p>
        </p:txBody>
      </p:sp>
      <p:sp>
        <p:nvSpPr>
          <p:cNvPr id="20" name="Rectangle 19">
            <a:extLst>
              <a:ext uri="{FF2B5EF4-FFF2-40B4-BE49-F238E27FC236}">
                <a16:creationId xmlns:a16="http://schemas.microsoft.com/office/drawing/2014/main" id="{670704F2-C793-F683-D80C-2097BD065EB7}"/>
              </a:ext>
            </a:extLst>
          </p:cNvPr>
          <p:cNvSpPr/>
          <p:nvPr/>
        </p:nvSpPr>
        <p:spPr bwMode="auto">
          <a:xfrm>
            <a:off x="7882380" y="5610520"/>
            <a:ext cx="1421875" cy="3959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n.hashCode</a:t>
            </a:r>
            <a:r>
              <a:rPr kumimoji="0" lang="en-US" sz="16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t>
            </a:r>
          </a:p>
        </p:txBody>
      </p:sp>
      <p:cxnSp>
        <p:nvCxnSpPr>
          <p:cNvPr id="24" name="Straight Arrow Connector 23">
            <a:extLst>
              <a:ext uri="{FF2B5EF4-FFF2-40B4-BE49-F238E27FC236}">
                <a16:creationId xmlns:a16="http://schemas.microsoft.com/office/drawing/2014/main" id="{1462A433-49BE-6F22-F257-8533C20D644D}"/>
              </a:ext>
            </a:extLst>
          </p:cNvPr>
          <p:cNvCxnSpPr>
            <a:cxnSpLocks/>
            <a:stCxn id="6" idx="0"/>
          </p:cNvCxnSpPr>
          <p:nvPr/>
        </p:nvCxnSpPr>
        <p:spPr bwMode="auto">
          <a:xfrm flipH="1" flipV="1">
            <a:off x="7079530" y="4769963"/>
            <a:ext cx="1591451" cy="28280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6" name="Straight Arrow Connector 25">
            <a:extLst>
              <a:ext uri="{FF2B5EF4-FFF2-40B4-BE49-F238E27FC236}">
                <a16:creationId xmlns:a16="http://schemas.microsoft.com/office/drawing/2014/main" id="{01941A38-47CC-78FB-6A22-C65E1FA7B3AC}"/>
              </a:ext>
            </a:extLst>
          </p:cNvPr>
          <p:cNvCxnSpPr>
            <a:cxnSpLocks/>
            <a:stCxn id="6" idx="0"/>
            <a:endCxn id="15" idx="2"/>
          </p:cNvCxnSpPr>
          <p:nvPr/>
        </p:nvCxnSpPr>
        <p:spPr bwMode="auto">
          <a:xfrm flipV="1">
            <a:off x="8670981" y="4744826"/>
            <a:ext cx="1195741" cy="30794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28" name="Straight Arrow Connector 27">
            <a:extLst>
              <a:ext uri="{FF2B5EF4-FFF2-40B4-BE49-F238E27FC236}">
                <a16:creationId xmlns:a16="http://schemas.microsoft.com/office/drawing/2014/main" id="{30501EC0-453B-81F2-A685-7623B0EB28CF}"/>
              </a:ext>
            </a:extLst>
          </p:cNvPr>
          <p:cNvCxnSpPr>
            <a:cxnSpLocks/>
            <a:stCxn id="7" idx="0"/>
            <a:endCxn id="16" idx="2"/>
          </p:cNvCxnSpPr>
          <p:nvPr/>
        </p:nvCxnSpPr>
        <p:spPr bwMode="auto">
          <a:xfrm flipV="1">
            <a:off x="7089743" y="4066096"/>
            <a:ext cx="786" cy="290659"/>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2" name="Straight Arrow Connector 31">
            <a:extLst>
              <a:ext uri="{FF2B5EF4-FFF2-40B4-BE49-F238E27FC236}">
                <a16:creationId xmlns:a16="http://schemas.microsoft.com/office/drawing/2014/main" id="{DD4288B0-F0D2-2F18-0283-5FB57E82C1CD}"/>
              </a:ext>
            </a:extLst>
          </p:cNvPr>
          <p:cNvCxnSpPr>
            <a:stCxn id="15" idx="0"/>
            <a:endCxn id="19" idx="2"/>
          </p:cNvCxnSpPr>
          <p:nvPr/>
        </p:nvCxnSpPr>
        <p:spPr bwMode="auto">
          <a:xfrm flipV="1">
            <a:off x="9866722" y="4070809"/>
            <a:ext cx="8641" cy="27809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37" name="Straight Arrow Connector 36">
            <a:extLst>
              <a:ext uri="{FF2B5EF4-FFF2-40B4-BE49-F238E27FC236}">
                <a16:creationId xmlns:a16="http://schemas.microsoft.com/office/drawing/2014/main" id="{787DD433-4F1F-0BC3-9663-5BD99BB2E290}"/>
              </a:ext>
            </a:extLst>
          </p:cNvPr>
          <p:cNvCxnSpPr>
            <a:cxnSpLocks/>
            <a:stCxn id="16" idx="0"/>
            <a:endCxn id="17" idx="2"/>
          </p:cNvCxnSpPr>
          <p:nvPr/>
        </p:nvCxnSpPr>
        <p:spPr bwMode="auto">
          <a:xfrm flipV="1">
            <a:off x="7090529" y="3360657"/>
            <a:ext cx="10213" cy="309513"/>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43" name="Straight Arrow Connector 42">
            <a:extLst>
              <a:ext uri="{FF2B5EF4-FFF2-40B4-BE49-F238E27FC236}">
                <a16:creationId xmlns:a16="http://schemas.microsoft.com/office/drawing/2014/main" id="{17610886-88A2-4429-C31A-FA8D58897CAC}"/>
              </a:ext>
            </a:extLst>
          </p:cNvPr>
          <p:cNvCxnSpPr>
            <a:cxnSpLocks/>
            <a:stCxn id="17" idx="0"/>
            <a:endCxn id="18" idx="2"/>
          </p:cNvCxnSpPr>
          <p:nvPr/>
        </p:nvCxnSpPr>
        <p:spPr bwMode="auto">
          <a:xfrm flipH="1" flipV="1">
            <a:off x="7096813" y="2664643"/>
            <a:ext cx="3929" cy="30008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53" name="TextBox 52">
            <a:extLst>
              <a:ext uri="{FF2B5EF4-FFF2-40B4-BE49-F238E27FC236}">
                <a16:creationId xmlns:a16="http://schemas.microsoft.com/office/drawing/2014/main" id="{A34F5D54-3EF5-F9E8-A7A2-DE000EE28590}"/>
              </a:ext>
            </a:extLst>
          </p:cNvPr>
          <p:cNvSpPr txBox="1"/>
          <p:nvPr/>
        </p:nvSpPr>
        <p:spPr>
          <a:xfrm>
            <a:off x="9756743" y="4864232"/>
            <a:ext cx="160255"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0</a:t>
            </a:r>
          </a:p>
        </p:txBody>
      </p:sp>
      <p:sp>
        <p:nvSpPr>
          <p:cNvPr id="55" name="TextBox 54">
            <a:extLst>
              <a:ext uri="{FF2B5EF4-FFF2-40B4-BE49-F238E27FC236}">
                <a16:creationId xmlns:a16="http://schemas.microsoft.com/office/drawing/2014/main" id="{0982D3A4-E88E-A442-C7FD-A0F7A2A36092}"/>
              </a:ext>
            </a:extLst>
          </p:cNvPr>
          <p:cNvSpPr txBox="1"/>
          <p:nvPr/>
        </p:nvSpPr>
        <p:spPr>
          <a:xfrm>
            <a:off x="7882380" y="4073951"/>
            <a:ext cx="2168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a:t>
            </a:r>
          </a:p>
        </p:txBody>
      </p:sp>
      <p:sp>
        <p:nvSpPr>
          <p:cNvPr id="56" name="TextBox 55">
            <a:extLst>
              <a:ext uri="{FF2B5EF4-FFF2-40B4-BE49-F238E27FC236}">
                <a16:creationId xmlns:a16="http://schemas.microsoft.com/office/drawing/2014/main" id="{F58B17F2-2933-114C-1D0E-77D1A8F715F8}"/>
              </a:ext>
            </a:extLst>
          </p:cNvPr>
          <p:cNvSpPr txBox="1"/>
          <p:nvPr/>
        </p:nvSpPr>
        <p:spPr>
          <a:xfrm>
            <a:off x="10900529" y="4009534"/>
            <a:ext cx="2168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a:t>
            </a:r>
          </a:p>
        </p:txBody>
      </p:sp>
      <p:sp>
        <p:nvSpPr>
          <p:cNvPr id="58" name="TextBox 57">
            <a:extLst>
              <a:ext uri="{FF2B5EF4-FFF2-40B4-BE49-F238E27FC236}">
                <a16:creationId xmlns:a16="http://schemas.microsoft.com/office/drawing/2014/main" id="{1AD6A4E3-A5DB-98A0-2188-641F15712008}"/>
              </a:ext>
            </a:extLst>
          </p:cNvPr>
          <p:cNvSpPr txBox="1"/>
          <p:nvPr/>
        </p:nvSpPr>
        <p:spPr>
          <a:xfrm>
            <a:off x="7422038" y="3453353"/>
            <a:ext cx="2168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2</a:t>
            </a:r>
          </a:p>
        </p:txBody>
      </p:sp>
      <p:sp>
        <p:nvSpPr>
          <p:cNvPr id="59" name="TextBox 58">
            <a:extLst>
              <a:ext uri="{FF2B5EF4-FFF2-40B4-BE49-F238E27FC236}">
                <a16:creationId xmlns:a16="http://schemas.microsoft.com/office/drawing/2014/main" id="{CA5B29AC-9A60-2865-DC79-DA4BA22720F0}"/>
              </a:ext>
            </a:extLst>
          </p:cNvPr>
          <p:cNvSpPr txBox="1"/>
          <p:nvPr/>
        </p:nvSpPr>
        <p:spPr>
          <a:xfrm>
            <a:off x="7582293" y="2727490"/>
            <a:ext cx="21681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3</a:t>
            </a:r>
          </a:p>
        </p:txBody>
      </p:sp>
      <p:sp>
        <p:nvSpPr>
          <p:cNvPr id="60" name="TextBox 59">
            <a:extLst>
              <a:ext uri="{FF2B5EF4-FFF2-40B4-BE49-F238E27FC236}">
                <a16:creationId xmlns:a16="http://schemas.microsoft.com/office/drawing/2014/main" id="{2AC2E0FD-47D6-1109-2AEE-AD148BD4E24E}"/>
              </a:ext>
            </a:extLst>
          </p:cNvPr>
          <p:cNvSpPr txBox="1"/>
          <p:nvPr/>
        </p:nvSpPr>
        <p:spPr>
          <a:xfrm>
            <a:off x="7544586" y="2029906"/>
            <a:ext cx="59074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1000</a:t>
            </a:r>
          </a:p>
        </p:txBody>
      </p:sp>
      <p:sp>
        <p:nvSpPr>
          <p:cNvPr id="61" name="TextBox 60">
            <a:extLst>
              <a:ext uri="{FF2B5EF4-FFF2-40B4-BE49-F238E27FC236}">
                <a16:creationId xmlns:a16="http://schemas.microsoft.com/office/drawing/2014/main" id="{1377F3B5-BD3D-C096-A364-A7CD0FFE0723}"/>
              </a:ext>
            </a:extLst>
          </p:cNvPr>
          <p:cNvSpPr txBox="1"/>
          <p:nvPr/>
        </p:nvSpPr>
        <p:spPr>
          <a:xfrm>
            <a:off x="10289357" y="3398363"/>
            <a:ext cx="590746" cy="307777"/>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1000</a:t>
            </a:r>
          </a:p>
        </p:txBody>
      </p:sp>
      <p:sp>
        <p:nvSpPr>
          <p:cNvPr id="8" name="Slide Number Placeholder 7">
            <a:extLst>
              <a:ext uri="{FF2B5EF4-FFF2-40B4-BE49-F238E27FC236}">
                <a16:creationId xmlns:a16="http://schemas.microsoft.com/office/drawing/2014/main" id="{3290F412-8E06-1154-C003-153C55B5CF9A}"/>
              </a:ext>
            </a:extLst>
          </p:cNvPr>
          <p:cNvSpPr>
            <a:spLocks noGrp="1"/>
          </p:cNvSpPr>
          <p:nvPr>
            <p:ph type="sldNum" sz="quarter" idx="11"/>
          </p:nvPr>
        </p:nvSpPr>
        <p:spPr/>
        <p:txBody>
          <a:bodyPr/>
          <a:lstStyle/>
          <a:p>
            <a:fld id="{A4D5355F-59CD-4A09-9C9F-0FCB850DF696}" type="slidenum">
              <a:rPr lang="en-US" smtClean="0"/>
              <a:t>18</a:t>
            </a:fld>
            <a:endParaRPr lang="en-US"/>
          </a:p>
        </p:txBody>
      </p:sp>
    </p:spTree>
    <p:extLst>
      <p:ext uri="{BB962C8B-B14F-4D97-AF65-F5344CB8AC3E}">
        <p14:creationId xmlns:p14="http://schemas.microsoft.com/office/powerpoint/2010/main" val="99889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animBg="1"/>
      <p:bldP spid="19" grpId="0" animBg="1"/>
      <p:bldP spid="20" grpId="0" animBg="1"/>
      <p:bldP spid="53" grpId="0"/>
      <p:bldP spid="55" grpId="0"/>
      <p:bldP spid="56" grpId="0"/>
      <p:bldP spid="58" grpId="0"/>
      <p:bldP spid="59" grpId="0"/>
      <p:bldP spid="60"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DCDC7-4B17-A889-DDD1-C82DA2BE26FD}"/>
              </a:ext>
            </a:extLst>
          </p:cNvPr>
          <p:cNvSpPr>
            <a:spLocks noGrp="1"/>
          </p:cNvSpPr>
          <p:nvPr>
            <p:ph type="title"/>
          </p:nvPr>
        </p:nvSpPr>
        <p:spPr/>
        <p:txBody>
          <a:bodyPr/>
          <a:lstStyle/>
          <a:p>
            <a:r>
              <a:rPr lang="en-US" dirty="0"/>
              <a:t>Filtration based on Argument Types</a:t>
            </a:r>
          </a:p>
        </p:txBody>
      </p:sp>
      <p:sp>
        <p:nvSpPr>
          <p:cNvPr id="3" name="Content Placeholder 2">
            <a:extLst>
              <a:ext uri="{FF2B5EF4-FFF2-40B4-BE49-F238E27FC236}">
                <a16:creationId xmlns:a16="http://schemas.microsoft.com/office/drawing/2014/main" id="{2EE37F00-EE8F-6B19-4359-B20EB1FBFB25}"/>
              </a:ext>
            </a:extLst>
          </p:cNvPr>
          <p:cNvSpPr>
            <a:spLocks noGrp="1"/>
          </p:cNvSpPr>
          <p:nvPr>
            <p:ph idx="1"/>
          </p:nvPr>
        </p:nvSpPr>
        <p:spPr>
          <a:xfrm>
            <a:off x="914401" y="1148972"/>
            <a:ext cx="5392131" cy="4904509"/>
          </a:xfrm>
        </p:spPr>
        <p:txBody>
          <a:bodyPr/>
          <a:lstStyle/>
          <a:p>
            <a:r>
              <a:rPr lang="en-US" dirty="0"/>
              <a:t>We compare class name of each argument</a:t>
            </a:r>
          </a:p>
          <a:p>
            <a:pPr lvl="1"/>
            <a:r>
              <a:rPr lang="en-US" dirty="0"/>
              <a:t>Invocation context</a:t>
            </a:r>
          </a:p>
          <a:p>
            <a:pPr lvl="1"/>
            <a:r>
              <a:rPr lang="en-US" dirty="0"/>
              <a:t>Method binding</a:t>
            </a:r>
          </a:p>
          <a:p>
            <a:r>
              <a:rPr lang="en-US" dirty="0"/>
              <a:t>Perform inference-based Matching</a:t>
            </a:r>
          </a:p>
          <a:p>
            <a:pPr lvl="1"/>
            <a:r>
              <a:rPr lang="en-US" dirty="0"/>
              <a:t>Super class hierarchy traversal</a:t>
            </a:r>
          </a:p>
          <a:p>
            <a:pPr lvl="1"/>
            <a:r>
              <a:rPr lang="en-US" dirty="0"/>
              <a:t>Primitive Type Widening Conversion</a:t>
            </a:r>
          </a:p>
          <a:p>
            <a:pPr lvl="1"/>
            <a:r>
              <a:rPr lang="en-US" dirty="0"/>
              <a:t>Primitive to Wrapper Object Conversion</a:t>
            </a:r>
          </a:p>
          <a:p>
            <a:r>
              <a:rPr lang="en-US" dirty="0"/>
              <a:t>We assign distance value for each argument matching</a:t>
            </a:r>
          </a:p>
          <a:p>
            <a:endParaRPr lang="en-US" dirty="0"/>
          </a:p>
          <a:p>
            <a:pPr marL="457200" lvl="1" indent="0">
              <a:buNone/>
            </a:pPr>
            <a:endParaRPr lang="en-US" dirty="0"/>
          </a:p>
        </p:txBody>
      </p:sp>
      <p:pic>
        <p:nvPicPr>
          <p:cNvPr id="6" name="Content Placeholder 5" descr="Table&#10;&#10;Description automatically generated">
            <a:extLst>
              <a:ext uri="{FF2B5EF4-FFF2-40B4-BE49-F238E27FC236}">
                <a16:creationId xmlns:a16="http://schemas.microsoft.com/office/drawing/2014/main" id="{CC7A4A1D-58B9-37C9-B5EB-3A340AF955FA}"/>
              </a:ext>
            </a:extLst>
          </p:cNvPr>
          <p:cNvPicPr>
            <a:picLocks noGrp="1" noChangeAspect="1"/>
          </p:cNvPicPr>
          <p:nvPr>
            <p:ph idx="10"/>
          </p:nvPr>
        </p:nvPicPr>
        <p:blipFill>
          <a:blip r:embed="rId3">
            <a:extLst>
              <a:ext uri="{28A0092B-C50C-407E-A947-70E740481C1C}">
                <a14:useLocalDpi xmlns:a14="http://schemas.microsoft.com/office/drawing/2010/main" val="0"/>
              </a:ext>
            </a:extLst>
          </a:blip>
          <a:stretch>
            <a:fillRect/>
          </a:stretch>
        </p:blipFill>
        <p:spPr>
          <a:xfrm>
            <a:off x="6618288" y="1535813"/>
            <a:ext cx="4648200" cy="3111295"/>
          </a:xfrm>
        </p:spPr>
      </p:pic>
      <p:sp>
        <p:nvSpPr>
          <p:cNvPr id="5" name="Slide Number Placeholder 4">
            <a:extLst>
              <a:ext uri="{FF2B5EF4-FFF2-40B4-BE49-F238E27FC236}">
                <a16:creationId xmlns:a16="http://schemas.microsoft.com/office/drawing/2014/main" id="{A12A0C5F-F486-58E0-3797-1DD71073DAC6}"/>
              </a:ext>
            </a:extLst>
          </p:cNvPr>
          <p:cNvSpPr>
            <a:spLocks noGrp="1"/>
          </p:cNvSpPr>
          <p:nvPr>
            <p:ph type="sldNum" sz="quarter" idx="11"/>
          </p:nvPr>
        </p:nvSpPr>
        <p:spPr/>
        <p:txBody>
          <a:bodyPr/>
          <a:lstStyle/>
          <a:p>
            <a:fld id="{A4D5355F-59CD-4A09-9C9F-0FCB850DF696}" type="slidenum">
              <a:rPr lang="en-US" smtClean="0"/>
              <a:t>19</a:t>
            </a:fld>
            <a:endParaRPr lang="en-US"/>
          </a:p>
        </p:txBody>
      </p:sp>
    </p:spTree>
    <p:extLst>
      <p:ext uri="{BB962C8B-B14F-4D97-AF65-F5344CB8AC3E}">
        <p14:creationId xmlns:p14="http://schemas.microsoft.com/office/powerpoint/2010/main" val="464925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9705D-530E-B0DD-4207-87503563B05D}"/>
              </a:ext>
            </a:extLst>
          </p:cNvPr>
          <p:cNvSpPr>
            <a:spLocks noGrp="1"/>
          </p:cNvSpPr>
          <p:nvPr>
            <p:ph type="title"/>
          </p:nvPr>
        </p:nvSpPr>
        <p:spPr/>
        <p:txBody>
          <a:bodyPr/>
          <a:lstStyle/>
          <a:p>
            <a:r>
              <a:rPr lang="en-US" dirty="0"/>
              <a:t>Binding Information</a:t>
            </a:r>
          </a:p>
        </p:txBody>
      </p:sp>
      <p:sp>
        <p:nvSpPr>
          <p:cNvPr id="3" name="Content Placeholder 2">
            <a:extLst>
              <a:ext uri="{FF2B5EF4-FFF2-40B4-BE49-F238E27FC236}">
                <a16:creationId xmlns:a16="http://schemas.microsoft.com/office/drawing/2014/main" id="{06D73D70-9917-3226-B07A-4F647C510F20}"/>
              </a:ext>
            </a:extLst>
          </p:cNvPr>
          <p:cNvSpPr>
            <a:spLocks noGrp="1"/>
          </p:cNvSpPr>
          <p:nvPr>
            <p:ph idx="1"/>
          </p:nvPr>
        </p:nvSpPr>
        <p:spPr/>
        <p:txBody>
          <a:bodyPr/>
          <a:lstStyle/>
          <a:p>
            <a:r>
              <a:rPr lang="en-US" dirty="0"/>
              <a:t>Binding Information connects references of type, method, fields, variables to their actual declarations.</a:t>
            </a:r>
          </a:p>
          <a:p>
            <a:r>
              <a:rPr lang="en-US" dirty="0"/>
              <a:t>Method Binding Information connects invocation reference to its declaration.</a:t>
            </a:r>
          </a:p>
          <a:p>
            <a:r>
              <a:rPr lang="en-US" dirty="0"/>
              <a:t>Compiler(i.e., Eclipse JDT) can create binding information from building the complete codebase. </a:t>
            </a:r>
          </a:p>
        </p:txBody>
      </p:sp>
      <p:sp>
        <p:nvSpPr>
          <p:cNvPr id="4" name="Slide Number Placeholder 3">
            <a:extLst>
              <a:ext uri="{FF2B5EF4-FFF2-40B4-BE49-F238E27FC236}">
                <a16:creationId xmlns:a16="http://schemas.microsoft.com/office/drawing/2014/main" id="{96836C9F-D8CF-36BB-0832-1246B8B619F8}"/>
              </a:ext>
            </a:extLst>
          </p:cNvPr>
          <p:cNvSpPr>
            <a:spLocks noGrp="1"/>
          </p:cNvSpPr>
          <p:nvPr>
            <p:ph type="sldNum" sz="quarter" idx="10"/>
          </p:nvPr>
        </p:nvSpPr>
        <p:spPr/>
        <p:txBody>
          <a:bodyPr/>
          <a:lstStyle/>
          <a:p>
            <a:fld id="{A4D5355F-59CD-4A09-9C9F-0FCB850DF696}" type="slidenum">
              <a:rPr lang="en-US" smtClean="0"/>
              <a:t>2</a:t>
            </a:fld>
            <a:endParaRPr lang="en-US"/>
          </a:p>
        </p:txBody>
      </p:sp>
    </p:spTree>
    <p:extLst>
      <p:ext uri="{BB962C8B-B14F-4D97-AF65-F5344CB8AC3E}">
        <p14:creationId xmlns:p14="http://schemas.microsoft.com/office/powerpoint/2010/main" val="1016139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8D5C9-6817-3B14-C448-084FB514C7B2}"/>
              </a:ext>
            </a:extLst>
          </p:cNvPr>
          <p:cNvSpPr>
            <a:spLocks noGrp="1"/>
          </p:cNvSpPr>
          <p:nvPr>
            <p:ph type="title"/>
          </p:nvPr>
        </p:nvSpPr>
        <p:spPr/>
        <p:txBody>
          <a:bodyPr/>
          <a:lstStyle/>
          <a:p>
            <a:r>
              <a:rPr lang="en-US" dirty="0"/>
              <a:t>Deferral of Method Binding Information</a:t>
            </a:r>
          </a:p>
        </p:txBody>
      </p:sp>
      <p:sp>
        <p:nvSpPr>
          <p:cNvPr id="5" name="Content Placeholder 4">
            <a:extLst>
              <a:ext uri="{FF2B5EF4-FFF2-40B4-BE49-F238E27FC236}">
                <a16:creationId xmlns:a16="http://schemas.microsoft.com/office/drawing/2014/main" id="{FAFE4CC8-9AE1-5B7C-D732-9340760A0DCA}"/>
              </a:ext>
            </a:extLst>
          </p:cNvPr>
          <p:cNvSpPr>
            <a:spLocks noGrp="1"/>
          </p:cNvSpPr>
          <p:nvPr>
            <p:ph idx="1"/>
          </p:nvPr>
        </p:nvSpPr>
        <p:spPr/>
        <p:txBody>
          <a:bodyPr/>
          <a:lstStyle/>
          <a:p>
            <a:r>
              <a:rPr lang="en-US" dirty="0"/>
              <a:t>3 Criteria for deferring a method binding information.</a:t>
            </a:r>
          </a:p>
          <a:p>
            <a:pPr lvl="1"/>
            <a:r>
              <a:rPr lang="en-US" dirty="0"/>
              <a:t>Is an Abstract Method</a:t>
            </a:r>
          </a:p>
          <a:p>
            <a:pPr lvl="1"/>
            <a:r>
              <a:rPr lang="en-US" dirty="0"/>
              <a:t>Is declared on </a:t>
            </a:r>
            <a:r>
              <a:rPr lang="en-US" dirty="0" err="1"/>
              <a:t>java.lang.Object</a:t>
            </a:r>
            <a:endParaRPr lang="en-US" dirty="0"/>
          </a:p>
          <a:p>
            <a:pPr lvl="1"/>
            <a:r>
              <a:rPr lang="en-US" dirty="0"/>
              <a:t>Has total argument matching distance greater than 0</a:t>
            </a:r>
          </a:p>
          <a:p>
            <a:endParaRPr lang="en-US" dirty="0"/>
          </a:p>
        </p:txBody>
      </p:sp>
      <p:sp>
        <p:nvSpPr>
          <p:cNvPr id="4" name="Slide Number Placeholder 3">
            <a:extLst>
              <a:ext uri="{FF2B5EF4-FFF2-40B4-BE49-F238E27FC236}">
                <a16:creationId xmlns:a16="http://schemas.microsoft.com/office/drawing/2014/main" id="{A19BA2EE-DC40-7537-D216-83F96EA1B8D1}"/>
              </a:ext>
            </a:extLst>
          </p:cNvPr>
          <p:cNvSpPr>
            <a:spLocks noGrp="1"/>
          </p:cNvSpPr>
          <p:nvPr>
            <p:ph type="sldNum" sz="quarter" idx="10"/>
          </p:nvPr>
        </p:nvSpPr>
        <p:spPr/>
        <p:txBody>
          <a:bodyPr/>
          <a:lstStyle/>
          <a:p>
            <a:fld id="{A4D5355F-59CD-4A09-9C9F-0FCB850DF696}" type="slidenum">
              <a:rPr lang="en-US" smtClean="0"/>
              <a:t>20</a:t>
            </a:fld>
            <a:endParaRPr lang="en-US"/>
          </a:p>
        </p:txBody>
      </p:sp>
    </p:spTree>
    <p:extLst>
      <p:ext uri="{BB962C8B-B14F-4D97-AF65-F5344CB8AC3E}">
        <p14:creationId xmlns:p14="http://schemas.microsoft.com/office/powerpoint/2010/main" val="1570963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EDE66-7777-9B56-1D41-ECFA09839E45}"/>
              </a:ext>
            </a:extLst>
          </p:cNvPr>
          <p:cNvSpPr>
            <a:spLocks noGrp="1"/>
          </p:cNvSpPr>
          <p:nvPr>
            <p:ph type="title"/>
          </p:nvPr>
        </p:nvSpPr>
        <p:spPr/>
        <p:txBody>
          <a:bodyPr/>
          <a:lstStyle/>
          <a:p>
            <a:r>
              <a:rPr lang="en-US" dirty="0"/>
              <a:t>Post-Processing of Method Binding Information</a:t>
            </a:r>
          </a:p>
        </p:txBody>
      </p:sp>
      <p:pic>
        <p:nvPicPr>
          <p:cNvPr id="10" name="Picture 9" descr="Diagram, text&#10;&#10;Description automatically generated">
            <a:extLst>
              <a:ext uri="{FF2B5EF4-FFF2-40B4-BE49-F238E27FC236}">
                <a16:creationId xmlns:a16="http://schemas.microsoft.com/office/drawing/2014/main" id="{F057ED73-B9F1-FC61-C5C5-FEB85C6ADF5A}"/>
              </a:ext>
            </a:extLst>
          </p:cNvPr>
          <p:cNvPicPr>
            <a:picLocks noChangeAspect="1"/>
          </p:cNvPicPr>
          <p:nvPr/>
        </p:nvPicPr>
        <p:blipFill>
          <a:blip r:embed="rId3">
            <a:extLst>
              <a:ext uri="{28A0092B-C50C-407E-A947-70E740481C1C}">
                <a14:useLocalDpi xmlns:a14="http://schemas.microsoft.com/office/drawing/2010/main" val="0"/>
              </a:ext>
            </a:extLst>
          </a:blip>
          <a:srcRect l="980" t="77051" r="37036"/>
          <a:stretch>
            <a:fillRect/>
          </a:stretch>
        </p:blipFill>
        <p:spPr bwMode="auto">
          <a:xfrm>
            <a:off x="801279" y="5316718"/>
            <a:ext cx="1885361" cy="1125357"/>
          </a:xfrm>
          <a:custGeom>
            <a:avLst/>
            <a:gdLst>
              <a:gd name="connsiteX0" fmla="*/ 0 w 1885361"/>
              <a:gd name="connsiteY0" fmla="*/ 0 h 1125357"/>
              <a:gd name="connsiteX1" fmla="*/ 1885361 w 1885361"/>
              <a:gd name="connsiteY1" fmla="*/ 0 h 1125357"/>
              <a:gd name="connsiteX2" fmla="*/ 1885361 w 1885361"/>
              <a:gd name="connsiteY2" fmla="*/ 1125357 h 1125357"/>
              <a:gd name="connsiteX3" fmla="*/ 0 w 1885361"/>
              <a:gd name="connsiteY3" fmla="*/ 1125357 h 1125357"/>
              <a:gd name="connsiteX4" fmla="*/ 0 w 1885361"/>
              <a:gd name="connsiteY4" fmla="*/ 0 h 1125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361" h="1125357">
                <a:moveTo>
                  <a:pt x="0" y="0"/>
                </a:moveTo>
                <a:lnTo>
                  <a:pt x="1885361" y="0"/>
                </a:lnTo>
                <a:lnTo>
                  <a:pt x="1885361" y="1125357"/>
                </a:lnTo>
                <a:lnTo>
                  <a:pt x="0" y="112535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9" name="Picture 8" descr="Diagram, text">
            <a:extLst>
              <a:ext uri="{FF2B5EF4-FFF2-40B4-BE49-F238E27FC236}">
                <a16:creationId xmlns:a16="http://schemas.microsoft.com/office/drawing/2014/main" id="{34A47D07-6C06-0FB7-FC54-D6A544DB5E7C}"/>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771477" y="1538288"/>
            <a:ext cx="3041696" cy="4903787"/>
          </a:xfrm>
          <a:custGeom>
            <a:avLst/>
            <a:gdLst>
              <a:gd name="connsiteX0" fmla="*/ 0 w 3041696"/>
              <a:gd name="connsiteY0" fmla="*/ 0 h 4903787"/>
              <a:gd name="connsiteX1" fmla="*/ 3041696 w 3041696"/>
              <a:gd name="connsiteY1" fmla="*/ 0 h 4903787"/>
              <a:gd name="connsiteX2" fmla="*/ 3041696 w 3041696"/>
              <a:gd name="connsiteY2" fmla="*/ 4903787 h 4903787"/>
              <a:gd name="connsiteX3" fmla="*/ 1915162 w 3041696"/>
              <a:gd name="connsiteY3" fmla="*/ 4903787 h 4903787"/>
              <a:gd name="connsiteX4" fmla="*/ 1915162 w 3041696"/>
              <a:gd name="connsiteY4" fmla="*/ 3778430 h 4903787"/>
              <a:gd name="connsiteX5" fmla="*/ 29801 w 3041696"/>
              <a:gd name="connsiteY5" fmla="*/ 3778430 h 4903787"/>
              <a:gd name="connsiteX6" fmla="*/ 29801 w 3041696"/>
              <a:gd name="connsiteY6" fmla="*/ 4903787 h 4903787"/>
              <a:gd name="connsiteX7" fmla="*/ 0 w 3041696"/>
              <a:gd name="connsiteY7" fmla="*/ 4903787 h 4903787"/>
              <a:gd name="connsiteX8" fmla="*/ 0 w 3041696"/>
              <a:gd name="connsiteY8" fmla="*/ 0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41696" h="4903787">
                <a:moveTo>
                  <a:pt x="0" y="0"/>
                </a:moveTo>
                <a:lnTo>
                  <a:pt x="3041696" y="0"/>
                </a:lnTo>
                <a:lnTo>
                  <a:pt x="3041696" y="4903787"/>
                </a:lnTo>
                <a:lnTo>
                  <a:pt x="1915162" y="4903787"/>
                </a:lnTo>
                <a:lnTo>
                  <a:pt x="1915162" y="3778430"/>
                </a:lnTo>
                <a:lnTo>
                  <a:pt x="29801" y="3778430"/>
                </a:lnTo>
                <a:lnTo>
                  <a:pt x="29801" y="4903787"/>
                </a:lnTo>
                <a:lnTo>
                  <a:pt x="0" y="4903787"/>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8" name="Picture 7" descr="Diagram, text&#10;&#10;Description automatically generated">
            <a:extLst>
              <a:ext uri="{FF2B5EF4-FFF2-40B4-BE49-F238E27FC236}">
                <a16:creationId xmlns:a16="http://schemas.microsoft.com/office/drawing/2014/main" id="{7121AC22-863C-F6D3-882F-3F15E6FECEFD}"/>
              </a:ext>
            </a:extLst>
          </p:cNvPr>
          <p:cNvPicPr>
            <a:picLocks noChangeAspect="1"/>
          </p:cNvPicPr>
          <p:nvPr/>
        </p:nvPicPr>
        <p:blipFill>
          <a:blip r:embed="rId3">
            <a:extLst>
              <a:ext uri="{28A0092B-C50C-407E-A947-70E740481C1C}">
                <a14:useLocalDpi xmlns:a14="http://schemas.microsoft.com/office/drawing/2010/main" val="0"/>
              </a:ext>
            </a:extLst>
          </a:blip>
          <a:srcRect l="980" t="100000" r="37036" b="-119"/>
          <a:stretch>
            <a:fillRect/>
          </a:stretch>
        </p:blipFill>
        <p:spPr bwMode="auto">
          <a:xfrm>
            <a:off x="801279" y="6442075"/>
            <a:ext cx="1885361" cy="5859"/>
          </a:xfrm>
          <a:custGeom>
            <a:avLst/>
            <a:gdLst>
              <a:gd name="connsiteX0" fmla="*/ 0 w 1885361"/>
              <a:gd name="connsiteY0" fmla="*/ 0 h 5859"/>
              <a:gd name="connsiteX1" fmla="*/ 1885361 w 1885361"/>
              <a:gd name="connsiteY1" fmla="*/ 0 h 5859"/>
              <a:gd name="connsiteX2" fmla="*/ 1885361 w 1885361"/>
              <a:gd name="connsiteY2" fmla="*/ 5859 h 5859"/>
              <a:gd name="connsiteX3" fmla="*/ 0 w 1885361"/>
              <a:gd name="connsiteY3" fmla="*/ 5859 h 5859"/>
              <a:gd name="connsiteX4" fmla="*/ 0 w 1885361"/>
              <a:gd name="connsiteY4" fmla="*/ 0 h 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5361" h="5859">
                <a:moveTo>
                  <a:pt x="0" y="0"/>
                </a:moveTo>
                <a:lnTo>
                  <a:pt x="1885361" y="0"/>
                </a:lnTo>
                <a:lnTo>
                  <a:pt x="1885361" y="5859"/>
                </a:lnTo>
                <a:lnTo>
                  <a:pt x="0" y="5859"/>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sp>
        <p:nvSpPr>
          <p:cNvPr id="4" name="Content Placeholder 3">
            <a:extLst>
              <a:ext uri="{FF2B5EF4-FFF2-40B4-BE49-F238E27FC236}">
                <a16:creationId xmlns:a16="http://schemas.microsoft.com/office/drawing/2014/main" id="{61CC4FF3-37F3-65E1-95DE-0EA31B3BD258}"/>
              </a:ext>
            </a:extLst>
          </p:cNvPr>
          <p:cNvSpPr>
            <a:spLocks noGrp="1"/>
          </p:cNvSpPr>
          <p:nvPr>
            <p:ph idx="10"/>
          </p:nvPr>
        </p:nvSpPr>
        <p:spPr>
          <a:xfrm>
            <a:off x="4600281" y="1524000"/>
            <a:ext cx="6666236" cy="4926676"/>
          </a:xfrm>
        </p:spPr>
        <p:txBody>
          <a:bodyPr/>
          <a:lstStyle/>
          <a:p>
            <a:r>
              <a:rPr lang="en-US" dirty="0"/>
              <a:t>We resolve formal type parameter</a:t>
            </a:r>
          </a:p>
          <a:p>
            <a:r>
              <a:rPr lang="en-US" dirty="0"/>
              <a:t>We convert variadic argument  </a:t>
            </a:r>
          </a:p>
        </p:txBody>
      </p:sp>
      <p:sp>
        <p:nvSpPr>
          <p:cNvPr id="5" name="Slide Number Placeholder 4">
            <a:extLst>
              <a:ext uri="{FF2B5EF4-FFF2-40B4-BE49-F238E27FC236}">
                <a16:creationId xmlns:a16="http://schemas.microsoft.com/office/drawing/2014/main" id="{6C4A1FEE-E642-6812-935B-4D109CA56616}"/>
              </a:ext>
            </a:extLst>
          </p:cNvPr>
          <p:cNvSpPr>
            <a:spLocks noGrp="1"/>
          </p:cNvSpPr>
          <p:nvPr>
            <p:ph type="sldNum" sz="quarter" idx="11"/>
          </p:nvPr>
        </p:nvSpPr>
        <p:spPr/>
        <p:txBody>
          <a:bodyPr/>
          <a:lstStyle/>
          <a:p>
            <a:fld id="{A4D5355F-59CD-4A09-9C9F-0FCB850DF696}" type="slidenum">
              <a:rPr lang="en-US" smtClean="0"/>
              <a:t>21</a:t>
            </a:fld>
            <a:endParaRPr lang="en-US"/>
          </a:p>
        </p:txBody>
      </p:sp>
      <p:pic>
        <p:nvPicPr>
          <p:cNvPr id="6" name="Picture 5" descr="Graphical user interface, text&#10;&#10;Description automatically generated with medium confidence">
            <a:extLst>
              <a:ext uri="{FF2B5EF4-FFF2-40B4-BE49-F238E27FC236}">
                <a16:creationId xmlns:a16="http://schemas.microsoft.com/office/drawing/2014/main" id="{5ADF3FED-AD5F-38AF-B2AD-31606BEA17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8663" y="3136635"/>
            <a:ext cx="2522454" cy="844959"/>
          </a:xfrm>
          <a:prstGeom prst="rect">
            <a:avLst/>
          </a:prstGeom>
        </p:spPr>
      </p:pic>
      <p:sp>
        <p:nvSpPr>
          <p:cNvPr id="7" name="Rectangle 6">
            <a:extLst>
              <a:ext uri="{FF2B5EF4-FFF2-40B4-BE49-F238E27FC236}">
                <a16:creationId xmlns:a16="http://schemas.microsoft.com/office/drawing/2014/main" id="{17D074B5-2C93-6275-59B7-17391F09865D}"/>
              </a:ext>
            </a:extLst>
          </p:cNvPr>
          <p:cNvSpPr/>
          <p:nvPr/>
        </p:nvSpPr>
        <p:spPr bwMode="auto">
          <a:xfrm>
            <a:off x="5465379" y="3121572"/>
            <a:ext cx="189187" cy="252249"/>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1" name="TextBox 10">
            <a:extLst>
              <a:ext uri="{FF2B5EF4-FFF2-40B4-BE49-F238E27FC236}">
                <a16:creationId xmlns:a16="http://schemas.microsoft.com/office/drawing/2014/main" id="{99302451-FF0D-89FB-ED34-6123059BAB90}"/>
              </a:ext>
            </a:extLst>
          </p:cNvPr>
          <p:cNvSpPr txBox="1"/>
          <p:nvPr/>
        </p:nvSpPr>
        <p:spPr>
          <a:xfrm>
            <a:off x="4561491" y="4067503"/>
            <a:ext cx="3794234" cy="369332"/>
          </a:xfrm>
          <a:prstGeom prst="rect">
            <a:avLst/>
          </a:prstGeom>
          <a:noFill/>
        </p:spPr>
        <p:txBody>
          <a:bodyPr wrap="square" rtlCol="0">
            <a:spAutoFit/>
          </a:bodyPr>
          <a:lstStyle/>
          <a:p>
            <a:r>
              <a:rPr lang="en-US" dirty="0"/>
              <a:t>An example of formal Type Parameter</a:t>
            </a:r>
          </a:p>
        </p:txBody>
      </p:sp>
      <p:pic>
        <p:nvPicPr>
          <p:cNvPr id="13" name="Picture 12" descr="Text&#10;&#10;Description automatically generated with medium confidence">
            <a:extLst>
              <a:ext uri="{FF2B5EF4-FFF2-40B4-BE49-F238E27FC236}">
                <a16:creationId xmlns:a16="http://schemas.microsoft.com/office/drawing/2014/main" id="{073B4096-63E7-378E-C8B2-77508D2DC73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6852" y="4951146"/>
            <a:ext cx="5570598" cy="850564"/>
          </a:xfrm>
          <a:prstGeom prst="rect">
            <a:avLst/>
          </a:prstGeom>
        </p:spPr>
      </p:pic>
      <p:sp>
        <p:nvSpPr>
          <p:cNvPr id="14" name="TextBox 13">
            <a:extLst>
              <a:ext uri="{FF2B5EF4-FFF2-40B4-BE49-F238E27FC236}">
                <a16:creationId xmlns:a16="http://schemas.microsoft.com/office/drawing/2014/main" id="{AEEF7371-5D2B-9214-ADEB-031C08EDE2DF}"/>
              </a:ext>
            </a:extLst>
          </p:cNvPr>
          <p:cNvSpPr txBox="1"/>
          <p:nvPr/>
        </p:nvSpPr>
        <p:spPr>
          <a:xfrm>
            <a:off x="4556236" y="5912069"/>
            <a:ext cx="3794234" cy="369332"/>
          </a:xfrm>
          <a:prstGeom prst="rect">
            <a:avLst/>
          </a:prstGeom>
          <a:noFill/>
        </p:spPr>
        <p:txBody>
          <a:bodyPr wrap="square" rtlCol="0">
            <a:spAutoFit/>
          </a:bodyPr>
          <a:lstStyle/>
          <a:p>
            <a:r>
              <a:rPr lang="en-US" dirty="0"/>
              <a:t>An example of Variadic Argument</a:t>
            </a:r>
          </a:p>
        </p:txBody>
      </p:sp>
      <p:sp>
        <p:nvSpPr>
          <p:cNvPr id="17" name="Rectangle 16">
            <a:extLst>
              <a:ext uri="{FF2B5EF4-FFF2-40B4-BE49-F238E27FC236}">
                <a16:creationId xmlns:a16="http://schemas.microsoft.com/office/drawing/2014/main" id="{F4F5E46F-8257-4DF4-0CC6-94CCF6A711F6}"/>
              </a:ext>
            </a:extLst>
          </p:cNvPr>
          <p:cNvSpPr/>
          <p:nvPr/>
        </p:nvSpPr>
        <p:spPr bwMode="auto">
          <a:xfrm>
            <a:off x="8418786" y="4992414"/>
            <a:ext cx="1397876" cy="231227"/>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011058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F65AD-BD09-F77C-5923-C5E0BE73C53F}"/>
              </a:ext>
            </a:extLst>
          </p:cNvPr>
          <p:cNvSpPr>
            <a:spLocks noGrp="1"/>
          </p:cNvSpPr>
          <p:nvPr>
            <p:ph type="title"/>
          </p:nvPr>
        </p:nvSpPr>
        <p:spPr/>
        <p:txBody>
          <a:bodyPr/>
          <a:lstStyle/>
          <a:p>
            <a:r>
              <a:rPr lang="en-US" dirty="0"/>
              <a:t>Evaluation: What is the accuracy of our approach?</a:t>
            </a:r>
          </a:p>
        </p:txBody>
      </p:sp>
      <p:pic>
        <p:nvPicPr>
          <p:cNvPr id="7" name="Content Placeholder 6" descr="Table&#10;&#10;Description automatically generated">
            <a:extLst>
              <a:ext uri="{FF2B5EF4-FFF2-40B4-BE49-F238E27FC236}">
                <a16:creationId xmlns:a16="http://schemas.microsoft.com/office/drawing/2014/main" id="{40BECF02-B396-F8B9-FAE1-4366AB3E3F6A}"/>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215217" y="1752600"/>
            <a:ext cx="6275415" cy="4305300"/>
          </a:xfrm>
        </p:spPr>
      </p:pic>
      <p:sp>
        <p:nvSpPr>
          <p:cNvPr id="11" name="Rectangle 10">
            <a:extLst>
              <a:ext uri="{FF2B5EF4-FFF2-40B4-BE49-F238E27FC236}">
                <a16:creationId xmlns:a16="http://schemas.microsoft.com/office/drawing/2014/main" id="{D08C77FE-4724-93ED-68C7-01C945C13E52}"/>
              </a:ext>
            </a:extLst>
          </p:cNvPr>
          <p:cNvSpPr/>
          <p:nvPr/>
        </p:nvSpPr>
        <p:spPr bwMode="auto">
          <a:xfrm>
            <a:off x="2457450" y="3333749"/>
            <a:ext cx="4352926" cy="160972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Lowest Accuracy: 93.31%</a:t>
            </a:r>
          </a:p>
          <a:p>
            <a:pPr eaLnBrk="0" fontAlgn="base" hangingPunct="0">
              <a:spcBef>
                <a:spcPct val="0"/>
              </a:spcBef>
              <a:spcAft>
                <a:spcPct val="0"/>
              </a:spcAft>
            </a:pPr>
            <a:r>
              <a:rPr kumimoji="0" lang="en-US" sz="2400" b="0" i="0" u="none" strike="noStrike" cap="none" normalizeH="0" baseline="0" dirty="0">
                <a:ln>
                  <a:noFill/>
                </a:ln>
                <a:solidFill>
                  <a:schemeClr val="tx1"/>
                </a:solidFill>
                <a:effectLst/>
                <a:latin typeface="Times" pitchFamily="-32" charset="0"/>
              </a:rPr>
              <a:t>Highest Accuracy: 99.78%</a:t>
            </a:r>
          </a:p>
          <a:p>
            <a:pPr eaLnBrk="0" fontAlgn="base" hangingPunct="0">
              <a:spcBef>
                <a:spcPct val="0"/>
              </a:spcBef>
              <a:spcAft>
                <a:spcPct val="0"/>
              </a:spcAft>
            </a:pPr>
            <a:r>
              <a:rPr kumimoji="0" lang="en-US" sz="2400" b="0" i="0" u="none" strike="noStrike" cap="none" normalizeH="0" baseline="0" dirty="0">
                <a:ln>
                  <a:noFill/>
                </a:ln>
                <a:solidFill>
                  <a:schemeClr val="tx1"/>
                </a:solidFill>
                <a:effectLst/>
                <a:latin typeface="Times" pitchFamily="-32" charset="0"/>
              </a:rPr>
              <a:t>Across All Projects Accuracy: 97.59% </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 </a:t>
            </a:r>
          </a:p>
        </p:txBody>
      </p:sp>
      <p:sp>
        <p:nvSpPr>
          <p:cNvPr id="14" name="Rectangle 13">
            <a:extLst>
              <a:ext uri="{FF2B5EF4-FFF2-40B4-BE49-F238E27FC236}">
                <a16:creationId xmlns:a16="http://schemas.microsoft.com/office/drawing/2014/main" id="{872AC5AC-3D8A-7A34-A30F-A9CA55E86438}"/>
              </a:ext>
            </a:extLst>
          </p:cNvPr>
          <p:cNvSpPr/>
          <p:nvPr/>
        </p:nvSpPr>
        <p:spPr bwMode="auto">
          <a:xfrm>
            <a:off x="7505700" y="1943099"/>
            <a:ext cx="4200525" cy="8286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a:ln>
                  <a:noFill/>
                </a:ln>
                <a:solidFill>
                  <a:schemeClr val="tx1"/>
                </a:solidFill>
                <a:effectLst/>
                <a:latin typeface="Times" pitchFamily="-32" charset="0"/>
              </a:rPr>
              <a:t>Compared with</a:t>
            </a:r>
            <a:r>
              <a:rPr kumimoji="0" lang="en-US" sz="2400" b="0" i="0" u="none" strike="noStrike" cap="none" normalizeH="0">
                <a:ln>
                  <a:noFill/>
                </a:ln>
                <a:solidFill>
                  <a:schemeClr val="tx1"/>
                </a:solidFill>
                <a:effectLst/>
                <a:latin typeface="Times" pitchFamily="-32" charset="0"/>
              </a:rPr>
              <a:t> </a:t>
            </a:r>
            <a:r>
              <a:rPr kumimoji="0" lang="en-US" sz="2400" b="0" i="0" u="none" strike="noStrike" cap="none" normalizeH="0" dirty="0">
                <a:ln>
                  <a:noFill/>
                </a:ln>
                <a:solidFill>
                  <a:schemeClr val="tx1"/>
                </a:solidFill>
                <a:effectLst/>
                <a:latin typeface="Times" pitchFamily="-32" charset="0"/>
              </a:rPr>
              <a:t>Eclipse JDT Compiler</a:t>
            </a:r>
            <a:r>
              <a:rPr kumimoji="0" lang="en-US" sz="2400" b="0" i="0" u="none" strike="noStrike" cap="none" normalizeH="0" baseline="0" dirty="0">
                <a:ln>
                  <a:noFill/>
                </a:ln>
                <a:solidFill>
                  <a:schemeClr val="tx1"/>
                </a:solidFill>
                <a:effectLst/>
                <a:latin typeface="Times" pitchFamily="-32" charset="0"/>
              </a:rPr>
              <a:t> </a:t>
            </a:r>
          </a:p>
        </p:txBody>
      </p:sp>
      <p:sp>
        <p:nvSpPr>
          <p:cNvPr id="15" name="Rectangle 14">
            <a:extLst>
              <a:ext uri="{FF2B5EF4-FFF2-40B4-BE49-F238E27FC236}">
                <a16:creationId xmlns:a16="http://schemas.microsoft.com/office/drawing/2014/main" id="{9EC440C1-B8A0-A908-C43C-B35900F60247}"/>
              </a:ext>
            </a:extLst>
          </p:cNvPr>
          <p:cNvSpPr/>
          <p:nvPr/>
        </p:nvSpPr>
        <p:spPr bwMode="auto">
          <a:xfrm>
            <a:off x="7505700" y="3276599"/>
            <a:ext cx="4200525" cy="82867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11 Open-Source Project</a:t>
            </a:r>
          </a:p>
        </p:txBody>
      </p:sp>
      <p:pic>
        <p:nvPicPr>
          <p:cNvPr id="17" name="Picture 16" descr="Graphical user interface, text&#10;&#10;Description automatically generated">
            <a:extLst>
              <a:ext uri="{FF2B5EF4-FFF2-40B4-BE49-F238E27FC236}">
                <a16:creationId xmlns:a16="http://schemas.microsoft.com/office/drawing/2014/main" id="{5AE6D8C6-05C1-3137-51AB-FD62CD9C65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274" y="4590972"/>
            <a:ext cx="4238625" cy="690142"/>
          </a:xfrm>
          <a:prstGeom prst="rect">
            <a:avLst/>
          </a:prstGeom>
          <a:ln>
            <a:solidFill>
              <a:schemeClr val="tx1"/>
            </a:solidFill>
          </a:ln>
        </p:spPr>
      </p:pic>
      <p:sp>
        <p:nvSpPr>
          <p:cNvPr id="4" name="Slide Number Placeholder 3">
            <a:extLst>
              <a:ext uri="{FF2B5EF4-FFF2-40B4-BE49-F238E27FC236}">
                <a16:creationId xmlns:a16="http://schemas.microsoft.com/office/drawing/2014/main" id="{46A66ED1-4772-7528-4818-64323C8F2B4A}"/>
              </a:ext>
            </a:extLst>
          </p:cNvPr>
          <p:cNvSpPr>
            <a:spLocks noGrp="1"/>
          </p:cNvSpPr>
          <p:nvPr>
            <p:ph type="sldNum" sz="quarter" idx="10"/>
          </p:nvPr>
        </p:nvSpPr>
        <p:spPr/>
        <p:txBody>
          <a:bodyPr/>
          <a:lstStyle/>
          <a:p>
            <a:fld id="{A4D5355F-59CD-4A09-9C9F-0FCB850DF696}" type="slidenum">
              <a:rPr lang="en-US" smtClean="0"/>
              <a:t>22</a:t>
            </a:fld>
            <a:endParaRPr lang="en-US"/>
          </a:p>
        </p:txBody>
      </p:sp>
    </p:spTree>
    <p:extLst>
      <p:ext uri="{BB962C8B-B14F-4D97-AF65-F5344CB8AC3E}">
        <p14:creationId xmlns:p14="http://schemas.microsoft.com/office/powerpoint/2010/main" val="1850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026DBB-DDFC-529A-F7F3-2AFB5489D712}"/>
              </a:ext>
            </a:extLst>
          </p:cNvPr>
          <p:cNvSpPr>
            <a:spLocks noGrp="1"/>
          </p:cNvSpPr>
          <p:nvPr>
            <p:ph type="title"/>
          </p:nvPr>
        </p:nvSpPr>
        <p:spPr/>
        <p:txBody>
          <a:bodyPr/>
          <a:lstStyle/>
          <a:p>
            <a:r>
              <a:rPr lang="en-US" dirty="0"/>
              <a:t>Evaluation: What is the execution time?</a:t>
            </a:r>
          </a:p>
        </p:txBody>
      </p:sp>
      <p:pic>
        <p:nvPicPr>
          <p:cNvPr id="5" name="Content Placeholder 4" descr="A picture containing text, receipt&#10;&#10;Description automatically generated">
            <a:extLst>
              <a:ext uri="{FF2B5EF4-FFF2-40B4-BE49-F238E27FC236}">
                <a16:creationId xmlns:a16="http://schemas.microsoft.com/office/drawing/2014/main" id="{F4E8AB98-F4F3-7FC3-ECC8-321AE424646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3381" y="1485900"/>
            <a:ext cx="5419837" cy="4305300"/>
          </a:xfrm>
        </p:spPr>
      </p:pic>
      <p:pic>
        <p:nvPicPr>
          <p:cNvPr id="12" name="Picture 11" descr="A picture containing text, candelabrum&#10;&#10;Description automatically generated">
            <a:extLst>
              <a:ext uri="{FF2B5EF4-FFF2-40B4-BE49-F238E27FC236}">
                <a16:creationId xmlns:a16="http://schemas.microsoft.com/office/drawing/2014/main" id="{8AEEE738-0D52-3D4D-CFFA-0544D8DCE8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48037" y="1647388"/>
            <a:ext cx="4423496" cy="4286687"/>
          </a:xfrm>
          <a:prstGeom prst="rect">
            <a:avLst/>
          </a:prstGeom>
        </p:spPr>
      </p:pic>
      <p:sp>
        <p:nvSpPr>
          <p:cNvPr id="13" name="Rectangle 12">
            <a:extLst>
              <a:ext uri="{FF2B5EF4-FFF2-40B4-BE49-F238E27FC236}">
                <a16:creationId xmlns:a16="http://schemas.microsoft.com/office/drawing/2014/main" id="{AEAB2597-1E03-F24B-5E35-7867C0119B4C}"/>
              </a:ext>
            </a:extLst>
          </p:cNvPr>
          <p:cNvSpPr/>
          <p:nvPr/>
        </p:nvSpPr>
        <p:spPr bwMode="auto">
          <a:xfrm>
            <a:off x="4210049" y="5248275"/>
            <a:ext cx="2800351" cy="13144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Mean: 380.93ms</a:t>
            </a:r>
          </a:p>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Median: 150ms</a:t>
            </a: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Max: 17,811ms</a:t>
            </a:r>
          </a:p>
        </p:txBody>
      </p:sp>
      <p:sp>
        <p:nvSpPr>
          <p:cNvPr id="4" name="Slide Number Placeholder 3">
            <a:extLst>
              <a:ext uri="{FF2B5EF4-FFF2-40B4-BE49-F238E27FC236}">
                <a16:creationId xmlns:a16="http://schemas.microsoft.com/office/drawing/2014/main" id="{3DF926C3-C7DD-031A-A08F-702EC6C0CD7C}"/>
              </a:ext>
            </a:extLst>
          </p:cNvPr>
          <p:cNvSpPr>
            <a:spLocks noGrp="1"/>
          </p:cNvSpPr>
          <p:nvPr>
            <p:ph type="sldNum" sz="quarter" idx="10"/>
          </p:nvPr>
        </p:nvSpPr>
        <p:spPr/>
        <p:txBody>
          <a:bodyPr/>
          <a:lstStyle/>
          <a:p>
            <a:fld id="{A4D5355F-59CD-4A09-9C9F-0FCB850DF696}" type="slidenum">
              <a:rPr lang="en-US" smtClean="0"/>
              <a:t>23</a:t>
            </a:fld>
            <a:endParaRPr lang="en-US"/>
          </a:p>
        </p:txBody>
      </p:sp>
    </p:spTree>
    <p:extLst>
      <p:ext uri="{BB962C8B-B14F-4D97-AF65-F5344CB8AC3E}">
        <p14:creationId xmlns:p14="http://schemas.microsoft.com/office/powerpoint/2010/main" val="7246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descr="Text&#10;&#10;Description automatically generated">
            <a:extLst>
              <a:ext uri="{FF2B5EF4-FFF2-40B4-BE49-F238E27FC236}">
                <a16:creationId xmlns:a16="http://schemas.microsoft.com/office/drawing/2014/main" id="{11311C49-90D4-DA71-09A5-4D3D603C2C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174" y="2471691"/>
            <a:ext cx="5640628" cy="807536"/>
          </a:xfrm>
        </p:spPr>
      </p:pic>
      <p:sp>
        <p:nvSpPr>
          <p:cNvPr id="2" name="Title 1">
            <a:extLst>
              <a:ext uri="{FF2B5EF4-FFF2-40B4-BE49-F238E27FC236}">
                <a16:creationId xmlns:a16="http://schemas.microsoft.com/office/drawing/2014/main" id="{4AB41725-C20C-379F-F54D-700943712AFC}"/>
              </a:ext>
            </a:extLst>
          </p:cNvPr>
          <p:cNvSpPr>
            <a:spLocks noGrp="1"/>
          </p:cNvSpPr>
          <p:nvPr>
            <p:ph type="title"/>
          </p:nvPr>
        </p:nvSpPr>
        <p:spPr/>
        <p:txBody>
          <a:bodyPr/>
          <a:lstStyle/>
          <a:p>
            <a:r>
              <a:rPr lang="en-US" dirty="0"/>
              <a:t>Example of Internal Method Binding Information </a:t>
            </a:r>
          </a:p>
        </p:txBody>
      </p:sp>
      <p:sp>
        <p:nvSpPr>
          <p:cNvPr id="4" name="Slide Number Placeholder 3">
            <a:extLst>
              <a:ext uri="{FF2B5EF4-FFF2-40B4-BE49-F238E27FC236}">
                <a16:creationId xmlns:a16="http://schemas.microsoft.com/office/drawing/2014/main" id="{9F77FA51-5018-1BF1-2EB7-A4405EF7230A}"/>
              </a:ext>
            </a:extLst>
          </p:cNvPr>
          <p:cNvSpPr>
            <a:spLocks noGrp="1"/>
          </p:cNvSpPr>
          <p:nvPr>
            <p:ph type="sldNum" sz="quarter" idx="10"/>
          </p:nvPr>
        </p:nvSpPr>
        <p:spPr/>
        <p:txBody>
          <a:bodyPr/>
          <a:lstStyle/>
          <a:p>
            <a:fld id="{A4D5355F-59CD-4A09-9C9F-0FCB850DF696}" type="slidenum">
              <a:rPr lang="en-US" smtClean="0"/>
              <a:t>24</a:t>
            </a:fld>
            <a:endParaRPr lang="en-US"/>
          </a:p>
        </p:txBody>
      </p:sp>
      <p:sp>
        <p:nvSpPr>
          <p:cNvPr id="7" name="Rectangle 6">
            <a:extLst>
              <a:ext uri="{FF2B5EF4-FFF2-40B4-BE49-F238E27FC236}">
                <a16:creationId xmlns:a16="http://schemas.microsoft.com/office/drawing/2014/main" id="{E99B99BC-35F2-C87B-CF64-76141D66B201}"/>
              </a:ext>
            </a:extLst>
          </p:cNvPr>
          <p:cNvSpPr/>
          <p:nvPr/>
        </p:nvSpPr>
        <p:spPr bwMode="auto">
          <a:xfrm>
            <a:off x="1471448" y="3037490"/>
            <a:ext cx="2501461" cy="262758"/>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Rectangle 8">
            <a:extLst>
              <a:ext uri="{FF2B5EF4-FFF2-40B4-BE49-F238E27FC236}">
                <a16:creationId xmlns:a16="http://schemas.microsoft.com/office/drawing/2014/main" id="{37826F1D-F985-35A2-CB18-77D4544E322F}"/>
              </a:ext>
            </a:extLst>
          </p:cNvPr>
          <p:cNvSpPr/>
          <p:nvPr/>
        </p:nvSpPr>
        <p:spPr bwMode="auto">
          <a:xfrm>
            <a:off x="3205656" y="2774732"/>
            <a:ext cx="2532992" cy="220716"/>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A1D06156-1B6E-45CE-2D9A-EB8626A44004}"/>
              </a:ext>
            </a:extLst>
          </p:cNvPr>
          <p:cNvSpPr/>
          <p:nvPr/>
        </p:nvSpPr>
        <p:spPr bwMode="auto">
          <a:xfrm>
            <a:off x="1524000" y="2774731"/>
            <a:ext cx="1639614" cy="220717"/>
          </a:xfrm>
          <a:prstGeom prst="rect">
            <a:avLst/>
          </a:prstGeom>
          <a:noFill/>
          <a:ln w="19050" cap="flat" cmpd="sng" algn="ctr">
            <a:solidFill>
              <a:schemeClr val="accent2">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1" name="Speech Bubble: Rectangle 10">
            <a:extLst>
              <a:ext uri="{FF2B5EF4-FFF2-40B4-BE49-F238E27FC236}">
                <a16:creationId xmlns:a16="http://schemas.microsoft.com/office/drawing/2014/main" id="{41109955-C2FA-C075-4ECE-4AAABDE50BB5}"/>
              </a:ext>
            </a:extLst>
          </p:cNvPr>
          <p:cNvSpPr/>
          <p:nvPr/>
        </p:nvSpPr>
        <p:spPr bwMode="auto">
          <a:xfrm>
            <a:off x="6789684" y="2396359"/>
            <a:ext cx="3615558" cy="851338"/>
          </a:xfrm>
          <a:prstGeom prst="wedgeRectCallout">
            <a:avLst>
              <a:gd name="adj1" fmla="val -75451"/>
              <a:gd name="adj2" fmla="val 865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3 Internal Method Binding Information</a:t>
            </a:r>
            <a:endParaRPr kumimoji="0" lang="en-US" sz="2400" b="0" i="0" u="none" strike="noStrike" cap="none" normalizeH="0" baseline="0" dirty="0">
              <a:ln>
                <a:noFill/>
              </a:ln>
              <a:solidFill>
                <a:schemeClr val="tx1"/>
              </a:solidFill>
              <a:effectLst/>
              <a:latin typeface="Times" pitchFamily="-32" charset="0"/>
            </a:endParaRPr>
          </a:p>
        </p:txBody>
      </p:sp>
      <p:sp>
        <p:nvSpPr>
          <p:cNvPr id="12" name="Rectangle 11">
            <a:extLst>
              <a:ext uri="{FF2B5EF4-FFF2-40B4-BE49-F238E27FC236}">
                <a16:creationId xmlns:a16="http://schemas.microsoft.com/office/drawing/2014/main" id="{983D670E-5FA2-406C-8693-9321242D0371}"/>
              </a:ext>
            </a:extLst>
          </p:cNvPr>
          <p:cNvSpPr/>
          <p:nvPr/>
        </p:nvSpPr>
        <p:spPr bwMode="auto">
          <a:xfrm>
            <a:off x="6747640" y="4056992"/>
            <a:ext cx="3615559" cy="118766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Total 4 Method Binding Information </a:t>
            </a:r>
            <a:r>
              <a:rPr lang="en-US" sz="2400" dirty="0">
                <a:latin typeface="Times" pitchFamily="-32" charset="0"/>
              </a:rPr>
              <a:t>needs to be resolved.</a:t>
            </a:r>
            <a:r>
              <a:rPr kumimoji="0" lang="en-US" sz="2400" b="0" i="0" u="none" strike="noStrike" cap="none" normalizeH="0" baseline="0" dirty="0">
                <a:ln>
                  <a:noFill/>
                </a:ln>
                <a:solidFill>
                  <a:schemeClr val="tx1"/>
                </a:solidFill>
                <a:effectLst/>
                <a:latin typeface="Times" pitchFamily="-32" charset="0"/>
              </a:rPr>
              <a:t> </a:t>
            </a:r>
          </a:p>
        </p:txBody>
      </p:sp>
      <p:sp>
        <p:nvSpPr>
          <p:cNvPr id="16" name="Rectangle 15">
            <a:extLst>
              <a:ext uri="{FF2B5EF4-FFF2-40B4-BE49-F238E27FC236}">
                <a16:creationId xmlns:a16="http://schemas.microsoft.com/office/drawing/2014/main" id="{4C6F4E2B-FAF5-7C4E-5B36-88C578EC54F1}"/>
              </a:ext>
            </a:extLst>
          </p:cNvPr>
          <p:cNvSpPr/>
          <p:nvPr/>
        </p:nvSpPr>
        <p:spPr bwMode="auto">
          <a:xfrm>
            <a:off x="4346027" y="2490952"/>
            <a:ext cx="1855076" cy="283780"/>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245032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D791-99D7-6C35-71ED-8AFD104FD5C4}"/>
              </a:ext>
            </a:extLst>
          </p:cNvPr>
          <p:cNvSpPr>
            <a:spLocks noGrp="1"/>
          </p:cNvSpPr>
          <p:nvPr>
            <p:ph type="title"/>
          </p:nvPr>
        </p:nvSpPr>
        <p:spPr/>
        <p:txBody>
          <a:bodyPr/>
          <a:lstStyle/>
          <a:p>
            <a:r>
              <a:rPr lang="en-US" dirty="0"/>
              <a:t>Impact of Total Method Binding Resolution </a:t>
            </a:r>
          </a:p>
        </p:txBody>
      </p:sp>
      <p:sp>
        <p:nvSpPr>
          <p:cNvPr id="4" name="Slide Number Placeholder 3">
            <a:extLst>
              <a:ext uri="{FF2B5EF4-FFF2-40B4-BE49-F238E27FC236}">
                <a16:creationId xmlns:a16="http://schemas.microsoft.com/office/drawing/2014/main" id="{3F96B702-645A-95C4-383C-A2C2DB7E3AA9}"/>
              </a:ext>
            </a:extLst>
          </p:cNvPr>
          <p:cNvSpPr>
            <a:spLocks noGrp="1"/>
          </p:cNvSpPr>
          <p:nvPr>
            <p:ph type="sldNum" sz="quarter" idx="10"/>
          </p:nvPr>
        </p:nvSpPr>
        <p:spPr/>
        <p:txBody>
          <a:bodyPr/>
          <a:lstStyle/>
          <a:p>
            <a:fld id="{A4D5355F-59CD-4A09-9C9F-0FCB850DF696}" type="slidenum">
              <a:rPr lang="en-US" smtClean="0"/>
              <a:t>25</a:t>
            </a:fld>
            <a:endParaRPr lang="en-US"/>
          </a:p>
        </p:txBody>
      </p:sp>
      <p:pic>
        <p:nvPicPr>
          <p:cNvPr id="11" name="Content Placeholder 10" descr="Table&#10;&#10;Description automatically generated">
            <a:extLst>
              <a:ext uri="{FF2B5EF4-FFF2-40B4-BE49-F238E27FC236}">
                <a16:creationId xmlns:a16="http://schemas.microsoft.com/office/drawing/2014/main" id="{F7472918-1D2D-594B-A196-3BBDAE65CFD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943" y="1801384"/>
            <a:ext cx="6393596" cy="1935448"/>
          </a:xfrm>
        </p:spPr>
      </p:pic>
      <p:pic>
        <p:nvPicPr>
          <p:cNvPr id="13" name="Picture 12" descr="Chart, line chart&#10;&#10;Description automatically generated">
            <a:extLst>
              <a:ext uri="{FF2B5EF4-FFF2-40B4-BE49-F238E27FC236}">
                <a16:creationId xmlns:a16="http://schemas.microsoft.com/office/drawing/2014/main" id="{7F898697-8BA6-1B4C-FE85-2300A99F3A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019" y="1481958"/>
            <a:ext cx="4595926" cy="3930869"/>
          </a:xfrm>
          <a:prstGeom prst="rect">
            <a:avLst/>
          </a:prstGeom>
        </p:spPr>
      </p:pic>
    </p:spTree>
    <p:extLst>
      <p:ext uri="{BB962C8B-B14F-4D97-AF65-F5344CB8AC3E}">
        <p14:creationId xmlns:p14="http://schemas.microsoft.com/office/powerpoint/2010/main" val="9193925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7A5DA-993A-AD2B-8F69-B50E2A3AF331}"/>
              </a:ext>
            </a:extLst>
          </p:cNvPr>
          <p:cNvSpPr>
            <a:spLocks noGrp="1"/>
          </p:cNvSpPr>
          <p:nvPr>
            <p:ph type="title"/>
          </p:nvPr>
        </p:nvSpPr>
        <p:spPr/>
        <p:txBody>
          <a:bodyPr/>
          <a:lstStyle/>
          <a:p>
            <a:r>
              <a:rPr lang="en-US" dirty="0"/>
              <a:t>API Finder Usage</a:t>
            </a:r>
          </a:p>
        </p:txBody>
      </p:sp>
      <p:pic>
        <p:nvPicPr>
          <p:cNvPr id="6" name="Content Placeholder 5" descr="Text&#10;&#10;Description automatically generated">
            <a:extLst>
              <a:ext uri="{FF2B5EF4-FFF2-40B4-BE49-F238E27FC236}">
                <a16:creationId xmlns:a16="http://schemas.microsoft.com/office/drawing/2014/main" id="{ED3A7841-8D5F-AF42-43FA-3BD68B05652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7127" y="1131175"/>
            <a:ext cx="4306652" cy="5521351"/>
          </a:xfrm>
        </p:spPr>
      </p:pic>
      <p:sp>
        <p:nvSpPr>
          <p:cNvPr id="4" name="Slide Number Placeholder 3">
            <a:extLst>
              <a:ext uri="{FF2B5EF4-FFF2-40B4-BE49-F238E27FC236}">
                <a16:creationId xmlns:a16="http://schemas.microsoft.com/office/drawing/2014/main" id="{EFEDF6D8-AF2D-1B74-6185-5E6F7078EDAD}"/>
              </a:ext>
            </a:extLst>
          </p:cNvPr>
          <p:cNvSpPr>
            <a:spLocks noGrp="1"/>
          </p:cNvSpPr>
          <p:nvPr>
            <p:ph type="sldNum" sz="quarter" idx="10"/>
          </p:nvPr>
        </p:nvSpPr>
        <p:spPr/>
        <p:txBody>
          <a:bodyPr/>
          <a:lstStyle/>
          <a:p>
            <a:fld id="{A4D5355F-59CD-4A09-9C9F-0FCB850DF696}" type="slidenum">
              <a:rPr lang="en-US" smtClean="0"/>
              <a:t>26</a:t>
            </a:fld>
            <a:endParaRPr lang="en-US"/>
          </a:p>
        </p:txBody>
      </p:sp>
      <p:sp>
        <p:nvSpPr>
          <p:cNvPr id="7" name="Rectangle 6">
            <a:extLst>
              <a:ext uri="{FF2B5EF4-FFF2-40B4-BE49-F238E27FC236}">
                <a16:creationId xmlns:a16="http://schemas.microsoft.com/office/drawing/2014/main" id="{4227E706-4E7D-2690-601B-04FBDD39F6E3}"/>
              </a:ext>
            </a:extLst>
          </p:cNvPr>
          <p:cNvSpPr/>
          <p:nvPr/>
        </p:nvSpPr>
        <p:spPr bwMode="auto">
          <a:xfrm>
            <a:off x="4206240" y="2735580"/>
            <a:ext cx="3268980" cy="411480"/>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8" name="Rectangle 7">
            <a:extLst>
              <a:ext uri="{FF2B5EF4-FFF2-40B4-BE49-F238E27FC236}">
                <a16:creationId xmlns:a16="http://schemas.microsoft.com/office/drawing/2014/main" id="{DB44FC97-DABE-0BBA-256E-9090028EF107}"/>
              </a:ext>
            </a:extLst>
          </p:cNvPr>
          <p:cNvSpPr/>
          <p:nvPr/>
        </p:nvSpPr>
        <p:spPr bwMode="auto">
          <a:xfrm>
            <a:off x="4503420" y="5326380"/>
            <a:ext cx="2781300" cy="411480"/>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Speech Bubble: Rectangle 8">
            <a:extLst>
              <a:ext uri="{FF2B5EF4-FFF2-40B4-BE49-F238E27FC236}">
                <a16:creationId xmlns:a16="http://schemas.microsoft.com/office/drawing/2014/main" id="{0E41ABA5-0E42-917A-7AD6-4E39F354F108}"/>
              </a:ext>
            </a:extLst>
          </p:cNvPr>
          <p:cNvSpPr/>
          <p:nvPr/>
        </p:nvSpPr>
        <p:spPr bwMode="auto">
          <a:xfrm>
            <a:off x="8502869" y="2385848"/>
            <a:ext cx="2627586" cy="851338"/>
          </a:xfrm>
          <a:prstGeom prst="wedgeRectCallout">
            <a:avLst>
              <a:gd name="adj1" fmla="val -75451"/>
              <a:gd name="adj2" fmla="val 865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Artifact &amp; Java Version Extraction</a:t>
            </a:r>
          </a:p>
        </p:txBody>
      </p:sp>
      <p:sp>
        <p:nvSpPr>
          <p:cNvPr id="10" name="Speech Bubble: Rectangle 9">
            <a:extLst>
              <a:ext uri="{FF2B5EF4-FFF2-40B4-BE49-F238E27FC236}">
                <a16:creationId xmlns:a16="http://schemas.microsoft.com/office/drawing/2014/main" id="{5CDE71EE-CA6F-F3BA-AD54-DB12217493AB}"/>
              </a:ext>
            </a:extLst>
          </p:cNvPr>
          <p:cNvSpPr/>
          <p:nvPr/>
        </p:nvSpPr>
        <p:spPr bwMode="auto">
          <a:xfrm>
            <a:off x="8508124" y="5018690"/>
            <a:ext cx="2958662" cy="851338"/>
          </a:xfrm>
          <a:prstGeom prst="wedgeRectCallout">
            <a:avLst>
              <a:gd name="adj1" fmla="val -75451"/>
              <a:gd name="adj2" fmla="val 865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Resolve Method Binding </a:t>
            </a:r>
            <a:r>
              <a:rPr lang="en-US" sz="2400" dirty="0">
                <a:latin typeface="Times" pitchFamily="-32" charset="0"/>
              </a:rPr>
              <a:t>Information</a:t>
            </a:r>
            <a:endParaRPr kumimoji="0" lang="en-US"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2033904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F13B8-37A4-B9AF-8C63-9943097D4C8F}"/>
              </a:ext>
            </a:extLst>
          </p:cNvPr>
          <p:cNvSpPr>
            <a:spLocks noGrp="1"/>
          </p:cNvSpPr>
          <p:nvPr>
            <p:ph type="title"/>
          </p:nvPr>
        </p:nvSpPr>
        <p:spPr/>
        <p:txBody>
          <a:bodyPr/>
          <a:lstStyle/>
          <a:p>
            <a:r>
              <a:rPr lang="en-US" dirty="0"/>
              <a:t>Chrome Extension for GitHub</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ADB3CAFF-7092-CD69-028B-49EE79755D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14185" y="2371588"/>
            <a:ext cx="5944430" cy="1962424"/>
          </a:xfrm>
        </p:spPr>
      </p:pic>
      <p:sp>
        <p:nvSpPr>
          <p:cNvPr id="6" name="Rectangle 5">
            <a:extLst>
              <a:ext uri="{FF2B5EF4-FFF2-40B4-BE49-F238E27FC236}">
                <a16:creationId xmlns:a16="http://schemas.microsoft.com/office/drawing/2014/main" id="{4658D51B-62A7-8DE4-4C47-DECBEC3D5096}"/>
              </a:ext>
            </a:extLst>
          </p:cNvPr>
          <p:cNvSpPr/>
          <p:nvPr/>
        </p:nvSpPr>
        <p:spPr bwMode="auto">
          <a:xfrm>
            <a:off x="6210299" y="1714500"/>
            <a:ext cx="4276725" cy="13144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Shows method Signatures for any</a:t>
            </a:r>
            <a:r>
              <a:rPr lang="en-US" sz="2400" dirty="0">
                <a:latin typeface="Times" pitchFamily="-32" charset="0"/>
              </a:rPr>
              <a:t> method invocation expression</a:t>
            </a:r>
            <a:endParaRPr kumimoji="0" lang="en-US" sz="2400" b="0" i="0" u="none" strike="noStrike" cap="none" normalizeH="0" baseline="0" dirty="0">
              <a:ln>
                <a:noFill/>
              </a:ln>
              <a:solidFill>
                <a:schemeClr val="tx1"/>
              </a:solidFill>
              <a:effectLst/>
              <a:latin typeface="Times" pitchFamily="-32" charset="0"/>
            </a:endParaRPr>
          </a:p>
        </p:txBody>
      </p:sp>
      <p:sp>
        <p:nvSpPr>
          <p:cNvPr id="4" name="Slide Number Placeholder 3">
            <a:extLst>
              <a:ext uri="{FF2B5EF4-FFF2-40B4-BE49-F238E27FC236}">
                <a16:creationId xmlns:a16="http://schemas.microsoft.com/office/drawing/2014/main" id="{98639088-8C55-61E2-47B3-0DEE25EF132F}"/>
              </a:ext>
            </a:extLst>
          </p:cNvPr>
          <p:cNvSpPr>
            <a:spLocks noGrp="1"/>
          </p:cNvSpPr>
          <p:nvPr>
            <p:ph type="sldNum" sz="quarter" idx="10"/>
          </p:nvPr>
        </p:nvSpPr>
        <p:spPr/>
        <p:txBody>
          <a:bodyPr/>
          <a:lstStyle/>
          <a:p>
            <a:fld id="{A4D5355F-59CD-4A09-9C9F-0FCB850DF696}" type="slidenum">
              <a:rPr lang="en-US" smtClean="0"/>
              <a:t>27</a:t>
            </a:fld>
            <a:endParaRPr lang="en-US"/>
          </a:p>
        </p:txBody>
      </p:sp>
      <p:sp>
        <p:nvSpPr>
          <p:cNvPr id="3" name="Rectangle 2">
            <a:extLst>
              <a:ext uri="{FF2B5EF4-FFF2-40B4-BE49-F238E27FC236}">
                <a16:creationId xmlns:a16="http://schemas.microsoft.com/office/drawing/2014/main" id="{B4CF2092-A5A6-7AEC-C81E-B1AFB750F246}"/>
              </a:ext>
            </a:extLst>
          </p:cNvPr>
          <p:cNvSpPr/>
          <p:nvPr/>
        </p:nvSpPr>
        <p:spPr bwMode="auto">
          <a:xfrm>
            <a:off x="2743200" y="3247697"/>
            <a:ext cx="3983421" cy="346841"/>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8" name="Speech Bubble: Rectangle 7">
            <a:extLst>
              <a:ext uri="{FF2B5EF4-FFF2-40B4-BE49-F238E27FC236}">
                <a16:creationId xmlns:a16="http://schemas.microsoft.com/office/drawing/2014/main" id="{E8AA9736-3DBF-42F7-864A-43C57D01D098}"/>
              </a:ext>
            </a:extLst>
          </p:cNvPr>
          <p:cNvSpPr/>
          <p:nvPr/>
        </p:nvSpPr>
        <p:spPr bwMode="auto">
          <a:xfrm>
            <a:off x="6999890" y="3237186"/>
            <a:ext cx="1923393" cy="378372"/>
          </a:xfrm>
          <a:prstGeom prst="wedgeRectCallout">
            <a:avLst>
              <a:gd name="adj1" fmla="val -62274"/>
              <a:gd name="adj2" fmla="val 694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API Finder</a:t>
            </a:r>
          </a:p>
        </p:txBody>
      </p:sp>
      <p:sp>
        <p:nvSpPr>
          <p:cNvPr id="9" name="Rectangle 8">
            <a:extLst>
              <a:ext uri="{FF2B5EF4-FFF2-40B4-BE49-F238E27FC236}">
                <a16:creationId xmlns:a16="http://schemas.microsoft.com/office/drawing/2014/main" id="{2291FEB1-0723-7687-0386-464E02DC5691}"/>
              </a:ext>
            </a:extLst>
          </p:cNvPr>
          <p:cNvSpPr/>
          <p:nvPr/>
        </p:nvSpPr>
        <p:spPr bwMode="auto">
          <a:xfrm>
            <a:off x="1387367" y="5202621"/>
            <a:ext cx="8502867" cy="49398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32" charset="0"/>
              </a:rPr>
              <a:t>Qualified-Class-Name::Modifier Return-Type Method-Name (Argument-Types)</a:t>
            </a:r>
          </a:p>
        </p:txBody>
      </p:sp>
    </p:spTree>
    <p:extLst>
      <p:ext uri="{BB962C8B-B14F-4D97-AF65-F5344CB8AC3E}">
        <p14:creationId xmlns:p14="http://schemas.microsoft.com/office/powerpoint/2010/main" val="758168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BFB1C-BB6B-63DE-5607-349DE2F666AC}"/>
              </a:ext>
            </a:extLst>
          </p:cNvPr>
          <p:cNvSpPr>
            <a:spLocks noGrp="1"/>
          </p:cNvSpPr>
          <p:nvPr>
            <p:ph type="title"/>
          </p:nvPr>
        </p:nvSpPr>
        <p:spPr/>
        <p:txBody>
          <a:bodyPr/>
          <a:lstStyle/>
          <a:p>
            <a:r>
              <a:rPr lang="en-US" dirty="0"/>
              <a:t>Chrome Extension Comparison With GitHub Navigation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F03BB7B0-5F5B-A1E3-BF59-290A90087A3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13050" y="2286849"/>
            <a:ext cx="5944430" cy="1962424"/>
          </a:xfrm>
        </p:spPr>
      </p:pic>
      <p:sp>
        <p:nvSpPr>
          <p:cNvPr id="6" name="Rectangle 5">
            <a:extLst>
              <a:ext uri="{FF2B5EF4-FFF2-40B4-BE49-F238E27FC236}">
                <a16:creationId xmlns:a16="http://schemas.microsoft.com/office/drawing/2014/main" id="{F07022FB-4BC6-AF03-BC14-290F0409FD71}"/>
              </a:ext>
            </a:extLst>
          </p:cNvPr>
          <p:cNvSpPr/>
          <p:nvPr/>
        </p:nvSpPr>
        <p:spPr bwMode="auto">
          <a:xfrm>
            <a:off x="6311791" y="1110812"/>
            <a:ext cx="2771776" cy="13144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Declaration from Java Core Packages or External Artifacts</a:t>
            </a:r>
            <a:endParaRPr kumimoji="0" lang="en-US" sz="2400" b="0" i="0" u="none" strike="noStrike" cap="none" normalizeH="0" baseline="0" dirty="0">
              <a:ln>
                <a:noFill/>
              </a:ln>
              <a:solidFill>
                <a:schemeClr val="tx1"/>
              </a:solidFill>
              <a:effectLst/>
              <a:latin typeface="Times" pitchFamily="-32" charset="0"/>
            </a:endParaRPr>
          </a:p>
        </p:txBody>
      </p:sp>
      <p:sp>
        <p:nvSpPr>
          <p:cNvPr id="4" name="Slide Number Placeholder 3">
            <a:extLst>
              <a:ext uri="{FF2B5EF4-FFF2-40B4-BE49-F238E27FC236}">
                <a16:creationId xmlns:a16="http://schemas.microsoft.com/office/drawing/2014/main" id="{6EBEBB34-2697-2275-9E17-1EBE4FAD8AB5}"/>
              </a:ext>
            </a:extLst>
          </p:cNvPr>
          <p:cNvSpPr>
            <a:spLocks noGrp="1"/>
          </p:cNvSpPr>
          <p:nvPr>
            <p:ph type="sldNum" sz="quarter" idx="10"/>
          </p:nvPr>
        </p:nvSpPr>
        <p:spPr/>
        <p:txBody>
          <a:bodyPr/>
          <a:lstStyle/>
          <a:p>
            <a:fld id="{A4D5355F-59CD-4A09-9C9F-0FCB850DF696}" type="slidenum">
              <a:rPr lang="en-US" smtClean="0"/>
              <a:t>28</a:t>
            </a:fld>
            <a:endParaRPr lang="en-US"/>
          </a:p>
        </p:txBody>
      </p:sp>
      <p:sp>
        <p:nvSpPr>
          <p:cNvPr id="3" name="Rectangle 2">
            <a:extLst>
              <a:ext uri="{FF2B5EF4-FFF2-40B4-BE49-F238E27FC236}">
                <a16:creationId xmlns:a16="http://schemas.microsoft.com/office/drawing/2014/main" id="{C2E12F40-2551-073E-7DFD-9AD010E6B7B6}"/>
              </a:ext>
            </a:extLst>
          </p:cNvPr>
          <p:cNvSpPr/>
          <p:nvPr/>
        </p:nvSpPr>
        <p:spPr bwMode="auto">
          <a:xfrm>
            <a:off x="1545020" y="3184634"/>
            <a:ext cx="3962400" cy="315311"/>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1" name="Speech Bubble: Rectangle 10">
            <a:extLst>
              <a:ext uri="{FF2B5EF4-FFF2-40B4-BE49-F238E27FC236}">
                <a16:creationId xmlns:a16="http://schemas.microsoft.com/office/drawing/2014/main" id="{FE125668-06F4-EBD1-47E0-9B610AD990EA}"/>
              </a:ext>
            </a:extLst>
          </p:cNvPr>
          <p:cNvSpPr/>
          <p:nvPr/>
        </p:nvSpPr>
        <p:spPr bwMode="auto">
          <a:xfrm>
            <a:off x="5780690" y="3079531"/>
            <a:ext cx="1923393" cy="378372"/>
          </a:xfrm>
          <a:prstGeom prst="wedgeRectCallout">
            <a:avLst>
              <a:gd name="adj1" fmla="val -62274"/>
              <a:gd name="adj2" fmla="val 6944"/>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API Finder</a:t>
            </a:r>
          </a:p>
        </p:txBody>
      </p:sp>
      <p:sp>
        <p:nvSpPr>
          <p:cNvPr id="16" name="Rectangle 15">
            <a:extLst>
              <a:ext uri="{FF2B5EF4-FFF2-40B4-BE49-F238E27FC236}">
                <a16:creationId xmlns:a16="http://schemas.microsoft.com/office/drawing/2014/main" id="{3B4BD7FE-0524-8CBF-581F-9B0790C25C98}"/>
              </a:ext>
            </a:extLst>
          </p:cNvPr>
          <p:cNvSpPr/>
          <p:nvPr/>
        </p:nvSpPr>
        <p:spPr bwMode="auto">
          <a:xfrm>
            <a:off x="6380108" y="4437336"/>
            <a:ext cx="2771776" cy="1314450"/>
          </a:xfrm>
          <a:prstGeom prst="rect">
            <a:avLst/>
          </a:prstGeom>
          <a:solidFill>
            <a:schemeClr val="bg1"/>
          </a:solidFill>
          <a:ln w="9525" cap="flat" cmpd="sng" algn="ctr">
            <a:solidFill>
              <a:schemeClr val="accent2">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GitHub does not show declaration information.</a:t>
            </a:r>
            <a:endParaRPr kumimoji="0" lang="en-US"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373754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D49E7-C215-92B3-9C7B-98FF1BEAD634}"/>
              </a:ext>
            </a:extLst>
          </p:cNvPr>
          <p:cNvSpPr>
            <a:spLocks noGrp="1"/>
          </p:cNvSpPr>
          <p:nvPr>
            <p:ph type="title"/>
          </p:nvPr>
        </p:nvSpPr>
        <p:spPr/>
        <p:txBody>
          <a:bodyPr/>
          <a:lstStyle/>
          <a:p>
            <a:r>
              <a:rPr lang="en-US" dirty="0"/>
              <a:t>Chrome Extension Comparison With GitHub Navigation</a:t>
            </a:r>
          </a:p>
        </p:txBody>
      </p:sp>
      <p:sp>
        <p:nvSpPr>
          <p:cNvPr id="3" name="Content Placeholder 2">
            <a:extLst>
              <a:ext uri="{FF2B5EF4-FFF2-40B4-BE49-F238E27FC236}">
                <a16:creationId xmlns:a16="http://schemas.microsoft.com/office/drawing/2014/main" id="{D6BCEB2B-2C3F-AC9E-8A1C-F19421356C07}"/>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976D1528-BB60-0D51-768D-068E98F478E5}"/>
              </a:ext>
            </a:extLst>
          </p:cNvPr>
          <p:cNvSpPr>
            <a:spLocks noGrp="1"/>
          </p:cNvSpPr>
          <p:nvPr>
            <p:ph type="sldNum" sz="quarter" idx="10"/>
          </p:nvPr>
        </p:nvSpPr>
        <p:spPr/>
        <p:txBody>
          <a:bodyPr/>
          <a:lstStyle/>
          <a:p>
            <a:fld id="{A4D5355F-59CD-4A09-9C9F-0FCB850DF696}" type="slidenum">
              <a:rPr lang="en-US" smtClean="0"/>
              <a:t>29</a:t>
            </a:fld>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EDA58BA3-7DAF-496E-8DD4-950319884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41" y="2569794"/>
            <a:ext cx="7001852" cy="2143424"/>
          </a:xfrm>
          <a:prstGeom prst="rect">
            <a:avLst/>
          </a:prstGeom>
        </p:spPr>
      </p:pic>
      <p:sp>
        <p:nvSpPr>
          <p:cNvPr id="6" name="Rectangle 5">
            <a:extLst>
              <a:ext uri="{FF2B5EF4-FFF2-40B4-BE49-F238E27FC236}">
                <a16:creationId xmlns:a16="http://schemas.microsoft.com/office/drawing/2014/main" id="{B78789A1-3430-6EBA-4B58-ACE3AB9A0A32}"/>
              </a:ext>
            </a:extLst>
          </p:cNvPr>
          <p:cNvSpPr/>
          <p:nvPr/>
        </p:nvSpPr>
        <p:spPr bwMode="auto">
          <a:xfrm>
            <a:off x="7077403" y="2148709"/>
            <a:ext cx="2143125" cy="85725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Consideration of arguments</a:t>
            </a:r>
          </a:p>
        </p:txBody>
      </p:sp>
      <p:sp>
        <p:nvSpPr>
          <p:cNvPr id="7" name="Speech Bubble: Rectangle 6">
            <a:extLst>
              <a:ext uri="{FF2B5EF4-FFF2-40B4-BE49-F238E27FC236}">
                <a16:creationId xmlns:a16="http://schemas.microsoft.com/office/drawing/2014/main" id="{F8CDF704-8443-1012-A802-E429464CFFB2}"/>
              </a:ext>
            </a:extLst>
          </p:cNvPr>
          <p:cNvSpPr/>
          <p:nvPr/>
        </p:nvSpPr>
        <p:spPr bwMode="auto">
          <a:xfrm>
            <a:off x="1329557" y="2086305"/>
            <a:ext cx="1923393" cy="378372"/>
          </a:xfrm>
          <a:prstGeom prst="wedgeRectCallout">
            <a:avLst>
              <a:gd name="adj1" fmla="val -21290"/>
              <a:gd name="adj2" fmla="val 8750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API Finder</a:t>
            </a:r>
          </a:p>
        </p:txBody>
      </p:sp>
      <p:sp>
        <p:nvSpPr>
          <p:cNvPr id="8" name="Rectangle 7">
            <a:extLst>
              <a:ext uri="{FF2B5EF4-FFF2-40B4-BE49-F238E27FC236}">
                <a16:creationId xmlns:a16="http://schemas.microsoft.com/office/drawing/2014/main" id="{5EDB820B-01A5-13ED-C58B-FF0BED2D5E9B}"/>
              </a:ext>
            </a:extLst>
          </p:cNvPr>
          <p:cNvSpPr/>
          <p:nvPr/>
        </p:nvSpPr>
        <p:spPr bwMode="auto">
          <a:xfrm>
            <a:off x="1114097" y="2638098"/>
            <a:ext cx="4635062" cy="336331"/>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Speech Bubble: Rectangle 8">
            <a:extLst>
              <a:ext uri="{FF2B5EF4-FFF2-40B4-BE49-F238E27FC236}">
                <a16:creationId xmlns:a16="http://schemas.microsoft.com/office/drawing/2014/main" id="{F0988DFC-FA05-1FD0-BF7C-A2BE0003F0B8}"/>
              </a:ext>
            </a:extLst>
          </p:cNvPr>
          <p:cNvSpPr/>
          <p:nvPr/>
        </p:nvSpPr>
        <p:spPr bwMode="auto">
          <a:xfrm>
            <a:off x="8071944" y="4078014"/>
            <a:ext cx="1166649" cy="378372"/>
          </a:xfrm>
          <a:prstGeom prst="wedgeRectCallout">
            <a:avLst>
              <a:gd name="adj1" fmla="val -67192"/>
              <a:gd name="adj2" fmla="val 972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GitHub</a:t>
            </a:r>
            <a:endParaRPr kumimoji="0" lang="en-US" sz="2400" b="0" i="0" u="none" strike="noStrike" cap="none" normalizeH="0" baseline="0" dirty="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AB2C464C-F369-D444-B014-087C2312BCBA}"/>
              </a:ext>
            </a:extLst>
          </p:cNvPr>
          <p:cNvSpPr/>
          <p:nvPr/>
        </p:nvSpPr>
        <p:spPr bwMode="auto">
          <a:xfrm>
            <a:off x="2963917" y="4025462"/>
            <a:ext cx="4813738" cy="599090"/>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31508028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1029C-8319-A3B4-DEE8-D6F885BEA3C5}"/>
              </a:ext>
            </a:extLst>
          </p:cNvPr>
          <p:cNvSpPr>
            <a:spLocks noGrp="1"/>
          </p:cNvSpPr>
          <p:nvPr>
            <p:ph type="title"/>
          </p:nvPr>
        </p:nvSpPr>
        <p:spPr/>
        <p:txBody>
          <a:bodyPr/>
          <a:lstStyle/>
          <a:p>
            <a:r>
              <a:rPr lang="en-US" dirty="0"/>
              <a:t>Example of Method Binding Information</a:t>
            </a:r>
          </a:p>
        </p:txBody>
      </p:sp>
      <p:pic>
        <p:nvPicPr>
          <p:cNvPr id="6" name="Content Placeholder 5" descr="Text&#10;&#10;Description automatically generated">
            <a:extLst>
              <a:ext uri="{FF2B5EF4-FFF2-40B4-BE49-F238E27FC236}">
                <a16:creationId xmlns:a16="http://schemas.microsoft.com/office/drawing/2014/main" id="{21D51BEF-5EB1-160E-CB02-676C9FC1230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2997" y="1984080"/>
            <a:ext cx="3115110" cy="1086002"/>
          </a:xfrm>
        </p:spPr>
      </p:pic>
      <p:sp>
        <p:nvSpPr>
          <p:cNvPr id="4" name="Slide Number Placeholder 3">
            <a:extLst>
              <a:ext uri="{FF2B5EF4-FFF2-40B4-BE49-F238E27FC236}">
                <a16:creationId xmlns:a16="http://schemas.microsoft.com/office/drawing/2014/main" id="{D836F276-B959-79D3-40A2-8A4C343247AC}"/>
              </a:ext>
            </a:extLst>
          </p:cNvPr>
          <p:cNvSpPr>
            <a:spLocks noGrp="1"/>
          </p:cNvSpPr>
          <p:nvPr>
            <p:ph type="sldNum" sz="quarter" idx="10"/>
          </p:nvPr>
        </p:nvSpPr>
        <p:spPr/>
        <p:txBody>
          <a:bodyPr/>
          <a:lstStyle/>
          <a:p>
            <a:fld id="{A4D5355F-59CD-4A09-9C9F-0FCB850DF696}" type="slidenum">
              <a:rPr lang="en-US" smtClean="0"/>
              <a:t>3</a:t>
            </a:fld>
            <a:endParaRPr lang="en-US"/>
          </a:p>
        </p:txBody>
      </p:sp>
      <p:pic>
        <p:nvPicPr>
          <p:cNvPr id="8" name="Picture 7" descr="Graphical user interface, text, application, email&#10;&#10;Description automatically generated">
            <a:extLst>
              <a:ext uri="{FF2B5EF4-FFF2-40B4-BE49-F238E27FC236}">
                <a16:creationId xmlns:a16="http://schemas.microsoft.com/office/drawing/2014/main" id="{A5BE922A-62AF-C795-8174-78EDF0239B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8213" y="1704577"/>
            <a:ext cx="5038974" cy="2848116"/>
          </a:xfrm>
          <a:prstGeom prst="rect">
            <a:avLst/>
          </a:prstGeom>
        </p:spPr>
      </p:pic>
      <p:sp>
        <p:nvSpPr>
          <p:cNvPr id="9" name="Rectangle 8">
            <a:extLst>
              <a:ext uri="{FF2B5EF4-FFF2-40B4-BE49-F238E27FC236}">
                <a16:creationId xmlns:a16="http://schemas.microsoft.com/office/drawing/2014/main" id="{4D444B01-EE68-1612-7580-7778EAA501AC}"/>
              </a:ext>
            </a:extLst>
          </p:cNvPr>
          <p:cNvSpPr/>
          <p:nvPr/>
        </p:nvSpPr>
        <p:spPr bwMode="auto">
          <a:xfrm>
            <a:off x="2291255" y="2238703"/>
            <a:ext cx="1912883" cy="189187"/>
          </a:xfrm>
          <a:prstGeom prst="rect">
            <a:avLst/>
          </a:prstGeom>
          <a:noFill/>
          <a:ln w="19050" cap="flat" cmpd="sng" algn="ctr">
            <a:solidFill>
              <a:srgbClr val="0070C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0" name="TextBox 9">
            <a:extLst>
              <a:ext uri="{FF2B5EF4-FFF2-40B4-BE49-F238E27FC236}">
                <a16:creationId xmlns:a16="http://schemas.microsoft.com/office/drawing/2014/main" id="{8E9A73DF-0812-C240-940C-13EFC2C9535C}"/>
              </a:ext>
            </a:extLst>
          </p:cNvPr>
          <p:cNvSpPr txBox="1"/>
          <p:nvPr/>
        </p:nvSpPr>
        <p:spPr>
          <a:xfrm>
            <a:off x="1355836" y="3342290"/>
            <a:ext cx="3478924"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Method Invocation Context (</a:t>
            </a:r>
            <a:r>
              <a:rPr lang="en-US" dirty="0" err="1">
                <a:latin typeface="Arial" panose="020B0604020202020204" pitchFamily="34" charset="0"/>
                <a:cs typeface="Arial" panose="020B0604020202020204" pitchFamily="34" charset="0"/>
              </a:rPr>
              <a:t>org.jfree.data.DataUtils</a:t>
            </a:r>
            <a:r>
              <a:rPr lang="en-US" dirty="0">
                <a:latin typeface="Arial" panose="020B0604020202020204" pitchFamily="34" charset="0"/>
                <a:cs typeface="Arial" panose="020B0604020202020204" pitchFamily="34" charset="0"/>
              </a:rPr>
              <a:t>)</a:t>
            </a:r>
          </a:p>
        </p:txBody>
      </p:sp>
      <p:sp>
        <p:nvSpPr>
          <p:cNvPr id="13" name="TextBox 12">
            <a:extLst>
              <a:ext uri="{FF2B5EF4-FFF2-40B4-BE49-F238E27FC236}">
                <a16:creationId xmlns:a16="http://schemas.microsoft.com/office/drawing/2014/main" id="{646AAB94-A0BF-9765-B344-AFB4BDEAC1C8}"/>
              </a:ext>
            </a:extLst>
          </p:cNvPr>
          <p:cNvSpPr txBox="1"/>
          <p:nvPr/>
        </p:nvSpPr>
        <p:spPr>
          <a:xfrm>
            <a:off x="5817476" y="4924097"/>
            <a:ext cx="4125309" cy="646331"/>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Method Declaration Context (</a:t>
            </a:r>
            <a:r>
              <a:rPr lang="en-US" dirty="0" err="1">
                <a:latin typeface="Arial" panose="020B0604020202020204" pitchFamily="34" charset="0"/>
                <a:cs typeface="Arial" panose="020B0604020202020204" pitchFamily="34" charset="0"/>
              </a:rPr>
              <a:t>java.util.Arrays</a:t>
            </a:r>
            <a:r>
              <a:rPr lang="en-US" dirty="0">
                <a:latin typeface="Arial" panose="020B0604020202020204" pitchFamily="34" charset="0"/>
                <a:cs typeface="Arial" panose="020B0604020202020204" pitchFamily="34" charset="0"/>
              </a:rPr>
              <a:t>)</a:t>
            </a:r>
          </a:p>
        </p:txBody>
      </p:sp>
      <p:sp>
        <p:nvSpPr>
          <p:cNvPr id="14" name="Arrow: Right 13">
            <a:extLst>
              <a:ext uri="{FF2B5EF4-FFF2-40B4-BE49-F238E27FC236}">
                <a16:creationId xmlns:a16="http://schemas.microsoft.com/office/drawing/2014/main" id="{69D7B950-1537-651C-4516-1D903973EDEA}"/>
              </a:ext>
            </a:extLst>
          </p:cNvPr>
          <p:cNvSpPr/>
          <p:nvPr/>
        </p:nvSpPr>
        <p:spPr bwMode="auto">
          <a:xfrm rot="20417515">
            <a:off x="4436200" y="2038112"/>
            <a:ext cx="1448759" cy="117406"/>
          </a:xfrm>
          <a:prstGeom prst="rightArrow">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5" name="Rectangle 14">
            <a:extLst>
              <a:ext uri="{FF2B5EF4-FFF2-40B4-BE49-F238E27FC236}">
                <a16:creationId xmlns:a16="http://schemas.microsoft.com/office/drawing/2014/main" id="{940BB03D-A97E-2B33-8086-21105C26955C}"/>
              </a:ext>
            </a:extLst>
          </p:cNvPr>
          <p:cNvSpPr/>
          <p:nvPr/>
        </p:nvSpPr>
        <p:spPr bwMode="auto">
          <a:xfrm>
            <a:off x="809296" y="4908331"/>
            <a:ext cx="4466897" cy="133481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Class Name: </a:t>
            </a:r>
            <a:r>
              <a:rPr kumimoji="0" 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java.util.Arrays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Method Name: equals</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000" dirty="0">
                <a:latin typeface="Arial" panose="020B0604020202020204" pitchFamily="34" charset="0"/>
                <a:cs typeface="Arial" panose="020B0604020202020204" pitchFamily="34" charset="0"/>
              </a:rPr>
              <a:t>Argument Types: (double[], double[])</a:t>
            </a:r>
          </a:p>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Return Type: </a:t>
            </a:r>
            <a:r>
              <a:rPr kumimoji="0" lang="en-US"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boolean</a:t>
            </a:r>
            <a:endPar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Speech Bubble: Rectangle 15">
            <a:extLst>
              <a:ext uri="{FF2B5EF4-FFF2-40B4-BE49-F238E27FC236}">
                <a16:creationId xmlns:a16="http://schemas.microsoft.com/office/drawing/2014/main" id="{AC7D07E3-00BC-A34E-B039-EA321E702A3C}"/>
              </a:ext>
            </a:extLst>
          </p:cNvPr>
          <p:cNvSpPr/>
          <p:nvPr/>
        </p:nvSpPr>
        <p:spPr bwMode="auto">
          <a:xfrm>
            <a:off x="1124607" y="4277711"/>
            <a:ext cx="3415862" cy="441434"/>
          </a:xfrm>
          <a:prstGeom prst="wedgeRectCallout">
            <a:avLst>
              <a:gd name="adj1" fmla="val -19910"/>
              <a:gd name="adj2" fmla="val 86310"/>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Method Binding Information</a:t>
            </a:r>
          </a:p>
        </p:txBody>
      </p:sp>
    </p:spTree>
    <p:extLst>
      <p:ext uri="{BB962C8B-B14F-4D97-AF65-F5344CB8AC3E}">
        <p14:creationId xmlns:p14="http://schemas.microsoft.com/office/powerpoint/2010/main" val="313056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13871-2FF6-7DE7-002D-E6E1024E3A58}"/>
              </a:ext>
            </a:extLst>
          </p:cNvPr>
          <p:cNvSpPr>
            <a:spLocks noGrp="1"/>
          </p:cNvSpPr>
          <p:nvPr>
            <p:ph type="title"/>
          </p:nvPr>
        </p:nvSpPr>
        <p:spPr/>
        <p:txBody>
          <a:bodyPr/>
          <a:lstStyle/>
          <a:p>
            <a:r>
              <a:rPr lang="en-US" dirty="0"/>
              <a:t>Chrome Extension Comparison With GitHub Navigation</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28E13840-7B0C-0C24-21F8-F73960C3C9A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44546" y="1562100"/>
            <a:ext cx="7102907" cy="4305300"/>
          </a:xfrm>
        </p:spPr>
      </p:pic>
      <p:sp>
        <p:nvSpPr>
          <p:cNvPr id="6" name="Rectangle 5">
            <a:extLst>
              <a:ext uri="{FF2B5EF4-FFF2-40B4-BE49-F238E27FC236}">
                <a16:creationId xmlns:a16="http://schemas.microsoft.com/office/drawing/2014/main" id="{9969E55F-F101-4D44-6C85-4840D176FE55}"/>
              </a:ext>
            </a:extLst>
          </p:cNvPr>
          <p:cNvSpPr/>
          <p:nvPr/>
        </p:nvSpPr>
        <p:spPr bwMode="auto">
          <a:xfrm>
            <a:off x="318594" y="3496003"/>
            <a:ext cx="3486150" cy="1143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Consideration of the</a:t>
            </a:r>
            <a:r>
              <a:rPr kumimoji="0" lang="en-US" sz="2400" b="0" i="0" u="none" strike="noStrike" cap="none" normalizeH="0" dirty="0">
                <a:ln>
                  <a:noFill/>
                </a:ln>
                <a:solidFill>
                  <a:schemeClr val="tx1"/>
                </a:solidFill>
                <a:effectLst/>
                <a:latin typeface="Times" pitchFamily="-32" charset="0"/>
              </a:rPr>
              <a:t> type of the </a:t>
            </a:r>
            <a:r>
              <a:rPr lang="en-US" sz="2400" dirty="0">
                <a:latin typeface="Times" pitchFamily="-32" charset="0"/>
              </a:rPr>
              <a:t>method invoker  </a:t>
            </a:r>
            <a:endParaRPr kumimoji="0" lang="en-US" sz="2400" b="0" i="0" u="none" strike="noStrike" cap="none" normalizeH="0" baseline="0" dirty="0">
              <a:ln>
                <a:noFill/>
              </a:ln>
              <a:solidFill>
                <a:schemeClr val="tx1"/>
              </a:solidFill>
              <a:effectLst/>
              <a:latin typeface="Times" pitchFamily="-32" charset="0"/>
            </a:endParaRPr>
          </a:p>
        </p:txBody>
      </p:sp>
      <p:sp>
        <p:nvSpPr>
          <p:cNvPr id="4" name="Slide Number Placeholder 3">
            <a:extLst>
              <a:ext uri="{FF2B5EF4-FFF2-40B4-BE49-F238E27FC236}">
                <a16:creationId xmlns:a16="http://schemas.microsoft.com/office/drawing/2014/main" id="{556238FE-2C3E-2A12-DA8B-807B8ED999D2}"/>
              </a:ext>
            </a:extLst>
          </p:cNvPr>
          <p:cNvSpPr>
            <a:spLocks noGrp="1"/>
          </p:cNvSpPr>
          <p:nvPr>
            <p:ph type="sldNum" sz="quarter" idx="10"/>
          </p:nvPr>
        </p:nvSpPr>
        <p:spPr/>
        <p:txBody>
          <a:bodyPr/>
          <a:lstStyle/>
          <a:p>
            <a:fld id="{A4D5355F-59CD-4A09-9C9F-0FCB850DF696}" type="slidenum">
              <a:rPr lang="en-US" smtClean="0"/>
              <a:t>30</a:t>
            </a:fld>
            <a:endParaRPr lang="en-US"/>
          </a:p>
        </p:txBody>
      </p:sp>
      <p:sp>
        <p:nvSpPr>
          <p:cNvPr id="7" name="Rectangle 6">
            <a:extLst>
              <a:ext uri="{FF2B5EF4-FFF2-40B4-BE49-F238E27FC236}">
                <a16:creationId xmlns:a16="http://schemas.microsoft.com/office/drawing/2014/main" id="{1765ABA0-1344-C6F2-A6C5-B71D87E07D46}"/>
              </a:ext>
            </a:extLst>
          </p:cNvPr>
          <p:cNvSpPr/>
          <p:nvPr/>
        </p:nvSpPr>
        <p:spPr bwMode="auto">
          <a:xfrm>
            <a:off x="3132083" y="1597571"/>
            <a:ext cx="3699641" cy="315311"/>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8" name="Speech Bubble: Rectangle 7">
            <a:extLst>
              <a:ext uri="{FF2B5EF4-FFF2-40B4-BE49-F238E27FC236}">
                <a16:creationId xmlns:a16="http://schemas.microsoft.com/office/drawing/2014/main" id="{B705E9E5-DF68-3320-EE6D-BE98DBB0A21C}"/>
              </a:ext>
            </a:extLst>
          </p:cNvPr>
          <p:cNvSpPr/>
          <p:nvPr/>
        </p:nvSpPr>
        <p:spPr bwMode="auto">
          <a:xfrm>
            <a:off x="846082" y="1529256"/>
            <a:ext cx="1923393" cy="378372"/>
          </a:xfrm>
          <a:prstGeom prst="wedgeRectCallout">
            <a:avLst>
              <a:gd name="adj1" fmla="val 67235"/>
              <a:gd name="adj2" fmla="val 4167"/>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API Finder</a:t>
            </a:r>
          </a:p>
        </p:txBody>
      </p:sp>
      <p:sp>
        <p:nvSpPr>
          <p:cNvPr id="9" name="Speech Bubble: Rectangle 8">
            <a:extLst>
              <a:ext uri="{FF2B5EF4-FFF2-40B4-BE49-F238E27FC236}">
                <a16:creationId xmlns:a16="http://schemas.microsoft.com/office/drawing/2014/main" id="{C6D836E2-BA1F-AB05-6659-6ACE6F72A140}"/>
              </a:ext>
            </a:extLst>
          </p:cNvPr>
          <p:cNvSpPr/>
          <p:nvPr/>
        </p:nvSpPr>
        <p:spPr bwMode="auto">
          <a:xfrm>
            <a:off x="9543392" y="3678621"/>
            <a:ext cx="1166649" cy="378372"/>
          </a:xfrm>
          <a:prstGeom prst="wedgeRectCallout">
            <a:avLst>
              <a:gd name="adj1" fmla="val -67192"/>
              <a:gd name="adj2" fmla="val 9722"/>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GitHub</a:t>
            </a:r>
            <a:endParaRPr kumimoji="0" lang="en-US" sz="2400" b="0" i="0" u="none" strike="noStrike" cap="none" normalizeH="0" baseline="0" dirty="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8A22E886-5FB5-B43A-A6D0-F7A4C7B52090}"/>
              </a:ext>
            </a:extLst>
          </p:cNvPr>
          <p:cNvSpPr/>
          <p:nvPr/>
        </p:nvSpPr>
        <p:spPr bwMode="auto">
          <a:xfrm>
            <a:off x="4708634" y="2848303"/>
            <a:ext cx="4635063" cy="2070538"/>
          </a:xfrm>
          <a:prstGeom prst="rect">
            <a:avLst/>
          </a:prstGeom>
          <a:noFill/>
          <a:ln w="190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98156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BDE62-235F-90D7-41DE-FA47EDA83FAD}"/>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45A5F3C3-36BD-0DF6-23F2-2E74A21B4781}"/>
              </a:ext>
            </a:extLst>
          </p:cNvPr>
          <p:cNvSpPr>
            <a:spLocks noGrp="1"/>
          </p:cNvSpPr>
          <p:nvPr>
            <p:ph idx="1"/>
          </p:nvPr>
        </p:nvSpPr>
        <p:spPr/>
        <p:txBody>
          <a:bodyPr/>
          <a:lstStyle/>
          <a:p>
            <a:r>
              <a:rPr lang="en-US" dirty="0"/>
              <a:t>We proposed a streamlined, easy to integrate, API based method binding resolution for any method invocation expression.</a:t>
            </a:r>
          </a:p>
          <a:p>
            <a:r>
              <a:rPr lang="en-US" dirty="0"/>
              <a:t>Evaluated against 11 open-source projects where we have seen</a:t>
            </a:r>
          </a:p>
          <a:p>
            <a:pPr lvl="1"/>
            <a:r>
              <a:rPr lang="en-US" dirty="0"/>
              <a:t>Above 93% accuracy</a:t>
            </a:r>
          </a:p>
          <a:p>
            <a:pPr lvl="1"/>
            <a:r>
              <a:rPr lang="en-US" dirty="0"/>
              <a:t>Average 380ms execution time</a:t>
            </a:r>
          </a:p>
          <a:p>
            <a:r>
              <a:rPr lang="en-US" dirty="0"/>
              <a:t>In Future, we want to support new Java language features.</a:t>
            </a:r>
          </a:p>
          <a:p>
            <a:pPr lvl="1"/>
            <a:r>
              <a:rPr lang="en-US" dirty="0"/>
              <a:t>We want to incorporate our approach for identifying binding information from code fragments available in forums and websites. </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E2C1DB55-69D0-EB82-E183-1BEAF53AC42D}"/>
              </a:ext>
            </a:extLst>
          </p:cNvPr>
          <p:cNvSpPr>
            <a:spLocks noGrp="1"/>
          </p:cNvSpPr>
          <p:nvPr>
            <p:ph type="sldNum" sz="quarter" idx="10"/>
          </p:nvPr>
        </p:nvSpPr>
        <p:spPr/>
        <p:txBody>
          <a:bodyPr/>
          <a:lstStyle/>
          <a:p>
            <a:fld id="{A4D5355F-59CD-4A09-9C9F-0FCB850DF696}" type="slidenum">
              <a:rPr lang="en-US" smtClean="0"/>
              <a:t>31</a:t>
            </a:fld>
            <a:endParaRPr lang="en-US"/>
          </a:p>
        </p:txBody>
      </p:sp>
    </p:spTree>
    <p:extLst>
      <p:ext uri="{BB962C8B-B14F-4D97-AF65-F5344CB8AC3E}">
        <p14:creationId xmlns:p14="http://schemas.microsoft.com/office/powerpoint/2010/main" val="41191810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8B5B9-7B6F-6BD2-8D7C-B1EE464D6A66}"/>
              </a:ext>
            </a:extLst>
          </p:cNvPr>
          <p:cNvSpPr>
            <a:spLocks noGrp="1"/>
          </p:cNvSpPr>
          <p:nvPr>
            <p:ph type="title" idx="4294967295"/>
          </p:nvPr>
        </p:nvSpPr>
        <p:spPr>
          <a:xfrm>
            <a:off x="4647710" y="549407"/>
            <a:ext cx="2677016" cy="957263"/>
          </a:xfrm>
        </p:spPr>
        <p:txBody>
          <a:bodyPr/>
          <a:lstStyle/>
          <a:p>
            <a:r>
              <a:rPr lang="en-US" dirty="0"/>
              <a:t>Thank You</a:t>
            </a:r>
          </a:p>
        </p:txBody>
      </p:sp>
      <p:pic>
        <p:nvPicPr>
          <p:cNvPr id="6" name="Picture 5">
            <a:extLst>
              <a:ext uri="{FF2B5EF4-FFF2-40B4-BE49-F238E27FC236}">
                <a16:creationId xmlns:a16="http://schemas.microsoft.com/office/drawing/2014/main" id="{468EC98E-38A2-D7CE-1C6B-6BE86BEB5C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3900" y="1562100"/>
            <a:ext cx="2686050" cy="3048000"/>
          </a:xfrm>
          <a:prstGeom prst="rect">
            <a:avLst/>
          </a:prstGeom>
        </p:spPr>
      </p:pic>
      <p:sp>
        <p:nvSpPr>
          <p:cNvPr id="7" name="Title 1">
            <a:extLst>
              <a:ext uri="{FF2B5EF4-FFF2-40B4-BE49-F238E27FC236}">
                <a16:creationId xmlns:a16="http://schemas.microsoft.com/office/drawing/2014/main" id="{14FA6339-87D6-325A-D647-10DAC55A7C25}"/>
              </a:ext>
            </a:extLst>
          </p:cNvPr>
          <p:cNvSpPr txBox="1">
            <a:spLocks/>
          </p:cNvSpPr>
          <p:nvPr/>
        </p:nvSpPr>
        <p:spPr bwMode="auto">
          <a:xfrm>
            <a:off x="4190508" y="5007107"/>
            <a:ext cx="3753341"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3600">
                <a:solidFill>
                  <a:srgbClr val="782336"/>
                </a:solidFill>
                <a:latin typeface="Arial Bold"/>
                <a:ea typeface="ＭＳ Ｐゴシック" charset="0"/>
                <a:cs typeface="ＭＳ Ｐゴシック" charset="0"/>
              </a:defRPr>
            </a:lvl1pPr>
            <a:lvl2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2pPr>
            <a:lvl3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3pPr>
            <a:lvl4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4pPr>
            <a:lvl5pPr algn="l" rtl="0" eaLnBrk="1" fontAlgn="base" hangingPunct="1">
              <a:spcBef>
                <a:spcPct val="0"/>
              </a:spcBef>
              <a:spcAft>
                <a:spcPct val="0"/>
              </a:spcAft>
              <a:defRPr sz="3600">
                <a:solidFill>
                  <a:srgbClr val="782336"/>
                </a:solidFill>
                <a:latin typeface="Arial Bold" charset="0"/>
                <a:ea typeface="ＭＳ Ｐゴシック" charset="0"/>
                <a:cs typeface="ＭＳ Ｐゴシック" charset="0"/>
              </a:defRPr>
            </a:lvl5pPr>
            <a:lvl6pPr marL="457200" algn="ctr" rtl="0" eaLnBrk="1" fontAlgn="base" hangingPunct="1">
              <a:spcBef>
                <a:spcPct val="0"/>
              </a:spcBef>
              <a:spcAft>
                <a:spcPct val="0"/>
              </a:spcAft>
              <a:defRPr sz="3600">
                <a:solidFill>
                  <a:srgbClr val="782336"/>
                </a:solidFill>
                <a:latin typeface="GillSans Bold" pitchFamily="1" charset="0"/>
              </a:defRPr>
            </a:lvl6pPr>
            <a:lvl7pPr marL="914400" algn="ctr" rtl="0" eaLnBrk="1" fontAlgn="base" hangingPunct="1">
              <a:spcBef>
                <a:spcPct val="0"/>
              </a:spcBef>
              <a:spcAft>
                <a:spcPct val="0"/>
              </a:spcAft>
              <a:defRPr sz="3600">
                <a:solidFill>
                  <a:srgbClr val="782336"/>
                </a:solidFill>
                <a:latin typeface="GillSans Bold" pitchFamily="1" charset="0"/>
              </a:defRPr>
            </a:lvl7pPr>
            <a:lvl8pPr marL="1371600" algn="ctr" rtl="0" eaLnBrk="1" fontAlgn="base" hangingPunct="1">
              <a:spcBef>
                <a:spcPct val="0"/>
              </a:spcBef>
              <a:spcAft>
                <a:spcPct val="0"/>
              </a:spcAft>
              <a:defRPr sz="3600">
                <a:solidFill>
                  <a:srgbClr val="782336"/>
                </a:solidFill>
                <a:latin typeface="GillSans Bold" pitchFamily="1" charset="0"/>
              </a:defRPr>
            </a:lvl8pPr>
            <a:lvl9pPr marL="1828800" algn="ctr" rtl="0" eaLnBrk="1" fontAlgn="base" hangingPunct="1">
              <a:spcBef>
                <a:spcPct val="0"/>
              </a:spcBef>
              <a:spcAft>
                <a:spcPct val="0"/>
              </a:spcAft>
              <a:defRPr sz="3600">
                <a:solidFill>
                  <a:srgbClr val="782336"/>
                </a:solidFill>
                <a:latin typeface="GillSans Bold" pitchFamily="1" charset="0"/>
              </a:defRPr>
            </a:lvl9pPr>
          </a:lstStyle>
          <a:p>
            <a:r>
              <a:rPr lang="en-US" kern="0" dirty="0"/>
              <a:t>Any Questions?</a:t>
            </a:r>
          </a:p>
        </p:txBody>
      </p:sp>
    </p:spTree>
    <p:extLst>
      <p:ext uri="{BB962C8B-B14F-4D97-AF65-F5344CB8AC3E}">
        <p14:creationId xmlns:p14="http://schemas.microsoft.com/office/powerpoint/2010/main" val="2817198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05F6DC-8846-95F4-7D14-325DDC431BC3}"/>
              </a:ext>
            </a:extLst>
          </p:cNvPr>
          <p:cNvSpPr>
            <a:spLocks noGrp="1"/>
          </p:cNvSpPr>
          <p:nvPr>
            <p:ph type="title"/>
          </p:nvPr>
        </p:nvSpPr>
        <p:spPr/>
        <p:txBody>
          <a:bodyPr/>
          <a:lstStyle/>
          <a:p>
            <a:r>
              <a:rPr lang="en-US" dirty="0"/>
              <a:t>MBIR: Type Representation</a:t>
            </a:r>
          </a:p>
        </p:txBody>
      </p:sp>
      <p:pic>
        <p:nvPicPr>
          <p:cNvPr id="11" name="Content Placeholder 10" descr="Table&#10;&#10;Description automatically generated">
            <a:extLst>
              <a:ext uri="{FF2B5EF4-FFF2-40B4-BE49-F238E27FC236}">
                <a16:creationId xmlns:a16="http://schemas.microsoft.com/office/drawing/2014/main" id="{363B2DE5-8B99-E455-8A5E-C7256B7C1DF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6523" y="1562100"/>
            <a:ext cx="8958953" cy="4305300"/>
          </a:xfrm>
        </p:spPr>
      </p:pic>
      <p:sp>
        <p:nvSpPr>
          <p:cNvPr id="3" name="Slide Number Placeholder 2">
            <a:extLst>
              <a:ext uri="{FF2B5EF4-FFF2-40B4-BE49-F238E27FC236}">
                <a16:creationId xmlns:a16="http://schemas.microsoft.com/office/drawing/2014/main" id="{B2025F57-E97C-1DB1-9D97-8B5C67A2B7BE}"/>
              </a:ext>
            </a:extLst>
          </p:cNvPr>
          <p:cNvSpPr>
            <a:spLocks noGrp="1"/>
          </p:cNvSpPr>
          <p:nvPr>
            <p:ph type="sldNum" sz="quarter" idx="10"/>
          </p:nvPr>
        </p:nvSpPr>
        <p:spPr/>
        <p:txBody>
          <a:bodyPr/>
          <a:lstStyle/>
          <a:p>
            <a:fld id="{A4D5355F-59CD-4A09-9C9F-0FCB850DF696}" type="slidenum">
              <a:rPr lang="en-US" smtClean="0"/>
              <a:t>33</a:t>
            </a:fld>
            <a:endParaRPr lang="en-US"/>
          </a:p>
        </p:txBody>
      </p:sp>
    </p:spTree>
    <p:extLst>
      <p:ext uri="{BB962C8B-B14F-4D97-AF65-F5344CB8AC3E}">
        <p14:creationId xmlns:p14="http://schemas.microsoft.com/office/powerpoint/2010/main" val="2612732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957CB-FE18-79C7-B2AA-2E830881BA2F}"/>
              </a:ext>
            </a:extLst>
          </p:cNvPr>
          <p:cNvSpPr>
            <a:spLocks noGrp="1"/>
          </p:cNvSpPr>
          <p:nvPr>
            <p:ph type="title"/>
          </p:nvPr>
        </p:nvSpPr>
        <p:spPr/>
        <p:txBody>
          <a:bodyPr/>
          <a:lstStyle/>
          <a:p>
            <a:r>
              <a:rPr lang="en-US" dirty="0"/>
              <a:t>Resolution of Formal Type Parameters</a:t>
            </a:r>
          </a:p>
        </p:txBody>
      </p:sp>
      <p:sp>
        <p:nvSpPr>
          <p:cNvPr id="3" name="Content Placeholder 2">
            <a:extLst>
              <a:ext uri="{FF2B5EF4-FFF2-40B4-BE49-F238E27FC236}">
                <a16:creationId xmlns:a16="http://schemas.microsoft.com/office/drawing/2014/main" id="{35AFE4E4-6AA6-FF79-D9D8-B5105D5FA320}"/>
              </a:ext>
            </a:extLst>
          </p:cNvPr>
          <p:cNvSpPr>
            <a:spLocks noGrp="1"/>
          </p:cNvSpPr>
          <p:nvPr>
            <p:ph idx="1"/>
          </p:nvPr>
        </p:nvSpPr>
        <p:spPr/>
        <p:txBody>
          <a:bodyPr/>
          <a:lstStyle/>
          <a:p>
            <a:r>
              <a:rPr lang="en-US" dirty="0"/>
              <a:t>From class metadata, we parse generics signature to collect the base types of declared formal type parameters.</a:t>
            </a:r>
          </a:p>
          <a:p>
            <a:r>
              <a:rPr lang="en-US" dirty="0"/>
              <a:t>We infer actual type of formal type parameters from type information collected from invocation context.</a:t>
            </a:r>
          </a:p>
          <a:p>
            <a:pPr lvl="1"/>
            <a:r>
              <a:rPr lang="en-US" dirty="0"/>
              <a:t>We extract type arguments from method invokers</a:t>
            </a:r>
          </a:p>
          <a:p>
            <a:pPr lvl="1"/>
            <a:r>
              <a:rPr lang="en-US" dirty="0"/>
              <a:t>We try to infer from the types that are passed as arguments.</a:t>
            </a:r>
          </a:p>
          <a:p>
            <a:pPr lvl="1"/>
            <a:r>
              <a:rPr lang="en-US" dirty="0"/>
              <a:t>We also try to infer the types from invocation context class.</a:t>
            </a:r>
          </a:p>
          <a:p>
            <a:pPr marL="457200" lvl="1" indent="0">
              <a:buNone/>
            </a:pPr>
            <a:endParaRPr lang="en-US" dirty="0"/>
          </a:p>
        </p:txBody>
      </p:sp>
    </p:spTree>
    <p:extLst>
      <p:ext uri="{BB962C8B-B14F-4D97-AF65-F5344CB8AC3E}">
        <p14:creationId xmlns:p14="http://schemas.microsoft.com/office/powerpoint/2010/main" val="108880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D86BA-0C1A-789C-9B20-D4F5364D5C03}"/>
              </a:ext>
            </a:extLst>
          </p:cNvPr>
          <p:cNvSpPr>
            <a:spLocks noGrp="1"/>
          </p:cNvSpPr>
          <p:nvPr>
            <p:ph type="title"/>
          </p:nvPr>
        </p:nvSpPr>
        <p:spPr>
          <a:xfrm>
            <a:off x="914400" y="381000"/>
            <a:ext cx="10634472" cy="957349"/>
          </a:xfrm>
        </p:spPr>
        <p:txBody>
          <a:bodyPr/>
          <a:lstStyle/>
          <a:p>
            <a:r>
              <a:rPr lang="en-US" dirty="0"/>
              <a:t>MBIR: Class Binding Information</a:t>
            </a:r>
          </a:p>
        </p:txBody>
      </p:sp>
      <p:sp>
        <p:nvSpPr>
          <p:cNvPr id="4" name="Content Placeholder 3">
            <a:extLst>
              <a:ext uri="{FF2B5EF4-FFF2-40B4-BE49-F238E27FC236}">
                <a16:creationId xmlns:a16="http://schemas.microsoft.com/office/drawing/2014/main" id="{25ABFF1A-4169-DB4B-F44E-4EEF059B4BC6}"/>
              </a:ext>
            </a:extLst>
          </p:cNvPr>
          <p:cNvSpPr>
            <a:spLocks noGrp="1"/>
          </p:cNvSpPr>
          <p:nvPr>
            <p:ph idx="1"/>
          </p:nvPr>
        </p:nvSpPr>
        <p:spPr/>
        <p:txBody>
          <a:bodyPr/>
          <a:lstStyle/>
          <a:p>
            <a:r>
              <a:rPr lang="en-US" dirty="0"/>
              <a:t>Identifying class binding information is a multi-stage process.</a:t>
            </a:r>
          </a:p>
          <a:p>
            <a:r>
              <a:rPr lang="en-US" dirty="0"/>
              <a:t>Visibility of class or package requires</a:t>
            </a:r>
          </a:p>
          <a:p>
            <a:pPr lvl="1"/>
            <a:r>
              <a:rPr lang="en-US" dirty="0"/>
              <a:t>Class or package declared inside </a:t>
            </a:r>
          </a:p>
          <a:p>
            <a:pPr lvl="2"/>
            <a:r>
              <a:rPr lang="en-US" dirty="0"/>
              <a:t>project</a:t>
            </a:r>
          </a:p>
          <a:p>
            <a:pPr lvl="2"/>
            <a:r>
              <a:rPr lang="en-US" dirty="0"/>
              <a:t>java core packages</a:t>
            </a:r>
          </a:p>
          <a:p>
            <a:pPr lvl="2"/>
            <a:r>
              <a:rPr lang="en-US" dirty="0"/>
              <a:t>dependent artifacts</a:t>
            </a:r>
          </a:p>
          <a:p>
            <a:pPr lvl="1"/>
            <a:r>
              <a:rPr lang="en-US" dirty="0"/>
              <a:t>Fully qualified name of class declared on the import statement, or type declaration.</a:t>
            </a:r>
          </a:p>
          <a:p>
            <a:pPr lvl="1"/>
            <a:r>
              <a:rPr lang="en-US" dirty="0"/>
              <a:t>Class declared as one of the inner class</a:t>
            </a:r>
          </a:p>
          <a:p>
            <a:pPr lvl="1"/>
            <a:r>
              <a:rPr lang="en-US" dirty="0"/>
              <a:t>Class declared as one of the parent class or interfaces of invocation context class.</a:t>
            </a:r>
          </a:p>
          <a:p>
            <a:r>
              <a:rPr lang="en-US" dirty="0"/>
              <a:t>Priority based filtering to identify the appropriate class binding information</a:t>
            </a:r>
          </a:p>
          <a:p>
            <a:pPr lvl="1"/>
            <a:endParaRPr lang="en-US" dirty="0"/>
          </a:p>
        </p:txBody>
      </p:sp>
      <p:sp>
        <p:nvSpPr>
          <p:cNvPr id="5" name="Slide Number Placeholder 4">
            <a:extLst>
              <a:ext uri="{FF2B5EF4-FFF2-40B4-BE49-F238E27FC236}">
                <a16:creationId xmlns:a16="http://schemas.microsoft.com/office/drawing/2014/main" id="{5BD2C97F-66EC-D3E8-ED5E-EE2FC89F89FF}"/>
              </a:ext>
            </a:extLst>
          </p:cNvPr>
          <p:cNvSpPr>
            <a:spLocks noGrp="1"/>
          </p:cNvSpPr>
          <p:nvPr>
            <p:ph type="sldNum" sz="quarter" idx="10"/>
          </p:nvPr>
        </p:nvSpPr>
        <p:spPr/>
        <p:txBody>
          <a:bodyPr/>
          <a:lstStyle/>
          <a:p>
            <a:fld id="{A4D5355F-59CD-4A09-9C9F-0FCB850DF696}" type="slidenum">
              <a:rPr lang="en-US" smtClean="0"/>
              <a:t>35</a:t>
            </a:fld>
            <a:endParaRPr lang="en-US"/>
          </a:p>
        </p:txBody>
      </p:sp>
    </p:spTree>
    <p:extLst>
      <p:ext uri="{BB962C8B-B14F-4D97-AF65-F5344CB8AC3E}">
        <p14:creationId xmlns:p14="http://schemas.microsoft.com/office/powerpoint/2010/main" val="32858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E3476-2F6B-0A0C-5BE4-76C0A1B79AFA}"/>
              </a:ext>
            </a:extLst>
          </p:cNvPr>
          <p:cNvSpPr>
            <a:spLocks noGrp="1"/>
          </p:cNvSpPr>
          <p:nvPr>
            <p:ph type="title"/>
          </p:nvPr>
        </p:nvSpPr>
        <p:spPr/>
        <p:txBody>
          <a:bodyPr/>
          <a:lstStyle/>
          <a:p>
            <a:r>
              <a:rPr lang="en-US" dirty="0"/>
              <a:t>MBIR: Field Binding Information</a:t>
            </a:r>
          </a:p>
        </p:txBody>
      </p:sp>
      <p:sp>
        <p:nvSpPr>
          <p:cNvPr id="3" name="Content Placeholder 2">
            <a:extLst>
              <a:ext uri="{FF2B5EF4-FFF2-40B4-BE49-F238E27FC236}">
                <a16:creationId xmlns:a16="http://schemas.microsoft.com/office/drawing/2014/main" id="{A56B575A-4E4B-5DE8-9AAC-3BB33D380C80}"/>
              </a:ext>
            </a:extLst>
          </p:cNvPr>
          <p:cNvSpPr>
            <a:spLocks noGrp="1"/>
          </p:cNvSpPr>
          <p:nvPr>
            <p:ph idx="1"/>
          </p:nvPr>
        </p:nvSpPr>
        <p:spPr>
          <a:xfrm>
            <a:off x="914400" y="1115569"/>
            <a:ext cx="10561320" cy="4751832"/>
          </a:xfrm>
        </p:spPr>
        <p:txBody>
          <a:bodyPr/>
          <a:lstStyle/>
          <a:p>
            <a:r>
              <a:rPr lang="en-US" dirty="0"/>
              <a:t>We identify field binding information in 5 stages.</a:t>
            </a:r>
          </a:p>
          <a:p>
            <a:pPr lvl="1"/>
            <a:r>
              <a:rPr lang="en-US" dirty="0"/>
              <a:t>Field Expression Scope</a:t>
            </a:r>
          </a:p>
          <a:p>
            <a:pPr lvl="1"/>
            <a:r>
              <a:rPr lang="en-US" dirty="0"/>
              <a:t>Method Invocation Context Scope</a:t>
            </a:r>
          </a:p>
          <a:p>
            <a:pPr lvl="1"/>
            <a:r>
              <a:rPr lang="en-US" dirty="0"/>
              <a:t>Directly Imported Class Scope</a:t>
            </a:r>
          </a:p>
          <a:p>
            <a:pPr lvl="1"/>
            <a:r>
              <a:rPr lang="en-US" dirty="0"/>
              <a:t>Imported package Scope</a:t>
            </a:r>
          </a:p>
          <a:p>
            <a:pPr lvl="1"/>
            <a:r>
              <a:rPr lang="en-US" dirty="0"/>
              <a:t>Super Classes of all imported class Scope</a:t>
            </a:r>
          </a:p>
          <a:p>
            <a:endParaRPr lang="en-US" dirty="0"/>
          </a:p>
        </p:txBody>
      </p:sp>
      <p:sp>
        <p:nvSpPr>
          <p:cNvPr id="5" name="Slide Number Placeholder 4">
            <a:extLst>
              <a:ext uri="{FF2B5EF4-FFF2-40B4-BE49-F238E27FC236}">
                <a16:creationId xmlns:a16="http://schemas.microsoft.com/office/drawing/2014/main" id="{17AD15C9-DD19-8414-D29C-7CA1B8EBDCCC}"/>
              </a:ext>
            </a:extLst>
          </p:cNvPr>
          <p:cNvSpPr>
            <a:spLocks noGrp="1"/>
          </p:cNvSpPr>
          <p:nvPr>
            <p:ph type="sldNum" sz="quarter" idx="10"/>
          </p:nvPr>
        </p:nvSpPr>
        <p:spPr/>
        <p:txBody>
          <a:bodyPr/>
          <a:lstStyle/>
          <a:p>
            <a:fld id="{A4D5355F-59CD-4A09-9C9F-0FCB850DF696}" type="slidenum">
              <a:rPr lang="en-US" smtClean="0"/>
              <a:t>36</a:t>
            </a:fld>
            <a:endParaRPr lang="en-US"/>
          </a:p>
        </p:txBody>
      </p:sp>
    </p:spTree>
    <p:extLst>
      <p:ext uri="{BB962C8B-B14F-4D97-AF65-F5344CB8AC3E}">
        <p14:creationId xmlns:p14="http://schemas.microsoft.com/office/powerpoint/2010/main" val="248187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9315-2801-7065-E553-D3DEFC8595C3}"/>
              </a:ext>
            </a:extLst>
          </p:cNvPr>
          <p:cNvSpPr>
            <a:spLocks noGrp="1"/>
          </p:cNvSpPr>
          <p:nvPr>
            <p:ph type="title"/>
          </p:nvPr>
        </p:nvSpPr>
        <p:spPr/>
        <p:txBody>
          <a:bodyPr/>
          <a:lstStyle/>
          <a:p>
            <a:r>
              <a:rPr lang="en-US" dirty="0"/>
              <a:t>Top Occurrences of Mismatch failures (1)</a:t>
            </a:r>
          </a:p>
        </p:txBody>
      </p:sp>
      <p:pic>
        <p:nvPicPr>
          <p:cNvPr id="6" name="Content Placeholder 5" descr="Graphical user interface, text, application&#10;&#10;Description automatically generated">
            <a:extLst>
              <a:ext uri="{FF2B5EF4-FFF2-40B4-BE49-F238E27FC236}">
                <a16:creationId xmlns:a16="http://schemas.microsoft.com/office/drawing/2014/main" id="{30BB5BFA-75BE-AB61-75D2-F63587FD1DD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01890" y="1320361"/>
            <a:ext cx="5582689" cy="4841625"/>
          </a:xfrm>
        </p:spPr>
      </p:pic>
      <p:sp>
        <p:nvSpPr>
          <p:cNvPr id="4" name="Slide Number Placeholder 3">
            <a:extLst>
              <a:ext uri="{FF2B5EF4-FFF2-40B4-BE49-F238E27FC236}">
                <a16:creationId xmlns:a16="http://schemas.microsoft.com/office/drawing/2014/main" id="{5ED32BE6-7A2D-A0F9-20B1-6D1CBB356457}"/>
              </a:ext>
            </a:extLst>
          </p:cNvPr>
          <p:cNvSpPr>
            <a:spLocks noGrp="1"/>
          </p:cNvSpPr>
          <p:nvPr>
            <p:ph type="sldNum" sz="quarter" idx="10"/>
          </p:nvPr>
        </p:nvSpPr>
        <p:spPr/>
        <p:txBody>
          <a:bodyPr/>
          <a:lstStyle/>
          <a:p>
            <a:fld id="{A4D5355F-59CD-4A09-9C9F-0FCB850DF696}" type="slidenum">
              <a:rPr lang="en-US" smtClean="0"/>
              <a:t>37</a:t>
            </a:fld>
            <a:endParaRPr lang="en-US"/>
          </a:p>
        </p:txBody>
      </p:sp>
      <p:sp>
        <p:nvSpPr>
          <p:cNvPr id="7" name="Rectangle 6">
            <a:extLst>
              <a:ext uri="{FF2B5EF4-FFF2-40B4-BE49-F238E27FC236}">
                <a16:creationId xmlns:a16="http://schemas.microsoft.com/office/drawing/2014/main" id="{3EB00EB7-B0C8-CD1D-CF7B-0AD1E2396AF3}"/>
              </a:ext>
            </a:extLst>
          </p:cNvPr>
          <p:cNvSpPr/>
          <p:nvPr/>
        </p:nvSpPr>
        <p:spPr bwMode="auto">
          <a:xfrm>
            <a:off x="2312276" y="3741683"/>
            <a:ext cx="2490952" cy="168165"/>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8" name="Rectangle 7">
            <a:extLst>
              <a:ext uri="{FF2B5EF4-FFF2-40B4-BE49-F238E27FC236}">
                <a16:creationId xmlns:a16="http://schemas.microsoft.com/office/drawing/2014/main" id="{D924E8F0-9D95-01A8-75B5-6F37018DD146}"/>
              </a:ext>
            </a:extLst>
          </p:cNvPr>
          <p:cNvSpPr/>
          <p:nvPr/>
        </p:nvSpPr>
        <p:spPr bwMode="auto">
          <a:xfrm>
            <a:off x="7714593" y="1166648"/>
            <a:ext cx="3373821" cy="451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291</a:t>
            </a:r>
          </a:p>
        </p:txBody>
      </p:sp>
      <p:sp>
        <p:nvSpPr>
          <p:cNvPr id="9" name="Rectangle 8">
            <a:extLst>
              <a:ext uri="{FF2B5EF4-FFF2-40B4-BE49-F238E27FC236}">
                <a16:creationId xmlns:a16="http://schemas.microsoft.com/office/drawing/2014/main" id="{746625A2-0955-31D4-41F6-FB0D572D009E}"/>
              </a:ext>
            </a:extLst>
          </p:cNvPr>
          <p:cNvSpPr/>
          <p:nvPr/>
        </p:nvSpPr>
        <p:spPr bwMode="auto">
          <a:xfrm>
            <a:off x="7719848" y="2033751"/>
            <a:ext cx="3421118" cy="1592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Type of formal Type parameter is determined from outer method invocation.</a:t>
            </a:r>
            <a:endParaRPr kumimoji="0" lang="en-US" sz="2400" b="0" i="0" u="none" strike="noStrike" cap="none" normalizeH="0" baseline="0" dirty="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1E48E583-7C25-CF35-E6E7-88C831851EDF}"/>
              </a:ext>
            </a:extLst>
          </p:cNvPr>
          <p:cNvSpPr/>
          <p:nvPr/>
        </p:nvSpPr>
        <p:spPr bwMode="auto">
          <a:xfrm>
            <a:off x="7683061" y="3951889"/>
            <a:ext cx="3878317" cy="159231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Arg Type: </a:t>
            </a:r>
            <a:r>
              <a:rPr lang="en-US" sz="2400" dirty="0" err="1">
                <a:latin typeface="Times" pitchFamily="-32" charset="0"/>
              </a:rPr>
              <a:t>CommentMetaModel</a:t>
            </a:r>
            <a:endParaRPr lang="en-US" sz="2400" dirty="0">
              <a:latin typeface="Times" pitchFamily="-32" charset="0"/>
            </a:endParaRP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32"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Type: </a:t>
            </a:r>
            <a:r>
              <a:rPr kumimoji="0" lang="en-US" sz="2400" b="0" i="0" u="none" strike="noStrike" cap="none" normalizeH="0" baseline="0" dirty="0" err="1">
                <a:ln>
                  <a:noFill/>
                </a:ln>
                <a:solidFill>
                  <a:schemeClr val="tx1"/>
                </a:solidFill>
                <a:effectLst/>
                <a:latin typeface="Times" pitchFamily="-32" charset="0"/>
              </a:rPr>
              <a:t>BaseNodeMetaModel</a:t>
            </a:r>
            <a:endParaRPr kumimoji="0" lang="en-US" sz="2400" b="0" i="0" u="none" strike="noStrike" cap="none" normalizeH="0" baseline="0" dirty="0">
              <a:ln>
                <a:noFill/>
              </a:ln>
              <a:solidFill>
                <a:schemeClr val="tx1"/>
              </a:solidFill>
              <a:effectLst/>
              <a:latin typeface="Times" pitchFamily="-32" charset="0"/>
            </a:endParaRPr>
          </a:p>
        </p:txBody>
      </p:sp>
    </p:spTree>
    <p:extLst>
      <p:ext uri="{BB962C8B-B14F-4D97-AF65-F5344CB8AC3E}">
        <p14:creationId xmlns:p14="http://schemas.microsoft.com/office/powerpoint/2010/main" val="28100292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8A1A-6192-6ECA-84B3-0BD2AC48E930}"/>
              </a:ext>
            </a:extLst>
          </p:cNvPr>
          <p:cNvSpPr>
            <a:spLocks noGrp="1"/>
          </p:cNvSpPr>
          <p:nvPr>
            <p:ph type="title"/>
          </p:nvPr>
        </p:nvSpPr>
        <p:spPr/>
        <p:txBody>
          <a:bodyPr/>
          <a:lstStyle/>
          <a:p>
            <a:r>
              <a:rPr lang="en-US" dirty="0"/>
              <a:t>Top Occurrences of Mismatch failures (2)</a:t>
            </a:r>
          </a:p>
        </p:txBody>
      </p:sp>
      <p:pic>
        <p:nvPicPr>
          <p:cNvPr id="6" name="Content Placeholder 5" descr="Graphical user interface, text, application&#10;&#10;Description automatically generated">
            <a:extLst>
              <a:ext uri="{FF2B5EF4-FFF2-40B4-BE49-F238E27FC236}">
                <a16:creationId xmlns:a16="http://schemas.microsoft.com/office/drawing/2014/main" id="{F0DC2A6E-E4D2-81AC-FA87-CC5ADA94CC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6839" y="1236279"/>
            <a:ext cx="6737244" cy="5332687"/>
          </a:xfrm>
        </p:spPr>
      </p:pic>
      <p:sp>
        <p:nvSpPr>
          <p:cNvPr id="4" name="Slide Number Placeholder 3">
            <a:extLst>
              <a:ext uri="{FF2B5EF4-FFF2-40B4-BE49-F238E27FC236}">
                <a16:creationId xmlns:a16="http://schemas.microsoft.com/office/drawing/2014/main" id="{A395A0EC-07BD-9325-0145-B4FDA6BC1EE4}"/>
              </a:ext>
            </a:extLst>
          </p:cNvPr>
          <p:cNvSpPr>
            <a:spLocks noGrp="1"/>
          </p:cNvSpPr>
          <p:nvPr>
            <p:ph type="sldNum" sz="quarter" idx="10"/>
          </p:nvPr>
        </p:nvSpPr>
        <p:spPr/>
        <p:txBody>
          <a:bodyPr/>
          <a:lstStyle/>
          <a:p>
            <a:fld id="{A4D5355F-59CD-4A09-9C9F-0FCB850DF696}" type="slidenum">
              <a:rPr lang="en-US" smtClean="0"/>
              <a:t>38</a:t>
            </a:fld>
            <a:endParaRPr lang="en-US"/>
          </a:p>
        </p:txBody>
      </p:sp>
      <p:sp>
        <p:nvSpPr>
          <p:cNvPr id="7" name="Rectangle 6">
            <a:extLst>
              <a:ext uri="{FF2B5EF4-FFF2-40B4-BE49-F238E27FC236}">
                <a16:creationId xmlns:a16="http://schemas.microsoft.com/office/drawing/2014/main" id="{58F8C4AC-017D-E277-AF1A-ED269C02D513}"/>
              </a:ext>
            </a:extLst>
          </p:cNvPr>
          <p:cNvSpPr/>
          <p:nvPr/>
        </p:nvSpPr>
        <p:spPr bwMode="auto">
          <a:xfrm>
            <a:off x="7346731" y="1418896"/>
            <a:ext cx="3373821" cy="451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222</a:t>
            </a:r>
          </a:p>
        </p:txBody>
      </p:sp>
      <p:sp>
        <p:nvSpPr>
          <p:cNvPr id="8" name="Rectangle 7">
            <a:extLst>
              <a:ext uri="{FF2B5EF4-FFF2-40B4-BE49-F238E27FC236}">
                <a16:creationId xmlns:a16="http://schemas.microsoft.com/office/drawing/2014/main" id="{D3CCF9E0-6A0B-13D0-A4CD-A797FB978841}"/>
              </a:ext>
            </a:extLst>
          </p:cNvPr>
          <p:cNvSpPr/>
          <p:nvPr/>
        </p:nvSpPr>
        <p:spPr bwMode="auto">
          <a:xfrm>
            <a:off x="1555531" y="3867807"/>
            <a:ext cx="3710152" cy="252248"/>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Rectangle 8">
            <a:extLst>
              <a:ext uri="{FF2B5EF4-FFF2-40B4-BE49-F238E27FC236}">
                <a16:creationId xmlns:a16="http://schemas.microsoft.com/office/drawing/2014/main" id="{BDC29DC9-1C78-0FF7-E0E5-5917E15E7359}"/>
              </a:ext>
            </a:extLst>
          </p:cNvPr>
          <p:cNvSpPr/>
          <p:nvPr/>
        </p:nvSpPr>
        <p:spPr bwMode="auto">
          <a:xfrm>
            <a:off x="7320455" y="2422634"/>
            <a:ext cx="3641835" cy="1213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Return Type comes from type argument of first method argument</a:t>
            </a:r>
          </a:p>
        </p:txBody>
      </p:sp>
      <p:sp>
        <p:nvSpPr>
          <p:cNvPr id="11" name="Rectangle 10">
            <a:extLst>
              <a:ext uri="{FF2B5EF4-FFF2-40B4-BE49-F238E27FC236}">
                <a16:creationId xmlns:a16="http://schemas.microsoft.com/office/drawing/2014/main" id="{AEC58219-6110-F813-AF76-CC7D518E78AE}"/>
              </a:ext>
            </a:extLst>
          </p:cNvPr>
          <p:cNvSpPr/>
          <p:nvPr/>
        </p:nvSpPr>
        <p:spPr bwMode="auto">
          <a:xfrm>
            <a:off x="1639614" y="5665076"/>
            <a:ext cx="3962400" cy="241738"/>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2" name="Rectangle 11">
            <a:extLst>
              <a:ext uri="{FF2B5EF4-FFF2-40B4-BE49-F238E27FC236}">
                <a16:creationId xmlns:a16="http://schemas.microsoft.com/office/drawing/2014/main" id="{893246B6-0D55-7A0A-3964-DE27DEAF4CD1}"/>
              </a:ext>
            </a:extLst>
          </p:cNvPr>
          <p:cNvSpPr/>
          <p:nvPr/>
        </p:nvSpPr>
        <p:spPr bwMode="auto">
          <a:xfrm>
            <a:off x="7357242" y="4151586"/>
            <a:ext cx="3641835" cy="1213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From </a:t>
            </a:r>
            <a:r>
              <a:rPr kumimoji="0" lang="en-US" sz="2400" b="0" i="0" u="none" strike="noStrike" cap="none" normalizeH="0" baseline="0" dirty="0" err="1">
                <a:ln>
                  <a:noFill/>
                </a:ln>
                <a:solidFill>
                  <a:schemeClr val="tx1"/>
                </a:solidFill>
                <a:effectLst/>
                <a:latin typeface="Times" pitchFamily="-32" charset="0"/>
              </a:rPr>
              <a:t>ThisExpression</a:t>
            </a:r>
            <a:r>
              <a:rPr kumimoji="0" lang="en-US" sz="2400" b="0" i="0" u="none" strike="noStrike" cap="none" normalizeH="0" baseline="0" dirty="0">
                <a:ln>
                  <a:noFill/>
                </a:ln>
                <a:solidFill>
                  <a:schemeClr val="tx1"/>
                </a:solidFill>
                <a:effectLst/>
                <a:latin typeface="Times" pitchFamily="-32" charset="0"/>
              </a:rPr>
              <a:t> our tool cannot extract type parameters of parent class. </a:t>
            </a:r>
          </a:p>
        </p:txBody>
      </p:sp>
    </p:spTree>
    <p:extLst>
      <p:ext uri="{BB962C8B-B14F-4D97-AF65-F5344CB8AC3E}">
        <p14:creationId xmlns:p14="http://schemas.microsoft.com/office/powerpoint/2010/main" val="31674717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D0F2C-D54B-F974-E46B-86E3EAD3AC05}"/>
              </a:ext>
            </a:extLst>
          </p:cNvPr>
          <p:cNvSpPr>
            <a:spLocks noGrp="1"/>
          </p:cNvSpPr>
          <p:nvPr>
            <p:ph type="title"/>
          </p:nvPr>
        </p:nvSpPr>
        <p:spPr/>
        <p:txBody>
          <a:bodyPr/>
          <a:lstStyle/>
          <a:p>
            <a:r>
              <a:rPr lang="en-US" dirty="0"/>
              <a:t>Top Occurrences of Mismatch failures (3)</a:t>
            </a:r>
          </a:p>
        </p:txBody>
      </p:sp>
      <p:pic>
        <p:nvPicPr>
          <p:cNvPr id="6" name="Content Placeholder 5" descr="Graphical user interface, text, application&#10;&#10;Description automatically generated">
            <a:extLst>
              <a:ext uri="{FF2B5EF4-FFF2-40B4-BE49-F238E27FC236}">
                <a16:creationId xmlns:a16="http://schemas.microsoft.com/office/drawing/2014/main" id="{5E997727-D274-CC74-E435-2738FC5702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474" y="1194237"/>
            <a:ext cx="5635639" cy="5469321"/>
          </a:xfrm>
        </p:spPr>
      </p:pic>
      <p:sp>
        <p:nvSpPr>
          <p:cNvPr id="4" name="Slide Number Placeholder 3">
            <a:extLst>
              <a:ext uri="{FF2B5EF4-FFF2-40B4-BE49-F238E27FC236}">
                <a16:creationId xmlns:a16="http://schemas.microsoft.com/office/drawing/2014/main" id="{0B137B89-A731-6D3C-1C4F-E58B864EFAE4}"/>
              </a:ext>
            </a:extLst>
          </p:cNvPr>
          <p:cNvSpPr>
            <a:spLocks noGrp="1"/>
          </p:cNvSpPr>
          <p:nvPr>
            <p:ph type="sldNum" sz="quarter" idx="10"/>
          </p:nvPr>
        </p:nvSpPr>
        <p:spPr/>
        <p:txBody>
          <a:bodyPr/>
          <a:lstStyle/>
          <a:p>
            <a:fld id="{A4D5355F-59CD-4A09-9C9F-0FCB850DF696}" type="slidenum">
              <a:rPr lang="en-US" smtClean="0"/>
              <a:t>39</a:t>
            </a:fld>
            <a:endParaRPr lang="en-US"/>
          </a:p>
        </p:txBody>
      </p:sp>
      <p:sp>
        <p:nvSpPr>
          <p:cNvPr id="7" name="Rectangle 6">
            <a:extLst>
              <a:ext uri="{FF2B5EF4-FFF2-40B4-BE49-F238E27FC236}">
                <a16:creationId xmlns:a16="http://schemas.microsoft.com/office/drawing/2014/main" id="{59A1DC5B-9582-D8AD-2C3B-340F32F2A226}"/>
              </a:ext>
            </a:extLst>
          </p:cNvPr>
          <p:cNvSpPr/>
          <p:nvPr/>
        </p:nvSpPr>
        <p:spPr bwMode="auto">
          <a:xfrm>
            <a:off x="7220607" y="1334814"/>
            <a:ext cx="3373821" cy="451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64</a:t>
            </a:r>
          </a:p>
        </p:txBody>
      </p:sp>
      <p:sp>
        <p:nvSpPr>
          <p:cNvPr id="8" name="Rectangle 7">
            <a:extLst>
              <a:ext uri="{FF2B5EF4-FFF2-40B4-BE49-F238E27FC236}">
                <a16:creationId xmlns:a16="http://schemas.microsoft.com/office/drawing/2014/main" id="{1825C348-381C-D1CE-749C-E190ED314D5E}"/>
              </a:ext>
            </a:extLst>
          </p:cNvPr>
          <p:cNvSpPr/>
          <p:nvPr/>
        </p:nvSpPr>
        <p:spPr bwMode="auto">
          <a:xfrm>
            <a:off x="1555531" y="3825766"/>
            <a:ext cx="2448910" cy="136634"/>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Rectangle 8">
            <a:extLst>
              <a:ext uri="{FF2B5EF4-FFF2-40B4-BE49-F238E27FC236}">
                <a16:creationId xmlns:a16="http://schemas.microsoft.com/office/drawing/2014/main" id="{73364154-4F2C-6900-650D-B3EA2F9C2EA3}"/>
              </a:ext>
            </a:extLst>
          </p:cNvPr>
          <p:cNvSpPr/>
          <p:nvPr/>
        </p:nvSpPr>
        <p:spPr bwMode="auto">
          <a:xfrm>
            <a:off x="7057695" y="2065281"/>
            <a:ext cx="3852043" cy="296917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MIC: Type of “metadata” is V1ListMetaBuilder. </a:t>
            </a:r>
          </a:p>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32" charset="0"/>
            </a:endParaRPr>
          </a:p>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MDC: Compiler shows type “V1ListMetaFluentImpl”</a:t>
            </a:r>
          </a:p>
          <a:p>
            <a:pPr marL="0" marR="0" indent="0" algn="l" defTabSz="914400" rtl="0" eaLnBrk="0" fontAlgn="base" latinLnBrk="0" hangingPunct="0">
              <a:lnSpc>
                <a:spcPct val="100000"/>
              </a:lnSpc>
              <a:spcBef>
                <a:spcPct val="0"/>
              </a:spcBef>
              <a:spcAft>
                <a:spcPct val="0"/>
              </a:spcAft>
              <a:buClrTx/>
              <a:buSzTx/>
              <a:buFontTx/>
              <a:buNone/>
              <a:tabLst/>
            </a:pPr>
            <a:endParaRPr lang="en-US" sz="2400" dirty="0">
              <a:latin typeface="Times" pitchFamily="-32" charset="0"/>
            </a:endParaRPr>
          </a:p>
          <a:p>
            <a:pPr marL="0" marR="0" indent="0" algn="l" defTabSz="914400" rtl="0" eaLnBrk="0" fontAlgn="base" latinLnBrk="0" hangingPunct="0">
              <a:lnSpc>
                <a:spcPct val="100000"/>
              </a:lnSpc>
              <a:spcBef>
                <a:spcPct val="0"/>
              </a:spcBef>
              <a:spcAft>
                <a:spcPct val="0"/>
              </a:spcAft>
              <a:buClrTx/>
              <a:buSzTx/>
              <a:buFontTx/>
              <a:buNone/>
              <a:tabLst/>
            </a:pPr>
            <a:r>
              <a:rPr lang="en-US" sz="2400" dirty="0">
                <a:latin typeface="Times" pitchFamily="-32" charset="0"/>
              </a:rPr>
              <a:t>V1ListMetaBuilder is sub-class of V1ListMetaBuilder</a:t>
            </a:r>
            <a:endParaRPr kumimoji="0" lang="en-US" sz="2400" b="0" i="0" u="none" strike="noStrike" cap="none" normalizeH="0" baseline="0" dirty="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AE9C9765-95A1-B2CB-49C6-EF851E0CBB13}"/>
              </a:ext>
            </a:extLst>
          </p:cNvPr>
          <p:cNvSpPr/>
          <p:nvPr/>
        </p:nvSpPr>
        <p:spPr bwMode="auto">
          <a:xfrm>
            <a:off x="6910552" y="5312980"/>
            <a:ext cx="4335517" cy="78302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Byte-code representation of both class contains equals method. </a:t>
            </a:r>
          </a:p>
        </p:txBody>
      </p:sp>
    </p:spTree>
    <p:extLst>
      <p:ext uri="{BB962C8B-B14F-4D97-AF65-F5344CB8AC3E}">
        <p14:creationId xmlns:p14="http://schemas.microsoft.com/office/powerpoint/2010/main" val="3815132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AE44B-BA45-18A1-394F-1934F6A855D5}"/>
              </a:ext>
            </a:extLst>
          </p:cNvPr>
          <p:cNvSpPr>
            <a:spLocks noGrp="1"/>
          </p:cNvSpPr>
          <p:nvPr>
            <p:ph type="title"/>
          </p:nvPr>
        </p:nvSpPr>
        <p:spPr>
          <a:xfrm>
            <a:off x="914400" y="381000"/>
            <a:ext cx="10363200" cy="1143000"/>
          </a:xfrm>
        </p:spPr>
        <p:txBody>
          <a:bodyPr/>
          <a:lstStyle/>
          <a:p>
            <a:r>
              <a:rPr lang="en-US" dirty="0"/>
              <a:t>Motivation</a:t>
            </a:r>
            <a:br>
              <a:rPr lang="en-US" dirty="0"/>
            </a:br>
            <a:r>
              <a:rPr lang="en-US" sz="2000" dirty="0"/>
              <a:t>Practitioner’s Perspective</a:t>
            </a:r>
            <a:endParaRPr lang="en-US" dirty="0"/>
          </a:p>
        </p:txBody>
      </p:sp>
      <p:pic>
        <p:nvPicPr>
          <p:cNvPr id="6" name="Content Placeholder 5" descr="Graphical user interface, text, application&#10;&#10;Description automatically generated">
            <a:extLst>
              <a:ext uri="{FF2B5EF4-FFF2-40B4-BE49-F238E27FC236}">
                <a16:creationId xmlns:a16="http://schemas.microsoft.com/office/drawing/2014/main" id="{BDB60845-EC2F-7673-1348-C4924401BC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9791" y="1708131"/>
            <a:ext cx="6335009" cy="1848108"/>
          </a:xfrm>
        </p:spPr>
      </p:pic>
      <p:sp>
        <p:nvSpPr>
          <p:cNvPr id="4" name="Slide Number Placeholder 3">
            <a:extLst>
              <a:ext uri="{FF2B5EF4-FFF2-40B4-BE49-F238E27FC236}">
                <a16:creationId xmlns:a16="http://schemas.microsoft.com/office/drawing/2014/main" id="{F55129B8-5AA6-7557-E703-B25CC9226A56}"/>
              </a:ext>
            </a:extLst>
          </p:cNvPr>
          <p:cNvSpPr>
            <a:spLocks noGrp="1"/>
          </p:cNvSpPr>
          <p:nvPr>
            <p:ph type="sldNum" sz="quarter" idx="10"/>
          </p:nvPr>
        </p:nvSpPr>
        <p:spPr/>
        <p:txBody>
          <a:bodyPr/>
          <a:lstStyle/>
          <a:p>
            <a:fld id="{A4D5355F-59CD-4A09-9C9F-0FCB850DF696}" type="slidenum">
              <a:rPr lang="en-US" smtClean="0"/>
              <a:t>4</a:t>
            </a:fld>
            <a:endParaRPr lang="en-US"/>
          </a:p>
        </p:txBody>
      </p:sp>
      <p:sp>
        <p:nvSpPr>
          <p:cNvPr id="7" name="TextBox 6">
            <a:extLst>
              <a:ext uri="{FF2B5EF4-FFF2-40B4-BE49-F238E27FC236}">
                <a16:creationId xmlns:a16="http://schemas.microsoft.com/office/drawing/2014/main" id="{AD6A0EBE-FC64-13B3-BC13-F3B9CC98CFA3}"/>
              </a:ext>
            </a:extLst>
          </p:cNvPr>
          <p:cNvSpPr txBox="1"/>
          <p:nvPr/>
        </p:nvSpPr>
        <p:spPr>
          <a:xfrm>
            <a:off x="1219199" y="3972911"/>
            <a:ext cx="5528442" cy="369332"/>
          </a:xfrm>
          <a:prstGeom prst="rect">
            <a:avLst/>
          </a:prstGeom>
          <a:noFill/>
        </p:spPr>
        <p:txBody>
          <a:bodyPr wrap="square" rtlCol="0">
            <a:spAutoFit/>
          </a:bodyPr>
          <a:lstStyle/>
          <a:p>
            <a:r>
              <a:rPr lang="en-US" dirty="0"/>
              <a:t>Diff View Collected From a Pull Request of </a:t>
            </a:r>
            <a:r>
              <a:rPr lang="en-US" dirty="0" err="1"/>
              <a:t>JFreeChart</a:t>
            </a:r>
            <a:endParaRPr lang="en-US" dirty="0"/>
          </a:p>
        </p:txBody>
      </p:sp>
      <p:sp>
        <p:nvSpPr>
          <p:cNvPr id="8" name="Rectangle 7">
            <a:extLst>
              <a:ext uri="{FF2B5EF4-FFF2-40B4-BE49-F238E27FC236}">
                <a16:creationId xmlns:a16="http://schemas.microsoft.com/office/drawing/2014/main" id="{E62AB7AC-6D1E-D10C-0DD5-9304B60B24A4}"/>
              </a:ext>
            </a:extLst>
          </p:cNvPr>
          <p:cNvSpPr/>
          <p:nvPr/>
        </p:nvSpPr>
        <p:spPr bwMode="auto">
          <a:xfrm>
            <a:off x="1702677" y="2259725"/>
            <a:ext cx="4698124" cy="409903"/>
          </a:xfrm>
          <a:prstGeom prst="rect">
            <a:avLst/>
          </a:prstGeom>
          <a:noFill/>
          <a:ln w="19050"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9" name="Rectangle 8">
            <a:extLst>
              <a:ext uri="{FF2B5EF4-FFF2-40B4-BE49-F238E27FC236}">
                <a16:creationId xmlns:a16="http://schemas.microsoft.com/office/drawing/2014/main" id="{559AD4A1-61C5-F0C6-4E79-A74D845E27FA}"/>
              </a:ext>
            </a:extLst>
          </p:cNvPr>
          <p:cNvSpPr/>
          <p:nvPr/>
        </p:nvSpPr>
        <p:spPr bwMode="auto">
          <a:xfrm>
            <a:off x="8050925" y="1765737"/>
            <a:ext cx="3121572" cy="5150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32" charset="0"/>
              </a:rPr>
              <a:t>Access to Partial Program </a:t>
            </a:r>
          </a:p>
        </p:txBody>
      </p:sp>
      <p:sp>
        <p:nvSpPr>
          <p:cNvPr id="10" name="Rectangle 9">
            <a:extLst>
              <a:ext uri="{FF2B5EF4-FFF2-40B4-BE49-F238E27FC236}">
                <a16:creationId xmlns:a16="http://schemas.microsoft.com/office/drawing/2014/main" id="{0C332E0B-46E6-2324-BBE7-E009F525BBD3}"/>
              </a:ext>
            </a:extLst>
          </p:cNvPr>
          <p:cNvSpPr/>
          <p:nvPr/>
        </p:nvSpPr>
        <p:spPr bwMode="auto">
          <a:xfrm>
            <a:off x="8077200" y="2590800"/>
            <a:ext cx="3111062" cy="515008"/>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000" dirty="0">
                <a:latin typeface="Times" pitchFamily="-32" charset="0"/>
              </a:rPr>
              <a:t>May not be buildable</a:t>
            </a:r>
            <a:r>
              <a:rPr kumimoji="0" lang="en-US" sz="2000" b="0" i="0" u="none" strike="noStrike" cap="none" normalizeH="0" baseline="0" dirty="0">
                <a:ln>
                  <a:noFill/>
                </a:ln>
                <a:solidFill>
                  <a:schemeClr val="tx1"/>
                </a:solidFill>
                <a:effectLst/>
                <a:latin typeface="Times" pitchFamily="-32" charset="0"/>
              </a:rPr>
              <a:t> </a:t>
            </a:r>
          </a:p>
        </p:txBody>
      </p:sp>
      <p:sp>
        <p:nvSpPr>
          <p:cNvPr id="11" name="Rectangle 10">
            <a:extLst>
              <a:ext uri="{FF2B5EF4-FFF2-40B4-BE49-F238E27FC236}">
                <a16:creationId xmlns:a16="http://schemas.microsoft.com/office/drawing/2014/main" id="{8ED0A074-AEE3-9910-4854-C0B8735F35FA}"/>
              </a:ext>
            </a:extLst>
          </p:cNvPr>
          <p:cNvSpPr/>
          <p:nvPr/>
        </p:nvSpPr>
        <p:spPr bwMode="auto">
          <a:xfrm>
            <a:off x="8092965" y="3499942"/>
            <a:ext cx="3132083" cy="70419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Times" pitchFamily="-32" charset="0"/>
              </a:rPr>
              <a:t>Fast Identification of Method Binding Information  </a:t>
            </a:r>
          </a:p>
        </p:txBody>
      </p:sp>
      <p:sp>
        <p:nvSpPr>
          <p:cNvPr id="14" name="TextBox 13">
            <a:extLst>
              <a:ext uri="{FF2B5EF4-FFF2-40B4-BE49-F238E27FC236}">
                <a16:creationId xmlns:a16="http://schemas.microsoft.com/office/drawing/2014/main" id="{E1F6C549-7714-8915-2052-E95C05CA0A90}"/>
              </a:ext>
            </a:extLst>
          </p:cNvPr>
          <p:cNvSpPr txBox="1"/>
          <p:nvPr/>
        </p:nvSpPr>
        <p:spPr>
          <a:xfrm>
            <a:off x="8061435" y="672662"/>
            <a:ext cx="2795751" cy="646331"/>
          </a:xfrm>
          <a:prstGeom prst="rect">
            <a:avLst/>
          </a:prstGeom>
          <a:noFill/>
        </p:spPr>
        <p:txBody>
          <a:bodyPr wrap="square" rtlCol="0">
            <a:spAutoFit/>
          </a:bodyPr>
          <a:lstStyle/>
          <a:p>
            <a:r>
              <a:rPr lang="en-US" sz="3600" dirty="0">
                <a:solidFill>
                  <a:schemeClr val="tx2">
                    <a:lumMod val="85000"/>
                    <a:lumOff val="15000"/>
                  </a:schemeClr>
                </a:solidFill>
                <a:latin typeface="Arial Bold"/>
                <a:ea typeface="ＭＳ Ｐゴシック" charset="0"/>
              </a:rPr>
              <a:t>Challenges</a:t>
            </a:r>
            <a:endParaRPr lang="en-US" dirty="0">
              <a:solidFill>
                <a:schemeClr val="tx2">
                  <a:lumMod val="85000"/>
                  <a:lumOff val="1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80739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E10AC-461C-5789-87E1-B06850BD2C2B}"/>
              </a:ext>
            </a:extLst>
          </p:cNvPr>
          <p:cNvSpPr>
            <a:spLocks noGrp="1"/>
          </p:cNvSpPr>
          <p:nvPr>
            <p:ph type="title"/>
          </p:nvPr>
        </p:nvSpPr>
        <p:spPr/>
        <p:txBody>
          <a:bodyPr/>
          <a:lstStyle/>
          <a:p>
            <a:r>
              <a:rPr lang="en-US" dirty="0"/>
              <a:t>Top Occurrences of No Match failures (1)</a:t>
            </a:r>
          </a:p>
        </p:txBody>
      </p:sp>
      <p:pic>
        <p:nvPicPr>
          <p:cNvPr id="6" name="Content Placeholder 5" descr="Text, application&#10;&#10;Description automatically generated">
            <a:extLst>
              <a:ext uri="{FF2B5EF4-FFF2-40B4-BE49-F238E27FC236}">
                <a16:creationId xmlns:a16="http://schemas.microsoft.com/office/drawing/2014/main" id="{ECB9CCCE-F988-8919-0FA1-F029EE6DE74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4136" y="1068114"/>
            <a:ext cx="4510016" cy="5527792"/>
          </a:xfrm>
        </p:spPr>
      </p:pic>
      <p:sp>
        <p:nvSpPr>
          <p:cNvPr id="4" name="Slide Number Placeholder 3">
            <a:extLst>
              <a:ext uri="{FF2B5EF4-FFF2-40B4-BE49-F238E27FC236}">
                <a16:creationId xmlns:a16="http://schemas.microsoft.com/office/drawing/2014/main" id="{5D6C1369-AD92-34BF-741D-CE28287CE648}"/>
              </a:ext>
            </a:extLst>
          </p:cNvPr>
          <p:cNvSpPr>
            <a:spLocks noGrp="1"/>
          </p:cNvSpPr>
          <p:nvPr>
            <p:ph type="sldNum" sz="quarter" idx="10"/>
          </p:nvPr>
        </p:nvSpPr>
        <p:spPr/>
        <p:txBody>
          <a:bodyPr/>
          <a:lstStyle/>
          <a:p>
            <a:fld id="{A4D5355F-59CD-4A09-9C9F-0FCB850DF696}" type="slidenum">
              <a:rPr lang="en-US" smtClean="0"/>
              <a:t>40</a:t>
            </a:fld>
            <a:endParaRPr lang="en-US"/>
          </a:p>
        </p:txBody>
      </p:sp>
      <p:sp>
        <p:nvSpPr>
          <p:cNvPr id="7" name="Rectangle 6">
            <a:extLst>
              <a:ext uri="{FF2B5EF4-FFF2-40B4-BE49-F238E27FC236}">
                <a16:creationId xmlns:a16="http://schemas.microsoft.com/office/drawing/2014/main" id="{DC19BF3A-C034-1678-A4FE-80D4AEFB72F3}"/>
              </a:ext>
            </a:extLst>
          </p:cNvPr>
          <p:cNvSpPr/>
          <p:nvPr/>
        </p:nvSpPr>
        <p:spPr bwMode="auto">
          <a:xfrm>
            <a:off x="6905298" y="1324304"/>
            <a:ext cx="3363310" cy="42041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352</a:t>
            </a:r>
          </a:p>
        </p:txBody>
      </p:sp>
      <p:sp>
        <p:nvSpPr>
          <p:cNvPr id="8" name="Rectangle 7">
            <a:extLst>
              <a:ext uri="{FF2B5EF4-FFF2-40B4-BE49-F238E27FC236}">
                <a16:creationId xmlns:a16="http://schemas.microsoft.com/office/drawing/2014/main" id="{5AAC70D9-973A-7CF3-6AEB-93294A0D4098}"/>
              </a:ext>
            </a:extLst>
          </p:cNvPr>
          <p:cNvSpPr/>
          <p:nvPr/>
        </p:nvSpPr>
        <p:spPr bwMode="auto">
          <a:xfrm>
            <a:off x="6921062" y="2138856"/>
            <a:ext cx="4177862" cy="1476703"/>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Failed to resolve fully qualified field properly to identify method invoker type</a:t>
            </a:r>
          </a:p>
        </p:txBody>
      </p:sp>
      <p:sp>
        <p:nvSpPr>
          <p:cNvPr id="9" name="Rectangle 8">
            <a:extLst>
              <a:ext uri="{FF2B5EF4-FFF2-40B4-BE49-F238E27FC236}">
                <a16:creationId xmlns:a16="http://schemas.microsoft.com/office/drawing/2014/main" id="{A4902CE4-7179-1F0E-5D24-0F998224A0FF}"/>
              </a:ext>
            </a:extLst>
          </p:cNvPr>
          <p:cNvSpPr/>
          <p:nvPr/>
        </p:nvSpPr>
        <p:spPr bwMode="auto">
          <a:xfrm>
            <a:off x="1403350" y="3136900"/>
            <a:ext cx="3473450" cy="1104900"/>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9956460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2BC3F-513D-1932-FC25-777B99BE6D58}"/>
              </a:ext>
            </a:extLst>
          </p:cNvPr>
          <p:cNvSpPr>
            <a:spLocks noGrp="1"/>
          </p:cNvSpPr>
          <p:nvPr>
            <p:ph type="title"/>
          </p:nvPr>
        </p:nvSpPr>
        <p:spPr/>
        <p:txBody>
          <a:bodyPr/>
          <a:lstStyle/>
          <a:p>
            <a:r>
              <a:rPr lang="en-US" dirty="0"/>
              <a:t>Top Occurrences of No Match failures (2)</a:t>
            </a:r>
          </a:p>
        </p:txBody>
      </p:sp>
      <p:pic>
        <p:nvPicPr>
          <p:cNvPr id="6" name="Content Placeholder 5" descr="Graphical user interface, text, application&#10;&#10;Description automatically generated">
            <a:extLst>
              <a:ext uri="{FF2B5EF4-FFF2-40B4-BE49-F238E27FC236}">
                <a16:creationId xmlns:a16="http://schemas.microsoft.com/office/drawing/2014/main" id="{332AC921-0CAB-26C7-B0B4-A280355AE2F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408" y="1520058"/>
            <a:ext cx="5224660" cy="4305300"/>
          </a:xfrm>
        </p:spPr>
      </p:pic>
      <p:sp>
        <p:nvSpPr>
          <p:cNvPr id="4" name="Slide Number Placeholder 3">
            <a:extLst>
              <a:ext uri="{FF2B5EF4-FFF2-40B4-BE49-F238E27FC236}">
                <a16:creationId xmlns:a16="http://schemas.microsoft.com/office/drawing/2014/main" id="{26E19A5A-FF69-D3CD-10F8-8878B2FEAACB}"/>
              </a:ext>
            </a:extLst>
          </p:cNvPr>
          <p:cNvSpPr>
            <a:spLocks noGrp="1"/>
          </p:cNvSpPr>
          <p:nvPr>
            <p:ph type="sldNum" sz="quarter" idx="10"/>
          </p:nvPr>
        </p:nvSpPr>
        <p:spPr/>
        <p:txBody>
          <a:bodyPr/>
          <a:lstStyle/>
          <a:p>
            <a:fld id="{A4D5355F-59CD-4A09-9C9F-0FCB850DF696}" type="slidenum">
              <a:rPr lang="en-US" smtClean="0"/>
              <a:t>41</a:t>
            </a:fld>
            <a:endParaRPr lang="en-US"/>
          </a:p>
        </p:txBody>
      </p:sp>
      <p:sp>
        <p:nvSpPr>
          <p:cNvPr id="7" name="Rectangle 6">
            <a:extLst>
              <a:ext uri="{FF2B5EF4-FFF2-40B4-BE49-F238E27FC236}">
                <a16:creationId xmlns:a16="http://schemas.microsoft.com/office/drawing/2014/main" id="{BA75A545-63A2-E400-3836-E19D6E921F84}"/>
              </a:ext>
            </a:extLst>
          </p:cNvPr>
          <p:cNvSpPr/>
          <p:nvPr/>
        </p:nvSpPr>
        <p:spPr bwMode="auto">
          <a:xfrm>
            <a:off x="7220607" y="1334814"/>
            <a:ext cx="3373821" cy="451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41</a:t>
            </a:r>
          </a:p>
        </p:txBody>
      </p:sp>
      <p:sp>
        <p:nvSpPr>
          <p:cNvPr id="8" name="Rectangle 7">
            <a:extLst>
              <a:ext uri="{FF2B5EF4-FFF2-40B4-BE49-F238E27FC236}">
                <a16:creationId xmlns:a16="http://schemas.microsoft.com/office/drawing/2014/main" id="{CCD97BC8-5F02-FA59-6924-EF67A204A5DB}"/>
              </a:ext>
            </a:extLst>
          </p:cNvPr>
          <p:cNvSpPr/>
          <p:nvPr/>
        </p:nvSpPr>
        <p:spPr bwMode="auto">
          <a:xfrm>
            <a:off x="7278414" y="2559270"/>
            <a:ext cx="3421117" cy="1382109"/>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Failed to compare arguments char[] to Object.</a:t>
            </a:r>
          </a:p>
        </p:txBody>
      </p:sp>
      <p:sp>
        <p:nvSpPr>
          <p:cNvPr id="9" name="Rectangle 8">
            <a:extLst>
              <a:ext uri="{FF2B5EF4-FFF2-40B4-BE49-F238E27FC236}">
                <a16:creationId xmlns:a16="http://schemas.microsoft.com/office/drawing/2014/main" id="{31C8D097-C253-475E-D196-51954E1656B1}"/>
              </a:ext>
            </a:extLst>
          </p:cNvPr>
          <p:cNvSpPr/>
          <p:nvPr/>
        </p:nvSpPr>
        <p:spPr bwMode="auto">
          <a:xfrm>
            <a:off x="1502979" y="3510455"/>
            <a:ext cx="3941380" cy="189186"/>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Tree>
    <p:extLst>
      <p:ext uri="{BB962C8B-B14F-4D97-AF65-F5344CB8AC3E}">
        <p14:creationId xmlns:p14="http://schemas.microsoft.com/office/powerpoint/2010/main" val="4069027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E1CF9-45BA-CAFA-554F-998AE75B6917}"/>
              </a:ext>
            </a:extLst>
          </p:cNvPr>
          <p:cNvSpPr>
            <a:spLocks noGrp="1"/>
          </p:cNvSpPr>
          <p:nvPr>
            <p:ph type="title"/>
          </p:nvPr>
        </p:nvSpPr>
        <p:spPr/>
        <p:txBody>
          <a:bodyPr/>
          <a:lstStyle/>
          <a:p>
            <a:r>
              <a:rPr lang="en-US" dirty="0"/>
              <a:t>Top Occurrences of No Match failures (3)</a:t>
            </a:r>
          </a:p>
        </p:txBody>
      </p:sp>
      <p:pic>
        <p:nvPicPr>
          <p:cNvPr id="6" name="Content Placeholder 5" descr="Graphical user interface, text, application, email&#10;&#10;Description automatically generated">
            <a:extLst>
              <a:ext uri="{FF2B5EF4-FFF2-40B4-BE49-F238E27FC236}">
                <a16:creationId xmlns:a16="http://schemas.microsoft.com/office/drawing/2014/main" id="{FCC4699B-CFEA-6312-7825-B25E59A460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2975" y="1499038"/>
            <a:ext cx="5301690" cy="4305300"/>
          </a:xfrm>
        </p:spPr>
      </p:pic>
      <p:sp>
        <p:nvSpPr>
          <p:cNvPr id="4" name="Slide Number Placeholder 3">
            <a:extLst>
              <a:ext uri="{FF2B5EF4-FFF2-40B4-BE49-F238E27FC236}">
                <a16:creationId xmlns:a16="http://schemas.microsoft.com/office/drawing/2014/main" id="{5BFEF197-49EF-8FA0-D345-D1FC0FE5980C}"/>
              </a:ext>
            </a:extLst>
          </p:cNvPr>
          <p:cNvSpPr>
            <a:spLocks noGrp="1"/>
          </p:cNvSpPr>
          <p:nvPr>
            <p:ph type="sldNum" sz="quarter" idx="10"/>
          </p:nvPr>
        </p:nvSpPr>
        <p:spPr/>
        <p:txBody>
          <a:bodyPr/>
          <a:lstStyle/>
          <a:p>
            <a:fld id="{A4D5355F-59CD-4A09-9C9F-0FCB850DF696}" type="slidenum">
              <a:rPr lang="en-US" smtClean="0"/>
              <a:t>42</a:t>
            </a:fld>
            <a:endParaRPr lang="en-US"/>
          </a:p>
        </p:txBody>
      </p:sp>
      <p:sp>
        <p:nvSpPr>
          <p:cNvPr id="7" name="Rectangle 6">
            <a:extLst>
              <a:ext uri="{FF2B5EF4-FFF2-40B4-BE49-F238E27FC236}">
                <a16:creationId xmlns:a16="http://schemas.microsoft.com/office/drawing/2014/main" id="{6E773B2C-B00F-B379-8827-7B551C7E3529}"/>
              </a:ext>
            </a:extLst>
          </p:cNvPr>
          <p:cNvSpPr/>
          <p:nvPr/>
        </p:nvSpPr>
        <p:spPr bwMode="auto">
          <a:xfrm>
            <a:off x="7220607" y="1334814"/>
            <a:ext cx="3373821" cy="451945"/>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Number of Instances: 37</a:t>
            </a:r>
          </a:p>
        </p:txBody>
      </p:sp>
      <p:sp>
        <p:nvSpPr>
          <p:cNvPr id="8" name="Rectangle 7">
            <a:extLst>
              <a:ext uri="{FF2B5EF4-FFF2-40B4-BE49-F238E27FC236}">
                <a16:creationId xmlns:a16="http://schemas.microsoft.com/office/drawing/2014/main" id="{4A104FF7-820C-B06E-6AC7-FBEFF8E8209F}"/>
              </a:ext>
            </a:extLst>
          </p:cNvPr>
          <p:cNvSpPr/>
          <p:nvPr/>
        </p:nvSpPr>
        <p:spPr bwMode="auto">
          <a:xfrm>
            <a:off x="7215351" y="2180897"/>
            <a:ext cx="3484180" cy="15187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Invoker type is a lambda expression argument that </a:t>
            </a:r>
            <a:r>
              <a:rPr lang="en-US" sz="2400" dirty="0">
                <a:latin typeface="Times" pitchFamily="-32" charset="0"/>
              </a:rPr>
              <a:t>enclosed in Class Instance Creation instance</a:t>
            </a:r>
            <a:endParaRPr kumimoji="0" lang="en-US" sz="2400" b="0" i="0" u="none" strike="noStrike" cap="none" normalizeH="0" baseline="0" dirty="0">
              <a:ln>
                <a:noFill/>
              </a:ln>
              <a:solidFill>
                <a:schemeClr val="tx1"/>
              </a:solidFill>
              <a:effectLst/>
              <a:latin typeface="Times" pitchFamily="-32" charset="0"/>
            </a:endParaRPr>
          </a:p>
        </p:txBody>
      </p:sp>
      <p:sp>
        <p:nvSpPr>
          <p:cNvPr id="10" name="Rectangle 9">
            <a:extLst>
              <a:ext uri="{FF2B5EF4-FFF2-40B4-BE49-F238E27FC236}">
                <a16:creationId xmlns:a16="http://schemas.microsoft.com/office/drawing/2014/main" id="{6BC0786B-05B7-C087-1AD5-79657AAD4A8D}"/>
              </a:ext>
            </a:extLst>
          </p:cNvPr>
          <p:cNvSpPr/>
          <p:nvPr/>
        </p:nvSpPr>
        <p:spPr bwMode="auto">
          <a:xfrm>
            <a:off x="2196662" y="3331779"/>
            <a:ext cx="3005959" cy="336331"/>
          </a:xfrm>
          <a:prstGeom prst="rect">
            <a:avLst/>
          </a:prstGeom>
          <a:noFill/>
          <a:ln w="28575" cap="flat" cmpd="sng" algn="ctr">
            <a:solidFill>
              <a:schemeClr val="accent6">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32" charset="0"/>
            </a:endParaRPr>
          </a:p>
        </p:txBody>
      </p:sp>
      <p:sp>
        <p:nvSpPr>
          <p:cNvPr id="11" name="Rectangle 10">
            <a:extLst>
              <a:ext uri="{FF2B5EF4-FFF2-40B4-BE49-F238E27FC236}">
                <a16:creationId xmlns:a16="http://schemas.microsoft.com/office/drawing/2014/main" id="{B98AB183-3C7B-F46F-4EE5-A0678B096D92}"/>
              </a:ext>
            </a:extLst>
          </p:cNvPr>
          <p:cNvSpPr/>
          <p:nvPr/>
        </p:nvSpPr>
        <p:spPr bwMode="auto">
          <a:xfrm>
            <a:off x="7147033" y="3941380"/>
            <a:ext cx="4172607" cy="151874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Times" pitchFamily="-32" charset="0"/>
              </a:rPr>
              <a:t>Inability to resolve type from enclosed Class Instance Creation resulted incorrect identification of invoker type.</a:t>
            </a:r>
          </a:p>
        </p:txBody>
      </p:sp>
    </p:spTree>
    <p:extLst>
      <p:ext uri="{BB962C8B-B14F-4D97-AF65-F5344CB8AC3E}">
        <p14:creationId xmlns:p14="http://schemas.microsoft.com/office/powerpoint/2010/main" val="20693817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E9195-B543-B959-BA28-18A85E1710D8}"/>
              </a:ext>
            </a:extLst>
          </p:cNvPr>
          <p:cNvSpPr>
            <a:spLocks noGrp="1"/>
          </p:cNvSpPr>
          <p:nvPr>
            <p:ph type="title"/>
          </p:nvPr>
        </p:nvSpPr>
        <p:spPr/>
        <p:txBody>
          <a:bodyPr/>
          <a:lstStyle/>
          <a:p>
            <a:r>
              <a:rPr lang="en-US" dirty="0"/>
              <a:t>Limitations</a:t>
            </a:r>
          </a:p>
        </p:txBody>
      </p:sp>
      <p:sp>
        <p:nvSpPr>
          <p:cNvPr id="3" name="Content Placeholder 2">
            <a:extLst>
              <a:ext uri="{FF2B5EF4-FFF2-40B4-BE49-F238E27FC236}">
                <a16:creationId xmlns:a16="http://schemas.microsoft.com/office/drawing/2014/main" id="{36EAD561-F476-63DC-927E-916044A06296}"/>
              </a:ext>
            </a:extLst>
          </p:cNvPr>
          <p:cNvSpPr>
            <a:spLocks noGrp="1"/>
          </p:cNvSpPr>
          <p:nvPr>
            <p:ph idx="1"/>
          </p:nvPr>
        </p:nvSpPr>
        <p:spPr/>
        <p:txBody>
          <a:bodyPr/>
          <a:lstStyle/>
          <a:p>
            <a:r>
              <a:rPr lang="en-US" dirty="0"/>
              <a:t>Dependency on the build System</a:t>
            </a:r>
          </a:p>
          <a:p>
            <a:r>
              <a:rPr lang="en-US" dirty="0"/>
              <a:t>Availability of artifacts on Public Maven Repository</a:t>
            </a:r>
          </a:p>
          <a:p>
            <a:r>
              <a:rPr lang="en-US" dirty="0"/>
              <a:t>Inability of identify method binding information from test package</a:t>
            </a:r>
          </a:p>
          <a:p>
            <a:r>
              <a:rPr lang="en-US" dirty="0"/>
              <a:t>Limited processing of Remote fetching of Gradle build related files</a:t>
            </a:r>
          </a:p>
        </p:txBody>
      </p:sp>
      <p:sp>
        <p:nvSpPr>
          <p:cNvPr id="4" name="Slide Number Placeholder 3">
            <a:extLst>
              <a:ext uri="{FF2B5EF4-FFF2-40B4-BE49-F238E27FC236}">
                <a16:creationId xmlns:a16="http://schemas.microsoft.com/office/drawing/2014/main" id="{7F81AA5C-CE09-A1F9-89B3-86FE4A5828E4}"/>
              </a:ext>
            </a:extLst>
          </p:cNvPr>
          <p:cNvSpPr>
            <a:spLocks noGrp="1"/>
          </p:cNvSpPr>
          <p:nvPr>
            <p:ph type="sldNum" sz="quarter" idx="10"/>
          </p:nvPr>
        </p:nvSpPr>
        <p:spPr/>
        <p:txBody>
          <a:bodyPr/>
          <a:lstStyle/>
          <a:p>
            <a:fld id="{A4D5355F-59CD-4A09-9C9F-0FCB850DF696}" type="slidenum">
              <a:rPr lang="en-US" smtClean="0"/>
              <a:t>43</a:t>
            </a:fld>
            <a:endParaRPr lang="en-US"/>
          </a:p>
        </p:txBody>
      </p:sp>
    </p:spTree>
    <p:extLst>
      <p:ext uri="{BB962C8B-B14F-4D97-AF65-F5344CB8AC3E}">
        <p14:creationId xmlns:p14="http://schemas.microsoft.com/office/powerpoint/2010/main" val="2974945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2BAD6-67B9-3A7D-A9F5-7C4C35EAB925}"/>
              </a:ext>
            </a:extLst>
          </p:cNvPr>
          <p:cNvSpPr>
            <a:spLocks noGrp="1"/>
          </p:cNvSpPr>
          <p:nvPr>
            <p:ph type="title"/>
          </p:nvPr>
        </p:nvSpPr>
        <p:spPr/>
        <p:txBody>
          <a:bodyPr/>
          <a:lstStyle/>
          <a:p>
            <a:r>
              <a:rPr lang="en-US" dirty="0"/>
              <a:t>Project Selection Criteria</a:t>
            </a:r>
          </a:p>
        </p:txBody>
      </p:sp>
      <p:sp>
        <p:nvSpPr>
          <p:cNvPr id="3" name="Content Placeholder 2">
            <a:extLst>
              <a:ext uri="{FF2B5EF4-FFF2-40B4-BE49-F238E27FC236}">
                <a16:creationId xmlns:a16="http://schemas.microsoft.com/office/drawing/2014/main" id="{B8FE4A94-76F5-A587-2A44-CDB9B8C563D3}"/>
              </a:ext>
            </a:extLst>
          </p:cNvPr>
          <p:cNvSpPr>
            <a:spLocks noGrp="1"/>
          </p:cNvSpPr>
          <p:nvPr>
            <p:ph idx="1"/>
          </p:nvPr>
        </p:nvSpPr>
        <p:spPr/>
        <p:txBody>
          <a:bodyPr/>
          <a:lstStyle/>
          <a:p>
            <a:r>
              <a:rPr lang="en-US" dirty="0"/>
              <a:t>Projects need to be buildable completely by Eclipse JDT.</a:t>
            </a:r>
          </a:p>
          <a:p>
            <a:r>
              <a:rPr lang="en-US" dirty="0"/>
              <a:t>Dependent artifacts of the projects has to be in Public Artifact Repositories.</a:t>
            </a:r>
          </a:p>
          <a:p>
            <a:endParaRPr lang="en-US" dirty="0"/>
          </a:p>
          <a:p>
            <a:endParaRPr lang="en-US" dirty="0"/>
          </a:p>
        </p:txBody>
      </p:sp>
      <p:sp>
        <p:nvSpPr>
          <p:cNvPr id="4" name="Slide Number Placeholder 3">
            <a:extLst>
              <a:ext uri="{FF2B5EF4-FFF2-40B4-BE49-F238E27FC236}">
                <a16:creationId xmlns:a16="http://schemas.microsoft.com/office/drawing/2014/main" id="{F1BD323B-4199-4F2B-D04D-5D74B26E1F27}"/>
              </a:ext>
            </a:extLst>
          </p:cNvPr>
          <p:cNvSpPr>
            <a:spLocks noGrp="1"/>
          </p:cNvSpPr>
          <p:nvPr>
            <p:ph type="sldNum" sz="quarter" idx="10"/>
          </p:nvPr>
        </p:nvSpPr>
        <p:spPr/>
        <p:txBody>
          <a:bodyPr/>
          <a:lstStyle/>
          <a:p>
            <a:fld id="{A4D5355F-59CD-4A09-9C9F-0FCB850DF696}" type="slidenum">
              <a:rPr lang="en-US" smtClean="0"/>
              <a:t>44</a:t>
            </a:fld>
            <a:endParaRPr lang="en-US"/>
          </a:p>
        </p:txBody>
      </p:sp>
      <p:pic>
        <p:nvPicPr>
          <p:cNvPr id="6" name="Picture 5" descr="Table&#10;&#10;Description automatically generated">
            <a:extLst>
              <a:ext uri="{FF2B5EF4-FFF2-40B4-BE49-F238E27FC236}">
                <a16:creationId xmlns:a16="http://schemas.microsoft.com/office/drawing/2014/main" id="{4B67702F-88BD-30B0-89BF-2A5C5895D5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5959" y="2814266"/>
            <a:ext cx="6621517" cy="3632161"/>
          </a:xfrm>
          <a:prstGeom prst="rect">
            <a:avLst/>
          </a:prstGeom>
        </p:spPr>
      </p:pic>
    </p:spTree>
    <p:extLst>
      <p:ext uri="{BB962C8B-B14F-4D97-AF65-F5344CB8AC3E}">
        <p14:creationId xmlns:p14="http://schemas.microsoft.com/office/powerpoint/2010/main" val="3094555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4F75-F6F8-3AA7-2D8C-A83DE297ECB0}"/>
              </a:ext>
            </a:extLst>
          </p:cNvPr>
          <p:cNvSpPr>
            <a:spLocks noGrp="1"/>
          </p:cNvSpPr>
          <p:nvPr>
            <p:ph type="title"/>
          </p:nvPr>
        </p:nvSpPr>
        <p:spPr/>
        <p:txBody>
          <a:bodyPr/>
          <a:lstStyle/>
          <a:p>
            <a:r>
              <a:rPr lang="en-US" dirty="0"/>
              <a:t>Motivation</a:t>
            </a:r>
            <a:br>
              <a:rPr lang="en-US" dirty="0"/>
            </a:br>
            <a:r>
              <a:rPr lang="en-US" sz="2000" dirty="0"/>
              <a:t>Researcher’s Perspective</a:t>
            </a:r>
            <a:endParaRPr lang="en-US" dirty="0"/>
          </a:p>
        </p:txBody>
      </p:sp>
      <p:sp>
        <p:nvSpPr>
          <p:cNvPr id="3" name="Content Placeholder 2">
            <a:extLst>
              <a:ext uri="{FF2B5EF4-FFF2-40B4-BE49-F238E27FC236}">
                <a16:creationId xmlns:a16="http://schemas.microsoft.com/office/drawing/2014/main" id="{D9F36776-50BC-0F39-7697-475A25E4AE0E}"/>
              </a:ext>
            </a:extLst>
          </p:cNvPr>
          <p:cNvSpPr>
            <a:spLocks noGrp="1"/>
          </p:cNvSpPr>
          <p:nvPr>
            <p:ph idx="1"/>
          </p:nvPr>
        </p:nvSpPr>
        <p:spPr>
          <a:xfrm>
            <a:off x="809625" y="1337771"/>
            <a:ext cx="10467975" cy="4676775"/>
          </a:xfrm>
        </p:spPr>
        <p:txBody>
          <a:bodyPr/>
          <a:lstStyle/>
          <a:p>
            <a:r>
              <a:rPr lang="en-US" dirty="0"/>
              <a:t>Researchers often conduct empirical study on large number of commits.</a:t>
            </a:r>
          </a:p>
          <a:p>
            <a:pPr lvl="1"/>
            <a:r>
              <a:rPr lang="en-US" dirty="0"/>
              <a:t>Need to process partial programs</a:t>
            </a:r>
          </a:p>
          <a:p>
            <a:pPr lvl="1"/>
            <a:r>
              <a:rPr lang="en-US" dirty="0"/>
              <a:t>Need to extract binding information to create representations</a:t>
            </a:r>
          </a:p>
          <a:p>
            <a:pPr marL="0" indent="0">
              <a:buNone/>
            </a:pPr>
            <a:endParaRPr lang="en-US" dirty="0"/>
          </a:p>
          <a:p>
            <a:pPr marL="0" indent="0">
              <a:buNone/>
            </a:pPr>
            <a:endParaRPr lang="en-US" dirty="0"/>
          </a:p>
        </p:txBody>
      </p:sp>
      <p:pic>
        <p:nvPicPr>
          <p:cNvPr id="1028" name="Picture 4">
            <a:extLst>
              <a:ext uri="{FF2B5EF4-FFF2-40B4-BE49-F238E27FC236}">
                <a16:creationId xmlns:a16="http://schemas.microsoft.com/office/drawing/2014/main" id="{3CD24341-3CAB-03E2-A54A-7CEFB443B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022" y="3613425"/>
            <a:ext cx="4810125" cy="24479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8D92E8B-F72E-BC80-0EF3-D22B8D3C8EBE}"/>
              </a:ext>
            </a:extLst>
          </p:cNvPr>
          <p:cNvSpPr txBox="1"/>
          <p:nvPr/>
        </p:nvSpPr>
        <p:spPr>
          <a:xfrm>
            <a:off x="1860331" y="6211615"/>
            <a:ext cx="2753710" cy="369332"/>
          </a:xfrm>
          <a:prstGeom prst="rect">
            <a:avLst/>
          </a:prstGeom>
          <a:noFill/>
        </p:spPr>
        <p:txBody>
          <a:bodyPr wrap="square" rtlCol="0">
            <a:spAutoFit/>
          </a:bodyPr>
          <a:lstStyle/>
          <a:p>
            <a:r>
              <a:rPr lang="en-US" dirty="0"/>
              <a:t>Code Snippet</a:t>
            </a:r>
          </a:p>
        </p:txBody>
      </p:sp>
      <p:sp>
        <p:nvSpPr>
          <p:cNvPr id="7" name="TextBox 6">
            <a:extLst>
              <a:ext uri="{FF2B5EF4-FFF2-40B4-BE49-F238E27FC236}">
                <a16:creationId xmlns:a16="http://schemas.microsoft.com/office/drawing/2014/main" id="{43C9E646-6F0D-B56B-823A-9D4BEA78B0A0}"/>
              </a:ext>
            </a:extLst>
          </p:cNvPr>
          <p:cNvSpPr txBox="1"/>
          <p:nvPr/>
        </p:nvSpPr>
        <p:spPr>
          <a:xfrm>
            <a:off x="7714595" y="6469118"/>
            <a:ext cx="2417378" cy="369332"/>
          </a:xfrm>
          <a:prstGeom prst="rect">
            <a:avLst/>
          </a:prstGeom>
          <a:noFill/>
        </p:spPr>
        <p:txBody>
          <a:bodyPr wrap="square" rtlCol="0">
            <a:spAutoFit/>
          </a:bodyPr>
          <a:lstStyle/>
          <a:p>
            <a:r>
              <a:rPr lang="en-US" dirty="0"/>
              <a:t>GROUM Representation</a:t>
            </a:r>
          </a:p>
        </p:txBody>
      </p:sp>
      <p:pic>
        <p:nvPicPr>
          <p:cNvPr id="1030" name="Picture 6">
            <a:extLst>
              <a:ext uri="{FF2B5EF4-FFF2-40B4-BE49-F238E27FC236}">
                <a16:creationId xmlns:a16="http://schemas.microsoft.com/office/drawing/2014/main" id="{69610991-9A35-165F-0489-22932C3CC2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3409" y="2570437"/>
            <a:ext cx="2333625" cy="39243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a:extLst>
              <a:ext uri="{FF2B5EF4-FFF2-40B4-BE49-F238E27FC236}">
                <a16:creationId xmlns:a16="http://schemas.microsoft.com/office/drawing/2014/main" id="{13166451-228D-48C4-F4D5-16DC6F59D749}"/>
              </a:ext>
            </a:extLst>
          </p:cNvPr>
          <p:cNvSpPr>
            <a:spLocks noGrp="1"/>
          </p:cNvSpPr>
          <p:nvPr>
            <p:ph type="sldNum" sz="quarter" idx="10"/>
          </p:nvPr>
        </p:nvSpPr>
        <p:spPr>
          <a:xfrm>
            <a:off x="7953894" y="6589298"/>
            <a:ext cx="2743200" cy="365125"/>
          </a:xfrm>
        </p:spPr>
        <p:txBody>
          <a:bodyPr/>
          <a:lstStyle/>
          <a:p>
            <a:fld id="{A4D5355F-59CD-4A09-9C9F-0FCB850DF696}" type="slidenum">
              <a:rPr lang="en-US" smtClean="0"/>
              <a:t>5</a:t>
            </a:fld>
            <a:endParaRPr lang="en-US"/>
          </a:p>
        </p:txBody>
      </p:sp>
      <p:cxnSp>
        <p:nvCxnSpPr>
          <p:cNvPr id="5" name="Straight Arrow Connector 4">
            <a:extLst>
              <a:ext uri="{FF2B5EF4-FFF2-40B4-BE49-F238E27FC236}">
                <a16:creationId xmlns:a16="http://schemas.microsoft.com/office/drawing/2014/main" id="{5BE7DC58-E949-2C46-1094-B0FB151AC3CF}"/>
              </a:ext>
            </a:extLst>
          </p:cNvPr>
          <p:cNvCxnSpPr>
            <a:cxnSpLocks/>
          </p:cNvCxnSpPr>
          <p:nvPr/>
        </p:nvCxnSpPr>
        <p:spPr bwMode="auto">
          <a:xfrm flipV="1">
            <a:off x="4172607" y="2848304"/>
            <a:ext cx="3920359" cy="98797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0" name="Straight Arrow Connector 9">
            <a:extLst>
              <a:ext uri="{FF2B5EF4-FFF2-40B4-BE49-F238E27FC236}">
                <a16:creationId xmlns:a16="http://schemas.microsoft.com/office/drawing/2014/main" id="{E000F602-B032-71A2-804A-B894F91F6A5E}"/>
              </a:ext>
            </a:extLst>
          </p:cNvPr>
          <p:cNvCxnSpPr>
            <a:cxnSpLocks/>
          </p:cNvCxnSpPr>
          <p:nvPr/>
        </p:nvCxnSpPr>
        <p:spPr bwMode="auto">
          <a:xfrm flipV="1">
            <a:off x="4813738" y="3300249"/>
            <a:ext cx="2995448" cy="60960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Straight Arrow Connector 11">
            <a:extLst>
              <a:ext uri="{FF2B5EF4-FFF2-40B4-BE49-F238E27FC236}">
                <a16:creationId xmlns:a16="http://schemas.microsoft.com/office/drawing/2014/main" id="{EE1C2432-80AD-48F2-5212-BAD18131433C}"/>
              </a:ext>
            </a:extLst>
          </p:cNvPr>
          <p:cNvCxnSpPr>
            <a:cxnSpLocks/>
          </p:cNvCxnSpPr>
          <p:nvPr/>
        </p:nvCxnSpPr>
        <p:spPr bwMode="auto">
          <a:xfrm>
            <a:off x="2154621" y="5791200"/>
            <a:ext cx="5854262" cy="525518"/>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4211811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F4F75-F6F8-3AA7-2D8C-A83DE297ECB0}"/>
              </a:ext>
            </a:extLst>
          </p:cNvPr>
          <p:cNvSpPr>
            <a:spLocks noGrp="1"/>
          </p:cNvSpPr>
          <p:nvPr>
            <p:ph type="title"/>
          </p:nvPr>
        </p:nvSpPr>
        <p:spPr/>
        <p:txBody>
          <a:bodyPr/>
          <a:lstStyle/>
          <a:p>
            <a:r>
              <a:rPr lang="en-US" dirty="0"/>
              <a:t>Motivation</a:t>
            </a:r>
            <a:br>
              <a:rPr lang="en-US" dirty="0"/>
            </a:br>
            <a:r>
              <a:rPr lang="en-US" sz="2000" dirty="0"/>
              <a:t>Limitations of existing tools</a:t>
            </a:r>
            <a:br>
              <a:rPr lang="en-US" dirty="0"/>
            </a:br>
            <a:endParaRPr lang="en-US" dirty="0"/>
          </a:p>
        </p:txBody>
      </p:sp>
      <p:sp>
        <p:nvSpPr>
          <p:cNvPr id="3" name="Content Placeholder 2">
            <a:extLst>
              <a:ext uri="{FF2B5EF4-FFF2-40B4-BE49-F238E27FC236}">
                <a16:creationId xmlns:a16="http://schemas.microsoft.com/office/drawing/2014/main" id="{D9F36776-50BC-0F39-7697-475A25E4AE0E}"/>
              </a:ext>
            </a:extLst>
          </p:cNvPr>
          <p:cNvSpPr>
            <a:spLocks noGrp="1"/>
          </p:cNvSpPr>
          <p:nvPr>
            <p:ph idx="1"/>
          </p:nvPr>
        </p:nvSpPr>
        <p:spPr>
          <a:xfrm>
            <a:off x="736053" y="1547976"/>
            <a:ext cx="10467975" cy="4676775"/>
          </a:xfrm>
        </p:spPr>
        <p:txBody>
          <a:bodyPr/>
          <a:lstStyle/>
          <a:p>
            <a:r>
              <a:rPr lang="en-US" dirty="0"/>
              <a:t>Partial Program Analysis (PPA) lacks support for newer Java language features (e.g., lambda expressions, generics)</a:t>
            </a:r>
          </a:p>
          <a:p>
            <a:pPr marL="0" indent="0">
              <a:buNone/>
            </a:pPr>
            <a:endParaRPr lang="en-US" dirty="0"/>
          </a:p>
          <a:p>
            <a:r>
              <a:rPr lang="en-US" dirty="0"/>
              <a:t>Tightly coupled with existing other tools</a:t>
            </a:r>
          </a:p>
          <a:p>
            <a:pPr lvl="1"/>
            <a:r>
              <a:rPr lang="en-US" dirty="0"/>
              <a:t>GRAPA depends on WALA (a complete source code analysis tool)</a:t>
            </a:r>
          </a:p>
          <a:p>
            <a:pPr lvl="1"/>
            <a:r>
              <a:rPr lang="en-US" dirty="0" err="1"/>
              <a:t>JavaSymbolParser</a:t>
            </a:r>
            <a:r>
              <a:rPr lang="en-US" dirty="0"/>
              <a:t> coupled with </a:t>
            </a:r>
            <a:r>
              <a:rPr lang="en-US" dirty="0" err="1"/>
              <a:t>JavaParser</a:t>
            </a:r>
            <a:endParaRPr lang="en-US" dirty="0"/>
          </a:p>
        </p:txBody>
      </p:sp>
      <p:sp>
        <p:nvSpPr>
          <p:cNvPr id="5" name="Slide Number Placeholder 4">
            <a:extLst>
              <a:ext uri="{FF2B5EF4-FFF2-40B4-BE49-F238E27FC236}">
                <a16:creationId xmlns:a16="http://schemas.microsoft.com/office/drawing/2014/main" id="{CC60D322-BC09-C5DF-1678-520C46DA3766}"/>
              </a:ext>
            </a:extLst>
          </p:cNvPr>
          <p:cNvSpPr>
            <a:spLocks noGrp="1"/>
          </p:cNvSpPr>
          <p:nvPr>
            <p:ph type="sldNum" sz="quarter" idx="10"/>
          </p:nvPr>
        </p:nvSpPr>
        <p:spPr/>
        <p:txBody>
          <a:bodyPr/>
          <a:lstStyle/>
          <a:p>
            <a:fld id="{A4D5355F-59CD-4A09-9C9F-0FCB850DF696}" type="slidenum">
              <a:rPr lang="en-US" smtClean="0"/>
              <a:t>6</a:t>
            </a:fld>
            <a:endParaRPr lang="en-US"/>
          </a:p>
        </p:txBody>
      </p:sp>
    </p:spTree>
    <p:extLst>
      <p:ext uri="{BB962C8B-B14F-4D97-AF65-F5344CB8AC3E}">
        <p14:creationId xmlns:p14="http://schemas.microsoft.com/office/powerpoint/2010/main" val="3989354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143F3-96BA-7B2A-5E75-ECDB2C4B7F36}"/>
              </a:ext>
            </a:extLst>
          </p:cNvPr>
          <p:cNvSpPr>
            <a:spLocks noGrp="1"/>
          </p:cNvSpPr>
          <p:nvPr>
            <p:ph type="title"/>
          </p:nvPr>
        </p:nvSpPr>
        <p:spPr/>
        <p:txBody>
          <a:bodyPr/>
          <a:lstStyle/>
          <a:p>
            <a:r>
              <a:rPr lang="en-US" dirty="0"/>
              <a:t>Our Contributions</a:t>
            </a:r>
          </a:p>
        </p:txBody>
      </p:sp>
      <p:sp>
        <p:nvSpPr>
          <p:cNvPr id="3" name="Content Placeholder 2">
            <a:extLst>
              <a:ext uri="{FF2B5EF4-FFF2-40B4-BE49-F238E27FC236}">
                <a16:creationId xmlns:a16="http://schemas.microsoft.com/office/drawing/2014/main" id="{6DB90351-C29B-D2E6-C387-D9BDFB6625BF}"/>
              </a:ext>
            </a:extLst>
          </p:cNvPr>
          <p:cNvSpPr>
            <a:spLocks noGrp="1"/>
          </p:cNvSpPr>
          <p:nvPr>
            <p:ph idx="1"/>
          </p:nvPr>
        </p:nvSpPr>
        <p:spPr/>
        <p:txBody>
          <a:bodyPr/>
          <a:lstStyle/>
          <a:p>
            <a:r>
              <a:rPr lang="en-US" b="0" i="0" dirty="0">
                <a:effectLst/>
                <a:latin typeface="Arial" panose="020B0604020202020204" pitchFamily="34" charset="0"/>
              </a:rPr>
              <a:t>A streamlined API for extracting appropriate method-binding information from any method invocation expression in a partial program.</a:t>
            </a:r>
          </a:p>
          <a:p>
            <a:pPr lvl="1"/>
            <a:r>
              <a:rPr lang="en-US" dirty="0">
                <a:latin typeface="Arial" panose="020B0604020202020204" pitchFamily="34" charset="0"/>
              </a:rPr>
              <a:t>Language Support up to Java SE 11.</a:t>
            </a:r>
          </a:p>
          <a:p>
            <a:pPr lvl="1"/>
            <a:r>
              <a:rPr lang="en-US" b="0" i="0" dirty="0">
                <a:effectLst/>
                <a:latin typeface="Arial" panose="020B0604020202020204" pitchFamily="34" charset="0"/>
              </a:rPr>
              <a:t>Support the extraction of dependent artifacts from project build files.</a:t>
            </a:r>
          </a:p>
          <a:p>
            <a:pPr lvl="2"/>
            <a:r>
              <a:rPr lang="en-US" dirty="0">
                <a:latin typeface="Arial" panose="020B0604020202020204" pitchFamily="34" charset="0"/>
              </a:rPr>
              <a:t>Maven</a:t>
            </a:r>
          </a:p>
          <a:p>
            <a:pPr lvl="2"/>
            <a:r>
              <a:rPr lang="en-US" dirty="0">
                <a:latin typeface="Arial" panose="020B0604020202020204" pitchFamily="34" charset="0"/>
              </a:rPr>
              <a:t>Gradle</a:t>
            </a:r>
          </a:p>
          <a:p>
            <a:pPr lvl="1"/>
            <a:r>
              <a:rPr lang="en-US" dirty="0">
                <a:latin typeface="Arial" panose="020B0604020202020204" pitchFamily="34" charset="0"/>
              </a:rPr>
              <a:t>Independent and supports easy integration in any existing system. </a:t>
            </a:r>
          </a:p>
          <a:p>
            <a:r>
              <a:rPr lang="en-US" dirty="0">
                <a:latin typeface="Arial" panose="020B0604020202020204" pitchFamily="34" charset="0"/>
              </a:rPr>
              <a:t>A Chrome extension for </a:t>
            </a:r>
            <a:r>
              <a:rPr lang="en-US" b="0" i="0" dirty="0">
                <a:effectLst/>
                <a:latin typeface="Arial" panose="020B0604020202020204" pitchFamily="34" charset="0"/>
              </a:rPr>
              <a:t>displaying declared method signatures from any</a:t>
            </a:r>
            <a:br>
              <a:rPr lang="en-US" dirty="0"/>
            </a:br>
            <a:r>
              <a:rPr lang="en-US" b="0" i="0" dirty="0">
                <a:effectLst/>
                <a:latin typeface="Arial" panose="020B0604020202020204" pitchFamily="34" charset="0"/>
              </a:rPr>
              <a:t>invocation expression on </a:t>
            </a:r>
            <a:r>
              <a:rPr lang="en-US" b="0" i="0">
                <a:effectLst/>
                <a:latin typeface="Arial" panose="020B0604020202020204" pitchFamily="34" charset="0"/>
              </a:rPr>
              <a:t>GitHub.</a:t>
            </a:r>
            <a:endParaRPr lang="en-US" dirty="0"/>
          </a:p>
        </p:txBody>
      </p:sp>
      <p:sp>
        <p:nvSpPr>
          <p:cNvPr id="5" name="Slide Number Placeholder 4">
            <a:extLst>
              <a:ext uri="{FF2B5EF4-FFF2-40B4-BE49-F238E27FC236}">
                <a16:creationId xmlns:a16="http://schemas.microsoft.com/office/drawing/2014/main" id="{F6DE3D52-26E4-6294-E163-36A21E6ADF83}"/>
              </a:ext>
            </a:extLst>
          </p:cNvPr>
          <p:cNvSpPr>
            <a:spLocks noGrp="1"/>
          </p:cNvSpPr>
          <p:nvPr>
            <p:ph type="sldNum" sz="quarter" idx="10"/>
          </p:nvPr>
        </p:nvSpPr>
        <p:spPr/>
        <p:txBody>
          <a:bodyPr/>
          <a:lstStyle/>
          <a:p>
            <a:fld id="{A4D5355F-59CD-4A09-9C9F-0FCB850DF696}" type="slidenum">
              <a:rPr lang="en-US" smtClean="0"/>
              <a:t>7</a:t>
            </a:fld>
            <a:endParaRPr lang="en-US"/>
          </a:p>
        </p:txBody>
      </p:sp>
    </p:spTree>
    <p:extLst>
      <p:ext uri="{BB962C8B-B14F-4D97-AF65-F5344CB8AC3E}">
        <p14:creationId xmlns:p14="http://schemas.microsoft.com/office/powerpoint/2010/main" val="416889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0940-2BF6-9E8E-0722-84268414939A}"/>
              </a:ext>
            </a:extLst>
          </p:cNvPr>
          <p:cNvSpPr>
            <a:spLocks noGrp="1"/>
          </p:cNvSpPr>
          <p:nvPr>
            <p:ph type="title"/>
          </p:nvPr>
        </p:nvSpPr>
        <p:spPr/>
        <p:txBody>
          <a:bodyPr/>
          <a:lstStyle/>
          <a:p>
            <a:r>
              <a:rPr lang="en-US" dirty="0"/>
              <a:t>API Finder Overview</a:t>
            </a:r>
          </a:p>
        </p:txBody>
      </p:sp>
      <p:pic>
        <p:nvPicPr>
          <p:cNvPr id="5" name="Content Placeholder 4" descr="Diagram&#10;&#10;Description automatically generated">
            <a:extLst>
              <a:ext uri="{FF2B5EF4-FFF2-40B4-BE49-F238E27FC236}">
                <a16:creationId xmlns:a16="http://schemas.microsoft.com/office/drawing/2014/main" id="{313D90AC-124E-D4F1-3D06-CFB0A96A844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77438" y="1047749"/>
            <a:ext cx="4845983" cy="5210175"/>
          </a:xfrm>
        </p:spPr>
      </p:pic>
      <p:sp>
        <p:nvSpPr>
          <p:cNvPr id="4" name="Slide Number Placeholder 3">
            <a:extLst>
              <a:ext uri="{FF2B5EF4-FFF2-40B4-BE49-F238E27FC236}">
                <a16:creationId xmlns:a16="http://schemas.microsoft.com/office/drawing/2014/main" id="{8C1AA134-F7E0-B69C-8E9F-0AEDD7589A20}"/>
              </a:ext>
            </a:extLst>
          </p:cNvPr>
          <p:cNvSpPr>
            <a:spLocks noGrp="1"/>
          </p:cNvSpPr>
          <p:nvPr>
            <p:ph type="sldNum" sz="quarter" idx="10"/>
          </p:nvPr>
        </p:nvSpPr>
        <p:spPr/>
        <p:txBody>
          <a:bodyPr/>
          <a:lstStyle/>
          <a:p>
            <a:fld id="{A4D5355F-59CD-4A09-9C9F-0FCB850DF696}" type="slidenum">
              <a:rPr lang="en-US" smtClean="0"/>
              <a:t>8</a:t>
            </a:fld>
            <a:endParaRPr lang="en-US"/>
          </a:p>
        </p:txBody>
      </p:sp>
    </p:spTree>
    <p:extLst>
      <p:ext uri="{BB962C8B-B14F-4D97-AF65-F5344CB8AC3E}">
        <p14:creationId xmlns:p14="http://schemas.microsoft.com/office/powerpoint/2010/main" val="3066800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10940-2BF6-9E8E-0722-84268414939A}"/>
              </a:ext>
            </a:extLst>
          </p:cNvPr>
          <p:cNvSpPr>
            <a:spLocks noGrp="1"/>
          </p:cNvSpPr>
          <p:nvPr>
            <p:ph type="title"/>
          </p:nvPr>
        </p:nvSpPr>
        <p:spPr/>
        <p:txBody>
          <a:bodyPr/>
          <a:lstStyle/>
          <a:p>
            <a:r>
              <a:rPr lang="en-US" dirty="0"/>
              <a:t>Artifact &amp; Java Version Extraction</a:t>
            </a:r>
          </a:p>
        </p:txBody>
      </p:sp>
      <p:pic>
        <p:nvPicPr>
          <p:cNvPr id="14" name="Picture 13" descr="Diagram&#10;&#10;Description automatically generated">
            <a:extLst>
              <a:ext uri="{FF2B5EF4-FFF2-40B4-BE49-F238E27FC236}">
                <a16:creationId xmlns:a16="http://schemas.microsoft.com/office/drawing/2014/main" id="{9271E747-D44E-2C16-26C4-06364606C936}"/>
              </a:ext>
            </a:extLst>
          </p:cNvPr>
          <p:cNvPicPr>
            <a:picLocks noChangeAspect="1"/>
          </p:cNvPicPr>
          <p:nvPr/>
        </p:nvPicPr>
        <p:blipFill>
          <a:blip r:embed="rId3">
            <a:extLst>
              <a:ext uri="{28A0092B-C50C-407E-A947-70E740481C1C}">
                <a14:useLocalDpi xmlns:a14="http://schemas.microsoft.com/office/drawing/2010/main" val="0"/>
              </a:ext>
            </a:extLst>
          </a:blip>
          <a:srcRect l="49997" t="26459" r="10951" b="60721"/>
          <a:stretch>
            <a:fillRect/>
          </a:stretch>
        </p:blipFill>
        <p:spPr bwMode="auto">
          <a:xfrm>
            <a:off x="3648075" y="2770632"/>
            <a:ext cx="1781175" cy="648843"/>
          </a:xfrm>
          <a:custGeom>
            <a:avLst/>
            <a:gdLst>
              <a:gd name="connsiteX0" fmla="*/ 0 w 1781175"/>
              <a:gd name="connsiteY0" fmla="*/ 0 h 628650"/>
              <a:gd name="connsiteX1" fmla="*/ 1781175 w 1781175"/>
              <a:gd name="connsiteY1" fmla="*/ 0 h 628650"/>
              <a:gd name="connsiteX2" fmla="*/ 1781175 w 1781175"/>
              <a:gd name="connsiteY2" fmla="*/ 628650 h 628650"/>
              <a:gd name="connsiteX3" fmla="*/ 0 w 1781175"/>
              <a:gd name="connsiteY3" fmla="*/ 628650 h 628650"/>
              <a:gd name="connsiteX4" fmla="*/ 0 w 1781175"/>
              <a:gd name="connsiteY4" fmla="*/ 0 h 628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175" h="628650">
                <a:moveTo>
                  <a:pt x="0" y="0"/>
                </a:moveTo>
                <a:lnTo>
                  <a:pt x="1781175" y="0"/>
                </a:lnTo>
                <a:lnTo>
                  <a:pt x="1781175" y="628650"/>
                </a:lnTo>
                <a:lnTo>
                  <a:pt x="0" y="62865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3" name="Picture 12" descr="Diagram">
            <a:extLst>
              <a:ext uri="{FF2B5EF4-FFF2-40B4-BE49-F238E27FC236}">
                <a16:creationId xmlns:a16="http://schemas.microsoft.com/office/drawing/2014/main" id="{906247F1-06C6-1BBA-CCD7-672F933A4B20}"/>
              </a:ext>
            </a:extLst>
          </p:cNvPr>
          <p:cNvPicPr>
            <a:picLocks noChangeAspect="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1367728" y="1493330"/>
            <a:ext cx="4561011" cy="4903787"/>
          </a:xfrm>
          <a:custGeom>
            <a:avLst/>
            <a:gdLst>
              <a:gd name="connsiteX0" fmla="*/ 0 w 4561011"/>
              <a:gd name="connsiteY0" fmla="*/ 0 h 4903787"/>
              <a:gd name="connsiteX1" fmla="*/ 4561011 w 4561011"/>
              <a:gd name="connsiteY1" fmla="*/ 0 h 4903787"/>
              <a:gd name="connsiteX2" fmla="*/ 4561011 w 4561011"/>
              <a:gd name="connsiteY2" fmla="*/ 4903787 h 4903787"/>
              <a:gd name="connsiteX3" fmla="*/ 0 w 4561011"/>
              <a:gd name="connsiteY3" fmla="*/ 4903787 h 4903787"/>
              <a:gd name="connsiteX4" fmla="*/ 0 w 4561011"/>
              <a:gd name="connsiteY4" fmla="*/ 0 h 4903787"/>
              <a:gd name="connsiteX5" fmla="*/ 2280347 w 4561011"/>
              <a:gd name="connsiteY5" fmla="*/ 1297495 h 4903787"/>
              <a:gd name="connsiteX6" fmla="*/ 2280347 w 4561011"/>
              <a:gd name="connsiteY6" fmla="*/ 1926145 h 4903787"/>
              <a:gd name="connsiteX7" fmla="*/ 4061522 w 4561011"/>
              <a:gd name="connsiteY7" fmla="*/ 1926145 h 4903787"/>
              <a:gd name="connsiteX8" fmla="*/ 4061522 w 4561011"/>
              <a:gd name="connsiteY8" fmla="*/ 1297495 h 4903787"/>
              <a:gd name="connsiteX9" fmla="*/ 2280347 w 4561011"/>
              <a:gd name="connsiteY9" fmla="*/ 1297495 h 4903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011" h="4903787">
                <a:moveTo>
                  <a:pt x="0" y="0"/>
                </a:moveTo>
                <a:lnTo>
                  <a:pt x="4561011" y="0"/>
                </a:lnTo>
                <a:lnTo>
                  <a:pt x="4561011" y="4903787"/>
                </a:lnTo>
                <a:lnTo>
                  <a:pt x="0" y="4903787"/>
                </a:lnTo>
                <a:lnTo>
                  <a:pt x="0" y="0"/>
                </a:lnTo>
                <a:close/>
                <a:moveTo>
                  <a:pt x="2280347" y="1297495"/>
                </a:moveTo>
                <a:lnTo>
                  <a:pt x="2280347" y="1926145"/>
                </a:lnTo>
                <a:lnTo>
                  <a:pt x="4061522" y="1926145"/>
                </a:lnTo>
                <a:lnTo>
                  <a:pt x="4061522" y="1297495"/>
                </a:lnTo>
                <a:lnTo>
                  <a:pt x="2280347" y="1297495"/>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pic>
      <p:pic>
        <p:nvPicPr>
          <p:cNvPr id="18" name="Content Placeholder 17" descr="Diagram&#10;&#10;Description automatically generated">
            <a:extLst>
              <a:ext uri="{FF2B5EF4-FFF2-40B4-BE49-F238E27FC236}">
                <a16:creationId xmlns:a16="http://schemas.microsoft.com/office/drawing/2014/main" id="{AD8F126C-918D-F1F9-5BB1-45E24E9B4685}"/>
              </a:ext>
            </a:extLst>
          </p:cNvPr>
          <p:cNvPicPr>
            <a:picLocks noGrp="1" noChangeAspect="1"/>
          </p:cNvPicPr>
          <p:nvPr>
            <p:ph idx="10"/>
          </p:nvPr>
        </p:nvPicPr>
        <p:blipFill>
          <a:blip r:embed="rId4">
            <a:extLst>
              <a:ext uri="{28A0092B-C50C-407E-A947-70E740481C1C}">
                <a14:useLocalDpi xmlns:a14="http://schemas.microsoft.com/office/drawing/2010/main" val="0"/>
              </a:ext>
            </a:extLst>
          </a:blip>
          <a:stretch>
            <a:fillRect/>
          </a:stretch>
        </p:blipFill>
        <p:spPr>
          <a:xfrm>
            <a:off x="6214337" y="1524000"/>
            <a:ext cx="4948102" cy="4926013"/>
          </a:xfrm>
        </p:spPr>
      </p:pic>
      <p:sp>
        <p:nvSpPr>
          <p:cNvPr id="4" name="Slide Number Placeholder 3">
            <a:extLst>
              <a:ext uri="{FF2B5EF4-FFF2-40B4-BE49-F238E27FC236}">
                <a16:creationId xmlns:a16="http://schemas.microsoft.com/office/drawing/2014/main" id="{741D7FF7-A1CD-ACF3-8569-468B9734BF5C}"/>
              </a:ext>
            </a:extLst>
          </p:cNvPr>
          <p:cNvSpPr>
            <a:spLocks noGrp="1"/>
          </p:cNvSpPr>
          <p:nvPr>
            <p:ph type="sldNum" sz="quarter" idx="11"/>
          </p:nvPr>
        </p:nvSpPr>
        <p:spPr/>
        <p:txBody>
          <a:bodyPr/>
          <a:lstStyle/>
          <a:p>
            <a:fld id="{A4D5355F-59CD-4A09-9C9F-0FCB850DF696}" type="slidenum">
              <a:rPr lang="en-US" smtClean="0"/>
              <a:t>9</a:t>
            </a:fld>
            <a:endParaRPr lang="en-US"/>
          </a:p>
        </p:txBody>
      </p:sp>
    </p:spTree>
    <p:extLst>
      <p:ext uri="{BB962C8B-B14F-4D97-AF65-F5344CB8AC3E}">
        <p14:creationId xmlns:p14="http://schemas.microsoft.com/office/powerpoint/2010/main" val="58160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CONCORDIA UNIVERSITY">
      <a:dk1>
        <a:srgbClr val="000000"/>
      </a:dk1>
      <a:lt1>
        <a:srgbClr val="FFFFFF"/>
      </a:lt1>
      <a:dk2>
        <a:srgbClr val="000000"/>
      </a:dk2>
      <a:lt2>
        <a:srgbClr val="BCBCBC"/>
      </a:lt2>
      <a:accent1>
        <a:srgbClr val="801329"/>
      </a:accent1>
      <a:accent2>
        <a:srgbClr val="E83F21"/>
      </a:accent2>
      <a:accent3>
        <a:srgbClr val="00776F"/>
      </a:accent3>
      <a:accent4>
        <a:srgbClr val="E90065"/>
      </a:accent4>
      <a:accent5>
        <a:srgbClr val="1598D6"/>
      </a:accent5>
      <a:accent6>
        <a:srgbClr val="7BC224"/>
      </a:accent6>
      <a:hlink>
        <a:srgbClr val="801329"/>
      </a:hlink>
      <a:folHlink>
        <a:srgbClr val="0E317B"/>
      </a:folHlink>
    </a:clrScheme>
    <a:fontScheme name="Concordia-PPT">
      <a:majorFont>
        <a:latin typeface="GillSans Bold"/>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2" charset="0"/>
          </a:defRPr>
        </a:defPPr>
      </a:lstStyle>
    </a:lnDef>
  </a:objectDefaults>
  <a:extraClrSchemeLst>
    <a:extraClrScheme>
      <a:clrScheme name="Concordia-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ncordia-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ncordia-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ncordia-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ncordia-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ncordia-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ncordia-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ncordia-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ncordia-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ncordia-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ncordia-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ncordia-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0249027101246A13472CCF644C721" ma:contentTypeVersion="4" ma:contentTypeDescription="Create a new document." ma:contentTypeScope="" ma:versionID="ef5f269168142f548dd2ea5191e3a31b">
  <xsd:schema xmlns:xsd="http://www.w3.org/2001/XMLSchema" xmlns:xs="http://www.w3.org/2001/XMLSchema" xmlns:p="http://schemas.microsoft.com/office/2006/metadata/properties" xmlns:ns3="605b1c0b-6a15-40db-8817-ebf62bf4d116" targetNamespace="http://schemas.microsoft.com/office/2006/metadata/properties" ma:root="true" ma:fieldsID="30e4bf6eecf36144f020739ddba8129e" ns3:_="">
    <xsd:import namespace="605b1c0b-6a15-40db-8817-ebf62bf4d11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5b1c0b-6a15-40db-8817-ebf62bf4d1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EF05C8-625D-4C3A-B400-8A37DE30732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05b1c0b-6a15-40db-8817-ebf62bf4d116"/>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6FC3CE4A-C95F-4BBF-9D75-0E96E39D3336}">
  <ds:schemaRefs>
    <ds:schemaRef ds:uri="http://schemas.microsoft.com/sharepoint/v3/contenttype/forms"/>
  </ds:schemaRefs>
</ds:datastoreItem>
</file>

<file path=customXml/itemProps3.xml><?xml version="1.0" encoding="utf-8"?>
<ds:datastoreItem xmlns:ds="http://schemas.openxmlformats.org/officeDocument/2006/customXml" ds:itemID="{A5AE81CA-ABA3-4AF6-9479-FC20992374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5b1c0b-6a15-40db-8817-ebf62bf4d1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14974</TotalTime>
  <Words>3569</Words>
  <Application>Microsoft Office PowerPoint</Application>
  <PresentationFormat>Widescreen</PresentationFormat>
  <Paragraphs>472</Paragraphs>
  <Slides>44</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Arial Bold</vt:lpstr>
      <vt:lpstr>Calibri</vt:lpstr>
      <vt:lpstr>Gill Sans</vt:lpstr>
      <vt:lpstr>GillSans Bold</vt:lpstr>
      <vt:lpstr>Times</vt:lpstr>
      <vt:lpstr>Wingdings</vt:lpstr>
      <vt:lpstr>Default Theme</vt:lpstr>
      <vt:lpstr>API Finder: Accurate Extraction of Method Binding Information from Call Sites without Building the Code</vt:lpstr>
      <vt:lpstr>Binding Information</vt:lpstr>
      <vt:lpstr>Example of Method Binding Information</vt:lpstr>
      <vt:lpstr>Motivation Practitioner’s Perspective</vt:lpstr>
      <vt:lpstr>Motivation Researcher’s Perspective</vt:lpstr>
      <vt:lpstr>Motivation Limitations of existing tools </vt:lpstr>
      <vt:lpstr>Our Contributions</vt:lpstr>
      <vt:lpstr>API Finder Overview</vt:lpstr>
      <vt:lpstr>Artifact &amp; Java Version Extraction</vt:lpstr>
      <vt:lpstr>Artifact &amp; Java Version Extraction</vt:lpstr>
      <vt:lpstr>Artifact &amp; Java Version Extraction</vt:lpstr>
      <vt:lpstr>Artifact &amp; Java Version Extraction</vt:lpstr>
      <vt:lpstr>Artifact &amp; Java Version Extraction</vt:lpstr>
      <vt:lpstr>Method Binding Information Resolution</vt:lpstr>
      <vt:lpstr>Method Binding Information Resolution (MBIR)</vt:lpstr>
      <vt:lpstr>Resolution of Method Binding Information</vt:lpstr>
      <vt:lpstr>Filtration Process</vt:lpstr>
      <vt:lpstr>Filtration based on Type of method invoker  </vt:lpstr>
      <vt:lpstr>Filtration based on Argument Types</vt:lpstr>
      <vt:lpstr>Deferral of Method Binding Information</vt:lpstr>
      <vt:lpstr>Post-Processing of Method Binding Information</vt:lpstr>
      <vt:lpstr>Evaluation: What is the accuracy of our approach?</vt:lpstr>
      <vt:lpstr>Evaluation: What is the execution time?</vt:lpstr>
      <vt:lpstr>Example of Internal Method Binding Information </vt:lpstr>
      <vt:lpstr>Impact of Total Method Binding Resolution </vt:lpstr>
      <vt:lpstr>API Finder Usage</vt:lpstr>
      <vt:lpstr>Chrome Extension for GitHub</vt:lpstr>
      <vt:lpstr>Chrome Extension Comparison With GitHub Navigation</vt:lpstr>
      <vt:lpstr>Chrome Extension Comparison With GitHub Navigation</vt:lpstr>
      <vt:lpstr>Chrome Extension Comparison With GitHub Navigation</vt:lpstr>
      <vt:lpstr>Conclusion</vt:lpstr>
      <vt:lpstr>Thank You</vt:lpstr>
      <vt:lpstr>MBIR: Type Representation</vt:lpstr>
      <vt:lpstr>Resolution of Formal Type Parameters</vt:lpstr>
      <vt:lpstr>MBIR: Class Binding Information</vt:lpstr>
      <vt:lpstr>MBIR: Field Binding Information</vt:lpstr>
      <vt:lpstr>Top Occurrences of Mismatch failures (1)</vt:lpstr>
      <vt:lpstr>Top Occurrences of Mismatch failures (2)</vt:lpstr>
      <vt:lpstr>Top Occurrences of Mismatch failures (3)</vt:lpstr>
      <vt:lpstr>Top Occurrences of No Match failures (1)</vt:lpstr>
      <vt:lpstr>Top Occurrences of No Match failures (2)</vt:lpstr>
      <vt:lpstr>Top Occurrences of No Match failures (3)</vt:lpstr>
      <vt:lpstr>Limitations</vt:lpstr>
      <vt:lpstr>Project Selection Criteria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 Finder: Accurate Extraction of Method Binding Information from Call Sites without Building the Code</dc:title>
  <dc:creator>DIPTOPOL</dc:creator>
  <cp:lastModifiedBy>Diptopol Dam</cp:lastModifiedBy>
  <cp:revision>4</cp:revision>
  <dcterms:created xsi:type="dcterms:W3CDTF">2023-03-30T17:36:00Z</dcterms:created>
  <dcterms:modified xsi:type="dcterms:W3CDTF">2023-04-19T21:17:30Z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0x010100A5F0249027101246A13472CCF644C721</vt:lpwstr>
  </property>
</Properties>
</file>