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Lst>
  <p:notesMasterIdLst>
    <p:notesMasterId r:id="rId52"/>
  </p:notesMasterIdLst>
  <p:sldIdLst>
    <p:sldId id="352" r:id="rId4"/>
    <p:sldId id="340" r:id="rId5"/>
    <p:sldId id="339" r:id="rId6"/>
    <p:sldId id="257" r:id="rId7"/>
    <p:sldId id="261" r:id="rId8"/>
    <p:sldId id="263" r:id="rId9"/>
    <p:sldId id="264" r:id="rId10"/>
    <p:sldId id="268" r:id="rId11"/>
    <p:sldId id="265" r:id="rId12"/>
    <p:sldId id="267" r:id="rId13"/>
    <p:sldId id="269" r:id="rId14"/>
    <p:sldId id="271" r:id="rId15"/>
    <p:sldId id="275" r:id="rId16"/>
    <p:sldId id="341" r:id="rId17"/>
    <p:sldId id="344" r:id="rId18"/>
    <p:sldId id="345" r:id="rId19"/>
    <p:sldId id="346" r:id="rId20"/>
    <p:sldId id="348" r:id="rId21"/>
    <p:sldId id="349" r:id="rId22"/>
    <p:sldId id="355" r:id="rId23"/>
    <p:sldId id="357" r:id="rId24"/>
    <p:sldId id="358" r:id="rId25"/>
    <p:sldId id="359" r:id="rId26"/>
    <p:sldId id="360" r:id="rId27"/>
    <p:sldId id="361" r:id="rId28"/>
    <p:sldId id="362" r:id="rId29"/>
    <p:sldId id="364" r:id="rId30"/>
    <p:sldId id="366" r:id="rId31"/>
    <p:sldId id="367" r:id="rId32"/>
    <p:sldId id="368" r:id="rId33"/>
    <p:sldId id="369" r:id="rId34"/>
    <p:sldId id="370" r:id="rId35"/>
    <p:sldId id="372" r:id="rId36"/>
    <p:sldId id="375" r:id="rId37"/>
    <p:sldId id="377" r:id="rId38"/>
    <p:sldId id="378" r:id="rId39"/>
    <p:sldId id="381" r:id="rId40"/>
    <p:sldId id="382" r:id="rId41"/>
    <p:sldId id="383" r:id="rId42"/>
    <p:sldId id="384" r:id="rId43"/>
    <p:sldId id="386" r:id="rId44"/>
    <p:sldId id="387" r:id="rId45"/>
    <p:sldId id="391" r:id="rId46"/>
    <p:sldId id="394" r:id="rId47"/>
    <p:sldId id="395" r:id="rId48"/>
    <p:sldId id="396" r:id="rId49"/>
    <p:sldId id="400" r:id="rId50"/>
    <p:sldId id="401" r:id="rId51"/>
  </p:sldIdLst>
  <p:sldSz cx="9144000" cy="6858000" type="screen4x3"/>
  <p:notesSz cx="6858000" cy="9144000"/>
  <p:embeddedFontLst>
    <p:embeddedFont>
      <p:font typeface="ＭＳ Ｐゴシック" charset="-128"/>
      <p:regular r:id="rId53"/>
    </p:embeddedFont>
    <p:embeddedFont>
      <p:font typeface="Calibri" pitchFamily="34" charset="0"/>
      <p:regular r:id="rId54"/>
      <p:bold r:id="rId55"/>
      <p:italic r:id="rId56"/>
      <p:boldItalic r:id="rId57"/>
    </p:embeddedFont>
    <p:embeddedFont>
      <p:font typeface="Mathematica1"/>
      <p:regular r:id="rId58"/>
      <p:bold r:id="rId59"/>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16012" autoAdjust="0"/>
    <p:restoredTop sz="98413" autoAdjust="0"/>
  </p:normalViewPr>
  <p:slideViewPr>
    <p:cSldViewPr>
      <p:cViewPr varScale="1">
        <p:scale>
          <a:sx n="108" d="100"/>
          <a:sy n="108" d="100"/>
        </p:scale>
        <p:origin x="-468" y="-90"/>
      </p:cViewPr>
      <p:guideLst>
        <p:guide orient="horz" pos="2160"/>
        <p:guide pos="2880"/>
      </p:guideLst>
    </p:cSldViewPr>
  </p:slideViewPr>
  <p:outlineViewPr>
    <p:cViewPr>
      <p:scale>
        <a:sx n="33" d="100"/>
        <a:sy n="33" d="100"/>
      </p:scale>
      <p:origin x="0" y="973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font" Target="fonts/font3.fntdata"/><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font" Target="fonts/font2.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5.fntdata"/><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4.fntdata"/><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7.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62BE14D-95BA-47D9-A127-332763FC400B}" type="datetimeFigureOut">
              <a:rPr lang="en-US"/>
              <a:pPr>
                <a:defRPr/>
              </a:pPr>
              <a:t>12/13/2013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B2E745E-2692-43AE-8D00-7B0BD0D4388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7E98A0-07C8-45E5-9DA6-10812694EAAE}"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0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3B85C4-AD13-4225-9CDA-A3351BC41191}"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BBC89E-04F1-4D14-9CE5-387FF1DB32D4}"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900996-BB1A-4F5E-B76D-1081286C66DC}"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A8C685-BFCC-4182-9737-4B7146F3A141}"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1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ABD765-33F8-4AAF-AE14-CF50815C6337}"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4EB1B9-F920-4949-BB83-3242F5309D83}"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36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443F15-1A18-42ED-BBDF-46F92CCA9484}"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57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C94660-C824-4806-A361-0E1352AA2B1B}"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67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740330-D10F-4B76-825B-5C7A5DE798ED}"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08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3A3D09-416D-4F74-9373-0F090EC98DBA}"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388EF3-6244-49D7-A07F-626A7C2EBEB8}"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8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4899A3-2420-4735-9E33-EFC875425A30}"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B4C194-0E08-4341-BE33-2FF56B09D2A4}"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49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38E233-0303-4403-AE51-BBE8514CE9EA}"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59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24666C-C047-4D14-845E-91B808C01B98}"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69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924F63-1BCC-4806-BD87-49CE0984C9C4}"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80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FBA790-92A5-4507-9453-F3474B60A050}"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00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4151A6-5079-48CA-A311-EE020DB12C89}"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2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4C5758-3166-46B9-A30C-223BE722C799}"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B89E3-5402-4AC8-9C97-B58EACAE1CD2}"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1E6F3F-E527-4EA8-BC4A-0B8294B13D11}"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9DB6D8-15EF-48B6-9830-1674F6667A33}"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5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07F8C7-2CCE-4CF7-B417-3BE5CA7BE07E}"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6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7B8E3E-BC73-4EAD-BD80-795DFFE6B0B1}"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8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7DD0D7-F48A-4A91-89CB-3246D4B77863}"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1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5C7AC0-3F63-4B8B-A55E-61A03AA56130}"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3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9C1FFA-358A-4153-9B2F-3142C16BF28E}"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5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148CB3-DA73-460D-BEB3-D510F9633729}"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8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E08122-B860-459A-B4DF-2805263C54DF}"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9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E8DBA5-FFE2-4839-8C81-FB59601443BF}"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0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5E5CBA-6FAF-4812-867A-72304DC3DE88}" type="slidenum">
              <a:rPr lang="en-US" smtClean="0"/>
              <a:pPr fontAlgn="base">
                <a:spcBef>
                  <a:spcPct val="0"/>
                </a:spcBef>
                <a:spcAft>
                  <a:spcPct val="0"/>
                </a:spcAft>
                <a:defRPr/>
              </a:pPr>
              <a:t>39</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1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EDB5A5-FBD9-4421-A6A0-9EFFA3248616}" type="slidenum">
              <a:rPr lang="en-US" smtClean="0"/>
              <a:pPr fontAlgn="base">
                <a:spcBef>
                  <a:spcPct val="0"/>
                </a:spcBef>
                <a:spcAft>
                  <a:spcPct val="0"/>
                </a:spcAft>
                <a:defRPr/>
              </a:pPr>
              <a:t>40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B3DFCD-B2C6-4C80-BE15-090F9F1861EF}"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C62E7D-07C2-4845-B90B-FA10EDC3F5CB}" type="slidenum">
              <a:rPr lang="en-US" smtClean="0"/>
              <a:pPr fontAlgn="base">
                <a:spcBef>
                  <a:spcPct val="0"/>
                </a:spcBef>
                <a:spcAft>
                  <a:spcPct val="0"/>
                </a:spcAft>
                <a:defRPr/>
              </a:pPr>
              <a:t>41</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4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C55B3F-08CB-4EBF-97D1-F176105F5C04}" type="slidenum">
              <a:rPr lang="en-US" smtClean="0"/>
              <a:pPr fontAlgn="base">
                <a:spcBef>
                  <a:spcPct val="0"/>
                </a:spcBef>
                <a:spcAft>
                  <a:spcPct val="0"/>
                </a:spcAft>
                <a:defRPr/>
              </a:pPr>
              <a:t>42</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8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AF972B-92E1-43C7-8017-CBAD6C808AEF}" type="slidenum">
              <a:rPr lang="en-US" smtClean="0"/>
              <a:pPr fontAlgn="base">
                <a:spcBef>
                  <a:spcPct val="0"/>
                </a:spcBef>
                <a:spcAft>
                  <a:spcPct val="0"/>
                </a:spcAft>
                <a:defRPr/>
              </a:pPr>
              <a:t>43</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1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5A5667-A39D-421E-B9F0-B5DA8579CE77}" type="slidenum">
              <a:rPr lang="en-US" smtClean="0"/>
              <a:pPr fontAlgn="base">
                <a:spcBef>
                  <a:spcPct val="0"/>
                </a:spcBef>
                <a:spcAft>
                  <a:spcPct val="0"/>
                </a:spcAft>
                <a:defRPr/>
              </a:pPr>
              <a:t>44</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2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D33368-88DA-4F04-A12F-37C8C8FC88B6}" type="slidenum">
              <a:rPr lang="en-US" smtClean="0"/>
              <a:pPr fontAlgn="base">
                <a:spcBef>
                  <a:spcPct val="0"/>
                </a:spcBef>
                <a:spcAft>
                  <a:spcPct val="0"/>
                </a:spcAft>
                <a:defRPr/>
              </a:pPr>
              <a:t>45</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678DB9-BC8F-4750-9C8B-16DCEC315CA0}" type="slidenum">
              <a:rPr lang="en-US" smtClean="0"/>
              <a:pPr fontAlgn="base">
                <a:spcBef>
                  <a:spcPct val="0"/>
                </a:spcBef>
                <a:spcAft>
                  <a:spcPct val="0"/>
                </a:spcAft>
                <a:defRPr/>
              </a:pPr>
              <a:t>46</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7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BFC4F6-4B75-4990-A0CF-8C3F9764BB5A}" type="slidenum">
              <a:rPr lang="en-US" smtClean="0"/>
              <a:pPr fontAlgn="base">
                <a:spcBef>
                  <a:spcPct val="0"/>
                </a:spcBef>
                <a:spcAft>
                  <a:spcPct val="0"/>
                </a:spcAft>
                <a:defRPr/>
              </a:pPr>
              <a:t>47</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8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7921AC-295F-4BE2-A78D-3A7AF5F216E5}" type="slidenum">
              <a:rPr lang="en-US" smtClean="0"/>
              <a:pPr fontAlgn="base">
                <a:spcBef>
                  <a:spcPct val="0"/>
                </a:spcBef>
                <a:spcAft>
                  <a:spcPct val="0"/>
                </a:spcAft>
                <a:defRPr/>
              </a:pPr>
              <a:t>48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774AE5-30B5-4ED5-AC0C-98B5C5FE85A5}"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445813-663C-4EA9-9371-CB717A4FFFE0}"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86EEFE-3450-4EEE-A9AC-9248533727F1}"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AAA9E0-5D23-4DE5-8240-D5B4666104BF}"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E0F37A-A357-4F35-A59C-29780A427C29}" type="slidenum">
              <a:rPr lang="en-US" smtClean="0"/>
              <a:pPr fontAlgn="base">
                <a:spcBef>
                  <a:spcPct val="0"/>
                </a:spcBef>
                <a:spcAft>
                  <a:spcPct val="0"/>
                </a:spcAft>
                <a:defRPr/>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C32F29B-4FCA-4DC1-909D-B052DDE23B78}" type="datetime1">
              <a:rPr lang="en-US"/>
              <a:pPr>
                <a:defRPr/>
              </a:pPr>
              <a:t>12/13/2013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CCADAC4C-4C3E-4C3C-BF48-77FD32F88A9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638536-1C9A-4A86-B193-1476EA542336}" type="datetime1">
              <a:rPr lang="en-US"/>
              <a:pPr>
                <a:defRPr/>
              </a:pPr>
              <a:t>12/13/2013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977BCED7-E7C9-495F-BC63-712176EC045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18A2DE-32D3-40B6-AFFB-A578C541469C}" type="datetime1">
              <a:rPr lang="en-US"/>
              <a:pPr>
                <a:defRPr/>
              </a:pPr>
              <a:t>12/13/2013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81984322-8529-4D4B-B6CD-C7A837E558B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6" descr="Wiley_Logo_0112_k.eps"/>
          <p:cNvPicPr>
            <a:picLocks noChangeAspect="1"/>
          </p:cNvPicPr>
          <p:nvPr userDrawn="1"/>
        </p:nvPicPr>
        <p:blipFill>
          <a:blip r:embed="rId2"/>
          <a:srcRect/>
          <a:stretch>
            <a:fillRect/>
          </a:stretch>
        </p:blipFill>
        <p:spPr bwMode="auto">
          <a:xfrm>
            <a:off x="2297113" y="763588"/>
            <a:ext cx="4551362" cy="960437"/>
          </a:xfrm>
          <a:prstGeom prst="rect">
            <a:avLst/>
          </a:prstGeom>
          <a:noFill/>
          <a:ln w="9525">
            <a:noFill/>
            <a:miter lim="800000"/>
            <a:headEnd/>
            <a:tailEnd/>
          </a:ln>
        </p:spPr>
      </p:pic>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0F674A5-7683-4A68-88D9-EC5E0EFF01B2}" type="datetime1">
              <a:rPr lang="en-US"/>
              <a:pPr>
                <a:defRPr/>
              </a:pPr>
              <a:t>12/13/2013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5D4AC749-04C2-4A58-B8FD-1B0F069A602D}"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2C0BDF-9A6D-47DF-96E0-139C7A59F8F3}" type="datetime1">
              <a:rPr lang="en-US"/>
              <a:pPr>
                <a:defRPr/>
              </a:pPr>
              <a:t>12/13/2013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BCC2EBAC-0AA9-4145-A062-575902B00FF6}"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862A639-3083-41AB-9BAE-1ACDF083C61C}" type="datetime1">
              <a:rPr lang="en-US"/>
              <a:pPr>
                <a:defRPr/>
              </a:pPr>
              <a:t>12/13/2013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2631EEBD-2A79-4817-B7C2-68F14CDC1FB8}"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444BB7D-6429-4794-BF42-07748AEFC394}" type="datetime1">
              <a:rPr lang="en-US"/>
              <a:pPr>
                <a:defRPr/>
              </a:pPr>
              <a:t>12/13/2013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Sec 2-</a:t>
            </a:r>
          </a:p>
        </p:txBody>
      </p:sp>
      <p:sp>
        <p:nvSpPr>
          <p:cNvPr id="7" name="Slide Number Placeholder 5"/>
          <p:cNvSpPr>
            <a:spLocks noGrp="1"/>
          </p:cNvSpPr>
          <p:nvPr>
            <p:ph type="sldNum" sz="quarter" idx="12"/>
          </p:nvPr>
        </p:nvSpPr>
        <p:spPr/>
        <p:txBody>
          <a:bodyPr/>
          <a:lstStyle>
            <a:lvl1pPr>
              <a:defRPr/>
            </a:lvl1pPr>
          </a:lstStyle>
          <a:p>
            <a:pPr>
              <a:defRPr/>
            </a:pPr>
            <a:fld id="{6137D54F-B091-424B-B90B-B2D4CBB6C5BD}"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4601CF4-5671-48F8-8184-A2712E9EC403}" type="datetime1">
              <a:rPr lang="en-US"/>
              <a:pPr>
                <a:defRPr/>
              </a:pPr>
              <a:t>12/13/2013</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Sec 2-</a:t>
            </a:r>
          </a:p>
        </p:txBody>
      </p:sp>
      <p:sp>
        <p:nvSpPr>
          <p:cNvPr id="9" name="Slide Number Placeholder 5"/>
          <p:cNvSpPr>
            <a:spLocks noGrp="1"/>
          </p:cNvSpPr>
          <p:nvPr>
            <p:ph type="sldNum" sz="quarter" idx="12"/>
          </p:nvPr>
        </p:nvSpPr>
        <p:spPr/>
        <p:txBody>
          <a:bodyPr/>
          <a:lstStyle>
            <a:lvl1pPr>
              <a:defRPr/>
            </a:lvl1pPr>
          </a:lstStyle>
          <a:p>
            <a:pPr>
              <a:defRPr/>
            </a:pPr>
            <a:fld id="{EACC5DE1-DCD5-4793-AB60-C93BC68B1F28}"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3355A4C-A96E-41F0-9A68-49C07FDBBD9A}" type="datetime1">
              <a:rPr lang="en-US"/>
              <a:pPr>
                <a:defRPr/>
              </a:pPr>
              <a:t>12/13/2013</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Sec 2-</a:t>
            </a:r>
          </a:p>
        </p:txBody>
      </p:sp>
      <p:sp>
        <p:nvSpPr>
          <p:cNvPr id="5" name="Slide Number Placeholder 5"/>
          <p:cNvSpPr>
            <a:spLocks noGrp="1"/>
          </p:cNvSpPr>
          <p:nvPr>
            <p:ph type="sldNum" sz="quarter" idx="12"/>
          </p:nvPr>
        </p:nvSpPr>
        <p:spPr/>
        <p:txBody>
          <a:bodyPr/>
          <a:lstStyle>
            <a:lvl1pPr>
              <a:defRPr/>
            </a:lvl1pPr>
          </a:lstStyle>
          <a:p>
            <a:pPr>
              <a:defRPr/>
            </a:pPr>
            <a:fld id="{7E99F4B2-F36A-40B8-BD0B-D5185A0A6E8C}"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FA4CD1-3144-49F9-9BE1-BF18C21F2364}" type="datetime1">
              <a:rPr lang="en-US"/>
              <a:pPr>
                <a:defRPr/>
              </a:pPr>
              <a:t>12/13/2013</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Sec 2-</a:t>
            </a:r>
          </a:p>
        </p:txBody>
      </p:sp>
      <p:sp>
        <p:nvSpPr>
          <p:cNvPr id="4" name="Slide Number Placeholder 5"/>
          <p:cNvSpPr>
            <a:spLocks noGrp="1"/>
          </p:cNvSpPr>
          <p:nvPr>
            <p:ph type="sldNum" sz="quarter" idx="12"/>
          </p:nvPr>
        </p:nvSpPr>
        <p:spPr/>
        <p:txBody>
          <a:bodyPr/>
          <a:lstStyle>
            <a:lvl1pPr>
              <a:defRPr/>
            </a:lvl1pPr>
          </a:lstStyle>
          <a:p>
            <a:pPr>
              <a:defRPr/>
            </a:pPr>
            <a:fld id="{EB31E8C1-53AF-4AD8-9D61-4858780C74E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762000"/>
            <a:ext cx="822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0"/>
            <a:ext cx="8229600" cy="868362"/>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4953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a:xfrm>
            <a:off x="6477000" y="6248400"/>
            <a:ext cx="990600" cy="365125"/>
          </a:xfrm>
        </p:spPr>
        <p:txBody>
          <a:bodyPr/>
          <a:lstStyle>
            <a:lvl1pPr>
              <a:defRPr/>
            </a:lvl1pPr>
          </a:lstStyle>
          <a:p>
            <a:pPr>
              <a:defRPr/>
            </a:pPr>
            <a:fld id="{7503C5CB-075C-4073-A12E-1E09BEE618D8}" type="datetime1">
              <a:rPr lang="en-US"/>
              <a:pPr>
                <a:defRPr/>
              </a:pPr>
              <a:t>12/13/2013</a:t>
            </a:fld>
            <a:endParaRPr lang="en-US" dirty="0"/>
          </a:p>
        </p:txBody>
      </p:sp>
      <p:sp>
        <p:nvSpPr>
          <p:cNvPr id="7" name="Footer Placeholder 4"/>
          <p:cNvSpPr>
            <a:spLocks noGrp="1"/>
          </p:cNvSpPr>
          <p:nvPr>
            <p:ph type="ftr" sz="quarter" idx="11"/>
          </p:nvPr>
        </p:nvSpPr>
        <p:spPr>
          <a:xfrm>
            <a:off x="457200" y="6248400"/>
            <a:ext cx="4953000" cy="365125"/>
          </a:xfrm>
        </p:spPr>
        <p:txBody>
          <a:bodyPr/>
          <a:lstStyle>
            <a:lvl1pPr>
              <a:defRPr/>
            </a:lvl1pPr>
          </a:lstStyle>
          <a:p>
            <a:pPr>
              <a:defRPr/>
            </a:pPr>
            <a:r>
              <a:rPr lang="en-US"/>
              <a:t>Sec 2-</a:t>
            </a:r>
          </a:p>
        </p:txBody>
      </p:sp>
      <p:sp>
        <p:nvSpPr>
          <p:cNvPr id="8" name="Slide Number Placeholder 5"/>
          <p:cNvSpPr>
            <a:spLocks noGrp="1"/>
          </p:cNvSpPr>
          <p:nvPr>
            <p:ph type="sldNum" sz="quarter" idx="12"/>
          </p:nvPr>
        </p:nvSpPr>
        <p:spPr>
          <a:xfrm>
            <a:off x="7620000" y="6248400"/>
            <a:ext cx="1066800" cy="365125"/>
          </a:xfrm>
        </p:spPr>
        <p:txBody>
          <a:bodyPr/>
          <a:lstStyle>
            <a:lvl1pPr>
              <a:defRPr/>
            </a:lvl1pPr>
          </a:lstStyle>
          <a:p>
            <a:pPr>
              <a:defRPr/>
            </a:pPr>
            <a:fld id="{C680DCE7-E304-4328-B5EE-5786DB75981A}"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1FE9FB-D41E-435B-8886-CBBF08001401}" type="datetime1">
              <a:rPr lang="en-US"/>
              <a:pPr>
                <a:defRPr/>
              </a:pPr>
              <a:t>12/13/2013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Sec 2-</a:t>
            </a:r>
          </a:p>
        </p:txBody>
      </p:sp>
      <p:sp>
        <p:nvSpPr>
          <p:cNvPr id="7" name="Slide Number Placeholder 5"/>
          <p:cNvSpPr>
            <a:spLocks noGrp="1"/>
          </p:cNvSpPr>
          <p:nvPr>
            <p:ph type="sldNum" sz="quarter" idx="12"/>
          </p:nvPr>
        </p:nvSpPr>
        <p:spPr/>
        <p:txBody>
          <a:bodyPr/>
          <a:lstStyle>
            <a:lvl1pPr>
              <a:defRPr/>
            </a:lvl1pPr>
          </a:lstStyle>
          <a:p>
            <a:pPr>
              <a:defRPr/>
            </a:pPr>
            <a:fld id="{336B27B7-33F9-4F0D-B610-BC9171708AA6}"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42C9A4-4965-4312-9E2A-25044D3BBB47}" type="datetime1">
              <a:rPr lang="en-US"/>
              <a:pPr>
                <a:defRPr/>
              </a:pPr>
              <a:t>12/13/2013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Sec 2-</a:t>
            </a:r>
          </a:p>
        </p:txBody>
      </p:sp>
      <p:sp>
        <p:nvSpPr>
          <p:cNvPr id="7" name="Slide Number Placeholder 5"/>
          <p:cNvSpPr>
            <a:spLocks noGrp="1"/>
          </p:cNvSpPr>
          <p:nvPr>
            <p:ph type="sldNum" sz="quarter" idx="12"/>
          </p:nvPr>
        </p:nvSpPr>
        <p:spPr/>
        <p:txBody>
          <a:bodyPr/>
          <a:lstStyle>
            <a:lvl1pPr>
              <a:defRPr/>
            </a:lvl1pPr>
          </a:lstStyle>
          <a:p>
            <a:pPr>
              <a:defRPr/>
            </a:pPr>
            <a:fld id="{90C985F9-7B80-4FA4-A23E-B7C2A9964679}"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DC95E4-1AEE-441B-B2D6-E85093B97F0F}" type="datetime1">
              <a:rPr lang="en-US"/>
              <a:pPr>
                <a:defRPr/>
              </a:pPr>
              <a:t>12/13/2013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473C693E-9501-433C-9700-70FB4BF92B2C}"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33EFE6-38D1-4A14-8110-AB46584345A7}" type="datetime1">
              <a:rPr lang="en-US"/>
              <a:pPr>
                <a:defRPr/>
              </a:pPr>
              <a:t>12/13/2013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39B594E1-D352-4D1E-9C7D-20465E9CEB4C}"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210FDB-6288-4C50-9F2A-1C1AFB0380D4}" type="datetime1">
              <a:rPr lang="en-US"/>
              <a:pPr>
                <a:defRPr/>
              </a:pPr>
              <a:t>12/13/2013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5EE2D7BF-FE89-46F3-82B5-DB54FEEBF43F}"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AFA7FB-D7A6-418C-84A1-CB8F02E517B9}" type="datetime1">
              <a:rPr lang="en-US"/>
              <a:pPr>
                <a:defRPr/>
              </a:pPr>
              <a:t>12/13/2013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1BB29AD9-4C3E-4344-9A19-89C2D9727E78}"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18F7489-1FC5-4324-AEBB-7D1A232C8DEC}" type="datetime1">
              <a:rPr lang="en-US"/>
              <a:pPr>
                <a:defRPr/>
              </a:pPr>
              <a:t>12/13/2013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702EF89A-7A2D-422C-98B9-097B667079C6}"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B28128C-D760-4F76-B543-EBC71909506C}" type="datetime1">
              <a:rPr lang="en-US"/>
              <a:pPr>
                <a:defRPr/>
              </a:pPr>
              <a:t>12/13/2013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Sec 2-</a:t>
            </a:r>
          </a:p>
        </p:txBody>
      </p:sp>
      <p:sp>
        <p:nvSpPr>
          <p:cNvPr id="7" name="Slide Number Placeholder 5"/>
          <p:cNvSpPr>
            <a:spLocks noGrp="1"/>
          </p:cNvSpPr>
          <p:nvPr>
            <p:ph type="sldNum" sz="quarter" idx="12"/>
          </p:nvPr>
        </p:nvSpPr>
        <p:spPr/>
        <p:txBody>
          <a:bodyPr/>
          <a:lstStyle>
            <a:lvl1pPr>
              <a:defRPr/>
            </a:lvl1pPr>
          </a:lstStyle>
          <a:p>
            <a:pPr>
              <a:defRPr/>
            </a:pPr>
            <a:fld id="{64DF3352-79C8-4D8A-A223-B0D9AD9AE913}"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2A796B6-FD80-4F80-9D23-7EEBB5CEFCCF}" type="datetime1">
              <a:rPr lang="en-US"/>
              <a:pPr>
                <a:defRPr/>
              </a:pPr>
              <a:t>12/13/2013</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Sec 2-</a:t>
            </a:r>
          </a:p>
        </p:txBody>
      </p:sp>
      <p:sp>
        <p:nvSpPr>
          <p:cNvPr id="9" name="Slide Number Placeholder 5"/>
          <p:cNvSpPr>
            <a:spLocks noGrp="1"/>
          </p:cNvSpPr>
          <p:nvPr>
            <p:ph type="sldNum" sz="quarter" idx="12"/>
          </p:nvPr>
        </p:nvSpPr>
        <p:spPr/>
        <p:txBody>
          <a:bodyPr/>
          <a:lstStyle>
            <a:lvl1pPr>
              <a:defRPr/>
            </a:lvl1pPr>
          </a:lstStyle>
          <a:p>
            <a:pPr>
              <a:defRPr/>
            </a:pPr>
            <a:fld id="{2A25C03C-1D95-4093-BF8C-19BB0D4B54A2}"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44E4700-C303-48BE-A41A-4E2778BEA0E2}" type="datetime1">
              <a:rPr lang="en-US"/>
              <a:pPr>
                <a:defRPr/>
              </a:pPr>
              <a:t>12/13/2013</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Sec 2-</a:t>
            </a:r>
          </a:p>
        </p:txBody>
      </p:sp>
      <p:sp>
        <p:nvSpPr>
          <p:cNvPr id="5" name="Slide Number Placeholder 5"/>
          <p:cNvSpPr>
            <a:spLocks noGrp="1"/>
          </p:cNvSpPr>
          <p:nvPr>
            <p:ph type="sldNum" sz="quarter" idx="12"/>
          </p:nvPr>
        </p:nvSpPr>
        <p:spPr/>
        <p:txBody>
          <a:bodyPr/>
          <a:lstStyle>
            <a:lvl1pPr>
              <a:defRPr/>
            </a:lvl1pPr>
          </a:lstStyle>
          <a:p>
            <a:pPr>
              <a:defRPr/>
            </a:pPr>
            <a:fld id="{3C81236A-A4F0-4013-9DE7-6FF8E4AE882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4577C6-BE29-40B9-B9F9-96C0E666BC09}" type="datetime1">
              <a:rPr lang="en-US"/>
              <a:pPr>
                <a:defRPr/>
              </a:pPr>
              <a:t>12/13/2013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0316F86F-2F2F-4424-B012-02F5E456F8E8}"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949077-8E48-441D-9EBC-BBD70281D194}" type="datetime1">
              <a:rPr lang="en-US"/>
              <a:pPr>
                <a:defRPr/>
              </a:pPr>
              <a:t>12/13/2013</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Sec 2-</a:t>
            </a:r>
          </a:p>
        </p:txBody>
      </p:sp>
      <p:sp>
        <p:nvSpPr>
          <p:cNvPr id="4" name="Slide Number Placeholder 5"/>
          <p:cNvSpPr>
            <a:spLocks noGrp="1"/>
          </p:cNvSpPr>
          <p:nvPr>
            <p:ph type="sldNum" sz="quarter" idx="12"/>
          </p:nvPr>
        </p:nvSpPr>
        <p:spPr/>
        <p:txBody>
          <a:bodyPr/>
          <a:lstStyle>
            <a:lvl1pPr>
              <a:defRPr/>
            </a:lvl1pPr>
          </a:lstStyle>
          <a:p>
            <a:pPr>
              <a:defRPr/>
            </a:pPr>
            <a:fld id="{9E94E40E-AFF4-4062-9D38-C2DDAC5511DD}"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CE86F0-F3DE-4CE9-A644-436F5E98E724}" type="datetime1">
              <a:rPr lang="en-US"/>
              <a:pPr>
                <a:defRPr/>
              </a:pPr>
              <a:t>12/13/2013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Sec 2-</a:t>
            </a:r>
          </a:p>
        </p:txBody>
      </p:sp>
      <p:sp>
        <p:nvSpPr>
          <p:cNvPr id="7" name="Slide Number Placeholder 5"/>
          <p:cNvSpPr>
            <a:spLocks noGrp="1"/>
          </p:cNvSpPr>
          <p:nvPr>
            <p:ph type="sldNum" sz="quarter" idx="12"/>
          </p:nvPr>
        </p:nvSpPr>
        <p:spPr/>
        <p:txBody>
          <a:bodyPr/>
          <a:lstStyle>
            <a:lvl1pPr>
              <a:defRPr/>
            </a:lvl1pPr>
          </a:lstStyle>
          <a:p>
            <a:pPr>
              <a:defRPr/>
            </a:pPr>
            <a:fld id="{F7190628-197F-42A1-9BD0-1DEE96EAA567}"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AC2EF5-63F8-4A22-8730-F666849619C2}" type="datetime1">
              <a:rPr lang="en-US"/>
              <a:pPr>
                <a:defRPr/>
              </a:pPr>
              <a:t>12/13/2013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Sec 2-</a:t>
            </a:r>
          </a:p>
        </p:txBody>
      </p:sp>
      <p:sp>
        <p:nvSpPr>
          <p:cNvPr id="7" name="Slide Number Placeholder 5"/>
          <p:cNvSpPr>
            <a:spLocks noGrp="1"/>
          </p:cNvSpPr>
          <p:nvPr>
            <p:ph type="sldNum" sz="quarter" idx="12"/>
          </p:nvPr>
        </p:nvSpPr>
        <p:spPr/>
        <p:txBody>
          <a:bodyPr/>
          <a:lstStyle>
            <a:lvl1pPr>
              <a:defRPr/>
            </a:lvl1pPr>
          </a:lstStyle>
          <a:p>
            <a:pPr>
              <a:defRPr/>
            </a:pPr>
            <a:fld id="{07EC0DAA-084A-46A5-90CB-1BA79B24E7C8}"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9B8F97-0303-4B75-80B2-71803734A6A8}" type="datetime1">
              <a:rPr lang="en-US"/>
              <a:pPr>
                <a:defRPr/>
              </a:pPr>
              <a:t>12/13/2013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78682211-6911-474D-BB68-A2355ED46E45}"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1256E6-F927-44DE-AF42-7F2D54782E09}" type="datetime1">
              <a:rPr lang="en-US"/>
              <a:pPr>
                <a:defRPr/>
              </a:pPr>
              <a:t>12/13/2013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82E8E89F-0474-4D5D-BDC6-4535B13811B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ED5E4E9-A028-4C0E-A476-C8419CB1215B}" type="datetime1">
              <a:rPr lang="en-US"/>
              <a:pPr>
                <a:defRPr/>
              </a:pPr>
              <a:t>12/13/2013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Sec 2-</a:t>
            </a:r>
          </a:p>
        </p:txBody>
      </p:sp>
      <p:sp>
        <p:nvSpPr>
          <p:cNvPr id="7" name="Slide Number Placeholder 5"/>
          <p:cNvSpPr>
            <a:spLocks noGrp="1"/>
          </p:cNvSpPr>
          <p:nvPr>
            <p:ph type="sldNum" sz="quarter" idx="12"/>
          </p:nvPr>
        </p:nvSpPr>
        <p:spPr/>
        <p:txBody>
          <a:bodyPr/>
          <a:lstStyle>
            <a:lvl1pPr>
              <a:defRPr/>
            </a:lvl1pPr>
          </a:lstStyle>
          <a:p>
            <a:pPr>
              <a:defRPr/>
            </a:pPr>
            <a:fld id="{C8603F83-47A0-4845-9809-0BFB335E26E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DC412EE-FEE7-41A3-9CE8-72AEA5CC2325}" type="datetime1">
              <a:rPr lang="en-US"/>
              <a:pPr>
                <a:defRPr/>
              </a:pPr>
              <a:t>12/13/2013</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Sec 2-</a:t>
            </a:r>
          </a:p>
        </p:txBody>
      </p:sp>
      <p:sp>
        <p:nvSpPr>
          <p:cNvPr id="9" name="Slide Number Placeholder 5"/>
          <p:cNvSpPr>
            <a:spLocks noGrp="1"/>
          </p:cNvSpPr>
          <p:nvPr>
            <p:ph type="sldNum" sz="quarter" idx="12"/>
          </p:nvPr>
        </p:nvSpPr>
        <p:spPr/>
        <p:txBody>
          <a:bodyPr/>
          <a:lstStyle>
            <a:lvl1pPr>
              <a:defRPr/>
            </a:lvl1pPr>
          </a:lstStyle>
          <a:p>
            <a:pPr>
              <a:defRPr/>
            </a:pPr>
            <a:fld id="{FD8A630B-7E24-4C96-921E-0C1137587D4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639D302-F823-4ABB-B967-226C17CE7B11}" type="datetime1">
              <a:rPr lang="en-US"/>
              <a:pPr>
                <a:defRPr/>
              </a:pPr>
              <a:t>12/13/2013</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Sec 2-</a:t>
            </a:r>
          </a:p>
        </p:txBody>
      </p:sp>
      <p:sp>
        <p:nvSpPr>
          <p:cNvPr id="5" name="Slide Number Placeholder 5"/>
          <p:cNvSpPr>
            <a:spLocks noGrp="1"/>
          </p:cNvSpPr>
          <p:nvPr>
            <p:ph type="sldNum" sz="quarter" idx="12"/>
          </p:nvPr>
        </p:nvSpPr>
        <p:spPr/>
        <p:txBody>
          <a:bodyPr/>
          <a:lstStyle>
            <a:lvl1pPr>
              <a:defRPr/>
            </a:lvl1pPr>
          </a:lstStyle>
          <a:p>
            <a:pPr>
              <a:defRPr/>
            </a:pPr>
            <a:fld id="{9F4BD71E-716B-41CF-92F1-FCD4BED3EB3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867400" y="6172200"/>
            <a:ext cx="1143000" cy="365125"/>
          </a:xfrm>
        </p:spPr>
        <p:txBody>
          <a:bodyPr/>
          <a:lstStyle>
            <a:lvl1pPr>
              <a:defRPr/>
            </a:lvl1pPr>
          </a:lstStyle>
          <a:p>
            <a:pPr>
              <a:defRPr/>
            </a:pPr>
            <a:fld id="{6FC93099-7B95-498B-B22F-E7C744080943}" type="datetime1">
              <a:rPr lang="en-US"/>
              <a:pPr>
                <a:defRPr/>
              </a:pPr>
              <a:t>12/13/2013</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Sec 2-</a:t>
            </a:r>
          </a:p>
        </p:txBody>
      </p:sp>
      <p:sp>
        <p:nvSpPr>
          <p:cNvPr id="4" name="Slide Number Placeholder 5"/>
          <p:cNvSpPr>
            <a:spLocks noGrp="1"/>
          </p:cNvSpPr>
          <p:nvPr>
            <p:ph type="sldNum" sz="quarter" idx="12"/>
          </p:nvPr>
        </p:nvSpPr>
        <p:spPr>
          <a:xfrm>
            <a:off x="7315200" y="6172200"/>
            <a:ext cx="1371600" cy="365125"/>
          </a:xfrm>
        </p:spPr>
        <p:txBody>
          <a:bodyPr/>
          <a:lstStyle>
            <a:lvl1pPr>
              <a:defRPr/>
            </a:lvl1pPr>
          </a:lstStyle>
          <a:p>
            <a:pPr>
              <a:defRPr/>
            </a:pPr>
            <a:fld id="{914875C1-A0F8-42F4-8BF6-566969FDD361}" type="slidenum">
              <a:rPr lang="en-US"/>
              <a:pPr>
                <a:defRPr/>
              </a:pPr>
              <a:t>‹#›</a:t>
            </a:fld>
            <a:endParaRPr lang="en-US" dirty="0"/>
          </a:p>
        </p:txBody>
      </p:sp>
      <p:pic>
        <p:nvPicPr>
          <p:cNvPr id="5" name="Picture 4" descr="Wiley_Logo.eps"/>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801459" y="6553200"/>
            <a:ext cx="1143000" cy="24106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59B455-51FC-406B-8356-DBC3FACC0D90}" type="datetime1">
              <a:rPr lang="en-US"/>
              <a:pPr>
                <a:defRPr/>
              </a:pPr>
              <a:t>12/13/2013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Sec 2-</a:t>
            </a:r>
          </a:p>
        </p:txBody>
      </p:sp>
      <p:sp>
        <p:nvSpPr>
          <p:cNvPr id="7" name="Slide Number Placeholder 5"/>
          <p:cNvSpPr>
            <a:spLocks noGrp="1"/>
          </p:cNvSpPr>
          <p:nvPr>
            <p:ph type="sldNum" sz="quarter" idx="12"/>
          </p:nvPr>
        </p:nvSpPr>
        <p:spPr/>
        <p:txBody>
          <a:bodyPr/>
          <a:lstStyle>
            <a:lvl1pPr>
              <a:defRPr/>
            </a:lvl1pPr>
          </a:lstStyle>
          <a:p>
            <a:pPr>
              <a:defRPr/>
            </a:pPr>
            <a:fld id="{1C237DB2-40EB-4E35-AD7B-1D681068D3C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0FE399-1F58-441F-AADE-87F0BA4380F6}" type="datetime1">
              <a:rPr lang="en-US"/>
              <a:pPr>
                <a:defRPr/>
              </a:pPr>
              <a:t>12/13/2013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Sec 2-</a:t>
            </a:r>
          </a:p>
        </p:txBody>
      </p:sp>
      <p:sp>
        <p:nvSpPr>
          <p:cNvPr id="7" name="Slide Number Placeholder 5"/>
          <p:cNvSpPr>
            <a:spLocks noGrp="1"/>
          </p:cNvSpPr>
          <p:nvPr>
            <p:ph type="sldNum" sz="quarter" idx="12"/>
          </p:nvPr>
        </p:nvSpPr>
        <p:spPr/>
        <p:txBody>
          <a:bodyPr/>
          <a:lstStyle>
            <a:lvl1pPr>
              <a:defRPr/>
            </a:lvl1pPr>
          </a:lstStyle>
          <a:p>
            <a:pPr>
              <a:defRPr/>
            </a:pPr>
            <a:fld id="{7B7B8819-3F05-48FF-A88A-8F53A53CDCD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e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8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867400" y="6172200"/>
            <a:ext cx="11430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CC3330F-E2C3-4B82-813E-898FE4464FD5}" type="datetime1">
              <a:rPr lang="en-US"/>
              <a:pPr>
                <a:defRPr/>
              </a:pPr>
              <a:t>12/13/2013</a:t>
            </a:fld>
            <a:endParaRPr lang="en-US" dirty="0"/>
          </a:p>
        </p:txBody>
      </p:sp>
      <p:sp>
        <p:nvSpPr>
          <p:cNvPr id="5" name="Footer Placeholder 4"/>
          <p:cNvSpPr>
            <a:spLocks noGrp="1"/>
          </p:cNvSpPr>
          <p:nvPr>
            <p:ph type="ftr" sz="quarter" idx="3"/>
          </p:nvPr>
        </p:nvSpPr>
        <p:spPr>
          <a:xfrm>
            <a:off x="381000" y="6172200"/>
            <a:ext cx="5029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a:t>Sec 2-</a:t>
            </a:r>
          </a:p>
        </p:txBody>
      </p:sp>
      <p:sp>
        <p:nvSpPr>
          <p:cNvPr id="6" name="Slide Number Placeholder 5"/>
          <p:cNvSpPr>
            <a:spLocks noGrp="1"/>
          </p:cNvSpPr>
          <p:nvPr>
            <p:ph type="sldNum" sz="quarter" idx="4"/>
          </p:nvPr>
        </p:nvSpPr>
        <p:spPr>
          <a:xfrm>
            <a:off x="7315200" y="6172200"/>
            <a:ext cx="1371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1CD9098-ABFE-453A-AC86-515A367C8FEA}" type="slidenum">
              <a:rPr lang="en-US"/>
              <a:pPr>
                <a:defRPr/>
              </a:pPr>
              <a:t>‹#›</a:t>
            </a:fld>
            <a:endParaRPr lang="en-US" dirty="0"/>
          </a:p>
        </p:txBody>
      </p:sp>
      <p:sp>
        <p:nvSpPr>
          <p:cNvPr id="7" name="Rectangle 6"/>
          <p:cNvSpPr/>
          <p:nvPr userDrawn="1"/>
        </p:nvSpPr>
        <p:spPr>
          <a:xfrm>
            <a:off x="1524000" y="6553200"/>
            <a:ext cx="6477000"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Helvetica" pitchFamily="34" charset="0"/>
                <a:cs typeface="Times New Roman" pitchFamily="18" charset="0"/>
              </a:rPr>
              <a:t>Copyright © 2014 John Wiley &amp; Sons, Inc. All rights reserved.</a:t>
            </a:r>
          </a:p>
        </p:txBody>
      </p:sp>
      <p:pic>
        <p:nvPicPr>
          <p:cNvPr id="8" name="Picture 7" descr="Wiley_Logo.eps"/>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7801459" y="6553200"/>
            <a:ext cx="1143000" cy="241060"/>
          </a:xfrm>
          <a:prstGeom prst="rect">
            <a:avLst/>
          </a:prstGeom>
        </p:spPr>
      </p:pic>
    </p:spTree>
  </p:cSld>
  <p:clrMap bg1="lt1" tx1="dk1" bg2="lt2" tx2="dk2" accent1="accent1" accent2="accent2" accent3="accent3" accent4="accent4" accent5="accent5" accent6="accent6" hlink="hlink" folHlink="folHlink"/>
  <p:sldLayoutIdLst>
    <p:sldLayoutId id="2147483929" r:id="rId1"/>
    <p:sldLayoutId id="2147483961"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62"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Helvetica" pitchFamily="34" charset="0"/>
        </a:defRPr>
      </a:lvl2pPr>
      <a:lvl3pPr algn="ctr" rtl="0" eaLnBrk="0" fontAlgn="base" hangingPunct="0">
        <a:spcBef>
          <a:spcPct val="0"/>
        </a:spcBef>
        <a:spcAft>
          <a:spcPct val="0"/>
        </a:spcAft>
        <a:defRPr sz="4400">
          <a:solidFill>
            <a:schemeClr val="tx1"/>
          </a:solidFill>
          <a:latin typeface="Helvetica" pitchFamily="34" charset="0"/>
        </a:defRPr>
      </a:lvl3pPr>
      <a:lvl4pPr algn="ctr" rtl="0" eaLnBrk="0" fontAlgn="base" hangingPunct="0">
        <a:spcBef>
          <a:spcPct val="0"/>
        </a:spcBef>
        <a:spcAft>
          <a:spcPct val="0"/>
        </a:spcAft>
        <a:defRPr sz="4400">
          <a:solidFill>
            <a:schemeClr val="tx1"/>
          </a:solidFill>
          <a:latin typeface="Helvetica" pitchFamily="34" charset="0"/>
        </a:defRPr>
      </a:lvl4pPr>
      <a:lvl5pPr algn="ctr" rtl="0" eaLnBrk="0" fontAlgn="base" hangingPunct="0">
        <a:spcBef>
          <a:spcPct val="0"/>
        </a:spcBef>
        <a:spcAft>
          <a:spcPct val="0"/>
        </a:spcAft>
        <a:defRPr sz="4400">
          <a:solidFill>
            <a:schemeClr val="tx1"/>
          </a:solidFill>
          <a:latin typeface="Helvetic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9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2484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980EE5D-77D6-4C15-9BE4-B243EF254A94}" type="datetime1">
              <a:rPr lang="en-US"/>
              <a:pPr>
                <a:defRPr/>
              </a:pPr>
              <a:t>12/13/2013</a:t>
            </a:fld>
            <a:endParaRPr lang="en-US" dirty="0"/>
          </a:p>
        </p:txBody>
      </p:sp>
      <p:sp>
        <p:nvSpPr>
          <p:cNvPr id="5" name="Footer Placeholder 4"/>
          <p:cNvSpPr>
            <a:spLocks noGrp="1"/>
          </p:cNvSpPr>
          <p:nvPr>
            <p:ph type="ftr" sz="quarter" idx="3"/>
          </p:nvPr>
        </p:nvSpPr>
        <p:spPr>
          <a:xfrm>
            <a:off x="3124200" y="624840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Sec 2-</a:t>
            </a:r>
          </a:p>
        </p:txBody>
      </p:sp>
      <p:sp>
        <p:nvSpPr>
          <p:cNvPr id="6" name="Slide Number Placeholder 5"/>
          <p:cNvSpPr>
            <a:spLocks noGrp="1"/>
          </p:cNvSpPr>
          <p:nvPr>
            <p:ph type="sldNum" sz="quarter" idx="4"/>
          </p:nvPr>
        </p:nvSpPr>
        <p:spPr>
          <a:xfrm>
            <a:off x="6553200" y="624840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F910B8E-A7B6-4567-B2D7-93616C9B3B02}" type="slidenum">
              <a:rPr lang="en-US"/>
              <a:pPr>
                <a:defRPr/>
              </a:pPr>
              <a:t>‹#›</a:t>
            </a:fld>
            <a:endParaRPr lang="en-US" dirty="0"/>
          </a:p>
        </p:txBody>
      </p:sp>
      <p:sp>
        <p:nvSpPr>
          <p:cNvPr id="7" name="Rectangle 6"/>
          <p:cNvSpPr/>
          <p:nvPr userDrawn="1"/>
        </p:nvSpPr>
        <p:spPr>
          <a:xfrm>
            <a:off x="1524000" y="6553200"/>
            <a:ext cx="6477000"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Helvetica" pitchFamily="34" charset="0"/>
                <a:cs typeface="Times New Roman" pitchFamily="18" charset="0"/>
              </a:rPr>
              <a:t>Copyright © 2014 John Wiley &amp; Sons, Inc. All rights reserved.</a:t>
            </a:r>
          </a:p>
        </p:txBody>
      </p:sp>
      <p:pic>
        <p:nvPicPr>
          <p:cNvPr id="8" name="Picture 7" descr="Wiley_Logo.eps"/>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7801459" y="6553200"/>
            <a:ext cx="1143000" cy="241060"/>
          </a:xfrm>
          <a:prstGeom prst="rect">
            <a:avLst/>
          </a:prstGeom>
        </p:spPr>
      </p:pic>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9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581400" y="6324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B8C73A1-EBA0-4867-87D7-B62A6509A3F0}" type="datetime1">
              <a:rPr lang="en-US"/>
              <a:pPr>
                <a:defRPr/>
              </a:pPr>
              <a:t>12/13/2013</a:t>
            </a:fld>
            <a:endParaRPr lang="en-US" dirty="0"/>
          </a:p>
        </p:txBody>
      </p:sp>
      <p:sp>
        <p:nvSpPr>
          <p:cNvPr id="5" name="Footer Placeholder 4"/>
          <p:cNvSpPr>
            <a:spLocks noGrp="1"/>
          </p:cNvSpPr>
          <p:nvPr>
            <p:ph type="ftr" sz="quarter" idx="3"/>
          </p:nvPr>
        </p:nvSpPr>
        <p:spPr>
          <a:xfrm>
            <a:off x="457200" y="632460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Sec 2-</a:t>
            </a:r>
          </a:p>
        </p:txBody>
      </p:sp>
      <p:sp>
        <p:nvSpPr>
          <p:cNvPr id="6" name="Slide Number Placeholder 5"/>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20EB361-64BD-4C1A-A34F-C3A74A76FA8F}" type="slidenum">
              <a:rPr lang="en-US"/>
              <a:pPr>
                <a:defRPr/>
              </a:pPr>
              <a:t>‹#›</a:t>
            </a:fld>
            <a:endParaRPr lang="en-US" dirty="0"/>
          </a:p>
        </p:txBody>
      </p:sp>
      <p:sp>
        <p:nvSpPr>
          <p:cNvPr id="7" name="Rectangle 6"/>
          <p:cNvSpPr/>
          <p:nvPr userDrawn="1"/>
        </p:nvSpPr>
        <p:spPr>
          <a:xfrm>
            <a:off x="1524000" y="6553200"/>
            <a:ext cx="6477000"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Helvetica" pitchFamily="34" charset="0"/>
                <a:cs typeface="Times New Roman" pitchFamily="18" charset="0"/>
              </a:rPr>
              <a:t>Copyright © 2014 John Wiley &amp; Sons, Inc. All rights reserved.</a:t>
            </a:r>
          </a:p>
        </p:txBody>
      </p:sp>
      <p:pic>
        <p:nvPicPr>
          <p:cNvPr id="8" name="Picture 7" descr="Wiley_Logo.eps"/>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7801459" y="6553200"/>
            <a:ext cx="1143000" cy="241060"/>
          </a:xfrm>
          <a:prstGeom prst="rect">
            <a:avLst/>
          </a:prstGeom>
        </p:spPr>
      </p:pic>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package" Target="../embeddings/Microsoft_Office_Excel_Worksheet4.xlsx"/></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bin"/><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3.bin"/><Relationship Id="rId5" Type="http://schemas.openxmlformats.org/officeDocument/2006/relationships/image" Target="../media/image14.jpeg"/><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package" Target="../embeddings/Microsoft_Office_Excel_Worksheet5.xlsx"/></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package" Target="../embeddings/Microsoft_Office_Excel_Worksheet6.xlsx"/></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8.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9.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10.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11.bin"/></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12.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13.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package" Target="../embeddings/Microsoft_Office_Excel_Worksheet7.xlsx"/><Relationship Id="rId4" Type="http://schemas.openxmlformats.org/officeDocument/2006/relationships/oleObject" Target="../embeddings/oleObject14.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oleObject15.bin"/></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package" Target="../embeddings/Microsoft_Office_Word_Document8.docx"/></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Excel_Worksheet1.xlsx"/></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jpeg"/><Relationship Id="rId4" Type="http://schemas.openxmlformats.org/officeDocument/2006/relationships/package" Target="../embeddings/Microsoft_Office_Excel_Worksheet2.xlsx"/></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package" Target="../embeddings/Microsoft_Office_Excel_Worksheet3.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8"/>
          <p:cNvSpPr>
            <a:spLocks noGrp="1" noChangeArrowheads="1"/>
          </p:cNvSpPr>
          <p:nvPr/>
        </p:nvSpPr>
        <p:spPr bwMode="auto">
          <a:xfrm>
            <a:off x="495300" y="4862513"/>
            <a:ext cx="8496300" cy="1260475"/>
          </a:xfrm>
          <a:prstGeom prst="rect">
            <a:avLst/>
          </a:prstGeom>
          <a:noFill/>
          <a:ln w="9525">
            <a:noFill/>
            <a:miter lim="800000"/>
            <a:headEnd/>
            <a:tailEnd/>
          </a:ln>
        </p:spPr>
        <p:txBody>
          <a:bodyPr/>
          <a:lstStyle/>
          <a:p>
            <a:pPr algn="ctr"/>
            <a:r>
              <a:rPr lang="en-US" sz="3400" b="1" dirty="0">
                <a:latin typeface="Helvetica" pitchFamily="34" charset="0"/>
                <a:cs typeface="Times New Roman" pitchFamily="18" charset="0"/>
              </a:rPr>
              <a:t>Chapter 3</a:t>
            </a:r>
          </a:p>
          <a:p>
            <a:pPr algn="ctr"/>
            <a:r>
              <a:rPr lang="en-US" sz="2600" dirty="0">
                <a:latin typeface="Helvetica" pitchFamily="34" charset="0"/>
                <a:cs typeface="Times New Roman" pitchFamily="18" charset="0"/>
              </a:rPr>
              <a:t>Discrete Random Variables and Probability Distributions</a:t>
            </a:r>
          </a:p>
        </p:txBody>
      </p:sp>
      <p:sp>
        <p:nvSpPr>
          <p:cNvPr id="43011" name="Rectangle 34"/>
          <p:cNvSpPr>
            <a:spLocks noGrp="1" noChangeArrowheads="1"/>
          </p:cNvSpPr>
          <p:nvPr/>
        </p:nvSpPr>
        <p:spPr bwMode="auto">
          <a:xfrm>
            <a:off x="2946400" y="1981200"/>
            <a:ext cx="5483225" cy="2762250"/>
          </a:xfrm>
          <a:prstGeom prst="rect">
            <a:avLst/>
          </a:prstGeom>
          <a:noFill/>
          <a:ln w="9525">
            <a:noFill/>
            <a:miter lim="800000"/>
            <a:headEnd/>
            <a:tailEnd/>
          </a:ln>
        </p:spPr>
        <p:txBody>
          <a:bodyPr anchor="ctr"/>
          <a:lstStyle/>
          <a:p>
            <a:pPr algn="ctr"/>
            <a:r>
              <a:rPr lang="en-US" sz="3200" b="1" dirty="0">
                <a:latin typeface="Helvetica" pitchFamily="34" charset="0"/>
                <a:ea typeface="ＭＳ Ｐゴシック" pitchFamily="34" charset="-128"/>
              </a:rPr>
              <a:t>Applied Statistics and Probability for Engineers</a:t>
            </a:r>
          </a:p>
          <a:p>
            <a:pPr algn="ctr"/>
            <a:endParaRPr lang="en-US" sz="2400" b="1" dirty="0">
              <a:latin typeface="Helvetica" pitchFamily="34" charset="0"/>
              <a:ea typeface="ＭＳ Ｐゴシック" pitchFamily="34" charset="-128"/>
            </a:endParaRPr>
          </a:p>
          <a:p>
            <a:pPr algn="ctr"/>
            <a:r>
              <a:rPr lang="en-US" sz="2800" b="1" dirty="0">
                <a:latin typeface="Helvetica" pitchFamily="34" charset="0"/>
                <a:ea typeface="ＭＳ Ｐゴシック" pitchFamily="34" charset="-128"/>
              </a:rPr>
              <a:t>Sixth Edition</a:t>
            </a:r>
          </a:p>
          <a:p>
            <a:pPr algn="ctr">
              <a:lnSpc>
                <a:spcPct val="200000"/>
              </a:lnSpc>
            </a:pPr>
            <a:r>
              <a:rPr lang="en-US" b="1" dirty="0">
                <a:latin typeface="Helvetica" pitchFamily="34" charset="0"/>
                <a:ea typeface="ＭＳ Ｐゴシック" pitchFamily="34" charset="-128"/>
              </a:rPr>
              <a:t>Douglas C. Montgomery    George C. </a:t>
            </a:r>
            <a:r>
              <a:rPr lang="en-US" b="1" dirty="0" err="1">
                <a:latin typeface="Helvetica" pitchFamily="34" charset="0"/>
                <a:ea typeface="ＭＳ Ｐゴシック" pitchFamily="34" charset="-128"/>
              </a:rPr>
              <a:t>Runger</a:t>
            </a:r>
            <a:endParaRPr lang="en-US" b="1" dirty="0">
              <a:latin typeface="Helvetica" pitchFamily="34" charset="0"/>
              <a:ea typeface="ＭＳ Ｐゴシック" pitchFamily="34" charset="-128"/>
            </a:endParaRPr>
          </a:p>
        </p:txBody>
      </p:sp>
      <p:grpSp>
        <p:nvGrpSpPr>
          <p:cNvPr id="43012" name="Group 15"/>
          <p:cNvGrpSpPr>
            <a:grpSpLocks/>
          </p:cNvGrpSpPr>
          <p:nvPr/>
        </p:nvGrpSpPr>
        <p:grpSpPr bwMode="auto">
          <a:xfrm>
            <a:off x="546100" y="2108200"/>
            <a:ext cx="8051800" cy="2697163"/>
            <a:chOff x="631825" y="2107464"/>
            <a:chExt cx="7880350" cy="2697542"/>
          </a:xfrm>
        </p:grpSpPr>
        <p:sp>
          <p:nvSpPr>
            <p:cNvPr id="13" name="Line 36"/>
            <p:cNvSpPr>
              <a:spLocks noChangeShapeType="1"/>
            </p:cNvSpPr>
            <p:nvPr/>
          </p:nvSpPr>
          <p:spPr bwMode="auto">
            <a:xfrm>
              <a:off x="631825" y="2107464"/>
              <a:ext cx="7880350" cy="0"/>
            </a:xfrm>
            <a:prstGeom prst="line">
              <a:avLst/>
            </a:prstGeom>
            <a:no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cs typeface="Arial" charset="0"/>
              </a:endParaRPr>
            </a:p>
          </p:txBody>
        </p:sp>
        <p:sp>
          <p:nvSpPr>
            <p:cNvPr id="14" name="Line 37"/>
            <p:cNvSpPr>
              <a:spLocks noChangeShapeType="1"/>
            </p:cNvSpPr>
            <p:nvPr/>
          </p:nvSpPr>
          <p:spPr bwMode="auto">
            <a:xfrm>
              <a:off x="631825" y="4805006"/>
              <a:ext cx="7880350" cy="0"/>
            </a:xfrm>
            <a:prstGeom prst="line">
              <a:avLst/>
            </a:prstGeom>
            <a:no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cs typeface="Arial" charset="0"/>
              </a:endParaRPr>
            </a:p>
          </p:txBody>
        </p:sp>
      </p:grpSp>
      <p:sp>
        <p:nvSpPr>
          <p:cNvPr id="3" name="Rectangle 2"/>
          <p:cNvSpPr/>
          <p:nvPr/>
        </p:nvSpPr>
        <p:spPr>
          <a:xfrm>
            <a:off x="7543800" y="6400800"/>
            <a:ext cx="1447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3014" name="Picture 4"/>
          <p:cNvPicPr>
            <a:picLocks noChangeAspect="1" noChangeArrowheads="1"/>
          </p:cNvPicPr>
          <p:nvPr/>
        </p:nvPicPr>
        <p:blipFill>
          <a:blip r:embed="rId2"/>
          <a:srcRect/>
          <a:stretch>
            <a:fillRect/>
          </a:stretch>
        </p:blipFill>
        <p:spPr bwMode="auto">
          <a:xfrm>
            <a:off x="838200" y="2239963"/>
            <a:ext cx="1828800" cy="2408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0"/>
            <a:ext cx="8229600" cy="868363"/>
          </a:xfrm>
        </p:spPr>
        <p:txBody>
          <a:bodyPr/>
          <a:lstStyle/>
          <a:p>
            <a:pPr eaLnBrk="1" hangingPunct="1"/>
            <a:r>
              <a:rPr lang="en-US" sz="3700" smtClean="0">
                <a:cs typeface="Times New Roman" pitchFamily="18" charset="0"/>
              </a:rPr>
              <a:t>Cumulative Distribution Functions</a:t>
            </a:r>
          </a:p>
        </p:txBody>
      </p:sp>
      <p:sp>
        <p:nvSpPr>
          <p:cNvPr id="4100" name="Content Placeholder 2"/>
          <p:cNvSpPr>
            <a:spLocks noGrp="1"/>
          </p:cNvSpPr>
          <p:nvPr>
            <p:ph idx="1"/>
          </p:nvPr>
        </p:nvSpPr>
        <p:spPr>
          <a:xfrm>
            <a:off x="304800" y="914400"/>
            <a:ext cx="8458200" cy="3429000"/>
          </a:xfrm>
        </p:spPr>
        <p:txBody>
          <a:bodyPr/>
          <a:lstStyle/>
          <a:p>
            <a:pPr eaLnBrk="1" hangingPunct="1">
              <a:buNone/>
            </a:pPr>
            <a:r>
              <a:rPr lang="en-US" sz="2000" dirty="0" smtClean="0">
                <a:cs typeface="Times New Roman" pitchFamily="18" charset="0"/>
              </a:rPr>
              <a:t>Example 3-6: </a:t>
            </a:r>
            <a:r>
              <a:rPr lang="en-US" sz="2000" dirty="0" smtClean="0">
                <a:cs typeface="Arial" pitchFamily="34" charset="0"/>
              </a:rPr>
              <a:t>Consider the probability distribution for the digital channel </a:t>
            </a:r>
          </a:p>
          <a:p>
            <a:pPr eaLnBrk="1" hangingPunct="1">
              <a:buNone/>
            </a:pPr>
            <a:r>
              <a:rPr lang="en-US" sz="2000" dirty="0" smtClean="0">
                <a:cs typeface="Arial" pitchFamily="34" charset="0"/>
              </a:rPr>
              <a:t>example.</a:t>
            </a:r>
            <a:endParaRPr lang="en-US" sz="2000" dirty="0" smtClean="0">
              <a:cs typeface="Times New Roman" pitchFamily="18" charset="0"/>
            </a:endParaRPr>
          </a:p>
          <a:p>
            <a:pPr eaLnBrk="1" hangingPunct="1"/>
            <a:endParaRPr lang="en-US" sz="2000" dirty="0" smtClean="0">
              <a:cs typeface="Arial" pitchFamily="34" charset="0"/>
            </a:endParaRPr>
          </a:p>
          <a:p>
            <a:pPr eaLnBrk="1" hangingPunct="1"/>
            <a:endParaRPr lang="en-US" sz="2000" dirty="0" smtClean="0">
              <a:cs typeface="Arial" pitchFamily="34" charset="0"/>
            </a:endParaRPr>
          </a:p>
          <a:p>
            <a:pPr eaLnBrk="1" hangingPunct="1"/>
            <a:endParaRPr lang="en-US" sz="2000" dirty="0" smtClean="0">
              <a:cs typeface="Arial" pitchFamily="34" charset="0"/>
            </a:endParaRPr>
          </a:p>
          <a:p>
            <a:pPr eaLnBrk="1" hangingPunct="1"/>
            <a:endParaRPr lang="en-US" sz="2000" dirty="0" smtClean="0">
              <a:cs typeface="Arial" pitchFamily="34" charset="0"/>
            </a:endParaRPr>
          </a:p>
          <a:p>
            <a:pPr eaLnBrk="1" hangingPunct="1"/>
            <a:endParaRPr lang="en-US" sz="2000" dirty="0" smtClean="0">
              <a:cs typeface="Arial" pitchFamily="34" charset="0"/>
            </a:endParaRPr>
          </a:p>
          <a:p>
            <a:pPr eaLnBrk="1" hangingPunct="1"/>
            <a:endParaRPr lang="en-US" sz="2000" dirty="0" smtClean="0">
              <a:cs typeface="Arial" pitchFamily="34" charset="0"/>
            </a:endParaRPr>
          </a:p>
          <a:p>
            <a:pPr eaLnBrk="1" hangingPunct="1">
              <a:buNone/>
            </a:pPr>
            <a:r>
              <a:rPr lang="en-US" sz="2000" dirty="0" smtClean="0">
                <a:cs typeface="Arial" pitchFamily="34" charset="0"/>
              </a:rPr>
              <a:t>Find the probability of three or fewer bits in error.</a:t>
            </a:r>
          </a:p>
          <a:p>
            <a:pPr eaLnBrk="1" hangingPunct="1"/>
            <a:r>
              <a:rPr lang="en-US" sz="2000" dirty="0" smtClean="0">
                <a:cs typeface="Times New Roman" pitchFamily="18" charset="0"/>
              </a:rPr>
              <a:t>The event (</a:t>
            </a:r>
            <a:r>
              <a:rPr lang="en-US" sz="2000" i="1" dirty="0" smtClean="0">
                <a:cs typeface="Times New Roman" pitchFamily="18" charset="0"/>
              </a:rPr>
              <a:t>X</a:t>
            </a:r>
            <a:r>
              <a:rPr lang="en-US" sz="2000" dirty="0" smtClean="0">
                <a:cs typeface="Times New Roman" pitchFamily="18" charset="0"/>
              </a:rPr>
              <a:t> ≤ 3) is the total of the events: (</a:t>
            </a:r>
            <a:r>
              <a:rPr lang="en-US" sz="2000" i="1" dirty="0" smtClean="0">
                <a:cs typeface="Times New Roman" pitchFamily="18" charset="0"/>
              </a:rPr>
              <a:t>X </a:t>
            </a:r>
            <a:r>
              <a:rPr lang="en-US" sz="2000" dirty="0" smtClean="0">
                <a:cs typeface="Times New Roman" pitchFamily="18" charset="0"/>
              </a:rPr>
              <a:t>= 0), (</a:t>
            </a:r>
            <a:r>
              <a:rPr lang="en-US" sz="2000" i="1" dirty="0" smtClean="0">
                <a:cs typeface="Times New Roman" pitchFamily="18" charset="0"/>
              </a:rPr>
              <a:t>X </a:t>
            </a:r>
            <a:r>
              <a:rPr lang="en-US" sz="2000" dirty="0" smtClean="0">
                <a:cs typeface="Times New Roman" pitchFamily="18" charset="0"/>
              </a:rPr>
              <a:t>= 1), (</a:t>
            </a:r>
            <a:r>
              <a:rPr lang="en-US" sz="2000" i="1" dirty="0" smtClean="0">
                <a:cs typeface="Times New Roman" pitchFamily="18" charset="0"/>
              </a:rPr>
              <a:t>X </a:t>
            </a:r>
            <a:r>
              <a:rPr lang="en-US" sz="2000" dirty="0" smtClean="0">
                <a:cs typeface="Times New Roman" pitchFamily="18" charset="0"/>
              </a:rPr>
              <a:t>= 2), and (</a:t>
            </a:r>
            <a:r>
              <a:rPr lang="en-US" sz="2000" i="1" dirty="0" smtClean="0">
                <a:cs typeface="Times New Roman" pitchFamily="18" charset="0"/>
              </a:rPr>
              <a:t>X </a:t>
            </a:r>
            <a:r>
              <a:rPr lang="en-US" sz="2000" dirty="0" smtClean="0">
                <a:cs typeface="Times New Roman" pitchFamily="18" charset="0"/>
              </a:rPr>
              <a:t>= 3).</a:t>
            </a:r>
          </a:p>
          <a:p>
            <a:pPr eaLnBrk="1" hangingPunct="1"/>
            <a:r>
              <a:rPr lang="en-US" sz="2000" dirty="0" smtClean="0">
                <a:cs typeface="Times New Roman" pitchFamily="18" charset="0"/>
              </a:rPr>
              <a:t>From the table:</a:t>
            </a:r>
          </a:p>
        </p:txBody>
      </p:sp>
      <p:sp>
        <p:nvSpPr>
          <p:cNvPr id="4" name="Footer Placeholder 3"/>
          <p:cNvSpPr>
            <a:spLocks noGrp="1"/>
          </p:cNvSpPr>
          <p:nvPr>
            <p:ph type="ftr" sz="quarter" idx="11"/>
          </p:nvPr>
        </p:nvSpPr>
        <p:spPr>
          <a:xfrm>
            <a:off x="457200" y="6264275"/>
            <a:ext cx="4953000" cy="365125"/>
          </a:xfrm>
        </p:spPr>
        <p:txBody>
          <a:bodyPr/>
          <a:lstStyle/>
          <a:p>
            <a:pPr>
              <a:defRPr/>
            </a:pPr>
            <a:r>
              <a:rPr lang="en-US" dirty="0">
                <a:cs typeface="Times New Roman" pitchFamily="18" charset="0"/>
              </a:rPr>
              <a:t>Sec 3-3 Cumulative Distribution Functions</a:t>
            </a:r>
          </a:p>
        </p:txBody>
      </p:sp>
      <p:sp>
        <p:nvSpPr>
          <p:cNvPr id="5" name="Slide Number Placeholder 4"/>
          <p:cNvSpPr>
            <a:spLocks noGrp="1"/>
          </p:cNvSpPr>
          <p:nvPr>
            <p:ph type="sldNum" sz="quarter" idx="12"/>
          </p:nvPr>
        </p:nvSpPr>
        <p:spPr/>
        <p:txBody>
          <a:bodyPr/>
          <a:lstStyle/>
          <a:p>
            <a:pPr>
              <a:defRPr/>
            </a:pPr>
            <a:fld id="{77C4DA90-E379-466F-BB37-C7FB00C9498A}" type="slidenum">
              <a:rPr lang="en-US"/>
              <a:pPr>
                <a:defRPr/>
              </a:pPr>
              <a:t>10</a:t>
            </a:fld>
            <a:endParaRPr lang="en-US" dirty="0"/>
          </a:p>
        </p:txBody>
      </p:sp>
      <p:sp>
        <p:nvSpPr>
          <p:cNvPr id="4103" name="TextBox 8"/>
          <p:cNvSpPr txBox="1">
            <a:spLocks noChangeArrowheads="1"/>
          </p:cNvSpPr>
          <p:nvPr/>
        </p:nvSpPr>
        <p:spPr bwMode="auto">
          <a:xfrm>
            <a:off x="207963" y="5542746"/>
            <a:ext cx="8919429" cy="477054"/>
          </a:xfrm>
          <a:prstGeom prst="rect">
            <a:avLst/>
          </a:prstGeom>
          <a:noFill/>
          <a:ln w="9525">
            <a:noFill/>
            <a:miter lim="800000"/>
            <a:headEnd/>
            <a:tailEnd/>
          </a:ln>
        </p:spPr>
        <p:txBody>
          <a:bodyPr wrap="none">
            <a:spAutoFit/>
          </a:bodyPr>
          <a:lstStyle/>
          <a:p>
            <a:r>
              <a:rPr lang="en-US" sz="2500" i="1" dirty="0">
                <a:latin typeface="Helvetica" pitchFamily="34" charset="0"/>
                <a:cs typeface="Times New Roman" pitchFamily="18" charset="0"/>
              </a:rPr>
              <a:t>P</a:t>
            </a:r>
            <a:r>
              <a:rPr lang="en-US" sz="2500" dirty="0">
                <a:latin typeface="Helvetica" pitchFamily="34" charset="0"/>
                <a:cs typeface="Times New Roman" pitchFamily="18" charset="0"/>
              </a:rPr>
              <a:t>(</a:t>
            </a:r>
            <a:r>
              <a:rPr lang="en-US" sz="2500" i="1" dirty="0">
                <a:latin typeface="Helvetica" pitchFamily="34" charset="0"/>
                <a:cs typeface="Times New Roman" pitchFamily="18" charset="0"/>
              </a:rPr>
              <a:t>X</a:t>
            </a:r>
            <a:r>
              <a:rPr lang="en-US" sz="2500" dirty="0">
                <a:latin typeface="Helvetica" pitchFamily="34" charset="0"/>
                <a:cs typeface="Times New Roman" pitchFamily="18" charset="0"/>
              </a:rPr>
              <a:t> ≤ </a:t>
            </a:r>
            <a:r>
              <a:rPr lang="en-US" sz="2500" dirty="0" smtClean="0">
                <a:latin typeface="Helvetica" pitchFamily="34" charset="0"/>
                <a:cs typeface="Times New Roman" pitchFamily="18" charset="0"/>
              </a:rPr>
              <a:t>3) = P(</a:t>
            </a:r>
            <a:r>
              <a:rPr lang="en-US" sz="2500" i="1" dirty="0" smtClean="0">
                <a:latin typeface="Helvetica" pitchFamily="34" charset="0"/>
                <a:cs typeface="Times New Roman" pitchFamily="18" charset="0"/>
              </a:rPr>
              <a:t>X </a:t>
            </a:r>
            <a:r>
              <a:rPr lang="en-US" sz="2500" dirty="0">
                <a:latin typeface="Helvetica" pitchFamily="34" charset="0"/>
                <a:cs typeface="Times New Roman" pitchFamily="18" charset="0"/>
              </a:rPr>
              <a:t>= 0) + P(</a:t>
            </a:r>
            <a:r>
              <a:rPr lang="en-US" sz="2500" i="1" dirty="0">
                <a:latin typeface="Helvetica" pitchFamily="34" charset="0"/>
                <a:cs typeface="Times New Roman" pitchFamily="18" charset="0"/>
              </a:rPr>
              <a:t>X </a:t>
            </a:r>
            <a:r>
              <a:rPr lang="en-US" sz="2500" dirty="0">
                <a:latin typeface="Helvetica" pitchFamily="34" charset="0"/>
                <a:cs typeface="Times New Roman" pitchFamily="18" charset="0"/>
              </a:rPr>
              <a:t>= 1) + </a:t>
            </a:r>
            <a:r>
              <a:rPr lang="en-US" sz="2500" i="1" dirty="0">
                <a:latin typeface="Helvetica" pitchFamily="34" charset="0"/>
                <a:cs typeface="Times New Roman" pitchFamily="18" charset="0"/>
              </a:rPr>
              <a:t>P</a:t>
            </a:r>
            <a:r>
              <a:rPr lang="en-US" sz="2500" dirty="0">
                <a:latin typeface="Helvetica" pitchFamily="34" charset="0"/>
                <a:cs typeface="Times New Roman" pitchFamily="18" charset="0"/>
              </a:rPr>
              <a:t>(</a:t>
            </a:r>
            <a:r>
              <a:rPr lang="en-US" sz="2500" i="1" dirty="0">
                <a:latin typeface="Helvetica" pitchFamily="34" charset="0"/>
                <a:cs typeface="Times New Roman" pitchFamily="18" charset="0"/>
              </a:rPr>
              <a:t>X </a:t>
            </a:r>
            <a:r>
              <a:rPr lang="en-US" sz="2500" dirty="0">
                <a:latin typeface="Helvetica" pitchFamily="34" charset="0"/>
                <a:cs typeface="Times New Roman" pitchFamily="18" charset="0"/>
              </a:rPr>
              <a:t>= 2) + P(</a:t>
            </a:r>
            <a:r>
              <a:rPr lang="en-US" sz="2500" i="1" dirty="0">
                <a:latin typeface="Helvetica" pitchFamily="34" charset="0"/>
                <a:cs typeface="Times New Roman" pitchFamily="18" charset="0"/>
              </a:rPr>
              <a:t>X </a:t>
            </a:r>
            <a:r>
              <a:rPr lang="en-US" sz="2500" dirty="0">
                <a:latin typeface="Helvetica" pitchFamily="34" charset="0"/>
                <a:cs typeface="Times New Roman" pitchFamily="18" charset="0"/>
              </a:rPr>
              <a:t>= 3) = </a:t>
            </a:r>
            <a:r>
              <a:rPr lang="en-US" sz="2500" dirty="0" smtClean="0">
                <a:latin typeface="Helvetica" pitchFamily="34" charset="0"/>
                <a:cs typeface="Times New Roman" pitchFamily="18" charset="0"/>
              </a:rPr>
              <a:t>0.9999</a:t>
            </a:r>
            <a:endParaRPr lang="en-US" sz="2500" dirty="0">
              <a:latin typeface="Helvetica" pitchFamily="34" charset="0"/>
              <a:cs typeface="Times New Roman" pitchFamily="18" charset="0"/>
            </a:endParaRPr>
          </a:p>
        </p:txBody>
      </p:sp>
      <p:graphicFrame>
        <p:nvGraphicFramePr>
          <p:cNvPr id="4098" name="Object 4"/>
          <p:cNvGraphicFramePr>
            <a:graphicFrameLocks noChangeAspect="1"/>
          </p:cNvGraphicFramePr>
          <p:nvPr/>
        </p:nvGraphicFramePr>
        <p:xfrm>
          <a:off x="838200" y="1752600"/>
          <a:ext cx="1801812" cy="1836738"/>
        </p:xfrm>
        <a:graphic>
          <a:graphicData uri="http://schemas.openxmlformats.org/presentationml/2006/ole">
            <p:oleObj spid="_x0000_s4098" name="Worksheet" r:id="rId4" imgW="1314574" imgH="1790815" progId="Excel.Sheet.12">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868363"/>
          </a:xfrm>
        </p:spPr>
        <p:txBody>
          <a:bodyPr rtlCol="0">
            <a:normAutofit/>
          </a:bodyPr>
          <a:lstStyle/>
          <a:p>
            <a:pPr eaLnBrk="1" fontAlgn="auto" hangingPunct="1">
              <a:spcAft>
                <a:spcPts val="0"/>
              </a:spcAft>
              <a:defRPr/>
            </a:pPr>
            <a:r>
              <a:rPr lang="en-US" sz="3000" dirty="0" smtClean="0">
                <a:cs typeface="Times New Roman" pitchFamily="18" charset="0"/>
              </a:rPr>
              <a:t>Cumulative Distribution Function and Properties</a:t>
            </a:r>
            <a:endParaRPr lang="en-US" sz="3000" dirty="0">
              <a:cs typeface="Times New Roman" pitchFamily="18" charset="0"/>
            </a:endParaRPr>
          </a:p>
        </p:txBody>
      </p:sp>
      <p:sp>
        <p:nvSpPr>
          <p:cNvPr id="52227" name="Content Placeholder 2"/>
          <p:cNvSpPr>
            <a:spLocks noGrp="1"/>
          </p:cNvSpPr>
          <p:nvPr>
            <p:ph idx="1"/>
          </p:nvPr>
        </p:nvSpPr>
        <p:spPr>
          <a:xfrm>
            <a:off x="381000" y="914400"/>
            <a:ext cx="8382000" cy="1066800"/>
          </a:xfrm>
        </p:spPr>
        <p:txBody>
          <a:bodyPr/>
          <a:lstStyle/>
          <a:p>
            <a:pPr>
              <a:buNone/>
              <a:defRPr/>
            </a:pPr>
            <a:endParaRPr lang="en-US" sz="2000" dirty="0" smtClean="0"/>
          </a:p>
          <a:p>
            <a:pPr>
              <a:buNone/>
              <a:defRPr/>
            </a:pPr>
            <a:r>
              <a:rPr lang="en-US" sz="2000" dirty="0" smtClean="0"/>
              <a:t>The cumulative distribution function, is the probability that a random </a:t>
            </a:r>
          </a:p>
          <a:p>
            <a:pPr>
              <a:buNone/>
              <a:defRPr/>
            </a:pPr>
            <a:r>
              <a:rPr lang="en-US" sz="2000" dirty="0" smtClean="0"/>
              <a:t>variable </a:t>
            </a:r>
            <a:r>
              <a:rPr lang="en-US" sz="2000" i="1" dirty="0" smtClean="0"/>
              <a:t>X</a:t>
            </a:r>
            <a:r>
              <a:rPr lang="en-US" sz="2000" dirty="0" smtClean="0"/>
              <a:t> with a given probability distribution will be found at a value </a:t>
            </a:r>
          </a:p>
          <a:p>
            <a:pPr>
              <a:buNone/>
              <a:defRPr/>
            </a:pPr>
            <a:r>
              <a:rPr lang="en-US" sz="2000" dirty="0" smtClean="0"/>
              <a:t>less than or equal to </a:t>
            </a:r>
            <a:r>
              <a:rPr lang="en-US" sz="2000" i="1" dirty="0" smtClean="0"/>
              <a:t>x</a:t>
            </a:r>
            <a:r>
              <a:rPr lang="en-US" sz="2000" dirty="0" smtClean="0"/>
              <a:t>.</a:t>
            </a:r>
          </a:p>
          <a:p>
            <a:pPr>
              <a:buNone/>
              <a:defRPr/>
            </a:pPr>
            <a:endParaRPr lang="en-US" sz="2000" dirty="0" smtClean="0">
              <a:cs typeface="Arial" pitchFamily="34" charset="0"/>
            </a:endParaRPr>
          </a:p>
          <a:p>
            <a:pPr>
              <a:buNone/>
              <a:defRPr/>
            </a:pPr>
            <a:r>
              <a:rPr lang="en-US" sz="2000" dirty="0" smtClean="0">
                <a:cs typeface="Arial" pitchFamily="34" charset="0"/>
              </a:rPr>
              <a:t>Symbolically, </a:t>
            </a:r>
            <a:endParaRPr lang="en-US" sz="2000" dirty="0" smtClean="0">
              <a:cs typeface="Times New Roman" pitchFamily="18" charset="0"/>
            </a:endParaRPr>
          </a:p>
          <a:p>
            <a:pPr eaLnBrk="1" hangingPunct="1">
              <a:buFont typeface="Arial" pitchFamily="34" charset="0"/>
              <a:buNone/>
            </a:pPr>
            <a:endParaRPr lang="en-US" sz="2000" dirty="0" smtClean="0">
              <a:cs typeface="Times New Roman" pitchFamily="18" charset="0"/>
            </a:endParaRPr>
          </a:p>
          <a:p>
            <a:pPr eaLnBrk="1" hangingPunct="1">
              <a:buFont typeface="Arial" pitchFamily="34" charset="0"/>
              <a:buNone/>
            </a:pPr>
            <a:endParaRPr lang="en-US" sz="2000" dirty="0" smtClean="0">
              <a:cs typeface="Times New Roman" pitchFamily="18" charset="0"/>
            </a:endParaRPr>
          </a:p>
          <a:p>
            <a:pPr eaLnBrk="1" hangingPunct="1">
              <a:buFont typeface="Arial" pitchFamily="34" charset="0"/>
              <a:buNone/>
            </a:pPr>
            <a:r>
              <a:rPr lang="en-US" sz="2000" dirty="0" smtClean="0">
                <a:cs typeface="Times New Roman" pitchFamily="18" charset="0"/>
              </a:rPr>
              <a:t>For a discrete random variable </a:t>
            </a:r>
            <a:r>
              <a:rPr lang="en-US" sz="2000" i="1" dirty="0" smtClean="0">
                <a:cs typeface="Times New Roman" pitchFamily="18" charset="0"/>
              </a:rPr>
              <a:t>X</a:t>
            </a:r>
            <a:r>
              <a:rPr lang="en-US" sz="2000" dirty="0" smtClean="0">
                <a:cs typeface="Times New Roman" pitchFamily="18" charset="0"/>
              </a:rPr>
              <a:t>, </a:t>
            </a:r>
            <a:r>
              <a:rPr lang="en-US" sz="2000" i="1" dirty="0" smtClean="0">
                <a:cs typeface="Times New Roman" pitchFamily="18" charset="0"/>
              </a:rPr>
              <a:t>F</a:t>
            </a:r>
            <a:r>
              <a:rPr lang="en-US" sz="2000" dirty="0" smtClean="0">
                <a:cs typeface="Times New Roman" pitchFamily="18" charset="0"/>
              </a:rPr>
              <a:t>(</a:t>
            </a:r>
            <a:r>
              <a:rPr lang="en-US" sz="2000" i="1" dirty="0" smtClean="0">
                <a:cs typeface="Times New Roman" pitchFamily="18" charset="0"/>
              </a:rPr>
              <a:t>x</a:t>
            </a:r>
            <a:r>
              <a:rPr lang="en-US" sz="2000" dirty="0" smtClean="0">
                <a:cs typeface="Times New Roman" pitchFamily="18" charset="0"/>
              </a:rPr>
              <a:t>) satisfies the following properties:</a:t>
            </a:r>
          </a:p>
          <a:p>
            <a:pPr eaLnBrk="1" hangingPunct="1">
              <a:buFont typeface="Arial" pitchFamily="34" charset="0"/>
              <a:buNone/>
            </a:pPr>
            <a:endParaRPr lang="en-US" sz="2000" dirty="0" smtClean="0">
              <a:cs typeface="Times New Roman" pitchFamily="18" charset="0"/>
            </a:endParaRPr>
          </a:p>
        </p:txBody>
      </p:sp>
      <p:sp>
        <p:nvSpPr>
          <p:cNvPr id="4" name="Footer Placeholder 3"/>
          <p:cNvSpPr>
            <a:spLocks noGrp="1"/>
          </p:cNvSpPr>
          <p:nvPr>
            <p:ph type="ftr" sz="quarter" idx="11"/>
          </p:nvPr>
        </p:nvSpPr>
        <p:spPr/>
        <p:txBody>
          <a:bodyPr/>
          <a:lstStyle/>
          <a:p>
            <a:pPr>
              <a:defRPr/>
            </a:pPr>
            <a:r>
              <a:rPr lang="en-US" dirty="0">
                <a:cs typeface="Times New Roman" pitchFamily="18" charset="0"/>
              </a:rPr>
              <a:t>Sec 3-3 Cumulative Distribution Functions</a:t>
            </a:r>
          </a:p>
        </p:txBody>
      </p:sp>
      <p:sp>
        <p:nvSpPr>
          <p:cNvPr id="5" name="Slide Number Placeholder 4"/>
          <p:cNvSpPr>
            <a:spLocks noGrp="1"/>
          </p:cNvSpPr>
          <p:nvPr>
            <p:ph type="sldNum" sz="quarter" idx="12"/>
          </p:nvPr>
        </p:nvSpPr>
        <p:spPr/>
        <p:txBody>
          <a:bodyPr/>
          <a:lstStyle/>
          <a:p>
            <a:pPr>
              <a:defRPr/>
            </a:pPr>
            <a:fld id="{D2B850F7-3457-46B5-B12E-42DD4202A29C}" type="slidenum">
              <a:rPr lang="en-US"/>
              <a:pPr>
                <a:defRPr/>
              </a:pPr>
              <a:t>11</a:t>
            </a:fld>
            <a:endParaRPr lang="en-US" dirty="0"/>
          </a:p>
        </p:txBody>
      </p:sp>
      <p:pic>
        <p:nvPicPr>
          <p:cNvPr id="52230" name="Picture 7" descr="2.jpg"/>
          <p:cNvPicPr>
            <a:picLocks noChangeAspect="1"/>
          </p:cNvPicPr>
          <p:nvPr/>
        </p:nvPicPr>
        <p:blipFill>
          <a:blip r:embed="rId4"/>
          <a:srcRect/>
          <a:stretch>
            <a:fillRect/>
          </a:stretch>
        </p:blipFill>
        <p:spPr bwMode="auto">
          <a:xfrm>
            <a:off x="1676400" y="4495800"/>
            <a:ext cx="3468688" cy="1524000"/>
          </a:xfrm>
          <a:prstGeom prst="rect">
            <a:avLst/>
          </a:prstGeom>
          <a:noFill/>
          <a:ln w="9525">
            <a:noFill/>
            <a:miter lim="800000"/>
            <a:headEnd/>
            <a:tailEnd/>
          </a:ln>
        </p:spPr>
      </p:pic>
      <p:graphicFrame>
        <p:nvGraphicFramePr>
          <p:cNvPr id="8" name="Object 7"/>
          <p:cNvGraphicFramePr>
            <a:graphicFrameLocks noChangeAspect="1"/>
          </p:cNvGraphicFramePr>
          <p:nvPr/>
        </p:nvGraphicFramePr>
        <p:xfrm>
          <a:off x="2130754" y="3244850"/>
          <a:ext cx="2669846" cy="565150"/>
        </p:xfrm>
        <a:graphic>
          <a:graphicData uri="http://schemas.openxmlformats.org/presentationml/2006/ole">
            <p:oleObj spid="_x0000_s67585" name="Equation" r:id="rId5" imgW="1739880" imgH="368280" progId="">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228600" y="0"/>
            <a:ext cx="8686800" cy="868363"/>
          </a:xfrm>
        </p:spPr>
        <p:txBody>
          <a:bodyPr/>
          <a:lstStyle/>
          <a:p>
            <a:pPr eaLnBrk="1" hangingPunct="1"/>
            <a:r>
              <a:rPr lang="en-US" sz="3200" smtClean="0"/>
              <a:t>Example 3-8: Sampling without Replacement</a:t>
            </a:r>
          </a:p>
        </p:txBody>
      </p:sp>
      <p:sp>
        <p:nvSpPr>
          <p:cNvPr id="5124" name="Content Placeholder 2"/>
          <p:cNvSpPr>
            <a:spLocks noGrp="1"/>
          </p:cNvSpPr>
          <p:nvPr>
            <p:ph idx="1"/>
          </p:nvPr>
        </p:nvSpPr>
        <p:spPr>
          <a:xfrm>
            <a:off x="457200" y="914400"/>
            <a:ext cx="8229600" cy="1752600"/>
          </a:xfrm>
        </p:spPr>
        <p:txBody>
          <a:bodyPr/>
          <a:lstStyle/>
          <a:p>
            <a:pPr eaLnBrk="1" hangingPunct="1">
              <a:buFont typeface="Arial" pitchFamily="34" charset="0"/>
              <a:buNone/>
            </a:pPr>
            <a:r>
              <a:rPr lang="en-US" sz="2800" dirty="0" smtClean="0"/>
              <a:t>	</a:t>
            </a:r>
            <a:r>
              <a:rPr lang="en-US" sz="1900" dirty="0" smtClean="0"/>
              <a:t>A day’s production of 850 parts contains 50 defective parts. Two parts are selected at random without replacement. Let the random variable </a:t>
            </a:r>
            <a:r>
              <a:rPr lang="en-US" sz="1900" i="1" dirty="0" smtClean="0"/>
              <a:t>X</a:t>
            </a:r>
            <a:r>
              <a:rPr lang="en-US" sz="1900" dirty="0" smtClean="0"/>
              <a:t> equal the number of defective parts in the sample. Find the cumulative distribution function of </a:t>
            </a:r>
            <a:r>
              <a:rPr lang="en-US" sz="1900" i="1" dirty="0" smtClean="0"/>
              <a:t>X</a:t>
            </a:r>
            <a:r>
              <a:rPr lang="en-US" sz="1900" dirty="0" smtClean="0"/>
              <a:t>.</a:t>
            </a:r>
          </a:p>
        </p:txBody>
      </p:sp>
      <p:sp>
        <p:nvSpPr>
          <p:cNvPr id="4" name="Footer Placeholder 3"/>
          <p:cNvSpPr>
            <a:spLocks noGrp="1"/>
          </p:cNvSpPr>
          <p:nvPr>
            <p:ph type="ftr" sz="quarter" idx="11"/>
          </p:nvPr>
        </p:nvSpPr>
        <p:spPr/>
        <p:txBody>
          <a:bodyPr/>
          <a:lstStyle/>
          <a:p>
            <a:pPr>
              <a:defRPr/>
            </a:pPr>
            <a:r>
              <a:rPr lang="en-US" dirty="0"/>
              <a:t>Sec 3-3 Cumulative Distribution Functions</a:t>
            </a:r>
          </a:p>
        </p:txBody>
      </p:sp>
      <p:sp>
        <p:nvSpPr>
          <p:cNvPr id="5" name="Slide Number Placeholder 4"/>
          <p:cNvSpPr>
            <a:spLocks noGrp="1"/>
          </p:cNvSpPr>
          <p:nvPr>
            <p:ph type="sldNum" sz="quarter" idx="12"/>
          </p:nvPr>
        </p:nvSpPr>
        <p:spPr/>
        <p:txBody>
          <a:bodyPr/>
          <a:lstStyle/>
          <a:p>
            <a:pPr>
              <a:defRPr/>
            </a:pPr>
            <a:fld id="{683D552C-5921-4520-904D-73D0D1B8763E}" type="slidenum">
              <a:rPr lang="en-US"/>
              <a:pPr>
                <a:defRPr/>
              </a:pPr>
              <a:t>12</a:t>
            </a:fld>
            <a:endParaRPr lang="en-US" dirty="0"/>
          </a:p>
        </p:txBody>
      </p:sp>
      <p:graphicFrame>
        <p:nvGraphicFramePr>
          <p:cNvPr id="5122" name="Object 2"/>
          <p:cNvGraphicFramePr>
            <a:graphicFrameLocks noChangeAspect="1"/>
          </p:cNvGraphicFramePr>
          <p:nvPr/>
        </p:nvGraphicFramePr>
        <p:xfrm>
          <a:off x="838200" y="2743200"/>
          <a:ext cx="2819400" cy="2395537"/>
        </p:xfrm>
        <a:graphic>
          <a:graphicData uri="http://schemas.openxmlformats.org/presentationml/2006/ole">
            <p:oleObj spid="_x0000_s5122" name="Equation" r:id="rId4" imgW="1790640" imgH="1752480" progId="">
              <p:embed/>
            </p:oleObj>
          </a:graphicData>
        </a:graphic>
      </p:graphicFrame>
      <p:sp>
        <p:nvSpPr>
          <p:cNvPr id="5127" name="TextBox 7"/>
          <p:cNvSpPr txBox="1">
            <a:spLocks noChangeArrowheads="1"/>
          </p:cNvSpPr>
          <p:nvPr/>
        </p:nvSpPr>
        <p:spPr bwMode="auto">
          <a:xfrm>
            <a:off x="4495800" y="4903788"/>
            <a:ext cx="4114800" cy="338554"/>
          </a:xfrm>
          <a:prstGeom prst="rect">
            <a:avLst/>
          </a:prstGeom>
          <a:noFill/>
          <a:ln w="9525">
            <a:noFill/>
            <a:miter lim="800000"/>
            <a:headEnd/>
            <a:tailEnd/>
          </a:ln>
        </p:spPr>
        <p:txBody>
          <a:bodyPr>
            <a:spAutoFit/>
          </a:bodyPr>
          <a:lstStyle/>
          <a:p>
            <a:r>
              <a:rPr lang="en-US" sz="1600" dirty="0">
                <a:solidFill>
                  <a:srgbClr val="1F497D"/>
                </a:solidFill>
                <a:latin typeface="Helvetica" pitchFamily="34" charset="0"/>
              </a:rPr>
              <a:t>Figure 3-4 </a:t>
            </a:r>
            <a:r>
              <a:rPr lang="en-US" sz="1600" dirty="0" smtClean="0">
                <a:cs typeface="Times New Roman" pitchFamily="18" charset="0"/>
              </a:rPr>
              <a:t>Cumulative Distribution Function</a:t>
            </a:r>
            <a:endParaRPr lang="en-US" sz="1600" dirty="0">
              <a:latin typeface="Helvetica" pitchFamily="34" charset="0"/>
            </a:endParaRPr>
          </a:p>
        </p:txBody>
      </p:sp>
      <p:pic>
        <p:nvPicPr>
          <p:cNvPr id="5129" name="Picture 9" descr="6.jpg"/>
          <p:cNvPicPr>
            <a:picLocks noChangeAspect="1"/>
          </p:cNvPicPr>
          <p:nvPr/>
        </p:nvPicPr>
        <p:blipFill>
          <a:blip r:embed="rId5"/>
          <a:srcRect/>
          <a:stretch>
            <a:fillRect/>
          </a:stretch>
        </p:blipFill>
        <p:spPr bwMode="auto">
          <a:xfrm>
            <a:off x="4876800" y="2971800"/>
            <a:ext cx="3149600" cy="1816100"/>
          </a:xfrm>
          <a:prstGeom prst="rect">
            <a:avLst/>
          </a:prstGeom>
          <a:noFill/>
          <a:ln w="9525">
            <a:noFill/>
            <a:miter lim="800000"/>
            <a:headEnd/>
            <a:tailEnd/>
          </a:ln>
        </p:spPr>
      </p:pic>
      <p:sp>
        <p:nvSpPr>
          <p:cNvPr id="10" name="Rectangle 9"/>
          <p:cNvSpPr/>
          <p:nvPr/>
        </p:nvSpPr>
        <p:spPr>
          <a:xfrm>
            <a:off x="762000" y="2286000"/>
            <a:ext cx="6400800" cy="369332"/>
          </a:xfrm>
          <a:prstGeom prst="rect">
            <a:avLst/>
          </a:prstGeom>
        </p:spPr>
        <p:txBody>
          <a:bodyPr wrap="square">
            <a:spAutoFit/>
          </a:bodyPr>
          <a:lstStyle/>
          <a:p>
            <a:r>
              <a:rPr lang="en-US" dirty="0" smtClean="0">
                <a:latin typeface="+mn-lt"/>
              </a:rPr>
              <a:t>The probability mass function is calculated as follows:</a:t>
            </a:r>
            <a:endParaRPr lang="en-US" dirty="0">
              <a:latin typeface="+mn-lt"/>
            </a:endParaRPr>
          </a:p>
        </p:txBody>
      </p:sp>
      <p:graphicFrame>
        <p:nvGraphicFramePr>
          <p:cNvPr id="11" name="Object 10"/>
          <p:cNvGraphicFramePr>
            <a:graphicFrameLocks noChangeAspect="1"/>
          </p:cNvGraphicFramePr>
          <p:nvPr/>
        </p:nvGraphicFramePr>
        <p:xfrm>
          <a:off x="838200" y="5181600"/>
          <a:ext cx="2209800" cy="1066800"/>
        </p:xfrm>
        <a:graphic>
          <a:graphicData uri="http://schemas.openxmlformats.org/presentationml/2006/ole">
            <p:oleObj spid="_x0000_s5123" name="Equation" r:id="rId6" imgW="2006280" imgH="914400" progId="">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0"/>
            <a:ext cx="8229600" cy="868363"/>
          </a:xfrm>
        </p:spPr>
        <p:txBody>
          <a:bodyPr/>
          <a:lstStyle/>
          <a:p>
            <a:pPr eaLnBrk="1" hangingPunct="1"/>
            <a:r>
              <a:rPr lang="en-US" smtClean="0"/>
              <a:t>Variance Formula Derivations</a:t>
            </a:r>
          </a:p>
        </p:txBody>
      </p:sp>
      <p:sp>
        <p:nvSpPr>
          <p:cNvPr id="4" name="Footer Placeholder 3"/>
          <p:cNvSpPr>
            <a:spLocks noGrp="1"/>
          </p:cNvSpPr>
          <p:nvPr>
            <p:ph type="ftr" sz="quarter" idx="11"/>
          </p:nvPr>
        </p:nvSpPr>
        <p:spPr/>
        <p:txBody>
          <a:bodyPr/>
          <a:lstStyle/>
          <a:p>
            <a:pPr>
              <a:defRPr/>
            </a:pPr>
            <a:r>
              <a:rPr lang="en-US" dirty="0"/>
              <a:t>Sec 3-4 Mean &amp; Variance of a Discrete Random Variable</a:t>
            </a:r>
          </a:p>
        </p:txBody>
      </p:sp>
      <p:sp>
        <p:nvSpPr>
          <p:cNvPr id="5" name="Slide Number Placeholder 4"/>
          <p:cNvSpPr>
            <a:spLocks noGrp="1"/>
          </p:cNvSpPr>
          <p:nvPr>
            <p:ph type="sldNum" sz="quarter" idx="12"/>
          </p:nvPr>
        </p:nvSpPr>
        <p:spPr/>
        <p:txBody>
          <a:bodyPr/>
          <a:lstStyle/>
          <a:p>
            <a:pPr>
              <a:defRPr/>
            </a:pPr>
            <a:fld id="{C3152AFC-83D2-4EB9-B2A6-7A79FEEFCB23}" type="slidenum">
              <a:rPr lang="en-US"/>
              <a:pPr>
                <a:defRPr/>
              </a:pPr>
              <a:t>13</a:t>
            </a:fld>
            <a:endParaRPr lang="en-US" dirty="0"/>
          </a:p>
        </p:txBody>
      </p:sp>
      <p:sp>
        <p:nvSpPr>
          <p:cNvPr id="56325" name="TextBox 6"/>
          <p:cNvSpPr txBox="1">
            <a:spLocks noChangeArrowheads="1"/>
          </p:cNvSpPr>
          <p:nvPr/>
        </p:nvSpPr>
        <p:spPr bwMode="auto">
          <a:xfrm>
            <a:off x="685800" y="5638800"/>
            <a:ext cx="8072438" cy="461963"/>
          </a:xfrm>
          <a:prstGeom prst="rect">
            <a:avLst/>
          </a:prstGeom>
          <a:noFill/>
          <a:ln w="9525">
            <a:noFill/>
            <a:miter lim="800000"/>
            <a:headEnd/>
            <a:tailEnd/>
          </a:ln>
        </p:spPr>
        <p:txBody>
          <a:bodyPr wrap="none">
            <a:spAutoFit/>
          </a:bodyPr>
          <a:lstStyle/>
          <a:p>
            <a:r>
              <a:rPr lang="en-US" sz="2400">
                <a:latin typeface="Helvetica" pitchFamily="34" charset="0"/>
              </a:rPr>
              <a:t>The computational formula is easier to calculate manually.</a:t>
            </a:r>
          </a:p>
        </p:txBody>
      </p:sp>
      <p:sp>
        <p:nvSpPr>
          <p:cNvPr id="56326" name="Rectangle 6"/>
          <p:cNvSpPr>
            <a:spLocks noChangeArrowheads="1"/>
          </p:cNvSpPr>
          <p:nvPr/>
        </p:nvSpPr>
        <p:spPr bwMode="auto">
          <a:xfrm>
            <a:off x="4114800" y="1214438"/>
            <a:ext cx="3657600" cy="461962"/>
          </a:xfrm>
          <a:prstGeom prst="rect">
            <a:avLst/>
          </a:prstGeom>
          <a:noFill/>
          <a:ln w="9525">
            <a:noFill/>
            <a:miter lim="800000"/>
            <a:headEnd/>
            <a:tailEnd/>
          </a:ln>
        </p:spPr>
        <p:txBody>
          <a:bodyPr>
            <a:spAutoFit/>
          </a:bodyPr>
          <a:lstStyle/>
          <a:p>
            <a:r>
              <a:rPr lang="en-US" sz="2400" dirty="0">
                <a:latin typeface="Helvetica" pitchFamily="34" charset="0"/>
              </a:rPr>
              <a:t> is the </a:t>
            </a:r>
            <a:r>
              <a:rPr lang="en-US" sz="2400" dirty="0">
                <a:solidFill>
                  <a:srgbClr val="1F497D"/>
                </a:solidFill>
                <a:latin typeface="Helvetica" pitchFamily="34" charset="0"/>
              </a:rPr>
              <a:t>definitional</a:t>
            </a:r>
            <a:r>
              <a:rPr lang="en-US" sz="2400" dirty="0">
                <a:latin typeface="Helvetica" pitchFamily="34" charset="0"/>
              </a:rPr>
              <a:t> formula</a:t>
            </a:r>
          </a:p>
        </p:txBody>
      </p:sp>
      <p:sp>
        <p:nvSpPr>
          <p:cNvPr id="56327" name="Rectangle 7"/>
          <p:cNvSpPr>
            <a:spLocks noChangeArrowheads="1"/>
          </p:cNvSpPr>
          <p:nvPr/>
        </p:nvSpPr>
        <p:spPr bwMode="auto">
          <a:xfrm>
            <a:off x="3960813" y="4572000"/>
            <a:ext cx="4116387" cy="461963"/>
          </a:xfrm>
          <a:prstGeom prst="rect">
            <a:avLst/>
          </a:prstGeom>
          <a:noFill/>
          <a:ln w="9525">
            <a:noFill/>
            <a:miter lim="800000"/>
            <a:headEnd/>
            <a:tailEnd/>
          </a:ln>
        </p:spPr>
        <p:txBody>
          <a:bodyPr wrap="none">
            <a:spAutoFit/>
          </a:bodyPr>
          <a:lstStyle/>
          <a:p>
            <a:r>
              <a:rPr lang="en-US" sz="2400" dirty="0">
                <a:latin typeface="Helvetica" pitchFamily="34" charset="0"/>
              </a:rPr>
              <a:t> is the </a:t>
            </a:r>
            <a:r>
              <a:rPr lang="en-US" sz="2400" dirty="0">
                <a:solidFill>
                  <a:srgbClr val="1F497D"/>
                </a:solidFill>
                <a:latin typeface="Helvetica" pitchFamily="34" charset="0"/>
              </a:rPr>
              <a:t>computational</a:t>
            </a:r>
            <a:r>
              <a:rPr lang="en-US" sz="2400" dirty="0">
                <a:latin typeface="Helvetica" pitchFamily="34" charset="0"/>
              </a:rPr>
              <a:t> formula</a:t>
            </a:r>
          </a:p>
        </p:txBody>
      </p:sp>
      <p:pic>
        <p:nvPicPr>
          <p:cNvPr id="56328" name="Picture 8" descr="4.jpg"/>
          <p:cNvPicPr>
            <a:picLocks noChangeAspect="1"/>
          </p:cNvPicPr>
          <p:nvPr/>
        </p:nvPicPr>
        <p:blipFill>
          <a:blip r:embed="rId3"/>
          <a:srcRect/>
          <a:stretch>
            <a:fillRect/>
          </a:stretch>
        </p:blipFill>
        <p:spPr bwMode="auto">
          <a:xfrm>
            <a:off x="609600" y="1228725"/>
            <a:ext cx="3541713" cy="676275"/>
          </a:xfrm>
          <a:prstGeom prst="rect">
            <a:avLst/>
          </a:prstGeom>
          <a:noFill/>
          <a:ln w="9525">
            <a:noFill/>
            <a:miter lim="800000"/>
            <a:headEnd/>
            <a:tailEnd/>
          </a:ln>
        </p:spPr>
      </p:pic>
      <p:pic>
        <p:nvPicPr>
          <p:cNvPr id="56329" name="Picture 9" descr="7.jpg"/>
          <p:cNvPicPr>
            <a:picLocks noChangeAspect="1"/>
          </p:cNvPicPr>
          <p:nvPr/>
        </p:nvPicPr>
        <p:blipFill>
          <a:blip r:embed="rId4"/>
          <a:srcRect/>
          <a:stretch>
            <a:fillRect/>
          </a:stretch>
        </p:blipFill>
        <p:spPr bwMode="auto">
          <a:xfrm>
            <a:off x="1566863" y="2133600"/>
            <a:ext cx="5595937" cy="2322513"/>
          </a:xfrm>
          <a:prstGeom prst="rect">
            <a:avLst/>
          </a:prstGeom>
          <a:noFill/>
          <a:ln w="9525">
            <a:noFill/>
            <a:miter lim="800000"/>
            <a:headEnd/>
            <a:tailEnd/>
          </a:ln>
        </p:spPr>
      </p:pic>
      <p:pic>
        <p:nvPicPr>
          <p:cNvPr id="56330" name="Picture 10" descr="6.jpg"/>
          <p:cNvPicPr>
            <a:picLocks noChangeAspect="1"/>
          </p:cNvPicPr>
          <p:nvPr/>
        </p:nvPicPr>
        <p:blipFill>
          <a:blip r:embed="rId5"/>
          <a:srcRect/>
          <a:stretch>
            <a:fillRect/>
          </a:stretch>
        </p:blipFill>
        <p:spPr bwMode="auto">
          <a:xfrm>
            <a:off x="1566863" y="4572000"/>
            <a:ext cx="2395537" cy="64611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457200" y="0"/>
            <a:ext cx="8229600" cy="868363"/>
          </a:xfrm>
        </p:spPr>
        <p:txBody>
          <a:bodyPr/>
          <a:lstStyle/>
          <a:p>
            <a:pPr eaLnBrk="1" hangingPunct="1"/>
            <a:r>
              <a:rPr lang="en-US" sz="3200" smtClean="0"/>
              <a:t>Example 3-9: Digital Channel</a:t>
            </a:r>
          </a:p>
        </p:txBody>
      </p:sp>
      <p:sp>
        <p:nvSpPr>
          <p:cNvPr id="7172" name="Content Placeholder 2"/>
          <p:cNvSpPr>
            <a:spLocks noGrp="1"/>
          </p:cNvSpPr>
          <p:nvPr>
            <p:ph idx="1"/>
          </p:nvPr>
        </p:nvSpPr>
        <p:spPr>
          <a:xfrm>
            <a:off x="457200" y="914400"/>
            <a:ext cx="8229600" cy="1752600"/>
          </a:xfrm>
        </p:spPr>
        <p:txBody>
          <a:bodyPr/>
          <a:lstStyle/>
          <a:p>
            <a:pPr eaLnBrk="1" hangingPunct="1">
              <a:buFont typeface="Arial" pitchFamily="34" charset="0"/>
              <a:buNone/>
            </a:pPr>
            <a:r>
              <a:rPr lang="en-US" sz="1800" dirty="0" smtClean="0"/>
              <a:t>     In Example 3-4, there is a chance that a bit transmitted through a digital transmission channel is received in error. </a:t>
            </a:r>
            <a:r>
              <a:rPr lang="en-US" sz="1800" i="1" dirty="0" smtClean="0"/>
              <a:t>X</a:t>
            </a:r>
            <a:r>
              <a:rPr lang="en-US" sz="1800" dirty="0" smtClean="0"/>
              <a:t> is the number of bits received in error of the next 4 transmitted. The probabilities are</a:t>
            </a:r>
          </a:p>
          <a:p>
            <a:pPr eaLnBrk="1" hangingPunct="1">
              <a:buFont typeface="Arial" pitchFamily="34" charset="0"/>
              <a:buNone/>
            </a:pPr>
            <a:r>
              <a:rPr lang="en-US" sz="1800" dirty="0" smtClean="0"/>
              <a:t>			</a:t>
            </a:r>
            <a:r>
              <a:rPr lang="en-US" sz="1800" i="1" dirty="0" smtClean="0"/>
              <a:t>P</a:t>
            </a:r>
            <a:r>
              <a:rPr lang="en-US" sz="1800" dirty="0" smtClean="0"/>
              <a:t>(</a:t>
            </a:r>
            <a:r>
              <a:rPr lang="en-US" sz="1800" i="1" dirty="0" smtClean="0"/>
              <a:t>X </a:t>
            </a:r>
            <a:r>
              <a:rPr lang="en-US" sz="1800" dirty="0" smtClean="0"/>
              <a:t>= 0) = 0.6561, </a:t>
            </a:r>
            <a:r>
              <a:rPr lang="en-US" sz="1800" i="1" dirty="0" smtClean="0"/>
              <a:t>P</a:t>
            </a:r>
            <a:r>
              <a:rPr lang="en-US" sz="1800" dirty="0" smtClean="0"/>
              <a:t>(</a:t>
            </a:r>
            <a:r>
              <a:rPr lang="en-US" sz="1800" i="1" dirty="0" smtClean="0"/>
              <a:t>X </a:t>
            </a:r>
            <a:r>
              <a:rPr lang="en-US" sz="1800" dirty="0" smtClean="0"/>
              <a:t>= 2) = 0.0486, </a:t>
            </a:r>
            <a:r>
              <a:rPr lang="en-US" sz="1800" i="1" dirty="0" smtClean="0"/>
              <a:t>P</a:t>
            </a:r>
            <a:r>
              <a:rPr lang="en-US" sz="1800" dirty="0" smtClean="0"/>
              <a:t>(</a:t>
            </a:r>
            <a:r>
              <a:rPr lang="en-US" sz="1800" i="1" dirty="0" smtClean="0"/>
              <a:t>X </a:t>
            </a:r>
            <a:r>
              <a:rPr lang="en-US" sz="1800" dirty="0" smtClean="0"/>
              <a:t>= 4) = 0.0001, </a:t>
            </a:r>
          </a:p>
          <a:p>
            <a:pPr eaLnBrk="1" hangingPunct="1">
              <a:buFont typeface="Arial" pitchFamily="34" charset="0"/>
              <a:buNone/>
            </a:pPr>
            <a:r>
              <a:rPr lang="en-US" sz="1800" dirty="0" smtClean="0"/>
              <a:t>			</a:t>
            </a:r>
            <a:r>
              <a:rPr lang="en-US" sz="1800" i="1" dirty="0" smtClean="0"/>
              <a:t>P</a:t>
            </a:r>
            <a:r>
              <a:rPr lang="en-US" sz="1800" dirty="0" smtClean="0"/>
              <a:t>(</a:t>
            </a:r>
            <a:r>
              <a:rPr lang="en-US" sz="1800" i="1" dirty="0" smtClean="0"/>
              <a:t>X </a:t>
            </a:r>
            <a:r>
              <a:rPr lang="en-US" sz="1800" dirty="0" smtClean="0"/>
              <a:t>= 1) = 0.2916, </a:t>
            </a:r>
            <a:r>
              <a:rPr lang="en-US" sz="1800" i="1" dirty="0" smtClean="0"/>
              <a:t>P</a:t>
            </a:r>
            <a:r>
              <a:rPr lang="en-US" sz="1800" dirty="0" smtClean="0"/>
              <a:t>(</a:t>
            </a:r>
            <a:r>
              <a:rPr lang="en-US" sz="1800" i="1" dirty="0" smtClean="0"/>
              <a:t>X </a:t>
            </a:r>
            <a:r>
              <a:rPr lang="en-US" sz="1800" dirty="0" smtClean="0"/>
              <a:t>= 3) = 0.0036</a:t>
            </a:r>
          </a:p>
          <a:p>
            <a:pPr eaLnBrk="1" hangingPunct="1">
              <a:buFont typeface="Arial" pitchFamily="34" charset="0"/>
              <a:buNone/>
            </a:pPr>
            <a:r>
              <a:rPr lang="en-US" sz="1800" dirty="0" smtClean="0"/>
              <a:t> 	Use table to calculate the mean &amp; variance.</a:t>
            </a:r>
          </a:p>
          <a:p>
            <a:pPr eaLnBrk="1" hangingPunct="1"/>
            <a:endParaRPr lang="en-US" sz="1800" dirty="0" smtClean="0"/>
          </a:p>
        </p:txBody>
      </p:sp>
      <p:sp>
        <p:nvSpPr>
          <p:cNvPr id="4" name="Footer Placeholder 3"/>
          <p:cNvSpPr>
            <a:spLocks noGrp="1"/>
          </p:cNvSpPr>
          <p:nvPr>
            <p:ph type="ftr" sz="quarter" idx="11"/>
          </p:nvPr>
        </p:nvSpPr>
        <p:spPr/>
        <p:txBody>
          <a:bodyPr/>
          <a:lstStyle/>
          <a:p>
            <a:pPr>
              <a:defRPr/>
            </a:pPr>
            <a:r>
              <a:rPr lang="en-US"/>
              <a:t>Sec 3-4 Mean &amp; Variance of a Discrete Random Variable</a:t>
            </a:r>
          </a:p>
        </p:txBody>
      </p:sp>
      <p:sp>
        <p:nvSpPr>
          <p:cNvPr id="5" name="Slide Number Placeholder 4"/>
          <p:cNvSpPr>
            <a:spLocks noGrp="1"/>
          </p:cNvSpPr>
          <p:nvPr>
            <p:ph type="sldNum" sz="quarter" idx="12"/>
          </p:nvPr>
        </p:nvSpPr>
        <p:spPr/>
        <p:txBody>
          <a:bodyPr/>
          <a:lstStyle/>
          <a:p>
            <a:pPr>
              <a:defRPr/>
            </a:pPr>
            <a:fld id="{A45873B3-B129-4A20-8CED-0B1150843AA5}" type="slidenum">
              <a:rPr lang="en-US"/>
              <a:pPr>
                <a:defRPr/>
              </a:pPr>
              <a:t>14</a:t>
            </a:fld>
            <a:endParaRPr lang="en-US" dirty="0"/>
          </a:p>
        </p:txBody>
      </p:sp>
      <p:graphicFrame>
        <p:nvGraphicFramePr>
          <p:cNvPr id="7170" name="Object 2"/>
          <p:cNvGraphicFramePr>
            <a:graphicFrameLocks noChangeAspect="1"/>
          </p:cNvGraphicFramePr>
          <p:nvPr/>
        </p:nvGraphicFramePr>
        <p:xfrm>
          <a:off x="1906588" y="2900363"/>
          <a:ext cx="5003800" cy="3225800"/>
        </p:xfrm>
        <a:graphic>
          <a:graphicData uri="http://schemas.openxmlformats.org/presentationml/2006/ole">
            <p:oleObj spid="_x0000_s7170" name="Worksheet" r:id="rId4" imgW="3962370" imgH="2562239" progId="Excel.Sheet.12">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36513"/>
            <a:ext cx="8229600" cy="868362"/>
          </a:xfrm>
        </p:spPr>
        <p:txBody>
          <a:bodyPr/>
          <a:lstStyle/>
          <a:p>
            <a:pPr eaLnBrk="1" hangingPunct="1"/>
            <a:r>
              <a:rPr lang="en-US" sz="2300" smtClean="0"/>
              <a:t>Expected Value of a Function of a Discrete Random Variable</a:t>
            </a:r>
          </a:p>
        </p:txBody>
      </p:sp>
      <p:sp>
        <p:nvSpPr>
          <p:cNvPr id="4" name="Footer Placeholder 3"/>
          <p:cNvSpPr>
            <a:spLocks noGrp="1"/>
          </p:cNvSpPr>
          <p:nvPr>
            <p:ph type="ftr" sz="quarter" idx="11"/>
          </p:nvPr>
        </p:nvSpPr>
        <p:spPr>
          <a:xfrm>
            <a:off x="476250" y="6248400"/>
            <a:ext cx="4953000" cy="365125"/>
          </a:xfrm>
        </p:spPr>
        <p:txBody>
          <a:bodyPr/>
          <a:lstStyle/>
          <a:p>
            <a:pPr>
              <a:defRPr/>
            </a:pPr>
            <a:r>
              <a:rPr lang="en-US" dirty="0"/>
              <a:t>Sec 3-4 Mean &amp; Variance of a Discrete Random Variable</a:t>
            </a:r>
          </a:p>
        </p:txBody>
      </p:sp>
      <p:sp>
        <p:nvSpPr>
          <p:cNvPr id="5" name="Slide Number Placeholder 4"/>
          <p:cNvSpPr>
            <a:spLocks noGrp="1"/>
          </p:cNvSpPr>
          <p:nvPr>
            <p:ph type="sldNum" sz="quarter" idx="12"/>
          </p:nvPr>
        </p:nvSpPr>
        <p:spPr>
          <a:xfrm>
            <a:off x="7639050" y="6248400"/>
            <a:ext cx="1066800" cy="365125"/>
          </a:xfrm>
        </p:spPr>
        <p:txBody>
          <a:bodyPr/>
          <a:lstStyle/>
          <a:p>
            <a:pPr>
              <a:defRPr/>
            </a:pPr>
            <a:fld id="{2C947CAB-BE74-451F-81C4-608DBA80875C}" type="slidenum">
              <a:rPr lang="en-US"/>
              <a:pPr>
                <a:defRPr/>
              </a:pPr>
              <a:t>15</a:t>
            </a:fld>
            <a:endParaRPr lang="en-US" dirty="0"/>
          </a:p>
        </p:txBody>
      </p:sp>
      <p:sp>
        <p:nvSpPr>
          <p:cNvPr id="59397" name="TextBox 7"/>
          <p:cNvSpPr txBox="1">
            <a:spLocks noChangeArrowheads="1"/>
          </p:cNvSpPr>
          <p:nvPr/>
        </p:nvSpPr>
        <p:spPr bwMode="auto">
          <a:xfrm>
            <a:off x="685800" y="1219200"/>
            <a:ext cx="7913688" cy="400050"/>
          </a:xfrm>
          <a:prstGeom prst="rect">
            <a:avLst/>
          </a:prstGeom>
          <a:noFill/>
          <a:ln w="9525">
            <a:noFill/>
            <a:miter lim="800000"/>
            <a:headEnd/>
            <a:tailEnd/>
          </a:ln>
        </p:spPr>
        <p:txBody>
          <a:bodyPr wrap="none">
            <a:spAutoFit/>
          </a:bodyPr>
          <a:lstStyle/>
          <a:p>
            <a:r>
              <a:rPr lang="en-US" sz="2000">
                <a:latin typeface="Helvetica" pitchFamily="34" charset="0"/>
              </a:rPr>
              <a:t>If </a:t>
            </a:r>
            <a:r>
              <a:rPr lang="en-US" sz="2000" i="1">
                <a:latin typeface="Helvetica" pitchFamily="34" charset="0"/>
              </a:rPr>
              <a:t>X</a:t>
            </a:r>
            <a:r>
              <a:rPr lang="en-US" sz="2000">
                <a:latin typeface="Helvetica" pitchFamily="34" charset="0"/>
              </a:rPr>
              <a:t> is a discrete random variable with probability mass function </a:t>
            </a:r>
            <a:r>
              <a:rPr lang="en-US" sz="2000" i="1">
                <a:latin typeface="Helvetica" pitchFamily="34" charset="0"/>
              </a:rPr>
              <a:t>f</a:t>
            </a:r>
            <a:r>
              <a:rPr lang="en-US" sz="2000">
                <a:latin typeface="Helvetica" pitchFamily="34" charset="0"/>
              </a:rPr>
              <a:t> (</a:t>
            </a:r>
            <a:r>
              <a:rPr lang="en-US" sz="2000" i="1">
                <a:latin typeface="Helvetica" pitchFamily="34" charset="0"/>
              </a:rPr>
              <a:t>x</a:t>
            </a:r>
            <a:r>
              <a:rPr lang="en-US" sz="2000">
                <a:latin typeface="Helvetica" pitchFamily="34" charset="0"/>
              </a:rPr>
              <a:t>),</a:t>
            </a:r>
          </a:p>
        </p:txBody>
      </p:sp>
      <p:pic>
        <p:nvPicPr>
          <p:cNvPr id="59398" name="Picture 7"/>
          <p:cNvPicPr>
            <a:picLocks noChangeAspect="1" noChangeArrowheads="1"/>
          </p:cNvPicPr>
          <p:nvPr/>
        </p:nvPicPr>
        <p:blipFill>
          <a:blip r:embed="rId3"/>
          <a:srcRect/>
          <a:stretch>
            <a:fillRect/>
          </a:stretch>
        </p:blipFill>
        <p:spPr bwMode="auto">
          <a:xfrm>
            <a:off x="762000" y="1828800"/>
            <a:ext cx="2971800" cy="609600"/>
          </a:xfrm>
          <a:prstGeom prst="rect">
            <a:avLst/>
          </a:prstGeom>
          <a:noFill/>
          <a:ln w="9525">
            <a:noFill/>
            <a:miter lim="800000"/>
            <a:headEnd/>
            <a:tailEnd/>
          </a:ln>
        </p:spPr>
      </p:pic>
      <p:pic>
        <p:nvPicPr>
          <p:cNvPr id="59399" name="Picture 8"/>
          <p:cNvPicPr>
            <a:picLocks noChangeAspect="1" noChangeArrowheads="1"/>
          </p:cNvPicPr>
          <p:nvPr/>
        </p:nvPicPr>
        <p:blipFill>
          <a:blip r:embed="rId4"/>
          <a:srcRect/>
          <a:stretch>
            <a:fillRect/>
          </a:stretch>
        </p:blipFill>
        <p:spPr bwMode="auto">
          <a:xfrm>
            <a:off x="762000" y="2590800"/>
            <a:ext cx="2362200" cy="457200"/>
          </a:xfrm>
          <a:prstGeom prst="rect">
            <a:avLst/>
          </a:prstGeom>
          <a:noFill/>
          <a:ln w="9525">
            <a:noFill/>
            <a:miter lim="800000"/>
            <a:headEnd/>
            <a:tailEnd/>
          </a:ln>
        </p:spPr>
      </p:pic>
      <p:sp>
        <p:nvSpPr>
          <p:cNvPr id="59401" name="TextBox 11"/>
          <p:cNvSpPr txBox="1">
            <a:spLocks noChangeArrowheads="1"/>
          </p:cNvSpPr>
          <p:nvPr/>
        </p:nvSpPr>
        <p:spPr bwMode="auto">
          <a:xfrm>
            <a:off x="3055938" y="2667000"/>
            <a:ext cx="4710112" cy="400050"/>
          </a:xfrm>
          <a:prstGeom prst="rect">
            <a:avLst/>
          </a:prstGeom>
          <a:noFill/>
          <a:ln w="9525">
            <a:noFill/>
            <a:miter lim="800000"/>
            <a:headEnd/>
            <a:tailEnd/>
          </a:ln>
        </p:spPr>
        <p:txBody>
          <a:bodyPr wrap="none">
            <a:spAutoFit/>
          </a:bodyPr>
          <a:lstStyle/>
          <a:p>
            <a:r>
              <a:rPr lang="en-US" sz="2000">
                <a:latin typeface="Helvetica" pitchFamily="34" charset="0"/>
              </a:rPr>
              <a:t>then its expectation is the variance of </a:t>
            </a:r>
            <a:r>
              <a:rPr lang="en-US" sz="2000" i="1">
                <a:latin typeface="Helvetica" pitchFamily="34" charset="0"/>
              </a:rPr>
              <a:t>X.</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457200" y="0"/>
            <a:ext cx="8229600" cy="868363"/>
          </a:xfrm>
        </p:spPr>
        <p:txBody>
          <a:bodyPr/>
          <a:lstStyle/>
          <a:p>
            <a:pPr eaLnBrk="1" hangingPunct="1"/>
            <a:r>
              <a:rPr lang="en-US" sz="3200" smtClean="0"/>
              <a:t>Example 3-12:  Digital Channel</a:t>
            </a:r>
          </a:p>
        </p:txBody>
      </p:sp>
      <p:sp>
        <p:nvSpPr>
          <p:cNvPr id="9220" name="Content Placeholder 2"/>
          <p:cNvSpPr>
            <a:spLocks noGrp="1"/>
          </p:cNvSpPr>
          <p:nvPr>
            <p:ph idx="1"/>
          </p:nvPr>
        </p:nvSpPr>
        <p:spPr>
          <a:xfrm>
            <a:off x="457200" y="1066800"/>
            <a:ext cx="8229600" cy="1981200"/>
          </a:xfrm>
        </p:spPr>
        <p:txBody>
          <a:bodyPr/>
          <a:lstStyle/>
          <a:p>
            <a:pPr eaLnBrk="1" hangingPunct="1">
              <a:buFont typeface="Arial" pitchFamily="34" charset="0"/>
              <a:buNone/>
            </a:pPr>
            <a:r>
              <a:rPr lang="en-US" sz="2400" dirty="0" smtClean="0"/>
              <a:t>    In Example 3-9, </a:t>
            </a:r>
            <a:r>
              <a:rPr lang="en-US" sz="2400" i="1" dirty="0" smtClean="0"/>
              <a:t>X</a:t>
            </a:r>
            <a:r>
              <a:rPr lang="en-US" sz="2400" dirty="0" smtClean="0"/>
              <a:t> is the number of bits in error in the next four bits transmitted. What is the expected value of the square of the number of bits in error?</a:t>
            </a:r>
          </a:p>
          <a:p>
            <a:pPr eaLnBrk="1" hangingPunct="1">
              <a:buFont typeface="Arial" pitchFamily="34" charset="0"/>
              <a:buNone/>
            </a:pPr>
            <a:endParaRPr lang="en-US" sz="2400" dirty="0" smtClean="0"/>
          </a:p>
          <a:p>
            <a:pPr eaLnBrk="1" hangingPunct="1">
              <a:buFont typeface="Arial" pitchFamily="34" charset="0"/>
              <a:buNone/>
            </a:pPr>
            <a:endParaRPr lang="en-US" sz="2400" dirty="0" smtClean="0"/>
          </a:p>
          <a:p>
            <a:pPr eaLnBrk="1" hangingPunct="1">
              <a:buFont typeface="Arial" pitchFamily="34" charset="0"/>
              <a:buNone/>
            </a:pPr>
            <a:endParaRPr lang="en-US" sz="2400" dirty="0" smtClean="0"/>
          </a:p>
          <a:p>
            <a:pPr eaLnBrk="1" hangingPunct="1">
              <a:buFont typeface="Arial" pitchFamily="34" charset="0"/>
              <a:buNone/>
            </a:pPr>
            <a:r>
              <a:rPr lang="en-US" sz="2400" dirty="0" smtClean="0"/>
              <a:t>    Here</a:t>
            </a:r>
            <a:r>
              <a:rPr lang="en-US" sz="2400" i="1" dirty="0" smtClean="0"/>
              <a:t> h</a:t>
            </a:r>
            <a:r>
              <a:rPr lang="en-US" sz="2400" dirty="0" smtClean="0"/>
              <a:t>(</a:t>
            </a:r>
            <a:r>
              <a:rPr lang="en-US" sz="2400" i="1" dirty="0" smtClean="0"/>
              <a:t>X</a:t>
            </a:r>
            <a:r>
              <a:rPr lang="en-US" sz="2400" dirty="0" smtClean="0"/>
              <a:t>)</a:t>
            </a:r>
            <a:r>
              <a:rPr lang="en-US" sz="2400" i="1" dirty="0" smtClean="0"/>
              <a:t> = X</a:t>
            </a:r>
            <a:r>
              <a:rPr lang="en-US" sz="2400" i="1" baseline="30000" dirty="0" smtClean="0"/>
              <a:t>2</a:t>
            </a:r>
          </a:p>
          <a:p>
            <a:pPr eaLnBrk="1" hangingPunct="1">
              <a:buFont typeface="Arial" pitchFamily="34" charset="0"/>
              <a:buNone/>
            </a:pPr>
            <a:endParaRPr lang="en-US" sz="2400" dirty="0" smtClean="0"/>
          </a:p>
        </p:txBody>
      </p:sp>
      <p:sp>
        <p:nvSpPr>
          <p:cNvPr id="4" name="Footer Placeholder 3"/>
          <p:cNvSpPr>
            <a:spLocks noGrp="1"/>
          </p:cNvSpPr>
          <p:nvPr>
            <p:ph type="ftr" sz="quarter" idx="11"/>
          </p:nvPr>
        </p:nvSpPr>
        <p:spPr/>
        <p:txBody>
          <a:bodyPr/>
          <a:lstStyle/>
          <a:p>
            <a:pPr>
              <a:defRPr/>
            </a:pPr>
            <a:r>
              <a:rPr lang="en-US"/>
              <a:t>Sec 3-4 Mean &amp; Variance of a Discrete Random Variable</a:t>
            </a:r>
          </a:p>
        </p:txBody>
      </p:sp>
      <p:sp>
        <p:nvSpPr>
          <p:cNvPr id="5" name="Slide Number Placeholder 4"/>
          <p:cNvSpPr>
            <a:spLocks noGrp="1"/>
          </p:cNvSpPr>
          <p:nvPr>
            <p:ph type="sldNum" sz="quarter" idx="12"/>
          </p:nvPr>
        </p:nvSpPr>
        <p:spPr/>
        <p:txBody>
          <a:bodyPr/>
          <a:lstStyle/>
          <a:p>
            <a:pPr>
              <a:defRPr/>
            </a:pPr>
            <a:fld id="{9536BA39-6EAC-4D92-91B1-546FD2E90767}" type="slidenum">
              <a:rPr lang="en-US"/>
              <a:pPr>
                <a:defRPr/>
              </a:pPr>
              <a:t>16</a:t>
            </a:fld>
            <a:endParaRPr lang="en-US" dirty="0"/>
          </a:p>
        </p:txBody>
      </p:sp>
      <p:graphicFrame>
        <p:nvGraphicFramePr>
          <p:cNvPr id="9218" name="Object 2"/>
          <p:cNvGraphicFramePr>
            <a:graphicFrameLocks noChangeAspect="1"/>
          </p:cNvGraphicFramePr>
          <p:nvPr/>
        </p:nvGraphicFramePr>
        <p:xfrm>
          <a:off x="1905000" y="2527300"/>
          <a:ext cx="5133975" cy="673100"/>
        </p:xfrm>
        <a:graphic>
          <a:graphicData uri="http://schemas.openxmlformats.org/presentationml/2006/ole">
            <p:oleObj spid="_x0000_s9218" name="Worksheet" r:id="rId4" imgW="3724275" imgH="485775" progId="Excel.Sheet.12">
              <p:embed/>
            </p:oleObj>
          </a:graphicData>
        </a:graphic>
      </p:graphicFrame>
      <p:sp>
        <p:nvSpPr>
          <p:cNvPr id="9223" name="TextBox 7"/>
          <p:cNvSpPr txBox="1">
            <a:spLocks noChangeArrowheads="1"/>
          </p:cNvSpPr>
          <p:nvPr/>
        </p:nvSpPr>
        <p:spPr bwMode="auto">
          <a:xfrm>
            <a:off x="777875" y="4414837"/>
            <a:ext cx="1296988" cy="461963"/>
          </a:xfrm>
          <a:prstGeom prst="rect">
            <a:avLst/>
          </a:prstGeom>
          <a:noFill/>
          <a:ln w="9525">
            <a:noFill/>
            <a:miter lim="800000"/>
            <a:headEnd/>
            <a:tailEnd/>
          </a:ln>
        </p:spPr>
        <p:txBody>
          <a:bodyPr wrap="none">
            <a:spAutoFit/>
          </a:bodyPr>
          <a:lstStyle/>
          <a:p>
            <a:r>
              <a:rPr lang="en-US" sz="2400" dirty="0">
                <a:latin typeface="Helvetica" pitchFamily="34" charset="0"/>
              </a:rPr>
              <a:t>Answer:</a:t>
            </a:r>
          </a:p>
        </p:txBody>
      </p:sp>
      <p:sp>
        <p:nvSpPr>
          <p:cNvPr id="9224" name="TextBox 8"/>
          <p:cNvSpPr txBox="1">
            <a:spLocks noChangeArrowheads="1"/>
          </p:cNvSpPr>
          <p:nvPr/>
        </p:nvSpPr>
        <p:spPr bwMode="auto">
          <a:xfrm>
            <a:off x="762000" y="4989513"/>
            <a:ext cx="8229600" cy="877887"/>
          </a:xfrm>
          <a:prstGeom prst="rect">
            <a:avLst/>
          </a:prstGeom>
          <a:noFill/>
          <a:ln w="9525">
            <a:noFill/>
            <a:miter lim="800000"/>
            <a:headEnd/>
            <a:tailEnd/>
          </a:ln>
        </p:spPr>
        <p:txBody>
          <a:bodyPr>
            <a:spAutoFit/>
          </a:bodyPr>
          <a:lstStyle/>
          <a:p>
            <a:r>
              <a:rPr lang="en-US" sz="1600" i="1" dirty="0">
                <a:solidFill>
                  <a:srgbClr val="002060"/>
                </a:solidFill>
                <a:latin typeface="Helvetica" pitchFamily="34" charset="0"/>
              </a:rPr>
              <a:t>E</a:t>
            </a:r>
            <a:r>
              <a:rPr lang="en-US" sz="1600" dirty="0">
                <a:solidFill>
                  <a:srgbClr val="002060"/>
                </a:solidFill>
                <a:latin typeface="Helvetica" pitchFamily="34" charset="0"/>
              </a:rPr>
              <a:t>(</a:t>
            </a:r>
            <a:r>
              <a:rPr lang="en-US" sz="1600" i="1" dirty="0">
                <a:solidFill>
                  <a:srgbClr val="002060"/>
                </a:solidFill>
                <a:latin typeface="Helvetica" pitchFamily="34" charset="0"/>
              </a:rPr>
              <a:t>X</a:t>
            </a:r>
            <a:r>
              <a:rPr lang="en-US" sz="1600" dirty="0">
                <a:solidFill>
                  <a:srgbClr val="002060"/>
                </a:solidFill>
                <a:latin typeface="Helvetica" pitchFamily="34" charset="0"/>
              </a:rPr>
              <a:t>²) = X² · </a:t>
            </a:r>
            <a:r>
              <a:rPr lang="en-US" sz="1600" i="1" dirty="0">
                <a:solidFill>
                  <a:srgbClr val="002060"/>
                </a:solidFill>
                <a:latin typeface="Helvetica" pitchFamily="34" charset="0"/>
              </a:rPr>
              <a:t>f</a:t>
            </a:r>
            <a:r>
              <a:rPr lang="en-US" sz="1600" dirty="0">
                <a:solidFill>
                  <a:srgbClr val="002060"/>
                </a:solidFill>
                <a:latin typeface="Helvetica" pitchFamily="34" charset="0"/>
              </a:rPr>
              <a:t>(</a:t>
            </a:r>
            <a:r>
              <a:rPr lang="en-US" sz="1600" i="1" dirty="0">
                <a:solidFill>
                  <a:srgbClr val="002060"/>
                </a:solidFill>
                <a:latin typeface="Helvetica" pitchFamily="34" charset="0"/>
              </a:rPr>
              <a:t>X</a:t>
            </a:r>
            <a:r>
              <a:rPr lang="en-US" sz="1600" dirty="0">
                <a:solidFill>
                  <a:srgbClr val="002060"/>
                </a:solidFill>
                <a:latin typeface="Helvetica" pitchFamily="34" charset="0"/>
              </a:rPr>
              <a:t>) = 0² </a:t>
            </a:r>
            <a:r>
              <a:rPr lang="az-Cyrl-AZ" sz="1600" dirty="0">
                <a:solidFill>
                  <a:srgbClr val="002060"/>
                </a:solidFill>
                <a:latin typeface="Helvetica" pitchFamily="34" charset="0"/>
              </a:rPr>
              <a:t>х</a:t>
            </a:r>
            <a:r>
              <a:rPr lang="en-US" sz="1600" dirty="0">
                <a:solidFill>
                  <a:srgbClr val="002060"/>
                </a:solidFill>
                <a:latin typeface="Helvetica" pitchFamily="34" charset="0"/>
              </a:rPr>
              <a:t> 0.6561 + 1²</a:t>
            </a:r>
            <a:r>
              <a:rPr lang="az-Cyrl-AZ" sz="1600" dirty="0">
                <a:solidFill>
                  <a:srgbClr val="002060"/>
                </a:solidFill>
                <a:latin typeface="Helvetica" pitchFamily="34" charset="0"/>
              </a:rPr>
              <a:t> х</a:t>
            </a:r>
            <a:r>
              <a:rPr lang="en-US" sz="1600" dirty="0">
                <a:solidFill>
                  <a:srgbClr val="002060"/>
                </a:solidFill>
                <a:latin typeface="Helvetica" pitchFamily="34" charset="0"/>
              </a:rPr>
              <a:t> 0.2916 + 2² </a:t>
            </a:r>
            <a:r>
              <a:rPr lang="az-Cyrl-AZ" sz="1600" dirty="0">
                <a:solidFill>
                  <a:srgbClr val="002060"/>
                </a:solidFill>
                <a:latin typeface="Helvetica" pitchFamily="34" charset="0"/>
              </a:rPr>
              <a:t>х</a:t>
            </a:r>
            <a:r>
              <a:rPr lang="en-US" sz="1600" dirty="0">
                <a:solidFill>
                  <a:srgbClr val="002060"/>
                </a:solidFill>
                <a:latin typeface="Helvetica" pitchFamily="34" charset="0"/>
              </a:rPr>
              <a:t> 0.0486 + 3²</a:t>
            </a:r>
            <a:r>
              <a:rPr lang="az-Cyrl-AZ" sz="1600" dirty="0">
                <a:solidFill>
                  <a:srgbClr val="002060"/>
                </a:solidFill>
                <a:latin typeface="Helvetica" pitchFamily="34" charset="0"/>
              </a:rPr>
              <a:t> х</a:t>
            </a:r>
            <a:r>
              <a:rPr lang="en-US" sz="1600" dirty="0">
                <a:solidFill>
                  <a:srgbClr val="002060"/>
                </a:solidFill>
                <a:latin typeface="Helvetica" pitchFamily="34" charset="0"/>
              </a:rPr>
              <a:t> 0.036 + 4² </a:t>
            </a:r>
            <a:r>
              <a:rPr lang="az-Cyrl-AZ" sz="1600" dirty="0">
                <a:solidFill>
                  <a:srgbClr val="002060"/>
                </a:solidFill>
                <a:latin typeface="Helvetica" pitchFamily="34" charset="0"/>
              </a:rPr>
              <a:t>х</a:t>
            </a:r>
            <a:r>
              <a:rPr lang="en-US" sz="1600" dirty="0">
                <a:solidFill>
                  <a:srgbClr val="002060"/>
                </a:solidFill>
                <a:latin typeface="Helvetica" pitchFamily="34" charset="0"/>
              </a:rPr>
              <a:t> 0.0001</a:t>
            </a:r>
          </a:p>
          <a:p>
            <a:endParaRPr lang="en-US" sz="1700" dirty="0">
              <a:solidFill>
                <a:srgbClr val="002060"/>
              </a:solidFill>
              <a:latin typeface="Helvetica" pitchFamily="34" charset="0"/>
            </a:endParaRPr>
          </a:p>
          <a:p>
            <a:r>
              <a:rPr lang="en-US" sz="1700" dirty="0">
                <a:solidFill>
                  <a:srgbClr val="002060"/>
                </a:solidFill>
                <a:latin typeface="Helvetica" pitchFamily="34" charset="0"/>
              </a:rPr>
              <a:t>                        = 0.5200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0"/>
            <a:ext cx="8229600" cy="868363"/>
          </a:xfrm>
        </p:spPr>
        <p:txBody>
          <a:bodyPr/>
          <a:lstStyle/>
          <a:p>
            <a:pPr eaLnBrk="1" hangingPunct="1"/>
            <a:r>
              <a:rPr lang="en-US" sz="3200" smtClean="0"/>
              <a:t>Discrete Uniform Distribution</a:t>
            </a:r>
          </a:p>
        </p:txBody>
      </p:sp>
      <p:sp>
        <p:nvSpPr>
          <p:cNvPr id="60419" name="Content Placeholder 2"/>
          <p:cNvSpPr>
            <a:spLocks noGrp="1"/>
          </p:cNvSpPr>
          <p:nvPr>
            <p:ph idx="1"/>
          </p:nvPr>
        </p:nvSpPr>
        <p:spPr>
          <a:xfrm>
            <a:off x="457200" y="1066800"/>
            <a:ext cx="8229600" cy="4572000"/>
          </a:xfrm>
        </p:spPr>
        <p:txBody>
          <a:bodyPr/>
          <a:lstStyle/>
          <a:p>
            <a:pPr eaLnBrk="1" hangingPunct="1">
              <a:buNone/>
            </a:pPr>
            <a:endParaRPr lang="en-US" sz="3000" dirty="0" smtClean="0">
              <a:solidFill>
                <a:srgbClr val="FF0000"/>
              </a:solidFill>
            </a:endParaRPr>
          </a:p>
          <a:p>
            <a:pPr eaLnBrk="1" hangingPunct="1">
              <a:buNone/>
            </a:pPr>
            <a:r>
              <a:rPr lang="en-US" sz="2800" dirty="0" smtClean="0"/>
              <a:t>If the random variable </a:t>
            </a:r>
            <a:r>
              <a:rPr lang="en-US" sz="2800" i="1" dirty="0" smtClean="0"/>
              <a:t>X</a:t>
            </a:r>
            <a:r>
              <a:rPr lang="en-US" sz="2800" dirty="0" smtClean="0"/>
              <a:t> assumes the values </a:t>
            </a:r>
            <a:r>
              <a:rPr lang="en-US" sz="2800" i="1" dirty="0" smtClean="0"/>
              <a:t>x</a:t>
            </a:r>
            <a:r>
              <a:rPr lang="en-US" sz="2800" baseline="-25000" dirty="0" smtClean="0"/>
              <a:t>1</a:t>
            </a:r>
            <a:r>
              <a:rPr lang="en-US" sz="2800" dirty="0" smtClean="0"/>
              <a:t>, </a:t>
            </a:r>
            <a:r>
              <a:rPr lang="en-US" sz="2800" i="1" dirty="0" smtClean="0"/>
              <a:t>x</a:t>
            </a:r>
            <a:r>
              <a:rPr lang="en-US" sz="2800" baseline="-25000" dirty="0" smtClean="0"/>
              <a:t>2</a:t>
            </a:r>
            <a:r>
              <a:rPr lang="en-US" sz="2800" dirty="0" smtClean="0"/>
              <a:t>, </a:t>
            </a:r>
          </a:p>
          <a:p>
            <a:pPr eaLnBrk="1" hangingPunct="1">
              <a:buNone/>
            </a:pPr>
            <a:r>
              <a:rPr lang="en-US" sz="2800" dirty="0" smtClean="0"/>
              <a:t>…, </a:t>
            </a:r>
            <a:r>
              <a:rPr lang="en-US" sz="2800" i="1" dirty="0" err="1" smtClean="0"/>
              <a:t>x</a:t>
            </a:r>
            <a:r>
              <a:rPr lang="en-US" sz="2800" i="1" baseline="-25000" dirty="0" err="1" smtClean="0"/>
              <a:t>n</a:t>
            </a:r>
            <a:r>
              <a:rPr lang="en-US" sz="2800" dirty="0" smtClean="0"/>
              <a:t>, with equal probabilities, then the discrete </a:t>
            </a:r>
          </a:p>
          <a:p>
            <a:pPr eaLnBrk="1" hangingPunct="1">
              <a:buNone/>
            </a:pPr>
            <a:r>
              <a:rPr lang="en-US" sz="2800" dirty="0" smtClean="0"/>
              <a:t>uniform distribution is given by </a:t>
            </a:r>
            <a:r>
              <a:rPr lang="en-US" sz="2800" i="1" dirty="0" smtClean="0"/>
              <a:t>	</a:t>
            </a:r>
            <a:endParaRPr lang="en-US" sz="3000" i="1" dirty="0" smtClean="0"/>
          </a:p>
          <a:p>
            <a:pPr eaLnBrk="1" hangingPunct="1">
              <a:buNone/>
            </a:pPr>
            <a:r>
              <a:rPr lang="en-US" sz="3000" i="1" dirty="0" smtClean="0"/>
              <a:t>		</a:t>
            </a:r>
          </a:p>
          <a:p>
            <a:pPr eaLnBrk="1" hangingPunct="1">
              <a:buNone/>
            </a:pPr>
            <a:r>
              <a:rPr lang="en-US" sz="3000" i="1" dirty="0" smtClean="0"/>
              <a:t>				f</a:t>
            </a:r>
            <a:r>
              <a:rPr lang="en-US" sz="3000" dirty="0" smtClean="0"/>
              <a:t>(</a:t>
            </a:r>
            <a:r>
              <a:rPr lang="en-US" sz="3000" i="1" dirty="0" smtClean="0"/>
              <a:t>x</a:t>
            </a:r>
            <a:r>
              <a:rPr lang="en-US" sz="3000" i="1" baseline="-25000" dirty="0" smtClean="0"/>
              <a:t>i</a:t>
            </a:r>
            <a:r>
              <a:rPr lang="en-US" sz="3000" dirty="0" smtClean="0"/>
              <a:t>) = 1/</a:t>
            </a:r>
            <a:r>
              <a:rPr lang="en-US" sz="3000" i="1" dirty="0" smtClean="0"/>
              <a:t>n			  </a:t>
            </a:r>
            <a:r>
              <a:rPr lang="en-US" sz="3000" i="1" dirty="0" smtClean="0">
                <a:solidFill>
                  <a:srgbClr val="FF0000"/>
                </a:solidFill>
              </a:rPr>
              <a:t> </a:t>
            </a:r>
            <a:endParaRPr lang="en-US" sz="3000" dirty="0" smtClean="0">
              <a:solidFill>
                <a:srgbClr val="FF0000"/>
              </a:solidFill>
            </a:endParaRPr>
          </a:p>
        </p:txBody>
      </p:sp>
      <p:sp>
        <p:nvSpPr>
          <p:cNvPr id="4" name="Footer Placeholder 3"/>
          <p:cNvSpPr>
            <a:spLocks noGrp="1"/>
          </p:cNvSpPr>
          <p:nvPr>
            <p:ph type="ftr" sz="quarter" idx="11"/>
          </p:nvPr>
        </p:nvSpPr>
        <p:spPr/>
        <p:txBody>
          <a:bodyPr/>
          <a:lstStyle/>
          <a:p>
            <a:pPr>
              <a:defRPr/>
            </a:pPr>
            <a:r>
              <a:rPr lang="en-US" dirty="0"/>
              <a:t>Sec 3-5 Discrete Uniform Distribution</a:t>
            </a:r>
          </a:p>
        </p:txBody>
      </p:sp>
      <p:sp>
        <p:nvSpPr>
          <p:cNvPr id="5" name="Slide Number Placeholder 4"/>
          <p:cNvSpPr>
            <a:spLocks noGrp="1"/>
          </p:cNvSpPr>
          <p:nvPr>
            <p:ph type="sldNum" sz="quarter" idx="12"/>
          </p:nvPr>
        </p:nvSpPr>
        <p:spPr/>
        <p:txBody>
          <a:bodyPr/>
          <a:lstStyle/>
          <a:p>
            <a:pPr>
              <a:defRPr/>
            </a:pPr>
            <a:fld id="{9FDB3DB1-5211-427A-8226-2025F489645C}" type="slidenum">
              <a:rPr lang="en-US"/>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0"/>
            <a:ext cx="8229600" cy="868363"/>
          </a:xfrm>
        </p:spPr>
        <p:txBody>
          <a:bodyPr/>
          <a:lstStyle/>
          <a:p>
            <a:pPr eaLnBrk="1" hangingPunct="1"/>
            <a:r>
              <a:rPr lang="en-US" sz="3200" dirty="0" smtClean="0"/>
              <a:t>Discrete Uniform Distribution</a:t>
            </a:r>
          </a:p>
        </p:txBody>
      </p:sp>
      <p:sp>
        <p:nvSpPr>
          <p:cNvPr id="62467" name="Content Placeholder 2"/>
          <p:cNvSpPr>
            <a:spLocks noGrp="1"/>
          </p:cNvSpPr>
          <p:nvPr>
            <p:ph idx="1"/>
          </p:nvPr>
        </p:nvSpPr>
        <p:spPr>
          <a:xfrm>
            <a:off x="609600" y="1066800"/>
            <a:ext cx="8001000" cy="4876800"/>
          </a:xfrm>
        </p:spPr>
        <p:txBody>
          <a:bodyPr/>
          <a:lstStyle/>
          <a:p>
            <a:r>
              <a:rPr lang="en-US" sz="3000" dirty="0" smtClean="0"/>
              <a:t>Let </a:t>
            </a:r>
            <a:r>
              <a:rPr lang="en-US" sz="3000" i="1" dirty="0" smtClean="0"/>
              <a:t>X</a:t>
            </a:r>
            <a:r>
              <a:rPr lang="en-US" sz="3000" dirty="0" smtClean="0"/>
              <a:t> be a discrete random variable ranging from </a:t>
            </a:r>
            <a:r>
              <a:rPr lang="en-US" sz="3000" i="1" dirty="0" smtClean="0"/>
              <a:t>a,a+1,a+2,…,b,</a:t>
            </a:r>
            <a:r>
              <a:rPr lang="en-US" sz="3000" dirty="0" smtClean="0"/>
              <a:t> for </a:t>
            </a:r>
            <a:r>
              <a:rPr lang="en-US" sz="3000" i="1" dirty="0" smtClean="0"/>
              <a:t>a</a:t>
            </a:r>
            <a:r>
              <a:rPr lang="en-US" sz="3000" dirty="0" smtClean="0"/>
              <a:t> ≤ </a:t>
            </a:r>
            <a:r>
              <a:rPr lang="en-US" sz="3000" i="1" dirty="0" smtClean="0"/>
              <a:t>b</a:t>
            </a:r>
            <a:r>
              <a:rPr lang="en-US" sz="3000" dirty="0" smtClean="0"/>
              <a:t>. There are </a:t>
            </a:r>
            <a:r>
              <a:rPr lang="en-US" sz="3000" i="1" dirty="0" smtClean="0"/>
              <a:t>b</a:t>
            </a:r>
            <a:r>
              <a:rPr lang="en-US" sz="3000" dirty="0" smtClean="0"/>
              <a:t> – (</a:t>
            </a:r>
            <a:r>
              <a:rPr lang="en-US" sz="3000" i="1" dirty="0" smtClean="0"/>
              <a:t>a</a:t>
            </a:r>
            <a:r>
              <a:rPr lang="en-US" sz="3000" dirty="0" smtClean="0"/>
              <a:t>-1) values in the inclusive interval. Therefore:</a:t>
            </a:r>
          </a:p>
          <a:p>
            <a:pPr eaLnBrk="1" hangingPunct="1">
              <a:buFont typeface="Arial" pitchFamily="34" charset="0"/>
              <a:buNone/>
            </a:pPr>
            <a:r>
              <a:rPr lang="en-US" sz="3000" dirty="0" smtClean="0"/>
              <a:t>			</a:t>
            </a:r>
            <a:r>
              <a:rPr lang="en-US" sz="3000" i="1" dirty="0" smtClean="0"/>
              <a:t>f</a:t>
            </a:r>
            <a:r>
              <a:rPr lang="en-US" sz="3000" dirty="0" smtClean="0"/>
              <a:t>(</a:t>
            </a:r>
            <a:r>
              <a:rPr lang="en-US" sz="3000" i="1" dirty="0" smtClean="0"/>
              <a:t>x</a:t>
            </a:r>
            <a:r>
              <a:rPr lang="en-US" sz="3000" dirty="0" smtClean="0"/>
              <a:t>) = 1/(</a:t>
            </a:r>
            <a:r>
              <a:rPr lang="en-US" sz="3000" i="1" dirty="0" smtClean="0"/>
              <a:t>b</a:t>
            </a:r>
            <a:r>
              <a:rPr lang="en-US" sz="3000" dirty="0" smtClean="0"/>
              <a:t>-</a:t>
            </a:r>
            <a:r>
              <a:rPr lang="en-US" sz="3000" i="1" dirty="0" smtClean="0"/>
              <a:t>a</a:t>
            </a:r>
            <a:r>
              <a:rPr lang="en-US" sz="3000" dirty="0" smtClean="0"/>
              <a:t>+1)</a:t>
            </a:r>
          </a:p>
          <a:p>
            <a:pPr eaLnBrk="1" hangingPunct="1"/>
            <a:r>
              <a:rPr lang="en-US" sz="3000" dirty="0" smtClean="0"/>
              <a:t>Its measures are:</a:t>
            </a:r>
          </a:p>
          <a:p>
            <a:pPr eaLnBrk="1" hangingPunct="1">
              <a:buFont typeface="Arial" pitchFamily="34" charset="0"/>
              <a:buNone/>
            </a:pPr>
            <a:r>
              <a:rPr lang="en-US" sz="3000" dirty="0" smtClean="0"/>
              <a:t>			</a:t>
            </a:r>
            <a:r>
              <a:rPr lang="el-GR" sz="3000" i="1" dirty="0" smtClean="0"/>
              <a:t>μ</a:t>
            </a:r>
            <a:r>
              <a:rPr lang="en-US" sz="3000" dirty="0" smtClean="0"/>
              <a:t> = </a:t>
            </a:r>
            <a:r>
              <a:rPr lang="en-US" sz="3000" i="1" dirty="0" smtClean="0"/>
              <a:t>E</a:t>
            </a:r>
            <a:r>
              <a:rPr lang="en-US" sz="3000" dirty="0" smtClean="0"/>
              <a:t>(</a:t>
            </a:r>
            <a:r>
              <a:rPr lang="en-US" sz="3000" i="1" dirty="0" smtClean="0"/>
              <a:t>x</a:t>
            </a:r>
            <a:r>
              <a:rPr lang="en-US" sz="3000" dirty="0" smtClean="0"/>
              <a:t>) = (</a:t>
            </a:r>
            <a:r>
              <a:rPr lang="en-US" sz="3000" i="1" dirty="0" err="1" smtClean="0"/>
              <a:t>b</a:t>
            </a:r>
            <a:r>
              <a:rPr lang="en-US" sz="3000" dirty="0" err="1" smtClean="0"/>
              <a:t>+</a:t>
            </a:r>
            <a:r>
              <a:rPr lang="en-US" sz="3000" i="1" dirty="0" err="1" smtClean="0"/>
              <a:t>a</a:t>
            </a:r>
            <a:r>
              <a:rPr lang="en-US" sz="3000" dirty="0" smtClean="0"/>
              <a:t>)/2</a:t>
            </a:r>
          </a:p>
          <a:p>
            <a:pPr eaLnBrk="1" hangingPunct="1">
              <a:buFont typeface="Arial" pitchFamily="34" charset="0"/>
              <a:buNone/>
            </a:pPr>
            <a:r>
              <a:rPr lang="en-US" sz="3000" dirty="0" smtClean="0"/>
              <a:t>			</a:t>
            </a:r>
            <a:r>
              <a:rPr lang="el-GR" sz="3000" i="1" dirty="0" smtClean="0"/>
              <a:t>σ</a:t>
            </a:r>
            <a:r>
              <a:rPr lang="en-US" sz="3000" baseline="30000" dirty="0" smtClean="0"/>
              <a:t>2</a:t>
            </a:r>
            <a:r>
              <a:rPr lang="en-US" sz="3000" dirty="0" smtClean="0"/>
              <a:t> = </a:t>
            </a:r>
            <a:r>
              <a:rPr lang="en-US" sz="3000" i="1" dirty="0" smtClean="0"/>
              <a:t>V</a:t>
            </a:r>
            <a:r>
              <a:rPr lang="en-US" sz="3000" dirty="0" smtClean="0"/>
              <a:t>(</a:t>
            </a:r>
            <a:r>
              <a:rPr lang="en-US" sz="3000" i="1" dirty="0" smtClean="0"/>
              <a:t>x</a:t>
            </a:r>
            <a:r>
              <a:rPr lang="en-US" sz="3000" dirty="0" smtClean="0"/>
              <a:t>) = [(</a:t>
            </a:r>
            <a:r>
              <a:rPr lang="en-US" sz="3000" i="1" dirty="0" smtClean="0"/>
              <a:t>b</a:t>
            </a:r>
            <a:r>
              <a:rPr lang="en-US" sz="3000" dirty="0" smtClean="0"/>
              <a:t>-</a:t>
            </a:r>
            <a:r>
              <a:rPr lang="en-US" sz="3000" i="1" dirty="0" smtClean="0"/>
              <a:t>a</a:t>
            </a:r>
            <a:r>
              <a:rPr lang="en-US" sz="3000" dirty="0" smtClean="0"/>
              <a:t>+1)</a:t>
            </a:r>
            <a:r>
              <a:rPr lang="en-US" sz="3000" baseline="30000" dirty="0" smtClean="0"/>
              <a:t>2</a:t>
            </a:r>
            <a:r>
              <a:rPr lang="en-US" sz="3000" dirty="0" smtClean="0"/>
              <a:t>–1]/12</a:t>
            </a:r>
          </a:p>
          <a:p>
            <a:pPr eaLnBrk="1" hangingPunct="1">
              <a:buFont typeface="Arial" pitchFamily="34" charset="0"/>
              <a:buNone/>
            </a:pPr>
            <a:r>
              <a:rPr lang="en-US" sz="2200" dirty="0" smtClean="0"/>
              <a:t>			     </a:t>
            </a:r>
          </a:p>
          <a:p>
            <a:pPr eaLnBrk="1" hangingPunct="1">
              <a:buFont typeface="Arial" pitchFamily="34" charset="0"/>
              <a:buNone/>
            </a:pPr>
            <a:r>
              <a:rPr lang="en-US" sz="2200" dirty="0" smtClean="0"/>
              <a:t>			      Note that the mean is the midpoint of </a:t>
            </a:r>
            <a:r>
              <a:rPr lang="en-US" sz="2200" i="1" dirty="0" smtClean="0"/>
              <a:t>a</a:t>
            </a:r>
            <a:r>
              <a:rPr lang="en-US" sz="2200" dirty="0" smtClean="0"/>
              <a:t> &amp; </a:t>
            </a:r>
            <a:r>
              <a:rPr lang="en-US" sz="2200" i="1" dirty="0" smtClean="0"/>
              <a:t>b</a:t>
            </a:r>
            <a:r>
              <a:rPr lang="en-US" sz="2200" dirty="0" smtClean="0"/>
              <a:t>.</a:t>
            </a:r>
          </a:p>
          <a:p>
            <a:pPr eaLnBrk="1" hangingPunct="1">
              <a:buFont typeface="Arial" pitchFamily="34" charset="0"/>
              <a:buNone/>
            </a:pPr>
            <a:r>
              <a:rPr lang="en-US" dirty="0" smtClean="0"/>
              <a:t>				</a:t>
            </a:r>
          </a:p>
        </p:txBody>
      </p:sp>
      <p:sp>
        <p:nvSpPr>
          <p:cNvPr id="4" name="Footer Placeholder 3"/>
          <p:cNvSpPr>
            <a:spLocks noGrp="1"/>
          </p:cNvSpPr>
          <p:nvPr>
            <p:ph type="ftr" sz="quarter" idx="11"/>
          </p:nvPr>
        </p:nvSpPr>
        <p:spPr/>
        <p:txBody>
          <a:bodyPr/>
          <a:lstStyle/>
          <a:p>
            <a:pPr>
              <a:defRPr/>
            </a:pPr>
            <a:r>
              <a:rPr lang="en-US" dirty="0"/>
              <a:t>Sec 3-5 Discrete Uniform Distribution</a:t>
            </a:r>
          </a:p>
        </p:txBody>
      </p:sp>
      <p:sp>
        <p:nvSpPr>
          <p:cNvPr id="5" name="Slide Number Placeholder 4"/>
          <p:cNvSpPr>
            <a:spLocks noGrp="1"/>
          </p:cNvSpPr>
          <p:nvPr>
            <p:ph type="sldNum" sz="quarter" idx="12"/>
          </p:nvPr>
        </p:nvSpPr>
        <p:spPr/>
        <p:txBody>
          <a:bodyPr/>
          <a:lstStyle/>
          <a:p>
            <a:pPr>
              <a:defRPr/>
            </a:pPr>
            <a:fld id="{840BB547-E4B1-4E5B-8864-4C95F51F9A88}" type="slidenum">
              <a:rPr lang="en-US"/>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0"/>
            <a:ext cx="8229600" cy="868363"/>
          </a:xfrm>
        </p:spPr>
        <p:txBody>
          <a:bodyPr/>
          <a:lstStyle/>
          <a:p>
            <a:pPr eaLnBrk="1" hangingPunct="1"/>
            <a:r>
              <a:rPr lang="en-US" sz="3200" smtClean="0"/>
              <a:t>Example 3-14: Number of Voice Lines</a:t>
            </a:r>
          </a:p>
        </p:txBody>
      </p:sp>
      <p:sp>
        <p:nvSpPr>
          <p:cNvPr id="63491" name="Content Placeholder 2"/>
          <p:cNvSpPr>
            <a:spLocks noGrp="1"/>
          </p:cNvSpPr>
          <p:nvPr>
            <p:ph idx="1"/>
          </p:nvPr>
        </p:nvSpPr>
        <p:spPr>
          <a:xfrm>
            <a:off x="457200" y="1066800"/>
            <a:ext cx="8229600" cy="3124200"/>
          </a:xfrm>
        </p:spPr>
        <p:txBody>
          <a:bodyPr/>
          <a:lstStyle/>
          <a:p>
            <a:pPr eaLnBrk="1" hangingPunct="1">
              <a:buFont typeface="Arial" pitchFamily="34" charset="0"/>
              <a:buNone/>
            </a:pPr>
            <a:r>
              <a:rPr lang="en-US" sz="2800" dirty="0" smtClean="0"/>
              <a:t>Let the random variable </a:t>
            </a:r>
            <a:r>
              <a:rPr lang="en-US" sz="2800" i="1" dirty="0" smtClean="0"/>
              <a:t>X</a:t>
            </a:r>
            <a:r>
              <a:rPr lang="en-US" sz="2800" dirty="0" smtClean="0"/>
              <a:t> denote the number of </a:t>
            </a:r>
          </a:p>
          <a:p>
            <a:pPr eaLnBrk="1" hangingPunct="1">
              <a:buFont typeface="Arial" pitchFamily="34" charset="0"/>
              <a:buNone/>
            </a:pPr>
            <a:r>
              <a:rPr lang="en-US" sz="2800" dirty="0" smtClean="0"/>
              <a:t>the 48 voice lines that are in use at a particular </a:t>
            </a:r>
          </a:p>
          <a:p>
            <a:pPr eaLnBrk="1" hangingPunct="1">
              <a:buFont typeface="Arial" pitchFamily="34" charset="0"/>
              <a:buNone/>
            </a:pPr>
            <a:r>
              <a:rPr lang="en-US" sz="2800" dirty="0" smtClean="0"/>
              <a:t>time. Assume that </a:t>
            </a:r>
            <a:r>
              <a:rPr lang="en-US" sz="2800" i="1" dirty="0" smtClean="0"/>
              <a:t>X</a:t>
            </a:r>
            <a:r>
              <a:rPr lang="en-US" sz="2800" dirty="0" smtClean="0"/>
              <a:t> is a discrete uniform random </a:t>
            </a:r>
          </a:p>
          <a:p>
            <a:pPr eaLnBrk="1" hangingPunct="1">
              <a:buFont typeface="Arial" pitchFamily="34" charset="0"/>
              <a:buNone/>
            </a:pPr>
            <a:r>
              <a:rPr lang="en-US" sz="2800" dirty="0" smtClean="0"/>
              <a:t>variable with a range of 0 to 48. Find </a:t>
            </a:r>
            <a:r>
              <a:rPr lang="en-US" sz="2800" i="1" dirty="0" smtClean="0"/>
              <a:t>E</a:t>
            </a:r>
            <a:r>
              <a:rPr lang="en-US" sz="2800" dirty="0" smtClean="0"/>
              <a:t>(</a:t>
            </a:r>
            <a:r>
              <a:rPr lang="en-US" sz="2800" i="1" dirty="0" smtClean="0"/>
              <a:t>X</a:t>
            </a:r>
            <a:r>
              <a:rPr lang="en-US" sz="2800" dirty="0" smtClean="0"/>
              <a:t>) &amp; </a:t>
            </a:r>
            <a:r>
              <a:rPr lang="el-GR" sz="2800" i="1" dirty="0" smtClean="0"/>
              <a:t>σ</a:t>
            </a:r>
            <a:r>
              <a:rPr lang="en-US" sz="2800" dirty="0" smtClean="0"/>
              <a:t>.</a:t>
            </a:r>
          </a:p>
          <a:p>
            <a:pPr eaLnBrk="1" hangingPunct="1">
              <a:buFont typeface="Arial" pitchFamily="34" charset="0"/>
              <a:buNone/>
            </a:pPr>
            <a:endParaRPr lang="en-US" sz="2800" dirty="0" smtClean="0"/>
          </a:p>
          <a:p>
            <a:pPr eaLnBrk="1" hangingPunct="1">
              <a:buFont typeface="Arial" pitchFamily="34" charset="0"/>
              <a:buNone/>
            </a:pPr>
            <a:r>
              <a:rPr lang="en-US" sz="2800" dirty="0" smtClean="0"/>
              <a:t>    Answer:</a:t>
            </a:r>
          </a:p>
        </p:txBody>
      </p:sp>
      <p:sp>
        <p:nvSpPr>
          <p:cNvPr id="4" name="Footer Placeholder 3"/>
          <p:cNvSpPr>
            <a:spLocks noGrp="1"/>
          </p:cNvSpPr>
          <p:nvPr>
            <p:ph type="ftr" sz="quarter" idx="11"/>
          </p:nvPr>
        </p:nvSpPr>
        <p:spPr/>
        <p:txBody>
          <a:bodyPr/>
          <a:lstStyle/>
          <a:p>
            <a:pPr>
              <a:defRPr/>
            </a:pPr>
            <a:r>
              <a:rPr lang="en-US"/>
              <a:t>Sec 3-5 Discrete Uniform Distribution</a:t>
            </a:r>
          </a:p>
        </p:txBody>
      </p:sp>
      <p:sp>
        <p:nvSpPr>
          <p:cNvPr id="5" name="Slide Number Placeholder 4"/>
          <p:cNvSpPr>
            <a:spLocks noGrp="1"/>
          </p:cNvSpPr>
          <p:nvPr>
            <p:ph type="sldNum" sz="quarter" idx="12"/>
          </p:nvPr>
        </p:nvSpPr>
        <p:spPr/>
        <p:txBody>
          <a:bodyPr/>
          <a:lstStyle/>
          <a:p>
            <a:pPr>
              <a:defRPr/>
            </a:pPr>
            <a:fld id="{D8A8074C-35DB-4185-B45E-F84B3FF61D3D}" type="slidenum">
              <a:rPr lang="en-US"/>
              <a:pPr>
                <a:defRPr/>
              </a:pPr>
              <a:t>19</a:t>
            </a:fld>
            <a:endParaRPr lang="en-US" dirty="0"/>
          </a:p>
        </p:txBody>
      </p:sp>
      <p:pic>
        <p:nvPicPr>
          <p:cNvPr id="8" name="Picture 7" descr="Picture1.png"/>
          <p:cNvPicPr>
            <a:picLocks noChangeAspect="1"/>
          </p:cNvPicPr>
          <p:nvPr/>
        </p:nvPicPr>
        <p:blipFill>
          <a:blip r:embed="rId3"/>
          <a:stretch>
            <a:fillRect/>
          </a:stretch>
        </p:blipFill>
        <p:spPr>
          <a:xfrm>
            <a:off x="2246839" y="4026573"/>
            <a:ext cx="5601761" cy="199322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57200" y="6264275"/>
            <a:ext cx="5029200" cy="365125"/>
          </a:xfrm>
        </p:spPr>
        <p:txBody>
          <a:bodyPr/>
          <a:lstStyle/>
          <a:p>
            <a:pPr>
              <a:defRPr/>
            </a:pPr>
            <a:r>
              <a:rPr lang="en-US" dirty="0">
                <a:cs typeface="Times New Roman" pitchFamily="18" charset="0"/>
              </a:rPr>
              <a:t>Chapter 3 </a:t>
            </a:r>
            <a:r>
              <a:rPr lang="en-US" dirty="0" smtClean="0">
                <a:cs typeface="Times New Roman" pitchFamily="18" charset="0"/>
              </a:rPr>
              <a:t>Title and Outline</a:t>
            </a:r>
            <a:endParaRPr lang="en-US" dirty="0">
              <a:cs typeface="Times New Roman" pitchFamily="18" charset="0"/>
            </a:endParaRPr>
          </a:p>
        </p:txBody>
      </p:sp>
      <p:sp>
        <p:nvSpPr>
          <p:cNvPr id="3" name="Slide Number Placeholder 2"/>
          <p:cNvSpPr>
            <a:spLocks noGrp="1"/>
          </p:cNvSpPr>
          <p:nvPr>
            <p:ph type="sldNum" sz="quarter" idx="12"/>
          </p:nvPr>
        </p:nvSpPr>
        <p:spPr/>
        <p:txBody>
          <a:bodyPr/>
          <a:lstStyle/>
          <a:p>
            <a:pPr>
              <a:defRPr/>
            </a:pPr>
            <a:fld id="{97A7F3AC-C686-4787-951F-4EF8B8C2CAB2}" type="slidenum">
              <a:rPr lang="en-US"/>
              <a:pPr>
                <a:defRPr/>
              </a:pPr>
              <a:t>2</a:t>
            </a:fld>
            <a:endParaRPr lang="en-US" dirty="0"/>
          </a:p>
        </p:txBody>
      </p:sp>
      <p:sp>
        <p:nvSpPr>
          <p:cNvPr id="44036" name="TextBox 3"/>
          <p:cNvSpPr txBox="1">
            <a:spLocks noChangeArrowheads="1"/>
          </p:cNvSpPr>
          <p:nvPr/>
        </p:nvSpPr>
        <p:spPr bwMode="auto">
          <a:xfrm>
            <a:off x="76200" y="0"/>
            <a:ext cx="3200400" cy="3154363"/>
          </a:xfrm>
          <a:prstGeom prst="rect">
            <a:avLst/>
          </a:prstGeom>
          <a:noFill/>
          <a:ln w="9525">
            <a:noFill/>
            <a:miter lim="800000"/>
            <a:headEnd/>
            <a:tailEnd/>
          </a:ln>
        </p:spPr>
        <p:txBody>
          <a:bodyPr>
            <a:spAutoFit/>
          </a:bodyPr>
          <a:lstStyle/>
          <a:p>
            <a:pPr algn="ctr"/>
            <a:r>
              <a:rPr lang="en-US" sz="19900" b="1" dirty="0">
                <a:solidFill>
                  <a:srgbClr val="1F497D"/>
                </a:solidFill>
                <a:latin typeface="Helvetica" pitchFamily="34" charset="0"/>
                <a:cs typeface="Times New Roman" pitchFamily="18" charset="0"/>
              </a:rPr>
              <a:t>3</a:t>
            </a:r>
          </a:p>
        </p:txBody>
      </p:sp>
      <p:sp>
        <p:nvSpPr>
          <p:cNvPr id="44037" name="TextBox 5"/>
          <p:cNvSpPr txBox="1">
            <a:spLocks noChangeArrowheads="1"/>
          </p:cNvSpPr>
          <p:nvPr/>
        </p:nvSpPr>
        <p:spPr bwMode="auto">
          <a:xfrm>
            <a:off x="3733800" y="381000"/>
            <a:ext cx="4800600" cy="2554545"/>
          </a:xfrm>
          <a:prstGeom prst="rect">
            <a:avLst/>
          </a:prstGeom>
          <a:noFill/>
          <a:ln w="9525">
            <a:noFill/>
            <a:miter lim="800000"/>
            <a:headEnd/>
            <a:tailEnd/>
          </a:ln>
        </p:spPr>
        <p:txBody>
          <a:bodyPr>
            <a:spAutoFit/>
          </a:bodyPr>
          <a:lstStyle/>
          <a:p>
            <a:pPr algn="ctr"/>
            <a:r>
              <a:rPr lang="en-US" sz="4000" b="1" dirty="0">
                <a:solidFill>
                  <a:srgbClr val="1F497D"/>
                </a:solidFill>
                <a:latin typeface="Helvetica" pitchFamily="34" charset="0"/>
                <a:cs typeface="Times New Roman" pitchFamily="18" charset="0"/>
              </a:rPr>
              <a:t>Discrete Random Variables and Probability Distributions</a:t>
            </a:r>
          </a:p>
        </p:txBody>
      </p:sp>
      <p:sp>
        <p:nvSpPr>
          <p:cNvPr id="7" name="TextBox 6"/>
          <p:cNvSpPr txBox="1"/>
          <p:nvPr/>
        </p:nvSpPr>
        <p:spPr>
          <a:xfrm>
            <a:off x="381000" y="3429000"/>
            <a:ext cx="8305800" cy="2554545"/>
          </a:xfrm>
          <a:prstGeom prst="rect">
            <a:avLst/>
          </a:prstGeom>
          <a:noFill/>
        </p:spPr>
        <p:txBody>
          <a:bodyPr numCol="2">
            <a:spAutoFit/>
          </a:bodyPr>
          <a:lstStyle/>
          <a:p>
            <a:pPr fontAlgn="auto">
              <a:spcBef>
                <a:spcPts val="0"/>
              </a:spcBef>
              <a:spcAft>
                <a:spcPts val="0"/>
              </a:spcAft>
              <a:defRPr/>
            </a:pPr>
            <a:r>
              <a:rPr lang="en-US" sz="2000" dirty="0">
                <a:latin typeface="Helvetica" pitchFamily="50" charset="0"/>
                <a:cs typeface="Times New Roman" pitchFamily="18" charset="0"/>
              </a:rPr>
              <a:t>3-1  Discrete Random Variables</a:t>
            </a:r>
          </a:p>
          <a:p>
            <a:pPr fontAlgn="auto">
              <a:spcBef>
                <a:spcPts val="0"/>
              </a:spcBef>
              <a:spcAft>
                <a:spcPts val="0"/>
              </a:spcAft>
              <a:defRPr/>
            </a:pPr>
            <a:r>
              <a:rPr lang="en-US" sz="2000" dirty="0">
                <a:latin typeface="Helvetica" pitchFamily="50" charset="0"/>
                <a:cs typeface="Times New Roman" pitchFamily="18" charset="0"/>
              </a:rPr>
              <a:t>3-2  Probability Distributions and </a:t>
            </a:r>
            <a:r>
              <a:rPr lang="en-US" sz="2000" dirty="0" smtClean="0">
                <a:latin typeface="Helvetica" pitchFamily="50" charset="0"/>
                <a:cs typeface="Times New Roman" pitchFamily="18" charset="0"/>
              </a:rPr>
              <a:t>   </a:t>
            </a:r>
          </a:p>
          <a:p>
            <a:pPr fontAlgn="auto">
              <a:spcBef>
                <a:spcPts val="0"/>
              </a:spcBef>
              <a:spcAft>
                <a:spcPts val="0"/>
              </a:spcAft>
              <a:defRPr/>
            </a:pPr>
            <a:r>
              <a:rPr lang="en-US" sz="2000" dirty="0" smtClean="0">
                <a:latin typeface="Helvetica" pitchFamily="50" charset="0"/>
                <a:cs typeface="Times New Roman" pitchFamily="18" charset="0"/>
              </a:rPr>
              <a:t>       Probability </a:t>
            </a:r>
            <a:r>
              <a:rPr lang="en-US" sz="2000" dirty="0">
                <a:latin typeface="Helvetica" pitchFamily="50" charset="0"/>
                <a:cs typeface="Times New Roman" pitchFamily="18" charset="0"/>
              </a:rPr>
              <a:t>Mass Functions</a:t>
            </a:r>
          </a:p>
          <a:p>
            <a:pPr fontAlgn="auto">
              <a:spcBef>
                <a:spcPts val="0"/>
              </a:spcBef>
              <a:spcAft>
                <a:spcPts val="0"/>
              </a:spcAft>
              <a:defRPr/>
            </a:pPr>
            <a:r>
              <a:rPr lang="en-US" sz="2000" dirty="0">
                <a:latin typeface="Helvetica" pitchFamily="50" charset="0"/>
                <a:cs typeface="Times New Roman" pitchFamily="18" charset="0"/>
              </a:rPr>
              <a:t>3-3  Cumulative Distribution </a:t>
            </a:r>
            <a:r>
              <a:rPr lang="en-US" sz="2000" dirty="0" smtClean="0">
                <a:latin typeface="Helvetica" pitchFamily="50" charset="0"/>
                <a:cs typeface="Times New Roman" pitchFamily="18" charset="0"/>
              </a:rPr>
              <a:t> </a:t>
            </a:r>
          </a:p>
          <a:p>
            <a:pPr fontAlgn="auto">
              <a:spcBef>
                <a:spcPts val="0"/>
              </a:spcBef>
              <a:spcAft>
                <a:spcPts val="0"/>
              </a:spcAft>
              <a:defRPr/>
            </a:pPr>
            <a:r>
              <a:rPr lang="en-US" sz="2000" dirty="0" smtClean="0">
                <a:latin typeface="Helvetica" pitchFamily="50" charset="0"/>
                <a:cs typeface="Times New Roman" pitchFamily="18" charset="0"/>
              </a:rPr>
              <a:t>        Functions</a:t>
            </a:r>
            <a:endParaRPr lang="en-US" sz="2000" dirty="0">
              <a:latin typeface="Helvetica" pitchFamily="50" charset="0"/>
              <a:cs typeface="Times New Roman" pitchFamily="18" charset="0"/>
            </a:endParaRPr>
          </a:p>
          <a:p>
            <a:pPr fontAlgn="auto">
              <a:spcBef>
                <a:spcPts val="0"/>
              </a:spcBef>
              <a:spcAft>
                <a:spcPts val="0"/>
              </a:spcAft>
              <a:defRPr/>
            </a:pPr>
            <a:r>
              <a:rPr lang="en-US" sz="2000" dirty="0">
                <a:latin typeface="Helvetica" pitchFamily="50" charset="0"/>
                <a:cs typeface="Times New Roman" pitchFamily="18" charset="0"/>
              </a:rPr>
              <a:t>3-4  Mean and Variance of a </a:t>
            </a:r>
            <a:endParaRPr lang="en-US" sz="2000" dirty="0" smtClean="0">
              <a:latin typeface="Helvetica" pitchFamily="50" charset="0"/>
              <a:cs typeface="Times New Roman" pitchFamily="18" charset="0"/>
            </a:endParaRPr>
          </a:p>
          <a:p>
            <a:pPr fontAlgn="auto">
              <a:spcBef>
                <a:spcPts val="0"/>
              </a:spcBef>
              <a:spcAft>
                <a:spcPts val="0"/>
              </a:spcAft>
              <a:defRPr/>
            </a:pPr>
            <a:r>
              <a:rPr lang="en-US" sz="2000" dirty="0" smtClean="0">
                <a:latin typeface="Helvetica" pitchFamily="50" charset="0"/>
                <a:cs typeface="Times New Roman" pitchFamily="18" charset="0"/>
              </a:rPr>
              <a:t>       Discrete </a:t>
            </a:r>
            <a:r>
              <a:rPr lang="en-US" sz="2000" dirty="0">
                <a:latin typeface="Helvetica" pitchFamily="50" charset="0"/>
                <a:cs typeface="Times New Roman" pitchFamily="18" charset="0"/>
              </a:rPr>
              <a:t>Random Variable</a:t>
            </a:r>
          </a:p>
          <a:p>
            <a:pPr fontAlgn="auto">
              <a:spcBef>
                <a:spcPts val="0"/>
              </a:spcBef>
              <a:spcAft>
                <a:spcPts val="0"/>
              </a:spcAft>
              <a:defRPr/>
            </a:pPr>
            <a:r>
              <a:rPr lang="en-US" sz="2000" dirty="0">
                <a:latin typeface="Helvetica" pitchFamily="50" charset="0"/>
                <a:cs typeface="Times New Roman" pitchFamily="18" charset="0"/>
              </a:rPr>
              <a:t>3-5  Discrete Uniform Distribution </a:t>
            </a:r>
          </a:p>
          <a:p>
            <a:pPr fontAlgn="auto">
              <a:spcBef>
                <a:spcPts val="0"/>
              </a:spcBef>
              <a:spcAft>
                <a:spcPts val="0"/>
              </a:spcAft>
              <a:defRPr/>
            </a:pPr>
            <a:r>
              <a:rPr lang="en-US" sz="2000" dirty="0">
                <a:latin typeface="Helvetica" pitchFamily="50" charset="0"/>
                <a:cs typeface="Times New Roman" pitchFamily="18" charset="0"/>
              </a:rPr>
              <a:t>3-6   Binomial Distribution</a:t>
            </a:r>
          </a:p>
          <a:p>
            <a:pPr fontAlgn="auto">
              <a:spcBef>
                <a:spcPts val="0"/>
              </a:spcBef>
              <a:spcAft>
                <a:spcPts val="0"/>
              </a:spcAft>
              <a:defRPr/>
            </a:pPr>
            <a:r>
              <a:rPr lang="en-US" sz="2000" dirty="0">
                <a:latin typeface="Helvetica" pitchFamily="50" charset="0"/>
                <a:cs typeface="Times New Roman" pitchFamily="18" charset="0"/>
              </a:rPr>
              <a:t>3-7  Geometric and Negative </a:t>
            </a:r>
            <a:endParaRPr lang="en-US" sz="2000" dirty="0" smtClean="0">
              <a:latin typeface="Helvetica" pitchFamily="50" charset="0"/>
              <a:cs typeface="Times New Roman" pitchFamily="18" charset="0"/>
            </a:endParaRPr>
          </a:p>
          <a:p>
            <a:pPr fontAlgn="auto">
              <a:spcBef>
                <a:spcPts val="0"/>
              </a:spcBef>
              <a:spcAft>
                <a:spcPts val="0"/>
              </a:spcAft>
              <a:defRPr/>
            </a:pPr>
            <a:r>
              <a:rPr lang="en-US" sz="2000" dirty="0" smtClean="0">
                <a:latin typeface="Helvetica" pitchFamily="50" charset="0"/>
                <a:cs typeface="Times New Roman" pitchFamily="18" charset="0"/>
              </a:rPr>
              <a:t>        Binomial </a:t>
            </a:r>
            <a:r>
              <a:rPr lang="en-US" sz="2000" dirty="0">
                <a:latin typeface="Helvetica" pitchFamily="50" charset="0"/>
                <a:cs typeface="Times New Roman" pitchFamily="18" charset="0"/>
              </a:rPr>
              <a:t>Distributions</a:t>
            </a:r>
            <a:endParaRPr lang="en-US" dirty="0">
              <a:latin typeface="Helvetica" pitchFamily="50" charset="0"/>
              <a:cs typeface="Times New Roman" pitchFamily="18" charset="0"/>
            </a:endParaRPr>
          </a:p>
          <a:p>
            <a:pPr fontAlgn="auto">
              <a:spcBef>
                <a:spcPts val="0"/>
              </a:spcBef>
              <a:spcAft>
                <a:spcPts val="0"/>
              </a:spcAft>
              <a:defRPr/>
            </a:pPr>
            <a:r>
              <a:rPr lang="en-US" sz="2000" dirty="0">
                <a:latin typeface="Helvetica" pitchFamily="50" charset="0"/>
                <a:cs typeface="Times New Roman" pitchFamily="18" charset="0"/>
              </a:rPr>
              <a:t>3-8  Hypergeometric Distribution</a:t>
            </a:r>
          </a:p>
          <a:p>
            <a:pPr fontAlgn="auto">
              <a:spcBef>
                <a:spcPts val="0"/>
              </a:spcBef>
              <a:spcAft>
                <a:spcPts val="0"/>
              </a:spcAft>
              <a:defRPr/>
            </a:pPr>
            <a:r>
              <a:rPr lang="en-US" sz="2000" dirty="0">
                <a:latin typeface="Helvetica" pitchFamily="50" charset="0"/>
                <a:cs typeface="Times New Roman" pitchFamily="18" charset="0"/>
              </a:rPr>
              <a:t>3-9  Poisson Distribution</a:t>
            </a:r>
          </a:p>
          <a:p>
            <a:pPr fontAlgn="auto">
              <a:spcBef>
                <a:spcPts val="0"/>
              </a:spcBef>
              <a:spcAft>
                <a:spcPts val="0"/>
              </a:spcAft>
              <a:defRPr/>
            </a:pPr>
            <a:endParaRPr lang="en-US" dirty="0">
              <a:latin typeface="Helvetica" pitchFamily="50" charset="0"/>
              <a:cs typeface="Times New Roman" pitchFamily="18" charset="0"/>
            </a:endParaRPr>
          </a:p>
          <a:p>
            <a:pPr fontAlgn="auto">
              <a:spcBef>
                <a:spcPts val="0"/>
              </a:spcBef>
              <a:spcAft>
                <a:spcPts val="0"/>
              </a:spcAft>
              <a:defRPr/>
            </a:pPr>
            <a:endParaRPr lang="en-US" dirty="0">
              <a:latin typeface="Times New Roman" pitchFamily="18" charset="0"/>
              <a:cs typeface="Times New Roman" pitchFamily="18" charset="0"/>
            </a:endParaRPr>
          </a:p>
        </p:txBody>
      </p:sp>
      <p:sp>
        <p:nvSpPr>
          <p:cNvPr id="44039" name="TextBox 7"/>
          <p:cNvSpPr txBox="1">
            <a:spLocks noChangeArrowheads="1"/>
          </p:cNvSpPr>
          <p:nvPr/>
        </p:nvSpPr>
        <p:spPr bwMode="auto">
          <a:xfrm>
            <a:off x="381000" y="2952750"/>
            <a:ext cx="2690813" cy="400050"/>
          </a:xfrm>
          <a:prstGeom prst="rect">
            <a:avLst/>
          </a:prstGeom>
          <a:noFill/>
          <a:ln w="9525">
            <a:noFill/>
            <a:miter lim="800000"/>
            <a:headEnd/>
            <a:tailEnd/>
          </a:ln>
        </p:spPr>
        <p:txBody>
          <a:bodyPr wrap="none">
            <a:spAutoFit/>
          </a:bodyPr>
          <a:lstStyle/>
          <a:p>
            <a:r>
              <a:rPr lang="en-US" sz="2000" b="1">
                <a:latin typeface="Helvetica" pitchFamily="34" charset="0"/>
                <a:cs typeface="Times New Roman" pitchFamily="18" charset="0"/>
              </a:rPr>
              <a:t>CHAPTER OUTLINE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le 1"/>
          <p:cNvSpPr>
            <a:spLocks noGrp="1"/>
          </p:cNvSpPr>
          <p:nvPr>
            <p:ph type="title"/>
          </p:nvPr>
        </p:nvSpPr>
        <p:spPr>
          <a:xfrm>
            <a:off x="457200" y="0"/>
            <a:ext cx="8229600" cy="868363"/>
          </a:xfrm>
        </p:spPr>
        <p:txBody>
          <a:bodyPr/>
          <a:lstStyle/>
          <a:p>
            <a:pPr eaLnBrk="1" hangingPunct="1"/>
            <a:r>
              <a:rPr lang="en-US" sz="3800" dirty="0" smtClean="0"/>
              <a:t>Binomial Distribution</a:t>
            </a:r>
          </a:p>
        </p:txBody>
      </p:sp>
      <p:sp>
        <p:nvSpPr>
          <p:cNvPr id="11269" name="Content Placeholder 2"/>
          <p:cNvSpPr>
            <a:spLocks noGrp="1"/>
          </p:cNvSpPr>
          <p:nvPr>
            <p:ph idx="1"/>
          </p:nvPr>
        </p:nvSpPr>
        <p:spPr>
          <a:xfrm>
            <a:off x="457200" y="1066800"/>
            <a:ext cx="8534400" cy="4953000"/>
          </a:xfrm>
        </p:spPr>
        <p:txBody>
          <a:bodyPr/>
          <a:lstStyle/>
          <a:p>
            <a:pPr eaLnBrk="1" hangingPunct="1">
              <a:buNone/>
            </a:pPr>
            <a:r>
              <a:rPr lang="en-US" sz="3000" dirty="0" smtClean="0"/>
              <a:t>The random variable X that equals the number </a:t>
            </a:r>
          </a:p>
          <a:p>
            <a:pPr eaLnBrk="1" hangingPunct="1">
              <a:buNone/>
            </a:pPr>
            <a:r>
              <a:rPr lang="en-US" sz="3000" dirty="0" smtClean="0"/>
              <a:t>of trials that result in a success is a binomial </a:t>
            </a:r>
          </a:p>
          <a:p>
            <a:pPr eaLnBrk="1" hangingPunct="1">
              <a:buNone/>
            </a:pPr>
            <a:r>
              <a:rPr lang="en-US" sz="3000" dirty="0" smtClean="0"/>
              <a:t>random variable with parameters 0 &lt; </a:t>
            </a:r>
            <a:r>
              <a:rPr lang="en-US" sz="3000" i="1" dirty="0" smtClean="0"/>
              <a:t>p</a:t>
            </a:r>
            <a:r>
              <a:rPr lang="en-US" sz="3000" dirty="0" smtClean="0"/>
              <a:t> &lt; 1 and </a:t>
            </a:r>
          </a:p>
          <a:p>
            <a:pPr eaLnBrk="1" hangingPunct="1">
              <a:buNone/>
            </a:pPr>
            <a:r>
              <a:rPr lang="en-US" sz="3000" i="1" dirty="0" smtClean="0"/>
              <a:t>n</a:t>
            </a:r>
            <a:r>
              <a:rPr lang="en-US" sz="3000" dirty="0" smtClean="0"/>
              <a:t> = 1, 2, ....</a:t>
            </a:r>
          </a:p>
          <a:p>
            <a:pPr eaLnBrk="1" hangingPunct="1">
              <a:buNone/>
            </a:pPr>
            <a:r>
              <a:rPr lang="en-US" sz="3000" dirty="0" smtClean="0"/>
              <a:t>The probability mass function is:</a:t>
            </a:r>
          </a:p>
          <a:p>
            <a:pPr eaLnBrk="1" hangingPunct="1"/>
            <a:endParaRPr lang="en-US" sz="3000" dirty="0" smtClean="0"/>
          </a:p>
          <a:p>
            <a:pPr eaLnBrk="1" hangingPunct="1">
              <a:buNone/>
            </a:pPr>
            <a:endParaRPr lang="en-US" sz="3000" dirty="0" smtClean="0"/>
          </a:p>
          <a:p>
            <a:pPr eaLnBrk="1" hangingPunct="1">
              <a:buNone/>
            </a:pPr>
            <a:r>
              <a:rPr lang="en-US" sz="3000" dirty="0" smtClean="0"/>
              <a:t>For constants </a:t>
            </a:r>
            <a:r>
              <a:rPr lang="en-US" sz="3000" i="1" dirty="0" smtClean="0"/>
              <a:t>a</a:t>
            </a:r>
            <a:r>
              <a:rPr lang="en-US" sz="3000" dirty="0" smtClean="0"/>
              <a:t> and </a:t>
            </a:r>
            <a:r>
              <a:rPr lang="en-US" sz="3000" i="1" dirty="0" smtClean="0"/>
              <a:t>b</a:t>
            </a:r>
            <a:r>
              <a:rPr lang="en-US" sz="3000" dirty="0" smtClean="0"/>
              <a:t>, the binomial expansion is</a:t>
            </a:r>
          </a:p>
        </p:txBody>
      </p:sp>
      <p:sp>
        <p:nvSpPr>
          <p:cNvPr id="4" name="Footer Placeholder 3"/>
          <p:cNvSpPr>
            <a:spLocks noGrp="1"/>
          </p:cNvSpPr>
          <p:nvPr>
            <p:ph type="ftr" sz="quarter" idx="11"/>
          </p:nvPr>
        </p:nvSpPr>
        <p:spPr/>
        <p:txBody>
          <a:bodyPr/>
          <a:lstStyle/>
          <a:p>
            <a:pPr>
              <a:defRPr/>
            </a:pPr>
            <a:r>
              <a:rPr lang="en-US" dirty="0"/>
              <a:t>Sec  </a:t>
            </a:r>
            <a:r>
              <a:rPr lang="en-US" dirty="0" smtClean="0"/>
              <a:t>3-6 </a:t>
            </a:r>
            <a:r>
              <a:rPr lang="en-US" dirty="0"/>
              <a:t>Binomial Distribution</a:t>
            </a:r>
          </a:p>
        </p:txBody>
      </p:sp>
      <p:sp>
        <p:nvSpPr>
          <p:cNvPr id="5" name="Slide Number Placeholder 4"/>
          <p:cNvSpPr>
            <a:spLocks noGrp="1"/>
          </p:cNvSpPr>
          <p:nvPr>
            <p:ph type="sldNum" sz="quarter" idx="12"/>
          </p:nvPr>
        </p:nvSpPr>
        <p:spPr/>
        <p:txBody>
          <a:bodyPr/>
          <a:lstStyle/>
          <a:p>
            <a:pPr>
              <a:defRPr/>
            </a:pPr>
            <a:fld id="{E3E48A39-9B44-4E4A-872A-1DED1233806E}" type="slidenum">
              <a:rPr lang="en-US"/>
              <a:pPr>
                <a:defRPr/>
              </a:pPr>
              <a:t>20</a:t>
            </a:fld>
            <a:endParaRPr lang="en-US" dirty="0"/>
          </a:p>
        </p:txBody>
      </p:sp>
      <p:graphicFrame>
        <p:nvGraphicFramePr>
          <p:cNvPr id="11266" name="Object 2"/>
          <p:cNvGraphicFramePr>
            <a:graphicFrameLocks noChangeAspect="1"/>
          </p:cNvGraphicFramePr>
          <p:nvPr/>
        </p:nvGraphicFramePr>
        <p:xfrm>
          <a:off x="1254125" y="3878262"/>
          <a:ext cx="6538913" cy="998538"/>
        </p:xfrm>
        <a:graphic>
          <a:graphicData uri="http://schemas.openxmlformats.org/presentationml/2006/ole">
            <p:oleObj spid="_x0000_s11266" name="Equation" r:id="rId4" imgW="2997000" imgH="457200" progId="">
              <p:embed/>
            </p:oleObj>
          </a:graphicData>
        </a:graphic>
      </p:graphicFrame>
      <p:graphicFrame>
        <p:nvGraphicFramePr>
          <p:cNvPr id="11267" name="Object 3"/>
          <p:cNvGraphicFramePr>
            <a:graphicFrameLocks noChangeAspect="1"/>
          </p:cNvGraphicFramePr>
          <p:nvPr/>
        </p:nvGraphicFramePr>
        <p:xfrm>
          <a:off x="2527300" y="5307013"/>
          <a:ext cx="3633788" cy="1093787"/>
        </p:xfrm>
        <a:graphic>
          <a:graphicData uri="http://schemas.openxmlformats.org/presentationml/2006/ole">
            <p:oleObj spid="_x0000_s11267" name="Equation" r:id="rId5" imgW="1434960" imgH="431640" progId="">
              <p:embed/>
            </p:oleObj>
          </a:graphicData>
        </a:graphic>
      </p:graphicFrame>
      <p:sp>
        <p:nvSpPr>
          <p:cNvPr id="8" name="Rectangle 7"/>
          <p:cNvSpPr/>
          <p:nvPr/>
        </p:nvSpPr>
        <p:spPr>
          <a:xfrm>
            <a:off x="7010400" y="4114800"/>
            <a:ext cx="8382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a:xfrm>
            <a:off x="457200" y="0"/>
            <a:ext cx="8229600" cy="868363"/>
          </a:xfrm>
        </p:spPr>
        <p:txBody>
          <a:bodyPr>
            <a:normAutofit/>
          </a:bodyPr>
          <a:lstStyle/>
          <a:p>
            <a:pPr eaLnBrk="1" hangingPunct="1">
              <a:defRPr/>
            </a:pPr>
            <a:r>
              <a:rPr lang="en-US" dirty="0" smtClean="0"/>
              <a:t>Example 3-17: Binomial Coefficient</a:t>
            </a:r>
          </a:p>
        </p:txBody>
      </p:sp>
      <p:sp>
        <p:nvSpPr>
          <p:cNvPr id="4" name="Footer Placeholder 3"/>
          <p:cNvSpPr>
            <a:spLocks noGrp="1"/>
          </p:cNvSpPr>
          <p:nvPr>
            <p:ph type="ftr" sz="quarter" idx="11"/>
          </p:nvPr>
        </p:nvSpPr>
        <p:spPr/>
        <p:txBody>
          <a:bodyPr/>
          <a:lstStyle/>
          <a:p>
            <a:pPr>
              <a:defRPr/>
            </a:pPr>
            <a:r>
              <a:rPr lang="en-US" dirty="0"/>
              <a:t>Sec  </a:t>
            </a:r>
            <a:r>
              <a:rPr lang="en-US" dirty="0" smtClean="0"/>
              <a:t>3-6 </a:t>
            </a:r>
            <a:r>
              <a:rPr lang="en-US" dirty="0"/>
              <a:t>Binomial Distribution</a:t>
            </a:r>
          </a:p>
        </p:txBody>
      </p:sp>
      <p:sp>
        <p:nvSpPr>
          <p:cNvPr id="5" name="Slide Number Placeholder 4"/>
          <p:cNvSpPr>
            <a:spLocks noGrp="1"/>
          </p:cNvSpPr>
          <p:nvPr>
            <p:ph type="sldNum" sz="quarter" idx="12"/>
          </p:nvPr>
        </p:nvSpPr>
        <p:spPr/>
        <p:txBody>
          <a:bodyPr/>
          <a:lstStyle/>
          <a:p>
            <a:pPr>
              <a:defRPr/>
            </a:pPr>
            <a:fld id="{16E949F6-3B9C-42D8-9DFB-0D96944C3029}" type="slidenum">
              <a:rPr lang="en-US"/>
              <a:pPr>
                <a:defRPr/>
              </a:pPr>
              <a:t>21</a:t>
            </a:fld>
            <a:endParaRPr lang="en-US" dirty="0"/>
          </a:p>
        </p:txBody>
      </p:sp>
      <p:graphicFrame>
        <p:nvGraphicFramePr>
          <p:cNvPr id="12290" name="Object 2"/>
          <p:cNvGraphicFramePr>
            <a:graphicFrameLocks noChangeAspect="1"/>
          </p:cNvGraphicFramePr>
          <p:nvPr/>
        </p:nvGraphicFramePr>
        <p:xfrm>
          <a:off x="838200" y="1295400"/>
          <a:ext cx="5959475" cy="3429000"/>
        </p:xfrm>
        <a:graphic>
          <a:graphicData uri="http://schemas.openxmlformats.org/presentationml/2006/ole">
            <p:oleObj spid="_x0000_s12290" name="Equation" r:id="rId4" imgW="2781000" imgH="1600200" progId="">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itle 1"/>
          <p:cNvSpPr>
            <a:spLocks noGrp="1"/>
          </p:cNvSpPr>
          <p:nvPr>
            <p:ph type="title"/>
          </p:nvPr>
        </p:nvSpPr>
        <p:spPr>
          <a:xfrm>
            <a:off x="457200" y="0"/>
            <a:ext cx="8229600" cy="868363"/>
          </a:xfrm>
        </p:spPr>
        <p:txBody>
          <a:bodyPr/>
          <a:lstStyle/>
          <a:p>
            <a:pPr eaLnBrk="1" hangingPunct="1"/>
            <a:r>
              <a:rPr lang="en-US" smtClean="0"/>
              <a:t>Exercise 3-18: Organic Pollution-1</a:t>
            </a:r>
          </a:p>
        </p:txBody>
      </p:sp>
      <p:sp>
        <p:nvSpPr>
          <p:cNvPr id="3" name="Content Placeholder 2"/>
          <p:cNvSpPr>
            <a:spLocks noGrp="1"/>
          </p:cNvSpPr>
          <p:nvPr>
            <p:ph idx="1"/>
          </p:nvPr>
        </p:nvSpPr>
        <p:spPr>
          <a:xfrm>
            <a:off x="457200" y="1066800"/>
            <a:ext cx="8229600" cy="2895600"/>
          </a:xfrm>
        </p:spPr>
        <p:txBody>
          <a:bodyPr rtlCol="0">
            <a:normAutofit fontScale="85000" lnSpcReduction="20000"/>
          </a:bodyPr>
          <a:lstStyle/>
          <a:p>
            <a:pPr eaLnBrk="1" fontAlgn="auto" hangingPunct="1">
              <a:spcAft>
                <a:spcPts val="0"/>
              </a:spcAft>
              <a:buFont typeface="Arial" pitchFamily="34" charset="0"/>
              <a:buNone/>
              <a:defRPr/>
            </a:pPr>
            <a:r>
              <a:rPr lang="en-US" sz="2400" dirty="0" smtClean="0"/>
              <a:t>Each sample of water has a 10% chance of containing a particular </a:t>
            </a:r>
          </a:p>
          <a:p>
            <a:pPr eaLnBrk="1" fontAlgn="auto" hangingPunct="1">
              <a:spcAft>
                <a:spcPts val="0"/>
              </a:spcAft>
              <a:buFont typeface="Arial" pitchFamily="34" charset="0"/>
              <a:buNone/>
              <a:defRPr/>
            </a:pPr>
            <a:r>
              <a:rPr lang="en-US" sz="2400" dirty="0" smtClean="0"/>
              <a:t>organic pollutant.  Assume that the samples are independent with </a:t>
            </a:r>
          </a:p>
          <a:p>
            <a:pPr eaLnBrk="1" fontAlgn="auto" hangingPunct="1">
              <a:spcAft>
                <a:spcPts val="0"/>
              </a:spcAft>
              <a:buFont typeface="Arial" pitchFamily="34" charset="0"/>
              <a:buNone/>
              <a:defRPr/>
            </a:pPr>
            <a:r>
              <a:rPr lang="en-US" sz="2400" dirty="0" smtClean="0"/>
              <a:t>regard to the presence of the pollutant. Find the probability that, in the </a:t>
            </a:r>
          </a:p>
          <a:p>
            <a:pPr eaLnBrk="1" fontAlgn="auto" hangingPunct="1">
              <a:spcAft>
                <a:spcPts val="0"/>
              </a:spcAft>
              <a:buFont typeface="Arial" pitchFamily="34" charset="0"/>
              <a:buNone/>
              <a:defRPr/>
            </a:pPr>
            <a:r>
              <a:rPr lang="en-US" sz="2400" dirty="0" smtClean="0"/>
              <a:t>next 18 samples, exactly 2 contain the pollutant.</a:t>
            </a:r>
          </a:p>
          <a:p>
            <a:pPr eaLnBrk="1" fontAlgn="auto" hangingPunct="1">
              <a:spcAft>
                <a:spcPts val="0"/>
              </a:spcAft>
              <a:buFont typeface="Arial" pitchFamily="34" charset="0"/>
              <a:buNone/>
              <a:defRPr/>
            </a:pPr>
            <a:endParaRPr lang="en-US" sz="2400" dirty="0" smtClean="0"/>
          </a:p>
          <a:p>
            <a:pPr eaLnBrk="1" fontAlgn="auto" hangingPunct="1">
              <a:spcAft>
                <a:spcPts val="0"/>
              </a:spcAft>
              <a:buFont typeface="Arial" pitchFamily="34" charset="0"/>
              <a:buNone/>
              <a:defRPr/>
            </a:pPr>
            <a:r>
              <a:rPr lang="en-US" sz="2400" dirty="0" smtClean="0"/>
              <a:t>Answer: </a:t>
            </a:r>
          </a:p>
          <a:p>
            <a:pPr eaLnBrk="1" fontAlgn="auto" hangingPunct="1">
              <a:spcAft>
                <a:spcPts val="0"/>
              </a:spcAft>
              <a:buFont typeface="Arial" pitchFamily="34" charset="0"/>
              <a:buNone/>
              <a:defRPr/>
            </a:pPr>
            <a:r>
              <a:rPr lang="en-US" sz="2400" dirty="0" smtClean="0">
                <a:solidFill>
                  <a:srgbClr val="1F497D"/>
                </a:solidFill>
              </a:rPr>
              <a:t>Let </a:t>
            </a:r>
            <a:r>
              <a:rPr lang="en-US" sz="2400" i="1" dirty="0" smtClean="0">
                <a:solidFill>
                  <a:srgbClr val="1F497D"/>
                </a:solidFill>
              </a:rPr>
              <a:t>X</a:t>
            </a:r>
            <a:r>
              <a:rPr lang="en-US" sz="2400" dirty="0" smtClean="0">
                <a:solidFill>
                  <a:srgbClr val="1F497D"/>
                </a:solidFill>
              </a:rPr>
              <a:t> denote the number of samples that contain the pollutant in the </a:t>
            </a:r>
          </a:p>
          <a:p>
            <a:pPr eaLnBrk="1" fontAlgn="auto" hangingPunct="1">
              <a:spcAft>
                <a:spcPts val="0"/>
              </a:spcAft>
              <a:buFont typeface="Arial" pitchFamily="34" charset="0"/>
              <a:buNone/>
              <a:defRPr/>
            </a:pPr>
            <a:r>
              <a:rPr lang="en-US" sz="2400" dirty="0" smtClean="0">
                <a:solidFill>
                  <a:srgbClr val="1F497D"/>
                </a:solidFill>
              </a:rPr>
              <a:t>next 18 samples analyzed.  Then </a:t>
            </a:r>
            <a:r>
              <a:rPr lang="en-US" sz="2400" i="1" dirty="0" smtClean="0">
                <a:solidFill>
                  <a:srgbClr val="1F497D"/>
                </a:solidFill>
              </a:rPr>
              <a:t>X</a:t>
            </a:r>
            <a:r>
              <a:rPr lang="en-US" sz="2400" dirty="0" smtClean="0">
                <a:solidFill>
                  <a:srgbClr val="1F497D"/>
                </a:solidFill>
              </a:rPr>
              <a:t> is a binomial random variable with </a:t>
            </a:r>
          </a:p>
          <a:p>
            <a:pPr eaLnBrk="1" fontAlgn="auto" hangingPunct="1">
              <a:spcAft>
                <a:spcPts val="0"/>
              </a:spcAft>
              <a:buFont typeface="Arial" pitchFamily="34" charset="0"/>
              <a:buNone/>
              <a:defRPr/>
            </a:pPr>
            <a:r>
              <a:rPr lang="en-US" sz="2400" i="1" dirty="0" smtClean="0">
                <a:solidFill>
                  <a:srgbClr val="1F497D"/>
                </a:solidFill>
              </a:rPr>
              <a:t>p</a:t>
            </a:r>
            <a:r>
              <a:rPr lang="en-US" sz="2400" dirty="0" smtClean="0">
                <a:solidFill>
                  <a:srgbClr val="1F497D"/>
                </a:solidFill>
              </a:rPr>
              <a:t> = 0.1 and </a:t>
            </a:r>
            <a:r>
              <a:rPr lang="en-US" sz="2400" i="1" dirty="0" smtClean="0">
                <a:solidFill>
                  <a:srgbClr val="1F497D"/>
                </a:solidFill>
              </a:rPr>
              <a:t>n</a:t>
            </a:r>
            <a:r>
              <a:rPr lang="en-US" sz="2400" dirty="0" smtClean="0">
                <a:solidFill>
                  <a:srgbClr val="1F497D"/>
                </a:solidFill>
              </a:rPr>
              <a:t> = 18</a:t>
            </a:r>
            <a:endParaRPr lang="en-US" sz="2400" dirty="0">
              <a:solidFill>
                <a:srgbClr val="1F497D"/>
              </a:solidFill>
            </a:endParaRPr>
          </a:p>
        </p:txBody>
      </p:sp>
      <p:sp>
        <p:nvSpPr>
          <p:cNvPr id="4" name="Footer Placeholder 3"/>
          <p:cNvSpPr>
            <a:spLocks noGrp="1"/>
          </p:cNvSpPr>
          <p:nvPr>
            <p:ph type="ftr" sz="quarter" idx="11"/>
          </p:nvPr>
        </p:nvSpPr>
        <p:spPr/>
        <p:txBody>
          <a:bodyPr/>
          <a:lstStyle/>
          <a:p>
            <a:pPr>
              <a:defRPr/>
            </a:pPr>
            <a:r>
              <a:rPr lang="en-US" dirty="0"/>
              <a:t>Sec  </a:t>
            </a:r>
            <a:r>
              <a:rPr lang="en-US" dirty="0" smtClean="0"/>
              <a:t>3-6 </a:t>
            </a:r>
            <a:r>
              <a:rPr lang="en-US" dirty="0"/>
              <a:t>Binomial Distribution</a:t>
            </a:r>
          </a:p>
        </p:txBody>
      </p:sp>
      <p:sp>
        <p:nvSpPr>
          <p:cNvPr id="5" name="Slide Number Placeholder 4"/>
          <p:cNvSpPr>
            <a:spLocks noGrp="1"/>
          </p:cNvSpPr>
          <p:nvPr>
            <p:ph type="sldNum" sz="quarter" idx="12"/>
          </p:nvPr>
        </p:nvSpPr>
        <p:spPr/>
        <p:txBody>
          <a:bodyPr/>
          <a:lstStyle/>
          <a:p>
            <a:pPr>
              <a:defRPr/>
            </a:pPr>
            <a:fld id="{3E4C7A95-6FEE-4B9D-B0ED-91E371BCF707}" type="slidenum">
              <a:rPr lang="en-US"/>
              <a:pPr>
                <a:defRPr/>
              </a:pPr>
              <a:t>22</a:t>
            </a:fld>
            <a:endParaRPr lang="en-US" dirty="0"/>
          </a:p>
        </p:txBody>
      </p:sp>
      <p:pic>
        <p:nvPicPr>
          <p:cNvPr id="9" name="Picture 8" descr="Picture3.png"/>
          <p:cNvPicPr>
            <a:picLocks noChangeAspect="1"/>
          </p:cNvPicPr>
          <p:nvPr/>
        </p:nvPicPr>
        <p:blipFill>
          <a:blip r:embed="rId3"/>
          <a:stretch>
            <a:fillRect/>
          </a:stretch>
        </p:blipFill>
        <p:spPr>
          <a:xfrm>
            <a:off x="1899125" y="4889041"/>
            <a:ext cx="5345750" cy="597359"/>
          </a:xfrm>
          <a:prstGeom prst="rect">
            <a:avLst/>
          </a:prstGeom>
        </p:spPr>
      </p:pic>
      <p:pic>
        <p:nvPicPr>
          <p:cNvPr id="2" name="Picture 4"/>
          <p:cNvPicPr>
            <a:picLocks noChangeAspect="1" noChangeArrowheads="1"/>
          </p:cNvPicPr>
          <p:nvPr/>
        </p:nvPicPr>
        <p:blipFill>
          <a:blip r:embed="rId4"/>
          <a:srcRect/>
          <a:stretch>
            <a:fillRect/>
          </a:stretch>
        </p:blipFill>
        <p:spPr bwMode="auto">
          <a:xfrm>
            <a:off x="1114425" y="3886200"/>
            <a:ext cx="6915150" cy="89535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tle 1"/>
          <p:cNvSpPr>
            <a:spLocks noGrp="1"/>
          </p:cNvSpPr>
          <p:nvPr>
            <p:ph type="title"/>
          </p:nvPr>
        </p:nvSpPr>
        <p:spPr>
          <a:xfrm>
            <a:off x="457200" y="0"/>
            <a:ext cx="8229600" cy="868363"/>
          </a:xfrm>
        </p:spPr>
        <p:txBody>
          <a:bodyPr/>
          <a:lstStyle/>
          <a:p>
            <a:pPr eaLnBrk="1" hangingPunct="1"/>
            <a:r>
              <a:rPr lang="en-US" smtClean="0"/>
              <a:t>Exercise 3-18: Organic Pollution-2</a:t>
            </a:r>
          </a:p>
        </p:txBody>
      </p:sp>
      <p:sp>
        <p:nvSpPr>
          <p:cNvPr id="3" name="Content Placeholder 2"/>
          <p:cNvSpPr>
            <a:spLocks noGrp="1"/>
          </p:cNvSpPr>
          <p:nvPr>
            <p:ph idx="1"/>
          </p:nvPr>
        </p:nvSpPr>
        <p:spPr>
          <a:xfrm>
            <a:off x="457200" y="1066800"/>
            <a:ext cx="8229600" cy="1371600"/>
          </a:xfrm>
        </p:spPr>
        <p:txBody>
          <a:bodyPr rtlCol="0">
            <a:normAutofit fontScale="92500" lnSpcReduction="20000"/>
          </a:bodyPr>
          <a:lstStyle/>
          <a:p>
            <a:pPr eaLnBrk="1" fontAlgn="auto" hangingPunct="1">
              <a:spcAft>
                <a:spcPts val="0"/>
              </a:spcAft>
              <a:buFont typeface="Arial" pitchFamily="34" charset="0"/>
              <a:buNone/>
              <a:defRPr/>
            </a:pPr>
            <a:r>
              <a:rPr lang="en-US" dirty="0" smtClean="0"/>
              <a:t>Determine the probability that at least 4 </a:t>
            </a:r>
          </a:p>
          <a:p>
            <a:pPr eaLnBrk="1" fontAlgn="auto" hangingPunct="1">
              <a:spcAft>
                <a:spcPts val="0"/>
              </a:spcAft>
              <a:buFont typeface="Arial" pitchFamily="34" charset="0"/>
              <a:buNone/>
              <a:defRPr/>
            </a:pPr>
            <a:r>
              <a:rPr lang="en-US" dirty="0" smtClean="0"/>
              <a:t>samples contain the pollutant.</a:t>
            </a:r>
          </a:p>
          <a:p>
            <a:pPr eaLnBrk="1" fontAlgn="auto" hangingPunct="1">
              <a:spcAft>
                <a:spcPts val="0"/>
              </a:spcAft>
              <a:buFont typeface="Arial" pitchFamily="34" charset="0"/>
              <a:buNone/>
              <a:defRPr/>
            </a:pPr>
            <a:r>
              <a:rPr lang="en-US" dirty="0" smtClean="0"/>
              <a:t>Answer:</a:t>
            </a:r>
            <a:endParaRPr lang="en-US" dirty="0"/>
          </a:p>
        </p:txBody>
      </p:sp>
      <p:sp>
        <p:nvSpPr>
          <p:cNvPr id="4" name="Footer Placeholder 3"/>
          <p:cNvSpPr>
            <a:spLocks noGrp="1"/>
          </p:cNvSpPr>
          <p:nvPr>
            <p:ph type="ftr" sz="quarter" idx="11"/>
          </p:nvPr>
        </p:nvSpPr>
        <p:spPr/>
        <p:txBody>
          <a:bodyPr/>
          <a:lstStyle/>
          <a:p>
            <a:pPr>
              <a:defRPr/>
            </a:pPr>
            <a:r>
              <a:rPr lang="en-US" dirty="0"/>
              <a:t>Sec  </a:t>
            </a:r>
            <a:r>
              <a:rPr lang="en-US" dirty="0" smtClean="0"/>
              <a:t>3-6 </a:t>
            </a:r>
            <a:r>
              <a:rPr lang="en-US" dirty="0"/>
              <a:t>Binomial Distribution</a:t>
            </a:r>
          </a:p>
        </p:txBody>
      </p:sp>
      <p:sp>
        <p:nvSpPr>
          <p:cNvPr id="5" name="Slide Number Placeholder 4"/>
          <p:cNvSpPr>
            <a:spLocks noGrp="1"/>
          </p:cNvSpPr>
          <p:nvPr>
            <p:ph type="sldNum" sz="quarter" idx="12"/>
          </p:nvPr>
        </p:nvSpPr>
        <p:spPr/>
        <p:txBody>
          <a:bodyPr/>
          <a:lstStyle/>
          <a:p>
            <a:pPr>
              <a:defRPr/>
            </a:pPr>
            <a:fld id="{AC74523D-7C79-4E3B-B8C3-CDBD69E6676B}" type="slidenum">
              <a:rPr lang="en-US"/>
              <a:pPr>
                <a:defRPr/>
              </a:pPr>
              <a:t>23</a:t>
            </a:fld>
            <a:endParaRPr lang="en-US" dirty="0"/>
          </a:p>
        </p:txBody>
      </p:sp>
      <p:pic>
        <p:nvPicPr>
          <p:cNvPr id="11" name="Picture 10" descr="1.jpg"/>
          <p:cNvPicPr>
            <a:picLocks noChangeAspect="1"/>
          </p:cNvPicPr>
          <p:nvPr/>
        </p:nvPicPr>
        <p:blipFill>
          <a:blip r:embed="rId3"/>
          <a:stretch>
            <a:fillRect/>
          </a:stretch>
        </p:blipFill>
        <p:spPr>
          <a:xfrm>
            <a:off x="1275862" y="2514600"/>
            <a:ext cx="6496538" cy="2689650"/>
          </a:xfrm>
          <a:prstGeom prst="rect">
            <a:avLst/>
          </a:prstGeom>
        </p:spPr>
      </p:pic>
      <p:pic>
        <p:nvPicPr>
          <p:cNvPr id="12" name="Picture 11" descr="Picture6.png"/>
          <p:cNvPicPr>
            <a:picLocks noChangeAspect="1"/>
          </p:cNvPicPr>
          <p:nvPr/>
        </p:nvPicPr>
        <p:blipFill>
          <a:blip r:embed="rId4"/>
          <a:stretch>
            <a:fillRect/>
          </a:stretch>
        </p:blipFill>
        <p:spPr>
          <a:xfrm>
            <a:off x="2054560" y="5410200"/>
            <a:ext cx="5034880" cy="54859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1"/>
          <p:cNvSpPr>
            <a:spLocks noGrp="1"/>
          </p:cNvSpPr>
          <p:nvPr>
            <p:ph type="title"/>
          </p:nvPr>
        </p:nvSpPr>
        <p:spPr>
          <a:xfrm>
            <a:off x="457200" y="0"/>
            <a:ext cx="8229600" cy="868363"/>
          </a:xfrm>
        </p:spPr>
        <p:txBody>
          <a:bodyPr/>
          <a:lstStyle/>
          <a:p>
            <a:pPr eaLnBrk="1" hangingPunct="1"/>
            <a:r>
              <a:rPr lang="en-US" smtClean="0"/>
              <a:t>Exercise 3-18: Organic Pollution-3</a:t>
            </a:r>
          </a:p>
        </p:txBody>
      </p:sp>
      <p:sp>
        <p:nvSpPr>
          <p:cNvPr id="15365" name="Content Placeholder 2"/>
          <p:cNvSpPr>
            <a:spLocks noGrp="1"/>
          </p:cNvSpPr>
          <p:nvPr>
            <p:ph idx="1"/>
          </p:nvPr>
        </p:nvSpPr>
        <p:spPr/>
        <p:txBody>
          <a:bodyPr/>
          <a:lstStyle/>
          <a:p>
            <a:pPr eaLnBrk="1" hangingPunct="1">
              <a:buFont typeface="Arial" pitchFamily="34" charset="0"/>
              <a:buNone/>
            </a:pPr>
            <a:r>
              <a:rPr lang="en-US" dirty="0" smtClean="0"/>
              <a:t>Now determine the probability that 3 ≤ </a:t>
            </a:r>
            <a:r>
              <a:rPr lang="en-US" i="1" dirty="0" smtClean="0"/>
              <a:t>X</a:t>
            </a:r>
            <a:r>
              <a:rPr lang="en-US" dirty="0" smtClean="0"/>
              <a:t> &lt; 7.</a:t>
            </a:r>
          </a:p>
          <a:p>
            <a:pPr eaLnBrk="1" hangingPunct="1">
              <a:buFont typeface="Arial" pitchFamily="34" charset="0"/>
              <a:buNone/>
            </a:pPr>
            <a:r>
              <a:rPr lang="en-US" dirty="0" smtClean="0"/>
              <a:t>Answer:</a:t>
            </a:r>
          </a:p>
        </p:txBody>
      </p:sp>
      <p:sp>
        <p:nvSpPr>
          <p:cNvPr id="4" name="Footer Placeholder 3"/>
          <p:cNvSpPr>
            <a:spLocks noGrp="1"/>
          </p:cNvSpPr>
          <p:nvPr>
            <p:ph type="ftr" sz="quarter" idx="11"/>
          </p:nvPr>
        </p:nvSpPr>
        <p:spPr/>
        <p:txBody>
          <a:bodyPr/>
          <a:lstStyle/>
          <a:p>
            <a:pPr>
              <a:defRPr/>
            </a:pPr>
            <a:r>
              <a:rPr lang="en-US" dirty="0"/>
              <a:t>Sec  </a:t>
            </a:r>
            <a:r>
              <a:rPr lang="en-US" dirty="0" smtClean="0"/>
              <a:t>3-6 </a:t>
            </a:r>
            <a:r>
              <a:rPr lang="en-US" dirty="0"/>
              <a:t>Binomial Distribution</a:t>
            </a:r>
          </a:p>
        </p:txBody>
      </p:sp>
      <p:sp>
        <p:nvSpPr>
          <p:cNvPr id="5" name="Slide Number Placeholder 4"/>
          <p:cNvSpPr>
            <a:spLocks noGrp="1"/>
          </p:cNvSpPr>
          <p:nvPr>
            <p:ph type="sldNum" sz="quarter" idx="12"/>
          </p:nvPr>
        </p:nvSpPr>
        <p:spPr/>
        <p:txBody>
          <a:bodyPr/>
          <a:lstStyle/>
          <a:p>
            <a:pPr>
              <a:defRPr/>
            </a:pPr>
            <a:fld id="{362E131D-E80F-429D-B2E3-C476AF93D7A5}" type="slidenum">
              <a:rPr lang="en-US"/>
              <a:pPr>
                <a:defRPr/>
              </a:pPr>
              <a:t>24</a:t>
            </a:fld>
            <a:endParaRPr lang="en-US" dirty="0"/>
          </a:p>
        </p:txBody>
      </p:sp>
      <p:sp>
        <p:nvSpPr>
          <p:cNvPr id="15368" name="TextBox 7"/>
          <p:cNvSpPr txBox="1">
            <a:spLocks noChangeArrowheads="1"/>
          </p:cNvSpPr>
          <p:nvPr/>
        </p:nvSpPr>
        <p:spPr bwMode="auto">
          <a:xfrm>
            <a:off x="685800" y="5311775"/>
            <a:ext cx="7239000" cy="708025"/>
          </a:xfrm>
          <a:prstGeom prst="rect">
            <a:avLst/>
          </a:prstGeom>
          <a:noFill/>
          <a:ln w="9525">
            <a:noFill/>
            <a:miter lim="800000"/>
            <a:headEnd/>
            <a:tailEnd/>
          </a:ln>
        </p:spPr>
        <p:txBody>
          <a:bodyPr>
            <a:spAutoFit/>
          </a:bodyPr>
          <a:lstStyle/>
          <a:p>
            <a:r>
              <a:rPr lang="en-US" sz="2000" dirty="0">
                <a:solidFill>
                  <a:srgbClr val="1F497D"/>
                </a:solidFill>
                <a:latin typeface="Calibri" pitchFamily="34" charset="0"/>
              </a:rPr>
              <a:t>Appendix A, Table II (pg. 705) is a cumulative binomial table for selected values of </a:t>
            </a:r>
            <a:r>
              <a:rPr lang="en-US" sz="2000" i="1" dirty="0">
                <a:solidFill>
                  <a:srgbClr val="1F497D"/>
                </a:solidFill>
                <a:latin typeface="Calibri" pitchFamily="34" charset="0"/>
              </a:rPr>
              <a:t>p</a:t>
            </a:r>
            <a:r>
              <a:rPr lang="en-US" sz="2000" dirty="0">
                <a:solidFill>
                  <a:srgbClr val="1F497D"/>
                </a:solidFill>
                <a:latin typeface="Calibri" pitchFamily="34" charset="0"/>
              </a:rPr>
              <a:t> and </a:t>
            </a:r>
            <a:r>
              <a:rPr lang="en-US" sz="2000" i="1" dirty="0">
                <a:solidFill>
                  <a:srgbClr val="1F497D"/>
                </a:solidFill>
                <a:latin typeface="Calibri" pitchFamily="34" charset="0"/>
              </a:rPr>
              <a:t>n</a:t>
            </a:r>
            <a:r>
              <a:rPr lang="en-US" sz="2000" dirty="0">
                <a:solidFill>
                  <a:srgbClr val="1F497D"/>
                </a:solidFill>
                <a:latin typeface="Calibri" pitchFamily="34" charset="0"/>
              </a:rPr>
              <a:t>.</a:t>
            </a:r>
          </a:p>
        </p:txBody>
      </p:sp>
      <p:pic>
        <p:nvPicPr>
          <p:cNvPr id="10" name="Picture 9" descr="Picture7.png"/>
          <p:cNvPicPr>
            <a:picLocks noChangeAspect="1"/>
          </p:cNvPicPr>
          <p:nvPr/>
        </p:nvPicPr>
        <p:blipFill>
          <a:blip r:embed="rId3"/>
          <a:stretch>
            <a:fillRect/>
          </a:stretch>
        </p:blipFill>
        <p:spPr>
          <a:xfrm>
            <a:off x="1615684" y="2209800"/>
            <a:ext cx="5912632" cy="1932272"/>
          </a:xfrm>
          <a:prstGeom prst="rect">
            <a:avLst/>
          </a:prstGeom>
        </p:spPr>
      </p:pic>
      <p:pic>
        <p:nvPicPr>
          <p:cNvPr id="11" name="Picture 10" descr="Picture8.png"/>
          <p:cNvPicPr>
            <a:picLocks noChangeAspect="1"/>
          </p:cNvPicPr>
          <p:nvPr/>
        </p:nvPicPr>
        <p:blipFill>
          <a:blip r:embed="rId4"/>
          <a:stretch>
            <a:fillRect/>
          </a:stretch>
        </p:blipFill>
        <p:spPr>
          <a:xfrm>
            <a:off x="838200" y="4483647"/>
            <a:ext cx="7150017" cy="46935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0"/>
            <a:ext cx="8229600" cy="868363"/>
          </a:xfrm>
        </p:spPr>
        <p:txBody>
          <a:bodyPr/>
          <a:lstStyle/>
          <a:p>
            <a:pPr eaLnBrk="1" hangingPunct="1"/>
            <a:r>
              <a:rPr lang="en-US" smtClean="0"/>
              <a:t>Binomial Mean and Variance</a:t>
            </a:r>
          </a:p>
        </p:txBody>
      </p:sp>
      <p:sp>
        <p:nvSpPr>
          <p:cNvPr id="67587" name="Content Placeholder 2"/>
          <p:cNvSpPr>
            <a:spLocks noGrp="1"/>
          </p:cNvSpPr>
          <p:nvPr>
            <p:ph idx="1"/>
          </p:nvPr>
        </p:nvSpPr>
        <p:spPr/>
        <p:txBody>
          <a:bodyPr/>
          <a:lstStyle/>
          <a:p>
            <a:pPr eaLnBrk="1" hangingPunct="1">
              <a:buFont typeface="Arial" pitchFamily="34" charset="0"/>
              <a:buNone/>
            </a:pPr>
            <a:r>
              <a:rPr lang="en-US" sz="3600" dirty="0" smtClean="0"/>
              <a:t>If </a:t>
            </a:r>
            <a:r>
              <a:rPr lang="en-US" sz="3600" i="1" dirty="0" smtClean="0"/>
              <a:t>X</a:t>
            </a:r>
            <a:r>
              <a:rPr lang="en-US" sz="3600" dirty="0" smtClean="0"/>
              <a:t> is a binomial random variable with </a:t>
            </a:r>
          </a:p>
          <a:p>
            <a:pPr eaLnBrk="1" hangingPunct="1">
              <a:buFont typeface="Arial" pitchFamily="34" charset="0"/>
              <a:buNone/>
            </a:pPr>
            <a:r>
              <a:rPr lang="en-US" sz="3600" dirty="0" smtClean="0"/>
              <a:t>parameters </a:t>
            </a:r>
            <a:r>
              <a:rPr lang="en-US" sz="3600" i="1" dirty="0" smtClean="0"/>
              <a:t>p</a:t>
            </a:r>
            <a:r>
              <a:rPr lang="en-US" sz="3600" dirty="0" smtClean="0"/>
              <a:t> and </a:t>
            </a:r>
            <a:r>
              <a:rPr lang="en-US" sz="3600" i="1" dirty="0" smtClean="0"/>
              <a:t>n</a:t>
            </a:r>
            <a:r>
              <a:rPr lang="en-US" sz="3600" dirty="0" smtClean="0"/>
              <a:t>,</a:t>
            </a:r>
          </a:p>
          <a:p>
            <a:pPr eaLnBrk="1" hangingPunct="1">
              <a:buFont typeface="Arial" pitchFamily="34" charset="0"/>
              <a:buNone/>
            </a:pPr>
            <a:endParaRPr lang="en-US" sz="3600" dirty="0" smtClean="0"/>
          </a:p>
          <a:p>
            <a:pPr eaLnBrk="1" hangingPunct="1">
              <a:buFont typeface="Arial" pitchFamily="34" charset="0"/>
              <a:buNone/>
            </a:pPr>
            <a:r>
              <a:rPr lang="en-US" sz="3600" dirty="0" smtClean="0"/>
              <a:t>				</a:t>
            </a:r>
            <a:r>
              <a:rPr lang="el-GR" sz="3600" dirty="0" smtClean="0"/>
              <a:t>μ</a:t>
            </a:r>
            <a:r>
              <a:rPr lang="en-US" sz="3600" dirty="0" smtClean="0"/>
              <a:t> = </a:t>
            </a:r>
            <a:r>
              <a:rPr lang="en-US" sz="3600" i="1" dirty="0" smtClean="0"/>
              <a:t>E</a:t>
            </a:r>
            <a:r>
              <a:rPr lang="en-US" sz="3600" dirty="0" smtClean="0"/>
              <a:t>(</a:t>
            </a:r>
            <a:r>
              <a:rPr lang="en-US" sz="3600" i="1" dirty="0" smtClean="0"/>
              <a:t>X</a:t>
            </a:r>
            <a:r>
              <a:rPr lang="en-US" sz="3600" dirty="0" smtClean="0"/>
              <a:t>) = </a:t>
            </a:r>
            <a:r>
              <a:rPr lang="en-US" sz="3600" i="1" dirty="0" err="1" smtClean="0"/>
              <a:t>np</a:t>
            </a:r>
            <a:r>
              <a:rPr lang="en-US" sz="3600" dirty="0" smtClean="0"/>
              <a:t>     </a:t>
            </a:r>
          </a:p>
          <a:p>
            <a:pPr eaLnBrk="1" hangingPunct="1">
              <a:buFont typeface="Arial" pitchFamily="34" charset="0"/>
              <a:buNone/>
            </a:pPr>
            <a:r>
              <a:rPr lang="en-US" sz="3600" dirty="0" smtClean="0"/>
              <a:t>				and    </a:t>
            </a:r>
          </a:p>
          <a:p>
            <a:pPr eaLnBrk="1" hangingPunct="1">
              <a:buFont typeface="Arial" pitchFamily="34" charset="0"/>
              <a:buNone/>
            </a:pPr>
            <a:r>
              <a:rPr lang="en-US" sz="3600" dirty="0" smtClean="0"/>
              <a:t>				</a:t>
            </a:r>
            <a:r>
              <a:rPr lang="el-GR" sz="3600" dirty="0" smtClean="0"/>
              <a:t>σ</a:t>
            </a:r>
            <a:r>
              <a:rPr lang="en-US" sz="3600" baseline="30000" dirty="0" smtClean="0"/>
              <a:t>2</a:t>
            </a:r>
            <a:r>
              <a:rPr lang="en-US" sz="3600" dirty="0" smtClean="0"/>
              <a:t> = </a:t>
            </a:r>
            <a:r>
              <a:rPr lang="en-US" sz="3600" i="1" dirty="0" smtClean="0"/>
              <a:t>V</a:t>
            </a:r>
            <a:r>
              <a:rPr lang="en-US" sz="3600" dirty="0" smtClean="0"/>
              <a:t>(</a:t>
            </a:r>
            <a:r>
              <a:rPr lang="en-US" sz="3600" i="1" dirty="0" smtClean="0"/>
              <a:t>X</a:t>
            </a:r>
            <a:r>
              <a:rPr lang="en-US" sz="3600" dirty="0" smtClean="0"/>
              <a:t>) = </a:t>
            </a:r>
            <a:r>
              <a:rPr lang="en-US" sz="3600" i="1" dirty="0" err="1" smtClean="0"/>
              <a:t>np</a:t>
            </a:r>
            <a:r>
              <a:rPr lang="en-US" sz="3600" dirty="0" smtClean="0"/>
              <a:t>(1-</a:t>
            </a:r>
            <a:r>
              <a:rPr lang="en-US" sz="3600" i="1" dirty="0" smtClean="0"/>
              <a:t>p</a:t>
            </a:r>
            <a:r>
              <a:rPr lang="en-US" sz="3600" dirty="0" smtClean="0"/>
              <a:t>)</a:t>
            </a:r>
          </a:p>
        </p:txBody>
      </p:sp>
      <p:sp>
        <p:nvSpPr>
          <p:cNvPr id="4" name="Footer Placeholder 3"/>
          <p:cNvSpPr>
            <a:spLocks noGrp="1"/>
          </p:cNvSpPr>
          <p:nvPr>
            <p:ph type="ftr" sz="quarter" idx="11"/>
          </p:nvPr>
        </p:nvSpPr>
        <p:spPr/>
        <p:txBody>
          <a:bodyPr/>
          <a:lstStyle/>
          <a:p>
            <a:pPr>
              <a:defRPr/>
            </a:pPr>
            <a:r>
              <a:rPr lang="en-US" dirty="0"/>
              <a:t>Sec  </a:t>
            </a:r>
            <a:r>
              <a:rPr lang="en-US" dirty="0" smtClean="0"/>
              <a:t>3-6 </a:t>
            </a:r>
            <a:r>
              <a:rPr lang="en-US" dirty="0"/>
              <a:t>Binomial Distribution</a:t>
            </a:r>
          </a:p>
        </p:txBody>
      </p:sp>
      <p:sp>
        <p:nvSpPr>
          <p:cNvPr id="5" name="Slide Number Placeholder 4"/>
          <p:cNvSpPr>
            <a:spLocks noGrp="1"/>
          </p:cNvSpPr>
          <p:nvPr>
            <p:ph type="sldNum" sz="quarter" idx="12"/>
          </p:nvPr>
        </p:nvSpPr>
        <p:spPr/>
        <p:txBody>
          <a:bodyPr/>
          <a:lstStyle/>
          <a:p>
            <a:pPr>
              <a:defRPr/>
            </a:pPr>
            <a:fld id="{D1415290-7093-4948-8884-57C46DC995B9}" type="slidenum">
              <a:rPr lang="en-US"/>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0"/>
            <a:ext cx="8229600" cy="868363"/>
          </a:xfrm>
        </p:spPr>
        <p:txBody>
          <a:bodyPr/>
          <a:lstStyle/>
          <a:p>
            <a:pPr eaLnBrk="1" hangingPunct="1"/>
            <a:r>
              <a:rPr lang="en-US" smtClean="0"/>
              <a:t>Example 3-19:</a:t>
            </a:r>
          </a:p>
        </p:txBody>
      </p:sp>
      <p:sp>
        <p:nvSpPr>
          <p:cNvPr id="68611" name="Content Placeholder 2"/>
          <p:cNvSpPr>
            <a:spLocks noGrp="1"/>
          </p:cNvSpPr>
          <p:nvPr>
            <p:ph idx="1"/>
          </p:nvPr>
        </p:nvSpPr>
        <p:spPr>
          <a:xfrm>
            <a:off x="457200" y="1066800"/>
            <a:ext cx="8229600" cy="2057400"/>
          </a:xfrm>
        </p:spPr>
        <p:txBody>
          <a:bodyPr/>
          <a:lstStyle/>
          <a:p>
            <a:pPr eaLnBrk="1" hangingPunct="1">
              <a:buFont typeface="Arial" pitchFamily="34" charset="0"/>
              <a:buNone/>
            </a:pPr>
            <a:r>
              <a:rPr lang="en-US" sz="2800" dirty="0" smtClean="0"/>
              <a:t>For the number of transmitted bit received in error </a:t>
            </a:r>
          </a:p>
          <a:p>
            <a:pPr eaLnBrk="1" hangingPunct="1">
              <a:buFont typeface="Arial" pitchFamily="34" charset="0"/>
              <a:buNone/>
            </a:pPr>
            <a:r>
              <a:rPr lang="en-US" sz="2800" dirty="0" smtClean="0"/>
              <a:t>in Example 3-16, </a:t>
            </a:r>
            <a:r>
              <a:rPr lang="en-US" sz="2800" i="1" dirty="0" smtClean="0"/>
              <a:t>n</a:t>
            </a:r>
            <a:r>
              <a:rPr lang="en-US" sz="2800" dirty="0" smtClean="0"/>
              <a:t> = 4 and </a:t>
            </a:r>
            <a:r>
              <a:rPr lang="en-US" sz="2800" i="1" dirty="0" smtClean="0"/>
              <a:t>p</a:t>
            </a:r>
            <a:r>
              <a:rPr lang="en-US" sz="2800" dirty="0" smtClean="0"/>
              <a:t> = 0.1.  Find the mean </a:t>
            </a:r>
          </a:p>
          <a:p>
            <a:pPr eaLnBrk="1" hangingPunct="1">
              <a:buFont typeface="Arial" pitchFamily="34" charset="0"/>
              <a:buNone/>
            </a:pPr>
            <a:r>
              <a:rPr lang="en-US" sz="2800" dirty="0" smtClean="0"/>
              <a:t>and variance of the binomial random variable.</a:t>
            </a:r>
          </a:p>
          <a:p>
            <a:pPr eaLnBrk="1" hangingPunct="1">
              <a:buFont typeface="Arial" pitchFamily="34" charset="0"/>
              <a:buNone/>
            </a:pPr>
            <a:endParaRPr lang="en-US" sz="2800" dirty="0" smtClean="0"/>
          </a:p>
          <a:p>
            <a:pPr eaLnBrk="1" hangingPunct="1">
              <a:buFont typeface="Arial" pitchFamily="34" charset="0"/>
              <a:buNone/>
            </a:pPr>
            <a:r>
              <a:rPr lang="en-US" sz="2800" dirty="0" smtClean="0"/>
              <a:t>Answer:</a:t>
            </a:r>
          </a:p>
        </p:txBody>
      </p:sp>
      <p:sp>
        <p:nvSpPr>
          <p:cNvPr id="4" name="Footer Placeholder 3"/>
          <p:cNvSpPr>
            <a:spLocks noGrp="1"/>
          </p:cNvSpPr>
          <p:nvPr>
            <p:ph type="ftr" sz="quarter" idx="11"/>
          </p:nvPr>
        </p:nvSpPr>
        <p:spPr/>
        <p:txBody>
          <a:bodyPr/>
          <a:lstStyle/>
          <a:p>
            <a:pPr>
              <a:defRPr/>
            </a:pPr>
            <a:r>
              <a:rPr lang="en-US" dirty="0"/>
              <a:t>Sec  </a:t>
            </a:r>
            <a:r>
              <a:rPr lang="en-US" dirty="0" smtClean="0"/>
              <a:t>3-6 </a:t>
            </a:r>
            <a:r>
              <a:rPr lang="en-US" dirty="0"/>
              <a:t>Binomial Distribution</a:t>
            </a:r>
          </a:p>
        </p:txBody>
      </p:sp>
      <p:sp>
        <p:nvSpPr>
          <p:cNvPr id="5" name="Slide Number Placeholder 4"/>
          <p:cNvSpPr>
            <a:spLocks noGrp="1"/>
          </p:cNvSpPr>
          <p:nvPr>
            <p:ph type="sldNum" sz="quarter" idx="12"/>
          </p:nvPr>
        </p:nvSpPr>
        <p:spPr/>
        <p:txBody>
          <a:bodyPr/>
          <a:lstStyle/>
          <a:p>
            <a:pPr>
              <a:defRPr/>
            </a:pPr>
            <a:fld id="{B7A247F2-0CAB-473B-8E48-9872CBEC6EBF}" type="slidenum">
              <a:rPr lang="en-US"/>
              <a:pPr>
                <a:defRPr/>
              </a:pPr>
              <a:t>26</a:t>
            </a:fld>
            <a:endParaRPr lang="en-US" dirty="0"/>
          </a:p>
        </p:txBody>
      </p:sp>
      <p:sp>
        <p:nvSpPr>
          <p:cNvPr id="68614" name="TextBox 5"/>
          <p:cNvSpPr txBox="1">
            <a:spLocks noChangeArrowheads="1"/>
          </p:cNvSpPr>
          <p:nvPr/>
        </p:nvSpPr>
        <p:spPr bwMode="auto">
          <a:xfrm>
            <a:off x="1524000" y="3773487"/>
            <a:ext cx="6705600" cy="2246313"/>
          </a:xfrm>
          <a:prstGeom prst="rect">
            <a:avLst/>
          </a:prstGeom>
          <a:noFill/>
          <a:ln w="9525">
            <a:noFill/>
            <a:miter lim="800000"/>
            <a:headEnd/>
            <a:tailEnd/>
          </a:ln>
        </p:spPr>
        <p:txBody>
          <a:bodyPr>
            <a:spAutoFit/>
          </a:bodyPr>
          <a:lstStyle/>
          <a:p>
            <a:r>
              <a:rPr lang="el-GR" sz="2800" dirty="0">
                <a:solidFill>
                  <a:srgbClr val="1F497D"/>
                </a:solidFill>
                <a:latin typeface="Calibri" pitchFamily="34" charset="0"/>
              </a:rPr>
              <a:t>μ</a:t>
            </a:r>
            <a:r>
              <a:rPr lang="en-US" sz="2800" dirty="0">
                <a:solidFill>
                  <a:srgbClr val="1F497D"/>
                </a:solidFill>
                <a:latin typeface="Helvetica" pitchFamily="34" charset="0"/>
              </a:rPr>
              <a:t> = </a:t>
            </a:r>
            <a:r>
              <a:rPr lang="en-US" sz="2800" i="1" dirty="0">
                <a:solidFill>
                  <a:srgbClr val="1F497D"/>
                </a:solidFill>
                <a:latin typeface="Helvetica" pitchFamily="34" charset="0"/>
              </a:rPr>
              <a:t>E</a:t>
            </a:r>
            <a:r>
              <a:rPr lang="en-US" sz="2800" dirty="0">
                <a:solidFill>
                  <a:srgbClr val="1F497D"/>
                </a:solidFill>
                <a:latin typeface="Helvetica" pitchFamily="34" charset="0"/>
              </a:rPr>
              <a:t>(</a:t>
            </a:r>
            <a:r>
              <a:rPr lang="en-US" sz="2800" i="1" dirty="0">
                <a:solidFill>
                  <a:srgbClr val="1F497D"/>
                </a:solidFill>
                <a:latin typeface="Helvetica" pitchFamily="34" charset="0"/>
              </a:rPr>
              <a:t>X</a:t>
            </a:r>
            <a:r>
              <a:rPr lang="en-US" sz="2800" dirty="0">
                <a:solidFill>
                  <a:srgbClr val="1F497D"/>
                </a:solidFill>
                <a:latin typeface="Helvetica" pitchFamily="34" charset="0"/>
              </a:rPr>
              <a:t>) = </a:t>
            </a:r>
            <a:r>
              <a:rPr lang="en-US" sz="2800" i="1" dirty="0" err="1">
                <a:solidFill>
                  <a:srgbClr val="1F497D"/>
                </a:solidFill>
                <a:latin typeface="Helvetica" pitchFamily="34" charset="0"/>
              </a:rPr>
              <a:t>np</a:t>
            </a:r>
            <a:r>
              <a:rPr lang="en-US" sz="2800" i="1" dirty="0">
                <a:solidFill>
                  <a:srgbClr val="1F497D"/>
                </a:solidFill>
                <a:latin typeface="Helvetica" pitchFamily="34" charset="0"/>
              </a:rPr>
              <a:t> = </a:t>
            </a:r>
            <a:r>
              <a:rPr lang="en-US" sz="2800" dirty="0">
                <a:solidFill>
                  <a:srgbClr val="1F497D"/>
                </a:solidFill>
                <a:latin typeface="Helvetica" pitchFamily="34" charset="0"/>
              </a:rPr>
              <a:t>4</a:t>
            </a:r>
            <a:r>
              <a:rPr lang="en-US" sz="2800" i="1" dirty="0">
                <a:solidFill>
                  <a:srgbClr val="1F497D"/>
                </a:solidFill>
                <a:latin typeface="Helvetica" pitchFamily="34" charset="0"/>
              </a:rPr>
              <a:t>*</a:t>
            </a:r>
            <a:r>
              <a:rPr lang="en-US" sz="2800" dirty="0">
                <a:solidFill>
                  <a:srgbClr val="1F497D"/>
                </a:solidFill>
                <a:latin typeface="Helvetica" pitchFamily="34" charset="0"/>
              </a:rPr>
              <a:t>0.1</a:t>
            </a:r>
            <a:r>
              <a:rPr lang="en-US" sz="2800" i="1" dirty="0">
                <a:solidFill>
                  <a:srgbClr val="1F497D"/>
                </a:solidFill>
                <a:latin typeface="Helvetica" pitchFamily="34" charset="0"/>
              </a:rPr>
              <a:t> = </a:t>
            </a:r>
            <a:r>
              <a:rPr lang="en-US" sz="2800" dirty="0">
                <a:solidFill>
                  <a:srgbClr val="1F497D"/>
                </a:solidFill>
                <a:latin typeface="Helvetica" pitchFamily="34" charset="0"/>
              </a:rPr>
              <a:t>0.4</a:t>
            </a:r>
          </a:p>
          <a:p>
            <a:endParaRPr lang="en-US" sz="2800" i="1" dirty="0">
              <a:solidFill>
                <a:srgbClr val="1F497D"/>
              </a:solidFill>
              <a:latin typeface="Helvetica" pitchFamily="34" charset="0"/>
            </a:endParaRPr>
          </a:p>
          <a:p>
            <a:r>
              <a:rPr lang="el-GR" sz="2800" dirty="0">
                <a:solidFill>
                  <a:srgbClr val="1F497D"/>
                </a:solidFill>
                <a:latin typeface="Calibri" pitchFamily="34" charset="0"/>
              </a:rPr>
              <a:t>σ</a:t>
            </a:r>
            <a:r>
              <a:rPr lang="en-US" sz="2800" baseline="30000" dirty="0">
                <a:solidFill>
                  <a:srgbClr val="1F497D"/>
                </a:solidFill>
                <a:latin typeface="Helvetica" pitchFamily="34" charset="0"/>
              </a:rPr>
              <a:t>2</a:t>
            </a:r>
            <a:r>
              <a:rPr lang="en-US" sz="2800" dirty="0">
                <a:solidFill>
                  <a:srgbClr val="1F497D"/>
                </a:solidFill>
                <a:latin typeface="Helvetica" pitchFamily="34" charset="0"/>
              </a:rPr>
              <a:t> = </a:t>
            </a:r>
            <a:r>
              <a:rPr lang="en-US" sz="2800" i="1" dirty="0">
                <a:solidFill>
                  <a:srgbClr val="1F497D"/>
                </a:solidFill>
                <a:latin typeface="Helvetica" pitchFamily="34" charset="0"/>
              </a:rPr>
              <a:t>V</a:t>
            </a:r>
            <a:r>
              <a:rPr lang="en-US" sz="2800" dirty="0">
                <a:solidFill>
                  <a:srgbClr val="1F497D"/>
                </a:solidFill>
                <a:latin typeface="Helvetica" pitchFamily="34" charset="0"/>
              </a:rPr>
              <a:t>(</a:t>
            </a:r>
            <a:r>
              <a:rPr lang="en-US" sz="2800" i="1" dirty="0">
                <a:solidFill>
                  <a:srgbClr val="1F497D"/>
                </a:solidFill>
                <a:latin typeface="Helvetica" pitchFamily="34" charset="0"/>
              </a:rPr>
              <a:t>X</a:t>
            </a:r>
            <a:r>
              <a:rPr lang="en-US" sz="2800" dirty="0">
                <a:solidFill>
                  <a:srgbClr val="1F497D"/>
                </a:solidFill>
                <a:latin typeface="Helvetica" pitchFamily="34" charset="0"/>
              </a:rPr>
              <a:t>) = </a:t>
            </a:r>
            <a:r>
              <a:rPr lang="en-US" sz="2800" i="1" dirty="0" err="1">
                <a:solidFill>
                  <a:srgbClr val="1F497D"/>
                </a:solidFill>
                <a:latin typeface="Helvetica" pitchFamily="34" charset="0"/>
              </a:rPr>
              <a:t>np</a:t>
            </a:r>
            <a:r>
              <a:rPr lang="en-US" sz="2800" dirty="0">
                <a:solidFill>
                  <a:srgbClr val="1F497D"/>
                </a:solidFill>
                <a:latin typeface="Helvetica" pitchFamily="34" charset="0"/>
              </a:rPr>
              <a:t>(1-</a:t>
            </a:r>
            <a:r>
              <a:rPr lang="en-US" sz="2800" i="1" dirty="0">
                <a:solidFill>
                  <a:srgbClr val="1F497D"/>
                </a:solidFill>
                <a:latin typeface="Helvetica" pitchFamily="34" charset="0"/>
              </a:rPr>
              <a:t>p</a:t>
            </a:r>
            <a:r>
              <a:rPr lang="en-US" sz="2800" dirty="0">
                <a:solidFill>
                  <a:srgbClr val="1F497D"/>
                </a:solidFill>
                <a:latin typeface="Helvetica" pitchFamily="34" charset="0"/>
              </a:rPr>
              <a:t>) = 4*0.1*0.9 = 0.36</a:t>
            </a:r>
          </a:p>
          <a:p>
            <a:endParaRPr lang="en-US" sz="2800" dirty="0">
              <a:solidFill>
                <a:srgbClr val="1F497D"/>
              </a:solidFill>
              <a:latin typeface="Helvetica" pitchFamily="34" charset="0"/>
            </a:endParaRPr>
          </a:p>
          <a:p>
            <a:r>
              <a:rPr lang="el-GR" sz="2800" dirty="0">
                <a:solidFill>
                  <a:srgbClr val="1F497D"/>
                </a:solidFill>
                <a:latin typeface="Calibri" pitchFamily="34" charset="0"/>
              </a:rPr>
              <a:t>σ</a:t>
            </a:r>
            <a:r>
              <a:rPr lang="en-US" sz="2800" dirty="0">
                <a:solidFill>
                  <a:srgbClr val="1F497D"/>
                </a:solidFill>
                <a:latin typeface="Helvetica" pitchFamily="34" charset="0"/>
              </a:rPr>
              <a:t> = SD(</a:t>
            </a:r>
            <a:r>
              <a:rPr lang="en-US" sz="2800" i="1" dirty="0">
                <a:solidFill>
                  <a:srgbClr val="1F497D"/>
                </a:solidFill>
                <a:latin typeface="Helvetica" pitchFamily="34" charset="0"/>
              </a:rPr>
              <a:t>X</a:t>
            </a:r>
            <a:r>
              <a:rPr lang="en-US" sz="2800" dirty="0">
                <a:solidFill>
                  <a:srgbClr val="1F497D"/>
                </a:solidFill>
                <a:latin typeface="Helvetica" pitchFamily="34" charset="0"/>
              </a:rPr>
              <a:t>) = </a:t>
            </a:r>
            <a:r>
              <a:rPr lang="en-US" sz="2800" dirty="0" smtClean="0">
                <a:solidFill>
                  <a:srgbClr val="1F497D"/>
                </a:solidFill>
                <a:latin typeface="Helvetica" pitchFamily="34" charset="0"/>
              </a:rPr>
              <a:t>0.6</a:t>
            </a:r>
            <a:endParaRPr lang="en-US" sz="2400" dirty="0">
              <a:solidFill>
                <a:srgbClr val="1F497D"/>
              </a:solidFill>
              <a:latin typeface="Helvetica"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0"/>
            <a:ext cx="8229600" cy="868363"/>
          </a:xfrm>
        </p:spPr>
        <p:txBody>
          <a:bodyPr/>
          <a:lstStyle/>
          <a:p>
            <a:pPr eaLnBrk="1" hangingPunct="1"/>
            <a:r>
              <a:rPr lang="en-US" smtClean="0"/>
              <a:t>Geometric Distribution</a:t>
            </a:r>
          </a:p>
        </p:txBody>
      </p:sp>
      <p:sp>
        <p:nvSpPr>
          <p:cNvPr id="3" name="Content Placeholder 2"/>
          <p:cNvSpPr>
            <a:spLocks noGrp="1"/>
          </p:cNvSpPr>
          <p:nvPr>
            <p:ph idx="1"/>
          </p:nvPr>
        </p:nvSpPr>
        <p:spPr>
          <a:xfrm>
            <a:off x="457200" y="914400"/>
            <a:ext cx="8229600" cy="5257800"/>
          </a:xfrm>
        </p:spPr>
        <p:txBody>
          <a:bodyPr rtlCol="0">
            <a:normAutofit fontScale="92500" lnSpcReduction="20000"/>
          </a:bodyPr>
          <a:lstStyle/>
          <a:p>
            <a:pPr eaLnBrk="1" fontAlgn="auto" hangingPunct="1">
              <a:spcAft>
                <a:spcPts val="0"/>
              </a:spcAft>
              <a:defRPr/>
            </a:pPr>
            <a:r>
              <a:rPr lang="en-US" dirty="0" smtClean="0"/>
              <a:t>Binomial distribution has:</a:t>
            </a:r>
          </a:p>
          <a:p>
            <a:pPr lvl="1" eaLnBrk="1" fontAlgn="auto" hangingPunct="1">
              <a:spcAft>
                <a:spcPts val="0"/>
              </a:spcAft>
              <a:defRPr/>
            </a:pPr>
            <a:r>
              <a:rPr lang="en-US" dirty="0" smtClean="0"/>
              <a:t> Fixed number of trials.</a:t>
            </a:r>
          </a:p>
          <a:p>
            <a:pPr lvl="1" eaLnBrk="1" fontAlgn="auto" hangingPunct="1">
              <a:spcAft>
                <a:spcPts val="0"/>
              </a:spcAft>
              <a:defRPr/>
            </a:pPr>
            <a:r>
              <a:rPr lang="en-US" dirty="0" smtClean="0"/>
              <a:t> Random number of successes.</a:t>
            </a:r>
          </a:p>
          <a:p>
            <a:pPr lvl="1" eaLnBrk="1" fontAlgn="auto" hangingPunct="1">
              <a:spcAft>
                <a:spcPts val="0"/>
              </a:spcAft>
              <a:defRPr/>
            </a:pPr>
            <a:endParaRPr lang="en-US" dirty="0" smtClean="0"/>
          </a:p>
          <a:p>
            <a:pPr eaLnBrk="1" fontAlgn="auto" hangingPunct="1">
              <a:spcAft>
                <a:spcPts val="0"/>
              </a:spcAft>
              <a:defRPr/>
            </a:pPr>
            <a:r>
              <a:rPr lang="en-US" dirty="0" smtClean="0"/>
              <a:t>Geometric distribution has reversed roles:</a:t>
            </a:r>
          </a:p>
          <a:p>
            <a:pPr lvl="1" eaLnBrk="1" fontAlgn="auto" hangingPunct="1">
              <a:spcAft>
                <a:spcPts val="0"/>
              </a:spcAft>
              <a:defRPr/>
            </a:pPr>
            <a:r>
              <a:rPr lang="en-US" dirty="0" smtClean="0"/>
              <a:t>Random number of trials.</a:t>
            </a:r>
          </a:p>
          <a:p>
            <a:pPr lvl="1" eaLnBrk="1" fontAlgn="auto" hangingPunct="1">
              <a:spcAft>
                <a:spcPts val="0"/>
              </a:spcAft>
              <a:defRPr/>
            </a:pPr>
            <a:r>
              <a:rPr lang="en-US" dirty="0" smtClean="0"/>
              <a:t>Fixed number of successes, in this case 1.</a:t>
            </a:r>
          </a:p>
          <a:p>
            <a:pPr lvl="1" eaLnBrk="1" fontAlgn="auto" hangingPunct="1">
              <a:lnSpc>
                <a:spcPct val="110000"/>
              </a:lnSpc>
              <a:spcBef>
                <a:spcPts val="0"/>
              </a:spcBef>
              <a:spcAft>
                <a:spcPts val="0"/>
              </a:spcAft>
              <a:buFont typeface="Arial" pitchFamily="34" charset="0"/>
              <a:buNone/>
              <a:defRPr/>
            </a:pPr>
            <a:endParaRPr lang="en-US" dirty="0" smtClean="0"/>
          </a:p>
          <a:p>
            <a:pPr eaLnBrk="1" fontAlgn="auto" hangingPunct="1">
              <a:spcAft>
                <a:spcPts val="0"/>
              </a:spcAft>
              <a:defRPr/>
            </a:pPr>
            <a:r>
              <a:rPr lang="en-US" dirty="0" smtClean="0"/>
              <a:t>The probability density function of Geometric distribution  is </a:t>
            </a:r>
          </a:p>
          <a:p>
            <a:pPr lvl="1" eaLnBrk="1" fontAlgn="auto" hangingPunct="1">
              <a:spcAft>
                <a:spcPts val="0"/>
              </a:spcAft>
              <a:buNone/>
              <a:defRPr/>
            </a:pPr>
            <a:r>
              <a:rPr lang="en-US" i="1" dirty="0" smtClean="0"/>
              <a:t>				f</a:t>
            </a:r>
            <a:r>
              <a:rPr lang="en-US" dirty="0" smtClean="0"/>
              <a:t>(</a:t>
            </a:r>
            <a:r>
              <a:rPr lang="en-US" i="1" dirty="0" smtClean="0"/>
              <a:t>x</a:t>
            </a:r>
            <a:r>
              <a:rPr lang="en-US" dirty="0" smtClean="0"/>
              <a:t>) = </a:t>
            </a:r>
            <a:r>
              <a:rPr lang="en-US" i="1" dirty="0" smtClean="0"/>
              <a:t>p</a:t>
            </a:r>
            <a:r>
              <a:rPr lang="en-US" dirty="0" smtClean="0"/>
              <a:t>(1-</a:t>
            </a:r>
            <a:r>
              <a:rPr lang="en-US" i="1" dirty="0" smtClean="0"/>
              <a:t>p</a:t>
            </a:r>
            <a:r>
              <a:rPr lang="en-US" dirty="0" smtClean="0"/>
              <a:t>)</a:t>
            </a:r>
            <a:r>
              <a:rPr lang="en-US" i="1" baseline="30000" dirty="0" smtClean="0"/>
              <a:t>x</a:t>
            </a:r>
            <a:r>
              <a:rPr lang="en-US" baseline="30000" dirty="0" smtClean="0"/>
              <a:t>-1</a:t>
            </a:r>
            <a:r>
              <a:rPr lang="en-US" dirty="0" smtClean="0"/>
              <a:t> 			</a:t>
            </a:r>
          </a:p>
          <a:p>
            <a:pPr lvl="1" eaLnBrk="1" fontAlgn="auto" hangingPunct="1">
              <a:spcAft>
                <a:spcPts val="0"/>
              </a:spcAft>
              <a:buNone/>
              <a:defRPr/>
            </a:pPr>
            <a:r>
              <a:rPr lang="en-US" i="1" dirty="0" smtClean="0"/>
              <a:t>x</a:t>
            </a:r>
            <a:r>
              <a:rPr lang="en-US" dirty="0" smtClean="0"/>
              <a:t> = 1, 2, … </a:t>
            </a:r>
            <a:r>
              <a:rPr lang="en-US" dirty="0" smtClean="0">
                <a:sym typeface="Mathematica1"/>
              </a:rPr>
              <a:t>, the number of failures until the 1</a:t>
            </a:r>
            <a:r>
              <a:rPr lang="en-US" baseline="30000" dirty="0" smtClean="0">
                <a:sym typeface="Mathematica1"/>
              </a:rPr>
              <a:t>st</a:t>
            </a:r>
            <a:r>
              <a:rPr lang="en-US" dirty="0" smtClean="0">
                <a:sym typeface="Mathematica1"/>
              </a:rPr>
              <a:t> success. </a:t>
            </a:r>
            <a:r>
              <a:rPr lang="en-US" dirty="0" smtClean="0"/>
              <a:t>0 &lt; </a:t>
            </a:r>
            <a:r>
              <a:rPr lang="en-US" i="1" dirty="0" smtClean="0"/>
              <a:t>p</a:t>
            </a:r>
            <a:r>
              <a:rPr lang="en-US" dirty="0" smtClean="0"/>
              <a:t> &lt; 1, the probability of success.</a:t>
            </a:r>
            <a:endParaRPr lang="en-US" dirty="0"/>
          </a:p>
        </p:txBody>
      </p:sp>
      <p:sp>
        <p:nvSpPr>
          <p:cNvPr id="4" name="Footer Placeholder 3"/>
          <p:cNvSpPr>
            <a:spLocks noGrp="1"/>
          </p:cNvSpPr>
          <p:nvPr>
            <p:ph type="ftr" sz="quarter" idx="11"/>
          </p:nvPr>
        </p:nvSpPr>
        <p:spPr/>
        <p:txBody>
          <a:bodyPr/>
          <a:lstStyle/>
          <a:p>
            <a:pPr>
              <a:defRPr/>
            </a:pPr>
            <a:r>
              <a:rPr lang="en-US"/>
              <a:t>Sec 3-7 Geometric &amp; Negative Binomial Distributions</a:t>
            </a:r>
          </a:p>
        </p:txBody>
      </p:sp>
      <p:sp>
        <p:nvSpPr>
          <p:cNvPr id="5" name="Slide Number Placeholder 4"/>
          <p:cNvSpPr>
            <a:spLocks noGrp="1"/>
          </p:cNvSpPr>
          <p:nvPr>
            <p:ph type="sldNum" sz="quarter" idx="12"/>
          </p:nvPr>
        </p:nvSpPr>
        <p:spPr/>
        <p:txBody>
          <a:bodyPr/>
          <a:lstStyle/>
          <a:p>
            <a:pPr>
              <a:defRPr/>
            </a:pPr>
            <a:fld id="{4D52D768-346A-4CD5-B268-0EE8BEE74392}" type="slidenum">
              <a:rPr lang="en-US"/>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0"/>
            <a:ext cx="8229600" cy="868363"/>
          </a:xfrm>
        </p:spPr>
        <p:txBody>
          <a:bodyPr>
            <a:normAutofit fontScale="90000"/>
          </a:bodyPr>
          <a:lstStyle/>
          <a:p>
            <a:pPr eaLnBrk="1" hangingPunct="1">
              <a:defRPr/>
            </a:pPr>
            <a:r>
              <a:rPr lang="en-US" dirty="0" smtClean="0"/>
              <a:t>Example 3.21: Wafer Contamination</a:t>
            </a:r>
          </a:p>
        </p:txBody>
      </p:sp>
      <p:sp>
        <p:nvSpPr>
          <p:cNvPr id="72707" name="Content Placeholder 2"/>
          <p:cNvSpPr>
            <a:spLocks noGrp="1"/>
          </p:cNvSpPr>
          <p:nvPr>
            <p:ph idx="1"/>
          </p:nvPr>
        </p:nvSpPr>
        <p:spPr>
          <a:xfrm>
            <a:off x="457200" y="838200"/>
            <a:ext cx="8229600" cy="2743200"/>
          </a:xfrm>
        </p:spPr>
        <p:txBody>
          <a:bodyPr/>
          <a:lstStyle/>
          <a:p>
            <a:pPr eaLnBrk="1" hangingPunct="1">
              <a:buFont typeface="Arial" pitchFamily="34" charset="0"/>
              <a:buNone/>
            </a:pPr>
            <a:r>
              <a:rPr lang="en-US" sz="2600" dirty="0" smtClean="0"/>
              <a:t>The probability that a wafer contains a large particle of </a:t>
            </a:r>
          </a:p>
          <a:p>
            <a:pPr eaLnBrk="1" hangingPunct="1">
              <a:buFont typeface="Arial" pitchFamily="34" charset="0"/>
              <a:buNone/>
            </a:pPr>
            <a:r>
              <a:rPr lang="en-US" sz="2600" dirty="0" smtClean="0"/>
              <a:t>contamination is 0.01.  Assume that the wafers are </a:t>
            </a:r>
          </a:p>
          <a:p>
            <a:pPr eaLnBrk="1" hangingPunct="1">
              <a:buFont typeface="Arial" pitchFamily="34" charset="0"/>
              <a:buNone/>
            </a:pPr>
            <a:r>
              <a:rPr lang="en-US" sz="2600" dirty="0" smtClean="0"/>
              <a:t>independent.  What is the probability that exactly 125 </a:t>
            </a:r>
          </a:p>
          <a:p>
            <a:pPr eaLnBrk="1" hangingPunct="1">
              <a:buFont typeface="Arial" pitchFamily="34" charset="0"/>
              <a:buNone/>
            </a:pPr>
            <a:r>
              <a:rPr lang="en-US" sz="2600" dirty="0" smtClean="0"/>
              <a:t>wafers need to be analyzed before a particle is </a:t>
            </a:r>
          </a:p>
          <a:p>
            <a:pPr eaLnBrk="1" hangingPunct="1">
              <a:buFont typeface="Arial" pitchFamily="34" charset="0"/>
              <a:buNone/>
            </a:pPr>
            <a:r>
              <a:rPr lang="en-US" sz="2600" dirty="0" smtClean="0"/>
              <a:t>detected?</a:t>
            </a:r>
          </a:p>
          <a:p>
            <a:pPr eaLnBrk="1" hangingPunct="1">
              <a:buFont typeface="Arial" pitchFamily="34" charset="0"/>
              <a:buNone/>
            </a:pPr>
            <a:r>
              <a:rPr lang="en-US" sz="2600" dirty="0" smtClean="0"/>
              <a:t>Answer:</a:t>
            </a:r>
          </a:p>
        </p:txBody>
      </p:sp>
      <p:sp>
        <p:nvSpPr>
          <p:cNvPr id="4" name="Footer Placeholder 3"/>
          <p:cNvSpPr>
            <a:spLocks noGrp="1"/>
          </p:cNvSpPr>
          <p:nvPr>
            <p:ph type="ftr" sz="quarter" idx="11"/>
          </p:nvPr>
        </p:nvSpPr>
        <p:spPr/>
        <p:txBody>
          <a:bodyPr/>
          <a:lstStyle/>
          <a:p>
            <a:pPr>
              <a:defRPr/>
            </a:pPr>
            <a:r>
              <a:rPr lang="en-US"/>
              <a:t>Sec 3-7 Geometric &amp; Negative Binomial Distributions</a:t>
            </a:r>
          </a:p>
        </p:txBody>
      </p:sp>
      <p:sp>
        <p:nvSpPr>
          <p:cNvPr id="5" name="Slide Number Placeholder 4"/>
          <p:cNvSpPr>
            <a:spLocks noGrp="1"/>
          </p:cNvSpPr>
          <p:nvPr>
            <p:ph type="sldNum" sz="quarter" idx="12"/>
          </p:nvPr>
        </p:nvSpPr>
        <p:spPr/>
        <p:txBody>
          <a:bodyPr/>
          <a:lstStyle/>
          <a:p>
            <a:pPr>
              <a:defRPr/>
            </a:pPr>
            <a:fld id="{D4321439-B46A-4721-864A-466587CE2CDC}" type="slidenum">
              <a:rPr lang="en-US"/>
              <a:pPr>
                <a:defRPr/>
              </a:pPr>
              <a:t>28</a:t>
            </a:fld>
            <a:endParaRPr lang="en-US" dirty="0"/>
          </a:p>
        </p:txBody>
      </p:sp>
      <p:sp>
        <p:nvSpPr>
          <p:cNvPr id="72710" name="TextBox 5"/>
          <p:cNvSpPr txBox="1">
            <a:spLocks noChangeArrowheads="1"/>
          </p:cNvSpPr>
          <p:nvPr/>
        </p:nvSpPr>
        <p:spPr bwMode="auto">
          <a:xfrm>
            <a:off x="609600" y="3886200"/>
            <a:ext cx="7848600" cy="1938338"/>
          </a:xfrm>
          <a:prstGeom prst="rect">
            <a:avLst/>
          </a:prstGeom>
          <a:noFill/>
          <a:ln w="9525">
            <a:noFill/>
            <a:miter lim="800000"/>
            <a:headEnd/>
            <a:tailEnd/>
          </a:ln>
        </p:spPr>
        <p:txBody>
          <a:bodyPr>
            <a:spAutoFit/>
          </a:bodyPr>
          <a:lstStyle/>
          <a:p>
            <a:r>
              <a:rPr lang="en-US" sz="2400" dirty="0">
                <a:solidFill>
                  <a:srgbClr val="1F497D"/>
                </a:solidFill>
                <a:latin typeface="Helvetica" pitchFamily="34" charset="0"/>
              </a:rPr>
              <a:t>Let </a:t>
            </a:r>
            <a:r>
              <a:rPr lang="en-US" sz="2400" i="1" dirty="0">
                <a:solidFill>
                  <a:srgbClr val="1F497D"/>
                </a:solidFill>
                <a:latin typeface="Helvetica" pitchFamily="34" charset="0"/>
              </a:rPr>
              <a:t>X</a:t>
            </a:r>
            <a:r>
              <a:rPr lang="en-US" sz="2400" dirty="0">
                <a:solidFill>
                  <a:srgbClr val="1F497D"/>
                </a:solidFill>
                <a:latin typeface="Helvetica" pitchFamily="34" charset="0"/>
              </a:rPr>
              <a:t> denote the number of samples analyzed until a large particle is detected.  Then </a:t>
            </a:r>
            <a:r>
              <a:rPr lang="en-US" sz="2400" i="1" dirty="0">
                <a:solidFill>
                  <a:srgbClr val="1F497D"/>
                </a:solidFill>
                <a:latin typeface="Helvetica" pitchFamily="34" charset="0"/>
              </a:rPr>
              <a:t>X</a:t>
            </a:r>
            <a:r>
              <a:rPr lang="en-US" sz="2400" dirty="0">
                <a:solidFill>
                  <a:srgbClr val="1F497D"/>
                </a:solidFill>
                <a:latin typeface="Helvetica" pitchFamily="34" charset="0"/>
              </a:rPr>
              <a:t> is a geometric random variable with parameter </a:t>
            </a:r>
            <a:r>
              <a:rPr lang="en-US" sz="2400" i="1" dirty="0">
                <a:solidFill>
                  <a:srgbClr val="1F497D"/>
                </a:solidFill>
                <a:latin typeface="Helvetica" pitchFamily="34" charset="0"/>
              </a:rPr>
              <a:t>p</a:t>
            </a:r>
            <a:r>
              <a:rPr lang="en-US" sz="2400" dirty="0">
                <a:solidFill>
                  <a:srgbClr val="1F497D"/>
                </a:solidFill>
                <a:latin typeface="Helvetica" pitchFamily="34" charset="0"/>
              </a:rPr>
              <a:t> = 0.01.</a:t>
            </a:r>
          </a:p>
          <a:p>
            <a:endParaRPr lang="en-US" sz="2400" dirty="0">
              <a:solidFill>
                <a:srgbClr val="1F497D"/>
              </a:solidFill>
              <a:latin typeface="Helvetica" pitchFamily="34" charset="0"/>
            </a:endParaRPr>
          </a:p>
          <a:p>
            <a:r>
              <a:rPr lang="en-US" sz="2400" dirty="0">
                <a:solidFill>
                  <a:srgbClr val="1F497D"/>
                </a:solidFill>
                <a:latin typeface="Helvetica" pitchFamily="34" charset="0"/>
              </a:rPr>
              <a:t>		</a:t>
            </a:r>
            <a:r>
              <a:rPr lang="en-US" sz="2400" i="1" dirty="0">
                <a:solidFill>
                  <a:srgbClr val="1F497D"/>
                </a:solidFill>
                <a:latin typeface="Helvetica" pitchFamily="34" charset="0"/>
              </a:rPr>
              <a:t>P</a:t>
            </a:r>
            <a:r>
              <a:rPr lang="en-US" sz="2400" dirty="0">
                <a:solidFill>
                  <a:srgbClr val="1F497D"/>
                </a:solidFill>
                <a:latin typeface="Helvetica" pitchFamily="34" charset="0"/>
              </a:rPr>
              <a:t>(</a:t>
            </a:r>
            <a:r>
              <a:rPr lang="en-US" sz="2400" i="1" dirty="0">
                <a:solidFill>
                  <a:srgbClr val="1F497D"/>
                </a:solidFill>
                <a:latin typeface="Helvetica" pitchFamily="34" charset="0"/>
              </a:rPr>
              <a:t>X</a:t>
            </a:r>
            <a:r>
              <a:rPr lang="en-US" sz="2400" dirty="0">
                <a:solidFill>
                  <a:srgbClr val="1F497D"/>
                </a:solidFill>
                <a:latin typeface="Helvetica" pitchFamily="34" charset="0"/>
              </a:rPr>
              <a:t>=125) = (0.99)</a:t>
            </a:r>
            <a:r>
              <a:rPr lang="en-US" sz="2400" baseline="30000" dirty="0">
                <a:solidFill>
                  <a:srgbClr val="1F497D"/>
                </a:solidFill>
                <a:latin typeface="Helvetica" pitchFamily="34" charset="0"/>
              </a:rPr>
              <a:t>124</a:t>
            </a:r>
            <a:r>
              <a:rPr lang="en-US" sz="2400" dirty="0">
                <a:solidFill>
                  <a:srgbClr val="1F497D"/>
                </a:solidFill>
                <a:latin typeface="Helvetica" pitchFamily="34" charset="0"/>
              </a:rPr>
              <a:t>(0.01) = 0.00288.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a:xfrm>
            <a:off x="457200" y="0"/>
            <a:ext cx="8229600" cy="868363"/>
          </a:xfrm>
        </p:spPr>
        <p:txBody>
          <a:bodyPr/>
          <a:lstStyle/>
          <a:p>
            <a:pPr eaLnBrk="1" hangingPunct="1"/>
            <a:r>
              <a:rPr lang="en-US" smtClean="0"/>
              <a:t>Geometric Mean &amp; Variance</a:t>
            </a:r>
          </a:p>
        </p:txBody>
      </p:sp>
      <p:sp>
        <p:nvSpPr>
          <p:cNvPr id="16388" name="Content Placeholder 2"/>
          <p:cNvSpPr>
            <a:spLocks noGrp="1"/>
          </p:cNvSpPr>
          <p:nvPr>
            <p:ph idx="1"/>
          </p:nvPr>
        </p:nvSpPr>
        <p:spPr/>
        <p:txBody>
          <a:bodyPr/>
          <a:lstStyle/>
          <a:p>
            <a:pPr eaLnBrk="1" hangingPunct="1">
              <a:buNone/>
            </a:pPr>
            <a:r>
              <a:rPr lang="en-US" dirty="0" smtClean="0"/>
              <a:t>If </a:t>
            </a:r>
            <a:r>
              <a:rPr lang="en-US" i="1" dirty="0" smtClean="0"/>
              <a:t>X</a:t>
            </a:r>
            <a:r>
              <a:rPr lang="en-US" dirty="0" smtClean="0"/>
              <a:t> is a geometric random variable with </a:t>
            </a:r>
          </a:p>
          <a:p>
            <a:pPr eaLnBrk="1" hangingPunct="1">
              <a:buNone/>
            </a:pPr>
            <a:r>
              <a:rPr lang="en-US" dirty="0" smtClean="0"/>
              <a:t>parameter </a:t>
            </a:r>
            <a:r>
              <a:rPr lang="en-US" i="1" dirty="0" smtClean="0"/>
              <a:t>p</a:t>
            </a:r>
            <a:r>
              <a:rPr lang="en-US" dirty="0" smtClean="0"/>
              <a:t>,</a:t>
            </a:r>
          </a:p>
          <a:p>
            <a:pPr eaLnBrk="1" hangingPunct="1"/>
            <a:endParaRPr lang="en-US" dirty="0" smtClean="0"/>
          </a:p>
        </p:txBody>
      </p:sp>
      <p:sp>
        <p:nvSpPr>
          <p:cNvPr id="4" name="Footer Placeholder 3"/>
          <p:cNvSpPr>
            <a:spLocks noGrp="1"/>
          </p:cNvSpPr>
          <p:nvPr>
            <p:ph type="ftr" sz="quarter" idx="11"/>
          </p:nvPr>
        </p:nvSpPr>
        <p:spPr/>
        <p:txBody>
          <a:bodyPr/>
          <a:lstStyle/>
          <a:p>
            <a:pPr>
              <a:defRPr/>
            </a:pPr>
            <a:r>
              <a:rPr lang="en-US"/>
              <a:t>Sec 3-7 Geometric &amp; Negative Binomial Distributions</a:t>
            </a:r>
          </a:p>
        </p:txBody>
      </p:sp>
      <p:sp>
        <p:nvSpPr>
          <p:cNvPr id="5" name="Slide Number Placeholder 4"/>
          <p:cNvSpPr>
            <a:spLocks noGrp="1"/>
          </p:cNvSpPr>
          <p:nvPr>
            <p:ph type="sldNum" sz="quarter" idx="12"/>
          </p:nvPr>
        </p:nvSpPr>
        <p:spPr/>
        <p:txBody>
          <a:bodyPr/>
          <a:lstStyle/>
          <a:p>
            <a:pPr>
              <a:defRPr/>
            </a:pPr>
            <a:fld id="{6D76AC6B-89E7-438A-9D0D-829C815539D5}" type="slidenum">
              <a:rPr lang="en-US"/>
              <a:pPr>
                <a:defRPr/>
              </a:pPr>
              <a:t>29</a:t>
            </a:fld>
            <a:endParaRPr lang="en-US" dirty="0"/>
          </a:p>
        </p:txBody>
      </p:sp>
      <p:graphicFrame>
        <p:nvGraphicFramePr>
          <p:cNvPr id="16386" name="Object 2"/>
          <p:cNvGraphicFramePr>
            <a:graphicFrameLocks noChangeAspect="1"/>
          </p:cNvGraphicFramePr>
          <p:nvPr/>
        </p:nvGraphicFramePr>
        <p:xfrm>
          <a:off x="1143000" y="2501900"/>
          <a:ext cx="3552825" cy="2298700"/>
        </p:xfrm>
        <a:graphic>
          <a:graphicData uri="http://schemas.openxmlformats.org/presentationml/2006/ole">
            <p:oleObj spid="_x0000_s16386" name="Equation" r:id="rId4" imgW="1726920" imgH="1117440" progId="">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0"/>
            <a:ext cx="8229600" cy="868363"/>
          </a:xfrm>
        </p:spPr>
        <p:txBody>
          <a:bodyPr/>
          <a:lstStyle/>
          <a:p>
            <a:pPr eaLnBrk="1" hangingPunct="1"/>
            <a:r>
              <a:rPr lang="en-US" sz="3600" dirty="0" smtClean="0">
                <a:cs typeface="Times New Roman" pitchFamily="18" charset="0"/>
              </a:rPr>
              <a:t>Learning Objectives for Chapter 3</a:t>
            </a:r>
          </a:p>
        </p:txBody>
      </p:sp>
      <p:sp>
        <p:nvSpPr>
          <p:cNvPr id="3" name="Content Placeholder 2"/>
          <p:cNvSpPr>
            <a:spLocks noGrp="1"/>
          </p:cNvSpPr>
          <p:nvPr>
            <p:ph idx="1"/>
          </p:nvPr>
        </p:nvSpPr>
        <p:spPr>
          <a:xfrm>
            <a:off x="381000" y="838200"/>
            <a:ext cx="8534400" cy="5334000"/>
          </a:xfrm>
        </p:spPr>
        <p:txBody>
          <a:bodyPr rtlCol="0">
            <a:noAutofit/>
          </a:bodyPr>
          <a:lstStyle/>
          <a:p>
            <a:pPr eaLnBrk="1" fontAlgn="auto" hangingPunct="1">
              <a:spcAft>
                <a:spcPts val="0"/>
              </a:spcAft>
              <a:buFont typeface="Arial" pitchFamily="34" charset="0"/>
              <a:buNone/>
              <a:defRPr/>
            </a:pPr>
            <a:r>
              <a:rPr lang="en-US" sz="2200" dirty="0" smtClean="0">
                <a:cs typeface="Times New Roman" pitchFamily="18" charset="0"/>
              </a:rPr>
              <a:t>After careful study of this chapter, you should be able to do the</a:t>
            </a:r>
          </a:p>
          <a:p>
            <a:pPr eaLnBrk="1" fontAlgn="auto" hangingPunct="1">
              <a:spcAft>
                <a:spcPts val="0"/>
              </a:spcAft>
              <a:buFont typeface="Arial" pitchFamily="34" charset="0"/>
              <a:buNone/>
              <a:defRPr/>
            </a:pPr>
            <a:r>
              <a:rPr lang="en-US" sz="2200" dirty="0" smtClean="0">
                <a:cs typeface="Times New Roman" pitchFamily="18" charset="0"/>
              </a:rPr>
              <a:t>following:</a:t>
            </a:r>
          </a:p>
          <a:p>
            <a:pPr marL="457200" indent="-457200" eaLnBrk="1" fontAlgn="auto" hangingPunct="1">
              <a:spcAft>
                <a:spcPts val="0"/>
              </a:spcAft>
              <a:buFont typeface="+mj-lt"/>
              <a:buAutoNum type="arabicPeriod"/>
              <a:defRPr/>
            </a:pPr>
            <a:r>
              <a:rPr lang="en-US" sz="2200" dirty="0" smtClean="0">
                <a:cs typeface="Times New Roman" pitchFamily="18" charset="0"/>
              </a:rPr>
              <a:t>Determine probabilities from probability mass functions and the reverse.</a:t>
            </a:r>
          </a:p>
          <a:p>
            <a:pPr marL="457200" indent="-457200" eaLnBrk="1" fontAlgn="auto" hangingPunct="1">
              <a:spcAft>
                <a:spcPts val="0"/>
              </a:spcAft>
              <a:buFont typeface="+mj-lt"/>
              <a:buAutoNum type="arabicPeriod"/>
              <a:defRPr/>
            </a:pPr>
            <a:r>
              <a:rPr lang="en-IN" sz="2200" dirty="0" smtClean="0">
                <a:cs typeface="Times New Roman" pitchFamily="18" charset="0"/>
              </a:rPr>
              <a:t>Determine probabilities and probability mass functions from cumulative distribution functions and the reverse.</a:t>
            </a:r>
            <a:endParaRPr lang="en-US" sz="2200" dirty="0" smtClean="0">
              <a:cs typeface="Times New Roman" pitchFamily="18" charset="0"/>
            </a:endParaRPr>
          </a:p>
          <a:p>
            <a:pPr marL="457200" indent="-457200" eaLnBrk="1" fontAlgn="auto" hangingPunct="1">
              <a:spcAft>
                <a:spcPts val="0"/>
              </a:spcAft>
              <a:buFont typeface="+mj-lt"/>
              <a:buAutoNum type="arabicPeriod"/>
              <a:defRPr/>
            </a:pPr>
            <a:r>
              <a:rPr lang="en-US" sz="2200" dirty="0" smtClean="0">
                <a:cs typeface="Times New Roman" pitchFamily="18" charset="0"/>
              </a:rPr>
              <a:t>Calculate means and variances for discrete random variables.</a:t>
            </a:r>
          </a:p>
          <a:p>
            <a:pPr marL="457200" indent="-457200" eaLnBrk="1" fontAlgn="auto" hangingPunct="1">
              <a:spcAft>
                <a:spcPts val="0"/>
              </a:spcAft>
              <a:buFont typeface="+mj-lt"/>
              <a:buAutoNum type="arabicPeriod"/>
              <a:defRPr/>
            </a:pPr>
            <a:r>
              <a:rPr lang="en-IN" sz="2200" dirty="0" smtClean="0">
                <a:cs typeface="Times New Roman" pitchFamily="18" charset="0"/>
              </a:rPr>
              <a:t>Understand the assumptions for discrete probability distributions</a:t>
            </a:r>
            <a:r>
              <a:rPr lang="en-US" sz="2200" dirty="0" smtClean="0">
                <a:cs typeface="Times New Roman" pitchFamily="18" charset="0"/>
              </a:rPr>
              <a:t>.</a:t>
            </a:r>
          </a:p>
          <a:p>
            <a:pPr marL="457200" indent="-457200" eaLnBrk="1" fontAlgn="auto" hangingPunct="1">
              <a:spcAft>
                <a:spcPts val="0"/>
              </a:spcAft>
              <a:buFont typeface="+mj-lt"/>
              <a:buAutoNum type="arabicPeriod"/>
              <a:defRPr/>
            </a:pPr>
            <a:r>
              <a:rPr lang="en-US" sz="2200" dirty="0" smtClean="0">
                <a:cs typeface="Times New Roman" pitchFamily="18" charset="0"/>
              </a:rPr>
              <a:t>Select an appropriate discrete probability distribution to calculate probabilities.</a:t>
            </a:r>
          </a:p>
          <a:p>
            <a:pPr marL="457200" indent="-457200" eaLnBrk="1" fontAlgn="auto" hangingPunct="1">
              <a:spcAft>
                <a:spcPts val="0"/>
              </a:spcAft>
              <a:buFont typeface="+mj-lt"/>
              <a:buAutoNum type="arabicPeriod"/>
              <a:defRPr/>
            </a:pPr>
            <a:r>
              <a:rPr lang="en-IN" sz="2200" dirty="0" smtClean="0">
                <a:cs typeface="Times New Roman" pitchFamily="18" charset="0"/>
              </a:rPr>
              <a:t>Calculate probabilities, means and variances for discrete probability distributions</a:t>
            </a:r>
            <a:r>
              <a:rPr lang="en-US" sz="2200" dirty="0" smtClean="0">
                <a:cs typeface="Times New Roman" pitchFamily="18" charset="0"/>
              </a:rPr>
              <a:t>.</a:t>
            </a:r>
            <a:endParaRPr lang="en-US" sz="2200" dirty="0">
              <a:cs typeface="Times New Roman" pitchFamily="18" charset="0"/>
            </a:endParaRPr>
          </a:p>
        </p:txBody>
      </p:sp>
      <p:sp>
        <p:nvSpPr>
          <p:cNvPr id="4" name="Footer Placeholder 3"/>
          <p:cNvSpPr>
            <a:spLocks noGrp="1"/>
          </p:cNvSpPr>
          <p:nvPr>
            <p:ph type="ftr" sz="quarter" idx="11"/>
          </p:nvPr>
        </p:nvSpPr>
        <p:spPr/>
        <p:txBody>
          <a:bodyPr/>
          <a:lstStyle/>
          <a:p>
            <a:pPr>
              <a:defRPr/>
            </a:pPr>
            <a:r>
              <a:rPr lang="en-US" dirty="0">
                <a:cs typeface="Times New Roman" pitchFamily="18" charset="0"/>
              </a:rPr>
              <a:t>Chapter 3 Learning Objectives</a:t>
            </a:r>
          </a:p>
        </p:txBody>
      </p:sp>
      <p:sp>
        <p:nvSpPr>
          <p:cNvPr id="5" name="Slide Number Placeholder 4"/>
          <p:cNvSpPr>
            <a:spLocks noGrp="1"/>
          </p:cNvSpPr>
          <p:nvPr>
            <p:ph type="sldNum" sz="quarter" idx="12"/>
          </p:nvPr>
        </p:nvSpPr>
        <p:spPr/>
        <p:txBody>
          <a:bodyPr/>
          <a:lstStyle/>
          <a:p>
            <a:pPr>
              <a:defRPr/>
            </a:pPr>
            <a:fld id="{EAFB6489-60DE-4CB2-9F8F-33470B6F8F25}" type="slidenum">
              <a:rPr lang="en-US"/>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0"/>
            <a:ext cx="8229600" cy="868363"/>
          </a:xfrm>
        </p:spPr>
        <p:txBody>
          <a:bodyPr/>
          <a:lstStyle/>
          <a:p>
            <a:pPr eaLnBrk="1" hangingPunct="1"/>
            <a:r>
              <a:rPr lang="en-US" sz="3000" smtClean="0"/>
              <a:t>Exercise 3-22: Mean and Standard Deviation</a:t>
            </a:r>
          </a:p>
        </p:txBody>
      </p:sp>
      <p:sp>
        <p:nvSpPr>
          <p:cNvPr id="73731" name="Content Placeholder 2"/>
          <p:cNvSpPr>
            <a:spLocks noGrp="1"/>
          </p:cNvSpPr>
          <p:nvPr>
            <p:ph idx="1"/>
          </p:nvPr>
        </p:nvSpPr>
        <p:spPr>
          <a:xfrm>
            <a:off x="457200" y="1066800"/>
            <a:ext cx="8229600" cy="1524000"/>
          </a:xfrm>
        </p:spPr>
        <p:txBody>
          <a:bodyPr/>
          <a:lstStyle/>
          <a:p>
            <a:pPr>
              <a:buNone/>
            </a:pPr>
            <a:r>
              <a:rPr lang="en-US" sz="2000" dirty="0" smtClean="0"/>
              <a:t>The probability that a bit transmitted through a digital transmission </a:t>
            </a:r>
          </a:p>
          <a:p>
            <a:pPr>
              <a:buNone/>
            </a:pPr>
            <a:r>
              <a:rPr lang="en-US" sz="2000" dirty="0" smtClean="0"/>
              <a:t>channel is received in error is 0.1. Assume that the transmissions are </a:t>
            </a:r>
          </a:p>
          <a:p>
            <a:pPr>
              <a:buNone/>
            </a:pPr>
            <a:r>
              <a:rPr lang="en-US" sz="2000" dirty="0" smtClean="0"/>
              <a:t>independent events, and let the random variable </a:t>
            </a:r>
            <a:r>
              <a:rPr lang="en-US" sz="2000" i="1" dirty="0" smtClean="0"/>
              <a:t>X </a:t>
            </a:r>
            <a:r>
              <a:rPr lang="en-US" sz="2000" dirty="0" smtClean="0"/>
              <a:t>denote the number </a:t>
            </a:r>
          </a:p>
          <a:p>
            <a:pPr>
              <a:buNone/>
            </a:pPr>
            <a:r>
              <a:rPr lang="en-US" sz="2000" dirty="0" smtClean="0"/>
              <a:t>of bits transmitted until the first error.</a:t>
            </a:r>
            <a:r>
              <a:rPr lang="en-US" sz="2000" i="1" dirty="0" smtClean="0"/>
              <a:t> </a:t>
            </a:r>
            <a:r>
              <a:rPr lang="en-US" sz="2000" dirty="0" smtClean="0"/>
              <a:t>Find the mean and standard </a:t>
            </a:r>
          </a:p>
          <a:p>
            <a:pPr>
              <a:buNone/>
            </a:pPr>
            <a:r>
              <a:rPr lang="en-US" sz="2000" dirty="0" smtClean="0"/>
              <a:t>deviation.</a:t>
            </a:r>
          </a:p>
          <a:p>
            <a:pPr eaLnBrk="1" hangingPunct="1">
              <a:buFont typeface="Arial" pitchFamily="34" charset="0"/>
              <a:buNone/>
            </a:pPr>
            <a:endParaRPr lang="en-US" sz="2000" dirty="0" smtClean="0"/>
          </a:p>
          <a:p>
            <a:pPr eaLnBrk="1" hangingPunct="1">
              <a:buFont typeface="Arial" pitchFamily="34" charset="0"/>
              <a:buNone/>
            </a:pPr>
            <a:r>
              <a:rPr lang="en-US" sz="2000" dirty="0" smtClean="0"/>
              <a:t>Answer:</a:t>
            </a:r>
          </a:p>
        </p:txBody>
      </p:sp>
      <p:sp>
        <p:nvSpPr>
          <p:cNvPr id="4" name="Footer Placeholder 3"/>
          <p:cNvSpPr>
            <a:spLocks noGrp="1"/>
          </p:cNvSpPr>
          <p:nvPr>
            <p:ph type="ftr" sz="quarter" idx="11"/>
          </p:nvPr>
        </p:nvSpPr>
        <p:spPr/>
        <p:txBody>
          <a:bodyPr/>
          <a:lstStyle/>
          <a:p>
            <a:pPr>
              <a:defRPr/>
            </a:pPr>
            <a:r>
              <a:rPr lang="en-US"/>
              <a:t>Sec 3-7 Geometric &amp; Negative Binomial Distributions</a:t>
            </a:r>
          </a:p>
        </p:txBody>
      </p:sp>
      <p:sp>
        <p:nvSpPr>
          <p:cNvPr id="5" name="Slide Number Placeholder 4"/>
          <p:cNvSpPr>
            <a:spLocks noGrp="1"/>
          </p:cNvSpPr>
          <p:nvPr>
            <p:ph type="sldNum" sz="quarter" idx="12"/>
          </p:nvPr>
        </p:nvSpPr>
        <p:spPr/>
        <p:txBody>
          <a:bodyPr/>
          <a:lstStyle/>
          <a:p>
            <a:pPr>
              <a:defRPr/>
            </a:pPr>
            <a:fld id="{69A5124D-6728-41B9-9417-CEBBCBE42BFE}" type="slidenum">
              <a:rPr lang="en-US"/>
              <a:pPr>
                <a:defRPr/>
              </a:pPr>
              <a:t>30</a:t>
            </a:fld>
            <a:endParaRPr lang="en-US" dirty="0"/>
          </a:p>
        </p:txBody>
      </p:sp>
      <p:sp>
        <p:nvSpPr>
          <p:cNvPr id="73734" name="TextBox 5"/>
          <p:cNvSpPr txBox="1">
            <a:spLocks noChangeArrowheads="1"/>
          </p:cNvSpPr>
          <p:nvPr/>
        </p:nvSpPr>
        <p:spPr bwMode="auto">
          <a:xfrm>
            <a:off x="1295400" y="3852862"/>
            <a:ext cx="7010400" cy="1938338"/>
          </a:xfrm>
          <a:prstGeom prst="rect">
            <a:avLst/>
          </a:prstGeom>
          <a:noFill/>
          <a:ln w="9525">
            <a:noFill/>
            <a:miter lim="800000"/>
            <a:headEnd/>
            <a:tailEnd/>
          </a:ln>
        </p:spPr>
        <p:txBody>
          <a:bodyPr>
            <a:spAutoFit/>
          </a:bodyPr>
          <a:lstStyle/>
          <a:p>
            <a:r>
              <a:rPr lang="en-US" sz="2400" dirty="0">
                <a:solidFill>
                  <a:srgbClr val="1F497D"/>
                </a:solidFill>
                <a:latin typeface="Helvetica" pitchFamily="34" charset="0"/>
              </a:rPr>
              <a:t>Mean = </a:t>
            </a:r>
            <a:r>
              <a:rPr lang="el-GR" sz="2400" dirty="0">
                <a:solidFill>
                  <a:srgbClr val="1F497D"/>
                </a:solidFill>
                <a:latin typeface="Calibri" pitchFamily="34" charset="0"/>
              </a:rPr>
              <a:t>μ</a:t>
            </a:r>
            <a:r>
              <a:rPr lang="en-US" sz="2400" dirty="0">
                <a:solidFill>
                  <a:srgbClr val="1F497D"/>
                </a:solidFill>
                <a:latin typeface="Helvetica" pitchFamily="34" charset="0"/>
              </a:rPr>
              <a:t> = E(</a:t>
            </a:r>
            <a:r>
              <a:rPr lang="en-US" sz="2400" i="1" dirty="0">
                <a:solidFill>
                  <a:srgbClr val="1F497D"/>
                </a:solidFill>
                <a:latin typeface="Helvetica" pitchFamily="34" charset="0"/>
              </a:rPr>
              <a:t>X</a:t>
            </a:r>
            <a:r>
              <a:rPr lang="en-US" sz="2400" dirty="0">
                <a:solidFill>
                  <a:srgbClr val="1F497D"/>
                </a:solidFill>
                <a:latin typeface="Helvetica" pitchFamily="34" charset="0"/>
              </a:rPr>
              <a:t>) = 1 / </a:t>
            </a:r>
            <a:r>
              <a:rPr lang="en-US" sz="2400" i="1" dirty="0">
                <a:solidFill>
                  <a:srgbClr val="1F497D"/>
                </a:solidFill>
                <a:latin typeface="Helvetica" pitchFamily="34" charset="0"/>
              </a:rPr>
              <a:t>p</a:t>
            </a:r>
            <a:r>
              <a:rPr lang="en-US" sz="2400" dirty="0">
                <a:solidFill>
                  <a:srgbClr val="1F497D"/>
                </a:solidFill>
                <a:latin typeface="Helvetica" pitchFamily="34" charset="0"/>
              </a:rPr>
              <a:t> = 1 / 0.1 = 10</a:t>
            </a:r>
          </a:p>
          <a:p>
            <a:endParaRPr lang="en-US" sz="2400" dirty="0">
              <a:solidFill>
                <a:srgbClr val="1F497D"/>
              </a:solidFill>
              <a:latin typeface="Helvetica" pitchFamily="34" charset="0"/>
            </a:endParaRPr>
          </a:p>
          <a:p>
            <a:r>
              <a:rPr lang="en-US" sz="2400" dirty="0">
                <a:solidFill>
                  <a:srgbClr val="1F497D"/>
                </a:solidFill>
                <a:latin typeface="Helvetica" pitchFamily="34" charset="0"/>
              </a:rPr>
              <a:t>Variance = </a:t>
            </a:r>
            <a:r>
              <a:rPr lang="el-GR" sz="2400" dirty="0">
                <a:solidFill>
                  <a:srgbClr val="1F497D"/>
                </a:solidFill>
                <a:latin typeface="Calibri" pitchFamily="34" charset="0"/>
              </a:rPr>
              <a:t>σ</a:t>
            </a:r>
            <a:r>
              <a:rPr lang="en-US" sz="2400" baseline="30000" dirty="0">
                <a:solidFill>
                  <a:srgbClr val="1F497D"/>
                </a:solidFill>
                <a:latin typeface="Helvetica" pitchFamily="34" charset="0"/>
              </a:rPr>
              <a:t>2</a:t>
            </a:r>
            <a:r>
              <a:rPr lang="en-US" sz="2400" dirty="0">
                <a:solidFill>
                  <a:srgbClr val="1F497D"/>
                </a:solidFill>
                <a:latin typeface="Helvetica" pitchFamily="34" charset="0"/>
              </a:rPr>
              <a:t> = </a:t>
            </a:r>
            <a:r>
              <a:rPr lang="en-US" sz="2400" i="1" dirty="0">
                <a:solidFill>
                  <a:srgbClr val="1F497D"/>
                </a:solidFill>
                <a:latin typeface="Helvetica" pitchFamily="34" charset="0"/>
              </a:rPr>
              <a:t>V</a:t>
            </a:r>
            <a:r>
              <a:rPr lang="en-US" sz="2400" dirty="0">
                <a:solidFill>
                  <a:srgbClr val="1F497D"/>
                </a:solidFill>
                <a:latin typeface="Helvetica" pitchFamily="34" charset="0"/>
              </a:rPr>
              <a:t>(</a:t>
            </a:r>
            <a:r>
              <a:rPr lang="en-US" sz="2400" i="1" dirty="0">
                <a:solidFill>
                  <a:srgbClr val="1F497D"/>
                </a:solidFill>
                <a:latin typeface="Helvetica" pitchFamily="34" charset="0"/>
              </a:rPr>
              <a:t>X</a:t>
            </a:r>
            <a:r>
              <a:rPr lang="en-US" sz="2400" dirty="0">
                <a:solidFill>
                  <a:srgbClr val="1F497D"/>
                </a:solidFill>
                <a:latin typeface="Helvetica" pitchFamily="34" charset="0"/>
              </a:rPr>
              <a:t>) = (1-</a:t>
            </a:r>
            <a:r>
              <a:rPr lang="en-US" sz="2400" i="1" dirty="0">
                <a:solidFill>
                  <a:srgbClr val="1F497D"/>
                </a:solidFill>
                <a:latin typeface="Helvetica" pitchFamily="34" charset="0"/>
              </a:rPr>
              <a:t>p</a:t>
            </a:r>
            <a:r>
              <a:rPr lang="en-US" sz="2400" dirty="0">
                <a:solidFill>
                  <a:srgbClr val="1F497D"/>
                </a:solidFill>
                <a:latin typeface="Helvetica" pitchFamily="34" charset="0"/>
              </a:rPr>
              <a:t>) / </a:t>
            </a:r>
            <a:r>
              <a:rPr lang="en-US" sz="2400" i="1" dirty="0">
                <a:solidFill>
                  <a:srgbClr val="1F497D"/>
                </a:solidFill>
                <a:latin typeface="Helvetica" pitchFamily="34" charset="0"/>
              </a:rPr>
              <a:t>p</a:t>
            </a:r>
            <a:r>
              <a:rPr lang="en-US" sz="2400" baseline="30000" dirty="0">
                <a:solidFill>
                  <a:srgbClr val="1F497D"/>
                </a:solidFill>
                <a:latin typeface="Helvetica" pitchFamily="34" charset="0"/>
              </a:rPr>
              <a:t>2</a:t>
            </a:r>
            <a:r>
              <a:rPr lang="en-US" sz="2400" dirty="0">
                <a:solidFill>
                  <a:srgbClr val="1F497D"/>
                </a:solidFill>
                <a:latin typeface="Helvetica" pitchFamily="34" charset="0"/>
              </a:rPr>
              <a:t> = 0.9 / 0.01 = 90</a:t>
            </a:r>
          </a:p>
          <a:p>
            <a:endParaRPr lang="en-US" sz="2400" dirty="0">
              <a:solidFill>
                <a:srgbClr val="1F497D"/>
              </a:solidFill>
              <a:latin typeface="Helvetica" pitchFamily="34" charset="0"/>
            </a:endParaRPr>
          </a:p>
          <a:p>
            <a:r>
              <a:rPr lang="en-US" sz="2400" dirty="0">
                <a:solidFill>
                  <a:srgbClr val="1F497D"/>
                </a:solidFill>
                <a:latin typeface="Helvetica" pitchFamily="34" charset="0"/>
              </a:rPr>
              <a:t>Standard deviation = </a:t>
            </a:r>
            <a:r>
              <a:rPr lang="en-US" sz="2400" dirty="0" smtClean="0">
                <a:solidFill>
                  <a:srgbClr val="1F497D"/>
                </a:solidFill>
                <a:latin typeface="Helvetica" pitchFamily="34" charset="0"/>
                <a:sym typeface="Symbol"/>
              </a:rPr>
              <a:t></a:t>
            </a:r>
            <a:r>
              <a:rPr lang="en-US" sz="2400" dirty="0" smtClean="0">
                <a:solidFill>
                  <a:srgbClr val="1F497D"/>
                </a:solidFill>
                <a:latin typeface="Helvetica" pitchFamily="34" charset="0"/>
              </a:rPr>
              <a:t>90 </a:t>
            </a:r>
            <a:r>
              <a:rPr lang="en-US" sz="2400" dirty="0">
                <a:solidFill>
                  <a:srgbClr val="1F497D"/>
                </a:solidFill>
                <a:latin typeface="Helvetica" pitchFamily="34" charset="0"/>
              </a:rPr>
              <a:t>= </a:t>
            </a:r>
            <a:r>
              <a:rPr lang="en-US" sz="2400" dirty="0" smtClean="0">
                <a:solidFill>
                  <a:srgbClr val="1F497D"/>
                </a:solidFill>
                <a:latin typeface="Helvetica" pitchFamily="34" charset="0"/>
              </a:rPr>
              <a:t>9.49</a:t>
            </a:r>
            <a:endParaRPr lang="en-US" sz="2400" dirty="0">
              <a:solidFill>
                <a:srgbClr val="1F497D"/>
              </a:solidFill>
              <a:latin typeface="Helvetica"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0"/>
            <a:ext cx="8229600" cy="868363"/>
          </a:xfrm>
        </p:spPr>
        <p:txBody>
          <a:bodyPr/>
          <a:lstStyle/>
          <a:p>
            <a:pPr eaLnBrk="1" hangingPunct="1"/>
            <a:r>
              <a:rPr lang="en-US" smtClean="0"/>
              <a:t>Lack of Memory Property</a:t>
            </a:r>
          </a:p>
        </p:txBody>
      </p:sp>
      <p:sp>
        <p:nvSpPr>
          <p:cNvPr id="74755" name="Content Placeholder 2"/>
          <p:cNvSpPr>
            <a:spLocks noGrp="1"/>
          </p:cNvSpPr>
          <p:nvPr>
            <p:ph idx="1"/>
          </p:nvPr>
        </p:nvSpPr>
        <p:spPr>
          <a:xfrm>
            <a:off x="457200" y="838200"/>
            <a:ext cx="8229600" cy="4953000"/>
          </a:xfrm>
        </p:spPr>
        <p:txBody>
          <a:bodyPr/>
          <a:lstStyle/>
          <a:p>
            <a:pPr eaLnBrk="1" hangingPunct="1">
              <a:buNone/>
            </a:pPr>
            <a:r>
              <a:rPr lang="en-US" sz="2800" dirty="0" smtClean="0"/>
              <a:t>For a geometric random variable, the trials are </a:t>
            </a:r>
          </a:p>
          <a:p>
            <a:pPr eaLnBrk="1" hangingPunct="1">
              <a:buNone/>
            </a:pPr>
            <a:r>
              <a:rPr lang="en-US" sz="2800" dirty="0" smtClean="0"/>
              <a:t>independent.  Thus the count of the number of </a:t>
            </a:r>
          </a:p>
          <a:p>
            <a:pPr eaLnBrk="1" hangingPunct="1">
              <a:buNone/>
            </a:pPr>
            <a:r>
              <a:rPr lang="en-US" sz="2800" dirty="0" smtClean="0"/>
              <a:t>trials until the next success can be started at any </a:t>
            </a:r>
          </a:p>
          <a:p>
            <a:pPr eaLnBrk="1" hangingPunct="1">
              <a:buNone/>
            </a:pPr>
            <a:r>
              <a:rPr lang="en-US" sz="2800" dirty="0" smtClean="0"/>
              <a:t>trial without changing the probability distribution of </a:t>
            </a:r>
          </a:p>
          <a:p>
            <a:pPr eaLnBrk="1" hangingPunct="1">
              <a:buNone/>
            </a:pPr>
            <a:r>
              <a:rPr lang="en-US" sz="2800" dirty="0" smtClean="0"/>
              <a:t>the random variable.</a:t>
            </a:r>
          </a:p>
          <a:p>
            <a:pPr>
              <a:buNone/>
            </a:pPr>
            <a:r>
              <a:rPr lang="en-US" sz="2800" dirty="0" smtClean="0"/>
              <a:t>The implication of using a geometric model is that </a:t>
            </a:r>
          </a:p>
          <a:p>
            <a:pPr>
              <a:buNone/>
            </a:pPr>
            <a:r>
              <a:rPr lang="en-US" sz="2800" dirty="0" smtClean="0"/>
              <a:t>the system presumably will not wear out. For all </a:t>
            </a:r>
          </a:p>
          <a:p>
            <a:pPr>
              <a:buNone/>
            </a:pPr>
            <a:r>
              <a:rPr lang="en-US" sz="2800" dirty="0" smtClean="0"/>
              <a:t>transmissions the probability of an error remains </a:t>
            </a:r>
          </a:p>
          <a:p>
            <a:pPr>
              <a:buNone/>
            </a:pPr>
            <a:r>
              <a:rPr lang="en-US" sz="2800" dirty="0" smtClean="0"/>
              <a:t>constant. Hence, the geometric distribution is said </a:t>
            </a:r>
          </a:p>
          <a:p>
            <a:pPr>
              <a:buNone/>
            </a:pPr>
            <a:r>
              <a:rPr lang="en-US" sz="2800" dirty="0" smtClean="0"/>
              <a:t>to lack any memory.</a:t>
            </a:r>
          </a:p>
          <a:p>
            <a:pPr eaLnBrk="1" hangingPunct="1">
              <a:buNone/>
            </a:pPr>
            <a:endParaRPr lang="en-US" sz="2800" dirty="0" smtClean="0"/>
          </a:p>
        </p:txBody>
      </p:sp>
      <p:sp>
        <p:nvSpPr>
          <p:cNvPr id="4" name="Footer Placeholder 3"/>
          <p:cNvSpPr>
            <a:spLocks noGrp="1"/>
          </p:cNvSpPr>
          <p:nvPr>
            <p:ph type="ftr" sz="quarter" idx="11"/>
          </p:nvPr>
        </p:nvSpPr>
        <p:spPr/>
        <p:txBody>
          <a:bodyPr/>
          <a:lstStyle/>
          <a:p>
            <a:pPr>
              <a:defRPr/>
            </a:pPr>
            <a:r>
              <a:rPr lang="en-US"/>
              <a:t>Sec 3-7 Geometric &amp; Negative Binomial Distributions</a:t>
            </a:r>
          </a:p>
        </p:txBody>
      </p:sp>
      <p:sp>
        <p:nvSpPr>
          <p:cNvPr id="5" name="Slide Number Placeholder 4"/>
          <p:cNvSpPr>
            <a:spLocks noGrp="1"/>
          </p:cNvSpPr>
          <p:nvPr>
            <p:ph type="sldNum" sz="quarter" idx="12"/>
          </p:nvPr>
        </p:nvSpPr>
        <p:spPr/>
        <p:txBody>
          <a:bodyPr/>
          <a:lstStyle/>
          <a:p>
            <a:pPr>
              <a:defRPr/>
            </a:pPr>
            <a:fld id="{7204666A-FF12-42CA-A54C-A64E908B2D05}" type="slidenum">
              <a:rPr lang="en-US"/>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0"/>
            <a:ext cx="8229600" cy="868363"/>
          </a:xfrm>
        </p:spPr>
        <p:txBody>
          <a:bodyPr/>
          <a:lstStyle/>
          <a:p>
            <a:pPr eaLnBrk="1" hangingPunct="1"/>
            <a:r>
              <a:rPr lang="en-US" sz="3200" smtClean="0"/>
              <a:t>Example 3-23:  Lack of Memory Property</a:t>
            </a:r>
          </a:p>
        </p:txBody>
      </p:sp>
      <p:sp>
        <p:nvSpPr>
          <p:cNvPr id="75779" name="Content Placeholder 2"/>
          <p:cNvSpPr>
            <a:spLocks noGrp="1"/>
          </p:cNvSpPr>
          <p:nvPr>
            <p:ph idx="1"/>
          </p:nvPr>
        </p:nvSpPr>
        <p:spPr>
          <a:xfrm>
            <a:off x="457200" y="1066800"/>
            <a:ext cx="8229600" cy="2362200"/>
          </a:xfrm>
        </p:spPr>
        <p:txBody>
          <a:bodyPr/>
          <a:lstStyle/>
          <a:p>
            <a:pPr eaLnBrk="1" hangingPunct="1">
              <a:buFont typeface="Arial" pitchFamily="34" charset="0"/>
              <a:buNone/>
            </a:pPr>
            <a:r>
              <a:rPr lang="en-US" sz="2800" dirty="0" smtClean="0"/>
              <a:t>In Example 3-21, the probability that a bit is </a:t>
            </a:r>
          </a:p>
          <a:p>
            <a:pPr eaLnBrk="1" hangingPunct="1">
              <a:buFont typeface="Arial" pitchFamily="34" charset="0"/>
              <a:buNone/>
            </a:pPr>
            <a:r>
              <a:rPr lang="en-US" sz="2800" dirty="0" smtClean="0"/>
              <a:t>transmitted in error is 0.1.  Suppose 50 bits have </a:t>
            </a:r>
          </a:p>
          <a:p>
            <a:pPr eaLnBrk="1" hangingPunct="1">
              <a:buFont typeface="Arial" pitchFamily="34" charset="0"/>
              <a:buNone/>
            </a:pPr>
            <a:r>
              <a:rPr lang="en-US" sz="2800" dirty="0" smtClean="0"/>
              <a:t>been transmitted.  What is the mean number of </a:t>
            </a:r>
          </a:p>
          <a:p>
            <a:pPr eaLnBrk="1" hangingPunct="1">
              <a:buFont typeface="Arial" pitchFamily="34" charset="0"/>
              <a:buNone/>
            </a:pPr>
            <a:r>
              <a:rPr lang="en-US" sz="2800" dirty="0" smtClean="0"/>
              <a:t>bits transmitted until the next error?</a:t>
            </a:r>
          </a:p>
          <a:p>
            <a:pPr eaLnBrk="1" hangingPunct="1">
              <a:buFont typeface="Arial" pitchFamily="34" charset="0"/>
              <a:buNone/>
            </a:pPr>
            <a:endParaRPr lang="en-US" sz="2800" dirty="0" smtClean="0"/>
          </a:p>
          <a:p>
            <a:pPr eaLnBrk="1" hangingPunct="1">
              <a:buFont typeface="Arial" pitchFamily="34" charset="0"/>
              <a:buNone/>
            </a:pPr>
            <a:r>
              <a:rPr lang="en-US" sz="2800" dirty="0" smtClean="0"/>
              <a:t>Answer:</a:t>
            </a:r>
          </a:p>
        </p:txBody>
      </p:sp>
      <p:sp>
        <p:nvSpPr>
          <p:cNvPr id="4" name="Footer Placeholder 3"/>
          <p:cNvSpPr>
            <a:spLocks noGrp="1"/>
          </p:cNvSpPr>
          <p:nvPr>
            <p:ph type="ftr" sz="quarter" idx="11"/>
          </p:nvPr>
        </p:nvSpPr>
        <p:spPr/>
        <p:txBody>
          <a:bodyPr/>
          <a:lstStyle/>
          <a:p>
            <a:pPr>
              <a:defRPr/>
            </a:pPr>
            <a:r>
              <a:rPr lang="en-US"/>
              <a:t>Sec 3-7 Geometric &amp; Negative Binomial Distributions</a:t>
            </a:r>
          </a:p>
        </p:txBody>
      </p:sp>
      <p:sp>
        <p:nvSpPr>
          <p:cNvPr id="5" name="Slide Number Placeholder 4"/>
          <p:cNvSpPr>
            <a:spLocks noGrp="1"/>
          </p:cNvSpPr>
          <p:nvPr>
            <p:ph type="sldNum" sz="quarter" idx="12"/>
          </p:nvPr>
        </p:nvSpPr>
        <p:spPr/>
        <p:txBody>
          <a:bodyPr/>
          <a:lstStyle/>
          <a:p>
            <a:pPr>
              <a:defRPr/>
            </a:pPr>
            <a:fld id="{4173B56B-812A-473C-A70D-FC8E77DCC0A0}" type="slidenum">
              <a:rPr lang="en-US"/>
              <a:pPr>
                <a:defRPr/>
              </a:pPr>
              <a:t>32</a:t>
            </a:fld>
            <a:endParaRPr lang="en-US" dirty="0"/>
          </a:p>
        </p:txBody>
      </p:sp>
      <p:sp>
        <p:nvSpPr>
          <p:cNvPr id="75782" name="TextBox 5"/>
          <p:cNvSpPr txBox="1">
            <a:spLocks noChangeArrowheads="1"/>
          </p:cNvSpPr>
          <p:nvPr/>
        </p:nvSpPr>
        <p:spPr bwMode="auto">
          <a:xfrm>
            <a:off x="457200" y="4114800"/>
            <a:ext cx="7772400" cy="1938992"/>
          </a:xfrm>
          <a:prstGeom prst="rect">
            <a:avLst/>
          </a:prstGeom>
          <a:noFill/>
          <a:ln w="9525">
            <a:noFill/>
            <a:miter lim="800000"/>
            <a:headEnd/>
            <a:tailEnd/>
          </a:ln>
        </p:spPr>
        <p:txBody>
          <a:bodyPr wrap="square">
            <a:spAutoFit/>
          </a:bodyPr>
          <a:lstStyle/>
          <a:p>
            <a:r>
              <a:rPr lang="en-US" sz="2400" dirty="0">
                <a:solidFill>
                  <a:srgbClr val="1F497D"/>
                </a:solidFill>
                <a:latin typeface="Helvetica" pitchFamily="34" charset="0"/>
              </a:rPr>
              <a:t>The mean number of bits transmitted until the next error, after 50 bits have already been transmitted, is </a:t>
            </a:r>
            <a:endParaRPr lang="en-US" sz="2400" dirty="0" smtClean="0">
              <a:solidFill>
                <a:srgbClr val="1F497D"/>
              </a:solidFill>
              <a:latin typeface="Helvetica" pitchFamily="34" charset="0"/>
            </a:endParaRPr>
          </a:p>
          <a:p>
            <a:r>
              <a:rPr lang="en-US" sz="2400" dirty="0" smtClean="0">
                <a:solidFill>
                  <a:srgbClr val="1F497D"/>
                </a:solidFill>
                <a:latin typeface="Helvetica" pitchFamily="34" charset="0"/>
              </a:rPr>
              <a:t>			1 </a:t>
            </a:r>
            <a:r>
              <a:rPr lang="en-US" sz="2400" dirty="0">
                <a:solidFill>
                  <a:srgbClr val="1F497D"/>
                </a:solidFill>
                <a:latin typeface="Helvetica" pitchFamily="34" charset="0"/>
              </a:rPr>
              <a:t>/ 0.1 = 10</a:t>
            </a:r>
            <a:r>
              <a:rPr lang="en-US" sz="2400" dirty="0" smtClean="0">
                <a:solidFill>
                  <a:srgbClr val="1F497D"/>
                </a:solidFill>
                <a:latin typeface="Helvetica" pitchFamily="34" charset="0"/>
              </a:rPr>
              <a:t>.</a:t>
            </a:r>
          </a:p>
          <a:p>
            <a:r>
              <a:rPr lang="en-US" sz="2400" dirty="0" smtClean="0">
                <a:solidFill>
                  <a:srgbClr val="1F497D"/>
                </a:solidFill>
              </a:rPr>
              <a:t>the same result as the mean number of bits until the first error.</a:t>
            </a:r>
            <a:endParaRPr lang="en-US" sz="2400" dirty="0">
              <a:solidFill>
                <a:srgbClr val="1F497D"/>
              </a:solidFill>
              <a:latin typeface="Helvetica"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457200" y="0"/>
            <a:ext cx="8229600" cy="868363"/>
          </a:xfrm>
        </p:spPr>
        <p:txBody>
          <a:bodyPr>
            <a:normAutofit/>
          </a:bodyPr>
          <a:lstStyle/>
          <a:p>
            <a:pPr eaLnBrk="1" hangingPunct="1"/>
            <a:r>
              <a:rPr lang="en-US" dirty="0" smtClean="0"/>
              <a:t>Negative Binomial Distribution</a:t>
            </a:r>
          </a:p>
        </p:txBody>
      </p:sp>
      <p:sp>
        <p:nvSpPr>
          <p:cNvPr id="3" name="Content Placeholder 2"/>
          <p:cNvSpPr>
            <a:spLocks noGrp="1"/>
          </p:cNvSpPr>
          <p:nvPr>
            <p:ph idx="1"/>
          </p:nvPr>
        </p:nvSpPr>
        <p:spPr/>
        <p:txBody>
          <a:bodyPr rtlCol="0">
            <a:normAutofit/>
          </a:bodyPr>
          <a:lstStyle/>
          <a:p>
            <a:pPr eaLnBrk="1" fontAlgn="auto" hangingPunct="1">
              <a:spcAft>
                <a:spcPts val="0"/>
              </a:spcAft>
              <a:buNone/>
              <a:defRPr/>
            </a:pPr>
            <a:r>
              <a:rPr lang="en-US" sz="2800" dirty="0" smtClean="0"/>
              <a:t>In a series of independent trials with constant </a:t>
            </a:r>
          </a:p>
          <a:p>
            <a:pPr eaLnBrk="1" fontAlgn="auto" hangingPunct="1">
              <a:spcAft>
                <a:spcPts val="0"/>
              </a:spcAft>
              <a:buNone/>
              <a:defRPr/>
            </a:pPr>
            <a:r>
              <a:rPr lang="en-US" sz="2800" dirty="0" smtClean="0"/>
              <a:t>probability of success p, the random variable X </a:t>
            </a:r>
          </a:p>
          <a:p>
            <a:pPr eaLnBrk="1" fontAlgn="auto" hangingPunct="1">
              <a:spcAft>
                <a:spcPts val="0"/>
              </a:spcAft>
              <a:buNone/>
              <a:defRPr/>
            </a:pPr>
            <a:r>
              <a:rPr lang="en-US" sz="2800" dirty="0" smtClean="0"/>
              <a:t>which equals the number of trials until r successes </a:t>
            </a:r>
          </a:p>
          <a:p>
            <a:pPr eaLnBrk="1" fontAlgn="auto" hangingPunct="1">
              <a:spcAft>
                <a:spcPts val="0"/>
              </a:spcAft>
              <a:buNone/>
              <a:defRPr/>
            </a:pPr>
            <a:r>
              <a:rPr lang="en-US" sz="2800" dirty="0" smtClean="0"/>
              <a:t>occur is a </a:t>
            </a:r>
            <a:r>
              <a:rPr lang="en-US" sz="2800" dirty="0" smtClean="0">
                <a:solidFill>
                  <a:srgbClr val="1F497D"/>
                </a:solidFill>
              </a:rPr>
              <a:t>negative binomial </a:t>
            </a:r>
            <a:r>
              <a:rPr lang="en-US" sz="2800" dirty="0" smtClean="0"/>
              <a:t>random variable with </a:t>
            </a:r>
          </a:p>
          <a:p>
            <a:pPr eaLnBrk="1" fontAlgn="auto" hangingPunct="1">
              <a:spcAft>
                <a:spcPts val="0"/>
              </a:spcAft>
              <a:buNone/>
              <a:defRPr/>
            </a:pPr>
            <a:r>
              <a:rPr lang="en-US" sz="2800" dirty="0" smtClean="0"/>
              <a:t>parameters 0 &lt; </a:t>
            </a:r>
            <a:r>
              <a:rPr lang="en-US" sz="2800" i="1" dirty="0" smtClean="0"/>
              <a:t>p</a:t>
            </a:r>
            <a:r>
              <a:rPr lang="en-US" sz="2800" dirty="0" smtClean="0"/>
              <a:t> &lt; 1 and r = 1, 2, 3, ....</a:t>
            </a:r>
          </a:p>
          <a:p>
            <a:pPr eaLnBrk="1" fontAlgn="auto" hangingPunct="1">
              <a:spcAft>
                <a:spcPts val="0"/>
              </a:spcAft>
              <a:buNone/>
              <a:defRPr/>
            </a:pPr>
            <a:endParaRPr lang="en-US" sz="2800" dirty="0" smtClean="0"/>
          </a:p>
          <a:p>
            <a:pPr eaLnBrk="1" fontAlgn="auto" hangingPunct="1">
              <a:spcAft>
                <a:spcPts val="0"/>
              </a:spcAft>
              <a:buNone/>
              <a:defRPr/>
            </a:pPr>
            <a:r>
              <a:rPr lang="en-US" sz="2800" dirty="0" smtClean="0"/>
              <a:t>The probability mass function is:</a:t>
            </a:r>
          </a:p>
          <a:p>
            <a:pPr eaLnBrk="1" fontAlgn="auto" hangingPunct="1">
              <a:spcAft>
                <a:spcPts val="0"/>
              </a:spcAft>
              <a:defRPr/>
            </a:pPr>
            <a:endParaRPr lang="en-US" sz="2800" dirty="0" smtClean="0"/>
          </a:p>
          <a:p>
            <a:pPr eaLnBrk="1" fontAlgn="auto" hangingPunct="1">
              <a:spcAft>
                <a:spcPts val="0"/>
              </a:spcAft>
              <a:defRPr/>
            </a:pPr>
            <a:endParaRPr lang="en-US" sz="2800" dirty="0" smtClean="0"/>
          </a:p>
          <a:p>
            <a:pPr eaLnBrk="1" fontAlgn="auto" hangingPunct="1">
              <a:spcAft>
                <a:spcPts val="0"/>
              </a:spcAft>
              <a:defRPr/>
            </a:pPr>
            <a:endParaRPr lang="en-US" sz="2400" dirty="0" smtClean="0"/>
          </a:p>
          <a:p>
            <a:pPr eaLnBrk="1" fontAlgn="auto" hangingPunct="1">
              <a:spcAft>
                <a:spcPts val="0"/>
              </a:spcAft>
              <a:defRPr/>
            </a:pPr>
            <a:endParaRPr lang="en-US" dirty="0" smtClean="0"/>
          </a:p>
        </p:txBody>
      </p:sp>
      <p:sp>
        <p:nvSpPr>
          <p:cNvPr id="4" name="Footer Placeholder 3"/>
          <p:cNvSpPr>
            <a:spLocks noGrp="1"/>
          </p:cNvSpPr>
          <p:nvPr>
            <p:ph type="ftr" sz="quarter" idx="11"/>
          </p:nvPr>
        </p:nvSpPr>
        <p:spPr/>
        <p:txBody>
          <a:bodyPr/>
          <a:lstStyle/>
          <a:p>
            <a:pPr>
              <a:defRPr/>
            </a:pPr>
            <a:r>
              <a:rPr lang="en-US"/>
              <a:t>Sec 3-7 Geometric &amp; Negative Binomial Distributions</a:t>
            </a:r>
          </a:p>
        </p:txBody>
      </p:sp>
      <p:sp>
        <p:nvSpPr>
          <p:cNvPr id="5" name="Slide Number Placeholder 4"/>
          <p:cNvSpPr>
            <a:spLocks noGrp="1"/>
          </p:cNvSpPr>
          <p:nvPr>
            <p:ph type="sldNum" sz="quarter" idx="12"/>
          </p:nvPr>
        </p:nvSpPr>
        <p:spPr/>
        <p:txBody>
          <a:bodyPr/>
          <a:lstStyle/>
          <a:p>
            <a:pPr>
              <a:defRPr/>
            </a:pPr>
            <a:fld id="{2AD904EE-D973-46D8-A484-01F2474C07BA}" type="slidenum">
              <a:rPr lang="en-US"/>
              <a:pPr>
                <a:defRPr/>
              </a:pPr>
              <a:t>33</a:t>
            </a:fld>
            <a:endParaRPr lang="en-US" dirty="0"/>
          </a:p>
        </p:txBody>
      </p:sp>
      <p:graphicFrame>
        <p:nvGraphicFramePr>
          <p:cNvPr id="18434" name="Object 2"/>
          <p:cNvGraphicFramePr>
            <a:graphicFrameLocks noChangeAspect="1"/>
          </p:cNvGraphicFramePr>
          <p:nvPr/>
        </p:nvGraphicFramePr>
        <p:xfrm>
          <a:off x="533400" y="5002212"/>
          <a:ext cx="7677150" cy="636588"/>
        </p:xfrm>
        <a:graphic>
          <a:graphicData uri="http://schemas.openxmlformats.org/presentationml/2006/ole">
            <p:oleObj spid="_x0000_s18434" name="Equation" r:id="rId4" imgW="3517560" imgH="291960" progId="">
              <p:embed/>
            </p:oleObj>
          </a:graphicData>
        </a:graphic>
      </p:graphicFrame>
      <p:sp>
        <p:nvSpPr>
          <p:cNvPr id="7" name="Rectangle 6"/>
          <p:cNvSpPr/>
          <p:nvPr/>
        </p:nvSpPr>
        <p:spPr>
          <a:xfrm>
            <a:off x="7315200" y="5029200"/>
            <a:ext cx="990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a:xfrm>
            <a:off x="457200" y="0"/>
            <a:ext cx="8229600" cy="868363"/>
          </a:xfrm>
        </p:spPr>
        <p:txBody>
          <a:bodyPr>
            <a:normAutofit fontScale="90000"/>
          </a:bodyPr>
          <a:lstStyle/>
          <a:p>
            <a:pPr eaLnBrk="1" hangingPunct="1">
              <a:defRPr/>
            </a:pPr>
            <a:r>
              <a:rPr lang="en-US" dirty="0" smtClean="0"/>
              <a:t>Mean &amp; Variance of Negative Binomial</a:t>
            </a:r>
          </a:p>
        </p:txBody>
      </p:sp>
      <p:sp>
        <p:nvSpPr>
          <p:cNvPr id="19460" name="Content Placeholder 2"/>
          <p:cNvSpPr>
            <a:spLocks noGrp="1"/>
          </p:cNvSpPr>
          <p:nvPr>
            <p:ph idx="1"/>
          </p:nvPr>
        </p:nvSpPr>
        <p:spPr>
          <a:xfrm>
            <a:off x="457200" y="1066800"/>
            <a:ext cx="8229600" cy="1219200"/>
          </a:xfrm>
        </p:spPr>
        <p:txBody>
          <a:bodyPr/>
          <a:lstStyle/>
          <a:p>
            <a:pPr eaLnBrk="1" hangingPunct="1">
              <a:buNone/>
            </a:pPr>
            <a:r>
              <a:rPr lang="en-US" dirty="0" smtClean="0"/>
              <a:t>If </a:t>
            </a:r>
            <a:r>
              <a:rPr lang="en-US" i="1" dirty="0" smtClean="0"/>
              <a:t>X</a:t>
            </a:r>
            <a:r>
              <a:rPr lang="en-US" dirty="0" smtClean="0"/>
              <a:t> is a negative binomial random variable </a:t>
            </a:r>
          </a:p>
          <a:p>
            <a:pPr eaLnBrk="1" hangingPunct="1">
              <a:buNone/>
            </a:pPr>
            <a:r>
              <a:rPr lang="en-US" dirty="0" smtClean="0"/>
              <a:t>with parameters </a:t>
            </a:r>
            <a:r>
              <a:rPr lang="en-US" i="1" dirty="0" smtClean="0"/>
              <a:t>p</a:t>
            </a:r>
            <a:r>
              <a:rPr lang="en-US" dirty="0" smtClean="0"/>
              <a:t> and </a:t>
            </a:r>
            <a:r>
              <a:rPr lang="en-US" i="1" dirty="0" smtClean="0"/>
              <a:t>r</a:t>
            </a:r>
            <a:r>
              <a:rPr lang="en-US" dirty="0" smtClean="0"/>
              <a:t>,</a:t>
            </a:r>
          </a:p>
          <a:p>
            <a:pPr eaLnBrk="1" hangingPunct="1"/>
            <a:endParaRPr lang="en-US" dirty="0" smtClean="0"/>
          </a:p>
        </p:txBody>
      </p:sp>
      <p:sp>
        <p:nvSpPr>
          <p:cNvPr id="4" name="Footer Placeholder 3"/>
          <p:cNvSpPr>
            <a:spLocks noGrp="1"/>
          </p:cNvSpPr>
          <p:nvPr>
            <p:ph type="ftr" sz="quarter" idx="11"/>
          </p:nvPr>
        </p:nvSpPr>
        <p:spPr/>
        <p:txBody>
          <a:bodyPr/>
          <a:lstStyle/>
          <a:p>
            <a:pPr>
              <a:defRPr/>
            </a:pPr>
            <a:r>
              <a:rPr lang="en-US"/>
              <a:t>Sec 3-7 Geometric &amp; Negative Binomial Distributions</a:t>
            </a:r>
          </a:p>
        </p:txBody>
      </p:sp>
      <p:sp>
        <p:nvSpPr>
          <p:cNvPr id="5" name="Slide Number Placeholder 4"/>
          <p:cNvSpPr>
            <a:spLocks noGrp="1"/>
          </p:cNvSpPr>
          <p:nvPr>
            <p:ph type="sldNum" sz="quarter" idx="12"/>
          </p:nvPr>
        </p:nvSpPr>
        <p:spPr/>
        <p:txBody>
          <a:bodyPr/>
          <a:lstStyle/>
          <a:p>
            <a:pPr>
              <a:defRPr/>
            </a:pPr>
            <a:fld id="{2348BEFE-9A19-4A54-A256-B0C005D9D1C8}" type="slidenum">
              <a:rPr lang="en-US"/>
              <a:pPr>
                <a:defRPr/>
              </a:pPr>
              <a:t>34</a:t>
            </a:fld>
            <a:endParaRPr lang="en-US" dirty="0"/>
          </a:p>
        </p:txBody>
      </p:sp>
      <p:graphicFrame>
        <p:nvGraphicFramePr>
          <p:cNvPr id="19458" name="Object 2"/>
          <p:cNvGraphicFramePr>
            <a:graphicFrameLocks noChangeAspect="1"/>
          </p:cNvGraphicFramePr>
          <p:nvPr/>
        </p:nvGraphicFramePr>
        <p:xfrm>
          <a:off x="1948179" y="2667000"/>
          <a:ext cx="3568700" cy="2211388"/>
        </p:xfrm>
        <a:graphic>
          <a:graphicData uri="http://schemas.openxmlformats.org/presentationml/2006/ole">
            <p:oleObj spid="_x0000_s19458" name="Equation" r:id="rId4" imgW="1536480" imgH="952200" progId="">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0"/>
            <a:ext cx="8229600" cy="868363"/>
          </a:xfrm>
        </p:spPr>
        <p:txBody>
          <a:bodyPr/>
          <a:lstStyle/>
          <a:p>
            <a:pPr eaLnBrk="1" hangingPunct="1"/>
            <a:r>
              <a:rPr lang="en-US" smtClean="0"/>
              <a:t>Example 3-25: Camera Flashes</a:t>
            </a:r>
          </a:p>
        </p:txBody>
      </p:sp>
      <p:sp>
        <p:nvSpPr>
          <p:cNvPr id="4" name="Footer Placeholder 3"/>
          <p:cNvSpPr>
            <a:spLocks noGrp="1"/>
          </p:cNvSpPr>
          <p:nvPr>
            <p:ph type="ftr" sz="quarter" idx="11"/>
          </p:nvPr>
        </p:nvSpPr>
        <p:spPr/>
        <p:txBody>
          <a:bodyPr/>
          <a:lstStyle/>
          <a:p>
            <a:pPr>
              <a:defRPr/>
            </a:pPr>
            <a:r>
              <a:rPr lang="en-US"/>
              <a:t>Sec 3-7 Geometric &amp; Negative Binomial Distributions</a:t>
            </a:r>
          </a:p>
        </p:txBody>
      </p:sp>
      <p:sp>
        <p:nvSpPr>
          <p:cNvPr id="5" name="Slide Number Placeholder 4"/>
          <p:cNvSpPr>
            <a:spLocks noGrp="1"/>
          </p:cNvSpPr>
          <p:nvPr>
            <p:ph type="sldNum" sz="quarter" idx="12"/>
          </p:nvPr>
        </p:nvSpPr>
        <p:spPr/>
        <p:txBody>
          <a:bodyPr/>
          <a:lstStyle/>
          <a:p>
            <a:pPr>
              <a:defRPr/>
            </a:pPr>
            <a:fld id="{C17D6F37-2303-4C36-B243-47A7E4AD7016}" type="slidenum">
              <a:rPr lang="en-US"/>
              <a:pPr>
                <a:defRPr/>
              </a:pPr>
              <a:t>35</a:t>
            </a:fld>
            <a:endParaRPr lang="en-US" dirty="0"/>
          </a:p>
        </p:txBody>
      </p:sp>
      <p:sp>
        <p:nvSpPr>
          <p:cNvPr id="79877" name="Content Placeholder 9"/>
          <p:cNvSpPr>
            <a:spLocks noGrp="1"/>
          </p:cNvSpPr>
          <p:nvPr>
            <p:ph idx="1"/>
          </p:nvPr>
        </p:nvSpPr>
        <p:spPr>
          <a:xfrm>
            <a:off x="457200" y="1066800"/>
            <a:ext cx="8229600" cy="2362200"/>
          </a:xfrm>
        </p:spPr>
        <p:txBody>
          <a:bodyPr/>
          <a:lstStyle/>
          <a:p>
            <a:pPr>
              <a:buFont typeface="Arial" pitchFamily="34" charset="0"/>
              <a:buNone/>
            </a:pPr>
            <a:r>
              <a:rPr lang="en-US" sz="2000" dirty="0" smtClean="0"/>
              <a:t>The probability that a camera passes a particular test is 0.8, and the </a:t>
            </a:r>
          </a:p>
          <a:p>
            <a:pPr>
              <a:buFont typeface="Arial" pitchFamily="34" charset="0"/>
              <a:buNone/>
            </a:pPr>
            <a:r>
              <a:rPr lang="en-US" sz="2000" dirty="0" smtClean="0"/>
              <a:t>cameras perform independently. What is the probability that the third </a:t>
            </a:r>
          </a:p>
          <a:p>
            <a:pPr>
              <a:buFont typeface="Arial" pitchFamily="34" charset="0"/>
              <a:buNone/>
            </a:pPr>
            <a:r>
              <a:rPr lang="en-US" sz="2000" dirty="0" smtClean="0"/>
              <a:t>failure is obtained in five or fewer tests?</a:t>
            </a:r>
          </a:p>
          <a:p>
            <a:pPr>
              <a:buFont typeface="Arial" pitchFamily="34" charset="0"/>
              <a:buNone/>
            </a:pPr>
            <a:endParaRPr lang="en-US" sz="2000" dirty="0" smtClean="0"/>
          </a:p>
          <a:p>
            <a:pPr>
              <a:buFont typeface="Arial" pitchFamily="34" charset="0"/>
              <a:buNone/>
            </a:pPr>
            <a:r>
              <a:rPr lang="en-US" sz="2000" dirty="0" smtClean="0"/>
              <a:t>Let </a:t>
            </a:r>
            <a:r>
              <a:rPr lang="en-US" sz="2000" i="1" dirty="0" smtClean="0"/>
              <a:t>X </a:t>
            </a:r>
            <a:r>
              <a:rPr lang="en-US" sz="2000" dirty="0" smtClean="0"/>
              <a:t>denote the number of cameras tested until three failures have </a:t>
            </a:r>
          </a:p>
          <a:p>
            <a:pPr>
              <a:buFont typeface="Arial" pitchFamily="34" charset="0"/>
              <a:buNone/>
            </a:pPr>
            <a:r>
              <a:rPr lang="en-US" sz="2000" dirty="0" smtClean="0"/>
              <a:t>been obtained. The requested probability is</a:t>
            </a:r>
            <a:r>
              <a:rPr lang="en-US" sz="2000" i="1" dirty="0" smtClean="0"/>
              <a:t> P(X ≤ 5). </a:t>
            </a:r>
            <a:r>
              <a:rPr lang="en-US" sz="2000" dirty="0" smtClean="0"/>
              <a:t>Here</a:t>
            </a:r>
            <a:r>
              <a:rPr lang="en-US" sz="2000" i="1" dirty="0" smtClean="0"/>
              <a:t> X </a:t>
            </a:r>
            <a:r>
              <a:rPr lang="en-US" sz="2000" dirty="0" smtClean="0"/>
              <a:t>has a </a:t>
            </a:r>
          </a:p>
          <a:p>
            <a:pPr>
              <a:buFont typeface="Arial" pitchFamily="34" charset="0"/>
              <a:buNone/>
            </a:pPr>
            <a:r>
              <a:rPr lang="en-US" sz="2000" dirty="0" smtClean="0"/>
              <a:t>negative binomial distribution with</a:t>
            </a:r>
            <a:r>
              <a:rPr lang="en-US" sz="2000" i="1" dirty="0" smtClean="0"/>
              <a:t> p = 0.2 </a:t>
            </a:r>
            <a:r>
              <a:rPr lang="en-US" sz="2000" dirty="0" smtClean="0"/>
              <a:t>and</a:t>
            </a:r>
            <a:r>
              <a:rPr lang="en-US" sz="2000" i="1" dirty="0" smtClean="0"/>
              <a:t> r = 3. </a:t>
            </a:r>
            <a:r>
              <a:rPr lang="en-US" sz="2000" dirty="0" smtClean="0"/>
              <a:t>Therefore,</a:t>
            </a:r>
          </a:p>
        </p:txBody>
      </p:sp>
      <p:graphicFrame>
        <p:nvGraphicFramePr>
          <p:cNvPr id="7" name="Object 6"/>
          <p:cNvGraphicFramePr>
            <a:graphicFrameLocks noChangeAspect="1"/>
          </p:cNvGraphicFramePr>
          <p:nvPr/>
        </p:nvGraphicFramePr>
        <p:xfrm>
          <a:off x="1172817" y="3835400"/>
          <a:ext cx="3902766" cy="1574800"/>
        </p:xfrm>
        <a:graphic>
          <a:graphicData uri="http://schemas.openxmlformats.org/presentationml/2006/ole">
            <p:oleObj spid="_x0000_s149505" name="Equation" r:id="rId4" imgW="2895480" imgH="1168200" progId="">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a:xfrm>
            <a:off x="457200" y="0"/>
            <a:ext cx="8229600" cy="868363"/>
          </a:xfrm>
        </p:spPr>
        <p:txBody>
          <a:bodyPr/>
          <a:lstStyle/>
          <a:p>
            <a:pPr eaLnBrk="1" hangingPunct="1"/>
            <a:r>
              <a:rPr lang="en-US" smtClean="0"/>
              <a:t>Hypergeometric Distribution</a:t>
            </a:r>
          </a:p>
        </p:txBody>
      </p:sp>
      <p:sp>
        <p:nvSpPr>
          <p:cNvPr id="3" name="Content Placeholder 2"/>
          <p:cNvSpPr>
            <a:spLocks noGrp="1"/>
          </p:cNvSpPr>
          <p:nvPr>
            <p:ph idx="1"/>
          </p:nvPr>
        </p:nvSpPr>
        <p:spPr>
          <a:xfrm>
            <a:off x="381000" y="838200"/>
            <a:ext cx="8534400" cy="3810000"/>
          </a:xfrm>
        </p:spPr>
        <p:txBody>
          <a:bodyPr rtlCol="0">
            <a:normAutofit/>
          </a:bodyPr>
          <a:lstStyle/>
          <a:p>
            <a:pPr eaLnBrk="1" fontAlgn="auto" hangingPunct="1">
              <a:spcAft>
                <a:spcPts val="0"/>
              </a:spcAft>
              <a:defRPr/>
            </a:pPr>
            <a:r>
              <a:rPr lang="en-US" sz="2400" dirty="0" smtClean="0"/>
              <a:t>A set of </a:t>
            </a:r>
            <a:r>
              <a:rPr lang="en-US" sz="2400" i="1" dirty="0" smtClean="0"/>
              <a:t>N</a:t>
            </a:r>
            <a:r>
              <a:rPr lang="en-US" sz="2400" dirty="0" smtClean="0"/>
              <a:t> objects contains:</a:t>
            </a:r>
          </a:p>
          <a:p>
            <a:pPr lvl="1" eaLnBrk="1" fontAlgn="auto" hangingPunct="1">
              <a:spcAft>
                <a:spcPts val="0"/>
              </a:spcAft>
              <a:buNone/>
              <a:defRPr/>
            </a:pPr>
            <a:r>
              <a:rPr lang="en-US" sz="2000" i="1" dirty="0" smtClean="0"/>
              <a:t>	K</a:t>
            </a:r>
            <a:r>
              <a:rPr lang="en-US" sz="2000" dirty="0" smtClean="0"/>
              <a:t> objects classified as success</a:t>
            </a:r>
          </a:p>
          <a:p>
            <a:pPr lvl="1" eaLnBrk="1" fontAlgn="auto" hangingPunct="1">
              <a:spcAft>
                <a:spcPts val="0"/>
              </a:spcAft>
              <a:buNone/>
              <a:defRPr/>
            </a:pPr>
            <a:r>
              <a:rPr lang="en-US" sz="2000" i="1" dirty="0" smtClean="0"/>
              <a:t>	N</a:t>
            </a:r>
            <a:r>
              <a:rPr lang="en-US" sz="2000" dirty="0" smtClean="0"/>
              <a:t> - </a:t>
            </a:r>
            <a:r>
              <a:rPr lang="en-US" sz="2000" i="1" dirty="0" smtClean="0"/>
              <a:t>K</a:t>
            </a:r>
            <a:r>
              <a:rPr lang="en-US" sz="2000" dirty="0" smtClean="0"/>
              <a:t> objects classified as failures</a:t>
            </a:r>
          </a:p>
          <a:p>
            <a:pPr eaLnBrk="1" fontAlgn="auto" hangingPunct="1">
              <a:spcAft>
                <a:spcPts val="0"/>
              </a:spcAft>
              <a:defRPr/>
            </a:pPr>
            <a:r>
              <a:rPr lang="en-US" sz="2400" dirty="0" smtClean="0"/>
              <a:t>A sample of size </a:t>
            </a:r>
            <a:r>
              <a:rPr lang="en-US" sz="2400" i="1" dirty="0" smtClean="0"/>
              <a:t>n</a:t>
            </a:r>
            <a:r>
              <a:rPr lang="en-US" sz="2400" dirty="0" smtClean="0"/>
              <a:t> objects is selected without replacement from the </a:t>
            </a:r>
            <a:r>
              <a:rPr lang="en-US" sz="2400" i="1" dirty="0" smtClean="0"/>
              <a:t>N</a:t>
            </a:r>
            <a:r>
              <a:rPr lang="en-US" sz="2400" dirty="0" smtClean="0"/>
              <a:t> objects randomly, where </a:t>
            </a:r>
            <a:r>
              <a:rPr lang="en-US" sz="2000" i="1" dirty="0" smtClean="0"/>
              <a:t>K</a:t>
            </a:r>
            <a:r>
              <a:rPr lang="en-US" sz="2000" dirty="0" smtClean="0"/>
              <a:t> ≤ </a:t>
            </a:r>
            <a:r>
              <a:rPr lang="en-US" sz="2000" i="1" dirty="0" smtClean="0"/>
              <a:t>N and n</a:t>
            </a:r>
            <a:r>
              <a:rPr lang="en-US" sz="2000" dirty="0" smtClean="0"/>
              <a:t> ≤ </a:t>
            </a:r>
            <a:r>
              <a:rPr lang="en-US" sz="2000" i="1" dirty="0" smtClean="0"/>
              <a:t>N.</a:t>
            </a:r>
          </a:p>
          <a:p>
            <a:pPr eaLnBrk="1" fontAlgn="auto" hangingPunct="1">
              <a:spcAft>
                <a:spcPts val="0"/>
              </a:spcAft>
              <a:defRPr/>
            </a:pPr>
            <a:r>
              <a:rPr lang="en-US" sz="2400" dirty="0" smtClean="0"/>
              <a:t>Let the random variable </a:t>
            </a:r>
            <a:r>
              <a:rPr lang="en-US" sz="2400" i="1" dirty="0" smtClean="0"/>
              <a:t>X</a:t>
            </a:r>
            <a:r>
              <a:rPr lang="en-US" sz="2400" dirty="0" smtClean="0"/>
              <a:t> denote the number of successes in the sample.  Then </a:t>
            </a:r>
            <a:r>
              <a:rPr lang="en-US" sz="2400" i="1" dirty="0" smtClean="0"/>
              <a:t>X</a:t>
            </a:r>
            <a:r>
              <a:rPr lang="en-US" sz="2400" dirty="0" smtClean="0"/>
              <a:t> is a hypergeometric random variable with probability density function</a:t>
            </a:r>
          </a:p>
          <a:p>
            <a:pPr lvl="1" eaLnBrk="1" fontAlgn="auto" hangingPunct="1">
              <a:spcAft>
                <a:spcPts val="0"/>
              </a:spcAft>
              <a:defRPr/>
            </a:pPr>
            <a:endParaRPr lang="en-US" sz="2400" i="1" dirty="0" smtClean="0"/>
          </a:p>
        </p:txBody>
      </p:sp>
      <p:sp>
        <p:nvSpPr>
          <p:cNvPr id="4" name="Footer Placeholder 3"/>
          <p:cNvSpPr>
            <a:spLocks noGrp="1"/>
          </p:cNvSpPr>
          <p:nvPr>
            <p:ph type="ftr" sz="quarter" idx="11"/>
          </p:nvPr>
        </p:nvSpPr>
        <p:spPr/>
        <p:txBody>
          <a:bodyPr/>
          <a:lstStyle/>
          <a:p>
            <a:pPr>
              <a:defRPr/>
            </a:pPr>
            <a:r>
              <a:rPr lang="en-US"/>
              <a:t>Sec 3-8 Hypergeometric Distribution</a:t>
            </a:r>
          </a:p>
        </p:txBody>
      </p:sp>
      <p:sp>
        <p:nvSpPr>
          <p:cNvPr id="5" name="Slide Number Placeholder 4"/>
          <p:cNvSpPr>
            <a:spLocks noGrp="1"/>
          </p:cNvSpPr>
          <p:nvPr>
            <p:ph type="sldNum" sz="quarter" idx="12"/>
          </p:nvPr>
        </p:nvSpPr>
        <p:spPr/>
        <p:txBody>
          <a:bodyPr/>
          <a:lstStyle/>
          <a:p>
            <a:pPr>
              <a:defRPr/>
            </a:pPr>
            <a:fld id="{FE3721A2-9067-45FB-88C2-937E4178F346}" type="slidenum">
              <a:rPr lang="en-US"/>
              <a:pPr>
                <a:defRPr/>
              </a:pPr>
              <a:t>36</a:t>
            </a:fld>
            <a:endParaRPr lang="en-US" dirty="0"/>
          </a:p>
        </p:txBody>
      </p:sp>
      <p:graphicFrame>
        <p:nvGraphicFramePr>
          <p:cNvPr id="20482" name="Object 2"/>
          <p:cNvGraphicFramePr>
            <a:graphicFrameLocks noChangeAspect="1"/>
          </p:cNvGraphicFramePr>
          <p:nvPr/>
        </p:nvGraphicFramePr>
        <p:xfrm>
          <a:off x="609600" y="4343400"/>
          <a:ext cx="8147050" cy="1371600"/>
        </p:xfrm>
        <a:graphic>
          <a:graphicData uri="http://schemas.openxmlformats.org/presentationml/2006/ole">
            <p:oleObj spid="_x0000_s20482" name="Equation" r:id="rId4" imgW="3848040" imgH="647640" progId="">
              <p:embed/>
            </p:oleObj>
          </a:graphicData>
        </a:graphic>
      </p:graphicFrame>
      <p:sp>
        <p:nvSpPr>
          <p:cNvPr id="7" name="Rectangle 6"/>
          <p:cNvSpPr/>
          <p:nvPr/>
        </p:nvSpPr>
        <p:spPr>
          <a:xfrm>
            <a:off x="8001000" y="4800600"/>
            <a:ext cx="838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itle 1"/>
          <p:cNvSpPr>
            <a:spLocks noGrp="1"/>
          </p:cNvSpPr>
          <p:nvPr>
            <p:ph type="title"/>
          </p:nvPr>
        </p:nvSpPr>
        <p:spPr>
          <a:xfrm>
            <a:off x="457200" y="0"/>
            <a:ext cx="8229600" cy="868363"/>
          </a:xfrm>
        </p:spPr>
        <p:txBody>
          <a:bodyPr>
            <a:normAutofit fontScale="90000"/>
          </a:bodyPr>
          <a:lstStyle/>
          <a:p>
            <a:pPr eaLnBrk="1" hangingPunct="1">
              <a:defRPr/>
            </a:pPr>
            <a:r>
              <a:rPr lang="en-US" dirty="0" smtClean="0"/>
              <a:t>Example 3-27: Parts from Suppliers-1</a:t>
            </a:r>
          </a:p>
        </p:txBody>
      </p:sp>
      <p:sp>
        <p:nvSpPr>
          <p:cNvPr id="22533" name="Content Placeholder 2"/>
          <p:cNvSpPr>
            <a:spLocks noGrp="1"/>
          </p:cNvSpPr>
          <p:nvPr>
            <p:ph idx="1"/>
          </p:nvPr>
        </p:nvSpPr>
        <p:spPr>
          <a:xfrm>
            <a:off x="457200" y="914400"/>
            <a:ext cx="8229600" cy="2362200"/>
          </a:xfrm>
        </p:spPr>
        <p:txBody>
          <a:bodyPr/>
          <a:lstStyle/>
          <a:p>
            <a:pPr eaLnBrk="1" hangingPunct="1">
              <a:buFont typeface="Arial" pitchFamily="34" charset="0"/>
              <a:buNone/>
            </a:pPr>
            <a:r>
              <a:rPr lang="en-US" sz="2800" dirty="0" smtClean="0"/>
              <a:t>A batch of parts contains 100 parts from supplier A </a:t>
            </a:r>
          </a:p>
          <a:p>
            <a:pPr eaLnBrk="1" hangingPunct="1">
              <a:buFont typeface="Arial" pitchFamily="34" charset="0"/>
              <a:buNone/>
            </a:pPr>
            <a:r>
              <a:rPr lang="en-US" sz="2800" dirty="0" smtClean="0"/>
              <a:t>and 200 parts from Supplier B.  If 4 parts are </a:t>
            </a:r>
          </a:p>
          <a:p>
            <a:pPr eaLnBrk="1" hangingPunct="1">
              <a:buFont typeface="Arial" pitchFamily="34" charset="0"/>
              <a:buNone/>
            </a:pPr>
            <a:r>
              <a:rPr lang="en-US" sz="2800" dirty="0" smtClean="0"/>
              <a:t>selected randomly, without replacement, what is </a:t>
            </a:r>
          </a:p>
          <a:p>
            <a:pPr eaLnBrk="1" hangingPunct="1">
              <a:buFont typeface="Arial" pitchFamily="34" charset="0"/>
              <a:buNone/>
            </a:pPr>
            <a:r>
              <a:rPr lang="en-US" sz="2800" dirty="0" smtClean="0"/>
              <a:t>the probability that they are all from Supplier A?</a:t>
            </a:r>
          </a:p>
          <a:p>
            <a:pPr eaLnBrk="1" hangingPunct="1">
              <a:buFont typeface="Arial" pitchFamily="34" charset="0"/>
              <a:buNone/>
            </a:pPr>
            <a:r>
              <a:rPr lang="en-US" sz="2800" dirty="0" smtClean="0"/>
              <a:t>Answer: </a:t>
            </a:r>
          </a:p>
        </p:txBody>
      </p:sp>
      <p:sp>
        <p:nvSpPr>
          <p:cNvPr id="4" name="Footer Placeholder 3"/>
          <p:cNvSpPr>
            <a:spLocks noGrp="1"/>
          </p:cNvSpPr>
          <p:nvPr>
            <p:ph type="ftr" sz="quarter" idx="11"/>
          </p:nvPr>
        </p:nvSpPr>
        <p:spPr/>
        <p:txBody>
          <a:bodyPr/>
          <a:lstStyle/>
          <a:p>
            <a:pPr>
              <a:defRPr/>
            </a:pPr>
            <a:r>
              <a:rPr lang="en-US"/>
              <a:t>Sec 3-8 Hypergeometric Distribution</a:t>
            </a:r>
          </a:p>
        </p:txBody>
      </p:sp>
      <p:sp>
        <p:nvSpPr>
          <p:cNvPr id="5" name="Slide Number Placeholder 4"/>
          <p:cNvSpPr>
            <a:spLocks noGrp="1"/>
          </p:cNvSpPr>
          <p:nvPr>
            <p:ph type="sldNum" sz="quarter" idx="12"/>
          </p:nvPr>
        </p:nvSpPr>
        <p:spPr/>
        <p:txBody>
          <a:bodyPr/>
          <a:lstStyle/>
          <a:p>
            <a:pPr>
              <a:defRPr/>
            </a:pPr>
            <a:fld id="{DA055717-7F0F-48E0-BF1C-25F98495A8EF}" type="slidenum">
              <a:rPr lang="en-US"/>
              <a:pPr>
                <a:defRPr/>
              </a:pPr>
              <a:t>37</a:t>
            </a:fld>
            <a:endParaRPr lang="en-US" dirty="0"/>
          </a:p>
        </p:txBody>
      </p:sp>
      <p:sp>
        <p:nvSpPr>
          <p:cNvPr id="22536" name="TextBox 5"/>
          <p:cNvSpPr txBox="1">
            <a:spLocks noChangeArrowheads="1"/>
          </p:cNvSpPr>
          <p:nvPr/>
        </p:nvSpPr>
        <p:spPr bwMode="auto">
          <a:xfrm>
            <a:off x="381000" y="3535362"/>
            <a:ext cx="8610600" cy="461665"/>
          </a:xfrm>
          <a:prstGeom prst="rect">
            <a:avLst/>
          </a:prstGeom>
          <a:noFill/>
          <a:ln w="9525">
            <a:noFill/>
            <a:miter lim="800000"/>
            <a:headEnd/>
            <a:tailEnd/>
          </a:ln>
        </p:spPr>
        <p:txBody>
          <a:bodyPr wrap="square">
            <a:spAutoFit/>
          </a:bodyPr>
          <a:lstStyle/>
          <a:p>
            <a:r>
              <a:rPr lang="en-US" sz="2400" dirty="0">
                <a:solidFill>
                  <a:srgbClr val="1F497D"/>
                </a:solidFill>
                <a:latin typeface="Helvetica" pitchFamily="34" charset="0"/>
              </a:rPr>
              <a:t>Let </a:t>
            </a:r>
            <a:r>
              <a:rPr lang="en-US" sz="2400" i="1" dirty="0">
                <a:solidFill>
                  <a:srgbClr val="1F497D"/>
                </a:solidFill>
                <a:latin typeface="Helvetica" pitchFamily="34" charset="0"/>
              </a:rPr>
              <a:t>X</a:t>
            </a:r>
            <a:r>
              <a:rPr lang="en-US" sz="2400" dirty="0">
                <a:solidFill>
                  <a:srgbClr val="1F497D"/>
                </a:solidFill>
                <a:latin typeface="Helvetica" pitchFamily="34" charset="0"/>
              </a:rPr>
              <a:t> equal the number of parts in the sample from Supplier A.</a:t>
            </a:r>
          </a:p>
        </p:txBody>
      </p:sp>
      <p:pic>
        <p:nvPicPr>
          <p:cNvPr id="9" name="Picture 8" descr="Picture9.png"/>
          <p:cNvPicPr>
            <a:picLocks noChangeAspect="1"/>
          </p:cNvPicPr>
          <p:nvPr/>
        </p:nvPicPr>
        <p:blipFill>
          <a:blip r:embed="rId3"/>
          <a:stretch>
            <a:fillRect/>
          </a:stretch>
        </p:blipFill>
        <p:spPr>
          <a:xfrm>
            <a:off x="533400" y="4255122"/>
            <a:ext cx="3718253" cy="1383678"/>
          </a:xfrm>
          <a:prstGeom prst="rect">
            <a:avLst/>
          </a:prstGeom>
        </p:spPr>
      </p:pic>
      <p:pic>
        <p:nvPicPr>
          <p:cNvPr id="10" name="Picture 9" descr="Picture10.png"/>
          <p:cNvPicPr>
            <a:picLocks noChangeAspect="1"/>
          </p:cNvPicPr>
          <p:nvPr/>
        </p:nvPicPr>
        <p:blipFill>
          <a:blip r:embed="rId4"/>
          <a:stretch>
            <a:fillRect/>
          </a:stretch>
        </p:blipFill>
        <p:spPr>
          <a:xfrm>
            <a:off x="4572000" y="4556818"/>
            <a:ext cx="4327803" cy="70098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itle 1"/>
          <p:cNvSpPr>
            <a:spLocks noGrp="1"/>
          </p:cNvSpPr>
          <p:nvPr>
            <p:ph type="title"/>
          </p:nvPr>
        </p:nvSpPr>
        <p:spPr>
          <a:xfrm>
            <a:off x="457200" y="0"/>
            <a:ext cx="8229600" cy="868363"/>
          </a:xfrm>
        </p:spPr>
        <p:txBody>
          <a:bodyPr>
            <a:normAutofit fontScale="90000"/>
          </a:bodyPr>
          <a:lstStyle/>
          <a:p>
            <a:pPr eaLnBrk="1" hangingPunct="1">
              <a:defRPr/>
            </a:pPr>
            <a:r>
              <a:rPr lang="en-US" smtClean="0"/>
              <a:t>Example 3-27: Parts from Suppliers-2</a:t>
            </a:r>
          </a:p>
        </p:txBody>
      </p:sp>
      <p:sp>
        <p:nvSpPr>
          <p:cNvPr id="23557" name="Content Placeholder 2"/>
          <p:cNvSpPr>
            <a:spLocks noGrp="1"/>
          </p:cNvSpPr>
          <p:nvPr>
            <p:ph idx="1"/>
          </p:nvPr>
        </p:nvSpPr>
        <p:spPr>
          <a:xfrm>
            <a:off x="457200" y="762000"/>
            <a:ext cx="8229600" cy="1524000"/>
          </a:xfrm>
        </p:spPr>
        <p:txBody>
          <a:bodyPr/>
          <a:lstStyle/>
          <a:p>
            <a:pPr eaLnBrk="1" hangingPunct="1">
              <a:buFont typeface="Arial" pitchFamily="34" charset="0"/>
              <a:buNone/>
            </a:pPr>
            <a:r>
              <a:rPr lang="en-US" sz="2000" dirty="0" smtClean="0"/>
              <a:t>What is the probability that two or more parts are from supplier A?</a:t>
            </a:r>
          </a:p>
          <a:p>
            <a:pPr eaLnBrk="1" hangingPunct="1">
              <a:buFont typeface="Arial" pitchFamily="34" charset="0"/>
              <a:buNone/>
            </a:pPr>
            <a:r>
              <a:rPr lang="en-US" sz="2000" dirty="0" smtClean="0"/>
              <a:t>Answer:</a:t>
            </a:r>
          </a:p>
        </p:txBody>
      </p:sp>
      <p:sp>
        <p:nvSpPr>
          <p:cNvPr id="4" name="Footer Placeholder 3"/>
          <p:cNvSpPr>
            <a:spLocks noGrp="1"/>
          </p:cNvSpPr>
          <p:nvPr>
            <p:ph type="ftr" sz="quarter" idx="11"/>
          </p:nvPr>
        </p:nvSpPr>
        <p:spPr/>
        <p:txBody>
          <a:bodyPr/>
          <a:lstStyle/>
          <a:p>
            <a:pPr>
              <a:defRPr/>
            </a:pPr>
            <a:r>
              <a:rPr lang="en-US"/>
              <a:t>Sec 3-8 Hypergeometric Distribution</a:t>
            </a:r>
          </a:p>
        </p:txBody>
      </p:sp>
      <p:sp>
        <p:nvSpPr>
          <p:cNvPr id="5" name="Slide Number Placeholder 4"/>
          <p:cNvSpPr>
            <a:spLocks noGrp="1"/>
          </p:cNvSpPr>
          <p:nvPr>
            <p:ph type="sldNum" sz="quarter" idx="12"/>
          </p:nvPr>
        </p:nvSpPr>
        <p:spPr/>
        <p:txBody>
          <a:bodyPr/>
          <a:lstStyle/>
          <a:p>
            <a:pPr>
              <a:defRPr/>
            </a:pPr>
            <a:fld id="{1F6F5ACF-3CA7-45A9-A55A-A76282A3A805}" type="slidenum">
              <a:rPr lang="en-US"/>
              <a:pPr>
                <a:defRPr/>
              </a:pPr>
              <a:t>38</a:t>
            </a:fld>
            <a:endParaRPr lang="en-US" dirty="0"/>
          </a:p>
        </p:txBody>
      </p:sp>
      <p:pic>
        <p:nvPicPr>
          <p:cNvPr id="8" name="Picture 7" descr="Picture11.png"/>
          <p:cNvPicPr>
            <a:picLocks noChangeAspect="1"/>
          </p:cNvPicPr>
          <p:nvPr/>
        </p:nvPicPr>
        <p:blipFill>
          <a:blip r:embed="rId3"/>
          <a:stretch>
            <a:fillRect/>
          </a:stretch>
        </p:blipFill>
        <p:spPr>
          <a:xfrm>
            <a:off x="1219200" y="1524000"/>
            <a:ext cx="6491704" cy="3322046"/>
          </a:xfrm>
          <a:prstGeom prst="rect">
            <a:avLst/>
          </a:prstGeom>
        </p:spPr>
      </p:pic>
      <p:pic>
        <p:nvPicPr>
          <p:cNvPr id="9" name="Picture 8" descr="Picture12.png"/>
          <p:cNvPicPr>
            <a:picLocks noChangeAspect="1"/>
          </p:cNvPicPr>
          <p:nvPr/>
        </p:nvPicPr>
        <p:blipFill>
          <a:blip r:embed="rId4"/>
          <a:stretch>
            <a:fillRect/>
          </a:stretch>
        </p:blipFill>
        <p:spPr>
          <a:xfrm>
            <a:off x="3871295" y="4937868"/>
            <a:ext cx="4053505" cy="131053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itle 1"/>
          <p:cNvSpPr>
            <a:spLocks noGrp="1"/>
          </p:cNvSpPr>
          <p:nvPr>
            <p:ph type="title"/>
          </p:nvPr>
        </p:nvSpPr>
        <p:spPr>
          <a:xfrm>
            <a:off x="457200" y="0"/>
            <a:ext cx="8229600" cy="868363"/>
          </a:xfrm>
        </p:spPr>
        <p:txBody>
          <a:bodyPr>
            <a:normAutofit fontScale="90000"/>
          </a:bodyPr>
          <a:lstStyle/>
          <a:p>
            <a:pPr eaLnBrk="1" hangingPunct="1">
              <a:defRPr/>
            </a:pPr>
            <a:r>
              <a:rPr lang="en-US" smtClean="0"/>
              <a:t>Example 3-27: Parts from Suppliers-3</a:t>
            </a:r>
          </a:p>
        </p:txBody>
      </p:sp>
      <p:sp>
        <p:nvSpPr>
          <p:cNvPr id="3" name="Content Placeholder 2"/>
          <p:cNvSpPr>
            <a:spLocks noGrp="1"/>
          </p:cNvSpPr>
          <p:nvPr>
            <p:ph idx="1"/>
          </p:nvPr>
        </p:nvSpPr>
        <p:spPr>
          <a:xfrm>
            <a:off x="457200" y="1066800"/>
            <a:ext cx="8305800" cy="1524000"/>
          </a:xfrm>
        </p:spPr>
        <p:txBody>
          <a:bodyPr rtlCol="0">
            <a:normAutofit lnSpcReduction="10000"/>
          </a:bodyPr>
          <a:lstStyle/>
          <a:p>
            <a:pPr eaLnBrk="1" fontAlgn="auto" hangingPunct="1">
              <a:spcAft>
                <a:spcPts val="0"/>
              </a:spcAft>
              <a:buFont typeface="Arial" pitchFamily="34" charset="0"/>
              <a:buNone/>
              <a:defRPr/>
            </a:pPr>
            <a:r>
              <a:rPr lang="en-US" sz="2800" dirty="0" smtClean="0"/>
              <a:t>What is the probability that at least one part in the </a:t>
            </a:r>
          </a:p>
          <a:p>
            <a:pPr eaLnBrk="1" fontAlgn="auto" hangingPunct="1">
              <a:spcAft>
                <a:spcPts val="0"/>
              </a:spcAft>
              <a:buFont typeface="Arial" pitchFamily="34" charset="0"/>
              <a:buNone/>
              <a:defRPr/>
            </a:pPr>
            <a:r>
              <a:rPr lang="en-US" sz="2800" dirty="0" smtClean="0"/>
              <a:t>sample is  from Supplier A?</a:t>
            </a:r>
          </a:p>
          <a:p>
            <a:pPr eaLnBrk="1" fontAlgn="auto" hangingPunct="1">
              <a:spcAft>
                <a:spcPts val="0"/>
              </a:spcAft>
              <a:buFont typeface="Arial" pitchFamily="34" charset="0"/>
              <a:buNone/>
              <a:defRPr/>
            </a:pPr>
            <a:r>
              <a:rPr lang="en-US" sz="2800" dirty="0" smtClean="0"/>
              <a:t>Answer:</a:t>
            </a:r>
          </a:p>
        </p:txBody>
      </p:sp>
      <p:sp>
        <p:nvSpPr>
          <p:cNvPr id="4" name="Footer Placeholder 3"/>
          <p:cNvSpPr>
            <a:spLocks noGrp="1"/>
          </p:cNvSpPr>
          <p:nvPr>
            <p:ph type="ftr" sz="quarter" idx="11"/>
          </p:nvPr>
        </p:nvSpPr>
        <p:spPr/>
        <p:txBody>
          <a:bodyPr/>
          <a:lstStyle/>
          <a:p>
            <a:pPr>
              <a:defRPr/>
            </a:pPr>
            <a:r>
              <a:rPr lang="en-US"/>
              <a:t>Sec 3-8 Hypergeometric Distribution</a:t>
            </a:r>
          </a:p>
        </p:txBody>
      </p:sp>
      <p:sp>
        <p:nvSpPr>
          <p:cNvPr id="5" name="Slide Number Placeholder 4"/>
          <p:cNvSpPr>
            <a:spLocks noGrp="1"/>
          </p:cNvSpPr>
          <p:nvPr>
            <p:ph type="sldNum" sz="quarter" idx="12"/>
          </p:nvPr>
        </p:nvSpPr>
        <p:spPr/>
        <p:txBody>
          <a:bodyPr/>
          <a:lstStyle/>
          <a:p>
            <a:pPr>
              <a:defRPr/>
            </a:pPr>
            <a:fld id="{19E47B7D-036D-4DF8-A604-1196A73DCE2C}" type="slidenum">
              <a:rPr lang="en-US"/>
              <a:pPr>
                <a:defRPr/>
              </a:pPr>
              <a:t>39</a:t>
            </a:fld>
            <a:endParaRPr lang="en-US" dirty="0"/>
          </a:p>
        </p:txBody>
      </p:sp>
      <p:pic>
        <p:nvPicPr>
          <p:cNvPr id="8" name="Picture 7" descr="Picture13.png"/>
          <p:cNvPicPr>
            <a:picLocks noChangeAspect="1"/>
          </p:cNvPicPr>
          <p:nvPr/>
        </p:nvPicPr>
        <p:blipFill>
          <a:blip r:embed="rId3"/>
          <a:stretch>
            <a:fillRect/>
          </a:stretch>
        </p:blipFill>
        <p:spPr>
          <a:xfrm>
            <a:off x="1502917" y="2731135"/>
            <a:ext cx="6138165" cy="1536065"/>
          </a:xfrm>
          <a:prstGeom prst="rect">
            <a:avLst/>
          </a:prstGeom>
        </p:spPr>
      </p:pic>
      <p:pic>
        <p:nvPicPr>
          <p:cNvPr id="9" name="Picture 8" descr="Picture14.png"/>
          <p:cNvPicPr>
            <a:picLocks noChangeAspect="1"/>
          </p:cNvPicPr>
          <p:nvPr/>
        </p:nvPicPr>
        <p:blipFill>
          <a:blip r:embed="rId4"/>
          <a:stretch>
            <a:fillRect/>
          </a:stretch>
        </p:blipFill>
        <p:spPr>
          <a:xfrm>
            <a:off x="1707116" y="4569021"/>
            <a:ext cx="5729767" cy="8411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0"/>
            <a:ext cx="8229600" cy="868363"/>
          </a:xfrm>
        </p:spPr>
        <p:txBody>
          <a:bodyPr/>
          <a:lstStyle/>
          <a:p>
            <a:pPr eaLnBrk="1" hangingPunct="1"/>
            <a:r>
              <a:rPr lang="en-US" smtClean="0">
                <a:cs typeface="Times New Roman" pitchFamily="18" charset="0"/>
              </a:rPr>
              <a:t>Discrete Random Variables</a:t>
            </a:r>
          </a:p>
        </p:txBody>
      </p:sp>
      <p:sp>
        <p:nvSpPr>
          <p:cNvPr id="4" name="Slide Number Placeholder 3"/>
          <p:cNvSpPr>
            <a:spLocks noGrp="1"/>
          </p:cNvSpPr>
          <p:nvPr>
            <p:ph type="sldNum" sz="quarter" idx="12"/>
          </p:nvPr>
        </p:nvSpPr>
        <p:spPr/>
        <p:txBody>
          <a:bodyPr/>
          <a:lstStyle/>
          <a:p>
            <a:pPr>
              <a:defRPr/>
            </a:pPr>
            <a:fld id="{B305A8E2-419C-4A4E-923F-A1E50883EC5E}" type="slidenum">
              <a:rPr lang="en-US"/>
              <a:pPr>
                <a:defRPr/>
              </a:pPr>
              <a:t>4</a:t>
            </a:fld>
            <a:endParaRPr lang="en-US" dirty="0"/>
          </a:p>
        </p:txBody>
      </p:sp>
      <p:sp>
        <p:nvSpPr>
          <p:cNvPr id="5" name="Footer Placeholder 4"/>
          <p:cNvSpPr>
            <a:spLocks noGrp="1"/>
          </p:cNvSpPr>
          <p:nvPr>
            <p:ph type="ftr" sz="quarter" idx="11"/>
          </p:nvPr>
        </p:nvSpPr>
        <p:spPr/>
        <p:txBody>
          <a:bodyPr/>
          <a:lstStyle/>
          <a:p>
            <a:pPr>
              <a:defRPr/>
            </a:pPr>
            <a:r>
              <a:rPr lang="en-US" dirty="0">
                <a:cs typeface="Times New Roman" pitchFamily="18" charset="0"/>
              </a:rPr>
              <a:t>Sec 3-1 Discrete Random Variables</a:t>
            </a:r>
          </a:p>
        </p:txBody>
      </p:sp>
      <p:sp>
        <p:nvSpPr>
          <p:cNvPr id="46085" name="Content Placeholder 6"/>
          <p:cNvSpPr>
            <a:spLocks noGrp="1"/>
          </p:cNvSpPr>
          <p:nvPr>
            <p:ph idx="1"/>
          </p:nvPr>
        </p:nvSpPr>
        <p:spPr>
          <a:xfrm>
            <a:off x="457200" y="1066800"/>
            <a:ext cx="8229600" cy="5181600"/>
          </a:xfrm>
        </p:spPr>
        <p:txBody>
          <a:bodyPr/>
          <a:lstStyle/>
          <a:p>
            <a:pPr eaLnBrk="1" hangingPunct="1">
              <a:buFont typeface="Arial" pitchFamily="34" charset="0"/>
              <a:buNone/>
            </a:pPr>
            <a:r>
              <a:rPr lang="en-US" sz="2700" dirty="0" smtClean="0">
                <a:latin typeface="Times New Roman" pitchFamily="18" charset="0"/>
                <a:cs typeface="Times New Roman" pitchFamily="18" charset="0"/>
              </a:rPr>
              <a:t>    P</a:t>
            </a:r>
            <a:r>
              <a:rPr lang="en-US" sz="2500" dirty="0" smtClean="0">
                <a:cs typeface="Times New Roman" pitchFamily="18" charset="0"/>
              </a:rPr>
              <a:t>hysical systems can be modeled by the same or similar random experiments and random variables.  The distribution of the random variable involved in each of these common systems can be analyzed. The results can be used in different applications and examples. </a:t>
            </a:r>
          </a:p>
          <a:p>
            <a:pPr eaLnBrk="1" hangingPunct="1">
              <a:buFont typeface="Arial" pitchFamily="34" charset="0"/>
              <a:buNone/>
            </a:pPr>
            <a:r>
              <a:rPr lang="en-US" sz="2500" dirty="0" smtClean="0">
                <a:cs typeface="Times New Roman" pitchFamily="18" charset="0"/>
              </a:rPr>
              <a:t>    </a:t>
            </a:r>
          </a:p>
          <a:p>
            <a:pPr eaLnBrk="1" hangingPunct="1">
              <a:buFont typeface="Arial" pitchFamily="34" charset="0"/>
              <a:buNone/>
            </a:pPr>
            <a:r>
              <a:rPr lang="en-US" sz="2500" dirty="0" smtClean="0">
                <a:cs typeface="Times New Roman" pitchFamily="18" charset="0"/>
              </a:rPr>
              <a:t>    We often omit a discussion of the underlying sample space of the random experiment and directly describe the distribution of a particular random variable.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a:xfrm>
            <a:off x="457200" y="0"/>
            <a:ext cx="8229600" cy="868363"/>
          </a:xfrm>
        </p:spPr>
        <p:txBody>
          <a:bodyPr/>
          <a:lstStyle/>
          <a:p>
            <a:pPr eaLnBrk="1" hangingPunct="1"/>
            <a:r>
              <a:rPr lang="en-US" smtClean="0"/>
              <a:t>Hypergeometric Mean &amp; Variance</a:t>
            </a:r>
          </a:p>
        </p:txBody>
      </p:sp>
      <p:sp>
        <p:nvSpPr>
          <p:cNvPr id="25604" name="Content Placeholder 2"/>
          <p:cNvSpPr>
            <a:spLocks noGrp="1"/>
          </p:cNvSpPr>
          <p:nvPr>
            <p:ph idx="1"/>
          </p:nvPr>
        </p:nvSpPr>
        <p:spPr>
          <a:xfrm>
            <a:off x="457200" y="1066800"/>
            <a:ext cx="8229600" cy="1295400"/>
          </a:xfrm>
        </p:spPr>
        <p:txBody>
          <a:bodyPr/>
          <a:lstStyle/>
          <a:p>
            <a:pPr eaLnBrk="1" hangingPunct="1">
              <a:buNone/>
            </a:pPr>
            <a:r>
              <a:rPr lang="en-US" dirty="0" smtClean="0"/>
              <a:t>If </a:t>
            </a:r>
            <a:r>
              <a:rPr lang="en-US" i="1" dirty="0" smtClean="0"/>
              <a:t>X</a:t>
            </a:r>
            <a:r>
              <a:rPr lang="en-US" dirty="0" smtClean="0"/>
              <a:t> is a hypergeometric random variable </a:t>
            </a:r>
          </a:p>
          <a:p>
            <a:pPr eaLnBrk="1" hangingPunct="1">
              <a:buNone/>
            </a:pPr>
            <a:r>
              <a:rPr lang="en-US" dirty="0" smtClean="0"/>
              <a:t>with parameters </a:t>
            </a:r>
            <a:r>
              <a:rPr lang="en-US" i="1" dirty="0" smtClean="0"/>
              <a:t>N, K,</a:t>
            </a:r>
            <a:r>
              <a:rPr lang="en-US" dirty="0" smtClean="0"/>
              <a:t> and </a:t>
            </a:r>
            <a:r>
              <a:rPr lang="en-US" i="1" dirty="0" smtClean="0"/>
              <a:t>n</a:t>
            </a:r>
            <a:r>
              <a:rPr lang="en-US" dirty="0" smtClean="0"/>
              <a:t>, then</a:t>
            </a:r>
          </a:p>
          <a:p>
            <a:pPr eaLnBrk="1" hangingPunct="1"/>
            <a:endParaRPr lang="en-US" dirty="0" smtClean="0"/>
          </a:p>
        </p:txBody>
      </p:sp>
      <p:sp>
        <p:nvSpPr>
          <p:cNvPr id="4" name="Footer Placeholder 3"/>
          <p:cNvSpPr>
            <a:spLocks noGrp="1"/>
          </p:cNvSpPr>
          <p:nvPr>
            <p:ph type="ftr" sz="quarter" idx="11"/>
          </p:nvPr>
        </p:nvSpPr>
        <p:spPr/>
        <p:txBody>
          <a:bodyPr/>
          <a:lstStyle/>
          <a:p>
            <a:pPr>
              <a:defRPr/>
            </a:pPr>
            <a:r>
              <a:rPr lang="en-US" dirty="0"/>
              <a:t>Sec 3-8 Hypergeometric Distribution</a:t>
            </a:r>
          </a:p>
        </p:txBody>
      </p:sp>
      <p:sp>
        <p:nvSpPr>
          <p:cNvPr id="5" name="Slide Number Placeholder 4"/>
          <p:cNvSpPr>
            <a:spLocks noGrp="1"/>
          </p:cNvSpPr>
          <p:nvPr>
            <p:ph type="sldNum" sz="quarter" idx="12"/>
          </p:nvPr>
        </p:nvSpPr>
        <p:spPr/>
        <p:txBody>
          <a:bodyPr/>
          <a:lstStyle/>
          <a:p>
            <a:pPr>
              <a:defRPr/>
            </a:pPr>
            <a:fld id="{3011CA9A-59BF-4718-9081-DF26A128C723}" type="slidenum">
              <a:rPr lang="en-US"/>
              <a:pPr>
                <a:defRPr/>
              </a:pPr>
              <a:t>40</a:t>
            </a:fld>
            <a:endParaRPr lang="en-US" dirty="0"/>
          </a:p>
        </p:txBody>
      </p:sp>
      <p:graphicFrame>
        <p:nvGraphicFramePr>
          <p:cNvPr id="25602" name="Object 2"/>
          <p:cNvGraphicFramePr>
            <a:graphicFrameLocks noChangeAspect="1"/>
          </p:cNvGraphicFramePr>
          <p:nvPr/>
        </p:nvGraphicFramePr>
        <p:xfrm>
          <a:off x="685800" y="2495550"/>
          <a:ext cx="7693025" cy="2243138"/>
        </p:xfrm>
        <a:graphic>
          <a:graphicData uri="http://schemas.openxmlformats.org/presentationml/2006/ole">
            <p:oleObj spid="_x0000_s25602" name="Equation" r:id="rId4" imgW="3441600" imgH="1002960" progId="">
              <p:embed/>
            </p:oleObj>
          </a:graphicData>
        </a:graphic>
      </p:graphicFrame>
      <p:sp>
        <p:nvSpPr>
          <p:cNvPr id="25607" name="TextBox 6"/>
          <p:cNvSpPr txBox="1">
            <a:spLocks noChangeArrowheads="1"/>
          </p:cNvSpPr>
          <p:nvPr/>
        </p:nvSpPr>
        <p:spPr bwMode="auto">
          <a:xfrm>
            <a:off x="762000" y="4857750"/>
            <a:ext cx="8001000" cy="400050"/>
          </a:xfrm>
          <a:prstGeom prst="rect">
            <a:avLst/>
          </a:prstGeom>
          <a:noFill/>
          <a:ln w="9525">
            <a:noFill/>
            <a:miter lim="800000"/>
            <a:headEnd/>
            <a:tailEnd/>
          </a:ln>
        </p:spPr>
        <p:txBody>
          <a:bodyPr>
            <a:spAutoFit/>
          </a:bodyPr>
          <a:lstStyle/>
          <a:p>
            <a:r>
              <a:rPr lang="el-GR" sz="2000" dirty="0">
                <a:latin typeface="Calibri" pitchFamily="34" charset="0"/>
              </a:rPr>
              <a:t>σ</a:t>
            </a:r>
            <a:r>
              <a:rPr lang="el-GR" sz="2000" baseline="30000" dirty="0">
                <a:latin typeface="Calibri" pitchFamily="34" charset="0"/>
              </a:rPr>
              <a:t>2</a:t>
            </a:r>
            <a:r>
              <a:rPr lang="en-US" sz="2000" dirty="0">
                <a:latin typeface="Helvetica" pitchFamily="34" charset="0"/>
              </a:rPr>
              <a:t>  approaches the binomial variance as </a:t>
            </a:r>
            <a:r>
              <a:rPr lang="en-US" sz="2000" i="1" dirty="0">
                <a:latin typeface="Helvetica" pitchFamily="34" charset="0"/>
              </a:rPr>
              <a:t>n</a:t>
            </a:r>
            <a:r>
              <a:rPr lang="en-US" sz="2000" dirty="0">
                <a:latin typeface="Helvetica" pitchFamily="34" charset="0"/>
              </a:rPr>
              <a:t> /</a:t>
            </a:r>
            <a:r>
              <a:rPr lang="en-US" sz="2000" i="1" dirty="0">
                <a:latin typeface="Helvetica" pitchFamily="34" charset="0"/>
              </a:rPr>
              <a:t>N</a:t>
            </a:r>
            <a:r>
              <a:rPr lang="en-US" sz="2000" dirty="0">
                <a:latin typeface="Helvetica" pitchFamily="34" charset="0"/>
              </a:rPr>
              <a:t> becomes small.</a:t>
            </a:r>
          </a:p>
        </p:txBody>
      </p:sp>
      <p:sp>
        <p:nvSpPr>
          <p:cNvPr id="8" name="Rectangle 7"/>
          <p:cNvSpPr/>
          <p:nvPr/>
        </p:nvSpPr>
        <p:spPr>
          <a:xfrm>
            <a:off x="7543800" y="2667000"/>
            <a:ext cx="914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a:xfrm>
            <a:off x="457200" y="0"/>
            <a:ext cx="8229600" cy="868363"/>
          </a:xfrm>
        </p:spPr>
        <p:txBody>
          <a:bodyPr/>
          <a:lstStyle/>
          <a:p>
            <a:pPr eaLnBrk="1" hangingPunct="1"/>
            <a:r>
              <a:rPr lang="en-US" smtClean="0"/>
              <a:t>Example 3-29: Customer Sample-1</a:t>
            </a:r>
          </a:p>
        </p:txBody>
      </p:sp>
      <p:sp>
        <p:nvSpPr>
          <p:cNvPr id="3" name="Content Placeholder 2"/>
          <p:cNvSpPr>
            <a:spLocks noGrp="1"/>
          </p:cNvSpPr>
          <p:nvPr>
            <p:ph idx="1"/>
          </p:nvPr>
        </p:nvSpPr>
        <p:spPr>
          <a:xfrm>
            <a:off x="457200" y="838200"/>
            <a:ext cx="8229600" cy="4114800"/>
          </a:xfrm>
        </p:spPr>
        <p:txBody>
          <a:bodyPr rtlCol="0">
            <a:normAutofit fontScale="77500" lnSpcReduction="20000"/>
          </a:bodyPr>
          <a:lstStyle/>
          <a:p>
            <a:pPr eaLnBrk="1" fontAlgn="auto" hangingPunct="1">
              <a:spcAft>
                <a:spcPts val="0"/>
              </a:spcAft>
              <a:buFont typeface="Arial" pitchFamily="34" charset="0"/>
              <a:buNone/>
              <a:defRPr/>
            </a:pPr>
            <a:r>
              <a:rPr lang="en-US" sz="2800" dirty="0" smtClean="0"/>
              <a:t>A list of customer accounts at a large company contains </a:t>
            </a:r>
          </a:p>
          <a:p>
            <a:pPr eaLnBrk="1" fontAlgn="auto" hangingPunct="1">
              <a:spcAft>
                <a:spcPts val="0"/>
              </a:spcAft>
              <a:buFont typeface="Arial" pitchFamily="34" charset="0"/>
              <a:buNone/>
              <a:defRPr/>
            </a:pPr>
            <a:r>
              <a:rPr lang="en-US" sz="2800" dirty="0" smtClean="0"/>
              <a:t>1,000 customers.  Of these, 700 have purchased at least </a:t>
            </a:r>
          </a:p>
          <a:p>
            <a:pPr eaLnBrk="1" fontAlgn="auto" hangingPunct="1">
              <a:spcAft>
                <a:spcPts val="0"/>
              </a:spcAft>
              <a:buFont typeface="Arial" pitchFamily="34" charset="0"/>
              <a:buNone/>
              <a:defRPr/>
            </a:pPr>
            <a:r>
              <a:rPr lang="en-US" sz="2800" dirty="0" smtClean="0"/>
              <a:t>one of the company’s products in the last 3 months. To </a:t>
            </a:r>
          </a:p>
          <a:p>
            <a:pPr eaLnBrk="1" fontAlgn="auto" hangingPunct="1">
              <a:spcAft>
                <a:spcPts val="0"/>
              </a:spcAft>
              <a:buFont typeface="Arial" pitchFamily="34" charset="0"/>
              <a:buNone/>
              <a:defRPr/>
            </a:pPr>
            <a:r>
              <a:rPr lang="en-US" sz="2800" dirty="0" smtClean="0"/>
              <a:t>evaluate a new product, 50 customers are sampled at </a:t>
            </a:r>
          </a:p>
          <a:p>
            <a:pPr eaLnBrk="1" fontAlgn="auto" hangingPunct="1">
              <a:spcAft>
                <a:spcPts val="0"/>
              </a:spcAft>
              <a:buFont typeface="Arial" pitchFamily="34" charset="0"/>
              <a:buNone/>
              <a:defRPr/>
            </a:pPr>
            <a:r>
              <a:rPr lang="en-US" sz="2800" dirty="0" smtClean="0"/>
              <a:t>random from the list.  What is the probability that more than </a:t>
            </a:r>
          </a:p>
          <a:p>
            <a:pPr eaLnBrk="1" fontAlgn="auto" hangingPunct="1">
              <a:spcAft>
                <a:spcPts val="0"/>
              </a:spcAft>
              <a:buFont typeface="Arial" pitchFamily="34" charset="0"/>
              <a:buNone/>
              <a:defRPr/>
            </a:pPr>
            <a:r>
              <a:rPr lang="en-US" sz="2800" dirty="0" smtClean="0"/>
              <a:t>45 of the sampled customers have purchased from the </a:t>
            </a:r>
          </a:p>
          <a:p>
            <a:pPr eaLnBrk="1" fontAlgn="auto" hangingPunct="1">
              <a:spcAft>
                <a:spcPts val="0"/>
              </a:spcAft>
              <a:buFont typeface="Arial" pitchFamily="34" charset="0"/>
              <a:buNone/>
              <a:defRPr/>
            </a:pPr>
            <a:r>
              <a:rPr lang="en-US" sz="2800" dirty="0" smtClean="0"/>
              <a:t>company in the last 3 months?</a:t>
            </a:r>
          </a:p>
          <a:p>
            <a:pPr eaLnBrk="1" fontAlgn="auto" hangingPunct="1">
              <a:spcAft>
                <a:spcPts val="0"/>
              </a:spcAft>
              <a:buFont typeface="Arial" pitchFamily="34" charset="0"/>
              <a:buNone/>
              <a:defRPr/>
            </a:pPr>
            <a:endParaRPr lang="en-US" sz="2800" dirty="0" smtClean="0"/>
          </a:p>
          <a:p>
            <a:pPr eaLnBrk="1" fontAlgn="auto" hangingPunct="1">
              <a:spcAft>
                <a:spcPts val="0"/>
              </a:spcAft>
              <a:buFont typeface="Arial" pitchFamily="34" charset="0"/>
              <a:buNone/>
              <a:defRPr/>
            </a:pPr>
            <a:r>
              <a:rPr lang="en-US" sz="2800" dirty="0" smtClean="0"/>
              <a:t>Let </a:t>
            </a:r>
            <a:r>
              <a:rPr lang="en-US" sz="2800" i="1" dirty="0" smtClean="0"/>
              <a:t>X</a:t>
            </a:r>
            <a:r>
              <a:rPr lang="en-US" sz="2800" dirty="0" smtClean="0"/>
              <a:t> denote the number of customers in the sample who have </a:t>
            </a:r>
          </a:p>
          <a:p>
            <a:pPr eaLnBrk="1" fontAlgn="auto" hangingPunct="1">
              <a:spcAft>
                <a:spcPts val="0"/>
              </a:spcAft>
              <a:buFont typeface="Arial" pitchFamily="34" charset="0"/>
              <a:buNone/>
              <a:defRPr/>
            </a:pPr>
            <a:r>
              <a:rPr lang="en-US" sz="2800" dirty="0" smtClean="0"/>
              <a:t>purchased from the company in the last 3 months.  Then </a:t>
            </a:r>
            <a:r>
              <a:rPr lang="en-US" sz="2800" i="1" dirty="0" smtClean="0"/>
              <a:t>X</a:t>
            </a:r>
            <a:r>
              <a:rPr lang="en-US" sz="2800" dirty="0" smtClean="0"/>
              <a:t> is a </a:t>
            </a:r>
          </a:p>
          <a:p>
            <a:pPr eaLnBrk="1" fontAlgn="auto" hangingPunct="1">
              <a:spcAft>
                <a:spcPts val="0"/>
              </a:spcAft>
              <a:buFont typeface="Arial" pitchFamily="34" charset="0"/>
              <a:buNone/>
              <a:defRPr/>
            </a:pPr>
            <a:r>
              <a:rPr lang="en-US" sz="2800" dirty="0" smtClean="0"/>
              <a:t>hypergeometric random variable with </a:t>
            </a:r>
            <a:r>
              <a:rPr lang="en-US" sz="2800" i="1" dirty="0" smtClean="0"/>
              <a:t>N</a:t>
            </a:r>
            <a:r>
              <a:rPr lang="en-US" sz="2800" dirty="0" smtClean="0"/>
              <a:t> = 1,000, </a:t>
            </a:r>
            <a:r>
              <a:rPr lang="en-US" sz="2800" i="1" dirty="0" smtClean="0"/>
              <a:t>K</a:t>
            </a:r>
            <a:r>
              <a:rPr lang="en-US" sz="2800" dirty="0" smtClean="0"/>
              <a:t> = 700, </a:t>
            </a:r>
            <a:r>
              <a:rPr lang="en-US" sz="2800" i="1" dirty="0" smtClean="0"/>
              <a:t>n</a:t>
            </a:r>
            <a:r>
              <a:rPr lang="en-US" sz="2800" dirty="0" smtClean="0"/>
              <a:t> = 50.  </a:t>
            </a:r>
          </a:p>
          <a:p>
            <a:pPr eaLnBrk="1" fontAlgn="auto" hangingPunct="1">
              <a:spcAft>
                <a:spcPts val="0"/>
              </a:spcAft>
              <a:buFont typeface="Arial" pitchFamily="34" charset="0"/>
              <a:buNone/>
              <a:defRPr/>
            </a:pPr>
            <a:endParaRPr lang="en-US" sz="2800" dirty="0" smtClean="0"/>
          </a:p>
          <a:p>
            <a:pPr eaLnBrk="1" fontAlgn="auto" hangingPunct="1">
              <a:spcAft>
                <a:spcPts val="0"/>
              </a:spcAft>
              <a:buFont typeface="Arial" pitchFamily="34" charset="0"/>
              <a:buNone/>
              <a:defRPr/>
            </a:pPr>
            <a:endParaRPr lang="en-US" sz="2800" dirty="0" smtClean="0"/>
          </a:p>
          <a:p>
            <a:pPr eaLnBrk="1" fontAlgn="auto" hangingPunct="1">
              <a:spcAft>
                <a:spcPts val="0"/>
              </a:spcAft>
              <a:buFont typeface="Arial" pitchFamily="34" charset="0"/>
              <a:buNone/>
              <a:defRPr/>
            </a:pPr>
            <a:endParaRPr lang="en-US" sz="2800" dirty="0" smtClean="0"/>
          </a:p>
          <a:p>
            <a:pPr eaLnBrk="1" fontAlgn="auto" hangingPunct="1">
              <a:spcAft>
                <a:spcPts val="0"/>
              </a:spcAft>
              <a:buFont typeface="Arial" pitchFamily="34" charset="0"/>
              <a:buNone/>
              <a:defRPr/>
            </a:pPr>
            <a:endParaRPr lang="en-US" sz="2800" dirty="0" smtClean="0"/>
          </a:p>
        </p:txBody>
      </p:sp>
      <p:sp>
        <p:nvSpPr>
          <p:cNvPr id="4" name="Footer Placeholder 3"/>
          <p:cNvSpPr>
            <a:spLocks noGrp="1"/>
          </p:cNvSpPr>
          <p:nvPr>
            <p:ph type="ftr" sz="quarter" idx="11"/>
          </p:nvPr>
        </p:nvSpPr>
        <p:spPr/>
        <p:txBody>
          <a:bodyPr/>
          <a:lstStyle/>
          <a:p>
            <a:pPr>
              <a:defRPr/>
            </a:pPr>
            <a:r>
              <a:rPr lang="en-US"/>
              <a:t>Sec 3-8 Hypergeometric Distribution</a:t>
            </a:r>
          </a:p>
        </p:txBody>
      </p:sp>
      <p:sp>
        <p:nvSpPr>
          <p:cNvPr id="5" name="Slide Number Placeholder 4"/>
          <p:cNvSpPr>
            <a:spLocks noGrp="1"/>
          </p:cNvSpPr>
          <p:nvPr>
            <p:ph type="sldNum" sz="quarter" idx="12"/>
          </p:nvPr>
        </p:nvSpPr>
        <p:spPr/>
        <p:txBody>
          <a:bodyPr/>
          <a:lstStyle/>
          <a:p>
            <a:pPr>
              <a:defRPr/>
            </a:pPr>
            <a:fld id="{821D54B7-64CA-4E38-B32C-59C3FC620E2F}" type="slidenum">
              <a:rPr lang="en-US"/>
              <a:pPr>
                <a:defRPr/>
              </a:pPr>
              <a:t>41</a:t>
            </a:fld>
            <a:endParaRPr lang="en-US" dirty="0"/>
          </a:p>
        </p:txBody>
      </p:sp>
      <p:graphicFrame>
        <p:nvGraphicFramePr>
          <p:cNvPr id="26626" name="Object 2"/>
          <p:cNvGraphicFramePr>
            <a:graphicFrameLocks noChangeAspect="1"/>
          </p:cNvGraphicFramePr>
          <p:nvPr/>
        </p:nvGraphicFramePr>
        <p:xfrm>
          <a:off x="609600" y="4648200"/>
          <a:ext cx="3368675" cy="1295400"/>
        </p:xfrm>
        <a:graphic>
          <a:graphicData uri="http://schemas.openxmlformats.org/presentationml/2006/ole">
            <p:oleObj spid="_x0000_s26626" name="Equation" r:id="rId4" imgW="1650960" imgH="634680" progId="">
              <p:embed/>
            </p:oleObj>
          </a:graphicData>
        </a:graphic>
      </p:graphicFrame>
      <p:sp>
        <p:nvSpPr>
          <p:cNvPr id="7" name="Rectangle 6"/>
          <p:cNvSpPr/>
          <p:nvPr/>
        </p:nvSpPr>
        <p:spPr>
          <a:xfrm>
            <a:off x="4419600" y="5334000"/>
            <a:ext cx="2840842" cy="369332"/>
          </a:xfrm>
          <a:prstGeom prst="rect">
            <a:avLst/>
          </a:prstGeom>
        </p:spPr>
        <p:txBody>
          <a:bodyPr wrap="none">
            <a:spAutoFit/>
          </a:bodyPr>
          <a:lstStyle/>
          <a:p>
            <a:pPr eaLnBrk="1" fontAlgn="auto" hangingPunct="1">
              <a:spcAft>
                <a:spcPts val="0"/>
              </a:spcAft>
              <a:buFont typeface="Arial" pitchFamily="34" charset="0"/>
              <a:buNone/>
              <a:defRPr/>
            </a:pPr>
            <a:r>
              <a:rPr lang="en-US" dirty="0" smtClean="0"/>
              <a:t>This a lengthy problem! </a:t>
            </a:r>
            <a:r>
              <a:rPr lang="en-US" dirty="0" smtClean="0">
                <a:sym typeface="Wingdings"/>
              </a:rPr>
              <a:t></a:t>
            </a:r>
            <a:endParaRPr lang="en-US"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itle 1"/>
          <p:cNvSpPr>
            <a:spLocks noGrp="1"/>
          </p:cNvSpPr>
          <p:nvPr>
            <p:ph type="title"/>
          </p:nvPr>
        </p:nvSpPr>
        <p:spPr>
          <a:xfrm>
            <a:off x="457200" y="0"/>
            <a:ext cx="8229600" cy="868363"/>
          </a:xfrm>
        </p:spPr>
        <p:txBody>
          <a:bodyPr/>
          <a:lstStyle/>
          <a:p>
            <a:pPr eaLnBrk="1" hangingPunct="1"/>
            <a:r>
              <a:rPr lang="en-US" smtClean="0"/>
              <a:t>Example 3-29: Customer Sample-2</a:t>
            </a:r>
          </a:p>
        </p:txBody>
      </p:sp>
      <p:sp>
        <p:nvSpPr>
          <p:cNvPr id="27653" name="Content Placeholder 2"/>
          <p:cNvSpPr>
            <a:spLocks noGrp="1"/>
          </p:cNvSpPr>
          <p:nvPr>
            <p:ph idx="1"/>
          </p:nvPr>
        </p:nvSpPr>
        <p:spPr>
          <a:xfrm>
            <a:off x="152400" y="1066800"/>
            <a:ext cx="8991600" cy="1143000"/>
          </a:xfrm>
        </p:spPr>
        <p:txBody>
          <a:bodyPr/>
          <a:lstStyle/>
          <a:p>
            <a:pPr eaLnBrk="1" hangingPunct="1">
              <a:buNone/>
            </a:pPr>
            <a:r>
              <a:rPr lang="en-US" sz="2800" dirty="0" smtClean="0"/>
              <a:t>Using the binomial approximation to the distribution of </a:t>
            </a:r>
          </a:p>
          <a:p>
            <a:pPr eaLnBrk="1" hangingPunct="1">
              <a:buNone/>
            </a:pPr>
            <a:r>
              <a:rPr lang="en-US" sz="2800" i="1" dirty="0" smtClean="0"/>
              <a:t>X results in</a:t>
            </a:r>
            <a:endParaRPr lang="en-US" sz="2800" dirty="0" smtClean="0"/>
          </a:p>
        </p:txBody>
      </p:sp>
      <p:sp>
        <p:nvSpPr>
          <p:cNvPr id="4" name="Footer Placeholder 3"/>
          <p:cNvSpPr>
            <a:spLocks noGrp="1"/>
          </p:cNvSpPr>
          <p:nvPr>
            <p:ph type="ftr" sz="quarter" idx="11"/>
          </p:nvPr>
        </p:nvSpPr>
        <p:spPr/>
        <p:txBody>
          <a:bodyPr/>
          <a:lstStyle/>
          <a:p>
            <a:pPr>
              <a:defRPr/>
            </a:pPr>
            <a:r>
              <a:rPr lang="en-US"/>
              <a:t>Sec 3-8 Hypergeometric Distribution</a:t>
            </a:r>
          </a:p>
        </p:txBody>
      </p:sp>
      <p:sp>
        <p:nvSpPr>
          <p:cNvPr id="5" name="Slide Number Placeholder 4"/>
          <p:cNvSpPr>
            <a:spLocks noGrp="1"/>
          </p:cNvSpPr>
          <p:nvPr>
            <p:ph type="sldNum" sz="quarter" idx="12"/>
          </p:nvPr>
        </p:nvSpPr>
        <p:spPr/>
        <p:txBody>
          <a:bodyPr/>
          <a:lstStyle/>
          <a:p>
            <a:pPr>
              <a:defRPr/>
            </a:pPr>
            <a:fld id="{A8085FCD-C21D-45CF-B15B-65653E0FABCF}" type="slidenum">
              <a:rPr lang="en-US"/>
              <a:pPr>
                <a:defRPr/>
              </a:pPr>
              <a:t>42</a:t>
            </a:fld>
            <a:endParaRPr lang="en-US" dirty="0"/>
          </a:p>
        </p:txBody>
      </p:sp>
      <p:graphicFrame>
        <p:nvGraphicFramePr>
          <p:cNvPr id="27650" name="Object 2"/>
          <p:cNvGraphicFramePr>
            <a:graphicFrameLocks noChangeAspect="1"/>
          </p:cNvGraphicFramePr>
          <p:nvPr/>
        </p:nvGraphicFramePr>
        <p:xfrm>
          <a:off x="1066800" y="2286000"/>
          <a:ext cx="6762750" cy="990600"/>
        </p:xfrm>
        <a:graphic>
          <a:graphicData uri="http://schemas.openxmlformats.org/presentationml/2006/ole">
            <p:oleObj spid="_x0000_s27650" name="Equation" r:id="rId4" imgW="2514600" imgH="368280" progId="">
              <p:embed/>
            </p:oleObj>
          </a:graphicData>
        </a:graphic>
      </p:graphicFrame>
      <p:graphicFrame>
        <p:nvGraphicFramePr>
          <p:cNvPr id="27651" name="Object 4"/>
          <p:cNvGraphicFramePr>
            <a:graphicFrameLocks noChangeAspect="1"/>
          </p:cNvGraphicFramePr>
          <p:nvPr/>
        </p:nvGraphicFramePr>
        <p:xfrm>
          <a:off x="1295400" y="3733800"/>
          <a:ext cx="6477000" cy="892175"/>
        </p:xfrm>
        <a:graphic>
          <a:graphicData uri="http://schemas.openxmlformats.org/presentationml/2006/ole">
            <p:oleObj spid="_x0000_s27651" name="Worksheet" r:id="rId5" imgW="3524402" imgH="485851" progId="Excel.Sheet.12">
              <p:embed/>
            </p:oleObj>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noGrp="1"/>
          </p:cNvSpPr>
          <p:nvPr>
            <p:ph type="title"/>
          </p:nvPr>
        </p:nvSpPr>
        <p:spPr>
          <a:xfrm>
            <a:off x="457200" y="0"/>
            <a:ext cx="8229600" cy="868363"/>
          </a:xfrm>
        </p:spPr>
        <p:txBody>
          <a:bodyPr/>
          <a:lstStyle/>
          <a:p>
            <a:pPr eaLnBrk="1" hangingPunct="1"/>
            <a:r>
              <a:rPr lang="en-US" dirty="0" smtClean="0"/>
              <a:t>Poisson Distribution</a:t>
            </a:r>
          </a:p>
        </p:txBody>
      </p:sp>
      <p:sp>
        <p:nvSpPr>
          <p:cNvPr id="29700" name="Content Placeholder 2"/>
          <p:cNvSpPr>
            <a:spLocks noGrp="1"/>
          </p:cNvSpPr>
          <p:nvPr>
            <p:ph idx="1"/>
          </p:nvPr>
        </p:nvSpPr>
        <p:spPr>
          <a:xfrm>
            <a:off x="228600" y="1066800"/>
            <a:ext cx="8610600" cy="2286000"/>
          </a:xfrm>
        </p:spPr>
        <p:txBody>
          <a:bodyPr/>
          <a:lstStyle/>
          <a:p>
            <a:pPr eaLnBrk="1" hangingPunct="1">
              <a:buNone/>
            </a:pPr>
            <a:r>
              <a:rPr lang="en-US" dirty="0" smtClean="0"/>
              <a:t>The random variable </a:t>
            </a:r>
            <a:r>
              <a:rPr lang="en-US" i="1" dirty="0" smtClean="0"/>
              <a:t>X</a:t>
            </a:r>
            <a:r>
              <a:rPr lang="en-US" dirty="0" smtClean="0"/>
              <a:t> that equals the </a:t>
            </a:r>
          </a:p>
          <a:p>
            <a:pPr eaLnBrk="1" hangingPunct="1">
              <a:buNone/>
            </a:pPr>
            <a:r>
              <a:rPr lang="en-US" dirty="0" smtClean="0"/>
              <a:t>number of events in a Poisson process is a </a:t>
            </a:r>
          </a:p>
          <a:p>
            <a:pPr eaLnBrk="1" hangingPunct="1">
              <a:buNone/>
            </a:pPr>
            <a:r>
              <a:rPr lang="en-US" dirty="0" smtClean="0"/>
              <a:t>Poisson random variable with parameter </a:t>
            </a:r>
            <a:r>
              <a:rPr lang="el-GR" dirty="0" smtClean="0"/>
              <a:t>λ</a:t>
            </a:r>
            <a:r>
              <a:rPr lang="en-US" dirty="0" smtClean="0"/>
              <a:t> &gt; 0, </a:t>
            </a:r>
          </a:p>
          <a:p>
            <a:pPr eaLnBrk="1" hangingPunct="1">
              <a:buNone/>
            </a:pPr>
            <a:r>
              <a:rPr lang="en-US" dirty="0" smtClean="0"/>
              <a:t>and the probability density function is:</a:t>
            </a:r>
          </a:p>
        </p:txBody>
      </p:sp>
      <p:sp>
        <p:nvSpPr>
          <p:cNvPr id="4" name="Footer Placeholder 3"/>
          <p:cNvSpPr>
            <a:spLocks noGrp="1"/>
          </p:cNvSpPr>
          <p:nvPr>
            <p:ph type="ftr" sz="quarter" idx="11"/>
          </p:nvPr>
        </p:nvSpPr>
        <p:spPr/>
        <p:txBody>
          <a:bodyPr/>
          <a:lstStyle/>
          <a:p>
            <a:pPr>
              <a:defRPr/>
            </a:pPr>
            <a:r>
              <a:rPr lang="en-US" dirty="0"/>
              <a:t>Sec </a:t>
            </a:r>
            <a:r>
              <a:rPr lang="en-US" dirty="0" smtClean="0"/>
              <a:t>3-9 </a:t>
            </a:r>
            <a:r>
              <a:rPr lang="en-US" dirty="0"/>
              <a:t>Poisson Distribution</a:t>
            </a:r>
          </a:p>
        </p:txBody>
      </p:sp>
      <p:sp>
        <p:nvSpPr>
          <p:cNvPr id="5" name="Slide Number Placeholder 4"/>
          <p:cNvSpPr>
            <a:spLocks noGrp="1"/>
          </p:cNvSpPr>
          <p:nvPr>
            <p:ph type="sldNum" sz="quarter" idx="12"/>
          </p:nvPr>
        </p:nvSpPr>
        <p:spPr/>
        <p:txBody>
          <a:bodyPr/>
          <a:lstStyle/>
          <a:p>
            <a:pPr>
              <a:defRPr/>
            </a:pPr>
            <a:fld id="{FC8A19C1-9EB9-43DA-988E-784A61274B2C}" type="slidenum">
              <a:rPr lang="en-US"/>
              <a:pPr>
                <a:defRPr/>
              </a:pPr>
              <a:t>43</a:t>
            </a:fld>
            <a:endParaRPr lang="en-US" dirty="0"/>
          </a:p>
        </p:txBody>
      </p:sp>
      <p:graphicFrame>
        <p:nvGraphicFramePr>
          <p:cNvPr id="29698" name="Object 2"/>
          <p:cNvGraphicFramePr>
            <a:graphicFrameLocks noChangeAspect="1"/>
          </p:cNvGraphicFramePr>
          <p:nvPr/>
        </p:nvGraphicFramePr>
        <p:xfrm>
          <a:off x="603250" y="3886200"/>
          <a:ext cx="7394575" cy="1066800"/>
        </p:xfrm>
        <a:graphic>
          <a:graphicData uri="http://schemas.openxmlformats.org/presentationml/2006/ole">
            <p:oleObj spid="_x0000_s29698" name="Equation" r:id="rId4" imgW="2552400" imgH="368280" progId="">
              <p:embed/>
            </p:oleObj>
          </a:graphicData>
        </a:graphic>
      </p:graphicFrame>
      <p:sp>
        <p:nvSpPr>
          <p:cNvPr id="7" name="Rectangle 6"/>
          <p:cNvSpPr/>
          <p:nvPr/>
        </p:nvSpPr>
        <p:spPr>
          <a:xfrm>
            <a:off x="6934200" y="4191000"/>
            <a:ext cx="1066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itle 1"/>
          <p:cNvSpPr>
            <a:spLocks noGrp="1"/>
          </p:cNvSpPr>
          <p:nvPr>
            <p:ph type="title"/>
          </p:nvPr>
        </p:nvSpPr>
        <p:spPr>
          <a:xfrm>
            <a:off x="457200" y="0"/>
            <a:ext cx="8229600" cy="868363"/>
          </a:xfrm>
        </p:spPr>
        <p:txBody>
          <a:bodyPr/>
          <a:lstStyle/>
          <a:p>
            <a:pPr eaLnBrk="1" hangingPunct="1"/>
            <a:r>
              <a:rPr lang="en-US" sz="3200" smtClean="0"/>
              <a:t>Example 3-31: Calculations for Wire Flaws-1</a:t>
            </a:r>
          </a:p>
        </p:txBody>
      </p:sp>
      <p:sp>
        <p:nvSpPr>
          <p:cNvPr id="30725" name="Content Placeholder 2"/>
          <p:cNvSpPr>
            <a:spLocks noGrp="1"/>
          </p:cNvSpPr>
          <p:nvPr>
            <p:ph idx="1"/>
          </p:nvPr>
        </p:nvSpPr>
        <p:spPr>
          <a:xfrm>
            <a:off x="457200" y="914400"/>
            <a:ext cx="8229600" cy="2743200"/>
          </a:xfrm>
        </p:spPr>
        <p:txBody>
          <a:bodyPr/>
          <a:lstStyle/>
          <a:p>
            <a:pPr eaLnBrk="1" hangingPunct="1">
              <a:buFont typeface="Arial" pitchFamily="34" charset="0"/>
              <a:buNone/>
            </a:pPr>
            <a:r>
              <a:rPr lang="en-US" sz="2800" dirty="0" smtClean="0"/>
              <a:t>For the case of the thin copper wire, suppose that </a:t>
            </a:r>
          </a:p>
          <a:p>
            <a:pPr eaLnBrk="1" hangingPunct="1">
              <a:buFont typeface="Arial" pitchFamily="34" charset="0"/>
              <a:buNone/>
            </a:pPr>
            <a:r>
              <a:rPr lang="en-US" sz="2800" dirty="0" smtClean="0"/>
              <a:t>the number of flaws follows a Poisson distribution </a:t>
            </a:r>
          </a:p>
          <a:p>
            <a:pPr eaLnBrk="1" hangingPunct="1">
              <a:buFont typeface="Arial" pitchFamily="34" charset="0"/>
              <a:buNone/>
            </a:pPr>
            <a:r>
              <a:rPr lang="en-US" sz="2800" dirty="0" smtClean="0"/>
              <a:t>With a mean of 2.3 flaws per mm. Find the </a:t>
            </a:r>
          </a:p>
          <a:p>
            <a:pPr eaLnBrk="1" hangingPunct="1">
              <a:buFont typeface="Arial" pitchFamily="34" charset="0"/>
              <a:buNone/>
            </a:pPr>
            <a:r>
              <a:rPr lang="en-US" sz="2800" dirty="0" smtClean="0"/>
              <a:t>probability of exactly 2 flaws in 1 mm of wire.</a:t>
            </a:r>
          </a:p>
          <a:p>
            <a:pPr eaLnBrk="1" hangingPunct="1">
              <a:buFont typeface="Arial" pitchFamily="34" charset="0"/>
              <a:buNone/>
            </a:pPr>
            <a:r>
              <a:rPr lang="en-US" sz="2800" dirty="0" smtClean="0"/>
              <a:t>Answer:</a:t>
            </a:r>
          </a:p>
          <a:p>
            <a:pPr eaLnBrk="1" hangingPunct="1">
              <a:buNone/>
            </a:pPr>
            <a:r>
              <a:rPr lang="en-US" sz="2800" dirty="0" smtClean="0"/>
              <a:t>Let </a:t>
            </a:r>
            <a:r>
              <a:rPr lang="en-US" sz="2800" i="1" dirty="0" smtClean="0"/>
              <a:t>X</a:t>
            </a:r>
            <a:r>
              <a:rPr lang="en-US" sz="2800" dirty="0" smtClean="0"/>
              <a:t> denote the number of flaws in 1 mm of wire</a:t>
            </a:r>
          </a:p>
        </p:txBody>
      </p:sp>
      <p:sp>
        <p:nvSpPr>
          <p:cNvPr id="4" name="Footer Placeholder 3"/>
          <p:cNvSpPr>
            <a:spLocks noGrp="1"/>
          </p:cNvSpPr>
          <p:nvPr>
            <p:ph type="ftr" sz="quarter" idx="11"/>
          </p:nvPr>
        </p:nvSpPr>
        <p:spPr/>
        <p:txBody>
          <a:bodyPr/>
          <a:lstStyle/>
          <a:p>
            <a:pPr>
              <a:defRPr/>
            </a:pPr>
            <a:r>
              <a:rPr lang="en-US" dirty="0"/>
              <a:t>Sec </a:t>
            </a:r>
            <a:r>
              <a:rPr lang="en-US" dirty="0" smtClean="0"/>
              <a:t>3-9 </a:t>
            </a:r>
            <a:r>
              <a:rPr lang="en-US" dirty="0"/>
              <a:t>Poisson Distribution</a:t>
            </a:r>
          </a:p>
        </p:txBody>
      </p:sp>
      <p:sp>
        <p:nvSpPr>
          <p:cNvPr id="5" name="Slide Number Placeholder 4"/>
          <p:cNvSpPr>
            <a:spLocks noGrp="1"/>
          </p:cNvSpPr>
          <p:nvPr>
            <p:ph type="sldNum" sz="quarter" idx="12"/>
          </p:nvPr>
        </p:nvSpPr>
        <p:spPr/>
        <p:txBody>
          <a:bodyPr/>
          <a:lstStyle/>
          <a:p>
            <a:pPr>
              <a:defRPr/>
            </a:pPr>
            <a:fld id="{555B26AB-8BA2-402F-BEDA-E07D3496D85B}" type="slidenum">
              <a:rPr lang="en-US"/>
              <a:pPr>
                <a:defRPr/>
              </a:pPr>
              <a:t>44</a:t>
            </a:fld>
            <a:endParaRPr lang="en-US" dirty="0"/>
          </a:p>
        </p:txBody>
      </p:sp>
      <p:pic>
        <p:nvPicPr>
          <p:cNvPr id="8" name="Picture 7" descr="Picture15.png"/>
          <p:cNvPicPr>
            <a:picLocks noChangeAspect="1"/>
          </p:cNvPicPr>
          <p:nvPr/>
        </p:nvPicPr>
        <p:blipFill>
          <a:blip r:embed="rId3"/>
          <a:stretch>
            <a:fillRect/>
          </a:stretch>
        </p:blipFill>
        <p:spPr>
          <a:xfrm>
            <a:off x="2362200" y="4099643"/>
            <a:ext cx="4144938" cy="1005757"/>
          </a:xfrm>
          <a:prstGeom prst="rect">
            <a:avLst/>
          </a:prstGeom>
        </p:spPr>
      </p:pic>
      <p:pic>
        <p:nvPicPr>
          <p:cNvPr id="9" name="Picture 8" descr="Picture16.png"/>
          <p:cNvPicPr>
            <a:picLocks noChangeAspect="1"/>
          </p:cNvPicPr>
          <p:nvPr/>
        </p:nvPicPr>
        <p:blipFill>
          <a:blip r:embed="rId4"/>
          <a:stretch>
            <a:fillRect/>
          </a:stretch>
        </p:blipFill>
        <p:spPr>
          <a:xfrm>
            <a:off x="2225234" y="5248726"/>
            <a:ext cx="4693532" cy="847274"/>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itle 1"/>
          <p:cNvSpPr>
            <a:spLocks noGrp="1"/>
          </p:cNvSpPr>
          <p:nvPr>
            <p:ph type="title"/>
          </p:nvPr>
        </p:nvSpPr>
        <p:spPr>
          <a:xfrm>
            <a:off x="457200" y="0"/>
            <a:ext cx="8229600" cy="868363"/>
          </a:xfrm>
        </p:spPr>
        <p:txBody>
          <a:bodyPr/>
          <a:lstStyle/>
          <a:p>
            <a:pPr eaLnBrk="1" hangingPunct="1"/>
            <a:r>
              <a:rPr lang="en-US" sz="3200" smtClean="0"/>
              <a:t>Example 3-31: Calculations for Wire Flaws-2</a:t>
            </a:r>
          </a:p>
        </p:txBody>
      </p:sp>
      <p:sp>
        <p:nvSpPr>
          <p:cNvPr id="31749" name="Content Placeholder 2"/>
          <p:cNvSpPr>
            <a:spLocks noGrp="1"/>
          </p:cNvSpPr>
          <p:nvPr>
            <p:ph idx="1"/>
          </p:nvPr>
        </p:nvSpPr>
        <p:spPr>
          <a:xfrm>
            <a:off x="457200" y="914400"/>
            <a:ext cx="8229600" cy="1981200"/>
          </a:xfrm>
        </p:spPr>
        <p:txBody>
          <a:bodyPr/>
          <a:lstStyle/>
          <a:p>
            <a:pPr eaLnBrk="1" hangingPunct="1">
              <a:buFont typeface="Arial" pitchFamily="34" charset="0"/>
              <a:buNone/>
            </a:pPr>
            <a:r>
              <a:rPr lang="en-US" sz="2800" dirty="0" smtClean="0"/>
              <a:t>Determine the probability of 10 flaws in 5 mm of </a:t>
            </a:r>
          </a:p>
          <a:p>
            <a:pPr eaLnBrk="1" hangingPunct="1">
              <a:buFont typeface="Arial" pitchFamily="34" charset="0"/>
              <a:buNone/>
            </a:pPr>
            <a:r>
              <a:rPr lang="en-US" sz="2800" dirty="0" smtClean="0"/>
              <a:t>wire. </a:t>
            </a:r>
          </a:p>
          <a:p>
            <a:pPr eaLnBrk="1" hangingPunct="1">
              <a:buFont typeface="Arial" pitchFamily="34" charset="0"/>
              <a:buNone/>
            </a:pPr>
            <a:r>
              <a:rPr lang="en-US" sz="2800" dirty="0" smtClean="0"/>
              <a:t>Answer :</a:t>
            </a:r>
          </a:p>
          <a:p>
            <a:pPr eaLnBrk="1" hangingPunct="1">
              <a:buNone/>
            </a:pPr>
            <a:r>
              <a:rPr lang="en-US" sz="2800" dirty="0" smtClean="0"/>
              <a:t>Let </a:t>
            </a:r>
            <a:r>
              <a:rPr lang="en-US" sz="2800" i="1" dirty="0" smtClean="0"/>
              <a:t>X</a:t>
            </a:r>
            <a:r>
              <a:rPr lang="en-US" sz="2800" dirty="0" smtClean="0"/>
              <a:t> denote the number of flaws in 5 mm of wire.</a:t>
            </a:r>
          </a:p>
        </p:txBody>
      </p:sp>
      <p:sp>
        <p:nvSpPr>
          <p:cNvPr id="4" name="Footer Placeholder 3"/>
          <p:cNvSpPr>
            <a:spLocks noGrp="1"/>
          </p:cNvSpPr>
          <p:nvPr>
            <p:ph type="ftr" sz="quarter" idx="11"/>
          </p:nvPr>
        </p:nvSpPr>
        <p:spPr/>
        <p:txBody>
          <a:bodyPr/>
          <a:lstStyle/>
          <a:p>
            <a:pPr>
              <a:defRPr/>
            </a:pPr>
            <a:r>
              <a:rPr lang="en-US" dirty="0"/>
              <a:t>Sec </a:t>
            </a:r>
            <a:r>
              <a:rPr lang="en-US" dirty="0" smtClean="0"/>
              <a:t>3-9 </a:t>
            </a:r>
            <a:r>
              <a:rPr lang="en-US" dirty="0"/>
              <a:t>Poisson Distribution</a:t>
            </a:r>
          </a:p>
        </p:txBody>
      </p:sp>
      <p:sp>
        <p:nvSpPr>
          <p:cNvPr id="5" name="Slide Number Placeholder 4"/>
          <p:cNvSpPr>
            <a:spLocks noGrp="1"/>
          </p:cNvSpPr>
          <p:nvPr>
            <p:ph type="sldNum" sz="quarter" idx="12"/>
          </p:nvPr>
        </p:nvSpPr>
        <p:spPr/>
        <p:txBody>
          <a:bodyPr/>
          <a:lstStyle/>
          <a:p>
            <a:pPr>
              <a:defRPr/>
            </a:pPr>
            <a:fld id="{BCE93FFE-F0AF-4BD2-92F3-2EBCE80811CC}" type="slidenum">
              <a:rPr lang="en-US"/>
              <a:pPr>
                <a:defRPr/>
              </a:pPr>
              <a:t>45</a:t>
            </a:fld>
            <a:endParaRPr lang="en-US" dirty="0"/>
          </a:p>
        </p:txBody>
      </p:sp>
      <p:pic>
        <p:nvPicPr>
          <p:cNvPr id="8" name="Picture 7" descr="Picture17.png"/>
          <p:cNvPicPr>
            <a:picLocks noChangeAspect="1"/>
          </p:cNvPicPr>
          <p:nvPr/>
        </p:nvPicPr>
        <p:blipFill>
          <a:blip r:embed="rId3"/>
          <a:stretch>
            <a:fillRect/>
          </a:stretch>
        </p:blipFill>
        <p:spPr>
          <a:xfrm>
            <a:off x="1219200" y="3261481"/>
            <a:ext cx="6705046" cy="1462919"/>
          </a:xfrm>
          <a:prstGeom prst="rect">
            <a:avLst/>
          </a:prstGeom>
        </p:spPr>
      </p:pic>
      <p:pic>
        <p:nvPicPr>
          <p:cNvPr id="9" name="Picture 8" descr="Picture18.png"/>
          <p:cNvPicPr>
            <a:picLocks noChangeAspect="1"/>
          </p:cNvPicPr>
          <p:nvPr/>
        </p:nvPicPr>
        <p:blipFill>
          <a:blip r:embed="rId4"/>
          <a:stretch>
            <a:fillRect/>
          </a:stretch>
        </p:blipFill>
        <p:spPr>
          <a:xfrm>
            <a:off x="1752600" y="4940885"/>
            <a:ext cx="5266509" cy="92651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itle 1"/>
          <p:cNvSpPr>
            <a:spLocks noGrp="1"/>
          </p:cNvSpPr>
          <p:nvPr>
            <p:ph type="title"/>
          </p:nvPr>
        </p:nvSpPr>
        <p:spPr>
          <a:xfrm>
            <a:off x="457200" y="0"/>
            <a:ext cx="8229600" cy="868363"/>
          </a:xfrm>
        </p:spPr>
        <p:txBody>
          <a:bodyPr/>
          <a:lstStyle/>
          <a:p>
            <a:pPr eaLnBrk="1" hangingPunct="1"/>
            <a:r>
              <a:rPr lang="en-US" sz="3200" smtClean="0"/>
              <a:t>Example 3-31: Calculations for Wire Flaws-3</a:t>
            </a:r>
          </a:p>
        </p:txBody>
      </p:sp>
      <p:sp>
        <p:nvSpPr>
          <p:cNvPr id="32773" name="Content Placeholder 2"/>
          <p:cNvSpPr>
            <a:spLocks noGrp="1"/>
          </p:cNvSpPr>
          <p:nvPr>
            <p:ph idx="1"/>
          </p:nvPr>
        </p:nvSpPr>
        <p:spPr>
          <a:xfrm>
            <a:off x="457200" y="838200"/>
            <a:ext cx="8229600" cy="1905000"/>
          </a:xfrm>
        </p:spPr>
        <p:txBody>
          <a:bodyPr/>
          <a:lstStyle/>
          <a:p>
            <a:pPr eaLnBrk="1" hangingPunct="1">
              <a:buFont typeface="Arial" pitchFamily="34" charset="0"/>
              <a:buNone/>
            </a:pPr>
            <a:r>
              <a:rPr lang="en-US" sz="2800" dirty="0" smtClean="0"/>
              <a:t>Determine the probability of at least 1 flaw in 2 mm </a:t>
            </a:r>
          </a:p>
          <a:p>
            <a:pPr eaLnBrk="1" hangingPunct="1">
              <a:buFont typeface="Arial" pitchFamily="34" charset="0"/>
              <a:buNone/>
            </a:pPr>
            <a:r>
              <a:rPr lang="en-US" sz="2800" dirty="0" smtClean="0"/>
              <a:t>of wire. </a:t>
            </a:r>
          </a:p>
          <a:p>
            <a:pPr eaLnBrk="1" hangingPunct="1">
              <a:buFont typeface="Arial" pitchFamily="34" charset="0"/>
              <a:buNone/>
            </a:pPr>
            <a:r>
              <a:rPr lang="en-US" sz="2800" dirty="0" smtClean="0"/>
              <a:t>Answer :</a:t>
            </a:r>
          </a:p>
          <a:p>
            <a:pPr eaLnBrk="1" hangingPunct="1">
              <a:buNone/>
            </a:pPr>
            <a:r>
              <a:rPr lang="en-US" sz="2800" dirty="0" smtClean="0"/>
              <a:t>Let </a:t>
            </a:r>
            <a:r>
              <a:rPr lang="en-US" sz="2800" i="1" dirty="0" smtClean="0"/>
              <a:t>X</a:t>
            </a:r>
            <a:r>
              <a:rPr lang="en-US" sz="2800" dirty="0" smtClean="0"/>
              <a:t> denote the number of flaws in 2 mm of wire.  </a:t>
            </a:r>
          </a:p>
          <a:p>
            <a:pPr eaLnBrk="1" hangingPunct="1">
              <a:buNone/>
            </a:pPr>
            <a:r>
              <a:rPr lang="en-US" sz="2800" dirty="0" smtClean="0"/>
              <a:t>Note that P(</a:t>
            </a:r>
            <a:r>
              <a:rPr lang="en-US" sz="2800" i="1" dirty="0" smtClean="0"/>
              <a:t>X</a:t>
            </a:r>
            <a:r>
              <a:rPr lang="en-US" sz="2800" dirty="0" smtClean="0"/>
              <a:t> ≥ 1) requires </a:t>
            </a:r>
            <a:r>
              <a:rPr lang="en-US" sz="2800" dirty="0" smtClean="0">
                <a:sym typeface="Mathematica1" pitchFamily="2" charset="2"/>
              </a:rPr>
              <a:t> terms. </a:t>
            </a:r>
            <a:r>
              <a:rPr lang="en-US" sz="2800" dirty="0" smtClean="0">
                <a:sym typeface="Wingdings" pitchFamily="2" charset="2"/>
              </a:rPr>
              <a:t> </a:t>
            </a:r>
            <a:endParaRPr lang="en-US" sz="2800" dirty="0" smtClean="0"/>
          </a:p>
        </p:txBody>
      </p:sp>
      <p:sp>
        <p:nvSpPr>
          <p:cNvPr id="4" name="Footer Placeholder 3"/>
          <p:cNvSpPr>
            <a:spLocks noGrp="1"/>
          </p:cNvSpPr>
          <p:nvPr>
            <p:ph type="ftr" sz="quarter" idx="11"/>
          </p:nvPr>
        </p:nvSpPr>
        <p:spPr/>
        <p:txBody>
          <a:bodyPr/>
          <a:lstStyle/>
          <a:p>
            <a:pPr>
              <a:defRPr/>
            </a:pPr>
            <a:r>
              <a:rPr lang="en-US" dirty="0"/>
              <a:t>Sec </a:t>
            </a:r>
            <a:r>
              <a:rPr lang="en-US" dirty="0" smtClean="0"/>
              <a:t>3-9 </a:t>
            </a:r>
            <a:r>
              <a:rPr lang="en-US" dirty="0"/>
              <a:t>Poisson Distribution</a:t>
            </a:r>
          </a:p>
        </p:txBody>
      </p:sp>
      <p:sp>
        <p:nvSpPr>
          <p:cNvPr id="5" name="Slide Number Placeholder 4"/>
          <p:cNvSpPr>
            <a:spLocks noGrp="1"/>
          </p:cNvSpPr>
          <p:nvPr>
            <p:ph type="sldNum" sz="quarter" idx="12"/>
          </p:nvPr>
        </p:nvSpPr>
        <p:spPr/>
        <p:txBody>
          <a:bodyPr/>
          <a:lstStyle/>
          <a:p>
            <a:pPr>
              <a:defRPr/>
            </a:pPr>
            <a:fld id="{FC45C329-94CC-49B9-B004-894B7CF73B5A}" type="slidenum">
              <a:rPr lang="en-US"/>
              <a:pPr>
                <a:defRPr/>
              </a:pPr>
              <a:t>46</a:t>
            </a:fld>
            <a:endParaRPr lang="en-US" dirty="0"/>
          </a:p>
        </p:txBody>
      </p:sp>
      <p:pic>
        <p:nvPicPr>
          <p:cNvPr id="8" name="Picture 7" descr="Picture19.png"/>
          <p:cNvPicPr>
            <a:picLocks noChangeAspect="1"/>
          </p:cNvPicPr>
          <p:nvPr/>
        </p:nvPicPr>
        <p:blipFill>
          <a:blip r:embed="rId3"/>
          <a:stretch>
            <a:fillRect/>
          </a:stretch>
        </p:blipFill>
        <p:spPr>
          <a:xfrm>
            <a:off x="1381007" y="3566281"/>
            <a:ext cx="6381985" cy="1462919"/>
          </a:xfrm>
          <a:prstGeom prst="rect">
            <a:avLst/>
          </a:prstGeom>
        </p:spPr>
      </p:pic>
      <p:pic>
        <p:nvPicPr>
          <p:cNvPr id="9" name="Picture 8" descr="Picture20.png"/>
          <p:cNvPicPr>
            <a:picLocks noChangeAspect="1"/>
          </p:cNvPicPr>
          <p:nvPr/>
        </p:nvPicPr>
        <p:blipFill>
          <a:blip r:embed="rId4"/>
          <a:stretch>
            <a:fillRect/>
          </a:stretch>
        </p:blipFill>
        <p:spPr>
          <a:xfrm>
            <a:off x="1822931" y="5105400"/>
            <a:ext cx="5498138" cy="877751"/>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0"/>
            <a:ext cx="8229600" cy="868363"/>
          </a:xfrm>
        </p:spPr>
        <p:txBody>
          <a:bodyPr/>
          <a:lstStyle/>
          <a:p>
            <a:pPr eaLnBrk="1" hangingPunct="1"/>
            <a:r>
              <a:rPr lang="en-US" smtClean="0"/>
              <a:t>Poisson Mean &amp; Variance</a:t>
            </a:r>
          </a:p>
        </p:txBody>
      </p:sp>
      <p:sp>
        <p:nvSpPr>
          <p:cNvPr id="3" name="Content Placeholder 2"/>
          <p:cNvSpPr>
            <a:spLocks noGrp="1"/>
          </p:cNvSpPr>
          <p:nvPr>
            <p:ph idx="1"/>
          </p:nvPr>
        </p:nvSpPr>
        <p:spPr/>
        <p:txBody>
          <a:bodyPr rtlCol="0">
            <a:normAutofit fontScale="62500" lnSpcReduction="20000"/>
          </a:bodyPr>
          <a:lstStyle/>
          <a:p>
            <a:pPr eaLnBrk="1" fontAlgn="auto" hangingPunct="1">
              <a:spcAft>
                <a:spcPts val="0"/>
              </a:spcAft>
              <a:buFont typeface="Arial" pitchFamily="34" charset="0"/>
              <a:buNone/>
              <a:defRPr/>
            </a:pPr>
            <a:r>
              <a:rPr lang="en-US" dirty="0" smtClean="0"/>
              <a:t>If </a:t>
            </a:r>
            <a:r>
              <a:rPr lang="en-US" i="1" dirty="0" smtClean="0"/>
              <a:t>X</a:t>
            </a:r>
            <a:r>
              <a:rPr lang="en-US" dirty="0" smtClean="0"/>
              <a:t> is a Poisson random variable with parameter </a:t>
            </a:r>
            <a:r>
              <a:rPr lang="el-GR" dirty="0" smtClean="0"/>
              <a:t>λ</a:t>
            </a:r>
            <a:r>
              <a:rPr lang="en-US" dirty="0" smtClean="0"/>
              <a:t>, then</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dirty="0" smtClean="0"/>
              <a:t>		</a:t>
            </a:r>
            <a:r>
              <a:rPr lang="el-GR" dirty="0" smtClean="0"/>
              <a:t>μ</a:t>
            </a:r>
            <a:r>
              <a:rPr lang="en-US" dirty="0" smtClean="0"/>
              <a:t> = </a:t>
            </a:r>
            <a:r>
              <a:rPr lang="en-US" i="1" dirty="0" smtClean="0"/>
              <a:t>E</a:t>
            </a:r>
            <a:r>
              <a:rPr lang="en-US" dirty="0" smtClean="0"/>
              <a:t>(</a:t>
            </a:r>
            <a:r>
              <a:rPr lang="en-US" i="1" dirty="0" smtClean="0"/>
              <a:t>X</a:t>
            </a:r>
            <a:r>
              <a:rPr lang="en-US" dirty="0" smtClean="0"/>
              <a:t>) = </a:t>
            </a:r>
            <a:r>
              <a:rPr lang="el-GR" dirty="0" smtClean="0"/>
              <a:t>λ</a:t>
            </a:r>
            <a:r>
              <a:rPr lang="en-US" dirty="0" smtClean="0"/>
              <a:t>     and     </a:t>
            </a:r>
            <a:r>
              <a:rPr lang="el-GR" dirty="0" smtClean="0"/>
              <a:t>σ</a:t>
            </a:r>
            <a:r>
              <a:rPr lang="en-US" baseline="30000" dirty="0" smtClean="0"/>
              <a:t>2</a:t>
            </a:r>
            <a:r>
              <a:rPr lang="en-US" dirty="0" smtClean="0"/>
              <a:t>=</a:t>
            </a:r>
            <a:r>
              <a:rPr lang="en-US" i="1" dirty="0" smtClean="0"/>
              <a:t>V</a:t>
            </a:r>
            <a:r>
              <a:rPr lang="en-US" dirty="0" smtClean="0"/>
              <a:t>(</a:t>
            </a:r>
            <a:r>
              <a:rPr lang="en-US" i="1" dirty="0" smtClean="0"/>
              <a:t>X</a:t>
            </a:r>
            <a:r>
              <a:rPr lang="en-US" dirty="0" smtClean="0"/>
              <a:t>) = </a:t>
            </a:r>
            <a:r>
              <a:rPr lang="el-GR" dirty="0" smtClean="0"/>
              <a:t>λ</a:t>
            </a:r>
            <a:r>
              <a:rPr lang="en-US" dirty="0" smtClean="0"/>
              <a:t>	</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dirty="0" smtClean="0"/>
              <a:t>The mean and variance of the Poisson model are the same.  </a:t>
            </a:r>
          </a:p>
          <a:p>
            <a:pPr>
              <a:buNone/>
            </a:pPr>
            <a:endParaRPr lang="en-US" dirty="0" smtClean="0"/>
          </a:p>
          <a:p>
            <a:pPr>
              <a:buNone/>
            </a:pPr>
            <a:r>
              <a:rPr lang="en-US" dirty="0" smtClean="0"/>
              <a:t>For example, if particle counts follow a Poisson distribution with a mean </a:t>
            </a:r>
          </a:p>
          <a:p>
            <a:pPr>
              <a:buNone/>
            </a:pPr>
            <a:r>
              <a:rPr lang="en-US" dirty="0" smtClean="0"/>
              <a:t>of 25 particles per square centimeter, the variance is also 25 and the </a:t>
            </a:r>
          </a:p>
          <a:p>
            <a:pPr>
              <a:buNone/>
            </a:pPr>
            <a:r>
              <a:rPr lang="en-US" dirty="0" smtClean="0"/>
              <a:t>standard deviation of the counts is 5 per square centimeter.</a:t>
            </a:r>
          </a:p>
          <a:p>
            <a:endParaRPr lang="en-US" dirty="0" smtClean="0"/>
          </a:p>
          <a:p>
            <a:pPr eaLnBrk="1" fontAlgn="auto" hangingPunct="1">
              <a:spcAft>
                <a:spcPts val="0"/>
              </a:spcAft>
              <a:buFont typeface="Arial" pitchFamily="34" charset="0"/>
              <a:buNone/>
              <a:defRPr/>
            </a:pPr>
            <a:r>
              <a:rPr lang="en-US" dirty="0" smtClean="0"/>
              <a:t>If the variance of a data is much greater than the mean, then the </a:t>
            </a:r>
          </a:p>
          <a:p>
            <a:pPr eaLnBrk="1" fontAlgn="auto" hangingPunct="1">
              <a:spcAft>
                <a:spcPts val="0"/>
              </a:spcAft>
              <a:buFont typeface="Arial" pitchFamily="34" charset="0"/>
              <a:buNone/>
              <a:defRPr/>
            </a:pPr>
            <a:r>
              <a:rPr lang="en-US" dirty="0" smtClean="0"/>
              <a:t>Poisson distribution would not be a good model for the distribution of </a:t>
            </a:r>
          </a:p>
          <a:p>
            <a:pPr eaLnBrk="1" fontAlgn="auto" hangingPunct="1">
              <a:spcAft>
                <a:spcPts val="0"/>
              </a:spcAft>
              <a:buFont typeface="Arial" pitchFamily="34" charset="0"/>
              <a:buNone/>
              <a:defRPr/>
            </a:pPr>
            <a:r>
              <a:rPr lang="en-US" dirty="0" smtClean="0"/>
              <a:t>the random variable.</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sz="2000" dirty="0" smtClean="0"/>
              <a:t>		</a:t>
            </a:r>
            <a:endParaRPr lang="en-US" sz="2000" dirty="0"/>
          </a:p>
        </p:txBody>
      </p:sp>
      <p:sp>
        <p:nvSpPr>
          <p:cNvPr id="4" name="Footer Placeholder 3"/>
          <p:cNvSpPr>
            <a:spLocks noGrp="1"/>
          </p:cNvSpPr>
          <p:nvPr>
            <p:ph type="ftr" sz="quarter" idx="11"/>
          </p:nvPr>
        </p:nvSpPr>
        <p:spPr/>
        <p:txBody>
          <a:bodyPr/>
          <a:lstStyle/>
          <a:p>
            <a:pPr>
              <a:defRPr/>
            </a:pPr>
            <a:r>
              <a:rPr lang="en-US" dirty="0" smtClean="0"/>
              <a:t>Sec 3-9 Poisson Distribution</a:t>
            </a:r>
            <a:endParaRPr lang="en-US" dirty="0"/>
          </a:p>
        </p:txBody>
      </p:sp>
      <p:sp>
        <p:nvSpPr>
          <p:cNvPr id="5" name="Slide Number Placeholder 4"/>
          <p:cNvSpPr>
            <a:spLocks noGrp="1"/>
          </p:cNvSpPr>
          <p:nvPr>
            <p:ph type="sldNum" sz="quarter" idx="12"/>
          </p:nvPr>
        </p:nvSpPr>
        <p:spPr/>
        <p:txBody>
          <a:bodyPr/>
          <a:lstStyle/>
          <a:p>
            <a:pPr>
              <a:defRPr/>
            </a:pPr>
            <a:fld id="{A58D9BAB-B29E-4A0C-B72A-3F0A45A2A7D0}" type="slidenum">
              <a:rPr lang="en-US"/>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p:cNvSpPr>
            <a:spLocks noGrp="1"/>
          </p:cNvSpPr>
          <p:nvPr>
            <p:ph type="title"/>
          </p:nvPr>
        </p:nvSpPr>
        <p:spPr>
          <a:xfrm>
            <a:off x="457200" y="0"/>
            <a:ext cx="8229600" cy="868363"/>
          </a:xfrm>
        </p:spPr>
        <p:txBody>
          <a:bodyPr/>
          <a:lstStyle/>
          <a:p>
            <a:pPr eaLnBrk="1" hangingPunct="1"/>
            <a:r>
              <a:rPr lang="en-US" sz="3000" dirty="0" smtClean="0"/>
              <a:t>Important Terms &amp; Concepts of Chapter 3</a:t>
            </a:r>
          </a:p>
        </p:txBody>
      </p:sp>
      <p:sp>
        <p:nvSpPr>
          <p:cNvPr id="4" name="Footer Placeholder 3"/>
          <p:cNvSpPr>
            <a:spLocks noGrp="1"/>
          </p:cNvSpPr>
          <p:nvPr>
            <p:ph type="ftr" sz="quarter" idx="11"/>
          </p:nvPr>
        </p:nvSpPr>
        <p:spPr/>
        <p:txBody>
          <a:bodyPr/>
          <a:lstStyle/>
          <a:p>
            <a:pPr>
              <a:defRPr/>
            </a:pPr>
            <a:r>
              <a:rPr lang="en-US" dirty="0" smtClean="0"/>
              <a:t>Chapter 3 </a:t>
            </a:r>
            <a:r>
              <a:rPr lang="en-US" dirty="0"/>
              <a:t>Summary</a:t>
            </a:r>
          </a:p>
        </p:txBody>
      </p:sp>
      <p:sp>
        <p:nvSpPr>
          <p:cNvPr id="5" name="Slide Number Placeholder 4"/>
          <p:cNvSpPr>
            <a:spLocks noGrp="1"/>
          </p:cNvSpPr>
          <p:nvPr>
            <p:ph type="sldNum" sz="quarter" idx="12"/>
          </p:nvPr>
        </p:nvSpPr>
        <p:spPr/>
        <p:txBody>
          <a:bodyPr/>
          <a:lstStyle/>
          <a:p>
            <a:pPr>
              <a:defRPr/>
            </a:pPr>
            <a:fld id="{26233CB1-1782-4AA1-8888-C40615BA905A}" type="slidenum">
              <a:rPr lang="en-US"/>
              <a:pPr>
                <a:defRPr/>
              </a:pPr>
              <a:t>48</a:t>
            </a:fld>
            <a:endParaRPr lang="en-US" dirty="0"/>
          </a:p>
        </p:txBody>
      </p:sp>
      <p:graphicFrame>
        <p:nvGraphicFramePr>
          <p:cNvPr id="36866" name="Object 4"/>
          <p:cNvGraphicFramePr>
            <a:graphicFrameLocks noChangeAspect="1"/>
          </p:cNvGraphicFramePr>
          <p:nvPr/>
        </p:nvGraphicFramePr>
        <p:xfrm>
          <a:off x="457200" y="838200"/>
          <a:ext cx="8110538" cy="5410200"/>
        </p:xfrm>
        <a:graphic>
          <a:graphicData uri="http://schemas.openxmlformats.org/presentationml/2006/ole">
            <p:oleObj spid="_x0000_s36866" name="Document" r:id="rId4" imgW="6857129" imgH="4573796" progId="Word.Document.12">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457200" y="0"/>
            <a:ext cx="8229600" cy="868363"/>
          </a:xfrm>
        </p:spPr>
        <p:txBody>
          <a:bodyPr>
            <a:normAutofit fontScale="90000"/>
          </a:bodyPr>
          <a:lstStyle/>
          <a:p>
            <a:pPr eaLnBrk="1" hangingPunct="1">
              <a:defRPr/>
            </a:pPr>
            <a:r>
              <a:rPr lang="en-US" dirty="0" smtClean="0"/>
              <a:t/>
            </a:r>
            <a:br>
              <a:rPr lang="en-US" dirty="0" smtClean="0"/>
            </a:br>
            <a:r>
              <a:rPr lang="en-US" dirty="0" smtClean="0"/>
              <a:t>Example 3-2: Camera Flash Tests</a:t>
            </a:r>
            <a:br>
              <a:rPr lang="en-US" dirty="0" smtClean="0"/>
            </a:br>
            <a:endParaRPr lang="en-US" dirty="0" smtClean="0"/>
          </a:p>
        </p:txBody>
      </p:sp>
      <p:sp>
        <p:nvSpPr>
          <p:cNvPr id="1028" name="Content Placeholder 2"/>
          <p:cNvSpPr>
            <a:spLocks noGrp="1"/>
          </p:cNvSpPr>
          <p:nvPr>
            <p:ph idx="1"/>
          </p:nvPr>
        </p:nvSpPr>
        <p:spPr>
          <a:xfrm>
            <a:off x="457200" y="1066800"/>
            <a:ext cx="5105400" cy="4953000"/>
          </a:xfrm>
        </p:spPr>
        <p:txBody>
          <a:bodyPr/>
          <a:lstStyle/>
          <a:p>
            <a:pPr algn="just">
              <a:buFont typeface="Arial" pitchFamily="34" charset="0"/>
              <a:buNone/>
            </a:pPr>
            <a:r>
              <a:rPr lang="en-US" sz="1600" dirty="0" smtClean="0"/>
              <a:t>	</a:t>
            </a:r>
            <a:r>
              <a:rPr lang="en-US" sz="1800" dirty="0" smtClean="0"/>
              <a:t>The time to recharge the flash is tested in three cell-phone cameras. The probability that a camera passes the test is 0.8, and the cameras perform independently. See </a:t>
            </a:r>
            <a:r>
              <a:rPr lang="en-US" sz="1800" dirty="0" smtClean="0">
                <a:solidFill>
                  <a:srgbClr val="1F497D"/>
                </a:solidFill>
              </a:rPr>
              <a:t>Table </a:t>
            </a:r>
          </a:p>
          <a:p>
            <a:pPr algn="just">
              <a:buFont typeface="Arial" pitchFamily="34" charset="0"/>
              <a:buNone/>
            </a:pPr>
            <a:r>
              <a:rPr lang="en-US" sz="1800" dirty="0" smtClean="0">
                <a:solidFill>
                  <a:srgbClr val="1F497D"/>
                </a:solidFill>
              </a:rPr>
              <a:t>	3-1</a:t>
            </a:r>
            <a:r>
              <a:rPr lang="en-US" sz="1800" dirty="0" smtClean="0">
                <a:solidFill>
                  <a:schemeClr val="tx2"/>
                </a:solidFill>
              </a:rPr>
              <a:t> </a:t>
            </a:r>
            <a:r>
              <a:rPr lang="en-US" sz="1800" dirty="0" smtClean="0"/>
              <a:t>for the sample space  for the experiment and associated probabilities. For example, because the cameras are independent, the probability that the first and second cameras pass the test and the third one fails, denoted as </a:t>
            </a:r>
            <a:r>
              <a:rPr lang="en-US" sz="1800" i="1" dirty="0" err="1" smtClean="0"/>
              <a:t>ppf</a:t>
            </a:r>
            <a:r>
              <a:rPr lang="en-US" sz="1800" i="1" dirty="0" smtClean="0"/>
              <a:t>, is</a:t>
            </a:r>
          </a:p>
          <a:p>
            <a:pPr algn="just">
              <a:buFont typeface="Arial" pitchFamily="34" charset="0"/>
              <a:buNone/>
            </a:pPr>
            <a:endParaRPr lang="en-US" sz="1800" i="1" dirty="0" smtClean="0"/>
          </a:p>
          <a:p>
            <a:pPr algn="just">
              <a:buFont typeface="Arial" pitchFamily="34" charset="0"/>
              <a:buNone/>
            </a:pPr>
            <a:r>
              <a:rPr lang="en-US" sz="1800" i="1" dirty="0" smtClean="0"/>
              <a:t>		</a:t>
            </a:r>
            <a:r>
              <a:rPr lang="en-US" sz="1800" dirty="0" smtClean="0"/>
              <a:t>P(</a:t>
            </a:r>
            <a:r>
              <a:rPr lang="en-US" sz="1800" i="1" dirty="0" err="1" smtClean="0"/>
              <a:t>ppf</a:t>
            </a:r>
            <a:r>
              <a:rPr lang="en-US" sz="1800" dirty="0" smtClean="0"/>
              <a:t>)</a:t>
            </a:r>
            <a:r>
              <a:rPr lang="en-US" sz="1800" i="1" dirty="0" smtClean="0"/>
              <a:t> = </a:t>
            </a:r>
            <a:r>
              <a:rPr lang="en-US" sz="1800" dirty="0" smtClean="0"/>
              <a:t>(0.8)(0.8)(0.2) = 0.128</a:t>
            </a:r>
          </a:p>
          <a:p>
            <a:pPr algn="just">
              <a:buFont typeface="Arial" pitchFamily="34" charset="0"/>
              <a:buNone/>
            </a:pPr>
            <a:endParaRPr lang="en-US" sz="1800" dirty="0" smtClean="0"/>
          </a:p>
          <a:p>
            <a:pPr algn="just">
              <a:buFont typeface="Arial" pitchFamily="34" charset="0"/>
              <a:buNone/>
            </a:pPr>
            <a:r>
              <a:rPr lang="en-US" sz="1800" dirty="0" smtClean="0"/>
              <a:t>	The random variable </a:t>
            </a:r>
            <a:r>
              <a:rPr lang="en-US" sz="1800" i="1" dirty="0" smtClean="0"/>
              <a:t>X</a:t>
            </a:r>
            <a:r>
              <a:rPr lang="en-US" sz="1800" dirty="0" smtClean="0"/>
              <a:t> denotes the number of cameras that pass the test. The last column of the table shows the values of </a:t>
            </a:r>
            <a:r>
              <a:rPr lang="en-US" sz="1800" i="1" dirty="0" smtClean="0"/>
              <a:t>X </a:t>
            </a:r>
            <a:r>
              <a:rPr lang="en-US" sz="1800" dirty="0" smtClean="0"/>
              <a:t>assigned to each outcome of the experiment.</a:t>
            </a:r>
          </a:p>
        </p:txBody>
      </p:sp>
      <p:sp>
        <p:nvSpPr>
          <p:cNvPr id="4" name="Footer Placeholder 3"/>
          <p:cNvSpPr>
            <a:spLocks noGrp="1"/>
          </p:cNvSpPr>
          <p:nvPr>
            <p:ph type="ftr" sz="quarter" idx="11"/>
          </p:nvPr>
        </p:nvSpPr>
        <p:spPr>
          <a:xfrm>
            <a:off x="457200" y="6264275"/>
            <a:ext cx="4953000" cy="365125"/>
          </a:xfrm>
        </p:spPr>
        <p:txBody>
          <a:bodyPr/>
          <a:lstStyle/>
          <a:p>
            <a:pPr>
              <a:defRPr/>
            </a:pPr>
            <a:r>
              <a:rPr lang="en-US" dirty="0"/>
              <a:t>Sec 3-1 Discrete Random Variables</a:t>
            </a:r>
          </a:p>
        </p:txBody>
      </p:sp>
      <p:sp>
        <p:nvSpPr>
          <p:cNvPr id="5" name="Slide Number Placeholder 4"/>
          <p:cNvSpPr>
            <a:spLocks noGrp="1"/>
          </p:cNvSpPr>
          <p:nvPr>
            <p:ph type="sldNum" sz="quarter" idx="12"/>
          </p:nvPr>
        </p:nvSpPr>
        <p:spPr/>
        <p:txBody>
          <a:bodyPr/>
          <a:lstStyle/>
          <a:p>
            <a:pPr>
              <a:defRPr/>
            </a:pPr>
            <a:fld id="{9E078DBB-1930-43C7-9B00-1653489D9160}" type="slidenum">
              <a:rPr lang="en-US"/>
              <a:pPr>
                <a:defRPr/>
              </a:pPr>
              <a:t>5</a:t>
            </a:fld>
            <a:endParaRPr lang="en-US" dirty="0"/>
          </a:p>
        </p:txBody>
      </p:sp>
      <p:graphicFrame>
        <p:nvGraphicFramePr>
          <p:cNvPr id="1026" name="Object 7"/>
          <p:cNvGraphicFramePr>
            <a:graphicFrameLocks noChangeAspect="1"/>
          </p:cNvGraphicFramePr>
          <p:nvPr/>
        </p:nvGraphicFramePr>
        <p:xfrm>
          <a:off x="5715000" y="1219200"/>
          <a:ext cx="2955925" cy="3100388"/>
        </p:xfrm>
        <a:graphic>
          <a:graphicData uri="http://schemas.openxmlformats.org/presentationml/2006/ole">
            <p:oleObj spid="_x0000_s1026" name="Worksheet" r:id="rId4" imgW="3886155" imgH="2990718" progId="Excel.Sheet.12">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0"/>
            <a:ext cx="8229600" cy="868363"/>
          </a:xfrm>
        </p:spPr>
        <p:txBody>
          <a:bodyPr/>
          <a:lstStyle/>
          <a:p>
            <a:pPr eaLnBrk="1" hangingPunct="1"/>
            <a:r>
              <a:rPr lang="en-US" smtClean="0">
                <a:cs typeface="Times New Roman" pitchFamily="18" charset="0"/>
              </a:rPr>
              <a:t>Probability Distributions</a:t>
            </a:r>
          </a:p>
        </p:txBody>
      </p:sp>
      <p:sp>
        <p:nvSpPr>
          <p:cNvPr id="3" name="Content Placeholder 2"/>
          <p:cNvSpPr>
            <a:spLocks noGrp="1"/>
          </p:cNvSpPr>
          <p:nvPr>
            <p:ph idx="1"/>
          </p:nvPr>
        </p:nvSpPr>
        <p:spPr>
          <a:xfrm>
            <a:off x="381000" y="914400"/>
            <a:ext cx="8534400" cy="5257800"/>
          </a:xfrm>
        </p:spPr>
        <p:txBody>
          <a:bodyPr rtlCol="0">
            <a:normAutofit/>
          </a:bodyPr>
          <a:lstStyle/>
          <a:p>
            <a:pPr eaLnBrk="1" fontAlgn="auto" hangingPunct="1">
              <a:spcAft>
                <a:spcPts val="0"/>
              </a:spcAft>
              <a:buNone/>
              <a:defRPr/>
            </a:pPr>
            <a:r>
              <a:rPr lang="en-IN" sz="3100" dirty="0" smtClean="0">
                <a:cs typeface="Times New Roman" pitchFamily="18" charset="0"/>
              </a:rPr>
              <a:t>A random variable is a function that assigns a </a:t>
            </a:r>
          </a:p>
          <a:p>
            <a:pPr eaLnBrk="1" fontAlgn="auto" hangingPunct="1">
              <a:spcAft>
                <a:spcPts val="0"/>
              </a:spcAft>
              <a:buNone/>
              <a:defRPr/>
            </a:pPr>
            <a:r>
              <a:rPr lang="en-IN" sz="3100" dirty="0" smtClean="0">
                <a:cs typeface="Times New Roman" pitchFamily="18" charset="0"/>
              </a:rPr>
              <a:t>real number to each outcome in the sample </a:t>
            </a:r>
          </a:p>
          <a:p>
            <a:pPr eaLnBrk="1" fontAlgn="auto" hangingPunct="1">
              <a:spcAft>
                <a:spcPts val="0"/>
              </a:spcAft>
              <a:buNone/>
              <a:defRPr/>
            </a:pPr>
            <a:r>
              <a:rPr lang="en-IN" sz="3100" dirty="0" smtClean="0">
                <a:cs typeface="Times New Roman" pitchFamily="18" charset="0"/>
              </a:rPr>
              <a:t>space of a random experiment.</a:t>
            </a:r>
            <a:endParaRPr lang="en-US" sz="3100" dirty="0" smtClean="0">
              <a:cs typeface="Times New Roman" pitchFamily="18" charset="0"/>
            </a:endParaRPr>
          </a:p>
          <a:p>
            <a:pPr eaLnBrk="1" fontAlgn="auto" hangingPunct="1">
              <a:spcAft>
                <a:spcPts val="0"/>
              </a:spcAft>
              <a:buNone/>
              <a:defRPr/>
            </a:pPr>
            <a:endParaRPr lang="en-US" sz="3100" dirty="0" smtClean="0">
              <a:cs typeface="Times New Roman" pitchFamily="18" charset="0"/>
            </a:endParaRPr>
          </a:p>
          <a:p>
            <a:pPr eaLnBrk="1" fontAlgn="auto" hangingPunct="1">
              <a:spcAft>
                <a:spcPts val="0"/>
              </a:spcAft>
              <a:buNone/>
              <a:defRPr/>
            </a:pPr>
            <a:r>
              <a:rPr lang="en-US" sz="3100" dirty="0" smtClean="0">
                <a:cs typeface="Times New Roman" pitchFamily="18" charset="0"/>
              </a:rPr>
              <a:t>The probability distribution of a random variable </a:t>
            </a:r>
          </a:p>
          <a:p>
            <a:pPr eaLnBrk="1" fontAlgn="auto" hangingPunct="1">
              <a:spcAft>
                <a:spcPts val="0"/>
              </a:spcAft>
              <a:buNone/>
              <a:defRPr/>
            </a:pPr>
            <a:r>
              <a:rPr lang="en-US" sz="3100" i="1" dirty="0" smtClean="0">
                <a:cs typeface="Times New Roman" pitchFamily="18" charset="0"/>
              </a:rPr>
              <a:t>X</a:t>
            </a:r>
            <a:r>
              <a:rPr lang="en-US" sz="3100" dirty="0" smtClean="0">
                <a:cs typeface="Times New Roman" pitchFamily="18" charset="0"/>
              </a:rPr>
              <a:t> </a:t>
            </a:r>
            <a:r>
              <a:rPr lang="en-US" sz="3100" dirty="0" smtClean="0">
                <a:cs typeface="Arial" pitchFamily="34" charset="0"/>
              </a:rPr>
              <a:t>gives the probability for each value of </a:t>
            </a:r>
            <a:r>
              <a:rPr lang="en-US" sz="3100" i="1" dirty="0" smtClean="0">
                <a:cs typeface="Times New Roman" pitchFamily="18" charset="0"/>
              </a:rPr>
              <a:t>X</a:t>
            </a:r>
            <a:r>
              <a:rPr lang="en-US" sz="3100" dirty="0" smtClean="0">
                <a:cs typeface="Times New Roman" pitchFamily="18" charset="0"/>
              </a:rPr>
              <a:t>.</a:t>
            </a:r>
          </a:p>
          <a:p>
            <a:pPr eaLnBrk="1" fontAlgn="auto" hangingPunct="1">
              <a:spcAft>
                <a:spcPts val="0"/>
              </a:spcAft>
              <a:buNone/>
              <a:defRPr/>
            </a:pPr>
            <a:endParaRPr lang="en-US" sz="2900" dirty="0">
              <a:solidFill>
                <a:srgbClr val="FF0000"/>
              </a:solidFill>
              <a:cs typeface="Times New Roman" pitchFamily="18" charset="0"/>
            </a:endParaRPr>
          </a:p>
        </p:txBody>
      </p:sp>
      <p:sp>
        <p:nvSpPr>
          <p:cNvPr id="4" name="Footer Placeholder 3"/>
          <p:cNvSpPr>
            <a:spLocks noGrp="1"/>
          </p:cNvSpPr>
          <p:nvPr>
            <p:ph type="ftr" sz="quarter" idx="11"/>
          </p:nvPr>
        </p:nvSpPr>
        <p:spPr/>
        <p:txBody>
          <a:bodyPr/>
          <a:lstStyle/>
          <a:p>
            <a:pPr>
              <a:defRPr/>
            </a:pPr>
            <a:r>
              <a:rPr lang="en-US" dirty="0">
                <a:cs typeface="Times New Roman" pitchFamily="18" charset="0"/>
              </a:rPr>
              <a:t>Sec 3-2 Probability Distributions &amp; Probability Mass Functions</a:t>
            </a:r>
          </a:p>
        </p:txBody>
      </p:sp>
      <p:sp>
        <p:nvSpPr>
          <p:cNvPr id="5" name="Slide Number Placeholder 4"/>
          <p:cNvSpPr>
            <a:spLocks noGrp="1"/>
          </p:cNvSpPr>
          <p:nvPr>
            <p:ph type="sldNum" sz="quarter" idx="12"/>
          </p:nvPr>
        </p:nvSpPr>
        <p:spPr/>
        <p:txBody>
          <a:bodyPr/>
          <a:lstStyle/>
          <a:p>
            <a:pPr>
              <a:defRPr/>
            </a:pPr>
            <a:fld id="{EFD03ED0-8EAB-4995-8685-1EAB1F095CF0}" type="slidenum">
              <a:rPr lang="en-US"/>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457200" y="0"/>
            <a:ext cx="8229600" cy="868363"/>
          </a:xfrm>
        </p:spPr>
        <p:txBody>
          <a:bodyPr/>
          <a:lstStyle/>
          <a:p>
            <a:pPr eaLnBrk="1" hangingPunct="1"/>
            <a:r>
              <a:rPr lang="en-US" smtClean="0">
                <a:cs typeface="Times New Roman" pitchFamily="18" charset="0"/>
              </a:rPr>
              <a:t>Example 3-4:  Digital Channel</a:t>
            </a:r>
          </a:p>
        </p:txBody>
      </p:sp>
      <p:sp>
        <p:nvSpPr>
          <p:cNvPr id="3" name="Content Placeholder 2"/>
          <p:cNvSpPr>
            <a:spLocks noGrp="1"/>
          </p:cNvSpPr>
          <p:nvPr>
            <p:ph idx="1"/>
          </p:nvPr>
        </p:nvSpPr>
        <p:spPr>
          <a:xfrm>
            <a:off x="304800" y="1066800"/>
            <a:ext cx="4800600" cy="5029200"/>
          </a:xfrm>
        </p:spPr>
        <p:txBody>
          <a:bodyPr rtlCol="0">
            <a:noAutofit/>
          </a:bodyPr>
          <a:lstStyle/>
          <a:p>
            <a:pPr eaLnBrk="1" fontAlgn="auto" hangingPunct="1">
              <a:spcAft>
                <a:spcPts val="0"/>
              </a:spcAft>
              <a:defRPr/>
            </a:pPr>
            <a:r>
              <a:rPr lang="en-US" sz="2400" dirty="0" smtClean="0">
                <a:cs typeface="Times New Roman" pitchFamily="18" charset="0"/>
              </a:rPr>
              <a:t>There is a chance that a bit transmitted through a digital transmission channel is received in error.</a:t>
            </a:r>
          </a:p>
          <a:p>
            <a:pPr eaLnBrk="1" fontAlgn="auto" hangingPunct="1">
              <a:spcAft>
                <a:spcPts val="0"/>
              </a:spcAft>
              <a:defRPr/>
            </a:pPr>
            <a:r>
              <a:rPr lang="en-US" sz="2400" dirty="0" smtClean="0">
                <a:cs typeface="Times New Roman" pitchFamily="18" charset="0"/>
              </a:rPr>
              <a:t>Let </a:t>
            </a:r>
            <a:r>
              <a:rPr lang="en-US" sz="2400" i="1" dirty="0" smtClean="0">
                <a:cs typeface="Times New Roman" pitchFamily="18" charset="0"/>
              </a:rPr>
              <a:t>X</a:t>
            </a:r>
            <a:r>
              <a:rPr lang="en-US" sz="2400" dirty="0" smtClean="0">
                <a:cs typeface="Times New Roman" pitchFamily="18" charset="0"/>
              </a:rPr>
              <a:t> equal the number of bits received in error in the next 4 bits transmitted.</a:t>
            </a:r>
          </a:p>
          <a:p>
            <a:pPr eaLnBrk="1" fontAlgn="auto" hangingPunct="1">
              <a:spcAft>
                <a:spcPts val="0"/>
              </a:spcAft>
              <a:defRPr/>
            </a:pPr>
            <a:r>
              <a:rPr lang="en-US" sz="2400" dirty="0" smtClean="0">
                <a:cs typeface="Times New Roman" pitchFamily="18" charset="0"/>
              </a:rPr>
              <a:t>The associated probability distribution of </a:t>
            </a:r>
            <a:r>
              <a:rPr lang="en-US" sz="2400" i="1" dirty="0" smtClean="0">
                <a:cs typeface="Times New Roman" pitchFamily="18" charset="0"/>
              </a:rPr>
              <a:t>X</a:t>
            </a:r>
            <a:r>
              <a:rPr lang="en-US" sz="2400" dirty="0" smtClean="0">
                <a:cs typeface="Times New Roman" pitchFamily="18" charset="0"/>
              </a:rPr>
              <a:t> is shown in the table.</a:t>
            </a:r>
          </a:p>
          <a:p>
            <a:pPr eaLnBrk="1" fontAlgn="auto" hangingPunct="1">
              <a:spcAft>
                <a:spcPts val="0"/>
              </a:spcAft>
              <a:defRPr/>
            </a:pPr>
            <a:r>
              <a:rPr lang="en-US" sz="2400" dirty="0" smtClean="0">
                <a:cs typeface="Arial" pitchFamily="34" charset="0"/>
              </a:rPr>
              <a:t>The probability distribution of </a:t>
            </a:r>
            <a:r>
              <a:rPr lang="en-US" sz="2400" i="1" dirty="0" smtClean="0">
                <a:cs typeface="Arial" pitchFamily="34" charset="0"/>
              </a:rPr>
              <a:t>X</a:t>
            </a:r>
            <a:r>
              <a:rPr lang="en-US" sz="2400" dirty="0" smtClean="0">
                <a:cs typeface="Arial" pitchFamily="34" charset="0"/>
              </a:rPr>
              <a:t> is given by the possible values along with their probabilities.</a:t>
            </a:r>
            <a:endParaRPr lang="en-US" sz="2400" dirty="0">
              <a:cs typeface="Times New Roman" pitchFamily="18" charset="0"/>
            </a:endParaRPr>
          </a:p>
        </p:txBody>
      </p:sp>
      <p:sp>
        <p:nvSpPr>
          <p:cNvPr id="4" name="Footer Placeholder 3"/>
          <p:cNvSpPr>
            <a:spLocks noGrp="1"/>
          </p:cNvSpPr>
          <p:nvPr>
            <p:ph type="ftr" sz="quarter" idx="11"/>
          </p:nvPr>
        </p:nvSpPr>
        <p:spPr/>
        <p:txBody>
          <a:bodyPr/>
          <a:lstStyle/>
          <a:p>
            <a:pPr>
              <a:defRPr/>
            </a:pPr>
            <a:r>
              <a:rPr lang="en-US" dirty="0">
                <a:cs typeface="Times New Roman" pitchFamily="18" charset="0"/>
              </a:rPr>
              <a:t>Sec 3-2 Probability Distributions &amp; Probability Mass Functions</a:t>
            </a:r>
          </a:p>
        </p:txBody>
      </p:sp>
      <p:sp>
        <p:nvSpPr>
          <p:cNvPr id="5" name="Slide Number Placeholder 4"/>
          <p:cNvSpPr>
            <a:spLocks noGrp="1"/>
          </p:cNvSpPr>
          <p:nvPr>
            <p:ph type="sldNum" sz="quarter" idx="12"/>
          </p:nvPr>
        </p:nvSpPr>
        <p:spPr/>
        <p:txBody>
          <a:bodyPr/>
          <a:lstStyle/>
          <a:p>
            <a:pPr>
              <a:defRPr/>
            </a:pPr>
            <a:fld id="{B419EC12-6BF1-4B3E-85DE-8F73A75BFD1F}" type="slidenum">
              <a:rPr lang="en-US"/>
              <a:pPr>
                <a:defRPr/>
              </a:pPr>
              <a:t>7</a:t>
            </a:fld>
            <a:endParaRPr lang="en-US" dirty="0"/>
          </a:p>
        </p:txBody>
      </p:sp>
      <p:sp>
        <p:nvSpPr>
          <p:cNvPr id="2055" name="TextBox 8"/>
          <p:cNvSpPr txBox="1">
            <a:spLocks noChangeArrowheads="1"/>
          </p:cNvSpPr>
          <p:nvPr/>
        </p:nvSpPr>
        <p:spPr bwMode="auto">
          <a:xfrm>
            <a:off x="5638800" y="3048000"/>
            <a:ext cx="2971800" cy="646113"/>
          </a:xfrm>
          <a:prstGeom prst="rect">
            <a:avLst/>
          </a:prstGeom>
          <a:noFill/>
          <a:ln w="9525">
            <a:noFill/>
            <a:miter lim="800000"/>
            <a:headEnd/>
            <a:tailEnd/>
          </a:ln>
        </p:spPr>
        <p:txBody>
          <a:bodyPr>
            <a:spAutoFit/>
          </a:bodyPr>
          <a:lstStyle/>
          <a:p>
            <a:r>
              <a:rPr lang="en-US" dirty="0">
                <a:solidFill>
                  <a:srgbClr val="1F497D"/>
                </a:solidFill>
                <a:latin typeface="Helvetica" pitchFamily="34" charset="0"/>
                <a:cs typeface="Times New Roman" pitchFamily="18" charset="0"/>
              </a:rPr>
              <a:t>Figure 3-1  </a:t>
            </a:r>
            <a:r>
              <a:rPr lang="en-US" dirty="0">
                <a:latin typeface="Helvetica" pitchFamily="34" charset="0"/>
                <a:cs typeface="Times New Roman" pitchFamily="18" charset="0"/>
              </a:rPr>
              <a:t>Probability distribution for bits in error.</a:t>
            </a:r>
          </a:p>
        </p:txBody>
      </p:sp>
      <p:graphicFrame>
        <p:nvGraphicFramePr>
          <p:cNvPr id="2050" name="Object 5"/>
          <p:cNvGraphicFramePr>
            <a:graphicFrameLocks noChangeAspect="1"/>
          </p:cNvGraphicFramePr>
          <p:nvPr/>
        </p:nvGraphicFramePr>
        <p:xfrm>
          <a:off x="6019800" y="3962400"/>
          <a:ext cx="1905000" cy="2051050"/>
        </p:xfrm>
        <a:graphic>
          <a:graphicData uri="http://schemas.openxmlformats.org/presentationml/2006/ole">
            <p:oleObj spid="_x0000_s2050" name="Worksheet" r:id="rId4" imgW="1362151" imgH="1467002" progId="Excel.Sheet.12">
              <p:embed/>
            </p:oleObj>
          </a:graphicData>
        </a:graphic>
      </p:graphicFrame>
      <p:pic>
        <p:nvPicPr>
          <p:cNvPr id="2056" name="Picture 10" descr="5.jpg"/>
          <p:cNvPicPr>
            <a:picLocks noChangeAspect="1"/>
          </p:cNvPicPr>
          <p:nvPr/>
        </p:nvPicPr>
        <p:blipFill>
          <a:blip r:embed="rId5"/>
          <a:srcRect/>
          <a:stretch>
            <a:fillRect/>
          </a:stretch>
        </p:blipFill>
        <p:spPr bwMode="auto">
          <a:xfrm>
            <a:off x="5321300" y="1066800"/>
            <a:ext cx="3365500" cy="1905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0"/>
            <a:ext cx="8229600" cy="868363"/>
          </a:xfrm>
        </p:spPr>
        <p:txBody>
          <a:bodyPr>
            <a:normAutofit/>
          </a:bodyPr>
          <a:lstStyle/>
          <a:p>
            <a:pPr eaLnBrk="1" hangingPunct="1">
              <a:defRPr/>
            </a:pPr>
            <a:r>
              <a:rPr lang="en-US" dirty="0" smtClean="0"/>
              <a:t>Probability Mass Function</a:t>
            </a:r>
          </a:p>
        </p:txBody>
      </p:sp>
      <p:sp>
        <p:nvSpPr>
          <p:cNvPr id="4" name="Footer Placeholder 3"/>
          <p:cNvSpPr>
            <a:spLocks noGrp="1"/>
          </p:cNvSpPr>
          <p:nvPr>
            <p:ph type="ftr" sz="quarter" idx="11"/>
          </p:nvPr>
        </p:nvSpPr>
        <p:spPr/>
        <p:txBody>
          <a:bodyPr/>
          <a:lstStyle/>
          <a:p>
            <a:pPr>
              <a:defRPr/>
            </a:pPr>
            <a:r>
              <a:rPr lang="en-US" dirty="0"/>
              <a:t>Sec 3-2 Probability Distributions &amp; Probability Mass Functions</a:t>
            </a:r>
          </a:p>
        </p:txBody>
      </p:sp>
      <p:sp>
        <p:nvSpPr>
          <p:cNvPr id="5" name="Slide Number Placeholder 4"/>
          <p:cNvSpPr>
            <a:spLocks noGrp="1"/>
          </p:cNvSpPr>
          <p:nvPr>
            <p:ph type="sldNum" sz="quarter" idx="12"/>
          </p:nvPr>
        </p:nvSpPr>
        <p:spPr/>
        <p:txBody>
          <a:bodyPr/>
          <a:lstStyle/>
          <a:p>
            <a:pPr>
              <a:defRPr/>
            </a:pPr>
            <a:fld id="{CD20672C-67A9-4E75-BF9C-D43953791DA9}" type="slidenum">
              <a:rPr lang="en-US"/>
              <a:pPr>
                <a:defRPr/>
              </a:pPr>
              <a:t>8</a:t>
            </a:fld>
            <a:endParaRPr lang="en-US" dirty="0"/>
          </a:p>
        </p:txBody>
      </p:sp>
      <p:sp>
        <p:nvSpPr>
          <p:cNvPr id="6" name="Title 1"/>
          <p:cNvSpPr txBox="1">
            <a:spLocks/>
          </p:cNvSpPr>
          <p:nvPr/>
        </p:nvSpPr>
        <p:spPr bwMode="auto">
          <a:xfrm>
            <a:off x="457200" y="1219200"/>
            <a:ext cx="8229600" cy="868363"/>
          </a:xfrm>
          <a:prstGeom prst="rect">
            <a:avLst/>
          </a:prstGeom>
          <a:noFill/>
          <a:ln w="9525">
            <a:noFill/>
            <a:miter lim="800000"/>
            <a:headEnd/>
            <a:tailEnd/>
          </a:ln>
        </p:spPr>
        <p:txBody>
          <a:bodyPr anchor="ctr"/>
          <a:lstStyle/>
          <a:p>
            <a:pPr>
              <a:defRPr/>
            </a:pPr>
            <a:r>
              <a:rPr lang="en-US" sz="2500" dirty="0">
                <a:latin typeface="Helvetica" pitchFamily="50" charset="0"/>
                <a:ea typeface="+mj-ea"/>
                <a:cs typeface="+mj-cs"/>
              </a:rPr>
              <a:t>For a discrete random variable </a:t>
            </a:r>
            <a:r>
              <a:rPr lang="en-US" sz="2500" i="1" dirty="0">
                <a:latin typeface="Helvetica" pitchFamily="50" charset="0"/>
                <a:ea typeface="+mj-ea"/>
                <a:cs typeface="+mj-cs"/>
              </a:rPr>
              <a:t>X</a:t>
            </a:r>
            <a:r>
              <a:rPr lang="en-US" sz="2500" dirty="0">
                <a:latin typeface="Helvetica" pitchFamily="50" charset="0"/>
                <a:ea typeface="+mj-ea"/>
                <a:cs typeface="+mj-cs"/>
              </a:rPr>
              <a:t> with possible values </a:t>
            </a:r>
          </a:p>
          <a:p>
            <a:pPr>
              <a:defRPr/>
            </a:pPr>
            <a:r>
              <a:rPr lang="en-US" sz="2500" i="1" dirty="0">
                <a:latin typeface="Helvetica" pitchFamily="50" charset="0"/>
                <a:cs typeface="Arial" charset="0"/>
              </a:rPr>
              <a:t>x</a:t>
            </a:r>
            <a:r>
              <a:rPr lang="en-US" sz="2500" baseline="-25000" dirty="0">
                <a:latin typeface="Helvetica" pitchFamily="50" charset="0"/>
                <a:cs typeface="Arial" charset="0"/>
              </a:rPr>
              <a:t>1</a:t>
            </a:r>
            <a:r>
              <a:rPr lang="en-US" sz="2500" dirty="0">
                <a:latin typeface="Helvetica" pitchFamily="50" charset="0"/>
                <a:cs typeface="Arial" charset="0"/>
              </a:rPr>
              <a:t>, </a:t>
            </a:r>
            <a:r>
              <a:rPr lang="en-US" sz="2500" i="1" dirty="0">
                <a:latin typeface="Helvetica" pitchFamily="50" charset="0"/>
                <a:cs typeface="Arial" charset="0"/>
              </a:rPr>
              <a:t>x</a:t>
            </a:r>
            <a:r>
              <a:rPr lang="en-US" sz="2500" baseline="-25000" dirty="0">
                <a:latin typeface="Helvetica" pitchFamily="50" charset="0"/>
                <a:cs typeface="Arial" charset="0"/>
              </a:rPr>
              <a:t>2</a:t>
            </a:r>
            <a:r>
              <a:rPr lang="en-US" sz="2500" dirty="0">
                <a:latin typeface="Helvetica" pitchFamily="50" charset="0"/>
                <a:cs typeface="Arial" charset="0"/>
              </a:rPr>
              <a:t>, …, </a:t>
            </a:r>
            <a:r>
              <a:rPr lang="en-US" sz="2500" i="1" dirty="0" err="1">
                <a:latin typeface="Helvetica" pitchFamily="50" charset="0"/>
                <a:cs typeface="Arial" charset="0"/>
              </a:rPr>
              <a:t>x</a:t>
            </a:r>
            <a:r>
              <a:rPr lang="en-US" sz="2500" i="1" baseline="-25000" dirty="0" err="1">
                <a:latin typeface="Helvetica" pitchFamily="50" charset="0"/>
                <a:cs typeface="Arial" charset="0"/>
              </a:rPr>
              <a:t>n</a:t>
            </a:r>
            <a:r>
              <a:rPr lang="en-US" sz="2500" dirty="0">
                <a:latin typeface="Helvetica" pitchFamily="50" charset="0"/>
                <a:cs typeface="Arial" charset="0"/>
              </a:rPr>
              <a:t>, a </a:t>
            </a:r>
            <a:r>
              <a:rPr lang="en-US" sz="2500" dirty="0">
                <a:solidFill>
                  <a:srgbClr val="1F497D"/>
                </a:solidFill>
                <a:latin typeface="Helvetica" pitchFamily="50" charset="0"/>
                <a:cs typeface="Arial" charset="0"/>
              </a:rPr>
              <a:t>probability mass function</a:t>
            </a:r>
            <a:r>
              <a:rPr lang="en-US" sz="2500" dirty="0">
                <a:solidFill>
                  <a:schemeClr val="tx2"/>
                </a:solidFill>
                <a:latin typeface="Helvetica" pitchFamily="50" charset="0"/>
                <a:cs typeface="Arial" charset="0"/>
              </a:rPr>
              <a:t> </a:t>
            </a:r>
            <a:r>
              <a:rPr lang="en-US" sz="2500" dirty="0">
                <a:latin typeface="Helvetica" pitchFamily="50" charset="0"/>
                <a:cs typeface="Arial" charset="0"/>
              </a:rPr>
              <a:t>is a function such that:</a:t>
            </a:r>
            <a:r>
              <a:rPr lang="en-US" sz="2500" dirty="0">
                <a:latin typeface="Helvetica" pitchFamily="50" charset="0"/>
                <a:ea typeface="+mj-ea"/>
                <a:cs typeface="+mj-cs"/>
              </a:rPr>
              <a:t> </a:t>
            </a:r>
          </a:p>
        </p:txBody>
      </p:sp>
      <p:pic>
        <p:nvPicPr>
          <p:cNvPr id="51206" name="Picture 6" descr="Picture1.png"/>
          <p:cNvPicPr>
            <a:picLocks noChangeAspect="1"/>
          </p:cNvPicPr>
          <p:nvPr/>
        </p:nvPicPr>
        <p:blipFill>
          <a:blip r:embed="rId3"/>
          <a:srcRect/>
          <a:stretch>
            <a:fillRect/>
          </a:stretch>
        </p:blipFill>
        <p:spPr bwMode="auto">
          <a:xfrm>
            <a:off x="381000" y="2719388"/>
            <a:ext cx="8240713" cy="21574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0"/>
            <a:ext cx="8229600" cy="868363"/>
          </a:xfrm>
        </p:spPr>
        <p:txBody>
          <a:bodyPr/>
          <a:lstStyle/>
          <a:p>
            <a:pPr eaLnBrk="1" hangingPunct="1"/>
            <a:r>
              <a:rPr lang="en-US" sz="3600" smtClean="0">
                <a:cs typeface="Times New Roman" pitchFamily="18" charset="0"/>
              </a:rPr>
              <a:t>Example 3-5:  Wafer Contamination</a:t>
            </a:r>
          </a:p>
        </p:txBody>
      </p:sp>
      <p:sp>
        <p:nvSpPr>
          <p:cNvPr id="3" name="Content Placeholder 2"/>
          <p:cNvSpPr>
            <a:spLocks noGrp="1"/>
          </p:cNvSpPr>
          <p:nvPr>
            <p:ph idx="1"/>
          </p:nvPr>
        </p:nvSpPr>
        <p:spPr>
          <a:xfrm>
            <a:off x="304800" y="1066800"/>
            <a:ext cx="8534400" cy="2667000"/>
          </a:xfrm>
        </p:spPr>
        <p:txBody>
          <a:bodyPr rtlCol="0">
            <a:normAutofit fontScale="92500"/>
          </a:bodyPr>
          <a:lstStyle/>
          <a:p>
            <a:pPr eaLnBrk="1" fontAlgn="auto" hangingPunct="1">
              <a:spcAft>
                <a:spcPts val="0"/>
              </a:spcAft>
              <a:defRPr/>
            </a:pPr>
            <a:r>
              <a:rPr lang="en-US" sz="2100" dirty="0" smtClean="0">
                <a:cs typeface="Times New Roman" pitchFamily="18" charset="0"/>
              </a:rPr>
              <a:t>Let the random variable </a:t>
            </a:r>
            <a:r>
              <a:rPr lang="en-US" sz="2100" i="1" dirty="0" smtClean="0">
                <a:cs typeface="Times New Roman" pitchFamily="18" charset="0"/>
              </a:rPr>
              <a:t>X</a:t>
            </a:r>
            <a:r>
              <a:rPr lang="en-US" sz="2100" dirty="0" smtClean="0">
                <a:cs typeface="Times New Roman" pitchFamily="18" charset="0"/>
              </a:rPr>
              <a:t> denote the number of wafers that need to be analyzed to detect a large particle of contamination. Assume that the probability that a wafer contains a large particle is 0.01, and that the wafers are independent. Determine the probability distribution of </a:t>
            </a:r>
            <a:r>
              <a:rPr lang="en-US" sz="2100" i="1" dirty="0" smtClean="0">
                <a:cs typeface="Times New Roman" pitchFamily="18" charset="0"/>
              </a:rPr>
              <a:t>X</a:t>
            </a:r>
            <a:r>
              <a:rPr lang="en-US" sz="2100" dirty="0" smtClean="0">
                <a:cs typeface="Times New Roman" pitchFamily="18" charset="0"/>
              </a:rPr>
              <a:t>.</a:t>
            </a:r>
          </a:p>
          <a:p>
            <a:pPr eaLnBrk="1" fontAlgn="auto" hangingPunct="1">
              <a:spcAft>
                <a:spcPts val="0"/>
              </a:spcAft>
              <a:defRPr/>
            </a:pPr>
            <a:r>
              <a:rPr lang="en-US" sz="2100" dirty="0" smtClean="0">
                <a:cs typeface="Times New Roman" pitchFamily="18" charset="0"/>
              </a:rPr>
              <a:t>Let </a:t>
            </a:r>
            <a:r>
              <a:rPr lang="en-US" sz="2100" i="1" dirty="0" smtClean="0">
                <a:cs typeface="Times New Roman" pitchFamily="18" charset="0"/>
              </a:rPr>
              <a:t>p</a:t>
            </a:r>
            <a:r>
              <a:rPr lang="en-US" sz="2100" dirty="0" smtClean="0">
                <a:cs typeface="Times New Roman" pitchFamily="18" charset="0"/>
              </a:rPr>
              <a:t> denote a wafer in which a large particle is </a:t>
            </a:r>
            <a:r>
              <a:rPr lang="en-US" sz="2100" b="1" dirty="0" smtClean="0">
                <a:solidFill>
                  <a:srgbClr val="002060"/>
                </a:solidFill>
                <a:cs typeface="Times New Roman" pitchFamily="18" charset="0"/>
              </a:rPr>
              <a:t>p</a:t>
            </a:r>
            <a:r>
              <a:rPr lang="en-US" sz="2100" dirty="0" smtClean="0">
                <a:solidFill>
                  <a:srgbClr val="002060"/>
                </a:solidFill>
                <a:cs typeface="Times New Roman" pitchFamily="18" charset="0"/>
              </a:rPr>
              <a:t>resent</a:t>
            </a:r>
            <a:r>
              <a:rPr lang="en-US" sz="2100" dirty="0" smtClean="0">
                <a:cs typeface="Times New Roman" pitchFamily="18" charset="0"/>
              </a:rPr>
              <a:t> &amp; let </a:t>
            </a:r>
            <a:r>
              <a:rPr lang="en-US" sz="2100" i="1" dirty="0" smtClean="0">
                <a:cs typeface="Times New Roman" pitchFamily="18" charset="0"/>
              </a:rPr>
              <a:t>a</a:t>
            </a:r>
            <a:r>
              <a:rPr lang="en-US" sz="2100" dirty="0" smtClean="0">
                <a:cs typeface="Times New Roman" pitchFamily="18" charset="0"/>
              </a:rPr>
              <a:t> denote a wafer in which it is </a:t>
            </a:r>
            <a:r>
              <a:rPr lang="en-US" sz="2100" dirty="0" smtClean="0">
                <a:solidFill>
                  <a:srgbClr val="1F497D"/>
                </a:solidFill>
                <a:cs typeface="Times New Roman" pitchFamily="18" charset="0"/>
              </a:rPr>
              <a:t>absent</a:t>
            </a:r>
            <a:r>
              <a:rPr lang="en-US" sz="2100" dirty="0" smtClean="0">
                <a:cs typeface="Times New Roman" pitchFamily="18" charset="0"/>
              </a:rPr>
              <a:t>.  </a:t>
            </a:r>
          </a:p>
          <a:p>
            <a:pPr eaLnBrk="1" fontAlgn="auto" hangingPunct="1">
              <a:spcAft>
                <a:spcPts val="0"/>
              </a:spcAft>
              <a:defRPr/>
            </a:pPr>
            <a:r>
              <a:rPr lang="en-US" sz="2100" dirty="0" smtClean="0">
                <a:cs typeface="Times New Roman" pitchFamily="18" charset="0"/>
              </a:rPr>
              <a:t>The sample space is: </a:t>
            </a:r>
            <a:r>
              <a:rPr lang="en-US" sz="2100" i="1" dirty="0" smtClean="0">
                <a:cs typeface="Times New Roman" pitchFamily="18" charset="0"/>
              </a:rPr>
              <a:t>S</a:t>
            </a:r>
            <a:r>
              <a:rPr lang="en-US" sz="2100" dirty="0" smtClean="0">
                <a:cs typeface="Times New Roman" pitchFamily="18" charset="0"/>
              </a:rPr>
              <a:t> = {</a:t>
            </a:r>
            <a:r>
              <a:rPr lang="en-US" sz="2100" i="1" dirty="0" smtClean="0">
                <a:cs typeface="Times New Roman" pitchFamily="18" charset="0"/>
              </a:rPr>
              <a:t>p</a:t>
            </a:r>
            <a:r>
              <a:rPr lang="en-US" sz="2100" dirty="0" smtClean="0">
                <a:cs typeface="Times New Roman" pitchFamily="18" charset="0"/>
              </a:rPr>
              <a:t>, </a:t>
            </a:r>
            <a:r>
              <a:rPr lang="en-US" sz="2100" i="1" dirty="0" smtClean="0">
                <a:cs typeface="Times New Roman" pitchFamily="18" charset="0"/>
              </a:rPr>
              <a:t>ap</a:t>
            </a:r>
            <a:r>
              <a:rPr lang="en-US" sz="2100" dirty="0" smtClean="0">
                <a:cs typeface="Times New Roman" pitchFamily="18" charset="0"/>
              </a:rPr>
              <a:t>, </a:t>
            </a:r>
            <a:r>
              <a:rPr lang="en-US" sz="2100" i="1" dirty="0" smtClean="0">
                <a:cs typeface="Times New Roman" pitchFamily="18" charset="0"/>
              </a:rPr>
              <a:t>aap</a:t>
            </a:r>
            <a:r>
              <a:rPr lang="en-US" sz="2100" dirty="0" smtClean="0">
                <a:cs typeface="Times New Roman" pitchFamily="18" charset="0"/>
              </a:rPr>
              <a:t>, </a:t>
            </a:r>
            <a:r>
              <a:rPr lang="en-US" sz="2100" i="1" dirty="0" smtClean="0">
                <a:cs typeface="Times New Roman" pitchFamily="18" charset="0"/>
              </a:rPr>
              <a:t>aaap</a:t>
            </a:r>
            <a:r>
              <a:rPr lang="en-US" sz="2100" dirty="0" smtClean="0">
                <a:cs typeface="Times New Roman" pitchFamily="18" charset="0"/>
              </a:rPr>
              <a:t>, …}</a:t>
            </a:r>
          </a:p>
          <a:p>
            <a:pPr eaLnBrk="1" fontAlgn="auto" hangingPunct="1">
              <a:spcAft>
                <a:spcPts val="0"/>
              </a:spcAft>
              <a:defRPr/>
            </a:pPr>
            <a:r>
              <a:rPr lang="en-US" sz="2100" dirty="0" smtClean="0">
                <a:cs typeface="Times New Roman" pitchFamily="18" charset="0"/>
              </a:rPr>
              <a:t>The range of the values of </a:t>
            </a:r>
            <a:r>
              <a:rPr lang="en-US" sz="2100" i="1" dirty="0" smtClean="0">
                <a:cs typeface="Times New Roman" pitchFamily="18" charset="0"/>
              </a:rPr>
              <a:t>X</a:t>
            </a:r>
            <a:r>
              <a:rPr lang="en-US" sz="2100" dirty="0" smtClean="0">
                <a:cs typeface="Times New Roman" pitchFamily="18" charset="0"/>
              </a:rPr>
              <a:t> is: </a:t>
            </a:r>
            <a:r>
              <a:rPr lang="en-US" sz="2100" i="1" dirty="0" smtClean="0">
                <a:cs typeface="Times New Roman" pitchFamily="18" charset="0"/>
              </a:rPr>
              <a:t> x </a:t>
            </a:r>
            <a:r>
              <a:rPr lang="en-US" sz="2100" dirty="0" smtClean="0">
                <a:cs typeface="Times New Roman" pitchFamily="18" charset="0"/>
              </a:rPr>
              <a:t>= 1, 2, 3, 4, …</a:t>
            </a:r>
          </a:p>
        </p:txBody>
      </p:sp>
      <p:sp>
        <p:nvSpPr>
          <p:cNvPr id="4" name="Footer Placeholder 3"/>
          <p:cNvSpPr>
            <a:spLocks noGrp="1"/>
          </p:cNvSpPr>
          <p:nvPr>
            <p:ph type="ftr" sz="quarter" idx="11"/>
          </p:nvPr>
        </p:nvSpPr>
        <p:spPr/>
        <p:txBody>
          <a:bodyPr/>
          <a:lstStyle/>
          <a:p>
            <a:pPr>
              <a:defRPr/>
            </a:pPr>
            <a:r>
              <a:rPr lang="en-US" dirty="0">
                <a:cs typeface="Times New Roman" pitchFamily="18" charset="0"/>
              </a:rPr>
              <a:t>Sec 3=2 Probability Distributions &amp; Probability Mass Functions</a:t>
            </a:r>
          </a:p>
        </p:txBody>
      </p:sp>
      <p:sp>
        <p:nvSpPr>
          <p:cNvPr id="5" name="Slide Number Placeholder 4"/>
          <p:cNvSpPr>
            <a:spLocks noGrp="1"/>
          </p:cNvSpPr>
          <p:nvPr>
            <p:ph type="sldNum" sz="quarter" idx="12"/>
          </p:nvPr>
        </p:nvSpPr>
        <p:spPr/>
        <p:txBody>
          <a:bodyPr/>
          <a:lstStyle/>
          <a:p>
            <a:pPr>
              <a:defRPr/>
            </a:pPr>
            <a:fld id="{F5C92615-6CD1-41FC-9D06-ACF1C4B920F5}" type="slidenum">
              <a:rPr lang="en-US"/>
              <a:pPr>
                <a:defRPr/>
              </a:pPr>
              <a:t>9</a:t>
            </a:fld>
            <a:endParaRPr lang="en-US" dirty="0"/>
          </a:p>
        </p:txBody>
      </p:sp>
      <p:graphicFrame>
        <p:nvGraphicFramePr>
          <p:cNvPr id="3074" name="Object 8"/>
          <p:cNvGraphicFramePr>
            <a:graphicFrameLocks noChangeAspect="1"/>
          </p:cNvGraphicFramePr>
          <p:nvPr/>
        </p:nvGraphicFramePr>
        <p:xfrm>
          <a:off x="2090738" y="3852863"/>
          <a:ext cx="4414837" cy="2116137"/>
        </p:xfrm>
        <a:graphic>
          <a:graphicData uri="http://schemas.openxmlformats.org/presentationml/2006/ole">
            <p:oleObj spid="_x0000_s3074" name="Worksheet" r:id="rId4" imgW="4276689" imgH="2057400" progId="Excel.Sheet.12">
              <p:embed/>
            </p:oleObj>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ectur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6148</TotalTime>
  <Words>2648</Words>
  <Application>Microsoft Office PowerPoint</Application>
  <PresentationFormat>On-screen Show (4:3)</PresentationFormat>
  <Paragraphs>484</Paragraphs>
  <Slides>48</Slides>
  <Notes>47</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3</vt:i4>
      </vt:variant>
      <vt:variant>
        <vt:lpstr>Slide Titles</vt:lpstr>
      </vt:variant>
      <vt:variant>
        <vt:i4>48</vt:i4>
      </vt:variant>
    </vt:vector>
  </HeadingPairs>
  <TitlesOfParts>
    <vt:vector size="62" baseType="lpstr">
      <vt:lpstr>Arial</vt:lpstr>
      <vt:lpstr>Helvetica</vt:lpstr>
      <vt:lpstr>Times New Roman</vt:lpstr>
      <vt:lpstr>ＭＳ Ｐゴシック</vt:lpstr>
      <vt:lpstr>Calibri</vt:lpstr>
      <vt:lpstr>Mathematica1</vt:lpstr>
      <vt:lpstr>Symbol</vt:lpstr>
      <vt:lpstr>Wingdings</vt:lpstr>
      <vt:lpstr>Office Theme</vt:lpstr>
      <vt:lpstr>Custom Design</vt:lpstr>
      <vt:lpstr>1_Custom Design</vt:lpstr>
      <vt:lpstr>Worksheet</vt:lpstr>
      <vt:lpstr>Equation</vt:lpstr>
      <vt:lpstr>Document</vt:lpstr>
      <vt:lpstr>Slide 1</vt:lpstr>
      <vt:lpstr>Slide 2</vt:lpstr>
      <vt:lpstr>Learning Objectives for Chapter 3</vt:lpstr>
      <vt:lpstr>Discrete Random Variables</vt:lpstr>
      <vt:lpstr> Example 3-2: Camera Flash Tests </vt:lpstr>
      <vt:lpstr>Probability Distributions</vt:lpstr>
      <vt:lpstr>Example 3-4:  Digital Channel</vt:lpstr>
      <vt:lpstr>Probability Mass Function</vt:lpstr>
      <vt:lpstr>Example 3-5:  Wafer Contamination</vt:lpstr>
      <vt:lpstr>Cumulative Distribution Functions</vt:lpstr>
      <vt:lpstr>Cumulative Distribution Function and Properties</vt:lpstr>
      <vt:lpstr>Example 3-8: Sampling without Replacement</vt:lpstr>
      <vt:lpstr>Variance Formula Derivations</vt:lpstr>
      <vt:lpstr>Example 3-9: Digital Channel</vt:lpstr>
      <vt:lpstr>Expected Value of a Function of a Discrete Random Variable</vt:lpstr>
      <vt:lpstr>Example 3-12:  Digital Channel</vt:lpstr>
      <vt:lpstr>Discrete Uniform Distribution</vt:lpstr>
      <vt:lpstr>Discrete Uniform Distribution</vt:lpstr>
      <vt:lpstr>Example 3-14: Number of Voice Lines</vt:lpstr>
      <vt:lpstr>Binomial Distribution</vt:lpstr>
      <vt:lpstr>Example 3-17: Binomial Coefficient</vt:lpstr>
      <vt:lpstr>Exercise 3-18: Organic Pollution-1</vt:lpstr>
      <vt:lpstr>Exercise 3-18: Organic Pollution-2</vt:lpstr>
      <vt:lpstr>Exercise 3-18: Organic Pollution-3</vt:lpstr>
      <vt:lpstr>Binomial Mean and Variance</vt:lpstr>
      <vt:lpstr>Example 3-19:</vt:lpstr>
      <vt:lpstr>Geometric Distribution</vt:lpstr>
      <vt:lpstr>Example 3.21: Wafer Contamination</vt:lpstr>
      <vt:lpstr>Geometric Mean &amp; Variance</vt:lpstr>
      <vt:lpstr>Exercise 3-22: Mean and Standard Deviation</vt:lpstr>
      <vt:lpstr>Lack of Memory Property</vt:lpstr>
      <vt:lpstr>Example 3-23:  Lack of Memory Property</vt:lpstr>
      <vt:lpstr>Negative Binomial Distribution</vt:lpstr>
      <vt:lpstr>Mean &amp; Variance of Negative Binomial</vt:lpstr>
      <vt:lpstr>Example 3-25: Camera Flashes</vt:lpstr>
      <vt:lpstr>Hypergeometric Distribution</vt:lpstr>
      <vt:lpstr>Example 3-27: Parts from Suppliers-1</vt:lpstr>
      <vt:lpstr>Example 3-27: Parts from Suppliers-2</vt:lpstr>
      <vt:lpstr>Example 3-27: Parts from Suppliers-3</vt:lpstr>
      <vt:lpstr>Hypergeometric Mean &amp; Variance</vt:lpstr>
      <vt:lpstr>Example 3-29: Customer Sample-1</vt:lpstr>
      <vt:lpstr>Example 3-29: Customer Sample-2</vt:lpstr>
      <vt:lpstr>Poisson Distribution</vt:lpstr>
      <vt:lpstr>Example 3-31: Calculations for Wire Flaws-1</vt:lpstr>
      <vt:lpstr>Example 3-31: Calculations for Wire Flaws-2</vt:lpstr>
      <vt:lpstr>Example 3-31: Calculations for Wire Flaws-3</vt:lpstr>
      <vt:lpstr>Poisson Mean &amp; Variance</vt:lpstr>
      <vt:lpstr>Important Terms &amp; Concepts of Chapter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Administratr</dc:creator>
  <cp:lastModifiedBy>laser</cp:lastModifiedBy>
  <cp:revision>215</cp:revision>
  <dcterms:created xsi:type="dcterms:W3CDTF">2010-05-26T17:35:28Z</dcterms:created>
  <dcterms:modified xsi:type="dcterms:W3CDTF">2013-12-13T05:45:16Z</dcterms:modified>
</cp:coreProperties>
</file>