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59"/>
  </p:notesMasterIdLst>
  <p:sldIdLst>
    <p:sldId id="352" r:id="rId3"/>
    <p:sldId id="347" r:id="rId4"/>
    <p:sldId id="345" r:id="rId5"/>
    <p:sldId id="259" r:id="rId6"/>
    <p:sldId id="262" r:id="rId7"/>
    <p:sldId id="265" r:id="rId8"/>
    <p:sldId id="267" r:id="rId9"/>
    <p:sldId id="349" r:id="rId10"/>
    <p:sldId id="270" r:id="rId11"/>
    <p:sldId id="271" r:id="rId12"/>
    <p:sldId id="272" r:id="rId13"/>
    <p:sldId id="273" r:id="rId14"/>
    <p:sldId id="274" r:id="rId15"/>
    <p:sldId id="276" r:id="rId16"/>
    <p:sldId id="278" r:id="rId17"/>
    <p:sldId id="277" r:id="rId18"/>
    <p:sldId id="279" r:id="rId19"/>
    <p:sldId id="281" r:id="rId20"/>
    <p:sldId id="283" r:id="rId21"/>
    <p:sldId id="284" r:id="rId22"/>
    <p:sldId id="285" r:id="rId23"/>
    <p:sldId id="287" r:id="rId24"/>
    <p:sldId id="288" r:id="rId25"/>
    <p:sldId id="289" r:id="rId26"/>
    <p:sldId id="295" r:id="rId27"/>
    <p:sldId id="298" r:id="rId28"/>
    <p:sldId id="299" r:id="rId29"/>
    <p:sldId id="306" r:id="rId30"/>
    <p:sldId id="304" r:id="rId31"/>
    <p:sldId id="305" r:id="rId32"/>
    <p:sldId id="308" r:id="rId33"/>
    <p:sldId id="310" r:id="rId34"/>
    <p:sldId id="311" r:id="rId35"/>
    <p:sldId id="312" r:id="rId36"/>
    <p:sldId id="313" r:id="rId37"/>
    <p:sldId id="350" r:id="rId38"/>
    <p:sldId id="315" r:id="rId39"/>
    <p:sldId id="318" r:id="rId40"/>
    <p:sldId id="319" r:id="rId41"/>
    <p:sldId id="320" r:id="rId42"/>
    <p:sldId id="321" r:id="rId43"/>
    <p:sldId id="322" r:id="rId44"/>
    <p:sldId id="324" r:id="rId45"/>
    <p:sldId id="325" r:id="rId46"/>
    <p:sldId id="326" r:id="rId47"/>
    <p:sldId id="327" r:id="rId48"/>
    <p:sldId id="330" r:id="rId49"/>
    <p:sldId id="331" r:id="rId50"/>
    <p:sldId id="332" r:id="rId51"/>
    <p:sldId id="334" r:id="rId52"/>
    <p:sldId id="335" r:id="rId53"/>
    <p:sldId id="336" r:id="rId54"/>
    <p:sldId id="338" r:id="rId55"/>
    <p:sldId id="339" r:id="rId56"/>
    <p:sldId id="340" r:id="rId57"/>
    <p:sldId id="343" r:id="rId58"/>
  </p:sldIdLst>
  <p:sldSz cx="9144000" cy="6858000" type="screen4x3"/>
  <p:notesSz cx="7045325" cy="9345613"/>
  <p:embeddedFontLst>
    <p:embeddedFont>
      <p:font typeface="ＭＳ Ｐゴシック" charset="0"/>
      <p:regular r:id="rId60"/>
    </p:embeddedFont>
    <p:embeddedFont>
      <p:font typeface="Mathematica1"/>
      <p:regular r:id="rId61"/>
      <p:bold r:id="rId62"/>
    </p:embeddedFont>
    <p:embeddedFont>
      <p:font typeface="Calibri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497D"/>
    <a:srgbClr val="88C1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3163" autoAdjust="0"/>
    <p:restoredTop sz="98060" autoAdjust="0"/>
  </p:normalViewPr>
  <p:slideViewPr>
    <p:cSldViewPr>
      <p:cViewPr varScale="1">
        <p:scale>
          <a:sx n="105" d="100"/>
          <a:sy n="105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emf"/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emf"/><Relationship Id="rId1" Type="http://schemas.openxmlformats.org/officeDocument/2006/relationships/image" Target="../media/image66.wmf"/><Relationship Id="rId4" Type="http://schemas.openxmlformats.org/officeDocument/2006/relationships/image" Target="../media/image6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emf"/><Relationship Id="rId1" Type="http://schemas.openxmlformats.org/officeDocument/2006/relationships/image" Target="../media/image7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emf"/><Relationship Id="rId1" Type="http://schemas.openxmlformats.org/officeDocument/2006/relationships/image" Target="../media/image8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95B889BB-CFBC-473C-A8F0-079FCE59BC2A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2BF62F6C-9F63-4053-99DE-BC9A2ABF5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202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5F62-EBF3-4932-A1AC-E1CC9E777744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70E0-3B06-4341-BDEA-7B6E1BC3B7C8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5579-282A-4EAD-8F88-1FE134FBAECF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7113" y="763588"/>
            <a:ext cx="455136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3D6-E079-4C65-913D-5A229FA8D5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933B2BD6-1176-4A80-86D9-915F57CAC3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66800" cy="365125"/>
          </a:xfrm>
        </p:spPr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5C18-6BE1-45E4-98C1-76DF440D8B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A531-8493-438D-8F83-0B930A3E42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3918-2DED-431A-9D63-12CE3745F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E7CB-6A81-4A89-9243-7BAB7C53C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CF43-E379-4C57-AFDE-BECFB02529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780-E16E-4B5B-AEAC-84B1C8F4ADEB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AA9-B16C-40F7-878D-91FD853481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0016-8EE8-4514-BFCB-0FB48A750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9A-E216-462D-AC59-2817F2D5D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896E-E2EB-45E5-9273-E6F4538A33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A25C-D85B-4FFB-9320-BC54C1D44630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BF48-CFAC-4FD0-B366-B5DCC5E3D1C6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8AF2-7C9F-47B9-8EE6-8EBAA52B5188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3FC8-3D23-4446-9BFE-7E5AC1AEB7DD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34EF-0F53-4FB0-9014-914763F5F616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6C09-7505-468B-8FDF-63F762E94BA4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AB7-B416-403A-A79D-DFA5D4C04B69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30A8-A7E2-41CC-A72C-F2A56294E784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246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F6C6-0230-4C22-A0B7-9A2BFA9767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1722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5" Type="http://schemas.openxmlformats.org/officeDocument/2006/relationships/package" Target="../embeddings/Microsoft_Office_Excel_Worksheet2.xlsx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6.bin"/><Relationship Id="rId4" Type="http://schemas.openxmlformats.org/officeDocument/2006/relationships/package" Target="../embeddings/Microsoft_Office_Excel_Worksheet3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5" Type="http://schemas.openxmlformats.org/officeDocument/2006/relationships/package" Target="../embeddings/Microsoft_Office_Excel_Worksheet4.xlsx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Office_Excel_Worksheet5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5" Type="http://schemas.openxmlformats.org/officeDocument/2006/relationships/package" Target="../embeddings/Microsoft_Office_Excel_Worksheet6.xlsx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png"/><Relationship Id="rId5" Type="http://schemas.openxmlformats.org/officeDocument/2006/relationships/package" Target="../embeddings/Microsoft_Office_Excel_Worksheet7.xlsx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5" Type="http://schemas.openxmlformats.org/officeDocument/2006/relationships/package" Target="../embeddings/Microsoft_Office_Excel_Worksheet8.xlsx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6.bin"/><Relationship Id="rId5" Type="http://schemas.openxmlformats.org/officeDocument/2006/relationships/package" Target="../embeddings/Microsoft_Office_Excel_Worksheet9.xlsx"/><Relationship Id="rId4" Type="http://schemas.openxmlformats.org/officeDocument/2006/relationships/oleObject" Target="../embeddings/oleObject2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5" Type="http://schemas.openxmlformats.org/officeDocument/2006/relationships/package" Target="../embeddings/Microsoft_Office_Excel_Worksheet10.xlsx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5" Type="http://schemas.openxmlformats.org/officeDocument/2006/relationships/package" Target="../embeddings/Microsoft_Office_Excel_Worksheet11.xlsx"/><Relationship Id="rId4" Type="http://schemas.openxmlformats.org/officeDocument/2006/relationships/oleObject" Target="../embeddings/oleObject3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3.bin"/><Relationship Id="rId5" Type="http://schemas.openxmlformats.org/officeDocument/2006/relationships/package" Target="../embeddings/Microsoft_Office_Excel_Worksheet12.xlsx"/><Relationship Id="rId4" Type="http://schemas.openxmlformats.org/officeDocument/2006/relationships/oleObject" Target="../embeddings/oleObject3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5" Type="http://schemas.openxmlformats.org/officeDocument/2006/relationships/package" Target="../embeddings/Microsoft_Office_Excel_Worksheet13.xlsx"/><Relationship Id="rId4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package" Target="../embeddings/Microsoft_Office_Excel_Worksheet15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7.bin"/><Relationship Id="rId5" Type="http://schemas.openxmlformats.org/officeDocument/2006/relationships/package" Target="../embeddings/Microsoft_Office_Excel_Worksheet14.xlsx"/><Relationship Id="rId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5" Type="http://schemas.openxmlformats.org/officeDocument/2006/relationships/package" Target="../embeddings/Microsoft_Office_Excel_Worksheet16.xlsx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1.bin"/><Relationship Id="rId5" Type="http://schemas.openxmlformats.org/officeDocument/2006/relationships/package" Target="../embeddings/Microsoft_Office_Excel_Worksheet17.xlsx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4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5" Type="http://schemas.openxmlformats.org/officeDocument/2006/relationships/package" Target="../embeddings/Microsoft_Office_Excel_Worksheet18.xlsx"/><Relationship Id="rId4" Type="http://schemas.openxmlformats.org/officeDocument/2006/relationships/oleObject" Target="../embeddings/oleObject4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7.bin"/><Relationship Id="rId5" Type="http://schemas.openxmlformats.org/officeDocument/2006/relationships/package" Target="../embeddings/Microsoft_Office_Excel_Worksheet19.xlsx"/><Relationship Id="rId4" Type="http://schemas.openxmlformats.org/officeDocument/2006/relationships/oleObject" Target="../embeddings/oleObject46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Office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8"/>
          <p:cNvSpPr>
            <a:spLocks noGrp="1" noChangeArrowheads="1"/>
          </p:cNvSpPr>
          <p:nvPr/>
        </p:nvSpPr>
        <p:spPr bwMode="auto">
          <a:xfrm>
            <a:off x="495300" y="4862513"/>
            <a:ext cx="84963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 </a:t>
            </a:r>
            <a:r>
              <a:rPr lang="en-US" sz="3400" b="1" dirty="0" smtClean="0">
                <a:latin typeface="Helvetica" pitchFamily="34" charset="0"/>
                <a:cs typeface="Times New Roman" pitchFamily="18" charset="0"/>
              </a:rPr>
              <a:t>4</a:t>
            </a:r>
            <a:endParaRPr lang="en-US" sz="3400" b="1" dirty="0">
              <a:latin typeface="Helvetica" pitchFamily="34" charset="0"/>
              <a:cs typeface="Times New Roman" pitchFamily="18" charset="0"/>
            </a:endParaRPr>
          </a:p>
          <a:p>
            <a:r>
              <a:rPr lang="en-US" sz="2500" dirty="0" smtClean="0">
                <a:latin typeface="Helvetica" pitchFamily="34" charset="0"/>
              </a:rPr>
              <a:t>Continuous Random Variables and Probability Distributions</a:t>
            </a:r>
            <a:endParaRPr lang="en-US" sz="2500" dirty="0">
              <a:latin typeface="Helvetica" pitchFamily="34" charset="0"/>
            </a:endParaRPr>
          </a:p>
        </p:txBody>
      </p:sp>
      <p:sp>
        <p:nvSpPr>
          <p:cNvPr id="43011" name="Rectangle 34"/>
          <p:cNvSpPr>
            <a:spLocks noGrp="1" noChangeArrowheads="1"/>
          </p:cNvSpPr>
          <p:nvPr/>
        </p:nvSpPr>
        <p:spPr bwMode="auto">
          <a:xfrm>
            <a:off x="2946400" y="1981200"/>
            <a:ext cx="5483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Helvetica" pitchFamily="34" charset="0"/>
                <a:ea typeface="ＭＳ Ｐゴシック" pitchFamily="34" charset="-128"/>
              </a:rPr>
              <a:t>Applied Statistics and Probability for Engineers</a:t>
            </a:r>
          </a:p>
          <a:p>
            <a:pPr algn="ctr"/>
            <a:endParaRPr lang="en-US" sz="2400" b="1" dirty="0">
              <a:latin typeface="Helvetica" pitchFamily="34" charset="0"/>
              <a:ea typeface="ＭＳ Ｐゴシック" pitchFamily="34" charset="-128"/>
            </a:endParaRPr>
          </a:p>
          <a:p>
            <a:pPr algn="ctr"/>
            <a:r>
              <a:rPr lang="en-US" sz="2800" b="1" dirty="0">
                <a:latin typeface="Helvetica" pitchFamily="34" charset="0"/>
                <a:ea typeface="ＭＳ Ｐゴシック" pitchFamily="34" charset="-128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b="1" dirty="0">
                <a:latin typeface="Helvetica" pitchFamily="34" charset="0"/>
                <a:ea typeface="ＭＳ Ｐゴシック" pitchFamily="34" charset="-128"/>
              </a:rPr>
              <a:t>Douglas C. Montgomery    George C. </a:t>
            </a:r>
            <a:r>
              <a:rPr lang="en-US" b="1" dirty="0" err="1">
                <a:latin typeface="Helvetica" pitchFamily="34" charset="0"/>
                <a:ea typeface="ＭＳ Ｐゴシック" pitchFamily="34" charset="-128"/>
              </a:rPr>
              <a:t>Runger</a:t>
            </a:r>
            <a:endParaRPr lang="en-US" b="1" dirty="0">
              <a:latin typeface="Helvetica" pitchFamily="34" charset="0"/>
              <a:ea typeface="ＭＳ Ｐゴシック" pitchFamily="34" charset="-128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46100" y="2108200"/>
            <a:ext cx="8051800" cy="2697163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4-5: Reaction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time until a chemical reaction is complete (in milliseconds, ms) is approximated by this cumulative distribution function: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Probability density function?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proportion of reactions is complete within 200 ms?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4-3 Cumulative Distribution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0" y="2389647"/>
          <a:ext cx="3962400" cy="967915"/>
        </p:xfrm>
        <a:graphic>
          <a:graphicData uri="http://schemas.openxmlformats.org/presentationml/2006/ole">
            <p:oleObj spid="_x0000_s55304" name="Equation" r:id="rId4" imgW="1662978" imgH="406224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76400" y="3943360"/>
          <a:ext cx="6688282" cy="914400"/>
        </p:xfrm>
        <a:graphic>
          <a:graphicData uri="http://schemas.openxmlformats.org/presentationml/2006/ole">
            <p:oleObj spid="_x0000_s55305" name="Equation" r:id="rId5" imgW="3251200" imgH="4445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38400" y="5753120"/>
          <a:ext cx="5280660" cy="533400"/>
        </p:xfrm>
        <a:graphic>
          <a:graphicData uri="http://schemas.openxmlformats.org/presentationml/2006/ole">
            <p:oleObj spid="_x0000_s55306" name="Equation" r:id="rId6" imgW="2514600" imgH="254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&amp; 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4-4 Mean &amp; Variance of a Continuous Random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0892" y="2786058"/>
            <a:ext cx="100013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82" y="1066995"/>
            <a:ext cx="7105580" cy="4724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4-6: Electric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For the copper wire current measurement, the </a:t>
            </a:r>
          </a:p>
          <a:p>
            <a:pPr>
              <a:buNone/>
            </a:pPr>
            <a:r>
              <a:rPr lang="en-US" sz="2800" dirty="0" smtClean="0"/>
              <a:t>PDF is</a:t>
            </a:r>
            <a:r>
              <a:rPr lang="en-US" sz="2800" i="1" dirty="0" smtClean="0"/>
              <a:t> 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= 0.05 for 0 ≤ </a:t>
            </a:r>
            <a:r>
              <a:rPr lang="en-US" sz="2800" i="1" dirty="0" smtClean="0"/>
              <a:t>x</a:t>
            </a:r>
            <a:r>
              <a:rPr lang="en-US" sz="2800" dirty="0" smtClean="0"/>
              <a:t> ≤ 20. Find the mean </a:t>
            </a:r>
          </a:p>
          <a:p>
            <a:pPr>
              <a:buNone/>
            </a:pPr>
            <a:r>
              <a:rPr lang="en-US" sz="2800" dirty="0" smtClean="0"/>
              <a:t>and variance.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4-4 Mean &amp; Variance of a Continuous Random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9613" y="3879850"/>
          <a:ext cx="252412" cy="393700"/>
        </p:xfrm>
        <a:graphic>
          <a:graphicData uri="http://schemas.openxmlformats.org/presentationml/2006/ole">
            <p:oleObj spid="_x0000_s57351" name="Equation" r:id="rId4" imgW="114120" imgH="17748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3119438"/>
          <a:ext cx="7005638" cy="2524125"/>
        </p:xfrm>
        <a:graphic>
          <a:graphicData uri="http://schemas.openxmlformats.org/presentationml/2006/ole">
            <p:oleObj spid="_x0000_s57352" name="Equation" r:id="rId5" imgW="3314700" imgH="119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Mean of a Function of a Continuous Random Variable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4-4 Mean &amp; Variance of a Continuous Random Variable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055" y="928670"/>
          <a:ext cx="8602663" cy="1455738"/>
        </p:xfrm>
        <a:graphic>
          <a:graphicData uri="http://schemas.openxmlformats.org/presentationml/2006/ole">
            <p:oleObj spid="_x0000_s58374" name="Equation" r:id="rId4" imgW="4038480" imgH="6858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2285992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Example 4-7:  </a:t>
            </a:r>
          </a:p>
          <a:p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be the current measured in mA. The PDF is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0.05 for 0 ≤ </a:t>
            </a:r>
            <a:r>
              <a:rPr lang="en-US" sz="2400" i="1" dirty="0" smtClean="0"/>
              <a:t>x</a:t>
            </a:r>
            <a:r>
              <a:rPr lang="en-US" sz="2400" dirty="0" smtClean="0"/>
              <a:t> ≤ 20. What is the expected value of power when the resistance is 100 ohms? Use the result that power in watts </a:t>
            </a:r>
            <a:r>
              <a:rPr lang="en-US" sz="2400" i="1" dirty="0" smtClean="0"/>
              <a:t>P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−6</a:t>
            </a:r>
            <a:r>
              <a:rPr lang="en-US" sz="2400" i="1" dirty="0" smtClean="0"/>
              <a:t>RI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where </a:t>
            </a:r>
            <a:r>
              <a:rPr lang="en-US" sz="2400" i="1" dirty="0" smtClean="0"/>
              <a:t>I</a:t>
            </a:r>
            <a:r>
              <a:rPr lang="en-US" sz="2400" dirty="0" smtClean="0"/>
              <a:t> is the current in milliamperes and </a:t>
            </a:r>
            <a:r>
              <a:rPr lang="en-US" sz="2400" i="1" dirty="0" smtClean="0"/>
              <a:t>R</a:t>
            </a:r>
            <a:r>
              <a:rPr lang="en-US" sz="2400" dirty="0" smtClean="0"/>
              <a:t> is the resistance in ohms. Now, </a:t>
            </a:r>
            <a:r>
              <a:rPr lang="en-US" sz="2400" i="1" dirty="0" smtClean="0"/>
              <a:t>h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10</a:t>
            </a:r>
            <a:r>
              <a:rPr lang="en-US" sz="2400" baseline="30000" dirty="0" smtClean="0"/>
              <a:t>−6</a:t>
            </a:r>
            <a:r>
              <a:rPr lang="en-US" sz="2400" dirty="0" smtClean="0"/>
              <a:t>100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93800" y="4879975"/>
          <a:ext cx="6946900" cy="1098550"/>
        </p:xfrm>
        <a:graphic>
          <a:graphicData uri="http://schemas.openxmlformats.org/presentationml/2006/ole">
            <p:oleObj spid="_x0000_s58375" name="Equation" r:id="rId5" imgW="3213000" imgH="50796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6429388" y="1785926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Uniform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352800"/>
          </a:xfrm>
        </p:spPr>
        <p:txBody>
          <a:bodyPr/>
          <a:lstStyle/>
          <a:p>
            <a:r>
              <a:rPr lang="en-US" dirty="0" smtClean="0"/>
              <a:t>This is the simplest continuous distribution and analogous to its discrete counterpart.</a:t>
            </a:r>
          </a:p>
          <a:p>
            <a:r>
              <a:rPr lang="en-US" dirty="0" smtClean="0"/>
              <a:t>A continuous random variable </a:t>
            </a:r>
            <a:r>
              <a:rPr lang="en-US" i="1" dirty="0" smtClean="0"/>
              <a:t>X</a:t>
            </a:r>
            <a:r>
              <a:rPr lang="en-US" dirty="0" smtClean="0"/>
              <a:t> with probability density function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1 / (</a:t>
            </a:r>
            <a:r>
              <a:rPr lang="en-US" i="1" dirty="0" smtClean="0"/>
              <a:t>b</a:t>
            </a:r>
            <a:r>
              <a:rPr lang="en-US" dirty="0" smtClean="0"/>
              <a:t>-</a:t>
            </a:r>
            <a:r>
              <a:rPr lang="en-US" i="1" dirty="0" smtClean="0"/>
              <a:t>a</a:t>
            </a:r>
            <a:r>
              <a:rPr lang="en-US" dirty="0" smtClean="0"/>
              <a:t>) for </a:t>
            </a:r>
            <a:r>
              <a:rPr lang="en-US" i="1" dirty="0" smtClean="0"/>
              <a:t>a</a:t>
            </a:r>
            <a:r>
              <a:rPr lang="en-US" dirty="0" smtClean="0"/>
              <a:t> ≤ </a:t>
            </a:r>
            <a:r>
              <a:rPr lang="en-US" i="1" dirty="0" smtClean="0"/>
              <a:t>x</a:t>
            </a:r>
            <a:r>
              <a:rPr lang="en-US" dirty="0" smtClean="0"/>
              <a:t> ≤ </a:t>
            </a:r>
            <a:r>
              <a:rPr lang="en-US" i="1" dirty="0" smtClean="0"/>
              <a:t>b</a:t>
            </a:r>
            <a:r>
              <a:rPr lang="en-US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4-5 Continuous Uniform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3561" y="5943600"/>
            <a:ext cx="5609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Figure 4-8  </a:t>
            </a:r>
            <a:r>
              <a:rPr lang="en-US" sz="1600" dirty="0" smtClean="0"/>
              <a:t>Continuous uniform Probability Density Function</a:t>
            </a:r>
            <a:endParaRPr lang="en-US" sz="1600" dirty="0"/>
          </a:p>
        </p:txBody>
      </p:sp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86190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&amp;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&amp; variance are: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4-5 Continuous Uniform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349500" y="2286000"/>
          <a:ext cx="3302000" cy="2359025"/>
        </p:xfrm>
        <a:graphic>
          <a:graphicData uri="http://schemas.openxmlformats.org/presentationml/2006/ole">
            <p:oleObj spid="_x0000_s68612" name="Equation" r:id="rId4" imgW="1562040" imgH="1117440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4-9: Uniform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The random variable </a:t>
            </a:r>
            <a:r>
              <a:rPr lang="en-US" sz="2200" i="1" dirty="0" smtClean="0"/>
              <a:t>X</a:t>
            </a:r>
            <a:r>
              <a:rPr lang="en-US" sz="2200" dirty="0" smtClean="0"/>
              <a:t> has a continuous uniform distribution on </a:t>
            </a:r>
          </a:p>
          <a:p>
            <a:pPr>
              <a:buNone/>
            </a:pPr>
            <a:r>
              <a:rPr lang="en-US" sz="2200" dirty="0" smtClean="0"/>
              <a:t>[4.9, 5.1]. The probability density function of </a:t>
            </a:r>
            <a:r>
              <a:rPr lang="en-US" sz="2200" i="1" dirty="0" smtClean="0"/>
              <a:t>X is f</a:t>
            </a:r>
            <a:r>
              <a:rPr lang="en-US" sz="2200" dirty="0" smtClean="0"/>
              <a:t>(x) = 5, 4.9 ≤ x </a:t>
            </a:r>
          </a:p>
          <a:p>
            <a:pPr>
              <a:buNone/>
            </a:pPr>
            <a:r>
              <a:rPr lang="en-US" sz="2200" dirty="0" smtClean="0"/>
              <a:t>≤ 5.1. What is the probability that a measurement of current is </a:t>
            </a:r>
          </a:p>
          <a:p>
            <a:pPr>
              <a:buNone/>
            </a:pPr>
            <a:r>
              <a:rPr lang="en-US" sz="2200" dirty="0" smtClean="0"/>
              <a:t>between 4.95 &amp; 5.0 mA?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4-5 Continuous Uniform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9681" y="56314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Figure 4-9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83" y="2643182"/>
            <a:ext cx="5114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65" y="5033984"/>
            <a:ext cx="3190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3500438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 mean and variance formulas can be applied with </a:t>
            </a:r>
            <a:r>
              <a:rPr lang="en-US" sz="2200" i="1" dirty="0" smtClean="0"/>
              <a:t>a = 4.9 and b = 5.1. Therefore,</a:t>
            </a:r>
            <a:endParaRPr lang="en-US" sz="2200" dirty="0"/>
          </a:p>
        </p:txBody>
      </p:sp>
      <p:graphicFrame>
        <p:nvGraphicFramePr>
          <p:cNvPr id="218113" name="Object 1"/>
          <p:cNvGraphicFramePr>
            <a:graphicFrameLocks noChangeAspect="1"/>
          </p:cNvGraphicFramePr>
          <p:nvPr/>
        </p:nvGraphicFramePr>
        <p:xfrm>
          <a:off x="428596" y="4178312"/>
          <a:ext cx="6980238" cy="965200"/>
        </p:xfrm>
        <a:graphic>
          <a:graphicData uri="http://schemas.openxmlformats.org/presentationml/2006/ole">
            <p:oleObj spid="_x0000_s218113" name="Equation" r:id="rId6" imgW="3301920" imgH="45720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85828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Cumulative distribution function of Uniform distribution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4-5 Continuous Uniform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472" y="914400"/>
          <a:ext cx="5200650" cy="2667000"/>
        </p:xfrm>
        <a:graphic>
          <a:graphicData uri="http://schemas.openxmlformats.org/presentationml/2006/ole">
            <p:oleObj spid="_x0000_s70660" name="Equation" r:id="rId4" imgW="2501640" imgH="128268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62200" y="579120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Figure 4-6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Cumulative distribution function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643314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82" y="2285992"/>
            <a:ext cx="785818" cy="25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04" y="1472345"/>
            <a:ext cx="7454792" cy="39133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Empirical Rule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60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For any normal random variable, </a:t>
            </a:r>
          </a:p>
          <a:p>
            <a:pPr>
              <a:buNone/>
            </a:pPr>
            <a:r>
              <a:rPr lang="en-US" sz="2200" i="1" dirty="0" smtClean="0"/>
              <a:t>P</a:t>
            </a:r>
            <a:r>
              <a:rPr lang="en-US" sz="2200" dirty="0" smtClean="0"/>
              <a:t>(</a:t>
            </a:r>
            <a:r>
              <a:rPr lang="el-GR" sz="2200" dirty="0" smtClean="0"/>
              <a:t>μ</a:t>
            </a:r>
            <a:r>
              <a:rPr lang="en-US" sz="2200" dirty="0" smtClean="0"/>
              <a:t> – </a:t>
            </a:r>
            <a:r>
              <a:rPr lang="el-GR" sz="2200" dirty="0" smtClean="0"/>
              <a:t>σ</a:t>
            </a:r>
            <a:r>
              <a:rPr lang="en-US" sz="2200" dirty="0" smtClean="0"/>
              <a:t>   &lt; </a:t>
            </a:r>
            <a:r>
              <a:rPr lang="en-US" sz="2200" i="1" dirty="0" smtClean="0"/>
              <a:t>X</a:t>
            </a:r>
            <a:r>
              <a:rPr lang="en-US" sz="2200" dirty="0" smtClean="0"/>
              <a:t> &lt; </a:t>
            </a:r>
            <a:r>
              <a:rPr lang="el-GR" sz="2200" dirty="0" smtClean="0"/>
              <a:t>μ</a:t>
            </a:r>
            <a:r>
              <a:rPr lang="en-US" sz="2200" dirty="0" smtClean="0"/>
              <a:t> + </a:t>
            </a:r>
            <a:r>
              <a:rPr lang="el-GR" sz="2200" dirty="0" smtClean="0"/>
              <a:t>σ</a:t>
            </a:r>
            <a:r>
              <a:rPr lang="en-US" sz="2200" dirty="0" smtClean="0"/>
              <a:t>)   = 0.6827</a:t>
            </a:r>
          </a:p>
          <a:p>
            <a:pPr>
              <a:buNone/>
            </a:pPr>
            <a:r>
              <a:rPr lang="en-US" sz="2200" i="1" dirty="0" smtClean="0"/>
              <a:t>P</a:t>
            </a:r>
            <a:r>
              <a:rPr lang="en-US" sz="2200" dirty="0" smtClean="0"/>
              <a:t>(</a:t>
            </a:r>
            <a:r>
              <a:rPr lang="el-GR" sz="2200" dirty="0" smtClean="0"/>
              <a:t>μ</a:t>
            </a:r>
            <a:r>
              <a:rPr lang="en-US" sz="2200" dirty="0" smtClean="0"/>
              <a:t> – 2</a:t>
            </a:r>
            <a:r>
              <a:rPr lang="el-GR" sz="2200" dirty="0" smtClean="0"/>
              <a:t>σ</a:t>
            </a:r>
            <a:r>
              <a:rPr lang="en-US" sz="2200" dirty="0" smtClean="0"/>
              <a:t> &lt; </a:t>
            </a:r>
            <a:r>
              <a:rPr lang="en-US" sz="2200" i="1" dirty="0" smtClean="0"/>
              <a:t>X</a:t>
            </a:r>
            <a:r>
              <a:rPr lang="en-US" sz="2200" dirty="0" smtClean="0"/>
              <a:t> &lt; </a:t>
            </a:r>
            <a:r>
              <a:rPr lang="el-GR" sz="2200" dirty="0" smtClean="0"/>
              <a:t>μ</a:t>
            </a:r>
            <a:r>
              <a:rPr lang="en-US" sz="2200" dirty="0" smtClean="0"/>
              <a:t> + 2</a:t>
            </a:r>
            <a:r>
              <a:rPr lang="el-GR" sz="2200" dirty="0" smtClean="0"/>
              <a:t>σ</a:t>
            </a:r>
            <a:r>
              <a:rPr lang="en-US" sz="2200" dirty="0" smtClean="0"/>
              <a:t>) = 0.9545</a:t>
            </a:r>
          </a:p>
          <a:p>
            <a:pPr>
              <a:buNone/>
            </a:pPr>
            <a:r>
              <a:rPr lang="en-US" sz="2200" i="1" dirty="0" smtClean="0"/>
              <a:t>P</a:t>
            </a:r>
            <a:r>
              <a:rPr lang="en-US" sz="2200" dirty="0" smtClean="0"/>
              <a:t>(</a:t>
            </a:r>
            <a:r>
              <a:rPr lang="el-GR" sz="2200" dirty="0" smtClean="0"/>
              <a:t>μ</a:t>
            </a:r>
            <a:r>
              <a:rPr lang="en-US" sz="2200" dirty="0" smtClean="0"/>
              <a:t> – 3</a:t>
            </a:r>
            <a:r>
              <a:rPr lang="el-GR" sz="2200" dirty="0" smtClean="0"/>
              <a:t>σ</a:t>
            </a:r>
            <a:r>
              <a:rPr lang="en-US" sz="2200" dirty="0" smtClean="0"/>
              <a:t> &lt; </a:t>
            </a:r>
            <a:r>
              <a:rPr lang="en-US" sz="2200" i="1" dirty="0" smtClean="0"/>
              <a:t>X</a:t>
            </a:r>
            <a:r>
              <a:rPr lang="en-US" sz="2200" dirty="0" smtClean="0"/>
              <a:t> &lt; </a:t>
            </a:r>
            <a:r>
              <a:rPr lang="el-GR" sz="2200" dirty="0" smtClean="0"/>
              <a:t>μ</a:t>
            </a:r>
            <a:r>
              <a:rPr lang="en-US" sz="2200" dirty="0" smtClean="0"/>
              <a:t> + 3</a:t>
            </a:r>
            <a:r>
              <a:rPr lang="el-GR" sz="2200" dirty="0" smtClean="0"/>
              <a:t>σ</a:t>
            </a:r>
            <a:r>
              <a:rPr lang="en-US" sz="2200" dirty="0" smtClean="0"/>
              <a:t>) = 0.9973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</a:t>
            </a:r>
            <a:r>
              <a:rPr lang="fr-FR" sz="1100" dirty="0" smtClean="0">
                <a:solidFill>
                  <a:prstClr val="black">
                    <a:tint val="75000"/>
                  </a:prstClr>
                </a:solidFill>
              </a:rPr>
              <a:t>Distribution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4472" y="5375332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Figure 4-12  </a:t>
            </a:r>
            <a:r>
              <a:rPr lang="en-US" sz="1600" dirty="0" smtClean="0"/>
              <a:t>Probabilities associated with a normal distribution</a:t>
            </a:r>
            <a:endParaRPr lang="en-US" sz="1600" dirty="0"/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71744"/>
            <a:ext cx="47149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07147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Chapter 4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15082"/>
            <a:ext cx="2133600" cy="365125"/>
          </a:xfrm>
        </p:spPr>
        <p:txBody>
          <a:bodyPr/>
          <a:lstStyle/>
          <a:p>
            <a:fld id="{BCCD5B6C-1501-406F-8FCF-78C56CDF75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4</a:t>
            </a:r>
            <a:endParaRPr lang="en-US" sz="199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810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  <a:latin typeface="Helvetica"/>
              </a:rPr>
              <a:t>Continuous Random Variables and Probability Distributions</a:t>
            </a:r>
            <a:endParaRPr lang="en-US" sz="4000" b="1" dirty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1"/>
            <a:ext cx="83058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dirty="0" smtClean="0"/>
              <a:t>4-1   </a:t>
            </a:r>
            <a:r>
              <a:rPr lang="en-US" sz="1600" dirty="0" smtClean="0">
                <a:latin typeface="Helvetica"/>
              </a:rPr>
              <a:t>Continuous Random Variables</a:t>
            </a:r>
          </a:p>
          <a:p>
            <a:r>
              <a:rPr lang="en-US" sz="1600" dirty="0" smtClean="0"/>
              <a:t>4-2   Probability Distributions and Probability     </a:t>
            </a:r>
          </a:p>
          <a:p>
            <a:r>
              <a:rPr lang="en-US" sz="1600" dirty="0" smtClean="0"/>
              <a:t>        Density Functions</a:t>
            </a:r>
          </a:p>
          <a:p>
            <a:r>
              <a:rPr lang="en-US" sz="1600" dirty="0" smtClean="0"/>
              <a:t>4-3   Cumulative Distribution Functions</a:t>
            </a:r>
          </a:p>
          <a:p>
            <a:r>
              <a:rPr lang="en-US" sz="1600" dirty="0" smtClean="0"/>
              <a:t>4-4   Mean and Variance of a Continuous </a:t>
            </a:r>
          </a:p>
          <a:p>
            <a:r>
              <a:rPr lang="en-US" sz="1600" dirty="0" smtClean="0"/>
              <a:t>        Random Variable</a:t>
            </a:r>
          </a:p>
          <a:p>
            <a:r>
              <a:rPr lang="en-US" sz="1600" dirty="0" smtClean="0"/>
              <a:t>4-5   Continuous Uniform Distribution </a:t>
            </a:r>
          </a:p>
          <a:p>
            <a:r>
              <a:rPr lang="en-US" sz="1600" dirty="0" smtClean="0"/>
              <a:t>4-6   Normal Distribution</a:t>
            </a:r>
          </a:p>
          <a:p>
            <a:r>
              <a:rPr lang="en-US" sz="1600" dirty="0" smtClean="0"/>
              <a:t>4-7  Normal Approximation to the Binomial </a:t>
            </a:r>
          </a:p>
          <a:p>
            <a:r>
              <a:rPr lang="en-US" sz="1600" dirty="0" smtClean="0"/>
              <a:t>        and Poisson Distributions</a:t>
            </a:r>
          </a:p>
          <a:p>
            <a:r>
              <a:rPr lang="en-US" sz="1600" dirty="0" smtClean="0"/>
              <a:t>4-8   Exponential Distribution</a:t>
            </a:r>
          </a:p>
          <a:p>
            <a:r>
              <a:rPr lang="en-US" sz="1600" dirty="0" smtClean="0"/>
              <a:t>4-9   Erlang and Gamma Distributions</a:t>
            </a:r>
          </a:p>
          <a:p>
            <a:r>
              <a:rPr lang="en-US" sz="1600" dirty="0" smtClean="0"/>
              <a:t>4-10 Weibull Distribution</a:t>
            </a:r>
          </a:p>
          <a:p>
            <a:r>
              <a:rPr lang="en-US" sz="1600" dirty="0" smtClean="0"/>
              <a:t>4-11 Lognormal Distribution</a:t>
            </a:r>
          </a:p>
          <a:p>
            <a:r>
              <a:rPr lang="en-US" sz="1600" dirty="0" smtClean="0"/>
              <a:t>4-12 Beta Distribution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165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CHAPTER 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Normal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normal random variable with</a:t>
            </a:r>
          </a:p>
          <a:p>
            <a:pPr algn="ctr">
              <a:buNone/>
            </a:pPr>
            <a:r>
              <a:rPr lang="el-GR" dirty="0" smtClean="0"/>
              <a:t>μ</a:t>
            </a:r>
            <a:r>
              <a:rPr lang="en-US" dirty="0" smtClean="0"/>
              <a:t> = 0 and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  <a:p>
            <a:pPr>
              <a:buNone/>
            </a:pPr>
            <a:r>
              <a:rPr lang="en-US" dirty="0" smtClean="0"/>
              <a:t>is called a </a:t>
            </a:r>
            <a:r>
              <a:rPr lang="en-US" dirty="0" smtClean="0">
                <a:solidFill>
                  <a:srgbClr val="1F497D"/>
                </a:solidFill>
              </a:rPr>
              <a:t>standard normal random variable </a:t>
            </a:r>
          </a:p>
          <a:p>
            <a:pPr>
              <a:buNone/>
            </a:pPr>
            <a:r>
              <a:rPr lang="en-US" dirty="0" smtClean="0"/>
              <a:t>and is denoted as </a:t>
            </a:r>
            <a:r>
              <a:rPr lang="en-US" i="1" dirty="0" smtClean="0"/>
              <a:t>Z</a:t>
            </a:r>
            <a:r>
              <a:rPr lang="en-US" dirty="0" smtClean="0"/>
              <a:t>.  The cumulative </a:t>
            </a:r>
          </a:p>
          <a:p>
            <a:pPr>
              <a:buNone/>
            </a:pPr>
            <a:r>
              <a:rPr lang="en-US" dirty="0" smtClean="0"/>
              <a:t>distribution function of a standard normal </a:t>
            </a:r>
          </a:p>
          <a:p>
            <a:pPr>
              <a:buNone/>
            </a:pPr>
            <a:r>
              <a:rPr lang="en-US" dirty="0" smtClean="0"/>
              <a:t>random variable is denoted as:</a:t>
            </a:r>
          </a:p>
          <a:p>
            <a:pPr algn="ctr">
              <a:buNone/>
            </a:pPr>
            <a:r>
              <a:rPr lang="en-US" dirty="0" smtClean="0"/>
              <a:t>Φ(</a:t>
            </a:r>
            <a:r>
              <a:rPr lang="en-US" i="1" dirty="0" smtClean="0"/>
              <a:t>z</a:t>
            </a:r>
            <a:r>
              <a:rPr lang="en-US" dirty="0" smtClean="0"/>
              <a:t>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 ≤ 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Values are found in Appendix Table III and </a:t>
            </a:r>
          </a:p>
          <a:p>
            <a:pPr>
              <a:buNone/>
            </a:pPr>
            <a:r>
              <a:rPr lang="en-US" dirty="0" smtClean="0"/>
              <a:t>by using Excel and Minitab.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4-11: Standard Normal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2486"/>
            <a:ext cx="8405842" cy="4219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Assume </a:t>
            </a:r>
            <a:r>
              <a:rPr lang="en-US" sz="2000" i="1" dirty="0" smtClean="0"/>
              <a:t>Z</a:t>
            </a:r>
            <a:r>
              <a:rPr lang="en-US" sz="2000" dirty="0" smtClean="0"/>
              <a:t> is a standard normal random variable.</a:t>
            </a:r>
          </a:p>
          <a:p>
            <a:pPr>
              <a:buNone/>
            </a:pPr>
            <a:r>
              <a:rPr lang="en-US" sz="2000" dirty="0" smtClean="0"/>
              <a:t>Find </a:t>
            </a:r>
            <a:r>
              <a:rPr lang="en-US" sz="2000" i="1" dirty="0" smtClean="0"/>
              <a:t>P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 ≤ 1.50).     Answer:  0.93319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Find </a:t>
            </a:r>
            <a:r>
              <a:rPr lang="en-US" sz="2000" i="1" dirty="0" smtClean="0"/>
              <a:t>P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 ≤ 1.53).          Answer:  0.93699</a:t>
            </a:r>
          </a:p>
          <a:p>
            <a:pPr>
              <a:buNone/>
            </a:pPr>
            <a:r>
              <a:rPr lang="en-US" sz="2000" dirty="0" smtClean="0"/>
              <a:t>Find </a:t>
            </a:r>
            <a:r>
              <a:rPr lang="en-US" sz="2000" i="1" dirty="0" smtClean="0"/>
              <a:t>P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 ≤ 0.02).          Answer:  0.50398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747" y="3357562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Figure 4-13  </a:t>
            </a:r>
            <a:r>
              <a:rPr lang="en-US" dirty="0" smtClean="0"/>
              <a:t>Standard normal Probability density function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20" y="5143512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NOTE : </a:t>
            </a:r>
            <a:r>
              <a:rPr lang="en-US" sz="1400" dirty="0" smtClean="0"/>
              <a:t>The column headings refer to the hundredths digit of the value of z in </a:t>
            </a:r>
            <a:r>
              <a:rPr lang="en-US" sz="1400" i="1" dirty="0" smtClean="0"/>
              <a:t>P(Z ≤ z). </a:t>
            </a:r>
          </a:p>
          <a:p>
            <a:r>
              <a:rPr lang="en-US" sz="1400" dirty="0" smtClean="0"/>
              <a:t>For example, </a:t>
            </a:r>
            <a:r>
              <a:rPr lang="en-US" sz="1400" i="1" dirty="0" smtClean="0"/>
              <a:t>P(Z ≤  1.53)</a:t>
            </a:r>
            <a:r>
              <a:rPr lang="en-US" sz="1400" dirty="0" smtClean="0"/>
              <a:t> is found by reading down the z column to the row 1.5 and then selecting the probability from the column labeled 0.03 to be 0.93699.</a:t>
            </a:r>
            <a:endParaRPr lang="en-US" sz="1400" dirty="0"/>
          </a:p>
        </p:txBody>
      </p:sp>
      <p:pic>
        <p:nvPicPr>
          <p:cNvPr id="2232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76438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Standardizing a Normal Random Variable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0363" y="1598613"/>
          <a:ext cx="8575675" cy="2974975"/>
        </p:xfrm>
        <a:graphic>
          <a:graphicData uri="http://schemas.openxmlformats.org/presentationml/2006/ole">
            <p:oleObj spid="_x0000_s81924" name="Equation" r:id="rId4" imgW="4508280" imgH="1562040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Example 4-14: Normally Distributed Current-1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29642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Suppose that the current measurements in a strip of wire are assumed </a:t>
            </a:r>
          </a:p>
          <a:p>
            <a:pPr>
              <a:buNone/>
            </a:pPr>
            <a:r>
              <a:rPr lang="en-US" sz="2000" dirty="0" smtClean="0"/>
              <a:t>to follow a normal distribution with </a:t>
            </a:r>
            <a:r>
              <a:rPr lang="el-GR" sz="2000" dirty="0" smtClean="0"/>
              <a:t>μ</a:t>
            </a:r>
            <a:r>
              <a:rPr lang="en-US" sz="2000" dirty="0" smtClean="0"/>
              <a:t> = 10 and </a:t>
            </a:r>
            <a:r>
              <a:rPr lang="el-GR" sz="2000" dirty="0" smtClean="0"/>
              <a:t>σ</a:t>
            </a:r>
            <a:r>
              <a:rPr lang="en-US" sz="2000" dirty="0" smtClean="0"/>
              <a:t> = 2 mA, what is the </a:t>
            </a:r>
          </a:p>
          <a:p>
            <a:pPr>
              <a:buNone/>
            </a:pPr>
            <a:r>
              <a:rPr lang="en-US" sz="2000" dirty="0" smtClean="0"/>
              <a:t>probability that the current measurement is between 9 and 11 mA?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u="sng" dirty="0" smtClean="0"/>
              <a:t>Answer:</a:t>
            </a:r>
            <a:endParaRPr lang="en-US" sz="20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4728" y="2824146"/>
          <a:ext cx="5743222" cy="2105052"/>
        </p:xfrm>
        <a:graphic>
          <a:graphicData uri="http://schemas.openxmlformats.org/presentationml/2006/ole">
            <p:oleObj spid="_x0000_s82951" name="Equation" r:id="rId4" imgW="2870200" imgH="1143000" progId="">
              <p:embed/>
            </p:oleObj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541254" y="5395930"/>
          <a:ext cx="5459506" cy="533400"/>
        </p:xfrm>
        <a:graphic>
          <a:graphicData uri="http://schemas.openxmlformats.org/presentationml/2006/ole">
            <p:oleObj spid="_x0000_s82952" name="Worksheet" r:id="rId5" imgW="4972084" imgH="48568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Example 4-14: Normally Distributed Current-2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29642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Determine the value for which the probability that a current </a:t>
            </a:r>
          </a:p>
          <a:p>
            <a:pPr>
              <a:buNone/>
            </a:pPr>
            <a:r>
              <a:rPr lang="en-US" sz="2400" dirty="0" smtClean="0"/>
              <a:t>measurement is below 0.98.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Answer:</a:t>
            </a:r>
            <a:endParaRPr lang="en-US" sz="24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2214546" y="5357826"/>
          <a:ext cx="3505200" cy="687558"/>
        </p:xfrm>
        <a:graphic>
          <a:graphicData uri="http://schemas.openxmlformats.org/presentationml/2006/ole">
            <p:oleObj spid="_x0000_s83975" name="Worksheet" r:id="rId4" imgW="2476500" imgH="485851" progId="Excel.Shee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29638" y="2571744"/>
          <a:ext cx="4728378" cy="2224533"/>
        </p:xfrm>
        <a:graphic>
          <a:graphicData uri="http://schemas.openxmlformats.org/presentationml/2006/ole">
            <p:oleObj spid="_x0000_s83976" name="Equation" r:id="rId5" imgW="2298700" imgH="1371600" progId="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66800"/>
            <a:ext cx="8715436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binomial and Poisson distributions become more bell-shaped and symmetric as their mean value increase.</a:t>
            </a:r>
          </a:p>
          <a:p>
            <a:r>
              <a:rPr lang="en-US" sz="2800" dirty="0" smtClean="0"/>
              <a:t>For manual calculations, the normal approximation is practical – exact probabilities of the binomial and Poisson, with large means, require technology (Minitab, Excel).</a:t>
            </a:r>
          </a:p>
          <a:p>
            <a:r>
              <a:rPr lang="en-US" sz="2800" dirty="0" smtClean="0"/>
              <a:t>The normal distribution is a good approximation for:</a:t>
            </a:r>
          </a:p>
          <a:p>
            <a:pPr lvl="1"/>
            <a:r>
              <a:rPr lang="en-US" dirty="0" smtClean="0"/>
              <a:t>Binomial if </a:t>
            </a:r>
            <a:r>
              <a:rPr lang="en-US" i="1" dirty="0" smtClean="0"/>
              <a:t>np</a:t>
            </a:r>
            <a:r>
              <a:rPr lang="en-US" dirty="0" smtClean="0"/>
              <a:t> &gt; 5 and </a:t>
            </a:r>
            <a:r>
              <a:rPr lang="en-US" i="1" dirty="0" smtClean="0"/>
              <a:t>n</a:t>
            </a:r>
            <a:r>
              <a:rPr lang="en-US" dirty="0" smtClean="0"/>
              <a:t>(1-</a:t>
            </a:r>
            <a:r>
              <a:rPr lang="en-US" i="1" dirty="0" smtClean="0"/>
              <a:t>p</a:t>
            </a:r>
            <a:r>
              <a:rPr lang="en-US" dirty="0" smtClean="0"/>
              <a:t>) &gt; 5.</a:t>
            </a:r>
          </a:p>
          <a:p>
            <a:pPr lvl="1"/>
            <a:r>
              <a:rPr lang="en-US" dirty="0" smtClean="0"/>
              <a:t>Poisson if </a:t>
            </a:r>
            <a:r>
              <a:rPr lang="el-GR" dirty="0" smtClean="0"/>
              <a:t>λ</a:t>
            </a:r>
            <a:r>
              <a:rPr lang="en-US" dirty="0" smtClean="0"/>
              <a:t> &gt; 5.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Normal Approximation to the Binomial Distribution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3900" y="1500174"/>
            <a:ext cx="64294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5" y="913708"/>
            <a:ext cx="8350830" cy="52299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4-18: Applying the Approximation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In a digital communication channel, assume that the number of bits received in </a:t>
            </a:r>
          </a:p>
          <a:p>
            <a:pPr>
              <a:buNone/>
            </a:pPr>
            <a:r>
              <a:rPr lang="en-US" sz="1800" dirty="0" smtClean="0"/>
              <a:t>error can be modeled by a binomial random variable.  The probability that a bit </a:t>
            </a:r>
          </a:p>
          <a:p>
            <a:pPr>
              <a:buNone/>
            </a:pPr>
            <a:r>
              <a:rPr lang="en-US" sz="1800" dirty="0" smtClean="0"/>
              <a:t>is received in error is 10</a:t>
            </a:r>
            <a:r>
              <a:rPr lang="en-US" sz="1800" baseline="30000" dirty="0" smtClean="0"/>
              <a:t>-5</a:t>
            </a:r>
            <a:r>
              <a:rPr lang="en-US" sz="1800" dirty="0" smtClean="0"/>
              <a:t>.  If 16 million bits are transmitted, what is the </a:t>
            </a:r>
          </a:p>
          <a:p>
            <a:pPr>
              <a:buNone/>
            </a:pPr>
            <a:r>
              <a:rPr lang="en-US" sz="1800" dirty="0" smtClean="0"/>
              <a:t>probability that 150 or fewer errors occur? 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8013" y="2400300"/>
          <a:ext cx="7088187" cy="2579688"/>
        </p:xfrm>
        <a:graphic>
          <a:graphicData uri="http://schemas.openxmlformats.org/presentationml/2006/ole">
            <p:oleObj spid="_x0000_s110599" name="Equation" r:id="rId4" imgW="3733560" imgH="1358640" progId="">
              <p:embed/>
            </p:oleObj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914400" y="5214950"/>
          <a:ext cx="6509084" cy="914400"/>
        </p:xfrm>
        <a:graphic>
          <a:graphicData uri="http://schemas.openxmlformats.org/presentationml/2006/ole">
            <p:oleObj spid="_x0000_s110600" name="Worksheet" r:id="rId5" imgW="5152949" imgH="7239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Normal Approximation to Hypergeometric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Recall that the hypergeometric distribution is </a:t>
            </a:r>
          </a:p>
          <a:p>
            <a:pPr>
              <a:buNone/>
            </a:pPr>
            <a:r>
              <a:rPr lang="en-US" sz="2800" dirty="0" smtClean="0"/>
              <a:t>similar to the binomial such that </a:t>
            </a:r>
            <a:r>
              <a:rPr lang="en-US" sz="2800" i="1" dirty="0" smtClean="0"/>
              <a:t>p</a:t>
            </a:r>
            <a:r>
              <a:rPr lang="en-US" sz="2800" dirty="0" smtClean="0"/>
              <a:t> = </a:t>
            </a:r>
            <a:r>
              <a:rPr lang="en-US" sz="2800" i="1" dirty="0" smtClean="0"/>
              <a:t>K</a:t>
            </a:r>
            <a:r>
              <a:rPr lang="en-US" sz="2800" dirty="0" smtClean="0"/>
              <a:t> / </a:t>
            </a:r>
            <a:r>
              <a:rPr lang="en-US" sz="2800" i="1" dirty="0" smtClean="0"/>
              <a:t>N </a:t>
            </a:r>
            <a:r>
              <a:rPr lang="en-US" sz="2800" dirty="0" smtClean="0"/>
              <a:t>and </a:t>
            </a:r>
          </a:p>
          <a:p>
            <a:pPr>
              <a:buNone/>
            </a:pPr>
            <a:r>
              <a:rPr lang="en-US" sz="2800" dirty="0" smtClean="0"/>
              <a:t>when sample sizes are small relative to population </a:t>
            </a:r>
          </a:p>
          <a:p>
            <a:pPr>
              <a:buNone/>
            </a:pPr>
            <a:r>
              <a:rPr lang="en-US" sz="2800" dirty="0" smtClean="0"/>
              <a:t>size. Thus the normal can be used to approximate </a:t>
            </a:r>
          </a:p>
          <a:p>
            <a:pPr>
              <a:buNone/>
            </a:pPr>
            <a:r>
              <a:rPr lang="en-US" sz="2800" dirty="0" smtClean="0"/>
              <a:t>the hypergeometric distribution.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838200" y="3810000"/>
          <a:ext cx="7226300" cy="2082800"/>
        </p:xfrm>
        <a:graphic>
          <a:graphicData uri="http://schemas.openxmlformats.org/presentationml/2006/ole">
            <p:oleObj spid="_x0000_s116740" name="Worksheet" r:id="rId4" imgW="4924425" imgH="140017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Approximation to the Poisson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00100" y="1357298"/>
          <a:ext cx="6784975" cy="3713162"/>
        </p:xfrm>
        <a:graphic>
          <a:graphicData uri="http://schemas.openxmlformats.org/presentationml/2006/ole">
            <p:oleObj spid="_x0000_s114692" name="Equation" r:id="rId4" imgW="3365280" imgH="184140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6572264" y="2500306"/>
            <a:ext cx="85725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for 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700" dirty="0" smtClean="0"/>
              <a:t>After careful study of this chapter, you should be able to do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Determine probabilities from probability density functions.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Determine probabilities from cumulative distribution functions, and cumulative distribution functions from probability density functions, and the reverse.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Calculate means and variances for continuous random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Understand the assumptions for continuous probability distributions.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Select an appropriate continuous probability distribution to calculate probabilities for specific applications.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Calculate probabilities, means and variances for continuous probability distributions.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Standardize normal random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Use the table for the cumulative distribution function of a standard normal distribution to calculate probabilities.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Approximate probabilities for Binomial and Poisson distributions.</a:t>
            </a:r>
          </a:p>
          <a:p>
            <a:pPr lvl="1"/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86521"/>
            <a:ext cx="4953000" cy="357189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Chapter 4 Learning Objectives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15338" y="6248400"/>
            <a:ext cx="471462" cy="365125"/>
          </a:xfrm>
        </p:spPr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Example 4-20: Normal Approximation to Poisson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Assume that the number of asbestos particles in a square meter of dust </a:t>
            </a:r>
          </a:p>
          <a:p>
            <a:pPr>
              <a:buNone/>
            </a:pPr>
            <a:r>
              <a:rPr lang="en-US" sz="2000" dirty="0" smtClean="0"/>
              <a:t>on a surface follows a Poisson distribution with a mean of 1000. If a </a:t>
            </a:r>
          </a:p>
          <a:p>
            <a:pPr>
              <a:buNone/>
            </a:pPr>
            <a:r>
              <a:rPr lang="en-US" sz="2000" dirty="0" smtClean="0"/>
              <a:t>square meter of dust is analyzed, what is the probability that 950 or </a:t>
            </a:r>
          </a:p>
          <a:p>
            <a:pPr>
              <a:buNone/>
            </a:pPr>
            <a:r>
              <a:rPr lang="en-US" sz="2000" dirty="0" smtClean="0"/>
              <a:t>fewer particles are found?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472" y="2474908"/>
          <a:ext cx="5200688" cy="2668604"/>
        </p:xfrm>
        <a:graphic>
          <a:graphicData uri="http://schemas.openxmlformats.org/presentationml/2006/ole">
            <p:oleObj spid="_x0000_s115719" name="Equation" r:id="rId4" imgW="3352680" imgH="1650960" progId="">
              <p:embed/>
            </p:oleObj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721382" y="5310230"/>
          <a:ext cx="4279246" cy="904852"/>
        </p:xfrm>
        <a:graphic>
          <a:graphicData uri="http://schemas.openxmlformats.org/presentationml/2006/ole">
            <p:oleObj spid="_x0000_s115720" name="Worksheet" r:id="rId5" imgW="4143451" imgH="961949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Distribution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random variable </a:t>
            </a:r>
            <a:r>
              <a:rPr lang="en-US" i="1" dirty="0" smtClean="0"/>
              <a:t>X</a:t>
            </a:r>
            <a:r>
              <a:rPr lang="en-US" dirty="0" smtClean="0"/>
              <a:t> that equals the distance </a:t>
            </a:r>
          </a:p>
          <a:p>
            <a:pPr>
              <a:buNone/>
            </a:pPr>
            <a:r>
              <a:rPr lang="en-US" dirty="0" smtClean="0"/>
              <a:t>between successive events of a </a:t>
            </a:r>
            <a:r>
              <a:rPr lang="en-US" dirty="0" smtClean="0">
                <a:solidFill>
                  <a:srgbClr val="1F497D"/>
                </a:solidFill>
              </a:rPr>
              <a:t>Poisson </a:t>
            </a:r>
          </a:p>
          <a:p>
            <a:pPr>
              <a:buNone/>
            </a:pPr>
            <a:r>
              <a:rPr lang="en-US" dirty="0" smtClean="0">
                <a:solidFill>
                  <a:srgbClr val="1F497D"/>
                </a:solidFill>
              </a:rPr>
              <a:t>process</a:t>
            </a:r>
            <a:r>
              <a:rPr lang="en-US" dirty="0" smtClean="0"/>
              <a:t> with mean number of events </a:t>
            </a:r>
            <a:r>
              <a:rPr lang="el-GR" dirty="0" smtClean="0"/>
              <a:t>λ</a:t>
            </a:r>
            <a:r>
              <a:rPr lang="en-US" dirty="0" smtClean="0"/>
              <a:t> &gt; 0 per </a:t>
            </a:r>
          </a:p>
          <a:p>
            <a:pPr>
              <a:buNone/>
            </a:pPr>
            <a:r>
              <a:rPr lang="en-US" dirty="0" smtClean="0"/>
              <a:t>unit interval is an </a:t>
            </a:r>
            <a:r>
              <a:rPr lang="en-US" dirty="0" smtClean="0">
                <a:solidFill>
                  <a:srgbClr val="1F497D"/>
                </a:solidFill>
              </a:rPr>
              <a:t>exponential random variable </a:t>
            </a:r>
          </a:p>
          <a:p>
            <a:pPr>
              <a:buNone/>
            </a:pPr>
            <a:r>
              <a:rPr lang="en-US" dirty="0" smtClean="0"/>
              <a:t>with parameter </a:t>
            </a:r>
            <a:r>
              <a:rPr lang="el-GR" dirty="0" smtClean="0"/>
              <a:t>λ</a:t>
            </a:r>
            <a:r>
              <a:rPr lang="en-US" dirty="0" smtClean="0"/>
              <a:t>.  The probability density </a:t>
            </a:r>
          </a:p>
          <a:p>
            <a:pPr>
              <a:buNone/>
            </a:pPr>
            <a:r>
              <a:rPr lang="en-US" dirty="0" smtClean="0"/>
              <a:t>function  of </a:t>
            </a:r>
            <a:r>
              <a:rPr lang="en-US" i="1" dirty="0" smtClean="0"/>
              <a:t>X</a:t>
            </a:r>
            <a:r>
              <a:rPr lang="en-US" dirty="0" smtClean="0"/>
              <a:t> is: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		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l-GR" dirty="0" smtClean="0"/>
              <a:t>λ</a:t>
            </a:r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λ</a:t>
            </a:r>
            <a:r>
              <a:rPr lang="en-US" baseline="30000" dirty="0" smtClean="0"/>
              <a:t>x </a:t>
            </a:r>
            <a:r>
              <a:rPr lang="en-US" dirty="0" smtClean="0"/>
              <a:t>  for   0 ≤ 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dirty="0" smtClean="0">
                <a:sym typeface="Mathematica1"/>
              </a:rPr>
              <a:t>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Exponential distribution - Mean &amp; Variance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1573214"/>
          <a:ext cx="8020050" cy="2141538"/>
        </p:xfrm>
        <a:graphic>
          <a:graphicData uri="http://schemas.openxmlformats.org/presentationml/2006/ole">
            <p:oleObj spid="_x0000_s119812" name="Equation" r:id="rId4" imgW="3187440" imgH="85068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4359670"/>
            <a:ext cx="810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Poisson distribution : Mean and </a:t>
            </a:r>
            <a:r>
              <a:rPr lang="en-US" sz="2400" dirty="0" smtClean="0">
                <a:solidFill>
                  <a:srgbClr val="1F497D"/>
                </a:solidFill>
              </a:rPr>
              <a:t>variance</a:t>
            </a:r>
            <a:r>
              <a:rPr lang="en-US" sz="2400" dirty="0" smtClean="0"/>
              <a:t> are same.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Exponential distribution : Mean and </a:t>
            </a:r>
            <a:r>
              <a:rPr lang="en-US" sz="2400" dirty="0" smtClean="0">
                <a:solidFill>
                  <a:srgbClr val="1F497D"/>
                </a:solidFill>
              </a:rPr>
              <a:t>standard deviation  </a:t>
            </a:r>
          </a:p>
          <a:p>
            <a:r>
              <a:rPr lang="en-US" sz="2400" dirty="0" smtClean="0"/>
              <a:t>    are same.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4-21: Computer Usage-1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In a large corporate computer network, user log-ons to the system can be </a:t>
            </a:r>
          </a:p>
          <a:p>
            <a:pPr>
              <a:buNone/>
            </a:pPr>
            <a:r>
              <a:rPr lang="en-US" sz="2000" dirty="0" smtClean="0"/>
              <a:t>modeled as a Poisson process with a mean of 25 log-ons per hour. What is </a:t>
            </a:r>
          </a:p>
          <a:p>
            <a:pPr>
              <a:buNone/>
            </a:pPr>
            <a:r>
              <a:rPr lang="en-US" sz="2000" dirty="0" smtClean="0"/>
              <a:t>the probability that there are no log-ons in the next 6 minutes (0.1 hour)?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Let </a:t>
            </a:r>
            <a:r>
              <a:rPr lang="en-US" sz="2000" i="1" dirty="0" smtClean="0"/>
              <a:t>X</a:t>
            </a:r>
            <a:r>
              <a:rPr lang="en-US" sz="2000" dirty="0" smtClean="0"/>
              <a:t> denote the time in hours from the start of the interval until the first </a:t>
            </a:r>
          </a:p>
          <a:p>
            <a:pPr>
              <a:buNone/>
            </a:pPr>
            <a:r>
              <a:rPr lang="en-US" sz="2000" dirty="0" smtClean="0"/>
              <a:t>log-on.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8596" y="3071810"/>
          <a:ext cx="4592696" cy="1838322"/>
        </p:xfrm>
        <a:graphic>
          <a:graphicData uri="http://schemas.openxmlformats.org/presentationml/2006/ole">
            <p:oleObj spid="_x0000_s120839" name="Equation" r:id="rId4" imgW="2857320" imgH="119376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95956" y="514351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Figure 4-23  </a:t>
            </a:r>
            <a:r>
              <a:rPr lang="en-US" dirty="0" smtClean="0"/>
              <a:t>Desired probability</a:t>
            </a:r>
            <a:endParaRPr lang="en-US" dirty="0"/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457200" y="5408495"/>
          <a:ext cx="4540624" cy="735149"/>
        </p:xfrm>
        <a:graphic>
          <a:graphicData uri="http://schemas.openxmlformats.org/presentationml/2006/ole">
            <p:oleObj spid="_x0000_s120840" name="Worksheet" r:id="rId5" imgW="3000451" imgH="485851" progId="Excel.Sheet.12">
              <p:embed/>
            </p:oleObj>
          </a:graphicData>
        </a:graphic>
      </p:graphicFrame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857496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4-21: Computer Usage-2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Continuing, what is the probability that the time </a:t>
            </a:r>
          </a:p>
          <a:p>
            <a:pPr>
              <a:buNone/>
            </a:pPr>
            <a:r>
              <a:rPr lang="en-US" sz="2800" dirty="0" smtClean="0"/>
              <a:t>until the next log-on is between 2 and 3 minutes </a:t>
            </a:r>
          </a:p>
          <a:p>
            <a:pPr>
              <a:buNone/>
            </a:pPr>
            <a:r>
              <a:rPr lang="en-US" sz="2800" dirty="0" smtClean="0"/>
              <a:t>(0.033 &amp; 0.05 hours)?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472" y="2500306"/>
          <a:ext cx="5588000" cy="2262188"/>
        </p:xfrm>
        <a:graphic>
          <a:graphicData uri="http://schemas.openxmlformats.org/presentationml/2006/ole">
            <p:oleObj spid="_x0000_s121864" name="Equation" r:id="rId4" imgW="3187440" imgH="1295280" progId="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914400" y="4953000"/>
          <a:ext cx="7239000" cy="1043954"/>
        </p:xfrm>
        <a:graphic>
          <a:graphicData uri="http://schemas.openxmlformats.org/presentationml/2006/ole">
            <p:oleObj spid="_x0000_s121865" name="Worksheet" r:id="rId5" imgW="5019751" imgH="7239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4-21: Computer Usage-3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Continuing, what is the interval of time such that the probability that no log-on occurs during the interval is 0.90?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is the mean and standard deviation of the time until the next log-in?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7224" y="2363790"/>
          <a:ext cx="5854700" cy="1422400"/>
        </p:xfrm>
        <a:graphic>
          <a:graphicData uri="http://schemas.openxmlformats.org/presentationml/2006/ole">
            <p:oleObj spid="_x0000_s122886" name="Equation" r:id="rId4" imgW="2717640" imgH="66024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57224" y="4760580"/>
          <a:ext cx="4717256" cy="1597378"/>
        </p:xfrm>
        <a:graphic>
          <a:graphicData uri="http://schemas.openxmlformats.org/presentationml/2006/ole">
            <p:oleObj spid="_x0000_s122887" name="Equation" r:id="rId5" imgW="2400300" imgH="812800" progId="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Memory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8670"/>
            <a:ext cx="8629680" cy="264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An interesting property of an exponential random variable </a:t>
            </a:r>
          </a:p>
          <a:p>
            <a:pPr>
              <a:buNone/>
            </a:pPr>
            <a:r>
              <a:rPr lang="en-US" sz="2400" dirty="0" smtClean="0"/>
              <a:t>concerns conditional probabilities.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For an exponential random variable </a:t>
            </a:r>
            <a:r>
              <a:rPr lang="en-US" sz="2400" i="1" dirty="0" smtClean="0"/>
              <a:t>X,</a:t>
            </a:r>
          </a:p>
          <a:p>
            <a:pPr>
              <a:buNone/>
            </a:pPr>
            <a:r>
              <a:rPr lang="en-US" sz="2400" i="1" dirty="0" smtClean="0"/>
              <a:t>			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&lt;t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|</a:t>
            </a:r>
            <a:r>
              <a:rPr lang="en-US" sz="2400" i="1" dirty="0" smtClean="0"/>
              <a:t>X</a:t>
            </a:r>
            <a:r>
              <a:rPr lang="en-US" sz="2400" dirty="0" smtClean="0"/>
              <a:t>&gt;t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)=</a:t>
            </a:r>
            <a:r>
              <a:rPr lang="en-US" sz="2400" i="1" dirty="0" smtClean="0"/>
              <a:t> P</a:t>
            </a:r>
            <a:r>
              <a:rPr lang="en-US" sz="2400" dirty="0" smtClean="0"/>
              <a:t>(</a:t>
            </a:r>
            <a:r>
              <a:rPr lang="en-US" sz="2400" i="1" dirty="0" smtClean="0"/>
              <a:t>X </a:t>
            </a:r>
            <a:r>
              <a:rPr lang="en-US" sz="2400" dirty="0" smtClean="0"/>
              <a:t>&lt;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857892"/>
            <a:ext cx="567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Figure 4-24  </a:t>
            </a:r>
            <a:r>
              <a:rPr lang="en-US" sz="1400" dirty="0" smtClean="0"/>
              <a:t>Lack of memory property of an exponential distribution.</a:t>
            </a:r>
            <a:endParaRPr lang="en-US" sz="1400" dirty="0"/>
          </a:p>
        </p:txBody>
      </p:sp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14686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Example 4-22: Lack of Memory Property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Let </a:t>
            </a:r>
            <a:r>
              <a:rPr lang="en-US" sz="2000" i="1" dirty="0" smtClean="0"/>
              <a:t>X</a:t>
            </a:r>
            <a:r>
              <a:rPr lang="en-US" sz="2000" dirty="0" smtClean="0"/>
              <a:t> denote the time between detections of a particle with a Geiger </a:t>
            </a:r>
          </a:p>
          <a:p>
            <a:pPr>
              <a:buNone/>
            </a:pPr>
            <a:r>
              <a:rPr lang="en-US" sz="2000" dirty="0" smtClean="0"/>
              <a:t>counter.  Assume </a:t>
            </a:r>
            <a:r>
              <a:rPr lang="en-US" sz="2000" i="1" dirty="0" smtClean="0"/>
              <a:t>X</a:t>
            </a:r>
            <a:r>
              <a:rPr lang="en-US" sz="2000" dirty="0" smtClean="0"/>
              <a:t> has an exponential distribution with E(</a:t>
            </a:r>
            <a:r>
              <a:rPr lang="en-US" sz="2000" i="1" dirty="0" smtClean="0"/>
              <a:t>X</a:t>
            </a:r>
            <a:r>
              <a:rPr lang="en-US" sz="2000" dirty="0" smtClean="0"/>
              <a:t>) = 1.4 </a:t>
            </a:r>
          </a:p>
          <a:p>
            <a:pPr>
              <a:buNone/>
            </a:pPr>
            <a:r>
              <a:rPr lang="en-US" sz="2000" dirty="0" smtClean="0"/>
              <a:t>minutes.  What is the probability that a particle is detected in the next </a:t>
            </a:r>
          </a:p>
          <a:p>
            <a:pPr>
              <a:buNone/>
            </a:pPr>
            <a:r>
              <a:rPr lang="en-US" sz="2000" dirty="0" smtClean="0"/>
              <a:t>30 seconds?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No particle has been detected in the last 3 minutes.  Will the probability </a:t>
            </a:r>
          </a:p>
          <a:p>
            <a:pPr>
              <a:buNone/>
            </a:pPr>
            <a:r>
              <a:rPr lang="en-US" sz="2000" dirty="0" smtClean="0"/>
              <a:t>increase since it is “due”?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No, the probability that a particle will be detected depends only on the </a:t>
            </a:r>
          </a:p>
          <a:p>
            <a:pPr>
              <a:buNone/>
            </a:pPr>
            <a:r>
              <a:rPr lang="en-US" sz="2000" dirty="0" smtClean="0"/>
              <a:t>interval of time, not its detection history.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0034" y="2786058"/>
          <a:ext cx="4434833" cy="457199"/>
        </p:xfrm>
        <a:graphic>
          <a:graphicData uri="http://schemas.openxmlformats.org/presentationml/2006/ole">
            <p:oleObj spid="_x0000_s123912" name="Equation" r:id="rId4" imgW="2463800" imgH="254000" progId="">
              <p:embed/>
            </p:oleObj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5140917" y="2428868"/>
          <a:ext cx="3717363" cy="609600"/>
        </p:xfrm>
        <a:graphic>
          <a:graphicData uri="http://schemas.openxmlformats.org/presentationml/2006/ole">
            <p:oleObj spid="_x0000_s123913" name="Worksheet" r:id="rId5" imgW="2962351" imgH="485851" progId="Excel.Shee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0034" y="4381512"/>
          <a:ext cx="6858000" cy="762000"/>
        </p:xfrm>
        <a:graphic>
          <a:graphicData uri="http://schemas.openxmlformats.org/presentationml/2006/ole">
            <p:oleObj spid="_x0000_s123914" name="Equation" r:id="rId6" imgW="4229100" imgH="469900" progId="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Erlang &amp; Gamma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Erlang distribution is a generalization of the exponential distribution.</a:t>
            </a:r>
          </a:p>
          <a:p>
            <a:r>
              <a:rPr lang="en-US" dirty="0" smtClean="0"/>
              <a:t>The exponential distribution models the interval to the 1</a:t>
            </a:r>
            <a:r>
              <a:rPr lang="en-US" baseline="30000" dirty="0" smtClean="0"/>
              <a:t>st</a:t>
            </a:r>
            <a:r>
              <a:rPr lang="en-US" dirty="0" smtClean="0"/>
              <a:t> event, while the </a:t>
            </a:r>
            <a:r>
              <a:rPr lang="en-US" dirty="0" err="1" smtClean="0"/>
              <a:t>Erlang</a:t>
            </a:r>
            <a:r>
              <a:rPr lang="en-US" dirty="0" smtClean="0"/>
              <a:t> distribution models the interval to the </a:t>
            </a:r>
            <a:r>
              <a:rPr lang="en-US" i="1" dirty="0" smtClean="0"/>
              <a:t>r</a:t>
            </a:r>
            <a:r>
              <a:rPr lang="en-US" baseline="30000" dirty="0" smtClean="0"/>
              <a:t>th</a:t>
            </a:r>
            <a:r>
              <a:rPr lang="en-US" dirty="0" smtClean="0"/>
              <a:t> event, i.e., a sum of exponentials.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r</a:t>
            </a:r>
            <a:r>
              <a:rPr lang="en-US" dirty="0" smtClean="0"/>
              <a:t> is not required to be an integer, then the distribution is called gamma.</a:t>
            </a:r>
          </a:p>
          <a:p>
            <a:r>
              <a:rPr lang="en-US" dirty="0" smtClean="0"/>
              <a:t>The exponential, as well as its Erlang and gamma generalizations, is based on the Poisson process.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4-23: Processor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The failures of CPUs of large computer systems are often modeled as </a:t>
            </a:r>
          </a:p>
          <a:p>
            <a:pPr>
              <a:buNone/>
            </a:pPr>
            <a:r>
              <a:rPr lang="en-US" sz="2000" dirty="0" smtClean="0"/>
              <a:t>a Poisson process.  Assume that units that fail are repaired immediately </a:t>
            </a:r>
          </a:p>
          <a:p>
            <a:pPr>
              <a:buNone/>
            </a:pPr>
            <a:r>
              <a:rPr lang="en-US" sz="2000" dirty="0" smtClean="0"/>
              <a:t>and the mean number of failures per hour is 0.0001.  Let </a:t>
            </a:r>
            <a:r>
              <a:rPr lang="en-US" sz="2000" i="1" dirty="0" smtClean="0"/>
              <a:t>X</a:t>
            </a:r>
            <a:r>
              <a:rPr lang="en-US" sz="2000" dirty="0" smtClean="0"/>
              <a:t> denote the </a:t>
            </a:r>
          </a:p>
          <a:p>
            <a:pPr>
              <a:buNone/>
            </a:pPr>
            <a:r>
              <a:rPr lang="en-US" sz="2000" dirty="0" smtClean="0"/>
              <a:t>time until 4 failures occur.  What is the probability that </a:t>
            </a:r>
            <a:r>
              <a:rPr lang="en-US" sz="2000" i="1" dirty="0" smtClean="0"/>
              <a:t>X</a:t>
            </a:r>
            <a:r>
              <a:rPr lang="en-US" sz="2000" dirty="0" smtClean="0"/>
              <a:t> exceed 40,000 </a:t>
            </a:r>
          </a:p>
          <a:p>
            <a:pPr>
              <a:buNone/>
            </a:pPr>
            <a:r>
              <a:rPr lang="en-US" sz="2000" dirty="0" smtClean="0"/>
              <a:t>hours?</a:t>
            </a:r>
          </a:p>
          <a:p>
            <a:pPr>
              <a:buNone/>
            </a:pPr>
            <a:r>
              <a:rPr lang="en-US" sz="2000" dirty="0" smtClean="0"/>
              <a:t>Let the random variable </a:t>
            </a:r>
            <a:r>
              <a:rPr lang="en-US" sz="2000" i="1" dirty="0" smtClean="0"/>
              <a:t>N</a:t>
            </a:r>
            <a:r>
              <a:rPr lang="en-US" sz="2000" dirty="0" smtClean="0"/>
              <a:t> denote the number of failures in 40,000 </a:t>
            </a:r>
          </a:p>
          <a:p>
            <a:pPr>
              <a:buNone/>
            </a:pPr>
            <a:r>
              <a:rPr lang="en-US" sz="2000" dirty="0" smtClean="0"/>
              <a:t>hours.  The time until 4 failures occur exceeds 40,000 hours if and only </a:t>
            </a:r>
          </a:p>
          <a:p>
            <a:pPr>
              <a:buNone/>
            </a:pPr>
            <a:r>
              <a:rPr lang="en-US" sz="2000" dirty="0" smtClean="0"/>
              <a:t>if the number of failures in 40,000 hours is ≤ 3.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0034" y="3786190"/>
          <a:ext cx="8116912" cy="1909762"/>
        </p:xfrm>
        <a:graphic>
          <a:graphicData uri="http://schemas.openxmlformats.org/presentationml/2006/ole">
            <p:oleObj spid="_x0000_s125958" name="Equation" r:id="rId4" imgW="6349680" imgH="1193760" progId="">
              <p:embed/>
            </p:oleObj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162312" y="5500702"/>
          <a:ext cx="3124200" cy="645078"/>
        </p:xfrm>
        <a:graphic>
          <a:graphicData uri="http://schemas.openxmlformats.org/presentationml/2006/ole">
            <p:oleObj spid="_x0000_s125959" name="Worksheet" r:id="rId5" imgW="2352751" imgH="48585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1033482"/>
            <a:ext cx="8501122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continuous random variable is one which </a:t>
            </a:r>
          </a:p>
          <a:p>
            <a:pPr>
              <a:buNone/>
            </a:pPr>
            <a:r>
              <a:rPr lang="en-US" sz="2800" dirty="0" smtClean="0"/>
              <a:t>   takes values in an uncountable set. </a:t>
            </a:r>
          </a:p>
          <a:p>
            <a:r>
              <a:rPr lang="en-US" sz="2800" dirty="0" smtClean="0"/>
              <a:t>They are used to measure physical characteristics such as height, weight, time, volume, position, etc...</a:t>
            </a:r>
          </a:p>
          <a:p>
            <a:pPr>
              <a:buNone/>
            </a:pPr>
            <a:r>
              <a:rPr lang="en-US" sz="2800" u="sng" dirty="0" smtClean="0"/>
              <a:t>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Let </a:t>
            </a:r>
            <a:r>
              <a:rPr lang="en-US" sz="2800" i="1" dirty="0" smtClean="0"/>
              <a:t>Y</a:t>
            </a:r>
            <a:r>
              <a:rPr lang="en-US" sz="2800" dirty="0" smtClean="0"/>
              <a:t> be the height of a person (a real number).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dirty="0" smtClean="0"/>
              <a:t> be the volume of juice in a can.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Let </a:t>
            </a:r>
            <a:r>
              <a:rPr lang="en-US" sz="2800" i="1" dirty="0" smtClean="0"/>
              <a:t>Y</a:t>
            </a:r>
            <a:r>
              <a:rPr lang="en-US" sz="2800" dirty="0" smtClean="0"/>
              <a:t> be the waiting time until the next person arrives at the server.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Erlang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Generalizing from the prior exercise: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472" y="1828800"/>
          <a:ext cx="5923547" cy="2667000"/>
        </p:xfrm>
        <a:graphic>
          <a:graphicData uri="http://schemas.openxmlformats.org/presentationml/2006/ole">
            <p:oleObj spid="_x0000_s126980" name="Equation" r:id="rId4" imgW="2679700" imgH="1206500" progId="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gamma function is the generalization of the </a:t>
            </a:r>
          </a:p>
          <a:p>
            <a:pPr>
              <a:buNone/>
            </a:pPr>
            <a:r>
              <a:rPr lang="en-US" sz="2800" dirty="0" smtClean="0"/>
              <a:t>factorial function for r &gt; 0, not just non-negative </a:t>
            </a:r>
          </a:p>
          <a:p>
            <a:pPr>
              <a:buNone/>
            </a:pPr>
            <a:r>
              <a:rPr lang="en-US" sz="2800" dirty="0" smtClean="0"/>
              <a:t>integers.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20850" y="2362200"/>
          <a:ext cx="6259513" cy="3657600"/>
        </p:xfrm>
        <a:graphic>
          <a:graphicData uri="http://schemas.openxmlformats.org/presentationml/2006/ole">
            <p:oleObj spid="_x0000_s128004" name="Equation" r:id="rId4" imgW="2958840" imgH="172692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7000892" y="2500306"/>
            <a:ext cx="92869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29642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random variable </a:t>
            </a:r>
            <a:r>
              <a:rPr lang="en-US" i="1" dirty="0" smtClean="0"/>
              <a:t>X</a:t>
            </a:r>
            <a:r>
              <a:rPr lang="en-US" dirty="0" smtClean="0"/>
              <a:t> with probability </a:t>
            </a:r>
          </a:p>
          <a:p>
            <a:pPr>
              <a:buNone/>
            </a:pPr>
            <a:r>
              <a:rPr lang="en-US" dirty="0" smtClean="0"/>
              <a:t>density function: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a gamma random variable with parameters </a:t>
            </a:r>
          </a:p>
          <a:p>
            <a:pPr>
              <a:buNone/>
            </a:pPr>
            <a:r>
              <a:rPr lang="el-GR" dirty="0" smtClean="0"/>
              <a:t>λ</a:t>
            </a:r>
            <a:r>
              <a:rPr lang="en-US" dirty="0" smtClean="0"/>
              <a:t> &gt; 0 and </a:t>
            </a:r>
            <a:r>
              <a:rPr lang="en-US" i="1" dirty="0" smtClean="0"/>
              <a:t>r</a:t>
            </a:r>
            <a:r>
              <a:rPr lang="en-US" dirty="0" smtClean="0"/>
              <a:t> &gt; 0.  If </a:t>
            </a:r>
            <a:r>
              <a:rPr lang="en-US" i="1" dirty="0" smtClean="0"/>
              <a:t>r</a:t>
            </a:r>
            <a:r>
              <a:rPr lang="en-US" dirty="0" smtClean="0"/>
              <a:t> is an integer, then </a:t>
            </a:r>
            <a:r>
              <a:rPr lang="en-US" i="1" dirty="0" smtClean="0"/>
              <a:t>X</a:t>
            </a:r>
            <a:r>
              <a:rPr lang="en-US" dirty="0" smtClean="0"/>
              <a:t> has </a:t>
            </a:r>
          </a:p>
          <a:p>
            <a:pPr>
              <a:buNone/>
            </a:pPr>
            <a:r>
              <a:rPr lang="en-US" dirty="0" smtClean="0"/>
              <a:t>an Erlang distribution.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472" y="2566990"/>
          <a:ext cx="7215187" cy="1219200"/>
        </p:xfrm>
        <a:graphic>
          <a:graphicData uri="http://schemas.openxmlformats.org/presentationml/2006/ole">
            <p:oleObj spid="_x0000_s129029" name="Equation" r:id="rId4" imgW="2781300" imgH="46990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6715140" y="2928934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&amp; Variance of the Gamma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472518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1F497D"/>
                </a:solidFill>
              </a:rPr>
              <a:t>gamma random variable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 </a:t>
            </a:r>
          </a:p>
          <a:p>
            <a:pPr>
              <a:buNone/>
            </a:pPr>
            <a:r>
              <a:rPr lang="en-US" dirty="0" smtClean="0"/>
              <a:t>parameters </a:t>
            </a:r>
            <a:r>
              <a:rPr lang="el-GR" dirty="0" smtClean="0"/>
              <a:t>λ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  <a:r>
              <a:rPr lang="en-US" dirty="0" smtClean="0"/>
              <a:t>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r</a:t>
            </a:r>
            <a:r>
              <a:rPr lang="en-US" dirty="0" smtClean="0"/>
              <a:t> / </a:t>
            </a:r>
            <a:r>
              <a:rPr lang="el-GR" dirty="0" smtClean="0"/>
              <a:t>λ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		and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r</a:t>
            </a:r>
            <a:r>
              <a:rPr lang="en-US" dirty="0" smtClean="0"/>
              <a:t> / </a:t>
            </a:r>
            <a:r>
              <a:rPr lang="el-GR" dirty="0" smtClean="0"/>
              <a:t>λ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4-24: Gamma Application-1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7211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The time to prepare a micro-array slide for high-output genomics is a Poisson </a:t>
            </a:r>
          </a:p>
          <a:p>
            <a:pPr>
              <a:buNone/>
            </a:pPr>
            <a:r>
              <a:rPr lang="en-US" sz="1800" dirty="0" smtClean="0"/>
              <a:t>process with a mean of 2 hours per slide.  What is the probability that 10 slides </a:t>
            </a:r>
          </a:p>
          <a:p>
            <a:pPr>
              <a:buNone/>
            </a:pPr>
            <a:r>
              <a:rPr lang="en-US" sz="1800" dirty="0" smtClean="0"/>
              <a:t>require more than 25 hours? 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Let </a:t>
            </a:r>
            <a:r>
              <a:rPr lang="en-US" sz="1800" i="1" dirty="0" smtClean="0"/>
              <a:t>X</a:t>
            </a:r>
            <a:r>
              <a:rPr lang="en-US" sz="1800" dirty="0" smtClean="0"/>
              <a:t> denote the time to prepare 10 slides.  Because of the assumption of a </a:t>
            </a:r>
          </a:p>
          <a:p>
            <a:pPr>
              <a:buNone/>
            </a:pPr>
            <a:r>
              <a:rPr lang="en-US" sz="1800" dirty="0" smtClean="0"/>
              <a:t>Poisson process, </a:t>
            </a:r>
            <a:r>
              <a:rPr lang="en-US" sz="1800" i="1" dirty="0" smtClean="0"/>
              <a:t>X</a:t>
            </a:r>
            <a:r>
              <a:rPr lang="en-US" sz="1800" dirty="0" smtClean="0"/>
              <a:t> has a gamma distribution with </a:t>
            </a:r>
            <a:r>
              <a:rPr lang="el-GR" sz="1800" dirty="0" smtClean="0"/>
              <a:t>λ</a:t>
            </a:r>
            <a:r>
              <a:rPr lang="en-US" sz="1800" dirty="0" smtClean="0"/>
              <a:t> = ½, </a:t>
            </a:r>
            <a:r>
              <a:rPr lang="en-US" sz="1800" i="1" dirty="0" smtClean="0"/>
              <a:t>r </a:t>
            </a:r>
            <a:r>
              <a:rPr lang="en-US" sz="1800" dirty="0" smtClean="0"/>
              <a:t>= 10, and the </a:t>
            </a:r>
          </a:p>
          <a:p>
            <a:pPr>
              <a:buNone/>
            </a:pPr>
            <a:r>
              <a:rPr lang="en-US" sz="1800" dirty="0" smtClean="0"/>
              <a:t>requested probability is P(</a:t>
            </a:r>
            <a:r>
              <a:rPr lang="en-US" sz="1800" i="1" dirty="0" smtClean="0"/>
              <a:t>X</a:t>
            </a:r>
            <a:r>
              <a:rPr lang="en-US" sz="1800" dirty="0" smtClean="0"/>
              <a:t> &gt; 25). 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Using the Poisson distribution, let the random variable </a:t>
            </a:r>
            <a:r>
              <a:rPr lang="en-US" sz="1800" i="1" dirty="0" smtClean="0"/>
              <a:t>N</a:t>
            </a:r>
            <a:r>
              <a:rPr lang="en-US" sz="1800" dirty="0" smtClean="0"/>
              <a:t> denote the number of </a:t>
            </a:r>
          </a:p>
          <a:p>
            <a:pPr>
              <a:buNone/>
            </a:pPr>
            <a:r>
              <a:rPr lang="en-US" sz="1800" dirty="0" smtClean="0"/>
              <a:t>slides made in 10 hours. The time until 10 slides are made exceeds 25 hours if </a:t>
            </a:r>
          </a:p>
          <a:p>
            <a:pPr>
              <a:buNone/>
            </a:pPr>
            <a:r>
              <a:rPr lang="en-US" sz="1800" dirty="0" smtClean="0"/>
              <a:t>and only if the number of slides made in 25 hours is ≤ 9.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609600" y="4689954"/>
          <a:ext cx="4191000" cy="1453690"/>
        </p:xfrm>
        <a:graphic>
          <a:graphicData uri="http://schemas.openxmlformats.org/presentationml/2006/ole">
            <p:oleObj spid="_x0000_s164874" name="Equation" r:id="rId4" imgW="2857500" imgH="990600" progId="">
              <p:embed/>
            </p:oleObj>
          </a:graphicData>
        </a:graphic>
      </p:graphicFrame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5572132" y="5047144"/>
          <a:ext cx="3033059" cy="533400"/>
        </p:xfrm>
        <a:graphic>
          <a:graphicData uri="http://schemas.openxmlformats.org/presentationml/2006/ole">
            <p:oleObj spid="_x0000_s164875" name="Worksheet" r:id="rId5" imgW="2762402" imgH="48585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4-24: Gamma Application-2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90942"/>
            <a:ext cx="82296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What is the mean and standard deviation of the time to prepare 10 slides?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52738" y="4205288"/>
          <a:ext cx="3908425" cy="2017712"/>
        </p:xfrm>
        <a:graphic>
          <a:graphicData uri="http://schemas.openxmlformats.org/presentationml/2006/ole">
            <p:oleObj spid="_x0000_s169988" name="Equation" r:id="rId4" imgW="2336760" imgH="1244520" progId="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811843" y="2322495"/>
          <a:ext cx="3660588" cy="533400"/>
        </p:xfrm>
        <a:graphic>
          <a:graphicData uri="http://schemas.openxmlformats.org/presentationml/2006/ole">
            <p:oleObj spid="_x0000_s169991" name="Worksheet" r:id="rId5" imgW="3333750" imgH="485775" progId="Excel.Sheet.12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42910" y="1670049"/>
          <a:ext cx="2965450" cy="1687513"/>
        </p:xfrm>
        <a:graphic>
          <a:graphicData uri="http://schemas.openxmlformats.org/presentationml/2006/ole">
            <p:oleObj spid="_x0000_s169992" name="Equation" r:id="rId6" imgW="2031840" imgH="11556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034" y="1071546"/>
            <a:ext cx="575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the </a:t>
            </a:r>
            <a:r>
              <a:rPr lang="en-US" sz="2000" dirty="0" smtClean="0"/>
              <a:t>gamma</a:t>
            </a:r>
            <a:r>
              <a:rPr lang="en-US" dirty="0" smtClean="0"/>
              <a:t> distribution, the same result is obtained.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4-24: Gamma Application-3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533400" y="1981200"/>
          <a:ext cx="5257800" cy="3505200"/>
        </p:xfrm>
        <a:graphic>
          <a:graphicData uri="http://schemas.openxmlformats.org/presentationml/2006/ole">
            <p:oleObj spid="_x0000_s171014" name="Graph" r:id="rId4" imgW="5486400" imgH="365760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914400"/>
            <a:ext cx="8153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The slides will be completed by what length of time with 95% probability?  That is:  </a:t>
            </a:r>
            <a:r>
              <a:rPr lang="en-US" sz="2600" i="1" dirty="0" smtClean="0"/>
              <a:t>P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≤ </a:t>
            </a:r>
            <a:r>
              <a:rPr lang="en-US" sz="2600" i="1" dirty="0" smtClean="0"/>
              <a:t>x</a:t>
            </a:r>
            <a:r>
              <a:rPr lang="en-US" sz="2600" dirty="0" smtClean="0"/>
              <a:t>) = 0.95</a:t>
            </a:r>
            <a:endParaRPr lang="en-US" sz="2600" dirty="0"/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5410200" y="5486400"/>
          <a:ext cx="3310965" cy="609600"/>
        </p:xfrm>
        <a:graphic>
          <a:graphicData uri="http://schemas.openxmlformats.org/presentationml/2006/ole">
            <p:oleObj spid="_x0000_s171015" name="Worksheet" r:id="rId5" imgW="2638425" imgH="485775" progId="Excel.Sheet.12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486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Minitab:  </a:t>
            </a:r>
            <a:r>
              <a:rPr lang="en-US" dirty="0" smtClean="0"/>
              <a:t>Graph &gt; Probability Distribution Plot &gt; View Probability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Weibull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4-10 Weibull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14348" y="928670"/>
          <a:ext cx="7305675" cy="5230828"/>
        </p:xfrm>
        <a:graphic>
          <a:graphicData uri="http://schemas.openxmlformats.org/presentationml/2006/ole">
            <p:oleObj spid="_x0000_s174084" name="Equation" r:id="rId4" imgW="3746160" imgH="298440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6715140" y="1571612"/>
            <a:ext cx="1214446" cy="435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86710" y="1643050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4-25: Bearing Wear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149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time to failure (in hours) of a bearing in a mechanical shaft is modeled as a Weibull random variable with </a:t>
            </a:r>
            <a:r>
              <a:rPr lang="el-GR" sz="2400" dirty="0" smtClean="0"/>
              <a:t>β</a:t>
            </a:r>
            <a:r>
              <a:rPr lang="en-US" sz="2400" dirty="0" smtClean="0"/>
              <a:t> = ½ and </a:t>
            </a:r>
            <a:r>
              <a:rPr lang="el-GR" sz="2400" dirty="0" smtClean="0"/>
              <a:t>δ</a:t>
            </a:r>
            <a:r>
              <a:rPr lang="en-US" sz="2400" dirty="0" smtClean="0"/>
              <a:t> = 5,000 hours.</a:t>
            </a:r>
          </a:p>
          <a:p>
            <a:r>
              <a:rPr lang="en-US" sz="2400" dirty="0" smtClean="0"/>
              <a:t>What is the mean time until failure?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is the probability that a bearing will last at least 6,000 hours?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Only 33.4% of all bearings last at least 6000 hours.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4953000" cy="255567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4-10 Weibull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5786" y="2857496"/>
          <a:ext cx="3889375" cy="801688"/>
        </p:xfrm>
        <a:graphic>
          <a:graphicData uri="http://schemas.openxmlformats.org/presentationml/2006/ole">
            <p:oleObj spid="_x0000_s175115" name="Equation" r:id="rId4" imgW="2463800" imgH="508000" progId="">
              <p:embed/>
            </p:oleObj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4800600" y="2957508"/>
          <a:ext cx="4064000" cy="609600"/>
        </p:xfrm>
        <a:graphic>
          <a:graphicData uri="http://schemas.openxmlformats.org/presentationml/2006/ole">
            <p:oleObj spid="_x0000_s175116" name="Worksheet" r:id="rId5" imgW="3238500" imgH="485775" progId="Excel.Sheet.12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57224" y="4643446"/>
          <a:ext cx="3752850" cy="914400"/>
        </p:xfrm>
        <a:graphic>
          <a:graphicData uri="http://schemas.openxmlformats.org/presentationml/2006/ole">
            <p:oleObj spid="_x0000_s175117" name="Equation" r:id="rId6" imgW="2501900" imgH="609600" progId="">
              <p:embed/>
            </p:oleObj>
          </a:graphicData>
        </a:graphic>
      </p:graphicFrame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4953000" y="4786322"/>
          <a:ext cx="3786094" cy="533400"/>
        </p:xfrm>
        <a:graphic>
          <a:graphicData uri="http://schemas.openxmlformats.org/presentationml/2006/ole">
            <p:oleObj spid="_x0000_s175118" name="Worksheet" r:id="rId7" imgW="3448050" imgH="48577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W</a:t>
            </a:r>
            <a:r>
              <a:rPr lang="en-US" sz="2400" dirty="0" smtClean="0"/>
              <a:t> denote a normal random variable with mean </a:t>
            </a:r>
            <a:r>
              <a:rPr lang="el-GR" sz="2400" dirty="0" smtClean="0"/>
              <a:t>θ</a:t>
            </a:r>
            <a:r>
              <a:rPr lang="en-US" sz="2400" dirty="0" smtClean="0"/>
              <a:t> and </a:t>
            </a:r>
          </a:p>
          <a:p>
            <a:pPr>
              <a:buNone/>
            </a:pPr>
            <a:r>
              <a:rPr lang="en-US" sz="2400" dirty="0" smtClean="0"/>
              <a:t>variance </a:t>
            </a:r>
            <a:r>
              <a:rPr lang="el-GR" sz="2400" dirty="0" smtClean="0"/>
              <a:t>ω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then </a:t>
            </a:r>
            <a:r>
              <a:rPr lang="en-US" sz="2400" i="1" dirty="0" smtClean="0"/>
              <a:t>X</a:t>
            </a:r>
            <a:r>
              <a:rPr lang="en-US" sz="2400" dirty="0" smtClean="0"/>
              <a:t> = exp(</a:t>
            </a:r>
            <a:r>
              <a:rPr lang="en-US" sz="2400" i="1" dirty="0" smtClean="0"/>
              <a:t>W</a:t>
            </a:r>
            <a:r>
              <a:rPr lang="en-US" sz="2400" dirty="0" smtClean="0"/>
              <a:t>) is a lognormal random </a:t>
            </a:r>
          </a:p>
          <a:p>
            <a:pPr>
              <a:buNone/>
            </a:pPr>
            <a:r>
              <a:rPr lang="en-US" sz="2400" dirty="0" smtClean="0"/>
              <a:t>variable with probability density function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4-11 Lognormal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90663" y="2424113"/>
          <a:ext cx="5703887" cy="2635250"/>
        </p:xfrm>
        <a:graphic>
          <a:graphicData uri="http://schemas.openxmlformats.org/presentationml/2006/ole">
            <p:oleObj spid="_x0000_s176132" name="Equation" r:id="rId4" imgW="3238200" imgH="149832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4-2 Probability Distributions &amp; Probability Density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89" y="1428736"/>
            <a:ext cx="8363021" cy="399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4-26: Semiconductor Laser-1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44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300" dirty="0" smtClean="0"/>
              <a:t>The lifetime of a semiconductor laser has a lognormal </a:t>
            </a:r>
          </a:p>
          <a:p>
            <a:pPr>
              <a:buNone/>
            </a:pPr>
            <a:r>
              <a:rPr lang="en-US" sz="3300" dirty="0" smtClean="0"/>
              <a:t>distribution with </a:t>
            </a:r>
            <a:r>
              <a:rPr lang="el-GR" sz="3300" dirty="0" smtClean="0"/>
              <a:t>θ</a:t>
            </a:r>
            <a:r>
              <a:rPr lang="en-US" sz="3300" dirty="0" smtClean="0"/>
              <a:t> = 10 and </a:t>
            </a:r>
            <a:r>
              <a:rPr lang="el-GR" sz="3300" dirty="0" smtClean="0"/>
              <a:t>ω</a:t>
            </a:r>
            <a:r>
              <a:rPr lang="en-US" sz="3300" dirty="0" smtClean="0"/>
              <a:t> = 1.5 hours.  </a:t>
            </a:r>
          </a:p>
          <a:p>
            <a:pPr>
              <a:buNone/>
            </a:pPr>
            <a:r>
              <a:rPr lang="en-US" sz="3300" dirty="0" smtClean="0"/>
              <a:t>What is the probability that the lifetime exceeds 10,000 hours?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4-11 Lognormal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00200" y="2044700"/>
          <a:ext cx="5715000" cy="3759200"/>
        </p:xfrm>
        <a:graphic>
          <a:graphicData uri="http://schemas.openxmlformats.org/presentationml/2006/ole">
            <p:oleObj spid="_x0000_s178183" name="Equation" r:id="rId4" imgW="2628720" imgH="1726920" progId="">
              <p:embed/>
            </p:oleObj>
          </a:graphicData>
        </a:graphic>
      </p:graphicFrame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1066800" y="5929330"/>
          <a:ext cx="7033846" cy="357190"/>
        </p:xfrm>
        <a:graphic>
          <a:graphicData uri="http://schemas.openxmlformats.org/presentationml/2006/ole">
            <p:oleObj spid="_x0000_s178184" name="Worksheet" r:id="rId5" imgW="3810000" imgH="24765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4-26: Semiconductor Laser-2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429000"/>
          </a:xfrm>
        </p:spPr>
        <p:txBody>
          <a:bodyPr/>
          <a:lstStyle/>
          <a:p>
            <a:r>
              <a:rPr lang="en-US" sz="2400" dirty="0" smtClean="0"/>
              <a:t>What lifetime is exceeded by 99% of lasers?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What is the mean and variance of the lifetime?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4-11 Lognormal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7525" y="1524000"/>
          <a:ext cx="5316538" cy="1981200"/>
        </p:xfrm>
        <a:graphic>
          <a:graphicData uri="http://schemas.openxmlformats.org/presentationml/2006/ole">
            <p:oleObj spid="_x0000_s179209" name="Equation" r:id="rId4" imgW="3886200" imgH="1447560" progId="">
              <p:embed/>
            </p:oleObj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5562600" y="1643050"/>
          <a:ext cx="3322637" cy="1066800"/>
        </p:xfrm>
        <a:graphic>
          <a:graphicData uri="http://schemas.openxmlformats.org/presentationml/2006/ole">
            <p:oleObj spid="_x0000_s179210" name="Worksheet" r:id="rId5" imgW="2847975" imgH="914400" progId="Excel.Sheet.12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4267200"/>
          <a:ext cx="4935682" cy="1905000"/>
        </p:xfrm>
        <a:graphic>
          <a:graphicData uri="http://schemas.openxmlformats.org/presentationml/2006/ole">
            <p:oleObj spid="_x0000_s179211" name="Equation" r:id="rId6" imgW="3619500" imgH="1397000" progId="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4-12 Beta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1000108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random variable </a:t>
            </a:r>
            <a:r>
              <a:rPr lang="en-US" sz="3200" i="1" dirty="0" smtClean="0"/>
              <a:t>X</a:t>
            </a:r>
            <a:r>
              <a:rPr lang="en-US" sz="3200" dirty="0" smtClean="0"/>
              <a:t> with probability density function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" sz="3200" dirty="0" smtClean="0"/>
          </a:p>
          <a:p>
            <a:endParaRPr lang="en" sz="3200" dirty="0" smtClean="0"/>
          </a:p>
          <a:p>
            <a:r>
              <a:rPr lang="en-US" sz="3200" dirty="0" smtClean="0"/>
              <a:t>is a beta random variable with parameters </a:t>
            </a:r>
            <a:r>
              <a:rPr lang="el-GR" sz="3200" dirty="0" smtClean="0"/>
              <a:t>α</a:t>
            </a:r>
            <a:r>
              <a:rPr lang="en-US" sz="3200" dirty="0" smtClean="0"/>
              <a:t> &gt; 0 and </a:t>
            </a:r>
            <a:r>
              <a:rPr lang="el-GR" sz="3200" dirty="0" smtClean="0">
                <a:latin typeface="Times New Roman"/>
                <a:cs typeface="Times New Roman"/>
              </a:rPr>
              <a:t>β</a:t>
            </a:r>
            <a:r>
              <a:rPr lang="en-US" sz="3200" dirty="0" smtClean="0"/>
              <a:t> &gt; 0.</a:t>
            </a:r>
            <a:endParaRPr lang="en-US" sz="3200" dirty="0"/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/>
        </p:nvGraphicFramePr>
        <p:xfrm>
          <a:off x="982663" y="2600325"/>
          <a:ext cx="6008687" cy="900113"/>
        </p:xfrm>
        <a:graphic>
          <a:graphicData uri="http://schemas.openxmlformats.org/presentationml/2006/ole">
            <p:oleObj spid="_x0000_s190471" name="Equation" r:id="rId4" imgW="3136680" imgH="469800" progId="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4-27: Beta Computation-1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288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Consider the completion time of a large commercial real estate </a:t>
            </a:r>
          </a:p>
          <a:p>
            <a:pPr>
              <a:buNone/>
            </a:pPr>
            <a:r>
              <a:rPr lang="en-US" sz="2400" dirty="0" smtClean="0"/>
              <a:t>development.  The proportion of the maximum allowed time to </a:t>
            </a:r>
          </a:p>
          <a:p>
            <a:pPr>
              <a:buNone/>
            </a:pPr>
            <a:r>
              <a:rPr lang="en-US" sz="2400" dirty="0" smtClean="0"/>
              <a:t>complete a task is a beta random variable with </a:t>
            </a:r>
            <a:r>
              <a:rPr lang="el-GR" sz="2400" dirty="0" smtClean="0"/>
              <a:t>α</a:t>
            </a:r>
            <a:r>
              <a:rPr lang="en-US" sz="2400" dirty="0" smtClean="0"/>
              <a:t> = 2.5 and </a:t>
            </a:r>
            <a:r>
              <a:rPr lang="el-GR" sz="2400" dirty="0" smtClean="0"/>
              <a:t>β</a:t>
            </a:r>
            <a:r>
              <a:rPr lang="en-US" sz="2400" dirty="0" smtClean="0"/>
              <a:t> = 1.  </a:t>
            </a:r>
          </a:p>
          <a:p>
            <a:pPr>
              <a:buNone/>
            </a:pPr>
            <a:r>
              <a:rPr lang="en-US" sz="2400" dirty="0" smtClean="0"/>
              <a:t>What is the probability that the proportion of the maximum time </a:t>
            </a:r>
          </a:p>
          <a:p>
            <a:pPr>
              <a:buNone/>
            </a:pPr>
            <a:r>
              <a:rPr lang="en-US" sz="2400" dirty="0" smtClean="0"/>
              <a:t>exceeds 0.7?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denote the proportion.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4-12 Beta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3048000"/>
          <a:ext cx="4672148" cy="2959732"/>
        </p:xfrm>
        <a:graphic>
          <a:graphicData uri="http://schemas.openxmlformats.org/presentationml/2006/ole">
            <p:oleObj spid="_x0000_s192518" name="Equation" r:id="rId4" imgW="2806560" imgH="1777680" progId="">
              <p:embed/>
            </p:oleObj>
          </a:graphicData>
        </a:graphic>
      </p:graphicFrame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5257799" y="5410200"/>
          <a:ext cx="3283697" cy="561975"/>
        </p:xfrm>
        <a:graphic>
          <a:graphicData uri="http://schemas.openxmlformats.org/presentationml/2006/ole">
            <p:oleObj spid="_x0000_s192519" name="Worksheet" r:id="rId5" imgW="2838450" imgH="48577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Mean &amp; Variance of the Beta Distribution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4-12 Beta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47800" y="1524000"/>
          <a:ext cx="3662363" cy="1589087"/>
        </p:xfrm>
        <a:graphic>
          <a:graphicData uri="http://schemas.openxmlformats.org/presentationml/2006/ole">
            <p:oleObj spid="_x0000_s193542" name="Equation" r:id="rId4" imgW="2108200" imgH="9144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990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i="1" dirty="0" smtClean="0"/>
              <a:t>X</a:t>
            </a:r>
            <a:r>
              <a:rPr lang="en-US" sz="2400" dirty="0" smtClean="0"/>
              <a:t> has a beta distribution with parameters </a:t>
            </a:r>
            <a:r>
              <a:rPr lang="el-GR" sz="2400" dirty="0" smtClean="0"/>
              <a:t>α</a:t>
            </a:r>
            <a:r>
              <a:rPr lang="en-US" sz="2400" dirty="0" smtClean="0"/>
              <a:t> and </a:t>
            </a:r>
            <a:r>
              <a:rPr lang="el-GR" sz="2400" dirty="0" smtClean="0"/>
              <a:t>β</a:t>
            </a:r>
            <a:r>
              <a:rPr lang="en-US" sz="2400" dirty="0" smtClean="0"/>
              <a:t>,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71600" y="4267200"/>
          <a:ext cx="5022850" cy="1600200"/>
        </p:xfrm>
        <a:graphic>
          <a:graphicData uri="http://schemas.openxmlformats.org/presentationml/2006/ole">
            <p:oleObj spid="_x0000_s193543" name="Equation" r:id="rId5" imgW="2870200" imgH="9144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352800"/>
            <a:ext cx="797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4-28:  In the above example,</a:t>
            </a:r>
            <a:r>
              <a:rPr lang="el-GR" sz="2400" dirty="0" smtClean="0"/>
              <a:t> α</a:t>
            </a:r>
            <a:r>
              <a:rPr lang="en-US" sz="2400" dirty="0" smtClean="0"/>
              <a:t> = 2.5 and </a:t>
            </a:r>
            <a:r>
              <a:rPr lang="el-GR" sz="2400" dirty="0" smtClean="0"/>
              <a:t>β</a:t>
            </a:r>
            <a:r>
              <a:rPr lang="en-US" sz="2400" dirty="0" smtClean="0"/>
              <a:t> = 1.  What are the mean and variance of this distribution?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 of the Beta 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69300" cy="91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400" dirty="0" smtClean="0"/>
              <a:t>If </a:t>
            </a:r>
            <a:r>
              <a:rPr lang="el-GR" sz="2400" dirty="0" smtClean="0"/>
              <a:t>α</a:t>
            </a:r>
            <a:r>
              <a:rPr lang="en-US" sz="2400" dirty="0" smtClean="0"/>
              <a:t> &gt;1 and </a:t>
            </a:r>
            <a:r>
              <a:rPr lang="el-GR" sz="2400" dirty="0" smtClean="0"/>
              <a:t>β</a:t>
            </a:r>
            <a:r>
              <a:rPr lang="en-US" sz="2400" dirty="0" smtClean="0"/>
              <a:t> &gt; 1, then the beta distribution is mound-shaped and has </a:t>
            </a:r>
          </a:p>
          <a:p>
            <a:pPr>
              <a:buNone/>
            </a:pPr>
            <a:r>
              <a:rPr lang="en-US" sz="2400" dirty="0" smtClean="0"/>
              <a:t>an interior peak, called the </a:t>
            </a:r>
            <a:r>
              <a:rPr lang="en-US" sz="2400" dirty="0" smtClean="0">
                <a:solidFill>
                  <a:srgbClr val="1F497D"/>
                </a:solidFill>
              </a:rPr>
              <a:t>mode</a:t>
            </a:r>
            <a:r>
              <a:rPr lang="en-US" sz="2400" dirty="0" smtClean="0"/>
              <a:t> of the distribution.  Otherwise, the </a:t>
            </a:r>
          </a:p>
          <a:p>
            <a:pPr>
              <a:buNone/>
            </a:pPr>
            <a:r>
              <a:rPr lang="en-US" sz="2400" dirty="0" smtClean="0"/>
              <a:t>mode occurs at an endpoint.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4-12 Beta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94000" y="1857364"/>
          <a:ext cx="3806826" cy="1204913"/>
        </p:xfrm>
        <a:graphic>
          <a:graphicData uri="http://schemas.openxmlformats.org/presentationml/2006/ole">
            <p:oleObj spid="_x0000_s195592" name="Equation" r:id="rId4" imgW="1993680" imgH="634680" progId="">
              <p:embed/>
            </p:oleObj>
          </a:graphicData>
        </a:graphic>
      </p:graphicFrame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3733800" y="5524520"/>
          <a:ext cx="4371474" cy="762000"/>
        </p:xfrm>
        <a:graphic>
          <a:graphicData uri="http://schemas.openxmlformats.org/presentationml/2006/ole">
            <p:oleObj spid="_x0000_s195594" name="Worksheet" r:id="rId5" imgW="4152908" imgH="723935" progId="Excel.Sheet.12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3086104"/>
            <a:ext cx="83693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above Example 4.28 the mode 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5595" name="Object 11"/>
          <p:cNvGraphicFramePr>
            <a:graphicFrameLocks noChangeAspect="1"/>
          </p:cNvGraphicFramePr>
          <p:nvPr/>
        </p:nvGraphicFramePr>
        <p:xfrm>
          <a:off x="577847" y="3548078"/>
          <a:ext cx="3636963" cy="2024062"/>
        </p:xfrm>
        <a:graphic>
          <a:graphicData uri="http://schemas.openxmlformats.org/presentationml/2006/ole">
            <p:oleObj spid="_x0000_s195595" name="Equation" r:id="rId6" imgW="1904760" imgH="1066680" progId="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Important Terms &amp; Concepts of Chapter 4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Beta distribution</a:t>
            </a:r>
          </a:p>
          <a:p>
            <a:pPr>
              <a:buNone/>
            </a:pPr>
            <a:r>
              <a:rPr lang="en-US" sz="2400" dirty="0" smtClean="0"/>
              <a:t>Chi-squared distribution</a:t>
            </a:r>
          </a:p>
          <a:p>
            <a:pPr>
              <a:buNone/>
            </a:pPr>
            <a:r>
              <a:rPr lang="en-US" sz="2400" dirty="0" smtClean="0"/>
              <a:t>Continuity correction</a:t>
            </a:r>
          </a:p>
          <a:p>
            <a:pPr>
              <a:buNone/>
            </a:pPr>
            <a:r>
              <a:rPr lang="en-US" sz="2400" dirty="0" smtClean="0"/>
              <a:t>Continuous uniform distribution</a:t>
            </a:r>
          </a:p>
          <a:p>
            <a:pPr>
              <a:buNone/>
            </a:pPr>
            <a:r>
              <a:rPr lang="en-US" sz="2400" dirty="0" smtClean="0"/>
              <a:t>Cumulative probability distribution for a continuous random variable</a:t>
            </a:r>
          </a:p>
          <a:p>
            <a:pPr>
              <a:buNone/>
            </a:pPr>
            <a:r>
              <a:rPr lang="en-US" sz="2400" dirty="0" smtClean="0"/>
              <a:t>Erlang distribution</a:t>
            </a:r>
          </a:p>
          <a:p>
            <a:pPr>
              <a:buNone/>
            </a:pPr>
            <a:r>
              <a:rPr lang="en-US" sz="2400" dirty="0" smtClean="0"/>
              <a:t>Exponential distribution</a:t>
            </a:r>
          </a:p>
          <a:p>
            <a:pPr>
              <a:buNone/>
            </a:pPr>
            <a:r>
              <a:rPr lang="en-US" sz="2400" dirty="0" smtClean="0"/>
              <a:t>Gamma distribution</a:t>
            </a:r>
          </a:p>
          <a:p>
            <a:pPr>
              <a:buNone/>
            </a:pPr>
            <a:r>
              <a:rPr lang="en-US" sz="2400" dirty="0" smtClean="0"/>
              <a:t>Lack of memory property of a continuous random variable</a:t>
            </a:r>
          </a:p>
          <a:p>
            <a:pPr>
              <a:buNone/>
            </a:pPr>
            <a:r>
              <a:rPr lang="en-US" sz="2400" dirty="0" smtClean="0"/>
              <a:t>Lognormal distribution</a:t>
            </a:r>
          </a:p>
          <a:p>
            <a:pPr>
              <a:buNone/>
            </a:pPr>
            <a:r>
              <a:rPr lang="en-US" sz="2400" dirty="0" smtClean="0"/>
              <a:t>Mean for a continuous random variable</a:t>
            </a:r>
          </a:p>
          <a:p>
            <a:pPr>
              <a:buNone/>
            </a:pPr>
            <a:r>
              <a:rPr lang="en-US" sz="2400" dirty="0" smtClean="0"/>
              <a:t>Mean of a function of a continuous random variable</a:t>
            </a:r>
          </a:p>
          <a:p>
            <a:pPr>
              <a:buNone/>
            </a:pPr>
            <a:r>
              <a:rPr lang="en-US" sz="2400" dirty="0" smtClean="0"/>
              <a:t>Normal approximation to binomial &amp; Poisson probabilities</a:t>
            </a:r>
          </a:p>
          <a:p>
            <a:pPr>
              <a:buNone/>
            </a:pPr>
            <a:r>
              <a:rPr lang="en-US" sz="2400" dirty="0" smtClean="0"/>
              <a:t>Normal distribution</a:t>
            </a:r>
          </a:p>
          <a:p>
            <a:pPr>
              <a:buNone/>
            </a:pPr>
            <a:r>
              <a:rPr lang="en-US" sz="2400" dirty="0" smtClean="0"/>
              <a:t>Probability density function</a:t>
            </a:r>
          </a:p>
          <a:p>
            <a:pPr>
              <a:buNone/>
            </a:pPr>
            <a:r>
              <a:rPr lang="en-US" sz="2400" dirty="0" smtClean="0"/>
              <a:t>Probability distribution of a continuous random variable</a:t>
            </a:r>
          </a:p>
          <a:p>
            <a:pPr>
              <a:buNone/>
            </a:pPr>
            <a:r>
              <a:rPr lang="en-US" sz="2400" dirty="0" smtClean="0"/>
              <a:t>Standard deviation of a continuous random variable</a:t>
            </a:r>
          </a:p>
          <a:p>
            <a:pPr>
              <a:buNone/>
            </a:pPr>
            <a:r>
              <a:rPr lang="en-US" sz="2400" dirty="0" smtClean="0"/>
              <a:t>Standardizing</a:t>
            </a:r>
          </a:p>
          <a:p>
            <a:pPr>
              <a:buNone/>
            </a:pPr>
            <a:r>
              <a:rPr lang="en-US" sz="2400" dirty="0" smtClean="0"/>
              <a:t>Standard normal distribution</a:t>
            </a:r>
          </a:p>
          <a:p>
            <a:pPr>
              <a:buNone/>
            </a:pPr>
            <a:r>
              <a:rPr lang="en-US" sz="2400" dirty="0" smtClean="0"/>
              <a:t>Variance of a continuous random variable</a:t>
            </a:r>
          </a:p>
          <a:p>
            <a:pPr>
              <a:buNone/>
            </a:pPr>
            <a:r>
              <a:rPr lang="en-US" sz="2400" dirty="0" smtClean="0"/>
              <a:t>Weibull distribution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Chapter 4 Summary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4-1: Electric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74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Let the continuous random variable </a:t>
            </a:r>
            <a:r>
              <a:rPr lang="en-US" sz="2400" i="1" dirty="0" smtClean="0"/>
              <a:t>X</a:t>
            </a:r>
            <a:r>
              <a:rPr lang="en-US" sz="2400" dirty="0" smtClean="0"/>
              <a:t> denote the current </a:t>
            </a:r>
          </a:p>
          <a:p>
            <a:pPr>
              <a:buNone/>
            </a:pPr>
            <a:r>
              <a:rPr lang="en-US" sz="2400" dirty="0" smtClean="0"/>
              <a:t>measured in a thin copper wire in milliamperes(mA). </a:t>
            </a:r>
          </a:p>
          <a:p>
            <a:pPr>
              <a:buNone/>
            </a:pPr>
            <a:r>
              <a:rPr lang="en-US" sz="2400" dirty="0" smtClean="0"/>
              <a:t>Assume that the range of </a:t>
            </a:r>
            <a:r>
              <a:rPr lang="en-US" sz="2400" i="1" dirty="0" smtClean="0"/>
              <a:t>X</a:t>
            </a:r>
            <a:r>
              <a:rPr lang="en-US" sz="2400" dirty="0" smtClean="0"/>
              <a:t> is 4.9 ≤ </a:t>
            </a:r>
            <a:r>
              <a:rPr lang="en-US" sz="2400" i="1" dirty="0" smtClean="0"/>
              <a:t>x</a:t>
            </a:r>
            <a:r>
              <a:rPr lang="en-US" sz="2400" dirty="0" smtClean="0"/>
              <a:t> ≤ 5.1 and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5.  </a:t>
            </a:r>
          </a:p>
          <a:p>
            <a:pPr>
              <a:buNone/>
            </a:pPr>
            <a:r>
              <a:rPr lang="en-US" sz="2400" dirty="0" smtClean="0"/>
              <a:t>What is the probability that a current is less than 5mA?</a:t>
            </a:r>
          </a:p>
          <a:p>
            <a:pPr>
              <a:buNone/>
            </a:pPr>
            <a:endParaRPr lang="en-US" sz="2400" u="sng" dirty="0" smtClean="0"/>
          </a:p>
          <a:p>
            <a:pPr>
              <a:buNone/>
            </a:pPr>
            <a:r>
              <a:rPr lang="en-US" sz="2400" u="sng" dirty="0" smtClean="0"/>
              <a:t>Answer: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4-2 Probability Distributions &amp; Probability Density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48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    </a:t>
            </a:r>
            <a:r>
              <a:rPr lang="en-US" dirty="0" smtClean="0">
                <a:solidFill>
                  <a:srgbClr val="1F497D"/>
                </a:solidFill>
              </a:rPr>
              <a:t>Figure 4-4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/>
              <a:t>P(X &lt; 5) </a:t>
            </a:r>
          </a:p>
          <a:p>
            <a:r>
              <a:rPr lang="en-US" dirty="0" smtClean="0"/>
              <a:t>            illustrated.</a:t>
            </a:r>
            <a:endParaRPr lang="en-US" dirty="0"/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405" y="3867163"/>
            <a:ext cx="3190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698504" y="3643314"/>
          <a:ext cx="4373562" cy="927100"/>
        </p:xfrm>
        <a:graphic>
          <a:graphicData uri="http://schemas.openxmlformats.org/presentationml/2006/ole">
            <p:oleObj spid="_x0000_s46081" name="Equation" r:id="rId5" imgW="2222280" imgH="469800" progId="">
              <p:embed/>
            </p:oleObj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42910" y="4786322"/>
          <a:ext cx="4597400" cy="927100"/>
        </p:xfrm>
        <a:graphic>
          <a:graphicData uri="http://schemas.openxmlformats.org/presentationml/2006/ole">
            <p:oleObj spid="_x0000_s46082" name="Equation" r:id="rId6" imgW="233676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4-3 Cumulative Distribution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72396" y="6215082"/>
            <a:ext cx="1066800" cy="365125"/>
          </a:xfrm>
        </p:spPr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3975091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The cumulative distribution function is defined for all real numbers.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7572396" y="2786058"/>
            <a:ext cx="85725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1" y="1500174"/>
            <a:ext cx="8125297" cy="214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4-3:  Electric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For the copper wire current measurement in </a:t>
            </a:r>
          </a:p>
          <a:p>
            <a:pPr>
              <a:buNone/>
            </a:pPr>
            <a:r>
              <a:rPr lang="en-US" dirty="0" smtClean="0"/>
              <a:t>Exercise 4-1, the cumulative distribution </a:t>
            </a:r>
          </a:p>
          <a:p>
            <a:pPr>
              <a:buNone/>
            </a:pPr>
            <a:r>
              <a:rPr lang="en-US" dirty="0" smtClean="0"/>
              <a:t>function consists of three expressions.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4-3 Cumulative Distribution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609600" y="3276600"/>
          <a:ext cx="3886200" cy="1422400"/>
        </p:xfrm>
        <a:graphic>
          <a:graphicData uri="http://schemas.openxmlformats.org/presentationml/2006/ole">
            <p:oleObj spid="_x0000_s204802" name="Worksheet" r:id="rId4" imgW="1562138" imgH="580929" progId="Excel.Shee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628" y="5019272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Figure 4-6 </a:t>
            </a:r>
            <a:r>
              <a:rPr lang="en-US" sz="1600" dirty="0" smtClean="0"/>
              <a:t>Cumulative distribution function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44853" y="5000636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plot of </a:t>
            </a:r>
            <a:r>
              <a:rPr lang="en-US" i="1" dirty="0" smtClean="0"/>
              <a:t>F(x) is shown in Figure 4-6.</a:t>
            </a:r>
            <a:endParaRPr lang="en-US" dirty="0"/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857496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Probability Density Function from the Cumulative Distribution Function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density function (PDF) is the derivative of the cumulative distribution function (CDF).</a:t>
            </a:r>
          </a:p>
          <a:p>
            <a:r>
              <a:rPr lang="en-US" dirty="0" smtClean="0"/>
              <a:t>The cumulative distribution function (CDF) is the integral of the probability density function (PDF).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4-3 Cumulative Distribution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4572000"/>
          <a:ext cx="7366000" cy="838200"/>
        </p:xfrm>
        <a:graphic>
          <a:graphicData uri="http://schemas.openxmlformats.org/presentationml/2006/ole">
            <p:oleObj spid="_x0000_s54276" name="Equation" r:id="rId4" imgW="3683000" imgH="419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16833</TotalTime>
  <Words>2968</Words>
  <Application>Microsoft Office PowerPoint</Application>
  <PresentationFormat>On-screen Show (4:3)</PresentationFormat>
  <Paragraphs>516</Paragraphs>
  <Slides>56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Helvetica</vt:lpstr>
      <vt:lpstr>Times New Roman</vt:lpstr>
      <vt:lpstr>ＭＳ Ｐゴシック</vt:lpstr>
      <vt:lpstr>Mathematica1</vt:lpstr>
      <vt:lpstr>Calibri</vt:lpstr>
      <vt:lpstr>Office Theme</vt:lpstr>
      <vt:lpstr>1_Office Theme</vt:lpstr>
      <vt:lpstr>Equation</vt:lpstr>
      <vt:lpstr>Worksheet</vt:lpstr>
      <vt:lpstr>Graph</vt:lpstr>
      <vt:lpstr>Slide 1</vt:lpstr>
      <vt:lpstr>Slide 2</vt:lpstr>
      <vt:lpstr>Learning Objectives for Chapter 4</vt:lpstr>
      <vt:lpstr>Continuous Random Variables</vt:lpstr>
      <vt:lpstr>Probability Density Function</vt:lpstr>
      <vt:lpstr>Example 4-1: Electric Current</vt:lpstr>
      <vt:lpstr>Cumulative Distribution Functions</vt:lpstr>
      <vt:lpstr>Example 4-3:  Electric Current</vt:lpstr>
      <vt:lpstr>Probability Density Function from the Cumulative Distribution Function</vt:lpstr>
      <vt:lpstr>Exercise 4-5: Reaction Time</vt:lpstr>
      <vt:lpstr>Mean &amp; Variance</vt:lpstr>
      <vt:lpstr>Example 4-6: Electric Current</vt:lpstr>
      <vt:lpstr>Mean of a Function of a Continuous Random Variable</vt:lpstr>
      <vt:lpstr>Continuous Uniform Distribution</vt:lpstr>
      <vt:lpstr>Mean &amp; Variance</vt:lpstr>
      <vt:lpstr>Example 4-9: Uniform Current</vt:lpstr>
      <vt:lpstr>Cumulative distribution function of Uniform distribution</vt:lpstr>
      <vt:lpstr>Normal Distribution</vt:lpstr>
      <vt:lpstr>Empirical Rule</vt:lpstr>
      <vt:lpstr>Standard Normal Random Variable</vt:lpstr>
      <vt:lpstr>Example 4-11: Standard Normal Distribution</vt:lpstr>
      <vt:lpstr>Standardizing a Normal Random Variable</vt:lpstr>
      <vt:lpstr>Example 4-14: Normally Distributed Current-1</vt:lpstr>
      <vt:lpstr>Example 4-14: Normally Distributed Current-2</vt:lpstr>
      <vt:lpstr>Normal Approximations</vt:lpstr>
      <vt:lpstr>Normal Approximation to the Binomial Distribution</vt:lpstr>
      <vt:lpstr>Example 4-18: Applying the Approximation</vt:lpstr>
      <vt:lpstr>Normal Approximation to Hypergeometric</vt:lpstr>
      <vt:lpstr>Normal Approximation to the Poisson</vt:lpstr>
      <vt:lpstr>Example 4-20: Normal Approximation to Poisson</vt:lpstr>
      <vt:lpstr>Exponential Distribution Definition</vt:lpstr>
      <vt:lpstr>Exponential distribution - Mean &amp; Variance</vt:lpstr>
      <vt:lpstr>Example 4-21: Computer Usage-1</vt:lpstr>
      <vt:lpstr>Example 4-21: Computer Usage-2</vt:lpstr>
      <vt:lpstr>Example 4-21: Computer Usage-3</vt:lpstr>
      <vt:lpstr>Lack of Memory Property</vt:lpstr>
      <vt:lpstr>Example 4-22: Lack of Memory Property</vt:lpstr>
      <vt:lpstr>Erlang &amp; Gamma Distributions</vt:lpstr>
      <vt:lpstr>Example 4-23: Processor Failure</vt:lpstr>
      <vt:lpstr>Erlang Distribution</vt:lpstr>
      <vt:lpstr>Gamma Function</vt:lpstr>
      <vt:lpstr>Gamma Distribution</vt:lpstr>
      <vt:lpstr>Mean &amp; Variance of the Gamma</vt:lpstr>
      <vt:lpstr>Example 4-24: Gamma Application-1</vt:lpstr>
      <vt:lpstr>Example 4-24: Gamma Application-2</vt:lpstr>
      <vt:lpstr>Example 4-24: Gamma Application-3</vt:lpstr>
      <vt:lpstr>Weibull Distribution</vt:lpstr>
      <vt:lpstr>Example 4-25: Bearing Wear</vt:lpstr>
      <vt:lpstr>Lognormal Distribution</vt:lpstr>
      <vt:lpstr>Example 4-26: Semiconductor Laser-1</vt:lpstr>
      <vt:lpstr>Example 4-26: Semiconductor Laser-2</vt:lpstr>
      <vt:lpstr>Beta Distribution</vt:lpstr>
      <vt:lpstr>Example 4-27: Beta Computation-1</vt:lpstr>
      <vt:lpstr>Mean &amp; Variance of the Beta Distribution</vt:lpstr>
      <vt:lpstr>Mode of the Beta Distribution </vt:lpstr>
      <vt:lpstr>Important Terms &amp; Concepts of Chapter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laser</cp:lastModifiedBy>
  <cp:revision>187</cp:revision>
  <dcterms:created xsi:type="dcterms:W3CDTF">2010-06-19T10:34:29Z</dcterms:created>
  <dcterms:modified xsi:type="dcterms:W3CDTF">2013-12-13T07:32:49Z</dcterms:modified>
</cp:coreProperties>
</file>