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43"/>
  </p:notesMasterIdLst>
  <p:sldIdLst>
    <p:sldId id="309" r:id="rId4"/>
    <p:sldId id="308" r:id="rId5"/>
    <p:sldId id="259" r:id="rId6"/>
    <p:sldId id="260" r:id="rId7"/>
    <p:sldId id="261" r:id="rId8"/>
    <p:sldId id="262" r:id="rId9"/>
    <p:sldId id="263" r:id="rId10"/>
    <p:sldId id="266" r:id="rId11"/>
    <p:sldId id="265" r:id="rId12"/>
    <p:sldId id="267" r:id="rId13"/>
    <p:sldId id="268" r:id="rId14"/>
    <p:sldId id="269" r:id="rId15"/>
    <p:sldId id="271" r:id="rId16"/>
    <p:sldId id="270" r:id="rId17"/>
    <p:sldId id="274" r:id="rId18"/>
    <p:sldId id="275" r:id="rId19"/>
    <p:sldId id="279" r:id="rId20"/>
    <p:sldId id="307" r:id="rId21"/>
    <p:sldId id="281" r:id="rId22"/>
    <p:sldId id="282" r:id="rId23"/>
    <p:sldId id="283" r:id="rId24"/>
    <p:sldId id="284" r:id="rId25"/>
    <p:sldId id="285" r:id="rId26"/>
    <p:sldId id="286" r:id="rId27"/>
    <p:sldId id="287" r:id="rId28"/>
    <p:sldId id="289" r:id="rId29"/>
    <p:sldId id="290" r:id="rId30"/>
    <p:sldId id="291" r:id="rId31"/>
    <p:sldId id="292" r:id="rId32"/>
    <p:sldId id="293" r:id="rId33"/>
    <p:sldId id="294" r:id="rId34"/>
    <p:sldId id="296" r:id="rId35"/>
    <p:sldId id="297" r:id="rId36"/>
    <p:sldId id="300" r:id="rId37"/>
    <p:sldId id="301" r:id="rId38"/>
    <p:sldId id="302" r:id="rId39"/>
    <p:sldId id="304" r:id="rId40"/>
    <p:sldId id="305" r:id="rId41"/>
    <p:sldId id="306" r:id="rId42"/>
  </p:sldIdLst>
  <p:sldSz cx="9144000" cy="6858000" type="screen4x3"/>
  <p:notesSz cx="6858000" cy="9144000"/>
  <p:embeddedFontLst>
    <p:embeddedFont>
      <p:font typeface="Helvetica" pitchFamily="34" charset="0"/>
      <p:regular r:id="rId44"/>
      <p:bold r:id="rId45"/>
      <p:italic r:id="rId46"/>
      <p:boldItalic r:id="rId47"/>
    </p:embeddedFont>
    <p:embeddedFont>
      <p:font typeface="ＭＳ Ｐゴシック" charset="0"/>
      <p:regular r:id="rId48"/>
    </p:embeddedFont>
    <p:embeddedFont>
      <p:font typeface="Calibri"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08" autoAdjust="0"/>
    <p:restoredTop sz="98589" autoAdjust="0"/>
  </p:normalViewPr>
  <p:slideViewPr>
    <p:cSldViewPr>
      <p:cViewPr varScale="1">
        <p:scale>
          <a:sx n="73" d="100"/>
          <a:sy n="73" d="100"/>
        </p:scale>
        <p:origin x="-7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03546-2E76-4B7C-A6AC-DA13A5F161D8}" type="datetimeFigureOut">
              <a:rPr lang="en-US" smtClean="0"/>
              <a:pPr/>
              <a:t>12/18/2013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18E1-2791-4056-A2CD-20B3CB48E8C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5844BD9-1ADF-4112-95AD-235B26E67FBA}" type="datetime1">
              <a:rPr lang="en-US" smtClean="0"/>
              <a:pPr/>
              <a:t>12/18/2013</a:t>
            </a:fld>
            <a:endParaRPr lang="en-US" dirty="0"/>
          </a:p>
        </p:txBody>
      </p:sp>
      <p:sp>
        <p:nvSpPr>
          <p:cNvPr id="5" name="Footer Placeholder 4"/>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EF5ECB-510C-4B04-B8B2-444D9A2635E1}" type="datetime1">
              <a:rPr lang="en-US" smtClean="0"/>
              <a:pPr/>
              <a:t>12/18/2013</a:t>
            </a:fld>
            <a:endParaRPr lang="en-US" dirty="0"/>
          </a:p>
        </p:txBody>
      </p:sp>
      <p:sp>
        <p:nvSpPr>
          <p:cNvPr id="5" name="Footer Placeholder 4"/>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D96A20-3303-4D0F-BD8C-D16A47F87D4D}" type="datetime1">
              <a:rPr lang="en-US" smtClean="0"/>
              <a:pPr/>
              <a:t>12/18/2013</a:t>
            </a:fld>
            <a:endParaRPr lang="en-US" dirty="0"/>
          </a:p>
        </p:txBody>
      </p:sp>
      <p:sp>
        <p:nvSpPr>
          <p:cNvPr id="5" name="Footer Placeholder 4"/>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97347" y="763960"/>
            <a:ext cx="4550712" cy="959748"/>
          </a:xfrm>
          <a:prstGeom prst="rect">
            <a:avLst/>
          </a:prstGeom>
        </p:spPr>
      </p:pic>
      <p:sp>
        <p:nvSpPr>
          <p:cNvPr id="4" name="Title 3"/>
          <p:cNvSpPr>
            <a:spLocks noGrp="1"/>
          </p:cNvSpPr>
          <p:nvPr>
            <p:ph type="title"/>
          </p:nvPr>
        </p:nvSpPr>
        <p:spPr/>
        <p:txBody>
          <a:bodyPr/>
          <a:lstStyle/>
          <a:p>
            <a:r>
              <a:rPr lang="en-US" dirty="0" smtClean="0"/>
              <a:t>Click to edit Master title style</a:t>
            </a:r>
            <a:endParaRPr lang="en-US" dirty="0"/>
          </a:p>
        </p:txBody>
      </p:sp>
      <p:sp>
        <p:nvSpPr>
          <p:cNvPr id="6" name="Rectangle 5"/>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spTree>
    <p:extLst>
      <p:ext uri="{BB962C8B-B14F-4D97-AF65-F5344CB8AC3E}">
        <p14:creationId xmlns:p14="http://schemas.microsoft.com/office/powerpoint/2010/main" xmlns="" val="391945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5FDDC90-6485-4413-BF17-150120F14C83}"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76726-5492-430E-9450-94DC3CD8A93D}"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00838-911B-431C-B49D-0F64898271DE}"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1FC7B-1434-476E-AF89-DF03934476F8}" type="datetime1">
              <a:rPr lang="en-US" smtClean="0"/>
              <a:pPr/>
              <a:t>12/18/2013</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C28FC-273F-4629-A1E5-48BD27BB6200}" type="datetime1">
              <a:rPr lang="en-US" smtClean="0"/>
              <a:pPr/>
              <a:t>12/18/2013</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D5EF1-6B3B-4568-A432-05110D79EE32}" type="datetime1">
              <a:rPr lang="en-US" smtClean="0"/>
              <a:pPr/>
              <a:t>12/18/2013</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4EA3-19A4-4435-809C-D7092AEDCDDC}" type="datetime1">
              <a:rPr lang="en-US" smtClean="0"/>
              <a:pPr/>
              <a:t>12/18/2013</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6814EE14-DC2D-4C49-A196-AF6B690744EB}" type="datetime1">
              <a:rPr lang="en-US" smtClean="0"/>
              <a:pPr/>
              <a:t>12/18/2013</a:t>
            </a:fld>
            <a:endParaRPr lang="en-US" dirty="0"/>
          </a:p>
        </p:txBody>
      </p:sp>
      <p:sp>
        <p:nvSpPr>
          <p:cNvPr id="5" name="Footer Placeholder 4"/>
          <p:cNvSpPr>
            <a:spLocks noGrp="1"/>
          </p:cNvSpPr>
          <p:nvPr>
            <p:ph type="ftr" sz="quarter" idx="11"/>
          </p:nvPr>
        </p:nvSpPr>
        <p:spPr>
          <a:xfrm>
            <a:off x="457200" y="6248400"/>
            <a:ext cx="4953000" cy="365125"/>
          </a:xfrm>
        </p:spPr>
        <p:txBody>
          <a:bodyPr/>
          <a:lstStyle>
            <a:lvl1pPr>
              <a:defRPr>
                <a:latin typeface="Helvetica (Body)"/>
              </a:defRPr>
            </a:lvl1pPr>
          </a:lstStyle>
          <a:p>
            <a:r>
              <a:rPr lang="en-US" dirty="0" smtClean="0"/>
              <a:t>Sec 2-</a:t>
            </a:r>
            <a:endParaRPr lang="en-US" dirty="0"/>
          </a:p>
        </p:txBody>
      </p:sp>
      <p:sp>
        <p:nvSpPr>
          <p:cNvPr id="6" name="Slide Number Placeholder 5"/>
          <p:cNvSpPr>
            <a:spLocks noGrp="1"/>
          </p:cNvSpPr>
          <p:nvPr>
            <p:ph type="sldNum" sz="quarter" idx="12"/>
          </p:nvPr>
        </p:nvSpPr>
        <p:spPr>
          <a:xfrm>
            <a:off x="7772400" y="6248400"/>
            <a:ext cx="1066800" cy="365125"/>
          </a:xfrm>
        </p:spPr>
        <p:txBody>
          <a:bodyPr/>
          <a:lstStyle/>
          <a:p>
            <a:fld id="{BCCD5B6C-1501-406F-8FCF-78C56CDF75BB}" type="slidenum">
              <a:rPr lang="en-US" smtClean="0"/>
              <a:pPr/>
              <a:t>‹#›</a:t>
            </a:fld>
            <a:endParaRPr lang="en-US" dirty="0"/>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8A6E-BCD6-4551-9ABD-80CF327DA67E}" type="datetime1">
              <a:rPr lang="en-US" smtClean="0"/>
              <a:pPr/>
              <a:t>12/18/2013</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5FEBC-AF1C-4017-B6C4-5D97D3824B57}" type="datetime1">
              <a:rPr lang="en-US" smtClean="0"/>
              <a:pPr/>
              <a:t>12/18/2013</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24652-FB8D-466F-B04B-EDAA4146FA09}"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41BF-BE87-407A-87F8-7D9D3A073457}"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D72B4-E56B-4B5F-A087-320E40451F64}"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80B78A-F525-4105-9CC5-339A2EF8D805}"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5F29C-44C6-4A10-9F59-F91D193AD5C1}"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110E41C-8732-4F44-9B08-C3AD3847C49D}" type="datetime1">
              <a:rPr lang="en-US" smtClean="0"/>
              <a:pPr/>
              <a:t>12/18/2013</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C3C62-2991-4A83-A139-F64AECB762E7}" type="datetime1">
              <a:rPr lang="en-US" smtClean="0"/>
              <a:pPr/>
              <a:t>12/18/2013</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69F9A-3A68-4AE6-8495-4A0DCABA5F3E}" type="datetime1">
              <a:rPr lang="en-US" smtClean="0"/>
              <a:pPr/>
              <a:t>12/18/2013</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E1C3-C0E2-4980-BFEF-FDC32F44B061}" type="datetime1">
              <a:rPr lang="en-US" smtClean="0"/>
              <a:pPr/>
              <a:t>12/18/2013</a:t>
            </a:fld>
            <a:endParaRPr lang="en-US" dirty="0"/>
          </a:p>
        </p:txBody>
      </p:sp>
      <p:sp>
        <p:nvSpPr>
          <p:cNvPr id="5" name="Footer Placeholder 4"/>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F09D4-322C-43F0-96CF-3967AF515885}" type="datetime1">
              <a:rPr lang="en-US" smtClean="0"/>
              <a:pPr/>
              <a:t>12/18/2013</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264C3-D268-473C-972B-7872BE82DEF1}" type="datetime1">
              <a:rPr lang="en-US" smtClean="0"/>
              <a:pPr/>
              <a:t>12/18/2013</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A265F-A0F6-4271-9133-A2FB185EAFE6}" type="datetime1">
              <a:rPr lang="en-US" smtClean="0"/>
              <a:pPr/>
              <a:t>12/18/2013</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683F2-CD56-4335-90F7-8C04BA95314B}"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34AD1C-FFB9-49EC-9FD7-804CD9170C50}" type="datetime1">
              <a:rPr lang="en-US" smtClean="0"/>
              <a:pPr/>
              <a:t>12/18/2013</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E8D9F94-1C5D-4E63-B9EB-E051F8E5616A}" type="datetime1">
              <a:rPr lang="en-US" smtClean="0"/>
              <a:pPr/>
              <a:t>12/18/2013</a:t>
            </a:fld>
            <a:endParaRPr lang="en-US" dirty="0"/>
          </a:p>
        </p:txBody>
      </p:sp>
      <p:sp>
        <p:nvSpPr>
          <p:cNvPr id="6" name="Footer Placeholder 5"/>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87BCB-FD02-46F5-B3EE-69C1BB286980}" type="datetime1">
              <a:rPr lang="en-US" smtClean="0"/>
              <a:pPr/>
              <a:t>12/18/2013</a:t>
            </a:fld>
            <a:endParaRPr lang="en-US" dirty="0"/>
          </a:p>
        </p:txBody>
      </p:sp>
      <p:sp>
        <p:nvSpPr>
          <p:cNvPr id="8" name="Footer Placeholder 7"/>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A5A8527-5CD7-462B-84A9-D5D4BA791218}" type="datetime1">
              <a:rPr lang="en-US" smtClean="0"/>
              <a:pPr/>
              <a:t>12/18/2013</a:t>
            </a:fld>
            <a:endParaRPr lang="en-US" dirty="0"/>
          </a:p>
        </p:txBody>
      </p:sp>
      <p:sp>
        <p:nvSpPr>
          <p:cNvPr id="4" name="Footer Placeholder 3"/>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5467-A358-44AD-896B-68BAF0DAA6C2}" type="datetime1">
              <a:rPr lang="en-US" smtClean="0"/>
              <a:pPr/>
              <a:t>12/18/2013</a:t>
            </a:fld>
            <a:endParaRPr lang="en-US" dirty="0"/>
          </a:p>
        </p:txBody>
      </p:sp>
      <p:sp>
        <p:nvSpPr>
          <p:cNvPr id="3" name="Footer Placeholder 2"/>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4" name="Slide Number Placeholder 3"/>
          <p:cNvSpPr>
            <a:spLocks noGrp="1"/>
          </p:cNvSpPr>
          <p:nvPr>
            <p:ph type="sldNum" sz="quarter" idx="12"/>
          </p:nvPr>
        </p:nvSpPr>
        <p:spPr>
          <a:xfrm>
            <a:off x="7467600" y="6248400"/>
            <a:ext cx="1371600" cy="365125"/>
          </a:xfrm>
        </p:spPr>
        <p:txBody>
          <a:bodyPr/>
          <a:lstStyle/>
          <a:p>
            <a:fld id="{BCCD5B6C-1501-406F-8FCF-78C56CDF75BB}" type="slidenum">
              <a:rPr lang="en-US" smtClean="0"/>
              <a:pPr/>
              <a:t>‹#›</a:t>
            </a:fld>
            <a:endParaRPr lang="en-US" dirty="0"/>
          </a:p>
        </p:txBody>
      </p:sp>
      <p:pic>
        <p:nvPicPr>
          <p:cNvPr id="5" name="Picture 4" descr="Wiley_Logo.eps"/>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801459" y="6553200"/>
            <a:ext cx="1143000" cy="2410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FF70161-D448-406C-9566-17B34554424C}" type="datetime1">
              <a:rPr lang="en-US" smtClean="0"/>
              <a:pPr/>
              <a:t>12/18/2013</a:t>
            </a:fld>
            <a:endParaRPr lang="en-US" dirty="0"/>
          </a:p>
        </p:txBody>
      </p:sp>
      <p:sp>
        <p:nvSpPr>
          <p:cNvPr id="6" name="Footer Placeholder 5"/>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1B51E5B-9C92-4EA7-B3ED-4D386D0C759A}" type="datetime1">
              <a:rPr lang="en-US" smtClean="0"/>
              <a:pPr/>
              <a:t>12/18/2013</a:t>
            </a:fld>
            <a:endParaRPr lang="en-US" dirty="0"/>
          </a:p>
        </p:txBody>
      </p:sp>
      <p:sp>
        <p:nvSpPr>
          <p:cNvPr id="6" name="Footer Placeholder 5"/>
          <p:cNvSpPr>
            <a:spLocks noGrp="1"/>
          </p:cNvSpPr>
          <p:nvPr>
            <p:ph type="ftr" sz="quarter" idx="11"/>
          </p:nvPr>
        </p:nvSpPr>
        <p:spPr/>
        <p:txBody>
          <a:bodyPr/>
          <a:lstStyle>
            <a:lvl1pPr>
              <a:defRPr>
                <a:latin typeface="Helvetica (Body)"/>
              </a:defRPr>
            </a:lvl1p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867400" y="6324600"/>
            <a:ext cx="1143000" cy="365125"/>
          </a:xfrm>
          <a:prstGeom prst="rect">
            <a:avLst/>
          </a:prstGeom>
        </p:spPr>
        <p:txBody>
          <a:bodyPr vert="horz" lIns="91440" tIns="45720" rIns="91440" bIns="45720" rtlCol="0" anchor="ctr"/>
          <a:lstStyle>
            <a:lvl1pPr algn="l">
              <a:defRPr sz="1200">
                <a:solidFill>
                  <a:schemeClr val="tx1">
                    <a:tint val="75000"/>
                  </a:schemeClr>
                </a:solidFill>
                <a:latin typeface="Helvetica (Body)"/>
              </a:defRPr>
            </a:lvl1pPr>
          </a:lstStyle>
          <a:p>
            <a:fld id="{CB7BCB33-9B23-47C8-8540-0D3703AAD544}" type="datetime1">
              <a:rPr lang="en-US" smtClean="0"/>
              <a:pPr/>
              <a:t>12/18/2013</a:t>
            </a:fld>
            <a:endParaRPr lang="en-US" dirty="0"/>
          </a:p>
        </p:txBody>
      </p:sp>
      <p:sp>
        <p:nvSpPr>
          <p:cNvPr id="5" name="Footer Placeholder 4"/>
          <p:cNvSpPr>
            <a:spLocks noGrp="1"/>
          </p:cNvSpPr>
          <p:nvPr>
            <p:ph type="ftr" sz="quarter" idx="3"/>
          </p:nvPr>
        </p:nvSpPr>
        <p:spPr>
          <a:xfrm>
            <a:off x="457200" y="6324600"/>
            <a:ext cx="502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smtClean="0">
              <a:latin typeface="Helvetica (Body)"/>
            </a:endParaRPr>
          </a:p>
          <a:p>
            <a:r>
              <a:rPr lang="en-US" dirty="0" smtClean="0">
                <a:latin typeface="Helvetica (Body)"/>
              </a:rPr>
              <a:t>Sec 3-</a:t>
            </a:r>
            <a:endParaRPr lang="en-US" dirty="0">
              <a:latin typeface="Helvetica (Body)"/>
            </a:endParaRPr>
          </a:p>
        </p:txBody>
      </p:sp>
      <p:sp>
        <p:nvSpPr>
          <p:cNvPr id="6" name="Slide Number Placeholder 5"/>
          <p:cNvSpPr>
            <a:spLocks noGrp="1"/>
          </p:cNvSpPr>
          <p:nvPr>
            <p:ph type="sldNum" sz="quarter" idx="4"/>
          </p:nvPr>
        </p:nvSpPr>
        <p:spPr>
          <a:xfrm>
            <a:off x="7467600" y="6248400"/>
            <a:ext cx="1371600" cy="365125"/>
          </a:xfrm>
          <a:prstGeom prst="rect">
            <a:avLst/>
          </a:prstGeom>
        </p:spPr>
        <p:txBody>
          <a:bodyPr vert="horz" lIns="91440" tIns="45720" rIns="91440" bIns="45720" rtlCol="0" anchor="ctr"/>
          <a:lstStyle>
            <a:lvl1pPr algn="r">
              <a:defRPr sz="1200">
                <a:solidFill>
                  <a:schemeClr val="tx1">
                    <a:tint val="75000"/>
                  </a:schemeClr>
                </a:solidFill>
                <a:latin typeface="Helvetica (Body)"/>
              </a:defRPr>
            </a:lvl1pPr>
          </a:lstStyle>
          <a:p>
            <a:fld id="{BCCD5B6C-1501-406F-8FCF-78C56CDF75BB}" type="slidenum">
              <a:rPr lang="en-US" smtClean="0"/>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dt="0"/>
  <p:txStyles>
    <p:titleStyle>
      <a:lvl1pPr algn="ctr" defTabSz="914400" rtl="0" eaLnBrk="1" latinLnBrk="0" hangingPunct="1">
        <a:spcBef>
          <a:spcPct val="0"/>
        </a:spcBef>
        <a:buNone/>
        <a:defRPr sz="4400" kern="1200">
          <a:solidFill>
            <a:schemeClr val="tx1"/>
          </a:solidFill>
          <a:latin typeface="Helvetica (Heading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Body)"/>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Bod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Bod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Bod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Bod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Body)"/>
              </a:defRPr>
            </a:lvl1pPr>
          </a:lstStyle>
          <a:p>
            <a:fld id="{2EEAB0C9-6427-481E-A90E-195E4475ED57}" type="datetime1">
              <a:rPr lang="en-US" smtClean="0"/>
              <a:pPr/>
              <a:t>12/18/2013</a:t>
            </a:fld>
            <a:endParaRPr lang="en-US" dirty="0"/>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Body)"/>
              </a:defRPr>
            </a:lvl1pPr>
          </a:lstStyle>
          <a:p>
            <a:r>
              <a:rPr lang="en-US" dirty="0" smtClean="0"/>
              <a:t>Sec 2-</a:t>
            </a:r>
            <a:endParaRPr lang="en-US" dirty="0"/>
          </a:p>
        </p:txBody>
      </p:sp>
      <p:sp>
        <p:nvSpPr>
          <p:cNvPr id="6" name="Slide Number Placeholder 5"/>
          <p:cNvSpPr>
            <a:spLocks noGrp="1"/>
          </p:cNvSpPr>
          <p:nvPr>
            <p:ph type="sldNum" sz="quarter" idx="4"/>
          </p:nvPr>
        </p:nvSpPr>
        <p:spPr>
          <a:xfrm>
            <a:off x="6705600" y="632460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Body)"/>
              </a:defRPr>
            </a:lvl1pPr>
          </a:lstStyle>
          <a:p>
            <a:fld id="{F8EF2FAB-30CA-43C8-A60D-1C183D556189}" type="slidenum">
              <a:rPr lang="en-US" smtClean="0"/>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Helvetica (Heading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Body)"/>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Bod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Bod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Bod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Bod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Body)"/>
              </a:defRPr>
            </a:lvl1pPr>
          </a:lstStyle>
          <a:p>
            <a:fld id="{5E547124-D164-4E77-80EA-8B0786FF6D49}" type="datetime1">
              <a:rPr lang="en-US" smtClean="0"/>
              <a:pPr/>
              <a:t>12/18/2013</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Body)"/>
              </a:defRPr>
            </a:lvl1pPr>
          </a:lstStyle>
          <a:p>
            <a:r>
              <a:rPr lang="en-US" dirty="0" smtClean="0"/>
              <a:t>Sec 2-</a:t>
            </a:r>
            <a:endParaRPr lang="en-US" dirty="0"/>
          </a:p>
        </p:txBody>
      </p:sp>
      <p:sp>
        <p:nvSpPr>
          <p:cNvPr id="6" name="Slide Number Placeholder 5"/>
          <p:cNvSpPr>
            <a:spLocks noGrp="1"/>
          </p:cNvSpPr>
          <p:nvPr>
            <p:ph type="sldNum" sz="quarter" idx="4"/>
          </p:nvPr>
        </p:nvSpPr>
        <p:spPr>
          <a:xfrm>
            <a:off x="6705600" y="632460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Body)"/>
              </a:defRPr>
            </a:lvl1pPr>
          </a:lstStyle>
          <a:p>
            <a:fld id="{C8C3E45D-2072-4243-BD06-4FB6C71BC358}" type="slidenum">
              <a:rPr lang="en-US" smtClean="0"/>
              <a:pPr/>
              <a:t>‹#›</a:t>
            </a:fld>
            <a:endParaRPr lang="en-US" dirty="0"/>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Helvetica (Heading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Body)"/>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Bod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Bod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Bod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Bod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Excel_Worksheet3.xlsx"/><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package" Target="../embeddings/Microsoft_Office_Excel_Worksheet4.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Worksheet5.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Excel_Worksheet6.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Excel_Worksheet7.xls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9.png"/><Relationship Id="rId4" Type="http://schemas.openxmlformats.org/officeDocument/2006/relationships/package" Target="../embeddings/Microsoft_Office_Excel_Worksheet8.xls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png"/><Relationship Id="rId4" Type="http://schemas.openxmlformats.org/officeDocument/2006/relationships/package" Target="../embeddings/Microsoft_Office_Excel_Worksheet9.xlsx"/></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package" Target="../embeddings/Microsoft_Office_Excel_Worksheet1.xlsx"/></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a:spLocks noGrp="1" noChangeArrowheads="1"/>
          </p:cNvSpPr>
          <p:nvPr/>
        </p:nvSpPr>
        <p:spPr bwMode="auto">
          <a:xfrm>
            <a:off x="495300" y="4862024"/>
            <a:ext cx="8153400" cy="1261272"/>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 </a:t>
            </a:r>
            <a:r>
              <a:rPr lang="en-US" sz="3400" b="1" dirty="0" smtClean="0">
                <a:latin typeface="Helvetica" pitchFamily="34" charset="0"/>
                <a:cs typeface="Times New Roman" pitchFamily="18" charset="0"/>
              </a:rPr>
              <a:t>6</a:t>
            </a:r>
          </a:p>
          <a:p>
            <a:pPr algn="ctr"/>
            <a:r>
              <a:rPr lang="en-US" sz="3400" dirty="0" smtClean="0">
                <a:latin typeface="Helvetica" pitchFamily="34" charset="0"/>
              </a:rPr>
              <a:t>Descriptive Statistics</a:t>
            </a:r>
            <a:endParaRPr lang="en-US" sz="3400" dirty="0">
              <a:latin typeface="Helvetica" pitchFamily="34" charset="0"/>
            </a:endParaRPr>
          </a:p>
        </p:txBody>
      </p:sp>
      <p:sp>
        <p:nvSpPr>
          <p:cNvPr id="12" name="Rectangle 34"/>
          <p:cNvSpPr>
            <a:spLocks noGrp="1" noChangeArrowheads="1"/>
          </p:cNvSpPr>
          <p:nvPr/>
        </p:nvSpPr>
        <p:spPr bwMode="auto">
          <a:xfrm>
            <a:off x="2946950" y="2152952"/>
            <a:ext cx="5483018" cy="2590800"/>
          </a:xfrm>
          <a:prstGeom prst="rect">
            <a:avLst/>
          </a:prstGeom>
          <a:noFill/>
          <a:ln w="9525">
            <a:noFill/>
            <a:miter lim="800000"/>
            <a:headEnd/>
            <a:tailEnd/>
          </a:ln>
        </p:spPr>
        <p:txBody>
          <a:bodyPr anchor="ctr"/>
          <a:lstStyle/>
          <a:p>
            <a:pPr algn="ctr"/>
            <a:r>
              <a:rPr lang="en-US" sz="3400" b="1" dirty="0" smtClean="0">
                <a:latin typeface="Helvetica" pitchFamily="34" charset="0"/>
                <a:ea typeface="ＭＳ Ｐゴシック" charset="-128"/>
                <a:cs typeface="Times New Roman" pitchFamily="18" charset="0"/>
              </a:rPr>
              <a:t>Applied Statistics and Probability for Engineers</a:t>
            </a:r>
          </a:p>
          <a:p>
            <a:pPr algn="ctr"/>
            <a:endParaRPr lang="en-US" sz="2800" b="1" dirty="0" smtClean="0">
              <a:latin typeface="Times New Roman" pitchFamily="18" charset="0"/>
              <a:ea typeface="ＭＳ Ｐゴシック" charset="-128"/>
              <a:cs typeface="Times New Roman" pitchFamily="18" charset="0"/>
            </a:endParaRPr>
          </a:p>
          <a:p>
            <a:pPr algn="ctr"/>
            <a:r>
              <a:rPr lang="en-US" sz="3000" b="1" dirty="0" smtClean="0">
                <a:latin typeface="Helvetica" pitchFamily="34" charset="0"/>
                <a:ea typeface="ＭＳ Ｐゴシック" charset="-128"/>
                <a:cs typeface="Times New Roman" pitchFamily="18" charset="0"/>
              </a:rPr>
              <a:t>Sixth Edition</a:t>
            </a:r>
          </a:p>
          <a:p>
            <a:pPr algn="ctr">
              <a:lnSpc>
                <a:spcPct val="200000"/>
              </a:lnSpc>
            </a:pPr>
            <a:r>
              <a:rPr lang="en-US" sz="1800" b="1" dirty="0" smtClean="0">
                <a:latin typeface="Helvetica" pitchFamily="34" charset="0"/>
                <a:ea typeface="ＭＳ Ｐゴシック" charset="-128"/>
                <a:cs typeface="Times New Roman" pitchFamily="18" charset="0"/>
              </a:rPr>
              <a:t>Douglas C. Montgomery    George C. </a:t>
            </a:r>
            <a:r>
              <a:rPr lang="en-US" sz="1800" b="1" dirty="0" err="1" smtClean="0">
                <a:latin typeface="Helvetica" pitchFamily="34" charset="0"/>
                <a:ea typeface="ＭＳ Ｐゴシック" charset="-128"/>
                <a:cs typeface="Times New Roman" pitchFamily="18" charset="0"/>
              </a:rPr>
              <a:t>Runger</a:t>
            </a:r>
            <a:endParaRPr lang="en-US" sz="1800" b="1" dirty="0">
              <a:latin typeface="Helvetica" pitchFamily="34" charset="0"/>
              <a:ea typeface="ＭＳ Ｐゴシック" charset="-128"/>
              <a:cs typeface="Times New Roman" pitchFamily="18" charset="0"/>
            </a:endParaRPr>
          </a:p>
        </p:txBody>
      </p:sp>
      <p:grpSp>
        <p:nvGrpSpPr>
          <p:cNvPr id="2" name="Group 15"/>
          <p:cNvGrpSpPr/>
          <p:nvPr/>
        </p:nvGrpSpPr>
        <p:grpSpPr>
          <a:xfrm>
            <a:off x="546204" y="2107464"/>
            <a:ext cx="8051592" cy="2697542"/>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80" name="Picture 4"/>
          <p:cNvPicPr>
            <a:picLocks noChangeAspect="1" noChangeArrowheads="1"/>
          </p:cNvPicPr>
          <p:nvPr/>
        </p:nvPicPr>
        <p:blipFill>
          <a:blip r:embed="rId3" cstate="print"/>
          <a:srcRect/>
          <a:stretch>
            <a:fillRect/>
          </a:stretch>
        </p:blipFill>
        <p:spPr bwMode="auto">
          <a:xfrm>
            <a:off x="838200" y="2239963"/>
            <a:ext cx="1828800" cy="2408237"/>
          </a:xfrm>
          <a:prstGeom prst="rect">
            <a:avLst/>
          </a:prstGeom>
          <a:noFill/>
          <a:ln w="9525">
            <a:noFill/>
            <a:miter lim="800000"/>
            <a:headEnd/>
            <a:tailEnd/>
          </a:ln>
          <a:effectLst/>
        </p:spPr>
      </p:pic>
    </p:spTree>
    <p:extLst>
      <p:ext uri="{BB962C8B-B14F-4D97-AF65-F5344CB8AC3E}">
        <p14:creationId xmlns:p14="http://schemas.microsoft.com/office/powerpoint/2010/main" xmlns="" val="384228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a:t>
            </a:r>
            <a:r>
              <a:rPr lang="en-US" i="1" dirty="0" smtClean="0"/>
              <a:t>s</a:t>
            </a:r>
            <a:r>
              <a:rPr lang="en-US" i="1" baseline="30000" dirty="0" smtClean="0"/>
              <a:t>2</a:t>
            </a:r>
            <a:endParaRPr lang="en-US" i="1" baseline="30000" dirty="0"/>
          </a:p>
        </p:txBody>
      </p:sp>
      <p:sp>
        <p:nvSpPr>
          <p:cNvPr id="3" name="Content Placeholder 2"/>
          <p:cNvSpPr>
            <a:spLocks noGrp="1"/>
          </p:cNvSpPr>
          <p:nvPr>
            <p:ph idx="1"/>
          </p:nvPr>
        </p:nvSpPr>
        <p:spPr>
          <a:xfrm>
            <a:off x="457200" y="914400"/>
            <a:ext cx="8229600" cy="1143000"/>
          </a:xfrm>
        </p:spPr>
        <p:txBody>
          <a:bodyPr>
            <a:normAutofit/>
          </a:bodyPr>
          <a:lstStyle/>
          <a:p>
            <a:pPr>
              <a:buNone/>
            </a:pPr>
            <a:r>
              <a:rPr lang="en-US" sz="2800" dirty="0" smtClean="0"/>
              <a:t>The prior calculation is definitional and tedious.  A </a:t>
            </a:r>
          </a:p>
          <a:p>
            <a:pPr>
              <a:buNone/>
            </a:pPr>
            <a:r>
              <a:rPr lang="en-US" sz="2800" dirty="0" smtClean="0"/>
              <a:t>shortcut is derived here and involves just 2 sums.</a:t>
            </a:r>
            <a:endParaRPr lang="en-US" sz="2800"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10</a:t>
            </a:fld>
            <a:endParaRPr lang="en-US" dirty="0"/>
          </a:p>
        </p:txBody>
      </p:sp>
      <p:pic>
        <p:nvPicPr>
          <p:cNvPr id="7" name="Picture 6" descr="Picture3.png"/>
          <p:cNvPicPr>
            <a:picLocks noChangeAspect="1"/>
          </p:cNvPicPr>
          <p:nvPr/>
        </p:nvPicPr>
        <p:blipFill>
          <a:blip r:embed="rId3"/>
          <a:stretch>
            <a:fillRect/>
          </a:stretch>
        </p:blipFill>
        <p:spPr>
          <a:xfrm>
            <a:off x="1066800" y="2048590"/>
            <a:ext cx="6784288" cy="40474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6-3: Variance by Shortcut</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11</a:t>
            </a:fld>
            <a:endParaRPr lang="en-US" dirty="0"/>
          </a:p>
        </p:txBody>
      </p:sp>
      <p:graphicFrame>
        <p:nvGraphicFramePr>
          <p:cNvPr id="8" name="Object 7"/>
          <p:cNvGraphicFramePr>
            <a:graphicFrameLocks noChangeAspect="1"/>
          </p:cNvGraphicFramePr>
          <p:nvPr/>
        </p:nvGraphicFramePr>
        <p:xfrm>
          <a:off x="609600" y="1219200"/>
          <a:ext cx="4039643" cy="4648200"/>
        </p:xfrm>
        <a:graphic>
          <a:graphicData uri="http://schemas.openxmlformats.org/presentationml/2006/ole">
            <p:oleObj spid="_x0000_s53252" name="Equation" r:id="rId4" imgW="1765080" imgH="2031840" progId="Equation.DSMT4">
              <p:embed/>
            </p:oleObj>
          </a:graphicData>
        </a:graphic>
      </p:graphicFrame>
      <p:graphicFrame>
        <p:nvGraphicFramePr>
          <p:cNvPr id="53253" name="Object 5"/>
          <p:cNvGraphicFramePr>
            <a:graphicFrameLocks noChangeAspect="1"/>
          </p:cNvGraphicFramePr>
          <p:nvPr/>
        </p:nvGraphicFramePr>
        <p:xfrm>
          <a:off x="4954588" y="1677988"/>
          <a:ext cx="3597275" cy="3114675"/>
        </p:xfrm>
        <a:graphic>
          <a:graphicData uri="http://schemas.openxmlformats.org/presentationml/2006/ole">
            <p:oleObj spid="_x0000_s53253" name="Worksheet" r:id="rId5" imgW="2295525" imgH="1971675" progId="Excel.Shee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“n–1”?</a:t>
            </a:r>
            <a:endParaRPr lang="en-US" dirty="0"/>
          </a:p>
        </p:txBody>
      </p:sp>
      <p:sp>
        <p:nvSpPr>
          <p:cNvPr id="3" name="Content Placeholder 2"/>
          <p:cNvSpPr>
            <a:spLocks noGrp="1"/>
          </p:cNvSpPr>
          <p:nvPr>
            <p:ph idx="1"/>
          </p:nvPr>
        </p:nvSpPr>
        <p:spPr/>
        <p:txBody>
          <a:bodyPr>
            <a:normAutofit fontScale="92500"/>
          </a:bodyPr>
          <a:lstStyle/>
          <a:p>
            <a:r>
              <a:rPr lang="en-US" dirty="0" smtClean="0"/>
              <a:t>The population variance is calculated with </a:t>
            </a:r>
            <a:r>
              <a:rPr lang="en-US" i="1" dirty="0" smtClean="0"/>
              <a:t>N</a:t>
            </a:r>
            <a:r>
              <a:rPr lang="en-US" dirty="0" smtClean="0"/>
              <a:t>, the population size.  Why isn’t the sample variance calculated with </a:t>
            </a:r>
            <a:r>
              <a:rPr lang="en-US" i="1" dirty="0" smtClean="0"/>
              <a:t>n</a:t>
            </a:r>
            <a:r>
              <a:rPr lang="en-US" dirty="0" smtClean="0"/>
              <a:t>, the sample size?</a:t>
            </a:r>
          </a:p>
          <a:p>
            <a:r>
              <a:rPr lang="en-US" dirty="0" smtClean="0"/>
              <a:t>The true variance is based on data deviations from the true mean, </a:t>
            </a:r>
            <a:r>
              <a:rPr lang="el-GR" dirty="0" smtClean="0"/>
              <a:t>μ</a:t>
            </a:r>
            <a:r>
              <a:rPr lang="en-US" dirty="0" smtClean="0"/>
              <a:t>.</a:t>
            </a:r>
          </a:p>
          <a:p>
            <a:r>
              <a:rPr lang="en-US" dirty="0" smtClean="0"/>
              <a:t>The sample calculation is based on the data deviations from </a:t>
            </a:r>
            <a:r>
              <a:rPr lang="en-US" i="1" dirty="0" smtClean="0"/>
              <a:t>x-bar</a:t>
            </a:r>
            <a:r>
              <a:rPr lang="en-US" dirty="0" smtClean="0"/>
              <a:t>, not </a:t>
            </a:r>
            <a:r>
              <a:rPr lang="el-GR" dirty="0" smtClean="0"/>
              <a:t>μ</a:t>
            </a:r>
            <a:r>
              <a:rPr lang="en-US" dirty="0" smtClean="0"/>
              <a:t>.  </a:t>
            </a:r>
            <a:r>
              <a:rPr lang="en-US" i="1" dirty="0" smtClean="0"/>
              <a:t>X-bar</a:t>
            </a:r>
            <a:r>
              <a:rPr lang="en-US" dirty="0" smtClean="0"/>
              <a:t> is an </a:t>
            </a:r>
            <a:r>
              <a:rPr lang="en-US" dirty="0" smtClean="0">
                <a:solidFill>
                  <a:srgbClr val="1F497D"/>
                </a:solidFill>
              </a:rPr>
              <a:t>estimator</a:t>
            </a:r>
            <a:r>
              <a:rPr lang="en-US" dirty="0" smtClean="0"/>
              <a:t> of </a:t>
            </a:r>
            <a:r>
              <a:rPr lang="el-GR" dirty="0" smtClean="0"/>
              <a:t>μ</a:t>
            </a:r>
            <a:r>
              <a:rPr lang="en-US" dirty="0" smtClean="0"/>
              <a:t>; close but not the same.  So the n-1 divisor is used to compensate for the error in the mean estimation.</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a:t>
            </a:r>
            <a:endParaRPr lang="en-US" dirty="0"/>
          </a:p>
        </p:txBody>
      </p:sp>
      <p:sp>
        <p:nvSpPr>
          <p:cNvPr id="3" name="Content Placeholder 2"/>
          <p:cNvSpPr>
            <a:spLocks noGrp="1"/>
          </p:cNvSpPr>
          <p:nvPr>
            <p:ph idx="1"/>
          </p:nvPr>
        </p:nvSpPr>
        <p:spPr/>
        <p:txBody>
          <a:bodyPr>
            <a:normAutofit fontScale="92500"/>
          </a:bodyPr>
          <a:lstStyle/>
          <a:p>
            <a:r>
              <a:rPr lang="en-US" dirty="0" smtClean="0"/>
              <a:t>The sample variance is calculated with the quantity </a:t>
            </a:r>
            <a:r>
              <a:rPr lang="en-US" i="1" dirty="0" smtClean="0"/>
              <a:t>n</a:t>
            </a:r>
            <a:r>
              <a:rPr lang="en-US" dirty="0" smtClean="0"/>
              <a:t>-1.</a:t>
            </a:r>
          </a:p>
          <a:p>
            <a:r>
              <a:rPr lang="en-US" dirty="0" smtClean="0"/>
              <a:t>This quantity is called the “degrees of freedom”.</a:t>
            </a:r>
          </a:p>
          <a:p>
            <a:r>
              <a:rPr lang="en-US" dirty="0" smtClean="0"/>
              <a:t>Origin of the term:</a:t>
            </a:r>
          </a:p>
          <a:p>
            <a:pPr lvl="1"/>
            <a:r>
              <a:rPr lang="en-US" dirty="0" smtClean="0"/>
              <a:t>There are </a:t>
            </a:r>
            <a:r>
              <a:rPr lang="en-US" i="1" dirty="0" smtClean="0"/>
              <a:t>n</a:t>
            </a:r>
            <a:r>
              <a:rPr lang="en-US" dirty="0" smtClean="0"/>
              <a:t> deviations from </a:t>
            </a:r>
            <a:r>
              <a:rPr lang="en-US" i="1" dirty="0" smtClean="0"/>
              <a:t>x-bar</a:t>
            </a:r>
            <a:r>
              <a:rPr lang="en-US" dirty="0" smtClean="0"/>
              <a:t> in the sample.</a:t>
            </a:r>
          </a:p>
          <a:p>
            <a:pPr lvl="1"/>
            <a:r>
              <a:rPr lang="en-US" dirty="0" smtClean="0"/>
              <a:t>The sum  of the deviations is zero.  </a:t>
            </a:r>
          </a:p>
          <a:p>
            <a:pPr lvl="1"/>
            <a:r>
              <a:rPr lang="en-US" i="1" dirty="0" smtClean="0"/>
              <a:t>n</a:t>
            </a:r>
            <a:r>
              <a:rPr lang="en-US" dirty="0" smtClean="0"/>
              <a:t>-1 of the observations can be freely determined, but the </a:t>
            </a:r>
            <a:r>
              <a:rPr lang="en-US" i="1" dirty="0" smtClean="0"/>
              <a:t>n</a:t>
            </a:r>
            <a:r>
              <a:rPr lang="en-US" i="1" baseline="30000" dirty="0" smtClean="0"/>
              <a:t>th</a:t>
            </a:r>
            <a:r>
              <a:rPr lang="en-US" dirty="0" smtClean="0"/>
              <a:t> observation is fixed to maintain the zero sum.</a:t>
            </a:r>
          </a:p>
          <a:p>
            <a:pPr lvl="1"/>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Range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If the </a:t>
            </a:r>
            <a:r>
              <a:rPr lang="en-US" i="1" dirty="0" smtClean="0"/>
              <a:t>n</a:t>
            </a:r>
            <a:r>
              <a:rPr lang="en-US" dirty="0" smtClean="0"/>
              <a:t> observations in a sample are denoted </a:t>
            </a:r>
          </a:p>
          <a:p>
            <a:pPr>
              <a:buNone/>
            </a:pPr>
            <a:r>
              <a:rPr lang="en-US" dirty="0" smtClean="0"/>
              <a:t>by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 </a:t>
            </a:r>
            <a:r>
              <a:rPr lang="en-US" i="1" dirty="0" smtClean="0"/>
              <a:t>x</a:t>
            </a:r>
            <a:r>
              <a:rPr lang="en-US" i="1" baseline="-25000" dirty="0" smtClean="0"/>
              <a:t>n</a:t>
            </a:r>
            <a:r>
              <a:rPr lang="en-US" dirty="0" smtClean="0"/>
              <a:t>, the </a:t>
            </a:r>
            <a:r>
              <a:rPr lang="en-US" dirty="0" smtClean="0">
                <a:solidFill>
                  <a:srgbClr val="1F497D"/>
                </a:solidFill>
              </a:rPr>
              <a:t>sample range </a:t>
            </a:r>
            <a:r>
              <a:rPr lang="en-US" dirty="0" smtClean="0"/>
              <a:t>is:</a:t>
            </a:r>
          </a:p>
          <a:p>
            <a:pPr>
              <a:buNone/>
            </a:pPr>
            <a:endParaRPr lang="en-US" dirty="0" smtClean="0"/>
          </a:p>
          <a:p>
            <a:pPr algn="ctr">
              <a:buNone/>
            </a:pPr>
            <a:r>
              <a:rPr lang="en-US" i="1" dirty="0" smtClean="0"/>
              <a:t>r</a:t>
            </a:r>
            <a:r>
              <a:rPr lang="en-US" dirty="0" smtClean="0"/>
              <a:t> =  max(</a:t>
            </a:r>
            <a:r>
              <a:rPr lang="en-US" i="1" dirty="0" smtClean="0"/>
              <a:t>x</a:t>
            </a:r>
            <a:r>
              <a:rPr lang="en-US" i="1" baseline="-25000" dirty="0" smtClean="0"/>
              <a:t>i</a:t>
            </a:r>
            <a:r>
              <a:rPr lang="en-US" dirty="0" smtClean="0"/>
              <a:t>) – min(</a:t>
            </a:r>
            <a:r>
              <a:rPr lang="en-US" i="1" dirty="0" smtClean="0"/>
              <a:t>x</a:t>
            </a:r>
            <a:r>
              <a:rPr lang="en-US" i="1" baseline="-25000" dirty="0" smtClean="0"/>
              <a:t>i</a:t>
            </a:r>
            <a:r>
              <a:rPr lang="en-US" dirty="0" smtClean="0"/>
              <a:t>)       (6-6)</a:t>
            </a:r>
          </a:p>
          <a:p>
            <a:pPr algn="ctr">
              <a:buNone/>
            </a:pPr>
            <a:endParaRPr lang="en-US" dirty="0" smtClean="0"/>
          </a:p>
          <a:p>
            <a:pPr>
              <a:buNone/>
            </a:pPr>
            <a:r>
              <a:rPr lang="en-US" dirty="0" smtClean="0"/>
              <a:t>It is the largest observation in the sample minus</a:t>
            </a:r>
          </a:p>
          <a:p>
            <a:pPr>
              <a:buNone/>
            </a:pPr>
            <a:r>
              <a:rPr lang="en-US" dirty="0" smtClean="0"/>
              <a:t>the smallest observation.</a:t>
            </a:r>
          </a:p>
          <a:p>
            <a:pPr>
              <a:buNone/>
            </a:pPr>
            <a:endParaRPr lang="en-US" dirty="0" smtClean="0"/>
          </a:p>
          <a:p>
            <a:pPr>
              <a:buNone/>
            </a:pPr>
            <a:r>
              <a:rPr lang="en-US" dirty="0" smtClean="0"/>
              <a:t>From Example 6-3:</a:t>
            </a:r>
          </a:p>
          <a:p>
            <a:pPr algn="ctr">
              <a:buNone/>
            </a:pPr>
            <a:r>
              <a:rPr lang="en-US" i="1" dirty="0" smtClean="0"/>
              <a:t>r</a:t>
            </a:r>
            <a:r>
              <a:rPr lang="en-US" dirty="0" smtClean="0"/>
              <a:t> = 13.6 – 12.3 = 1.30</a:t>
            </a:r>
          </a:p>
          <a:p>
            <a:pPr>
              <a:buNone/>
            </a:pPr>
            <a:r>
              <a:rPr lang="en-US" dirty="0" smtClean="0"/>
              <a:t>Note that:  population range ≥ sample range</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Stem-and-Leaf Diagrams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Dot diagrams (dotplots) are useful for small data sets.  Stem &amp; leaf diagrams are better for large sets.</a:t>
            </a:r>
          </a:p>
          <a:p>
            <a:r>
              <a:rPr lang="en-US" dirty="0" smtClean="0"/>
              <a:t>Steps to construct a stem-and-leaf diagram:</a:t>
            </a:r>
          </a:p>
          <a:p>
            <a:pPr marL="971550" lvl="1" indent="-514350">
              <a:buFont typeface="+mj-lt"/>
              <a:buAutoNum type="arabicParenR"/>
            </a:pPr>
            <a:r>
              <a:rPr lang="en-US" dirty="0" smtClean="0"/>
              <a:t>Divide each number (</a:t>
            </a:r>
            <a:r>
              <a:rPr lang="en-US" i="1" dirty="0" smtClean="0"/>
              <a:t>x</a:t>
            </a:r>
            <a:r>
              <a:rPr lang="en-US" i="1" baseline="-25000" dirty="0" smtClean="0"/>
              <a:t>i</a:t>
            </a:r>
            <a:r>
              <a:rPr lang="en-US" dirty="0" smtClean="0"/>
              <a:t>) into two parts:  a </a:t>
            </a:r>
            <a:r>
              <a:rPr lang="en-US" dirty="0" smtClean="0">
                <a:solidFill>
                  <a:srgbClr val="1F497D"/>
                </a:solidFill>
              </a:rPr>
              <a:t>stem</a:t>
            </a:r>
            <a:r>
              <a:rPr lang="en-US" dirty="0" smtClean="0"/>
              <a:t>, consisting of the leading digits, and a </a:t>
            </a:r>
            <a:r>
              <a:rPr lang="en-US" dirty="0" smtClean="0">
                <a:solidFill>
                  <a:srgbClr val="1F497D"/>
                </a:solidFill>
              </a:rPr>
              <a:t>leaf</a:t>
            </a:r>
            <a:r>
              <a:rPr lang="en-US" dirty="0" smtClean="0"/>
              <a:t>, consisting of the remaining digit.</a:t>
            </a:r>
          </a:p>
          <a:p>
            <a:pPr marL="971550" lvl="1" indent="-514350">
              <a:buFont typeface="+mj-lt"/>
              <a:buAutoNum type="arabicParenR"/>
            </a:pPr>
            <a:r>
              <a:rPr lang="en-US" dirty="0" smtClean="0"/>
              <a:t>List the stem values in a vertical column.</a:t>
            </a:r>
          </a:p>
          <a:p>
            <a:pPr marL="971550" lvl="1" indent="-514350">
              <a:buFont typeface="+mj-lt"/>
              <a:buAutoNum type="arabicParenR"/>
            </a:pPr>
            <a:r>
              <a:rPr lang="en-US" dirty="0" smtClean="0"/>
              <a:t>Record the leaf for each observation beside its stem.</a:t>
            </a:r>
          </a:p>
          <a:p>
            <a:pPr marL="971550" lvl="1" indent="-514350">
              <a:buFont typeface="+mj-lt"/>
              <a:buAutoNum type="arabicParenR"/>
            </a:pPr>
            <a:r>
              <a:rPr lang="en-US" dirty="0" smtClean="0"/>
              <a:t>Write the units for the stems and leaves on the display.</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6-4: Alloy Strength</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16</a:t>
            </a:fld>
            <a:endParaRPr lang="en-US" dirty="0"/>
          </a:p>
        </p:txBody>
      </p:sp>
      <p:graphicFrame>
        <p:nvGraphicFramePr>
          <p:cNvPr id="56322" name="Object 2"/>
          <p:cNvGraphicFramePr>
            <a:graphicFrameLocks noChangeAspect="1"/>
          </p:cNvGraphicFramePr>
          <p:nvPr/>
        </p:nvGraphicFramePr>
        <p:xfrm>
          <a:off x="381000" y="2590800"/>
          <a:ext cx="3467100" cy="2713037"/>
        </p:xfrm>
        <a:graphic>
          <a:graphicData uri="http://schemas.openxmlformats.org/presentationml/2006/ole">
            <p:oleObj spid="_x0000_s56322" name="Worksheet" r:id="rId4" imgW="3057519" imgH="2438390" progId="Excel.Sheet.12">
              <p:embed/>
            </p:oleObj>
          </a:graphicData>
        </a:graphic>
      </p:graphicFrame>
      <p:sp>
        <p:nvSpPr>
          <p:cNvPr id="8" name="TextBox 7"/>
          <p:cNvSpPr txBox="1"/>
          <p:nvPr/>
        </p:nvSpPr>
        <p:spPr>
          <a:xfrm>
            <a:off x="3962400" y="5486400"/>
            <a:ext cx="4724400" cy="830997"/>
          </a:xfrm>
          <a:prstGeom prst="rect">
            <a:avLst/>
          </a:prstGeom>
          <a:noFill/>
        </p:spPr>
        <p:txBody>
          <a:bodyPr wrap="square" rtlCol="0">
            <a:spAutoFit/>
          </a:bodyPr>
          <a:lstStyle/>
          <a:p>
            <a:r>
              <a:rPr lang="en-US" sz="1600" dirty="0" smtClean="0">
                <a:solidFill>
                  <a:srgbClr val="1F497D"/>
                </a:solidFill>
                <a:latin typeface="Helvetica (Body)"/>
              </a:rPr>
              <a:t>Figure 6-4  </a:t>
            </a:r>
            <a:r>
              <a:rPr lang="en-US" sz="1600" dirty="0" smtClean="0">
                <a:latin typeface="Helvetica (Body)"/>
              </a:rPr>
              <a:t>Stem-and-leaf diagram for Table 6-2 data.  Center is about 155 and most data is between 110 and 200.  Leaves are unordered.</a:t>
            </a:r>
            <a:endParaRPr lang="en-US" sz="1600" dirty="0">
              <a:latin typeface="Helvetica (Body)"/>
            </a:endParaRPr>
          </a:p>
        </p:txBody>
      </p:sp>
      <p:sp>
        <p:nvSpPr>
          <p:cNvPr id="9" name="Rectangle 8"/>
          <p:cNvSpPr/>
          <p:nvPr/>
        </p:nvSpPr>
        <p:spPr>
          <a:xfrm>
            <a:off x="228600" y="838200"/>
            <a:ext cx="3810000" cy="1446550"/>
          </a:xfrm>
          <a:prstGeom prst="rect">
            <a:avLst/>
          </a:prstGeom>
        </p:spPr>
        <p:txBody>
          <a:bodyPr wrap="square">
            <a:spAutoFit/>
          </a:bodyPr>
          <a:lstStyle/>
          <a:p>
            <a:r>
              <a:rPr lang="en-US" sz="2200" dirty="0" smtClean="0"/>
              <a:t>To illustrate the construction of a stem-and-leaf diagram, consider the alloy compressive strength data in Table 6-2.</a:t>
            </a:r>
            <a:endParaRPr lang="en-US" sz="2200" dirty="0"/>
          </a:p>
        </p:txBody>
      </p:sp>
      <p:pic>
        <p:nvPicPr>
          <p:cNvPr id="10" name="Picture 6"/>
          <p:cNvPicPr>
            <a:picLocks noChangeAspect="1" noChangeArrowheads="1"/>
          </p:cNvPicPr>
          <p:nvPr/>
        </p:nvPicPr>
        <p:blipFill>
          <a:blip r:embed="rId5"/>
          <a:srcRect/>
          <a:stretch>
            <a:fillRect/>
          </a:stretch>
        </p:blipFill>
        <p:spPr bwMode="auto">
          <a:xfrm>
            <a:off x="4038600" y="952500"/>
            <a:ext cx="4724400" cy="445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Quartiles</a:t>
            </a:r>
            <a:endParaRPr lang="en-US" dirty="0"/>
          </a:p>
        </p:txBody>
      </p:sp>
      <p:sp>
        <p:nvSpPr>
          <p:cNvPr id="3" name="Content Placeholder 2"/>
          <p:cNvSpPr>
            <a:spLocks noGrp="1"/>
          </p:cNvSpPr>
          <p:nvPr>
            <p:ph idx="1"/>
          </p:nvPr>
        </p:nvSpPr>
        <p:spPr>
          <a:xfrm>
            <a:off x="457200" y="914400"/>
            <a:ext cx="8229600" cy="3733800"/>
          </a:xfrm>
        </p:spPr>
        <p:txBody>
          <a:bodyPr>
            <a:normAutofit/>
          </a:bodyPr>
          <a:lstStyle/>
          <a:p>
            <a:r>
              <a:rPr lang="en-US" sz="2000" dirty="0" smtClean="0"/>
              <a:t>The three quartiles partition the data into four equally sized counts or segments.</a:t>
            </a:r>
          </a:p>
          <a:p>
            <a:pPr lvl="1"/>
            <a:r>
              <a:rPr lang="en-US" sz="2000" dirty="0" smtClean="0"/>
              <a:t>First or lower quartile : 25% of the data is less than </a:t>
            </a:r>
            <a:r>
              <a:rPr lang="en-US" sz="2000" i="1" dirty="0" smtClean="0"/>
              <a:t>q</a:t>
            </a:r>
            <a:r>
              <a:rPr lang="en-US" sz="2000" baseline="-25000" dirty="0" smtClean="0"/>
              <a:t>1</a:t>
            </a:r>
            <a:r>
              <a:rPr lang="en-US" sz="2000" dirty="0" smtClean="0"/>
              <a:t>.</a:t>
            </a:r>
          </a:p>
          <a:p>
            <a:pPr lvl="1"/>
            <a:r>
              <a:rPr lang="en-US" sz="2000" dirty="0" smtClean="0"/>
              <a:t>Second quartile : 50% of the data is less than </a:t>
            </a:r>
            <a:r>
              <a:rPr lang="en-US" sz="2000" i="1" dirty="0" smtClean="0"/>
              <a:t>q</a:t>
            </a:r>
            <a:r>
              <a:rPr lang="en-US" sz="2000" baseline="-25000" dirty="0" smtClean="0"/>
              <a:t>2</a:t>
            </a:r>
            <a:r>
              <a:rPr lang="en-US" sz="2000" dirty="0" smtClean="0"/>
              <a:t>, the median.</a:t>
            </a:r>
          </a:p>
          <a:p>
            <a:pPr lvl="1"/>
            <a:r>
              <a:rPr lang="en-US" sz="2000" dirty="0" smtClean="0"/>
              <a:t>Third or upper quartile : 75% of the data is less than q</a:t>
            </a:r>
            <a:r>
              <a:rPr lang="en-US" sz="2000" baseline="-25000" dirty="0" smtClean="0"/>
              <a:t>3</a:t>
            </a:r>
            <a:r>
              <a:rPr lang="en-US" sz="2000" dirty="0" smtClean="0"/>
              <a:t>.</a:t>
            </a:r>
          </a:p>
          <a:p>
            <a:endParaRPr lang="en-US" sz="2000" dirty="0" smtClean="0"/>
          </a:p>
          <a:p>
            <a:r>
              <a:rPr lang="en-US" sz="2000" dirty="0" smtClean="0"/>
              <a:t>For the Table 6-2 data:</a:t>
            </a:r>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17</a:t>
            </a:fld>
            <a:endParaRPr lang="en-US" dirty="0"/>
          </a:p>
        </p:txBody>
      </p:sp>
      <p:graphicFrame>
        <p:nvGraphicFramePr>
          <p:cNvPr id="59395" name="Object 3"/>
          <p:cNvGraphicFramePr>
            <a:graphicFrameLocks noChangeAspect="1"/>
          </p:cNvGraphicFramePr>
          <p:nvPr/>
        </p:nvGraphicFramePr>
        <p:xfrm>
          <a:off x="3127375" y="3736975"/>
          <a:ext cx="4400550" cy="1828800"/>
        </p:xfrm>
        <a:graphic>
          <a:graphicData uri="http://schemas.openxmlformats.org/presentationml/2006/ole">
            <p:oleObj spid="_x0000_s59395" name="Worksheet" r:id="rId4" imgW="2895630" imgH="1190729" progId="Excel.Shee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Percentiles and Interquartile Range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Percentiles are a special case of the quartiles.</a:t>
            </a:r>
          </a:p>
          <a:p>
            <a:r>
              <a:rPr lang="en-US" dirty="0" smtClean="0"/>
              <a:t>Percentiles partition the data into 100 segments.</a:t>
            </a:r>
          </a:p>
          <a:p>
            <a:endParaRPr lang="en-US" dirty="0" smtClean="0"/>
          </a:p>
          <a:p>
            <a:r>
              <a:rPr lang="en-US" dirty="0" smtClean="0"/>
              <a:t>The interquartile range (IQR) is defined as:</a:t>
            </a:r>
          </a:p>
          <a:p>
            <a:pPr algn="ctr">
              <a:buNone/>
            </a:pPr>
            <a:r>
              <a:rPr lang="en-US" dirty="0" smtClean="0"/>
              <a:t>IQR = </a:t>
            </a:r>
            <a:r>
              <a:rPr lang="en-US" i="1" dirty="0" smtClean="0"/>
              <a:t>q</a:t>
            </a:r>
            <a:r>
              <a:rPr lang="en-US" baseline="-25000" dirty="0" smtClean="0"/>
              <a:t>3</a:t>
            </a:r>
            <a:r>
              <a:rPr lang="en-US" dirty="0" smtClean="0"/>
              <a:t> – </a:t>
            </a:r>
            <a:r>
              <a:rPr lang="en-US" i="1" dirty="0" smtClean="0"/>
              <a:t>q</a:t>
            </a:r>
            <a:r>
              <a:rPr lang="en-US" baseline="-25000" dirty="0" smtClean="0"/>
              <a:t>1</a:t>
            </a:r>
            <a:r>
              <a:rPr lang="en-US" dirty="0" smtClean="0"/>
              <a:t>.</a:t>
            </a:r>
          </a:p>
          <a:p>
            <a:r>
              <a:rPr lang="en-US" dirty="0" smtClean="0"/>
              <a:t>From the Quartiles example:</a:t>
            </a:r>
          </a:p>
          <a:p>
            <a:pPr algn="ctr">
              <a:buNone/>
            </a:pPr>
            <a:r>
              <a:rPr lang="en-US" dirty="0" smtClean="0"/>
              <a:t>IQR = 181.00 – 143.25 = 37.75 =  37.8</a:t>
            </a:r>
          </a:p>
          <a:p>
            <a:r>
              <a:rPr lang="en-US" dirty="0" smtClean="0"/>
              <a:t>Impact of outlier data:</a:t>
            </a:r>
          </a:p>
          <a:p>
            <a:pPr lvl="1"/>
            <a:r>
              <a:rPr lang="en-US" dirty="0" smtClean="0"/>
              <a:t>IQR is not affected</a:t>
            </a:r>
          </a:p>
          <a:p>
            <a:pPr lvl="1"/>
            <a:r>
              <a:rPr lang="en-US" dirty="0" smtClean="0"/>
              <a:t>Range is directly affected.</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Minitab Descriptives</a:t>
            </a:r>
            <a:endParaRPr lang="en-US" dirty="0"/>
          </a:p>
        </p:txBody>
      </p:sp>
      <p:sp>
        <p:nvSpPr>
          <p:cNvPr id="3" name="Content Placeholder 2"/>
          <p:cNvSpPr>
            <a:spLocks noGrp="1"/>
          </p:cNvSpPr>
          <p:nvPr>
            <p:ph idx="1"/>
          </p:nvPr>
        </p:nvSpPr>
        <p:spPr>
          <a:xfrm>
            <a:off x="457200" y="1066800"/>
            <a:ext cx="8229600" cy="2362200"/>
          </a:xfrm>
        </p:spPr>
        <p:txBody>
          <a:bodyPr>
            <a:normAutofit fontScale="92500" lnSpcReduction="20000"/>
          </a:bodyPr>
          <a:lstStyle/>
          <a:p>
            <a:r>
              <a:rPr lang="en-US" dirty="0" smtClean="0"/>
              <a:t>The Minitab selection menu:</a:t>
            </a:r>
          </a:p>
          <a:p>
            <a:pPr algn="ctr">
              <a:buNone/>
            </a:pPr>
            <a:r>
              <a:rPr lang="en-US" sz="2800" dirty="0" smtClean="0">
                <a:solidFill>
                  <a:srgbClr val="1F497D"/>
                </a:solidFill>
              </a:rPr>
              <a:t>Stat</a:t>
            </a:r>
            <a:r>
              <a:rPr lang="en-US" sz="2800" dirty="0" smtClean="0">
                <a:solidFill>
                  <a:srgbClr val="002060"/>
                </a:solidFill>
              </a:rPr>
              <a:t> &gt; </a:t>
            </a:r>
            <a:r>
              <a:rPr lang="en-US" sz="2800" dirty="0" smtClean="0">
                <a:solidFill>
                  <a:srgbClr val="1F497D"/>
                </a:solidFill>
              </a:rPr>
              <a:t>Basic Statistics </a:t>
            </a:r>
            <a:r>
              <a:rPr lang="en-US" sz="2800" dirty="0" smtClean="0">
                <a:solidFill>
                  <a:srgbClr val="002060"/>
                </a:solidFill>
              </a:rPr>
              <a:t>&gt; </a:t>
            </a:r>
            <a:r>
              <a:rPr lang="en-US" sz="2800" dirty="0" smtClean="0">
                <a:solidFill>
                  <a:srgbClr val="1F497D"/>
                </a:solidFill>
              </a:rPr>
              <a:t>Display Descriptive Statistics</a:t>
            </a:r>
          </a:p>
          <a:p>
            <a:pPr>
              <a:buNone/>
            </a:pPr>
            <a:r>
              <a:rPr lang="en-US" dirty="0" smtClean="0"/>
              <a:t>calculates the descriptive statistics for a data </a:t>
            </a:r>
          </a:p>
          <a:p>
            <a:pPr>
              <a:buNone/>
            </a:pPr>
            <a:r>
              <a:rPr lang="en-US" dirty="0" smtClean="0"/>
              <a:t>set.</a:t>
            </a:r>
          </a:p>
          <a:p>
            <a:r>
              <a:rPr lang="en-US" dirty="0" smtClean="0"/>
              <a:t>For the Table 6-2 data, Minitab produces:</a:t>
            </a:r>
            <a:endParaRPr lang="en-US" dirty="0"/>
          </a:p>
        </p:txBody>
      </p:sp>
      <p:sp>
        <p:nvSpPr>
          <p:cNvPr id="4" name="Footer Placeholder 3"/>
          <p:cNvSpPr>
            <a:spLocks noGrp="1"/>
          </p:cNvSpPr>
          <p:nvPr>
            <p:ph type="ftr" sz="quarter" idx="11"/>
          </p:nvPr>
        </p:nvSpPr>
        <p:spPr/>
        <p:txBody>
          <a:bodyPr/>
          <a:lstStyle/>
          <a:p>
            <a:r>
              <a:rPr lang="en-US" dirty="0" smtClean="0"/>
              <a:t>Sec 6-2 Stem-And-Leaf Diagrams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19</a:t>
            </a:fld>
            <a:endParaRPr lang="en-US" dirty="0"/>
          </a:p>
        </p:txBody>
      </p:sp>
      <p:graphicFrame>
        <p:nvGraphicFramePr>
          <p:cNvPr id="60421" name="Object 5"/>
          <p:cNvGraphicFramePr>
            <a:graphicFrameLocks noChangeAspect="1"/>
          </p:cNvGraphicFramePr>
          <p:nvPr/>
        </p:nvGraphicFramePr>
        <p:xfrm>
          <a:off x="1597025" y="3657600"/>
          <a:ext cx="6029325" cy="1928813"/>
        </p:xfrm>
        <a:graphic>
          <a:graphicData uri="http://schemas.openxmlformats.org/presentationml/2006/ole">
            <p:oleObj spid="_x0000_s60421" name="Worksheet" r:id="rId4" imgW="3152775" imgH="1009650" progId="Excel.Shee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248400"/>
            <a:ext cx="2895600" cy="365125"/>
          </a:xfrm>
        </p:spPr>
        <p:txBody>
          <a:bodyPr/>
          <a:lstStyle/>
          <a:p>
            <a:pPr algn="l"/>
            <a:r>
              <a:rPr lang="en-US" dirty="0" smtClean="0"/>
              <a:t>Chapter 6 Title and Outline</a:t>
            </a:r>
          </a:p>
        </p:txBody>
      </p:sp>
      <p:sp>
        <p:nvSpPr>
          <p:cNvPr id="3" name="Slide Number Placeholder 2"/>
          <p:cNvSpPr>
            <a:spLocks noGrp="1"/>
          </p:cNvSpPr>
          <p:nvPr>
            <p:ph type="sldNum" sz="quarter" idx="12"/>
          </p:nvPr>
        </p:nvSpPr>
        <p:spPr/>
        <p:txBody>
          <a:bodyPr/>
          <a:lstStyle/>
          <a:p>
            <a:fld id="{BCCD5B6C-1501-406F-8FCF-78C56CDF75BB}" type="slidenum">
              <a:rPr lang="en-US" smtClean="0"/>
              <a:pPr/>
              <a:t>2</a:t>
            </a:fld>
            <a:endParaRPr lang="en-US" dirty="0"/>
          </a:p>
        </p:txBody>
      </p:sp>
      <p:sp>
        <p:nvSpPr>
          <p:cNvPr id="4" name="TextBox 3"/>
          <p:cNvSpPr txBox="1"/>
          <p:nvPr/>
        </p:nvSpPr>
        <p:spPr>
          <a:xfrm>
            <a:off x="0" y="0"/>
            <a:ext cx="3200400" cy="3154710"/>
          </a:xfrm>
          <a:prstGeom prst="rect">
            <a:avLst/>
          </a:prstGeom>
          <a:noFill/>
        </p:spPr>
        <p:txBody>
          <a:bodyPr wrap="square" rtlCol="0">
            <a:spAutoFit/>
          </a:bodyPr>
          <a:lstStyle/>
          <a:p>
            <a:pPr algn="ctr"/>
            <a:r>
              <a:rPr lang="en-US" sz="19900" b="1" dirty="0" smtClean="0">
                <a:solidFill>
                  <a:srgbClr val="1F497D"/>
                </a:solidFill>
                <a:latin typeface="Helvetica (Headings)"/>
                <a:cs typeface="Times New Roman" pitchFamily="18" charset="0"/>
              </a:rPr>
              <a:t>6</a:t>
            </a:r>
            <a:endParaRPr lang="en-US" sz="19900" b="1" dirty="0">
              <a:solidFill>
                <a:srgbClr val="1F497D"/>
              </a:solidFill>
              <a:latin typeface="Helvetica (Headings)"/>
              <a:cs typeface="Times New Roman" pitchFamily="18" charset="0"/>
            </a:endParaRPr>
          </a:p>
        </p:txBody>
      </p:sp>
      <p:sp>
        <p:nvSpPr>
          <p:cNvPr id="6" name="TextBox 5"/>
          <p:cNvSpPr txBox="1"/>
          <p:nvPr/>
        </p:nvSpPr>
        <p:spPr>
          <a:xfrm>
            <a:off x="3048000" y="1066800"/>
            <a:ext cx="5486400" cy="707886"/>
          </a:xfrm>
          <a:prstGeom prst="rect">
            <a:avLst/>
          </a:prstGeom>
          <a:noFill/>
        </p:spPr>
        <p:txBody>
          <a:bodyPr wrap="square" rtlCol="0">
            <a:spAutoFit/>
          </a:bodyPr>
          <a:lstStyle/>
          <a:p>
            <a:r>
              <a:rPr lang="en-US" sz="4000" b="1" dirty="0" smtClean="0">
                <a:solidFill>
                  <a:srgbClr val="1F497D"/>
                </a:solidFill>
                <a:latin typeface="Helvetica (Body)"/>
              </a:rPr>
              <a:t>Descriptive Statistics</a:t>
            </a:r>
            <a:endParaRPr lang="en-US" sz="4000" b="1" dirty="0">
              <a:solidFill>
                <a:srgbClr val="1F497D"/>
              </a:solidFill>
              <a:latin typeface="Helvetica (Body)"/>
            </a:endParaRPr>
          </a:p>
        </p:txBody>
      </p:sp>
      <p:sp>
        <p:nvSpPr>
          <p:cNvPr id="7" name="TextBox 6"/>
          <p:cNvSpPr txBox="1"/>
          <p:nvPr/>
        </p:nvSpPr>
        <p:spPr>
          <a:xfrm>
            <a:off x="381000" y="3352800"/>
            <a:ext cx="8305800" cy="1846659"/>
          </a:xfrm>
          <a:prstGeom prst="rect">
            <a:avLst/>
          </a:prstGeom>
          <a:noFill/>
        </p:spPr>
        <p:txBody>
          <a:bodyPr wrap="square" numCol="2" rtlCol="0">
            <a:spAutoFit/>
          </a:bodyPr>
          <a:lstStyle/>
          <a:p>
            <a:r>
              <a:rPr lang="en-US" sz="2200" dirty="0" smtClean="0">
                <a:latin typeface="Helvetica (Body)"/>
              </a:rPr>
              <a:t>6-1   Numerical Summaries of   </a:t>
            </a:r>
          </a:p>
          <a:p>
            <a:r>
              <a:rPr lang="en-US" sz="2200" dirty="0" smtClean="0">
                <a:latin typeface="Helvetica (Body)"/>
              </a:rPr>
              <a:t>        Data</a:t>
            </a:r>
          </a:p>
          <a:p>
            <a:r>
              <a:rPr lang="en-US" sz="2200" dirty="0" smtClean="0">
                <a:latin typeface="Helvetica (Body)"/>
              </a:rPr>
              <a:t>6-2   Stem-and-Leaf Diagrams</a:t>
            </a:r>
          </a:p>
          <a:p>
            <a:r>
              <a:rPr lang="en-US" sz="2200" dirty="0" smtClean="0">
                <a:latin typeface="Helvetica (Body)"/>
              </a:rPr>
              <a:t>6-3   Frequency Distributions </a:t>
            </a:r>
          </a:p>
          <a:p>
            <a:r>
              <a:rPr lang="en-US" sz="2200" dirty="0" smtClean="0">
                <a:latin typeface="Helvetica (Body)"/>
              </a:rPr>
              <a:t>        and Histograms</a:t>
            </a:r>
          </a:p>
          <a:p>
            <a:r>
              <a:rPr lang="en-US" sz="2200" dirty="0" smtClean="0">
                <a:latin typeface="Helvetica (Body)"/>
              </a:rPr>
              <a:t>6-4   Box Plots</a:t>
            </a:r>
          </a:p>
          <a:p>
            <a:r>
              <a:rPr lang="en-US" sz="2200" dirty="0" smtClean="0">
                <a:latin typeface="Helvetica (Body)"/>
              </a:rPr>
              <a:t>6-5   Time Sequence Plots</a:t>
            </a:r>
          </a:p>
          <a:p>
            <a:r>
              <a:rPr lang="en-US" sz="2200" dirty="0" smtClean="0">
                <a:latin typeface="Helvetica (Body)"/>
              </a:rPr>
              <a:t>6-6   Probability Plots</a:t>
            </a:r>
          </a:p>
          <a:p>
            <a:endParaRPr lang="en-US" dirty="0"/>
          </a:p>
        </p:txBody>
      </p:sp>
      <p:sp>
        <p:nvSpPr>
          <p:cNvPr id="8" name="TextBox 7"/>
          <p:cNvSpPr txBox="1"/>
          <p:nvPr/>
        </p:nvSpPr>
        <p:spPr>
          <a:xfrm>
            <a:off x="381000" y="2895600"/>
            <a:ext cx="2626040" cy="400110"/>
          </a:xfrm>
          <a:prstGeom prst="rect">
            <a:avLst/>
          </a:prstGeom>
          <a:noFill/>
        </p:spPr>
        <p:txBody>
          <a:bodyPr wrap="none" rtlCol="0">
            <a:spAutoFit/>
          </a:bodyPr>
          <a:lstStyle/>
          <a:p>
            <a:r>
              <a:rPr lang="en-US" sz="2000" b="1" dirty="0" smtClean="0">
                <a:latin typeface="Helvetica (Body)"/>
              </a:rPr>
              <a:t>CHAPTER 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frequency distribution is a compact summary of data, expressed as a table, graph, or function.</a:t>
            </a:r>
          </a:p>
          <a:p>
            <a:r>
              <a:rPr lang="en-US" dirty="0" smtClean="0"/>
              <a:t>The data is gathered into </a:t>
            </a:r>
            <a:r>
              <a:rPr lang="en-US" dirty="0" smtClean="0">
                <a:solidFill>
                  <a:srgbClr val="1F497D"/>
                </a:solidFill>
              </a:rPr>
              <a:t>bins</a:t>
            </a:r>
            <a:r>
              <a:rPr lang="en-US" dirty="0" smtClean="0"/>
              <a:t> or </a:t>
            </a:r>
            <a:r>
              <a:rPr lang="en-US" dirty="0" smtClean="0">
                <a:solidFill>
                  <a:srgbClr val="1F497D"/>
                </a:solidFill>
              </a:rPr>
              <a:t>cells</a:t>
            </a:r>
            <a:r>
              <a:rPr lang="en-US" dirty="0" smtClean="0"/>
              <a:t>, defined by </a:t>
            </a:r>
            <a:r>
              <a:rPr lang="en-US" dirty="0" smtClean="0">
                <a:solidFill>
                  <a:srgbClr val="1F497D"/>
                </a:solidFill>
              </a:rPr>
              <a:t>class intervals</a:t>
            </a:r>
            <a:r>
              <a:rPr lang="en-US" dirty="0" smtClean="0"/>
              <a:t>.</a:t>
            </a:r>
          </a:p>
          <a:p>
            <a:r>
              <a:rPr lang="en-US" dirty="0" smtClean="0"/>
              <a:t>The </a:t>
            </a:r>
            <a:r>
              <a:rPr lang="en-US" dirty="0" smtClean="0">
                <a:solidFill>
                  <a:srgbClr val="1F497D"/>
                </a:solidFill>
              </a:rPr>
              <a:t>number of classes</a:t>
            </a:r>
            <a:r>
              <a:rPr lang="en-US" dirty="0" smtClean="0"/>
              <a:t>, multiplied by the class interval, should exceed the range of the data.  The square root of the sample size is a guide.</a:t>
            </a:r>
          </a:p>
          <a:p>
            <a:r>
              <a:rPr lang="en-US" dirty="0" smtClean="0"/>
              <a:t>The boundaries of the class intervals should be convenient values, as should the </a:t>
            </a:r>
            <a:r>
              <a:rPr lang="en-US" dirty="0" smtClean="0">
                <a:solidFill>
                  <a:srgbClr val="1F497D"/>
                </a:solidFill>
              </a:rPr>
              <a:t>class width</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 Table</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21</a:t>
            </a:fld>
            <a:endParaRPr lang="en-US" dirty="0"/>
          </a:p>
        </p:txBody>
      </p:sp>
      <p:graphicFrame>
        <p:nvGraphicFramePr>
          <p:cNvPr id="61444" name="Object 4"/>
          <p:cNvGraphicFramePr>
            <a:graphicFrameLocks noChangeAspect="1"/>
          </p:cNvGraphicFramePr>
          <p:nvPr/>
        </p:nvGraphicFramePr>
        <p:xfrm>
          <a:off x="3341688" y="993775"/>
          <a:ext cx="5345112" cy="3971925"/>
        </p:xfrm>
        <a:graphic>
          <a:graphicData uri="http://schemas.openxmlformats.org/presentationml/2006/ole">
            <p:oleObj spid="_x0000_s61444" name="Worksheet" r:id="rId4" imgW="3133649" imgH="2276551" progId="Excel.Sheet.12">
              <p:embed/>
            </p:oleObj>
          </a:graphicData>
        </a:graphic>
      </p:graphicFrame>
      <p:sp>
        <p:nvSpPr>
          <p:cNvPr id="9" name="TextBox 8"/>
          <p:cNvSpPr txBox="1"/>
          <p:nvPr/>
        </p:nvSpPr>
        <p:spPr>
          <a:xfrm>
            <a:off x="381000" y="1814929"/>
            <a:ext cx="4419600" cy="4308872"/>
          </a:xfrm>
          <a:prstGeom prst="rect">
            <a:avLst/>
          </a:prstGeom>
          <a:noFill/>
        </p:spPr>
        <p:txBody>
          <a:bodyPr wrap="square" rtlCol="0">
            <a:spAutoFit/>
          </a:bodyPr>
          <a:lstStyle/>
          <a:p>
            <a:r>
              <a:rPr lang="en-US" sz="2000" u="sng" dirty="0" smtClean="0">
                <a:latin typeface="Helvetica (Body)"/>
              </a:rPr>
              <a:t>Considerations</a:t>
            </a:r>
            <a:r>
              <a:rPr lang="en-US" sz="2000" dirty="0" smtClean="0">
                <a:latin typeface="Helvetica (Body)"/>
              </a:rPr>
              <a:t>:</a:t>
            </a:r>
          </a:p>
          <a:p>
            <a:r>
              <a:rPr lang="en-US" dirty="0" smtClean="0">
                <a:latin typeface="Helvetica (Body)"/>
              </a:rPr>
              <a:t>Range = 245 – 76 = 169</a:t>
            </a:r>
          </a:p>
          <a:p>
            <a:endParaRPr lang="en-US" dirty="0" smtClean="0">
              <a:latin typeface="Helvetica (Body)"/>
            </a:endParaRPr>
          </a:p>
          <a:p>
            <a:r>
              <a:rPr lang="en-US" dirty="0" smtClean="0">
                <a:latin typeface="Helvetica (Body)"/>
              </a:rPr>
              <a:t>Sqrt(80) = 8.9</a:t>
            </a:r>
          </a:p>
          <a:p>
            <a:endParaRPr lang="en-US" dirty="0" smtClean="0">
              <a:latin typeface="Helvetica (Body)"/>
            </a:endParaRPr>
          </a:p>
          <a:p>
            <a:r>
              <a:rPr lang="en-US" dirty="0" smtClean="0">
                <a:latin typeface="Helvetica (Body)"/>
              </a:rPr>
              <a:t>Trial class width = 18.9</a:t>
            </a:r>
          </a:p>
          <a:p>
            <a:endParaRPr lang="en-US" dirty="0" smtClean="0">
              <a:latin typeface="Helvetica (Body)"/>
            </a:endParaRPr>
          </a:p>
          <a:p>
            <a:r>
              <a:rPr lang="en-US" sz="2000" u="sng" dirty="0" smtClean="0">
                <a:latin typeface="Helvetica (Body)"/>
              </a:rPr>
              <a:t>Decisions</a:t>
            </a:r>
            <a:r>
              <a:rPr lang="en-US" sz="2000" dirty="0" smtClean="0">
                <a:latin typeface="Helvetica (Body)"/>
              </a:rPr>
              <a:t>:</a:t>
            </a:r>
          </a:p>
          <a:p>
            <a:r>
              <a:rPr lang="en-US" dirty="0" smtClean="0">
                <a:latin typeface="Helvetica (Body)"/>
              </a:rPr>
              <a:t>Number of classes = 9</a:t>
            </a:r>
          </a:p>
          <a:p>
            <a:endParaRPr lang="en-US" dirty="0" smtClean="0">
              <a:latin typeface="Helvetica (Body)"/>
            </a:endParaRPr>
          </a:p>
          <a:p>
            <a:r>
              <a:rPr lang="en-US" dirty="0" smtClean="0">
                <a:latin typeface="Helvetica (Body)"/>
              </a:rPr>
              <a:t>Class width = 20</a:t>
            </a:r>
          </a:p>
          <a:p>
            <a:endParaRPr lang="en-US" dirty="0" smtClean="0">
              <a:latin typeface="Helvetica (Body)"/>
            </a:endParaRPr>
          </a:p>
          <a:p>
            <a:r>
              <a:rPr lang="en-US" dirty="0" smtClean="0">
                <a:latin typeface="Helvetica (Body)"/>
              </a:rPr>
              <a:t>Range of classes = 20 * 9 = 180</a:t>
            </a:r>
          </a:p>
          <a:p>
            <a:endParaRPr lang="en-US" dirty="0" smtClean="0">
              <a:latin typeface="Helvetica (Body)"/>
            </a:endParaRPr>
          </a:p>
          <a:p>
            <a:r>
              <a:rPr lang="en-US" dirty="0" smtClean="0">
                <a:latin typeface="Helvetica (Body)"/>
              </a:rPr>
              <a:t>Starting point = 70</a:t>
            </a:r>
            <a:endParaRPr lang="en-US" dirty="0">
              <a:latin typeface="Helvetica (Body)"/>
            </a:endParaRPr>
          </a:p>
        </p:txBody>
      </p:sp>
      <p:sp>
        <p:nvSpPr>
          <p:cNvPr id="7" name="Rectangle 6"/>
          <p:cNvSpPr/>
          <p:nvPr/>
        </p:nvSpPr>
        <p:spPr>
          <a:xfrm>
            <a:off x="304800" y="990600"/>
            <a:ext cx="2819400" cy="646331"/>
          </a:xfrm>
          <a:prstGeom prst="rect">
            <a:avLst/>
          </a:prstGeom>
        </p:spPr>
        <p:txBody>
          <a:bodyPr wrap="square">
            <a:spAutoFit/>
          </a:bodyPr>
          <a:lstStyle/>
          <a:p>
            <a:r>
              <a:rPr lang="en-US" b="1" dirty="0" smtClean="0"/>
              <a:t>Frequency Distribution for the data in Table 6-2</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p:txBody>
          <a:bodyPr>
            <a:normAutofit/>
          </a:bodyPr>
          <a:lstStyle/>
          <a:p>
            <a:r>
              <a:rPr lang="en-US" sz="2400" dirty="0" smtClean="0"/>
              <a:t>A histogram is a visual display of a frequency distribution, similar to a bar chart or a stem-and-leaf diagram.</a:t>
            </a:r>
          </a:p>
          <a:p>
            <a:endParaRPr lang="en-US" sz="2400" dirty="0" smtClean="0"/>
          </a:p>
          <a:p>
            <a:r>
              <a:rPr lang="en-US" sz="2400" dirty="0" smtClean="0"/>
              <a:t>Steps to construct a histogram with equal bin widths:</a:t>
            </a:r>
          </a:p>
          <a:p>
            <a:endParaRPr lang="en-US" sz="2400" dirty="0" smtClean="0"/>
          </a:p>
          <a:p>
            <a:pPr marL="971550" lvl="1" indent="-514350">
              <a:buFont typeface="+mj-lt"/>
              <a:buAutoNum type="arabicParenR"/>
            </a:pPr>
            <a:r>
              <a:rPr lang="en-US" sz="2400" dirty="0" smtClean="0"/>
              <a:t>Label the bin boundaries on the horizontal scale.</a:t>
            </a:r>
          </a:p>
          <a:p>
            <a:pPr marL="971550" lvl="1" indent="-514350">
              <a:buFont typeface="+mj-lt"/>
              <a:buAutoNum type="arabicParenR"/>
            </a:pPr>
            <a:r>
              <a:rPr lang="en-US" sz="2400" dirty="0" smtClean="0"/>
              <a:t>Mark &amp; label the vertical scale with the frequencies or relative frequencies.</a:t>
            </a:r>
          </a:p>
          <a:p>
            <a:pPr marL="971550" lvl="1" indent="-514350">
              <a:buFont typeface="+mj-lt"/>
              <a:buAutoNum type="arabicParenR"/>
            </a:pPr>
            <a:r>
              <a:rPr lang="en-US" sz="2400" dirty="0" smtClean="0"/>
              <a:t>Above each bin, draw a rectangle whose height is equal to the frequency corresponding to that bin.</a:t>
            </a:r>
            <a:endParaRPr lang="en-US" sz="2400"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of the Table 6-2 Data</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23</a:t>
            </a:fld>
            <a:endParaRPr lang="en-US" dirty="0"/>
          </a:p>
        </p:txBody>
      </p:sp>
      <p:sp>
        <p:nvSpPr>
          <p:cNvPr id="7" name="TextBox 6"/>
          <p:cNvSpPr txBox="1"/>
          <p:nvPr/>
        </p:nvSpPr>
        <p:spPr>
          <a:xfrm>
            <a:off x="762000" y="4953000"/>
            <a:ext cx="7696200" cy="1077218"/>
          </a:xfrm>
          <a:prstGeom prst="rect">
            <a:avLst/>
          </a:prstGeom>
          <a:noFill/>
        </p:spPr>
        <p:txBody>
          <a:bodyPr wrap="square" rtlCol="0">
            <a:spAutoFit/>
          </a:bodyPr>
          <a:lstStyle/>
          <a:p>
            <a:r>
              <a:rPr lang="en-US" sz="1600" dirty="0" smtClean="0">
                <a:solidFill>
                  <a:srgbClr val="1F497D"/>
                </a:solidFill>
                <a:latin typeface="Helvetica (Body)"/>
              </a:rPr>
              <a:t>Figure 6-7  </a:t>
            </a:r>
            <a:r>
              <a:rPr lang="en-US" sz="1600" dirty="0" smtClean="0">
                <a:latin typeface="Helvetica (Body)"/>
              </a:rPr>
              <a:t>Histogram of compressive strength of 80 aluminum-lithium alloy specimens.  Note these features – (1) horizontal scale  bin boundaries &amp; labels with units, (2) vertical scale measurements and labels, (3) histogram title at top or in legend.</a:t>
            </a:r>
            <a:endParaRPr lang="en-US" sz="1600" dirty="0">
              <a:latin typeface="Helvetica (Body)"/>
            </a:endParaRPr>
          </a:p>
        </p:txBody>
      </p:sp>
      <p:pic>
        <p:nvPicPr>
          <p:cNvPr id="8" name="Picture 2"/>
          <p:cNvPicPr>
            <a:picLocks noChangeAspect="1" noChangeArrowheads="1"/>
          </p:cNvPicPr>
          <p:nvPr/>
        </p:nvPicPr>
        <p:blipFill>
          <a:blip r:embed="rId3"/>
          <a:srcRect/>
          <a:stretch>
            <a:fillRect/>
          </a:stretch>
        </p:blipFill>
        <p:spPr bwMode="auto">
          <a:xfrm>
            <a:off x="762000" y="1066800"/>
            <a:ext cx="733425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Histograms with Unequal Bin Widths</a:t>
            </a:r>
            <a:endParaRPr lang="en-US" dirty="0"/>
          </a:p>
        </p:txBody>
      </p:sp>
      <p:sp>
        <p:nvSpPr>
          <p:cNvPr id="3" name="Content Placeholder 2"/>
          <p:cNvSpPr>
            <a:spLocks noGrp="1"/>
          </p:cNvSpPr>
          <p:nvPr>
            <p:ph idx="1"/>
          </p:nvPr>
        </p:nvSpPr>
        <p:spPr>
          <a:xfrm>
            <a:off x="457200" y="914400"/>
            <a:ext cx="8229600" cy="4191000"/>
          </a:xfrm>
        </p:spPr>
        <p:txBody>
          <a:bodyPr/>
          <a:lstStyle/>
          <a:p>
            <a:r>
              <a:rPr lang="en-US" dirty="0" smtClean="0"/>
              <a:t>If the data is tightly clustered in some regions and scattered in others, it is visually helpful to use narrow class widths in the clustered region and wide class widths in the scattered areas.</a:t>
            </a:r>
          </a:p>
          <a:p>
            <a:r>
              <a:rPr lang="en-US" dirty="0" smtClean="0"/>
              <a:t>In this approach, the rectangle </a:t>
            </a:r>
            <a:r>
              <a:rPr lang="en-US" dirty="0" smtClean="0">
                <a:solidFill>
                  <a:srgbClr val="002060"/>
                </a:solidFill>
              </a:rPr>
              <a:t>area</a:t>
            </a:r>
            <a:r>
              <a:rPr lang="en-US" dirty="0" smtClean="0"/>
              <a:t>, not the height, must be proportional to the class frequency.</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24</a:t>
            </a:fld>
            <a:endParaRPr lang="en-US" dirty="0"/>
          </a:p>
        </p:txBody>
      </p:sp>
      <p:graphicFrame>
        <p:nvGraphicFramePr>
          <p:cNvPr id="6" name="Object 5"/>
          <p:cNvGraphicFramePr>
            <a:graphicFrameLocks noChangeAspect="1"/>
          </p:cNvGraphicFramePr>
          <p:nvPr/>
        </p:nvGraphicFramePr>
        <p:xfrm>
          <a:off x="2438400" y="5181600"/>
          <a:ext cx="4104968" cy="762000"/>
        </p:xfrm>
        <a:graphic>
          <a:graphicData uri="http://schemas.openxmlformats.org/presentationml/2006/ole">
            <p:oleObj spid="_x0000_s63490" name="Equation" r:id="rId4" imgW="2120760" imgH="39348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Poor Choices in Drawing Histograms</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25</a:t>
            </a:fld>
            <a:endParaRPr lang="en-US" dirty="0"/>
          </a:p>
        </p:txBody>
      </p:sp>
      <p:sp>
        <p:nvSpPr>
          <p:cNvPr id="7" name="TextBox 6"/>
          <p:cNvSpPr txBox="1"/>
          <p:nvPr/>
        </p:nvSpPr>
        <p:spPr>
          <a:xfrm>
            <a:off x="990600" y="4876800"/>
            <a:ext cx="7315200" cy="1323439"/>
          </a:xfrm>
          <a:prstGeom prst="rect">
            <a:avLst/>
          </a:prstGeom>
          <a:noFill/>
        </p:spPr>
        <p:txBody>
          <a:bodyPr wrap="square" rtlCol="0">
            <a:spAutoFit/>
          </a:bodyPr>
          <a:lstStyle/>
          <a:p>
            <a:r>
              <a:rPr lang="en-US" sz="2000" dirty="0" smtClean="0">
                <a:solidFill>
                  <a:srgbClr val="1F497D"/>
                </a:solidFill>
                <a:latin typeface="Helvetica (Body)"/>
              </a:rPr>
              <a:t>Figure 6-8  </a:t>
            </a:r>
            <a:r>
              <a:rPr lang="en-US" sz="2000" dirty="0" smtClean="0">
                <a:latin typeface="Helvetica (Body)"/>
              </a:rPr>
              <a:t>Histogram of compressive strength of 80 aluminum-lithium alloy specimens.  </a:t>
            </a:r>
            <a:r>
              <a:rPr lang="en-US" sz="2000" u="sng" dirty="0" smtClean="0">
                <a:latin typeface="Helvetica (Body)"/>
              </a:rPr>
              <a:t>Errors</a:t>
            </a:r>
            <a:r>
              <a:rPr lang="en-US" sz="2000" dirty="0" smtClean="0">
                <a:latin typeface="Helvetica (Body)"/>
              </a:rPr>
              <a:t>:  too many bins (17) create jagged shape, horizontal scale not at class boundaries, horizontal axis label does not include units.</a:t>
            </a:r>
            <a:endParaRPr lang="en-US" sz="2000" dirty="0">
              <a:latin typeface="Helvetica (Body)"/>
            </a:endParaRPr>
          </a:p>
        </p:txBody>
      </p:sp>
      <p:pic>
        <p:nvPicPr>
          <p:cNvPr id="8" name="Picture 1"/>
          <p:cNvPicPr>
            <a:picLocks noChangeAspect="1" noChangeArrowheads="1"/>
          </p:cNvPicPr>
          <p:nvPr/>
        </p:nvPicPr>
        <p:blipFill>
          <a:blip r:embed="rId3"/>
          <a:srcRect/>
          <a:stretch>
            <a:fillRect/>
          </a:stretch>
        </p:blipFill>
        <p:spPr bwMode="auto">
          <a:xfrm>
            <a:off x="1409700" y="1066800"/>
            <a:ext cx="5981700"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Frequency Plot</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26</a:t>
            </a:fld>
            <a:endParaRPr lang="en-US" dirty="0"/>
          </a:p>
        </p:txBody>
      </p:sp>
      <p:sp>
        <p:nvSpPr>
          <p:cNvPr id="9" name="TextBox 8"/>
          <p:cNvSpPr txBox="1"/>
          <p:nvPr/>
        </p:nvSpPr>
        <p:spPr>
          <a:xfrm>
            <a:off x="914400" y="4953000"/>
            <a:ext cx="7315200" cy="923330"/>
          </a:xfrm>
          <a:prstGeom prst="rect">
            <a:avLst/>
          </a:prstGeom>
          <a:noFill/>
        </p:spPr>
        <p:txBody>
          <a:bodyPr wrap="square" rtlCol="0">
            <a:spAutoFit/>
          </a:bodyPr>
          <a:lstStyle/>
          <a:p>
            <a:r>
              <a:rPr lang="en-US" dirty="0" smtClean="0">
                <a:solidFill>
                  <a:srgbClr val="1F497D"/>
                </a:solidFill>
                <a:latin typeface="Helvetica (Body)"/>
              </a:rPr>
              <a:t>Figure 6-10  </a:t>
            </a:r>
            <a:r>
              <a:rPr lang="en-US" dirty="0" smtClean="0">
                <a:latin typeface="Helvetica (Body)"/>
              </a:rPr>
              <a:t>Cumulative histogram of compressive strength of 80 aluminum-lithium alloy specimens.  </a:t>
            </a:r>
            <a:r>
              <a:rPr lang="en-US" u="sng" dirty="0" smtClean="0">
                <a:latin typeface="Helvetica (Body)"/>
              </a:rPr>
              <a:t>Comment</a:t>
            </a:r>
            <a:r>
              <a:rPr lang="en-US" dirty="0" smtClean="0">
                <a:latin typeface="Helvetica (Body)"/>
              </a:rPr>
              <a:t>:  Easy to see cumulative probabilities, hard to see distribution shape.</a:t>
            </a:r>
          </a:p>
        </p:txBody>
      </p:sp>
      <p:pic>
        <p:nvPicPr>
          <p:cNvPr id="7" name="Picture 2"/>
          <p:cNvPicPr>
            <a:picLocks noChangeAspect="1" noChangeArrowheads="1"/>
          </p:cNvPicPr>
          <p:nvPr/>
        </p:nvPicPr>
        <p:blipFill>
          <a:blip r:embed="rId3"/>
          <a:srcRect/>
          <a:stretch>
            <a:fillRect/>
          </a:stretch>
        </p:blipFill>
        <p:spPr bwMode="auto">
          <a:xfrm>
            <a:off x="1371600" y="1066800"/>
            <a:ext cx="5829300" cy="3857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a Frequency Distribution</a:t>
            </a:r>
            <a:endParaRPr lang="en-US"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27</a:t>
            </a:fld>
            <a:endParaRPr lang="en-US" dirty="0"/>
          </a:p>
        </p:txBody>
      </p:sp>
      <p:sp>
        <p:nvSpPr>
          <p:cNvPr id="7" name="TextBox 6"/>
          <p:cNvSpPr txBox="1"/>
          <p:nvPr/>
        </p:nvSpPr>
        <p:spPr>
          <a:xfrm>
            <a:off x="685800" y="3505200"/>
            <a:ext cx="7924800" cy="2031325"/>
          </a:xfrm>
          <a:prstGeom prst="rect">
            <a:avLst/>
          </a:prstGeom>
          <a:noFill/>
        </p:spPr>
        <p:txBody>
          <a:bodyPr wrap="square" rtlCol="0">
            <a:spAutoFit/>
          </a:bodyPr>
          <a:lstStyle/>
          <a:p>
            <a:r>
              <a:rPr lang="en-US" dirty="0" smtClean="0">
                <a:solidFill>
                  <a:srgbClr val="1F497D"/>
                </a:solidFill>
                <a:latin typeface="Helvetica (Body)"/>
              </a:rPr>
              <a:t>Figure 6-11  </a:t>
            </a:r>
            <a:r>
              <a:rPr lang="en-US" dirty="0" smtClean="0">
                <a:latin typeface="Helvetica (Body)"/>
              </a:rPr>
              <a:t>Histograms of symmetric and skewed distributions.</a:t>
            </a:r>
          </a:p>
          <a:p>
            <a:endParaRPr lang="en-US" dirty="0" smtClean="0">
              <a:latin typeface="Helvetica (Body)"/>
            </a:endParaRPr>
          </a:p>
          <a:p>
            <a:r>
              <a:rPr lang="en-US" dirty="0" smtClean="0">
                <a:latin typeface="Helvetica (Body)"/>
              </a:rPr>
              <a:t>(b) Symmetric distribution has identical mean, median and mode measures.</a:t>
            </a:r>
          </a:p>
          <a:p>
            <a:endParaRPr lang="en-US" dirty="0" smtClean="0">
              <a:latin typeface="Helvetica (Body)"/>
            </a:endParaRPr>
          </a:p>
          <a:p>
            <a:r>
              <a:rPr lang="en-US" dirty="0" smtClean="0">
                <a:latin typeface="Helvetica (Body)"/>
              </a:rPr>
              <a:t>(a &amp; c)  Skewed distributions are positive or negative, depending on the direction of the long tail.  Their measures occur in alphabetical order as the distribution is approached from the long tail.</a:t>
            </a:r>
            <a:r>
              <a:rPr lang="en-US" dirty="0" smtClean="0">
                <a:latin typeface="Helvetica (Body)"/>
                <a:sym typeface="Wingdings"/>
              </a:rPr>
              <a:t></a:t>
            </a:r>
            <a:endParaRPr lang="en-US" dirty="0">
              <a:latin typeface="Helvetica (Body)"/>
            </a:endParaRPr>
          </a:p>
        </p:txBody>
      </p:sp>
      <p:pic>
        <p:nvPicPr>
          <p:cNvPr id="8" name="Picture 3"/>
          <p:cNvPicPr>
            <a:picLocks noChangeAspect="1" noChangeArrowheads="1"/>
          </p:cNvPicPr>
          <p:nvPr/>
        </p:nvPicPr>
        <p:blipFill>
          <a:blip r:embed="rId3"/>
          <a:srcRect/>
          <a:stretch>
            <a:fillRect/>
          </a:stretch>
        </p:blipFill>
        <p:spPr bwMode="auto">
          <a:xfrm>
            <a:off x="690563" y="1066800"/>
            <a:ext cx="7762875"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 for Categorical Data</a:t>
            </a:r>
            <a:endParaRPr lang="en-US" dirty="0"/>
          </a:p>
        </p:txBody>
      </p:sp>
      <p:sp>
        <p:nvSpPr>
          <p:cNvPr id="3" name="Content Placeholder 2"/>
          <p:cNvSpPr>
            <a:spLocks noGrp="1"/>
          </p:cNvSpPr>
          <p:nvPr>
            <p:ph idx="1"/>
          </p:nvPr>
        </p:nvSpPr>
        <p:spPr>
          <a:xfrm>
            <a:off x="457200" y="1066800"/>
            <a:ext cx="8229600" cy="5105400"/>
          </a:xfrm>
        </p:spPr>
        <p:txBody>
          <a:bodyPr>
            <a:normAutofit fontScale="92500" lnSpcReduction="20000"/>
          </a:bodyPr>
          <a:lstStyle/>
          <a:p>
            <a:r>
              <a:rPr lang="en-US" dirty="0" smtClean="0"/>
              <a:t>Categorical data is of two types:</a:t>
            </a:r>
          </a:p>
          <a:p>
            <a:pPr lvl="1"/>
            <a:r>
              <a:rPr lang="en-US" dirty="0" smtClean="0"/>
              <a:t>Ordinal:  categories have a natural order, e.g., year in college, military rank.</a:t>
            </a:r>
          </a:p>
          <a:p>
            <a:pPr lvl="1"/>
            <a:r>
              <a:rPr lang="en-US" dirty="0" smtClean="0"/>
              <a:t>Nominal:  Categories are simply different, e.g., gender, colors.</a:t>
            </a:r>
          </a:p>
          <a:p>
            <a:r>
              <a:rPr lang="en-US" dirty="0" smtClean="0"/>
              <a:t>Histogram bars are for each category, are of equal width, and have a height equal to the category’s frequency or relative frequency.</a:t>
            </a:r>
          </a:p>
          <a:p>
            <a:r>
              <a:rPr lang="en-US" dirty="0" smtClean="0"/>
              <a:t>A Pareto chart is a histogram in which the categories are sequenced in decreasing order.  This approach emphasizes the most and least important categories.</a:t>
            </a:r>
            <a:endParaRPr lang="en-US" dirty="0"/>
          </a:p>
        </p:txBody>
      </p:sp>
      <p:sp>
        <p:nvSpPr>
          <p:cNvPr id="4" name="Footer Placeholder 3"/>
          <p:cNvSpPr>
            <a:spLocks noGrp="1"/>
          </p:cNvSpPr>
          <p:nvPr>
            <p:ph type="ftr" sz="quarter" idx="11"/>
          </p:nvPr>
        </p:nvSpPr>
        <p:spPr>
          <a:xfrm>
            <a:off x="457200" y="6248400"/>
            <a:ext cx="4953000" cy="365125"/>
          </a:xfrm>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Example 6-6: Categorical Data Histogram</a:t>
            </a:r>
            <a:endParaRPr lang="en-US" sz="3000" dirty="0"/>
          </a:p>
        </p:txBody>
      </p:sp>
      <p:sp>
        <p:nvSpPr>
          <p:cNvPr id="4" name="Footer Placeholder 3"/>
          <p:cNvSpPr>
            <a:spLocks noGrp="1"/>
          </p:cNvSpPr>
          <p:nvPr>
            <p:ph type="ftr" sz="quarter" idx="11"/>
          </p:nvPr>
        </p:nvSpPr>
        <p:spPr/>
        <p:txBody>
          <a:bodyPr/>
          <a:lstStyle/>
          <a:p>
            <a:r>
              <a:rPr lang="en-US" dirty="0" smtClean="0"/>
              <a:t>Sec 6-3 Frequency Distributions And Histograms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29</a:t>
            </a:fld>
            <a:endParaRPr lang="en-US" dirty="0"/>
          </a:p>
        </p:txBody>
      </p:sp>
      <p:sp>
        <p:nvSpPr>
          <p:cNvPr id="7" name="TextBox 6"/>
          <p:cNvSpPr txBox="1"/>
          <p:nvPr/>
        </p:nvSpPr>
        <p:spPr>
          <a:xfrm>
            <a:off x="1219200" y="4800600"/>
            <a:ext cx="6934200" cy="1200329"/>
          </a:xfrm>
          <a:prstGeom prst="rect">
            <a:avLst/>
          </a:prstGeom>
          <a:noFill/>
        </p:spPr>
        <p:txBody>
          <a:bodyPr wrap="square" rtlCol="0">
            <a:spAutoFit/>
          </a:bodyPr>
          <a:lstStyle/>
          <a:p>
            <a:r>
              <a:rPr lang="en-US" dirty="0" smtClean="0">
                <a:solidFill>
                  <a:srgbClr val="1F497D"/>
                </a:solidFill>
                <a:latin typeface="Helvetica (Body)"/>
              </a:rPr>
              <a:t>Figure 6-12  </a:t>
            </a:r>
            <a:r>
              <a:rPr lang="en-US" dirty="0" smtClean="0">
                <a:latin typeface="Helvetica (Body)"/>
              </a:rPr>
              <a:t>Airplane production in 1985.  (Source: Boeing Company)  </a:t>
            </a:r>
            <a:r>
              <a:rPr lang="en-US" u="sng" dirty="0" smtClean="0">
                <a:latin typeface="Helvetica (Body)"/>
              </a:rPr>
              <a:t>Comment</a:t>
            </a:r>
            <a:r>
              <a:rPr lang="en-US" dirty="0" smtClean="0">
                <a:latin typeface="Helvetica (Body)"/>
              </a:rPr>
              <a:t>:  Illustrates nominal data in spite of the numerical names, categories are shown at the bin’s midpoint, a Pareto chart since the categories are in decreasing order.</a:t>
            </a:r>
            <a:endParaRPr lang="en-US" dirty="0">
              <a:latin typeface="Helvetica (Body)"/>
            </a:endParaRPr>
          </a:p>
        </p:txBody>
      </p:sp>
      <p:pic>
        <p:nvPicPr>
          <p:cNvPr id="8" name="Picture 2"/>
          <p:cNvPicPr>
            <a:picLocks noChangeAspect="1" noChangeArrowheads="1"/>
          </p:cNvPicPr>
          <p:nvPr/>
        </p:nvPicPr>
        <p:blipFill>
          <a:blip r:embed="rId3"/>
          <a:srcRect/>
          <a:stretch>
            <a:fillRect/>
          </a:stretch>
        </p:blipFill>
        <p:spPr bwMode="auto">
          <a:xfrm>
            <a:off x="1866900" y="1066800"/>
            <a:ext cx="4838700" cy="36766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for Chapter 6</a:t>
            </a:r>
            <a:endParaRPr lang="en-US" dirty="0"/>
          </a:p>
        </p:txBody>
      </p:sp>
      <p:sp>
        <p:nvSpPr>
          <p:cNvPr id="3" name="Content Placeholder 2"/>
          <p:cNvSpPr>
            <a:spLocks noGrp="1"/>
          </p:cNvSpPr>
          <p:nvPr>
            <p:ph idx="1"/>
          </p:nvPr>
        </p:nvSpPr>
        <p:spPr/>
        <p:txBody>
          <a:bodyPr>
            <a:normAutofit lnSpcReduction="10000"/>
          </a:bodyPr>
          <a:lstStyle/>
          <a:p>
            <a:pPr>
              <a:buNone/>
            </a:pPr>
            <a:r>
              <a:rPr lang="en-US" sz="2400" dirty="0" smtClean="0"/>
              <a:t>After careful study of this chapter, you should be able to do </a:t>
            </a:r>
          </a:p>
          <a:p>
            <a:pPr>
              <a:buNone/>
            </a:pPr>
            <a:r>
              <a:rPr lang="en-US" sz="2400" dirty="0" smtClean="0"/>
              <a:t>the following:</a:t>
            </a:r>
          </a:p>
          <a:p>
            <a:pPr marL="457200" indent="-457200">
              <a:buFont typeface="+mj-lt"/>
              <a:buAutoNum type="arabicPeriod"/>
            </a:pPr>
            <a:r>
              <a:rPr lang="en-US" sz="2000" dirty="0" smtClean="0"/>
              <a:t>Compute and interpret the sample mean, variance, standard deviation, median, and range.</a:t>
            </a:r>
          </a:p>
          <a:p>
            <a:pPr marL="457200" indent="-457200">
              <a:buFont typeface="+mj-lt"/>
              <a:buAutoNum type="arabicPeriod"/>
            </a:pPr>
            <a:r>
              <a:rPr lang="en-US" sz="2000" dirty="0" smtClean="0"/>
              <a:t>Explain the concepts of sample mean, variance, population mean, and variance.</a:t>
            </a:r>
          </a:p>
          <a:p>
            <a:pPr marL="457200" indent="-457200">
              <a:buFont typeface="+mj-lt"/>
              <a:buAutoNum type="arabicPeriod"/>
            </a:pPr>
            <a:r>
              <a:rPr lang="en-US" sz="2000" dirty="0" smtClean="0"/>
              <a:t>Construct and interpret visual data displays, including stem-and-leaf display, histogram, and box plot.</a:t>
            </a:r>
          </a:p>
          <a:p>
            <a:pPr marL="457200" indent="-457200">
              <a:buFont typeface="+mj-lt"/>
              <a:buAutoNum type="arabicPeriod"/>
            </a:pPr>
            <a:r>
              <a:rPr lang="en-US" sz="2000" dirty="0" smtClean="0"/>
              <a:t>Concept of random sampling.</a:t>
            </a:r>
          </a:p>
          <a:p>
            <a:pPr marL="457200" indent="-457200">
              <a:buFont typeface="+mj-lt"/>
              <a:buAutoNum type="arabicPeriod"/>
            </a:pPr>
            <a:r>
              <a:rPr lang="en-US" sz="2000" dirty="0" smtClean="0"/>
              <a:t>Construct and interpret normal probability plots.</a:t>
            </a:r>
          </a:p>
          <a:p>
            <a:pPr marL="457200" indent="-457200">
              <a:buFont typeface="+mj-lt"/>
              <a:buAutoNum type="arabicPeriod"/>
            </a:pPr>
            <a:r>
              <a:rPr lang="en-US" sz="2000" dirty="0" smtClean="0"/>
              <a:t>How to use box plots, and other data displays, to visually compare two or more samples of data.</a:t>
            </a:r>
          </a:p>
          <a:p>
            <a:pPr marL="457200" indent="-457200">
              <a:buFont typeface="+mj-lt"/>
              <a:buAutoNum type="arabicPeriod"/>
            </a:pPr>
            <a:r>
              <a:rPr lang="en-US" sz="2000" dirty="0" smtClean="0"/>
              <a:t>How to use simple time series plots to visually display the important features of time-oriented data.</a:t>
            </a:r>
          </a:p>
          <a:p>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Chapter 6 Learning Objectives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 or Box-and-Whisker Chart</a:t>
            </a:r>
            <a:endParaRPr lang="en-US" dirty="0"/>
          </a:p>
        </p:txBody>
      </p:sp>
      <p:sp>
        <p:nvSpPr>
          <p:cNvPr id="3" name="Content Placeholder 2"/>
          <p:cNvSpPr>
            <a:spLocks noGrp="1"/>
          </p:cNvSpPr>
          <p:nvPr>
            <p:ph idx="1"/>
          </p:nvPr>
        </p:nvSpPr>
        <p:spPr>
          <a:xfrm>
            <a:off x="457200" y="914400"/>
            <a:ext cx="8229600" cy="1981200"/>
          </a:xfrm>
        </p:spPr>
        <p:txBody>
          <a:bodyPr>
            <a:normAutofit/>
          </a:bodyPr>
          <a:lstStyle/>
          <a:p>
            <a:r>
              <a:rPr lang="en-US" sz="2800" dirty="0" smtClean="0"/>
              <a:t>A box plot is a graphical display showing </a:t>
            </a:r>
            <a:r>
              <a:rPr lang="en-US" sz="2800" dirty="0" smtClean="0">
                <a:solidFill>
                  <a:srgbClr val="002060"/>
                </a:solidFill>
              </a:rPr>
              <a:t>c</a:t>
            </a:r>
            <a:r>
              <a:rPr lang="en-US" sz="2800" dirty="0" smtClean="0"/>
              <a:t>enter, </a:t>
            </a:r>
            <a:r>
              <a:rPr lang="en-US" sz="2800" dirty="0" smtClean="0">
                <a:solidFill>
                  <a:srgbClr val="002060"/>
                </a:solidFill>
              </a:rPr>
              <a:t>s</a:t>
            </a:r>
            <a:r>
              <a:rPr lang="en-US" sz="2800" dirty="0" smtClean="0"/>
              <a:t>pread, </a:t>
            </a:r>
            <a:r>
              <a:rPr lang="en-US" sz="2800" dirty="0" smtClean="0">
                <a:solidFill>
                  <a:srgbClr val="002060"/>
                </a:solidFill>
              </a:rPr>
              <a:t>s</a:t>
            </a:r>
            <a:r>
              <a:rPr lang="en-US" sz="2800" dirty="0" smtClean="0"/>
              <a:t>hape, and </a:t>
            </a:r>
            <a:r>
              <a:rPr lang="en-US" sz="2800" dirty="0" smtClean="0">
                <a:solidFill>
                  <a:srgbClr val="002060"/>
                </a:solidFill>
              </a:rPr>
              <a:t>o</a:t>
            </a:r>
            <a:r>
              <a:rPr lang="en-US" sz="2800" dirty="0" smtClean="0"/>
              <a:t>utliers (SOCS).</a:t>
            </a:r>
          </a:p>
          <a:p>
            <a:r>
              <a:rPr lang="en-US" sz="2800" dirty="0" smtClean="0"/>
              <a:t>It displays the </a:t>
            </a:r>
            <a:r>
              <a:rPr lang="en-US" sz="2800" dirty="0" smtClean="0">
                <a:solidFill>
                  <a:srgbClr val="002060"/>
                </a:solidFill>
              </a:rPr>
              <a:t>5-number summary</a:t>
            </a:r>
            <a:r>
              <a:rPr lang="en-US" sz="2800" dirty="0" smtClean="0"/>
              <a:t>: </a:t>
            </a:r>
            <a:r>
              <a:rPr lang="en-US" sz="2800" i="1" dirty="0" smtClean="0"/>
              <a:t>min</a:t>
            </a:r>
            <a:r>
              <a:rPr lang="en-US" sz="2800" dirty="0" smtClean="0"/>
              <a:t>, </a:t>
            </a:r>
            <a:r>
              <a:rPr lang="en-US" sz="2800" i="1" dirty="0" smtClean="0"/>
              <a:t>q</a:t>
            </a:r>
            <a:r>
              <a:rPr lang="en-US" sz="2800" baseline="-25000" dirty="0" smtClean="0"/>
              <a:t>1</a:t>
            </a:r>
            <a:r>
              <a:rPr lang="en-US" sz="2800" dirty="0" smtClean="0"/>
              <a:t>, </a:t>
            </a:r>
            <a:r>
              <a:rPr lang="en-US" sz="2800" i="1" dirty="0" smtClean="0"/>
              <a:t>median</a:t>
            </a:r>
            <a:r>
              <a:rPr lang="en-US" sz="2800" dirty="0" smtClean="0"/>
              <a:t>, </a:t>
            </a:r>
            <a:r>
              <a:rPr lang="en-US" sz="2800" i="1" dirty="0" smtClean="0"/>
              <a:t>q</a:t>
            </a:r>
            <a:r>
              <a:rPr lang="en-US" sz="2800" baseline="-25000" dirty="0" smtClean="0"/>
              <a:t>3</a:t>
            </a:r>
            <a:r>
              <a:rPr lang="en-US" sz="2800" dirty="0" smtClean="0"/>
              <a:t>, and </a:t>
            </a:r>
            <a:r>
              <a:rPr lang="en-US" sz="2800" i="1" dirty="0" smtClean="0"/>
              <a:t>max</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Sec 6-4 Box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30</a:t>
            </a:fld>
            <a:endParaRPr lang="en-US" dirty="0"/>
          </a:p>
        </p:txBody>
      </p:sp>
      <p:sp>
        <p:nvSpPr>
          <p:cNvPr id="7" name="TextBox 6"/>
          <p:cNvSpPr txBox="1"/>
          <p:nvPr/>
        </p:nvSpPr>
        <p:spPr>
          <a:xfrm>
            <a:off x="2438400" y="5791200"/>
            <a:ext cx="4031873" cy="369332"/>
          </a:xfrm>
          <a:prstGeom prst="rect">
            <a:avLst/>
          </a:prstGeom>
          <a:noFill/>
        </p:spPr>
        <p:txBody>
          <a:bodyPr wrap="none" rtlCol="0">
            <a:spAutoFit/>
          </a:bodyPr>
          <a:lstStyle/>
          <a:p>
            <a:r>
              <a:rPr lang="en-US" dirty="0" smtClean="0">
                <a:solidFill>
                  <a:srgbClr val="1F497D"/>
                </a:solidFill>
                <a:latin typeface="Helvetica (Body)"/>
              </a:rPr>
              <a:t>Figure 6-13  </a:t>
            </a:r>
            <a:r>
              <a:rPr lang="en-US" dirty="0" smtClean="0">
                <a:latin typeface="Helvetica (Body)"/>
              </a:rPr>
              <a:t>Description of a box plot.</a:t>
            </a:r>
            <a:endParaRPr lang="en-US" dirty="0">
              <a:latin typeface="Helvetica (Body)"/>
            </a:endParaRPr>
          </a:p>
        </p:txBody>
      </p:sp>
      <p:pic>
        <p:nvPicPr>
          <p:cNvPr id="8" name="Picture 2"/>
          <p:cNvPicPr>
            <a:picLocks noChangeAspect="1" noChangeArrowheads="1"/>
          </p:cNvPicPr>
          <p:nvPr/>
        </p:nvPicPr>
        <p:blipFill>
          <a:blip r:embed="rId3"/>
          <a:srcRect/>
          <a:stretch>
            <a:fillRect/>
          </a:stretch>
        </p:blipFill>
        <p:spPr bwMode="auto">
          <a:xfrm>
            <a:off x="376238" y="3028950"/>
            <a:ext cx="8391525" cy="26098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 of Table 6-2 Data</a:t>
            </a:r>
            <a:endParaRPr lang="en-US" dirty="0"/>
          </a:p>
        </p:txBody>
      </p:sp>
      <p:sp>
        <p:nvSpPr>
          <p:cNvPr id="4" name="Footer Placeholder 3"/>
          <p:cNvSpPr>
            <a:spLocks noGrp="1"/>
          </p:cNvSpPr>
          <p:nvPr>
            <p:ph type="ftr" sz="quarter" idx="11"/>
          </p:nvPr>
        </p:nvSpPr>
        <p:spPr/>
        <p:txBody>
          <a:bodyPr/>
          <a:lstStyle/>
          <a:p>
            <a:r>
              <a:rPr lang="en-US" dirty="0" smtClean="0"/>
              <a:t>Sec 6-4 Box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31</a:t>
            </a:fld>
            <a:endParaRPr lang="en-US" dirty="0"/>
          </a:p>
        </p:txBody>
      </p:sp>
      <p:sp>
        <p:nvSpPr>
          <p:cNvPr id="7" name="TextBox 6"/>
          <p:cNvSpPr txBox="1"/>
          <p:nvPr/>
        </p:nvSpPr>
        <p:spPr>
          <a:xfrm>
            <a:off x="1143000" y="4971871"/>
            <a:ext cx="7315200" cy="1200329"/>
          </a:xfrm>
          <a:prstGeom prst="rect">
            <a:avLst/>
          </a:prstGeom>
          <a:noFill/>
        </p:spPr>
        <p:txBody>
          <a:bodyPr wrap="square" rtlCol="0">
            <a:spAutoFit/>
          </a:bodyPr>
          <a:lstStyle/>
          <a:p>
            <a:r>
              <a:rPr lang="en-US" dirty="0" smtClean="0">
                <a:solidFill>
                  <a:srgbClr val="1F497D"/>
                </a:solidFill>
                <a:latin typeface="Helvetica (Body)"/>
              </a:rPr>
              <a:t>Figure 6-14  </a:t>
            </a:r>
            <a:r>
              <a:rPr lang="en-US" dirty="0" smtClean="0">
                <a:latin typeface="Helvetica (Body)"/>
              </a:rPr>
              <a:t>Box plot of compressive strength of 80 aluminum-lithium alloy specimens.  </a:t>
            </a:r>
            <a:r>
              <a:rPr lang="en-US" u="sng" dirty="0" smtClean="0">
                <a:latin typeface="Helvetica (Body)"/>
              </a:rPr>
              <a:t>Comment</a:t>
            </a:r>
            <a:r>
              <a:rPr lang="en-US" dirty="0" smtClean="0">
                <a:latin typeface="Helvetica (Body)"/>
              </a:rPr>
              <a:t>:  Box plot may be shown vertically or horizontally, data reveals three outliers and no extreme outliers.  Lower outlier limit is:  143.5 – 1.5*(181.0-143.5) = 87.25.</a:t>
            </a:r>
            <a:endParaRPr lang="en-US" dirty="0">
              <a:latin typeface="Helvetica (Body)"/>
            </a:endParaRPr>
          </a:p>
        </p:txBody>
      </p:sp>
      <p:pic>
        <p:nvPicPr>
          <p:cNvPr id="8" name="Picture 2"/>
          <p:cNvPicPr>
            <a:picLocks noChangeAspect="1" noChangeArrowheads="1"/>
          </p:cNvPicPr>
          <p:nvPr/>
        </p:nvPicPr>
        <p:blipFill>
          <a:blip r:embed="rId3"/>
          <a:srcRect/>
          <a:stretch>
            <a:fillRect/>
          </a:stretch>
        </p:blipFill>
        <p:spPr bwMode="auto">
          <a:xfrm>
            <a:off x="1600200" y="1143000"/>
            <a:ext cx="5943600" cy="340077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Sequence Plots</a:t>
            </a:r>
            <a:endParaRPr lang="en-US" dirty="0"/>
          </a:p>
        </p:txBody>
      </p:sp>
      <p:sp>
        <p:nvSpPr>
          <p:cNvPr id="3" name="Content Placeholder 2"/>
          <p:cNvSpPr>
            <a:spLocks noGrp="1"/>
          </p:cNvSpPr>
          <p:nvPr>
            <p:ph idx="1"/>
          </p:nvPr>
        </p:nvSpPr>
        <p:spPr>
          <a:xfrm>
            <a:off x="457200" y="838200"/>
            <a:ext cx="8229600" cy="2286000"/>
          </a:xfrm>
        </p:spPr>
        <p:txBody>
          <a:bodyPr>
            <a:noAutofit/>
          </a:bodyPr>
          <a:lstStyle/>
          <a:p>
            <a:r>
              <a:rPr lang="en-US" sz="2400" dirty="0" smtClean="0"/>
              <a:t>A time series plot shows the data value, or statistic, on the vertical axis with time on the horizontal axis.</a:t>
            </a:r>
          </a:p>
          <a:p>
            <a:r>
              <a:rPr lang="en-US" sz="2400" dirty="0" smtClean="0"/>
              <a:t>A time series plot reveals trends, cycles or other time-oriented behavior that could not be seen in the data.</a:t>
            </a:r>
            <a:endParaRPr lang="en-US" sz="2400" dirty="0"/>
          </a:p>
        </p:txBody>
      </p:sp>
      <p:sp>
        <p:nvSpPr>
          <p:cNvPr id="4" name="Footer Placeholder 3"/>
          <p:cNvSpPr>
            <a:spLocks noGrp="1"/>
          </p:cNvSpPr>
          <p:nvPr>
            <p:ph type="ftr" sz="quarter" idx="11"/>
          </p:nvPr>
        </p:nvSpPr>
        <p:spPr/>
        <p:txBody>
          <a:bodyPr/>
          <a:lstStyle/>
          <a:p>
            <a:r>
              <a:rPr lang="en-US" dirty="0" smtClean="0"/>
              <a:t>Sec 6-5 Time Sequence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32</a:t>
            </a:fld>
            <a:endParaRPr lang="en-US" dirty="0"/>
          </a:p>
        </p:txBody>
      </p:sp>
      <p:sp>
        <p:nvSpPr>
          <p:cNvPr id="7" name="TextBox 6"/>
          <p:cNvSpPr txBox="1"/>
          <p:nvPr/>
        </p:nvSpPr>
        <p:spPr>
          <a:xfrm>
            <a:off x="1371600" y="5117068"/>
            <a:ext cx="7848600" cy="369332"/>
          </a:xfrm>
          <a:prstGeom prst="rect">
            <a:avLst/>
          </a:prstGeom>
          <a:noFill/>
        </p:spPr>
        <p:txBody>
          <a:bodyPr wrap="square" rtlCol="0">
            <a:spAutoFit/>
          </a:bodyPr>
          <a:lstStyle/>
          <a:p>
            <a:r>
              <a:rPr lang="en-US" dirty="0" smtClean="0">
                <a:solidFill>
                  <a:srgbClr val="1F497D"/>
                </a:solidFill>
                <a:latin typeface="Helvetica (Body)"/>
              </a:rPr>
              <a:t>Figure 6-16  </a:t>
            </a:r>
            <a:r>
              <a:rPr lang="en-US" dirty="0" smtClean="0">
                <a:latin typeface="Helvetica (Body)"/>
              </a:rPr>
              <a:t>Company sales by year (a). By quarter (b).  </a:t>
            </a:r>
            <a:endParaRPr lang="en-US" dirty="0">
              <a:latin typeface="Helvetica (Body)"/>
            </a:endParaRPr>
          </a:p>
        </p:txBody>
      </p:sp>
      <p:pic>
        <p:nvPicPr>
          <p:cNvPr id="8" name="Picture 1"/>
          <p:cNvPicPr>
            <a:picLocks noChangeAspect="1" noChangeArrowheads="1"/>
          </p:cNvPicPr>
          <p:nvPr/>
        </p:nvPicPr>
        <p:blipFill>
          <a:blip r:embed="rId3"/>
          <a:srcRect/>
          <a:stretch>
            <a:fillRect/>
          </a:stretch>
        </p:blipFill>
        <p:spPr bwMode="auto">
          <a:xfrm>
            <a:off x="609600" y="2667000"/>
            <a:ext cx="7924800" cy="2286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Digidot Plot</a:t>
            </a:r>
            <a:endParaRPr lang="en-US" dirty="0"/>
          </a:p>
        </p:txBody>
      </p:sp>
      <p:sp>
        <p:nvSpPr>
          <p:cNvPr id="4" name="Footer Placeholder 3"/>
          <p:cNvSpPr>
            <a:spLocks noGrp="1"/>
          </p:cNvSpPr>
          <p:nvPr>
            <p:ph type="ftr" sz="quarter" idx="11"/>
          </p:nvPr>
        </p:nvSpPr>
        <p:spPr/>
        <p:txBody>
          <a:bodyPr/>
          <a:lstStyle/>
          <a:p>
            <a:r>
              <a:rPr lang="en-US" dirty="0" smtClean="0"/>
              <a:t>Sec 6-5 Time Sequence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33</a:t>
            </a:fld>
            <a:endParaRPr lang="en-US" dirty="0"/>
          </a:p>
        </p:txBody>
      </p:sp>
      <p:sp>
        <p:nvSpPr>
          <p:cNvPr id="8" name="Rectangle 7"/>
          <p:cNvSpPr/>
          <p:nvPr/>
        </p:nvSpPr>
        <p:spPr>
          <a:xfrm>
            <a:off x="457200" y="914400"/>
            <a:ext cx="8077200" cy="923330"/>
          </a:xfrm>
          <a:prstGeom prst="rect">
            <a:avLst/>
          </a:prstGeom>
        </p:spPr>
        <p:txBody>
          <a:bodyPr wrap="square">
            <a:spAutoFit/>
          </a:bodyPr>
          <a:lstStyle/>
          <a:p>
            <a:r>
              <a:rPr lang="en-US" dirty="0" smtClean="0">
                <a:latin typeface="Helvetica (Body)"/>
              </a:rPr>
              <a:t>Combining a time series plot with some of the other graphical displays that we have considered previously will be very helpful sometimes.  The stem-and-leaf plot combined with a time series Plot forms a </a:t>
            </a:r>
            <a:r>
              <a:rPr lang="en-US" b="1" dirty="0" smtClean="0">
                <a:latin typeface="Helvetica (Body)"/>
              </a:rPr>
              <a:t>digidot plot.</a:t>
            </a:r>
            <a:endParaRPr lang="en-US" dirty="0">
              <a:latin typeface="Helvetica (Body)"/>
            </a:endParaRPr>
          </a:p>
        </p:txBody>
      </p:sp>
      <p:sp>
        <p:nvSpPr>
          <p:cNvPr id="10" name="TextBox 9"/>
          <p:cNvSpPr txBox="1"/>
          <p:nvPr/>
        </p:nvSpPr>
        <p:spPr>
          <a:xfrm>
            <a:off x="2362200" y="5943600"/>
            <a:ext cx="6934200" cy="276999"/>
          </a:xfrm>
          <a:prstGeom prst="rect">
            <a:avLst/>
          </a:prstGeom>
          <a:noFill/>
        </p:spPr>
        <p:txBody>
          <a:bodyPr wrap="square" rtlCol="0">
            <a:spAutoFit/>
          </a:bodyPr>
          <a:lstStyle/>
          <a:p>
            <a:r>
              <a:rPr lang="en-US" sz="1200" dirty="0" smtClean="0">
                <a:solidFill>
                  <a:srgbClr val="1F497D"/>
                </a:solidFill>
                <a:latin typeface="Helvetica (Body)"/>
              </a:rPr>
              <a:t>Figure 6-17  </a:t>
            </a:r>
            <a:r>
              <a:rPr lang="en-US" sz="1200" dirty="0" smtClean="0">
                <a:latin typeface="Helvetica (Body)"/>
              </a:rPr>
              <a:t>A digidot plot of the compressive strength data in Table 6-2.  </a:t>
            </a:r>
            <a:endParaRPr lang="en-US" sz="1200" dirty="0">
              <a:latin typeface="Helvetica (Body)"/>
            </a:endParaRPr>
          </a:p>
        </p:txBody>
      </p:sp>
      <p:pic>
        <p:nvPicPr>
          <p:cNvPr id="11" name="Picture 1"/>
          <p:cNvPicPr>
            <a:picLocks noChangeAspect="1" noChangeArrowheads="1"/>
          </p:cNvPicPr>
          <p:nvPr/>
        </p:nvPicPr>
        <p:blipFill>
          <a:blip r:embed="rId3"/>
          <a:srcRect/>
          <a:stretch>
            <a:fillRect/>
          </a:stretch>
        </p:blipFill>
        <p:spPr bwMode="auto">
          <a:xfrm>
            <a:off x="1295400" y="1828800"/>
            <a:ext cx="6400800" cy="41148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Constructing a Probability Plot</a:t>
            </a:r>
            <a:endParaRPr lang="en-US" dirty="0"/>
          </a:p>
        </p:txBody>
      </p:sp>
      <p:sp>
        <p:nvSpPr>
          <p:cNvPr id="3" name="Content Placeholder 2"/>
          <p:cNvSpPr>
            <a:spLocks noGrp="1"/>
          </p:cNvSpPr>
          <p:nvPr>
            <p:ph idx="1"/>
          </p:nvPr>
        </p:nvSpPr>
        <p:spPr/>
        <p:txBody>
          <a:bodyPr>
            <a:normAutofit lnSpcReduction="10000"/>
          </a:bodyPr>
          <a:lstStyle/>
          <a:p>
            <a:r>
              <a:rPr lang="en-US" dirty="0" smtClean="0"/>
              <a:t>To construct a probability plot:</a:t>
            </a:r>
          </a:p>
          <a:p>
            <a:pPr lvl="1"/>
            <a:r>
              <a:rPr lang="en-US" dirty="0" smtClean="0"/>
              <a:t>Sort the data observations in ascending order: </a:t>
            </a:r>
            <a:r>
              <a:rPr lang="en-US" i="1" dirty="0" smtClean="0"/>
              <a:t>x</a:t>
            </a:r>
            <a:r>
              <a:rPr lang="en-US" baseline="-25000" dirty="0" smtClean="0"/>
              <a:t>(</a:t>
            </a:r>
            <a:r>
              <a:rPr lang="en-US" i="1" baseline="-25000" dirty="0" smtClean="0"/>
              <a:t>1</a:t>
            </a:r>
            <a:r>
              <a:rPr lang="en-US" baseline="-25000" dirty="0" smtClean="0"/>
              <a:t>)</a:t>
            </a:r>
            <a:r>
              <a:rPr lang="en-US" dirty="0" smtClean="0"/>
              <a:t>, </a:t>
            </a:r>
            <a:r>
              <a:rPr lang="en-US" i="1" dirty="0" smtClean="0"/>
              <a:t>x</a:t>
            </a:r>
            <a:r>
              <a:rPr lang="en-US" baseline="-25000" dirty="0" smtClean="0"/>
              <a:t>(</a:t>
            </a:r>
            <a:r>
              <a:rPr lang="en-US" i="1" baseline="-25000" dirty="0" smtClean="0"/>
              <a:t>2</a:t>
            </a:r>
            <a:r>
              <a:rPr lang="en-US" baseline="-25000" dirty="0" smtClean="0"/>
              <a:t>)</a:t>
            </a:r>
            <a:r>
              <a:rPr lang="en-US" dirty="0" smtClean="0"/>
              <a:t>,…, </a:t>
            </a:r>
            <a:r>
              <a:rPr lang="en-US" i="1" dirty="0" smtClean="0"/>
              <a:t>x</a:t>
            </a:r>
            <a:r>
              <a:rPr lang="en-US" baseline="-25000" dirty="0" smtClean="0"/>
              <a:t>(</a:t>
            </a:r>
            <a:r>
              <a:rPr lang="en-US" i="1" baseline="-25000" dirty="0" smtClean="0"/>
              <a:t>n</a:t>
            </a:r>
            <a:r>
              <a:rPr lang="en-US" baseline="-25000" dirty="0" smtClean="0"/>
              <a:t>)</a:t>
            </a:r>
            <a:r>
              <a:rPr lang="en-US" dirty="0" smtClean="0"/>
              <a:t>.</a:t>
            </a:r>
          </a:p>
          <a:p>
            <a:pPr lvl="1"/>
            <a:r>
              <a:rPr lang="en-US" dirty="0" smtClean="0"/>
              <a:t>The observed value </a:t>
            </a:r>
            <a:r>
              <a:rPr lang="en-US" i="1" dirty="0" smtClean="0"/>
              <a:t>x</a:t>
            </a:r>
            <a:r>
              <a:rPr lang="en-US" baseline="-25000" dirty="0" smtClean="0"/>
              <a:t>(</a:t>
            </a:r>
            <a:r>
              <a:rPr lang="en-US" i="1" baseline="-25000" dirty="0" smtClean="0"/>
              <a:t>j</a:t>
            </a:r>
            <a:r>
              <a:rPr lang="en-US" baseline="-25000" dirty="0" smtClean="0"/>
              <a:t>)</a:t>
            </a:r>
            <a:r>
              <a:rPr lang="en-US" dirty="0" smtClean="0"/>
              <a:t> is plotted against the observed cumulative frequency (</a:t>
            </a:r>
            <a:r>
              <a:rPr lang="en-US" i="1" dirty="0" smtClean="0"/>
              <a:t>j</a:t>
            </a:r>
            <a:r>
              <a:rPr lang="en-US" dirty="0" smtClean="0"/>
              <a:t> – 0.5)/</a:t>
            </a:r>
            <a:r>
              <a:rPr lang="en-US" i="1" dirty="0" smtClean="0"/>
              <a:t>n</a:t>
            </a:r>
            <a:r>
              <a:rPr lang="en-US" dirty="0" smtClean="0"/>
              <a:t>.</a:t>
            </a:r>
          </a:p>
          <a:p>
            <a:pPr lvl="1"/>
            <a:r>
              <a:rPr lang="en-US" dirty="0" smtClean="0"/>
              <a:t>The paired numbers are plotted on the probability paper of the proposed distribution.</a:t>
            </a:r>
          </a:p>
          <a:p>
            <a:r>
              <a:rPr lang="en-US" dirty="0" smtClean="0"/>
              <a:t>If the paired numbers form a straight line, then the hypothesized distribution adequately describes the data.</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6-7: Battery Life</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35</a:t>
            </a:fld>
            <a:endParaRPr lang="en-US" dirty="0"/>
          </a:p>
        </p:txBody>
      </p:sp>
      <p:graphicFrame>
        <p:nvGraphicFramePr>
          <p:cNvPr id="75778" name="Object 2"/>
          <p:cNvGraphicFramePr>
            <a:graphicFrameLocks noChangeAspect="1"/>
          </p:cNvGraphicFramePr>
          <p:nvPr/>
        </p:nvGraphicFramePr>
        <p:xfrm>
          <a:off x="5486400" y="2160588"/>
          <a:ext cx="3286125" cy="3417887"/>
        </p:xfrm>
        <a:graphic>
          <a:graphicData uri="http://schemas.openxmlformats.org/presentationml/2006/ole">
            <p:oleObj spid="_x0000_s75778" name="Worksheet" r:id="rId4" imgW="2781300" imgH="2895600" progId="Excel.Sheet.12">
              <p:embed/>
            </p:oleObj>
          </a:graphicData>
        </a:graphic>
      </p:graphicFrame>
      <p:sp>
        <p:nvSpPr>
          <p:cNvPr id="8" name="TextBox 7"/>
          <p:cNvSpPr txBox="1"/>
          <p:nvPr/>
        </p:nvSpPr>
        <p:spPr>
          <a:xfrm>
            <a:off x="685800" y="5943600"/>
            <a:ext cx="5562600" cy="276999"/>
          </a:xfrm>
          <a:prstGeom prst="rect">
            <a:avLst/>
          </a:prstGeom>
          <a:noFill/>
        </p:spPr>
        <p:txBody>
          <a:bodyPr wrap="square" rtlCol="0">
            <a:spAutoFit/>
          </a:bodyPr>
          <a:lstStyle/>
          <a:p>
            <a:r>
              <a:rPr lang="en-US" sz="1200" dirty="0" smtClean="0">
                <a:solidFill>
                  <a:srgbClr val="002060"/>
                </a:solidFill>
                <a:latin typeface="Helvetica (Body)"/>
              </a:rPr>
              <a:t>Figure 6-22  </a:t>
            </a:r>
            <a:r>
              <a:rPr lang="en-US" sz="1200" dirty="0" smtClean="0">
                <a:latin typeface="Helvetica (Body)"/>
              </a:rPr>
              <a:t>Normal probability plot for battery life.</a:t>
            </a:r>
            <a:endParaRPr lang="en-US" sz="1200" dirty="0">
              <a:latin typeface="Helvetica (Body)"/>
            </a:endParaRPr>
          </a:p>
        </p:txBody>
      </p:sp>
      <p:sp>
        <p:nvSpPr>
          <p:cNvPr id="9" name="TextBox 8"/>
          <p:cNvSpPr txBox="1"/>
          <p:nvPr/>
        </p:nvSpPr>
        <p:spPr>
          <a:xfrm>
            <a:off x="381000" y="838200"/>
            <a:ext cx="8458200" cy="1200329"/>
          </a:xfrm>
          <a:prstGeom prst="rect">
            <a:avLst/>
          </a:prstGeom>
          <a:noFill/>
        </p:spPr>
        <p:txBody>
          <a:bodyPr wrap="square" rtlCol="0">
            <a:spAutoFit/>
          </a:bodyPr>
          <a:lstStyle/>
          <a:p>
            <a:r>
              <a:rPr lang="en-US" dirty="0" smtClean="0">
                <a:latin typeface="Helvetica (Body)"/>
              </a:rPr>
              <a:t>The effective service life (</a:t>
            </a:r>
            <a:r>
              <a:rPr lang="en-US" dirty="0" err="1" smtClean="0">
                <a:latin typeface="Helvetica (Body)"/>
              </a:rPr>
              <a:t>X</a:t>
            </a:r>
            <a:r>
              <a:rPr lang="en-US" baseline="-25000" dirty="0" err="1" smtClean="0">
                <a:latin typeface="Helvetica (Body)"/>
              </a:rPr>
              <a:t>j</a:t>
            </a:r>
            <a:r>
              <a:rPr lang="en-US" dirty="0" smtClean="0">
                <a:latin typeface="Helvetica (Body)"/>
              </a:rPr>
              <a:t> in minutes) of batteries used in a laptop are given in the table.  We hypothesize that battery life is adequately modeled by a normal distribution. To this hypothesis, first arrange the observations in ascending order and calculate their cumulative frequencies and plot them.</a:t>
            </a:r>
            <a:endParaRPr lang="en-US" dirty="0">
              <a:latin typeface="Helvetica (Body)"/>
            </a:endParaRPr>
          </a:p>
        </p:txBody>
      </p:sp>
      <p:pic>
        <p:nvPicPr>
          <p:cNvPr id="10" name="Picture 3"/>
          <p:cNvPicPr>
            <a:picLocks noChangeAspect="1" noChangeArrowheads="1"/>
          </p:cNvPicPr>
          <p:nvPr/>
        </p:nvPicPr>
        <p:blipFill>
          <a:blip r:embed="rId5"/>
          <a:srcRect/>
          <a:stretch>
            <a:fillRect/>
          </a:stretch>
        </p:blipFill>
        <p:spPr bwMode="auto">
          <a:xfrm>
            <a:off x="685800" y="2124075"/>
            <a:ext cx="4562475" cy="36671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68362"/>
          </a:xfrm>
        </p:spPr>
        <p:txBody>
          <a:bodyPr>
            <a:noAutofit/>
          </a:bodyPr>
          <a:lstStyle/>
          <a:p>
            <a:r>
              <a:rPr lang="en-US" sz="3200" dirty="0" smtClean="0"/>
              <a:t>Probability Plot on Standardized Normal Scores</a:t>
            </a:r>
            <a:endParaRPr lang="en-US" sz="3200"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36</a:t>
            </a:fld>
            <a:endParaRPr lang="en-US" dirty="0"/>
          </a:p>
        </p:txBody>
      </p:sp>
      <p:graphicFrame>
        <p:nvGraphicFramePr>
          <p:cNvPr id="76803" name="Object 3"/>
          <p:cNvGraphicFramePr>
            <a:graphicFrameLocks noChangeAspect="1"/>
          </p:cNvGraphicFramePr>
          <p:nvPr/>
        </p:nvGraphicFramePr>
        <p:xfrm>
          <a:off x="5788025" y="1597025"/>
          <a:ext cx="2903538" cy="3668713"/>
        </p:xfrm>
        <a:graphic>
          <a:graphicData uri="http://schemas.openxmlformats.org/presentationml/2006/ole">
            <p:oleObj spid="_x0000_s76803" name="Worksheet" r:id="rId4" imgW="2276451" imgH="2895470" progId="Excel.Sheet.12">
              <p:embed/>
            </p:oleObj>
          </a:graphicData>
        </a:graphic>
      </p:graphicFrame>
      <p:sp>
        <p:nvSpPr>
          <p:cNvPr id="8" name="TextBox 7"/>
          <p:cNvSpPr txBox="1"/>
          <p:nvPr/>
        </p:nvSpPr>
        <p:spPr>
          <a:xfrm>
            <a:off x="1066800" y="5410200"/>
            <a:ext cx="4419600" cy="830997"/>
          </a:xfrm>
          <a:prstGeom prst="rect">
            <a:avLst/>
          </a:prstGeom>
          <a:noFill/>
        </p:spPr>
        <p:txBody>
          <a:bodyPr wrap="square" rtlCol="0">
            <a:spAutoFit/>
          </a:bodyPr>
          <a:lstStyle/>
          <a:p>
            <a:r>
              <a:rPr lang="en-US" sz="1600" dirty="0" smtClean="0">
                <a:solidFill>
                  <a:srgbClr val="002060"/>
                </a:solidFill>
                <a:latin typeface="Helvetica (Body)"/>
              </a:rPr>
              <a:t>Figure 6-23</a:t>
            </a:r>
            <a:r>
              <a:rPr lang="en-US" sz="1600" dirty="0" smtClean="0">
                <a:solidFill>
                  <a:srgbClr val="0070C0"/>
                </a:solidFill>
                <a:latin typeface="Helvetica (Body)"/>
              </a:rPr>
              <a:t>  </a:t>
            </a:r>
            <a:r>
              <a:rPr lang="en-US" sz="1600" dirty="0" smtClean="0">
                <a:latin typeface="Helvetica (Body)"/>
              </a:rPr>
              <a:t>Normal Probability plot obtained from standardized normal scores.  This is equivalent to Figure 6-19.</a:t>
            </a:r>
            <a:endParaRPr lang="en-US" sz="1600" dirty="0">
              <a:latin typeface="Helvetica (Body)"/>
            </a:endParaRPr>
          </a:p>
        </p:txBody>
      </p:sp>
      <p:sp>
        <p:nvSpPr>
          <p:cNvPr id="9" name="TextBox 8"/>
          <p:cNvSpPr txBox="1"/>
          <p:nvPr/>
        </p:nvSpPr>
        <p:spPr>
          <a:xfrm>
            <a:off x="457200" y="838200"/>
            <a:ext cx="8229600" cy="646331"/>
          </a:xfrm>
          <a:prstGeom prst="rect">
            <a:avLst/>
          </a:prstGeom>
          <a:noFill/>
        </p:spPr>
        <p:txBody>
          <a:bodyPr wrap="square" rtlCol="0">
            <a:spAutoFit/>
          </a:bodyPr>
          <a:lstStyle/>
          <a:p>
            <a:r>
              <a:rPr lang="en-US" dirty="0" smtClean="0">
                <a:latin typeface="Helvetica (Body)"/>
              </a:rPr>
              <a:t>A normal probability plot can be plotted on ordinary axes using z-values.  The normal probability scale is not used.</a:t>
            </a:r>
            <a:endParaRPr lang="en-US" dirty="0">
              <a:latin typeface="Helvetica (Body)"/>
            </a:endParaRPr>
          </a:p>
        </p:txBody>
      </p:sp>
      <p:pic>
        <p:nvPicPr>
          <p:cNvPr id="10" name="Picture 4"/>
          <p:cNvPicPr>
            <a:picLocks noChangeAspect="1" noChangeArrowheads="1"/>
          </p:cNvPicPr>
          <p:nvPr/>
        </p:nvPicPr>
        <p:blipFill>
          <a:blip r:embed="rId5"/>
          <a:srcRect/>
          <a:stretch>
            <a:fillRect/>
          </a:stretch>
        </p:blipFill>
        <p:spPr bwMode="auto">
          <a:xfrm>
            <a:off x="990600" y="1590675"/>
            <a:ext cx="4229100" cy="38195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Plot Variations</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37</a:t>
            </a:fld>
            <a:endParaRPr lang="en-US" dirty="0"/>
          </a:p>
        </p:txBody>
      </p:sp>
      <p:sp>
        <p:nvSpPr>
          <p:cNvPr id="7" name="TextBox 6"/>
          <p:cNvSpPr txBox="1"/>
          <p:nvPr/>
        </p:nvSpPr>
        <p:spPr>
          <a:xfrm>
            <a:off x="533400" y="4267200"/>
            <a:ext cx="8001000" cy="1200329"/>
          </a:xfrm>
          <a:prstGeom prst="rect">
            <a:avLst/>
          </a:prstGeom>
          <a:noFill/>
        </p:spPr>
        <p:txBody>
          <a:bodyPr wrap="square" rtlCol="0">
            <a:spAutoFit/>
          </a:bodyPr>
          <a:lstStyle/>
          <a:p>
            <a:r>
              <a:rPr lang="en-US" dirty="0" smtClean="0">
                <a:solidFill>
                  <a:srgbClr val="002060"/>
                </a:solidFill>
                <a:latin typeface="Helvetica (Body)"/>
              </a:rPr>
              <a:t>Figure 6-24  </a:t>
            </a:r>
            <a:r>
              <a:rPr lang="en-US" dirty="0" smtClean="0">
                <a:latin typeface="Helvetica (Body)"/>
              </a:rPr>
              <a:t>Normal probability plots indicating a non-normal distribution.</a:t>
            </a:r>
          </a:p>
          <a:p>
            <a:pPr marL="342900" indent="-342900">
              <a:buAutoNum type="alphaLcParenBoth"/>
            </a:pPr>
            <a:r>
              <a:rPr lang="en-US" dirty="0" smtClean="0">
                <a:latin typeface="Helvetica (Body)"/>
              </a:rPr>
              <a:t>Light tailed distribution</a:t>
            </a:r>
          </a:p>
          <a:p>
            <a:pPr marL="342900" indent="-342900">
              <a:buAutoNum type="alphaLcParenBoth"/>
            </a:pPr>
            <a:r>
              <a:rPr lang="en-US" dirty="0" smtClean="0">
                <a:latin typeface="Helvetica (Body)"/>
              </a:rPr>
              <a:t>Heavy tailed distribution</a:t>
            </a:r>
          </a:p>
          <a:p>
            <a:pPr marL="342900" indent="-342900">
              <a:buAutoNum type="alphaLcParenBoth"/>
            </a:pPr>
            <a:r>
              <a:rPr lang="en-US" dirty="0" smtClean="0">
                <a:latin typeface="Helvetica (Body)"/>
              </a:rPr>
              <a:t>Right skewed distribution</a:t>
            </a:r>
            <a:endParaRPr lang="en-US" dirty="0">
              <a:latin typeface="Helvetica (Body)"/>
            </a:endParaRPr>
          </a:p>
        </p:txBody>
      </p:sp>
      <p:pic>
        <p:nvPicPr>
          <p:cNvPr id="8" name="Picture 3"/>
          <p:cNvPicPr>
            <a:picLocks noChangeAspect="1" noChangeArrowheads="1"/>
          </p:cNvPicPr>
          <p:nvPr/>
        </p:nvPicPr>
        <p:blipFill>
          <a:blip r:embed="rId3"/>
          <a:srcRect/>
          <a:stretch>
            <a:fillRect/>
          </a:stretch>
        </p:blipFill>
        <p:spPr bwMode="auto">
          <a:xfrm>
            <a:off x="328613" y="1295400"/>
            <a:ext cx="8486775" cy="27527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Plots with Minitab</a:t>
            </a:r>
            <a:endParaRPr lang="en-US" dirty="0"/>
          </a:p>
        </p:txBody>
      </p:sp>
      <p:sp>
        <p:nvSpPr>
          <p:cNvPr id="4" name="Footer Placeholder 3"/>
          <p:cNvSpPr>
            <a:spLocks noGrp="1"/>
          </p:cNvSpPr>
          <p:nvPr>
            <p:ph type="ftr" sz="quarter" idx="11"/>
          </p:nvPr>
        </p:nvSpPr>
        <p:spPr/>
        <p:txBody>
          <a:bodyPr/>
          <a:lstStyle/>
          <a:p>
            <a:r>
              <a:rPr lang="en-US" dirty="0" smtClean="0"/>
              <a:t>Sec 6-6 Probability Plots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38</a:t>
            </a:fld>
            <a:endParaRPr lang="en-US" dirty="0"/>
          </a:p>
        </p:txBody>
      </p:sp>
      <p:sp>
        <p:nvSpPr>
          <p:cNvPr id="7" name="TextBox 6"/>
          <p:cNvSpPr txBox="1"/>
          <p:nvPr/>
        </p:nvSpPr>
        <p:spPr>
          <a:xfrm>
            <a:off x="762000" y="838200"/>
            <a:ext cx="7848600" cy="1200329"/>
          </a:xfrm>
          <a:prstGeom prst="rect">
            <a:avLst/>
          </a:prstGeom>
          <a:noFill/>
        </p:spPr>
        <p:txBody>
          <a:bodyPr wrap="square" rtlCol="0">
            <a:spAutoFit/>
          </a:bodyPr>
          <a:lstStyle/>
          <a:p>
            <a:pPr>
              <a:buFont typeface="Arial" pitchFamily="34" charset="0"/>
              <a:buChar char="•"/>
            </a:pPr>
            <a:r>
              <a:rPr lang="en-US" dirty="0" smtClean="0">
                <a:latin typeface="Helvetica (Body)"/>
              </a:rPr>
              <a:t>  Obtained using Minitab menu:  Graphics &gt; Probability Plot. 14 different </a:t>
            </a:r>
          </a:p>
          <a:p>
            <a:r>
              <a:rPr lang="en-US" dirty="0" smtClean="0">
                <a:latin typeface="Helvetica (Body)"/>
              </a:rPr>
              <a:t>    distributions can be used.  </a:t>
            </a:r>
          </a:p>
          <a:p>
            <a:pPr>
              <a:buFont typeface="Arial" pitchFamily="34" charset="0"/>
              <a:buChar char="•"/>
            </a:pPr>
            <a:r>
              <a:rPr lang="en-US" dirty="0" smtClean="0">
                <a:latin typeface="Helvetica (Body)"/>
              </a:rPr>
              <a:t>  The curved bands provide guidance whether the proposed distribution is  </a:t>
            </a:r>
          </a:p>
          <a:p>
            <a:r>
              <a:rPr lang="en-US" dirty="0" smtClean="0">
                <a:latin typeface="Helvetica (Body)"/>
              </a:rPr>
              <a:t>    acceptable – all observations within the bands is good. </a:t>
            </a:r>
            <a:endParaRPr lang="en-US" dirty="0">
              <a:latin typeface="Helvetica (Body)"/>
            </a:endParaRPr>
          </a:p>
        </p:txBody>
      </p:sp>
      <p:graphicFrame>
        <p:nvGraphicFramePr>
          <p:cNvPr id="78851" name="Object 3"/>
          <p:cNvGraphicFramePr>
            <a:graphicFrameLocks noChangeAspect="1"/>
          </p:cNvGraphicFramePr>
          <p:nvPr/>
        </p:nvGraphicFramePr>
        <p:xfrm>
          <a:off x="1676400" y="2286000"/>
          <a:ext cx="5829300" cy="3886200"/>
        </p:xfrm>
        <a:graphic>
          <a:graphicData uri="http://schemas.openxmlformats.org/presentationml/2006/ole">
            <p:oleObj spid="_x0000_s78851" name="Graph" r:id="rId4" imgW="5486400" imgH="3657600" progId="">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Important Terms &amp; Concepts of Chapter 6</a:t>
            </a:r>
            <a:endParaRPr lang="en-US" sz="3400" dirty="0"/>
          </a:p>
        </p:txBody>
      </p:sp>
      <p:sp>
        <p:nvSpPr>
          <p:cNvPr id="3" name="Content Placeholder 2"/>
          <p:cNvSpPr>
            <a:spLocks noGrp="1"/>
          </p:cNvSpPr>
          <p:nvPr>
            <p:ph idx="1"/>
          </p:nvPr>
        </p:nvSpPr>
        <p:spPr>
          <a:xfrm>
            <a:off x="457200" y="990600"/>
            <a:ext cx="8229600" cy="5181600"/>
          </a:xfrm>
        </p:spPr>
        <p:txBody>
          <a:bodyPr numCol="2">
            <a:normAutofit fontScale="92500" lnSpcReduction="10000"/>
          </a:bodyPr>
          <a:lstStyle/>
          <a:p>
            <a:pPr>
              <a:buNone/>
            </a:pPr>
            <a:r>
              <a:rPr lang="en-US" dirty="0" smtClean="0"/>
              <a:t>Box plot</a:t>
            </a:r>
          </a:p>
          <a:p>
            <a:pPr>
              <a:buNone/>
            </a:pPr>
            <a:r>
              <a:rPr lang="en-US" dirty="0" smtClean="0"/>
              <a:t>Frequency distribution &amp; histogram</a:t>
            </a:r>
          </a:p>
          <a:p>
            <a:pPr>
              <a:buNone/>
            </a:pPr>
            <a:r>
              <a:rPr lang="en-US" dirty="0" smtClean="0"/>
              <a:t>Median, quartiles &amp; percentiles</a:t>
            </a:r>
          </a:p>
          <a:p>
            <a:pPr>
              <a:buNone/>
            </a:pPr>
            <a:r>
              <a:rPr lang="en-US" dirty="0" smtClean="0"/>
              <a:t>Multivariate data</a:t>
            </a:r>
          </a:p>
          <a:p>
            <a:pPr>
              <a:buNone/>
            </a:pPr>
            <a:r>
              <a:rPr lang="en-US" dirty="0" smtClean="0"/>
              <a:t>Normal probability plot</a:t>
            </a:r>
          </a:p>
          <a:p>
            <a:pPr>
              <a:buNone/>
            </a:pPr>
            <a:r>
              <a:rPr lang="en-US" dirty="0" smtClean="0"/>
              <a:t>Pareto chart</a:t>
            </a:r>
          </a:p>
          <a:p>
            <a:pPr>
              <a:buNone/>
            </a:pPr>
            <a:r>
              <a:rPr lang="en-US" dirty="0" smtClean="0"/>
              <a:t>Population:</a:t>
            </a:r>
          </a:p>
          <a:p>
            <a:pPr lvl="1">
              <a:buNone/>
            </a:pPr>
            <a:r>
              <a:rPr lang="en-US" dirty="0" smtClean="0"/>
              <a:t>Mean</a:t>
            </a:r>
          </a:p>
          <a:p>
            <a:pPr lvl="1">
              <a:buNone/>
            </a:pPr>
            <a:r>
              <a:rPr lang="en-US" dirty="0" smtClean="0"/>
              <a:t>Standard deviation</a:t>
            </a:r>
          </a:p>
          <a:p>
            <a:pPr lvl="1">
              <a:buNone/>
            </a:pPr>
            <a:r>
              <a:rPr lang="en-US" dirty="0" smtClean="0"/>
              <a:t>Variance</a:t>
            </a:r>
          </a:p>
          <a:p>
            <a:pPr>
              <a:buNone/>
            </a:pPr>
            <a:r>
              <a:rPr lang="en-US" dirty="0" smtClean="0"/>
              <a:t>Probability plot</a:t>
            </a:r>
          </a:p>
          <a:p>
            <a:pPr>
              <a:buNone/>
            </a:pPr>
            <a:r>
              <a:rPr lang="en-US" dirty="0" smtClean="0"/>
              <a:t>Relative frequency distribution</a:t>
            </a:r>
          </a:p>
          <a:p>
            <a:pPr>
              <a:buNone/>
            </a:pPr>
            <a:r>
              <a:rPr lang="en-US" dirty="0" smtClean="0"/>
              <a:t>Sample:</a:t>
            </a:r>
          </a:p>
          <a:p>
            <a:pPr lvl="1">
              <a:buNone/>
            </a:pPr>
            <a:r>
              <a:rPr lang="en-US" dirty="0" smtClean="0"/>
              <a:t>Mean</a:t>
            </a:r>
          </a:p>
          <a:p>
            <a:pPr lvl="1">
              <a:buNone/>
            </a:pPr>
            <a:r>
              <a:rPr lang="en-US" dirty="0" smtClean="0"/>
              <a:t>Standard deviation</a:t>
            </a:r>
          </a:p>
          <a:p>
            <a:pPr lvl="1">
              <a:buNone/>
            </a:pPr>
            <a:r>
              <a:rPr lang="en-US" dirty="0" smtClean="0"/>
              <a:t>Variance</a:t>
            </a:r>
          </a:p>
          <a:p>
            <a:pPr>
              <a:buNone/>
            </a:pPr>
            <a:r>
              <a:rPr lang="en-US" dirty="0" smtClean="0"/>
              <a:t>Stem-and-leaf diagram</a:t>
            </a:r>
          </a:p>
          <a:p>
            <a:pPr>
              <a:buNone/>
            </a:pPr>
            <a:r>
              <a:rPr lang="en-US" dirty="0" smtClean="0"/>
              <a:t>Time series plots</a:t>
            </a:r>
            <a:endParaRPr lang="en-US" dirty="0"/>
          </a:p>
        </p:txBody>
      </p:sp>
      <p:sp>
        <p:nvSpPr>
          <p:cNvPr id="4" name="Footer Placeholder 3"/>
          <p:cNvSpPr>
            <a:spLocks noGrp="1"/>
          </p:cNvSpPr>
          <p:nvPr>
            <p:ph type="ftr" sz="quarter" idx="11"/>
          </p:nvPr>
        </p:nvSpPr>
        <p:spPr/>
        <p:txBody>
          <a:bodyPr/>
          <a:lstStyle/>
          <a:p>
            <a:r>
              <a:rPr lang="en-US" dirty="0" smtClean="0"/>
              <a:t>Chapter 6 Summary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Summaries of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are the numeric observations of a phenomenon of interest.   The totality of all observations is a </a:t>
            </a:r>
            <a:r>
              <a:rPr lang="en-US" dirty="0" smtClean="0">
                <a:solidFill>
                  <a:srgbClr val="1F497D"/>
                </a:solidFill>
              </a:rPr>
              <a:t>population</a:t>
            </a:r>
            <a:r>
              <a:rPr lang="en-US" dirty="0" smtClean="0"/>
              <a:t>.  A portion used for analysis is a random </a:t>
            </a:r>
            <a:r>
              <a:rPr lang="en-US" dirty="0" smtClean="0">
                <a:solidFill>
                  <a:srgbClr val="1F497D"/>
                </a:solidFill>
              </a:rPr>
              <a:t>sample</a:t>
            </a:r>
            <a:r>
              <a:rPr lang="en-US" dirty="0" smtClean="0"/>
              <a:t>.</a:t>
            </a:r>
          </a:p>
          <a:p>
            <a:r>
              <a:rPr lang="en-US" dirty="0" smtClean="0"/>
              <a:t>We gain an understanding of this collection, possibly massive, by describing it numerically and graphically, usually with the sample data.</a:t>
            </a:r>
          </a:p>
          <a:p>
            <a:r>
              <a:rPr lang="en-US" dirty="0" smtClean="0"/>
              <a:t>We describe the collection in terms of shape, outliers, center, and spread (SOCS).</a:t>
            </a:r>
          </a:p>
          <a:p>
            <a:r>
              <a:rPr lang="en-US" dirty="0" smtClean="0"/>
              <a:t>The center is measured by the mean.</a:t>
            </a:r>
          </a:p>
          <a:p>
            <a:r>
              <a:rPr lang="en-US" dirty="0" smtClean="0"/>
              <a:t>The spread is measured by the variance.</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Mean</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a:t>
            </a:fld>
            <a:endParaRPr lang="en-US" dirty="0"/>
          </a:p>
        </p:txBody>
      </p:sp>
      <p:pic>
        <p:nvPicPr>
          <p:cNvPr id="8" name="Picture 7" descr="Picture1.png"/>
          <p:cNvPicPr>
            <a:picLocks noChangeAspect="1"/>
          </p:cNvPicPr>
          <p:nvPr/>
        </p:nvPicPr>
        <p:blipFill>
          <a:blip r:embed="rId3"/>
          <a:stretch>
            <a:fillRect/>
          </a:stretch>
        </p:blipFill>
        <p:spPr>
          <a:xfrm>
            <a:off x="1143579" y="1066800"/>
            <a:ext cx="7009821" cy="52177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6-1: Sample Mean</a:t>
            </a:r>
            <a:endParaRPr lang="en-US" dirty="0"/>
          </a:p>
        </p:txBody>
      </p:sp>
      <p:sp>
        <p:nvSpPr>
          <p:cNvPr id="3" name="Content Placeholder 2"/>
          <p:cNvSpPr>
            <a:spLocks noGrp="1"/>
          </p:cNvSpPr>
          <p:nvPr>
            <p:ph idx="1"/>
          </p:nvPr>
        </p:nvSpPr>
        <p:spPr>
          <a:xfrm>
            <a:off x="457200" y="914400"/>
            <a:ext cx="8229600" cy="1066800"/>
          </a:xfrm>
        </p:spPr>
        <p:txBody>
          <a:bodyPr>
            <a:normAutofit/>
          </a:bodyPr>
          <a:lstStyle/>
          <a:p>
            <a:pPr>
              <a:buNone/>
            </a:pPr>
            <a:r>
              <a:rPr lang="en-US" sz="2800" dirty="0" smtClean="0"/>
              <a:t>Consider 8 observations (</a:t>
            </a:r>
            <a:r>
              <a:rPr lang="en-US" sz="2800" i="1" dirty="0" smtClean="0"/>
              <a:t>x</a:t>
            </a:r>
            <a:r>
              <a:rPr lang="en-US" sz="2800" i="1" baseline="-25000" dirty="0" smtClean="0"/>
              <a:t>i</a:t>
            </a:r>
            <a:r>
              <a:rPr lang="en-US" sz="2800" dirty="0" smtClean="0"/>
              <a:t>) of pull-off force from </a:t>
            </a:r>
          </a:p>
          <a:p>
            <a:pPr>
              <a:buNone/>
            </a:pPr>
            <a:r>
              <a:rPr lang="en-US" sz="2800" dirty="0" smtClean="0"/>
              <a:t>engine connectors as shown in the table.</a:t>
            </a:r>
            <a:endParaRPr lang="en-US" sz="2800"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a:t>
            </a:fld>
            <a:endParaRPr lang="en-US" dirty="0"/>
          </a:p>
        </p:txBody>
      </p:sp>
      <p:graphicFrame>
        <p:nvGraphicFramePr>
          <p:cNvPr id="48129" name="Object 1"/>
          <p:cNvGraphicFramePr>
            <a:graphicFrameLocks noChangeAspect="1"/>
          </p:cNvGraphicFramePr>
          <p:nvPr/>
        </p:nvGraphicFramePr>
        <p:xfrm>
          <a:off x="6546850" y="2173287"/>
          <a:ext cx="2066925" cy="2703513"/>
        </p:xfrm>
        <a:graphic>
          <a:graphicData uri="http://schemas.openxmlformats.org/presentationml/2006/ole">
            <p:oleObj spid="_x0000_s48129" name="Worksheet" r:id="rId4" imgW="1647812" imgH="2162091" progId="Excel.Sheet.12">
              <p:embed/>
            </p:oleObj>
          </a:graphicData>
        </a:graphic>
      </p:graphicFrame>
      <p:sp>
        <p:nvSpPr>
          <p:cNvPr id="8" name="TextBox 7"/>
          <p:cNvSpPr txBox="1"/>
          <p:nvPr/>
        </p:nvSpPr>
        <p:spPr>
          <a:xfrm>
            <a:off x="990600" y="5867400"/>
            <a:ext cx="4754315" cy="338554"/>
          </a:xfrm>
          <a:prstGeom prst="rect">
            <a:avLst/>
          </a:prstGeom>
          <a:noFill/>
        </p:spPr>
        <p:txBody>
          <a:bodyPr wrap="none" rtlCol="0">
            <a:spAutoFit/>
          </a:bodyPr>
          <a:lstStyle/>
          <a:p>
            <a:r>
              <a:rPr lang="en-US" sz="1600" dirty="0" smtClean="0">
                <a:solidFill>
                  <a:srgbClr val="1F497D"/>
                </a:solidFill>
                <a:latin typeface="Helvetica (Body)"/>
              </a:rPr>
              <a:t>Figure 6-1  </a:t>
            </a:r>
            <a:r>
              <a:rPr lang="en-US" sz="1600" dirty="0" smtClean="0">
                <a:latin typeface="Helvetica (Body)"/>
              </a:rPr>
              <a:t>The sample mean is the balance point.</a:t>
            </a:r>
            <a:endParaRPr lang="en-US" sz="1600" dirty="0">
              <a:latin typeface="Helvetica (Body)"/>
            </a:endParaRPr>
          </a:p>
        </p:txBody>
      </p:sp>
      <p:graphicFrame>
        <p:nvGraphicFramePr>
          <p:cNvPr id="9" name="Object 8"/>
          <p:cNvGraphicFramePr>
            <a:graphicFrameLocks noChangeAspect="1"/>
          </p:cNvGraphicFramePr>
          <p:nvPr/>
        </p:nvGraphicFramePr>
        <p:xfrm>
          <a:off x="838200" y="1981200"/>
          <a:ext cx="5225416" cy="1981200"/>
        </p:xfrm>
        <a:graphic>
          <a:graphicData uri="http://schemas.openxmlformats.org/presentationml/2006/ole">
            <p:oleObj spid="_x0000_s48131" name="Equation" r:id="rId5" imgW="2679480" imgH="1015920" progId="Equation.DSMT4">
              <p:embed/>
            </p:oleObj>
          </a:graphicData>
        </a:graphic>
      </p:graphicFrame>
      <p:pic>
        <p:nvPicPr>
          <p:cNvPr id="10" name="Picture 5"/>
          <p:cNvPicPr>
            <a:picLocks noChangeAspect="1" noChangeArrowheads="1"/>
          </p:cNvPicPr>
          <p:nvPr/>
        </p:nvPicPr>
        <p:blipFill>
          <a:blip r:embed="rId6"/>
          <a:srcRect/>
          <a:stretch>
            <a:fillRect/>
          </a:stretch>
        </p:blipFill>
        <p:spPr bwMode="auto">
          <a:xfrm>
            <a:off x="1066800" y="4343400"/>
            <a:ext cx="4076700" cy="140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Defined</a:t>
            </a: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a:t>
            </a:fld>
            <a:endParaRPr lang="en-US" dirty="0"/>
          </a:p>
        </p:txBody>
      </p:sp>
      <p:pic>
        <p:nvPicPr>
          <p:cNvPr id="7" name="Picture 6" descr="Picture2.png"/>
          <p:cNvPicPr>
            <a:picLocks noChangeAspect="1"/>
          </p:cNvPicPr>
          <p:nvPr/>
        </p:nvPicPr>
        <p:blipFill>
          <a:blip r:embed="rId3"/>
          <a:stretch>
            <a:fillRect/>
          </a:stretch>
        </p:blipFill>
        <p:spPr>
          <a:xfrm>
            <a:off x="685800" y="1058066"/>
            <a:ext cx="8009482" cy="49617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Defined</a:t>
            </a:r>
            <a:endParaRPr lang="en-US" dirty="0"/>
          </a:p>
        </p:txBody>
      </p:sp>
      <p:sp>
        <p:nvSpPr>
          <p:cNvPr id="3" name="Content Placeholder 2"/>
          <p:cNvSpPr>
            <a:spLocks noGrp="1"/>
          </p:cNvSpPr>
          <p:nvPr>
            <p:ph idx="1"/>
          </p:nvPr>
        </p:nvSpPr>
        <p:spPr/>
        <p:txBody>
          <a:bodyPr/>
          <a:lstStyle/>
          <a:p>
            <a:r>
              <a:rPr lang="en-US" dirty="0" smtClean="0"/>
              <a:t>The standard deviation is the square root of the variance.</a:t>
            </a:r>
          </a:p>
          <a:p>
            <a:r>
              <a:rPr lang="el-GR" dirty="0" smtClean="0"/>
              <a:t>σ</a:t>
            </a:r>
            <a:r>
              <a:rPr lang="en-US" dirty="0" smtClean="0"/>
              <a:t> is the population standard deviation symbol.</a:t>
            </a:r>
          </a:p>
          <a:p>
            <a:r>
              <a:rPr lang="en-US" i="1" dirty="0" smtClean="0"/>
              <a:t>s</a:t>
            </a:r>
            <a:r>
              <a:rPr lang="en-US" dirty="0" smtClean="0"/>
              <a:t> is the sample standard deviation symbol.</a:t>
            </a:r>
          </a:p>
          <a:p>
            <a:pPr>
              <a:buNone/>
            </a:pPr>
            <a:endParaRPr lang="en-US" dirty="0"/>
          </a:p>
        </p:txBody>
      </p:sp>
      <p:sp>
        <p:nvSpPr>
          <p:cNvPr id="4" name="Footer Placeholder 3"/>
          <p:cNvSpPr>
            <a:spLocks noGrp="1"/>
          </p:cNvSpPr>
          <p:nvPr>
            <p:ph type="ftr" sz="quarter" idx="11"/>
          </p:nvPr>
        </p:nvSpPr>
        <p:spPr/>
        <p:txBody>
          <a:bodyPr/>
          <a:lstStyle/>
          <a:p>
            <a:r>
              <a:rPr lang="en-US" dirty="0" smtClean="0"/>
              <a:t>Sec 6-1 Numerical Summaries of Data</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6-2: Sample Variance</a:t>
            </a:r>
            <a:endParaRPr lang="en-US" dirty="0"/>
          </a:p>
        </p:txBody>
      </p:sp>
      <p:sp>
        <p:nvSpPr>
          <p:cNvPr id="3" name="Content Placeholder 2"/>
          <p:cNvSpPr>
            <a:spLocks noGrp="1"/>
          </p:cNvSpPr>
          <p:nvPr>
            <p:ph idx="1"/>
          </p:nvPr>
        </p:nvSpPr>
        <p:spPr>
          <a:xfrm>
            <a:off x="457200" y="914400"/>
            <a:ext cx="8229600" cy="1447800"/>
          </a:xfrm>
        </p:spPr>
        <p:txBody>
          <a:bodyPr>
            <a:normAutofit/>
          </a:bodyPr>
          <a:lstStyle/>
          <a:p>
            <a:pPr>
              <a:buNone/>
            </a:pPr>
            <a:r>
              <a:rPr lang="en-US" sz="2400" dirty="0" smtClean="0"/>
              <a:t>Table 6-1 displays the quantities needed to calculate the </a:t>
            </a:r>
          </a:p>
          <a:p>
            <a:pPr>
              <a:buNone/>
            </a:pPr>
            <a:r>
              <a:rPr lang="en-US" sz="2400" dirty="0" smtClean="0"/>
              <a:t>sample variance and sample standard deviation.</a:t>
            </a:r>
            <a:endParaRPr lang="en-US" sz="2400" dirty="0"/>
          </a:p>
        </p:txBody>
      </p:sp>
      <p:sp>
        <p:nvSpPr>
          <p:cNvPr id="4" name="Footer Placeholder 3"/>
          <p:cNvSpPr>
            <a:spLocks noGrp="1"/>
          </p:cNvSpPr>
          <p:nvPr>
            <p:ph type="ftr" sz="quarter" idx="11"/>
          </p:nvPr>
        </p:nvSpPr>
        <p:spPr/>
        <p:txBody>
          <a:bodyPr/>
          <a:lstStyle/>
          <a:p>
            <a:r>
              <a:rPr lang="en-US" dirty="0" smtClean="0"/>
              <a:t>Sec 6-1 Numerical Summaries of Data</a:t>
            </a:r>
          </a:p>
        </p:txBody>
      </p:sp>
      <p:sp>
        <p:nvSpPr>
          <p:cNvPr id="5" name="Slide Number Placeholder 4"/>
          <p:cNvSpPr>
            <a:spLocks noGrp="1"/>
          </p:cNvSpPr>
          <p:nvPr>
            <p:ph type="sldNum" sz="quarter" idx="12"/>
          </p:nvPr>
        </p:nvSpPr>
        <p:spPr/>
        <p:txBody>
          <a:bodyPr/>
          <a:lstStyle/>
          <a:p>
            <a:fld id="{BCCD5B6C-1501-406F-8FCF-78C56CDF75BB}" type="slidenum">
              <a:rPr lang="en-US" smtClean="0"/>
              <a:pPr/>
              <a:t>9</a:t>
            </a:fld>
            <a:endParaRPr lang="en-US" dirty="0"/>
          </a:p>
        </p:txBody>
      </p:sp>
      <p:graphicFrame>
        <p:nvGraphicFramePr>
          <p:cNvPr id="51204" name="Object 4"/>
          <p:cNvGraphicFramePr>
            <a:graphicFrameLocks noChangeAspect="1"/>
          </p:cNvGraphicFramePr>
          <p:nvPr/>
        </p:nvGraphicFramePr>
        <p:xfrm>
          <a:off x="4014788" y="1974850"/>
          <a:ext cx="4651375" cy="3365500"/>
        </p:xfrm>
        <a:graphic>
          <a:graphicData uri="http://schemas.openxmlformats.org/presentationml/2006/ole">
            <p:oleObj spid="_x0000_s51204" name="Worksheet" r:id="rId4" imgW="3486161" imgH="2543081" progId="Excel.Sheet.12">
              <p:embed/>
            </p:oleObj>
          </a:graphicData>
        </a:graphic>
      </p:graphicFrame>
      <p:sp>
        <p:nvSpPr>
          <p:cNvPr id="9" name="TextBox 8"/>
          <p:cNvSpPr txBox="1"/>
          <p:nvPr/>
        </p:nvSpPr>
        <p:spPr>
          <a:xfrm>
            <a:off x="457200" y="2667000"/>
            <a:ext cx="3505200" cy="2585323"/>
          </a:xfrm>
          <a:prstGeom prst="rect">
            <a:avLst/>
          </a:prstGeom>
          <a:noFill/>
        </p:spPr>
        <p:txBody>
          <a:bodyPr wrap="square" rtlCol="0">
            <a:spAutoFit/>
          </a:bodyPr>
          <a:lstStyle/>
          <a:p>
            <a:r>
              <a:rPr lang="en-US" u="sng" dirty="0" smtClean="0">
                <a:latin typeface="Helvetica (Body)"/>
              </a:rPr>
              <a:t>Dimension</a:t>
            </a:r>
            <a:r>
              <a:rPr lang="en-US" dirty="0" smtClean="0">
                <a:latin typeface="Helvetica (Body)"/>
              </a:rPr>
              <a:t> of:</a:t>
            </a:r>
          </a:p>
          <a:p>
            <a:r>
              <a:rPr lang="en-US" dirty="0" smtClean="0">
                <a:latin typeface="Helvetica (Body)"/>
              </a:rPr>
              <a:t>  x</a:t>
            </a:r>
            <a:r>
              <a:rPr lang="en-US" baseline="-25000" dirty="0" smtClean="0">
                <a:latin typeface="Helvetica (Body)"/>
              </a:rPr>
              <a:t>i</a:t>
            </a:r>
            <a:r>
              <a:rPr lang="en-US" dirty="0" smtClean="0">
                <a:latin typeface="Helvetica (Body)"/>
              </a:rPr>
              <a:t> is pounds</a:t>
            </a:r>
          </a:p>
          <a:p>
            <a:r>
              <a:rPr lang="en-US" dirty="0" smtClean="0">
                <a:latin typeface="Helvetica (Body)"/>
              </a:rPr>
              <a:t>  Mean is pounds.</a:t>
            </a:r>
          </a:p>
          <a:p>
            <a:r>
              <a:rPr lang="en-US" dirty="0" smtClean="0">
                <a:latin typeface="Helvetica (Body)"/>
              </a:rPr>
              <a:t>  Variance is pounds</a:t>
            </a:r>
            <a:r>
              <a:rPr lang="en-US" baseline="30000" dirty="0" smtClean="0">
                <a:latin typeface="Helvetica (Body)"/>
              </a:rPr>
              <a:t>2</a:t>
            </a:r>
            <a:r>
              <a:rPr lang="en-US" dirty="0" smtClean="0">
                <a:latin typeface="Helvetica (Body)"/>
              </a:rPr>
              <a:t>.</a:t>
            </a:r>
            <a:endParaRPr lang="en-US" baseline="30000" dirty="0" smtClean="0">
              <a:latin typeface="Helvetica (Body)"/>
            </a:endParaRPr>
          </a:p>
          <a:p>
            <a:r>
              <a:rPr lang="en-US" dirty="0" smtClean="0">
                <a:latin typeface="Helvetica (Body)"/>
              </a:rPr>
              <a:t>  Standard deviation is pounds.</a:t>
            </a:r>
          </a:p>
          <a:p>
            <a:endParaRPr lang="en-US" dirty="0" smtClean="0">
              <a:latin typeface="Helvetica (Body)"/>
            </a:endParaRPr>
          </a:p>
          <a:p>
            <a:r>
              <a:rPr lang="en-US" dirty="0" smtClean="0">
                <a:latin typeface="Helvetica (Body)"/>
              </a:rPr>
              <a:t>Desired accuracy is generally accepted to be </a:t>
            </a:r>
            <a:r>
              <a:rPr lang="en-US" dirty="0" smtClean="0">
                <a:solidFill>
                  <a:srgbClr val="1F497D"/>
                </a:solidFill>
                <a:latin typeface="Helvetica (Body)"/>
              </a:rPr>
              <a:t>one more place </a:t>
            </a:r>
            <a:r>
              <a:rPr lang="en-US" dirty="0" smtClean="0">
                <a:latin typeface="Helvetica (Body)"/>
              </a:rPr>
              <a:t>than the data.</a:t>
            </a:r>
            <a:endParaRPr lang="en-US" dirty="0">
              <a:latin typeface="Helvetica (Body)"/>
            </a:endParaRPr>
          </a:p>
        </p:txBody>
      </p:sp>
      <p:sp>
        <p:nvSpPr>
          <p:cNvPr id="8" name="Rectangle 7"/>
          <p:cNvSpPr/>
          <p:nvPr/>
        </p:nvSpPr>
        <p:spPr>
          <a:xfrm>
            <a:off x="5715000" y="5486400"/>
            <a:ext cx="1047274" cy="369332"/>
          </a:xfrm>
          <a:prstGeom prst="rect">
            <a:avLst/>
          </a:prstGeom>
        </p:spPr>
        <p:txBody>
          <a:bodyPr wrap="none">
            <a:spAutoFit/>
          </a:bodyPr>
          <a:lstStyle/>
          <a:p>
            <a:r>
              <a:rPr lang="en-US" b="1" dirty="0" smtClean="0"/>
              <a:t>Table 6-1</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mp;R Chapter 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M&amp;R Chapter 3 Template</Template>
  <TotalTime>8316</TotalTime>
  <Words>2343</Words>
  <Application>Microsoft Office PowerPoint</Application>
  <PresentationFormat>On-screen Show (4:3)</PresentationFormat>
  <Paragraphs>337</Paragraphs>
  <Slides>39</Slides>
  <Notes>39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39</vt:i4>
      </vt:variant>
    </vt:vector>
  </HeadingPairs>
  <TitlesOfParts>
    <vt:vector size="53" baseType="lpstr">
      <vt:lpstr>Arial</vt:lpstr>
      <vt:lpstr>Helvetica</vt:lpstr>
      <vt:lpstr>Times New Roman</vt:lpstr>
      <vt:lpstr>ＭＳ Ｐゴシック</vt:lpstr>
      <vt:lpstr>Calibri</vt:lpstr>
      <vt:lpstr>Helvetica (Body)</vt:lpstr>
      <vt:lpstr>Helvetica (Headings)</vt:lpstr>
      <vt:lpstr>Wingdings</vt:lpstr>
      <vt:lpstr>M&amp;R Chapter 3 Template</vt:lpstr>
      <vt:lpstr>Custom Design</vt:lpstr>
      <vt:lpstr>1_Custom Design</vt:lpstr>
      <vt:lpstr>Worksheet</vt:lpstr>
      <vt:lpstr>Equation</vt:lpstr>
      <vt:lpstr>Graph</vt:lpstr>
      <vt:lpstr>Slide 1</vt:lpstr>
      <vt:lpstr>Slide 2</vt:lpstr>
      <vt:lpstr>Learning Objectives for Chapter 6</vt:lpstr>
      <vt:lpstr>Numerical Summaries of Data</vt:lpstr>
      <vt:lpstr>Sample Mean</vt:lpstr>
      <vt:lpstr>Example 6-1: Sample Mean</vt:lpstr>
      <vt:lpstr>Variance Defined</vt:lpstr>
      <vt:lpstr>Standard Deviation Defined</vt:lpstr>
      <vt:lpstr>Example 6-2: Sample Variance</vt:lpstr>
      <vt:lpstr>Computation of s2</vt:lpstr>
      <vt:lpstr>Example 6-3: Variance by Shortcut</vt:lpstr>
      <vt:lpstr>What is this “n–1”?</vt:lpstr>
      <vt:lpstr>Degrees of Freedom</vt:lpstr>
      <vt:lpstr>Sample Range</vt:lpstr>
      <vt:lpstr>Stem-and-Leaf Diagrams</vt:lpstr>
      <vt:lpstr>Example 6-4: Alloy Strength</vt:lpstr>
      <vt:lpstr>Quartiles</vt:lpstr>
      <vt:lpstr>Percentiles and Interquartile Range</vt:lpstr>
      <vt:lpstr>Minitab Descriptives</vt:lpstr>
      <vt:lpstr>Frequency Distributions</vt:lpstr>
      <vt:lpstr>Frequency Distribution Table</vt:lpstr>
      <vt:lpstr>Histograms</vt:lpstr>
      <vt:lpstr>Histogram of the Table 6-2 Data</vt:lpstr>
      <vt:lpstr>Histograms with Unequal Bin Widths</vt:lpstr>
      <vt:lpstr>Poor Choices in Drawing Histograms</vt:lpstr>
      <vt:lpstr>Cumulative Frequency Plot</vt:lpstr>
      <vt:lpstr>Shape of a Frequency Distribution</vt:lpstr>
      <vt:lpstr>Histograms for Categorical Data</vt:lpstr>
      <vt:lpstr>Example 6-6: Categorical Data Histogram</vt:lpstr>
      <vt:lpstr>Box Plot or Box-and-Whisker Chart</vt:lpstr>
      <vt:lpstr>Box Plot of Table 6-2 Data</vt:lpstr>
      <vt:lpstr>Time Sequence Plots</vt:lpstr>
      <vt:lpstr>Digidot Plot</vt:lpstr>
      <vt:lpstr>Constructing a Probability Plot</vt:lpstr>
      <vt:lpstr>Example 6-7: Battery Life</vt:lpstr>
      <vt:lpstr>Probability Plot on Standardized Normal Scores</vt:lpstr>
      <vt:lpstr>Probability Plot Variations</vt:lpstr>
      <vt:lpstr>Probability Plots with Minitab</vt:lpstr>
      <vt:lpstr>Important Terms &amp; Concepts of Chapter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laser</cp:lastModifiedBy>
  <cp:revision>94</cp:revision>
  <dcterms:created xsi:type="dcterms:W3CDTF">2010-07-18T22:36:56Z</dcterms:created>
  <dcterms:modified xsi:type="dcterms:W3CDTF">2013-12-18T13:21:56Z</dcterms:modified>
</cp:coreProperties>
</file>