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610" r:id="rId2"/>
    <p:sldId id="619" r:id="rId3"/>
    <p:sldId id="620" r:id="rId4"/>
    <p:sldId id="621" r:id="rId5"/>
    <p:sldId id="616" r:id="rId6"/>
    <p:sldId id="622" r:id="rId7"/>
    <p:sldId id="625" r:id="rId8"/>
    <p:sldId id="624" r:id="rId9"/>
    <p:sldId id="623" r:id="rId10"/>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pitchFamily="-32"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32"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32"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32"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32" charset="0"/>
        <a:ea typeface="+mn-ea"/>
        <a:cs typeface="+mn-cs"/>
      </a:defRPr>
    </a:lvl5pPr>
    <a:lvl6pPr marL="2286000" algn="l" defTabSz="457200" rtl="0" eaLnBrk="1" latinLnBrk="0" hangingPunct="1">
      <a:defRPr sz="2400" kern="1200">
        <a:solidFill>
          <a:schemeClr val="tx1"/>
        </a:solidFill>
        <a:latin typeface="Times" pitchFamily="-32" charset="0"/>
        <a:ea typeface="+mn-ea"/>
        <a:cs typeface="+mn-cs"/>
      </a:defRPr>
    </a:lvl6pPr>
    <a:lvl7pPr marL="2743200" algn="l" defTabSz="457200" rtl="0" eaLnBrk="1" latinLnBrk="0" hangingPunct="1">
      <a:defRPr sz="2400" kern="1200">
        <a:solidFill>
          <a:schemeClr val="tx1"/>
        </a:solidFill>
        <a:latin typeface="Times" pitchFamily="-32" charset="0"/>
        <a:ea typeface="+mn-ea"/>
        <a:cs typeface="+mn-cs"/>
      </a:defRPr>
    </a:lvl7pPr>
    <a:lvl8pPr marL="3200400" algn="l" defTabSz="457200" rtl="0" eaLnBrk="1" latinLnBrk="0" hangingPunct="1">
      <a:defRPr sz="2400" kern="1200">
        <a:solidFill>
          <a:schemeClr val="tx1"/>
        </a:solidFill>
        <a:latin typeface="Times" pitchFamily="-32" charset="0"/>
        <a:ea typeface="+mn-ea"/>
        <a:cs typeface="+mn-cs"/>
      </a:defRPr>
    </a:lvl8pPr>
    <a:lvl9pPr marL="3657600" algn="l" defTabSz="457200" rtl="0" eaLnBrk="1" latinLnBrk="0" hangingPunct="1">
      <a:defRPr sz="2400" kern="1200">
        <a:solidFill>
          <a:schemeClr val="tx1"/>
        </a:solidFill>
        <a:latin typeface="Times" pitchFamily="-32"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t" initials="t"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09" autoAdjust="0"/>
    <p:restoredTop sz="91018" autoAdjust="0"/>
  </p:normalViewPr>
  <p:slideViewPr>
    <p:cSldViewPr>
      <p:cViewPr varScale="1">
        <p:scale>
          <a:sx n="80" d="100"/>
          <a:sy n="80" d="100"/>
        </p:scale>
        <p:origin x="-102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atin typeface="Arial"/>
              </a:defRPr>
            </a:lvl1pPr>
          </a:lstStyle>
          <a:p>
            <a:endParaRPr lang="en-US" dirty="0"/>
          </a:p>
        </p:txBody>
      </p:sp>
      <p:sp>
        <p:nvSpPr>
          <p:cNvPr id="7171" name="Rectangle 3"/>
          <p:cNvSpPr>
            <a:spLocks noGrp="1" noChangeArrowheads="1"/>
          </p:cNvSpPr>
          <p:nvPr>
            <p:ph type="dt" idx="1"/>
          </p:nvPr>
        </p:nvSpPr>
        <p:spPr bwMode="auto">
          <a:xfrm>
            <a:off x="414528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Arial"/>
              </a:defRPr>
            </a:lvl1pPr>
          </a:lstStyle>
          <a:p>
            <a:endParaRPr lang="en-US" dirty="0"/>
          </a:p>
        </p:txBody>
      </p:sp>
      <p:sp>
        <p:nvSpPr>
          <p:cNvPr id="717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975360" y="4560570"/>
            <a:ext cx="536448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174" name="Rectangle 6"/>
          <p:cNvSpPr>
            <a:spLocks noGrp="1" noChangeArrowheads="1"/>
          </p:cNvSpPr>
          <p:nvPr>
            <p:ph type="ftr" sz="quarter" idx="4"/>
          </p:nvPr>
        </p:nvSpPr>
        <p:spPr bwMode="auto">
          <a:xfrm>
            <a:off x="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atin typeface="Arial"/>
              </a:defRPr>
            </a:lvl1pPr>
          </a:lstStyle>
          <a:p>
            <a:endParaRPr lang="en-US" dirty="0"/>
          </a:p>
        </p:txBody>
      </p:sp>
      <p:sp>
        <p:nvSpPr>
          <p:cNvPr id="7175" name="Rectangle 7"/>
          <p:cNvSpPr>
            <a:spLocks noGrp="1" noChangeArrowheads="1"/>
          </p:cNvSpPr>
          <p:nvPr>
            <p:ph type="sldNum" sz="quarter" idx="5"/>
          </p:nvPr>
        </p:nvSpPr>
        <p:spPr bwMode="auto">
          <a:xfrm>
            <a:off x="414528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atin typeface="Arial"/>
              </a:defRPr>
            </a:lvl1pPr>
          </a:lstStyle>
          <a:p>
            <a:fld id="{DC9025A5-8448-4303-B271-377607ED8B5B}" type="slidenum">
              <a:rPr lang="en-US" smtClean="0"/>
              <a:pPr/>
              <a:t>‹#›</a:t>
            </a:fld>
            <a:endParaRPr lang="en-US" dirty="0"/>
          </a:p>
        </p:txBody>
      </p:sp>
    </p:spTree>
    <p:extLst>
      <p:ext uri="{BB962C8B-B14F-4D97-AF65-F5344CB8AC3E}">
        <p14:creationId xmlns:p14="http://schemas.microsoft.com/office/powerpoint/2010/main" val="38591849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a:ea typeface="+mn-ea"/>
        <a:cs typeface="+mn-cs"/>
      </a:defRPr>
    </a:lvl1pPr>
    <a:lvl2pPr marL="457200" algn="l" rtl="0" fontAlgn="base">
      <a:spcBef>
        <a:spcPct val="30000"/>
      </a:spcBef>
      <a:spcAft>
        <a:spcPct val="0"/>
      </a:spcAft>
      <a:defRPr sz="1200" kern="1200">
        <a:solidFill>
          <a:schemeClr val="tx1"/>
        </a:solidFill>
        <a:latin typeface="Arial"/>
        <a:ea typeface="ＭＳ Ｐゴシック" pitchFamily="-32" charset="-128"/>
        <a:cs typeface="+mn-cs"/>
      </a:defRPr>
    </a:lvl2pPr>
    <a:lvl3pPr marL="914400" algn="l" rtl="0" fontAlgn="base">
      <a:spcBef>
        <a:spcPct val="30000"/>
      </a:spcBef>
      <a:spcAft>
        <a:spcPct val="0"/>
      </a:spcAft>
      <a:defRPr sz="1200" kern="1200">
        <a:solidFill>
          <a:schemeClr val="tx1"/>
        </a:solidFill>
        <a:latin typeface="Arial"/>
        <a:ea typeface="ＭＳ Ｐゴシック" pitchFamily="-32" charset="-128"/>
        <a:cs typeface="+mn-cs"/>
      </a:defRPr>
    </a:lvl3pPr>
    <a:lvl4pPr marL="1371600" algn="l" rtl="0" fontAlgn="base">
      <a:spcBef>
        <a:spcPct val="30000"/>
      </a:spcBef>
      <a:spcAft>
        <a:spcPct val="0"/>
      </a:spcAft>
      <a:defRPr sz="1200" kern="1200">
        <a:solidFill>
          <a:schemeClr val="tx1"/>
        </a:solidFill>
        <a:latin typeface="Arial"/>
        <a:ea typeface="ＭＳ Ｐゴシック" pitchFamily="-32" charset="-128"/>
        <a:cs typeface="+mn-cs"/>
      </a:defRPr>
    </a:lvl4pPr>
    <a:lvl5pPr marL="1828800" algn="l" rtl="0" fontAlgn="base">
      <a:spcBef>
        <a:spcPct val="30000"/>
      </a:spcBef>
      <a:spcAft>
        <a:spcPct val="0"/>
      </a:spcAft>
      <a:defRPr sz="1200" kern="1200">
        <a:solidFill>
          <a:schemeClr val="tx1"/>
        </a:solidFill>
        <a:latin typeface="Arial"/>
        <a:ea typeface="ＭＳ Ｐゴシック" pitchFamily="-3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AA49D3-4C5A-9649-9835-6C0005307D88}" type="slidenum">
              <a:rPr lang="en-US" smtClean="0"/>
              <a:pPr/>
              <a:t>1</a:t>
            </a:fld>
            <a:endParaRPr lang="en-US"/>
          </a:p>
        </p:txBody>
      </p:sp>
    </p:spTree>
    <p:extLst>
      <p:ext uri="{BB962C8B-B14F-4D97-AF65-F5344CB8AC3E}">
        <p14:creationId xmlns:p14="http://schemas.microsoft.com/office/powerpoint/2010/main" val="16130515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00400" y="2133600"/>
            <a:ext cx="5257800" cy="1295400"/>
          </a:xfrm>
        </p:spPr>
        <p:txBody>
          <a:bodyPr anchor="ctr"/>
          <a:lstStyle>
            <a:lvl1pPr algn="l">
              <a:defRPr sz="2800"/>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3200400" y="3886200"/>
            <a:ext cx="5257800" cy="2133600"/>
          </a:xfrm>
        </p:spPr>
        <p:txBody>
          <a:bodyPr/>
          <a:lstStyle>
            <a:lvl1pPr marL="0" indent="0">
              <a:buFontTx/>
              <a:buNone/>
              <a:defRPr sz="1800"/>
            </a:lvl1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New Sec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1371600"/>
            <a:ext cx="7772400" cy="2133600"/>
          </a:xfrm>
        </p:spPr>
        <p:txBody>
          <a:bodyPr anchor="ctr"/>
          <a:lstStyle>
            <a:lvl1pPr>
              <a:defRPr>
                <a:solidFill>
                  <a:srgbClr val="FFFFFF"/>
                </a:solidFill>
              </a:defRPr>
            </a:lvl1pPr>
          </a:lstStyle>
          <a:p>
            <a:r>
              <a:rPr lang="en-US"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002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6002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5576888" y="6445250"/>
            <a:ext cx="2895600" cy="287338"/>
          </a:xfrm>
          <a:prstGeom prst="rect">
            <a:avLst/>
          </a:prstGeom>
          <a:ln/>
        </p:spPr>
        <p:txBody>
          <a:bodyPr/>
          <a:lstStyle>
            <a:lvl1pPr>
              <a:defRPr/>
            </a:lvl1pPr>
          </a:lstStyle>
          <a:p>
            <a:pPr>
              <a:defRPr/>
            </a:pPr>
            <a:r>
              <a:rPr lang="en-US"/>
              <a:t>Transport</a:t>
            </a:r>
            <a:r>
              <a:rPr lang="en-US" sz="1400"/>
              <a:t> </a:t>
            </a:r>
            <a:r>
              <a:rPr lang="en-US"/>
              <a:t>Layer</a:t>
            </a:r>
          </a:p>
        </p:txBody>
      </p:sp>
      <p:sp>
        <p:nvSpPr>
          <p:cNvPr id="7" name="Slide Number Placeholder 6"/>
          <p:cNvSpPr>
            <a:spLocks noGrp="1" noChangeArrowheads="1"/>
          </p:cNvSpPr>
          <p:nvPr>
            <p:ph type="sldNum" sz="quarter" idx="12"/>
          </p:nvPr>
        </p:nvSpPr>
        <p:spPr>
          <a:xfrm>
            <a:off x="8324850" y="6462713"/>
            <a:ext cx="676275" cy="276225"/>
          </a:xfrm>
          <a:prstGeom prst="rect">
            <a:avLst/>
          </a:prstGeom>
          <a:ln/>
        </p:spPr>
        <p:txBody>
          <a:bodyPr/>
          <a:lstStyle>
            <a:lvl1pPr>
              <a:defRPr/>
            </a:lvl1pPr>
          </a:lstStyle>
          <a:p>
            <a:pPr>
              <a:defRPr/>
            </a:pPr>
            <a:r>
              <a:rPr lang="en-US" altLang="en-US"/>
              <a:t>3-</a:t>
            </a:r>
            <a:fld id="{0E94E457-C9AC-42AD-A0AB-B038C771C4EB}" type="slidenum">
              <a:rPr lang="en-US" altLang="en-US"/>
              <a:pPr>
                <a:defRPr/>
              </a:pPr>
              <a:t>‹#›</a:t>
            </a:fld>
            <a:endParaRPr lang="en-US" altLang="en-US"/>
          </a:p>
        </p:txBody>
      </p:sp>
    </p:spTree>
    <p:extLst>
      <p:ext uri="{BB962C8B-B14F-4D97-AF65-F5344CB8AC3E}">
        <p14:creationId xmlns:p14="http://schemas.microsoft.com/office/powerpoint/2010/main" val="192593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8"/>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6" r:id="rId4"/>
    <p:sldLayoutId id="2147483657" r:id="rId5"/>
    <p:sldLayoutId id="2147483658" r:id="rId6"/>
  </p:sldLayoutIdLst>
  <p:txStyles>
    <p:titleStyle>
      <a:lvl1pPr algn="ctr" rtl="0" eaLnBrk="1" fontAlgn="base" hangingPunct="1">
        <a:spcBef>
          <a:spcPct val="0"/>
        </a:spcBef>
        <a:spcAft>
          <a:spcPct val="0"/>
        </a:spcAft>
        <a:defRPr sz="3600">
          <a:solidFill>
            <a:srgbClr val="782336"/>
          </a:solidFill>
          <a:latin typeface="Arial Bold"/>
          <a:ea typeface="+mj-ea"/>
          <a:cs typeface="+mj-cs"/>
        </a:defRPr>
      </a:lvl1pPr>
      <a:lvl2pPr algn="ctr" rtl="0" eaLnBrk="1" fontAlgn="base" hangingPunct="1">
        <a:spcBef>
          <a:spcPct val="0"/>
        </a:spcBef>
        <a:spcAft>
          <a:spcPct val="0"/>
        </a:spcAft>
        <a:defRPr sz="3600">
          <a:solidFill>
            <a:srgbClr val="782336"/>
          </a:solidFill>
          <a:latin typeface="GillSans Bold" pitchFamily="1" charset="0"/>
        </a:defRPr>
      </a:lvl2pPr>
      <a:lvl3pPr algn="ctr" rtl="0" eaLnBrk="1" fontAlgn="base" hangingPunct="1">
        <a:spcBef>
          <a:spcPct val="0"/>
        </a:spcBef>
        <a:spcAft>
          <a:spcPct val="0"/>
        </a:spcAft>
        <a:defRPr sz="3600">
          <a:solidFill>
            <a:srgbClr val="782336"/>
          </a:solidFill>
          <a:latin typeface="GillSans Bold" pitchFamily="1" charset="0"/>
        </a:defRPr>
      </a:lvl3pPr>
      <a:lvl4pPr algn="ctr" rtl="0" eaLnBrk="1" fontAlgn="base" hangingPunct="1">
        <a:spcBef>
          <a:spcPct val="0"/>
        </a:spcBef>
        <a:spcAft>
          <a:spcPct val="0"/>
        </a:spcAft>
        <a:defRPr sz="3600">
          <a:solidFill>
            <a:srgbClr val="782336"/>
          </a:solidFill>
          <a:latin typeface="GillSans Bold" pitchFamily="1" charset="0"/>
        </a:defRPr>
      </a:lvl4pPr>
      <a:lvl5pPr algn="ctr" rtl="0" eaLnBrk="1" fontAlgn="base" hangingPunct="1">
        <a:spcBef>
          <a:spcPct val="0"/>
        </a:spcBef>
        <a:spcAft>
          <a:spcPct val="0"/>
        </a:spcAft>
        <a:defRPr sz="3600">
          <a:solidFill>
            <a:srgbClr val="782336"/>
          </a:solidFill>
          <a:latin typeface="GillSans Bold" pitchFamily="1" charset="0"/>
        </a:defRPr>
      </a:lvl5pPr>
      <a:lvl6pPr marL="457200" algn="ctr" rtl="0" eaLnBrk="1" fontAlgn="base" hangingPunct="1">
        <a:spcBef>
          <a:spcPct val="0"/>
        </a:spcBef>
        <a:spcAft>
          <a:spcPct val="0"/>
        </a:spcAft>
        <a:defRPr sz="3600">
          <a:solidFill>
            <a:srgbClr val="782336"/>
          </a:solidFill>
          <a:latin typeface="GillSans Bold" pitchFamily="1" charset="0"/>
        </a:defRPr>
      </a:lvl6pPr>
      <a:lvl7pPr marL="914400" algn="ctr" rtl="0" eaLnBrk="1" fontAlgn="base" hangingPunct="1">
        <a:spcBef>
          <a:spcPct val="0"/>
        </a:spcBef>
        <a:spcAft>
          <a:spcPct val="0"/>
        </a:spcAft>
        <a:defRPr sz="3600">
          <a:solidFill>
            <a:srgbClr val="782336"/>
          </a:solidFill>
          <a:latin typeface="GillSans Bold" pitchFamily="1" charset="0"/>
        </a:defRPr>
      </a:lvl7pPr>
      <a:lvl8pPr marL="1371600" algn="ctr" rtl="0" eaLnBrk="1" fontAlgn="base" hangingPunct="1">
        <a:spcBef>
          <a:spcPct val="0"/>
        </a:spcBef>
        <a:spcAft>
          <a:spcPct val="0"/>
        </a:spcAft>
        <a:defRPr sz="3600">
          <a:solidFill>
            <a:srgbClr val="782336"/>
          </a:solidFill>
          <a:latin typeface="GillSans Bold" pitchFamily="1" charset="0"/>
        </a:defRPr>
      </a:lvl8pPr>
      <a:lvl9pPr marL="1828800" algn="ctr" rtl="0" eaLnBrk="1" fontAlgn="base" hangingPunct="1">
        <a:spcBef>
          <a:spcPct val="0"/>
        </a:spcBef>
        <a:spcAft>
          <a:spcPct val="0"/>
        </a:spcAft>
        <a:defRPr sz="3600">
          <a:solidFill>
            <a:srgbClr val="782336"/>
          </a:solidFill>
          <a:latin typeface="GillSans Bold" pitchFamily="1" charset="0"/>
        </a:defRPr>
      </a:lvl9pPr>
    </p:titleStyle>
    <p:bodyStyle>
      <a:lvl1pPr marL="342900" indent="-342900" algn="l" rtl="0" eaLnBrk="1" fontAlgn="base" hangingPunct="1">
        <a:spcBef>
          <a:spcPct val="20000"/>
        </a:spcBef>
        <a:spcAft>
          <a:spcPct val="0"/>
        </a:spcAft>
        <a:buFont typeface="Wingdings" charset="2"/>
        <a:buChar char="§"/>
        <a:defRPr sz="2400">
          <a:solidFill>
            <a:schemeClr val="tx1"/>
          </a:solidFill>
          <a:latin typeface="Arial"/>
          <a:ea typeface="+mn-ea"/>
          <a:cs typeface="+mn-cs"/>
        </a:defRPr>
      </a:lvl1pPr>
      <a:lvl2pPr marL="742950" indent="-285750" algn="l" rtl="0" eaLnBrk="1" fontAlgn="base" hangingPunct="1">
        <a:spcBef>
          <a:spcPct val="20000"/>
        </a:spcBef>
        <a:spcAft>
          <a:spcPct val="0"/>
        </a:spcAft>
        <a:buFont typeface="Wingdings" charset="2"/>
        <a:buChar char="§"/>
        <a:defRPr sz="2200">
          <a:solidFill>
            <a:schemeClr val="tx1"/>
          </a:solidFill>
          <a:latin typeface="Arial"/>
          <a:ea typeface="ＭＳ Ｐゴシック" pitchFamily="-32" charset="-128"/>
        </a:defRPr>
      </a:lvl2pPr>
      <a:lvl3pPr marL="1143000" indent="-228600" algn="l" rtl="0" eaLnBrk="1" fontAlgn="base" hangingPunct="1">
        <a:spcBef>
          <a:spcPct val="20000"/>
        </a:spcBef>
        <a:spcAft>
          <a:spcPct val="0"/>
        </a:spcAft>
        <a:buFont typeface="Wingdings" charset="2"/>
        <a:buChar char="§"/>
        <a:defRPr sz="2000">
          <a:solidFill>
            <a:schemeClr val="tx1"/>
          </a:solidFill>
          <a:latin typeface="Arial"/>
          <a:ea typeface="ＭＳ Ｐゴシック" pitchFamily="-32" charset="-128"/>
        </a:defRPr>
      </a:lvl3pPr>
      <a:lvl4pPr marL="1600200" indent="-228600" algn="l" rtl="0" eaLnBrk="1" fontAlgn="base" hangingPunct="1">
        <a:spcBef>
          <a:spcPct val="20000"/>
        </a:spcBef>
        <a:spcAft>
          <a:spcPct val="0"/>
        </a:spcAft>
        <a:buFont typeface="Wingdings" charset="2"/>
        <a:buChar char="§"/>
        <a:defRPr sz="2000">
          <a:solidFill>
            <a:schemeClr val="tx1"/>
          </a:solidFill>
          <a:latin typeface="Arial"/>
          <a:ea typeface="ＭＳ Ｐゴシック" pitchFamily="-32" charset="-128"/>
        </a:defRPr>
      </a:lvl4pPr>
      <a:lvl5pPr marL="2057400" indent="-228600" algn="l" rtl="0" eaLnBrk="1" fontAlgn="base" hangingPunct="1">
        <a:spcBef>
          <a:spcPct val="20000"/>
        </a:spcBef>
        <a:spcAft>
          <a:spcPct val="0"/>
        </a:spcAft>
        <a:buFont typeface="Wingdings" charset="2"/>
        <a:buChar char="§"/>
        <a:defRPr sz="2000">
          <a:solidFill>
            <a:schemeClr val="tx1"/>
          </a:solidFill>
          <a:latin typeface="Arial"/>
          <a:ea typeface="ＭＳ Ｐゴシック" pitchFamily="-32"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32"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32"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32"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3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38200"/>
            <a:ext cx="9144000" cy="4022303"/>
          </a:xfrm>
        </p:spPr>
        <p:txBody>
          <a:bodyPr/>
          <a:lstStyle/>
          <a:p>
            <a:r>
              <a:rPr lang="en-CA" sz="4400" dirty="0" smtClean="0">
                <a:solidFill>
                  <a:srgbClr val="FF0000"/>
                </a:solidFill>
              </a:rPr>
              <a:t/>
            </a:r>
            <a:br>
              <a:rPr lang="en-CA" sz="4400" dirty="0" smtClean="0">
                <a:solidFill>
                  <a:srgbClr val="FF0000"/>
                </a:solidFill>
              </a:rPr>
            </a:br>
            <a:r>
              <a:rPr lang="en-CA" sz="4400" dirty="0" smtClean="0">
                <a:solidFill>
                  <a:srgbClr val="FF0000"/>
                </a:solidFill>
              </a:rPr>
              <a:t>                  Assignment 1</a:t>
            </a:r>
            <a:endParaRPr lang="en-CA" sz="4400" dirty="0">
              <a:solidFill>
                <a:srgbClr val="FF0000"/>
              </a:solidFill>
            </a:endParaRPr>
          </a:p>
        </p:txBody>
      </p:sp>
      <p:sp>
        <p:nvSpPr>
          <p:cNvPr id="3" name="Subtitle 2"/>
          <p:cNvSpPr>
            <a:spLocks noGrp="1"/>
          </p:cNvSpPr>
          <p:nvPr>
            <p:ph type="subTitle" idx="1"/>
          </p:nvPr>
        </p:nvSpPr>
        <p:spPr>
          <a:xfrm>
            <a:off x="1000335" y="4504340"/>
            <a:ext cx="6762749" cy="1752600"/>
          </a:xfrm>
        </p:spPr>
        <p:txBody>
          <a:bodyPr>
            <a:normAutofit/>
          </a:bodyPr>
          <a:lstStyle/>
          <a:p>
            <a:endParaRPr lang="en-US" dirty="0" smtClean="0"/>
          </a:p>
          <a:p>
            <a:endParaRPr lang="en-US" dirty="0"/>
          </a:p>
        </p:txBody>
      </p:sp>
      <p:sp>
        <p:nvSpPr>
          <p:cNvPr id="4" name="Slide Number Placeholder 3"/>
          <p:cNvSpPr>
            <a:spLocks noGrp="1"/>
          </p:cNvSpPr>
          <p:nvPr>
            <p:ph type="sldNum" sz="quarter" idx="4294967295"/>
          </p:nvPr>
        </p:nvSpPr>
        <p:spPr>
          <a:xfrm>
            <a:off x="8404411" y="219635"/>
            <a:ext cx="493059" cy="365125"/>
          </a:xfrm>
          <a:prstGeom prst="rect">
            <a:avLst/>
          </a:prstGeom>
        </p:spPr>
        <p:txBody>
          <a:bodyPr/>
          <a:lstStyle/>
          <a:p>
            <a:fld id="{BFEBEB0A-9E3D-4B14-9782-E2AE3DA60D96}" type="slidenum">
              <a:rPr lang="en-US" smtClean="0"/>
              <a:pPr/>
              <a:t>1</a:t>
            </a:fld>
            <a:endParaRPr lang="en-US"/>
          </a:p>
        </p:txBody>
      </p:sp>
    </p:spTree>
    <p:extLst>
      <p:ext uri="{BB962C8B-B14F-4D97-AF65-F5344CB8AC3E}">
        <p14:creationId xmlns:p14="http://schemas.microsoft.com/office/powerpoint/2010/main" val="2645020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0" y="0"/>
            <a:ext cx="9144000" cy="1295400"/>
          </a:xfrm>
          <a:ln/>
        </p:spPr>
        <p:txBody>
          <a:bodyPr/>
          <a:lstStyle/>
          <a:p>
            <a:r>
              <a:rPr lang="en-GB" sz="3200" dirty="0" smtClean="0">
                <a:solidFill>
                  <a:srgbClr val="FF0000"/>
                </a:solidFill>
              </a:rPr>
              <a:t>Question 1</a:t>
            </a:r>
            <a:r>
              <a:rPr lang="en-GB" dirty="0" smtClean="0">
                <a:solidFill>
                  <a:srgbClr val="FF0000"/>
                </a:solidFill>
              </a:rPr>
              <a:t/>
            </a:r>
            <a:br>
              <a:rPr lang="en-GB" dirty="0" smtClean="0">
                <a:solidFill>
                  <a:srgbClr val="FF0000"/>
                </a:solidFill>
              </a:rPr>
            </a:br>
            <a:r>
              <a:rPr lang="en-GB" dirty="0" smtClean="0">
                <a:solidFill>
                  <a:srgbClr val="FF0000"/>
                </a:solidFill>
              </a:rPr>
              <a:t> </a:t>
            </a:r>
            <a:endParaRPr lang="en-GB" dirty="0">
              <a:solidFill>
                <a:srgbClr val="FF0000"/>
              </a:solidFill>
            </a:endParaRPr>
          </a:p>
        </p:txBody>
      </p:sp>
      <p:sp>
        <p:nvSpPr>
          <p:cNvPr id="245763" name="Rectangle 3"/>
          <p:cNvSpPr>
            <a:spLocks noGrp="1" noChangeArrowheads="1"/>
          </p:cNvSpPr>
          <p:nvPr>
            <p:ph type="body" idx="1"/>
          </p:nvPr>
        </p:nvSpPr>
        <p:spPr>
          <a:xfrm>
            <a:off x="0" y="1066800"/>
            <a:ext cx="9144000" cy="5486400"/>
          </a:xfrm>
        </p:spPr>
        <p:txBody>
          <a:bodyPr/>
          <a:lstStyle/>
          <a:p>
            <a:pPr algn="just">
              <a:buNone/>
            </a:pPr>
            <a:r>
              <a:rPr lang="en-GB" dirty="0" smtClean="0">
                <a:solidFill>
                  <a:srgbClr val="3333FF"/>
                </a:solidFill>
              </a:rPr>
              <a:t> </a:t>
            </a:r>
          </a:p>
          <a:p>
            <a:pPr algn="just">
              <a:buNone/>
            </a:pPr>
            <a:endParaRPr lang="en-GB" b="1" dirty="0" smtClean="0">
              <a:solidFill>
                <a:srgbClr val="3333FF"/>
              </a:solidFill>
            </a:endParaRPr>
          </a:p>
          <a:p>
            <a:pPr marL="914400" lvl="2" indent="0" algn="just">
              <a:buNone/>
            </a:pPr>
            <a:r>
              <a:rPr lang="en-US" dirty="0">
                <a:solidFill>
                  <a:srgbClr val="0000CC"/>
                </a:solidFill>
              </a:rPr>
              <a:t>1. Dial-up modem over telephone line: home; 2. DSL over telephone line: home or small office; 3. Cable to HFC: home; 4. 100 Mbps switched Ethernet: enterprise; 5. </a:t>
            </a:r>
            <a:r>
              <a:rPr lang="en-US" dirty="0" err="1">
                <a:solidFill>
                  <a:srgbClr val="0000CC"/>
                </a:solidFill>
              </a:rPr>
              <a:t>Wifi</a:t>
            </a:r>
            <a:r>
              <a:rPr lang="en-US" dirty="0">
                <a:solidFill>
                  <a:srgbClr val="0000CC"/>
                </a:solidFill>
              </a:rPr>
              <a:t> (802.11):  home and enterprise: 6. 3G and 4G: wide-area wireless.</a:t>
            </a:r>
            <a:endParaRPr lang="en-CA" b="1" dirty="0">
              <a:solidFill>
                <a:srgbClr val="0000CC"/>
              </a:solidFill>
            </a:endParaRPr>
          </a:p>
          <a:p>
            <a:pPr marL="914400" lvl="2" indent="0" algn="just">
              <a:buNone/>
            </a:pPr>
            <a:endParaRPr lang="en-GB" dirty="0" smtClean="0">
              <a:solidFill>
                <a:srgbClr val="3333FF"/>
              </a:solidFill>
            </a:endParaRPr>
          </a:p>
          <a:p>
            <a:pPr marL="457200" lvl="1" indent="0" algn="just">
              <a:buNone/>
            </a:pPr>
            <a:endParaRPr lang="en-GB" dirty="0" smtClean="0">
              <a:solidFill>
                <a:srgbClr val="3333FF"/>
              </a:solidFill>
            </a:endParaRPr>
          </a:p>
          <a:p>
            <a:pPr lvl="1" algn="just"/>
            <a:endParaRPr lang="en-GB" dirty="0" smtClean="0">
              <a:solidFill>
                <a:srgbClr val="3333FF"/>
              </a:solidFill>
            </a:endParaRPr>
          </a:p>
          <a:p>
            <a:pPr lvl="2" algn="just"/>
            <a:endParaRPr lang="en-GB" dirty="0" smtClean="0">
              <a:solidFill>
                <a:srgbClr val="3333FF"/>
              </a:solidFill>
            </a:endParaRPr>
          </a:p>
          <a:p>
            <a:pPr marL="457200" lvl="1" indent="0" algn="just">
              <a:buNone/>
            </a:pPr>
            <a:endParaRPr lang="en-GB" dirty="0" smtClean="0">
              <a:solidFill>
                <a:srgbClr val="3333FF"/>
              </a:solidFill>
            </a:endParaRPr>
          </a:p>
          <a:p>
            <a:pPr marL="457200" lvl="1" indent="0" algn="just">
              <a:buNone/>
            </a:pPr>
            <a:endParaRPr lang="en-GB" dirty="0" smtClean="0">
              <a:solidFill>
                <a:srgbClr val="3333FF"/>
              </a:solidFill>
            </a:endParaRPr>
          </a:p>
          <a:p>
            <a:pPr marL="400050" lvl="1" indent="0" algn="just">
              <a:buNone/>
            </a:pPr>
            <a:endParaRPr lang="en-GB" dirty="0" smtClean="0">
              <a:solidFill>
                <a:srgbClr val="3333FF"/>
              </a:solidFill>
            </a:endParaRPr>
          </a:p>
          <a:p>
            <a:pPr marL="457200" indent="-457200" algn="just">
              <a:buAutoNum type="arabicPeriod" startAt="2"/>
            </a:pPr>
            <a:endParaRPr lang="en-GB" dirty="0" smtClean="0">
              <a:solidFill>
                <a:srgbClr val="3333FF"/>
              </a:solidFill>
            </a:endParaRPr>
          </a:p>
          <a:p>
            <a:pPr marL="457200" indent="-457200">
              <a:buAutoNum type="arabicPeriod" startAt="2"/>
            </a:pPr>
            <a:endParaRPr lang="en-GB" dirty="0" smtClean="0">
              <a:solidFill>
                <a:srgbClr val="3333FF"/>
              </a:solidFill>
            </a:endParaRPr>
          </a:p>
          <a:p>
            <a:pPr marL="457200" indent="-457200" algn="just">
              <a:buNone/>
            </a:pPr>
            <a:endParaRPr lang="en-GB" dirty="0" smtClean="0">
              <a:solidFill>
                <a:srgbClr val="FF0000"/>
              </a:solidFill>
            </a:endParaRPr>
          </a:p>
          <a:p>
            <a:pPr lvl="1" algn="just">
              <a:buFontTx/>
              <a:buNone/>
            </a:pPr>
            <a:endParaRPr lang="en-GB" dirty="0" smtClean="0">
              <a:solidFill>
                <a:srgbClr val="3333FF"/>
              </a:solidFill>
            </a:endParaRPr>
          </a:p>
          <a:p>
            <a:pPr algn="just">
              <a:buFontTx/>
              <a:buNone/>
            </a:pPr>
            <a:r>
              <a:rPr lang="en-GB" dirty="0" smtClean="0">
                <a:solidFill>
                  <a:srgbClr val="3333FF"/>
                </a:solidFill>
              </a:rPr>
              <a:t>  </a:t>
            </a:r>
            <a:endParaRPr lang="en-GB" sz="1800" b="1" dirty="0" smtClean="0">
              <a:solidFill>
                <a:schemeClr val="accent5">
                  <a:lumMod val="75000"/>
                </a:schemeClr>
              </a:solidFill>
            </a:endParaRPr>
          </a:p>
          <a:p>
            <a:pPr algn="just">
              <a:buFontTx/>
              <a:buNone/>
            </a:pPr>
            <a:endParaRPr lang="en-GB" sz="1800" b="1" dirty="0" smtClean="0">
              <a:solidFill>
                <a:srgbClr val="3333FF"/>
              </a:solidFill>
            </a:endParaRPr>
          </a:p>
          <a:p>
            <a:pPr algn="just">
              <a:buFontTx/>
              <a:buNone/>
            </a:pPr>
            <a:endParaRPr lang="en-GB" dirty="0" smtClean="0">
              <a:solidFill>
                <a:srgbClr val="3333FF"/>
              </a:solidFill>
            </a:endParaRPr>
          </a:p>
          <a:p>
            <a:pPr algn="just">
              <a:buFontTx/>
              <a:buNone/>
            </a:pPr>
            <a:endParaRPr lang="en-GB" dirty="0">
              <a:solidFill>
                <a:srgbClr val="3333FF"/>
              </a:solidFill>
            </a:endParaRPr>
          </a:p>
        </p:txBody>
      </p:sp>
    </p:spTree>
    <p:extLst>
      <p:ext uri="{BB962C8B-B14F-4D97-AF65-F5344CB8AC3E}">
        <p14:creationId xmlns:p14="http://schemas.microsoft.com/office/powerpoint/2010/main" val="3498955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0" y="0"/>
            <a:ext cx="9144000" cy="1295400"/>
          </a:xfrm>
          <a:ln/>
        </p:spPr>
        <p:txBody>
          <a:bodyPr/>
          <a:lstStyle/>
          <a:p>
            <a:r>
              <a:rPr lang="en-GB" sz="3200" dirty="0" smtClean="0">
                <a:solidFill>
                  <a:srgbClr val="FF0000"/>
                </a:solidFill>
              </a:rPr>
              <a:t>Question 2</a:t>
            </a:r>
            <a:r>
              <a:rPr lang="en-GB" dirty="0" smtClean="0">
                <a:solidFill>
                  <a:srgbClr val="FF0000"/>
                </a:solidFill>
              </a:rPr>
              <a:t/>
            </a:r>
            <a:br>
              <a:rPr lang="en-GB" dirty="0" smtClean="0">
                <a:solidFill>
                  <a:srgbClr val="FF0000"/>
                </a:solidFill>
              </a:rPr>
            </a:br>
            <a:r>
              <a:rPr lang="en-GB" dirty="0" smtClean="0">
                <a:solidFill>
                  <a:srgbClr val="FF0000"/>
                </a:solidFill>
              </a:rPr>
              <a:t> </a:t>
            </a:r>
            <a:endParaRPr lang="en-GB" dirty="0">
              <a:solidFill>
                <a:srgbClr val="FF0000"/>
              </a:solidFill>
            </a:endParaRPr>
          </a:p>
        </p:txBody>
      </p:sp>
      <p:sp>
        <p:nvSpPr>
          <p:cNvPr id="245763" name="Rectangle 3"/>
          <p:cNvSpPr>
            <a:spLocks noGrp="1" noChangeArrowheads="1"/>
          </p:cNvSpPr>
          <p:nvPr>
            <p:ph type="body" idx="1"/>
          </p:nvPr>
        </p:nvSpPr>
        <p:spPr>
          <a:xfrm>
            <a:off x="0" y="1066800"/>
            <a:ext cx="9144000" cy="5486400"/>
          </a:xfrm>
        </p:spPr>
        <p:txBody>
          <a:bodyPr/>
          <a:lstStyle/>
          <a:p>
            <a:pPr algn="just">
              <a:buNone/>
            </a:pPr>
            <a:r>
              <a:rPr lang="en-GB" dirty="0" smtClean="0">
                <a:solidFill>
                  <a:srgbClr val="3333FF"/>
                </a:solidFill>
              </a:rPr>
              <a:t> </a:t>
            </a:r>
          </a:p>
          <a:p>
            <a:pPr algn="just">
              <a:buNone/>
            </a:pPr>
            <a:endParaRPr lang="en-GB" b="1" dirty="0" smtClean="0">
              <a:solidFill>
                <a:srgbClr val="3333FF"/>
              </a:solidFill>
            </a:endParaRPr>
          </a:p>
          <a:p>
            <a:pPr marL="914400" lvl="2" indent="0" algn="just">
              <a:buNone/>
            </a:pPr>
            <a:r>
              <a:rPr lang="en-CA" dirty="0">
                <a:solidFill>
                  <a:srgbClr val="3333FF"/>
                </a:solidFill>
              </a:rPr>
              <a:t>If the two ISPs do not peer with each other, then when they send traffic to each other they have to send the traffic through a provider ISP (intermediary), to which they have to pay for carrying the traffic. By peering with each other directly, the two ISPs can reduce their payments to their provider ISPs. An Internet Exchange Points (IXP)  (typically in a standalone building with its own switches) is a  meeting point where multiple ISPs can connect and/or peer together. An ISP earns its money by charging each of the </a:t>
            </a:r>
            <a:r>
              <a:rPr lang="en-CA" dirty="0" err="1">
                <a:solidFill>
                  <a:srgbClr val="3333FF"/>
                </a:solidFill>
              </a:rPr>
              <a:t>the</a:t>
            </a:r>
            <a:r>
              <a:rPr lang="en-CA" dirty="0">
                <a:solidFill>
                  <a:srgbClr val="3333FF"/>
                </a:solidFill>
              </a:rPr>
              <a:t> ISPs that connect to the IXP a relatively small fee, which may depend on the amount of traffic sent to or received from the IXP.</a:t>
            </a:r>
          </a:p>
          <a:p>
            <a:pPr marL="914400" lvl="2" indent="0" algn="just">
              <a:buNone/>
            </a:pPr>
            <a:endParaRPr lang="en-CA" dirty="0">
              <a:solidFill>
                <a:srgbClr val="3333FF"/>
              </a:solidFill>
            </a:endParaRPr>
          </a:p>
          <a:p>
            <a:pPr marL="914400" lvl="2" indent="0" algn="just">
              <a:buNone/>
            </a:pPr>
            <a:endParaRPr lang="en-GB" dirty="0" smtClean="0">
              <a:solidFill>
                <a:srgbClr val="3333FF"/>
              </a:solidFill>
            </a:endParaRPr>
          </a:p>
          <a:p>
            <a:pPr marL="457200" lvl="1" indent="0" algn="just">
              <a:buNone/>
            </a:pPr>
            <a:endParaRPr lang="en-GB" dirty="0" smtClean="0">
              <a:solidFill>
                <a:srgbClr val="3333FF"/>
              </a:solidFill>
            </a:endParaRPr>
          </a:p>
          <a:p>
            <a:pPr lvl="1" algn="just"/>
            <a:endParaRPr lang="en-GB" dirty="0" smtClean="0">
              <a:solidFill>
                <a:srgbClr val="3333FF"/>
              </a:solidFill>
            </a:endParaRPr>
          </a:p>
          <a:p>
            <a:pPr lvl="2" algn="just"/>
            <a:endParaRPr lang="en-GB" dirty="0" smtClean="0">
              <a:solidFill>
                <a:srgbClr val="3333FF"/>
              </a:solidFill>
            </a:endParaRPr>
          </a:p>
          <a:p>
            <a:pPr marL="457200" lvl="1" indent="0" algn="just">
              <a:buNone/>
            </a:pPr>
            <a:endParaRPr lang="en-GB" dirty="0" smtClean="0">
              <a:solidFill>
                <a:srgbClr val="3333FF"/>
              </a:solidFill>
            </a:endParaRPr>
          </a:p>
          <a:p>
            <a:pPr marL="457200" lvl="1" indent="0" algn="just">
              <a:buNone/>
            </a:pPr>
            <a:endParaRPr lang="en-GB" dirty="0" smtClean="0">
              <a:solidFill>
                <a:srgbClr val="3333FF"/>
              </a:solidFill>
            </a:endParaRPr>
          </a:p>
          <a:p>
            <a:pPr marL="400050" lvl="1" indent="0" algn="just">
              <a:buNone/>
            </a:pPr>
            <a:endParaRPr lang="en-GB" dirty="0" smtClean="0">
              <a:solidFill>
                <a:srgbClr val="3333FF"/>
              </a:solidFill>
            </a:endParaRPr>
          </a:p>
          <a:p>
            <a:pPr marL="457200" indent="-457200" algn="just">
              <a:buAutoNum type="arabicPeriod" startAt="2"/>
            </a:pPr>
            <a:endParaRPr lang="en-GB" dirty="0" smtClean="0">
              <a:solidFill>
                <a:srgbClr val="3333FF"/>
              </a:solidFill>
            </a:endParaRPr>
          </a:p>
          <a:p>
            <a:pPr marL="457200" indent="-457200">
              <a:buAutoNum type="arabicPeriod" startAt="2"/>
            </a:pPr>
            <a:endParaRPr lang="en-GB" dirty="0" smtClean="0">
              <a:solidFill>
                <a:srgbClr val="3333FF"/>
              </a:solidFill>
            </a:endParaRPr>
          </a:p>
          <a:p>
            <a:pPr marL="457200" indent="-457200" algn="just">
              <a:buNone/>
            </a:pPr>
            <a:endParaRPr lang="en-GB" dirty="0" smtClean="0">
              <a:solidFill>
                <a:srgbClr val="FF0000"/>
              </a:solidFill>
            </a:endParaRPr>
          </a:p>
          <a:p>
            <a:pPr lvl="1" algn="just">
              <a:buFontTx/>
              <a:buNone/>
            </a:pPr>
            <a:endParaRPr lang="en-GB" dirty="0" smtClean="0">
              <a:solidFill>
                <a:srgbClr val="3333FF"/>
              </a:solidFill>
            </a:endParaRPr>
          </a:p>
          <a:p>
            <a:pPr algn="just">
              <a:buFontTx/>
              <a:buNone/>
            </a:pPr>
            <a:r>
              <a:rPr lang="en-GB" dirty="0" smtClean="0">
                <a:solidFill>
                  <a:srgbClr val="3333FF"/>
                </a:solidFill>
              </a:rPr>
              <a:t>  </a:t>
            </a:r>
            <a:endParaRPr lang="en-GB" sz="1800" b="1" dirty="0" smtClean="0">
              <a:solidFill>
                <a:schemeClr val="accent5">
                  <a:lumMod val="75000"/>
                </a:schemeClr>
              </a:solidFill>
            </a:endParaRPr>
          </a:p>
          <a:p>
            <a:pPr algn="just">
              <a:buFontTx/>
              <a:buNone/>
            </a:pPr>
            <a:endParaRPr lang="en-GB" sz="1800" b="1" dirty="0" smtClean="0">
              <a:solidFill>
                <a:srgbClr val="3333FF"/>
              </a:solidFill>
            </a:endParaRPr>
          </a:p>
          <a:p>
            <a:pPr algn="just">
              <a:buFontTx/>
              <a:buNone/>
            </a:pPr>
            <a:endParaRPr lang="en-GB" dirty="0" smtClean="0">
              <a:solidFill>
                <a:srgbClr val="3333FF"/>
              </a:solidFill>
            </a:endParaRPr>
          </a:p>
          <a:p>
            <a:pPr algn="just">
              <a:buFontTx/>
              <a:buNone/>
            </a:pPr>
            <a:endParaRPr lang="en-GB" dirty="0">
              <a:solidFill>
                <a:srgbClr val="3333FF"/>
              </a:solidFill>
            </a:endParaRPr>
          </a:p>
        </p:txBody>
      </p:sp>
    </p:spTree>
    <p:extLst>
      <p:ext uri="{BB962C8B-B14F-4D97-AF65-F5344CB8AC3E}">
        <p14:creationId xmlns:p14="http://schemas.microsoft.com/office/powerpoint/2010/main" val="4077800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0" y="0"/>
            <a:ext cx="9144000" cy="1295400"/>
          </a:xfrm>
          <a:ln/>
        </p:spPr>
        <p:txBody>
          <a:bodyPr/>
          <a:lstStyle/>
          <a:p>
            <a:r>
              <a:rPr lang="en-GB" sz="3200" dirty="0" smtClean="0">
                <a:solidFill>
                  <a:srgbClr val="FF0000"/>
                </a:solidFill>
              </a:rPr>
              <a:t>Question 2</a:t>
            </a:r>
            <a:r>
              <a:rPr lang="en-GB" dirty="0" smtClean="0">
                <a:solidFill>
                  <a:srgbClr val="FF0000"/>
                </a:solidFill>
              </a:rPr>
              <a:t/>
            </a:r>
            <a:br>
              <a:rPr lang="en-GB" dirty="0" smtClean="0">
                <a:solidFill>
                  <a:srgbClr val="FF0000"/>
                </a:solidFill>
              </a:rPr>
            </a:br>
            <a:r>
              <a:rPr lang="en-GB" dirty="0" smtClean="0">
                <a:solidFill>
                  <a:srgbClr val="FF0000"/>
                </a:solidFill>
              </a:rPr>
              <a:t> </a:t>
            </a:r>
            <a:endParaRPr lang="en-GB" dirty="0">
              <a:solidFill>
                <a:srgbClr val="FF0000"/>
              </a:solidFill>
            </a:endParaRPr>
          </a:p>
        </p:txBody>
      </p:sp>
      <p:sp>
        <p:nvSpPr>
          <p:cNvPr id="245763" name="Rectangle 3"/>
          <p:cNvSpPr>
            <a:spLocks noGrp="1" noChangeArrowheads="1"/>
          </p:cNvSpPr>
          <p:nvPr>
            <p:ph type="body" idx="1"/>
          </p:nvPr>
        </p:nvSpPr>
        <p:spPr>
          <a:xfrm>
            <a:off x="0" y="1066800"/>
            <a:ext cx="9144000" cy="5486400"/>
          </a:xfrm>
        </p:spPr>
        <p:txBody>
          <a:bodyPr/>
          <a:lstStyle/>
          <a:p>
            <a:pPr algn="just">
              <a:buNone/>
            </a:pPr>
            <a:r>
              <a:rPr lang="en-GB" dirty="0" smtClean="0">
                <a:solidFill>
                  <a:srgbClr val="3333FF"/>
                </a:solidFill>
              </a:rPr>
              <a:t> </a:t>
            </a:r>
          </a:p>
          <a:p>
            <a:pPr algn="just">
              <a:buNone/>
            </a:pPr>
            <a:endParaRPr lang="en-GB" b="1" dirty="0" smtClean="0">
              <a:solidFill>
                <a:srgbClr val="3333FF"/>
              </a:solidFill>
            </a:endParaRPr>
          </a:p>
          <a:p>
            <a:pPr marL="914400" lvl="2" indent="0" algn="just">
              <a:buNone/>
            </a:pPr>
            <a:r>
              <a:rPr lang="en-CA" dirty="0">
                <a:solidFill>
                  <a:srgbClr val="3333FF"/>
                </a:solidFill>
              </a:rPr>
              <a:t>If the two ISPs do not peer with each other, then when they send traffic to each other they have to send the traffic through a provider ISP (intermediary), to which they have to pay for carrying the traffic. By peering with each other directly, the two ISPs can reduce their payments to their provider ISPs. An Internet Exchange Points (IXP)  (typically in a standalone building with its own switches) is a  meeting point where multiple ISPs can connect and/or peer together. An ISP earns its money by charging each of the </a:t>
            </a:r>
            <a:r>
              <a:rPr lang="en-CA" dirty="0" err="1">
                <a:solidFill>
                  <a:srgbClr val="3333FF"/>
                </a:solidFill>
              </a:rPr>
              <a:t>the</a:t>
            </a:r>
            <a:r>
              <a:rPr lang="en-CA" dirty="0">
                <a:solidFill>
                  <a:srgbClr val="3333FF"/>
                </a:solidFill>
              </a:rPr>
              <a:t> ISPs that connect to the IXP a relatively small fee, which may depend on the amount of traffic sent to or received from the IXP.</a:t>
            </a:r>
          </a:p>
          <a:p>
            <a:pPr marL="914400" lvl="2" indent="0" algn="just">
              <a:buNone/>
            </a:pPr>
            <a:endParaRPr lang="en-CA" dirty="0">
              <a:solidFill>
                <a:srgbClr val="3333FF"/>
              </a:solidFill>
            </a:endParaRPr>
          </a:p>
          <a:p>
            <a:pPr marL="914400" lvl="2" indent="0" algn="just">
              <a:buNone/>
            </a:pPr>
            <a:endParaRPr lang="en-GB" dirty="0" smtClean="0">
              <a:solidFill>
                <a:srgbClr val="3333FF"/>
              </a:solidFill>
            </a:endParaRPr>
          </a:p>
          <a:p>
            <a:pPr marL="457200" lvl="1" indent="0" algn="just">
              <a:buNone/>
            </a:pPr>
            <a:endParaRPr lang="en-GB" dirty="0" smtClean="0">
              <a:solidFill>
                <a:srgbClr val="3333FF"/>
              </a:solidFill>
            </a:endParaRPr>
          </a:p>
          <a:p>
            <a:pPr lvl="1" algn="just"/>
            <a:endParaRPr lang="en-GB" dirty="0" smtClean="0">
              <a:solidFill>
                <a:srgbClr val="3333FF"/>
              </a:solidFill>
            </a:endParaRPr>
          </a:p>
          <a:p>
            <a:pPr lvl="2" algn="just"/>
            <a:endParaRPr lang="en-GB" dirty="0" smtClean="0">
              <a:solidFill>
                <a:srgbClr val="3333FF"/>
              </a:solidFill>
            </a:endParaRPr>
          </a:p>
          <a:p>
            <a:pPr marL="457200" lvl="1" indent="0" algn="just">
              <a:buNone/>
            </a:pPr>
            <a:endParaRPr lang="en-GB" dirty="0" smtClean="0">
              <a:solidFill>
                <a:srgbClr val="3333FF"/>
              </a:solidFill>
            </a:endParaRPr>
          </a:p>
          <a:p>
            <a:pPr marL="457200" lvl="1" indent="0" algn="just">
              <a:buNone/>
            </a:pPr>
            <a:endParaRPr lang="en-GB" dirty="0" smtClean="0">
              <a:solidFill>
                <a:srgbClr val="3333FF"/>
              </a:solidFill>
            </a:endParaRPr>
          </a:p>
          <a:p>
            <a:pPr marL="400050" lvl="1" indent="0" algn="just">
              <a:buNone/>
            </a:pPr>
            <a:endParaRPr lang="en-GB" dirty="0" smtClean="0">
              <a:solidFill>
                <a:srgbClr val="3333FF"/>
              </a:solidFill>
            </a:endParaRPr>
          </a:p>
          <a:p>
            <a:pPr marL="457200" indent="-457200" algn="just">
              <a:buAutoNum type="arabicPeriod" startAt="2"/>
            </a:pPr>
            <a:endParaRPr lang="en-GB" dirty="0" smtClean="0">
              <a:solidFill>
                <a:srgbClr val="3333FF"/>
              </a:solidFill>
            </a:endParaRPr>
          </a:p>
          <a:p>
            <a:pPr marL="457200" indent="-457200">
              <a:buAutoNum type="arabicPeriod" startAt="2"/>
            </a:pPr>
            <a:endParaRPr lang="en-GB" dirty="0" smtClean="0">
              <a:solidFill>
                <a:srgbClr val="3333FF"/>
              </a:solidFill>
            </a:endParaRPr>
          </a:p>
          <a:p>
            <a:pPr marL="457200" indent="-457200" algn="just">
              <a:buNone/>
            </a:pPr>
            <a:endParaRPr lang="en-GB" dirty="0" smtClean="0">
              <a:solidFill>
                <a:srgbClr val="FF0000"/>
              </a:solidFill>
            </a:endParaRPr>
          </a:p>
          <a:p>
            <a:pPr lvl="1" algn="just">
              <a:buFontTx/>
              <a:buNone/>
            </a:pPr>
            <a:endParaRPr lang="en-GB" dirty="0" smtClean="0">
              <a:solidFill>
                <a:srgbClr val="3333FF"/>
              </a:solidFill>
            </a:endParaRPr>
          </a:p>
          <a:p>
            <a:pPr algn="just">
              <a:buFontTx/>
              <a:buNone/>
            </a:pPr>
            <a:r>
              <a:rPr lang="en-GB" dirty="0" smtClean="0">
                <a:solidFill>
                  <a:srgbClr val="3333FF"/>
                </a:solidFill>
              </a:rPr>
              <a:t>  </a:t>
            </a:r>
            <a:endParaRPr lang="en-GB" sz="1800" b="1" dirty="0" smtClean="0">
              <a:solidFill>
                <a:schemeClr val="accent5">
                  <a:lumMod val="75000"/>
                </a:schemeClr>
              </a:solidFill>
            </a:endParaRPr>
          </a:p>
          <a:p>
            <a:pPr algn="just">
              <a:buFontTx/>
              <a:buNone/>
            </a:pPr>
            <a:endParaRPr lang="en-GB" sz="1800" b="1" dirty="0" smtClean="0">
              <a:solidFill>
                <a:srgbClr val="3333FF"/>
              </a:solidFill>
            </a:endParaRPr>
          </a:p>
          <a:p>
            <a:pPr algn="just">
              <a:buFontTx/>
              <a:buNone/>
            </a:pPr>
            <a:endParaRPr lang="en-GB" dirty="0" smtClean="0">
              <a:solidFill>
                <a:srgbClr val="3333FF"/>
              </a:solidFill>
            </a:endParaRPr>
          </a:p>
          <a:p>
            <a:pPr algn="just">
              <a:buFontTx/>
              <a:buNone/>
            </a:pPr>
            <a:endParaRPr lang="en-GB" dirty="0">
              <a:solidFill>
                <a:srgbClr val="3333FF"/>
              </a:solidFill>
            </a:endParaRPr>
          </a:p>
        </p:txBody>
      </p:sp>
    </p:spTree>
    <p:extLst>
      <p:ext uri="{BB962C8B-B14F-4D97-AF65-F5344CB8AC3E}">
        <p14:creationId xmlns:p14="http://schemas.microsoft.com/office/powerpoint/2010/main" val="1018566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0" y="0"/>
            <a:ext cx="9144000" cy="1295400"/>
          </a:xfrm>
          <a:ln/>
        </p:spPr>
        <p:txBody>
          <a:bodyPr/>
          <a:lstStyle/>
          <a:p>
            <a:r>
              <a:rPr lang="en-GB" sz="3200" dirty="0" smtClean="0">
                <a:solidFill>
                  <a:srgbClr val="FF0000"/>
                </a:solidFill>
              </a:rPr>
              <a:t>Question 3</a:t>
            </a:r>
            <a:r>
              <a:rPr lang="en-GB" dirty="0" smtClean="0">
                <a:solidFill>
                  <a:srgbClr val="FF0000"/>
                </a:solidFill>
              </a:rPr>
              <a:t/>
            </a:r>
            <a:br>
              <a:rPr lang="en-GB" dirty="0" smtClean="0">
                <a:solidFill>
                  <a:srgbClr val="FF0000"/>
                </a:solidFill>
              </a:rPr>
            </a:br>
            <a:r>
              <a:rPr lang="en-GB" dirty="0" smtClean="0">
                <a:solidFill>
                  <a:srgbClr val="FF0000"/>
                </a:solidFill>
              </a:rPr>
              <a:t> </a:t>
            </a:r>
            <a:endParaRPr lang="en-GB" dirty="0">
              <a:solidFill>
                <a:srgbClr val="FF0000"/>
              </a:solidFill>
            </a:endParaRPr>
          </a:p>
        </p:txBody>
      </p:sp>
      <p:sp>
        <p:nvSpPr>
          <p:cNvPr id="245763" name="Rectangle 3"/>
          <p:cNvSpPr>
            <a:spLocks noGrp="1" noChangeArrowheads="1"/>
          </p:cNvSpPr>
          <p:nvPr>
            <p:ph type="body" idx="1"/>
          </p:nvPr>
        </p:nvSpPr>
        <p:spPr>
          <a:xfrm>
            <a:off x="0" y="1066800"/>
            <a:ext cx="9144000" cy="5486400"/>
          </a:xfrm>
        </p:spPr>
        <p:txBody>
          <a:bodyPr/>
          <a:lstStyle/>
          <a:p>
            <a:pPr algn="just">
              <a:buNone/>
            </a:pPr>
            <a:r>
              <a:rPr lang="en-GB" dirty="0" smtClean="0">
                <a:solidFill>
                  <a:srgbClr val="3333FF"/>
                </a:solidFill>
              </a:rPr>
              <a:t> </a:t>
            </a:r>
            <a:endParaRPr lang="en-GB" b="1" dirty="0" smtClean="0">
              <a:solidFill>
                <a:srgbClr val="3333FF"/>
              </a:solidFill>
            </a:endParaRPr>
          </a:p>
          <a:p>
            <a:pPr marL="114300" indent="0" algn="just">
              <a:buNone/>
            </a:pPr>
            <a:r>
              <a:rPr lang="en-CA" sz="2000" dirty="0">
                <a:solidFill>
                  <a:srgbClr val="3333FF"/>
                </a:solidFill>
              </a:rPr>
              <a:t>a)	Persistent connections are discussed in section 8 of RFC 2616 (the real goal of this question was to get you to retrieve and read an RFC).   Sections 8.1.2 and 8.1.2.1 of the RFC indicate that either the client or the server can indicate to the other that it is going to close the persistent connection.  It does so by including the connection-token "close" in the Connection-header field of the http request/reply.</a:t>
            </a:r>
          </a:p>
          <a:p>
            <a:pPr marL="114300" indent="0" algn="just">
              <a:buNone/>
            </a:pPr>
            <a:r>
              <a:rPr lang="en-CA" sz="2000" dirty="0">
                <a:solidFill>
                  <a:srgbClr val="3333FF"/>
                </a:solidFill>
              </a:rPr>
              <a:t>b)	HTTP does not provide any encryption services. </a:t>
            </a:r>
          </a:p>
          <a:p>
            <a:pPr marL="114300" indent="0" algn="just">
              <a:buNone/>
            </a:pPr>
            <a:r>
              <a:rPr lang="en-CA" sz="2000" dirty="0">
                <a:solidFill>
                  <a:srgbClr val="3333FF"/>
                </a:solidFill>
              </a:rPr>
              <a:t>c)	(From RFC 2616) “Clients that use persistent connections should limit the number of simultaneous connections that they maintain to a given server. A single-user client SHOULD NOT maintain more than 2 connections with any server or proxy.”</a:t>
            </a:r>
          </a:p>
          <a:p>
            <a:pPr marL="114300" indent="0" algn="just">
              <a:buNone/>
            </a:pPr>
            <a:r>
              <a:rPr lang="en-CA" sz="2000" dirty="0">
                <a:solidFill>
                  <a:srgbClr val="3333FF"/>
                </a:solidFill>
              </a:rPr>
              <a:t>d)	Yes. (From RFC 2616) “A client might have started to send a new request at the same time that the server has decided to close the "idle" connection. From the server's point of view, the connection is being closed while it was idle, but from the client's point of view, a request is in progress.”</a:t>
            </a:r>
          </a:p>
          <a:p>
            <a:pPr marL="1371600" lvl="3" indent="0" algn="just">
              <a:buNone/>
            </a:pPr>
            <a:endParaRPr lang="en-GB" dirty="0" smtClean="0">
              <a:solidFill>
                <a:srgbClr val="3333FF"/>
              </a:solidFill>
            </a:endParaRPr>
          </a:p>
          <a:p>
            <a:pPr lvl="1" algn="just"/>
            <a:endParaRPr lang="en-GB" dirty="0">
              <a:solidFill>
                <a:srgbClr val="3333FF"/>
              </a:solidFill>
            </a:endParaRPr>
          </a:p>
          <a:p>
            <a:pPr lvl="2" algn="just"/>
            <a:endParaRPr lang="en-GB" dirty="0" smtClean="0">
              <a:solidFill>
                <a:srgbClr val="3333FF"/>
              </a:solidFill>
            </a:endParaRPr>
          </a:p>
          <a:p>
            <a:pPr marL="914400" lvl="2" indent="0" algn="just">
              <a:buNone/>
            </a:pPr>
            <a:endParaRPr lang="en-GB" dirty="0" smtClean="0">
              <a:solidFill>
                <a:srgbClr val="3333FF"/>
              </a:solidFill>
            </a:endParaRPr>
          </a:p>
          <a:p>
            <a:pPr marL="457200" lvl="1" indent="0" algn="just">
              <a:buNone/>
            </a:pPr>
            <a:r>
              <a:rPr lang="en-GB" dirty="0" smtClean="0">
                <a:solidFill>
                  <a:srgbClr val="3333FF"/>
                </a:solidFill>
              </a:rPr>
              <a:t>.</a:t>
            </a:r>
          </a:p>
          <a:p>
            <a:pPr lvl="1" algn="just"/>
            <a:endParaRPr lang="en-GB" dirty="0" smtClean="0">
              <a:solidFill>
                <a:srgbClr val="3333FF"/>
              </a:solidFill>
            </a:endParaRPr>
          </a:p>
          <a:p>
            <a:pPr lvl="2" algn="just"/>
            <a:endParaRPr lang="en-GB" dirty="0" smtClean="0">
              <a:solidFill>
                <a:srgbClr val="3333FF"/>
              </a:solidFill>
            </a:endParaRPr>
          </a:p>
          <a:p>
            <a:pPr marL="457200" lvl="1" indent="0" algn="just">
              <a:buNone/>
            </a:pPr>
            <a:endParaRPr lang="en-GB" dirty="0" smtClean="0">
              <a:solidFill>
                <a:srgbClr val="3333FF"/>
              </a:solidFill>
            </a:endParaRPr>
          </a:p>
          <a:p>
            <a:pPr marL="457200" lvl="1" indent="0" algn="just">
              <a:buNone/>
            </a:pPr>
            <a:endParaRPr lang="en-GB" dirty="0" smtClean="0">
              <a:solidFill>
                <a:srgbClr val="3333FF"/>
              </a:solidFill>
            </a:endParaRPr>
          </a:p>
          <a:p>
            <a:pPr marL="400050" lvl="1" indent="0" algn="just">
              <a:buNone/>
            </a:pPr>
            <a:endParaRPr lang="en-GB" dirty="0" smtClean="0">
              <a:solidFill>
                <a:srgbClr val="3333FF"/>
              </a:solidFill>
            </a:endParaRPr>
          </a:p>
          <a:p>
            <a:pPr marL="457200" indent="-457200" algn="just">
              <a:buAutoNum type="arabicPeriod" startAt="2"/>
            </a:pPr>
            <a:endParaRPr lang="en-GB" dirty="0" smtClean="0">
              <a:solidFill>
                <a:srgbClr val="3333FF"/>
              </a:solidFill>
            </a:endParaRPr>
          </a:p>
          <a:p>
            <a:pPr marL="457200" indent="-457200">
              <a:buAutoNum type="arabicPeriod" startAt="2"/>
            </a:pPr>
            <a:endParaRPr lang="en-GB" dirty="0" smtClean="0">
              <a:solidFill>
                <a:srgbClr val="3333FF"/>
              </a:solidFill>
            </a:endParaRPr>
          </a:p>
          <a:p>
            <a:pPr marL="457200" indent="-457200" algn="just">
              <a:buNone/>
            </a:pPr>
            <a:endParaRPr lang="en-GB" dirty="0" smtClean="0">
              <a:solidFill>
                <a:srgbClr val="FF0000"/>
              </a:solidFill>
            </a:endParaRPr>
          </a:p>
          <a:p>
            <a:pPr lvl="1" algn="just">
              <a:buFontTx/>
              <a:buNone/>
            </a:pPr>
            <a:endParaRPr lang="en-GB" dirty="0" smtClean="0">
              <a:solidFill>
                <a:srgbClr val="3333FF"/>
              </a:solidFill>
            </a:endParaRPr>
          </a:p>
          <a:p>
            <a:pPr algn="just">
              <a:buFontTx/>
              <a:buNone/>
            </a:pPr>
            <a:r>
              <a:rPr lang="en-GB" dirty="0" smtClean="0">
                <a:solidFill>
                  <a:srgbClr val="3333FF"/>
                </a:solidFill>
              </a:rPr>
              <a:t>  </a:t>
            </a:r>
            <a:endParaRPr lang="en-GB" sz="1800" b="1" dirty="0" smtClean="0">
              <a:solidFill>
                <a:schemeClr val="accent5">
                  <a:lumMod val="75000"/>
                </a:schemeClr>
              </a:solidFill>
            </a:endParaRPr>
          </a:p>
          <a:p>
            <a:pPr algn="just">
              <a:buFontTx/>
              <a:buNone/>
            </a:pPr>
            <a:endParaRPr lang="en-GB" sz="1800" b="1" dirty="0" smtClean="0">
              <a:solidFill>
                <a:srgbClr val="3333FF"/>
              </a:solidFill>
            </a:endParaRPr>
          </a:p>
          <a:p>
            <a:pPr algn="just">
              <a:buFontTx/>
              <a:buNone/>
            </a:pPr>
            <a:endParaRPr lang="en-GB" dirty="0" smtClean="0">
              <a:solidFill>
                <a:srgbClr val="3333FF"/>
              </a:solidFill>
            </a:endParaRPr>
          </a:p>
          <a:p>
            <a:pPr algn="just">
              <a:buFontTx/>
              <a:buNone/>
            </a:pPr>
            <a:endParaRPr lang="en-GB" dirty="0">
              <a:solidFill>
                <a:srgbClr val="3333FF"/>
              </a:solidFill>
            </a:endParaRPr>
          </a:p>
        </p:txBody>
      </p:sp>
    </p:spTree>
    <p:extLst>
      <p:ext uri="{BB962C8B-B14F-4D97-AF65-F5344CB8AC3E}">
        <p14:creationId xmlns:p14="http://schemas.microsoft.com/office/powerpoint/2010/main" val="3288569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0" y="0"/>
            <a:ext cx="9144000" cy="1295400"/>
          </a:xfrm>
          <a:ln/>
        </p:spPr>
        <p:txBody>
          <a:bodyPr/>
          <a:lstStyle/>
          <a:p>
            <a:r>
              <a:rPr lang="en-GB" sz="3200" dirty="0" smtClean="0">
                <a:solidFill>
                  <a:srgbClr val="FF0000"/>
                </a:solidFill>
              </a:rPr>
              <a:t>Question 4</a:t>
            </a:r>
            <a:r>
              <a:rPr lang="en-GB" dirty="0" smtClean="0">
                <a:solidFill>
                  <a:srgbClr val="FF0000"/>
                </a:solidFill>
              </a:rPr>
              <a:t/>
            </a:r>
            <a:br>
              <a:rPr lang="en-GB" dirty="0" smtClean="0">
                <a:solidFill>
                  <a:srgbClr val="FF0000"/>
                </a:solidFill>
              </a:rPr>
            </a:br>
            <a:r>
              <a:rPr lang="en-GB" dirty="0" smtClean="0">
                <a:solidFill>
                  <a:srgbClr val="FF0000"/>
                </a:solidFill>
              </a:rPr>
              <a:t> </a:t>
            </a:r>
            <a:endParaRPr lang="en-GB" dirty="0">
              <a:solidFill>
                <a:srgbClr val="FF0000"/>
              </a:solidFill>
            </a:endParaRPr>
          </a:p>
        </p:txBody>
      </p:sp>
      <p:sp>
        <p:nvSpPr>
          <p:cNvPr id="245763" name="Rectangle 3"/>
          <p:cNvSpPr>
            <a:spLocks noGrp="1" noChangeArrowheads="1"/>
          </p:cNvSpPr>
          <p:nvPr>
            <p:ph type="body" idx="1"/>
          </p:nvPr>
        </p:nvSpPr>
        <p:spPr>
          <a:xfrm>
            <a:off x="0" y="1066800"/>
            <a:ext cx="9144000" cy="5486400"/>
          </a:xfrm>
        </p:spPr>
        <p:txBody>
          <a:bodyPr/>
          <a:lstStyle/>
          <a:p>
            <a:pPr algn="just">
              <a:buNone/>
            </a:pPr>
            <a:r>
              <a:rPr lang="en-GB" dirty="0" smtClean="0">
                <a:solidFill>
                  <a:srgbClr val="3333FF"/>
                </a:solidFill>
              </a:rPr>
              <a:t> </a:t>
            </a:r>
            <a:endParaRPr lang="en-GB" b="1" dirty="0" smtClean="0">
              <a:solidFill>
                <a:srgbClr val="3333FF"/>
              </a:solidFill>
            </a:endParaRPr>
          </a:p>
          <a:p>
            <a:pPr marL="514350" lvl="1" indent="0" algn="just">
              <a:buNone/>
            </a:pPr>
            <a:r>
              <a:rPr lang="en-CA" dirty="0">
                <a:solidFill>
                  <a:srgbClr val="3333FF"/>
                </a:solidFill>
              </a:rPr>
              <a:t>The sender side of protocol rdt3.0 differs from the sender side of protocol 2.2 in that timeouts have been added.  We have seen that the introduction of timeouts adds the possibility of duplicate packets into the sender-to-receiver data stream.  However, the receiver in protocol rdt.2.2 can already handle duplicate packets. (Receiver-side duplicates in </a:t>
            </a:r>
            <a:r>
              <a:rPr lang="en-CA" dirty="0" err="1">
                <a:solidFill>
                  <a:srgbClr val="3333FF"/>
                </a:solidFill>
              </a:rPr>
              <a:t>rdt</a:t>
            </a:r>
            <a:r>
              <a:rPr lang="en-CA" dirty="0">
                <a:solidFill>
                  <a:srgbClr val="3333FF"/>
                </a:solidFill>
              </a:rPr>
              <a:t> 2.2 would arise if the receiver sent an ACK that was lost, and the sender then retransmitted the old data).  Hence the receiver in protocol rdt2.2 will also work as the receiver in protocol </a:t>
            </a:r>
            <a:r>
              <a:rPr lang="en-CA" dirty="0" err="1">
                <a:solidFill>
                  <a:srgbClr val="3333FF"/>
                </a:solidFill>
              </a:rPr>
              <a:t>rdt</a:t>
            </a:r>
            <a:r>
              <a:rPr lang="en-CA" dirty="0">
                <a:solidFill>
                  <a:srgbClr val="3333FF"/>
                </a:solidFill>
              </a:rPr>
              <a:t> 3.0.</a:t>
            </a:r>
            <a:endParaRPr lang="en-GB" dirty="0" smtClean="0">
              <a:solidFill>
                <a:srgbClr val="3333FF"/>
              </a:solidFill>
            </a:endParaRPr>
          </a:p>
          <a:p>
            <a:pPr lvl="1" algn="just"/>
            <a:endParaRPr lang="en-GB" dirty="0">
              <a:solidFill>
                <a:srgbClr val="3333FF"/>
              </a:solidFill>
            </a:endParaRPr>
          </a:p>
          <a:p>
            <a:pPr lvl="2" algn="just"/>
            <a:endParaRPr lang="en-GB" dirty="0" smtClean="0">
              <a:solidFill>
                <a:srgbClr val="3333FF"/>
              </a:solidFill>
            </a:endParaRPr>
          </a:p>
          <a:p>
            <a:pPr marL="914400" lvl="2" indent="0" algn="just">
              <a:buNone/>
            </a:pPr>
            <a:endParaRPr lang="en-GB" dirty="0" smtClean="0">
              <a:solidFill>
                <a:srgbClr val="3333FF"/>
              </a:solidFill>
            </a:endParaRPr>
          </a:p>
          <a:p>
            <a:pPr marL="457200" lvl="1" indent="0" algn="just">
              <a:buNone/>
            </a:pPr>
            <a:r>
              <a:rPr lang="en-GB" dirty="0" smtClean="0">
                <a:solidFill>
                  <a:srgbClr val="3333FF"/>
                </a:solidFill>
              </a:rPr>
              <a:t>.</a:t>
            </a:r>
          </a:p>
          <a:p>
            <a:pPr lvl="1" algn="just"/>
            <a:endParaRPr lang="en-GB" dirty="0" smtClean="0">
              <a:solidFill>
                <a:srgbClr val="3333FF"/>
              </a:solidFill>
            </a:endParaRPr>
          </a:p>
          <a:p>
            <a:pPr lvl="2" algn="just"/>
            <a:endParaRPr lang="en-GB" dirty="0" smtClean="0">
              <a:solidFill>
                <a:srgbClr val="3333FF"/>
              </a:solidFill>
            </a:endParaRPr>
          </a:p>
          <a:p>
            <a:pPr marL="457200" lvl="1" indent="0" algn="just">
              <a:buNone/>
            </a:pPr>
            <a:endParaRPr lang="en-GB" dirty="0" smtClean="0">
              <a:solidFill>
                <a:srgbClr val="3333FF"/>
              </a:solidFill>
            </a:endParaRPr>
          </a:p>
          <a:p>
            <a:pPr marL="457200" lvl="1" indent="0" algn="just">
              <a:buNone/>
            </a:pPr>
            <a:endParaRPr lang="en-GB" dirty="0" smtClean="0">
              <a:solidFill>
                <a:srgbClr val="3333FF"/>
              </a:solidFill>
            </a:endParaRPr>
          </a:p>
          <a:p>
            <a:pPr marL="400050" lvl="1" indent="0" algn="just">
              <a:buNone/>
            </a:pPr>
            <a:endParaRPr lang="en-GB" dirty="0" smtClean="0">
              <a:solidFill>
                <a:srgbClr val="3333FF"/>
              </a:solidFill>
            </a:endParaRPr>
          </a:p>
          <a:p>
            <a:pPr marL="457200" indent="-457200" algn="just">
              <a:buAutoNum type="arabicPeriod" startAt="2"/>
            </a:pPr>
            <a:endParaRPr lang="en-GB" dirty="0" smtClean="0">
              <a:solidFill>
                <a:srgbClr val="3333FF"/>
              </a:solidFill>
            </a:endParaRPr>
          </a:p>
          <a:p>
            <a:pPr marL="457200" indent="-457200">
              <a:buAutoNum type="arabicPeriod" startAt="2"/>
            </a:pPr>
            <a:endParaRPr lang="en-GB" dirty="0" smtClean="0">
              <a:solidFill>
                <a:srgbClr val="3333FF"/>
              </a:solidFill>
            </a:endParaRPr>
          </a:p>
          <a:p>
            <a:pPr marL="457200" indent="-457200" algn="just">
              <a:buNone/>
            </a:pPr>
            <a:endParaRPr lang="en-GB" dirty="0" smtClean="0">
              <a:solidFill>
                <a:srgbClr val="FF0000"/>
              </a:solidFill>
            </a:endParaRPr>
          </a:p>
          <a:p>
            <a:pPr lvl="1" algn="just">
              <a:buFontTx/>
              <a:buNone/>
            </a:pPr>
            <a:endParaRPr lang="en-GB" dirty="0" smtClean="0">
              <a:solidFill>
                <a:srgbClr val="3333FF"/>
              </a:solidFill>
            </a:endParaRPr>
          </a:p>
          <a:p>
            <a:pPr algn="just">
              <a:buFontTx/>
              <a:buNone/>
            </a:pPr>
            <a:r>
              <a:rPr lang="en-GB" dirty="0" smtClean="0">
                <a:solidFill>
                  <a:srgbClr val="3333FF"/>
                </a:solidFill>
              </a:rPr>
              <a:t>  </a:t>
            </a:r>
            <a:endParaRPr lang="en-GB" sz="1800" b="1" dirty="0" smtClean="0">
              <a:solidFill>
                <a:schemeClr val="accent5">
                  <a:lumMod val="75000"/>
                </a:schemeClr>
              </a:solidFill>
            </a:endParaRPr>
          </a:p>
          <a:p>
            <a:pPr algn="just">
              <a:buFontTx/>
              <a:buNone/>
            </a:pPr>
            <a:endParaRPr lang="en-GB" sz="1800" b="1" dirty="0" smtClean="0">
              <a:solidFill>
                <a:srgbClr val="3333FF"/>
              </a:solidFill>
            </a:endParaRPr>
          </a:p>
          <a:p>
            <a:pPr algn="just">
              <a:buFontTx/>
              <a:buNone/>
            </a:pPr>
            <a:endParaRPr lang="en-GB" dirty="0" smtClean="0">
              <a:solidFill>
                <a:srgbClr val="3333FF"/>
              </a:solidFill>
            </a:endParaRPr>
          </a:p>
          <a:p>
            <a:pPr algn="just">
              <a:buFontTx/>
              <a:buNone/>
            </a:pPr>
            <a:endParaRPr lang="en-GB" dirty="0">
              <a:solidFill>
                <a:srgbClr val="3333FF"/>
              </a:solidFill>
            </a:endParaRPr>
          </a:p>
        </p:txBody>
      </p:sp>
    </p:spTree>
    <p:extLst>
      <p:ext uri="{BB962C8B-B14F-4D97-AF65-F5344CB8AC3E}">
        <p14:creationId xmlns:p14="http://schemas.microsoft.com/office/powerpoint/2010/main" val="14323343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200"/>
              <a:t>Transport</a:t>
            </a:r>
            <a:r>
              <a:rPr lang="en-US" sz="1400"/>
              <a:t> </a:t>
            </a:r>
            <a:r>
              <a:rPr lang="en-US" sz="1200"/>
              <a:t>Layer</a:t>
            </a:r>
          </a:p>
        </p:txBody>
      </p:sp>
      <p:sp>
        <p:nvSpPr>
          <p:cNvPr id="36867"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600">
                <a:solidFill>
                  <a:schemeClr val="tx1"/>
                </a:solidFill>
                <a:latin typeface="Tahoma" pitchFamily="34" charset="0"/>
                <a:ea typeface="MS PGothic" pitchFamily="34" charset="-128"/>
              </a:defRPr>
            </a:lvl1pPr>
            <a:lvl2pPr marL="742950" indent="-285750">
              <a:defRPr sz="1600">
                <a:solidFill>
                  <a:schemeClr val="tx1"/>
                </a:solidFill>
                <a:latin typeface="Tahoma" pitchFamily="34" charset="0"/>
                <a:ea typeface="MS PGothic" pitchFamily="34" charset="-128"/>
              </a:defRPr>
            </a:lvl2pPr>
            <a:lvl3pPr marL="1143000" indent="-228600">
              <a:defRPr sz="1600">
                <a:solidFill>
                  <a:schemeClr val="tx1"/>
                </a:solidFill>
                <a:latin typeface="Tahoma" pitchFamily="34" charset="0"/>
                <a:ea typeface="MS PGothic" pitchFamily="34" charset="-128"/>
              </a:defRPr>
            </a:lvl3pPr>
            <a:lvl4pPr marL="1600200" indent="-228600">
              <a:defRPr sz="1600">
                <a:solidFill>
                  <a:schemeClr val="tx1"/>
                </a:solidFill>
                <a:latin typeface="Tahoma" pitchFamily="34" charset="0"/>
                <a:ea typeface="MS PGothic" pitchFamily="34" charset="-128"/>
              </a:defRPr>
            </a:lvl4pPr>
            <a:lvl5pPr marL="2057400" indent="-228600">
              <a:defRPr sz="1600">
                <a:solidFill>
                  <a:schemeClr val="tx1"/>
                </a:solidFill>
                <a:latin typeface="Tahoma" pitchFamily="34"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ahoma" pitchFamily="34"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ahoma" pitchFamily="34"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ahoma" pitchFamily="34"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ahoma" pitchFamily="34" charset="0"/>
                <a:ea typeface="MS PGothic" pitchFamily="34" charset="-128"/>
              </a:defRPr>
            </a:lvl9pPr>
          </a:lstStyle>
          <a:p>
            <a:pPr>
              <a:defRPr/>
            </a:pPr>
            <a:r>
              <a:rPr lang="en-US" altLang="en-US" sz="1200" smtClean="0"/>
              <a:t>3-</a:t>
            </a:r>
            <a:fld id="{46BFE4F4-5D53-4A52-A736-16D643392266}" type="slidenum">
              <a:rPr lang="en-US" altLang="en-US" sz="1200" smtClean="0"/>
              <a:pPr>
                <a:defRPr/>
              </a:pPr>
              <a:t>7</a:t>
            </a:fld>
            <a:endParaRPr lang="en-US" altLang="en-US" sz="1200" smtClean="0"/>
          </a:p>
        </p:txBody>
      </p:sp>
      <p:pic>
        <p:nvPicPr>
          <p:cNvPr id="37892" name="Picture 4" descr="underline_base"/>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088" y="922338"/>
            <a:ext cx="5942012"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9" name="Rectangle 2"/>
          <p:cNvSpPr>
            <a:spLocks noGrp="1" noChangeArrowheads="1"/>
          </p:cNvSpPr>
          <p:nvPr>
            <p:ph type="title"/>
          </p:nvPr>
        </p:nvSpPr>
        <p:spPr>
          <a:xfrm>
            <a:off x="488950" y="230188"/>
            <a:ext cx="7772400" cy="985837"/>
          </a:xfrm>
        </p:spPr>
        <p:txBody>
          <a:bodyPr/>
          <a:lstStyle/>
          <a:p>
            <a:pPr>
              <a:defRPr/>
            </a:pPr>
            <a:r>
              <a:rPr lang="en-US" sz="4000">
                <a:ea typeface="ＭＳ Ｐゴシック" charset="0"/>
                <a:cs typeface="+mj-cs"/>
              </a:rPr>
              <a:t>rdt2.2: a NAK-free protocol</a:t>
            </a:r>
            <a:endParaRPr lang="en-US">
              <a:ea typeface="ＭＳ Ｐゴシック" charset="0"/>
              <a:cs typeface="+mj-cs"/>
            </a:endParaRPr>
          </a:p>
        </p:txBody>
      </p:sp>
      <p:sp>
        <p:nvSpPr>
          <p:cNvPr id="36870" name="Rectangle 3"/>
          <p:cNvSpPr>
            <a:spLocks noGrp="1" noChangeArrowheads="1"/>
          </p:cNvSpPr>
          <p:nvPr>
            <p:ph type="body" sz="half" idx="1"/>
          </p:nvPr>
        </p:nvSpPr>
        <p:spPr>
          <a:xfrm>
            <a:off x="419100" y="1581150"/>
            <a:ext cx="8064500" cy="2749550"/>
          </a:xfrm>
        </p:spPr>
        <p:txBody>
          <a:bodyPr/>
          <a:lstStyle/>
          <a:p>
            <a:pPr>
              <a:buFont typeface="Wingdings" charset="0"/>
              <a:buChar char="v"/>
              <a:defRPr/>
            </a:pPr>
            <a:r>
              <a:rPr lang="en-US">
                <a:ea typeface="ＭＳ Ｐゴシック" charset="0"/>
                <a:cs typeface="+mn-cs"/>
              </a:rPr>
              <a:t>same functionality as rdt2.1, using ACKs only</a:t>
            </a:r>
          </a:p>
          <a:p>
            <a:pPr>
              <a:buFont typeface="Wingdings" charset="0"/>
              <a:buChar char="v"/>
              <a:defRPr/>
            </a:pPr>
            <a:r>
              <a:rPr lang="en-US">
                <a:ea typeface="ＭＳ Ｐゴシック" charset="0"/>
                <a:cs typeface="+mn-cs"/>
              </a:rPr>
              <a:t>instead of NAK, receiver sends ACK for last pkt received OK</a:t>
            </a:r>
          </a:p>
          <a:p>
            <a:pPr lvl="1">
              <a:buFont typeface="Wingdings" charset="0"/>
              <a:buChar char="§"/>
              <a:defRPr/>
            </a:pPr>
            <a:r>
              <a:rPr lang="en-US">
                <a:ea typeface="ＭＳ Ｐゴシック" charset="0"/>
              </a:rPr>
              <a:t>receiver must </a:t>
            </a:r>
            <a:r>
              <a:rPr lang="en-US" i="1">
                <a:ea typeface="ＭＳ Ｐゴシック" charset="0"/>
              </a:rPr>
              <a:t>explicitly</a:t>
            </a:r>
            <a:r>
              <a:rPr lang="en-US">
                <a:ea typeface="ＭＳ Ｐゴシック" charset="0"/>
              </a:rPr>
              <a:t> include seq # of pkt being ACKed </a:t>
            </a:r>
          </a:p>
          <a:p>
            <a:pPr>
              <a:buFont typeface="Wingdings" charset="0"/>
              <a:buChar char="v"/>
              <a:defRPr/>
            </a:pPr>
            <a:r>
              <a:rPr lang="en-US">
                <a:ea typeface="ＭＳ Ｐゴシック" charset="0"/>
                <a:cs typeface="+mn-cs"/>
              </a:rPr>
              <a:t>duplicate ACK at sender results in same action as NAK: </a:t>
            </a:r>
            <a:r>
              <a:rPr lang="en-US" i="1">
                <a:ea typeface="ＭＳ Ｐゴシック" charset="0"/>
                <a:cs typeface="+mn-cs"/>
              </a:rPr>
              <a:t>retransmit current pkt</a:t>
            </a:r>
            <a:endParaRPr lang="en-US">
              <a:ea typeface="ＭＳ Ｐゴシック" charset="0"/>
              <a:cs typeface="+mn-cs"/>
            </a:endParaRPr>
          </a:p>
        </p:txBody>
      </p:sp>
    </p:spTree>
    <p:extLst>
      <p:ext uri="{BB962C8B-B14F-4D97-AF65-F5344CB8AC3E}">
        <p14:creationId xmlns:p14="http://schemas.microsoft.com/office/powerpoint/2010/main" val="773062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4294967295"/>
          </p:nvPr>
        </p:nvSpPr>
        <p:spPr>
          <a:xfrm>
            <a:off x="5576888" y="6445250"/>
            <a:ext cx="2895600" cy="287338"/>
          </a:xfrm>
          <a:prstGeom prst="rect">
            <a:avLst/>
          </a:prstGeo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1200"/>
              <a:t>Transport</a:t>
            </a:r>
            <a:r>
              <a:rPr lang="en-US" sz="1400"/>
              <a:t> </a:t>
            </a:r>
            <a:r>
              <a:rPr lang="en-US" sz="1200"/>
              <a:t>Layer</a:t>
            </a:r>
          </a:p>
        </p:txBody>
      </p:sp>
      <p:sp>
        <p:nvSpPr>
          <p:cNvPr id="37891" name="Slide Number Placeholder 5"/>
          <p:cNvSpPr>
            <a:spLocks noGrp="1"/>
          </p:cNvSpPr>
          <p:nvPr>
            <p:ph type="sldNum" sz="quarter" idx="4294967295"/>
          </p:nvPr>
        </p:nvSpPr>
        <p:spPr>
          <a:xfrm>
            <a:off x="8324850" y="6462713"/>
            <a:ext cx="676275" cy="276225"/>
          </a:xfrm>
          <a:prstGeom prst="rect">
            <a:avLst/>
          </a:prstGeo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600">
                <a:solidFill>
                  <a:schemeClr val="tx1"/>
                </a:solidFill>
                <a:latin typeface="Tahoma" pitchFamily="34" charset="0"/>
                <a:ea typeface="MS PGothic" pitchFamily="34" charset="-128"/>
              </a:defRPr>
            </a:lvl1pPr>
            <a:lvl2pPr marL="742950" indent="-285750">
              <a:defRPr sz="1600">
                <a:solidFill>
                  <a:schemeClr val="tx1"/>
                </a:solidFill>
                <a:latin typeface="Tahoma" pitchFamily="34" charset="0"/>
                <a:ea typeface="MS PGothic" pitchFamily="34" charset="-128"/>
              </a:defRPr>
            </a:lvl2pPr>
            <a:lvl3pPr marL="1143000" indent="-228600">
              <a:defRPr sz="1600">
                <a:solidFill>
                  <a:schemeClr val="tx1"/>
                </a:solidFill>
                <a:latin typeface="Tahoma" pitchFamily="34" charset="0"/>
                <a:ea typeface="MS PGothic" pitchFamily="34" charset="-128"/>
              </a:defRPr>
            </a:lvl3pPr>
            <a:lvl4pPr marL="1600200" indent="-228600">
              <a:defRPr sz="1600">
                <a:solidFill>
                  <a:schemeClr val="tx1"/>
                </a:solidFill>
                <a:latin typeface="Tahoma" pitchFamily="34" charset="0"/>
                <a:ea typeface="MS PGothic" pitchFamily="34" charset="-128"/>
              </a:defRPr>
            </a:lvl4pPr>
            <a:lvl5pPr marL="2057400" indent="-228600">
              <a:defRPr sz="1600">
                <a:solidFill>
                  <a:schemeClr val="tx1"/>
                </a:solidFill>
                <a:latin typeface="Tahoma" pitchFamily="34"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ahoma" pitchFamily="34"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ahoma" pitchFamily="34"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ahoma" pitchFamily="34"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ahoma" pitchFamily="34" charset="0"/>
                <a:ea typeface="MS PGothic" pitchFamily="34" charset="-128"/>
              </a:defRPr>
            </a:lvl9pPr>
          </a:lstStyle>
          <a:p>
            <a:pPr>
              <a:defRPr/>
            </a:pPr>
            <a:r>
              <a:rPr lang="en-US" altLang="en-US" sz="1200" smtClean="0"/>
              <a:t>3-</a:t>
            </a:r>
            <a:fld id="{AE97BE72-36C0-48CC-8012-A2B63938CFB4}" type="slidenum">
              <a:rPr lang="en-US" altLang="en-US" sz="1200" smtClean="0"/>
              <a:pPr>
                <a:defRPr/>
              </a:pPr>
              <a:t>8</a:t>
            </a:fld>
            <a:endParaRPr lang="en-US" altLang="en-US" sz="1200" smtClean="0"/>
          </a:p>
        </p:txBody>
      </p:sp>
      <p:pic>
        <p:nvPicPr>
          <p:cNvPr id="38916" name="Picture 40" descr="underline_base"/>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388" y="804863"/>
            <a:ext cx="6399212"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3" name="Rectangle 2"/>
          <p:cNvSpPr>
            <a:spLocks noGrp="1" noChangeArrowheads="1"/>
          </p:cNvSpPr>
          <p:nvPr>
            <p:ph type="title"/>
          </p:nvPr>
        </p:nvSpPr>
        <p:spPr>
          <a:xfrm>
            <a:off x="449263" y="174625"/>
            <a:ext cx="7772400" cy="885825"/>
          </a:xfrm>
        </p:spPr>
        <p:txBody>
          <a:bodyPr/>
          <a:lstStyle/>
          <a:p>
            <a:pPr>
              <a:defRPr/>
            </a:pPr>
            <a:r>
              <a:rPr lang="en-US" sz="3600">
                <a:ea typeface="ＭＳ Ｐゴシック" charset="0"/>
                <a:cs typeface="+mj-cs"/>
              </a:rPr>
              <a:t>rdt2.2: sender, receiver fragments</a:t>
            </a:r>
          </a:p>
        </p:txBody>
      </p:sp>
      <p:grpSp>
        <p:nvGrpSpPr>
          <p:cNvPr id="38918" name="Group 3"/>
          <p:cNvGrpSpPr>
            <a:grpSpLocks/>
          </p:cNvGrpSpPr>
          <p:nvPr/>
        </p:nvGrpSpPr>
        <p:grpSpPr bwMode="auto">
          <a:xfrm>
            <a:off x="2427288" y="1238250"/>
            <a:ext cx="6508750" cy="2841625"/>
            <a:chOff x="1529" y="780"/>
            <a:chExt cx="4100" cy="1790"/>
          </a:xfrm>
        </p:grpSpPr>
        <p:grpSp>
          <p:nvGrpSpPr>
            <p:cNvPr id="38936" name="Group 4"/>
            <p:cNvGrpSpPr>
              <a:grpSpLocks/>
            </p:cNvGrpSpPr>
            <p:nvPr/>
          </p:nvGrpSpPr>
          <p:grpSpPr bwMode="auto">
            <a:xfrm>
              <a:off x="1651" y="1399"/>
              <a:ext cx="669" cy="528"/>
              <a:chOff x="1441" y="2062"/>
              <a:chExt cx="669" cy="528"/>
            </a:xfrm>
          </p:grpSpPr>
          <p:sp>
            <p:nvSpPr>
              <p:cNvPr id="38953" name="Oval 5"/>
              <p:cNvSpPr>
                <a:spLocks noChangeArrowheads="1"/>
              </p:cNvSpPr>
              <p:nvPr/>
            </p:nvSpPr>
            <p:spPr bwMode="auto">
              <a:xfrm>
                <a:off x="1483" y="2062"/>
                <a:ext cx="578" cy="528"/>
              </a:xfrm>
              <a:prstGeom prst="ellipse">
                <a:avLst/>
              </a:prstGeom>
              <a:solidFill>
                <a:srgbClr val="FFFFFF"/>
              </a:solidFill>
              <a:ln w="19050">
                <a:solidFill>
                  <a:srgbClr val="000000"/>
                </a:solidFill>
                <a:round/>
                <a:headEnd/>
                <a:tailEnd/>
              </a:ln>
            </p:spPr>
            <p:txBody>
              <a:bodyPr/>
              <a:lstStyle>
                <a:lvl1pPr algn="l">
                  <a:lnSpc>
                    <a:spcPct val="85000"/>
                  </a:lnSpc>
                  <a:spcBef>
                    <a:spcPct val="20000"/>
                  </a:spcBef>
                  <a:buClr>
                    <a:srgbClr val="000099"/>
                  </a:buClr>
                  <a:buSzPct val="65000"/>
                  <a:buFont typeface="Wingdings" pitchFamily="2" charset="2"/>
                  <a:buChar char="v"/>
                  <a:defRPr sz="3200">
                    <a:solidFill>
                      <a:schemeClr val="tx1"/>
                    </a:solidFill>
                    <a:latin typeface="Gill Sans MT" pitchFamily="34" charset="0"/>
                    <a:ea typeface="MS PGothic" pitchFamily="34" charset="-128"/>
                  </a:defRPr>
                </a:lvl1pPr>
                <a:lvl2pPr marL="742950" indent="-285750" algn="l">
                  <a:lnSpc>
                    <a:spcPct val="85000"/>
                  </a:lnSpc>
                  <a:spcBef>
                    <a:spcPct val="20000"/>
                  </a:spcBef>
                  <a:buClr>
                    <a:srgbClr val="000099"/>
                  </a:buClr>
                  <a:buFont typeface="Wingdings" pitchFamily="2" charset="2"/>
                  <a:buChar char="§"/>
                  <a:defRPr sz="2800">
                    <a:solidFill>
                      <a:schemeClr val="tx1"/>
                    </a:solidFill>
                    <a:latin typeface="Gill Sans MT" pitchFamily="34" charset="0"/>
                    <a:ea typeface="MS PGothic" pitchFamily="34" charset="-128"/>
                  </a:defRPr>
                </a:lvl2pPr>
                <a:lvl3pPr marL="1143000" indent="-228600" algn="l">
                  <a:spcBef>
                    <a:spcPct val="20000"/>
                  </a:spcBef>
                  <a:buChar char="•"/>
                  <a:defRPr sz="2400">
                    <a:solidFill>
                      <a:schemeClr val="tx1"/>
                    </a:solidFill>
                    <a:latin typeface="Gill Sans MT" pitchFamily="34" charset="0"/>
                    <a:ea typeface="MS PGothic" pitchFamily="34" charset="-128"/>
                  </a:defRPr>
                </a:lvl3pPr>
                <a:lvl4pPr marL="1600200" indent="-228600" algn="l">
                  <a:spcBef>
                    <a:spcPct val="20000"/>
                  </a:spcBef>
                  <a:buChar char="–"/>
                  <a:defRPr sz="2000">
                    <a:solidFill>
                      <a:schemeClr val="tx1"/>
                    </a:solidFill>
                    <a:latin typeface="Times New Roman" pitchFamily="18" charset="0"/>
                    <a:ea typeface="MS PGothic" pitchFamily="34" charset="-128"/>
                  </a:defRPr>
                </a:lvl4pPr>
                <a:lvl5pPr marL="2057400" indent="-228600" algn="l">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lgn="ctr">
                  <a:lnSpc>
                    <a:spcPct val="100000"/>
                  </a:lnSpc>
                  <a:spcBef>
                    <a:spcPct val="0"/>
                  </a:spcBef>
                  <a:buClrTx/>
                  <a:buSzTx/>
                  <a:buFontTx/>
                  <a:buNone/>
                </a:pPr>
                <a:endParaRPr lang="en-US" altLang="en-US" sz="1600">
                  <a:latin typeface="Tahoma" pitchFamily="34" charset="0"/>
                </a:endParaRPr>
              </a:p>
            </p:txBody>
          </p:sp>
          <p:sp>
            <p:nvSpPr>
              <p:cNvPr id="38954" name="Text Box 6"/>
              <p:cNvSpPr txBox="1">
                <a:spLocks noChangeArrowheads="1"/>
              </p:cNvSpPr>
              <p:nvPr/>
            </p:nvSpPr>
            <p:spPr bwMode="auto">
              <a:xfrm>
                <a:off x="1441" y="2110"/>
                <a:ext cx="669"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lnSpc>
                    <a:spcPct val="85000"/>
                  </a:lnSpc>
                  <a:spcBef>
                    <a:spcPct val="20000"/>
                  </a:spcBef>
                  <a:buClr>
                    <a:srgbClr val="000099"/>
                  </a:buClr>
                  <a:buSzPct val="65000"/>
                  <a:buFont typeface="Wingdings" pitchFamily="2" charset="2"/>
                  <a:buChar char="v"/>
                  <a:defRPr sz="3200">
                    <a:solidFill>
                      <a:schemeClr val="tx1"/>
                    </a:solidFill>
                    <a:latin typeface="Gill Sans MT" pitchFamily="34" charset="0"/>
                    <a:ea typeface="MS PGothic" pitchFamily="34" charset="-128"/>
                  </a:defRPr>
                </a:lvl1pPr>
                <a:lvl2pPr marL="742950" indent="-285750" algn="l">
                  <a:lnSpc>
                    <a:spcPct val="85000"/>
                  </a:lnSpc>
                  <a:spcBef>
                    <a:spcPct val="20000"/>
                  </a:spcBef>
                  <a:buClr>
                    <a:srgbClr val="000099"/>
                  </a:buClr>
                  <a:buFont typeface="Wingdings" pitchFamily="2" charset="2"/>
                  <a:buChar char="§"/>
                  <a:defRPr sz="2800">
                    <a:solidFill>
                      <a:schemeClr val="tx1"/>
                    </a:solidFill>
                    <a:latin typeface="Gill Sans MT" pitchFamily="34" charset="0"/>
                    <a:ea typeface="MS PGothic" pitchFamily="34" charset="-128"/>
                  </a:defRPr>
                </a:lvl2pPr>
                <a:lvl3pPr marL="1143000" indent="-228600" algn="l">
                  <a:spcBef>
                    <a:spcPct val="20000"/>
                  </a:spcBef>
                  <a:buChar char="•"/>
                  <a:defRPr sz="2400">
                    <a:solidFill>
                      <a:schemeClr val="tx1"/>
                    </a:solidFill>
                    <a:latin typeface="Gill Sans MT" pitchFamily="34" charset="0"/>
                    <a:ea typeface="MS PGothic" pitchFamily="34" charset="-128"/>
                  </a:defRPr>
                </a:lvl3pPr>
                <a:lvl4pPr marL="1600200" indent="-228600" algn="l">
                  <a:spcBef>
                    <a:spcPct val="20000"/>
                  </a:spcBef>
                  <a:buChar char="–"/>
                  <a:defRPr sz="2000">
                    <a:solidFill>
                      <a:schemeClr val="tx1"/>
                    </a:solidFill>
                    <a:latin typeface="Times New Roman" pitchFamily="18" charset="0"/>
                    <a:ea typeface="MS PGothic" pitchFamily="34" charset="-128"/>
                  </a:defRPr>
                </a:lvl4pPr>
                <a:lvl5pPr marL="2057400" indent="-228600" algn="l">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lgn="ctr">
                  <a:lnSpc>
                    <a:spcPct val="100000"/>
                  </a:lnSpc>
                  <a:spcBef>
                    <a:spcPct val="0"/>
                  </a:spcBef>
                  <a:buClrTx/>
                  <a:buSzTx/>
                  <a:buFontTx/>
                  <a:buNone/>
                </a:pPr>
                <a:r>
                  <a:rPr lang="en-US" altLang="en-US" sz="1400">
                    <a:latin typeface="Arial" charset="0"/>
                  </a:rPr>
                  <a:t>Wait for call 0 from above</a:t>
                </a:r>
                <a:endParaRPr lang="en-US" altLang="en-US" sz="1400">
                  <a:latin typeface="Times New Roman" pitchFamily="18" charset="0"/>
                </a:endParaRPr>
              </a:p>
            </p:txBody>
          </p:sp>
        </p:grpSp>
        <p:sp>
          <p:nvSpPr>
            <p:cNvPr id="38937" name="Text Box 7"/>
            <p:cNvSpPr txBox="1">
              <a:spLocks noChangeArrowheads="1"/>
            </p:cNvSpPr>
            <p:nvPr/>
          </p:nvSpPr>
          <p:spPr bwMode="auto">
            <a:xfrm>
              <a:off x="1863" y="957"/>
              <a:ext cx="2345"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lnSpc>
                  <a:spcPct val="85000"/>
                </a:lnSpc>
                <a:spcBef>
                  <a:spcPct val="20000"/>
                </a:spcBef>
                <a:buClr>
                  <a:srgbClr val="000099"/>
                </a:buClr>
                <a:buSzPct val="65000"/>
                <a:buFont typeface="Wingdings" pitchFamily="2" charset="2"/>
                <a:buChar char="v"/>
                <a:defRPr sz="3200">
                  <a:solidFill>
                    <a:schemeClr val="tx1"/>
                  </a:solidFill>
                  <a:latin typeface="Gill Sans MT" pitchFamily="34" charset="0"/>
                  <a:ea typeface="MS PGothic" pitchFamily="34" charset="-128"/>
                </a:defRPr>
              </a:lvl1pPr>
              <a:lvl2pPr marL="742950" indent="-285750" algn="l">
                <a:lnSpc>
                  <a:spcPct val="85000"/>
                </a:lnSpc>
                <a:spcBef>
                  <a:spcPct val="20000"/>
                </a:spcBef>
                <a:buClr>
                  <a:srgbClr val="000099"/>
                </a:buClr>
                <a:buFont typeface="Wingdings" pitchFamily="2" charset="2"/>
                <a:buChar char="§"/>
                <a:defRPr sz="2800">
                  <a:solidFill>
                    <a:schemeClr val="tx1"/>
                  </a:solidFill>
                  <a:latin typeface="Gill Sans MT" pitchFamily="34" charset="0"/>
                  <a:ea typeface="MS PGothic" pitchFamily="34" charset="-128"/>
                </a:defRPr>
              </a:lvl2pPr>
              <a:lvl3pPr marL="1143000" indent="-228600" algn="l">
                <a:spcBef>
                  <a:spcPct val="20000"/>
                </a:spcBef>
                <a:buChar char="•"/>
                <a:defRPr sz="2400">
                  <a:solidFill>
                    <a:schemeClr val="tx1"/>
                  </a:solidFill>
                  <a:latin typeface="Gill Sans MT" pitchFamily="34" charset="0"/>
                  <a:ea typeface="MS PGothic" pitchFamily="34" charset="-128"/>
                </a:defRPr>
              </a:lvl3pPr>
              <a:lvl4pPr marL="1600200" indent="-228600" algn="l">
                <a:spcBef>
                  <a:spcPct val="20000"/>
                </a:spcBef>
                <a:buChar char="–"/>
                <a:defRPr sz="2000">
                  <a:solidFill>
                    <a:schemeClr val="tx1"/>
                  </a:solidFill>
                  <a:latin typeface="Times New Roman" pitchFamily="18" charset="0"/>
                  <a:ea typeface="MS PGothic" pitchFamily="34" charset="-128"/>
                </a:defRPr>
              </a:lvl4pPr>
              <a:lvl5pPr marL="2057400" indent="-228600" algn="l">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lnSpc>
                  <a:spcPct val="100000"/>
                </a:lnSpc>
                <a:spcBef>
                  <a:spcPct val="0"/>
                </a:spcBef>
                <a:buClrTx/>
                <a:buSzTx/>
                <a:buFontTx/>
                <a:buNone/>
              </a:pPr>
              <a:r>
                <a:rPr lang="en-US" altLang="en-US" sz="1600">
                  <a:latin typeface="Arial" charset="0"/>
                </a:rPr>
                <a:t>sndpkt = make_pkt(0, data, checksum)</a:t>
              </a:r>
            </a:p>
            <a:p>
              <a:pPr>
                <a:lnSpc>
                  <a:spcPct val="100000"/>
                </a:lnSpc>
                <a:spcBef>
                  <a:spcPct val="0"/>
                </a:spcBef>
                <a:buClrTx/>
                <a:buSzTx/>
                <a:buFontTx/>
                <a:buNone/>
              </a:pPr>
              <a:r>
                <a:rPr lang="en-US" altLang="en-US" sz="1600">
                  <a:latin typeface="Arial" charset="0"/>
                </a:rPr>
                <a:t>udt_send(sndpkt)</a:t>
              </a:r>
              <a:endParaRPr lang="en-US" altLang="en-US" sz="1600">
                <a:latin typeface="Times New Roman" pitchFamily="18" charset="0"/>
              </a:endParaRPr>
            </a:p>
          </p:txBody>
        </p:sp>
        <p:sp>
          <p:nvSpPr>
            <p:cNvPr id="38938" name="Text Box 8"/>
            <p:cNvSpPr txBox="1">
              <a:spLocks noChangeArrowheads="1"/>
            </p:cNvSpPr>
            <p:nvPr/>
          </p:nvSpPr>
          <p:spPr bwMode="auto">
            <a:xfrm>
              <a:off x="1871" y="780"/>
              <a:ext cx="1086"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lnSpc>
                  <a:spcPct val="85000"/>
                </a:lnSpc>
                <a:spcBef>
                  <a:spcPct val="20000"/>
                </a:spcBef>
                <a:buClr>
                  <a:srgbClr val="000099"/>
                </a:buClr>
                <a:buSzPct val="65000"/>
                <a:buFont typeface="Wingdings" pitchFamily="2" charset="2"/>
                <a:buChar char="v"/>
                <a:defRPr sz="3200">
                  <a:solidFill>
                    <a:schemeClr val="tx1"/>
                  </a:solidFill>
                  <a:latin typeface="Gill Sans MT" pitchFamily="34" charset="0"/>
                  <a:ea typeface="MS PGothic" pitchFamily="34" charset="-128"/>
                </a:defRPr>
              </a:lvl1pPr>
              <a:lvl2pPr marL="742950" indent="-285750" algn="l">
                <a:lnSpc>
                  <a:spcPct val="85000"/>
                </a:lnSpc>
                <a:spcBef>
                  <a:spcPct val="20000"/>
                </a:spcBef>
                <a:buClr>
                  <a:srgbClr val="000099"/>
                </a:buClr>
                <a:buFont typeface="Wingdings" pitchFamily="2" charset="2"/>
                <a:buChar char="§"/>
                <a:defRPr sz="2800">
                  <a:solidFill>
                    <a:schemeClr val="tx1"/>
                  </a:solidFill>
                  <a:latin typeface="Gill Sans MT" pitchFamily="34" charset="0"/>
                  <a:ea typeface="MS PGothic" pitchFamily="34" charset="-128"/>
                </a:defRPr>
              </a:lvl2pPr>
              <a:lvl3pPr marL="1143000" indent="-228600" algn="l">
                <a:spcBef>
                  <a:spcPct val="20000"/>
                </a:spcBef>
                <a:buChar char="•"/>
                <a:defRPr sz="2400">
                  <a:solidFill>
                    <a:schemeClr val="tx1"/>
                  </a:solidFill>
                  <a:latin typeface="Gill Sans MT" pitchFamily="34" charset="0"/>
                  <a:ea typeface="MS PGothic" pitchFamily="34" charset="-128"/>
                </a:defRPr>
              </a:lvl3pPr>
              <a:lvl4pPr marL="1600200" indent="-228600" algn="l">
                <a:spcBef>
                  <a:spcPct val="20000"/>
                </a:spcBef>
                <a:buChar char="–"/>
                <a:defRPr sz="2000">
                  <a:solidFill>
                    <a:schemeClr val="tx1"/>
                  </a:solidFill>
                  <a:latin typeface="Times New Roman" pitchFamily="18" charset="0"/>
                  <a:ea typeface="MS PGothic" pitchFamily="34" charset="-128"/>
                </a:defRPr>
              </a:lvl4pPr>
              <a:lvl5pPr marL="2057400" indent="-228600" algn="l">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lnSpc>
                  <a:spcPct val="100000"/>
                </a:lnSpc>
                <a:spcBef>
                  <a:spcPct val="0"/>
                </a:spcBef>
                <a:buClrTx/>
                <a:buSzTx/>
                <a:buFontTx/>
                <a:buNone/>
              </a:pPr>
              <a:r>
                <a:rPr lang="en-US" altLang="en-US" sz="1600">
                  <a:latin typeface="Arial" charset="0"/>
                </a:rPr>
                <a:t>rdt_send(data)</a:t>
              </a:r>
              <a:endParaRPr lang="en-US" altLang="en-US" sz="1600">
                <a:latin typeface="Times New Roman" pitchFamily="18" charset="0"/>
              </a:endParaRPr>
            </a:p>
          </p:txBody>
        </p:sp>
        <p:sp>
          <p:nvSpPr>
            <p:cNvPr id="38939" name="Line 9"/>
            <p:cNvSpPr>
              <a:spLocks noChangeShapeType="1"/>
            </p:cNvSpPr>
            <p:nvPr/>
          </p:nvSpPr>
          <p:spPr bwMode="auto">
            <a:xfrm>
              <a:off x="1910" y="992"/>
              <a:ext cx="2238"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38940" name="Line 10"/>
            <p:cNvSpPr>
              <a:spLocks noChangeShapeType="1"/>
            </p:cNvSpPr>
            <p:nvPr/>
          </p:nvSpPr>
          <p:spPr bwMode="auto">
            <a:xfrm>
              <a:off x="1529" y="1313"/>
              <a:ext cx="264" cy="145"/>
            </a:xfrm>
            <a:prstGeom prst="line">
              <a:avLst/>
            </a:prstGeom>
            <a:noFill/>
            <a:ln w="19050">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38941" name="Freeform 11"/>
            <p:cNvSpPr>
              <a:spLocks/>
            </p:cNvSpPr>
            <p:nvPr/>
          </p:nvSpPr>
          <p:spPr bwMode="auto">
            <a:xfrm flipV="1">
              <a:off x="2096" y="1272"/>
              <a:ext cx="1195" cy="130"/>
            </a:xfrm>
            <a:custGeom>
              <a:avLst/>
              <a:gdLst>
                <a:gd name="T0" fmla="*/ 0 w 2835"/>
                <a:gd name="T1" fmla="*/ 0 h 525"/>
                <a:gd name="T2" fmla="*/ 38 w 2835"/>
                <a:gd name="T3" fmla="*/ 0 h 525"/>
                <a:gd name="T4" fmla="*/ 0 60000 65536"/>
                <a:gd name="T5" fmla="*/ 0 60000 65536"/>
              </a:gdLst>
              <a:ahLst/>
              <a:cxnLst>
                <a:cxn ang="T4">
                  <a:pos x="T0" y="T1"/>
                </a:cxn>
                <a:cxn ang="T5">
                  <a:pos x="T2" y="T3"/>
                </a:cxn>
              </a:cxnLst>
              <a:rect l="0" t="0" r="r" b="b"/>
              <a:pathLst>
                <a:path w="2835" h="525">
                  <a:moveTo>
                    <a:pt x="0" y="0"/>
                  </a:moveTo>
                  <a:cubicBezTo>
                    <a:pt x="60" y="525"/>
                    <a:pt x="2835" y="495"/>
                    <a:pt x="2835" y="0"/>
                  </a:cubicBezTo>
                </a:path>
              </a:pathLst>
            </a:custGeom>
            <a:noFill/>
            <a:ln w="1905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38942" name="Freeform 12"/>
            <p:cNvSpPr>
              <a:spLocks/>
            </p:cNvSpPr>
            <p:nvPr/>
          </p:nvSpPr>
          <p:spPr bwMode="auto">
            <a:xfrm rot="-1357180">
              <a:off x="3655" y="1225"/>
              <a:ext cx="285" cy="542"/>
            </a:xfrm>
            <a:custGeom>
              <a:avLst/>
              <a:gdLst>
                <a:gd name="T0" fmla="*/ 0 w 735"/>
                <a:gd name="T1" fmla="*/ 7 h 1080"/>
                <a:gd name="T2" fmla="*/ 0 w 735"/>
                <a:gd name="T3" fmla="*/ 27 h 1080"/>
                <a:gd name="T4" fmla="*/ 0 60000 65536"/>
                <a:gd name="T5" fmla="*/ 0 60000 65536"/>
              </a:gdLst>
              <a:ahLst/>
              <a:cxnLst>
                <a:cxn ang="T4">
                  <a:pos x="T0" y="T1"/>
                </a:cxn>
                <a:cxn ang="T5">
                  <a:pos x="T2" y="T3"/>
                </a:cxn>
              </a:cxnLst>
              <a:rect l="0" t="0" r="r" b="b"/>
              <a:pathLst>
                <a:path w="735" h="1080">
                  <a:moveTo>
                    <a:pt x="0" y="195"/>
                  </a:moveTo>
                  <a:cubicBezTo>
                    <a:pt x="690" y="0"/>
                    <a:pt x="735" y="1080"/>
                    <a:pt x="0" y="855"/>
                  </a:cubicBezTo>
                </a:path>
              </a:pathLst>
            </a:custGeom>
            <a:noFill/>
            <a:ln w="1905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38943" name="Text Box 13"/>
            <p:cNvSpPr txBox="1">
              <a:spLocks noChangeArrowheads="1"/>
            </p:cNvSpPr>
            <p:nvPr/>
          </p:nvSpPr>
          <p:spPr bwMode="auto">
            <a:xfrm>
              <a:off x="3978" y="1670"/>
              <a:ext cx="133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lnSpc>
                  <a:spcPct val="85000"/>
                </a:lnSpc>
                <a:spcBef>
                  <a:spcPct val="20000"/>
                </a:spcBef>
                <a:buClr>
                  <a:srgbClr val="000099"/>
                </a:buClr>
                <a:buSzPct val="65000"/>
                <a:buFont typeface="Wingdings" pitchFamily="2" charset="2"/>
                <a:buChar char="v"/>
                <a:defRPr sz="3200">
                  <a:solidFill>
                    <a:schemeClr val="tx1"/>
                  </a:solidFill>
                  <a:latin typeface="Gill Sans MT" pitchFamily="34" charset="0"/>
                  <a:ea typeface="MS PGothic" pitchFamily="34" charset="-128"/>
                </a:defRPr>
              </a:lvl1pPr>
              <a:lvl2pPr marL="742950" indent="-285750" algn="l">
                <a:lnSpc>
                  <a:spcPct val="85000"/>
                </a:lnSpc>
                <a:spcBef>
                  <a:spcPct val="20000"/>
                </a:spcBef>
                <a:buClr>
                  <a:srgbClr val="000099"/>
                </a:buClr>
                <a:buFont typeface="Wingdings" pitchFamily="2" charset="2"/>
                <a:buChar char="§"/>
                <a:defRPr sz="2800">
                  <a:solidFill>
                    <a:schemeClr val="tx1"/>
                  </a:solidFill>
                  <a:latin typeface="Gill Sans MT" pitchFamily="34" charset="0"/>
                  <a:ea typeface="MS PGothic" pitchFamily="34" charset="-128"/>
                </a:defRPr>
              </a:lvl2pPr>
              <a:lvl3pPr marL="1143000" indent="-228600" algn="l">
                <a:spcBef>
                  <a:spcPct val="20000"/>
                </a:spcBef>
                <a:buChar char="•"/>
                <a:defRPr sz="2400">
                  <a:solidFill>
                    <a:schemeClr val="tx1"/>
                  </a:solidFill>
                  <a:latin typeface="Gill Sans MT" pitchFamily="34" charset="0"/>
                  <a:ea typeface="MS PGothic" pitchFamily="34" charset="-128"/>
                </a:defRPr>
              </a:lvl3pPr>
              <a:lvl4pPr marL="1600200" indent="-228600" algn="l">
                <a:spcBef>
                  <a:spcPct val="20000"/>
                </a:spcBef>
                <a:buChar char="–"/>
                <a:defRPr sz="2000">
                  <a:solidFill>
                    <a:schemeClr val="tx1"/>
                  </a:solidFill>
                  <a:latin typeface="Times New Roman" pitchFamily="18" charset="0"/>
                  <a:ea typeface="MS PGothic" pitchFamily="34" charset="-128"/>
                </a:defRPr>
              </a:lvl4pPr>
              <a:lvl5pPr marL="2057400" indent="-228600" algn="l">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lnSpc>
                  <a:spcPct val="100000"/>
                </a:lnSpc>
                <a:spcBef>
                  <a:spcPct val="0"/>
                </a:spcBef>
                <a:buClrTx/>
                <a:buSzTx/>
                <a:buFontTx/>
                <a:buNone/>
              </a:pPr>
              <a:r>
                <a:rPr lang="en-US" altLang="en-US" sz="1600" b="1">
                  <a:solidFill>
                    <a:srgbClr val="FF0000"/>
                  </a:solidFill>
                  <a:latin typeface="Arial" charset="0"/>
                </a:rPr>
                <a:t>udt_send(sndpkt)</a:t>
              </a:r>
              <a:endParaRPr lang="en-US" altLang="en-US" sz="1600" b="1">
                <a:solidFill>
                  <a:srgbClr val="FF0000"/>
                </a:solidFill>
                <a:latin typeface="Times New Roman" pitchFamily="18" charset="0"/>
              </a:endParaRPr>
            </a:p>
          </p:txBody>
        </p:sp>
        <p:sp>
          <p:nvSpPr>
            <p:cNvPr id="38944" name="Text Box 14"/>
            <p:cNvSpPr txBox="1">
              <a:spLocks noChangeArrowheads="1"/>
            </p:cNvSpPr>
            <p:nvPr/>
          </p:nvSpPr>
          <p:spPr bwMode="auto">
            <a:xfrm>
              <a:off x="3917" y="1174"/>
              <a:ext cx="1712"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lnSpc>
                  <a:spcPct val="85000"/>
                </a:lnSpc>
                <a:spcBef>
                  <a:spcPct val="20000"/>
                </a:spcBef>
                <a:buClr>
                  <a:srgbClr val="000099"/>
                </a:buClr>
                <a:buSzPct val="65000"/>
                <a:buFont typeface="Wingdings" pitchFamily="2" charset="2"/>
                <a:buChar char="v"/>
                <a:defRPr sz="3200">
                  <a:solidFill>
                    <a:schemeClr val="tx1"/>
                  </a:solidFill>
                  <a:latin typeface="Gill Sans MT" pitchFamily="34" charset="0"/>
                  <a:ea typeface="MS PGothic" pitchFamily="34" charset="-128"/>
                </a:defRPr>
              </a:lvl1pPr>
              <a:lvl2pPr marL="742950" indent="-285750" algn="l">
                <a:lnSpc>
                  <a:spcPct val="85000"/>
                </a:lnSpc>
                <a:spcBef>
                  <a:spcPct val="20000"/>
                </a:spcBef>
                <a:buClr>
                  <a:srgbClr val="000099"/>
                </a:buClr>
                <a:buFont typeface="Wingdings" pitchFamily="2" charset="2"/>
                <a:buChar char="§"/>
                <a:defRPr sz="2800">
                  <a:solidFill>
                    <a:schemeClr val="tx1"/>
                  </a:solidFill>
                  <a:latin typeface="Gill Sans MT" pitchFamily="34" charset="0"/>
                  <a:ea typeface="MS PGothic" pitchFamily="34" charset="-128"/>
                </a:defRPr>
              </a:lvl2pPr>
              <a:lvl3pPr marL="1143000" indent="-228600" algn="l">
                <a:spcBef>
                  <a:spcPct val="20000"/>
                </a:spcBef>
                <a:buChar char="•"/>
                <a:defRPr sz="2400">
                  <a:solidFill>
                    <a:schemeClr val="tx1"/>
                  </a:solidFill>
                  <a:latin typeface="Gill Sans MT" pitchFamily="34" charset="0"/>
                  <a:ea typeface="MS PGothic" pitchFamily="34" charset="-128"/>
                </a:defRPr>
              </a:lvl3pPr>
              <a:lvl4pPr marL="1600200" indent="-228600" algn="l">
                <a:spcBef>
                  <a:spcPct val="20000"/>
                </a:spcBef>
                <a:buChar char="–"/>
                <a:defRPr sz="2000">
                  <a:solidFill>
                    <a:schemeClr val="tx1"/>
                  </a:solidFill>
                  <a:latin typeface="Times New Roman" pitchFamily="18" charset="0"/>
                  <a:ea typeface="MS PGothic" pitchFamily="34" charset="-128"/>
                </a:defRPr>
              </a:lvl4pPr>
              <a:lvl5pPr marL="2057400" indent="-228600" algn="l">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lnSpc>
                  <a:spcPct val="100000"/>
                </a:lnSpc>
                <a:spcBef>
                  <a:spcPct val="0"/>
                </a:spcBef>
                <a:buClrTx/>
                <a:buSzTx/>
                <a:buFontTx/>
                <a:buNone/>
              </a:pPr>
              <a:r>
                <a:rPr lang="en-US" altLang="en-US" sz="1600">
                  <a:latin typeface="Arial" charset="0"/>
                </a:rPr>
                <a:t>rdt_rcv(rcvpkt) &amp;&amp;  </a:t>
              </a:r>
            </a:p>
            <a:p>
              <a:pPr>
                <a:lnSpc>
                  <a:spcPct val="100000"/>
                </a:lnSpc>
                <a:spcBef>
                  <a:spcPct val="0"/>
                </a:spcBef>
                <a:buClrTx/>
                <a:buSzTx/>
                <a:buFontTx/>
                <a:buNone/>
              </a:pPr>
              <a:r>
                <a:rPr lang="en-US" altLang="en-US" sz="1600">
                  <a:latin typeface="Arial" charset="0"/>
                </a:rPr>
                <a:t>( corrupt(rcvpkt) ||</a:t>
              </a:r>
            </a:p>
            <a:p>
              <a:pPr>
                <a:lnSpc>
                  <a:spcPct val="100000"/>
                </a:lnSpc>
                <a:spcBef>
                  <a:spcPct val="0"/>
                </a:spcBef>
                <a:buClrTx/>
                <a:buSzTx/>
                <a:buFontTx/>
                <a:buNone/>
              </a:pPr>
              <a:r>
                <a:rPr lang="en-US" altLang="en-US" sz="1600">
                  <a:latin typeface="Arial" charset="0"/>
                </a:rPr>
                <a:t>  </a:t>
              </a:r>
              <a:r>
                <a:rPr lang="en-US" altLang="en-US" sz="1600" b="1">
                  <a:solidFill>
                    <a:srgbClr val="FF0000"/>
                  </a:solidFill>
                  <a:latin typeface="Arial" charset="0"/>
                </a:rPr>
                <a:t>isACK(rcvpkt,1)</a:t>
              </a:r>
              <a:r>
                <a:rPr lang="en-US" altLang="en-US" sz="1600">
                  <a:latin typeface="Arial" charset="0"/>
                </a:rPr>
                <a:t> )</a:t>
              </a:r>
              <a:endParaRPr lang="en-US" altLang="en-US" sz="1600">
                <a:latin typeface="Times New Roman" pitchFamily="18" charset="0"/>
              </a:endParaRPr>
            </a:p>
          </p:txBody>
        </p:sp>
        <p:sp>
          <p:nvSpPr>
            <p:cNvPr id="38945" name="Line 15"/>
            <p:cNvSpPr>
              <a:spLocks noChangeShapeType="1"/>
            </p:cNvSpPr>
            <p:nvPr/>
          </p:nvSpPr>
          <p:spPr bwMode="auto">
            <a:xfrm flipV="1">
              <a:off x="4043" y="1666"/>
              <a:ext cx="895"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38946" name="Freeform 16"/>
            <p:cNvSpPr>
              <a:spLocks/>
            </p:cNvSpPr>
            <p:nvPr/>
          </p:nvSpPr>
          <p:spPr bwMode="auto">
            <a:xfrm>
              <a:off x="3747" y="1792"/>
              <a:ext cx="128" cy="774"/>
            </a:xfrm>
            <a:custGeom>
              <a:avLst/>
              <a:gdLst>
                <a:gd name="T0" fmla="*/ 67 w 128"/>
                <a:gd name="T1" fmla="*/ 774 h 774"/>
                <a:gd name="T2" fmla="*/ 0 w 128"/>
                <a:gd name="T3" fmla="*/ 0 h 774"/>
                <a:gd name="T4" fmla="*/ 0 60000 65536"/>
                <a:gd name="T5" fmla="*/ 0 60000 65536"/>
              </a:gdLst>
              <a:ahLst/>
              <a:cxnLst>
                <a:cxn ang="T4">
                  <a:pos x="T0" y="T1"/>
                </a:cxn>
                <a:cxn ang="T5">
                  <a:pos x="T2" y="T3"/>
                </a:cxn>
              </a:cxnLst>
              <a:rect l="0" t="0" r="r" b="b"/>
              <a:pathLst>
                <a:path w="128" h="774">
                  <a:moveTo>
                    <a:pt x="67" y="774"/>
                  </a:moveTo>
                  <a:cubicBezTo>
                    <a:pt x="128" y="425"/>
                    <a:pt x="81" y="0"/>
                    <a:pt x="0" y="0"/>
                  </a:cubicBezTo>
                </a:path>
              </a:pathLst>
            </a:custGeom>
            <a:noFill/>
            <a:ln w="19050" cmpd="sng">
              <a:solidFill>
                <a:srgbClr val="000000"/>
              </a:solidFill>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38947" name="Text Box 17"/>
            <p:cNvSpPr txBox="1">
              <a:spLocks noChangeArrowheads="1"/>
            </p:cNvSpPr>
            <p:nvPr/>
          </p:nvSpPr>
          <p:spPr bwMode="auto">
            <a:xfrm>
              <a:off x="3838" y="2051"/>
              <a:ext cx="152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lnSpc>
                  <a:spcPct val="85000"/>
                </a:lnSpc>
                <a:spcBef>
                  <a:spcPct val="20000"/>
                </a:spcBef>
                <a:buClr>
                  <a:srgbClr val="000099"/>
                </a:buClr>
                <a:buSzPct val="65000"/>
                <a:buFont typeface="Wingdings" pitchFamily="2" charset="2"/>
                <a:buChar char="v"/>
                <a:defRPr sz="3200">
                  <a:solidFill>
                    <a:schemeClr val="tx1"/>
                  </a:solidFill>
                  <a:latin typeface="Gill Sans MT" pitchFamily="34" charset="0"/>
                  <a:ea typeface="MS PGothic" pitchFamily="34" charset="-128"/>
                </a:defRPr>
              </a:lvl1pPr>
              <a:lvl2pPr marL="742950" indent="-285750" algn="l">
                <a:lnSpc>
                  <a:spcPct val="85000"/>
                </a:lnSpc>
                <a:spcBef>
                  <a:spcPct val="20000"/>
                </a:spcBef>
                <a:buClr>
                  <a:srgbClr val="000099"/>
                </a:buClr>
                <a:buFont typeface="Wingdings" pitchFamily="2" charset="2"/>
                <a:buChar char="§"/>
                <a:defRPr sz="2800">
                  <a:solidFill>
                    <a:schemeClr val="tx1"/>
                  </a:solidFill>
                  <a:latin typeface="Gill Sans MT" pitchFamily="34" charset="0"/>
                  <a:ea typeface="MS PGothic" pitchFamily="34" charset="-128"/>
                </a:defRPr>
              </a:lvl2pPr>
              <a:lvl3pPr marL="1143000" indent="-228600" algn="l">
                <a:spcBef>
                  <a:spcPct val="20000"/>
                </a:spcBef>
                <a:buChar char="•"/>
                <a:defRPr sz="2400">
                  <a:solidFill>
                    <a:schemeClr val="tx1"/>
                  </a:solidFill>
                  <a:latin typeface="Gill Sans MT" pitchFamily="34" charset="0"/>
                  <a:ea typeface="MS PGothic" pitchFamily="34" charset="-128"/>
                </a:defRPr>
              </a:lvl3pPr>
              <a:lvl4pPr marL="1600200" indent="-228600" algn="l">
                <a:spcBef>
                  <a:spcPct val="20000"/>
                </a:spcBef>
                <a:buChar char="–"/>
                <a:defRPr sz="2000">
                  <a:solidFill>
                    <a:schemeClr val="tx1"/>
                  </a:solidFill>
                  <a:latin typeface="Times New Roman" pitchFamily="18" charset="0"/>
                  <a:ea typeface="MS PGothic" pitchFamily="34" charset="-128"/>
                </a:defRPr>
              </a:lvl4pPr>
              <a:lvl5pPr marL="2057400" indent="-228600" algn="l">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lnSpc>
                  <a:spcPct val="100000"/>
                </a:lnSpc>
                <a:spcBef>
                  <a:spcPct val="0"/>
                </a:spcBef>
                <a:buClrTx/>
                <a:buSzTx/>
                <a:buFontTx/>
                <a:buNone/>
              </a:pPr>
              <a:r>
                <a:rPr lang="en-US" altLang="en-US" sz="1600">
                  <a:latin typeface="Arial" charset="0"/>
                </a:rPr>
                <a:t>rdt_rcv(rcvpkt)   </a:t>
              </a:r>
            </a:p>
            <a:p>
              <a:pPr>
                <a:lnSpc>
                  <a:spcPct val="100000"/>
                </a:lnSpc>
                <a:spcBef>
                  <a:spcPct val="0"/>
                </a:spcBef>
                <a:buClrTx/>
                <a:buSzTx/>
                <a:buFontTx/>
                <a:buNone/>
              </a:pPr>
              <a:r>
                <a:rPr lang="en-US" altLang="en-US" sz="1600">
                  <a:latin typeface="Arial" charset="0"/>
                </a:rPr>
                <a:t>&amp;&amp; notcorrupt(rcvpkt) </a:t>
              </a:r>
            </a:p>
            <a:p>
              <a:pPr>
                <a:lnSpc>
                  <a:spcPct val="100000"/>
                </a:lnSpc>
                <a:spcBef>
                  <a:spcPct val="0"/>
                </a:spcBef>
                <a:buClrTx/>
                <a:buSzTx/>
                <a:buFontTx/>
                <a:buNone/>
              </a:pPr>
              <a:r>
                <a:rPr lang="en-US" altLang="en-US" sz="1600">
                  <a:latin typeface="Arial" charset="0"/>
                </a:rPr>
                <a:t>&amp;&amp; </a:t>
              </a:r>
              <a:r>
                <a:rPr lang="en-US" altLang="en-US" sz="1600" b="1">
                  <a:solidFill>
                    <a:srgbClr val="FF0000"/>
                  </a:solidFill>
                  <a:latin typeface="Arial" charset="0"/>
                </a:rPr>
                <a:t>isACK(rcvpkt,0)</a:t>
              </a:r>
              <a:r>
                <a:rPr lang="en-US" altLang="en-US" sz="1000">
                  <a:latin typeface="Arial" charset="0"/>
                </a:rPr>
                <a:t> </a:t>
              </a:r>
              <a:endParaRPr lang="en-US" altLang="en-US" sz="2400">
                <a:latin typeface="Times New Roman" pitchFamily="18" charset="0"/>
              </a:endParaRPr>
            </a:p>
          </p:txBody>
        </p:sp>
        <p:sp>
          <p:nvSpPr>
            <p:cNvPr id="38948" name="Line 18"/>
            <p:cNvSpPr>
              <a:spLocks noChangeShapeType="1"/>
            </p:cNvSpPr>
            <p:nvPr/>
          </p:nvSpPr>
          <p:spPr bwMode="auto">
            <a:xfrm>
              <a:off x="3894" y="2570"/>
              <a:ext cx="1174"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grpSp>
          <p:nvGrpSpPr>
            <p:cNvPr id="38949" name="Group 19"/>
            <p:cNvGrpSpPr>
              <a:grpSpLocks/>
            </p:cNvGrpSpPr>
            <p:nvPr/>
          </p:nvGrpSpPr>
          <p:grpSpPr bwMode="auto">
            <a:xfrm>
              <a:off x="3135" y="1365"/>
              <a:ext cx="669" cy="528"/>
              <a:chOff x="1441" y="2062"/>
              <a:chExt cx="669" cy="528"/>
            </a:xfrm>
          </p:grpSpPr>
          <p:sp>
            <p:nvSpPr>
              <p:cNvPr id="38951" name="Oval 20"/>
              <p:cNvSpPr>
                <a:spLocks noChangeArrowheads="1"/>
              </p:cNvSpPr>
              <p:nvPr/>
            </p:nvSpPr>
            <p:spPr bwMode="auto">
              <a:xfrm>
                <a:off x="1483" y="2062"/>
                <a:ext cx="578" cy="528"/>
              </a:xfrm>
              <a:prstGeom prst="ellipse">
                <a:avLst/>
              </a:prstGeom>
              <a:solidFill>
                <a:srgbClr val="FFFFFF"/>
              </a:solidFill>
              <a:ln w="19050">
                <a:solidFill>
                  <a:srgbClr val="000000"/>
                </a:solidFill>
                <a:round/>
                <a:headEnd/>
                <a:tailEnd/>
              </a:ln>
            </p:spPr>
            <p:txBody>
              <a:bodyPr/>
              <a:lstStyle>
                <a:lvl1pPr algn="l">
                  <a:lnSpc>
                    <a:spcPct val="85000"/>
                  </a:lnSpc>
                  <a:spcBef>
                    <a:spcPct val="20000"/>
                  </a:spcBef>
                  <a:buClr>
                    <a:srgbClr val="000099"/>
                  </a:buClr>
                  <a:buSzPct val="65000"/>
                  <a:buFont typeface="Wingdings" pitchFamily="2" charset="2"/>
                  <a:buChar char="v"/>
                  <a:defRPr sz="3200">
                    <a:solidFill>
                      <a:schemeClr val="tx1"/>
                    </a:solidFill>
                    <a:latin typeface="Gill Sans MT" pitchFamily="34" charset="0"/>
                    <a:ea typeface="MS PGothic" pitchFamily="34" charset="-128"/>
                  </a:defRPr>
                </a:lvl1pPr>
                <a:lvl2pPr marL="742950" indent="-285750" algn="l">
                  <a:lnSpc>
                    <a:spcPct val="85000"/>
                  </a:lnSpc>
                  <a:spcBef>
                    <a:spcPct val="20000"/>
                  </a:spcBef>
                  <a:buClr>
                    <a:srgbClr val="000099"/>
                  </a:buClr>
                  <a:buFont typeface="Wingdings" pitchFamily="2" charset="2"/>
                  <a:buChar char="§"/>
                  <a:defRPr sz="2800">
                    <a:solidFill>
                      <a:schemeClr val="tx1"/>
                    </a:solidFill>
                    <a:latin typeface="Gill Sans MT" pitchFamily="34" charset="0"/>
                    <a:ea typeface="MS PGothic" pitchFamily="34" charset="-128"/>
                  </a:defRPr>
                </a:lvl2pPr>
                <a:lvl3pPr marL="1143000" indent="-228600" algn="l">
                  <a:spcBef>
                    <a:spcPct val="20000"/>
                  </a:spcBef>
                  <a:buChar char="•"/>
                  <a:defRPr sz="2400">
                    <a:solidFill>
                      <a:schemeClr val="tx1"/>
                    </a:solidFill>
                    <a:latin typeface="Gill Sans MT" pitchFamily="34" charset="0"/>
                    <a:ea typeface="MS PGothic" pitchFamily="34" charset="-128"/>
                  </a:defRPr>
                </a:lvl3pPr>
                <a:lvl4pPr marL="1600200" indent="-228600" algn="l">
                  <a:spcBef>
                    <a:spcPct val="20000"/>
                  </a:spcBef>
                  <a:buChar char="–"/>
                  <a:defRPr sz="2000">
                    <a:solidFill>
                      <a:schemeClr val="tx1"/>
                    </a:solidFill>
                    <a:latin typeface="Times New Roman" pitchFamily="18" charset="0"/>
                    <a:ea typeface="MS PGothic" pitchFamily="34" charset="-128"/>
                  </a:defRPr>
                </a:lvl4pPr>
                <a:lvl5pPr marL="2057400" indent="-228600" algn="l">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lgn="ctr">
                  <a:lnSpc>
                    <a:spcPct val="100000"/>
                  </a:lnSpc>
                  <a:spcBef>
                    <a:spcPct val="0"/>
                  </a:spcBef>
                  <a:buClrTx/>
                  <a:buSzTx/>
                  <a:buFontTx/>
                  <a:buNone/>
                </a:pPr>
                <a:endParaRPr lang="en-US" altLang="en-US" sz="1600">
                  <a:latin typeface="Tahoma" pitchFamily="34" charset="0"/>
                </a:endParaRPr>
              </a:p>
            </p:txBody>
          </p:sp>
          <p:sp>
            <p:nvSpPr>
              <p:cNvPr id="38952" name="Text Box 21"/>
              <p:cNvSpPr txBox="1">
                <a:spLocks noChangeArrowheads="1"/>
              </p:cNvSpPr>
              <p:nvPr/>
            </p:nvSpPr>
            <p:spPr bwMode="auto">
              <a:xfrm>
                <a:off x="1441" y="2110"/>
                <a:ext cx="669"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lnSpc>
                    <a:spcPct val="85000"/>
                  </a:lnSpc>
                  <a:spcBef>
                    <a:spcPct val="20000"/>
                  </a:spcBef>
                  <a:buClr>
                    <a:srgbClr val="000099"/>
                  </a:buClr>
                  <a:buSzPct val="65000"/>
                  <a:buFont typeface="Wingdings" pitchFamily="2" charset="2"/>
                  <a:buChar char="v"/>
                  <a:defRPr sz="3200">
                    <a:solidFill>
                      <a:schemeClr val="tx1"/>
                    </a:solidFill>
                    <a:latin typeface="Gill Sans MT" pitchFamily="34" charset="0"/>
                    <a:ea typeface="MS PGothic" pitchFamily="34" charset="-128"/>
                  </a:defRPr>
                </a:lvl1pPr>
                <a:lvl2pPr marL="742950" indent="-285750" algn="l">
                  <a:lnSpc>
                    <a:spcPct val="85000"/>
                  </a:lnSpc>
                  <a:spcBef>
                    <a:spcPct val="20000"/>
                  </a:spcBef>
                  <a:buClr>
                    <a:srgbClr val="000099"/>
                  </a:buClr>
                  <a:buFont typeface="Wingdings" pitchFamily="2" charset="2"/>
                  <a:buChar char="§"/>
                  <a:defRPr sz="2800">
                    <a:solidFill>
                      <a:schemeClr val="tx1"/>
                    </a:solidFill>
                    <a:latin typeface="Gill Sans MT" pitchFamily="34" charset="0"/>
                    <a:ea typeface="MS PGothic" pitchFamily="34" charset="-128"/>
                  </a:defRPr>
                </a:lvl2pPr>
                <a:lvl3pPr marL="1143000" indent="-228600" algn="l">
                  <a:spcBef>
                    <a:spcPct val="20000"/>
                  </a:spcBef>
                  <a:buChar char="•"/>
                  <a:defRPr sz="2400">
                    <a:solidFill>
                      <a:schemeClr val="tx1"/>
                    </a:solidFill>
                    <a:latin typeface="Gill Sans MT" pitchFamily="34" charset="0"/>
                    <a:ea typeface="MS PGothic" pitchFamily="34" charset="-128"/>
                  </a:defRPr>
                </a:lvl3pPr>
                <a:lvl4pPr marL="1600200" indent="-228600" algn="l">
                  <a:spcBef>
                    <a:spcPct val="20000"/>
                  </a:spcBef>
                  <a:buChar char="–"/>
                  <a:defRPr sz="2000">
                    <a:solidFill>
                      <a:schemeClr val="tx1"/>
                    </a:solidFill>
                    <a:latin typeface="Times New Roman" pitchFamily="18" charset="0"/>
                    <a:ea typeface="MS PGothic" pitchFamily="34" charset="-128"/>
                  </a:defRPr>
                </a:lvl4pPr>
                <a:lvl5pPr marL="2057400" indent="-228600" algn="l">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lgn="ctr">
                  <a:lnSpc>
                    <a:spcPct val="100000"/>
                  </a:lnSpc>
                  <a:spcBef>
                    <a:spcPct val="0"/>
                  </a:spcBef>
                  <a:buClrTx/>
                  <a:buSzTx/>
                  <a:buFontTx/>
                  <a:buNone/>
                </a:pPr>
                <a:r>
                  <a:rPr lang="en-US" altLang="en-US" sz="1400">
                    <a:latin typeface="Arial" charset="0"/>
                  </a:rPr>
                  <a:t>Wait for ACK</a:t>
                </a:r>
              </a:p>
              <a:p>
                <a:pPr algn="ctr">
                  <a:lnSpc>
                    <a:spcPct val="100000"/>
                  </a:lnSpc>
                  <a:spcBef>
                    <a:spcPct val="0"/>
                  </a:spcBef>
                  <a:buClrTx/>
                  <a:buSzTx/>
                  <a:buFontTx/>
                  <a:buNone/>
                </a:pPr>
                <a:r>
                  <a:rPr lang="en-US" altLang="en-US" sz="1400">
                    <a:latin typeface="Arial" charset="0"/>
                  </a:rPr>
                  <a:t>0</a:t>
                </a:r>
                <a:endParaRPr lang="en-US" altLang="en-US" sz="1400">
                  <a:latin typeface="Times New Roman" pitchFamily="18" charset="0"/>
                </a:endParaRPr>
              </a:p>
            </p:txBody>
          </p:sp>
        </p:grpSp>
        <p:sp>
          <p:nvSpPr>
            <p:cNvPr id="37926" name="Text Box 22"/>
            <p:cNvSpPr txBox="1">
              <a:spLocks noChangeArrowheads="1"/>
            </p:cNvSpPr>
            <p:nvPr/>
          </p:nvSpPr>
          <p:spPr bwMode="auto">
            <a:xfrm>
              <a:off x="2363" y="1810"/>
              <a:ext cx="935"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000" smtClean="0">
                  <a:solidFill>
                    <a:srgbClr val="000099"/>
                  </a:solidFill>
                </a:rPr>
                <a:t>sender FSM</a:t>
              </a:r>
            </a:p>
            <a:p>
              <a:pPr>
                <a:defRPr/>
              </a:pPr>
              <a:r>
                <a:rPr lang="en-US" sz="2000" smtClean="0">
                  <a:solidFill>
                    <a:srgbClr val="000099"/>
                  </a:solidFill>
                </a:rPr>
                <a:t>fragment</a:t>
              </a:r>
            </a:p>
          </p:txBody>
        </p:sp>
      </p:grpSp>
      <p:sp>
        <p:nvSpPr>
          <p:cNvPr id="37895" name="Line 23"/>
          <p:cNvSpPr>
            <a:spLocks noChangeShapeType="1"/>
          </p:cNvSpPr>
          <p:nvPr/>
        </p:nvSpPr>
        <p:spPr bwMode="auto">
          <a:xfrm>
            <a:off x="665163" y="2603500"/>
            <a:ext cx="7883525" cy="2757488"/>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ahoma" charset="0"/>
              <a:ea typeface="ＭＳ Ｐゴシック" charset="0"/>
            </a:endParaRPr>
          </a:p>
        </p:txBody>
      </p:sp>
      <p:grpSp>
        <p:nvGrpSpPr>
          <p:cNvPr id="346136" name="Group 24"/>
          <p:cNvGrpSpPr>
            <a:grpSpLocks/>
          </p:cNvGrpSpPr>
          <p:nvPr/>
        </p:nvGrpSpPr>
        <p:grpSpPr bwMode="auto">
          <a:xfrm>
            <a:off x="0" y="3824288"/>
            <a:ext cx="7234238" cy="2535237"/>
            <a:chOff x="0" y="2409"/>
            <a:chExt cx="4557" cy="1597"/>
          </a:xfrm>
        </p:grpSpPr>
        <p:sp>
          <p:nvSpPr>
            <p:cNvPr id="38921" name="Text Box 25"/>
            <p:cNvSpPr txBox="1">
              <a:spLocks noChangeArrowheads="1"/>
            </p:cNvSpPr>
            <p:nvPr/>
          </p:nvSpPr>
          <p:spPr bwMode="auto">
            <a:xfrm>
              <a:off x="1849" y="3217"/>
              <a:ext cx="2482"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lnSpc>
                  <a:spcPct val="85000"/>
                </a:lnSpc>
                <a:spcBef>
                  <a:spcPct val="20000"/>
                </a:spcBef>
                <a:buClr>
                  <a:srgbClr val="000099"/>
                </a:buClr>
                <a:buSzPct val="65000"/>
                <a:buFont typeface="Wingdings" pitchFamily="2" charset="2"/>
                <a:buChar char="v"/>
                <a:defRPr sz="3200">
                  <a:solidFill>
                    <a:schemeClr val="tx1"/>
                  </a:solidFill>
                  <a:latin typeface="Gill Sans MT" pitchFamily="34" charset="0"/>
                  <a:ea typeface="MS PGothic" pitchFamily="34" charset="-128"/>
                </a:defRPr>
              </a:lvl1pPr>
              <a:lvl2pPr marL="742950" indent="-285750" algn="l">
                <a:lnSpc>
                  <a:spcPct val="85000"/>
                </a:lnSpc>
                <a:spcBef>
                  <a:spcPct val="20000"/>
                </a:spcBef>
                <a:buClr>
                  <a:srgbClr val="000099"/>
                </a:buClr>
                <a:buFont typeface="Wingdings" pitchFamily="2" charset="2"/>
                <a:buChar char="§"/>
                <a:defRPr sz="2800">
                  <a:solidFill>
                    <a:schemeClr val="tx1"/>
                  </a:solidFill>
                  <a:latin typeface="Gill Sans MT" pitchFamily="34" charset="0"/>
                  <a:ea typeface="MS PGothic" pitchFamily="34" charset="-128"/>
                </a:defRPr>
              </a:lvl2pPr>
              <a:lvl3pPr marL="1143000" indent="-228600" algn="l">
                <a:spcBef>
                  <a:spcPct val="20000"/>
                </a:spcBef>
                <a:buChar char="•"/>
                <a:defRPr sz="2400">
                  <a:solidFill>
                    <a:schemeClr val="tx1"/>
                  </a:solidFill>
                  <a:latin typeface="Gill Sans MT" pitchFamily="34" charset="0"/>
                  <a:ea typeface="MS PGothic" pitchFamily="34" charset="-128"/>
                </a:defRPr>
              </a:lvl3pPr>
              <a:lvl4pPr marL="1600200" indent="-228600" algn="l">
                <a:spcBef>
                  <a:spcPct val="20000"/>
                </a:spcBef>
                <a:buChar char="–"/>
                <a:defRPr sz="2000">
                  <a:solidFill>
                    <a:schemeClr val="tx1"/>
                  </a:solidFill>
                  <a:latin typeface="Times New Roman" pitchFamily="18" charset="0"/>
                  <a:ea typeface="MS PGothic" pitchFamily="34" charset="-128"/>
                </a:defRPr>
              </a:lvl4pPr>
              <a:lvl5pPr marL="2057400" indent="-228600" algn="l">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lnSpc>
                  <a:spcPct val="100000"/>
                </a:lnSpc>
                <a:spcBef>
                  <a:spcPct val="0"/>
                </a:spcBef>
                <a:buClrTx/>
                <a:buSzTx/>
                <a:buFontTx/>
                <a:buNone/>
              </a:pPr>
              <a:r>
                <a:rPr lang="en-US" altLang="en-US" sz="1600">
                  <a:latin typeface="Arial" charset="0"/>
                </a:rPr>
                <a:t>rdt_rcv(rcvpkt) &amp;&amp; notcorrupt(rcvpkt) </a:t>
              </a:r>
            </a:p>
            <a:p>
              <a:pPr>
                <a:lnSpc>
                  <a:spcPct val="100000"/>
                </a:lnSpc>
                <a:spcBef>
                  <a:spcPct val="0"/>
                </a:spcBef>
                <a:buClrTx/>
                <a:buSzTx/>
                <a:buFontTx/>
                <a:buNone/>
              </a:pPr>
              <a:r>
                <a:rPr lang="en-US" altLang="en-US" sz="1600">
                  <a:latin typeface="Arial" charset="0"/>
                </a:rPr>
                <a:t>  &amp;&amp; has_seq1(rcvpkt) </a:t>
              </a:r>
              <a:endParaRPr lang="en-US" altLang="en-US" sz="1600">
                <a:latin typeface="Times New Roman" pitchFamily="18" charset="0"/>
              </a:endParaRPr>
            </a:p>
          </p:txBody>
        </p:sp>
        <p:sp>
          <p:nvSpPr>
            <p:cNvPr id="38922" name="Text Box 26"/>
            <p:cNvSpPr txBox="1">
              <a:spLocks noChangeArrowheads="1"/>
            </p:cNvSpPr>
            <p:nvPr/>
          </p:nvSpPr>
          <p:spPr bwMode="auto">
            <a:xfrm>
              <a:off x="1829" y="3568"/>
              <a:ext cx="2630" cy="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lnSpc>
                  <a:spcPct val="85000"/>
                </a:lnSpc>
                <a:spcBef>
                  <a:spcPct val="20000"/>
                </a:spcBef>
                <a:buClr>
                  <a:srgbClr val="000099"/>
                </a:buClr>
                <a:buSzPct val="65000"/>
                <a:buFont typeface="Wingdings" pitchFamily="2" charset="2"/>
                <a:buChar char="v"/>
                <a:defRPr sz="3200">
                  <a:solidFill>
                    <a:schemeClr val="tx1"/>
                  </a:solidFill>
                  <a:latin typeface="Gill Sans MT" pitchFamily="34" charset="0"/>
                  <a:ea typeface="MS PGothic" pitchFamily="34" charset="-128"/>
                </a:defRPr>
              </a:lvl1pPr>
              <a:lvl2pPr marL="742950" indent="-285750" algn="l">
                <a:lnSpc>
                  <a:spcPct val="85000"/>
                </a:lnSpc>
                <a:spcBef>
                  <a:spcPct val="20000"/>
                </a:spcBef>
                <a:buClr>
                  <a:srgbClr val="000099"/>
                </a:buClr>
                <a:buFont typeface="Wingdings" pitchFamily="2" charset="2"/>
                <a:buChar char="§"/>
                <a:defRPr sz="2800">
                  <a:solidFill>
                    <a:schemeClr val="tx1"/>
                  </a:solidFill>
                  <a:latin typeface="Gill Sans MT" pitchFamily="34" charset="0"/>
                  <a:ea typeface="MS PGothic" pitchFamily="34" charset="-128"/>
                </a:defRPr>
              </a:lvl2pPr>
              <a:lvl3pPr marL="1143000" indent="-228600" algn="l">
                <a:spcBef>
                  <a:spcPct val="20000"/>
                </a:spcBef>
                <a:buChar char="•"/>
                <a:defRPr sz="2400">
                  <a:solidFill>
                    <a:schemeClr val="tx1"/>
                  </a:solidFill>
                  <a:latin typeface="Gill Sans MT" pitchFamily="34" charset="0"/>
                  <a:ea typeface="MS PGothic" pitchFamily="34" charset="-128"/>
                </a:defRPr>
              </a:lvl3pPr>
              <a:lvl4pPr marL="1600200" indent="-228600" algn="l">
                <a:spcBef>
                  <a:spcPct val="20000"/>
                </a:spcBef>
                <a:buChar char="–"/>
                <a:defRPr sz="2000">
                  <a:solidFill>
                    <a:schemeClr val="tx1"/>
                  </a:solidFill>
                  <a:latin typeface="Times New Roman" pitchFamily="18" charset="0"/>
                  <a:ea typeface="MS PGothic" pitchFamily="34" charset="-128"/>
                </a:defRPr>
              </a:lvl4pPr>
              <a:lvl5pPr marL="2057400" indent="-228600" algn="l">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lnSpc>
                  <a:spcPct val="100000"/>
                </a:lnSpc>
                <a:spcBef>
                  <a:spcPct val="0"/>
                </a:spcBef>
                <a:buClrTx/>
                <a:buSzTx/>
                <a:buFontTx/>
                <a:buNone/>
              </a:pPr>
              <a:r>
                <a:rPr lang="en-US" altLang="en-US" sz="1600">
                  <a:latin typeface="Arial" charset="0"/>
                </a:rPr>
                <a:t>extract(rcvpkt,data)</a:t>
              </a:r>
            </a:p>
            <a:p>
              <a:pPr>
                <a:lnSpc>
                  <a:spcPct val="100000"/>
                </a:lnSpc>
                <a:spcBef>
                  <a:spcPct val="0"/>
                </a:spcBef>
                <a:buClrTx/>
                <a:buSzTx/>
                <a:buFontTx/>
                <a:buNone/>
              </a:pPr>
              <a:r>
                <a:rPr lang="en-US" altLang="en-US" sz="1600">
                  <a:latin typeface="Arial" charset="0"/>
                </a:rPr>
                <a:t>deliver_data(data)</a:t>
              </a:r>
            </a:p>
            <a:p>
              <a:pPr>
                <a:lnSpc>
                  <a:spcPct val="100000"/>
                </a:lnSpc>
                <a:spcBef>
                  <a:spcPct val="0"/>
                </a:spcBef>
                <a:buClrTx/>
                <a:buSzTx/>
                <a:buFontTx/>
                <a:buNone/>
              </a:pPr>
              <a:r>
                <a:rPr lang="en-US" altLang="en-US" sz="1600" b="1">
                  <a:solidFill>
                    <a:srgbClr val="FF0000"/>
                  </a:solidFill>
                  <a:latin typeface="Arial" charset="0"/>
                </a:rPr>
                <a:t>sndpkt = make_pkt(ACK1, chksum)</a:t>
              </a:r>
            </a:p>
            <a:p>
              <a:pPr>
                <a:lnSpc>
                  <a:spcPct val="100000"/>
                </a:lnSpc>
                <a:spcBef>
                  <a:spcPct val="0"/>
                </a:spcBef>
                <a:buClrTx/>
                <a:buSzTx/>
                <a:buFontTx/>
                <a:buNone/>
              </a:pPr>
              <a:r>
                <a:rPr lang="en-US" altLang="en-US" sz="1600">
                  <a:latin typeface="Arial" charset="0"/>
                </a:rPr>
                <a:t>udt_send(sndpkt)</a:t>
              </a:r>
              <a:endParaRPr lang="en-US" altLang="en-US" sz="1600">
                <a:latin typeface="Times New Roman" pitchFamily="18" charset="0"/>
              </a:endParaRPr>
            </a:p>
          </p:txBody>
        </p:sp>
        <p:grpSp>
          <p:nvGrpSpPr>
            <p:cNvPr id="38923" name="Group 27"/>
            <p:cNvGrpSpPr>
              <a:grpSpLocks/>
            </p:cNvGrpSpPr>
            <p:nvPr/>
          </p:nvGrpSpPr>
          <p:grpSpPr bwMode="auto">
            <a:xfrm>
              <a:off x="0" y="2409"/>
              <a:ext cx="3510" cy="1168"/>
              <a:chOff x="0" y="2409"/>
              <a:chExt cx="3510" cy="1168"/>
            </a:xfrm>
          </p:grpSpPr>
          <p:grpSp>
            <p:nvGrpSpPr>
              <p:cNvPr id="38925" name="Group 28"/>
              <p:cNvGrpSpPr>
                <a:grpSpLocks/>
              </p:cNvGrpSpPr>
              <p:nvPr/>
            </p:nvGrpSpPr>
            <p:grpSpPr bwMode="auto">
              <a:xfrm>
                <a:off x="1529" y="2687"/>
                <a:ext cx="534" cy="501"/>
                <a:chOff x="3570" y="3063"/>
                <a:chExt cx="534" cy="501"/>
              </a:xfrm>
            </p:grpSpPr>
            <p:sp>
              <p:nvSpPr>
                <p:cNvPr id="38934" name="Oval 29"/>
                <p:cNvSpPr>
                  <a:spLocks noChangeArrowheads="1"/>
                </p:cNvSpPr>
                <p:nvPr/>
              </p:nvSpPr>
              <p:spPr bwMode="auto">
                <a:xfrm>
                  <a:off x="3570" y="3063"/>
                  <a:ext cx="534" cy="501"/>
                </a:xfrm>
                <a:prstGeom prst="ellipse">
                  <a:avLst/>
                </a:prstGeom>
                <a:solidFill>
                  <a:srgbClr val="FFFFFF"/>
                </a:solidFill>
                <a:ln w="19050">
                  <a:solidFill>
                    <a:srgbClr val="000000"/>
                  </a:solidFill>
                  <a:round/>
                  <a:headEnd/>
                  <a:tailEnd/>
                </a:ln>
              </p:spPr>
              <p:txBody>
                <a:bodyPr/>
                <a:lstStyle>
                  <a:lvl1pPr algn="l">
                    <a:lnSpc>
                      <a:spcPct val="85000"/>
                    </a:lnSpc>
                    <a:spcBef>
                      <a:spcPct val="20000"/>
                    </a:spcBef>
                    <a:buClr>
                      <a:srgbClr val="000099"/>
                    </a:buClr>
                    <a:buSzPct val="65000"/>
                    <a:buFont typeface="Wingdings" pitchFamily="2" charset="2"/>
                    <a:buChar char="v"/>
                    <a:defRPr sz="3200">
                      <a:solidFill>
                        <a:schemeClr val="tx1"/>
                      </a:solidFill>
                      <a:latin typeface="Gill Sans MT" pitchFamily="34" charset="0"/>
                      <a:ea typeface="MS PGothic" pitchFamily="34" charset="-128"/>
                    </a:defRPr>
                  </a:lvl1pPr>
                  <a:lvl2pPr marL="742950" indent="-285750" algn="l">
                    <a:lnSpc>
                      <a:spcPct val="85000"/>
                    </a:lnSpc>
                    <a:spcBef>
                      <a:spcPct val="20000"/>
                    </a:spcBef>
                    <a:buClr>
                      <a:srgbClr val="000099"/>
                    </a:buClr>
                    <a:buFont typeface="Wingdings" pitchFamily="2" charset="2"/>
                    <a:buChar char="§"/>
                    <a:defRPr sz="2800">
                      <a:solidFill>
                        <a:schemeClr val="tx1"/>
                      </a:solidFill>
                      <a:latin typeface="Gill Sans MT" pitchFamily="34" charset="0"/>
                      <a:ea typeface="MS PGothic" pitchFamily="34" charset="-128"/>
                    </a:defRPr>
                  </a:lvl2pPr>
                  <a:lvl3pPr marL="1143000" indent="-228600" algn="l">
                    <a:spcBef>
                      <a:spcPct val="20000"/>
                    </a:spcBef>
                    <a:buChar char="•"/>
                    <a:defRPr sz="2400">
                      <a:solidFill>
                        <a:schemeClr val="tx1"/>
                      </a:solidFill>
                      <a:latin typeface="Gill Sans MT" pitchFamily="34" charset="0"/>
                      <a:ea typeface="MS PGothic" pitchFamily="34" charset="-128"/>
                    </a:defRPr>
                  </a:lvl3pPr>
                  <a:lvl4pPr marL="1600200" indent="-228600" algn="l">
                    <a:spcBef>
                      <a:spcPct val="20000"/>
                    </a:spcBef>
                    <a:buChar char="–"/>
                    <a:defRPr sz="2000">
                      <a:solidFill>
                        <a:schemeClr val="tx1"/>
                      </a:solidFill>
                      <a:latin typeface="Times New Roman" pitchFamily="18" charset="0"/>
                      <a:ea typeface="MS PGothic" pitchFamily="34" charset="-128"/>
                    </a:defRPr>
                  </a:lvl4pPr>
                  <a:lvl5pPr marL="2057400" indent="-228600" algn="l">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lgn="ctr">
                    <a:lnSpc>
                      <a:spcPct val="100000"/>
                    </a:lnSpc>
                    <a:spcBef>
                      <a:spcPct val="0"/>
                    </a:spcBef>
                    <a:buClrTx/>
                    <a:buSzTx/>
                    <a:buFontTx/>
                    <a:buNone/>
                  </a:pPr>
                  <a:endParaRPr lang="en-US" altLang="en-US" sz="1600">
                    <a:latin typeface="Tahoma" pitchFamily="34" charset="0"/>
                  </a:endParaRPr>
                </a:p>
              </p:txBody>
            </p:sp>
            <p:sp>
              <p:nvSpPr>
                <p:cNvPr id="38935" name="Text Box 30"/>
                <p:cNvSpPr txBox="1">
                  <a:spLocks noChangeArrowheads="1"/>
                </p:cNvSpPr>
                <p:nvPr/>
              </p:nvSpPr>
              <p:spPr bwMode="auto">
                <a:xfrm>
                  <a:off x="3597" y="3085"/>
                  <a:ext cx="504"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lnSpc>
                      <a:spcPct val="85000"/>
                    </a:lnSpc>
                    <a:spcBef>
                      <a:spcPct val="20000"/>
                    </a:spcBef>
                    <a:buClr>
                      <a:srgbClr val="000099"/>
                    </a:buClr>
                    <a:buSzPct val="65000"/>
                    <a:buFont typeface="Wingdings" pitchFamily="2" charset="2"/>
                    <a:buChar char="v"/>
                    <a:defRPr sz="3200">
                      <a:solidFill>
                        <a:schemeClr val="tx1"/>
                      </a:solidFill>
                      <a:latin typeface="Gill Sans MT" pitchFamily="34" charset="0"/>
                      <a:ea typeface="MS PGothic" pitchFamily="34" charset="-128"/>
                    </a:defRPr>
                  </a:lvl1pPr>
                  <a:lvl2pPr marL="742950" indent="-285750" algn="l">
                    <a:lnSpc>
                      <a:spcPct val="85000"/>
                    </a:lnSpc>
                    <a:spcBef>
                      <a:spcPct val="20000"/>
                    </a:spcBef>
                    <a:buClr>
                      <a:srgbClr val="000099"/>
                    </a:buClr>
                    <a:buFont typeface="Wingdings" pitchFamily="2" charset="2"/>
                    <a:buChar char="§"/>
                    <a:defRPr sz="2800">
                      <a:solidFill>
                        <a:schemeClr val="tx1"/>
                      </a:solidFill>
                      <a:latin typeface="Gill Sans MT" pitchFamily="34" charset="0"/>
                      <a:ea typeface="MS PGothic" pitchFamily="34" charset="-128"/>
                    </a:defRPr>
                  </a:lvl2pPr>
                  <a:lvl3pPr marL="1143000" indent="-228600" algn="l">
                    <a:spcBef>
                      <a:spcPct val="20000"/>
                    </a:spcBef>
                    <a:buChar char="•"/>
                    <a:defRPr sz="2400">
                      <a:solidFill>
                        <a:schemeClr val="tx1"/>
                      </a:solidFill>
                      <a:latin typeface="Gill Sans MT" pitchFamily="34" charset="0"/>
                      <a:ea typeface="MS PGothic" pitchFamily="34" charset="-128"/>
                    </a:defRPr>
                  </a:lvl3pPr>
                  <a:lvl4pPr marL="1600200" indent="-228600" algn="l">
                    <a:spcBef>
                      <a:spcPct val="20000"/>
                    </a:spcBef>
                    <a:buChar char="–"/>
                    <a:defRPr sz="2000">
                      <a:solidFill>
                        <a:schemeClr val="tx1"/>
                      </a:solidFill>
                      <a:latin typeface="Times New Roman" pitchFamily="18" charset="0"/>
                      <a:ea typeface="MS PGothic" pitchFamily="34" charset="-128"/>
                    </a:defRPr>
                  </a:lvl4pPr>
                  <a:lvl5pPr marL="2057400" indent="-228600" algn="l">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lgn="ctr">
                    <a:lnSpc>
                      <a:spcPct val="100000"/>
                    </a:lnSpc>
                    <a:spcBef>
                      <a:spcPct val="0"/>
                    </a:spcBef>
                    <a:buClrTx/>
                    <a:buSzTx/>
                    <a:buFontTx/>
                    <a:buNone/>
                  </a:pPr>
                  <a:r>
                    <a:rPr lang="en-US" altLang="en-US" sz="1400">
                      <a:latin typeface="Arial" charset="0"/>
                    </a:rPr>
                    <a:t>Wait for </a:t>
                  </a:r>
                </a:p>
                <a:p>
                  <a:pPr algn="ctr">
                    <a:lnSpc>
                      <a:spcPct val="100000"/>
                    </a:lnSpc>
                    <a:spcBef>
                      <a:spcPct val="0"/>
                    </a:spcBef>
                    <a:buClrTx/>
                    <a:buSzTx/>
                    <a:buFontTx/>
                    <a:buNone/>
                  </a:pPr>
                  <a:r>
                    <a:rPr lang="en-US" altLang="en-US" sz="1400">
                      <a:latin typeface="Arial" charset="0"/>
                    </a:rPr>
                    <a:t>0 from below</a:t>
                  </a:r>
                  <a:endParaRPr lang="en-US" altLang="en-US" sz="1400">
                    <a:latin typeface="Times New Roman" pitchFamily="18" charset="0"/>
                  </a:endParaRPr>
                </a:p>
              </p:txBody>
            </p:sp>
          </p:grpSp>
          <p:sp>
            <p:nvSpPr>
              <p:cNvPr id="38926" name="Freeform 31"/>
              <p:cNvSpPr>
                <a:spLocks/>
              </p:cNvSpPr>
              <p:nvPr/>
            </p:nvSpPr>
            <p:spPr bwMode="auto">
              <a:xfrm>
                <a:off x="1925" y="2618"/>
                <a:ext cx="520" cy="117"/>
              </a:xfrm>
              <a:custGeom>
                <a:avLst/>
                <a:gdLst>
                  <a:gd name="T0" fmla="*/ 0 w 520"/>
                  <a:gd name="T1" fmla="*/ 117 h 117"/>
                  <a:gd name="T2" fmla="*/ 520 w 520"/>
                  <a:gd name="T3" fmla="*/ 17 h 117"/>
                  <a:gd name="T4" fmla="*/ 0 60000 65536"/>
                  <a:gd name="T5" fmla="*/ 0 60000 65536"/>
                </a:gdLst>
                <a:ahLst/>
                <a:cxnLst>
                  <a:cxn ang="T4">
                    <a:pos x="T0" y="T1"/>
                  </a:cxn>
                  <a:cxn ang="T5">
                    <a:pos x="T2" y="T3"/>
                  </a:cxn>
                </a:cxnLst>
                <a:rect l="0" t="0" r="r" b="b"/>
                <a:pathLst>
                  <a:path w="520" h="117">
                    <a:moveTo>
                      <a:pt x="0" y="117"/>
                    </a:moveTo>
                    <a:cubicBezTo>
                      <a:pt x="136" y="17"/>
                      <a:pt x="276" y="0"/>
                      <a:pt x="520" y="17"/>
                    </a:cubicBezTo>
                  </a:path>
                </a:pathLst>
              </a:custGeom>
              <a:noFill/>
              <a:ln w="1905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38927" name="Freeform 32"/>
              <p:cNvSpPr>
                <a:spLocks/>
              </p:cNvSpPr>
              <p:nvPr/>
            </p:nvSpPr>
            <p:spPr bwMode="auto">
              <a:xfrm>
                <a:off x="1996" y="3125"/>
                <a:ext cx="1514" cy="130"/>
              </a:xfrm>
              <a:custGeom>
                <a:avLst/>
                <a:gdLst>
                  <a:gd name="T0" fmla="*/ 0 w 1514"/>
                  <a:gd name="T1" fmla="*/ 0 h 130"/>
                  <a:gd name="T2" fmla="*/ 1514 w 1514"/>
                  <a:gd name="T3" fmla="*/ 17 h 130"/>
                  <a:gd name="T4" fmla="*/ 0 60000 65536"/>
                  <a:gd name="T5" fmla="*/ 0 60000 65536"/>
                </a:gdLst>
                <a:ahLst/>
                <a:cxnLst>
                  <a:cxn ang="T4">
                    <a:pos x="T0" y="T1"/>
                  </a:cxn>
                  <a:cxn ang="T5">
                    <a:pos x="T2" y="T3"/>
                  </a:cxn>
                </a:cxnLst>
                <a:rect l="0" t="0" r="r" b="b"/>
                <a:pathLst>
                  <a:path w="1514" h="130">
                    <a:moveTo>
                      <a:pt x="0" y="0"/>
                    </a:moveTo>
                    <a:cubicBezTo>
                      <a:pt x="266" y="130"/>
                      <a:pt x="1322" y="113"/>
                      <a:pt x="1514" y="17"/>
                    </a:cubicBezTo>
                  </a:path>
                </a:pathLst>
              </a:custGeom>
              <a:noFill/>
              <a:ln w="19050" cmpd="sng">
                <a:solidFill>
                  <a:srgbClr val="000000"/>
                </a:solidFill>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38928" name="Line 33"/>
              <p:cNvSpPr>
                <a:spLocks noChangeShapeType="1"/>
              </p:cNvSpPr>
              <p:nvPr/>
            </p:nvSpPr>
            <p:spPr bwMode="auto">
              <a:xfrm>
                <a:off x="1919" y="3577"/>
                <a:ext cx="1206"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38929" name="Freeform 34"/>
              <p:cNvSpPr>
                <a:spLocks/>
              </p:cNvSpPr>
              <p:nvPr/>
            </p:nvSpPr>
            <p:spPr bwMode="auto">
              <a:xfrm flipH="1">
                <a:off x="1237" y="2468"/>
                <a:ext cx="309" cy="856"/>
              </a:xfrm>
              <a:custGeom>
                <a:avLst/>
                <a:gdLst>
                  <a:gd name="T0" fmla="*/ 1 w 619"/>
                  <a:gd name="T1" fmla="*/ 26 h 1815"/>
                  <a:gd name="T2" fmla="*/ 0 w 619"/>
                  <a:gd name="T3" fmla="*/ 18 h 1815"/>
                  <a:gd name="T4" fmla="*/ 0 60000 65536"/>
                  <a:gd name="T5" fmla="*/ 0 60000 65536"/>
                </a:gdLst>
                <a:ahLst/>
                <a:cxnLst>
                  <a:cxn ang="T4">
                    <a:pos x="T0" y="T1"/>
                  </a:cxn>
                  <a:cxn ang="T5">
                    <a:pos x="T2" y="T3"/>
                  </a:cxn>
                </a:cxnLst>
                <a:rect l="0" t="0" r="r" b="b"/>
                <a:pathLst>
                  <a:path w="619" h="1815">
                    <a:moveTo>
                      <a:pt x="39" y="1136"/>
                    </a:moveTo>
                    <a:cubicBezTo>
                      <a:pt x="619" y="1815"/>
                      <a:pt x="484" y="0"/>
                      <a:pt x="0" y="773"/>
                    </a:cubicBezTo>
                  </a:path>
                </a:pathLst>
              </a:custGeom>
              <a:noFill/>
              <a:ln w="1905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38930" name="Line 35"/>
              <p:cNvSpPr>
                <a:spLocks noChangeShapeType="1"/>
              </p:cNvSpPr>
              <p:nvPr/>
            </p:nvSpPr>
            <p:spPr bwMode="auto">
              <a:xfrm>
                <a:off x="57" y="2936"/>
                <a:ext cx="1212"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38931" name="Text Box 36"/>
              <p:cNvSpPr txBox="1">
                <a:spLocks noChangeArrowheads="1"/>
              </p:cNvSpPr>
              <p:nvPr/>
            </p:nvSpPr>
            <p:spPr bwMode="auto">
              <a:xfrm>
                <a:off x="6" y="2409"/>
                <a:ext cx="1487"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lnSpc>
                    <a:spcPct val="85000"/>
                  </a:lnSpc>
                  <a:spcBef>
                    <a:spcPct val="20000"/>
                  </a:spcBef>
                  <a:buClr>
                    <a:srgbClr val="000099"/>
                  </a:buClr>
                  <a:buSzPct val="65000"/>
                  <a:buFont typeface="Wingdings" pitchFamily="2" charset="2"/>
                  <a:buChar char="v"/>
                  <a:defRPr sz="3200">
                    <a:solidFill>
                      <a:schemeClr val="tx1"/>
                    </a:solidFill>
                    <a:latin typeface="Gill Sans MT" pitchFamily="34" charset="0"/>
                    <a:ea typeface="MS PGothic" pitchFamily="34" charset="-128"/>
                  </a:defRPr>
                </a:lvl1pPr>
                <a:lvl2pPr marL="742950" indent="-285750" algn="l">
                  <a:lnSpc>
                    <a:spcPct val="85000"/>
                  </a:lnSpc>
                  <a:spcBef>
                    <a:spcPct val="20000"/>
                  </a:spcBef>
                  <a:buClr>
                    <a:srgbClr val="000099"/>
                  </a:buClr>
                  <a:buFont typeface="Wingdings" pitchFamily="2" charset="2"/>
                  <a:buChar char="§"/>
                  <a:defRPr sz="2800">
                    <a:solidFill>
                      <a:schemeClr val="tx1"/>
                    </a:solidFill>
                    <a:latin typeface="Gill Sans MT" pitchFamily="34" charset="0"/>
                    <a:ea typeface="MS PGothic" pitchFamily="34" charset="-128"/>
                  </a:defRPr>
                </a:lvl2pPr>
                <a:lvl3pPr marL="1143000" indent="-228600" algn="l">
                  <a:spcBef>
                    <a:spcPct val="20000"/>
                  </a:spcBef>
                  <a:buChar char="•"/>
                  <a:defRPr sz="2400">
                    <a:solidFill>
                      <a:schemeClr val="tx1"/>
                    </a:solidFill>
                    <a:latin typeface="Gill Sans MT" pitchFamily="34" charset="0"/>
                    <a:ea typeface="MS PGothic" pitchFamily="34" charset="-128"/>
                  </a:defRPr>
                </a:lvl3pPr>
                <a:lvl4pPr marL="1600200" indent="-228600" algn="l">
                  <a:spcBef>
                    <a:spcPct val="20000"/>
                  </a:spcBef>
                  <a:buChar char="–"/>
                  <a:defRPr sz="2000">
                    <a:solidFill>
                      <a:schemeClr val="tx1"/>
                    </a:solidFill>
                    <a:latin typeface="Times New Roman" pitchFamily="18" charset="0"/>
                    <a:ea typeface="MS PGothic" pitchFamily="34" charset="-128"/>
                  </a:defRPr>
                </a:lvl4pPr>
                <a:lvl5pPr marL="2057400" indent="-228600" algn="l">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lnSpc>
                    <a:spcPct val="100000"/>
                  </a:lnSpc>
                  <a:spcBef>
                    <a:spcPct val="0"/>
                  </a:spcBef>
                  <a:buClrTx/>
                  <a:buSzTx/>
                  <a:buFontTx/>
                  <a:buNone/>
                </a:pPr>
                <a:r>
                  <a:rPr lang="en-US" altLang="en-US" sz="1600">
                    <a:latin typeface="Arial" charset="0"/>
                  </a:rPr>
                  <a:t>rdt_rcv(rcvpkt) &amp;&amp; </a:t>
                </a:r>
              </a:p>
              <a:p>
                <a:pPr>
                  <a:lnSpc>
                    <a:spcPct val="100000"/>
                  </a:lnSpc>
                  <a:spcBef>
                    <a:spcPct val="0"/>
                  </a:spcBef>
                  <a:buClrTx/>
                  <a:buSzTx/>
                  <a:buFontTx/>
                  <a:buNone/>
                </a:pPr>
                <a:r>
                  <a:rPr lang="en-US" altLang="en-US" sz="1600">
                    <a:latin typeface="Arial" charset="0"/>
                  </a:rPr>
                  <a:t>   (corrupt(rcvpkt) ||</a:t>
                </a:r>
              </a:p>
              <a:p>
                <a:pPr>
                  <a:lnSpc>
                    <a:spcPct val="100000"/>
                  </a:lnSpc>
                  <a:spcBef>
                    <a:spcPct val="0"/>
                  </a:spcBef>
                  <a:buClrTx/>
                  <a:buSzTx/>
                  <a:buFontTx/>
                  <a:buNone/>
                </a:pPr>
                <a:r>
                  <a:rPr lang="en-US" altLang="en-US" sz="1600">
                    <a:latin typeface="Arial" charset="0"/>
                  </a:rPr>
                  <a:t>     </a:t>
                </a:r>
                <a:r>
                  <a:rPr lang="en-US" altLang="en-US" sz="1600" b="1">
                    <a:solidFill>
                      <a:srgbClr val="FF0000"/>
                    </a:solidFill>
                    <a:latin typeface="Arial" charset="0"/>
                  </a:rPr>
                  <a:t>has_seq1(rcvpkt))</a:t>
                </a:r>
                <a:endParaRPr lang="en-US" altLang="en-US" sz="1600" b="1">
                  <a:solidFill>
                    <a:srgbClr val="FF0000"/>
                  </a:solidFill>
                  <a:latin typeface="Times New Roman" pitchFamily="18" charset="0"/>
                </a:endParaRPr>
              </a:p>
            </p:txBody>
          </p:sp>
          <p:sp>
            <p:nvSpPr>
              <p:cNvPr id="38932" name="Text Box 37"/>
              <p:cNvSpPr txBox="1">
                <a:spLocks noChangeArrowheads="1"/>
              </p:cNvSpPr>
              <p:nvPr/>
            </p:nvSpPr>
            <p:spPr bwMode="auto">
              <a:xfrm>
                <a:off x="0" y="2954"/>
                <a:ext cx="1284"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lnSpc>
                    <a:spcPct val="85000"/>
                  </a:lnSpc>
                  <a:spcBef>
                    <a:spcPct val="20000"/>
                  </a:spcBef>
                  <a:buClr>
                    <a:srgbClr val="000099"/>
                  </a:buClr>
                  <a:buSzPct val="65000"/>
                  <a:buFont typeface="Wingdings" pitchFamily="2" charset="2"/>
                  <a:buChar char="v"/>
                  <a:defRPr sz="3200">
                    <a:solidFill>
                      <a:schemeClr val="tx1"/>
                    </a:solidFill>
                    <a:latin typeface="Gill Sans MT" pitchFamily="34" charset="0"/>
                    <a:ea typeface="MS PGothic" pitchFamily="34" charset="-128"/>
                  </a:defRPr>
                </a:lvl1pPr>
                <a:lvl2pPr marL="742950" indent="-285750" algn="l">
                  <a:lnSpc>
                    <a:spcPct val="85000"/>
                  </a:lnSpc>
                  <a:spcBef>
                    <a:spcPct val="20000"/>
                  </a:spcBef>
                  <a:buClr>
                    <a:srgbClr val="000099"/>
                  </a:buClr>
                  <a:buFont typeface="Wingdings" pitchFamily="2" charset="2"/>
                  <a:buChar char="§"/>
                  <a:defRPr sz="2800">
                    <a:solidFill>
                      <a:schemeClr val="tx1"/>
                    </a:solidFill>
                    <a:latin typeface="Gill Sans MT" pitchFamily="34" charset="0"/>
                    <a:ea typeface="MS PGothic" pitchFamily="34" charset="-128"/>
                  </a:defRPr>
                </a:lvl2pPr>
                <a:lvl3pPr marL="1143000" indent="-228600" algn="l">
                  <a:spcBef>
                    <a:spcPct val="20000"/>
                  </a:spcBef>
                  <a:buChar char="•"/>
                  <a:defRPr sz="2400">
                    <a:solidFill>
                      <a:schemeClr val="tx1"/>
                    </a:solidFill>
                    <a:latin typeface="Gill Sans MT" pitchFamily="34" charset="0"/>
                    <a:ea typeface="MS PGothic" pitchFamily="34" charset="-128"/>
                  </a:defRPr>
                </a:lvl3pPr>
                <a:lvl4pPr marL="1600200" indent="-228600" algn="l">
                  <a:spcBef>
                    <a:spcPct val="20000"/>
                  </a:spcBef>
                  <a:buChar char="–"/>
                  <a:defRPr sz="2000">
                    <a:solidFill>
                      <a:schemeClr val="tx1"/>
                    </a:solidFill>
                    <a:latin typeface="Times New Roman" pitchFamily="18" charset="0"/>
                    <a:ea typeface="MS PGothic" pitchFamily="34" charset="-128"/>
                  </a:defRPr>
                </a:lvl4pPr>
                <a:lvl5pPr marL="2057400" indent="-228600" algn="l">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lnSpc>
                    <a:spcPct val="100000"/>
                  </a:lnSpc>
                  <a:spcBef>
                    <a:spcPct val="0"/>
                  </a:spcBef>
                  <a:buClrTx/>
                  <a:buSzTx/>
                  <a:buFontTx/>
                  <a:buNone/>
                </a:pPr>
                <a:r>
                  <a:rPr lang="en-US" altLang="en-US" sz="1600" b="1">
                    <a:solidFill>
                      <a:srgbClr val="FF0000"/>
                    </a:solidFill>
                    <a:latin typeface="Arial" charset="0"/>
                  </a:rPr>
                  <a:t>udt_send(sndpkt)</a:t>
                </a:r>
                <a:endParaRPr lang="en-US" altLang="en-US" sz="1600" b="1">
                  <a:solidFill>
                    <a:srgbClr val="FF0000"/>
                  </a:solidFill>
                  <a:latin typeface="Times New Roman" pitchFamily="18" charset="0"/>
                </a:endParaRPr>
              </a:p>
            </p:txBody>
          </p:sp>
          <p:sp>
            <p:nvSpPr>
              <p:cNvPr id="37909" name="Text Box 38"/>
              <p:cNvSpPr txBox="1">
                <a:spLocks noChangeArrowheads="1"/>
              </p:cNvSpPr>
              <p:nvPr/>
            </p:nvSpPr>
            <p:spPr bwMode="auto">
              <a:xfrm>
                <a:off x="2166" y="2709"/>
                <a:ext cx="1020"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prstDash val="dash"/>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z="2000" smtClean="0">
                    <a:solidFill>
                      <a:srgbClr val="000099"/>
                    </a:solidFill>
                  </a:rPr>
                  <a:t>receiver FSM</a:t>
                </a:r>
              </a:p>
              <a:p>
                <a:pPr>
                  <a:defRPr/>
                </a:pPr>
                <a:r>
                  <a:rPr lang="en-US" sz="2000" smtClean="0">
                    <a:solidFill>
                      <a:srgbClr val="000099"/>
                    </a:solidFill>
                  </a:rPr>
                  <a:t>fragment</a:t>
                </a:r>
              </a:p>
            </p:txBody>
          </p:sp>
        </p:grpSp>
        <p:sp>
          <p:nvSpPr>
            <p:cNvPr id="37900" name="Text Box 39"/>
            <p:cNvSpPr txBox="1">
              <a:spLocks noChangeArrowheads="1"/>
            </p:cNvSpPr>
            <p:nvPr/>
          </p:nvSpPr>
          <p:spPr bwMode="auto">
            <a:xfrm>
              <a:off x="4318" y="2585"/>
              <a:ext cx="23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1600">
                  <a:solidFill>
                    <a:schemeClr val="tx1"/>
                  </a:solidFill>
                  <a:latin typeface="Tahoma" charset="0"/>
                  <a:ea typeface="ＭＳ Ｐゴシック" charset="0"/>
                </a:defRPr>
              </a:lvl1pPr>
              <a:lvl2pPr marL="742950" indent="-285750">
                <a:defRPr sz="1600">
                  <a:solidFill>
                    <a:schemeClr val="tx1"/>
                  </a:solidFill>
                  <a:latin typeface="Tahoma" charset="0"/>
                  <a:ea typeface="ＭＳ Ｐゴシック" charset="0"/>
                </a:defRPr>
              </a:lvl2pPr>
              <a:lvl3pPr marL="1143000" indent="-228600">
                <a:defRPr sz="1600">
                  <a:solidFill>
                    <a:schemeClr val="tx1"/>
                  </a:solidFill>
                  <a:latin typeface="Tahoma" charset="0"/>
                  <a:ea typeface="ＭＳ Ｐゴシック" charset="0"/>
                </a:defRPr>
              </a:lvl3pPr>
              <a:lvl4pPr marL="1600200" indent="-228600">
                <a:defRPr sz="1600">
                  <a:solidFill>
                    <a:schemeClr val="tx1"/>
                  </a:solidFill>
                  <a:latin typeface="Tahoma" charset="0"/>
                  <a:ea typeface="ＭＳ Ｐゴシック" charset="0"/>
                </a:defRPr>
              </a:lvl4pPr>
              <a:lvl5pPr marL="2057400" indent="-228600">
                <a:defRPr sz="1600">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a:solidFill>
                    <a:schemeClr val="tx1"/>
                  </a:solidFill>
                  <a:latin typeface="Tahoma" charset="0"/>
                  <a:ea typeface="ＭＳ Ｐゴシック" charset="0"/>
                </a:defRPr>
              </a:lvl9pPr>
            </a:lstStyle>
            <a:p>
              <a:pPr>
                <a:defRPr/>
              </a:pPr>
              <a:r>
                <a:rPr lang="en-US" smtClean="0">
                  <a:latin typeface="Symbol" charset="0"/>
                </a:rPr>
                <a:t>L</a:t>
              </a:r>
            </a:p>
          </p:txBody>
        </p:sp>
      </p:grpSp>
    </p:spTree>
    <p:extLst>
      <p:ext uri="{BB962C8B-B14F-4D97-AF65-F5344CB8AC3E}">
        <p14:creationId xmlns:p14="http://schemas.microsoft.com/office/powerpoint/2010/main" val="2114820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461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0" y="0"/>
            <a:ext cx="9144000" cy="1295400"/>
          </a:xfrm>
          <a:ln/>
        </p:spPr>
        <p:txBody>
          <a:bodyPr/>
          <a:lstStyle/>
          <a:p>
            <a:r>
              <a:rPr lang="en-GB" sz="3200" dirty="0" smtClean="0">
                <a:solidFill>
                  <a:srgbClr val="FF0000"/>
                </a:solidFill>
              </a:rPr>
              <a:t>Question 5</a:t>
            </a:r>
            <a:r>
              <a:rPr lang="en-GB" dirty="0" smtClean="0">
                <a:solidFill>
                  <a:srgbClr val="FF0000"/>
                </a:solidFill>
              </a:rPr>
              <a:t/>
            </a:r>
            <a:br>
              <a:rPr lang="en-GB" dirty="0" smtClean="0">
                <a:solidFill>
                  <a:srgbClr val="FF0000"/>
                </a:solidFill>
              </a:rPr>
            </a:br>
            <a:r>
              <a:rPr lang="en-GB" dirty="0" smtClean="0">
                <a:solidFill>
                  <a:srgbClr val="FF0000"/>
                </a:solidFill>
              </a:rPr>
              <a:t> </a:t>
            </a:r>
            <a:endParaRPr lang="en-GB" dirty="0">
              <a:solidFill>
                <a:srgbClr val="FF0000"/>
              </a:solidFill>
            </a:endParaRPr>
          </a:p>
        </p:txBody>
      </p:sp>
      <p:sp>
        <p:nvSpPr>
          <p:cNvPr id="245763" name="Rectangle 3"/>
          <p:cNvSpPr>
            <a:spLocks noGrp="1" noChangeArrowheads="1"/>
          </p:cNvSpPr>
          <p:nvPr>
            <p:ph type="body" idx="1"/>
          </p:nvPr>
        </p:nvSpPr>
        <p:spPr>
          <a:xfrm>
            <a:off x="0" y="1066800"/>
            <a:ext cx="9144000" cy="5486400"/>
          </a:xfrm>
        </p:spPr>
        <p:txBody>
          <a:bodyPr/>
          <a:lstStyle/>
          <a:p>
            <a:pPr algn="just">
              <a:buNone/>
            </a:pPr>
            <a:r>
              <a:rPr lang="en-GB" dirty="0" smtClean="0">
                <a:solidFill>
                  <a:srgbClr val="3333FF"/>
                </a:solidFill>
              </a:rPr>
              <a:t> </a:t>
            </a:r>
            <a:endParaRPr lang="en-GB" b="1" dirty="0" smtClean="0">
              <a:solidFill>
                <a:srgbClr val="3333FF"/>
              </a:solidFill>
            </a:endParaRPr>
          </a:p>
          <a:p>
            <a:pPr lvl="1" algn="just"/>
            <a:endParaRPr lang="en-GB" dirty="0">
              <a:solidFill>
                <a:srgbClr val="3333FF"/>
              </a:solidFill>
            </a:endParaRPr>
          </a:p>
          <a:p>
            <a:pPr lvl="2" algn="just"/>
            <a:endParaRPr lang="en-GB" dirty="0" smtClean="0">
              <a:solidFill>
                <a:srgbClr val="3333FF"/>
              </a:solidFill>
            </a:endParaRPr>
          </a:p>
          <a:p>
            <a:pPr marL="914400" lvl="2" indent="0" algn="just">
              <a:buNone/>
            </a:pPr>
            <a:endParaRPr lang="en-GB" dirty="0" smtClean="0">
              <a:solidFill>
                <a:srgbClr val="3333FF"/>
              </a:solidFill>
            </a:endParaRPr>
          </a:p>
          <a:p>
            <a:pPr marL="457200" lvl="1" indent="0" algn="just">
              <a:buNone/>
            </a:pPr>
            <a:r>
              <a:rPr lang="en-GB" dirty="0" smtClean="0">
                <a:solidFill>
                  <a:srgbClr val="3333FF"/>
                </a:solidFill>
              </a:rPr>
              <a:t>.</a:t>
            </a:r>
          </a:p>
          <a:p>
            <a:pPr lvl="1" algn="just"/>
            <a:endParaRPr lang="en-GB" dirty="0" smtClean="0">
              <a:solidFill>
                <a:srgbClr val="3333FF"/>
              </a:solidFill>
            </a:endParaRPr>
          </a:p>
          <a:p>
            <a:pPr lvl="2" algn="just"/>
            <a:endParaRPr lang="en-GB" dirty="0" smtClean="0">
              <a:solidFill>
                <a:srgbClr val="3333FF"/>
              </a:solidFill>
            </a:endParaRPr>
          </a:p>
          <a:p>
            <a:pPr marL="457200" lvl="1" indent="0" algn="just">
              <a:buNone/>
            </a:pPr>
            <a:endParaRPr lang="en-GB" dirty="0" smtClean="0">
              <a:solidFill>
                <a:srgbClr val="3333FF"/>
              </a:solidFill>
            </a:endParaRPr>
          </a:p>
          <a:p>
            <a:pPr marL="457200" lvl="1" indent="0" algn="just">
              <a:buNone/>
            </a:pPr>
            <a:endParaRPr lang="en-GB" dirty="0" smtClean="0">
              <a:solidFill>
                <a:srgbClr val="3333FF"/>
              </a:solidFill>
            </a:endParaRPr>
          </a:p>
          <a:p>
            <a:pPr marL="400050" lvl="1" indent="0" algn="just">
              <a:buNone/>
            </a:pPr>
            <a:endParaRPr lang="en-GB" dirty="0" smtClean="0">
              <a:solidFill>
                <a:srgbClr val="3333FF"/>
              </a:solidFill>
            </a:endParaRPr>
          </a:p>
          <a:p>
            <a:pPr marL="457200" indent="-457200" algn="just">
              <a:buAutoNum type="arabicPeriod" startAt="2"/>
            </a:pPr>
            <a:endParaRPr lang="en-GB" dirty="0" smtClean="0">
              <a:solidFill>
                <a:srgbClr val="3333FF"/>
              </a:solidFill>
            </a:endParaRPr>
          </a:p>
          <a:p>
            <a:pPr marL="457200" indent="-457200">
              <a:buAutoNum type="arabicPeriod" startAt="2"/>
            </a:pPr>
            <a:endParaRPr lang="en-GB" dirty="0" smtClean="0">
              <a:solidFill>
                <a:srgbClr val="3333FF"/>
              </a:solidFill>
            </a:endParaRPr>
          </a:p>
          <a:p>
            <a:pPr marL="457200" indent="-457200" algn="just">
              <a:buNone/>
            </a:pPr>
            <a:endParaRPr lang="en-GB" dirty="0" smtClean="0">
              <a:solidFill>
                <a:srgbClr val="FF0000"/>
              </a:solidFill>
            </a:endParaRPr>
          </a:p>
          <a:p>
            <a:pPr lvl="1" algn="just">
              <a:buFontTx/>
              <a:buNone/>
            </a:pPr>
            <a:endParaRPr lang="en-GB" dirty="0" smtClean="0">
              <a:solidFill>
                <a:srgbClr val="3333FF"/>
              </a:solidFill>
            </a:endParaRPr>
          </a:p>
          <a:p>
            <a:pPr algn="just">
              <a:buFontTx/>
              <a:buNone/>
            </a:pPr>
            <a:r>
              <a:rPr lang="en-GB" dirty="0" smtClean="0">
                <a:solidFill>
                  <a:srgbClr val="3333FF"/>
                </a:solidFill>
              </a:rPr>
              <a:t>  </a:t>
            </a:r>
            <a:endParaRPr lang="en-GB" sz="1800" b="1" dirty="0" smtClean="0">
              <a:solidFill>
                <a:schemeClr val="accent5">
                  <a:lumMod val="75000"/>
                </a:schemeClr>
              </a:solidFill>
            </a:endParaRPr>
          </a:p>
          <a:p>
            <a:pPr algn="just">
              <a:buFontTx/>
              <a:buNone/>
            </a:pPr>
            <a:endParaRPr lang="en-GB" sz="1800" b="1" dirty="0" smtClean="0">
              <a:solidFill>
                <a:srgbClr val="3333FF"/>
              </a:solidFill>
            </a:endParaRPr>
          </a:p>
          <a:p>
            <a:pPr algn="just">
              <a:buFontTx/>
              <a:buNone/>
            </a:pPr>
            <a:endParaRPr lang="en-GB" dirty="0" smtClean="0">
              <a:solidFill>
                <a:srgbClr val="3333FF"/>
              </a:solidFill>
            </a:endParaRPr>
          </a:p>
          <a:p>
            <a:pPr algn="just">
              <a:buFontTx/>
              <a:buNone/>
            </a:pPr>
            <a:endParaRPr lang="en-GB" dirty="0">
              <a:solidFill>
                <a:srgbClr val="3333FF"/>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762000"/>
            <a:ext cx="7500937" cy="2710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136" y="3429000"/>
            <a:ext cx="7815263" cy="2933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79510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12-5920-Stationery-CISSE">
  <a:themeElements>
    <a:clrScheme name="Concordia-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ncordia-PPT">
      <a:majorFont>
        <a:latin typeface="GillSans Bold"/>
        <a:ea typeface=""/>
        <a:cs typeface=""/>
      </a:majorFont>
      <a:minorFont>
        <a:latin typeface="Gill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3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32" charset="0"/>
          </a:defRPr>
        </a:defPPr>
      </a:lstStyle>
    </a:lnDef>
  </a:objectDefaults>
  <a:extraClrSchemeLst>
    <a:extraClrScheme>
      <a:clrScheme name="Concordia-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cordia-PP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cordia-PP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cordia-PP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cordia-PP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cordia-PP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cordia-PP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cordia-PP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cordia-PP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cordia-PP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cordia-PP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cordia-PP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T12-5920-Stationery-CISSE</Template>
  <TotalTime>2126</TotalTime>
  <Words>597</Words>
  <Application>Microsoft Office PowerPoint</Application>
  <PresentationFormat>On-screen Show (4:3)</PresentationFormat>
  <Paragraphs>153</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T12-5920-Stationery-CISSE</vt:lpstr>
      <vt:lpstr>                   Assignment 1</vt:lpstr>
      <vt:lpstr>Question 1  </vt:lpstr>
      <vt:lpstr>Question 2  </vt:lpstr>
      <vt:lpstr>Question 2  </vt:lpstr>
      <vt:lpstr>Question 3  </vt:lpstr>
      <vt:lpstr>Question 4  </vt:lpstr>
      <vt:lpstr>rdt2.2: a NAK-free protocol</vt:lpstr>
      <vt:lpstr>rdt2.2: sender, receiver fragments</vt:lpstr>
      <vt:lpstr>Question 5  </vt:lpstr>
    </vt:vector>
  </TitlesOfParts>
  <Company>ENCS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Nina Dunn</dc:creator>
  <cp:lastModifiedBy>glitho</cp:lastModifiedBy>
  <cp:revision>187</cp:revision>
  <dcterms:created xsi:type="dcterms:W3CDTF">2011-05-20T14:18:03Z</dcterms:created>
  <dcterms:modified xsi:type="dcterms:W3CDTF">2013-10-15T17:01:57Z</dcterms:modified>
</cp:coreProperties>
</file>