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610" r:id="rId2"/>
    <p:sldId id="619" r:id="rId3"/>
    <p:sldId id="626" r:id="rId4"/>
    <p:sldId id="627" r:id="rId5"/>
    <p:sldId id="620" r:id="rId6"/>
    <p:sldId id="621" r:id="rId7"/>
    <p:sldId id="628" r:id="rId8"/>
    <p:sldId id="629" r:id="rId9"/>
    <p:sldId id="616" r:id="rId10"/>
    <p:sldId id="630" r:id="rId11"/>
    <p:sldId id="622" r:id="rId12"/>
    <p:sldId id="631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3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3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3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3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3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3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3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3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32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t" initials="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09" autoAdjust="0"/>
    <p:restoredTop sz="91018" autoAdjust="0"/>
  </p:normalViewPr>
  <p:slideViewPr>
    <p:cSldViewPr>
      <p:cViewPr varScale="1">
        <p:scale>
          <a:sx n="80" d="100"/>
          <a:sy n="80" d="100"/>
        </p:scale>
        <p:origin x="-10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/>
              </a:defRPr>
            </a:lvl1pPr>
          </a:lstStyle>
          <a:p>
            <a:fld id="{DC9025A5-8448-4303-B271-377607ED8B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184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A49D3-4C5A-9649-9835-6C0005307D8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5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133600"/>
            <a:ext cx="5257800" cy="1295400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886200"/>
            <a:ext cx="5257800" cy="2133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ew Sec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2133600"/>
          </a:xfrm>
        </p:spPr>
        <p:txBody>
          <a:bodyPr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7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4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200">
          <a:solidFill>
            <a:schemeClr val="tx1"/>
          </a:solidFill>
          <a:latin typeface="Arial"/>
          <a:ea typeface="ＭＳ Ｐゴシック" pitchFamily="-3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4022303"/>
          </a:xfrm>
        </p:spPr>
        <p:txBody>
          <a:bodyPr/>
          <a:lstStyle/>
          <a:p>
            <a:r>
              <a:rPr lang="en-CA" sz="4400" dirty="0" smtClean="0">
                <a:solidFill>
                  <a:srgbClr val="FF0000"/>
                </a:solidFill>
              </a:rPr>
              <a:t/>
            </a:r>
            <a:br>
              <a:rPr lang="en-CA" sz="4400" dirty="0" smtClean="0">
                <a:solidFill>
                  <a:srgbClr val="FF0000"/>
                </a:solidFill>
              </a:rPr>
            </a:br>
            <a:r>
              <a:rPr lang="en-CA" sz="4400" dirty="0" smtClean="0">
                <a:solidFill>
                  <a:srgbClr val="FF0000"/>
                </a:solidFill>
              </a:rPr>
              <a:t>                 Mid-Term </a:t>
            </a:r>
            <a:endParaRPr lang="en-CA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335" y="4504340"/>
            <a:ext cx="6762749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ln/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Question 4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 algn="just">
              <a:buNone/>
            </a:pPr>
            <a:r>
              <a:rPr lang="en-GB" dirty="0" smtClean="0">
                <a:solidFill>
                  <a:srgbClr val="3333FF"/>
                </a:solidFill>
              </a:rPr>
              <a:t> </a:t>
            </a:r>
            <a:r>
              <a:rPr lang="en-GB" b="1" dirty="0" smtClean="0">
                <a:solidFill>
                  <a:srgbClr val="3333FF"/>
                </a:solidFill>
              </a:rPr>
              <a:t>Notes</a:t>
            </a:r>
          </a:p>
          <a:p>
            <a:pPr lvl="1" algn="just"/>
            <a:r>
              <a:rPr lang="en-GB" dirty="0" smtClean="0">
                <a:solidFill>
                  <a:srgbClr val="3333FF"/>
                </a:solidFill>
              </a:rPr>
              <a:t>Discussed at length during lecture</a:t>
            </a:r>
          </a:p>
          <a:p>
            <a:pPr lvl="1" algn="just"/>
            <a:r>
              <a:rPr lang="en-GB" dirty="0" smtClean="0">
                <a:solidFill>
                  <a:srgbClr val="3333FF"/>
                </a:solidFill>
              </a:rPr>
              <a:t>Explained in details in textbook</a:t>
            </a:r>
          </a:p>
          <a:p>
            <a:pPr marL="457200" lvl="1" indent="0" algn="just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457200" lvl="1" indent="0" algn="just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lvl="2" algn="just"/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2" algn="just"/>
            <a:endParaRPr lang="en-GB" dirty="0" smtClean="0">
              <a:solidFill>
                <a:srgbClr val="3333FF"/>
              </a:solidFill>
            </a:endParaRPr>
          </a:p>
          <a:p>
            <a:pPr marL="914400" lvl="2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r>
              <a:rPr lang="en-GB" dirty="0" smtClean="0">
                <a:solidFill>
                  <a:srgbClr val="3333FF"/>
                </a:solidFill>
              </a:rPr>
              <a:t>.</a:t>
            </a:r>
          </a:p>
          <a:p>
            <a:pPr lvl="1" algn="just"/>
            <a:endParaRPr lang="en-GB" dirty="0" smtClean="0">
              <a:solidFill>
                <a:srgbClr val="3333FF"/>
              </a:solidFill>
            </a:endParaRPr>
          </a:p>
          <a:p>
            <a:pPr lvl="2" algn="just"/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0005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lvl="1"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r>
              <a:rPr lang="en-GB" dirty="0" smtClean="0">
                <a:solidFill>
                  <a:srgbClr val="3333FF"/>
                </a:solidFill>
              </a:rPr>
              <a:t>  </a:t>
            </a:r>
            <a:endParaRPr lang="en-GB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Tx/>
              <a:buNone/>
            </a:pPr>
            <a:endParaRPr lang="en-GB" sz="1800" b="1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ln/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Question 4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 algn="just">
              <a:buNone/>
            </a:pPr>
            <a:r>
              <a:rPr lang="en-GB" dirty="0" smtClean="0">
                <a:solidFill>
                  <a:srgbClr val="3333FF"/>
                </a:solidFill>
              </a:rPr>
              <a:t> </a:t>
            </a:r>
            <a:r>
              <a:rPr lang="en-GB" b="1" dirty="0" smtClean="0">
                <a:solidFill>
                  <a:srgbClr val="3333FF"/>
                </a:solidFill>
              </a:rPr>
              <a:t>TCP receive buffer: (</a:t>
            </a:r>
            <a:r>
              <a:rPr lang="en-GB" b="1" dirty="0" err="1" smtClean="0">
                <a:solidFill>
                  <a:srgbClr val="3333FF"/>
                </a:solidFill>
              </a:rPr>
              <a:t>RCVbuffer</a:t>
            </a:r>
            <a:r>
              <a:rPr lang="en-GB" b="1" dirty="0" smtClean="0">
                <a:solidFill>
                  <a:srgbClr val="3333FF"/>
                </a:solidFill>
              </a:rPr>
              <a:t> )</a:t>
            </a:r>
          </a:p>
          <a:p>
            <a:pPr lvl="1" algn="just"/>
            <a:r>
              <a:rPr lang="en-GB" dirty="0" smtClean="0">
                <a:solidFill>
                  <a:srgbClr val="3333FF"/>
                </a:solidFill>
              </a:rPr>
              <a:t>The total number of buffers available at the receiver side. At any point in time some of them might be in use while others might  be available for use.</a:t>
            </a:r>
          </a:p>
          <a:p>
            <a:pPr lvl="1" algn="just"/>
            <a:r>
              <a:rPr lang="en-GB" b="1" dirty="0" smtClean="0">
                <a:solidFill>
                  <a:srgbClr val="FF0000"/>
                </a:solidFill>
              </a:rPr>
              <a:t>This value never changes during exchanges</a:t>
            </a:r>
          </a:p>
          <a:p>
            <a:pPr marL="457200" lvl="1" indent="0" algn="just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TCP receive window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total number 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rwnd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</a:p>
          <a:p>
            <a:pPr lvl="1" algn="just"/>
            <a:r>
              <a:rPr lang="en-GB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Total number of buffers available for use at receiver side</a:t>
            </a:r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2" algn="just"/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total number of buffers available at the receiver side. At any point in time some of them might be in use while others might  be available for use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  <a:p>
            <a:pPr lvl="2" algn="just"/>
            <a:r>
              <a:rPr lang="en-GB" b="1" dirty="0">
                <a:solidFill>
                  <a:srgbClr val="FF0000"/>
                </a:solidFill>
              </a:rPr>
              <a:t>This value </a:t>
            </a:r>
            <a:r>
              <a:rPr lang="en-GB" b="1" dirty="0" smtClean="0">
                <a:solidFill>
                  <a:srgbClr val="FF0000"/>
                </a:solidFill>
              </a:rPr>
              <a:t>changes </a:t>
            </a:r>
            <a:r>
              <a:rPr lang="en-GB" b="1" dirty="0">
                <a:solidFill>
                  <a:srgbClr val="FF0000"/>
                </a:solidFill>
              </a:rPr>
              <a:t>during </a:t>
            </a:r>
            <a:r>
              <a:rPr lang="en-GB" b="1" dirty="0" smtClean="0">
                <a:solidFill>
                  <a:srgbClr val="FF0000"/>
                </a:solidFill>
              </a:rPr>
              <a:t>exchanges</a:t>
            </a:r>
            <a:endParaRPr lang="en-GB" b="1" dirty="0">
              <a:solidFill>
                <a:srgbClr val="FF0000"/>
              </a:solidFill>
            </a:endParaRPr>
          </a:p>
          <a:p>
            <a:pPr lvl="2" algn="just"/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2" algn="just"/>
            <a:endParaRPr lang="en-GB" dirty="0" smtClean="0">
              <a:solidFill>
                <a:srgbClr val="3333FF"/>
              </a:solidFill>
            </a:endParaRPr>
          </a:p>
          <a:p>
            <a:pPr marL="914400" lvl="2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r>
              <a:rPr lang="en-GB" dirty="0" smtClean="0">
                <a:solidFill>
                  <a:srgbClr val="3333FF"/>
                </a:solidFill>
              </a:rPr>
              <a:t>.</a:t>
            </a:r>
          </a:p>
          <a:p>
            <a:pPr lvl="1" algn="just"/>
            <a:endParaRPr lang="en-GB" dirty="0" smtClean="0">
              <a:solidFill>
                <a:srgbClr val="3333FF"/>
              </a:solidFill>
            </a:endParaRPr>
          </a:p>
          <a:p>
            <a:pPr lvl="2" algn="just"/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0005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lvl="1"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r>
              <a:rPr lang="en-GB" dirty="0" smtClean="0">
                <a:solidFill>
                  <a:srgbClr val="3333FF"/>
                </a:solidFill>
              </a:rPr>
              <a:t>  </a:t>
            </a:r>
            <a:endParaRPr lang="en-GB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Tx/>
              <a:buNone/>
            </a:pPr>
            <a:endParaRPr lang="en-GB" sz="1800" b="1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33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ln/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Question 4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 algn="just">
              <a:buNone/>
            </a:pPr>
            <a:r>
              <a:rPr lang="en-GB" dirty="0" smtClean="0">
                <a:solidFill>
                  <a:srgbClr val="3333FF"/>
                </a:solidFill>
              </a:rPr>
              <a:t> 1.   RCV buffer will remain at 10 because the value never changes during an exchange – On the other hand </a:t>
            </a:r>
            <a:r>
              <a:rPr lang="en-GB" dirty="0" err="1" smtClean="0">
                <a:solidFill>
                  <a:srgbClr val="3333FF"/>
                </a:solidFill>
              </a:rPr>
              <a:t>rwnd</a:t>
            </a:r>
            <a:r>
              <a:rPr lang="en-GB" dirty="0" smtClean="0">
                <a:solidFill>
                  <a:srgbClr val="3333FF"/>
                </a:solidFill>
              </a:rPr>
              <a:t> will become 5  because there will  be only 5 buffers left for use.</a:t>
            </a:r>
          </a:p>
          <a:p>
            <a:pPr marL="457200" indent="-457200" algn="just">
              <a:buAutoNum type="arabicPeriod" startAt="2"/>
            </a:pPr>
            <a:r>
              <a:rPr lang="en-GB" dirty="0" smtClean="0">
                <a:solidFill>
                  <a:srgbClr val="3333FF"/>
                </a:solidFill>
              </a:rPr>
              <a:t>Yes, it will become 10 only if there is an error that has not been </a:t>
            </a:r>
            <a:r>
              <a:rPr lang="en-GB" dirty="0" err="1" smtClean="0">
                <a:solidFill>
                  <a:srgbClr val="3333FF"/>
                </a:solidFill>
              </a:rPr>
              <a:t>dectected</a:t>
            </a:r>
            <a:r>
              <a:rPr lang="en-GB" dirty="0" smtClean="0">
                <a:solidFill>
                  <a:srgbClr val="3333FF"/>
                </a:solidFill>
              </a:rPr>
              <a:t> (i.e. error that changes 5 into 10, but could not be detected by the </a:t>
            </a:r>
            <a:r>
              <a:rPr lang="en-GB" dirty="0" err="1" smtClean="0">
                <a:solidFill>
                  <a:srgbClr val="3333FF"/>
                </a:solidFill>
              </a:rPr>
              <a:t>cheksum</a:t>
            </a:r>
            <a:r>
              <a:rPr lang="en-GB" dirty="0" smtClean="0">
                <a:solidFill>
                  <a:srgbClr val="3333FF"/>
                </a:solidFill>
              </a:rPr>
              <a:t>)</a:t>
            </a:r>
          </a:p>
          <a:p>
            <a:pPr marL="457200" indent="-457200" algn="just">
              <a:buAutoNum type="arabicPeriod" startAt="2"/>
            </a:pPr>
            <a:r>
              <a:rPr lang="en-GB" dirty="0" smtClean="0">
                <a:solidFill>
                  <a:srgbClr val="3333FF"/>
                </a:solidFill>
              </a:rPr>
              <a:t>The segment will be thrown away</a:t>
            </a:r>
          </a:p>
          <a:p>
            <a:pPr marL="457200" indent="-457200" algn="just">
              <a:buAutoNum type="arabicPeriod" startAt="2"/>
            </a:pPr>
            <a:r>
              <a:rPr lang="en-GB" dirty="0" smtClean="0">
                <a:solidFill>
                  <a:srgbClr val="3333FF"/>
                </a:solidFill>
              </a:rPr>
              <a:t>The receiver will send a duplicate ACK for segment o and things will be back to normal is the duplicate ACK is </a:t>
            </a:r>
            <a:r>
              <a:rPr lang="en-GB" smtClean="0">
                <a:solidFill>
                  <a:srgbClr val="3333FF"/>
                </a:solidFill>
              </a:rPr>
              <a:t>not corrupted.</a:t>
            </a: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457200" lvl="1" indent="0" algn="just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lvl="2" algn="just"/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2" algn="just"/>
            <a:endParaRPr lang="en-GB" dirty="0" smtClean="0">
              <a:solidFill>
                <a:srgbClr val="3333FF"/>
              </a:solidFill>
            </a:endParaRPr>
          </a:p>
          <a:p>
            <a:pPr marL="914400" lvl="2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r>
              <a:rPr lang="en-GB" dirty="0" smtClean="0">
                <a:solidFill>
                  <a:srgbClr val="3333FF"/>
                </a:solidFill>
              </a:rPr>
              <a:t>.</a:t>
            </a:r>
          </a:p>
          <a:p>
            <a:pPr lvl="1" algn="just"/>
            <a:endParaRPr lang="en-GB" dirty="0" smtClean="0">
              <a:solidFill>
                <a:srgbClr val="3333FF"/>
              </a:solidFill>
            </a:endParaRPr>
          </a:p>
          <a:p>
            <a:pPr lvl="2" algn="just"/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0005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lvl="1"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r>
              <a:rPr lang="en-GB" dirty="0" smtClean="0">
                <a:solidFill>
                  <a:srgbClr val="3333FF"/>
                </a:solidFill>
              </a:rPr>
              <a:t>  </a:t>
            </a:r>
            <a:endParaRPr lang="en-GB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Tx/>
              <a:buNone/>
            </a:pPr>
            <a:endParaRPr lang="en-GB" sz="1800" b="1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16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ln/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Question 1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 algn="just">
              <a:buNone/>
            </a:pPr>
            <a:r>
              <a:rPr lang="en-GB" dirty="0" smtClean="0">
                <a:solidFill>
                  <a:srgbClr val="3333FF"/>
                </a:solidFill>
              </a:rPr>
              <a:t> </a:t>
            </a:r>
          </a:p>
          <a:p>
            <a:pPr algn="just">
              <a:buNone/>
            </a:pPr>
            <a:endParaRPr lang="en-GB" b="1" dirty="0" smtClean="0">
              <a:solidFill>
                <a:srgbClr val="3333FF"/>
              </a:solidFill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CA" dirty="0">
                <a:latin typeface="Times New Roman"/>
                <a:ea typeface="Calibri"/>
                <a:cs typeface="Times New Roman"/>
              </a:rPr>
              <a:t>What is the difference between a host and an end-system? Is a Web server an end-system or a host? List 4 types of host and 4 types of end-system.</a:t>
            </a:r>
            <a:endParaRPr lang="en-CA" sz="2000" dirty="0">
              <a:latin typeface="Calibri"/>
              <a:ea typeface="Calibri"/>
              <a:cs typeface="Times New Roman"/>
            </a:endParaRPr>
          </a:p>
          <a:p>
            <a:pPr marL="914400" lvl="2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lvl="1" algn="just"/>
            <a:endParaRPr lang="en-GB" dirty="0" smtClean="0">
              <a:solidFill>
                <a:srgbClr val="3333FF"/>
              </a:solidFill>
            </a:endParaRPr>
          </a:p>
          <a:p>
            <a:pPr lvl="2" algn="just"/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0005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lvl="1"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r>
              <a:rPr lang="en-GB" dirty="0" smtClean="0">
                <a:solidFill>
                  <a:srgbClr val="3333FF"/>
                </a:solidFill>
              </a:rPr>
              <a:t>  </a:t>
            </a:r>
            <a:endParaRPr lang="en-GB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Tx/>
              <a:buNone/>
            </a:pPr>
            <a:endParaRPr lang="en-GB" sz="1800" b="1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95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ln/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Question 1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 algn="just">
              <a:buNone/>
            </a:pPr>
            <a:r>
              <a:rPr lang="en-GB" dirty="0" smtClean="0">
                <a:solidFill>
                  <a:srgbClr val="3333FF"/>
                </a:solidFill>
              </a:rPr>
              <a:t> </a:t>
            </a:r>
            <a:endParaRPr lang="en-GB" b="1" dirty="0" smtClean="0">
              <a:solidFill>
                <a:srgbClr val="3333FF"/>
              </a:solidFill>
            </a:endParaRPr>
          </a:p>
          <a:p>
            <a:pPr lvl="1" algn="just"/>
            <a:r>
              <a:rPr lang="en-CA" dirty="0" smtClean="0">
                <a:solidFill>
                  <a:srgbClr val="3333FF"/>
                </a:solidFill>
              </a:rPr>
              <a:t> There is no difference</a:t>
            </a:r>
          </a:p>
          <a:p>
            <a:pPr marL="914400" lvl="2" indent="0" algn="just">
              <a:buNone/>
            </a:pPr>
            <a:endParaRPr lang="en-CA" dirty="0">
              <a:solidFill>
                <a:srgbClr val="3333FF"/>
              </a:solidFill>
            </a:endParaRPr>
          </a:p>
          <a:p>
            <a:pPr lvl="1" algn="just"/>
            <a:r>
              <a:rPr lang="en-CA" dirty="0" smtClean="0">
                <a:solidFill>
                  <a:srgbClr val="3333FF"/>
                </a:solidFill>
              </a:rPr>
              <a:t>A Web server is both an end-system and a hot</a:t>
            </a:r>
          </a:p>
          <a:p>
            <a:pPr lvl="2" algn="just"/>
            <a:endParaRPr lang="en-CA" dirty="0">
              <a:solidFill>
                <a:srgbClr val="3333FF"/>
              </a:solidFill>
            </a:endParaRPr>
          </a:p>
          <a:p>
            <a:pPr lvl="1" algn="just"/>
            <a:r>
              <a:rPr lang="en-CA" dirty="0">
                <a:solidFill>
                  <a:srgbClr val="3333FF"/>
                </a:solidFill>
              </a:rPr>
              <a:t>End systems </a:t>
            </a:r>
            <a:r>
              <a:rPr lang="en-CA" dirty="0" smtClean="0">
                <a:solidFill>
                  <a:srgbClr val="3333FF"/>
                </a:solidFill>
              </a:rPr>
              <a:t>/ hosts include </a:t>
            </a:r>
            <a:r>
              <a:rPr lang="en-CA" dirty="0">
                <a:solidFill>
                  <a:srgbClr val="3333FF"/>
                </a:solidFill>
              </a:rPr>
              <a:t>PCs, workstations, Web servers, mail servers, PDAs, Internet-connected game consoles, </a:t>
            </a:r>
            <a:r>
              <a:rPr lang="en-CA" dirty="0" smtClean="0">
                <a:solidFill>
                  <a:srgbClr val="3333FF"/>
                </a:solidFill>
              </a:rPr>
              <a:t> fun Internet appliances ..</a:t>
            </a:r>
            <a:r>
              <a:rPr lang="en-CA" dirty="0" err="1" smtClean="0">
                <a:solidFill>
                  <a:srgbClr val="3333FF"/>
                </a:solidFill>
              </a:rPr>
              <a:t>etc</a:t>
            </a:r>
            <a:endParaRPr lang="en-CA" dirty="0" smtClean="0">
              <a:solidFill>
                <a:srgbClr val="3333FF"/>
              </a:solidFill>
            </a:endParaRPr>
          </a:p>
          <a:p>
            <a:pPr marL="0" indent="0" algn="just">
              <a:buNone/>
            </a:pPr>
            <a:r>
              <a:rPr lang="en-CA" b="1" dirty="0" smtClean="0">
                <a:solidFill>
                  <a:srgbClr val="3333FF"/>
                </a:solidFill>
              </a:rPr>
              <a:t>Notes:</a:t>
            </a:r>
          </a:p>
          <a:p>
            <a:pPr marL="457200" indent="-457200" algn="just">
              <a:buAutoNum type="arabicPeriod"/>
            </a:pPr>
            <a:r>
              <a:rPr lang="en-CA" dirty="0" smtClean="0">
                <a:solidFill>
                  <a:srgbClr val="3333FF"/>
                </a:solidFill>
              </a:rPr>
              <a:t>Explicitly discussed during lectures</a:t>
            </a:r>
          </a:p>
          <a:p>
            <a:pPr marL="457200" indent="-457200" algn="just">
              <a:buAutoNum type="arabicPeriod"/>
            </a:pPr>
            <a:r>
              <a:rPr lang="en-CA" dirty="0" smtClean="0">
                <a:solidFill>
                  <a:srgbClr val="3333FF"/>
                </a:solidFill>
              </a:rPr>
              <a:t>Could be derived from slide 1.19 and 1.20</a:t>
            </a:r>
          </a:p>
          <a:p>
            <a:pPr marL="457200" indent="-457200" algn="just">
              <a:buAutoNum type="arabicPeriod"/>
            </a:pPr>
            <a:r>
              <a:rPr lang="en-CA" dirty="0" smtClean="0">
                <a:solidFill>
                  <a:srgbClr val="3333FF"/>
                </a:solidFill>
              </a:rPr>
              <a:t>Explicitly stated in the text book.</a:t>
            </a:r>
            <a:endParaRPr lang="en-CA" dirty="0">
              <a:solidFill>
                <a:srgbClr val="3333FF"/>
              </a:solidFill>
            </a:endParaRPr>
          </a:p>
          <a:p>
            <a:pPr marL="914400" lvl="2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lvl="1" algn="just"/>
            <a:endParaRPr lang="en-GB" dirty="0" smtClean="0">
              <a:solidFill>
                <a:srgbClr val="3333FF"/>
              </a:solidFill>
            </a:endParaRPr>
          </a:p>
          <a:p>
            <a:pPr lvl="2" algn="just"/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0005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lvl="1"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r>
              <a:rPr lang="en-GB" dirty="0" smtClean="0">
                <a:solidFill>
                  <a:srgbClr val="3333FF"/>
                </a:solidFill>
              </a:rPr>
              <a:t>  </a:t>
            </a:r>
            <a:endParaRPr lang="en-GB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Tx/>
              <a:buNone/>
            </a:pPr>
            <a:endParaRPr lang="en-GB" sz="1800" b="1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ln/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Question 1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 algn="just">
              <a:buNone/>
            </a:pPr>
            <a:r>
              <a:rPr lang="en-GB" dirty="0" smtClean="0">
                <a:solidFill>
                  <a:srgbClr val="3333FF"/>
                </a:solidFill>
              </a:rPr>
              <a:t> </a:t>
            </a:r>
          </a:p>
          <a:p>
            <a:pPr algn="just">
              <a:buNone/>
            </a:pPr>
            <a:endParaRPr lang="en-GB" b="1" dirty="0" smtClean="0">
              <a:solidFill>
                <a:srgbClr val="3333FF"/>
              </a:solidFill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CA" dirty="0">
                <a:latin typeface="Times New Roman"/>
                <a:ea typeface="Calibri"/>
                <a:cs typeface="Times New Roman"/>
              </a:rPr>
              <a:t>What is the difference between a host and an end-system? Is a Web server an end-system or a host? List 4 types of host and 4 types of end-system.</a:t>
            </a:r>
            <a:endParaRPr lang="en-CA" sz="2000" dirty="0">
              <a:latin typeface="Calibri"/>
              <a:ea typeface="Calibri"/>
              <a:cs typeface="Times New Roman"/>
            </a:endParaRPr>
          </a:p>
          <a:p>
            <a:pPr marL="914400" lvl="2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lvl="1" algn="just"/>
            <a:endParaRPr lang="en-GB" dirty="0" smtClean="0">
              <a:solidFill>
                <a:srgbClr val="3333FF"/>
              </a:solidFill>
            </a:endParaRPr>
          </a:p>
          <a:p>
            <a:pPr lvl="2" algn="just"/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0005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lvl="1"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r>
              <a:rPr lang="en-GB" dirty="0" smtClean="0">
                <a:solidFill>
                  <a:srgbClr val="3333FF"/>
                </a:solidFill>
              </a:rPr>
              <a:t>  </a:t>
            </a:r>
            <a:endParaRPr lang="en-GB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Tx/>
              <a:buNone/>
            </a:pPr>
            <a:endParaRPr lang="en-GB" sz="1800" b="1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90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ln/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Question 2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 algn="just">
              <a:buNone/>
            </a:pPr>
            <a:r>
              <a:rPr lang="en-GB" dirty="0" smtClean="0">
                <a:solidFill>
                  <a:srgbClr val="3333FF"/>
                </a:solidFill>
              </a:rPr>
              <a:t> </a:t>
            </a:r>
          </a:p>
          <a:p>
            <a:pPr algn="just">
              <a:buNone/>
            </a:pPr>
            <a:endParaRPr lang="en-GB" b="1" dirty="0" smtClean="0">
              <a:solidFill>
                <a:srgbClr val="3333FF"/>
              </a:solidFill>
            </a:endParaRPr>
          </a:p>
          <a:p>
            <a:pPr marL="914400" lvl="2" indent="0" algn="just">
              <a:buNone/>
            </a:pPr>
            <a:r>
              <a:rPr lang="en-CA" dirty="0"/>
              <a:t>Consider an HTTP client that wants to retrieve a Web document at a given URL. The IP address of the HTTP server is initially unknown. What transport and application layer protocols are needed in the scenario besides HTTP? </a:t>
            </a:r>
            <a:r>
              <a:rPr lang="en-CA" dirty="0" smtClean="0">
                <a:solidFill>
                  <a:srgbClr val="3333FF"/>
                </a:solidFill>
              </a:rPr>
              <a:t>.</a:t>
            </a:r>
            <a:endParaRPr lang="en-CA" dirty="0">
              <a:solidFill>
                <a:srgbClr val="3333FF"/>
              </a:solidFill>
            </a:endParaRPr>
          </a:p>
          <a:p>
            <a:pPr marL="914400" lvl="2" indent="0" algn="just">
              <a:buNone/>
            </a:pPr>
            <a:endParaRPr lang="en-CA" dirty="0">
              <a:solidFill>
                <a:srgbClr val="3333FF"/>
              </a:solidFill>
            </a:endParaRPr>
          </a:p>
          <a:p>
            <a:pPr marL="914400" lvl="2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lvl="1" algn="just"/>
            <a:endParaRPr lang="en-GB" dirty="0" smtClean="0">
              <a:solidFill>
                <a:srgbClr val="3333FF"/>
              </a:solidFill>
            </a:endParaRPr>
          </a:p>
          <a:p>
            <a:pPr lvl="2" algn="just"/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0005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lvl="1"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r>
              <a:rPr lang="en-GB" dirty="0" smtClean="0">
                <a:solidFill>
                  <a:srgbClr val="3333FF"/>
                </a:solidFill>
              </a:rPr>
              <a:t>  </a:t>
            </a:r>
            <a:endParaRPr lang="en-GB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Tx/>
              <a:buNone/>
            </a:pPr>
            <a:endParaRPr lang="en-GB" sz="1800" b="1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0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ln/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Question 2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 algn="just">
              <a:buNone/>
            </a:pPr>
            <a:r>
              <a:rPr lang="en-GB" dirty="0" smtClean="0">
                <a:solidFill>
                  <a:srgbClr val="3333FF"/>
                </a:solidFill>
              </a:rPr>
              <a:t> </a:t>
            </a:r>
            <a:endParaRPr lang="en-GB" b="1" dirty="0">
              <a:solidFill>
                <a:srgbClr val="3333FF"/>
              </a:solidFill>
            </a:endParaRPr>
          </a:p>
          <a:p>
            <a:pPr algn="just">
              <a:buNone/>
            </a:pPr>
            <a:endParaRPr lang="en-GB" b="1" dirty="0" smtClean="0">
              <a:solidFill>
                <a:srgbClr val="3333FF"/>
              </a:solidFill>
            </a:endParaRPr>
          </a:p>
          <a:p>
            <a:pPr marL="1371600" lvl="2" indent="-457200" algn="just">
              <a:buAutoNum type="arabicPeriod"/>
            </a:pPr>
            <a:r>
              <a:rPr lang="en-CA" b="1" dirty="0" smtClean="0">
                <a:solidFill>
                  <a:srgbClr val="3333FF"/>
                </a:solidFill>
              </a:rPr>
              <a:t>DNS</a:t>
            </a:r>
          </a:p>
          <a:p>
            <a:pPr marL="1371600" lvl="2" indent="-457200" algn="just">
              <a:buAutoNum type="arabicPeriod"/>
            </a:pPr>
            <a:r>
              <a:rPr lang="en-CA" b="1" dirty="0" smtClean="0">
                <a:solidFill>
                  <a:srgbClr val="3333FF"/>
                </a:solidFill>
              </a:rPr>
              <a:t>UDP (TCP accepted as answer)</a:t>
            </a:r>
            <a:endParaRPr lang="en-CA" b="1" dirty="0">
              <a:solidFill>
                <a:srgbClr val="3333FF"/>
              </a:solidFill>
            </a:endParaRPr>
          </a:p>
          <a:p>
            <a:pPr marL="914400" lvl="2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lvl="1" algn="just"/>
            <a:endParaRPr lang="en-GB" dirty="0" smtClean="0">
              <a:solidFill>
                <a:srgbClr val="3333FF"/>
              </a:solidFill>
            </a:endParaRPr>
          </a:p>
          <a:p>
            <a:pPr lvl="2" algn="just"/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0005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lvl="1"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r>
              <a:rPr lang="en-GB" dirty="0" smtClean="0">
                <a:solidFill>
                  <a:srgbClr val="3333FF"/>
                </a:solidFill>
              </a:rPr>
              <a:t>  </a:t>
            </a:r>
            <a:endParaRPr lang="en-GB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Tx/>
              <a:buNone/>
            </a:pPr>
            <a:endParaRPr lang="en-GB" sz="1800" b="1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ln/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Question </a:t>
            </a:r>
            <a:r>
              <a:rPr lang="en-GB" sz="3200" dirty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 algn="just">
              <a:buNone/>
            </a:pPr>
            <a:r>
              <a:rPr lang="en-GB" dirty="0" smtClean="0">
                <a:solidFill>
                  <a:srgbClr val="3333FF"/>
                </a:solidFill>
              </a:rPr>
              <a:t> </a:t>
            </a:r>
          </a:p>
          <a:p>
            <a:pPr algn="just">
              <a:buNone/>
            </a:pPr>
            <a:endParaRPr lang="en-GB" b="1" dirty="0" smtClean="0">
              <a:solidFill>
                <a:srgbClr val="3333FF"/>
              </a:solidFill>
            </a:endParaRPr>
          </a:p>
          <a:p>
            <a:pPr marL="914400" lvl="2" indent="0" algn="just">
              <a:buNone/>
            </a:pPr>
            <a:endParaRPr lang="en-CA" dirty="0">
              <a:solidFill>
                <a:srgbClr val="3333FF"/>
              </a:solidFill>
            </a:endParaRPr>
          </a:p>
          <a:p>
            <a:pPr marL="914400" lvl="2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lvl="1" algn="just"/>
            <a:endParaRPr lang="en-GB" dirty="0" smtClean="0">
              <a:solidFill>
                <a:srgbClr val="3333FF"/>
              </a:solidFill>
            </a:endParaRPr>
          </a:p>
          <a:p>
            <a:pPr lvl="2" algn="just"/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0005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lvl="1"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r>
              <a:rPr lang="en-GB" dirty="0" smtClean="0">
                <a:solidFill>
                  <a:srgbClr val="3333FF"/>
                </a:solidFill>
              </a:rPr>
              <a:t>  </a:t>
            </a:r>
            <a:endParaRPr lang="en-GB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Tx/>
              <a:buNone/>
            </a:pPr>
            <a:endParaRPr lang="en-GB" sz="1800" b="1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>
              <a:solidFill>
                <a:srgbClr val="3333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8077200" cy="7028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593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ln/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Question 3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 algn="just">
              <a:buNone/>
            </a:pPr>
            <a:r>
              <a:rPr lang="en-GB" dirty="0" smtClean="0">
                <a:solidFill>
                  <a:srgbClr val="3333FF"/>
                </a:solidFill>
              </a:rPr>
              <a:t> </a:t>
            </a:r>
            <a:endParaRPr lang="en-GB" b="1" dirty="0" smtClean="0">
              <a:solidFill>
                <a:srgbClr val="3333FF"/>
              </a:solidFill>
            </a:endParaRPr>
          </a:p>
          <a:p>
            <a:pPr marL="114300" indent="0" algn="just">
              <a:buNone/>
            </a:pPr>
            <a:endParaRPr lang="en-GB" dirty="0">
              <a:solidFill>
                <a:srgbClr val="3333FF"/>
              </a:solidFill>
            </a:endParaRPr>
          </a:p>
          <a:p>
            <a:pPr lvl="2" algn="just"/>
            <a:endParaRPr lang="en-GB" dirty="0" smtClean="0">
              <a:solidFill>
                <a:srgbClr val="3333FF"/>
              </a:solidFill>
            </a:endParaRPr>
          </a:p>
          <a:p>
            <a:pPr marL="914400" lvl="2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r>
              <a:rPr lang="en-GB" dirty="0" smtClean="0">
                <a:solidFill>
                  <a:srgbClr val="3333FF"/>
                </a:solidFill>
              </a:rPr>
              <a:t>.</a:t>
            </a:r>
          </a:p>
          <a:p>
            <a:pPr lvl="1" algn="just"/>
            <a:endParaRPr lang="en-GB" dirty="0" smtClean="0">
              <a:solidFill>
                <a:srgbClr val="3333FF"/>
              </a:solidFill>
            </a:endParaRPr>
          </a:p>
          <a:p>
            <a:pPr lvl="2" algn="just"/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0005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lvl="1"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r>
              <a:rPr lang="en-GB" dirty="0" smtClean="0">
                <a:solidFill>
                  <a:srgbClr val="3333FF"/>
                </a:solidFill>
              </a:rPr>
              <a:t>  </a:t>
            </a:r>
            <a:endParaRPr lang="en-GB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Tx/>
              <a:buNone/>
            </a:pPr>
            <a:endParaRPr lang="en-GB" sz="1800" b="1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>
              <a:solidFill>
                <a:srgbClr val="3333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8001000" cy="600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6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ln/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Question 4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486400"/>
          </a:xfrm>
        </p:spPr>
        <p:txBody>
          <a:bodyPr/>
          <a:lstStyle/>
          <a:p>
            <a:pPr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r>
              <a:rPr lang="en-CA" sz="2000" dirty="0"/>
              <a:t>What are the differences (if any) between TCP receive window (</a:t>
            </a:r>
            <a:r>
              <a:rPr lang="en-CA" sz="2000" dirty="0" err="1"/>
              <a:t>rwnd</a:t>
            </a:r>
            <a:r>
              <a:rPr lang="en-CA" sz="2000" dirty="0"/>
              <a:t>) and TCP receive buffer (</a:t>
            </a:r>
            <a:r>
              <a:rPr lang="en-CA" sz="2000" dirty="0" err="1"/>
              <a:t>RCVbuffer</a:t>
            </a:r>
            <a:r>
              <a:rPr lang="en-CA" sz="2000" dirty="0"/>
              <a:t>)? </a:t>
            </a:r>
          </a:p>
          <a:p>
            <a:r>
              <a:rPr lang="en-CA" sz="2000" dirty="0"/>
              <a:t>Let us now assume an exchange between sender A and receiver B,  with </a:t>
            </a:r>
            <a:r>
              <a:rPr lang="en-CA" sz="2000" dirty="0" err="1"/>
              <a:t>rwnd</a:t>
            </a:r>
            <a:r>
              <a:rPr lang="en-CA" sz="2000" dirty="0"/>
              <a:t> = </a:t>
            </a:r>
            <a:r>
              <a:rPr lang="en-CA" sz="2000" dirty="0" err="1"/>
              <a:t>RCVbuffer</a:t>
            </a:r>
            <a:r>
              <a:rPr lang="en-CA" sz="2000" dirty="0"/>
              <a:t>=10 and sequence number = 0 as initial values at the receiver side.</a:t>
            </a:r>
          </a:p>
          <a:p>
            <a:pPr lvl="0"/>
            <a:r>
              <a:rPr lang="en-CA" sz="2000" dirty="0"/>
              <a:t>If sender A send segment 0, with 5 bytes that are successfully received by B (but not yet processed), what will be the new values of </a:t>
            </a:r>
            <a:r>
              <a:rPr lang="en-CA" sz="2000" dirty="0" err="1"/>
              <a:t>rwnd</a:t>
            </a:r>
            <a:r>
              <a:rPr lang="en-CA" sz="2000" dirty="0"/>
              <a:t> and </a:t>
            </a:r>
            <a:r>
              <a:rPr lang="en-CA" sz="2000" dirty="0" err="1"/>
              <a:t>RCVbuffer</a:t>
            </a:r>
            <a:r>
              <a:rPr lang="en-CA" sz="2000" dirty="0"/>
              <a:t> at the sender side?</a:t>
            </a:r>
          </a:p>
          <a:p>
            <a:pPr lvl="0"/>
            <a:r>
              <a:rPr lang="en-CA" sz="2000" dirty="0"/>
              <a:t>If the receiver B sends an ACK to the sender A, including the value of </a:t>
            </a:r>
            <a:r>
              <a:rPr lang="en-CA" sz="2000" dirty="0" err="1"/>
              <a:t>rwnd</a:t>
            </a:r>
            <a:r>
              <a:rPr lang="en-CA" sz="2000" dirty="0"/>
              <a:t>, before processing the 5 bytes,  and if A does not detect any error in the ACK it receives,  could the value of </a:t>
            </a:r>
            <a:r>
              <a:rPr lang="en-CA" sz="2000" dirty="0" err="1"/>
              <a:t>rwnd</a:t>
            </a:r>
            <a:r>
              <a:rPr lang="en-CA" sz="2000" dirty="0"/>
              <a:t> be 10? Explain why.</a:t>
            </a:r>
          </a:p>
          <a:p>
            <a:pPr lvl="0"/>
            <a:r>
              <a:rPr lang="en-CA" sz="2000" dirty="0"/>
              <a:t>Assuming that </a:t>
            </a:r>
            <a:r>
              <a:rPr lang="en-CA" sz="2000" dirty="0" err="1"/>
              <a:t>rwnd</a:t>
            </a:r>
            <a:r>
              <a:rPr lang="en-CA" sz="2000" dirty="0"/>
              <a:t>=10 and the sender A, sends segment 1, with 10 bytes, what will happen at receiver B side  if we further assume that the 5 bytes sent in segment 0 were still not yet processed?</a:t>
            </a:r>
          </a:p>
          <a:p>
            <a:pPr lvl="0"/>
            <a:r>
              <a:rPr lang="en-CA" sz="2000" dirty="0"/>
              <a:t>What will happen next on the receiver side?</a:t>
            </a:r>
          </a:p>
          <a:p>
            <a:pPr marL="457200" lvl="1" indent="0" algn="just">
              <a:buNone/>
            </a:pPr>
            <a:endParaRPr lang="en-GB" dirty="0">
              <a:solidFill>
                <a:srgbClr val="3333FF"/>
              </a:solidFill>
            </a:endParaRPr>
          </a:p>
          <a:p>
            <a:pPr lvl="2" algn="just"/>
            <a:endParaRPr lang="en-GB" dirty="0" smtClean="0">
              <a:solidFill>
                <a:srgbClr val="3333FF"/>
              </a:solidFill>
            </a:endParaRPr>
          </a:p>
          <a:p>
            <a:pPr marL="914400" lvl="2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r>
              <a:rPr lang="en-GB" dirty="0" smtClean="0">
                <a:solidFill>
                  <a:srgbClr val="3333FF"/>
                </a:solidFill>
              </a:rPr>
              <a:t>.</a:t>
            </a:r>
          </a:p>
          <a:p>
            <a:pPr lvl="1" algn="just"/>
            <a:endParaRPr lang="en-GB" dirty="0" smtClean="0">
              <a:solidFill>
                <a:srgbClr val="3333FF"/>
              </a:solidFill>
            </a:endParaRPr>
          </a:p>
          <a:p>
            <a:pPr lvl="2" algn="just"/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00050" lvl="1" indent="0" algn="just"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>
              <a:buAutoNum type="arabicPeriod" startAt="2"/>
            </a:pPr>
            <a:endParaRPr lang="en-GB" dirty="0" smtClean="0">
              <a:solidFill>
                <a:srgbClr val="3333FF"/>
              </a:solidFill>
            </a:endParaRPr>
          </a:p>
          <a:p>
            <a:pPr marL="457200" indent="-457200" algn="just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lvl="1"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r>
              <a:rPr lang="en-GB" dirty="0" smtClean="0">
                <a:solidFill>
                  <a:srgbClr val="3333FF"/>
                </a:solidFill>
              </a:rPr>
              <a:t>  </a:t>
            </a:r>
            <a:endParaRPr lang="en-GB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Tx/>
              <a:buNone/>
            </a:pPr>
            <a:endParaRPr lang="en-GB" sz="1800" b="1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endParaRPr lang="en-GB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56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12-5920-Stationery-CISSE">
  <a:themeElements>
    <a:clrScheme name="Concordia-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ordia-PPT">
      <a:majorFont>
        <a:latin typeface="GillSans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T12-5920-Stationery-CISSE</Template>
  <TotalTime>2258</TotalTime>
  <Words>626</Words>
  <Application>Microsoft Office PowerPoint</Application>
  <PresentationFormat>On-screen Show (4:3)</PresentationFormat>
  <Paragraphs>221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T12-5920-Stationery-CISSE</vt:lpstr>
      <vt:lpstr>                  Mid-Term </vt:lpstr>
      <vt:lpstr>Question 1  </vt:lpstr>
      <vt:lpstr>Question 1  </vt:lpstr>
      <vt:lpstr>Question 1  </vt:lpstr>
      <vt:lpstr>Question 2  </vt:lpstr>
      <vt:lpstr>Question 2  </vt:lpstr>
      <vt:lpstr>Question 3  </vt:lpstr>
      <vt:lpstr>Question 3  </vt:lpstr>
      <vt:lpstr>Question 4  </vt:lpstr>
      <vt:lpstr>Question 4  </vt:lpstr>
      <vt:lpstr>Question 4  </vt:lpstr>
      <vt:lpstr>Question 4  </vt:lpstr>
    </vt:vector>
  </TitlesOfParts>
  <Company>ENCS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 Dunn</dc:creator>
  <cp:lastModifiedBy>glitho</cp:lastModifiedBy>
  <cp:revision>195</cp:revision>
  <dcterms:created xsi:type="dcterms:W3CDTF">2011-05-20T14:18:03Z</dcterms:created>
  <dcterms:modified xsi:type="dcterms:W3CDTF">2013-10-21T20:44:58Z</dcterms:modified>
</cp:coreProperties>
</file>