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8" r:id="rId2"/>
  </p:sldMasterIdLst>
  <p:notesMasterIdLst>
    <p:notesMasterId r:id="rId23"/>
  </p:notesMasterIdLst>
  <p:sldIdLst>
    <p:sldId id="256" r:id="rId3"/>
    <p:sldId id="702" r:id="rId4"/>
    <p:sldId id="688" r:id="rId5"/>
    <p:sldId id="710" r:id="rId6"/>
    <p:sldId id="704" r:id="rId7"/>
    <p:sldId id="766" r:id="rId8"/>
    <p:sldId id="767" r:id="rId9"/>
    <p:sldId id="709" r:id="rId10"/>
    <p:sldId id="768" r:id="rId11"/>
    <p:sldId id="769" r:id="rId12"/>
    <p:sldId id="770" r:id="rId13"/>
    <p:sldId id="771" r:id="rId14"/>
    <p:sldId id="772" r:id="rId15"/>
    <p:sldId id="773" r:id="rId16"/>
    <p:sldId id="774" r:id="rId17"/>
    <p:sldId id="775" r:id="rId18"/>
    <p:sldId id="776" r:id="rId19"/>
    <p:sldId id="777" r:id="rId20"/>
    <p:sldId id="778" r:id="rId21"/>
    <p:sldId id="673" r:id="rId2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3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3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3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3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32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32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32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32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3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t" initials="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6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94" autoAdjust="0"/>
    <p:restoredTop sz="90859" autoAdjust="0"/>
  </p:normalViewPr>
  <p:slideViewPr>
    <p:cSldViewPr>
      <p:cViewPr varScale="1">
        <p:scale>
          <a:sx n="74" d="100"/>
          <a:sy n="74" d="100"/>
        </p:scale>
        <p:origin x="9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5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/>
              </a:defRPr>
            </a:lvl1pPr>
          </a:lstStyle>
          <a:p>
            <a:fld id="{DC9025A5-8448-4303-B271-377607ED8B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184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3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3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3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3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0400" y="2133600"/>
            <a:ext cx="5257800" cy="1295400"/>
          </a:xfrm>
        </p:spPr>
        <p:txBody>
          <a:bodyPr anchor="ctr"/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886200"/>
            <a:ext cx="5257800" cy="21336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7150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43F63470-2191-4F1E-AD68-FBBABFDF85D8}" type="datetime1">
              <a:rPr lang="en-US" smtClean="0">
                <a:solidFill>
                  <a:srgbClr val="000000"/>
                </a:solidFill>
              </a:rPr>
              <a:pPr/>
              <a:t>10/21/2014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CFD23F71-CEBC-45B3-A3FD-96389CB5E61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1424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ew Sec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2133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0400" y="2133600"/>
            <a:ext cx="5257800" cy="1295400"/>
          </a:xfrm>
        </p:spPr>
        <p:txBody>
          <a:bodyPr anchor="ctr"/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886200"/>
            <a:ext cx="5257800" cy="21336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4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95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48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ew Sec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2133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05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4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200">
          <a:solidFill>
            <a:schemeClr val="tx1"/>
          </a:solidFill>
          <a:latin typeface="Arial"/>
          <a:ea typeface="ＭＳ Ｐゴシック" pitchFamily="-3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8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4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200">
          <a:solidFill>
            <a:schemeClr val="tx1"/>
          </a:solidFill>
          <a:latin typeface="Arial"/>
          <a:ea typeface="ＭＳ Ｐゴシック" pitchFamily="-3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57400"/>
            <a:ext cx="9144000" cy="2086431"/>
          </a:xfrm>
        </p:spPr>
        <p:txBody>
          <a:bodyPr/>
          <a:lstStyle/>
          <a:p>
            <a:r>
              <a:rPr lang="en-US" sz="2400" dirty="0" smtClean="0"/>
              <a:t>               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 Center  Basics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(ENCS 691K – Chapter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57" y="4271665"/>
            <a:ext cx="7848600" cy="2133600"/>
          </a:xfrm>
        </p:spPr>
        <p:txBody>
          <a:bodyPr/>
          <a:lstStyle/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Roch Glitho, PhD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Associate Professor and Canada Research Chair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226605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800" b="1" dirty="0" smtClean="0">
                <a:solidFill>
                  <a:srgbClr val="FF0000"/>
                </a:solidFill>
                <a:cs typeface="Times New Roman" pitchFamily="18" charset="0"/>
              </a:rPr>
              <a:t>My URL - http://users.encs.concordia.ca/~glitho/</a:t>
            </a:r>
            <a:endParaRPr lang="en-CA" sz="1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389"/>
            <a:ext cx="8382000" cy="519113"/>
          </a:xfrm>
          <a:ln/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Conventional Topology (REf1)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8206036" cy="5016758"/>
          </a:xfrm>
        </p:spPr>
        <p:txBody>
          <a:bodyPr/>
          <a:lstStyle/>
          <a:p>
            <a:pPr marL="914400" lvl="2" indent="0">
              <a:buNone/>
            </a:pPr>
            <a:endParaRPr lang="en-GB" dirty="0" smtClean="0">
              <a:solidFill>
                <a:srgbClr val="3333FF"/>
              </a:solidFill>
            </a:endParaRPr>
          </a:p>
          <a:p>
            <a:pPr marL="1371600" lvl="3" indent="0">
              <a:buNone/>
            </a:pPr>
            <a:endParaRPr lang="en-GB" dirty="0" smtClean="0">
              <a:solidFill>
                <a:srgbClr val="3333FF"/>
              </a:solidFill>
            </a:endParaRPr>
          </a:p>
          <a:p>
            <a:pPr lvl="3"/>
            <a:endParaRPr lang="en-GB" dirty="0" smtClean="0">
              <a:solidFill>
                <a:srgbClr val="3333FF"/>
              </a:solidFill>
            </a:endParaRPr>
          </a:p>
          <a:p>
            <a:pPr marL="1371600" lvl="3" indent="0">
              <a:buNone/>
            </a:pPr>
            <a:endParaRPr lang="en-GB" dirty="0" smtClean="0">
              <a:solidFill>
                <a:srgbClr val="3333FF"/>
              </a:solidFill>
            </a:endParaRPr>
          </a:p>
          <a:p>
            <a:pPr lvl="2"/>
            <a:endParaRPr lang="en-GB" dirty="0" smtClean="0">
              <a:solidFill>
                <a:srgbClr val="3333FF"/>
              </a:solidFill>
            </a:endParaRPr>
          </a:p>
          <a:p>
            <a:pPr lvl="2"/>
            <a:endParaRPr lang="en-GB" dirty="0" smtClean="0">
              <a:solidFill>
                <a:srgbClr val="3333FF"/>
              </a:solidFill>
            </a:endParaRPr>
          </a:p>
          <a:p>
            <a:pPr lvl="8">
              <a:buNone/>
            </a:pPr>
            <a:endParaRPr lang="en-GB" sz="2000" dirty="0" smtClean="0">
              <a:solidFill>
                <a:srgbClr val="3333FF"/>
              </a:solidFill>
            </a:endParaRPr>
          </a:p>
          <a:p>
            <a:pPr lvl="2">
              <a:buNone/>
            </a:pPr>
            <a:endParaRPr lang="en-GB" dirty="0">
              <a:solidFill>
                <a:srgbClr val="3333FF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" y="1142858"/>
            <a:ext cx="6781799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8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389"/>
            <a:ext cx="8382000" cy="519113"/>
          </a:xfrm>
          <a:ln/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Conventional Topology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8206036" cy="5016758"/>
          </a:xfrm>
        </p:spPr>
        <p:txBody>
          <a:bodyPr/>
          <a:lstStyle/>
          <a:p>
            <a:pPr>
              <a:buFontTx/>
              <a:buNone/>
            </a:pPr>
            <a:r>
              <a:rPr lang="en-GB" dirty="0" smtClean="0">
                <a:solidFill>
                  <a:srgbClr val="3333FF"/>
                </a:solidFill>
              </a:rPr>
              <a:t>Specific case:</a:t>
            </a:r>
          </a:p>
          <a:p>
            <a:pPr>
              <a:buFontTx/>
              <a:buNone/>
            </a:pPr>
            <a:endParaRPr lang="en-GB" dirty="0">
              <a:solidFill>
                <a:srgbClr val="3333FF"/>
              </a:solidFill>
            </a:endParaRPr>
          </a:p>
          <a:p>
            <a:pPr lvl="1"/>
            <a:r>
              <a:rPr lang="en-GB" dirty="0">
                <a:solidFill>
                  <a:srgbClr val="3333FF"/>
                </a:solidFill>
              </a:rPr>
              <a:t> </a:t>
            </a:r>
            <a:r>
              <a:rPr lang="en-GB" dirty="0" smtClean="0">
                <a:solidFill>
                  <a:srgbClr val="3333FF"/>
                </a:solidFill>
              </a:rPr>
              <a:t>Flat layer 2 topology: Only layer 2 switches</a:t>
            </a:r>
          </a:p>
          <a:p>
            <a:pPr lvl="1"/>
            <a:endParaRPr lang="en-GB" dirty="0">
              <a:solidFill>
                <a:srgbClr val="3333FF"/>
              </a:solidFill>
            </a:endParaRPr>
          </a:p>
          <a:p>
            <a:pPr marL="914400" lvl="2" indent="0">
              <a:buNone/>
            </a:pPr>
            <a:endParaRPr lang="en-GB" dirty="0" smtClean="0">
              <a:solidFill>
                <a:srgbClr val="3333FF"/>
              </a:solidFill>
            </a:endParaRPr>
          </a:p>
          <a:p>
            <a:pPr marL="1371600" lvl="3" indent="0">
              <a:buNone/>
            </a:pPr>
            <a:endParaRPr lang="en-GB" dirty="0" smtClean="0">
              <a:solidFill>
                <a:srgbClr val="3333FF"/>
              </a:solidFill>
            </a:endParaRPr>
          </a:p>
          <a:p>
            <a:pPr lvl="3"/>
            <a:endParaRPr lang="en-GB" dirty="0" smtClean="0">
              <a:solidFill>
                <a:srgbClr val="3333FF"/>
              </a:solidFill>
            </a:endParaRPr>
          </a:p>
          <a:p>
            <a:pPr marL="1371600" lvl="3" indent="0">
              <a:buNone/>
            </a:pPr>
            <a:endParaRPr lang="en-GB" dirty="0" smtClean="0">
              <a:solidFill>
                <a:srgbClr val="3333FF"/>
              </a:solidFill>
            </a:endParaRPr>
          </a:p>
          <a:p>
            <a:pPr lvl="2"/>
            <a:endParaRPr lang="en-GB" dirty="0" smtClean="0">
              <a:solidFill>
                <a:srgbClr val="3333FF"/>
              </a:solidFill>
            </a:endParaRPr>
          </a:p>
          <a:p>
            <a:pPr lvl="2"/>
            <a:endParaRPr lang="en-GB" dirty="0" smtClean="0">
              <a:solidFill>
                <a:srgbClr val="3333FF"/>
              </a:solidFill>
            </a:endParaRPr>
          </a:p>
          <a:p>
            <a:pPr lvl="8">
              <a:buNone/>
            </a:pPr>
            <a:endParaRPr lang="en-GB" sz="2000" dirty="0" smtClean="0">
              <a:solidFill>
                <a:srgbClr val="3333FF"/>
              </a:solidFill>
            </a:endParaRPr>
          </a:p>
          <a:p>
            <a:pPr lvl="2">
              <a:buNone/>
            </a:pPr>
            <a:endParaRPr lang="en-GB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2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389"/>
            <a:ext cx="8382000" cy="519113"/>
          </a:xfrm>
          <a:ln/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Clos Topology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8206036" cy="5016758"/>
          </a:xfrm>
        </p:spPr>
        <p:txBody>
          <a:bodyPr/>
          <a:lstStyle/>
          <a:p>
            <a:pPr>
              <a:buFontTx/>
              <a:buNone/>
            </a:pPr>
            <a:r>
              <a:rPr lang="en-GB" dirty="0" smtClean="0">
                <a:solidFill>
                  <a:srgbClr val="3333FF"/>
                </a:solidFill>
              </a:rPr>
              <a:t>Hierarchical / staged/layered:</a:t>
            </a:r>
          </a:p>
          <a:p>
            <a:pPr>
              <a:buFontTx/>
              <a:buNone/>
            </a:pPr>
            <a:endParaRPr lang="en-GB" dirty="0">
              <a:solidFill>
                <a:srgbClr val="3333FF"/>
              </a:solidFill>
            </a:endParaRPr>
          </a:p>
          <a:p>
            <a:pPr lvl="1"/>
            <a:r>
              <a:rPr lang="en-GB" dirty="0">
                <a:solidFill>
                  <a:srgbClr val="3333FF"/>
                </a:solidFill>
              </a:rPr>
              <a:t> </a:t>
            </a:r>
            <a:r>
              <a:rPr lang="en-GB" dirty="0" smtClean="0">
                <a:solidFill>
                  <a:srgbClr val="3333FF"/>
                </a:solidFill>
              </a:rPr>
              <a:t>Each switch in a stage is connected to all the switches in the next stage</a:t>
            </a:r>
          </a:p>
          <a:p>
            <a:pPr lvl="1"/>
            <a:endParaRPr lang="en-GB" dirty="0">
              <a:solidFill>
                <a:srgbClr val="3333FF"/>
              </a:solidFill>
            </a:endParaRPr>
          </a:p>
          <a:p>
            <a:pPr lvl="1"/>
            <a:r>
              <a:rPr lang="en-GB" dirty="0" smtClean="0">
                <a:solidFill>
                  <a:srgbClr val="3333FF"/>
                </a:solidFill>
              </a:rPr>
              <a:t>Key benefit:</a:t>
            </a:r>
          </a:p>
          <a:p>
            <a:pPr lvl="2"/>
            <a:r>
              <a:rPr lang="en-GB" dirty="0" smtClean="0">
                <a:solidFill>
                  <a:srgbClr val="3333FF"/>
                </a:solidFill>
              </a:rPr>
              <a:t>Extensive path diversity</a:t>
            </a:r>
          </a:p>
          <a:p>
            <a:pPr lvl="1"/>
            <a:endParaRPr lang="en-GB" dirty="0">
              <a:solidFill>
                <a:srgbClr val="3333FF"/>
              </a:solidFill>
            </a:endParaRPr>
          </a:p>
          <a:p>
            <a:pPr marL="914400" lvl="2" indent="0">
              <a:buNone/>
            </a:pPr>
            <a:endParaRPr lang="en-GB" dirty="0" smtClean="0">
              <a:solidFill>
                <a:srgbClr val="3333FF"/>
              </a:solidFill>
            </a:endParaRPr>
          </a:p>
          <a:p>
            <a:pPr marL="1371600" lvl="3" indent="0">
              <a:buNone/>
            </a:pPr>
            <a:endParaRPr lang="en-GB" dirty="0" smtClean="0">
              <a:solidFill>
                <a:srgbClr val="3333FF"/>
              </a:solidFill>
            </a:endParaRPr>
          </a:p>
          <a:p>
            <a:pPr lvl="3"/>
            <a:endParaRPr lang="en-GB" dirty="0" smtClean="0">
              <a:solidFill>
                <a:srgbClr val="3333FF"/>
              </a:solidFill>
            </a:endParaRPr>
          </a:p>
          <a:p>
            <a:pPr marL="1371600" lvl="3" indent="0">
              <a:buNone/>
            </a:pPr>
            <a:endParaRPr lang="en-GB" dirty="0" smtClean="0">
              <a:solidFill>
                <a:srgbClr val="3333FF"/>
              </a:solidFill>
            </a:endParaRPr>
          </a:p>
          <a:p>
            <a:pPr lvl="2"/>
            <a:endParaRPr lang="en-GB" dirty="0" smtClean="0">
              <a:solidFill>
                <a:srgbClr val="3333FF"/>
              </a:solidFill>
            </a:endParaRPr>
          </a:p>
          <a:p>
            <a:pPr lvl="2"/>
            <a:endParaRPr lang="en-GB" dirty="0" smtClean="0">
              <a:solidFill>
                <a:srgbClr val="3333FF"/>
              </a:solidFill>
            </a:endParaRPr>
          </a:p>
          <a:p>
            <a:pPr lvl="8">
              <a:buNone/>
            </a:pPr>
            <a:endParaRPr lang="en-GB" sz="2000" dirty="0" smtClean="0">
              <a:solidFill>
                <a:srgbClr val="3333FF"/>
              </a:solidFill>
            </a:endParaRPr>
          </a:p>
          <a:p>
            <a:pPr lvl="2">
              <a:buNone/>
            </a:pPr>
            <a:endParaRPr lang="en-GB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0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389"/>
            <a:ext cx="8382000" cy="519113"/>
          </a:xfrm>
          <a:ln/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Clos Topology (Ref. 1)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72210"/>
            <a:ext cx="8206036" cy="5016758"/>
          </a:xfrm>
        </p:spPr>
        <p:txBody>
          <a:bodyPr/>
          <a:lstStyle/>
          <a:p>
            <a:pPr marL="457200" lvl="1" indent="0">
              <a:buNone/>
            </a:pPr>
            <a:endParaRPr lang="en-GB" dirty="0">
              <a:solidFill>
                <a:srgbClr val="3333FF"/>
              </a:solidFill>
            </a:endParaRPr>
          </a:p>
          <a:p>
            <a:pPr marL="914400" lvl="2" indent="0">
              <a:buNone/>
            </a:pPr>
            <a:endParaRPr lang="en-GB" dirty="0" smtClean="0">
              <a:solidFill>
                <a:srgbClr val="3333FF"/>
              </a:solidFill>
            </a:endParaRPr>
          </a:p>
          <a:p>
            <a:pPr marL="1371600" lvl="3" indent="0">
              <a:buNone/>
            </a:pPr>
            <a:endParaRPr lang="en-GB" dirty="0" smtClean="0">
              <a:solidFill>
                <a:srgbClr val="3333FF"/>
              </a:solidFill>
            </a:endParaRPr>
          </a:p>
          <a:p>
            <a:pPr lvl="3"/>
            <a:endParaRPr lang="en-GB" dirty="0" smtClean="0">
              <a:solidFill>
                <a:srgbClr val="3333FF"/>
              </a:solidFill>
            </a:endParaRPr>
          </a:p>
          <a:p>
            <a:pPr marL="1371600" lvl="3" indent="0">
              <a:buNone/>
            </a:pPr>
            <a:endParaRPr lang="en-GB" dirty="0" smtClean="0">
              <a:solidFill>
                <a:srgbClr val="3333FF"/>
              </a:solidFill>
            </a:endParaRPr>
          </a:p>
          <a:p>
            <a:pPr lvl="2"/>
            <a:endParaRPr lang="en-GB" dirty="0" smtClean="0">
              <a:solidFill>
                <a:srgbClr val="3333FF"/>
              </a:solidFill>
            </a:endParaRPr>
          </a:p>
          <a:p>
            <a:pPr lvl="2"/>
            <a:endParaRPr lang="en-GB" dirty="0" smtClean="0">
              <a:solidFill>
                <a:srgbClr val="3333FF"/>
              </a:solidFill>
            </a:endParaRPr>
          </a:p>
          <a:p>
            <a:pPr lvl="8">
              <a:buNone/>
            </a:pPr>
            <a:endParaRPr lang="en-GB" sz="2000" dirty="0" smtClean="0">
              <a:solidFill>
                <a:srgbClr val="3333FF"/>
              </a:solidFill>
            </a:endParaRPr>
          </a:p>
          <a:p>
            <a:pPr lvl="2">
              <a:buNone/>
            </a:pPr>
            <a:endParaRPr lang="en-GB" dirty="0">
              <a:solidFill>
                <a:srgbClr val="3333FF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0" y="1447800"/>
            <a:ext cx="746759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3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389"/>
            <a:ext cx="8382000" cy="519113"/>
          </a:xfrm>
          <a:ln/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Clos Topology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8206036" cy="5016758"/>
          </a:xfrm>
        </p:spPr>
        <p:txBody>
          <a:bodyPr/>
          <a:lstStyle/>
          <a:p>
            <a:pPr>
              <a:buFontTx/>
              <a:buNone/>
            </a:pPr>
            <a:r>
              <a:rPr lang="en-GB" dirty="0" smtClean="0">
                <a:solidFill>
                  <a:srgbClr val="3333FF"/>
                </a:solidFill>
              </a:rPr>
              <a:t>Specific case:  Fat tree</a:t>
            </a:r>
          </a:p>
          <a:p>
            <a:pPr>
              <a:buFontTx/>
              <a:buNone/>
            </a:pPr>
            <a:endParaRPr lang="en-GB" dirty="0">
              <a:solidFill>
                <a:srgbClr val="3333FF"/>
              </a:solidFill>
            </a:endParaRPr>
          </a:p>
          <a:p>
            <a:pPr lvl="1"/>
            <a:r>
              <a:rPr lang="en-GB" dirty="0">
                <a:solidFill>
                  <a:srgbClr val="3333FF"/>
                </a:solidFill>
              </a:rPr>
              <a:t> </a:t>
            </a:r>
            <a:r>
              <a:rPr lang="en-GB" dirty="0" smtClean="0">
                <a:solidFill>
                  <a:srgbClr val="3333FF"/>
                </a:solidFill>
              </a:rPr>
              <a:t>Built in a tree like structure</a:t>
            </a:r>
          </a:p>
          <a:p>
            <a:pPr lvl="1"/>
            <a:endParaRPr lang="en-GB" dirty="0">
              <a:solidFill>
                <a:srgbClr val="3333FF"/>
              </a:solidFill>
            </a:endParaRPr>
          </a:p>
          <a:p>
            <a:pPr marL="457200" lvl="1" indent="0">
              <a:buNone/>
            </a:pPr>
            <a:endParaRPr lang="en-GB" dirty="0">
              <a:solidFill>
                <a:srgbClr val="3333FF"/>
              </a:solidFill>
            </a:endParaRPr>
          </a:p>
          <a:p>
            <a:pPr marL="914400" lvl="2" indent="0">
              <a:buNone/>
            </a:pPr>
            <a:endParaRPr lang="en-GB" dirty="0" smtClean="0">
              <a:solidFill>
                <a:srgbClr val="3333FF"/>
              </a:solidFill>
            </a:endParaRPr>
          </a:p>
          <a:p>
            <a:pPr marL="1371600" lvl="3" indent="0">
              <a:buNone/>
            </a:pPr>
            <a:endParaRPr lang="en-GB" dirty="0" smtClean="0">
              <a:solidFill>
                <a:srgbClr val="3333FF"/>
              </a:solidFill>
            </a:endParaRPr>
          </a:p>
          <a:p>
            <a:pPr lvl="3"/>
            <a:endParaRPr lang="en-GB" dirty="0" smtClean="0">
              <a:solidFill>
                <a:srgbClr val="3333FF"/>
              </a:solidFill>
            </a:endParaRPr>
          </a:p>
          <a:p>
            <a:pPr marL="1371600" lvl="3" indent="0">
              <a:buNone/>
            </a:pPr>
            <a:endParaRPr lang="en-GB" dirty="0" smtClean="0">
              <a:solidFill>
                <a:srgbClr val="3333FF"/>
              </a:solidFill>
            </a:endParaRPr>
          </a:p>
          <a:p>
            <a:pPr lvl="2"/>
            <a:endParaRPr lang="en-GB" dirty="0" smtClean="0">
              <a:solidFill>
                <a:srgbClr val="3333FF"/>
              </a:solidFill>
            </a:endParaRPr>
          </a:p>
          <a:p>
            <a:pPr lvl="2"/>
            <a:endParaRPr lang="en-GB" dirty="0" smtClean="0">
              <a:solidFill>
                <a:srgbClr val="3333FF"/>
              </a:solidFill>
            </a:endParaRPr>
          </a:p>
          <a:p>
            <a:pPr lvl="8">
              <a:buNone/>
            </a:pPr>
            <a:endParaRPr lang="en-GB" sz="2000" dirty="0" smtClean="0">
              <a:solidFill>
                <a:srgbClr val="3333FF"/>
              </a:solidFill>
            </a:endParaRPr>
          </a:p>
          <a:p>
            <a:pPr lvl="2">
              <a:buNone/>
            </a:pPr>
            <a:endParaRPr lang="en-GB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1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389"/>
            <a:ext cx="8382000" cy="519113"/>
          </a:xfrm>
          <a:ln/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Clos Topology – Fat tree (Ref. 1)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72210"/>
            <a:ext cx="8206036" cy="5016758"/>
          </a:xfrm>
        </p:spPr>
        <p:txBody>
          <a:bodyPr/>
          <a:lstStyle/>
          <a:p>
            <a:pPr marL="457200" lvl="1" indent="0">
              <a:buNone/>
            </a:pPr>
            <a:endParaRPr lang="en-GB" dirty="0">
              <a:solidFill>
                <a:srgbClr val="3333FF"/>
              </a:solidFill>
            </a:endParaRPr>
          </a:p>
          <a:p>
            <a:pPr marL="914400" lvl="2" indent="0">
              <a:buNone/>
            </a:pPr>
            <a:endParaRPr lang="en-GB" dirty="0" smtClean="0">
              <a:solidFill>
                <a:srgbClr val="3333FF"/>
              </a:solidFill>
            </a:endParaRPr>
          </a:p>
          <a:p>
            <a:pPr marL="1371600" lvl="3" indent="0">
              <a:buNone/>
            </a:pPr>
            <a:endParaRPr lang="en-GB" dirty="0" smtClean="0">
              <a:solidFill>
                <a:srgbClr val="3333FF"/>
              </a:solidFill>
            </a:endParaRPr>
          </a:p>
          <a:p>
            <a:pPr lvl="3"/>
            <a:endParaRPr lang="en-GB" dirty="0" smtClean="0">
              <a:solidFill>
                <a:srgbClr val="3333FF"/>
              </a:solidFill>
            </a:endParaRPr>
          </a:p>
          <a:p>
            <a:pPr marL="1371600" lvl="3" indent="0">
              <a:buNone/>
            </a:pPr>
            <a:endParaRPr lang="en-GB" dirty="0" smtClean="0">
              <a:solidFill>
                <a:srgbClr val="3333FF"/>
              </a:solidFill>
            </a:endParaRPr>
          </a:p>
          <a:p>
            <a:pPr lvl="2"/>
            <a:endParaRPr lang="en-GB" dirty="0" smtClean="0">
              <a:solidFill>
                <a:srgbClr val="3333FF"/>
              </a:solidFill>
            </a:endParaRPr>
          </a:p>
          <a:p>
            <a:pPr lvl="2"/>
            <a:endParaRPr lang="en-GB" dirty="0" smtClean="0">
              <a:solidFill>
                <a:srgbClr val="3333FF"/>
              </a:solidFill>
            </a:endParaRPr>
          </a:p>
          <a:p>
            <a:pPr lvl="8">
              <a:buNone/>
            </a:pPr>
            <a:endParaRPr lang="en-GB" sz="2000" dirty="0" smtClean="0">
              <a:solidFill>
                <a:srgbClr val="3333FF"/>
              </a:solidFill>
            </a:endParaRPr>
          </a:p>
          <a:p>
            <a:pPr lvl="2">
              <a:buNone/>
            </a:pPr>
            <a:endParaRPr lang="en-GB" dirty="0">
              <a:solidFill>
                <a:srgbClr val="3333FF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" y="1600200"/>
            <a:ext cx="784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8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95" y="2667000"/>
            <a:ext cx="9107905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Data Center Virtualization</a:t>
            </a:r>
            <a:endParaRPr lang="en-US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0" y="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3000" y="1847850"/>
            <a:ext cx="7772400" cy="914400"/>
          </a:xfrm>
        </p:spPr>
        <p:txBody>
          <a:bodyPr/>
          <a:lstStyle/>
          <a:p>
            <a:pPr marL="0" indent="0">
              <a:buNone/>
            </a:pPr>
            <a:endParaRPr lang="en-CA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7" y="4368132"/>
            <a:ext cx="246856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6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389"/>
            <a:ext cx="8382000" cy="519113"/>
          </a:xfrm>
          <a:ln/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Virtualized Data </a:t>
            </a:r>
            <a:r>
              <a:rPr lang="en-GB" dirty="0" err="1" smtClean="0">
                <a:solidFill>
                  <a:srgbClr val="FF0000"/>
                </a:solidFill>
              </a:rPr>
              <a:t>Center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8206036" cy="5016758"/>
          </a:xfrm>
        </p:spPr>
        <p:txBody>
          <a:bodyPr/>
          <a:lstStyle/>
          <a:p>
            <a:pPr>
              <a:buFontTx/>
              <a:buNone/>
            </a:pPr>
            <a:r>
              <a:rPr lang="en-GB" dirty="0" smtClean="0">
                <a:solidFill>
                  <a:srgbClr val="3333FF"/>
                </a:solidFill>
              </a:rPr>
              <a:t>Data </a:t>
            </a:r>
            <a:r>
              <a:rPr lang="en-GB" dirty="0" err="1" smtClean="0">
                <a:solidFill>
                  <a:srgbClr val="3333FF"/>
                </a:solidFill>
              </a:rPr>
              <a:t>center</a:t>
            </a:r>
            <a:r>
              <a:rPr lang="en-GB" dirty="0" smtClean="0">
                <a:solidFill>
                  <a:srgbClr val="3333FF"/>
                </a:solidFill>
              </a:rPr>
              <a:t> with some or all the hardware virtualized</a:t>
            </a:r>
          </a:p>
          <a:p>
            <a:pPr lvl="2"/>
            <a:r>
              <a:rPr lang="en-GB" dirty="0" smtClean="0">
                <a:solidFill>
                  <a:srgbClr val="3333FF"/>
                </a:solidFill>
              </a:rPr>
              <a:t> </a:t>
            </a:r>
            <a:r>
              <a:rPr lang="en-GB" dirty="0">
                <a:solidFill>
                  <a:srgbClr val="3333FF"/>
                </a:solidFill>
              </a:rPr>
              <a:t>Servers (Physical machines)</a:t>
            </a:r>
          </a:p>
          <a:p>
            <a:pPr lvl="2"/>
            <a:r>
              <a:rPr lang="en-GB" dirty="0">
                <a:solidFill>
                  <a:srgbClr val="3333FF"/>
                </a:solidFill>
              </a:rPr>
              <a:t>Storage</a:t>
            </a:r>
          </a:p>
          <a:p>
            <a:pPr lvl="2"/>
            <a:r>
              <a:rPr lang="en-GB" dirty="0">
                <a:solidFill>
                  <a:srgbClr val="3333FF"/>
                </a:solidFill>
              </a:rPr>
              <a:t>Network devices (switch, </a:t>
            </a:r>
            <a:r>
              <a:rPr lang="en-GB" dirty="0" smtClean="0">
                <a:solidFill>
                  <a:srgbClr val="3333FF"/>
                </a:solidFill>
              </a:rPr>
              <a:t>router)</a:t>
            </a:r>
            <a:endParaRPr lang="en-GB" dirty="0">
              <a:solidFill>
                <a:srgbClr val="3333FF"/>
              </a:solidFill>
            </a:endParaRPr>
          </a:p>
          <a:p>
            <a:pPr lvl="2"/>
            <a:r>
              <a:rPr lang="en-GB" dirty="0">
                <a:solidFill>
                  <a:srgbClr val="3333FF"/>
                </a:solidFill>
              </a:rPr>
              <a:t>Power distribution systems</a:t>
            </a:r>
          </a:p>
          <a:p>
            <a:pPr lvl="2"/>
            <a:r>
              <a:rPr lang="en-GB" dirty="0">
                <a:solidFill>
                  <a:srgbClr val="3333FF"/>
                </a:solidFill>
              </a:rPr>
              <a:t>Cooling systems</a:t>
            </a:r>
          </a:p>
          <a:p>
            <a:pPr marL="457200" lvl="1" indent="0">
              <a:buNone/>
            </a:pPr>
            <a:endParaRPr lang="en-GB" dirty="0" smtClean="0">
              <a:solidFill>
                <a:srgbClr val="3333FF"/>
              </a:solidFill>
            </a:endParaRPr>
          </a:p>
          <a:p>
            <a:pPr lvl="1"/>
            <a:endParaRPr lang="en-GB" dirty="0" smtClean="0">
              <a:solidFill>
                <a:srgbClr val="3333FF"/>
              </a:solidFill>
            </a:endParaRPr>
          </a:p>
          <a:p>
            <a:pPr lvl="1"/>
            <a:endParaRPr lang="en-GB" dirty="0">
              <a:solidFill>
                <a:srgbClr val="3333FF"/>
              </a:solidFill>
            </a:endParaRPr>
          </a:p>
          <a:p>
            <a:pPr marL="457200" lvl="1" indent="0">
              <a:buNone/>
            </a:pPr>
            <a:endParaRPr lang="en-GB" dirty="0">
              <a:solidFill>
                <a:srgbClr val="3333FF"/>
              </a:solidFill>
            </a:endParaRPr>
          </a:p>
          <a:p>
            <a:pPr marL="914400" lvl="2" indent="0">
              <a:buNone/>
            </a:pPr>
            <a:endParaRPr lang="en-GB" dirty="0" smtClean="0">
              <a:solidFill>
                <a:srgbClr val="3333FF"/>
              </a:solidFill>
            </a:endParaRPr>
          </a:p>
          <a:p>
            <a:pPr marL="1371600" lvl="3" indent="0">
              <a:buNone/>
            </a:pPr>
            <a:endParaRPr lang="en-GB" dirty="0" smtClean="0">
              <a:solidFill>
                <a:srgbClr val="3333FF"/>
              </a:solidFill>
            </a:endParaRPr>
          </a:p>
          <a:p>
            <a:pPr lvl="3"/>
            <a:endParaRPr lang="en-GB" dirty="0" smtClean="0">
              <a:solidFill>
                <a:srgbClr val="3333FF"/>
              </a:solidFill>
            </a:endParaRPr>
          </a:p>
          <a:p>
            <a:pPr marL="1371600" lvl="3" indent="0">
              <a:buNone/>
            </a:pPr>
            <a:endParaRPr lang="en-GB" dirty="0" smtClean="0">
              <a:solidFill>
                <a:srgbClr val="3333FF"/>
              </a:solidFill>
            </a:endParaRPr>
          </a:p>
          <a:p>
            <a:pPr lvl="2"/>
            <a:endParaRPr lang="en-GB" dirty="0" smtClean="0">
              <a:solidFill>
                <a:srgbClr val="3333FF"/>
              </a:solidFill>
            </a:endParaRPr>
          </a:p>
          <a:p>
            <a:pPr lvl="2"/>
            <a:endParaRPr lang="en-GB" dirty="0" smtClean="0">
              <a:solidFill>
                <a:srgbClr val="3333FF"/>
              </a:solidFill>
            </a:endParaRPr>
          </a:p>
          <a:p>
            <a:pPr lvl="8">
              <a:buNone/>
            </a:pPr>
            <a:endParaRPr lang="en-GB" sz="2000" dirty="0" smtClean="0">
              <a:solidFill>
                <a:srgbClr val="3333FF"/>
              </a:solidFill>
            </a:endParaRPr>
          </a:p>
          <a:p>
            <a:pPr lvl="2">
              <a:buNone/>
            </a:pPr>
            <a:endParaRPr lang="en-GB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94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389"/>
            <a:ext cx="8382000" cy="519113"/>
          </a:xfrm>
          <a:ln/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Virtual Data </a:t>
            </a:r>
            <a:r>
              <a:rPr lang="en-GB" dirty="0" err="1" smtClean="0">
                <a:solidFill>
                  <a:srgbClr val="FF0000"/>
                </a:solidFill>
              </a:rPr>
              <a:t>Center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8206036" cy="5016758"/>
          </a:xfrm>
        </p:spPr>
        <p:txBody>
          <a:bodyPr/>
          <a:lstStyle/>
          <a:p>
            <a:pPr>
              <a:buFontTx/>
              <a:buNone/>
            </a:pPr>
            <a:r>
              <a:rPr lang="en-GB" dirty="0" smtClean="0">
                <a:solidFill>
                  <a:srgbClr val="3333FF"/>
                </a:solidFill>
              </a:rPr>
              <a:t>Collection of virtual resources, e.g.</a:t>
            </a:r>
          </a:p>
          <a:p>
            <a:pPr lvl="2"/>
            <a:r>
              <a:rPr lang="en-GB" dirty="0" smtClean="0">
                <a:solidFill>
                  <a:srgbClr val="3333FF"/>
                </a:solidFill>
              </a:rPr>
              <a:t> Virtual machine</a:t>
            </a:r>
            <a:endParaRPr lang="en-GB" dirty="0">
              <a:solidFill>
                <a:srgbClr val="3333FF"/>
              </a:solidFill>
            </a:endParaRPr>
          </a:p>
          <a:p>
            <a:pPr lvl="2"/>
            <a:r>
              <a:rPr lang="en-GB" dirty="0">
                <a:solidFill>
                  <a:srgbClr val="3333FF"/>
                </a:solidFill>
              </a:rPr>
              <a:t> </a:t>
            </a:r>
            <a:r>
              <a:rPr lang="en-GB" dirty="0" smtClean="0">
                <a:solidFill>
                  <a:srgbClr val="3333FF"/>
                </a:solidFill>
              </a:rPr>
              <a:t>Virtual switches</a:t>
            </a:r>
            <a:endParaRPr lang="en-GB" dirty="0">
              <a:solidFill>
                <a:srgbClr val="3333FF"/>
              </a:solidFill>
            </a:endParaRPr>
          </a:p>
          <a:p>
            <a:pPr lvl="2"/>
            <a:r>
              <a:rPr lang="en-GB" dirty="0">
                <a:solidFill>
                  <a:srgbClr val="3333FF"/>
                </a:solidFill>
              </a:rPr>
              <a:t> </a:t>
            </a:r>
            <a:r>
              <a:rPr lang="en-GB" dirty="0" smtClean="0">
                <a:solidFill>
                  <a:srgbClr val="3333FF"/>
                </a:solidFill>
              </a:rPr>
              <a:t>Virtual links</a:t>
            </a:r>
            <a:endParaRPr lang="en-GB" dirty="0">
              <a:solidFill>
                <a:srgbClr val="3333FF"/>
              </a:solidFill>
            </a:endParaRPr>
          </a:p>
          <a:p>
            <a:pPr marL="457200" lvl="1" indent="0">
              <a:buNone/>
            </a:pPr>
            <a:endParaRPr lang="en-GB" dirty="0" smtClean="0">
              <a:solidFill>
                <a:srgbClr val="3333FF"/>
              </a:solidFill>
            </a:endParaRPr>
          </a:p>
          <a:p>
            <a:pPr lvl="1"/>
            <a:endParaRPr lang="en-GB" dirty="0" smtClean="0">
              <a:solidFill>
                <a:srgbClr val="3333FF"/>
              </a:solidFill>
            </a:endParaRPr>
          </a:p>
          <a:p>
            <a:pPr lvl="1"/>
            <a:endParaRPr lang="en-GB" dirty="0">
              <a:solidFill>
                <a:srgbClr val="3333FF"/>
              </a:solidFill>
            </a:endParaRPr>
          </a:p>
          <a:p>
            <a:pPr marL="457200" lvl="1" indent="0">
              <a:buNone/>
            </a:pPr>
            <a:endParaRPr lang="en-GB" dirty="0">
              <a:solidFill>
                <a:srgbClr val="3333FF"/>
              </a:solidFill>
            </a:endParaRPr>
          </a:p>
          <a:p>
            <a:pPr marL="914400" lvl="2" indent="0">
              <a:buNone/>
            </a:pPr>
            <a:endParaRPr lang="en-GB" dirty="0" smtClean="0">
              <a:solidFill>
                <a:srgbClr val="3333FF"/>
              </a:solidFill>
            </a:endParaRPr>
          </a:p>
          <a:p>
            <a:pPr marL="1371600" lvl="3" indent="0">
              <a:buNone/>
            </a:pPr>
            <a:endParaRPr lang="en-GB" dirty="0" smtClean="0">
              <a:solidFill>
                <a:srgbClr val="3333FF"/>
              </a:solidFill>
            </a:endParaRPr>
          </a:p>
          <a:p>
            <a:pPr lvl="3"/>
            <a:endParaRPr lang="en-GB" dirty="0" smtClean="0">
              <a:solidFill>
                <a:srgbClr val="3333FF"/>
              </a:solidFill>
            </a:endParaRPr>
          </a:p>
          <a:p>
            <a:pPr marL="1371600" lvl="3" indent="0">
              <a:buNone/>
            </a:pPr>
            <a:endParaRPr lang="en-GB" dirty="0" smtClean="0">
              <a:solidFill>
                <a:srgbClr val="3333FF"/>
              </a:solidFill>
            </a:endParaRPr>
          </a:p>
          <a:p>
            <a:pPr lvl="2"/>
            <a:endParaRPr lang="en-GB" dirty="0" smtClean="0">
              <a:solidFill>
                <a:srgbClr val="3333FF"/>
              </a:solidFill>
            </a:endParaRPr>
          </a:p>
          <a:p>
            <a:pPr lvl="2"/>
            <a:endParaRPr lang="en-GB" dirty="0" smtClean="0">
              <a:solidFill>
                <a:srgbClr val="3333FF"/>
              </a:solidFill>
            </a:endParaRPr>
          </a:p>
          <a:p>
            <a:pPr lvl="8">
              <a:buNone/>
            </a:pPr>
            <a:endParaRPr lang="en-GB" sz="2000" dirty="0" smtClean="0">
              <a:solidFill>
                <a:srgbClr val="3333FF"/>
              </a:solidFill>
            </a:endParaRPr>
          </a:p>
          <a:p>
            <a:pPr lvl="2">
              <a:buNone/>
            </a:pPr>
            <a:endParaRPr lang="en-GB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60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389"/>
            <a:ext cx="8382000" cy="519113"/>
          </a:xfrm>
          <a:ln/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Virtual Data </a:t>
            </a:r>
            <a:r>
              <a:rPr lang="en-GB" dirty="0" err="1" smtClean="0">
                <a:solidFill>
                  <a:srgbClr val="FF0000"/>
                </a:solidFill>
              </a:rPr>
              <a:t>Center</a:t>
            </a:r>
            <a:r>
              <a:rPr lang="en-GB" dirty="0" smtClean="0">
                <a:solidFill>
                  <a:srgbClr val="FF0000"/>
                </a:solidFill>
              </a:rPr>
              <a:t> (Ref. 1)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8206036" cy="5016758"/>
          </a:xfrm>
        </p:spPr>
        <p:txBody>
          <a:bodyPr/>
          <a:lstStyle/>
          <a:p>
            <a:pPr marL="457200" lvl="1" indent="0">
              <a:buNone/>
            </a:pPr>
            <a:endParaRPr lang="en-GB" dirty="0" smtClean="0">
              <a:solidFill>
                <a:srgbClr val="3333FF"/>
              </a:solidFill>
            </a:endParaRPr>
          </a:p>
          <a:p>
            <a:pPr lvl="1"/>
            <a:endParaRPr lang="en-GB" dirty="0" smtClean="0">
              <a:solidFill>
                <a:srgbClr val="3333FF"/>
              </a:solidFill>
            </a:endParaRPr>
          </a:p>
          <a:p>
            <a:pPr lvl="1"/>
            <a:endParaRPr lang="en-GB" dirty="0">
              <a:solidFill>
                <a:srgbClr val="3333FF"/>
              </a:solidFill>
            </a:endParaRPr>
          </a:p>
          <a:p>
            <a:pPr marL="457200" lvl="1" indent="0">
              <a:buNone/>
            </a:pPr>
            <a:endParaRPr lang="en-GB" dirty="0">
              <a:solidFill>
                <a:srgbClr val="3333FF"/>
              </a:solidFill>
            </a:endParaRPr>
          </a:p>
          <a:p>
            <a:pPr marL="914400" lvl="2" indent="0">
              <a:buNone/>
            </a:pPr>
            <a:endParaRPr lang="en-GB" dirty="0" smtClean="0">
              <a:solidFill>
                <a:srgbClr val="3333FF"/>
              </a:solidFill>
            </a:endParaRPr>
          </a:p>
          <a:p>
            <a:pPr marL="1371600" lvl="3" indent="0">
              <a:buNone/>
            </a:pPr>
            <a:endParaRPr lang="en-GB" dirty="0" smtClean="0">
              <a:solidFill>
                <a:srgbClr val="3333FF"/>
              </a:solidFill>
            </a:endParaRPr>
          </a:p>
          <a:p>
            <a:pPr lvl="3"/>
            <a:endParaRPr lang="en-GB" dirty="0" smtClean="0">
              <a:solidFill>
                <a:srgbClr val="3333FF"/>
              </a:solidFill>
            </a:endParaRPr>
          </a:p>
          <a:p>
            <a:pPr marL="1371600" lvl="3" indent="0">
              <a:buNone/>
            </a:pPr>
            <a:endParaRPr lang="en-GB" dirty="0" smtClean="0">
              <a:solidFill>
                <a:srgbClr val="3333FF"/>
              </a:solidFill>
            </a:endParaRPr>
          </a:p>
          <a:p>
            <a:pPr lvl="2"/>
            <a:endParaRPr lang="en-GB" dirty="0" smtClean="0">
              <a:solidFill>
                <a:srgbClr val="3333FF"/>
              </a:solidFill>
            </a:endParaRPr>
          </a:p>
          <a:p>
            <a:pPr lvl="2"/>
            <a:endParaRPr lang="en-GB" dirty="0" smtClean="0">
              <a:solidFill>
                <a:srgbClr val="3333FF"/>
              </a:solidFill>
            </a:endParaRPr>
          </a:p>
          <a:p>
            <a:pPr lvl="8">
              <a:buNone/>
            </a:pPr>
            <a:endParaRPr lang="en-GB" sz="2000" dirty="0" smtClean="0">
              <a:solidFill>
                <a:srgbClr val="3333FF"/>
              </a:solidFill>
            </a:endParaRPr>
          </a:p>
          <a:p>
            <a:pPr lvl="2">
              <a:buNone/>
            </a:pPr>
            <a:endParaRPr lang="en-GB" dirty="0">
              <a:solidFill>
                <a:srgbClr val="3333FF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0" y="914400"/>
            <a:ext cx="7620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5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744" y="0"/>
            <a:ext cx="8915400" cy="16764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References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8901113" cy="5715000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solidFill>
                <a:srgbClr val="3333FF"/>
              </a:solidFill>
            </a:endParaRPr>
          </a:p>
          <a:p>
            <a:pPr>
              <a:buAutoNum type="arabicPeriod"/>
            </a:pPr>
            <a:r>
              <a:rPr lang="en-US" sz="1800" dirty="0" smtClean="0">
                <a:solidFill>
                  <a:srgbClr val="3333FF"/>
                </a:solidFill>
              </a:rPr>
              <a:t>MD. Bari et al., Data Center Networking Virtualization: A Survey, IEEE Communications Surveys &amp; Tutorials, Vol.15, No2, Second Quarter 2013</a:t>
            </a:r>
            <a:endParaRPr lang="en-US" sz="1800" dirty="0" smtClean="0">
              <a:solidFill>
                <a:srgbClr val="3333FF"/>
              </a:solidFill>
            </a:endParaRPr>
          </a:p>
          <a:p>
            <a:pPr marL="0" lvl="0" indent="0">
              <a:buNone/>
            </a:pPr>
            <a:endParaRPr lang="en-US" sz="1800" b="1" dirty="0">
              <a:solidFill>
                <a:srgbClr val="3333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3333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3333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3333FF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3333FF"/>
              </a:solidFill>
            </a:endParaRPr>
          </a:p>
          <a:p>
            <a:pPr lvl="2"/>
            <a:endParaRPr lang="en-US" sz="1600" dirty="0" smtClean="0">
              <a:solidFill>
                <a:srgbClr val="3333FF"/>
              </a:solidFill>
            </a:endParaRPr>
          </a:p>
          <a:p>
            <a:pPr lvl="1"/>
            <a:endParaRPr lang="en-US" sz="1800" dirty="0" smtClean="0">
              <a:solidFill>
                <a:srgbClr val="3333FF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3333FF"/>
              </a:solidFill>
            </a:endParaRPr>
          </a:p>
          <a:p>
            <a:pPr lvl="1"/>
            <a:endParaRPr lang="en-US" sz="1800" dirty="0" smtClean="0">
              <a:solidFill>
                <a:srgbClr val="3333FF"/>
              </a:solidFill>
            </a:endParaRPr>
          </a:p>
          <a:p>
            <a:endParaRPr lang="en-US" sz="2000" b="1" dirty="0" smtClean="0">
              <a:solidFill>
                <a:srgbClr val="3333FF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3333FF"/>
              </a:solidFill>
            </a:endParaRPr>
          </a:p>
          <a:p>
            <a:endParaRPr lang="en-US" sz="2000" b="1" dirty="0" smtClean="0">
              <a:solidFill>
                <a:srgbClr val="3333FF"/>
              </a:solidFill>
            </a:endParaRPr>
          </a:p>
          <a:p>
            <a:pPr marL="457200" lvl="1" indent="0">
              <a:buNone/>
            </a:pPr>
            <a:endParaRPr lang="en-US" sz="1800" dirty="0" smtClean="0">
              <a:solidFill>
                <a:srgbClr val="3333FF"/>
              </a:solidFill>
            </a:endParaRPr>
          </a:p>
          <a:p>
            <a:endParaRPr lang="en-US" sz="2000" b="1" dirty="0">
              <a:solidFill>
                <a:srgbClr val="3333FF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3333FF"/>
              </a:solidFill>
            </a:endParaRPr>
          </a:p>
          <a:p>
            <a:pPr>
              <a:buFontTx/>
              <a:buNone/>
            </a:pPr>
            <a:endParaRPr lang="en-US" sz="2000" b="1" dirty="0" smtClean="0">
              <a:solidFill>
                <a:srgbClr val="3333FF"/>
              </a:solidFill>
            </a:endParaRPr>
          </a:p>
          <a:p>
            <a:endParaRPr lang="en-US" sz="2000" b="1" dirty="0" smtClean="0">
              <a:solidFill>
                <a:srgbClr val="3333FF"/>
              </a:solidFill>
            </a:endParaRPr>
          </a:p>
          <a:p>
            <a:pPr>
              <a:buFontTx/>
              <a:buNone/>
            </a:pPr>
            <a:endParaRPr lang="en-US" sz="2000" b="1" dirty="0" smtClean="0">
              <a:solidFill>
                <a:srgbClr val="3333FF"/>
              </a:solidFill>
            </a:endParaRPr>
          </a:p>
          <a:p>
            <a:pPr>
              <a:buFontTx/>
              <a:buNone/>
            </a:pPr>
            <a:endParaRPr lang="en-US" sz="2000" b="1" dirty="0" smtClean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9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ln/>
        </p:spPr>
        <p:txBody>
          <a:bodyPr/>
          <a:lstStyle/>
          <a:p>
            <a:r>
              <a:rPr lang="en-GB" sz="4000" dirty="0" smtClean="0">
                <a:solidFill>
                  <a:srgbClr val="FF0000"/>
                </a:solidFill>
              </a:rPr>
              <a:t>The End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763000" cy="4181475"/>
          </a:xfrm>
        </p:spPr>
        <p:txBody>
          <a:bodyPr/>
          <a:lstStyle/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401120" y="-186898"/>
            <a:ext cx="3417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C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lang="en-CA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en-C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en-C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9906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657600"/>
            <a:ext cx="3048000" cy="225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249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50" y="76200"/>
            <a:ext cx="9135649" cy="838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Data Center Networking - Basics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838200"/>
            <a:ext cx="5454650" cy="5715000"/>
          </a:xfrm>
        </p:spPr>
        <p:txBody>
          <a:bodyPr/>
          <a:lstStyle/>
          <a:p>
            <a:pPr marL="0" indent="0">
              <a:buNone/>
            </a:pPr>
            <a:endParaRPr lang="en-US" b="1" dirty="0" smtClean="0">
              <a:solidFill>
                <a:srgbClr val="3333FF"/>
              </a:solidFill>
            </a:endParaRPr>
          </a:p>
          <a:p>
            <a:endParaRPr lang="en-US" sz="2000" b="1" dirty="0" smtClean="0">
              <a:solidFill>
                <a:srgbClr val="3333FF"/>
              </a:solidFill>
            </a:endParaRPr>
          </a:p>
          <a:p>
            <a:endParaRPr lang="en-US" sz="2000" b="1" dirty="0">
              <a:solidFill>
                <a:srgbClr val="3333FF"/>
              </a:solidFill>
            </a:endParaRPr>
          </a:p>
          <a:p>
            <a:r>
              <a:rPr lang="en-US" sz="2000" b="1" dirty="0" smtClean="0">
                <a:solidFill>
                  <a:srgbClr val="3333FF"/>
                </a:solidFill>
              </a:rPr>
              <a:t> </a:t>
            </a:r>
            <a:r>
              <a:rPr lang="en-US" sz="2000" b="1" dirty="0" smtClean="0">
                <a:solidFill>
                  <a:srgbClr val="3333FF"/>
                </a:solidFill>
              </a:rPr>
              <a:t>Basic Concepts</a:t>
            </a:r>
            <a:endParaRPr lang="en-US" sz="2000" b="1" dirty="0" smtClean="0">
              <a:solidFill>
                <a:srgbClr val="3333FF"/>
              </a:solidFill>
            </a:endParaRPr>
          </a:p>
          <a:p>
            <a:pPr lvl="1">
              <a:buFontTx/>
              <a:buNone/>
            </a:pPr>
            <a:endParaRPr lang="en-US" sz="1800" b="1" dirty="0" smtClean="0">
              <a:solidFill>
                <a:srgbClr val="3333FF"/>
              </a:solidFill>
            </a:endParaRPr>
          </a:p>
          <a:p>
            <a:r>
              <a:rPr lang="en-US" sz="2000" b="1" dirty="0" smtClean="0">
                <a:solidFill>
                  <a:srgbClr val="3333FF"/>
                </a:solidFill>
              </a:rPr>
              <a:t> </a:t>
            </a:r>
            <a:r>
              <a:rPr lang="en-US" sz="2000" b="1" dirty="0" smtClean="0">
                <a:solidFill>
                  <a:srgbClr val="3333FF"/>
                </a:solidFill>
              </a:rPr>
              <a:t>Data Center Topology</a:t>
            </a:r>
            <a:endParaRPr lang="en-US" sz="2000" b="1" dirty="0" smtClean="0">
              <a:solidFill>
                <a:srgbClr val="3333FF"/>
              </a:solidFill>
            </a:endParaRPr>
          </a:p>
          <a:p>
            <a:endParaRPr lang="en-US" sz="2000" b="1" dirty="0">
              <a:solidFill>
                <a:srgbClr val="3333FF"/>
              </a:solidFill>
            </a:endParaRPr>
          </a:p>
          <a:p>
            <a:r>
              <a:rPr lang="en-US" sz="2000" b="1" dirty="0" smtClean="0">
                <a:solidFill>
                  <a:srgbClr val="3333FF"/>
                </a:solidFill>
              </a:rPr>
              <a:t> </a:t>
            </a:r>
            <a:r>
              <a:rPr lang="en-US" sz="2000" b="1" dirty="0" smtClean="0">
                <a:solidFill>
                  <a:srgbClr val="3333FF"/>
                </a:solidFill>
              </a:rPr>
              <a:t>Data Center Virtualization</a:t>
            </a:r>
            <a:endParaRPr lang="en-US" sz="2000" b="1" dirty="0" smtClean="0">
              <a:solidFill>
                <a:srgbClr val="3333FF"/>
              </a:solidFill>
            </a:endParaRPr>
          </a:p>
          <a:p>
            <a:endParaRPr lang="en-US" sz="2000" b="1" dirty="0">
              <a:solidFill>
                <a:srgbClr val="3333FF"/>
              </a:solidFill>
            </a:endParaRPr>
          </a:p>
          <a:p>
            <a:endParaRPr lang="en-US" sz="2000" b="1" dirty="0">
              <a:solidFill>
                <a:srgbClr val="3333FF"/>
              </a:solidFill>
            </a:endParaRPr>
          </a:p>
          <a:p>
            <a:endParaRPr lang="en-US" sz="2000" b="1" dirty="0" smtClean="0">
              <a:solidFill>
                <a:srgbClr val="3333FF"/>
              </a:solidFill>
            </a:endParaRPr>
          </a:p>
          <a:p>
            <a:endParaRPr lang="en-US" sz="2000" b="1" dirty="0">
              <a:solidFill>
                <a:srgbClr val="3333FF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3333FF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3333FF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3333FF"/>
                </a:solidFill>
              </a:rPr>
              <a:t> </a:t>
            </a:r>
          </a:p>
          <a:p>
            <a:pPr>
              <a:buFontTx/>
              <a:buNone/>
            </a:pPr>
            <a:endParaRPr lang="en-US" sz="2000" b="1" dirty="0" smtClean="0">
              <a:solidFill>
                <a:srgbClr val="3333FF"/>
              </a:solidFill>
            </a:endParaRPr>
          </a:p>
          <a:p>
            <a:endParaRPr lang="en-US" sz="2000" b="1" dirty="0" smtClean="0">
              <a:solidFill>
                <a:srgbClr val="3333FF"/>
              </a:solidFill>
            </a:endParaRPr>
          </a:p>
          <a:p>
            <a:pPr>
              <a:buFontTx/>
              <a:buNone/>
            </a:pPr>
            <a:endParaRPr lang="en-US" sz="2000" b="1" dirty="0" smtClean="0">
              <a:solidFill>
                <a:srgbClr val="3333FF"/>
              </a:solidFill>
            </a:endParaRPr>
          </a:p>
          <a:p>
            <a:pPr>
              <a:buFontTx/>
              <a:buNone/>
            </a:pPr>
            <a:endParaRPr lang="en-US" sz="2000" b="1" dirty="0" smtClean="0">
              <a:solidFill>
                <a:srgbClr val="3333FF"/>
              </a:solidFill>
            </a:endParaRPr>
          </a:p>
        </p:txBody>
      </p:sp>
      <p:pic>
        <p:nvPicPr>
          <p:cNvPr id="2" name="Picture 2" descr="http://www.cs.cmu.edu/%7Edleeds/teach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" y="1295400"/>
            <a:ext cx="3352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75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95" y="2667000"/>
            <a:ext cx="9107905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Basic Concepts</a:t>
            </a:r>
            <a:endParaRPr lang="en-US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0" y="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3000" y="1847850"/>
            <a:ext cx="7772400" cy="914400"/>
          </a:xfrm>
        </p:spPr>
        <p:txBody>
          <a:bodyPr/>
          <a:lstStyle/>
          <a:p>
            <a:pPr marL="0" indent="0">
              <a:buNone/>
            </a:pPr>
            <a:endParaRPr lang="en-CA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7" y="4368132"/>
            <a:ext cx="246856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71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519113"/>
          </a:xfrm>
          <a:ln/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Data </a:t>
            </a:r>
            <a:r>
              <a:rPr lang="en-GB" dirty="0" err="1" smtClean="0">
                <a:solidFill>
                  <a:srgbClr val="FF0000"/>
                </a:solidFill>
              </a:rPr>
              <a:t>Center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8206036" cy="5016758"/>
          </a:xfrm>
        </p:spPr>
        <p:txBody>
          <a:bodyPr/>
          <a:lstStyle/>
          <a:p>
            <a:pPr>
              <a:buFontTx/>
              <a:buNone/>
            </a:pPr>
            <a:r>
              <a:rPr lang="en-GB" dirty="0" smtClean="0">
                <a:solidFill>
                  <a:srgbClr val="3333FF"/>
                </a:solidFill>
              </a:rPr>
              <a:t>Consists of:</a:t>
            </a:r>
            <a:endParaRPr lang="en-GB" dirty="0">
              <a:solidFill>
                <a:srgbClr val="3333FF"/>
              </a:solidFill>
            </a:endParaRPr>
          </a:p>
          <a:p>
            <a:pPr lvl="1">
              <a:buNone/>
            </a:pPr>
            <a:endParaRPr lang="en-GB" dirty="0" smtClean="0">
              <a:solidFill>
                <a:srgbClr val="3333FF"/>
              </a:solidFill>
            </a:endParaRPr>
          </a:p>
          <a:p>
            <a:pPr lvl="2"/>
            <a:r>
              <a:rPr lang="en-GB" dirty="0" smtClean="0">
                <a:solidFill>
                  <a:srgbClr val="3333FF"/>
                </a:solidFill>
              </a:rPr>
              <a:t> </a:t>
            </a:r>
            <a:r>
              <a:rPr lang="en-GB" dirty="0" smtClean="0">
                <a:solidFill>
                  <a:srgbClr val="3333FF"/>
                </a:solidFill>
              </a:rPr>
              <a:t>Servers (Physical machines)</a:t>
            </a:r>
          </a:p>
          <a:p>
            <a:pPr lvl="2"/>
            <a:r>
              <a:rPr lang="en-GB" dirty="0" smtClean="0">
                <a:solidFill>
                  <a:srgbClr val="3333FF"/>
                </a:solidFill>
              </a:rPr>
              <a:t>Storage</a:t>
            </a:r>
          </a:p>
          <a:p>
            <a:pPr lvl="2"/>
            <a:r>
              <a:rPr lang="en-GB" dirty="0" smtClean="0">
                <a:solidFill>
                  <a:srgbClr val="3333FF"/>
                </a:solidFill>
              </a:rPr>
              <a:t>Network devices (switch, router, cables)</a:t>
            </a:r>
          </a:p>
          <a:p>
            <a:pPr lvl="2"/>
            <a:r>
              <a:rPr lang="en-GB" dirty="0" smtClean="0">
                <a:solidFill>
                  <a:srgbClr val="3333FF"/>
                </a:solidFill>
              </a:rPr>
              <a:t>Power </a:t>
            </a:r>
            <a:r>
              <a:rPr lang="en-GB" dirty="0" smtClean="0">
                <a:solidFill>
                  <a:srgbClr val="3333FF"/>
                </a:solidFill>
              </a:rPr>
              <a:t>distribution systems</a:t>
            </a:r>
          </a:p>
          <a:p>
            <a:pPr lvl="2"/>
            <a:r>
              <a:rPr lang="en-GB" dirty="0" smtClean="0">
                <a:solidFill>
                  <a:srgbClr val="3333FF"/>
                </a:solidFill>
              </a:rPr>
              <a:t>Cooling systems</a:t>
            </a:r>
            <a:endParaRPr lang="en-GB" dirty="0" smtClean="0">
              <a:solidFill>
                <a:srgbClr val="3333FF"/>
              </a:solidFill>
            </a:endParaRPr>
          </a:p>
          <a:p>
            <a:pPr lvl="8">
              <a:buNone/>
            </a:pPr>
            <a:endParaRPr lang="en-GB" sz="2000" dirty="0" smtClean="0">
              <a:solidFill>
                <a:srgbClr val="3333FF"/>
              </a:solidFill>
            </a:endParaRPr>
          </a:p>
          <a:p>
            <a:pPr lvl="2">
              <a:buNone/>
            </a:pPr>
            <a:endParaRPr lang="en-GB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81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519113"/>
          </a:xfrm>
          <a:ln/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Data </a:t>
            </a:r>
            <a:r>
              <a:rPr lang="en-GB" dirty="0" err="1" smtClean="0">
                <a:solidFill>
                  <a:srgbClr val="FF0000"/>
                </a:solidFill>
              </a:rPr>
              <a:t>Center</a:t>
            </a:r>
            <a:r>
              <a:rPr lang="en-GB" dirty="0" smtClean="0">
                <a:solidFill>
                  <a:srgbClr val="FF0000"/>
                </a:solidFill>
              </a:rPr>
              <a:t> Network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8206036" cy="5016758"/>
          </a:xfrm>
        </p:spPr>
        <p:txBody>
          <a:bodyPr/>
          <a:lstStyle/>
          <a:p>
            <a:pPr>
              <a:buFontTx/>
              <a:buNone/>
            </a:pPr>
            <a:r>
              <a:rPr lang="en-GB" dirty="0" smtClean="0">
                <a:solidFill>
                  <a:srgbClr val="3333FF"/>
                </a:solidFill>
              </a:rPr>
              <a:t>Communications infrastructure – Could be described by:</a:t>
            </a:r>
            <a:endParaRPr lang="en-GB" dirty="0" smtClean="0">
              <a:solidFill>
                <a:srgbClr val="3333FF"/>
              </a:solidFill>
            </a:endParaRPr>
          </a:p>
          <a:p>
            <a:pPr lvl="2"/>
            <a:r>
              <a:rPr lang="en-GB" dirty="0" smtClean="0">
                <a:solidFill>
                  <a:srgbClr val="3333FF"/>
                </a:solidFill>
              </a:rPr>
              <a:t> </a:t>
            </a:r>
            <a:r>
              <a:rPr lang="en-GB" dirty="0" smtClean="0">
                <a:solidFill>
                  <a:srgbClr val="3333FF"/>
                </a:solidFill>
              </a:rPr>
              <a:t>Topology</a:t>
            </a:r>
            <a:endParaRPr lang="en-GB" dirty="0" smtClean="0">
              <a:solidFill>
                <a:srgbClr val="3333FF"/>
              </a:solidFill>
            </a:endParaRPr>
          </a:p>
          <a:p>
            <a:pPr lvl="2"/>
            <a:r>
              <a:rPr lang="en-GB" dirty="0">
                <a:solidFill>
                  <a:srgbClr val="3333FF"/>
                </a:solidFill>
              </a:rPr>
              <a:t> </a:t>
            </a:r>
            <a:r>
              <a:rPr lang="en-GB" dirty="0" smtClean="0">
                <a:solidFill>
                  <a:srgbClr val="3333FF"/>
                </a:solidFill>
              </a:rPr>
              <a:t>Routing / switching equipment</a:t>
            </a:r>
            <a:endParaRPr lang="en-GB" dirty="0" smtClean="0">
              <a:solidFill>
                <a:srgbClr val="3333FF"/>
              </a:solidFill>
            </a:endParaRPr>
          </a:p>
          <a:p>
            <a:pPr lvl="2"/>
            <a:r>
              <a:rPr lang="en-GB" dirty="0" smtClean="0">
                <a:solidFill>
                  <a:srgbClr val="3333FF"/>
                </a:solidFill>
              </a:rPr>
              <a:t>Protocols</a:t>
            </a:r>
          </a:p>
          <a:p>
            <a:pPr lvl="8">
              <a:buNone/>
            </a:pPr>
            <a:endParaRPr lang="en-GB" sz="2000" dirty="0" smtClean="0">
              <a:solidFill>
                <a:srgbClr val="3333FF"/>
              </a:solidFill>
            </a:endParaRPr>
          </a:p>
          <a:p>
            <a:pPr lvl="2">
              <a:buNone/>
            </a:pPr>
            <a:endParaRPr lang="en-GB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8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389"/>
            <a:ext cx="8382000" cy="519113"/>
          </a:xfrm>
          <a:ln/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Data </a:t>
            </a:r>
            <a:r>
              <a:rPr lang="en-GB" dirty="0" err="1" smtClean="0">
                <a:solidFill>
                  <a:srgbClr val="FF0000"/>
                </a:solidFill>
              </a:rPr>
              <a:t>Center</a:t>
            </a:r>
            <a:r>
              <a:rPr lang="en-GB" dirty="0" smtClean="0">
                <a:solidFill>
                  <a:srgbClr val="FF0000"/>
                </a:solidFill>
              </a:rPr>
              <a:t> Network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8206036" cy="5016758"/>
          </a:xfrm>
        </p:spPr>
        <p:txBody>
          <a:bodyPr/>
          <a:lstStyle/>
          <a:p>
            <a:pPr>
              <a:buFontTx/>
              <a:buNone/>
            </a:pPr>
            <a:r>
              <a:rPr lang="en-GB" dirty="0" smtClean="0">
                <a:solidFill>
                  <a:srgbClr val="3333FF"/>
                </a:solidFill>
              </a:rPr>
              <a:t>Data </a:t>
            </a:r>
            <a:r>
              <a:rPr lang="en-GB" dirty="0" err="1" smtClean="0">
                <a:solidFill>
                  <a:srgbClr val="3333FF"/>
                </a:solidFill>
              </a:rPr>
              <a:t>Center</a:t>
            </a:r>
            <a:r>
              <a:rPr lang="en-GB" dirty="0" smtClean="0">
                <a:solidFill>
                  <a:srgbClr val="3333FF"/>
                </a:solidFill>
              </a:rPr>
              <a:t> Network vs.  ISP Networks:</a:t>
            </a:r>
            <a:endParaRPr lang="en-GB" dirty="0" smtClean="0">
              <a:solidFill>
                <a:srgbClr val="3333FF"/>
              </a:solidFill>
            </a:endParaRPr>
          </a:p>
          <a:p>
            <a:pPr lvl="1"/>
            <a:r>
              <a:rPr lang="en-GB" dirty="0" smtClean="0">
                <a:solidFill>
                  <a:srgbClr val="3333FF"/>
                </a:solidFill>
              </a:rPr>
              <a:t> </a:t>
            </a:r>
            <a:r>
              <a:rPr lang="en-GB" dirty="0" smtClean="0">
                <a:solidFill>
                  <a:srgbClr val="3333FF"/>
                </a:solidFill>
              </a:rPr>
              <a:t>Number of nodes</a:t>
            </a:r>
          </a:p>
          <a:p>
            <a:pPr lvl="2"/>
            <a:r>
              <a:rPr lang="en-GB" dirty="0">
                <a:solidFill>
                  <a:srgbClr val="3333FF"/>
                </a:solidFill>
              </a:rPr>
              <a:t> </a:t>
            </a:r>
            <a:r>
              <a:rPr lang="en-GB" dirty="0" smtClean="0">
                <a:solidFill>
                  <a:srgbClr val="3333FF"/>
                </a:solidFill>
              </a:rPr>
              <a:t>ISPs backbones (hundreds)</a:t>
            </a:r>
          </a:p>
          <a:p>
            <a:pPr lvl="3"/>
            <a:r>
              <a:rPr lang="en-GB" dirty="0" smtClean="0">
                <a:solidFill>
                  <a:srgbClr val="3333FF"/>
                </a:solidFill>
              </a:rPr>
              <a:t>487 for AT&amp;T – Ref. 1</a:t>
            </a:r>
          </a:p>
          <a:p>
            <a:pPr lvl="2"/>
            <a:r>
              <a:rPr lang="en-GB" dirty="0" smtClean="0">
                <a:solidFill>
                  <a:srgbClr val="3333FF"/>
                </a:solidFill>
              </a:rPr>
              <a:t>Data </a:t>
            </a:r>
            <a:r>
              <a:rPr lang="en-GB" dirty="0" err="1" smtClean="0">
                <a:solidFill>
                  <a:srgbClr val="3333FF"/>
                </a:solidFill>
              </a:rPr>
              <a:t>centers</a:t>
            </a:r>
            <a:r>
              <a:rPr lang="en-GB" dirty="0" smtClean="0">
                <a:solidFill>
                  <a:srgbClr val="3333FF"/>
                </a:solidFill>
              </a:rPr>
              <a:t> (thousands)</a:t>
            </a:r>
          </a:p>
          <a:p>
            <a:pPr lvl="3"/>
            <a:r>
              <a:rPr lang="en-GB" dirty="0" smtClean="0">
                <a:solidFill>
                  <a:srgbClr val="3333FF"/>
                </a:solidFill>
              </a:rPr>
              <a:t>Google (12 000)  Ref. 1</a:t>
            </a:r>
          </a:p>
          <a:p>
            <a:pPr marL="1371600" lvl="3" indent="0">
              <a:buNone/>
            </a:pPr>
            <a:endParaRPr lang="en-GB" dirty="0" smtClean="0">
              <a:solidFill>
                <a:srgbClr val="3333FF"/>
              </a:solidFill>
            </a:endParaRPr>
          </a:p>
          <a:p>
            <a:pPr lvl="1"/>
            <a:r>
              <a:rPr lang="en-GB" dirty="0">
                <a:solidFill>
                  <a:srgbClr val="3333FF"/>
                </a:solidFill>
              </a:rPr>
              <a:t> </a:t>
            </a:r>
            <a:r>
              <a:rPr lang="en-GB" dirty="0" smtClean="0">
                <a:solidFill>
                  <a:srgbClr val="3333FF"/>
                </a:solidFill>
              </a:rPr>
              <a:t>Topology</a:t>
            </a:r>
          </a:p>
          <a:p>
            <a:pPr lvl="2"/>
            <a:r>
              <a:rPr lang="en-GB" dirty="0" smtClean="0">
                <a:solidFill>
                  <a:srgbClr val="3333FF"/>
                </a:solidFill>
              </a:rPr>
              <a:t>Topology with specific properties are used for data  </a:t>
            </a:r>
            <a:r>
              <a:rPr lang="en-GB" dirty="0" err="1" smtClean="0">
                <a:solidFill>
                  <a:srgbClr val="3333FF"/>
                </a:solidFill>
              </a:rPr>
              <a:t>center</a:t>
            </a:r>
            <a:r>
              <a:rPr lang="en-GB" dirty="0" smtClean="0">
                <a:solidFill>
                  <a:srgbClr val="3333FF"/>
                </a:solidFill>
              </a:rPr>
              <a:t> in order to allow topology specific routing optimization</a:t>
            </a:r>
            <a:endParaRPr lang="en-GB" dirty="0">
              <a:solidFill>
                <a:srgbClr val="3333FF"/>
              </a:solidFill>
            </a:endParaRPr>
          </a:p>
          <a:p>
            <a:pPr marL="1371600" lvl="3" indent="0">
              <a:buNone/>
            </a:pPr>
            <a:endParaRPr lang="en-GB" dirty="0" smtClean="0">
              <a:solidFill>
                <a:srgbClr val="3333FF"/>
              </a:solidFill>
            </a:endParaRPr>
          </a:p>
          <a:p>
            <a:pPr marL="1371600" lvl="3" indent="0">
              <a:buNone/>
            </a:pPr>
            <a:endParaRPr lang="en-GB" dirty="0" smtClean="0">
              <a:solidFill>
                <a:srgbClr val="3333FF"/>
              </a:solidFill>
            </a:endParaRPr>
          </a:p>
          <a:p>
            <a:pPr marL="1371600" lvl="3" indent="0">
              <a:buNone/>
            </a:pPr>
            <a:endParaRPr lang="en-GB" dirty="0" smtClean="0">
              <a:solidFill>
                <a:srgbClr val="3333FF"/>
              </a:solidFill>
            </a:endParaRPr>
          </a:p>
          <a:p>
            <a:pPr lvl="3"/>
            <a:endParaRPr lang="en-GB" dirty="0" smtClean="0">
              <a:solidFill>
                <a:srgbClr val="3333FF"/>
              </a:solidFill>
            </a:endParaRPr>
          </a:p>
          <a:p>
            <a:pPr marL="1371600" lvl="3" indent="0">
              <a:buNone/>
            </a:pPr>
            <a:endParaRPr lang="en-GB" dirty="0" smtClean="0">
              <a:solidFill>
                <a:srgbClr val="3333FF"/>
              </a:solidFill>
            </a:endParaRPr>
          </a:p>
          <a:p>
            <a:pPr lvl="2"/>
            <a:endParaRPr lang="en-GB" dirty="0" smtClean="0">
              <a:solidFill>
                <a:srgbClr val="3333FF"/>
              </a:solidFill>
            </a:endParaRPr>
          </a:p>
          <a:p>
            <a:pPr lvl="2"/>
            <a:endParaRPr lang="en-GB" dirty="0" smtClean="0">
              <a:solidFill>
                <a:srgbClr val="3333FF"/>
              </a:solidFill>
            </a:endParaRPr>
          </a:p>
          <a:p>
            <a:pPr lvl="8">
              <a:buNone/>
            </a:pPr>
            <a:endParaRPr lang="en-GB" sz="2000" dirty="0" smtClean="0">
              <a:solidFill>
                <a:srgbClr val="3333FF"/>
              </a:solidFill>
            </a:endParaRPr>
          </a:p>
          <a:p>
            <a:pPr lvl="2">
              <a:buNone/>
            </a:pPr>
            <a:endParaRPr lang="en-GB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5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95" y="2667000"/>
            <a:ext cx="9107905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Data Center Network Topology</a:t>
            </a:r>
            <a:endParaRPr lang="en-US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0" y="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3000" y="1847850"/>
            <a:ext cx="7772400" cy="914400"/>
          </a:xfrm>
        </p:spPr>
        <p:txBody>
          <a:bodyPr/>
          <a:lstStyle/>
          <a:p>
            <a:pPr marL="0" indent="0">
              <a:buNone/>
            </a:pPr>
            <a:endParaRPr lang="en-CA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7" y="4368132"/>
            <a:ext cx="246856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34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389"/>
            <a:ext cx="8382000" cy="519113"/>
          </a:xfrm>
          <a:ln/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Conventional Topology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8206036" cy="5016758"/>
          </a:xfrm>
        </p:spPr>
        <p:txBody>
          <a:bodyPr/>
          <a:lstStyle/>
          <a:p>
            <a:pPr>
              <a:buFontTx/>
              <a:buNone/>
            </a:pPr>
            <a:r>
              <a:rPr lang="en-GB" dirty="0" smtClean="0">
                <a:solidFill>
                  <a:srgbClr val="3333FF"/>
                </a:solidFill>
              </a:rPr>
              <a:t>Three layers:</a:t>
            </a:r>
          </a:p>
          <a:p>
            <a:pPr>
              <a:buFontTx/>
              <a:buNone/>
            </a:pPr>
            <a:endParaRPr lang="en-GB" dirty="0">
              <a:solidFill>
                <a:srgbClr val="3333FF"/>
              </a:solidFill>
            </a:endParaRPr>
          </a:p>
          <a:p>
            <a:pPr lvl="1"/>
            <a:r>
              <a:rPr lang="en-GB" dirty="0">
                <a:solidFill>
                  <a:srgbClr val="3333FF"/>
                </a:solidFill>
              </a:rPr>
              <a:t> </a:t>
            </a:r>
            <a:r>
              <a:rPr lang="en-GB" dirty="0" smtClean="0">
                <a:solidFill>
                  <a:srgbClr val="3333FF"/>
                </a:solidFill>
              </a:rPr>
              <a:t>Access layer with Top of the  Rack (</a:t>
            </a:r>
            <a:r>
              <a:rPr lang="en-GB" dirty="0" err="1" smtClean="0">
                <a:solidFill>
                  <a:srgbClr val="3333FF"/>
                </a:solidFill>
              </a:rPr>
              <a:t>ToR</a:t>
            </a:r>
            <a:r>
              <a:rPr lang="en-GB" dirty="0" smtClean="0">
                <a:solidFill>
                  <a:srgbClr val="3333FF"/>
                </a:solidFill>
              </a:rPr>
              <a:t>) switches</a:t>
            </a:r>
          </a:p>
          <a:p>
            <a:pPr lvl="1"/>
            <a:endParaRPr lang="en-GB" dirty="0">
              <a:solidFill>
                <a:srgbClr val="3333FF"/>
              </a:solidFill>
            </a:endParaRPr>
          </a:p>
          <a:p>
            <a:pPr lvl="1"/>
            <a:r>
              <a:rPr lang="en-GB" dirty="0" smtClean="0">
                <a:solidFill>
                  <a:srgbClr val="3333FF"/>
                </a:solidFill>
              </a:rPr>
              <a:t>Aggregation layer</a:t>
            </a:r>
          </a:p>
          <a:p>
            <a:pPr marL="457200" lvl="1" indent="0">
              <a:buNone/>
            </a:pPr>
            <a:endParaRPr lang="en-GB" dirty="0" smtClean="0">
              <a:solidFill>
                <a:srgbClr val="3333FF"/>
              </a:solidFill>
            </a:endParaRPr>
          </a:p>
          <a:p>
            <a:pPr lvl="1"/>
            <a:r>
              <a:rPr lang="en-GB" dirty="0" smtClean="0">
                <a:solidFill>
                  <a:srgbClr val="3333FF"/>
                </a:solidFill>
              </a:rPr>
              <a:t>Core layer</a:t>
            </a:r>
            <a:endParaRPr lang="en-GB" dirty="0">
              <a:solidFill>
                <a:srgbClr val="3333FF"/>
              </a:solidFill>
            </a:endParaRPr>
          </a:p>
          <a:p>
            <a:pPr marL="914400" lvl="2" indent="0">
              <a:buNone/>
            </a:pPr>
            <a:endParaRPr lang="en-GB" dirty="0" smtClean="0">
              <a:solidFill>
                <a:srgbClr val="3333FF"/>
              </a:solidFill>
            </a:endParaRPr>
          </a:p>
          <a:p>
            <a:pPr marL="1371600" lvl="3" indent="0">
              <a:buNone/>
            </a:pPr>
            <a:endParaRPr lang="en-GB" dirty="0" smtClean="0">
              <a:solidFill>
                <a:srgbClr val="3333FF"/>
              </a:solidFill>
            </a:endParaRPr>
          </a:p>
          <a:p>
            <a:pPr lvl="3"/>
            <a:endParaRPr lang="en-GB" dirty="0" smtClean="0">
              <a:solidFill>
                <a:srgbClr val="3333FF"/>
              </a:solidFill>
            </a:endParaRPr>
          </a:p>
          <a:p>
            <a:pPr marL="1371600" lvl="3" indent="0">
              <a:buNone/>
            </a:pPr>
            <a:endParaRPr lang="en-GB" dirty="0" smtClean="0">
              <a:solidFill>
                <a:srgbClr val="3333FF"/>
              </a:solidFill>
            </a:endParaRPr>
          </a:p>
          <a:p>
            <a:pPr lvl="2"/>
            <a:endParaRPr lang="en-GB" dirty="0" smtClean="0">
              <a:solidFill>
                <a:srgbClr val="3333FF"/>
              </a:solidFill>
            </a:endParaRPr>
          </a:p>
          <a:p>
            <a:pPr lvl="2"/>
            <a:endParaRPr lang="en-GB" dirty="0" smtClean="0">
              <a:solidFill>
                <a:srgbClr val="3333FF"/>
              </a:solidFill>
            </a:endParaRPr>
          </a:p>
          <a:p>
            <a:pPr lvl="8">
              <a:buNone/>
            </a:pPr>
            <a:endParaRPr lang="en-GB" sz="2000" dirty="0" smtClean="0">
              <a:solidFill>
                <a:srgbClr val="3333FF"/>
              </a:solidFill>
            </a:endParaRPr>
          </a:p>
          <a:p>
            <a:pPr lvl="2">
              <a:buNone/>
            </a:pPr>
            <a:endParaRPr lang="en-GB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69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12-5920-Stationery-CISSE">
  <a:themeElements>
    <a:clrScheme name="Concordia-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ordia-PPT">
      <a:majorFont>
        <a:latin typeface="GillSans Bold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lnDef>
  </a:objectDefaults>
  <a:extraClrSchemeLst>
    <a:extraClrScheme>
      <a:clrScheme name="Concordia-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12-5920-Stationery-CISSE">
  <a:themeElements>
    <a:clrScheme name="Concordia-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ordia-PPT">
      <a:majorFont>
        <a:latin typeface="GillSans Bold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lnDef>
  </a:objectDefaults>
  <a:extraClrSchemeLst>
    <a:extraClrScheme>
      <a:clrScheme name="Concordia-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T12-5920-Stationery-CISSE</Template>
  <TotalTime>4037</TotalTime>
  <Words>341</Words>
  <Application>Microsoft Office PowerPoint</Application>
  <PresentationFormat>On-screen Show (4:3)</PresentationFormat>
  <Paragraphs>206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ＭＳ Ｐゴシック</vt:lpstr>
      <vt:lpstr>Arial</vt:lpstr>
      <vt:lpstr>Arial Bold</vt:lpstr>
      <vt:lpstr>Gill Sans</vt:lpstr>
      <vt:lpstr>GillSans Bold</vt:lpstr>
      <vt:lpstr>Times</vt:lpstr>
      <vt:lpstr>Times New Roman</vt:lpstr>
      <vt:lpstr>Wingdings</vt:lpstr>
      <vt:lpstr>T12-5920-Stationery-CISSE</vt:lpstr>
      <vt:lpstr>1_T12-5920-Stationery-CISSE</vt:lpstr>
      <vt:lpstr>                                            Data Center  Basics                             (ENCS 691K – Chapter 5) </vt:lpstr>
      <vt:lpstr>References  </vt:lpstr>
      <vt:lpstr>Data Center Networking - Basics </vt:lpstr>
      <vt:lpstr>Basic Concepts</vt:lpstr>
      <vt:lpstr>Data Center </vt:lpstr>
      <vt:lpstr>Data Center Network </vt:lpstr>
      <vt:lpstr>Data Center Network </vt:lpstr>
      <vt:lpstr>Data Center Network Topology</vt:lpstr>
      <vt:lpstr>Conventional Topology </vt:lpstr>
      <vt:lpstr>Conventional Topology (REf1)</vt:lpstr>
      <vt:lpstr>Conventional Topology </vt:lpstr>
      <vt:lpstr>Clos Topology </vt:lpstr>
      <vt:lpstr>Clos Topology (Ref. 1) </vt:lpstr>
      <vt:lpstr>Clos Topology </vt:lpstr>
      <vt:lpstr>Clos Topology – Fat tree (Ref. 1) </vt:lpstr>
      <vt:lpstr>Data Center Virtualization</vt:lpstr>
      <vt:lpstr>Virtualized Data Center </vt:lpstr>
      <vt:lpstr>Virtual Data Center </vt:lpstr>
      <vt:lpstr>Virtual Data Center (Ref. 1)</vt:lpstr>
      <vt:lpstr>The End</vt:lpstr>
    </vt:vector>
  </TitlesOfParts>
  <Company>ENCS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Nina Dunn</dc:creator>
  <cp:lastModifiedBy>Roch Glitho</cp:lastModifiedBy>
  <cp:revision>339</cp:revision>
  <cp:lastPrinted>2014-10-07T02:26:55Z</cp:lastPrinted>
  <dcterms:created xsi:type="dcterms:W3CDTF">2011-05-20T14:18:03Z</dcterms:created>
  <dcterms:modified xsi:type="dcterms:W3CDTF">2014-10-22T03:57:50Z</dcterms:modified>
</cp:coreProperties>
</file>