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74" r:id="rId2"/>
    <p:sldId id="306" r:id="rId3"/>
    <p:sldId id="333" r:id="rId4"/>
    <p:sldId id="334" r:id="rId5"/>
    <p:sldId id="296" r:id="rId6"/>
    <p:sldId id="301"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ACBD"/>
    <a:srgbClr val="A11F65"/>
    <a:srgbClr val="860000"/>
    <a:srgbClr val="782336"/>
    <a:srgbClr val="7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186" autoAdjust="0"/>
  </p:normalViewPr>
  <p:slideViewPr>
    <p:cSldViewPr>
      <p:cViewPr varScale="1">
        <p:scale>
          <a:sx n="77" d="100"/>
          <a:sy n="77" d="100"/>
        </p:scale>
        <p:origin x="-132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Times" pitchFamily="-32" charset="0"/>
                <a:ea typeface="ＭＳ Ｐゴシック" pitchFamily="-32" charset="-128"/>
                <a:cs typeface="ＭＳ Ｐゴシック" pitchFamily="-32"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C3171E5D-B79F-420A-BA2A-52E03352825E}" type="datetime1">
              <a:rPr lang="en-US"/>
              <a:pPr/>
              <a:t>10/15/2013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atin typeface="Times" pitchFamily="-32" charset="0"/>
                <a:ea typeface="ＭＳ Ｐゴシック" pitchFamily="-32" charset="-128"/>
                <a:cs typeface="ＭＳ Ｐゴシック" pitchFamily="-32"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836F697A-CD3F-40CA-940B-B2F11A472F58}" type="slidenum">
              <a:rPr lang="en-US"/>
              <a:pPr/>
              <a:t>‹#›</a:t>
            </a:fld>
            <a:endParaRPr lang="en-US"/>
          </a:p>
        </p:txBody>
      </p:sp>
    </p:spTree>
    <p:extLst>
      <p:ext uri="{BB962C8B-B14F-4D97-AF65-F5344CB8AC3E}">
        <p14:creationId xmlns:p14="http://schemas.microsoft.com/office/powerpoint/2010/main" val="39315924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2" charset="0"/>
                <a:ea typeface="ＭＳ Ｐゴシック" pitchFamily="-32" charset="-128"/>
                <a:cs typeface="ＭＳ Ｐゴシック" pitchFamily="-32" charset="-128"/>
              </a:defRPr>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2" charset="0"/>
                <a:ea typeface="ＭＳ Ｐゴシック" pitchFamily="-32" charset="-128"/>
                <a:cs typeface="ＭＳ Ｐゴシック" pitchFamily="-32"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2" charset="0"/>
                <a:ea typeface="ＭＳ Ｐゴシック" pitchFamily="-32" charset="-128"/>
                <a:cs typeface="ＭＳ Ｐゴシック" pitchFamily="-32" charset="-128"/>
              </a:defRPr>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anose="020B0604020202020204" pitchFamily="34" charset="0"/>
              </a:defRPr>
            </a:lvl1pPr>
          </a:lstStyle>
          <a:p>
            <a:fld id="{6335DF64-52D0-4556-B93C-E1851B4063CB}" type="slidenum">
              <a:rPr lang="en-US"/>
              <a:pPr/>
              <a:t>‹#›</a:t>
            </a:fld>
            <a:endParaRPr lang="en-US"/>
          </a:p>
        </p:txBody>
      </p:sp>
    </p:spTree>
    <p:extLst>
      <p:ext uri="{BB962C8B-B14F-4D97-AF65-F5344CB8AC3E}">
        <p14:creationId xmlns:p14="http://schemas.microsoft.com/office/powerpoint/2010/main" val="19604327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a:ea typeface="ＭＳ Ｐゴシック" pitchFamily="80" charset="-128"/>
        <a:cs typeface="ＭＳ Ｐゴシック" pitchFamily="80" charset="-128"/>
      </a:defRPr>
    </a:lvl1pPr>
    <a:lvl2pPr marL="457200" algn="l" rtl="0" eaLnBrk="0" fontAlgn="base" hangingPunct="0">
      <a:spcBef>
        <a:spcPct val="30000"/>
      </a:spcBef>
      <a:spcAft>
        <a:spcPct val="0"/>
      </a:spcAft>
      <a:defRPr sz="1200" kern="1200">
        <a:solidFill>
          <a:schemeClr val="tx1"/>
        </a:solidFill>
        <a:latin typeface="Arial"/>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a:ea typeface="ＭＳ Ｐゴシック" pitchFamily="8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5DF64-52D0-4556-B93C-E1851B4063CB}" type="slidenum">
              <a:rPr lang="en-US" smtClean="0"/>
              <a:pPr/>
              <a:t>5</a:t>
            </a:fld>
            <a:endParaRPr lang="en-US"/>
          </a:p>
        </p:txBody>
      </p:sp>
    </p:spTree>
    <p:extLst>
      <p:ext uri="{BB962C8B-B14F-4D97-AF65-F5344CB8AC3E}">
        <p14:creationId xmlns:p14="http://schemas.microsoft.com/office/powerpoint/2010/main" val="3108642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5DF64-52D0-4556-B93C-E1851B4063CB}" type="slidenum">
              <a:rPr lang="en-US" smtClean="0"/>
              <a:pPr/>
              <a:t>6</a:t>
            </a:fld>
            <a:endParaRPr lang="en-US"/>
          </a:p>
        </p:txBody>
      </p:sp>
    </p:spTree>
    <p:extLst>
      <p:ext uri="{BB962C8B-B14F-4D97-AF65-F5344CB8AC3E}">
        <p14:creationId xmlns:p14="http://schemas.microsoft.com/office/powerpoint/2010/main" val="37834596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ENCS-T11-3799-PowerPoint-Template-title_v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3" y="0"/>
            <a:ext cx="9134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00400" y="550863"/>
            <a:ext cx="426720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3200400" y="2133600"/>
            <a:ext cx="5257800" cy="1295400"/>
          </a:xfrm>
        </p:spPr>
        <p:txBody>
          <a:bodyPr anchor="ctr"/>
          <a:lstStyle>
            <a:lvl1pPr algn="l">
              <a:defRPr sz="280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3200400" y="3886200"/>
            <a:ext cx="5257800" cy="2133600"/>
          </a:xfrm>
        </p:spPr>
        <p:txBody>
          <a:bodyPr/>
          <a:lstStyle>
            <a:lvl1pPr marL="0" indent="0">
              <a:buFontTx/>
              <a:buNone/>
              <a:defRPr sz="1800"/>
            </a:lvl1pPr>
          </a:lstStyle>
          <a:p>
            <a:r>
              <a:rPr lang="en-US" smtClean="0"/>
              <a:t>Click to edit Master subtitle style</a:t>
            </a:r>
            <a:endParaRPr lang="en-US" dirty="0"/>
          </a:p>
        </p:txBody>
      </p:sp>
    </p:spTree>
    <p:extLst>
      <p:ext uri="{BB962C8B-B14F-4D97-AF65-F5344CB8AC3E}">
        <p14:creationId xmlns:p14="http://schemas.microsoft.com/office/powerpoint/2010/main" val="2140636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7462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689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8"/>
          <p:cNvSpPr>
            <a:spLocks noGrp="1"/>
          </p:cNvSpPr>
          <p:nvPr>
            <p:ph type="sldNum" sz="quarter" idx="10"/>
          </p:nvPr>
        </p:nvSpPr>
        <p:spPr/>
        <p:txBody>
          <a:bodyPr/>
          <a:lstStyle>
            <a:lvl1pPr>
              <a:defRPr/>
            </a:lvl1pPr>
          </a:lstStyle>
          <a:p>
            <a:fld id="{5FC549D3-BA4C-460B-A399-3A228E0B8500}" type="slidenum">
              <a:rPr lang="en-US"/>
              <a:pPr/>
              <a:t>‹#›</a:t>
            </a:fld>
            <a:endParaRPr lang="en-US"/>
          </a:p>
        </p:txBody>
      </p:sp>
    </p:spTree>
    <p:extLst>
      <p:ext uri="{BB962C8B-B14F-4D97-AF65-F5344CB8AC3E}">
        <p14:creationId xmlns:p14="http://schemas.microsoft.com/office/powerpoint/2010/main" val="360264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35909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832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5135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082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76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4925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7982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ENCS-T11-3799-PowerPoint-Template_v2.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63" y="0"/>
            <a:ext cx="9134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Footer Placeholder 7"/>
          <p:cNvSpPr>
            <a:spLocks noGrp="1"/>
          </p:cNvSpPr>
          <p:nvPr>
            <p:ph type="ftr" sz="quarter" idx="3"/>
          </p:nvPr>
        </p:nvSpPr>
        <p:spPr>
          <a:xfrm>
            <a:off x="685800" y="5562600"/>
            <a:ext cx="7772400" cy="457200"/>
          </a:xfrm>
          <a:prstGeom prst="rect">
            <a:avLst/>
          </a:prstGeom>
        </p:spPr>
        <p:txBody>
          <a:bodyPr vert="horz" wrap="square" lIns="91440" tIns="45720" rIns="91440" bIns="45720" numCol="1" anchor="t" anchorCtr="0" compatLnSpc="1">
            <a:prstTxWarp prst="textNoShape">
              <a:avLst/>
            </a:prstTxWarp>
          </a:bodyPr>
          <a:lstStyle>
            <a:lvl1pPr eaLnBrk="0" hangingPunct="0">
              <a:buFont typeface="Arial" charset="0"/>
              <a:buChar char="•"/>
              <a:defRPr sz="1000">
                <a:latin typeface="Arial" charset="0"/>
                <a:ea typeface="ＭＳ Ｐゴシック" charset="-128"/>
                <a:cs typeface="ＭＳ Ｐゴシック" charset="-128"/>
              </a:defRPr>
            </a:lvl1pPr>
          </a:lstStyle>
          <a:p>
            <a:pPr>
              <a:defRPr/>
            </a:pPr>
            <a:endParaRPr lang="en-US"/>
          </a:p>
        </p:txBody>
      </p:sp>
      <p:sp>
        <p:nvSpPr>
          <p:cNvPr id="9" name="Slide Number Placeholder 8"/>
          <p:cNvSpPr>
            <a:spLocks noGrp="1"/>
          </p:cNvSpPr>
          <p:nvPr>
            <p:ph type="sldNum" sz="quarter" idx="4"/>
          </p:nvPr>
        </p:nvSpPr>
        <p:spPr>
          <a:xfrm>
            <a:off x="8458200" y="6416675"/>
            <a:ext cx="5334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b="1">
                <a:solidFill>
                  <a:schemeClr val="bg1"/>
                </a:solidFill>
                <a:latin typeface="Arial" panose="020B0604020202020204" pitchFamily="34" charset="0"/>
              </a:defRPr>
            </a:lvl1pPr>
          </a:lstStyle>
          <a:p>
            <a:fld id="{B1CCFE36-9538-446E-8F8E-7B5476CA04E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ftr="0" dt="0"/>
  <p:txStyles>
    <p:titleStyle>
      <a:lvl1pPr algn="ctr" rtl="0" eaLnBrk="1" fontAlgn="base" hangingPunct="1">
        <a:spcBef>
          <a:spcPct val="0"/>
        </a:spcBef>
        <a:spcAft>
          <a:spcPct val="0"/>
        </a:spcAft>
        <a:defRPr sz="3600" b="1">
          <a:solidFill>
            <a:srgbClr val="782336"/>
          </a:solidFill>
          <a:latin typeface="+mj-lt"/>
          <a:ea typeface="ＭＳ Ｐゴシック" pitchFamily="80" charset="-128"/>
          <a:cs typeface="ＭＳ Ｐゴシック" pitchFamily="80" charset="-128"/>
        </a:defRPr>
      </a:lvl1pPr>
      <a:lvl2pPr algn="ctr" rtl="0" eaLnBrk="1" fontAlgn="base" hangingPunct="1">
        <a:spcBef>
          <a:spcPct val="0"/>
        </a:spcBef>
        <a:spcAft>
          <a:spcPct val="0"/>
        </a:spcAft>
        <a:defRPr sz="3600" b="1">
          <a:solidFill>
            <a:srgbClr val="782336"/>
          </a:solidFill>
          <a:latin typeface="Arial" charset="0"/>
          <a:ea typeface="ＭＳ Ｐゴシック" pitchFamily="80" charset="-128"/>
          <a:cs typeface="ＭＳ Ｐゴシック" pitchFamily="80" charset="-128"/>
        </a:defRPr>
      </a:lvl2pPr>
      <a:lvl3pPr algn="ctr" rtl="0" eaLnBrk="1" fontAlgn="base" hangingPunct="1">
        <a:spcBef>
          <a:spcPct val="0"/>
        </a:spcBef>
        <a:spcAft>
          <a:spcPct val="0"/>
        </a:spcAft>
        <a:defRPr sz="3600" b="1">
          <a:solidFill>
            <a:srgbClr val="782336"/>
          </a:solidFill>
          <a:latin typeface="Arial" charset="0"/>
          <a:ea typeface="ＭＳ Ｐゴシック" pitchFamily="80" charset="-128"/>
          <a:cs typeface="ＭＳ Ｐゴシック" pitchFamily="80" charset="-128"/>
        </a:defRPr>
      </a:lvl3pPr>
      <a:lvl4pPr algn="ctr" rtl="0" eaLnBrk="1" fontAlgn="base" hangingPunct="1">
        <a:spcBef>
          <a:spcPct val="0"/>
        </a:spcBef>
        <a:spcAft>
          <a:spcPct val="0"/>
        </a:spcAft>
        <a:defRPr sz="3600" b="1">
          <a:solidFill>
            <a:srgbClr val="782336"/>
          </a:solidFill>
          <a:latin typeface="Arial" charset="0"/>
          <a:ea typeface="ＭＳ Ｐゴシック" pitchFamily="80" charset="-128"/>
          <a:cs typeface="ＭＳ Ｐゴシック" pitchFamily="80" charset="-128"/>
        </a:defRPr>
      </a:lvl4pPr>
      <a:lvl5pPr algn="ctr" rtl="0" eaLnBrk="1" fontAlgn="base" hangingPunct="1">
        <a:spcBef>
          <a:spcPct val="0"/>
        </a:spcBef>
        <a:spcAft>
          <a:spcPct val="0"/>
        </a:spcAft>
        <a:defRPr sz="3600" b="1">
          <a:solidFill>
            <a:srgbClr val="782336"/>
          </a:solidFill>
          <a:latin typeface="Arial" charset="0"/>
          <a:ea typeface="ＭＳ Ｐゴシック" pitchFamily="80" charset="-128"/>
          <a:cs typeface="ＭＳ Ｐゴシック" pitchFamily="80" charset="-128"/>
        </a:defRPr>
      </a:lvl5pPr>
      <a:lvl6pPr marL="457200" algn="ctr" rtl="0" eaLnBrk="1" fontAlgn="base" hangingPunct="1">
        <a:spcBef>
          <a:spcPct val="0"/>
        </a:spcBef>
        <a:spcAft>
          <a:spcPct val="0"/>
        </a:spcAft>
        <a:defRPr sz="3600">
          <a:solidFill>
            <a:srgbClr val="782336"/>
          </a:solidFill>
          <a:latin typeface="GillSans Bold" pitchFamily="1" charset="0"/>
        </a:defRPr>
      </a:lvl6pPr>
      <a:lvl7pPr marL="914400" algn="ctr" rtl="0" eaLnBrk="1" fontAlgn="base" hangingPunct="1">
        <a:spcBef>
          <a:spcPct val="0"/>
        </a:spcBef>
        <a:spcAft>
          <a:spcPct val="0"/>
        </a:spcAft>
        <a:defRPr sz="3600">
          <a:solidFill>
            <a:srgbClr val="782336"/>
          </a:solidFill>
          <a:latin typeface="GillSans Bold" pitchFamily="1" charset="0"/>
        </a:defRPr>
      </a:lvl7pPr>
      <a:lvl8pPr marL="1371600" algn="ctr" rtl="0" eaLnBrk="1" fontAlgn="base" hangingPunct="1">
        <a:spcBef>
          <a:spcPct val="0"/>
        </a:spcBef>
        <a:spcAft>
          <a:spcPct val="0"/>
        </a:spcAft>
        <a:defRPr sz="3600">
          <a:solidFill>
            <a:srgbClr val="782336"/>
          </a:solidFill>
          <a:latin typeface="GillSans Bold" pitchFamily="1" charset="0"/>
        </a:defRPr>
      </a:lvl8pPr>
      <a:lvl9pPr marL="1828800" algn="ctr" rtl="0" eaLnBrk="1" fontAlgn="base" hangingPunct="1">
        <a:spcBef>
          <a:spcPct val="0"/>
        </a:spcBef>
        <a:spcAft>
          <a:spcPct val="0"/>
        </a:spcAft>
        <a:defRPr sz="3600">
          <a:solidFill>
            <a:srgbClr val="782336"/>
          </a:solidFill>
          <a:latin typeface="GillSans Bold" pitchFamily="1" charset="0"/>
        </a:defRPr>
      </a:lvl9pPr>
    </p:titleStyle>
    <p:bodyStyle>
      <a:lvl1pPr marL="342900" indent="-342900" algn="l" rtl="0" eaLnBrk="1" fontAlgn="base" hangingPunct="1">
        <a:spcBef>
          <a:spcPct val="20000"/>
        </a:spcBef>
        <a:spcAft>
          <a:spcPct val="0"/>
        </a:spcAft>
        <a:buChar char="•"/>
        <a:defRPr sz="2400">
          <a:solidFill>
            <a:schemeClr val="tx1"/>
          </a:solidFill>
          <a:latin typeface="Arial"/>
          <a:ea typeface="ＭＳ Ｐゴシック" pitchFamily="80" charset="-128"/>
          <a:cs typeface="ＭＳ Ｐゴシック" pitchFamily="80" charset="-128"/>
        </a:defRPr>
      </a:lvl1pPr>
      <a:lvl2pPr marL="742950" indent="-285750" algn="l" rtl="0" eaLnBrk="1" fontAlgn="base" hangingPunct="1">
        <a:spcBef>
          <a:spcPct val="20000"/>
        </a:spcBef>
        <a:spcAft>
          <a:spcPct val="0"/>
        </a:spcAft>
        <a:buChar char="–"/>
        <a:defRPr sz="2400">
          <a:solidFill>
            <a:schemeClr val="tx1"/>
          </a:solidFill>
          <a:latin typeface="Arial"/>
          <a:ea typeface="ＭＳ Ｐゴシック" pitchFamily="80" charset="-128"/>
        </a:defRPr>
      </a:lvl2pPr>
      <a:lvl3pPr marL="1143000" indent="-228600" algn="l" rtl="0" eaLnBrk="1" fontAlgn="base" hangingPunct="1">
        <a:spcBef>
          <a:spcPct val="20000"/>
        </a:spcBef>
        <a:spcAft>
          <a:spcPct val="0"/>
        </a:spcAft>
        <a:buChar char="•"/>
        <a:defRPr sz="2000">
          <a:solidFill>
            <a:schemeClr val="tx1"/>
          </a:solidFill>
          <a:latin typeface="Arial"/>
          <a:ea typeface="ＭＳ Ｐゴシック" pitchFamily="80" charset="-128"/>
        </a:defRPr>
      </a:lvl3pPr>
      <a:lvl4pPr marL="1600200" indent="-228600" algn="l" rtl="0" eaLnBrk="1" fontAlgn="base" hangingPunct="1">
        <a:spcBef>
          <a:spcPct val="20000"/>
        </a:spcBef>
        <a:spcAft>
          <a:spcPct val="0"/>
        </a:spcAft>
        <a:buChar char="–"/>
        <a:defRPr sz="2000">
          <a:solidFill>
            <a:schemeClr val="tx1"/>
          </a:solidFill>
          <a:latin typeface="Arial"/>
          <a:ea typeface="ＭＳ Ｐゴシック" pitchFamily="80" charset="-128"/>
        </a:defRPr>
      </a:lvl4pPr>
      <a:lvl5pPr marL="2057400" indent="-228600" algn="l" rtl="0" eaLnBrk="1" fontAlgn="base" hangingPunct="1">
        <a:spcBef>
          <a:spcPct val="20000"/>
        </a:spcBef>
        <a:spcAft>
          <a:spcPct val="0"/>
        </a:spcAft>
        <a:buChar char="»"/>
        <a:defRPr sz="2000">
          <a:solidFill>
            <a:schemeClr val="tx1"/>
          </a:solidFill>
          <a:latin typeface="Arial"/>
          <a:ea typeface="ＭＳ Ｐゴシック" pitchFamily="80"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80"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80"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80"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8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0379" y="2086435"/>
            <a:ext cx="9144000" cy="1143000"/>
          </a:xfrm>
        </p:spPr>
        <p:txBody>
          <a:bodyPr/>
          <a:lstStyle/>
          <a:p>
            <a:r>
              <a:rPr lang="en-US" sz="2800" dirty="0" smtClean="0"/>
              <a:t>COEN 445</a:t>
            </a:r>
            <a:br>
              <a:rPr lang="en-US" sz="2800" dirty="0" smtClean="0"/>
            </a:br>
            <a:r>
              <a:rPr lang="en-US" sz="2800" dirty="0"/>
              <a:t>Communication Networks and </a:t>
            </a:r>
            <a:r>
              <a:rPr lang="en-US" sz="2800" dirty="0" smtClean="0"/>
              <a:t>Protocols</a:t>
            </a:r>
            <a:br>
              <a:rPr lang="en-US" sz="2800" dirty="0" smtClean="0"/>
            </a:br>
            <a:r>
              <a:rPr lang="en-US" sz="2800" dirty="0" smtClean="0"/>
              <a:t/>
            </a:r>
            <a:br>
              <a:rPr lang="en-US" sz="2800" dirty="0" smtClean="0"/>
            </a:br>
            <a:r>
              <a:rPr lang="en-US" sz="2800" dirty="0" smtClean="0"/>
              <a:t>Lab 5</a:t>
            </a:r>
            <a:endParaRPr lang="en-US" sz="2800" dirty="0" smtClean="0">
              <a:ea typeface="ＭＳ Ｐゴシック" panose="020B0600070205080204" pitchFamily="34" charset="-128"/>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6" y="312295"/>
            <a:ext cx="4483155" cy="1868495"/>
          </a:xfrm>
          <a:prstGeom prst="rect">
            <a:avLst/>
          </a:prstGeom>
        </p:spPr>
      </p:pic>
      <p:sp>
        <p:nvSpPr>
          <p:cNvPr id="5" name="Rectangle 4"/>
          <p:cNvSpPr/>
          <p:nvPr/>
        </p:nvSpPr>
        <p:spPr>
          <a:xfrm>
            <a:off x="1576585" y="3954930"/>
            <a:ext cx="5830072" cy="954107"/>
          </a:xfrm>
          <a:prstGeom prst="rect">
            <a:avLst/>
          </a:prstGeom>
        </p:spPr>
        <p:txBody>
          <a:bodyPr wrap="square">
            <a:spAutoFit/>
          </a:bodyPr>
          <a:lstStyle/>
          <a:p>
            <a:pPr algn="ctr"/>
            <a:r>
              <a:rPr lang="en-US" sz="2800" b="1" dirty="0" smtClean="0"/>
              <a:t>Socket Programming with Python: SMTP</a:t>
            </a:r>
            <a:r>
              <a:rPr lang="en-US" sz="2800" dirty="0" smtClean="0"/>
              <a:t> </a:t>
            </a:r>
            <a:r>
              <a:rPr lang="en-US" sz="2800" b="1" dirty="0" smtClean="0"/>
              <a:t>Mail Client</a:t>
            </a:r>
            <a:endParaRPr lang="en-US" sz="2800" b="1" dirty="0"/>
          </a:p>
        </p:txBody>
      </p:sp>
      <p:sp>
        <p:nvSpPr>
          <p:cNvPr id="14" name="Rounded Rectangle 13"/>
          <p:cNvSpPr/>
          <p:nvPr/>
        </p:nvSpPr>
        <p:spPr bwMode="auto">
          <a:xfrm>
            <a:off x="3386721" y="5036389"/>
            <a:ext cx="2209800" cy="533400"/>
          </a:xfrm>
          <a:prstGeom prst="roundRect">
            <a:avLst/>
          </a:prstGeom>
          <a:solidFill>
            <a:srgbClr val="78233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dirty="0" smtClean="0">
                <a:solidFill>
                  <a:schemeClr val="bg1"/>
                </a:solidFill>
              </a:rPr>
              <a:t>Claude Fachkha</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477"/>
            <a:ext cx="7772400" cy="1143000"/>
          </a:xfrm>
        </p:spPr>
        <p:txBody>
          <a:bodyPr/>
          <a:lstStyle/>
          <a:p>
            <a:r>
              <a:rPr lang="en-US" dirty="0" smtClean="0"/>
              <a:t>Introduction</a:t>
            </a:r>
            <a:endParaRPr lang="en-US" b="0" dirty="0"/>
          </a:p>
        </p:txBody>
      </p:sp>
      <p:sp>
        <p:nvSpPr>
          <p:cNvPr id="4" name="Slide Number Placeholder 3"/>
          <p:cNvSpPr>
            <a:spLocks noGrp="1"/>
          </p:cNvSpPr>
          <p:nvPr>
            <p:ph type="sldNum" sz="quarter" idx="10"/>
          </p:nvPr>
        </p:nvSpPr>
        <p:spPr/>
        <p:txBody>
          <a:bodyPr/>
          <a:lstStyle/>
          <a:p>
            <a:fld id="{5FC549D3-BA4C-460B-A399-3A228E0B8500}" type="slidenum">
              <a:rPr lang="en-US" smtClean="0"/>
              <a:pPr/>
              <a:t>2</a:t>
            </a:fld>
            <a:endParaRPr lang="en-US"/>
          </a:p>
        </p:txBody>
      </p:sp>
      <p:sp>
        <p:nvSpPr>
          <p:cNvPr id="3" name="Rectangle 2"/>
          <p:cNvSpPr/>
          <p:nvPr/>
        </p:nvSpPr>
        <p:spPr>
          <a:xfrm>
            <a:off x="76200" y="914931"/>
            <a:ext cx="9067800" cy="5324535"/>
          </a:xfrm>
          <a:prstGeom prst="rect">
            <a:avLst/>
          </a:prstGeom>
        </p:spPr>
        <p:txBody>
          <a:bodyPr wrap="square">
            <a:spAutoFit/>
          </a:bodyPr>
          <a:lstStyle/>
          <a:p>
            <a:endParaRPr lang="en-US" sz="2000" dirty="0"/>
          </a:p>
          <a:p>
            <a:r>
              <a:rPr lang="en-CA" sz="2000" dirty="0"/>
              <a:t> By the end of this lab, you will have acquired a better understanding of SMTP protocol. You will also gain experience in implementing a standard protocol using Python. </a:t>
            </a:r>
            <a:endParaRPr lang="en-CA" sz="2000" dirty="0" smtClean="0"/>
          </a:p>
          <a:p>
            <a:endParaRPr lang="en-CA" sz="2000" dirty="0"/>
          </a:p>
          <a:p>
            <a:r>
              <a:rPr lang="en-CA" sz="2000" dirty="0"/>
              <a:t>Your task is to develop a simple mail client that sends email to any recipient. Your client will need to connect to a mail server, dialogue with the mail server using the SMTP protocol, and send an email message to the mail server. Python provides a module, called </a:t>
            </a:r>
            <a:r>
              <a:rPr lang="en-CA" sz="2000" dirty="0" err="1"/>
              <a:t>smtplib</a:t>
            </a:r>
            <a:r>
              <a:rPr lang="en-CA" sz="2000" dirty="0"/>
              <a:t>, which has built in methods to send mail using SMTP protocol. However, we will not be using this module in this lab, because it hide the details of SMTP and socket programming. </a:t>
            </a:r>
            <a:endParaRPr lang="en-CA" sz="2000" dirty="0" smtClean="0"/>
          </a:p>
          <a:p>
            <a:endParaRPr lang="en-CA" sz="2000" dirty="0"/>
          </a:p>
          <a:p>
            <a:r>
              <a:rPr lang="en-CA" sz="2000" dirty="0"/>
              <a:t>In order to limit spam, some mail servers do not accept TCP connection from arbitrary sources. For the experiment described below, you may want to try connecting both to your university mail server and to a popular Webmail server, such as a AOL mail server. You may also try making your connection both from your home and from your university campus. </a:t>
            </a:r>
          </a:p>
        </p:txBody>
      </p:sp>
    </p:spTree>
    <p:extLst>
      <p:ext uri="{BB962C8B-B14F-4D97-AF65-F5344CB8AC3E}">
        <p14:creationId xmlns:p14="http://schemas.microsoft.com/office/powerpoint/2010/main" val="2722123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477"/>
            <a:ext cx="7772400" cy="1143000"/>
          </a:xfrm>
        </p:spPr>
        <p:txBody>
          <a:bodyPr/>
          <a:lstStyle/>
          <a:p>
            <a:r>
              <a:rPr lang="en-US" dirty="0" smtClean="0"/>
              <a:t>Introduction</a:t>
            </a:r>
            <a:endParaRPr lang="en-US" b="0" dirty="0"/>
          </a:p>
        </p:txBody>
      </p:sp>
      <p:sp>
        <p:nvSpPr>
          <p:cNvPr id="4" name="Slide Number Placeholder 3"/>
          <p:cNvSpPr>
            <a:spLocks noGrp="1"/>
          </p:cNvSpPr>
          <p:nvPr>
            <p:ph type="sldNum" sz="quarter" idx="10"/>
          </p:nvPr>
        </p:nvSpPr>
        <p:spPr/>
        <p:txBody>
          <a:bodyPr/>
          <a:lstStyle/>
          <a:p>
            <a:fld id="{5FC549D3-BA4C-460B-A399-3A228E0B8500}" type="slidenum">
              <a:rPr lang="en-US" smtClean="0"/>
              <a:pPr/>
              <a:t>3</a:t>
            </a:fld>
            <a:endParaRPr lang="en-US"/>
          </a:p>
        </p:txBody>
      </p:sp>
      <p:sp>
        <p:nvSpPr>
          <p:cNvPr id="5" name="Rectangle 4"/>
          <p:cNvSpPr/>
          <p:nvPr/>
        </p:nvSpPr>
        <p:spPr>
          <a:xfrm>
            <a:off x="9832" y="1143000"/>
            <a:ext cx="8763000" cy="4832092"/>
          </a:xfrm>
          <a:prstGeom prst="rect">
            <a:avLst/>
          </a:prstGeom>
        </p:spPr>
        <p:txBody>
          <a:bodyPr wrap="square">
            <a:spAutoFit/>
          </a:bodyPr>
          <a:lstStyle/>
          <a:p>
            <a:endParaRPr lang="en-US" sz="2800" dirty="0">
              <a:solidFill>
                <a:srgbClr val="000000"/>
              </a:solidFill>
              <a:latin typeface="Cambria" panose="02040503050406030204" pitchFamily="18" charset="0"/>
            </a:endParaRPr>
          </a:p>
          <a:p>
            <a:r>
              <a:rPr lang="en-US" sz="2800" dirty="0">
                <a:solidFill>
                  <a:srgbClr val="000000"/>
                </a:solidFill>
                <a:latin typeface="Cambria" panose="02040503050406030204" pitchFamily="18" charset="0"/>
              </a:rPr>
              <a:t> </a:t>
            </a:r>
            <a:r>
              <a:rPr lang="en-US" sz="3200" b="1" dirty="0">
                <a:solidFill>
                  <a:srgbClr val="000000"/>
                </a:solidFill>
                <a:latin typeface="Cambria" panose="02040503050406030204" pitchFamily="18" charset="0"/>
              </a:rPr>
              <a:t>Code </a:t>
            </a:r>
            <a:endParaRPr lang="en-US" sz="3200" dirty="0">
              <a:solidFill>
                <a:srgbClr val="000000"/>
              </a:solidFill>
              <a:latin typeface="Cambria" panose="02040503050406030204" pitchFamily="18" charset="0"/>
            </a:endParaRPr>
          </a:p>
          <a:p>
            <a:r>
              <a:rPr lang="en-CA" dirty="0" smtClean="0">
                <a:solidFill>
                  <a:srgbClr val="000000"/>
                </a:solidFill>
                <a:latin typeface="Times New Roman" panose="02020603050405020304" pitchFamily="18" charset="0"/>
              </a:rPr>
              <a:t>In the next slide, </a:t>
            </a:r>
            <a:r>
              <a:rPr lang="en-CA" dirty="0">
                <a:solidFill>
                  <a:srgbClr val="000000"/>
                </a:solidFill>
                <a:latin typeface="Times New Roman" panose="02020603050405020304" pitchFamily="18" charset="0"/>
              </a:rPr>
              <a:t>you will find the skeleton code for the client. You are to complete the skeleton code. The places where you need to fill in code are marked with </a:t>
            </a:r>
            <a:r>
              <a:rPr lang="en-CA" sz="1600" b="1" dirty="0">
                <a:solidFill>
                  <a:srgbClr val="000000"/>
                </a:solidFill>
                <a:latin typeface="Courier New" panose="02070309020205020404" pitchFamily="49" charset="0"/>
              </a:rPr>
              <a:t>#Fill in start </a:t>
            </a:r>
            <a:r>
              <a:rPr lang="en-CA" dirty="0">
                <a:solidFill>
                  <a:srgbClr val="000000"/>
                </a:solidFill>
                <a:latin typeface="Times New Roman" panose="02020603050405020304" pitchFamily="18" charset="0"/>
              </a:rPr>
              <a:t>and </a:t>
            </a:r>
            <a:r>
              <a:rPr lang="en-CA" sz="1600" b="1" dirty="0">
                <a:solidFill>
                  <a:srgbClr val="000000"/>
                </a:solidFill>
                <a:latin typeface="Courier New" panose="02070309020205020404" pitchFamily="49" charset="0"/>
              </a:rPr>
              <a:t>#Fill in end</a:t>
            </a:r>
            <a:r>
              <a:rPr lang="en-CA" dirty="0">
                <a:solidFill>
                  <a:srgbClr val="000000"/>
                </a:solidFill>
                <a:latin typeface="Times New Roman" panose="02020603050405020304" pitchFamily="18" charset="0"/>
              </a:rPr>
              <a:t>. Each place may require one or more lines of code. </a:t>
            </a:r>
            <a:endParaRPr lang="en-CA" dirty="0" smtClean="0">
              <a:solidFill>
                <a:srgbClr val="000000"/>
              </a:solidFill>
              <a:latin typeface="Times New Roman" panose="02020603050405020304" pitchFamily="18" charset="0"/>
            </a:endParaRPr>
          </a:p>
          <a:p>
            <a:endParaRPr lang="en-CA" dirty="0">
              <a:solidFill>
                <a:srgbClr val="000000"/>
              </a:solidFill>
              <a:latin typeface="Times New Roman" panose="02020603050405020304" pitchFamily="18" charset="0"/>
            </a:endParaRPr>
          </a:p>
          <a:p>
            <a:r>
              <a:rPr lang="en-US" sz="3200" b="1" dirty="0">
                <a:solidFill>
                  <a:srgbClr val="000000"/>
                </a:solidFill>
                <a:latin typeface="Cambria" panose="02040503050406030204" pitchFamily="18" charset="0"/>
              </a:rPr>
              <a:t>Additional Notes </a:t>
            </a:r>
            <a:endParaRPr lang="en-US" sz="3200" dirty="0">
              <a:solidFill>
                <a:srgbClr val="000000"/>
              </a:solidFill>
              <a:latin typeface="Cambria" panose="02040503050406030204" pitchFamily="18" charset="0"/>
            </a:endParaRPr>
          </a:p>
          <a:p>
            <a:r>
              <a:rPr lang="en-CA" dirty="0">
                <a:solidFill>
                  <a:srgbClr val="000000"/>
                </a:solidFill>
                <a:latin typeface="Times New Roman" panose="02020603050405020304" pitchFamily="18" charset="0"/>
              </a:rPr>
              <a:t>In some cases, the receiving mail server might classify your e-mail as junk. Make sure you check the junk/spam folder when you look for the e-mail sent from your client. </a:t>
            </a:r>
            <a:r>
              <a:rPr lang="en-CA" dirty="0" smtClean="0">
                <a:solidFill>
                  <a:srgbClr val="000000"/>
                </a:solidFill>
                <a:latin typeface="Times New Roman" panose="02020603050405020304" pitchFamily="18" charset="0"/>
              </a:rPr>
              <a:t>An alternative solution is to use the SMTP server of Concordia University.</a:t>
            </a:r>
            <a:endParaRPr lang="en-US" dirty="0"/>
          </a:p>
        </p:txBody>
      </p:sp>
    </p:spTree>
    <p:extLst>
      <p:ext uri="{BB962C8B-B14F-4D97-AF65-F5344CB8AC3E}">
        <p14:creationId xmlns:p14="http://schemas.microsoft.com/office/powerpoint/2010/main" val="2705158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477"/>
            <a:ext cx="7772400" cy="1143000"/>
          </a:xfrm>
        </p:spPr>
        <p:txBody>
          <a:bodyPr/>
          <a:lstStyle/>
          <a:p>
            <a:r>
              <a:rPr lang="en-US" dirty="0" smtClean="0"/>
              <a:t>Introduction</a:t>
            </a:r>
            <a:endParaRPr lang="en-US" b="0" dirty="0"/>
          </a:p>
        </p:txBody>
      </p:sp>
      <p:sp>
        <p:nvSpPr>
          <p:cNvPr id="4" name="Slide Number Placeholder 3"/>
          <p:cNvSpPr>
            <a:spLocks noGrp="1"/>
          </p:cNvSpPr>
          <p:nvPr>
            <p:ph type="sldNum" sz="quarter" idx="10"/>
          </p:nvPr>
        </p:nvSpPr>
        <p:spPr/>
        <p:txBody>
          <a:bodyPr/>
          <a:lstStyle/>
          <a:p>
            <a:fld id="{5FC549D3-BA4C-460B-A399-3A228E0B8500}" type="slidenum">
              <a:rPr lang="en-US" smtClean="0"/>
              <a:pPr/>
              <a:t>4</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7053" y="188476"/>
            <a:ext cx="4671947" cy="6059923"/>
          </a:xfrm>
          <a:prstGeom prst="rect">
            <a:avLst/>
          </a:prstGeom>
        </p:spPr>
      </p:pic>
    </p:spTree>
    <p:extLst>
      <p:ext uri="{BB962C8B-B14F-4D97-AF65-F5344CB8AC3E}">
        <p14:creationId xmlns:p14="http://schemas.microsoft.com/office/powerpoint/2010/main" val="2118551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38200"/>
          </a:xfrm>
        </p:spPr>
        <p:txBody>
          <a:bodyPr/>
          <a:lstStyle/>
          <a:p>
            <a:pPr lvl="1"/>
            <a:r>
              <a:rPr lang="en-US" dirty="0" smtClean="0"/>
              <a:t>References</a:t>
            </a:r>
            <a:endParaRPr lang="en-US" sz="4400" dirty="0"/>
          </a:p>
        </p:txBody>
      </p:sp>
      <p:sp>
        <p:nvSpPr>
          <p:cNvPr id="4" name="Slide Number Placeholder 3"/>
          <p:cNvSpPr>
            <a:spLocks noGrp="1"/>
          </p:cNvSpPr>
          <p:nvPr>
            <p:ph type="sldNum" sz="quarter" idx="10"/>
          </p:nvPr>
        </p:nvSpPr>
        <p:spPr/>
        <p:txBody>
          <a:bodyPr/>
          <a:lstStyle/>
          <a:p>
            <a:fld id="{5FC549D3-BA4C-460B-A399-3A228E0B8500}" type="slidenum">
              <a:rPr lang="en-US" smtClean="0"/>
              <a:pPr/>
              <a:t>5</a:t>
            </a:fld>
            <a:endParaRPr lang="en-US"/>
          </a:p>
        </p:txBody>
      </p:sp>
      <p:sp>
        <p:nvSpPr>
          <p:cNvPr id="3" name="Rectangle 2"/>
          <p:cNvSpPr/>
          <p:nvPr/>
        </p:nvSpPr>
        <p:spPr>
          <a:xfrm>
            <a:off x="131232" y="1143000"/>
            <a:ext cx="9012767" cy="923330"/>
          </a:xfrm>
          <a:prstGeom prst="rect">
            <a:avLst/>
          </a:prstGeom>
        </p:spPr>
        <p:txBody>
          <a:bodyPr wrap="square">
            <a:spAutoFit/>
          </a:bodyPr>
          <a:lstStyle/>
          <a:p>
            <a:r>
              <a:rPr lang="en-CA" sz="1800" i="1" dirty="0" smtClean="0"/>
              <a:t>Online </a:t>
            </a:r>
            <a:r>
              <a:rPr lang="en-CA" sz="1800" i="1" dirty="0"/>
              <a:t>services - </a:t>
            </a:r>
            <a:r>
              <a:rPr lang="en-CA" sz="1800" dirty="0"/>
              <a:t>Computer Networking: A Top-Down Approach, </a:t>
            </a:r>
            <a:r>
              <a:rPr lang="en-CA" sz="1800" dirty="0" smtClean="0"/>
              <a:t>6/E</a:t>
            </a:r>
            <a:br>
              <a:rPr lang="en-CA" sz="1800" dirty="0" smtClean="0"/>
            </a:br>
            <a:r>
              <a:rPr lang="en-CA" sz="1800" dirty="0"/>
              <a:t>James F. Kurose, </a:t>
            </a:r>
            <a:r>
              <a:rPr lang="en-CA" sz="1800" i="1" dirty="0"/>
              <a:t>University of Massachusetts, Amherst</a:t>
            </a:r>
            <a:r>
              <a:rPr lang="en-CA" sz="1800" dirty="0"/>
              <a:t> - See more at: Keith W. Ross, </a:t>
            </a:r>
            <a:r>
              <a:rPr lang="en-CA" sz="1800" i="1" dirty="0"/>
              <a:t>Polytechnic University, </a:t>
            </a:r>
            <a:r>
              <a:rPr lang="en-CA" sz="1800" i="1" dirty="0" smtClean="0"/>
              <a:t>Brooklyn</a:t>
            </a:r>
            <a:endParaRPr lang="en-CA" sz="1800" dirty="0"/>
          </a:p>
        </p:txBody>
      </p:sp>
      <p:sp>
        <p:nvSpPr>
          <p:cNvPr id="7" name="Rectangle 6"/>
          <p:cNvSpPr/>
          <p:nvPr/>
        </p:nvSpPr>
        <p:spPr>
          <a:xfrm>
            <a:off x="3519948" y="5281646"/>
            <a:ext cx="5638800" cy="830997"/>
          </a:xfrm>
          <a:prstGeom prst="rect">
            <a:avLst/>
          </a:prstGeom>
        </p:spPr>
        <p:txBody>
          <a:bodyPr wrap="square">
            <a:spAutoFit/>
          </a:bodyPr>
          <a:lstStyle/>
          <a:p>
            <a:r>
              <a:rPr lang="en-US" dirty="0" smtClean="0"/>
              <a:t/>
            </a:r>
            <a:br>
              <a:rPr lang="en-US" dirty="0" smtClean="0"/>
            </a:br>
            <a:endParaRPr lang="en-US" dirty="0"/>
          </a:p>
        </p:txBody>
      </p:sp>
    </p:spTree>
    <p:extLst>
      <p:ext uri="{BB962C8B-B14F-4D97-AF65-F5344CB8AC3E}">
        <p14:creationId xmlns:p14="http://schemas.microsoft.com/office/powerpoint/2010/main" val="2057561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0"/>
            <a:ext cx="7772400" cy="838200"/>
          </a:xfrm>
        </p:spPr>
        <p:txBody>
          <a:bodyPr/>
          <a:lstStyle/>
          <a:p>
            <a:pPr lvl="1"/>
            <a:r>
              <a:rPr lang="en-US" dirty="0" smtClean="0"/>
              <a:t>Claude Fachkha</a:t>
            </a:r>
            <a:r>
              <a:rPr lang="en-US" sz="2400" dirty="0" smtClean="0"/>
              <a:t/>
            </a:r>
            <a:br>
              <a:rPr lang="en-US" sz="2400" dirty="0" smtClean="0"/>
            </a:br>
            <a:r>
              <a:rPr lang="en-US" sz="2400" dirty="0" smtClean="0"/>
              <a:t>c_fachkh@encs.concordia.ca</a:t>
            </a:r>
            <a:endParaRPr lang="en-US" sz="4400" dirty="0"/>
          </a:p>
        </p:txBody>
      </p:sp>
      <p:pic>
        <p:nvPicPr>
          <p:cNvPr id="1026" name="Picture 2" descr="http://www.lettereyemedia.com/wp-content/uploads/2012/08/New-Logo-Question-Featured-630x3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625" y="27039"/>
            <a:ext cx="6000750"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853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ENCS-T11-3799-New ppt template_v2">
  <a:themeElements>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0"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3836</TotalTime>
  <Words>331</Words>
  <Application>Microsoft Office PowerPoint</Application>
  <PresentationFormat>On-screen Show (4:3)</PresentationFormat>
  <Paragraphs>28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ENCS-T11-3799-New ppt template_v2</vt:lpstr>
      <vt:lpstr>COEN 445 Communication Networks and Protocols  Lab 5</vt:lpstr>
      <vt:lpstr>Introduction</vt:lpstr>
      <vt:lpstr>Introduction</vt:lpstr>
      <vt:lpstr>Introduction</vt:lpstr>
      <vt:lpstr>References</vt:lpstr>
      <vt:lpstr>Claude Fachkha c_fachkh@encs.concordia.ca</vt:lpstr>
    </vt:vector>
  </TitlesOfParts>
  <Company>Concordia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Concordia university</dc:creator>
  <cp:lastModifiedBy>glitho</cp:lastModifiedBy>
  <cp:revision>187</cp:revision>
  <dcterms:created xsi:type="dcterms:W3CDTF">2013-08-15T15:05:02Z</dcterms:created>
  <dcterms:modified xsi:type="dcterms:W3CDTF">2013-10-15T17:01:07Z</dcterms:modified>
</cp:coreProperties>
</file>