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4" r:id="rId2"/>
    <p:sldId id="306" r:id="rId3"/>
    <p:sldId id="340" r:id="rId4"/>
    <p:sldId id="307" r:id="rId5"/>
    <p:sldId id="343" r:id="rId6"/>
    <p:sldId id="342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41" r:id="rId17"/>
    <p:sldId id="353" r:id="rId18"/>
    <p:sldId id="354" r:id="rId19"/>
    <p:sldId id="355" r:id="rId20"/>
    <p:sldId id="356" r:id="rId21"/>
    <p:sldId id="296" r:id="rId22"/>
    <p:sldId id="30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336"/>
    <a:srgbClr val="700000"/>
    <a:srgbClr val="D7ACBD"/>
    <a:srgbClr val="A11F65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86" autoAdjust="0"/>
  </p:normalViewPr>
  <p:slideViewPr>
    <p:cSldViewPr>
      <p:cViewPr varScale="1">
        <p:scale>
          <a:sx n="77" d="100"/>
          <a:sy n="77" d="100"/>
        </p:scale>
        <p:origin x="-13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" pitchFamily="-32" charset="0"/>
                <a:ea typeface="ＭＳ Ｐゴシック" pitchFamily="-32" charset="-128"/>
                <a:cs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3171E5D-B79F-420A-BA2A-52E03352825E}" type="datetime1">
              <a:rPr lang="en-US"/>
              <a:pPr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" pitchFamily="-32" charset="0"/>
                <a:ea typeface="ＭＳ Ｐゴシック" pitchFamily="-32" charset="-128"/>
                <a:cs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36F697A-CD3F-40CA-940B-B2F11A472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924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32" charset="0"/>
                <a:ea typeface="ＭＳ Ｐゴシック" pitchFamily="-32" charset="-128"/>
                <a:cs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32" charset="0"/>
                <a:ea typeface="ＭＳ Ｐゴシック" pitchFamily="-32" charset="-128"/>
                <a:cs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32" charset="0"/>
                <a:ea typeface="ＭＳ Ｐゴシック" pitchFamily="-32" charset="-128"/>
                <a:cs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fld id="{6335DF64-52D0-4556-B93C-E1851B4063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327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80" charset="-128"/>
        <a:cs typeface="ＭＳ Ｐゴシック" pitchFamily="8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8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8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8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8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5DF64-52D0-4556-B93C-E1851B4063C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97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5DF64-52D0-4556-B93C-E1851B4063C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0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5DF64-52D0-4556-B93C-E1851B4063C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42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5DF64-52D0-4556-B93C-E1851B4063C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59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NCS-T11-3799-PowerPoint-Template-title_v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50863"/>
            <a:ext cx="42672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2133600"/>
            <a:ext cx="5257800" cy="1295400"/>
          </a:xfrm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886200"/>
            <a:ext cx="5257800" cy="21336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63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6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9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C549D3-BA4C-460B-A399-3A228E0B85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4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590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2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3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2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76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492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982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ENCS-T11-3799-PowerPoint-Template_v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685800" y="5562600"/>
            <a:ext cx="7772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 typeface="Arial" charset="0"/>
              <a:buChar char="•"/>
              <a:defRPr sz="10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B1CCFE36-9538-446E-8F8E-7B5476CA04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82336"/>
          </a:solidFill>
          <a:latin typeface="+mj-lt"/>
          <a:ea typeface="ＭＳ Ｐゴシック" pitchFamily="80" charset="-128"/>
          <a:cs typeface="ＭＳ Ｐゴシック" pitchFamily="80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82336"/>
          </a:solidFill>
          <a:latin typeface="Arial" charset="0"/>
          <a:ea typeface="ＭＳ Ｐゴシック" pitchFamily="80" charset="-128"/>
          <a:cs typeface="ＭＳ Ｐゴシック" pitchFamily="8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82336"/>
          </a:solidFill>
          <a:latin typeface="Arial" charset="0"/>
          <a:ea typeface="ＭＳ Ｐゴシック" pitchFamily="80" charset="-128"/>
          <a:cs typeface="ＭＳ Ｐゴシック" pitchFamily="8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82336"/>
          </a:solidFill>
          <a:latin typeface="Arial" charset="0"/>
          <a:ea typeface="ＭＳ Ｐゴシック" pitchFamily="80" charset="-128"/>
          <a:cs typeface="ＭＳ Ｐゴシック" pitchFamily="8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82336"/>
          </a:solidFill>
          <a:latin typeface="Arial" charset="0"/>
          <a:ea typeface="ＭＳ Ｐゴシック" pitchFamily="80" charset="-128"/>
          <a:cs typeface="ＭＳ Ｐゴシック" pitchFamily="8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pitchFamily="80" charset="-128"/>
          <a:cs typeface="ＭＳ Ｐゴシック" pitchFamily="80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/>
          <a:ea typeface="ＭＳ Ｐゴシック" pitchFamily="8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/>
          <a:ea typeface="ＭＳ Ｐゴシック" pitchFamily="8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pitchFamily="8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pitchFamily="8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8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8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8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8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aia.cs.umass.edu/wireshark-labs/TCP-wireshark-file1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gaia.cs.umass.edu/wireshark-labs/wireshark-traces.zi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-80379" y="2086435"/>
            <a:ext cx="9144000" cy="1143000"/>
          </a:xfrm>
        </p:spPr>
        <p:txBody>
          <a:bodyPr/>
          <a:lstStyle/>
          <a:p>
            <a:r>
              <a:rPr lang="en-US" sz="2800" dirty="0" smtClean="0"/>
              <a:t>COEN 445</a:t>
            </a:r>
            <a:br>
              <a:rPr lang="en-US" sz="2800" dirty="0" smtClean="0"/>
            </a:br>
            <a:r>
              <a:rPr lang="en-US" sz="2800" dirty="0"/>
              <a:t>Communication Networks and </a:t>
            </a:r>
            <a:r>
              <a:rPr lang="en-US" sz="2800" dirty="0" smtClean="0"/>
              <a:t>Protocols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Lab 6</a:t>
            </a:r>
            <a:endParaRPr lang="en-US" sz="2800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83155" cy="186849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28800" y="3871302"/>
            <a:ext cx="510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Wireshark Lab: TCP and UDP</a:t>
            </a:r>
            <a:endParaRPr lang="en-US" sz="2800" b="1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3386721" y="5036389"/>
            <a:ext cx="2209800" cy="533400"/>
          </a:xfrm>
          <a:prstGeom prst="roundRect">
            <a:avLst/>
          </a:prstGeom>
          <a:solidFill>
            <a:srgbClr val="78233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solidFill>
                  <a:schemeClr val="bg1"/>
                </a:solidFill>
              </a:rPr>
              <a:t>Claude Fachkha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0" dirty="0"/>
              <a:t>2. A first look at the captured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772400" cy="3505200"/>
          </a:xfrm>
        </p:spPr>
        <p:txBody>
          <a:bodyPr/>
          <a:lstStyle/>
          <a:p>
            <a:pPr marL="0" indent="0">
              <a:buNone/>
            </a:pPr>
            <a:r>
              <a:rPr lang="en-CA" sz="1400" dirty="0"/>
              <a:t>Since this lab is about TCP rather than HTTP, let’s change </a:t>
            </a:r>
            <a:r>
              <a:rPr lang="en-CA" sz="1400" dirty="0" err="1"/>
              <a:t>Wireshark’s</a:t>
            </a:r>
            <a:r>
              <a:rPr lang="en-CA" sz="1400" dirty="0"/>
              <a:t> “listing </a:t>
            </a:r>
            <a:r>
              <a:rPr lang="en-CA" sz="1400" dirty="0" smtClean="0"/>
              <a:t>of captured </a:t>
            </a:r>
            <a:r>
              <a:rPr lang="en-CA" sz="1400" dirty="0"/>
              <a:t>packets” window so that it shows information about the TCP </a:t>
            </a:r>
            <a:r>
              <a:rPr lang="en-CA" sz="1400" dirty="0" smtClean="0"/>
              <a:t>segments containing </a:t>
            </a:r>
            <a:r>
              <a:rPr lang="en-CA" sz="1400" dirty="0"/>
              <a:t>the HTTP messages, rather than about the HTTP messages. To </a:t>
            </a:r>
            <a:r>
              <a:rPr lang="en-CA" sz="1400" dirty="0" smtClean="0"/>
              <a:t>have Wireshark </a:t>
            </a:r>
            <a:r>
              <a:rPr lang="en-CA" sz="1400" dirty="0"/>
              <a:t>do this, select </a:t>
            </a:r>
            <a:r>
              <a:rPr lang="en-CA" sz="1400" dirty="0" smtClean="0"/>
              <a:t/>
            </a:r>
            <a:br>
              <a:rPr lang="en-CA" sz="1400" dirty="0" smtClean="0"/>
            </a:br>
            <a:r>
              <a:rPr lang="en-CA" sz="1400" i="1" dirty="0" smtClean="0"/>
              <a:t>Analyze-</a:t>
            </a:r>
            <a:r>
              <a:rPr lang="en-CA" sz="1400" i="1" dirty="0"/>
              <a:t>&gt;Enabled Protocols. </a:t>
            </a:r>
            <a:r>
              <a:rPr lang="en-CA" sz="1400" dirty="0"/>
              <a:t>Then uncheck the HTTP box </a:t>
            </a:r>
            <a:r>
              <a:rPr lang="en-CA" sz="1400" dirty="0" smtClean="0"/>
              <a:t>and select </a:t>
            </a:r>
            <a:r>
              <a:rPr lang="en-CA" sz="1400" i="1" dirty="0"/>
              <a:t>OK</a:t>
            </a:r>
            <a:r>
              <a:rPr lang="en-CA" sz="1400" dirty="0"/>
              <a:t>. You should now see a Wireshark window that looks like: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440858"/>
            <a:ext cx="5375871" cy="397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12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510" y="228600"/>
            <a:ext cx="7772400" cy="1143000"/>
          </a:xfrm>
        </p:spPr>
        <p:txBody>
          <a:bodyPr/>
          <a:lstStyle/>
          <a:p>
            <a:r>
              <a:rPr lang="en-US" b="0" dirty="0"/>
              <a:t>3. TCP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3505200"/>
          </a:xfrm>
        </p:spPr>
        <p:txBody>
          <a:bodyPr/>
          <a:lstStyle/>
          <a:p>
            <a:pPr marL="0" indent="0">
              <a:buNone/>
            </a:pPr>
            <a:r>
              <a:rPr lang="en-CA" sz="1400" dirty="0"/>
              <a:t>Answer the following questions for the TCP segments</a:t>
            </a:r>
            <a:r>
              <a:rPr lang="en-CA" sz="1400" dirty="0" smtClean="0"/>
              <a:t>:</a:t>
            </a:r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r>
              <a:rPr lang="en-CA" sz="1400" dirty="0"/>
              <a:t>4. What is the sequence number of the TCP SYN segment that is used to initiate </a:t>
            </a:r>
            <a:r>
              <a:rPr lang="en-CA" sz="1400" dirty="0" smtClean="0"/>
              <a:t>the TCP </a:t>
            </a:r>
            <a:r>
              <a:rPr lang="en-CA" sz="1400" dirty="0"/>
              <a:t>connection between the client computer and gaia.cs.umass.edu? What is </a:t>
            </a:r>
            <a:r>
              <a:rPr lang="en-CA" sz="1400" dirty="0" smtClean="0"/>
              <a:t>it in </a:t>
            </a:r>
            <a:r>
              <a:rPr lang="en-CA" sz="1400" dirty="0"/>
              <a:t>the segment that identifies the segment as a SYN segment</a:t>
            </a:r>
            <a:r>
              <a:rPr lang="en-CA" sz="1400" dirty="0" smtClean="0"/>
              <a:t>? </a:t>
            </a:r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r>
              <a:rPr lang="en-CA" sz="1400" dirty="0"/>
              <a:t>5. What is the sequence number of the SYNACK segment sent by </a:t>
            </a:r>
            <a:r>
              <a:rPr lang="en-CA" sz="1400" dirty="0" smtClean="0"/>
              <a:t>gaia.cs.umass.edu to </a:t>
            </a:r>
            <a:r>
              <a:rPr lang="en-CA" sz="1400" dirty="0"/>
              <a:t>the client computer in reply to the SYN? What is the value of </a:t>
            </a:r>
            <a:r>
              <a:rPr lang="en-CA" sz="1400" dirty="0" smtClean="0"/>
              <a:t>the Acknowledgement </a:t>
            </a:r>
            <a:r>
              <a:rPr lang="en-CA" sz="1400" dirty="0"/>
              <a:t>field in the SYNACK segment? How did </a:t>
            </a:r>
            <a:r>
              <a:rPr lang="en-CA" sz="1400" dirty="0" smtClean="0"/>
              <a:t>gaia.cs.umass.edu determine </a:t>
            </a:r>
            <a:r>
              <a:rPr lang="en-CA" sz="1400" dirty="0"/>
              <a:t>that value? What is it in the segment that identifies the segment as </a:t>
            </a:r>
            <a:r>
              <a:rPr lang="en-CA" sz="1400" dirty="0" smtClean="0"/>
              <a:t>a </a:t>
            </a:r>
            <a:r>
              <a:rPr lang="en-US" sz="1400" dirty="0" smtClean="0"/>
              <a:t>SYNACK </a:t>
            </a:r>
            <a:r>
              <a:rPr lang="en-US" sz="1400" dirty="0"/>
              <a:t>segment</a:t>
            </a:r>
            <a:r>
              <a:rPr lang="en-US" sz="1400" dirty="0" smtClean="0"/>
              <a:t>?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CA" sz="1400" dirty="0"/>
              <a:t>6. What is the sequence number of the TCP segment containing the HTTP </a:t>
            </a:r>
            <a:r>
              <a:rPr lang="en-CA" sz="1400" dirty="0" smtClean="0"/>
              <a:t>POST command</a:t>
            </a:r>
            <a:r>
              <a:rPr lang="en-CA" sz="1400" dirty="0"/>
              <a:t>? Note that in order to find the POST command, you’ll need to dig </a:t>
            </a:r>
            <a:r>
              <a:rPr lang="en-CA" sz="1400" dirty="0" smtClean="0"/>
              <a:t>into the </a:t>
            </a:r>
            <a:r>
              <a:rPr lang="en-CA" sz="1400" dirty="0"/>
              <a:t>packet content field at the bottom of the Wireshark window, looking for </a:t>
            </a:r>
            <a:r>
              <a:rPr lang="en-CA" sz="1400" dirty="0" smtClean="0"/>
              <a:t>a segment </a:t>
            </a:r>
            <a:r>
              <a:rPr lang="en-CA" sz="1400" dirty="0"/>
              <a:t>with a “POST” within its DATA field</a:t>
            </a:r>
            <a:r>
              <a:rPr lang="en-CA" sz="1400" dirty="0" smtClean="0"/>
              <a:t>.</a:t>
            </a:r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r>
              <a:rPr lang="en-CA" sz="1400" dirty="0"/>
              <a:t>7. Consider the TCP segment containing the HTTP POST as the first segment in </a:t>
            </a:r>
            <a:r>
              <a:rPr lang="en-CA" sz="1400" dirty="0" smtClean="0"/>
              <a:t>the TCP </a:t>
            </a:r>
            <a:r>
              <a:rPr lang="en-CA" sz="1400" dirty="0"/>
              <a:t>connection. What are the sequence numbers of the first six segments in </a:t>
            </a:r>
            <a:r>
              <a:rPr lang="en-CA" sz="1400" dirty="0" smtClean="0"/>
              <a:t>the </a:t>
            </a:r>
            <a:r>
              <a:rPr lang="en-CA" sz="1400" dirty="0"/>
              <a:t>TCP connection (including the segment containing the HTTP POST)? At </a:t>
            </a:r>
            <a:r>
              <a:rPr lang="en-CA" sz="1400" dirty="0" smtClean="0"/>
              <a:t>what time </a:t>
            </a:r>
            <a:r>
              <a:rPr lang="en-CA" sz="1400" dirty="0"/>
              <a:t>was each segment sent? When was the ACK for each segment </a:t>
            </a:r>
            <a:r>
              <a:rPr lang="en-CA" sz="1400" dirty="0" smtClean="0"/>
              <a:t>received? Given </a:t>
            </a:r>
            <a:r>
              <a:rPr lang="en-CA" sz="1400" dirty="0"/>
              <a:t>the difference between when each TCP segment was sent, and when </a:t>
            </a:r>
            <a:r>
              <a:rPr lang="en-CA" sz="1400" dirty="0" smtClean="0"/>
              <a:t>its acknowledgement </a:t>
            </a:r>
            <a:r>
              <a:rPr lang="en-CA" sz="1400" dirty="0"/>
              <a:t>was received, what is the RTT value for each of the </a:t>
            </a:r>
            <a:r>
              <a:rPr lang="en-CA" sz="1400" dirty="0" smtClean="0"/>
              <a:t>six segments</a:t>
            </a:r>
            <a:r>
              <a:rPr lang="en-CA" sz="1400" dirty="0"/>
              <a:t>? What is the </a:t>
            </a:r>
            <a:r>
              <a:rPr lang="en-CA" sz="1400" dirty="0" err="1"/>
              <a:t>EstimatedRTT</a:t>
            </a:r>
            <a:r>
              <a:rPr lang="en-CA" sz="1400" dirty="0"/>
              <a:t> value (see Section 3.5.3, page 239 </a:t>
            </a:r>
            <a:r>
              <a:rPr lang="en-CA" sz="1400" dirty="0" smtClean="0"/>
              <a:t>in text</a:t>
            </a:r>
            <a:r>
              <a:rPr lang="en-CA" sz="1400" dirty="0"/>
              <a:t>) after the receipt of each ACK? Assume that the value of </a:t>
            </a:r>
            <a:r>
              <a:rPr lang="en-CA" sz="1400" dirty="0" smtClean="0"/>
              <a:t>the </a:t>
            </a:r>
            <a:r>
              <a:rPr lang="en-CA" sz="1400" dirty="0" err="1" smtClean="0"/>
              <a:t>EstimatedRTT</a:t>
            </a:r>
            <a:r>
              <a:rPr lang="en-CA" sz="1400" dirty="0" smtClean="0"/>
              <a:t> </a:t>
            </a:r>
            <a:r>
              <a:rPr lang="en-CA" sz="1400" dirty="0"/>
              <a:t>is equal to the measured RTT for the first segment, and then </a:t>
            </a:r>
            <a:r>
              <a:rPr lang="en-CA" sz="1400" dirty="0" smtClean="0"/>
              <a:t>is computed </a:t>
            </a:r>
            <a:r>
              <a:rPr lang="en-CA" sz="1400" dirty="0"/>
              <a:t>using the </a:t>
            </a:r>
            <a:r>
              <a:rPr lang="en-CA" sz="1400" dirty="0" err="1"/>
              <a:t>EstimatedRTT</a:t>
            </a:r>
            <a:r>
              <a:rPr lang="en-CA" sz="1400" dirty="0"/>
              <a:t> equation on page 239 for all </a:t>
            </a:r>
            <a:r>
              <a:rPr lang="en-CA" sz="1400" dirty="0" smtClean="0"/>
              <a:t>subsequent </a:t>
            </a:r>
            <a:r>
              <a:rPr lang="en-US" sz="1400" dirty="0" smtClean="0"/>
              <a:t>segments.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1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510" y="228600"/>
            <a:ext cx="7772400" cy="1143000"/>
          </a:xfrm>
        </p:spPr>
        <p:txBody>
          <a:bodyPr/>
          <a:lstStyle/>
          <a:p>
            <a:r>
              <a:rPr lang="en-US" b="0" dirty="0"/>
              <a:t>3. TCP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3505200"/>
          </a:xfrm>
        </p:spPr>
        <p:txBody>
          <a:bodyPr/>
          <a:lstStyle/>
          <a:p>
            <a:pPr marL="0" indent="0">
              <a:buNone/>
            </a:pPr>
            <a:r>
              <a:rPr lang="en-CA" sz="1400" i="1" dirty="0"/>
              <a:t>Note: </a:t>
            </a:r>
            <a:r>
              <a:rPr lang="en-CA" sz="1400" dirty="0"/>
              <a:t>Wireshark has a nice feature that allows you to plot the RTT </a:t>
            </a:r>
            <a:r>
              <a:rPr lang="en-CA" sz="1400" dirty="0" smtClean="0"/>
              <a:t>for each </a:t>
            </a:r>
            <a:r>
              <a:rPr lang="en-CA" sz="1400" dirty="0"/>
              <a:t>of the TCP segments sent. Select a TCP segment in the “listing </a:t>
            </a:r>
            <a:r>
              <a:rPr lang="en-CA" sz="1400" dirty="0" smtClean="0"/>
              <a:t>of captured </a:t>
            </a:r>
            <a:r>
              <a:rPr lang="en-CA" sz="1400" dirty="0"/>
              <a:t>packets” window that is being sent from the client to </a:t>
            </a:r>
            <a:r>
              <a:rPr lang="en-CA" sz="1400" dirty="0" smtClean="0"/>
              <a:t>the gaia.cs.umass.edu </a:t>
            </a:r>
            <a:r>
              <a:rPr lang="en-CA" sz="1400" dirty="0"/>
              <a:t>server. Then select: </a:t>
            </a:r>
            <a:r>
              <a:rPr lang="en-CA" sz="1400" i="1" dirty="0"/>
              <a:t>Statistics-&gt;TCP Stream </a:t>
            </a:r>
            <a:r>
              <a:rPr lang="en-CA" sz="1400" i="1" dirty="0" smtClean="0"/>
              <a:t>Graph-</a:t>
            </a:r>
            <a:r>
              <a:rPr lang="en-US" sz="1400" i="1" dirty="0" smtClean="0"/>
              <a:t>&gt;</a:t>
            </a:r>
            <a:r>
              <a:rPr lang="en-US" sz="1400" i="1" dirty="0"/>
              <a:t>Round Trip Time Graph.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3510" y="2057400"/>
            <a:ext cx="816569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>
                <a:latin typeface="TimesNewRomanPSMT"/>
              </a:rPr>
              <a:t>8. What is the length of each of the first six TCP segments</a:t>
            </a:r>
            <a:r>
              <a:rPr lang="en-CA" sz="1400" dirty="0" smtClean="0">
                <a:latin typeface="TimesNewRomanPSMT"/>
              </a:rPr>
              <a:t>? </a:t>
            </a:r>
            <a:endParaRPr lang="en-CA" sz="1400" dirty="0">
              <a:latin typeface="TimesNewRomanPSMT"/>
            </a:endParaRPr>
          </a:p>
          <a:p>
            <a:endParaRPr lang="en-CA" sz="1400" dirty="0" smtClean="0">
              <a:latin typeface="TimesNewRomanPSMT"/>
            </a:endParaRPr>
          </a:p>
          <a:p>
            <a:r>
              <a:rPr lang="en-CA" sz="1400" dirty="0" smtClean="0"/>
              <a:t>Note: The </a:t>
            </a:r>
            <a:r>
              <a:rPr lang="en-CA" sz="1400" dirty="0"/>
              <a:t>TCP segments in the tcp-ethereal-trace-1 trace file are all less that 1460 bytes. This is because the</a:t>
            </a:r>
          </a:p>
          <a:p>
            <a:r>
              <a:rPr lang="en-CA" sz="1400" dirty="0"/>
              <a:t>computer on which the trace was gathered has an Ethernet card that limits the length of the maximum IP</a:t>
            </a:r>
          </a:p>
          <a:p>
            <a:r>
              <a:rPr lang="en-CA" sz="1400" dirty="0"/>
              <a:t>packet to 1500 bytes (40 bytes of TCP/IP header data and 1460 bytes of TCP payload). This 1500 byte</a:t>
            </a:r>
          </a:p>
          <a:p>
            <a:r>
              <a:rPr lang="en-CA" sz="1400" dirty="0"/>
              <a:t>value is the standard maximum length allowed by Ethernet. If your trace indicates a TCP length greater</a:t>
            </a:r>
          </a:p>
          <a:p>
            <a:r>
              <a:rPr lang="en-CA" sz="1400" dirty="0"/>
              <a:t>than 1500 bytes, and your computer is using an Ethernet connection, then Wireshark is reporting the wrong</a:t>
            </a:r>
          </a:p>
          <a:p>
            <a:r>
              <a:rPr lang="en-CA" sz="1400" dirty="0"/>
              <a:t>TCP segment length; it will likely also show only one large TCP segment rather than multiple smaller</a:t>
            </a:r>
          </a:p>
          <a:p>
            <a:r>
              <a:rPr lang="en-CA" sz="1400" dirty="0"/>
              <a:t>segments. Your computer is indeed probably sending multiple smaller segments, as indicated by the ACKs</a:t>
            </a:r>
          </a:p>
          <a:p>
            <a:r>
              <a:rPr lang="en-CA" sz="1400" dirty="0"/>
              <a:t>it receives. This inconsistency in reported segment lengths is due to the interaction between the Ethernet</a:t>
            </a:r>
          </a:p>
          <a:p>
            <a:r>
              <a:rPr lang="en-CA" sz="1400" dirty="0"/>
              <a:t>driver and the Wireshark software. We recommend that if you have this inconsistency, that you perform</a:t>
            </a:r>
          </a:p>
          <a:p>
            <a:r>
              <a:rPr lang="en-CA" sz="1400" dirty="0"/>
              <a:t>this lab using the provided trace file.</a:t>
            </a:r>
            <a:endParaRPr lang="en-CA" sz="1400" dirty="0">
              <a:latin typeface="TimesNewRomanPSMT"/>
            </a:endParaRPr>
          </a:p>
          <a:p>
            <a:endParaRPr lang="en-CA" sz="1400" dirty="0" smtClean="0"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29091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510" y="228600"/>
            <a:ext cx="7772400" cy="1143000"/>
          </a:xfrm>
        </p:spPr>
        <p:txBody>
          <a:bodyPr/>
          <a:lstStyle/>
          <a:p>
            <a:r>
              <a:rPr lang="en-US" b="0" dirty="0"/>
              <a:t>3. TCP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3505200"/>
          </a:xfrm>
        </p:spPr>
        <p:txBody>
          <a:bodyPr/>
          <a:lstStyle/>
          <a:p>
            <a:pPr marL="0" indent="0">
              <a:buNone/>
            </a:pPr>
            <a:r>
              <a:rPr lang="en-CA" sz="1400" dirty="0" smtClean="0">
                <a:latin typeface="TimesNewRomanPSMT"/>
              </a:rPr>
              <a:t>9</a:t>
            </a:r>
            <a:r>
              <a:rPr lang="en-CA" sz="1400" dirty="0">
                <a:latin typeface="TimesNewRomanPSMT"/>
              </a:rPr>
              <a:t>. What is the minimum amount of available buffer space advertised at the received for the entire trace? Does the lack of receiver buffer space ever throttle the </a:t>
            </a:r>
            <a:r>
              <a:rPr lang="en-US" sz="1400" dirty="0">
                <a:latin typeface="TimesNewRomanPSMT"/>
              </a:rPr>
              <a:t>sender?</a:t>
            </a:r>
          </a:p>
          <a:p>
            <a:pPr marL="0" indent="0">
              <a:buNone/>
            </a:pPr>
            <a:endParaRPr lang="en-US" sz="1400" dirty="0">
              <a:latin typeface="TimesNewRomanPSMT"/>
            </a:endParaRPr>
          </a:p>
          <a:p>
            <a:pPr marL="0" indent="0">
              <a:buNone/>
            </a:pPr>
            <a:r>
              <a:rPr lang="en-CA" sz="1400" dirty="0">
                <a:latin typeface="TimesNewRomanPSMT"/>
              </a:rPr>
              <a:t>10. Are there any retransmitted segments in the trace file? What did you check for (in the trace) in order to answer this question?</a:t>
            </a:r>
          </a:p>
          <a:p>
            <a:pPr marL="0" indent="0">
              <a:buNone/>
            </a:pPr>
            <a:endParaRPr lang="en-CA" sz="1400" dirty="0">
              <a:latin typeface="TimesNewRomanPSMT"/>
            </a:endParaRPr>
          </a:p>
          <a:p>
            <a:pPr marL="0" indent="0">
              <a:buNone/>
            </a:pPr>
            <a:r>
              <a:rPr lang="en-CA" sz="1400" dirty="0">
                <a:latin typeface="TimesNewRomanPSMT"/>
              </a:rPr>
              <a:t>11. How much data does the receiver typically acknowledge in an ACK? Can you identify cases where the receiver is </a:t>
            </a:r>
            <a:r>
              <a:rPr lang="en-CA" sz="1400" dirty="0" err="1">
                <a:latin typeface="TimesNewRomanPSMT"/>
              </a:rPr>
              <a:t>ACKing</a:t>
            </a:r>
            <a:r>
              <a:rPr lang="en-CA" sz="1400" dirty="0">
                <a:latin typeface="TimesNewRomanPSMT"/>
              </a:rPr>
              <a:t> every other received segment (see Table 3.2 on page 247 in the text).</a:t>
            </a:r>
          </a:p>
          <a:p>
            <a:pPr marL="0" indent="0">
              <a:buNone/>
            </a:pPr>
            <a:endParaRPr lang="en-CA" sz="1400" dirty="0">
              <a:latin typeface="TimesNewRomanPSMT"/>
            </a:endParaRPr>
          </a:p>
          <a:p>
            <a:pPr marL="0" indent="0">
              <a:buNone/>
            </a:pPr>
            <a:r>
              <a:rPr lang="en-CA" sz="1400" dirty="0">
                <a:latin typeface="TimesNewRomanPSMT"/>
              </a:rPr>
              <a:t>12. What is the throughput (bytes transferred per unit time) for the TCP </a:t>
            </a:r>
            <a:r>
              <a:rPr lang="en-CA" sz="1400" dirty="0" smtClean="0">
                <a:latin typeface="TimesNewRomanPSMT"/>
              </a:rPr>
              <a:t>connection? Explain </a:t>
            </a:r>
            <a:r>
              <a:rPr lang="en-CA" sz="1400" dirty="0">
                <a:latin typeface="TimesNewRomanPSMT"/>
              </a:rPr>
              <a:t>how you calculated this value.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510" y="228600"/>
            <a:ext cx="7772400" cy="1143000"/>
          </a:xfrm>
        </p:spPr>
        <p:txBody>
          <a:bodyPr/>
          <a:lstStyle/>
          <a:p>
            <a:r>
              <a:rPr lang="en-CA" b="0" dirty="0"/>
              <a:t>4. TCP congestion control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95400"/>
            <a:ext cx="8267700" cy="3505200"/>
          </a:xfrm>
        </p:spPr>
        <p:txBody>
          <a:bodyPr/>
          <a:lstStyle/>
          <a:p>
            <a:pPr marL="0" indent="0">
              <a:buNone/>
            </a:pPr>
            <a:r>
              <a:rPr lang="en-CA" sz="1400" dirty="0"/>
              <a:t>Let’s now examine the amount of data sent per unit time from the client to the </a:t>
            </a:r>
            <a:r>
              <a:rPr lang="en-CA" sz="1400" dirty="0" smtClean="0"/>
              <a:t>server. Rather </a:t>
            </a:r>
            <a:r>
              <a:rPr lang="en-CA" sz="1400" dirty="0"/>
              <a:t>than (tediously!) calculating this from the raw data in the Wireshark </a:t>
            </a:r>
            <a:r>
              <a:rPr lang="en-CA" sz="1400" dirty="0" smtClean="0"/>
              <a:t>window, we’ll </a:t>
            </a:r>
            <a:r>
              <a:rPr lang="en-CA" sz="1400" dirty="0"/>
              <a:t>use one of </a:t>
            </a:r>
            <a:r>
              <a:rPr lang="en-CA" sz="1400" dirty="0" err="1"/>
              <a:t>Wireshark’s</a:t>
            </a:r>
            <a:r>
              <a:rPr lang="en-CA" sz="1400" dirty="0"/>
              <a:t> TCP graphing utilities - </a:t>
            </a:r>
            <a:r>
              <a:rPr lang="en-CA" sz="1400" i="1" dirty="0"/>
              <a:t>Time-Sequence-Graph(Stevens</a:t>
            </a:r>
            <a:r>
              <a:rPr lang="en-CA" sz="1400" dirty="0"/>
              <a:t>) </a:t>
            </a:r>
            <a:r>
              <a:rPr lang="en-CA" sz="1400" dirty="0" smtClean="0"/>
              <a:t>– to </a:t>
            </a:r>
            <a:r>
              <a:rPr lang="en-US" sz="1400" dirty="0" smtClean="0"/>
              <a:t>plot </a:t>
            </a:r>
            <a:r>
              <a:rPr lang="en-US" sz="1400" dirty="0"/>
              <a:t>out data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CA" sz="1400" dirty="0"/>
              <a:t>• Select a TCP segment in the </a:t>
            </a:r>
            <a:r>
              <a:rPr lang="en-CA" sz="1400" dirty="0" err="1"/>
              <a:t>Wireshark’s</a:t>
            </a:r>
            <a:r>
              <a:rPr lang="en-CA" sz="1400" dirty="0"/>
              <a:t> “listing of captured-packets” </a:t>
            </a:r>
            <a:r>
              <a:rPr lang="en-CA" sz="1400" dirty="0" smtClean="0"/>
              <a:t>window. Then </a:t>
            </a:r>
            <a:r>
              <a:rPr lang="en-CA" sz="1400" dirty="0"/>
              <a:t>select the </a:t>
            </a:r>
            <a:r>
              <a:rPr lang="en-CA" sz="1400" dirty="0" smtClean="0"/>
              <a:t>menu: </a:t>
            </a:r>
            <a:r>
              <a:rPr lang="en-CA" sz="1400" i="1" dirty="0"/>
              <a:t>Statistics-&gt;TCP Stream Graph-&gt; </a:t>
            </a:r>
            <a:r>
              <a:rPr lang="en-CA" sz="1400" i="1" dirty="0" smtClean="0"/>
              <a:t>Time-Sequence-Graph(Stevens</a:t>
            </a:r>
            <a:r>
              <a:rPr lang="en-CA" sz="1400" dirty="0"/>
              <a:t>). You should see a plot that looks similar to the following </a:t>
            </a:r>
            <a:r>
              <a:rPr lang="en-CA" sz="1400" dirty="0" smtClean="0"/>
              <a:t>plot.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7587" y="2743200"/>
            <a:ext cx="4572000" cy="35825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734259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400" dirty="0">
                <a:latin typeface="TimesNewRomanPSMT"/>
              </a:rPr>
              <a:t>Here, each dot represents a TCP segment sent, plotting the sequence number </a:t>
            </a:r>
            <a:r>
              <a:rPr lang="en-CA" sz="1400" dirty="0" smtClean="0">
                <a:latin typeface="TimesNewRomanPSMT"/>
              </a:rPr>
              <a:t>of the </a:t>
            </a:r>
            <a:r>
              <a:rPr lang="en-CA" sz="1400" dirty="0">
                <a:latin typeface="TimesNewRomanPSMT"/>
              </a:rPr>
              <a:t>segment versus the time at which it was sent. Note that a set of dots </a:t>
            </a:r>
            <a:r>
              <a:rPr lang="en-CA" sz="1400" dirty="0" smtClean="0">
                <a:latin typeface="TimesNewRomanPSMT"/>
              </a:rPr>
              <a:t>stacked above </a:t>
            </a:r>
            <a:r>
              <a:rPr lang="en-CA" sz="1400" dirty="0">
                <a:latin typeface="TimesNewRomanPSMT"/>
              </a:rPr>
              <a:t>each other represents a series of packets that were s</a:t>
            </a:r>
            <a:r>
              <a:rPr lang="en-CA" sz="1400" dirty="0" smtClean="0">
                <a:latin typeface="TimesNewRomanPSMT"/>
              </a:rPr>
              <a:t>ent </a:t>
            </a:r>
            <a:r>
              <a:rPr lang="en-CA" sz="1400" dirty="0">
                <a:latin typeface="TimesNewRomanPSMT"/>
              </a:rPr>
              <a:t>back-to-back by </a:t>
            </a:r>
            <a:r>
              <a:rPr lang="en-CA" sz="1400" dirty="0" smtClean="0">
                <a:latin typeface="TimesNewRomanPSMT"/>
              </a:rPr>
              <a:t>the </a:t>
            </a:r>
            <a:r>
              <a:rPr lang="en-US" sz="1400" dirty="0" smtClean="0">
                <a:latin typeface="TimesNewRomanPSMT"/>
              </a:rPr>
              <a:t>sender</a:t>
            </a:r>
            <a:r>
              <a:rPr lang="en-US" sz="1400" dirty="0">
                <a:latin typeface="TimesNewRomanPSMT"/>
              </a:rPr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3187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510" y="228600"/>
            <a:ext cx="7772400" cy="1143000"/>
          </a:xfrm>
        </p:spPr>
        <p:txBody>
          <a:bodyPr/>
          <a:lstStyle/>
          <a:p>
            <a:r>
              <a:rPr lang="en-CA" b="0" dirty="0"/>
              <a:t>4. TCP congestion control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1295400"/>
            <a:ext cx="8614287" cy="3505200"/>
          </a:xfrm>
        </p:spPr>
        <p:txBody>
          <a:bodyPr/>
          <a:lstStyle/>
          <a:p>
            <a:pPr marL="0" indent="0">
              <a:buNone/>
            </a:pPr>
            <a:r>
              <a:rPr lang="en-CA" sz="1400" dirty="0"/>
              <a:t>Answer the following questions for the TCP segments the packet trace </a:t>
            </a:r>
            <a:r>
              <a:rPr lang="en-CA" sz="1400" dirty="0" smtClean="0"/>
              <a:t/>
            </a:r>
            <a:br>
              <a:rPr lang="en-CA" sz="1400" dirty="0" smtClean="0"/>
            </a:br>
            <a:r>
              <a:rPr lang="en-CA" sz="1400" i="1" dirty="0" err="1" smtClean="0"/>
              <a:t>tcp-etherealtrace</a:t>
            </a:r>
            <a:r>
              <a:rPr lang="en-CA" sz="1400" i="1" dirty="0" smtClean="0"/>
              <a:t>-</a:t>
            </a:r>
            <a:r>
              <a:rPr lang="en-US" sz="1400" i="1" dirty="0" smtClean="0"/>
              <a:t>1 </a:t>
            </a:r>
            <a:r>
              <a:rPr lang="en-US" sz="1400" dirty="0"/>
              <a:t>in http://gaia.cs.umass.edu/wireshark-labs/wireshark-traces.zip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0382" y="2169235"/>
            <a:ext cx="758681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>
                <a:latin typeface="TimesNewRomanPSMT"/>
              </a:rPr>
              <a:t>13. Use the </a:t>
            </a:r>
            <a:r>
              <a:rPr lang="en-CA" sz="1400" i="1" dirty="0">
                <a:latin typeface="TimesNewRomanPS-ItalicMT"/>
              </a:rPr>
              <a:t>Time-Sequence-Graph(Stevens</a:t>
            </a:r>
            <a:r>
              <a:rPr lang="en-CA" sz="1400" dirty="0">
                <a:latin typeface="TimesNewRomanPSMT"/>
              </a:rPr>
              <a:t>) plotting tool to view the </a:t>
            </a:r>
            <a:r>
              <a:rPr lang="en-CA" sz="1400" dirty="0" smtClean="0">
                <a:latin typeface="TimesNewRomanPSMT"/>
              </a:rPr>
              <a:t>sequence number </a:t>
            </a:r>
            <a:r>
              <a:rPr lang="en-CA" sz="1400" dirty="0">
                <a:latin typeface="TimesNewRomanPSMT"/>
              </a:rPr>
              <a:t>versus time plot of segments being sent from the client to </a:t>
            </a:r>
            <a:r>
              <a:rPr lang="en-CA" sz="1400" dirty="0" smtClean="0">
                <a:latin typeface="TimesNewRomanPSMT"/>
              </a:rPr>
              <a:t>the gaia.cs.umass.edu </a:t>
            </a:r>
            <a:r>
              <a:rPr lang="en-CA" sz="1400" dirty="0">
                <a:latin typeface="TimesNewRomanPSMT"/>
              </a:rPr>
              <a:t>server. Can you identify where TCP’s </a:t>
            </a:r>
            <a:r>
              <a:rPr lang="en-CA" sz="1400" dirty="0" err="1">
                <a:latin typeface="TimesNewRomanPSMT"/>
              </a:rPr>
              <a:t>slowstart</a:t>
            </a:r>
            <a:r>
              <a:rPr lang="en-CA" sz="1400" dirty="0">
                <a:latin typeface="TimesNewRomanPSMT"/>
              </a:rPr>
              <a:t> phase </a:t>
            </a:r>
            <a:r>
              <a:rPr lang="en-CA" sz="1400" dirty="0" smtClean="0">
                <a:latin typeface="TimesNewRomanPSMT"/>
              </a:rPr>
              <a:t>begins and </a:t>
            </a:r>
            <a:r>
              <a:rPr lang="en-CA" sz="1400" dirty="0">
                <a:latin typeface="TimesNewRomanPSMT"/>
              </a:rPr>
              <a:t>ends, and where congestion avoidance takes over? Comment on ways </a:t>
            </a:r>
            <a:r>
              <a:rPr lang="en-CA" sz="1400" dirty="0" smtClean="0">
                <a:latin typeface="TimesNewRomanPSMT"/>
              </a:rPr>
              <a:t>in which </a:t>
            </a:r>
            <a:r>
              <a:rPr lang="en-CA" sz="1400" dirty="0">
                <a:latin typeface="TimesNewRomanPSMT"/>
              </a:rPr>
              <a:t>the measured data differs from the idealized behavior of TCP that </a:t>
            </a:r>
            <a:r>
              <a:rPr lang="en-CA" sz="1400" dirty="0" smtClean="0">
                <a:latin typeface="TimesNewRomanPSMT"/>
              </a:rPr>
              <a:t>we’ve </a:t>
            </a:r>
            <a:r>
              <a:rPr lang="en-US" sz="1400" dirty="0" smtClean="0">
                <a:latin typeface="TimesNewRomanPSMT"/>
              </a:rPr>
              <a:t>studied </a:t>
            </a:r>
            <a:r>
              <a:rPr lang="en-US" sz="1400" dirty="0">
                <a:latin typeface="TimesNewRomanPSMT"/>
              </a:rPr>
              <a:t>in the text</a:t>
            </a:r>
            <a:r>
              <a:rPr lang="en-US" sz="1400" dirty="0" smtClean="0">
                <a:latin typeface="TimesNewRomanPSMT"/>
              </a:rPr>
              <a:t>.</a:t>
            </a:r>
          </a:p>
          <a:p>
            <a:endParaRPr lang="en-US" sz="1400" dirty="0">
              <a:latin typeface="TimesNewRomanPSMT"/>
            </a:endParaRPr>
          </a:p>
          <a:p>
            <a:r>
              <a:rPr lang="en-CA" sz="1400" dirty="0">
                <a:latin typeface="TimesNewRomanPSMT"/>
              </a:rPr>
              <a:t>14. Answer each of two questions above for the trace that you have gathered </a:t>
            </a:r>
            <a:r>
              <a:rPr lang="en-CA" sz="1400" dirty="0" smtClean="0">
                <a:latin typeface="TimesNewRomanPSMT"/>
              </a:rPr>
              <a:t>when you </a:t>
            </a:r>
            <a:r>
              <a:rPr lang="en-CA" sz="1400" dirty="0">
                <a:latin typeface="TimesNewRomanPSMT"/>
              </a:rPr>
              <a:t>transferred a file from your computer to </a:t>
            </a:r>
            <a:r>
              <a:rPr lang="en-CA" sz="1400" dirty="0" smtClean="0">
                <a:latin typeface="TimesNewRomanPSMT"/>
              </a:rPr>
              <a:t>gaia.cs.umass.edu (optional)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545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477"/>
            <a:ext cx="77724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910" y="1905000"/>
            <a:ext cx="89154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CA" dirty="0" smtClean="0">
                <a:solidFill>
                  <a:schemeClr val="bg1">
                    <a:lumMod val="75000"/>
                  </a:schemeClr>
                </a:solidFill>
                <a:latin typeface="TimesNewRomanPSMT"/>
              </a:rPr>
              <a:t>Part 1: TCP </a:t>
            </a:r>
            <a:r>
              <a:rPr lang="en-CA" dirty="0">
                <a:solidFill>
                  <a:schemeClr val="bg1">
                    <a:lumMod val="75000"/>
                  </a:schemeClr>
                </a:solidFill>
                <a:latin typeface="TimesNewRomanPSMT"/>
              </a:rPr>
              <a:t>analysis using Wireshark</a:t>
            </a:r>
            <a:endParaRPr lang="en-CA" dirty="0" smtClean="0">
              <a:solidFill>
                <a:schemeClr val="bg1">
                  <a:lumMod val="75000"/>
                </a:schemeClr>
              </a:solidFill>
              <a:latin typeface="TimesNewRomanPSMT"/>
            </a:endParaRPr>
          </a:p>
          <a:p>
            <a:endParaRPr lang="en-US" sz="2800" dirty="0">
              <a:solidFill>
                <a:srgbClr val="7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782336"/>
                </a:solidFill>
                <a:latin typeface="TimesNewRomanPSMT"/>
              </a:rPr>
              <a:t>Part 2: UDP </a:t>
            </a:r>
            <a:r>
              <a:rPr lang="en-CA" dirty="0">
                <a:solidFill>
                  <a:srgbClr val="700000"/>
                </a:solidFill>
                <a:latin typeface="TimesNewRomanPSMT"/>
              </a:rPr>
              <a:t>analysis using Wireshark</a:t>
            </a:r>
            <a:endParaRPr lang="en-CA" dirty="0" smtClean="0">
              <a:solidFill>
                <a:srgbClr val="782336"/>
              </a:solidFill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378868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510" y="228600"/>
            <a:ext cx="7772400" cy="1143000"/>
          </a:xfrm>
        </p:spPr>
        <p:txBody>
          <a:bodyPr/>
          <a:lstStyle/>
          <a:p>
            <a:r>
              <a:rPr lang="en-CA" b="0" dirty="0" smtClean="0"/>
              <a:t>Introduction (part 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143000"/>
            <a:ext cx="75868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800" dirty="0"/>
              <a:t>In this lab, we’ll take a quick look at the UDP transport protocol. As we saw in Chapter </a:t>
            </a:r>
            <a:r>
              <a:rPr lang="en-CA" sz="1800" dirty="0" smtClean="0"/>
              <a:t>3 of </a:t>
            </a:r>
            <a:r>
              <a:rPr lang="en-CA" sz="1800" dirty="0"/>
              <a:t>the </a:t>
            </a:r>
            <a:r>
              <a:rPr lang="en-CA" sz="1800" dirty="0" smtClean="0"/>
              <a:t>text, </a:t>
            </a:r>
            <a:r>
              <a:rPr lang="en-CA" sz="1800" dirty="0"/>
              <a:t>UDP is a streamlined, no-frills protocol. You may want to re-read section </a:t>
            </a:r>
            <a:r>
              <a:rPr lang="en-CA" sz="1800" dirty="0" smtClean="0"/>
              <a:t>3,3 in </a:t>
            </a:r>
            <a:r>
              <a:rPr lang="en-CA" sz="1800" dirty="0"/>
              <a:t>the text before doing this lab.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6617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510" y="228600"/>
            <a:ext cx="7772400" cy="1143000"/>
          </a:xfrm>
        </p:spPr>
        <p:txBody>
          <a:bodyPr/>
          <a:lstStyle/>
          <a:p>
            <a:r>
              <a:rPr lang="en-US" b="0" dirty="0"/>
              <a:t>The Assignment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143000"/>
            <a:ext cx="75868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/>
              <a:t>Start capturing packets in Wireshark and then do something that will cause your host to</a:t>
            </a:r>
          </a:p>
          <a:p>
            <a:r>
              <a:rPr lang="en-CA" sz="1600" dirty="0"/>
              <a:t>send and receive several UDP packets. It’s also likely that just by doing nothing (except</a:t>
            </a:r>
          </a:p>
          <a:p>
            <a:r>
              <a:rPr lang="en-CA" sz="1600" dirty="0"/>
              <a:t>capturing packets via Wireshark) that some UDP packets sent by others will appear in</a:t>
            </a:r>
          </a:p>
          <a:p>
            <a:r>
              <a:rPr lang="en-CA" sz="1600" dirty="0"/>
              <a:t>your trace. In particular, the Simple Network Management Protocol (SNMP - chapter 9</a:t>
            </a:r>
          </a:p>
          <a:p>
            <a:r>
              <a:rPr lang="en-CA" sz="1600" dirty="0"/>
              <a:t>in the text) sends SNMP messages inside of UDP, so it’s likely that you’ll find some</a:t>
            </a:r>
          </a:p>
          <a:p>
            <a:r>
              <a:rPr lang="en-CA" sz="1600" dirty="0"/>
              <a:t>SNMP messages (and therefore UDP packets) in your trace.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467032" y="2971800"/>
            <a:ext cx="8295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>
                <a:latin typeface="TimesNewRomanPSMT"/>
              </a:rPr>
              <a:t>After stopping packet capture, set your packet filter so that Wireshark only displays the</a:t>
            </a:r>
          </a:p>
          <a:p>
            <a:r>
              <a:rPr lang="en-CA" sz="1600" dirty="0">
                <a:latin typeface="TimesNewRomanPSMT"/>
              </a:rPr>
              <a:t>UDP packets sent and received at your host. Pick one of these UDP packets and expand</a:t>
            </a:r>
          </a:p>
          <a:p>
            <a:r>
              <a:rPr lang="en-CA" sz="1600" dirty="0">
                <a:latin typeface="TimesNewRomanPSMT"/>
              </a:rPr>
              <a:t>the UDP fields in the details window. If you are unable to find UDP packets or </a:t>
            </a:r>
            <a:r>
              <a:rPr lang="en-CA" sz="1600" dirty="0" smtClean="0">
                <a:latin typeface="TimesNewRomanPSMT"/>
              </a:rPr>
              <a:t>are unable </a:t>
            </a:r>
            <a:r>
              <a:rPr lang="en-CA" sz="1600" dirty="0">
                <a:latin typeface="TimesNewRomanPSMT"/>
              </a:rPr>
              <a:t>to run Wireshark on a live network connection, you can download a packet </a:t>
            </a:r>
            <a:r>
              <a:rPr lang="en-CA" sz="1600" dirty="0" smtClean="0">
                <a:latin typeface="TimesNewRomanPSMT"/>
              </a:rPr>
              <a:t>trace </a:t>
            </a:r>
            <a:r>
              <a:rPr lang="en-US" sz="1600" dirty="0" smtClean="0">
                <a:latin typeface="TimesNewRomanPSMT"/>
              </a:rPr>
              <a:t>containing </a:t>
            </a:r>
            <a:r>
              <a:rPr lang="en-US" sz="1600" dirty="0">
                <a:latin typeface="TimesNewRomanPSMT"/>
              </a:rPr>
              <a:t>some UDP </a:t>
            </a:r>
            <a:r>
              <a:rPr lang="en-US" sz="1600" dirty="0" smtClean="0">
                <a:latin typeface="TimesNewRomanPSMT"/>
              </a:rPr>
              <a:t>packets.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2368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510" y="228600"/>
            <a:ext cx="7772400" cy="1143000"/>
          </a:xfrm>
        </p:spPr>
        <p:txBody>
          <a:bodyPr/>
          <a:lstStyle/>
          <a:p>
            <a:r>
              <a:rPr lang="en-US" b="0" dirty="0"/>
              <a:t>The </a:t>
            </a:r>
            <a:r>
              <a:rPr lang="en-US" b="0" dirty="0" smtClean="0"/>
              <a:t>Assignment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143000"/>
            <a:ext cx="830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/>
              <a:t>1. Select </a:t>
            </a:r>
            <a:r>
              <a:rPr lang="en-CA" sz="1600" i="1" dirty="0"/>
              <a:t>one </a:t>
            </a:r>
            <a:r>
              <a:rPr lang="en-CA" sz="1600" dirty="0"/>
              <a:t>UDP packet from your trace. From this packet, determine how </a:t>
            </a:r>
            <a:r>
              <a:rPr lang="en-CA" sz="1600" dirty="0" smtClean="0"/>
              <a:t>many fields </a:t>
            </a:r>
            <a:r>
              <a:rPr lang="en-CA" sz="1600" dirty="0"/>
              <a:t>there are in the UDP header. (You shouldn’t look in the textbook! </a:t>
            </a:r>
            <a:r>
              <a:rPr lang="en-CA" sz="1600" dirty="0" smtClean="0"/>
              <a:t>Answer these </a:t>
            </a:r>
            <a:r>
              <a:rPr lang="en-CA" sz="1600" dirty="0"/>
              <a:t>questions directly from what you observe in the packet trace.) Name </a:t>
            </a:r>
            <a:r>
              <a:rPr lang="en-CA" sz="1600" dirty="0" smtClean="0"/>
              <a:t>these </a:t>
            </a:r>
            <a:r>
              <a:rPr lang="en-US" sz="1600" dirty="0" smtClean="0"/>
              <a:t>fields.</a:t>
            </a:r>
          </a:p>
          <a:p>
            <a:endParaRPr lang="en-US" sz="1600" dirty="0"/>
          </a:p>
          <a:p>
            <a:r>
              <a:rPr lang="en-CA" sz="1600" dirty="0"/>
              <a:t>2. By consulting the displayed information in </a:t>
            </a:r>
            <a:r>
              <a:rPr lang="en-CA" sz="1600" dirty="0" err="1"/>
              <a:t>Wireshark’s</a:t>
            </a:r>
            <a:r>
              <a:rPr lang="en-CA" sz="1600" dirty="0"/>
              <a:t> packet content field </a:t>
            </a:r>
            <a:r>
              <a:rPr lang="en-CA" sz="1600" dirty="0" smtClean="0"/>
              <a:t>for this </a:t>
            </a:r>
            <a:r>
              <a:rPr lang="en-CA" sz="1600" dirty="0"/>
              <a:t>packet, determine the length (in bytes) of each of the UDP header fields</a:t>
            </a:r>
            <a:r>
              <a:rPr lang="en-CA" sz="1600" dirty="0" smtClean="0"/>
              <a:t>. </a:t>
            </a:r>
          </a:p>
          <a:p>
            <a:endParaRPr lang="en-CA" sz="1600" dirty="0"/>
          </a:p>
          <a:p>
            <a:r>
              <a:rPr lang="en-CA" sz="1600" dirty="0" smtClean="0"/>
              <a:t>3</a:t>
            </a:r>
            <a:r>
              <a:rPr lang="en-CA" sz="1600" dirty="0"/>
              <a:t>. The value in the Length field is the length of what? (You can consult the text </a:t>
            </a:r>
            <a:r>
              <a:rPr lang="en-CA" sz="1600" dirty="0" smtClean="0"/>
              <a:t>for this </a:t>
            </a:r>
            <a:r>
              <a:rPr lang="en-CA" sz="1600" dirty="0"/>
              <a:t>answer). Verify your claim with your captured UDP packet</a:t>
            </a:r>
            <a:r>
              <a:rPr lang="en-CA" sz="1600" dirty="0" smtClean="0"/>
              <a:t>. </a:t>
            </a:r>
          </a:p>
          <a:p>
            <a:endParaRPr lang="en-CA" sz="1600" dirty="0"/>
          </a:p>
          <a:p>
            <a:r>
              <a:rPr lang="en-CA" sz="1600" dirty="0"/>
              <a:t>4. What is the maximum number of bytes that can be included in a UDP payload?</a:t>
            </a:r>
          </a:p>
          <a:p>
            <a:r>
              <a:rPr lang="en-CA" sz="1600" dirty="0"/>
              <a:t>(Hint: the answer to this question can be determined by your answer to 2. above</a:t>
            </a:r>
            <a:r>
              <a:rPr lang="en-CA" sz="1600" dirty="0" smtClean="0"/>
              <a:t>)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39475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477"/>
            <a:ext cx="77724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910" y="1905000"/>
            <a:ext cx="89154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CA" dirty="0" smtClean="0">
                <a:solidFill>
                  <a:srgbClr val="700000"/>
                </a:solidFill>
                <a:latin typeface="TimesNewRomanPSMT"/>
              </a:rPr>
              <a:t>Part 1: TCP analysis using Wireshark</a:t>
            </a:r>
          </a:p>
          <a:p>
            <a:endParaRPr lang="en-US" sz="2800" dirty="0">
              <a:solidFill>
                <a:srgbClr val="7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TimesNewRomanPSMT"/>
              </a:rPr>
              <a:t>Part 2: UDP analysis using Wireshark</a:t>
            </a:r>
            <a:endParaRPr lang="en-CA" dirty="0" smtClean="0">
              <a:solidFill>
                <a:schemeClr val="bg1">
                  <a:lumMod val="75000"/>
                </a:schemeClr>
              </a:solidFill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272212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510" y="228600"/>
            <a:ext cx="7772400" cy="1143000"/>
          </a:xfrm>
        </p:spPr>
        <p:txBody>
          <a:bodyPr/>
          <a:lstStyle/>
          <a:p>
            <a:r>
              <a:rPr lang="en-US" b="0" dirty="0"/>
              <a:t>The </a:t>
            </a:r>
            <a:r>
              <a:rPr lang="en-US" b="0" dirty="0" smtClean="0"/>
              <a:t>Assignment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143000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/>
              <a:t>5. What is the largest possible source port number? (Hint: see the hint in 4</a:t>
            </a:r>
            <a:r>
              <a:rPr lang="en-CA" sz="1600" dirty="0" smtClean="0"/>
              <a:t>.)</a:t>
            </a:r>
          </a:p>
          <a:p>
            <a:endParaRPr lang="en-CA" sz="1600" dirty="0"/>
          </a:p>
          <a:p>
            <a:r>
              <a:rPr lang="en-CA" sz="1600" dirty="0"/>
              <a:t>6. What is the protocol number for UDP? Give your answer in both hexadecimal </a:t>
            </a:r>
            <a:r>
              <a:rPr lang="en-CA" sz="1600" dirty="0" smtClean="0"/>
              <a:t>and decimal </a:t>
            </a:r>
            <a:r>
              <a:rPr lang="en-CA" sz="1600" dirty="0"/>
              <a:t>notation. To answer this question, you’ll need to look into the </a:t>
            </a:r>
            <a:r>
              <a:rPr lang="en-CA" sz="1600" dirty="0" smtClean="0"/>
              <a:t>Protocol field </a:t>
            </a:r>
            <a:r>
              <a:rPr lang="en-CA" sz="1600" dirty="0"/>
              <a:t>of the IP datagram containing this UDP segment (see Figure 4.13 in the </a:t>
            </a:r>
            <a:r>
              <a:rPr lang="en-CA" sz="1600" dirty="0" smtClean="0"/>
              <a:t>text, and </a:t>
            </a:r>
            <a:r>
              <a:rPr lang="en-CA" sz="1600" dirty="0"/>
              <a:t>the discussion of IP header fields</a:t>
            </a:r>
            <a:r>
              <a:rPr lang="en-CA" sz="1600" dirty="0" smtClean="0"/>
              <a:t>).</a:t>
            </a:r>
          </a:p>
          <a:p>
            <a:endParaRPr lang="en-CA" sz="1600" dirty="0"/>
          </a:p>
          <a:p>
            <a:r>
              <a:rPr lang="en-CA" sz="1600" dirty="0"/>
              <a:t>7. Examine a pair of UDP packets in which your host sends the first UDP packet </a:t>
            </a:r>
            <a:r>
              <a:rPr lang="en-CA" sz="1600" dirty="0" smtClean="0"/>
              <a:t>and the </a:t>
            </a:r>
            <a:r>
              <a:rPr lang="en-CA" sz="1600" dirty="0"/>
              <a:t>second UDP packet is a reply to this first UDP packet. (Hint: for a </a:t>
            </a:r>
            <a:r>
              <a:rPr lang="en-CA" sz="1600" dirty="0" smtClean="0"/>
              <a:t>second packet </a:t>
            </a:r>
            <a:r>
              <a:rPr lang="en-CA" sz="1600" dirty="0"/>
              <a:t>to be sent in response to a first packet, the sender of the first packet </a:t>
            </a:r>
            <a:r>
              <a:rPr lang="en-CA" sz="1600" dirty="0" smtClean="0"/>
              <a:t>should be </a:t>
            </a:r>
            <a:r>
              <a:rPr lang="en-CA" sz="1600" dirty="0"/>
              <a:t>the destination of the second packet). Describe the relationship between </a:t>
            </a:r>
            <a:r>
              <a:rPr lang="en-CA" sz="1600" dirty="0" smtClean="0"/>
              <a:t>the port </a:t>
            </a:r>
            <a:r>
              <a:rPr lang="en-CA" sz="1600" dirty="0"/>
              <a:t>numbers in the two packets.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0814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lvl="1"/>
            <a:r>
              <a:rPr lang="en-US" dirty="0" smtClean="0"/>
              <a:t>References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1232" y="1143000"/>
            <a:ext cx="90127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800" i="1" dirty="0" smtClean="0"/>
              <a:t>Online </a:t>
            </a:r>
            <a:r>
              <a:rPr lang="en-CA" sz="1800" i="1" dirty="0"/>
              <a:t>services - </a:t>
            </a:r>
            <a:r>
              <a:rPr lang="en-CA" sz="1800" dirty="0"/>
              <a:t>Computer Networking: A Top-Down Approach, </a:t>
            </a:r>
            <a:r>
              <a:rPr lang="en-CA" sz="1800" dirty="0" smtClean="0"/>
              <a:t>6/E </a:t>
            </a:r>
            <a:br>
              <a:rPr lang="en-CA" sz="1800" dirty="0" smtClean="0"/>
            </a:br>
            <a:r>
              <a:rPr lang="en-CA" sz="1800" dirty="0" smtClean="0"/>
              <a:t>James </a:t>
            </a:r>
            <a:r>
              <a:rPr lang="en-CA" sz="1800" dirty="0"/>
              <a:t>F. Kurose, </a:t>
            </a:r>
            <a:r>
              <a:rPr lang="en-CA" sz="1800" i="1" dirty="0"/>
              <a:t>University of Massachusetts, Amherst</a:t>
            </a:r>
            <a:r>
              <a:rPr lang="en-CA" sz="1800" dirty="0"/>
              <a:t> - See more at: Keith W. Ross, </a:t>
            </a:r>
            <a:r>
              <a:rPr lang="en-CA" sz="1800" i="1" dirty="0"/>
              <a:t>Polytechnic University, </a:t>
            </a:r>
            <a:r>
              <a:rPr lang="en-CA" sz="1800" i="1" dirty="0" smtClean="0"/>
              <a:t>Brooklyn</a:t>
            </a:r>
            <a:endParaRPr lang="en-CA" sz="1800" dirty="0"/>
          </a:p>
        </p:txBody>
      </p:sp>
      <p:sp>
        <p:nvSpPr>
          <p:cNvPr id="7" name="Rectangle 6"/>
          <p:cNvSpPr/>
          <p:nvPr/>
        </p:nvSpPr>
        <p:spPr>
          <a:xfrm>
            <a:off x="3519948" y="5281646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56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0"/>
            <a:ext cx="7772400" cy="838200"/>
          </a:xfrm>
        </p:spPr>
        <p:txBody>
          <a:bodyPr/>
          <a:lstStyle/>
          <a:p>
            <a:pPr lvl="1"/>
            <a:r>
              <a:rPr lang="en-US" dirty="0" smtClean="0"/>
              <a:t>Claude Fachkha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c_fachkh@encs.concordia.ca</a:t>
            </a:r>
            <a:endParaRPr lang="en-US" sz="4400" dirty="0"/>
          </a:p>
        </p:txBody>
      </p:sp>
      <p:pic>
        <p:nvPicPr>
          <p:cNvPr id="1026" name="Picture 2" descr="http://www.lettereyemedia.com/wp-content/uploads/2012/08/New-Logo-Question-Featured-630x3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27039"/>
            <a:ext cx="600075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8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477"/>
            <a:ext cx="77724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" y="1143000"/>
            <a:ext cx="891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CA" sz="1800" dirty="0"/>
              <a:t>In this lab, we’ll investigate the behavior of the celebrated TCP protocol in detail. We’ll</a:t>
            </a:r>
          </a:p>
          <a:p>
            <a:pPr algn="just"/>
            <a:r>
              <a:rPr lang="en-CA" sz="1800" dirty="0"/>
              <a:t>do so by analyzing a trace of the TCP segments sent and received in transferring a 150KB</a:t>
            </a:r>
          </a:p>
          <a:p>
            <a:pPr algn="just"/>
            <a:r>
              <a:rPr lang="en-CA" sz="1800" dirty="0" smtClean="0"/>
              <a:t>file </a:t>
            </a:r>
            <a:r>
              <a:rPr lang="en-CA" sz="1800" dirty="0"/>
              <a:t>from </a:t>
            </a:r>
            <a:r>
              <a:rPr lang="en-CA" sz="1800" dirty="0" smtClean="0"/>
              <a:t>your computer </a:t>
            </a:r>
            <a:r>
              <a:rPr lang="en-CA" sz="1800" dirty="0"/>
              <a:t>to a remote server. We’ll study TCP’s use of sequence and </a:t>
            </a:r>
            <a:r>
              <a:rPr lang="en-CA" sz="1800" dirty="0" smtClean="0"/>
              <a:t>acknowledgement numbers </a:t>
            </a:r>
            <a:r>
              <a:rPr lang="en-CA" sz="1800" dirty="0"/>
              <a:t>for providing reliable data transfer; we’ll see TCP’s congestion </a:t>
            </a:r>
            <a:r>
              <a:rPr lang="en-CA" sz="1800" dirty="0" smtClean="0"/>
              <a:t>control algorithm </a:t>
            </a:r>
            <a:r>
              <a:rPr lang="en-CA" sz="1800" dirty="0"/>
              <a:t>– slow start and congestion avoidance – in action; and we’ll look at TCP’s</a:t>
            </a:r>
          </a:p>
          <a:p>
            <a:pPr algn="just"/>
            <a:r>
              <a:rPr lang="en-CA" sz="1800" dirty="0"/>
              <a:t>receiver-advertised flow control mechanism. We’ll also briefly consider TCP connection</a:t>
            </a:r>
          </a:p>
          <a:p>
            <a:pPr algn="just"/>
            <a:r>
              <a:rPr lang="en-CA" sz="1800" dirty="0"/>
              <a:t>setup and we’ll investigate the performance (throughput and round-trip time) of the TCP</a:t>
            </a:r>
          </a:p>
          <a:p>
            <a:pPr algn="just"/>
            <a:r>
              <a:rPr lang="en-CA" sz="1800" dirty="0"/>
              <a:t>connection between your computer and the server</a:t>
            </a:r>
            <a:r>
              <a:rPr lang="en-CA" sz="1800" dirty="0" smtClean="0"/>
              <a:t>.</a:t>
            </a:r>
          </a:p>
          <a:p>
            <a:endParaRPr lang="en-CA" sz="1800" dirty="0"/>
          </a:p>
          <a:p>
            <a:pPr algn="just"/>
            <a:r>
              <a:rPr lang="en-CA" sz="1800" dirty="0"/>
              <a:t>Before beginning this lab, you’ll probably want to review sections 3.5 and </a:t>
            </a:r>
            <a:r>
              <a:rPr lang="en-CA" sz="1800" dirty="0" smtClean="0"/>
              <a:t>3.7 of the textbook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2603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039" y="152400"/>
            <a:ext cx="8758084" cy="1143000"/>
          </a:xfrm>
        </p:spPr>
        <p:txBody>
          <a:bodyPr/>
          <a:lstStyle/>
          <a:p>
            <a:pPr algn="l"/>
            <a:r>
              <a:rPr lang="en-CA" sz="2800" b="0" dirty="0" smtClean="0"/>
              <a:t>1.</a:t>
            </a:r>
            <a:r>
              <a:rPr lang="en-US" sz="2800" b="0" dirty="0"/>
              <a:t> </a:t>
            </a:r>
            <a:r>
              <a:rPr lang="en-CA" sz="2800" dirty="0"/>
              <a:t>Capturing a bulk TCP transfer from your computer to a </a:t>
            </a:r>
            <a:r>
              <a:rPr lang="en-CA" sz="2800" dirty="0" smtClean="0"/>
              <a:t>remote server</a:t>
            </a: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" y="3590248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Do </a:t>
            </a:r>
            <a:r>
              <a:rPr lang="en-US" sz="2000" dirty="0"/>
              <a:t>the following: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CA" sz="2000" dirty="0" smtClean="0"/>
              <a:t>. </a:t>
            </a:r>
            <a:r>
              <a:rPr lang="en-CA" sz="2000" dirty="0"/>
              <a:t>Start up your web browser. Go the http://gaia.cs.umass.edu/wiresharklabs/</a:t>
            </a:r>
          </a:p>
          <a:p>
            <a:r>
              <a:rPr lang="en-CA" sz="2000" dirty="0"/>
              <a:t>alice.txt and retrieve an ASCII copy of </a:t>
            </a:r>
            <a:r>
              <a:rPr lang="en-CA" sz="2000" i="1" dirty="0"/>
              <a:t>Alice in Wonderland. </a:t>
            </a:r>
            <a:r>
              <a:rPr lang="en-CA" sz="2000" dirty="0"/>
              <a:t>Store this file</a:t>
            </a:r>
          </a:p>
          <a:p>
            <a:r>
              <a:rPr lang="en-US" sz="2000" dirty="0"/>
              <a:t>somewhere on your computer</a:t>
            </a:r>
            <a:r>
              <a:rPr lang="en-US" sz="2000" dirty="0" smtClean="0"/>
              <a:t>.</a:t>
            </a:r>
          </a:p>
          <a:p>
            <a:r>
              <a:rPr lang="en-CA" sz="2000" dirty="0" smtClean="0"/>
              <a:t>. Go to </a:t>
            </a:r>
            <a:r>
              <a:rPr lang="en-CA" sz="2000" dirty="0">
                <a:hlinkClick r:id="rId3"/>
              </a:rPr>
              <a:t>http://</a:t>
            </a:r>
            <a:r>
              <a:rPr lang="en-CA" sz="2000" dirty="0" smtClean="0">
                <a:hlinkClick r:id="rId3"/>
              </a:rPr>
              <a:t>gaia.cs.umass.edu/wireshark-labs/TCP-wireshark-file1.html</a:t>
            </a:r>
            <a:endParaRPr lang="en-CA" sz="2000" dirty="0" smtClean="0"/>
          </a:p>
          <a:p>
            <a:r>
              <a:rPr lang="en-CA" sz="2000" dirty="0"/>
              <a:t>You should see a screen that looks </a:t>
            </a:r>
            <a:r>
              <a:rPr lang="en-CA" sz="2000" dirty="0" smtClean="0"/>
              <a:t>like the image in the next slide.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1295400"/>
            <a:ext cx="859462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800" dirty="0"/>
              <a:t>Before beginning our exploration of TCP, we’ll need to use Wireshark to obtain a packet</a:t>
            </a:r>
          </a:p>
          <a:p>
            <a:r>
              <a:rPr lang="en-CA" sz="1800" dirty="0"/>
              <a:t>trace of the TCP transfer of a file from your computer to a remote server. You’ll do so by</a:t>
            </a:r>
          </a:p>
          <a:p>
            <a:r>
              <a:rPr lang="en-CA" sz="1800" dirty="0"/>
              <a:t>accessing a Web page that will allow you to enter the name of a file stored on your</a:t>
            </a:r>
          </a:p>
          <a:p>
            <a:r>
              <a:rPr lang="en-CA" sz="1800" dirty="0"/>
              <a:t>computer (which contains the ASCII text of </a:t>
            </a:r>
            <a:r>
              <a:rPr lang="en-CA" sz="1800" i="1" dirty="0"/>
              <a:t>Alice in Wonderland</a:t>
            </a:r>
            <a:r>
              <a:rPr lang="en-CA" sz="1800" dirty="0"/>
              <a:t>), and then transfer the</a:t>
            </a:r>
          </a:p>
          <a:p>
            <a:r>
              <a:rPr lang="en-CA" sz="1800" dirty="0"/>
              <a:t>file to a Web server using the HTTP POST method (see section 2.2.3 in the text). We’re</a:t>
            </a:r>
          </a:p>
          <a:p>
            <a:r>
              <a:rPr lang="en-CA" sz="1800" dirty="0"/>
              <a:t>using the POST method rather than the GET method as we’d like to transfer a large</a:t>
            </a:r>
          </a:p>
          <a:p>
            <a:r>
              <a:rPr lang="en-CA" sz="1800" dirty="0"/>
              <a:t>amount of data </a:t>
            </a:r>
            <a:r>
              <a:rPr lang="en-CA" sz="1800" i="1" dirty="0"/>
              <a:t>from </a:t>
            </a:r>
            <a:r>
              <a:rPr lang="en-CA" sz="1800" dirty="0"/>
              <a:t>your computer to another computer.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7742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039" y="152400"/>
            <a:ext cx="8758084" cy="1143000"/>
          </a:xfrm>
        </p:spPr>
        <p:txBody>
          <a:bodyPr/>
          <a:lstStyle/>
          <a:p>
            <a:pPr algn="l"/>
            <a:r>
              <a:rPr lang="en-CA" sz="2800" b="0" dirty="0" smtClean="0"/>
              <a:t>1.</a:t>
            </a:r>
            <a:r>
              <a:rPr lang="en-US" sz="2800" b="0" dirty="0"/>
              <a:t> </a:t>
            </a:r>
            <a:r>
              <a:rPr lang="en-CA" sz="2800" dirty="0"/>
              <a:t>Capturing a bulk TCP transfer from your computer to a </a:t>
            </a:r>
            <a:r>
              <a:rPr lang="en-CA" sz="2800" dirty="0" smtClean="0"/>
              <a:t>remote server (cont.)</a:t>
            </a: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482" y="1295400"/>
            <a:ext cx="7785718" cy="429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75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510" y="228600"/>
            <a:ext cx="7772400" cy="1143000"/>
          </a:xfrm>
        </p:spPr>
        <p:txBody>
          <a:bodyPr/>
          <a:lstStyle/>
          <a:p>
            <a:pPr algn="l"/>
            <a:r>
              <a:rPr lang="en-CA" sz="2800" b="0" dirty="0"/>
              <a:t>1.</a:t>
            </a:r>
            <a:r>
              <a:rPr lang="en-US" sz="2800" b="0" dirty="0"/>
              <a:t> </a:t>
            </a:r>
            <a:r>
              <a:rPr lang="en-CA" sz="2800" dirty="0"/>
              <a:t>Capturing a bulk TCP transfer from your computer to a remote server (cont.)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600" dirty="0"/>
              <a:t>• Use the </a:t>
            </a:r>
            <a:r>
              <a:rPr lang="en-CA" sz="1600" i="1" dirty="0"/>
              <a:t>Browse </a:t>
            </a:r>
            <a:r>
              <a:rPr lang="en-CA" sz="1600" dirty="0"/>
              <a:t>button in this form to enter the name of the file (full path name)</a:t>
            </a:r>
          </a:p>
          <a:p>
            <a:pPr marL="0" indent="0">
              <a:buNone/>
            </a:pPr>
            <a:r>
              <a:rPr lang="en-CA" sz="1600" dirty="0"/>
              <a:t>on your computer containing </a:t>
            </a:r>
            <a:r>
              <a:rPr lang="en-CA" sz="1600" i="1" dirty="0"/>
              <a:t>Alice in Wonderland </a:t>
            </a:r>
            <a:r>
              <a:rPr lang="en-CA" sz="1600" dirty="0"/>
              <a:t>(or do so manually). Don’t yet</a:t>
            </a:r>
          </a:p>
          <a:p>
            <a:pPr marL="0" indent="0">
              <a:buNone/>
            </a:pPr>
            <a:r>
              <a:rPr lang="en-CA" sz="1600" dirty="0"/>
              <a:t>press the “</a:t>
            </a:r>
            <a:r>
              <a:rPr lang="en-CA" sz="1600" i="1" dirty="0"/>
              <a:t>Upload alice.txt file</a:t>
            </a:r>
            <a:r>
              <a:rPr lang="en-CA" sz="1600" dirty="0"/>
              <a:t>” button.</a:t>
            </a:r>
          </a:p>
          <a:p>
            <a:pPr marL="0" indent="0">
              <a:buNone/>
            </a:pPr>
            <a:r>
              <a:rPr lang="en-CA" sz="1600" dirty="0"/>
              <a:t>• Now start up Wireshark and begin packet capture </a:t>
            </a:r>
            <a:r>
              <a:rPr lang="en-CA" sz="1600" i="1" dirty="0"/>
              <a:t>(Capture-&gt;Start) </a:t>
            </a:r>
            <a:r>
              <a:rPr lang="en-CA" sz="1600" dirty="0"/>
              <a:t>and then press</a:t>
            </a:r>
          </a:p>
          <a:p>
            <a:pPr marL="0" indent="0">
              <a:buNone/>
            </a:pPr>
            <a:r>
              <a:rPr lang="en-CA" sz="1600" i="1" dirty="0"/>
              <a:t>OK </a:t>
            </a:r>
            <a:r>
              <a:rPr lang="en-CA" sz="1600" dirty="0"/>
              <a:t>on the Wireshark Packet Capture Options screen (we’ll not need to select any</a:t>
            </a:r>
          </a:p>
          <a:p>
            <a:pPr marL="0" indent="0">
              <a:buNone/>
            </a:pPr>
            <a:r>
              <a:rPr lang="en-US" sz="1600" dirty="0"/>
              <a:t>options here).</a:t>
            </a:r>
          </a:p>
          <a:p>
            <a:pPr marL="0" indent="0">
              <a:buNone/>
            </a:pPr>
            <a:r>
              <a:rPr lang="en-CA" sz="1600" dirty="0"/>
              <a:t>• Returning to your browser, press the “</a:t>
            </a:r>
            <a:r>
              <a:rPr lang="en-CA" sz="1600" i="1" dirty="0"/>
              <a:t>Upload alice.txt file</a:t>
            </a:r>
            <a:r>
              <a:rPr lang="en-CA" sz="1600" dirty="0"/>
              <a:t>” button to upload the</a:t>
            </a:r>
          </a:p>
          <a:p>
            <a:pPr marL="0" indent="0">
              <a:buNone/>
            </a:pPr>
            <a:r>
              <a:rPr lang="en-CA" sz="1600" dirty="0"/>
              <a:t>file to the gaia.cs.umass.edu server. Once the file has been uploaded, a short</a:t>
            </a:r>
          </a:p>
          <a:p>
            <a:pPr marL="0" indent="0">
              <a:buNone/>
            </a:pPr>
            <a:r>
              <a:rPr lang="en-CA" sz="1600" dirty="0"/>
              <a:t>congratulations message will be displayed in your browser window.</a:t>
            </a:r>
          </a:p>
          <a:p>
            <a:pPr marL="0" indent="0">
              <a:buNone/>
            </a:pPr>
            <a:r>
              <a:rPr lang="en-CA" sz="1600" dirty="0"/>
              <a:t>• Stop Wireshark packet capture. Your Wireshark window should look similar to</a:t>
            </a:r>
          </a:p>
          <a:p>
            <a:pPr marL="0" indent="0">
              <a:buNone/>
            </a:pPr>
            <a:r>
              <a:rPr lang="en-US" sz="1600" dirty="0"/>
              <a:t>the window shown </a:t>
            </a:r>
            <a:r>
              <a:rPr lang="en-US" sz="1600" dirty="0" smtClean="0"/>
              <a:t>next.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4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510" y="228600"/>
            <a:ext cx="7772400" cy="1143000"/>
          </a:xfrm>
        </p:spPr>
        <p:txBody>
          <a:bodyPr/>
          <a:lstStyle/>
          <a:p>
            <a:pPr algn="l"/>
            <a:r>
              <a:rPr lang="en-CA" sz="2800" b="0" dirty="0"/>
              <a:t>1.</a:t>
            </a:r>
            <a:r>
              <a:rPr lang="en-US" sz="2800" b="0" dirty="0"/>
              <a:t> </a:t>
            </a:r>
            <a:r>
              <a:rPr lang="en-CA" sz="2800" dirty="0"/>
              <a:t>Capturing a bulk TCP transfer from your computer to a remote server (cont.)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371600"/>
            <a:ext cx="6304935" cy="466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31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0" dirty="0"/>
              <a:t>2. A first look at the captured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600" dirty="0"/>
              <a:t>Before analyzing the behavior of the TCP connection in detail, let’s take a high level</a:t>
            </a:r>
          </a:p>
          <a:p>
            <a:pPr marL="0" indent="0">
              <a:buNone/>
            </a:pPr>
            <a:r>
              <a:rPr lang="en-US" sz="1600" dirty="0"/>
              <a:t>view of the trace.</a:t>
            </a:r>
          </a:p>
          <a:p>
            <a:pPr marL="0" indent="0">
              <a:buNone/>
            </a:pPr>
            <a:r>
              <a:rPr lang="en-CA" sz="1600" dirty="0"/>
              <a:t>• First, filter the packets displayed in the Wireshark window by entering “</a:t>
            </a:r>
            <a:r>
              <a:rPr lang="en-CA" sz="1600" dirty="0" err="1"/>
              <a:t>tcp</a:t>
            </a:r>
            <a:r>
              <a:rPr lang="en-CA" sz="1600" dirty="0"/>
              <a:t>”</a:t>
            </a:r>
          </a:p>
          <a:p>
            <a:pPr marL="0" indent="0">
              <a:buNone/>
            </a:pPr>
            <a:r>
              <a:rPr lang="en-CA" sz="1600" dirty="0"/>
              <a:t>(lowercase, no quotes, and don’t forget to press return after entering!) into the</a:t>
            </a:r>
          </a:p>
          <a:p>
            <a:pPr marL="0" indent="0">
              <a:buNone/>
            </a:pPr>
            <a:r>
              <a:rPr lang="en-CA" sz="1600" dirty="0"/>
              <a:t>display filter specification window towards the top of the Wireshark window</a:t>
            </a:r>
            <a:r>
              <a:rPr lang="en-CA" sz="1600" dirty="0" smtClean="0"/>
              <a:t>.</a:t>
            </a:r>
          </a:p>
          <a:p>
            <a:pPr marL="0" indent="0">
              <a:buNone/>
            </a:pPr>
            <a:endParaRPr lang="en-CA" sz="1600" dirty="0"/>
          </a:p>
          <a:p>
            <a:pPr marL="0" indent="0">
              <a:buNone/>
            </a:pPr>
            <a:r>
              <a:rPr lang="en-CA" sz="1600" dirty="0"/>
              <a:t>What you should see is series of TCP and HTTP messages between your computer </a:t>
            </a:r>
            <a:r>
              <a:rPr lang="en-CA" sz="1600" dirty="0" smtClean="0"/>
              <a:t>and gaia.cs.umass.edu</a:t>
            </a:r>
            <a:r>
              <a:rPr lang="en-CA" sz="1600" dirty="0"/>
              <a:t>. You should see the initial three-way handshake containing a </a:t>
            </a:r>
            <a:r>
              <a:rPr lang="en-CA" sz="1600" dirty="0" smtClean="0"/>
              <a:t>SYN message</a:t>
            </a:r>
            <a:r>
              <a:rPr lang="en-CA" sz="1600" dirty="0"/>
              <a:t>. You should see an HTTP POST message.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0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0" dirty="0"/>
              <a:t>2. A first look at the captured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3505200"/>
          </a:xfrm>
        </p:spPr>
        <p:txBody>
          <a:bodyPr/>
          <a:lstStyle/>
          <a:p>
            <a:pPr marL="0" indent="0">
              <a:buNone/>
            </a:pPr>
            <a:r>
              <a:rPr lang="en-CA" sz="1600" dirty="0"/>
              <a:t>Answer the following questions, by opening the Wireshark captured packet file </a:t>
            </a:r>
            <a:r>
              <a:rPr lang="en-CA" sz="1600" i="1" dirty="0" err="1" smtClean="0"/>
              <a:t>tcpethereal</a:t>
            </a:r>
            <a:r>
              <a:rPr lang="en-CA" sz="1600" i="1" dirty="0" smtClean="0"/>
              <a:t>-</a:t>
            </a:r>
            <a:r>
              <a:rPr lang="en-US" sz="1600" i="1" dirty="0" smtClean="0"/>
              <a:t>trace-1 </a:t>
            </a:r>
            <a:r>
              <a:rPr lang="en-US" sz="1600" dirty="0"/>
              <a:t>in 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gaia.cs.umass.edu/wireshark-labs/wireshark-traces.zip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3844" y="2657168"/>
            <a:ext cx="780435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>
                <a:latin typeface="TimesNewRomanPSMT"/>
              </a:rPr>
              <a:t>1. What is the IP address and TCP port number used by the client computer (source)</a:t>
            </a:r>
          </a:p>
          <a:p>
            <a:r>
              <a:rPr lang="en-CA" sz="1400" dirty="0">
                <a:latin typeface="TimesNewRomanPSMT"/>
              </a:rPr>
              <a:t>that is transferring the file to gaia.cs.umass.edu</a:t>
            </a:r>
            <a:r>
              <a:rPr lang="en-CA" sz="1400" dirty="0" smtClean="0">
                <a:latin typeface="TimesNewRomanPSMT"/>
              </a:rPr>
              <a:t>?</a:t>
            </a:r>
          </a:p>
          <a:p>
            <a:endParaRPr lang="en-CA" sz="1400" dirty="0" smtClean="0">
              <a:latin typeface="TimesNewRomanPSMT"/>
            </a:endParaRPr>
          </a:p>
          <a:p>
            <a:r>
              <a:rPr lang="en-CA" sz="1400" dirty="0">
                <a:latin typeface="TimesNewRomanPSMT"/>
              </a:rPr>
              <a:t>2. What is the IP address of gaia.cs.umass.edu? On what port number is it sending</a:t>
            </a:r>
          </a:p>
          <a:p>
            <a:r>
              <a:rPr lang="en-CA" sz="1400" dirty="0">
                <a:latin typeface="TimesNewRomanPSMT"/>
              </a:rPr>
              <a:t>and receiving TCP segments for this connection?</a:t>
            </a:r>
            <a:endParaRPr lang="en-US" sz="1400" dirty="0">
              <a:latin typeface="TimesNewRomanPSM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53844" y="4357943"/>
            <a:ext cx="7772400" cy="120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/>
                <a:ea typeface="ＭＳ Ｐゴシック" pitchFamily="80" charset="-128"/>
                <a:cs typeface="ＭＳ Ｐゴシック" pitchFamily="80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pitchFamily="8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pitchFamily="8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/>
                <a:ea typeface="ＭＳ Ｐゴシック" pitchFamily="8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typeface="ＭＳ Ｐゴシック" pitchFamily="8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80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80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80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80" charset="-128"/>
              </a:defRPr>
            </a:lvl9pPr>
          </a:lstStyle>
          <a:p>
            <a:pPr marL="0" indent="0">
              <a:buNone/>
            </a:pPr>
            <a:r>
              <a:rPr lang="en-CA" sz="1600" dirty="0"/>
              <a:t>If you have been able to create your own trace, answer the following question</a:t>
            </a:r>
            <a:r>
              <a:rPr lang="en-CA" sz="1600" dirty="0" smtClean="0"/>
              <a:t>:</a:t>
            </a:r>
            <a:r>
              <a:rPr lang="en-CA" sz="1400" dirty="0" smtClean="0"/>
              <a:t/>
            </a:r>
            <a:br>
              <a:rPr lang="en-CA" sz="1400" dirty="0" smtClean="0"/>
            </a:br>
            <a:endParaRPr lang="en-CA" sz="1400" dirty="0"/>
          </a:p>
          <a:p>
            <a:pPr marL="0" indent="0">
              <a:buNone/>
            </a:pPr>
            <a:r>
              <a:rPr lang="en-CA" sz="1400" dirty="0"/>
              <a:t>3. What is the IP address and TCP port number used by your client computer</a:t>
            </a:r>
          </a:p>
          <a:p>
            <a:pPr marL="0" indent="0">
              <a:buNone/>
            </a:pPr>
            <a:r>
              <a:rPr lang="en-CA" sz="1400" dirty="0"/>
              <a:t>(source) to transfer the file to gaia.cs.umass.edu?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42749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CS-T11-3799-New ppt template_v2">
  <a:themeElements>
    <a:clrScheme name="Concordia-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80" charset="0"/>
          </a:defRPr>
        </a:defPPr>
      </a:lstStyle>
    </a:lnDef>
  </a:objectDefaults>
  <a:extraClrSchemeLst>
    <a:extraClrScheme>
      <a:clrScheme name="Concordia-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4783</TotalTime>
  <Words>2291</Words>
  <Application>Microsoft Office PowerPoint</Application>
  <PresentationFormat>On-screen Show (4:3)</PresentationFormat>
  <Paragraphs>164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ENCS-T11-3799-New ppt template_v2</vt:lpstr>
      <vt:lpstr>COEN 445 Communication Networks and Protocols  Lab 6</vt:lpstr>
      <vt:lpstr>Outline</vt:lpstr>
      <vt:lpstr>Introduction</vt:lpstr>
      <vt:lpstr>1. Capturing a bulk TCP transfer from your computer to a remote server</vt:lpstr>
      <vt:lpstr>1. Capturing a bulk TCP transfer from your computer to a remote server (cont.)</vt:lpstr>
      <vt:lpstr>1. Capturing a bulk TCP transfer from your computer to a remote server (cont.)</vt:lpstr>
      <vt:lpstr>1. Capturing a bulk TCP transfer from your computer to a remote server (cont.)</vt:lpstr>
      <vt:lpstr>2. A first look at the captured trace</vt:lpstr>
      <vt:lpstr>2. A first look at the captured trace</vt:lpstr>
      <vt:lpstr>2. A first look at the captured trace</vt:lpstr>
      <vt:lpstr>3. TCP Basics</vt:lpstr>
      <vt:lpstr>3. TCP Basics</vt:lpstr>
      <vt:lpstr>3. TCP Basics</vt:lpstr>
      <vt:lpstr>4. TCP congestion control in action</vt:lpstr>
      <vt:lpstr>4. TCP congestion control in action</vt:lpstr>
      <vt:lpstr>Outline</vt:lpstr>
      <vt:lpstr>Introduction (part 2)</vt:lpstr>
      <vt:lpstr>The Assignment</vt:lpstr>
      <vt:lpstr>The Assignment (Cont.)</vt:lpstr>
      <vt:lpstr>The Assignment (Cont.)</vt:lpstr>
      <vt:lpstr>References</vt:lpstr>
      <vt:lpstr>Claude Fachkha c_fachkh@encs.concordia.ca</vt:lpstr>
    </vt:vector>
  </TitlesOfParts>
  <Company>Concordia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Concordia university</dc:creator>
  <cp:lastModifiedBy>glitho</cp:lastModifiedBy>
  <cp:revision>195</cp:revision>
  <dcterms:created xsi:type="dcterms:W3CDTF">2013-08-15T15:05:02Z</dcterms:created>
  <dcterms:modified xsi:type="dcterms:W3CDTF">2013-10-15T17:14:33Z</dcterms:modified>
</cp:coreProperties>
</file>