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306" r:id="rId3"/>
    <p:sldId id="307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296" r:id="rId16"/>
    <p:sldId id="30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CBD"/>
    <a:srgbClr val="A11F65"/>
    <a:srgbClr val="860000"/>
    <a:srgbClr val="782336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86" autoAdjust="0"/>
  </p:normalViewPr>
  <p:slideViewPr>
    <p:cSldViewPr>
      <p:cViewPr varScale="1">
        <p:scale>
          <a:sx n="77" d="100"/>
          <a:sy n="77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171E5D-B79F-420A-BA2A-52E03352825E}" type="datetime1">
              <a:rPr lang="en-US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36F697A-CD3F-40CA-940B-B2F11A47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92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fld id="{6335DF64-52D0-4556-B93C-E1851B4063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2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8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94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53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42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5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62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38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4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76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33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38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45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CS-T11-3799-PowerPoint-Template-title_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50863"/>
            <a:ext cx="4267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133600"/>
            <a:ext cx="5257800" cy="1295400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86200"/>
            <a:ext cx="5257800" cy="2133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3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C549D3-BA4C-460B-A399-3A228E0B8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4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590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2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3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2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76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492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82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ENCS-T11-3799-PowerPoint-Template_v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5800" y="5562600"/>
            <a:ext cx="7772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charset="0"/>
              <a:buChar char="•"/>
              <a:defRPr sz="10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B1CCFE36-9538-446E-8F8E-7B5476CA04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+mj-lt"/>
          <a:ea typeface="ＭＳ Ｐゴシック" pitchFamily="80" charset="-128"/>
          <a:cs typeface="ＭＳ Ｐゴシック" pitchFamily="8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80" charset="-128"/>
          <a:cs typeface="ＭＳ Ｐゴシック" pitchFamily="8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ea typeface="ＭＳ Ｐゴシック" pitchFamily="8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ＭＳ Ｐゴシック" pitchFamily="8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8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80379" y="2086435"/>
            <a:ext cx="9144000" cy="1143000"/>
          </a:xfrm>
        </p:spPr>
        <p:txBody>
          <a:bodyPr/>
          <a:lstStyle/>
          <a:p>
            <a:r>
              <a:rPr lang="en-US" sz="2800" dirty="0" smtClean="0"/>
              <a:t>COEN 445</a:t>
            </a:r>
            <a:br>
              <a:rPr lang="en-US" sz="2800" dirty="0" smtClean="0"/>
            </a:br>
            <a:r>
              <a:rPr lang="en-US" sz="2800" dirty="0"/>
              <a:t>Communication Networks and </a:t>
            </a:r>
            <a:r>
              <a:rPr lang="en-US" sz="2800" dirty="0" smtClean="0"/>
              <a:t>Protocols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Lab 3</a:t>
            </a:r>
            <a:endParaRPr lang="en-US" sz="28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83155" cy="18684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18528" y="3868844"/>
            <a:ext cx="510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Wireshark Lab: DNS</a:t>
            </a:r>
            <a:endParaRPr lang="en-US" sz="2800" b="1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3386721" y="5036389"/>
            <a:ext cx="2209800" cy="533400"/>
          </a:xfrm>
          <a:prstGeom prst="roundRect">
            <a:avLst/>
          </a:prstGeom>
          <a:solidFill>
            <a:srgbClr val="78233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Claude Fachkha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</a:t>
            </a:r>
            <a:r>
              <a:rPr lang="en-CA" sz="3200" b="0" dirty="0" smtClean="0"/>
              <a:t>Wireshark</a:t>
            </a:r>
            <a:br>
              <a:rPr lang="en-CA" sz="3200" b="0" dirty="0" smtClean="0"/>
            </a:br>
            <a:r>
              <a:rPr lang="en-CA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206065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latin typeface="TimesNewRomanPSMT"/>
              </a:rPr>
              <a:t>You should get a trace that looks something like the following: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958" y="1667730"/>
            <a:ext cx="6019800" cy="48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</a:t>
            </a:r>
            <a:r>
              <a:rPr lang="en-CA" sz="3200" b="0" dirty="0" smtClean="0"/>
              <a:t>Wireshark</a:t>
            </a:r>
            <a:br>
              <a:rPr lang="en-CA" sz="3200" b="0" dirty="0" smtClean="0"/>
            </a:br>
            <a:r>
              <a:rPr lang="en-CA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447800"/>
            <a:ext cx="8763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We see from the </a:t>
            </a:r>
            <a:r>
              <a:rPr lang="en-CA" sz="2000" dirty="0" smtClean="0"/>
              <a:t>previous </a:t>
            </a:r>
            <a:r>
              <a:rPr lang="en-CA" sz="2000" dirty="0"/>
              <a:t>screenshot that </a:t>
            </a:r>
            <a:r>
              <a:rPr lang="en-CA" sz="2000" i="1" dirty="0" err="1"/>
              <a:t>nslookup</a:t>
            </a:r>
            <a:r>
              <a:rPr lang="en-CA" sz="2000" i="1" dirty="0"/>
              <a:t> </a:t>
            </a:r>
            <a:r>
              <a:rPr lang="en-CA" sz="2000" dirty="0"/>
              <a:t>actually sent three DNS queries </a:t>
            </a:r>
            <a:r>
              <a:rPr lang="en-CA" sz="2000" dirty="0" smtClean="0"/>
              <a:t>and received </a:t>
            </a:r>
            <a:r>
              <a:rPr lang="en-CA" sz="2000" dirty="0"/>
              <a:t>three DNS responses. For the purpose of this assignment, in answering </a:t>
            </a:r>
            <a:r>
              <a:rPr lang="en-CA" sz="2000" dirty="0" smtClean="0"/>
              <a:t>the following </a:t>
            </a:r>
            <a:r>
              <a:rPr lang="en-CA" sz="2000" dirty="0"/>
              <a:t>questions, ignore the first two sets of queries/responses, as they are specific </a:t>
            </a:r>
            <a:r>
              <a:rPr lang="en-CA" sz="2000" dirty="0" smtClean="0"/>
              <a:t>to </a:t>
            </a:r>
            <a:r>
              <a:rPr lang="en-CA" sz="2000" i="1" dirty="0" err="1" smtClean="0"/>
              <a:t>nslookup</a:t>
            </a:r>
            <a:r>
              <a:rPr lang="en-CA" sz="2000" i="1" dirty="0" smtClean="0"/>
              <a:t> </a:t>
            </a:r>
            <a:r>
              <a:rPr lang="en-CA" sz="2000" dirty="0"/>
              <a:t>and are not normally generated by standard Internet </a:t>
            </a:r>
            <a:r>
              <a:rPr lang="en-CA" sz="2000" dirty="0" smtClean="0"/>
              <a:t> applications</a:t>
            </a:r>
            <a:r>
              <a:rPr lang="en-CA" sz="2000" dirty="0"/>
              <a:t>. You </a:t>
            </a:r>
            <a:r>
              <a:rPr lang="en-CA" sz="2000" dirty="0" smtClean="0"/>
              <a:t>should instead </a:t>
            </a:r>
            <a:r>
              <a:rPr lang="en-CA" sz="2000" dirty="0"/>
              <a:t>focus on the last query and response messages.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40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</a:t>
            </a:r>
            <a:r>
              <a:rPr lang="en-CA" sz="3200" b="0" dirty="0" smtClean="0"/>
              <a:t>Wireshark</a:t>
            </a:r>
            <a:br>
              <a:rPr lang="en-CA" sz="3200" b="0" dirty="0" smtClean="0"/>
            </a:br>
            <a:r>
              <a:rPr lang="en-CA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3239" y="1600200"/>
            <a:ext cx="88932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>
                <a:latin typeface="TimesNewRomanPSMT"/>
              </a:rPr>
              <a:t>11. What is the destination port for the DNS query message? What is the source port</a:t>
            </a:r>
          </a:p>
          <a:p>
            <a:r>
              <a:rPr lang="en-US" sz="1800" dirty="0">
                <a:latin typeface="TimesNewRomanPSMT"/>
              </a:rPr>
              <a:t>of DNS response message</a:t>
            </a:r>
            <a:r>
              <a:rPr lang="en-US" sz="1800" dirty="0" smtClean="0">
                <a:latin typeface="TimesNewRomanPSMT"/>
              </a:rPr>
              <a:t>?</a:t>
            </a:r>
          </a:p>
          <a:p>
            <a:endParaRPr lang="en-US" sz="1800" dirty="0">
              <a:latin typeface="TimesNewRomanPSMT"/>
            </a:endParaRPr>
          </a:p>
          <a:p>
            <a:r>
              <a:rPr lang="en-CA" sz="1800" dirty="0">
                <a:latin typeface="TimesNewRomanPSMT"/>
              </a:rPr>
              <a:t>12. To what IP address is the DNS query message sent? Is this the IP address of your</a:t>
            </a:r>
          </a:p>
          <a:p>
            <a:r>
              <a:rPr lang="en-US" sz="1800" dirty="0">
                <a:latin typeface="TimesNewRomanPSMT"/>
              </a:rPr>
              <a:t>default local DNS server</a:t>
            </a:r>
            <a:r>
              <a:rPr lang="en-US" sz="1800" dirty="0" smtClean="0">
                <a:latin typeface="TimesNewRomanPSMT"/>
              </a:rPr>
              <a:t>?</a:t>
            </a:r>
          </a:p>
          <a:p>
            <a:endParaRPr lang="en-US" sz="1800" dirty="0">
              <a:latin typeface="TimesNewRomanPSMT"/>
            </a:endParaRPr>
          </a:p>
          <a:p>
            <a:r>
              <a:rPr lang="en-CA" sz="1800" dirty="0">
                <a:latin typeface="TimesNewRomanPSMT"/>
              </a:rPr>
              <a:t>13. Examine the DNS query message. What “Type” of DNS query is it? Does the</a:t>
            </a:r>
          </a:p>
          <a:p>
            <a:r>
              <a:rPr lang="en-CA" sz="1800" dirty="0">
                <a:latin typeface="TimesNewRomanPSMT"/>
              </a:rPr>
              <a:t>query message contain any “answers</a:t>
            </a:r>
            <a:r>
              <a:rPr lang="en-CA" sz="1800" dirty="0" smtClean="0">
                <a:latin typeface="TimesNewRomanPSMT"/>
              </a:rPr>
              <a:t>”?</a:t>
            </a:r>
          </a:p>
          <a:p>
            <a:endParaRPr lang="en-CA" sz="1800" dirty="0">
              <a:latin typeface="TimesNewRomanPSMT"/>
            </a:endParaRPr>
          </a:p>
          <a:p>
            <a:r>
              <a:rPr lang="en-CA" sz="1800" dirty="0">
                <a:latin typeface="TimesNewRomanPSMT"/>
              </a:rPr>
              <a:t>14. Examine the DNS response message. How many “answers” are provided? What</a:t>
            </a:r>
          </a:p>
          <a:p>
            <a:r>
              <a:rPr lang="en-CA" sz="1800" dirty="0">
                <a:latin typeface="TimesNewRomanPSMT"/>
              </a:rPr>
              <a:t>do each of these answers contain</a:t>
            </a:r>
            <a:r>
              <a:rPr lang="en-CA" sz="1800" dirty="0" smtClean="0">
                <a:latin typeface="TimesNewRomanPSM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91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</a:t>
            </a:r>
            <a:r>
              <a:rPr lang="en-CA" sz="3200" b="0" dirty="0" smtClean="0"/>
              <a:t>Wireshark</a:t>
            </a:r>
            <a:br>
              <a:rPr lang="en-CA" sz="3200" b="0" dirty="0" smtClean="0"/>
            </a:br>
            <a:r>
              <a:rPr lang="en-CA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3239" y="1600200"/>
            <a:ext cx="88932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/>
              <a:t>Now repeat the previous experiment, but instead issue the command:</a:t>
            </a:r>
          </a:p>
          <a:p>
            <a:r>
              <a:rPr lang="en-US" sz="1800" dirty="0" err="1"/>
              <a:t>nslookup</a:t>
            </a:r>
            <a:r>
              <a:rPr lang="en-US" sz="1800" dirty="0"/>
              <a:t> –type=NS </a:t>
            </a:r>
            <a:r>
              <a:rPr lang="en-US" sz="1800" dirty="0" smtClean="0"/>
              <a:t>mit.edu</a:t>
            </a:r>
          </a:p>
          <a:p>
            <a:endParaRPr lang="en-US" sz="1800" dirty="0"/>
          </a:p>
          <a:p>
            <a:r>
              <a:rPr lang="en-US" sz="1800" dirty="0"/>
              <a:t>Answer the following </a:t>
            </a:r>
            <a:r>
              <a:rPr lang="en-US" sz="1800" dirty="0" smtClean="0"/>
              <a:t>questions :</a:t>
            </a:r>
          </a:p>
          <a:p>
            <a:endParaRPr lang="en-US" sz="1800" dirty="0"/>
          </a:p>
          <a:p>
            <a:r>
              <a:rPr lang="en-CA" sz="1800" dirty="0" smtClean="0"/>
              <a:t>15. </a:t>
            </a:r>
            <a:r>
              <a:rPr lang="en-CA" sz="1800" dirty="0"/>
              <a:t>To what IP address is the DNS query message sent? Is this the IP address of </a:t>
            </a:r>
            <a:r>
              <a:rPr lang="en-CA" sz="1800" dirty="0" smtClean="0"/>
              <a:t>your </a:t>
            </a:r>
            <a:r>
              <a:rPr lang="en-US" sz="1800" dirty="0" smtClean="0"/>
              <a:t>default </a:t>
            </a:r>
            <a:r>
              <a:rPr lang="en-US" sz="1800" dirty="0"/>
              <a:t>local DNS server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CA" sz="1800" dirty="0" smtClean="0"/>
              <a:t>16. </a:t>
            </a:r>
            <a:r>
              <a:rPr lang="en-CA" sz="1800" dirty="0"/>
              <a:t>Examine the DNS query message. What “Type” of DNS query is it? Does </a:t>
            </a:r>
            <a:r>
              <a:rPr lang="en-CA" sz="1800" dirty="0" smtClean="0"/>
              <a:t>the query message </a:t>
            </a:r>
            <a:r>
              <a:rPr lang="en-CA" sz="1800" dirty="0"/>
              <a:t>contain any “answers</a:t>
            </a:r>
            <a:r>
              <a:rPr lang="en-CA" sz="1800" dirty="0" smtClean="0"/>
              <a:t>”?</a:t>
            </a:r>
          </a:p>
          <a:p>
            <a:endParaRPr lang="en-CA" sz="1800" dirty="0"/>
          </a:p>
          <a:p>
            <a:r>
              <a:rPr lang="en-CA" sz="1800" dirty="0" smtClean="0"/>
              <a:t>17. </a:t>
            </a:r>
            <a:r>
              <a:rPr lang="en-CA" sz="1800" dirty="0"/>
              <a:t>Examine the DNS response message. What MIT </a:t>
            </a:r>
            <a:r>
              <a:rPr lang="en-CA" sz="1800" dirty="0" smtClean="0"/>
              <a:t>name servers </a:t>
            </a:r>
            <a:r>
              <a:rPr lang="en-CA" sz="1800" dirty="0"/>
              <a:t>does the </a:t>
            </a:r>
            <a:r>
              <a:rPr lang="en-CA" sz="1800" dirty="0" smtClean="0"/>
              <a:t>response message </a:t>
            </a:r>
            <a:r>
              <a:rPr lang="en-CA" sz="1800" dirty="0"/>
              <a:t>provide? Does this response message also provide the IP addresses of </a:t>
            </a:r>
            <a:r>
              <a:rPr lang="en-CA" sz="1800" dirty="0" smtClean="0"/>
              <a:t>the </a:t>
            </a:r>
            <a:r>
              <a:rPr lang="en-US" sz="1800" dirty="0" smtClean="0"/>
              <a:t>MIT name servers?</a:t>
            </a:r>
          </a:p>
        </p:txBody>
      </p:sp>
    </p:spTree>
    <p:extLst>
      <p:ext uri="{BB962C8B-B14F-4D97-AF65-F5344CB8AC3E}">
        <p14:creationId xmlns:p14="http://schemas.microsoft.com/office/powerpoint/2010/main" val="15090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</a:t>
            </a:r>
            <a:r>
              <a:rPr lang="en-CA" sz="3200" b="0" dirty="0" smtClean="0"/>
              <a:t>Wireshark</a:t>
            </a:r>
            <a:br>
              <a:rPr lang="en-CA" sz="3200" b="0" dirty="0" smtClean="0"/>
            </a:br>
            <a:r>
              <a:rPr lang="en-CA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8323" y="1447800"/>
            <a:ext cx="88932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/>
              <a:t>Now repeat the previous experiment, but instead issue the command</a:t>
            </a:r>
            <a:r>
              <a:rPr lang="en-CA" sz="1800" dirty="0" smtClean="0"/>
              <a:t>:</a:t>
            </a:r>
          </a:p>
          <a:p>
            <a:endParaRPr lang="en-CA" sz="1800" dirty="0"/>
          </a:p>
          <a:p>
            <a:r>
              <a:rPr lang="en-US" sz="1800" dirty="0" err="1"/>
              <a:t>nslookup</a:t>
            </a:r>
            <a:r>
              <a:rPr lang="en-US" sz="1800" dirty="0"/>
              <a:t> www.aiit.or.kr </a:t>
            </a:r>
            <a:r>
              <a:rPr lang="en-US" sz="1800" dirty="0" smtClean="0"/>
              <a:t>bitsy.mit.edu</a:t>
            </a:r>
          </a:p>
          <a:p>
            <a:endParaRPr lang="en-US" sz="1800" dirty="0"/>
          </a:p>
          <a:p>
            <a:r>
              <a:rPr lang="en-US" sz="1800" dirty="0"/>
              <a:t>Answer the following </a:t>
            </a:r>
            <a:r>
              <a:rPr lang="en-US" sz="1800" dirty="0" smtClean="0"/>
              <a:t>questions:</a:t>
            </a:r>
          </a:p>
          <a:p>
            <a:endParaRPr lang="en-US" sz="1800" dirty="0"/>
          </a:p>
          <a:p>
            <a:r>
              <a:rPr lang="en-CA" sz="1800" dirty="0" smtClean="0"/>
              <a:t>18. </a:t>
            </a:r>
            <a:r>
              <a:rPr lang="en-CA" sz="1800" dirty="0"/>
              <a:t>To what IP address is the DNS query message sent? Is this the IP address of </a:t>
            </a:r>
            <a:r>
              <a:rPr lang="en-CA" sz="1800" dirty="0" smtClean="0"/>
              <a:t>your default </a:t>
            </a:r>
            <a:r>
              <a:rPr lang="en-CA" sz="1800" dirty="0"/>
              <a:t>local DNS server? If not, what does the IP address correspond to</a:t>
            </a:r>
            <a:r>
              <a:rPr lang="en-CA" sz="1800" dirty="0" smtClean="0"/>
              <a:t>?</a:t>
            </a:r>
          </a:p>
          <a:p>
            <a:endParaRPr lang="en-CA" sz="1800" dirty="0"/>
          </a:p>
          <a:p>
            <a:r>
              <a:rPr lang="en-CA" sz="1800" dirty="0" smtClean="0"/>
              <a:t>19. </a:t>
            </a:r>
            <a:r>
              <a:rPr lang="en-CA" sz="1800" dirty="0"/>
              <a:t>Examine the DNS query message. What “Type” of DNS query is it? Does </a:t>
            </a:r>
            <a:r>
              <a:rPr lang="en-CA" sz="1800" dirty="0" smtClean="0"/>
              <a:t>the query </a:t>
            </a:r>
            <a:r>
              <a:rPr lang="en-CA" sz="1800" dirty="0"/>
              <a:t>message contain any “answers</a:t>
            </a:r>
            <a:r>
              <a:rPr lang="en-CA" sz="1800" dirty="0" smtClean="0"/>
              <a:t>”?</a:t>
            </a:r>
          </a:p>
          <a:p>
            <a:endParaRPr lang="en-CA" sz="1800" dirty="0"/>
          </a:p>
          <a:p>
            <a:r>
              <a:rPr lang="en-CA" sz="1800" dirty="0" smtClean="0"/>
              <a:t>20. </a:t>
            </a:r>
            <a:r>
              <a:rPr lang="en-CA" sz="1800" dirty="0"/>
              <a:t>Examine the DNS response message. How many “answers” are provided? </a:t>
            </a:r>
            <a:r>
              <a:rPr lang="en-CA" sz="1800" dirty="0" smtClean="0"/>
              <a:t>What does </a:t>
            </a:r>
            <a:r>
              <a:rPr lang="en-CA" sz="1800" dirty="0"/>
              <a:t>each of these answers contain</a:t>
            </a:r>
            <a:r>
              <a:rPr lang="en-CA" sz="1800" dirty="0" smtClean="0"/>
              <a:t>?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6007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lvl="1"/>
            <a:r>
              <a:rPr lang="en-US" dirty="0" smtClean="0"/>
              <a:t>References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1232" y="1143000"/>
            <a:ext cx="90127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i="1" dirty="0" smtClean="0"/>
              <a:t>Online </a:t>
            </a:r>
            <a:r>
              <a:rPr lang="en-CA" sz="1800" i="1" dirty="0"/>
              <a:t>services - </a:t>
            </a:r>
            <a:r>
              <a:rPr lang="en-CA" sz="1800" dirty="0"/>
              <a:t>Computer Networking: A Top-Down Approach, </a:t>
            </a:r>
            <a:r>
              <a:rPr lang="en-CA" sz="1800" dirty="0" smtClean="0"/>
              <a:t>6/E</a:t>
            </a:r>
            <a:br>
              <a:rPr lang="en-CA" sz="1800" dirty="0" smtClean="0"/>
            </a:br>
            <a:r>
              <a:rPr lang="en-CA" sz="1800" dirty="0"/>
              <a:t>James F. Kurose, </a:t>
            </a:r>
            <a:r>
              <a:rPr lang="en-CA" sz="1800" i="1" dirty="0"/>
              <a:t>University of Massachusetts, Amherst</a:t>
            </a:r>
            <a:r>
              <a:rPr lang="en-CA" sz="1800" dirty="0"/>
              <a:t> - See more at: Keith W. Ross, </a:t>
            </a:r>
            <a:r>
              <a:rPr lang="en-CA" sz="1800" i="1" dirty="0"/>
              <a:t>Polytechnic University, </a:t>
            </a:r>
            <a:r>
              <a:rPr lang="en-CA" sz="1800" i="1" dirty="0" smtClean="0"/>
              <a:t>Brooklyn</a:t>
            </a:r>
            <a:endParaRPr lang="en-CA" sz="1800" dirty="0"/>
          </a:p>
        </p:txBody>
      </p:sp>
      <p:sp>
        <p:nvSpPr>
          <p:cNvPr id="7" name="Rectangle 6"/>
          <p:cNvSpPr/>
          <p:nvPr/>
        </p:nvSpPr>
        <p:spPr>
          <a:xfrm>
            <a:off x="3519948" y="5281646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0"/>
            <a:ext cx="7772400" cy="838200"/>
          </a:xfrm>
        </p:spPr>
        <p:txBody>
          <a:bodyPr/>
          <a:lstStyle/>
          <a:p>
            <a:pPr lvl="1"/>
            <a:r>
              <a:rPr lang="en-US" dirty="0" smtClean="0"/>
              <a:t>Claude Fachkha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c_fachkh@encs.concordia.ca</a:t>
            </a:r>
            <a:endParaRPr lang="en-US" sz="4400" dirty="0"/>
          </a:p>
        </p:txBody>
      </p:sp>
      <p:pic>
        <p:nvPicPr>
          <p:cNvPr id="1026" name="Picture 2" descr="http://www.lettereyemedia.com/wp-content/uploads/2012/08/New-Logo-Question-Featured-630x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7039"/>
            <a:ext cx="60007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477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1143000"/>
            <a:ext cx="891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 smtClean="0">
                <a:latin typeface="TimesNewRomanPSMT"/>
              </a:rPr>
              <a:t>Recall, a Domain </a:t>
            </a:r>
            <a:r>
              <a:rPr lang="en-CA" sz="1800" dirty="0">
                <a:latin typeface="TimesNewRomanPSMT"/>
              </a:rPr>
              <a:t>Name System (DNS) </a:t>
            </a:r>
            <a:r>
              <a:rPr lang="en-CA" sz="1800" dirty="0" smtClean="0">
                <a:latin typeface="TimesNewRomanPSMT"/>
              </a:rPr>
              <a:t>translates hostnames </a:t>
            </a:r>
            <a:r>
              <a:rPr lang="en-CA" sz="1800" dirty="0">
                <a:latin typeface="TimesNewRomanPSMT"/>
              </a:rPr>
              <a:t>to IP addresses, fulfilling a critical role in the Internet infrastructure. In </a:t>
            </a:r>
            <a:r>
              <a:rPr lang="en-CA" sz="1800" dirty="0" smtClean="0">
                <a:latin typeface="TimesNewRomanPSMT"/>
              </a:rPr>
              <a:t>this lab</a:t>
            </a:r>
            <a:r>
              <a:rPr lang="en-CA" sz="1800" dirty="0">
                <a:latin typeface="TimesNewRomanPSMT"/>
              </a:rPr>
              <a:t>, we’ll take a closer look at the client side of DNS. Recall that the client’s role in </a:t>
            </a:r>
            <a:r>
              <a:rPr lang="en-CA" sz="1800" dirty="0" smtClean="0">
                <a:latin typeface="TimesNewRomanPSMT"/>
              </a:rPr>
              <a:t>the DNS </a:t>
            </a:r>
            <a:r>
              <a:rPr lang="en-CA" sz="1800" dirty="0">
                <a:latin typeface="TimesNewRomanPSMT"/>
              </a:rPr>
              <a:t>is relatively simple – a client sends a </a:t>
            </a:r>
            <a:r>
              <a:rPr lang="en-CA" sz="1800" i="1" dirty="0">
                <a:latin typeface="TimesNewRomanPS-ItalicMT"/>
              </a:rPr>
              <a:t>query </a:t>
            </a:r>
            <a:r>
              <a:rPr lang="en-CA" sz="1800" dirty="0">
                <a:latin typeface="TimesNewRomanPSMT"/>
              </a:rPr>
              <a:t>to its local DNS server, and receives </a:t>
            </a:r>
            <a:r>
              <a:rPr lang="en-CA" sz="1800" dirty="0" smtClean="0">
                <a:latin typeface="TimesNewRomanPSMT"/>
              </a:rPr>
              <a:t>a </a:t>
            </a:r>
            <a:r>
              <a:rPr lang="en-CA" sz="1800" i="1" dirty="0" smtClean="0">
                <a:latin typeface="TimesNewRomanPS-ItalicMT"/>
              </a:rPr>
              <a:t>response </a:t>
            </a:r>
            <a:r>
              <a:rPr lang="en-CA" sz="1800" dirty="0">
                <a:latin typeface="TimesNewRomanPSMT"/>
              </a:rPr>
              <a:t>back. As shown in Figures 2.21 and 2.22 in the textbook, much can go </a:t>
            </a:r>
            <a:r>
              <a:rPr lang="en-CA" sz="1800" dirty="0" smtClean="0">
                <a:latin typeface="TimesNewRomanPSMT"/>
              </a:rPr>
              <a:t>on “under </a:t>
            </a:r>
            <a:r>
              <a:rPr lang="en-CA" sz="1800" dirty="0">
                <a:latin typeface="TimesNewRomanPSMT"/>
              </a:rPr>
              <a:t>the covers,” invisible to the DNS clients, as the hierarchical DNS </a:t>
            </a:r>
            <a:r>
              <a:rPr lang="en-CA" sz="1800" dirty="0" smtClean="0">
                <a:latin typeface="TimesNewRomanPSMT"/>
              </a:rPr>
              <a:t>servers communicate </a:t>
            </a:r>
            <a:r>
              <a:rPr lang="en-CA" sz="1800" dirty="0">
                <a:latin typeface="TimesNewRomanPSMT"/>
              </a:rPr>
              <a:t>with each other to either recursively or iteratively resolve the client’s </a:t>
            </a:r>
            <a:r>
              <a:rPr lang="en-CA" sz="1800" dirty="0" smtClean="0">
                <a:latin typeface="TimesNewRomanPSMT"/>
              </a:rPr>
              <a:t>DNS query</a:t>
            </a:r>
            <a:r>
              <a:rPr lang="en-CA" sz="1800" dirty="0">
                <a:latin typeface="TimesNewRomanPSMT"/>
              </a:rPr>
              <a:t>. From the DNS client’s standpoint, however, the protocol is quite simple – a </a:t>
            </a:r>
            <a:r>
              <a:rPr lang="en-CA" sz="1800" dirty="0" smtClean="0">
                <a:latin typeface="TimesNewRomanPSMT"/>
              </a:rPr>
              <a:t>query is </a:t>
            </a:r>
            <a:r>
              <a:rPr lang="en-CA" sz="1800" dirty="0">
                <a:latin typeface="TimesNewRomanPSMT"/>
              </a:rPr>
              <a:t>formulated to the local DNS server and a response is received from that server</a:t>
            </a:r>
            <a:r>
              <a:rPr lang="en-CA" sz="1800" dirty="0" smtClean="0">
                <a:latin typeface="TimesNewRomanPSMT"/>
              </a:rPr>
              <a:t>.</a:t>
            </a:r>
          </a:p>
          <a:p>
            <a:endParaRPr lang="en-CA" sz="1800" dirty="0">
              <a:latin typeface="TimesNewRomanPSMT"/>
            </a:endParaRPr>
          </a:p>
          <a:p>
            <a:r>
              <a:rPr lang="en-CA" sz="1800" dirty="0">
                <a:latin typeface="TimesNewRomanPSMT"/>
              </a:rPr>
              <a:t>Before beginning this lab, you’ll probably want to review DNS by reading Section 2.5 </a:t>
            </a:r>
            <a:r>
              <a:rPr lang="en-CA" sz="1800" dirty="0" smtClean="0">
                <a:latin typeface="TimesNewRomanPSMT"/>
              </a:rPr>
              <a:t>of the </a:t>
            </a:r>
            <a:r>
              <a:rPr lang="en-CA" sz="1800" dirty="0">
                <a:latin typeface="TimesNewRomanPSMT"/>
              </a:rPr>
              <a:t>text. In particular, you may want to review the material on </a:t>
            </a:r>
            <a:r>
              <a:rPr lang="en-CA" sz="1800" b="1" dirty="0">
                <a:latin typeface="TimesNewRomanPS-BoldMT"/>
              </a:rPr>
              <a:t>local DNS servers</a:t>
            </a:r>
            <a:r>
              <a:rPr lang="en-CA" sz="1800" dirty="0">
                <a:latin typeface="TimesNewRomanPSMT"/>
              </a:rPr>
              <a:t>, </a:t>
            </a:r>
            <a:r>
              <a:rPr lang="en-CA" sz="1800" b="1" dirty="0" smtClean="0">
                <a:latin typeface="TimesNewRomanPS-BoldMT"/>
              </a:rPr>
              <a:t>DNS caching</a:t>
            </a:r>
            <a:r>
              <a:rPr lang="en-CA" sz="1800" dirty="0">
                <a:latin typeface="TimesNewRomanPSMT"/>
              </a:rPr>
              <a:t>, </a:t>
            </a:r>
            <a:r>
              <a:rPr lang="en-CA" sz="1800" b="1" dirty="0">
                <a:latin typeface="TimesNewRomanPS-BoldMT"/>
              </a:rPr>
              <a:t>DNS records and messages</a:t>
            </a:r>
            <a:r>
              <a:rPr lang="en-CA" sz="1800" dirty="0">
                <a:latin typeface="TimesNewRomanPSMT"/>
              </a:rPr>
              <a:t>, and the </a:t>
            </a:r>
            <a:r>
              <a:rPr lang="en-CA" sz="1800" b="1" dirty="0">
                <a:latin typeface="TimesNewRomanPS-BoldMT"/>
              </a:rPr>
              <a:t>TYPE field </a:t>
            </a:r>
            <a:r>
              <a:rPr lang="en-CA" sz="1800" dirty="0">
                <a:latin typeface="TimesNewRomanPSMT"/>
              </a:rPr>
              <a:t>in the DNS record.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1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 smtClean="0"/>
              <a:t>1.</a:t>
            </a:r>
            <a:r>
              <a:rPr lang="en-US" sz="3200" b="0" dirty="0"/>
              <a:t> </a:t>
            </a:r>
            <a:r>
              <a:rPr lang="en-US" sz="3200" b="0" dirty="0" err="1"/>
              <a:t>nslookup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4577" y="31242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1. Run </a:t>
            </a:r>
            <a:r>
              <a:rPr lang="en-CA" sz="2000" i="1" dirty="0" err="1"/>
              <a:t>nslookup</a:t>
            </a:r>
            <a:r>
              <a:rPr lang="en-CA" sz="2000" i="1" dirty="0"/>
              <a:t> </a:t>
            </a:r>
            <a:r>
              <a:rPr lang="en-CA" sz="2000" dirty="0"/>
              <a:t>to obtain the IP address of a Web server in Asia. What is the IP</a:t>
            </a:r>
          </a:p>
          <a:p>
            <a:r>
              <a:rPr lang="en-US" sz="2000" dirty="0"/>
              <a:t>address of that server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CA" sz="2000" dirty="0"/>
              <a:t>2. Run </a:t>
            </a:r>
            <a:r>
              <a:rPr lang="en-CA" sz="2000" i="1" dirty="0" err="1"/>
              <a:t>nslookup</a:t>
            </a:r>
            <a:r>
              <a:rPr lang="en-CA" sz="2000" i="1" dirty="0"/>
              <a:t> </a:t>
            </a:r>
            <a:r>
              <a:rPr lang="en-CA" sz="2000" dirty="0"/>
              <a:t>to determine the authoritative DNS servers for a university in</a:t>
            </a:r>
          </a:p>
          <a:p>
            <a:r>
              <a:rPr lang="en-US" sz="2000" dirty="0"/>
              <a:t>Europe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CA" sz="2000" dirty="0"/>
              <a:t>3. Run </a:t>
            </a:r>
            <a:r>
              <a:rPr lang="en-CA" sz="2000" i="1" dirty="0" err="1"/>
              <a:t>nslookup</a:t>
            </a:r>
            <a:r>
              <a:rPr lang="en-CA" sz="2000" i="1" dirty="0"/>
              <a:t> </a:t>
            </a:r>
            <a:r>
              <a:rPr lang="en-CA" sz="2000" dirty="0"/>
              <a:t>so that one of the DNS servers obtained in Question 2 is queried </a:t>
            </a:r>
            <a:r>
              <a:rPr lang="en-CA" sz="2000" dirty="0" smtClean="0"/>
              <a:t>for the </a:t>
            </a:r>
            <a:r>
              <a:rPr lang="en-CA" sz="2000" dirty="0"/>
              <a:t>mail servers for Yahoo! mail. What is its IP address?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78990" y="1003862"/>
            <a:ext cx="8594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i="1" dirty="0" err="1">
                <a:latin typeface="TimesNewRomanPS-ItalicMT"/>
              </a:rPr>
              <a:t>nslookup</a:t>
            </a:r>
            <a:r>
              <a:rPr lang="en-CA" i="1" dirty="0">
                <a:latin typeface="TimesNewRomanPS-ItalicMT"/>
              </a:rPr>
              <a:t> </a:t>
            </a:r>
            <a:r>
              <a:rPr lang="en-CA" dirty="0">
                <a:latin typeface="TimesNewRomanPSMT"/>
              </a:rPr>
              <a:t>tool allows the host running the tool to query any</a:t>
            </a:r>
          </a:p>
          <a:p>
            <a:r>
              <a:rPr lang="en-CA" dirty="0">
                <a:latin typeface="TimesNewRomanPSMT"/>
              </a:rPr>
              <a:t>specified DNS server for a DNS record</a:t>
            </a:r>
            <a:r>
              <a:rPr lang="en-CA" dirty="0" smtClean="0">
                <a:latin typeface="TimesNewRomanPSMT"/>
              </a:rPr>
              <a:t>. An example is provided in the next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 smtClean="0"/>
              <a:t>1.</a:t>
            </a:r>
            <a:r>
              <a:rPr lang="en-US" sz="3200" b="0" dirty="0"/>
              <a:t> </a:t>
            </a:r>
            <a:r>
              <a:rPr lang="en-US" sz="3200" b="0" dirty="0" err="1" smtClean="0"/>
              <a:t>Nslookup</a:t>
            </a:r>
            <a:r>
              <a:rPr lang="en-US" sz="3200" b="0" dirty="0" smtClean="0"/>
              <a:t> </a:t>
            </a:r>
            <a:br>
              <a:rPr lang="en-US" sz="3200" b="0" dirty="0" smtClean="0"/>
            </a:br>
            <a:r>
              <a:rPr lang="en-US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567" y="1940092"/>
            <a:ext cx="6160582" cy="3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2</a:t>
            </a:r>
            <a:r>
              <a:rPr lang="en-CA" sz="3200" b="0" dirty="0" smtClean="0"/>
              <a:t>.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ipconfig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8990" y="1003862"/>
            <a:ext cx="8619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i="1" dirty="0" err="1"/>
              <a:t>ipconfig</a:t>
            </a:r>
            <a:r>
              <a:rPr lang="en-CA" i="1" dirty="0"/>
              <a:t> </a:t>
            </a:r>
            <a:r>
              <a:rPr lang="en-CA" dirty="0"/>
              <a:t>can be used to </a:t>
            </a:r>
            <a:r>
              <a:rPr lang="en-CA" dirty="0" smtClean="0"/>
              <a:t>show your </a:t>
            </a:r>
            <a:r>
              <a:rPr lang="en-CA" dirty="0"/>
              <a:t>current TCP/IP information, including your address, DNS server addresses, </a:t>
            </a:r>
            <a:r>
              <a:rPr lang="en-CA" dirty="0" smtClean="0"/>
              <a:t>adapter </a:t>
            </a:r>
            <a:r>
              <a:rPr lang="en-US" dirty="0" smtClean="0"/>
              <a:t>type </a:t>
            </a:r>
            <a:r>
              <a:rPr lang="en-US" dirty="0"/>
              <a:t>and so 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15861" y="35052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Try to following commands:</a:t>
            </a:r>
            <a:br>
              <a:rPr lang="en-US" sz="2000" dirty="0"/>
            </a:br>
            <a:r>
              <a:rPr lang="en-US" sz="2000" dirty="0"/>
              <a:t>#</a:t>
            </a:r>
            <a:r>
              <a:rPr lang="en-US" sz="2000" dirty="0" smtClean="0"/>
              <a:t> </a:t>
            </a:r>
            <a:r>
              <a:rPr lang="en-US" sz="2000" dirty="0" err="1" smtClean="0"/>
              <a:t>ipconfig</a:t>
            </a:r>
            <a:r>
              <a:rPr lang="en-US" sz="2000" dirty="0" smtClean="0"/>
              <a:t> </a:t>
            </a:r>
            <a:r>
              <a:rPr lang="en-US" sz="2000" dirty="0"/>
              <a:t>\all</a:t>
            </a:r>
          </a:p>
          <a:p>
            <a:r>
              <a:rPr lang="en-US" sz="2000" dirty="0" smtClean="0"/>
              <a:t># </a:t>
            </a:r>
            <a:r>
              <a:rPr lang="en-US" sz="2000" dirty="0" err="1" smtClean="0"/>
              <a:t>ipconfig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err="1"/>
              <a:t>displaydns</a:t>
            </a:r>
            <a:endParaRPr lang="en-CA" sz="2000" dirty="0"/>
          </a:p>
          <a:p>
            <a:r>
              <a:rPr lang="en-US" sz="2000" dirty="0" smtClean="0"/>
              <a:t># </a:t>
            </a:r>
            <a:r>
              <a:rPr lang="en-US" sz="2000" dirty="0" err="1" smtClean="0"/>
              <a:t>ipconfig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err="1"/>
              <a:t>flushdns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76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Wireshark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971370"/>
            <a:ext cx="8619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Now that we are familiar with </a:t>
            </a:r>
            <a:r>
              <a:rPr lang="en-CA" i="1" dirty="0" err="1"/>
              <a:t>nslookup</a:t>
            </a:r>
            <a:r>
              <a:rPr lang="en-CA" i="1" dirty="0"/>
              <a:t> </a:t>
            </a:r>
            <a:r>
              <a:rPr lang="en-CA" dirty="0"/>
              <a:t>and </a:t>
            </a:r>
            <a:r>
              <a:rPr lang="en-CA" i="1" dirty="0" err="1"/>
              <a:t>ipconfig</a:t>
            </a:r>
            <a:r>
              <a:rPr lang="en-CA" dirty="0"/>
              <a:t>, we’re ready to get down to </a:t>
            </a:r>
            <a:r>
              <a:rPr lang="en-CA" dirty="0" smtClean="0"/>
              <a:t>some serious </a:t>
            </a:r>
            <a:r>
              <a:rPr lang="en-CA" dirty="0"/>
              <a:t>business. Let’s first capture the DNS packets that are generated by ordinary </a:t>
            </a:r>
            <a:r>
              <a:rPr lang="en-CA" dirty="0" err="1" smtClean="0"/>
              <a:t>Websurfing</a:t>
            </a:r>
            <a:r>
              <a:rPr lang="en-CA" dirty="0" smtClean="0"/>
              <a:t> </a:t>
            </a:r>
            <a:r>
              <a:rPr lang="en-US" dirty="0" smtClean="0"/>
              <a:t>activity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211437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>
                <a:latin typeface="TimesNewRomanPSMT"/>
              </a:rPr>
              <a:t>Use </a:t>
            </a:r>
            <a:r>
              <a:rPr lang="en-CA" sz="2000" i="1" dirty="0" err="1">
                <a:latin typeface="TimesNewRomanPS-ItalicMT"/>
              </a:rPr>
              <a:t>ipconfig</a:t>
            </a:r>
            <a:r>
              <a:rPr lang="en-CA" sz="2000" i="1" dirty="0">
                <a:latin typeface="TimesNewRomanPS-ItalicMT"/>
              </a:rPr>
              <a:t> </a:t>
            </a:r>
            <a:r>
              <a:rPr lang="en-CA" sz="2000" dirty="0">
                <a:latin typeface="TimesNewRomanPSMT"/>
              </a:rPr>
              <a:t>to empty the DNS cache in your host</a:t>
            </a:r>
            <a:r>
              <a:rPr lang="en-CA" sz="2000" dirty="0" smtClean="0">
                <a:latin typeface="TimesNewRomanPSM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>
                <a:latin typeface="TimesNewRomanPSMT"/>
              </a:rPr>
              <a:t>Open </a:t>
            </a:r>
            <a:r>
              <a:rPr lang="en-CA" sz="2000" dirty="0">
                <a:latin typeface="TimesNewRomanPSMT"/>
              </a:rPr>
              <a:t>your browser and empty your browser cache. </a:t>
            </a:r>
            <a:endParaRPr lang="en-CA" sz="2000" dirty="0" smtClean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 smtClean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>
                <a:latin typeface="TimesNewRomanPSMT"/>
              </a:rPr>
              <a:t>Open </a:t>
            </a:r>
            <a:r>
              <a:rPr lang="en-CA" sz="2000" dirty="0">
                <a:latin typeface="TimesNewRomanPSMT"/>
              </a:rPr>
              <a:t>Wireshark and enter “</a:t>
            </a:r>
            <a:r>
              <a:rPr lang="en-CA" sz="2000" dirty="0" err="1">
                <a:latin typeface="TimesNewRomanPSMT"/>
              </a:rPr>
              <a:t>ip.addr</a:t>
            </a:r>
            <a:r>
              <a:rPr lang="en-CA" sz="2000" dirty="0">
                <a:latin typeface="TimesNewRomanPSMT"/>
              </a:rPr>
              <a:t> == </a:t>
            </a:r>
            <a:r>
              <a:rPr lang="en-CA" sz="2000" dirty="0" err="1">
                <a:latin typeface="TimesNewRomanPSMT"/>
              </a:rPr>
              <a:t>your_IP_address</a:t>
            </a:r>
            <a:r>
              <a:rPr lang="en-CA" sz="2000" dirty="0">
                <a:latin typeface="TimesNewRomanPSMT"/>
              </a:rPr>
              <a:t>” into the filter, where</a:t>
            </a:r>
          </a:p>
          <a:p>
            <a:r>
              <a:rPr lang="en-CA" sz="2000" dirty="0">
                <a:latin typeface="TimesNewRomanPSMT"/>
              </a:rPr>
              <a:t>you obtain </a:t>
            </a:r>
            <a:r>
              <a:rPr lang="en-CA" sz="2000" dirty="0" err="1">
                <a:latin typeface="TimesNewRomanPSMT"/>
              </a:rPr>
              <a:t>your_IP_address</a:t>
            </a:r>
            <a:r>
              <a:rPr lang="en-CA" sz="2000" dirty="0">
                <a:latin typeface="TimesNewRomanPSMT"/>
              </a:rPr>
              <a:t> with </a:t>
            </a:r>
            <a:r>
              <a:rPr lang="en-CA" sz="2000" dirty="0" err="1">
                <a:latin typeface="TimesNewRomanPSMT"/>
              </a:rPr>
              <a:t>ipconfig</a:t>
            </a:r>
            <a:r>
              <a:rPr lang="en-CA" sz="2000" dirty="0">
                <a:latin typeface="TimesNewRomanPSMT"/>
              </a:rPr>
              <a:t>. This filter removes all packets that</a:t>
            </a:r>
          </a:p>
          <a:p>
            <a:r>
              <a:rPr lang="en-CA" sz="2000" dirty="0">
                <a:latin typeface="TimesNewRomanPSMT"/>
              </a:rPr>
              <a:t>neither originate nor are destined to your host</a:t>
            </a:r>
            <a:r>
              <a:rPr lang="en-CA" sz="2000" dirty="0" smtClean="0">
                <a:latin typeface="TimesNewRomanPSMT"/>
              </a:rPr>
              <a:t>.</a:t>
            </a:r>
          </a:p>
          <a:p>
            <a:endParaRPr lang="en-CA" sz="2000" dirty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>
                <a:latin typeface="TimesNewRomanPSMT"/>
              </a:rPr>
              <a:t>Start </a:t>
            </a:r>
            <a:r>
              <a:rPr lang="en-CA" sz="2000" dirty="0">
                <a:latin typeface="TimesNewRomanPSMT"/>
              </a:rPr>
              <a:t>packet capture in Wireshark</a:t>
            </a:r>
            <a:r>
              <a:rPr lang="en-CA" sz="2000" dirty="0" smtClean="0">
                <a:latin typeface="TimesNewRomanPSM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>
                <a:latin typeface="TimesNewRomanPSMT"/>
              </a:rPr>
              <a:t>With </a:t>
            </a:r>
            <a:r>
              <a:rPr lang="en-CA" sz="2000" dirty="0">
                <a:latin typeface="TimesNewRomanPSMT"/>
              </a:rPr>
              <a:t>your browser, visit the Web page: </a:t>
            </a:r>
            <a:r>
              <a:rPr lang="en-CA" sz="2000" dirty="0">
                <a:latin typeface="TimesNewRomanPSMT"/>
                <a:hlinkClick r:id="rId3"/>
              </a:rPr>
              <a:t>http://</a:t>
            </a:r>
            <a:r>
              <a:rPr lang="en-CA" sz="2000" dirty="0" smtClean="0">
                <a:latin typeface="TimesNewRomanPSMT"/>
                <a:hlinkClick r:id="rId3"/>
              </a:rPr>
              <a:t>www.ietf.org</a:t>
            </a:r>
            <a:endParaRPr lang="en-CA" sz="2000" dirty="0" smtClean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NewRomanPSMT"/>
              </a:rPr>
              <a:t>Stop </a:t>
            </a:r>
            <a:r>
              <a:rPr lang="en-US" sz="2000" dirty="0">
                <a:latin typeface="TimesNewRomanPSMT"/>
              </a:rPr>
              <a:t>packet capture.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27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</a:t>
            </a:r>
            <a:r>
              <a:rPr lang="en-CA" sz="3200" b="0" dirty="0" smtClean="0"/>
              <a:t>Wireshark</a:t>
            </a:r>
            <a:br>
              <a:rPr lang="en-CA" sz="3200" b="0" dirty="0" smtClean="0"/>
            </a:br>
            <a:r>
              <a:rPr lang="en-CA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284" y="1676400"/>
            <a:ext cx="891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>
                <a:latin typeface="TimesNewRomanPSMT"/>
              </a:rPr>
              <a:t>4. Locate the DNS query and response messages. Are then sent over UDP or TCP</a:t>
            </a:r>
            <a:r>
              <a:rPr lang="en-CA" sz="1800" dirty="0" smtClean="0">
                <a:latin typeface="TimesNewRomanPSMT"/>
              </a:rPr>
              <a:t>?</a:t>
            </a:r>
          </a:p>
          <a:p>
            <a:endParaRPr lang="en-CA" sz="1800" dirty="0">
              <a:latin typeface="TimesNewRomanPSMT"/>
            </a:endParaRPr>
          </a:p>
          <a:p>
            <a:r>
              <a:rPr lang="en-CA" sz="1800" dirty="0">
                <a:latin typeface="TimesNewRomanPSMT"/>
              </a:rPr>
              <a:t>5. What is the destination port for the DNS query message? What is the source port</a:t>
            </a:r>
          </a:p>
          <a:p>
            <a:r>
              <a:rPr lang="en-US" sz="1800" dirty="0">
                <a:latin typeface="TimesNewRomanPSMT"/>
              </a:rPr>
              <a:t>of DNS response message</a:t>
            </a:r>
            <a:r>
              <a:rPr lang="en-US" sz="1800" dirty="0" smtClean="0">
                <a:latin typeface="TimesNewRomanPSMT"/>
              </a:rPr>
              <a:t>?</a:t>
            </a:r>
          </a:p>
          <a:p>
            <a:endParaRPr lang="en-US" sz="1800" dirty="0">
              <a:latin typeface="TimesNewRomanPSMT"/>
            </a:endParaRPr>
          </a:p>
          <a:p>
            <a:r>
              <a:rPr lang="en-CA" sz="1800" dirty="0">
                <a:latin typeface="TimesNewRomanPSMT"/>
              </a:rPr>
              <a:t>6. To what IP address is the DNS query message sent? Use </a:t>
            </a:r>
            <a:r>
              <a:rPr lang="en-CA" sz="1800" dirty="0" err="1">
                <a:latin typeface="TimesNewRomanPSMT"/>
              </a:rPr>
              <a:t>ipconfig</a:t>
            </a:r>
            <a:r>
              <a:rPr lang="en-CA" sz="1800" dirty="0">
                <a:latin typeface="TimesNewRomanPSMT"/>
              </a:rPr>
              <a:t> to determine the</a:t>
            </a:r>
          </a:p>
          <a:p>
            <a:r>
              <a:rPr lang="en-CA" sz="1800" dirty="0">
                <a:latin typeface="TimesNewRomanPSMT"/>
              </a:rPr>
              <a:t>IP address of your local DNS server. Are these two IP addresses the same</a:t>
            </a:r>
            <a:r>
              <a:rPr lang="en-CA" sz="1800" dirty="0" smtClean="0">
                <a:latin typeface="TimesNewRomanPSMT"/>
              </a:rPr>
              <a:t>?</a:t>
            </a:r>
          </a:p>
          <a:p>
            <a:endParaRPr lang="en-CA" sz="1800" dirty="0">
              <a:latin typeface="TimesNewRomanPSMT"/>
            </a:endParaRPr>
          </a:p>
          <a:p>
            <a:r>
              <a:rPr lang="en-CA" sz="1800" dirty="0">
                <a:latin typeface="TimesNewRomanPSMT"/>
              </a:rPr>
              <a:t>7. Examine the DNS query message. What “Type” of DNS query is it? Does the</a:t>
            </a:r>
          </a:p>
          <a:p>
            <a:r>
              <a:rPr lang="en-CA" sz="1800" dirty="0">
                <a:latin typeface="TimesNewRomanPSMT"/>
              </a:rPr>
              <a:t>query message contain any “answers</a:t>
            </a:r>
            <a:r>
              <a:rPr lang="en-CA" sz="1800" dirty="0" smtClean="0">
                <a:latin typeface="TimesNewRomanPSMT"/>
              </a:rPr>
              <a:t>”?</a:t>
            </a:r>
          </a:p>
          <a:p>
            <a:endParaRPr lang="en-CA" sz="1800" dirty="0">
              <a:latin typeface="TimesNewRomanPSMT"/>
            </a:endParaRPr>
          </a:p>
          <a:p>
            <a:r>
              <a:rPr lang="en-CA" sz="1800" dirty="0">
                <a:latin typeface="TimesNewRomanPSMT"/>
              </a:rPr>
              <a:t>8. Examine the DNS response message. How many “answers” are provided? What</a:t>
            </a:r>
          </a:p>
          <a:p>
            <a:r>
              <a:rPr lang="en-CA" sz="1800" dirty="0">
                <a:latin typeface="TimesNewRomanPSMT"/>
              </a:rPr>
              <a:t>do each of these answers contain?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732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</a:t>
            </a:r>
            <a:r>
              <a:rPr lang="en-CA" sz="3200" b="0" dirty="0" smtClean="0"/>
              <a:t>Wireshark</a:t>
            </a:r>
            <a:br>
              <a:rPr lang="en-CA" sz="3200" b="0" dirty="0" smtClean="0"/>
            </a:br>
            <a:r>
              <a:rPr lang="en-CA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284" y="1676400"/>
            <a:ext cx="891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/>
              <a:t>9. Consider the subsequent TCP SYN packet sent by your host. Does the </a:t>
            </a:r>
            <a:r>
              <a:rPr lang="en-CA" sz="1800" dirty="0" smtClean="0"/>
              <a:t>destination IP </a:t>
            </a:r>
            <a:r>
              <a:rPr lang="en-CA" sz="1800" dirty="0"/>
              <a:t>address of the SYN packet correspond to any of the IP addresses provided </a:t>
            </a:r>
            <a:r>
              <a:rPr lang="en-CA" sz="1800" dirty="0" smtClean="0"/>
              <a:t>in </a:t>
            </a:r>
            <a:r>
              <a:rPr lang="en-US" sz="1800" dirty="0" smtClean="0"/>
              <a:t>the </a:t>
            </a:r>
            <a:r>
              <a:rPr lang="en-US" sz="1800" dirty="0"/>
              <a:t>DNS response message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CA" sz="1800" dirty="0"/>
              <a:t>10. This web page contains images. Before retrieving each image, does your </a:t>
            </a:r>
            <a:r>
              <a:rPr lang="en-CA" sz="1800" dirty="0" smtClean="0"/>
              <a:t>host </a:t>
            </a:r>
            <a:r>
              <a:rPr lang="en-US" sz="1800" dirty="0" smtClean="0"/>
              <a:t>issue </a:t>
            </a:r>
            <a:r>
              <a:rPr lang="en-US" sz="1800" dirty="0"/>
              <a:t>new DNS queries?</a:t>
            </a:r>
          </a:p>
        </p:txBody>
      </p:sp>
    </p:spTree>
    <p:extLst>
      <p:ext uri="{BB962C8B-B14F-4D97-AF65-F5344CB8AC3E}">
        <p14:creationId xmlns:p14="http://schemas.microsoft.com/office/powerpoint/2010/main" val="156105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8072284" cy="1143000"/>
          </a:xfrm>
        </p:spPr>
        <p:txBody>
          <a:bodyPr/>
          <a:lstStyle/>
          <a:p>
            <a:r>
              <a:rPr lang="en-CA" sz="3200" b="0" dirty="0"/>
              <a:t>3. Tracing DNS with </a:t>
            </a:r>
            <a:r>
              <a:rPr lang="en-CA" sz="3200" b="0" dirty="0" smtClean="0"/>
              <a:t>Wireshark</a:t>
            </a:r>
            <a:br>
              <a:rPr lang="en-CA" sz="3200" b="0" dirty="0" smtClean="0"/>
            </a:br>
            <a:r>
              <a:rPr lang="en-CA" sz="3200" b="0" dirty="0" smtClean="0"/>
              <a:t>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284" y="16764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Now let’s play with </a:t>
            </a:r>
            <a:r>
              <a:rPr lang="en-CA" sz="2000" i="1" dirty="0" err="1" smtClean="0"/>
              <a:t>nslookup</a:t>
            </a:r>
            <a:r>
              <a:rPr lang="en-CA" sz="2000" dirty="0" smtClean="0"/>
              <a:t>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29718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NewRomanPSMT"/>
              </a:rPr>
              <a:t>Start </a:t>
            </a:r>
            <a:r>
              <a:rPr lang="en-US" dirty="0">
                <a:latin typeface="TimesNewRomanPSMT"/>
              </a:rPr>
              <a:t>packet capture</a:t>
            </a:r>
            <a:r>
              <a:rPr lang="en-US" dirty="0" smtClean="0">
                <a:latin typeface="TimesNewRomanPSMT"/>
              </a:rPr>
              <a:t>.</a:t>
            </a:r>
            <a:endParaRPr lang="en-US" dirty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 smtClean="0">
                <a:latin typeface="TimesNewRomanPSMT"/>
              </a:rPr>
              <a:t>Do </a:t>
            </a:r>
            <a:r>
              <a:rPr lang="en-CA" dirty="0">
                <a:latin typeface="TimesNewRomanPSMT"/>
              </a:rPr>
              <a:t>an </a:t>
            </a:r>
            <a:r>
              <a:rPr lang="en-CA" i="1" dirty="0" err="1">
                <a:latin typeface="TimesNewRomanPS-ItalicMT"/>
              </a:rPr>
              <a:t>nslookup</a:t>
            </a:r>
            <a:r>
              <a:rPr lang="en-CA" i="1" dirty="0">
                <a:latin typeface="TimesNewRomanPS-ItalicMT"/>
              </a:rPr>
              <a:t> </a:t>
            </a:r>
            <a:r>
              <a:rPr lang="en-CA" dirty="0">
                <a:latin typeface="TimesNewRomanPSMT"/>
              </a:rPr>
              <a:t>on </a:t>
            </a:r>
            <a:r>
              <a:rPr lang="en-CA" dirty="0" smtClean="0">
                <a:latin typeface="TimesNewRomanPSMT"/>
              </a:rPr>
              <a:t>www.mit.edu</a:t>
            </a:r>
            <a:endParaRPr lang="en-CA" dirty="0"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NewRomanPSMT"/>
              </a:rPr>
              <a:t>Stop </a:t>
            </a:r>
            <a:r>
              <a:rPr lang="en-US" dirty="0">
                <a:latin typeface="TimesNewRomanPSMT"/>
              </a:rPr>
              <a:t>packet capture.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CS-T11-3799-New ppt template_v2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4728</TotalTime>
  <Words>1168</Words>
  <Application>Microsoft Office PowerPoint</Application>
  <PresentationFormat>On-screen Show (4:3)</PresentationFormat>
  <Paragraphs>142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ENCS-T11-3799-New ppt template_v2</vt:lpstr>
      <vt:lpstr>COEN 445 Communication Networks and Protocols  Lab 3</vt:lpstr>
      <vt:lpstr>Introduction</vt:lpstr>
      <vt:lpstr>1. nslookup</vt:lpstr>
      <vt:lpstr>1. Nslookup  (Cont.)</vt:lpstr>
      <vt:lpstr>2. ipconfig</vt:lpstr>
      <vt:lpstr>3. Tracing DNS with Wireshark</vt:lpstr>
      <vt:lpstr>3. Tracing DNS with Wireshark (Cont.)</vt:lpstr>
      <vt:lpstr>3. Tracing DNS with Wireshark (Cont.)</vt:lpstr>
      <vt:lpstr>3. Tracing DNS with Wireshark (Cont.)</vt:lpstr>
      <vt:lpstr>3. Tracing DNS with Wireshark (Cont.)</vt:lpstr>
      <vt:lpstr>3. Tracing DNS with Wireshark (Cont.)</vt:lpstr>
      <vt:lpstr>3. Tracing DNS with Wireshark (Cont.)</vt:lpstr>
      <vt:lpstr>3. Tracing DNS with Wireshark (Cont.)</vt:lpstr>
      <vt:lpstr>3. Tracing DNS with Wireshark (Cont.)</vt:lpstr>
      <vt:lpstr>References</vt:lpstr>
      <vt:lpstr>Claude Fachkha c_fachkh@encs.concordia.ca</vt:lpstr>
    </vt:vector>
  </TitlesOfParts>
  <Company>Concordia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Concordia university</dc:creator>
  <cp:lastModifiedBy>glitho</cp:lastModifiedBy>
  <cp:revision>186</cp:revision>
  <dcterms:created xsi:type="dcterms:W3CDTF">2013-08-15T15:05:02Z</dcterms:created>
  <dcterms:modified xsi:type="dcterms:W3CDTF">2013-09-24T15:50:26Z</dcterms:modified>
</cp:coreProperties>
</file>