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74" r:id="rId2"/>
    <p:sldId id="306" r:id="rId3"/>
    <p:sldId id="307" r:id="rId4"/>
    <p:sldId id="329" r:id="rId5"/>
    <p:sldId id="316" r:id="rId6"/>
    <p:sldId id="330" r:id="rId7"/>
    <p:sldId id="331" r:id="rId8"/>
    <p:sldId id="332" r:id="rId9"/>
    <p:sldId id="296" r:id="rId10"/>
    <p:sldId id="301"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ACBD"/>
    <a:srgbClr val="A11F65"/>
    <a:srgbClr val="860000"/>
    <a:srgbClr val="782336"/>
    <a:srgbClr val="7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186" autoAdjust="0"/>
  </p:normalViewPr>
  <p:slideViewPr>
    <p:cSldViewPr>
      <p:cViewPr varScale="1">
        <p:scale>
          <a:sx n="116" d="100"/>
          <a:sy n="116" d="100"/>
        </p:scale>
        <p:origin x="-148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Times" pitchFamily="-32" charset="0"/>
                <a:ea typeface="ＭＳ Ｐゴシック" pitchFamily="-32" charset="-128"/>
                <a:cs typeface="ＭＳ Ｐゴシック" pitchFamily="-32"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C3171E5D-B79F-420A-BA2A-52E03352825E}" type="datetime1">
              <a:rPr lang="en-US"/>
              <a:pPr/>
              <a:t>9/24/2013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Times" pitchFamily="-32" charset="0"/>
                <a:ea typeface="ＭＳ Ｐゴシック" pitchFamily="-32" charset="-128"/>
                <a:cs typeface="ＭＳ Ｐゴシック" pitchFamily="-32"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836F697A-CD3F-40CA-940B-B2F11A472F58}" type="slidenum">
              <a:rPr lang="en-US"/>
              <a:pPr/>
              <a:t>‹#›</a:t>
            </a:fld>
            <a:endParaRPr lang="en-US"/>
          </a:p>
        </p:txBody>
      </p:sp>
    </p:spTree>
    <p:extLst>
      <p:ext uri="{BB962C8B-B14F-4D97-AF65-F5344CB8AC3E}">
        <p14:creationId xmlns:p14="http://schemas.microsoft.com/office/powerpoint/2010/main" val="39315924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2" charset="0"/>
                <a:ea typeface="ＭＳ Ｐゴシック" pitchFamily="-32" charset="-128"/>
                <a:cs typeface="ＭＳ Ｐゴシック" pitchFamily="-32" charset="-128"/>
              </a:defRPr>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2" charset="0"/>
                <a:ea typeface="ＭＳ Ｐゴシック" pitchFamily="-32" charset="-128"/>
                <a:cs typeface="ＭＳ Ｐゴシック" pitchFamily="-32"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2" charset="0"/>
                <a:ea typeface="ＭＳ Ｐゴシック" pitchFamily="-32" charset="-128"/>
                <a:cs typeface="ＭＳ Ｐゴシック" pitchFamily="-32" charset="-128"/>
              </a:defRPr>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anose="020B0604020202020204" pitchFamily="34" charset="0"/>
              </a:defRPr>
            </a:lvl1pPr>
          </a:lstStyle>
          <a:p>
            <a:fld id="{6335DF64-52D0-4556-B93C-E1851B4063CB}" type="slidenum">
              <a:rPr lang="en-US"/>
              <a:pPr/>
              <a:t>‹#›</a:t>
            </a:fld>
            <a:endParaRPr lang="en-US"/>
          </a:p>
        </p:txBody>
      </p:sp>
    </p:spTree>
    <p:extLst>
      <p:ext uri="{BB962C8B-B14F-4D97-AF65-F5344CB8AC3E}">
        <p14:creationId xmlns:p14="http://schemas.microsoft.com/office/powerpoint/2010/main" val="19604327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a:ea typeface="ＭＳ Ｐゴシック" pitchFamily="80" charset="-128"/>
        <a:cs typeface="ＭＳ Ｐゴシック" pitchFamily="80" charset="-128"/>
      </a:defRPr>
    </a:lvl1pPr>
    <a:lvl2pPr marL="457200" algn="l" rtl="0" eaLnBrk="0" fontAlgn="base" hangingPunct="0">
      <a:spcBef>
        <a:spcPct val="30000"/>
      </a:spcBef>
      <a:spcAft>
        <a:spcPct val="0"/>
      </a:spcAft>
      <a:defRPr sz="1200" kern="1200">
        <a:solidFill>
          <a:schemeClr val="tx1"/>
        </a:solidFill>
        <a:latin typeface="Arial"/>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pitchFamily="8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baseline="0" dirty="0" smtClean="0">
                <a:solidFill>
                  <a:schemeClr val="tx1"/>
                </a:solidFill>
                <a:latin typeface="Arial"/>
                <a:ea typeface="ＭＳ Ｐゴシック" pitchFamily="80" charset="-128"/>
                <a:cs typeface="ＭＳ Ｐゴシック" pitchFamily="80" charset="-128"/>
              </a:rPr>
              <a:t>Note: </a:t>
            </a:r>
            <a:r>
              <a:rPr lang="en-US" sz="1200" b="0" i="0" u="none" strike="noStrike" kern="1200" baseline="0" dirty="0" smtClean="0">
                <a:solidFill>
                  <a:schemeClr val="tx1"/>
                </a:solidFill>
                <a:latin typeface="Arial"/>
                <a:ea typeface="ＭＳ Ｐゴシック" pitchFamily="80" charset="-128"/>
                <a:cs typeface="ＭＳ Ｐゴシック" pitchFamily="80" charset="-128"/>
              </a:rPr>
              <a:t>If you </a:t>
            </a:r>
            <a:r>
              <a:rPr lang="en-CA" sz="1200" b="0" i="0" u="none" strike="noStrike" kern="1200" baseline="0" dirty="0" smtClean="0">
                <a:solidFill>
                  <a:schemeClr val="tx1"/>
                </a:solidFill>
                <a:latin typeface="Arial"/>
                <a:ea typeface="ＭＳ Ｐゴシック" pitchFamily="80" charset="-128"/>
                <a:cs typeface="ＭＳ Ｐゴシック" pitchFamily="80" charset="-128"/>
              </a:rPr>
              <a:t>are unable to run Wireshark on a live network connection, you can download a packet</a:t>
            </a:r>
          </a:p>
          <a:p>
            <a:r>
              <a:rPr lang="en-CA" sz="1200" b="0" i="0" u="none" strike="noStrike" kern="1200" baseline="0" dirty="0" smtClean="0">
                <a:solidFill>
                  <a:schemeClr val="tx1"/>
                </a:solidFill>
                <a:latin typeface="Arial"/>
                <a:ea typeface="ＭＳ Ｐゴシック" pitchFamily="80" charset="-128"/>
                <a:cs typeface="ＭＳ Ｐゴシック" pitchFamily="80" charset="-128"/>
              </a:rPr>
              <a:t>trace that was created when the steps above were followed.</a:t>
            </a:r>
          </a:p>
          <a:p>
            <a:endParaRPr lang="en-CA" sz="1200" b="0" i="0" u="none" strike="noStrike" kern="1200" baseline="0" dirty="0" smtClean="0">
              <a:solidFill>
                <a:schemeClr val="tx1"/>
              </a:solidFill>
              <a:latin typeface="Arial"/>
              <a:ea typeface="ＭＳ Ｐゴシック" pitchFamily="80" charset="-128"/>
              <a:cs typeface="ＭＳ Ｐゴシック" pitchFamily="80" charset="-128"/>
            </a:endParaRPr>
          </a:p>
          <a:p>
            <a:r>
              <a:rPr lang="en-CA" sz="1200" b="0" i="0" u="none" strike="noStrike" kern="1200" baseline="0" dirty="0" smtClean="0">
                <a:solidFill>
                  <a:schemeClr val="tx1"/>
                </a:solidFill>
                <a:latin typeface="Arial"/>
                <a:ea typeface="ＭＳ Ｐゴシック" pitchFamily="80" charset="-128"/>
                <a:cs typeface="ＭＳ Ｐゴシック" pitchFamily="80" charset="-128"/>
              </a:rPr>
              <a:t>Solution: Download the zip file http://gaia.cs.umass.edu/wireshark-labs/wireshark-traces.zip and extract the file</a:t>
            </a:r>
          </a:p>
          <a:p>
            <a:r>
              <a:rPr lang="en-CA" sz="1200" b="0" i="0" u="none" strike="noStrike" kern="1200" baseline="0" dirty="0" smtClean="0">
                <a:solidFill>
                  <a:schemeClr val="tx1"/>
                </a:solidFill>
                <a:latin typeface="Arial"/>
                <a:ea typeface="ＭＳ Ｐゴシック" pitchFamily="80" charset="-128"/>
                <a:cs typeface="ＭＳ Ｐゴシック" pitchFamily="80" charset="-128"/>
              </a:rPr>
              <a:t>http-ethereal-trace-1. The traces in this zip file were collected by Wireshark running on one of the author’s</a:t>
            </a:r>
          </a:p>
          <a:p>
            <a:r>
              <a:rPr lang="en-CA" sz="1200" b="0" i="0" u="none" strike="noStrike" kern="1200" baseline="0" dirty="0" smtClean="0">
                <a:solidFill>
                  <a:schemeClr val="tx1"/>
                </a:solidFill>
                <a:latin typeface="Arial"/>
                <a:ea typeface="ＭＳ Ｐゴシック" pitchFamily="80" charset="-128"/>
                <a:cs typeface="ＭＳ Ｐゴシック" pitchFamily="80" charset="-128"/>
              </a:rPr>
              <a:t>computers, while performing the steps indicated in the Wireshark lab. Once you have downloaded the</a:t>
            </a:r>
          </a:p>
          <a:p>
            <a:r>
              <a:rPr lang="en-CA" sz="1200" b="0" i="0" u="none" strike="noStrike" kern="1200" baseline="0" dirty="0" smtClean="0">
                <a:solidFill>
                  <a:schemeClr val="tx1"/>
                </a:solidFill>
                <a:latin typeface="Arial"/>
                <a:ea typeface="ＭＳ Ｐゴシック" pitchFamily="80" charset="-128"/>
                <a:cs typeface="ＭＳ Ｐゴシック" pitchFamily="80" charset="-128"/>
              </a:rPr>
              <a:t>trace, you can load it into Wireshark and view the trace using the </a:t>
            </a:r>
            <a:r>
              <a:rPr lang="en-CA" sz="1200" b="0" i="1" u="none" strike="noStrike" kern="1200" baseline="0" dirty="0" smtClean="0">
                <a:solidFill>
                  <a:schemeClr val="tx1"/>
                </a:solidFill>
                <a:latin typeface="Arial"/>
                <a:ea typeface="ＭＳ Ｐゴシック" pitchFamily="80" charset="-128"/>
                <a:cs typeface="ＭＳ Ｐゴシック" pitchFamily="80" charset="-128"/>
              </a:rPr>
              <a:t>File </a:t>
            </a:r>
            <a:r>
              <a:rPr lang="en-CA" sz="1200" b="0" i="0" u="none" strike="noStrike" kern="1200" baseline="0" dirty="0" smtClean="0">
                <a:solidFill>
                  <a:schemeClr val="tx1"/>
                </a:solidFill>
                <a:latin typeface="Arial"/>
                <a:ea typeface="ＭＳ Ｐゴシック" pitchFamily="80" charset="-128"/>
                <a:cs typeface="ＭＳ Ｐゴシック" pitchFamily="80" charset="-128"/>
              </a:rPr>
              <a:t>pull down menu, choosing </a:t>
            </a:r>
            <a:r>
              <a:rPr lang="en-CA" sz="1200" b="0" i="1" u="none" strike="noStrike" kern="1200" baseline="0" dirty="0" smtClean="0">
                <a:solidFill>
                  <a:schemeClr val="tx1"/>
                </a:solidFill>
                <a:latin typeface="Arial"/>
                <a:ea typeface="ＭＳ Ｐゴシック" pitchFamily="80" charset="-128"/>
                <a:cs typeface="ＭＳ Ｐゴシック" pitchFamily="80" charset="-128"/>
              </a:rPr>
              <a:t>Open</a:t>
            </a:r>
            <a:r>
              <a:rPr lang="en-CA" sz="1200" b="0" i="0" u="none" strike="noStrike" kern="1200" baseline="0" dirty="0" smtClean="0">
                <a:solidFill>
                  <a:schemeClr val="tx1"/>
                </a:solidFill>
                <a:latin typeface="Arial"/>
                <a:ea typeface="ＭＳ Ｐゴシック" pitchFamily="80" charset="-128"/>
                <a:cs typeface="ＭＳ Ｐゴシック" pitchFamily="80" charset="-128"/>
              </a:rPr>
              <a:t>, and</a:t>
            </a:r>
          </a:p>
          <a:p>
            <a:r>
              <a:rPr lang="en-CA" sz="1200" b="0" i="0" u="none" strike="noStrike" kern="1200" baseline="0" dirty="0" smtClean="0">
                <a:solidFill>
                  <a:schemeClr val="tx1"/>
                </a:solidFill>
                <a:latin typeface="Arial"/>
                <a:ea typeface="ＭＳ Ｐゴシック" pitchFamily="80" charset="-128"/>
                <a:cs typeface="ＭＳ Ｐゴシック" pitchFamily="80" charset="-128"/>
              </a:rPr>
              <a:t>then selecting the http-ethereal-trace-1 trace file. The resulting display should look similar to the figure in the next slide.</a:t>
            </a:r>
          </a:p>
          <a:p>
            <a:r>
              <a:rPr lang="en-CA" sz="1200" b="0" i="0" u="none" strike="noStrike" kern="1200" baseline="0" dirty="0" smtClean="0">
                <a:solidFill>
                  <a:schemeClr val="tx1"/>
                </a:solidFill>
                <a:latin typeface="Arial"/>
                <a:ea typeface="ＭＳ Ｐゴシック" pitchFamily="80" charset="-128"/>
                <a:cs typeface="ＭＳ Ｐゴシック" pitchFamily="80" charset="-128"/>
              </a:rPr>
              <a:t>(The Wireshark user interface displays just a bit differently on different operating systems, and in different</a:t>
            </a:r>
          </a:p>
          <a:p>
            <a:r>
              <a:rPr lang="en-US" sz="1200" b="0" i="0" u="none" strike="noStrike" kern="1200" baseline="0" dirty="0" smtClean="0">
                <a:solidFill>
                  <a:schemeClr val="tx1"/>
                </a:solidFill>
                <a:latin typeface="Arial"/>
                <a:ea typeface="ＭＳ Ｐゴシック" pitchFamily="80" charset="-128"/>
                <a:cs typeface="ＭＳ Ｐゴシック" pitchFamily="80" charset="-128"/>
              </a:rPr>
              <a:t>versions of Wireshark).</a:t>
            </a:r>
            <a:endParaRPr lang="en-US" dirty="0"/>
          </a:p>
        </p:txBody>
      </p:sp>
      <p:sp>
        <p:nvSpPr>
          <p:cNvPr id="4" name="Slide Number Placeholder 3"/>
          <p:cNvSpPr>
            <a:spLocks noGrp="1"/>
          </p:cNvSpPr>
          <p:nvPr>
            <p:ph type="sldNum" sz="quarter" idx="10"/>
          </p:nvPr>
        </p:nvSpPr>
        <p:spPr/>
        <p:txBody>
          <a:bodyPr/>
          <a:lstStyle/>
          <a:p>
            <a:fld id="{6335DF64-52D0-4556-B93C-E1851B4063CB}" type="slidenum">
              <a:rPr lang="en-US" smtClean="0"/>
              <a:pPr/>
              <a:t>3</a:t>
            </a:fld>
            <a:endParaRPr lang="en-US"/>
          </a:p>
        </p:txBody>
      </p:sp>
    </p:spTree>
    <p:extLst>
      <p:ext uri="{BB962C8B-B14F-4D97-AF65-F5344CB8AC3E}">
        <p14:creationId xmlns:p14="http://schemas.microsoft.com/office/powerpoint/2010/main" val="983497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5DF64-52D0-4556-B93C-E1851B4063CB}" type="slidenum">
              <a:rPr lang="en-US" smtClean="0"/>
              <a:pPr/>
              <a:t>4</a:t>
            </a:fld>
            <a:endParaRPr lang="en-US"/>
          </a:p>
        </p:txBody>
      </p:sp>
    </p:spTree>
    <p:extLst>
      <p:ext uri="{BB962C8B-B14F-4D97-AF65-F5344CB8AC3E}">
        <p14:creationId xmlns:p14="http://schemas.microsoft.com/office/powerpoint/2010/main" val="703750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5DF64-52D0-4556-B93C-E1851B4063CB}" type="slidenum">
              <a:rPr lang="en-US" smtClean="0"/>
              <a:pPr/>
              <a:t>5</a:t>
            </a:fld>
            <a:endParaRPr lang="en-US"/>
          </a:p>
        </p:txBody>
      </p:sp>
    </p:spTree>
    <p:extLst>
      <p:ext uri="{BB962C8B-B14F-4D97-AF65-F5344CB8AC3E}">
        <p14:creationId xmlns:p14="http://schemas.microsoft.com/office/powerpoint/2010/main" val="1381219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5DF64-52D0-4556-B93C-E1851B4063CB}" type="slidenum">
              <a:rPr lang="en-US" smtClean="0"/>
              <a:pPr/>
              <a:t>6</a:t>
            </a:fld>
            <a:endParaRPr lang="en-US"/>
          </a:p>
        </p:txBody>
      </p:sp>
    </p:spTree>
    <p:extLst>
      <p:ext uri="{BB962C8B-B14F-4D97-AF65-F5344CB8AC3E}">
        <p14:creationId xmlns:p14="http://schemas.microsoft.com/office/powerpoint/2010/main" val="3441938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5DF64-52D0-4556-B93C-E1851B4063CB}" type="slidenum">
              <a:rPr lang="en-US" smtClean="0"/>
              <a:pPr/>
              <a:t>7</a:t>
            </a:fld>
            <a:endParaRPr lang="en-US"/>
          </a:p>
        </p:txBody>
      </p:sp>
    </p:spTree>
    <p:extLst>
      <p:ext uri="{BB962C8B-B14F-4D97-AF65-F5344CB8AC3E}">
        <p14:creationId xmlns:p14="http://schemas.microsoft.com/office/powerpoint/2010/main" val="2618244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5DF64-52D0-4556-B93C-E1851B4063CB}" type="slidenum">
              <a:rPr lang="en-US" smtClean="0"/>
              <a:pPr/>
              <a:t>8</a:t>
            </a:fld>
            <a:endParaRPr lang="en-US"/>
          </a:p>
        </p:txBody>
      </p:sp>
    </p:spTree>
    <p:extLst>
      <p:ext uri="{BB962C8B-B14F-4D97-AF65-F5344CB8AC3E}">
        <p14:creationId xmlns:p14="http://schemas.microsoft.com/office/powerpoint/2010/main" val="2493241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5DF64-52D0-4556-B93C-E1851B4063CB}" type="slidenum">
              <a:rPr lang="en-US" smtClean="0"/>
              <a:pPr/>
              <a:t>9</a:t>
            </a:fld>
            <a:endParaRPr lang="en-US"/>
          </a:p>
        </p:txBody>
      </p:sp>
    </p:spTree>
    <p:extLst>
      <p:ext uri="{BB962C8B-B14F-4D97-AF65-F5344CB8AC3E}">
        <p14:creationId xmlns:p14="http://schemas.microsoft.com/office/powerpoint/2010/main" val="3108642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5DF64-52D0-4556-B93C-E1851B4063CB}" type="slidenum">
              <a:rPr lang="en-US" smtClean="0"/>
              <a:pPr/>
              <a:t>10</a:t>
            </a:fld>
            <a:endParaRPr lang="en-US"/>
          </a:p>
        </p:txBody>
      </p:sp>
    </p:spTree>
    <p:extLst>
      <p:ext uri="{BB962C8B-B14F-4D97-AF65-F5344CB8AC3E}">
        <p14:creationId xmlns:p14="http://schemas.microsoft.com/office/powerpoint/2010/main" val="37834596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ENCS-T11-3799-PowerPoint-Template-title_v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3" y="0"/>
            <a:ext cx="9134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00400" y="550863"/>
            <a:ext cx="42672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3200400" y="2133600"/>
            <a:ext cx="5257800" cy="1295400"/>
          </a:xfrm>
        </p:spPr>
        <p:txBody>
          <a:bodyPr anchor="ctr"/>
          <a:lstStyle>
            <a:lvl1pPr algn="l">
              <a:defRPr sz="28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3200400" y="3886200"/>
            <a:ext cx="5257800" cy="2133600"/>
          </a:xfrm>
        </p:spPr>
        <p:txBody>
          <a:bodyPr/>
          <a:lstStyle>
            <a:lvl1pPr marL="0" indent="0">
              <a:buFontTx/>
              <a:buNone/>
              <a:defRPr sz="1800"/>
            </a:lvl1pPr>
          </a:lstStyle>
          <a:p>
            <a:r>
              <a:rPr lang="en-US" smtClean="0"/>
              <a:t>Click to edit Master subtitle style</a:t>
            </a:r>
            <a:endParaRPr lang="en-US" dirty="0"/>
          </a:p>
        </p:txBody>
      </p:sp>
    </p:spTree>
    <p:extLst>
      <p:ext uri="{BB962C8B-B14F-4D97-AF65-F5344CB8AC3E}">
        <p14:creationId xmlns:p14="http://schemas.microsoft.com/office/powerpoint/2010/main" val="2140636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7462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689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8"/>
          <p:cNvSpPr>
            <a:spLocks noGrp="1"/>
          </p:cNvSpPr>
          <p:nvPr>
            <p:ph type="sldNum" sz="quarter" idx="10"/>
          </p:nvPr>
        </p:nvSpPr>
        <p:spPr/>
        <p:txBody>
          <a:bodyPr/>
          <a:lstStyle>
            <a:lvl1pPr>
              <a:defRPr/>
            </a:lvl1pPr>
          </a:lstStyle>
          <a:p>
            <a:fld id="{5FC549D3-BA4C-460B-A399-3A228E0B8500}" type="slidenum">
              <a:rPr lang="en-US"/>
              <a:pPr/>
              <a:t>‹#›</a:t>
            </a:fld>
            <a:endParaRPr lang="en-US"/>
          </a:p>
        </p:txBody>
      </p:sp>
    </p:spTree>
    <p:extLst>
      <p:ext uri="{BB962C8B-B14F-4D97-AF65-F5344CB8AC3E}">
        <p14:creationId xmlns:p14="http://schemas.microsoft.com/office/powerpoint/2010/main" val="360264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3590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832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5135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082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76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492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7982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ENCS-T11-3799-PowerPoint-Template_v2.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63" y="0"/>
            <a:ext cx="9134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Footer Placeholder 7"/>
          <p:cNvSpPr>
            <a:spLocks noGrp="1"/>
          </p:cNvSpPr>
          <p:nvPr>
            <p:ph type="ftr" sz="quarter" idx="3"/>
          </p:nvPr>
        </p:nvSpPr>
        <p:spPr>
          <a:xfrm>
            <a:off x="685800" y="5562600"/>
            <a:ext cx="7772400" cy="457200"/>
          </a:xfrm>
          <a:prstGeom prst="rect">
            <a:avLst/>
          </a:prstGeom>
        </p:spPr>
        <p:txBody>
          <a:bodyPr vert="horz" wrap="square" lIns="91440" tIns="45720" rIns="91440" bIns="45720" numCol="1" anchor="t" anchorCtr="0" compatLnSpc="1">
            <a:prstTxWarp prst="textNoShape">
              <a:avLst/>
            </a:prstTxWarp>
          </a:bodyPr>
          <a:lstStyle>
            <a:lvl1pPr eaLnBrk="0" hangingPunct="0">
              <a:buFont typeface="Arial" charset="0"/>
              <a:buChar char="•"/>
              <a:defRPr sz="1000">
                <a:latin typeface="Arial" charset="0"/>
                <a:ea typeface="ＭＳ Ｐゴシック" charset="-128"/>
                <a:cs typeface="ＭＳ Ｐゴシック" charset="-128"/>
              </a:defRPr>
            </a:lvl1pPr>
          </a:lstStyle>
          <a:p>
            <a:pPr>
              <a:defRPr/>
            </a:pPr>
            <a:endParaRPr lang="en-US"/>
          </a:p>
        </p:txBody>
      </p:sp>
      <p:sp>
        <p:nvSpPr>
          <p:cNvPr id="9" name="Slide Number Placeholder 8"/>
          <p:cNvSpPr>
            <a:spLocks noGrp="1"/>
          </p:cNvSpPr>
          <p:nvPr>
            <p:ph type="sldNum" sz="quarter" idx="4"/>
          </p:nvPr>
        </p:nvSpPr>
        <p:spPr>
          <a:xfrm>
            <a:off x="8458200" y="6416675"/>
            <a:ext cx="5334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b="1">
                <a:solidFill>
                  <a:schemeClr val="bg1"/>
                </a:solidFill>
                <a:latin typeface="Arial" panose="020B0604020202020204" pitchFamily="34" charset="0"/>
              </a:defRPr>
            </a:lvl1pPr>
          </a:lstStyle>
          <a:p>
            <a:fld id="{B1CCFE36-9538-446E-8F8E-7B5476CA04E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ftr="0" dt="0"/>
  <p:txStyles>
    <p:titleStyle>
      <a:lvl1pPr algn="ctr" rtl="0" eaLnBrk="1" fontAlgn="base" hangingPunct="1">
        <a:spcBef>
          <a:spcPct val="0"/>
        </a:spcBef>
        <a:spcAft>
          <a:spcPct val="0"/>
        </a:spcAft>
        <a:defRPr sz="3600" b="1">
          <a:solidFill>
            <a:srgbClr val="782336"/>
          </a:solidFill>
          <a:latin typeface="+mj-lt"/>
          <a:ea typeface="ＭＳ Ｐゴシック" pitchFamily="80" charset="-128"/>
          <a:cs typeface="ＭＳ Ｐゴシック" pitchFamily="80" charset="-128"/>
        </a:defRPr>
      </a:lvl1pPr>
      <a:lvl2pPr algn="ctr" rtl="0" eaLnBrk="1" fontAlgn="base" hangingPunct="1">
        <a:spcBef>
          <a:spcPct val="0"/>
        </a:spcBef>
        <a:spcAft>
          <a:spcPct val="0"/>
        </a:spcAft>
        <a:defRPr sz="3600" b="1">
          <a:solidFill>
            <a:srgbClr val="782336"/>
          </a:solidFill>
          <a:latin typeface="Arial" charset="0"/>
          <a:ea typeface="ＭＳ Ｐゴシック" pitchFamily="80" charset="-128"/>
          <a:cs typeface="ＭＳ Ｐゴシック" pitchFamily="80" charset="-128"/>
        </a:defRPr>
      </a:lvl2pPr>
      <a:lvl3pPr algn="ctr" rtl="0" eaLnBrk="1" fontAlgn="base" hangingPunct="1">
        <a:spcBef>
          <a:spcPct val="0"/>
        </a:spcBef>
        <a:spcAft>
          <a:spcPct val="0"/>
        </a:spcAft>
        <a:defRPr sz="3600" b="1">
          <a:solidFill>
            <a:srgbClr val="782336"/>
          </a:solidFill>
          <a:latin typeface="Arial" charset="0"/>
          <a:ea typeface="ＭＳ Ｐゴシック" pitchFamily="80" charset="-128"/>
          <a:cs typeface="ＭＳ Ｐゴシック" pitchFamily="80" charset="-128"/>
        </a:defRPr>
      </a:lvl3pPr>
      <a:lvl4pPr algn="ctr" rtl="0" eaLnBrk="1" fontAlgn="base" hangingPunct="1">
        <a:spcBef>
          <a:spcPct val="0"/>
        </a:spcBef>
        <a:spcAft>
          <a:spcPct val="0"/>
        </a:spcAft>
        <a:defRPr sz="3600" b="1">
          <a:solidFill>
            <a:srgbClr val="782336"/>
          </a:solidFill>
          <a:latin typeface="Arial" charset="0"/>
          <a:ea typeface="ＭＳ Ｐゴシック" pitchFamily="80" charset="-128"/>
          <a:cs typeface="ＭＳ Ｐゴシック" pitchFamily="80" charset="-128"/>
        </a:defRPr>
      </a:lvl4pPr>
      <a:lvl5pPr algn="ctr" rtl="0" eaLnBrk="1" fontAlgn="base" hangingPunct="1">
        <a:spcBef>
          <a:spcPct val="0"/>
        </a:spcBef>
        <a:spcAft>
          <a:spcPct val="0"/>
        </a:spcAft>
        <a:defRPr sz="3600" b="1">
          <a:solidFill>
            <a:srgbClr val="782336"/>
          </a:solidFill>
          <a:latin typeface="Arial" charset="0"/>
          <a:ea typeface="ＭＳ Ｐゴシック" pitchFamily="80" charset="-128"/>
          <a:cs typeface="ＭＳ Ｐゴシック" pitchFamily="80" charset="-128"/>
        </a:defRPr>
      </a:lvl5pPr>
      <a:lvl6pPr marL="457200" algn="ctr" rtl="0" eaLnBrk="1" fontAlgn="base" hangingPunct="1">
        <a:spcBef>
          <a:spcPct val="0"/>
        </a:spcBef>
        <a:spcAft>
          <a:spcPct val="0"/>
        </a:spcAft>
        <a:defRPr sz="3600">
          <a:solidFill>
            <a:srgbClr val="782336"/>
          </a:solidFill>
          <a:latin typeface="GillSans Bold" pitchFamily="1" charset="0"/>
        </a:defRPr>
      </a:lvl6pPr>
      <a:lvl7pPr marL="914400" algn="ctr" rtl="0" eaLnBrk="1" fontAlgn="base" hangingPunct="1">
        <a:spcBef>
          <a:spcPct val="0"/>
        </a:spcBef>
        <a:spcAft>
          <a:spcPct val="0"/>
        </a:spcAft>
        <a:defRPr sz="3600">
          <a:solidFill>
            <a:srgbClr val="782336"/>
          </a:solidFill>
          <a:latin typeface="GillSans Bold" pitchFamily="1" charset="0"/>
        </a:defRPr>
      </a:lvl7pPr>
      <a:lvl8pPr marL="1371600" algn="ctr" rtl="0" eaLnBrk="1" fontAlgn="base" hangingPunct="1">
        <a:spcBef>
          <a:spcPct val="0"/>
        </a:spcBef>
        <a:spcAft>
          <a:spcPct val="0"/>
        </a:spcAft>
        <a:defRPr sz="3600">
          <a:solidFill>
            <a:srgbClr val="782336"/>
          </a:solidFill>
          <a:latin typeface="GillSans Bold" pitchFamily="1" charset="0"/>
        </a:defRPr>
      </a:lvl8pPr>
      <a:lvl9pPr marL="1828800" algn="ctr" rtl="0" eaLnBrk="1" fontAlgn="base" hangingPunct="1">
        <a:spcBef>
          <a:spcPct val="0"/>
        </a:spcBef>
        <a:spcAft>
          <a:spcPct val="0"/>
        </a:spcAft>
        <a:defRPr sz="3600">
          <a:solidFill>
            <a:srgbClr val="782336"/>
          </a:solidFill>
          <a:latin typeface="GillSans Bold" pitchFamily="1" charset="0"/>
        </a:defRPr>
      </a:lvl9pPr>
    </p:titleStyle>
    <p:bodyStyle>
      <a:lvl1pPr marL="342900" indent="-342900" algn="l" rtl="0" eaLnBrk="1" fontAlgn="base" hangingPunct="1">
        <a:spcBef>
          <a:spcPct val="20000"/>
        </a:spcBef>
        <a:spcAft>
          <a:spcPct val="0"/>
        </a:spcAft>
        <a:buChar char="•"/>
        <a:defRPr sz="2400">
          <a:solidFill>
            <a:schemeClr val="tx1"/>
          </a:solidFill>
          <a:latin typeface="Arial"/>
          <a:ea typeface="ＭＳ Ｐゴシック" pitchFamily="80" charset="-128"/>
          <a:cs typeface="ＭＳ Ｐゴシック" pitchFamily="80" charset="-128"/>
        </a:defRPr>
      </a:lvl1pPr>
      <a:lvl2pPr marL="742950" indent="-285750" algn="l" rtl="0" eaLnBrk="1" fontAlgn="base" hangingPunct="1">
        <a:spcBef>
          <a:spcPct val="20000"/>
        </a:spcBef>
        <a:spcAft>
          <a:spcPct val="0"/>
        </a:spcAft>
        <a:buChar char="–"/>
        <a:defRPr sz="2400">
          <a:solidFill>
            <a:schemeClr val="tx1"/>
          </a:solidFill>
          <a:latin typeface="Arial"/>
          <a:ea typeface="ＭＳ Ｐゴシック" pitchFamily="80" charset="-128"/>
        </a:defRPr>
      </a:lvl2pPr>
      <a:lvl3pPr marL="1143000" indent="-228600" algn="l" rtl="0" eaLnBrk="1" fontAlgn="base" hangingPunct="1">
        <a:spcBef>
          <a:spcPct val="20000"/>
        </a:spcBef>
        <a:spcAft>
          <a:spcPct val="0"/>
        </a:spcAft>
        <a:buChar char="•"/>
        <a:defRPr sz="2000">
          <a:solidFill>
            <a:schemeClr val="tx1"/>
          </a:solidFill>
          <a:latin typeface="Arial"/>
          <a:ea typeface="ＭＳ Ｐゴシック" pitchFamily="80" charset="-128"/>
        </a:defRPr>
      </a:lvl3pPr>
      <a:lvl4pPr marL="1600200" indent="-228600" algn="l" rtl="0" eaLnBrk="1" fontAlgn="base" hangingPunct="1">
        <a:spcBef>
          <a:spcPct val="20000"/>
        </a:spcBef>
        <a:spcAft>
          <a:spcPct val="0"/>
        </a:spcAft>
        <a:buChar char="–"/>
        <a:defRPr sz="2000">
          <a:solidFill>
            <a:schemeClr val="tx1"/>
          </a:solidFill>
          <a:latin typeface="Arial"/>
          <a:ea typeface="ＭＳ Ｐゴシック" pitchFamily="80" charset="-128"/>
        </a:defRPr>
      </a:lvl4pPr>
      <a:lvl5pPr marL="2057400" indent="-228600" algn="l" rtl="0" eaLnBrk="1" fontAlgn="base" hangingPunct="1">
        <a:spcBef>
          <a:spcPct val="20000"/>
        </a:spcBef>
        <a:spcAft>
          <a:spcPct val="0"/>
        </a:spcAft>
        <a:buChar char="»"/>
        <a:defRPr sz="2000">
          <a:solidFill>
            <a:schemeClr val="tx1"/>
          </a:solidFill>
          <a:latin typeface="Arial"/>
          <a:ea typeface="ＭＳ Ｐゴシック" pitchFamily="80"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80"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80"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80"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8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ython.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0379" y="2086435"/>
            <a:ext cx="9144000" cy="1143000"/>
          </a:xfrm>
        </p:spPr>
        <p:txBody>
          <a:bodyPr/>
          <a:lstStyle/>
          <a:p>
            <a:r>
              <a:rPr lang="en-US" sz="2800" dirty="0" smtClean="0"/>
              <a:t>COEN 445</a:t>
            </a:r>
            <a:br>
              <a:rPr lang="en-US" sz="2800" dirty="0" smtClean="0"/>
            </a:br>
            <a:r>
              <a:rPr lang="en-US" sz="2800" dirty="0"/>
              <a:t>Communication Networks and </a:t>
            </a:r>
            <a:r>
              <a:rPr lang="en-US" sz="2800" dirty="0" smtClean="0"/>
              <a:t>Protocols</a:t>
            </a:r>
            <a:br>
              <a:rPr lang="en-US" sz="2800" dirty="0" smtClean="0"/>
            </a:br>
            <a:r>
              <a:rPr lang="en-US" sz="2800" dirty="0" smtClean="0"/>
              <a:t/>
            </a:r>
            <a:br>
              <a:rPr lang="en-US" sz="2800" dirty="0" smtClean="0"/>
            </a:br>
            <a:r>
              <a:rPr lang="en-US" sz="2800" dirty="0" smtClean="0"/>
              <a:t>Lab 4</a:t>
            </a:r>
            <a:endParaRPr lang="en-US" sz="2800" dirty="0" smtClean="0">
              <a:ea typeface="ＭＳ Ｐゴシック" panose="020B0600070205080204" pitchFamily="34" charset="-128"/>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6" y="312295"/>
            <a:ext cx="4483155" cy="1868495"/>
          </a:xfrm>
          <a:prstGeom prst="rect">
            <a:avLst/>
          </a:prstGeom>
        </p:spPr>
      </p:pic>
      <p:sp>
        <p:nvSpPr>
          <p:cNvPr id="5" name="Rectangle 4"/>
          <p:cNvSpPr/>
          <p:nvPr/>
        </p:nvSpPr>
        <p:spPr>
          <a:xfrm>
            <a:off x="1576585" y="3954930"/>
            <a:ext cx="5830072" cy="954107"/>
          </a:xfrm>
          <a:prstGeom prst="rect">
            <a:avLst/>
          </a:prstGeom>
        </p:spPr>
        <p:txBody>
          <a:bodyPr wrap="square">
            <a:spAutoFit/>
          </a:bodyPr>
          <a:lstStyle/>
          <a:p>
            <a:pPr algn="ctr"/>
            <a:r>
              <a:rPr lang="en-US" sz="2800" b="1" dirty="0" smtClean="0"/>
              <a:t>Socket Programming with Python: Web Server</a:t>
            </a:r>
            <a:endParaRPr lang="en-US" sz="2800" b="1" dirty="0"/>
          </a:p>
        </p:txBody>
      </p:sp>
      <p:sp>
        <p:nvSpPr>
          <p:cNvPr id="14" name="Rounded Rectangle 13"/>
          <p:cNvSpPr/>
          <p:nvPr/>
        </p:nvSpPr>
        <p:spPr bwMode="auto">
          <a:xfrm>
            <a:off x="3386721" y="5036389"/>
            <a:ext cx="2209800" cy="533400"/>
          </a:xfrm>
          <a:prstGeom prst="roundRect">
            <a:avLst/>
          </a:prstGeom>
          <a:solidFill>
            <a:srgbClr val="78233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dirty="0" smtClean="0">
                <a:solidFill>
                  <a:schemeClr val="bg1"/>
                </a:solidFill>
              </a:rPr>
              <a:t>Claude Fachkha</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0"/>
            <a:ext cx="7772400" cy="838200"/>
          </a:xfrm>
        </p:spPr>
        <p:txBody>
          <a:bodyPr/>
          <a:lstStyle/>
          <a:p>
            <a:pPr lvl="1"/>
            <a:r>
              <a:rPr lang="en-US" dirty="0" smtClean="0"/>
              <a:t>Claude Fachkha</a:t>
            </a:r>
            <a:r>
              <a:rPr lang="en-US" sz="2400" dirty="0" smtClean="0"/>
              <a:t/>
            </a:r>
            <a:br>
              <a:rPr lang="en-US" sz="2400" dirty="0" smtClean="0"/>
            </a:br>
            <a:r>
              <a:rPr lang="en-US" sz="2400" dirty="0" smtClean="0"/>
              <a:t>c_fachkh@encs.concordia.ca</a:t>
            </a:r>
            <a:endParaRPr lang="en-US" sz="4400" dirty="0"/>
          </a:p>
        </p:txBody>
      </p:sp>
      <p:pic>
        <p:nvPicPr>
          <p:cNvPr id="1026" name="Picture 2" descr="http://www.lettereyemedia.com/wp-content/uploads/2012/08/New-Logo-Question-Featured-630x3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25" y="27039"/>
            <a:ext cx="600075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853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477"/>
            <a:ext cx="7772400" cy="1143000"/>
          </a:xfrm>
        </p:spPr>
        <p:txBody>
          <a:bodyPr/>
          <a:lstStyle/>
          <a:p>
            <a:r>
              <a:rPr lang="en-US" dirty="0" smtClean="0"/>
              <a:t>Introduction</a:t>
            </a:r>
            <a:endParaRPr lang="en-US" b="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2</a:t>
            </a:fld>
            <a:endParaRPr lang="en-US"/>
          </a:p>
        </p:txBody>
      </p:sp>
      <p:sp>
        <p:nvSpPr>
          <p:cNvPr id="3" name="Rectangle 2"/>
          <p:cNvSpPr/>
          <p:nvPr/>
        </p:nvSpPr>
        <p:spPr>
          <a:xfrm>
            <a:off x="76200" y="914931"/>
            <a:ext cx="9067800" cy="1938992"/>
          </a:xfrm>
          <a:prstGeom prst="rect">
            <a:avLst/>
          </a:prstGeom>
        </p:spPr>
        <p:txBody>
          <a:bodyPr wrap="square">
            <a:spAutoFit/>
          </a:bodyPr>
          <a:lstStyle/>
          <a:p>
            <a:r>
              <a:rPr lang="en-CA" sz="2000" dirty="0" smtClean="0"/>
              <a:t>Python </a:t>
            </a:r>
            <a:r>
              <a:rPr lang="en-CA" sz="2000" dirty="0"/>
              <a:t>is a general purpose, high level programming language that is used in a variety of application domains. The Python language has a very clear and expressive syntax as well as a large and comprehensive library. Although Python is often used as a scripting language, it can also be used in a wide range of non-scripting contexts. It’s available for all major Operating </a:t>
            </a:r>
            <a:r>
              <a:rPr lang="en-CA" sz="2000" dirty="0" smtClean="0"/>
              <a:t>Systems. </a:t>
            </a:r>
            <a:r>
              <a:rPr lang="en-CA" sz="2000" dirty="0"/>
              <a:t>Python is free to use, even for commercial products, because of its OSI-approved open source license. </a:t>
            </a:r>
          </a:p>
        </p:txBody>
      </p:sp>
      <p:sp>
        <p:nvSpPr>
          <p:cNvPr id="5" name="TextBox 4"/>
          <p:cNvSpPr txBox="1"/>
          <p:nvPr/>
        </p:nvSpPr>
        <p:spPr>
          <a:xfrm>
            <a:off x="76200" y="4127467"/>
            <a:ext cx="8610242" cy="1015663"/>
          </a:xfrm>
          <a:prstGeom prst="rect">
            <a:avLst/>
          </a:prstGeom>
          <a:noFill/>
        </p:spPr>
        <p:txBody>
          <a:bodyPr wrap="none" rtlCol="0">
            <a:spAutoFit/>
          </a:bodyPr>
          <a:lstStyle/>
          <a:p>
            <a:r>
              <a:rPr lang="en-US" sz="2000" dirty="0" smtClean="0"/>
              <a:t>Note that in this lab, the explanation includes Python language only. However, </a:t>
            </a:r>
            <a:br>
              <a:rPr lang="en-US" sz="2000" dirty="0" smtClean="0"/>
            </a:br>
            <a:r>
              <a:rPr lang="en-US" sz="2000" dirty="0" smtClean="0"/>
              <a:t>feel free to use any programming language </a:t>
            </a:r>
            <a:r>
              <a:rPr lang="en-US" sz="2000" dirty="0"/>
              <a:t>(i.e., Java, C++, etc</a:t>
            </a:r>
            <a:r>
              <a:rPr lang="en-US" sz="2000" dirty="0" smtClean="0"/>
              <a:t>.) to finish the </a:t>
            </a:r>
            <a:br>
              <a:rPr lang="en-US" sz="2000" dirty="0" smtClean="0"/>
            </a:br>
            <a:r>
              <a:rPr lang="en-US" sz="2000" dirty="0" smtClean="0"/>
              <a:t>experiments. The concept of socket programming is the same under all platforms. </a:t>
            </a:r>
            <a:endParaRPr lang="en-US" sz="2000" dirty="0"/>
          </a:p>
        </p:txBody>
      </p:sp>
    </p:spTree>
    <p:extLst>
      <p:ext uri="{BB962C8B-B14F-4D97-AF65-F5344CB8AC3E}">
        <p14:creationId xmlns:p14="http://schemas.microsoft.com/office/powerpoint/2010/main" val="2722123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716" y="228600"/>
            <a:ext cx="8072284" cy="1143000"/>
          </a:xfrm>
        </p:spPr>
        <p:txBody>
          <a:bodyPr/>
          <a:lstStyle/>
          <a:p>
            <a:r>
              <a:rPr lang="en-CA" sz="3200" b="0" dirty="0" smtClean="0"/>
              <a:t>1. Installing &amp; Running Python</a:t>
            </a:r>
            <a:endParaRPr lang="en-US" sz="320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3</a:t>
            </a:fld>
            <a:endParaRPr lang="en-US"/>
          </a:p>
        </p:txBody>
      </p:sp>
      <p:sp>
        <p:nvSpPr>
          <p:cNvPr id="6" name="Rectangle 5"/>
          <p:cNvSpPr/>
          <p:nvPr/>
        </p:nvSpPr>
        <p:spPr>
          <a:xfrm>
            <a:off x="304800" y="1066800"/>
            <a:ext cx="8458200" cy="3847207"/>
          </a:xfrm>
          <a:prstGeom prst="rect">
            <a:avLst/>
          </a:prstGeom>
        </p:spPr>
        <p:txBody>
          <a:bodyPr wrap="square">
            <a:spAutoFit/>
          </a:bodyPr>
          <a:lstStyle/>
          <a:p>
            <a:r>
              <a:rPr lang="en-US" sz="2800" dirty="0" smtClean="0"/>
              <a:t> </a:t>
            </a:r>
            <a:r>
              <a:rPr lang="en-US" dirty="0">
                <a:hlinkClick r:id="rId3"/>
              </a:rPr>
              <a:t>http://www.python.org</a:t>
            </a:r>
            <a:r>
              <a:rPr lang="en-US" dirty="0" smtClean="0">
                <a:hlinkClick r:id="rId3"/>
              </a:rPr>
              <a:t>/</a:t>
            </a:r>
            <a:endParaRPr lang="en-US" dirty="0" smtClean="0"/>
          </a:p>
          <a:p>
            <a:endParaRPr lang="en-US" dirty="0"/>
          </a:p>
          <a:p>
            <a:endParaRPr lang="en-US" dirty="0" smtClean="0"/>
          </a:p>
          <a:p>
            <a:endParaRPr lang="en-US" dirty="0"/>
          </a:p>
          <a:p>
            <a:endParaRPr lang="en-US" dirty="0" smtClean="0"/>
          </a:p>
          <a:p>
            <a:r>
              <a:rPr lang="en-US" dirty="0" smtClean="0"/>
              <a:t>Hello World Program</a:t>
            </a:r>
            <a:br>
              <a:rPr lang="en-US" dirty="0" smtClean="0"/>
            </a:br>
            <a:r>
              <a:rPr lang="en-US" dirty="0" smtClean="0"/>
              <a:t/>
            </a:r>
            <a:br>
              <a:rPr lang="en-US" dirty="0" smtClean="0"/>
            </a:br>
            <a:r>
              <a:rPr lang="en-US" dirty="0" smtClean="0"/>
              <a:t>- Run the Python Shell</a:t>
            </a:r>
            <a:br>
              <a:rPr lang="en-US" dirty="0" smtClean="0"/>
            </a:br>
            <a:r>
              <a:rPr lang="en-US" dirty="0" smtClean="0"/>
              <a:t>- print “hello world”</a:t>
            </a:r>
            <a:br>
              <a:rPr lang="en-US" dirty="0" smtClean="0"/>
            </a:br>
            <a:r>
              <a:rPr lang="en-US" dirty="0" smtClean="0"/>
              <a:t> </a:t>
            </a:r>
            <a:endParaRPr lang="en-US" sz="4400" dirty="0"/>
          </a:p>
        </p:txBody>
      </p:sp>
      <p:pic>
        <p:nvPicPr>
          <p:cNvPr id="3" name="Picture 2"/>
          <p:cNvPicPr>
            <a:picLocks noChangeAspect="1"/>
          </p:cNvPicPr>
          <p:nvPr/>
        </p:nvPicPr>
        <p:blipFill>
          <a:blip r:embed="rId4"/>
          <a:stretch>
            <a:fillRect/>
          </a:stretch>
        </p:blipFill>
        <p:spPr>
          <a:xfrm>
            <a:off x="3545484" y="1626741"/>
            <a:ext cx="5436284" cy="4038600"/>
          </a:xfrm>
          <a:prstGeom prst="rect">
            <a:avLst/>
          </a:prstGeom>
        </p:spPr>
      </p:pic>
    </p:spTree>
    <p:extLst>
      <p:ext uri="{BB962C8B-B14F-4D97-AF65-F5344CB8AC3E}">
        <p14:creationId xmlns:p14="http://schemas.microsoft.com/office/powerpoint/2010/main" val="3377423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716" y="228600"/>
            <a:ext cx="8072284" cy="1143000"/>
          </a:xfrm>
        </p:spPr>
        <p:txBody>
          <a:bodyPr/>
          <a:lstStyle/>
          <a:p>
            <a:r>
              <a:rPr lang="en-CA" sz="2800" dirty="0" smtClean="0"/>
              <a:t>1.1 Example </a:t>
            </a:r>
            <a:r>
              <a:rPr lang="en-CA" sz="2800" dirty="0"/>
              <a:t>of a Basic Python Program </a:t>
            </a:r>
            <a:endParaRPr lang="en-US" sz="280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4</a:t>
            </a:fld>
            <a:endParaRPr lang="en-US"/>
          </a:p>
        </p:txBody>
      </p:sp>
      <p:sp>
        <p:nvSpPr>
          <p:cNvPr id="6" name="Rectangle 5"/>
          <p:cNvSpPr/>
          <p:nvPr/>
        </p:nvSpPr>
        <p:spPr>
          <a:xfrm>
            <a:off x="304800" y="1066800"/>
            <a:ext cx="8458200" cy="830997"/>
          </a:xfrm>
          <a:prstGeom prst="rect">
            <a:avLst/>
          </a:prstGeom>
        </p:spPr>
        <p:txBody>
          <a:bodyPr wrap="square">
            <a:spAutoFit/>
          </a:bodyPr>
          <a:lstStyle/>
          <a:p>
            <a:r>
              <a:rPr lang="en-US" dirty="0" smtClean="0"/>
              <a:t/>
            </a:r>
            <a:br>
              <a:rPr lang="en-US" dirty="0" smtClean="0"/>
            </a:br>
            <a:r>
              <a:rPr lang="en-US" dirty="0" smtClean="0"/>
              <a:t> </a:t>
            </a:r>
            <a:endParaRPr lang="en-US" sz="4400" dirty="0"/>
          </a:p>
        </p:txBody>
      </p:sp>
      <p:pic>
        <p:nvPicPr>
          <p:cNvPr id="5" name="Picture 4"/>
          <p:cNvPicPr>
            <a:picLocks noChangeAspect="1"/>
          </p:cNvPicPr>
          <p:nvPr/>
        </p:nvPicPr>
        <p:blipFill>
          <a:blip r:embed="rId3"/>
          <a:stretch>
            <a:fillRect/>
          </a:stretch>
        </p:blipFill>
        <p:spPr>
          <a:xfrm>
            <a:off x="1447800" y="1600200"/>
            <a:ext cx="6677875" cy="4191000"/>
          </a:xfrm>
          <a:prstGeom prst="rect">
            <a:avLst/>
          </a:prstGeom>
        </p:spPr>
      </p:pic>
      <p:pic>
        <p:nvPicPr>
          <p:cNvPr id="7" name="Picture 6"/>
          <p:cNvPicPr>
            <a:picLocks noChangeAspect="1"/>
          </p:cNvPicPr>
          <p:nvPr/>
        </p:nvPicPr>
        <p:blipFill>
          <a:blip r:embed="rId4"/>
          <a:stretch>
            <a:fillRect/>
          </a:stretch>
        </p:blipFill>
        <p:spPr>
          <a:xfrm>
            <a:off x="1381549" y="4362450"/>
            <a:ext cx="6810375" cy="1428750"/>
          </a:xfrm>
          <a:prstGeom prst="rect">
            <a:avLst/>
          </a:prstGeom>
        </p:spPr>
      </p:pic>
    </p:spTree>
    <p:extLst>
      <p:ext uri="{BB962C8B-B14F-4D97-AF65-F5344CB8AC3E}">
        <p14:creationId xmlns:p14="http://schemas.microsoft.com/office/powerpoint/2010/main" val="3540398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716" y="228600"/>
            <a:ext cx="8300884" cy="1143000"/>
          </a:xfrm>
        </p:spPr>
        <p:txBody>
          <a:bodyPr/>
          <a:lstStyle/>
          <a:p>
            <a:r>
              <a:rPr lang="en-CA" sz="3200" b="0" dirty="0" smtClean="0"/>
              <a:t>2. </a:t>
            </a:r>
            <a:r>
              <a:rPr lang="en-US" sz="3200" dirty="0" smtClean="0"/>
              <a:t>Socket </a:t>
            </a:r>
            <a:r>
              <a:rPr lang="en-US" sz="3200" dirty="0"/>
              <a:t>Programming Assignment </a:t>
            </a:r>
            <a:r>
              <a:rPr lang="en-US" sz="3200" dirty="0" smtClean="0"/>
              <a:t>1</a:t>
            </a:r>
            <a:br>
              <a:rPr lang="en-US" sz="3200" dirty="0" smtClean="0"/>
            </a:br>
            <a:r>
              <a:rPr lang="en-US" sz="3200" b="0" dirty="0" smtClean="0"/>
              <a:t> </a:t>
            </a:r>
            <a:r>
              <a:rPr lang="en-US" sz="3200" dirty="0"/>
              <a:t>Web Server </a:t>
            </a:r>
          </a:p>
        </p:txBody>
      </p:sp>
      <p:sp>
        <p:nvSpPr>
          <p:cNvPr id="4" name="Slide Number Placeholder 3"/>
          <p:cNvSpPr>
            <a:spLocks noGrp="1"/>
          </p:cNvSpPr>
          <p:nvPr>
            <p:ph type="sldNum" sz="quarter" idx="10"/>
          </p:nvPr>
        </p:nvSpPr>
        <p:spPr/>
        <p:txBody>
          <a:bodyPr/>
          <a:lstStyle/>
          <a:p>
            <a:fld id="{5FC549D3-BA4C-460B-A399-3A228E0B8500}" type="slidenum">
              <a:rPr lang="en-US" smtClean="0"/>
              <a:pPr/>
              <a:t>5</a:t>
            </a:fld>
            <a:endParaRPr lang="en-US"/>
          </a:p>
        </p:txBody>
      </p:sp>
      <p:sp>
        <p:nvSpPr>
          <p:cNvPr id="5" name="Rectangle 4"/>
          <p:cNvSpPr/>
          <p:nvPr/>
        </p:nvSpPr>
        <p:spPr>
          <a:xfrm>
            <a:off x="228600" y="1600200"/>
            <a:ext cx="8681884" cy="2862322"/>
          </a:xfrm>
          <a:prstGeom prst="rect">
            <a:avLst/>
          </a:prstGeom>
        </p:spPr>
        <p:txBody>
          <a:bodyPr wrap="square">
            <a:spAutoFit/>
          </a:bodyPr>
          <a:lstStyle/>
          <a:p>
            <a:r>
              <a:rPr lang="en-CA" sz="1800" dirty="0" smtClean="0"/>
              <a:t>In </a:t>
            </a:r>
            <a:r>
              <a:rPr lang="en-CA" sz="1800" dirty="0"/>
              <a:t>this lab, you will learn the basics of socket programming for TCP connections in Python: how to create a socket, bind it to a specific address and port, as well as send and receive a HTTP packet. You will also learn some basics of HTTP header format. </a:t>
            </a:r>
            <a:endParaRPr lang="en-CA" sz="1800" dirty="0" smtClean="0"/>
          </a:p>
          <a:p>
            <a:endParaRPr lang="en-CA" sz="1800" dirty="0"/>
          </a:p>
          <a:p>
            <a:r>
              <a:rPr lang="en-CA" sz="1800" dirty="0"/>
              <a:t>You will develop a web server that handles one HTTP request at a time. Your web server should accept and parse the HTTP request, get the requested file from the server’s file system, create an HTTP response message consisting of the requested file preceded by header lines, and then send the response directly to the client. If the requested file is not present in the server, the server should send an HTTP “404 Not Found” message back to the client. </a:t>
            </a:r>
            <a:endParaRPr lang="en-US" sz="1800" dirty="0"/>
          </a:p>
        </p:txBody>
      </p:sp>
    </p:spTree>
    <p:extLst>
      <p:ext uri="{BB962C8B-B14F-4D97-AF65-F5344CB8AC3E}">
        <p14:creationId xmlns:p14="http://schemas.microsoft.com/office/powerpoint/2010/main" val="4135554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716" y="228600"/>
            <a:ext cx="8300884" cy="1143000"/>
          </a:xfrm>
        </p:spPr>
        <p:txBody>
          <a:bodyPr/>
          <a:lstStyle/>
          <a:p>
            <a:r>
              <a:rPr lang="en-CA" sz="3200" b="0" dirty="0" smtClean="0"/>
              <a:t>2. </a:t>
            </a:r>
            <a:r>
              <a:rPr lang="en-US" sz="3200" dirty="0" smtClean="0"/>
              <a:t>Socket Programming Assignment 1</a:t>
            </a:r>
            <a:br>
              <a:rPr lang="en-US" sz="3200" dirty="0" smtClean="0"/>
            </a:br>
            <a:r>
              <a:rPr lang="en-US" sz="3200" b="0" dirty="0" smtClean="0"/>
              <a:t> </a:t>
            </a:r>
            <a:r>
              <a:rPr lang="en-US" sz="3200" dirty="0" smtClean="0"/>
              <a:t>Web Server (Cont.) </a:t>
            </a:r>
            <a:endParaRPr lang="en-US" sz="320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6</a:t>
            </a:fld>
            <a:endParaRPr lang="en-US"/>
          </a:p>
        </p:txBody>
      </p:sp>
      <p:sp>
        <p:nvSpPr>
          <p:cNvPr id="5" name="Rectangle 4"/>
          <p:cNvSpPr/>
          <p:nvPr/>
        </p:nvSpPr>
        <p:spPr>
          <a:xfrm>
            <a:off x="74970" y="937736"/>
            <a:ext cx="8916629" cy="1477328"/>
          </a:xfrm>
          <a:prstGeom prst="rect">
            <a:avLst/>
          </a:prstGeom>
        </p:spPr>
        <p:txBody>
          <a:bodyPr wrap="square">
            <a:spAutoFit/>
          </a:bodyPr>
          <a:lstStyle/>
          <a:p>
            <a:endParaRPr lang="en-US" sz="1800" dirty="0"/>
          </a:p>
          <a:p>
            <a:r>
              <a:rPr lang="en-US" sz="1800" b="1" dirty="0" smtClean="0"/>
              <a:t>Code </a:t>
            </a:r>
            <a:endParaRPr lang="en-US" sz="1800" dirty="0"/>
          </a:p>
          <a:p>
            <a:r>
              <a:rPr lang="en-CA" sz="1800" dirty="0" smtClean="0"/>
              <a:t>Next </a:t>
            </a:r>
            <a:r>
              <a:rPr lang="en-CA" sz="1800" dirty="0"/>
              <a:t>you will find the skeleton code for the Web server. You are to complete the skeleton code. The places where you need to fill in code are marked with </a:t>
            </a:r>
            <a:r>
              <a:rPr lang="en-CA" sz="1800" b="1" dirty="0"/>
              <a:t>#Fill in start </a:t>
            </a:r>
            <a:r>
              <a:rPr lang="en-CA" sz="1800" dirty="0"/>
              <a:t>and </a:t>
            </a:r>
            <a:r>
              <a:rPr lang="en-CA" sz="1800" b="1" dirty="0"/>
              <a:t>#Fill in end</a:t>
            </a:r>
            <a:r>
              <a:rPr lang="en-CA" sz="1800" dirty="0"/>
              <a:t>. Each place may require one or more lines of code. </a:t>
            </a:r>
            <a:endParaRPr lang="en-US" sz="1800" dirty="0"/>
          </a:p>
        </p:txBody>
      </p:sp>
      <p:sp>
        <p:nvSpPr>
          <p:cNvPr id="3" name="Rectangle 2"/>
          <p:cNvSpPr/>
          <p:nvPr/>
        </p:nvSpPr>
        <p:spPr>
          <a:xfrm>
            <a:off x="0" y="2415064"/>
            <a:ext cx="8991600" cy="3631763"/>
          </a:xfrm>
          <a:prstGeom prst="rect">
            <a:avLst/>
          </a:prstGeom>
        </p:spPr>
        <p:txBody>
          <a:bodyPr wrap="square">
            <a:spAutoFit/>
          </a:bodyPr>
          <a:lstStyle/>
          <a:p>
            <a:endParaRPr lang="en-US" sz="1800" dirty="0">
              <a:solidFill>
                <a:srgbClr val="000000"/>
              </a:solidFill>
              <a:latin typeface="Cambria" panose="02040503050406030204" pitchFamily="18" charset="0"/>
            </a:endParaRPr>
          </a:p>
          <a:p>
            <a:r>
              <a:rPr lang="en-US" sz="1800" dirty="0">
                <a:solidFill>
                  <a:srgbClr val="000000"/>
                </a:solidFill>
                <a:latin typeface="Cambria" panose="02040503050406030204" pitchFamily="18" charset="0"/>
              </a:rPr>
              <a:t> </a:t>
            </a:r>
            <a:r>
              <a:rPr lang="en-US" sz="2000" b="1" dirty="0">
                <a:solidFill>
                  <a:srgbClr val="000000"/>
                </a:solidFill>
                <a:latin typeface="Cambria" panose="02040503050406030204" pitchFamily="18" charset="0"/>
              </a:rPr>
              <a:t>Running the Server </a:t>
            </a:r>
            <a:endParaRPr lang="en-US" sz="2000" dirty="0">
              <a:solidFill>
                <a:srgbClr val="000000"/>
              </a:solidFill>
              <a:latin typeface="Cambria" panose="02040503050406030204" pitchFamily="18" charset="0"/>
            </a:endParaRPr>
          </a:p>
          <a:p>
            <a:r>
              <a:rPr lang="en-CA" sz="1600" dirty="0">
                <a:solidFill>
                  <a:srgbClr val="000000"/>
                </a:solidFill>
                <a:latin typeface="Times New Roman" panose="02020603050405020304" pitchFamily="18" charset="0"/>
              </a:rPr>
              <a:t>Put an HTML file (e.g., HelloWorld.html) in the same directory that the server is in. Run the server program. Determine the IP address of the host that is running the server (e.g., 128.238.251.26). From another host, open a browser and provide the corresponding URL. For example: </a:t>
            </a:r>
          </a:p>
          <a:p>
            <a:r>
              <a:rPr lang="en-US" sz="1600" dirty="0">
                <a:solidFill>
                  <a:srgbClr val="000000"/>
                </a:solidFill>
                <a:latin typeface="Times New Roman" panose="02020603050405020304" pitchFamily="18" charset="0"/>
              </a:rPr>
              <a:t>http://128.238.251.26:6789/HelloWorld.html </a:t>
            </a:r>
            <a:endParaRPr lang="en-US" sz="1600" dirty="0" smtClean="0">
              <a:solidFill>
                <a:srgbClr val="000000"/>
              </a:solidFill>
              <a:latin typeface="Times New Roman" panose="02020603050405020304" pitchFamily="18" charset="0"/>
            </a:endParaRPr>
          </a:p>
          <a:p>
            <a:endParaRPr lang="en-US" sz="1600" dirty="0">
              <a:solidFill>
                <a:srgbClr val="000000"/>
              </a:solidFill>
              <a:latin typeface="Times New Roman" panose="02020603050405020304" pitchFamily="18" charset="0"/>
            </a:endParaRPr>
          </a:p>
          <a:p>
            <a:r>
              <a:rPr lang="en-CA" sz="1600" dirty="0">
                <a:solidFill>
                  <a:srgbClr val="000000"/>
                </a:solidFill>
                <a:latin typeface="Times New Roman" panose="02020603050405020304" pitchFamily="18" charset="0"/>
              </a:rPr>
              <a:t>‘HelloWorld.html’ is the name of the file you placed in the server directory. Note also the use of the port number after the colon. You need to replace this port number with whatever port you have used in the server code. In the above example, we have used the port number 6789. The browser should then display the contents of HelloWorld.html. If you omit ":6789", the browser will assume port 80 and you will get the web page from the server only if your server is listening at port 80. </a:t>
            </a:r>
            <a:endParaRPr lang="en-CA" sz="1600" dirty="0" smtClean="0">
              <a:solidFill>
                <a:srgbClr val="000000"/>
              </a:solidFill>
              <a:latin typeface="Times New Roman" panose="02020603050405020304" pitchFamily="18" charset="0"/>
            </a:endParaRPr>
          </a:p>
          <a:p>
            <a:endParaRPr lang="en-CA" sz="1600" dirty="0">
              <a:solidFill>
                <a:srgbClr val="000000"/>
              </a:solidFill>
              <a:latin typeface="Times New Roman" panose="02020603050405020304" pitchFamily="18" charset="0"/>
            </a:endParaRPr>
          </a:p>
          <a:p>
            <a:r>
              <a:rPr lang="en-CA" sz="1600" dirty="0">
                <a:solidFill>
                  <a:srgbClr val="000000"/>
                </a:solidFill>
                <a:latin typeface="Times New Roman" panose="02020603050405020304" pitchFamily="18" charset="0"/>
              </a:rPr>
              <a:t>Then try to get a file that is not present at the server. You should get a “404 Not Found” message. </a:t>
            </a:r>
            <a:endParaRPr lang="en-US" sz="1600" dirty="0"/>
          </a:p>
        </p:txBody>
      </p:sp>
    </p:spTree>
    <p:extLst>
      <p:ext uri="{BB962C8B-B14F-4D97-AF65-F5344CB8AC3E}">
        <p14:creationId xmlns:p14="http://schemas.microsoft.com/office/powerpoint/2010/main" val="778459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716" y="228600"/>
            <a:ext cx="8300884" cy="1143000"/>
          </a:xfrm>
        </p:spPr>
        <p:txBody>
          <a:bodyPr/>
          <a:lstStyle/>
          <a:p>
            <a:r>
              <a:rPr lang="en-CA" sz="3200" b="0" dirty="0" smtClean="0"/>
              <a:t>2. </a:t>
            </a:r>
            <a:r>
              <a:rPr lang="en-US" sz="3200" dirty="0" smtClean="0"/>
              <a:t>Socket Programming Assignment 1</a:t>
            </a:r>
            <a:br>
              <a:rPr lang="en-US" sz="3200" dirty="0" smtClean="0"/>
            </a:br>
            <a:r>
              <a:rPr lang="en-US" sz="3200" b="0" dirty="0" smtClean="0"/>
              <a:t> </a:t>
            </a:r>
            <a:r>
              <a:rPr lang="en-US" sz="3200" dirty="0" smtClean="0"/>
              <a:t>Web Server (Cont.) </a:t>
            </a:r>
            <a:endParaRPr lang="en-US" sz="320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7</a:t>
            </a:fld>
            <a:endParaRPr lang="en-US"/>
          </a:p>
        </p:txBody>
      </p:sp>
      <p:sp>
        <p:nvSpPr>
          <p:cNvPr id="6" name="Rectangle 5"/>
          <p:cNvSpPr/>
          <p:nvPr/>
        </p:nvSpPr>
        <p:spPr>
          <a:xfrm>
            <a:off x="2590800" y="1340032"/>
            <a:ext cx="7086600" cy="5424562"/>
          </a:xfrm>
          <a:prstGeom prst="rect">
            <a:avLst/>
          </a:prstGeom>
        </p:spPr>
        <p:txBody>
          <a:bodyPr wrap="square">
            <a:spAutoFit/>
          </a:bodyPr>
          <a:lstStyle/>
          <a:p>
            <a:r>
              <a:rPr lang="en-CA" sz="1800" b="1" dirty="0">
                <a:solidFill>
                  <a:srgbClr val="000000"/>
                </a:solidFill>
                <a:latin typeface="Cambria" panose="02040503050406030204" pitchFamily="18" charset="0"/>
              </a:rPr>
              <a:t>Skeleton Python Code for the Web Server </a:t>
            </a:r>
            <a:endParaRPr lang="en-CA" sz="1800" dirty="0">
              <a:solidFill>
                <a:srgbClr val="000000"/>
              </a:solidFill>
              <a:latin typeface="Cambria" panose="02040503050406030204" pitchFamily="18" charset="0"/>
            </a:endParaRPr>
          </a:p>
          <a:p>
            <a:r>
              <a:rPr lang="en-US" sz="1050" dirty="0">
                <a:solidFill>
                  <a:srgbClr val="000000"/>
                </a:solidFill>
                <a:latin typeface="Courier New" panose="02070309020205020404" pitchFamily="49" charset="0"/>
              </a:rPr>
              <a:t>#import socket module </a:t>
            </a:r>
          </a:p>
          <a:p>
            <a:r>
              <a:rPr lang="en-US" sz="1050" dirty="0">
                <a:solidFill>
                  <a:srgbClr val="000000"/>
                </a:solidFill>
                <a:latin typeface="Courier New" panose="02070309020205020404" pitchFamily="49" charset="0"/>
              </a:rPr>
              <a:t>from socket import * </a:t>
            </a:r>
          </a:p>
          <a:p>
            <a:r>
              <a:rPr lang="en-US" sz="1050" dirty="0" err="1">
                <a:solidFill>
                  <a:srgbClr val="000000"/>
                </a:solidFill>
                <a:latin typeface="Courier New" panose="02070309020205020404" pitchFamily="49" charset="0"/>
              </a:rPr>
              <a:t>serverSocket</a:t>
            </a:r>
            <a:r>
              <a:rPr lang="en-US" sz="1050" dirty="0">
                <a:solidFill>
                  <a:srgbClr val="000000"/>
                </a:solidFill>
                <a:latin typeface="Courier New" panose="02070309020205020404" pitchFamily="49" charset="0"/>
              </a:rPr>
              <a:t> = socket(AF_INET, SOCK_STREAM) </a:t>
            </a:r>
          </a:p>
          <a:p>
            <a:r>
              <a:rPr lang="en-US" sz="1050" dirty="0">
                <a:solidFill>
                  <a:srgbClr val="000000"/>
                </a:solidFill>
                <a:latin typeface="Courier New" panose="02070309020205020404" pitchFamily="49" charset="0"/>
              </a:rPr>
              <a:t>#Prepare a sever socket </a:t>
            </a:r>
          </a:p>
          <a:p>
            <a:r>
              <a:rPr lang="en-US" sz="1050" b="1" dirty="0">
                <a:solidFill>
                  <a:srgbClr val="000000"/>
                </a:solidFill>
                <a:latin typeface="Courier New" panose="02070309020205020404" pitchFamily="49" charset="0"/>
              </a:rPr>
              <a:t>#Fill in start </a:t>
            </a:r>
            <a:endParaRPr lang="en-US" sz="1050" dirty="0">
              <a:solidFill>
                <a:srgbClr val="000000"/>
              </a:solidFill>
              <a:latin typeface="Courier New" panose="02070309020205020404" pitchFamily="49" charset="0"/>
            </a:endParaRPr>
          </a:p>
          <a:p>
            <a:r>
              <a:rPr lang="en-US" sz="1050" b="1" dirty="0">
                <a:solidFill>
                  <a:srgbClr val="000000"/>
                </a:solidFill>
                <a:latin typeface="Courier New" panose="02070309020205020404" pitchFamily="49" charset="0"/>
              </a:rPr>
              <a:t>#Fill in end </a:t>
            </a:r>
            <a:endParaRPr lang="en-US" sz="1050" dirty="0">
              <a:solidFill>
                <a:srgbClr val="000000"/>
              </a:solidFill>
              <a:latin typeface="Courier New" panose="02070309020205020404" pitchFamily="49" charset="0"/>
            </a:endParaRPr>
          </a:p>
          <a:p>
            <a:r>
              <a:rPr lang="en-US" sz="1050" dirty="0">
                <a:solidFill>
                  <a:srgbClr val="000000"/>
                </a:solidFill>
                <a:latin typeface="Courier New" panose="02070309020205020404" pitchFamily="49" charset="0"/>
              </a:rPr>
              <a:t>while True: </a:t>
            </a:r>
          </a:p>
          <a:p>
            <a:r>
              <a:rPr lang="en-US" sz="1050" dirty="0">
                <a:solidFill>
                  <a:srgbClr val="000000"/>
                </a:solidFill>
                <a:latin typeface="Courier New" panose="02070309020205020404" pitchFamily="49" charset="0"/>
              </a:rPr>
              <a:t>#Establish the connection </a:t>
            </a:r>
          </a:p>
          <a:p>
            <a:r>
              <a:rPr lang="en-US" sz="1050" dirty="0">
                <a:solidFill>
                  <a:srgbClr val="000000"/>
                </a:solidFill>
                <a:latin typeface="Courier New" panose="02070309020205020404" pitchFamily="49" charset="0"/>
              </a:rPr>
              <a:t>print 'Ready to serve...' </a:t>
            </a:r>
          </a:p>
          <a:p>
            <a:r>
              <a:rPr lang="en-CA" sz="1050" dirty="0" err="1">
                <a:solidFill>
                  <a:srgbClr val="000000"/>
                </a:solidFill>
                <a:latin typeface="Courier New" panose="02070309020205020404" pitchFamily="49" charset="0"/>
              </a:rPr>
              <a:t>connectionSocket</a:t>
            </a:r>
            <a:r>
              <a:rPr lang="en-CA" sz="1050" dirty="0">
                <a:solidFill>
                  <a:srgbClr val="000000"/>
                </a:solidFill>
                <a:latin typeface="Courier New" panose="02070309020205020404" pitchFamily="49" charset="0"/>
              </a:rPr>
              <a:t>, </a:t>
            </a:r>
            <a:r>
              <a:rPr lang="en-CA" sz="1050" dirty="0" err="1">
                <a:solidFill>
                  <a:srgbClr val="000000"/>
                </a:solidFill>
                <a:latin typeface="Courier New" panose="02070309020205020404" pitchFamily="49" charset="0"/>
              </a:rPr>
              <a:t>addr</a:t>
            </a:r>
            <a:r>
              <a:rPr lang="en-CA" sz="1050" dirty="0">
                <a:solidFill>
                  <a:srgbClr val="000000"/>
                </a:solidFill>
                <a:latin typeface="Courier New" panose="02070309020205020404" pitchFamily="49" charset="0"/>
              </a:rPr>
              <a:t> = #</a:t>
            </a:r>
            <a:r>
              <a:rPr lang="en-CA" sz="1050" b="1" dirty="0">
                <a:solidFill>
                  <a:srgbClr val="000000"/>
                </a:solidFill>
                <a:latin typeface="Courier New" panose="02070309020205020404" pitchFamily="49" charset="0"/>
              </a:rPr>
              <a:t>Fill in start #Fill in end </a:t>
            </a:r>
            <a:endParaRPr lang="en-CA" sz="1050" dirty="0">
              <a:solidFill>
                <a:srgbClr val="000000"/>
              </a:solidFill>
              <a:latin typeface="Courier New" panose="02070309020205020404" pitchFamily="49" charset="0"/>
            </a:endParaRPr>
          </a:p>
          <a:p>
            <a:r>
              <a:rPr lang="en-US" sz="1050" dirty="0">
                <a:solidFill>
                  <a:srgbClr val="000000"/>
                </a:solidFill>
                <a:latin typeface="Courier New" panose="02070309020205020404" pitchFamily="49" charset="0"/>
              </a:rPr>
              <a:t>try:</a:t>
            </a:r>
          </a:p>
          <a:p>
            <a:r>
              <a:rPr lang="en-CA" sz="1050" dirty="0">
                <a:solidFill>
                  <a:srgbClr val="000000"/>
                </a:solidFill>
                <a:latin typeface="Courier New" panose="02070309020205020404" pitchFamily="49" charset="0"/>
              </a:rPr>
              <a:t>message = </a:t>
            </a:r>
            <a:r>
              <a:rPr lang="en-CA" sz="1050" b="1" dirty="0">
                <a:solidFill>
                  <a:srgbClr val="000000"/>
                </a:solidFill>
                <a:latin typeface="Courier New" panose="02070309020205020404" pitchFamily="49" charset="0"/>
              </a:rPr>
              <a:t>#Fill in start #Fill in end </a:t>
            </a:r>
            <a:endParaRPr lang="en-CA" sz="1050" dirty="0">
              <a:solidFill>
                <a:srgbClr val="000000"/>
              </a:solidFill>
              <a:latin typeface="Courier New" panose="02070309020205020404" pitchFamily="49" charset="0"/>
            </a:endParaRPr>
          </a:p>
          <a:p>
            <a:r>
              <a:rPr lang="en-US" sz="1050" dirty="0">
                <a:solidFill>
                  <a:srgbClr val="000000"/>
                </a:solidFill>
                <a:latin typeface="Courier New" panose="02070309020205020404" pitchFamily="49" charset="0"/>
              </a:rPr>
              <a:t>filename = </a:t>
            </a:r>
            <a:r>
              <a:rPr lang="en-US" sz="1050" dirty="0" err="1">
                <a:solidFill>
                  <a:srgbClr val="000000"/>
                </a:solidFill>
                <a:latin typeface="Courier New" panose="02070309020205020404" pitchFamily="49" charset="0"/>
              </a:rPr>
              <a:t>message.split</a:t>
            </a:r>
            <a:r>
              <a:rPr lang="en-US" sz="1050" dirty="0">
                <a:solidFill>
                  <a:srgbClr val="000000"/>
                </a:solidFill>
                <a:latin typeface="Courier New" panose="02070309020205020404" pitchFamily="49" charset="0"/>
              </a:rPr>
              <a:t>()[1] </a:t>
            </a:r>
          </a:p>
          <a:p>
            <a:r>
              <a:rPr lang="en-US" sz="1050" dirty="0">
                <a:solidFill>
                  <a:srgbClr val="000000"/>
                </a:solidFill>
                <a:latin typeface="Courier New" panose="02070309020205020404" pitchFamily="49" charset="0"/>
              </a:rPr>
              <a:t>f = open(filename[1:]) </a:t>
            </a:r>
          </a:p>
          <a:p>
            <a:r>
              <a:rPr lang="en-CA" sz="1050" dirty="0" err="1">
                <a:solidFill>
                  <a:srgbClr val="000000"/>
                </a:solidFill>
                <a:latin typeface="Courier New" panose="02070309020205020404" pitchFamily="49" charset="0"/>
              </a:rPr>
              <a:t>outputdata</a:t>
            </a:r>
            <a:r>
              <a:rPr lang="en-CA" sz="1050" dirty="0">
                <a:solidFill>
                  <a:srgbClr val="000000"/>
                </a:solidFill>
                <a:latin typeface="Courier New" panose="02070309020205020404" pitchFamily="49" charset="0"/>
              </a:rPr>
              <a:t> = </a:t>
            </a:r>
            <a:r>
              <a:rPr lang="en-CA" sz="1050" b="1" dirty="0">
                <a:solidFill>
                  <a:srgbClr val="000000"/>
                </a:solidFill>
                <a:latin typeface="Courier New" panose="02070309020205020404" pitchFamily="49" charset="0"/>
              </a:rPr>
              <a:t>#Fill in start #Fill in end </a:t>
            </a:r>
            <a:endParaRPr lang="en-CA" sz="1050" dirty="0">
              <a:solidFill>
                <a:srgbClr val="000000"/>
              </a:solidFill>
              <a:latin typeface="Courier New" panose="02070309020205020404" pitchFamily="49" charset="0"/>
            </a:endParaRPr>
          </a:p>
          <a:p>
            <a:r>
              <a:rPr lang="en-CA" sz="1050" dirty="0">
                <a:solidFill>
                  <a:srgbClr val="000000"/>
                </a:solidFill>
                <a:latin typeface="Courier New" panose="02070309020205020404" pitchFamily="49" charset="0"/>
              </a:rPr>
              <a:t>#Send one HTTP header line into socket </a:t>
            </a:r>
          </a:p>
          <a:p>
            <a:r>
              <a:rPr lang="en-US" sz="1050" b="1" dirty="0">
                <a:solidFill>
                  <a:srgbClr val="000000"/>
                </a:solidFill>
                <a:latin typeface="Courier New" panose="02070309020205020404" pitchFamily="49" charset="0"/>
              </a:rPr>
              <a:t>#Fill in start </a:t>
            </a:r>
            <a:endParaRPr lang="en-US" sz="1050" dirty="0">
              <a:solidFill>
                <a:srgbClr val="000000"/>
              </a:solidFill>
              <a:latin typeface="Courier New" panose="02070309020205020404" pitchFamily="49" charset="0"/>
            </a:endParaRPr>
          </a:p>
          <a:p>
            <a:r>
              <a:rPr lang="en-US" sz="1050" b="1" dirty="0">
                <a:solidFill>
                  <a:srgbClr val="000000"/>
                </a:solidFill>
                <a:latin typeface="Courier New" panose="02070309020205020404" pitchFamily="49" charset="0"/>
              </a:rPr>
              <a:t>#Fill in end </a:t>
            </a:r>
            <a:endParaRPr lang="en-US" sz="1050" dirty="0">
              <a:solidFill>
                <a:srgbClr val="000000"/>
              </a:solidFill>
              <a:latin typeface="Courier New" panose="02070309020205020404" pitchFamily="49" charset="0"/>
            </a:endParaRPr>
          </a:p>
          <a:p>
            <a:r>
              <a:rPr lang="en-CA" sz="1050" dirty="0">
                <a:solidFill>
                  <a:srgbClr val="000000"/>
                </a:solidFill>
                <a:latin typeface="Courier New" panose="02070309020205020404" pitchFamily="49" charset="0"/>
              </a:rPr>
              <a:t>#Send the content of the requested file to the client </a:t>
            </a:r>
          </a:p>
          <a:p>
            <a:r>
              <a:rPr lang="en-US" sz="1050" dirty="0">
                <a:solidFill>
                  <a:srgbClr val="000000"/>
                </a:solidFill>
                <a:latin typeface="Courier New" panose="02070309020205020404" pitchFamily="49" charset="0"/>
              </a:rPr>
              <a:t>for </a:t>
            </a:r>
            <a:r>
              <a:rPr lang="en-US" sz="1050" dirty="0" err="1">
                <a:solidFill>
                  <a:srgbClr val="000000"/>
                </a:solidFill>
                <a:latin typeface="Courier New" panose="02070309020205020404" pitchFamily="49" charset="0"/>
              </a:rPr>
              <a:t>i</a:t>
            </a:r>
            <a:r>
              <a:rPr lang="en-US" sz="1050" dirty="0">
                <a:solidFill>
                  <a:srgbClr val="000000"/>
                </a:solidFill>
                <a:latin typeface="Courier New" panose="02070309020205020404" pitchFamily="49" charset="0"/>
              </a:rPr>
              <a:t> in range(0, </a:t>
            </a:r>
            <a:r>
              <a:rPr lang="en-US" sz="1050" dirty="0" err="1">
                <a:solidFill>
                  <a:srgbClr val="000000"/>
                </a:solidFill>
                <a:latin typeface="Courier New" panose="02070309020205020404" pitchFamily="49" charset="0"/>
              </a:rPr>
              <a:t>len</a:t>
            </a:r>
            <a:r>
              <a:rPr lang="en-US" sz="1050" dirty="0">
                <a:solidFill>
                  <a:srgbClr val="000000"/>
                </a:solidFill>
                <a:latin typeface="Courier New" panose="02070309020205020404" pitchFamily="49" charset="0"/>
              </a:rPr>
              <a:t>(</a:t>
            </a:r>
            <a:r>
              <a:rPr lang="en-US" sz="1050" dirty="0" err="1">
                <a:solidFill>
                  <a:srgbClr val="000000"/>
                </a:solidFill>
                <a:latin typeface="Courier New" panose="02070309020205020404" pitchFamily="49" charset="0"/>
              </a:rPr>
              <a:t>outputdata</a:t>
            </a:r>
            <a:r>
              <a:rPr lang="en-US" sz="1050" dirty="0">
                <a:solidFill>
                  <a:srgbClr val="000000"/>
                </a:solidFill>
                <a:latin typeface="Courier New" panose="02070309020205020404" pitchFamily="49" charset="0"/>
              </a:rPr>
              <a:t>)): </a:t>
            </a:r>
          </a:p>
          <a:p>
            <a:r>
              <a:rPr lang="en-US" sz="1050" dirty="0" err="1">
                <a:solidFill>
                  <a:srgbClr val="000000"/>
                </a:solidFill>
                <a:latin typeface="Courier New" panose="02070309020205020404" pitchFamily="49" charset="0"/>
              </a:rPr>
              <a:t>connectionSocket.send</a:t>
            </a:r>
            <a:r>
              <a:rPr lang="en-US" sz="1050" dirty="0">
                <a:solidFill>
                  <a:srgbClr val="000000"/>
                </a:solidFill>
                <a:latin typeface="Courier New" panose="02070309020205020404" pitchFamily="49" charset="0"/>
              </a:rPr>
              <a:t>(</a:t>
            </a:r>
            <a:r>
              <a:rPr lang="en-US" sz="1050" dirty="0" err="1">
                <a:solidFill>
                  <a:srgbClr val="000000"/>
                </a:solidFill>
                <a:latin typeface="Courier New" panose="02070309020205020404" pitchFamily="49" charset="0"/>
              </a:rPr>
              <a:t>outputdata</a:t>
            </a:r>
            <a:r>
              <a:rPr lang="en-US" sz="1050" dirty="0">
                <a:solidFill>
                  <a:srgbClr val="000000"/>
                </a:solidFill>
                <a:latin typeface="Courier New" panose="02070309020205020404" pitchFamily="49" charset="0"/>
              </a:rPr>
              <a:t>[</a:t>
            </a:r>
            <a:r>
              <a:rPr lang="en-US" sz="1050" dirty="0" err="1">
                <a:solidFill>
                  <a:srgbClr val="000000"/>
                </a:solidFill>
                <a:latin typeface="Courier New" panose="02070309020205020404" pitchFamily="49" charset="0"/>
              </a:rPr>
              <a:t>i</a:t>
            </a:r>
            <a:r>
              <a:rPr lang="en-US" sz="1050" dirty="0">
                <a:solidFill>
                  <a:srgbClr val="000000"/>
                </a:solidFill>
                <a:latin typeface="Courier New" panose="02070309020205020404" pitchFamily="49" charset="0"/>
              </a:rPr>
              <a:t>]) </a:t>
            </a:r>
          </a:p>
          <a:p>
            <a:r>
              <a:rPr lang="en-US" sz="1050" dirty="0" err="1">
                <a:solidFill>
                  <a:srgbClr val="000000"/>
                </a:solidFill>
                <a:latin typeface="Courier New" panose="02070309020205020404" pitchFamily="49" charset="0"/>
              </a:rPr>
              <a:t>connectionSocket.close</a:t>
            </a:r>
            <a:r>
              <a:rPr lang="en-US" sz="1050" dirty="0">
                <a:solidFill>
                  <a:srgbClr val="000000"/>
                </a:solidFill>
                <a:latin typeface="Courier New" panose="02070309020205020404" pitchFamily="49" charset="0"/>
              </a:rPr>
              <a:t>() </a:t>
            </a:r>
          </a:p>
          <a:p>
            <a:r>
              <a:rPr lang="en-US" sz="1050" dirty="0">
                <a:solidFill>
                  <a:srgbClr val="000000"/>
                </a:solidFill>
                <a:latin typeface="Courier New" panose="02070309020205020404" pitchFamily="49" charset="0"/>
              </a:rPr>
              <a:t>except </a:t>
            </a:r>
            <a:r>
              <a:rPr lang="en-US" sz="1050" dirty="0" err="1">
                <a:solidFill>
                  <a:srgbClr val="000000"/>
                </a:solidFill>
                <a:latin typeface="Courier New" panose="02070309020205020404" pitchFamily="49" charset="0"/>
              </a:rPr>
              <a:t>IOError</a:t>
            </a:r>
            <a:r>
              <a:rPr lang="en-US" sz="1050" dirty="0">
                <a:solidFill>
                  <a:srgbClr val="000000"/>
                </a:solidFill>
                <a:latin typeface="Courier New" panose="02070309020205020404" pitchFamily="49" charset="0"/>
              </a:rPr>
              <a:t>: </a:t>
            </a:r>
          </a:p>
          <a:p>
            <a:r>
              <a:rPr lang="en-CA" sz="1050" dirty="0">
                <a:solidFill>
                  <a:srgbClr val="000000"/>
                </a:solidFill>
                <a:latin typeface="Courier New" panose="02070309020205020404" pitchFamily="49" charset="0"/>
              </a:rPr>
              <a:t>#Send response message for file not found </a:t>
            </a:r>
          </a:p>
          <a:p>
            <a:r>
              <a:rPr lang="en-US" sz="1050" b="1" dirty="0">
                <a:solidFill>
                  <a:srgbClr val="000000"/>
                </a:solidFill>
                <a:latin typeface="Courier New" panose="02070309020205020404" pitchFamily="49" charset="0"/>
              </a:rPr>
              <a:t>#Fill in start </a:t>
            </a:r>
            <a:endParaRPr lang="en-US" sz="1050" dirty="0">
              <a:solidFill>
                <a:srgbClr val="000000"/>
              </a:solidFill>
              <a:latin typeface="Courier New" panose="02070309020205020404" pitchFamily="49" charset="0"/>
            </a:endParaRPr>
          </a:p>
          <a:p>
            <a:r>
              <a:rPr lang="en-US" sz="1050" b="1" dirty="0">
                <a:solidFill>
                  <a:srgbClr val="000000"/>
                </a:solidFill>
                <a:latin typeface="Courier New" panose="02070309020205020404" pitchFamily="49" charset="0"/>
              </a:rPr>
              <a:t>#Fill in end </a:t>
            </a:r>
            <a:endParaRPr lang="en-US" sz="1050" dirty="0">
              <a:solidFill>
                <a:srgbClr val="000000"/>
              </a:solidFill>
              <a:latin typeface="Courier New" panose="02070309020205020404" pitchFamily="49" charset="0"/>
            </a:endParaRPr>
          </a:p>
          <a:p>
            <a:r>
              <a:rPr lang="en-US" sz="1050" dirty="0">
                <a:solidFill>
                  <a:srgbClr val="000000"/>
                </a:solidFill>
                <a:latin typeface="Courier New" panose="02070309020205020404" pitchFamily="49" charset="0"/>
              </a:rPr>
              <a:t>#Close client socket </a:t>
            </a:r>
          </a:p>
          <a:p>
            <a:r>
              <a:rPr lang="en-US" sz="1050" b="1" dirty="0">
                <a:solidFill>
                  <a:srgbClr val="000000"/>
                </a:solidFill>
                <a:latin typeface="Courier New" panose="02070309020205020404" pitchFamily="49" charset="0"/>
              </a:rPr>
              <a:t>#Fill in start </a:t>
            </a:r>
            <a:endParaRPr lang="en-US" sz="1050" dirty="0">
              <a:solidFill>
                <a:srgbClr val="000000"/>
              </a:solidFill>
              <a:latin typeface="Courier New" panose="02070309020205020404" pitchFamily="49" charset="0"/>
            </a:endParaRPr>
          </a:p>
          <a:p>
            <a:r>
              <a:rPr lang="en-US" sz="1050" b="1" dirty="0">
                <a:solidFill>
                  <a:srgbClr val="000000"/>
                </a:solidFill>
                <a:latin typeface="Courier New" panose="02070309020205020404" pitchFamily="49" charset="0"/>
              </a:rPr>
              <a:t>#Fill in end </a:t>
            </a:r>
            <a:endParaRPr lang="en-US" sz="1050" b="1" dirty="0" smtClean="0">
              <a:solidFill>
                <a:srgbClr val="000000"/>
              </a:solidFill>
              <a:latin typeface="Courier New" panose="02070309020205020404" pitchFamily="49" charset="0"/>
            </a:endParaRPr>
          </a:p>
          <a:p>
            <a:r>
              <a:rPr lang="en-US" sz="1050" dirty="0" err="1">
                <a:solidFill>
                  <a:srgbClr val="000000"/>
                </a:solidFill>
                <a:latin typeface="Courier New" panose="02070309020205020404" pitchFamily="49" charset="0"/>
              </a:rPr>
              <a:t>serverSocket.close</a:t>
            </a:r>
            <a:r>
              <a:rPr lang="en-US" sz="1050" dirty="0">
                <a:solidFill>
                  <a:srgbClr val="000000"/>
                </a:solidFill>
                <a:latin typeface="Courier New" panose="02070309020205020404" pitchFamily="49" charset="0"/>
              </a:rPr>
              <a:t>() </a:t>
            </a:r>
          </a:p>
        </p:txBody>
      </p:sp>
    </p:spTree>
    <p:extLst>
      <p:ext uri="{BB962C8B-B14F-4D97-AF65-F5344CB8AC3E}">
        <p14:creationId xmlns:p14="http://schemas.microsoft.com/office/powerpoint/2010/main" val="1527134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716" y="228600"/>
            <a:ext cx="8300884" cy="1143000"/>
          </a:xfrm>
        </p:spPr>
        <p:txBody>
          <a:bodyPr/>
          <a:lstStyle/>
          <a:p>
            <a:r>
              <a:rPr lang="en-CA" sz="3200" b="0" dirty="0" smtClean="0"/>
              <a:t>2 </a:t>
            </a:r>
            <a:r>
              <a:rPr lang="en-US" sz="3200" dirty="0" smtClean="0"/>
              <a:t>Socket Programming Assignment 1</a:t>
            </a:r>
            <a:br>
              <a:rPr lang="en-US" sz="3200" dirty="0" smtClean="0"/>
            </a:br>
            <a:r>
              <a:rPr lang="en-US" sz="3200" b="0" dirty="0" smtClean="0"/>
              <a:t> </a:t>
            </a:r>
            <a:r>
              <a:rPr lang="en-US" sz="3200" dirty="0" smtClean="0"/>
              <a:t>Web Server (Cont.) </a:t>
            </a:r>
            <a:endParaRPr lang="en-US" sz="320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8</a:t>
            </a:fld>
            <a:endParaRPr lang="en-US"/>
          </a:p>
        </p:txBody>
      </p:sp>
      <p:sp>
        <p:nvSpPr>
          <p:cNvPr id="6" name="Rectangle 5"/>
          <p:cNvSpPr/>
          <p:nvPr/>
        </p:nvSpPr>
        <p:spPr>
          <a:xfrm>
            <a:off x="228600" y="1447800"/>
            <a:ext cx="8610600" cy="4031873"/>
          </a:xfrm>
          <a:prstGeom prst="rect">
            <a:avLst/>
          </a:prstGeom>
        </p:spPr>
        <p:txBody>
          <a:bodyPr wrap="square">
            <a:spAutoFit/>
          </a:bodyPr>
          <a:lstStyle/>
          <a:p>
            <a:r>
              <a:rPr lang="en-US" sz="1600" b="1" dirty="0"/>
              <a:t>Optional Exercises </a:t>
            </a:r>
            <a:endParaRPr lang="en-US" sz="1600" dirty="0"/>
          </a:p>
          <a:p>
            <a:pPr marL="342900" indent="-342900">
              <a:buAutoNum type="arabicPeriod"/>
            </a:pPr>
            <a:r>
              <a:rPr lang="en-CA" sz="1600" dirty="0" smtClean="0"/>
              <a:t>Currently</a:t>
            </a:r>
            <a:r>
              <a:rPr lang="en-CA" sz="1600" dirty="0"/>
              <a:t>, the web server handles only one HTTP request at a time. Implement a multithreaded server that is capable of serving multiple requests simultaneously. Using threading, first create a main thread in which your modified server listens for clients at a fixed port. When it receives a TCP connection request from a client, it will set up the TCP connection through another port and services the client request in a separate thread. There will be a separate TCP connection in a separate thread for each request/response pair</a:t>
            </a:r>
            <a:r>
              <a:rPr lang="en-CA" sz="1600" dirty="0" smtClean="0"/>
              <a:t>. </a:t>
            </a:r>
            <a:br>
              <a:rPr lang="en-CA" sz="1600" dirty="0" smtClean="0"/>
            </a:br>
            <a:endParaRPr lang="en-CA" sz="1600" dirty="0" smtClean="0"/>
          </a:p>
          <a:p>
            <a:pPr marL="342900" indent="-342900">
              <a:buAutoNum type="arabicPeriod"/>
            </a:pPr>
            <a:r>
              <a:rPr lang="en-CA" sz="1600" dirty="0" smtClean="0"/>
              <a:t>Instead </a:t>
            </a:r>
            <a:r>
              <a:rPr lang="en-CA" sz="1600" dirty="0"/>
              <a:t>of using a browser, write your own HTTP client to test your server. Your client will connect to the server using a TCP connection, send an HTTP request to the server, and display the server response as an output. You can assume that the HTTP request sent is a GET method. </a:t>
            </a:r>
            <a:r>
              <a:rPr lang="en-CA" sz="1600" dirty="0" smtClean="0"/>
              <a:t/>
            </a:r>
            <a:br>
              <a:rPr lang="en-CA" sz="1600" dirty="0" smtClean="0"/>
            </a:br>
            <a:r>
              <a:rPr lang="en-CA" sz="1600" dirty="0" smtClean="0"/>
              <a:t>The </a:t>
            </a:r>
            <a:r>
              <a:rPr lang="en-CA" sz="1600" dirty="0"/>
              <a:t>client should take command line arguments specifying the server IP address or host name, the port at which the server is listening, and the path at which the requested object is stored at the server. The following is an input command format to run the client. </a:t>
            </a:r>
            <a:r>
              <a:rPr lang="en-CA" sz="1600" dirty="0" smtClean="0"/>
              <a:t/>
            </a:r>
            <a:br>
              <a:rPr lang="en-CA" sz="1600" dirty="0" smtClean="0"/>
            </a:br>
            <a:r>
              <a:rPr lang="en-CA" sz="1600" dirty="0" smtClean="0"/>
              <a:t/>
            </a:r>
            <a:br>
              <a:rPr lang="en-CA" sz="1600" dirty="0" smtClean="0"/>
            </a:br>
            <a:r>
              <a:rPr lang="en-US" sz="1600" dirty="0" smtClean="0"/>
              <a:t>client.py </a:t>
            </a:r>
            <a:r>
              <a:rPr lang="en-US" sz="1600" dirty="0" err="1"/>
              <a:t>server_host</a:t>
            </a:r>
            <a:r>
              <a:rPr lang="en-US" sz="1600" dirty="0"/>
              <a:t> </a:t>
            </a:r>
            <a:r>
              <a:rPr lang="en-US" sz="1600" dirty="0" err="1"/>
              <a:t>server_port</a:t>
            </a:r>
            <a:r>
              <a:rPr lang="en-US" sz="1600" dirty="0"/>
              <a:t> filename</a:t>
            </a:r>
            <a:endParaRPr lang="en-US" sz="1000" dirty="0">
              <a:solidFill>
                <a:srgbClr val="000000"/>
              </a:solidFill>
              <a:latin typeface="Courier New" panose="02070309020205020404" pitchFamily="49" charset="0"/>
            </a:endParaRPr>
          </a:p>
        </p:txBody>
      </p:sp>
    </p:spTree>
    <p:extLst>
      <p:ext uri="{BB962C8B-B14F-4D97-AF65-F5344CB8AC3E}">
        <p14:creationId xmlns:p14="http://schemas.microsoft.com/office/powerpoint/2010/main" val="1284373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txBody>
          <a:bodyPr/>
          <a:lstStyle/>
          <a:p>
            <a:pPr lvl="1"/>
            <a:r>
              <a:rPr lang="en-US" dirty="0" smtClean="0"/>
              <a:t>References</a:t>
            </a:r>
            <a:endParaRPr lang="en-US" sz="440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9</a:t>
            </a:fld>
            <a:endParaRPr lang="en-US"/>
          </a:p>
        </p:txBody>
      </p:sp>
      <p:sp>
        <p:nvSpPr>
          <p:cNvPr id="3" name="Rectangle 2"/>
          <p:cNvSpPr/>
          <p:nvPr/>
        </p:nvSpPr>
        <p:spPr>
          <a:xfrm>
            <a:off x="131232" y="1143000"/>
            <a:ext cx="9012767" cy="923330"/>
          </a:xfrm>
          <a:prstGeom prst="rect">
            <a:avLst/>
          </a:prstGeom>
        </p:spPr>
        <p:txBody>
          <a:bodyPr wrap="square">
            <a:spAutoFit/>
          </a:bodyPr>
          <a:lstStyle/>
          <a:p>
            <a:r>
              <a:rPr lang="en-CA" sz="1800" i="1" dirty="0" smtClean="0"/>
              <a:t>Online </a:t>
            </a:r>
            <a:r>
              <a:rPr lang="en-CA" sz="1800" i="1" dirty="0"/>
              <a:t>services - </a:t>
            </a:r>
            <a:r>
              <a:rPr lang="en-CA" sz="1800" dirty="0"/>
              <a:t>Computer Networking: A Top-Down Approach, </a:t>
            </a:r>
            <a:r>
              <a:rPr lang="en-CA" sz="1800" dirty="0" smtClean="0"/>
              <a:t>6/E</a:t>
            </a:r>
            <a:br>
              <a:rPr lang="en-CA" sz="1800" dirty="0" smtClean="0"/>
            </a:br>
            <a:r>
              <a:rPr lang="en-CA" sz="1800" dirty="0"/>
              <a:t>James F. Kurose, </a:t>
            </a:r>
            <a:r>
              <a:rPr lang="en-CA" sz="1800" i="1" dirty="0"/>
              <a:t>University of Massachusetts, Amherst</a:t>
            </a:r>
            <a:r>
              <a:rPr lang="en-CA" sz="1800" dirty="0"/>
              <a:t> - See more at: Keith W. Ross, </a:t>
            </a:r>
            <a:r>
              <a:rPr lang="en-CA" sz="1800" i="1" dirty="0"/>
              <a:t>Polytechnic University, </a:t>
            </a:r>
            <a:r>
              <a:rPr lang="en-CA" sz="1800" i="1" dirty="0" smtClean="0"/>
              <a:t>Brooklyn</a:t>
            </a:r>
            <a:endParaRPr lang="en-CA" sz="1800" dirty="0"/>
          </a:p>
        </p:txBody>
      </p:sp>
      <p:sp>
        <p:nvSpPr>
          <p:cNvPr id="7" name="Rectangle 6"/>
          <p:cNvSpPr/>
          <p:nvPr/>
        </p:nvSpPr>
        <p:spPr>
          <a:xfrm>
            <a:off x="3519948" y="5281646"/>
            <a:ext cx="5638800" cy="830997"/>
          </a:xfrm>
          <a:prstGeom prst="rect">
            <a:avLst/>
          </a:prstGeom>
        </p:spPr>
        <p:txBody>
          <a:bodyPr wrap="square">
            <a:spAutoFit/>
          </a:bodyPr>
          <a:lstStyle/>
          <a:p>
            <a:r>
              <a:rPr lang="en-US" dirty="0" smtClean="0"/>
              <a:t/>
            </a:r>
            <a:br>
              <a:rPr lang="en-US" dirty="0" smtClean="0"/>
            </a:br>
            <a:endParaRPr lang="en-US" dirty="0"/>
          </a:p>
        </p:txBody>
      </p:sp>
    </p:spTree>
    <p:extLst>
      <p:ext uri="{BB962C8B-B14F-4D97-AF65-F5344CB8AC3E}">
        <p14:creationId xmlns:p14="http://schemas.microsoft.com/office/powerpoint/2010/main" val="2057561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ENCS-T11-3799-New ppt template_v2">
  <a:themeElements>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0"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3828</TotalTime>
  <Words>980</Words>
  <Application>Microsoft Office PowerPoint</Application>
  <PresentationFormat>On-screen Show (4:3)</PresentationFormat>
  <Paragraphs>97</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ENCS-T11-3799-New ppt template_v2</vt:lpstr>
      <vt:lpstr>COEN 445 Communication Networks and Protocols  Lab 4</vt:lpstr>
      <vt:lpstr>Introduction</vt:lpstr>
      <vt:lpstr>1. Installing &amp; Running Python</vt:lpstr>
      <vt:lpstr>1.1 Example of a Basic Python Program </vt:lpstr>
      <vt:lpstr>2. Socket Programming Assignment 1  Web Server </vt:lpstr>
      <vt:lpstr>2. Socket Programming Assignment 1  Web Server (Cont.) </vt:lpstr>
      <vt:lpstr>2. Socket Programming Assignment 1  Web Server (Cont.) </vt:lpstr>
      <vt:lpstr>2 Socket Programming Assignment 1  Web Server (Cont.) </vt:lpstr>
      <vt:lpstr>References</vt:lpstr>
      <vt:lpstr>Claude Fachkha c_fachkh@encs.concordia.ca</vt:lpstr>
    </vt:vector>
  </TitlesOfParts>
  <Company>Concordia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Concordia university</dc:creator>
  <cp:lastModifiedBy>glitho</cp:lastModifiedBy>
  <cp:revision>185</cp:revision>
  <dcterms:created xsi:type="dcterms:W3CDTF">2013-08-15T15:05:02Z</dcterms:created>
  <dcterms:modified xsi:type="dcterms:W3CDTF">2013-09-24T15:48:13Z</dcterms:modified>
</cp:coreProperties>
</file>