
<file path=[Content_Types].xml><?xml version="1.0" encoding="utf-8"?>
<Types xmlns="http://schemas.openxmlformats.org/package/2006/content-types"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17.xml" ContentType="application/vnd.openxmlformats-officedocument.presentationml.notesSlide+xml"/>
  <Override PartName="/ppt/notesSlides/notesSlide264.xml" ContentType="application/vnd.openxmlformats-officedocument.presentationml.notesSlide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42.xml" ContentType="application/vnd.openxmlformats-officedocument.presentationml.notes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notesSlides/notesSlide220.xml" ContentType="application/vnd.openxmlformats-officedocument.presentationml.notes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467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Override PartName="/ppt/notesSlides/notesSlide79.xml" ContentType="application/vnd.openxmlformats-officedocument.presentationml.notesSlide+xml"/>
  <Default Extension="png" ContentType="image/png"/>
  <Override PartName="/ppt/notesSlides/notesSlide258.xml" ContentType="application/vnd.openxmlformats-officedocument.presentationml.notes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70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notesSlides/notesSlide236.xml" ContentType="application/vnd.openxmlformats-officedocument.presentationml.notes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61.xml" ContentType="application/vnd.openxmlformats-officedocument.presentationml.notes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464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notesSlides/notesSlide110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55.xml" ContentType="application/vnd.openxmlformats-officedocument.presentationml.notes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233.xml" ContentType="application/vnd.openxmlformats-officedocument.presentationml.notes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notesSlides/notesSlide148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21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45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slides/slide43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249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461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notesSlides/notesSlide227.xml" ContentType="application/vnd.openxmlformats-officedocument.presentationml.notesSlide+xml"/>
  <Override PartName="/ppt/notesSlides/notesSlide27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52.xml" ContentType="application/vnd.openxmlformats-officedocument.presentationml.notes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notesSlides/notesSlide167.xml" ContentType="application/vnd.openxmlformats-officedocument.presentationml.notesSlide+xml"/>
  <Override PartName="/ppt/notesSlides/notesSlide230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55.xml" ContentType="application/vnd.openxmlformats-officedocument.presentationml.slide+xml"/>
  <Override PartName="/ppt/notesSlides/notesSlide123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268.xml" ContentType="application/vnd.openxmlformats-officedocument.presentationml.notes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246.xml" ContentType="application/vnd.openxmlformats-officedocument.presentationml.notes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s/slide348.xml" ContentType="application/vnd.openxmlformats-officedocument.presentationml.slide+xml"/>
  <Override PartName="/ppt/slides/slide395.xml" ContentType="application/vnd.openxmlformats-officedocument.presentationml.slide+xml"/>
  <Override PartName="/ppt/slides/slide411.xml" ContentType="application/vnd.openxmlformats-officedocument.presentationml.slide+xml"/>
  <Override PartName="/ppt/notesSlides/notesSlide224.xml" ContentType="application/vnd.openxmlformats-officedocument.presentationml.notesSlide+xml"/>
  <Override PartName="/ppt/notesSlides/notesSlide271.xml" ContentType="application/vnd.openxmlformats-officedocument.presentationml.notes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20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304.xml" ContentType="application/vnd.openxmlformats-officedocument.presentationml.slide+xml"/>
  <Override PartName="/ppt/slides/slide351.xml" ContentType="application/vnd.openxmlformats-officedocument.presentationml.slide+xml"/>
  <Override PartName="/ppt/slides/slide449.xml" ContentType="application/vnd.openxmlformats-officedocument.presentationml.slide+xml"/>
  <Override PartName="/ppt/slides/slide143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notesSlides/notesSlide117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427.xml" ContentType="application/vnd.openxmlformats-officedocument.presentationml.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19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65.xml" ContentType="application/vnd.openxmlformats-officedocument.presentationml.notes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89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notesSlides/notesSlide243.xml" ContentType="application/vnd.openxmlformats-officedocument.presentationml.notesSlide+xml"/>
  <Override PartName="/ppt/slides/slide159.xml" ContentType="application/vnd.openxmlformats-officedocument.presentationml.slide+xml"/>
  <Override PartName="/ppt/slides/slide222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221.xml" ContentType="application/vnd.openxmlformats-officedocument.presentationml.notes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70.xml" ContentType="application/vnd.openxmlformats-officedocument.presentationml.slide+xml"/>
  <Override PartName="/ppt/slides/slide46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446.xml" ContentType="application/vnd.openxmlformats-officedocument.presentationml.slide+xml"/>
  <Override PartName="/ppt/notesSlides/notesSlide136.xml" ContentType="application/vnd.openxmlformats-officedocument.presentationml.notesSlide+xml"/>
  <Override PartName="/ppt/notesSlides/notesSlide183.xml" ContentType="application/vnd.openxmlformats-officedocument.presentationml.notesSlide+xml"/>
  <Override PartName="/ppt/slides/slide67.xml" ContentType="application/vnd.openxmlformats-officedocument.presentationml.slide+xml"/>
  <Override PartName="/ppt/slides/slide238.xml" ContentType="application/vnd.openxmlformats-officedocument.presentationml.slide+xml"/>
  <Override PartName="/ppt/slides/slide285.xml" ContentType="application/vnd.openxmlformats-officedocument.presentationml.slide+xml"/>
  <Override PartName="/ppt/slides/slide301.xml" ContentType="application/vnd.openxmlformats-officedocument.presentationml.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259.xml" ContentType="application/vnd.openxmlformats-officedocument.presentationml.notesSlide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424.xml" ContentType="application/vnd.openxmlformats-officedocument.presentationml.slide+xml"/>
  <Override PartName="/ppt/slides/slide471.xml" ContentType="application/vnd.openxmlformats-officedocument.presentationml.slide+xml"/>
  <Override PartName="/ppt/notesSlides/notesSlide58.xml" ContentType="application/vnd.openxmlformats-officedocument.presentationml.notesSlide+xml"/>
  <Override PartName="/ppt/notesSlides/notesSlide237.xml" ContentType="application/vnd.openxmlformats-officedocument.presentationml.notes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402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241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notesSlides/notesSlide199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62.xml" ContentType="application/vnd.openxmlformats-officedocument.presentationml.notesSlide+xml"/>
  <Override PartName="/ppt/slides/slide178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40.xml" ContentType="application/vnd.openxmlformats-officedocument.presentationml.notesSlide+xml"/>
  <Override PartName="/ppt/slides/slide317.xml" ContentType="application/vnd.openxmlformats-officedocument.presentationml.slide+xml"/>
  <Override PartName="/ppt/slides/slide364.xml" ContentType="application/vnd.openxmlformats-officedocument.presentationml.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56.xml" ContentType="application/vnd.openxmlformats-officedocument.presentationml.slide+xml"/>
  <Override PartName="/ppt/slides/slide34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418.xml" ContentType="application/vnd.openxmlformats-officedocument.presentationml.slide+xml"/>
  <Override PartName="/ppt/slides/slide465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slides/slide257.xml" ContentType="application/vnd.openxmlformats-officedocument.presentationml.slide+xml"/>
  <Override PartName="/ppt/slides/slide320.xml" ContentType="application/vnd.openxmlformats-officedocument.presentationml.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slides/slide443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56.xml" ContentType="application/vnd.openxmlformats-officedocument.presentationml.notes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421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60.xml" ContentType="application/vnd.openxmlformats-officedocument.presentationml.slide+xml"/>
  <Override PartName="/ppt/slides/slide358.xml" ContentType="application/vnd.openxmlformats-officedocument.presentationml.slide+xml"/>
  <Override PartName="/ppt/notesSlides/notesSlide234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212.xml" ContentType="application/vnd.openxmlformats-officedocument.presentationml.notesSlide+xml"/>
  <Override PartName="/ppt/slides/slide336.xml" ContentType="application/vnd.openxmlformats-officedocument.presentationml.slide+xml"/>
  <Override PartName="/ppt/slides/slide38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slides/slide128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59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74.xml" ContentType="application/vnd.openxmlformats-officedocument.presentationml.notesSlide+xml"/>
  <Override PartName="/ppt/slides/slide8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98.xml" ContentType="application/vnd.openxmlformats-officedocument.presentationml.slide+xml"/>
  <Override PartName="/ppt/slides/slide437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462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75.xml" ContentType="application/vnd.openxmlformats-officedocument.presentationml.notes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206.xml" ContentType="application/vnd.openxmlformats-officedocument.presentationml.notesSlide+xml"/>
  <Override PartName="/ppt/notesSlides/notesSlide253.xml" ContentType="application/vnd.openxmlformats-officedocument.presentationml.notesSl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notesSlides/notesSlide231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notesSlides/notesSlide269.xml" ContentType="application/vnd.openxmlformats-officedocument.presentationml.notes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247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22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7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notesSlides/notesSlide203.xml" ContentType="application/vnd.openxmlformats-officedocument.presentationml.notesSlide+xml"/>
  <Override PartName="/ppt/notesSlides/notesSlide25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87.xml" ContentType="application/vnd.openxmlformats-officedocument.presentationml.notes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21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66.xml" ContentType="application/vnd.openxmlformats-officedocument.presentationml.notesSlid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44.xml" ContentType="application/vnd.openxmlformats-officedocument.presentationml.notes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notesSlides/notesSlide22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469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200.xml" ContentType="application/vnd.openxmlformats-officedocument.presentationml.notes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slides/slide447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72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notesSlides/notesSlide140.xml" ContentType="application/vnd.openxmlformats-officedocument.presentationml.notesSlide+xml"/>
  <Override PartName="/ppt/notesSlides/notesSlide238.xml" ContentType="application/vnd.openxmlformats-officedocument.presentationml.notes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63.xml" ContentType="application/vnd.openxmlformats-officedocument.presentationml.notes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notesSlides/notesSlide178.xml" ContentType="application/vnd.openxmlformats-officedocument.presentationml.notesSlide+xml"/>
  <Override PartName="/ppt/notesSlides/notesSlide241.xml" ContentType="application/vnd.openxmlformats-officedocument.presentationml.notes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46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44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notesSlides/notesSlide112.xml" ContentType="application/vnd.openxmlformats-officedocument.presentationml.notesSlide+xml"/>
  <Override PartName="/ppt/notesSlides/notesSlide25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notesSlides/notesSlide56.xml" ContentType="application/vnd.openxmlformats-officedocument.presentationml.notesSlide+xml"/>
  <Override PartName="/ppt/notesSlides/notesSlide235.xml" ContentType="application/vnd.openxmlformats-officedocument.presentationml.notes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59.xml" ContentType="application/vnd.openxmlformats-officedocument.presentationml.slide+xml"/>
  <Override PartName="/ppt/slides/slide400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notesSlides/notesSlide197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6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362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6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presProps.xml" ContentType="application/vnd.openxmlformats-officedocument.presentationml.presProps+xml"/>
  <Override PartName="/ppt/notesSlides/notesSlide131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76.xml" ContentType="application/vnd.openxmlformats-officedocument.presentationml.notes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378.xml" ContentType="application/vnd.openxmlformats-officedocument.presentationml.slide+xml"/>
  <Override PartName="/ppt/slides/slide441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54.xml" ContentType="application/vnd.openxmlformats-officedocument.presentationml.notes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211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notesSlides/notesSlide169.xml" ContentType="application/vnd.openxmlformats-officedocument.presentationml.notesSlide+xml"/>
  <Override PartName="/ppt/notesSlides/notesSlide23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210.xml" ContentType="application/vnd.openxmlformats-officedocument.presentationml.notesSlide+xml"/>
  <Override PartName="/ppt/slides/slide126.xml" ContentType="application/vnd.openxmlformats-officedocument.presentationml.slide+xml"/>
  <Override PartName="/ppt/slides/slide173.xml" ContentType="application/vnd.openxmlformats-officedocument.presentationml.slide+xml"/>
  <Override PartName="/ppt/slides/slide334.xml" ContentType="application/vnd.openxmlformats-officedocument.presentationml.slide+xml"/>
  <Override PartName="/ppt/slides/slide381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312.xml" ContentType="application/vnd.openxmlformats-officedocument.presentationml.slide+xml"/>
  <Override PartName="/ppt/slides/slide457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72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49.xml" ContentType="application/vnd.openxmlformats-officedocument.presentationml.slide+xml"/>
  <Override PartName="/ppt/slides/slide296.xml" ContentType="application/vnd.openxmlformats-officedocument.presentationml.slide+xml"/>
  <Override PartName="/ppt/slides/slide4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24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397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Override PartName="/ppt/notesSlides/notesSlide226.xml" ContentType="application/vnd.openxmlformats-officedocument.presentationml.notesSlide+xml"/>
  <Override PartName="/ppt/notesSlides/notesSlide273.xml" ContentType="application/vnd.openxmlformats-officedocument.presentationml.notesSlide+xml"/>
  <Default Extension="rels" ContentType="application/vnd.openxmlformats-package.relationships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52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88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51.xml" ContentType="application/vnd.openxmlformats-officedocument.presentationml.notes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53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45.xml" ContentType="application/vnd.openxmlformats-officedocument.presentationml.slide+xml"/>
  <Override PartName="/ppt/slides/slide192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331.xml" ContentType="application/vnd.openxmlformats-officedocument.presentationml.slide+xml"/>
  <Override PartName="/ppt/slides/slide429.xml" ContentType="application/vnd.openxmlformats-officedocument.presentationml.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68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67.xml" ContentType="application/vnd.openxmlformats-officedocument.presentationml.notes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slides/slide369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notesSlides/notesSlide100.xml" ContentType="application/vnd.openxmlformats-officedocument.presentationml.notesSlide+xml"/>
  <Override PartName="/ppt/notesSlides/notesSlide245.xml" ContentType="application/vnd.openxmlformats-officedocument.presentationml.notesSlide+xml"/>
  <Override PartName="/ppt/slides/slide31.xml" ContentType="application/vnd.openxmlformats-officedocument.presentationml.slide+xml"/>
  <Override PartName="/ppt/slides/slide224.xml" ContentType="application/vnd.openxmlformats-officedocument.presentationml.slide+xml"/>
  <Override PartName="/ppt/slides/slide271.xml" ContentType="application/vnd.openxmlformats-officedocument.presentationml.slide+xml"/>
  <Override PartName="/ppt/slides/slide410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70.xml" ContentType="application/vnd.openxmlformats-officedocument.presentationml.notes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72.xml" ContentType="application/vnd.openxmlformats-officedocument.presentationml.slide+xml"/>
  <Override PartName="/ppt/notesSlides/notesSlide201.xml" ContentType="application/vnd.openxmlformats-officedocument.presentationml.notesSlide+xml"/>
  <Override PartName="/ppt/slides/slide117.xml" ContentType="application/vnd.openxmlformats-officedocument.presentationml.slide+xml"/>
  <Override PartName="/ppt/slides/slide164.xml" ContentType="application/vnd.openxmlformats-officedocument.presentationml.slide+xml"/>
  <Override PartName="/ppt/slides/slide448.xml" ContentType="application/vnd.openxmlformats-officedocument.presentationml.slide+xml"/>
  <Override PartName="/ppt/notesSlides/notesSlide138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69.xml" ContentType="application/vnd.openxmlformats-officedocument.presentationml.slide+xml"/>
  <Override PartName="/ppt/slides/slide287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47.xml" ContentType="application/vnd.openxmlformats-officedocument.presentationml.slide+xml"/>
  <Override PartName="/ppt/slides/slide426.xml" ContentType="application/vnd.openxmlformats-officedocument.presentationml.slide+xml"/>
  <Override PartName="/ppt/notesSlides/notesSlide2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402" r:id="rId71"/>
    <p:sldId id="403" r:id="rId72"/>
    <p:sldId id="406" r:id="rId73"/>
    <p:sldId id="325" r:id="rId74"/>
    <p:sldId id="326" r:id="rId75"/>
    <p:sldId id="327" r:id="rId76"/>
    <p:sldId id="328" r:id="rId77"/>
    <p:sldId id="404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405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407" r:id="rId96"/>
    <p:sldId id="345" r:id="rId97"/>
    <p:sldId id="346" r:id="rId98"/>
    <p:sldId id="408" r:id="rId99"/>
    <p:sldId id="347" r:id="rId100"/>
    <p:sldId id="348" r:id="rId101"/>
    <p:sldId id="349" r:id="rId102"/>
    <p:sldId id="350" r:id="rId103"/>
    <p:sldId id="351" r:id="rId104"/>
    <p:sldId id="352" r:id="rId105"/>
    <p:sldId id="409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360" r:id="rId114"/>
    <p:sldId id="361" r:id="rId115"/>
    <p:sldId id="362" r:id="rId116"/>
    <p:sldId id="363" r:id="rId117"/>
    <p:sldId id="364" r:id="rId118"/>
    <p:sldId id="365" r:id="rId119"/>
    <p:sldId id="366" r:id="rId120"/>
    <p:sldId id="367" r:id="rId121"/>
    <p:sldId id="368" r:id="rId122"/>
    <p:sldId id="369" r:id="rId123"/>
    <p:sldId id="370" r:id="rId124"/>
    <p:sldId id="371" r:id="rId125"/>
    <p:sldId id="372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81" r:id="rId135"/>
    <p:sldId id="382" r:id="rId136"/>
    <p:sldId id="383" r:id="rId137"/>
    <p:sldId id="384" r:id="rId138"/>
    <p:sldId id="385" r:id="rId139"/>
    <p:sldId id="386" r:id="rId140"/>
    <p:sldId id="387" r:id="rId141"/>
    <p:sldId id="388" r:id="rId142"/>
    <p:sldId id="389" r:id="rId143"/>
    <p:sldId id="390" r:id="rId144"/>
    <p:sldId id="391" r:id="rId145"/>
    <p:sldId id="392" r:id="rId146"/>
    <p:sldId id="393" r:id="rId147"/>
    <p:sldId id="394" r:id="rId148"/>
    <p:sldId id="395" r:id="rId149"/>
    <p:sldId id="396" r:id="rId150"/>
    <p:sldId id="397" r:id="rId151"/>
    <p:sldId id="398" r:id="rId152"/>
    <p:sldId id="399" r:id="rId153"/>
    <p:sldId id="400" r:id="rId154"/>
    <p:sldId id="401" r:id="rId155"/>
    <p:sldId id="410" r:id="rId156"/>
    <p:sldId id="411" r:id="rId157"/>
    <p:sldId id="412" r:id="rId158"/>
    <p:sldId id="413" r:id="rId159"/>
    <p:sldId id="415" r:id="rId160"/>
    <p:sldId id="416" r:id="rId161"/>
    <p:sldId id="417" r:id="rId162"/>
    <p:sldId id="418" r:id="rId163"/>
    <p:sldId id="419" r:id="rId164"/>
    <p:sldId id="422" r:id="rId165"/>
    <p:sldId id="423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459" r:id="rId202"/>
    <p:sldId id="460" r:id="rId203"/>
    <p:sldId id="461" r:id="rId204"/>
    <p:sldId id="462" r:id="rId205"/>
    <p:sldId id="463" r:id="rId206"/>
    <p:sldId id="464" r:id="rId207"/>
    <p:sldId id="465" r:id="rId208"/>
    <p:sldId id="466" r:id="rId209"/>
    <p:sldId id="467" r:id="rId210"/>
    <p:sldId id="468" r:id="rId211"/>
    <p:sldId id="469" r:id="rId212"/>
    <p:sldId id="470" r:id="rId213"/>
    <p:sldId id="471" r:id="rId214"/>
    <p:sldId id="472" r:id="rId215"/>
    <p:sldId id="473" r:id="rId216"/>
    <p:sldId id="474" r:id="rId217"/>
    <p:sldId id="475" r:id="rId218"/>
    <p:sldId id="476" r:id="rId219"/>
    <p:sldId id="477" r:id="rId220"/>
    <p:sldId id="478" r:id="rId221"/>
    <p:sldId id="479" r:id="rId222"/>
    <p:sldId id="480" r:id="rId223"/>
    <p:sldId id="481" r:id="rId224"/>
    <p:sldId id="482" r:id="rId225"/>
    <p:sldId id="483" r:id="rId226"/>
    <p:sldId id="484" r:id="rId227"/>
    <p:sldId id="485" r:id="rId228"/>
    <p:sldId id="486" r:id="rId229"/>
    <p:sldId id="487" r:id="rId230"/>
    <p:sldId id="488" r:id="rId231"/>
    <p:sldId id="489" r:id="rId232"/>
    <p:sldId id="490" r:id="rId233"/>
    <p:sldId id="491" r:id="rId234"/>
    <p:sldId id="492" r:id="rId235"/>
    <p:sldId id="493" r:id="rId236"/>
    <p:sldId id="494" r:id="rId237"/>
    <p:sldId id="495" r:id="rId238"/>
    <p:sldId id="496" r:id="rId239"/>
    <p:sldId id="497" r:id="rId240"/>
    <p:sldId id="498" r:id="rId241"/>
    <p:sldId id="499" r:id="rId242"/>
    <p:sldId id="500" r:id="rId243"/>
    <p:sldId id="501" r:id="rId244"/>
    <p:sldId id="502" r:id="rId245"/>
    <p:sldId id="503" r:id="rId246"/>
    <p:sldId id="504" r:id="rId247"/>
    <p:sldId id="505" r:id="rId248"/>
    <p:sldId id="506" r:id="rId249"/>
    <p:sldId id="507" r:id="rId250"/>
    <p:sldId id="508" r:id="rId251"/>
    <p:sldId id="509" r:id="rId252"/>
    <p:sldId id="510" r:id="rId253"/>
    <p:sldId id="511" r:id="rId254"/>
    <p:sldId id="512" r:id="rId255"/>
    <p:sldId id="513" r:id="rId256"/>
    <p:sldId id="514" r:id="rId257"/>
    <p:sldId id="515" r:id="rId258"/>
    <p:sldId id="516" r:id="rId259"/>
    <p:sldId id="517" r:id="rId260"/>
    <p:sldId id="518" r:id="rId261"/>
    <p:sldId id="519" r:id="rId262"/>
    <p:sldId id="520" r:id="rId263"/>
    <p:sldId id="522" r:id="rId264"/>
    <p:sldId id="523" r:id="rId265"/>
    <p:sldId id="524" r:id="rId266"/>
    <p:sldId id="525" r:id="rId267"/>
    <p:sldId id="526" r:id="rId268"/>
    <p:sldId id="527" r:id="rId269"/>
    <p:sldId id="528" r:id="rId270"/>
    <p:sldId id="529" r:id="rId271"/>
    <p:sldId id="530" r:id="rId272"/>
    <p:sldId id="531" r:id="rId273"/>
    <p:sldId id="532" r:id="rId274"/>
    <p:sldId id="533" r:id="rId275"/>
    <p:sldId id="534" r:id="rId276"/>
    <p:sldId id="535" r:id="rId277"/>
    <p:sldId id="536" r:id="rId278"/>
    <p:sldId id="537" r:id="rId279"/>
    <p:sldId id="538" r:id="rId280"/>
    <p:sldId id="539" r:id="rId281"/>
    <p:sldId id="540" r:id="rId282"/>
    <p:sldId id="541" r:id="rId283"/>
    <p:sldId id="542" r:id="rId284"/>
    <p:sldId id="543" r:id="rId285"/>
    <p:sldId id="544" r:id="rId286"/>
    <p:sldId id="545" r:id="rId287"/>
    <p:sldId id="546" r:id="rId288"/>
    <p:sldId id="547" r:id="rId289"/>
    <p:sldId id="548" r:id="rId290"/>
    <p:sldId id="549" r:id="rId291"/>
    <p:sldId id="550" r:id="rId292"/>
    <p:sldId id="551" r:id="rId293"/>
    <p:sldId id="552" r:id="rId294"/>
    <p:sldId id="553" r:id="rId295"/>
    <p:sldId id="554" r:id="rId296"/>
    <p:sldId id="555" r:id="rId297"/>
    <p:sldId id="556" r:id="rId298"/>
    <p:sldId id="557" r:id="rId299"/>
    <p:sldId id="558" r:id="rId300"/>
    <p:sldId id="559" r:id="rId301"/>
    <p:sldId id="560" r:id="rId302"/>
    <p:sldId id="561" r:id="rId303"/>
    <p:sldId id="562" r:id="rId304"/>
    <p:sldId id="563" r:id="rId305"/>
    <p:sldId id="564" r:id="rId306"/>
    <p:sldId id="565" r:id="rId307"/>
    <p:sldId id="566" r:id="rId308"/>
    <p:sldId id="567" r:id="rId309"/>
    <p:sldId id="568" r:id="rId310"/>
    <p:sldId id="569" r:id="rId311"/>
    <p:sldId id="570" r:id="rId312"/>
    <p:sldId id="571" r:id="rId313"/>
    <p:sldId id="572" r:id="rId314"/>
    <p:sldId id="573" r:id="rId315"/>
    <p:sldId id="574" r:id="rId316"/>
    <p:sldId id="575" r:id="rId317"/>
    <p:sldId id="576" r:id="rId318"/>
    <p:sldId id="577" r:id="rId319"/>
    <p:sldId id="578" r:id="rId320"/>
    <p:sldId id="579" r:id="rId321"/>
    <p:sldId id="580" r:id="rId322"/>
    <p:sldId id="581" r:id="rId323"/>
    <p:sldId id="582" r:id="rId324"/>
    <p:sldId id="583" r:id="rId325"/>
    <p:sldId id="584" r:id="rId326"/>
    <p:sldId id="585" r:id="rId327"/>
    <p:sldId id="586" r:id="rId328"/>
    <p:sldId id="587" r:id="rId329"/>
    <p:sldId id="588" r:id="rId330"/>
    <p:sldId id="589" r:id="rId331"/>
    <p:sldId id="590" r:id="rId332"/>
    <p:sldId id="591" r:id="rId333"/>
    <p:sldId id="592" r:id="rId334"/>
    <p:sldId id="593" r:id="rId335"/>
    <p:sldId id="594" r:id="rId336"/>
    <p:sldId id="595" r:id="rId337"/>
    <p:sldId id="596" r:id="rId338"/>
    <p:sldId id="597" r:id="rId339"/>
    <p:sldId id="598" r:id="rId340"/>
    <p:sldId id="599" r:id="rId341"/>
    <p:sldId id="600" r:id="rId342"/>
    <p:sldId id="606" r:id="rId343"/>
    <p:sldId id="602" r:id="rId344"/>
    <p:sldId id="603" r:id="rId345"/>
    <p:sldId id="604" r:id="rId346"/>
    <p:sldId id="605" r:id="rId347"/>
    <p:sldId id="607" r:id="rId348"/>
    <p:sldId id="608" r:id="rId349"/>
    <p:sldId id="609" r:id="rId350"/>
    <p:sldId id="610" r:id="rId351"/>
    <p:sldId id="611" r:id="rId352"/>
    <p:sldId id="612" r:id="rId353"/>
    <p:sldId id="613" r:id="rId354"/>
    <p:sldId id="614" r:id="rId355"/>
    <p:sldId id="615" r:id="rId356"/>
    <p:sldId id="616" r:id="rId357"/>
    <p:sldId id="617" r:id="rId358"/>
    <p:sldId id="618" r:id="rId359"/>
    <p:sldId id="619" r:id="rId360"/>
    <p:sldId id="620" r:id="rId361"/>
    <p:sldId id="621" r:id="rId362"/>
    <p:sldId id="622" r:id="rId363"/>
    <p:sldId id="623" r:id="rId364"/>
    <p:sldId id="624" r:id="rId365"/>
    <p:sldId id="625" r:id="rId366"/>
    <p:sldId id="626" r:id="rId367"/>
    <p:sldId id="627" r:id="rId368"/>
    <p:sldId id="628" r:id="rId369"/>
    <p:sldId id="629" r:id="rId370"/>
    <p:sldId id="630" r:id="rId371"/>
    <p:sldId id="631" r:id="rId372"/>
    <p:sldId id="632" r:id="rId373"/>
    <p:sldId id="633" r:id="rId374"/>
    <p:sldId id="634" r:id="rId375"/>
    <p:sldId id="635" r:id="rId376"/>
    <p:sldId id="636" r:id="rId377"/>
    <p:sldId id="637" r:id="rId378"/>
    <p:sldId id="638" r:id="rId379"/>
    <p:sldId id="639" r:id="rId380"/>
    <p:sldId id="640" r:id="rId381"/>
    <p:sldId id="641" r:id="rId382"/>
    <p:sldId id="642" r:id="rId383"/>
    <p:sldId id="643" r:id="rId384"/>
    <p:sldId id="644" r:id="rId385"/>
    <p:sldId id="645" r:id="rId386"/>
    <p:sldId id="646" r:id="rId387"/>
    <p:sldId id="647" r:id="rId388"/>
    <p:sldId id="648" r:id="rId389"/>
    <p:sldId id="649" r:id="rId390"/>
    <p:sldId id="650" r:id="rId391"/>
    <p:sldId id="651" r:id="rId392"/>
    <p:sldId id="652" r:id="rId393"/>
    <p:sldId id="653" r:id="rId394"/>
    <p:sldId id="654" r:id="rId395"/>
    <p:sldId id="655" r:id="rId396"/>
    <p:sldId id="656" r:id="rId397"/>
    <p:sldId id="657" r:id="rId398"/>
    <p:sldId id="658" r:id="rId399"/>
    <p:sldId id="659" r:id="rId400"/>
    <p:sldId id="660" r:id="rId401"/>
    <p:sldId id="661" r:id="rId402"/>
    <p:sldId id="662" r:id="rId403"/>
    <p:sldId id="663" r:id="rId404"/>
    <p:sldId id="664" r:id="rId405"/>
    <p:sldId id="665" r:id="rId406"/>
    <p:sldId id="666" r:id="rId407"/>
    <p:sldId id="667" r:id="rId408"/>
    <p:sldId id="668" r:id="rId409"/>
    <p:sldId id="669" r:id="rId410"/>
    <p:sldId id="670" r:id="rId411"/>
    <p:sldId id="671" r:id="rId412"/>
    <p:sldId id="672" r:id="rId413"/>
    <p:sldId id="673" r:id="rId414"/>
    <p:sldId id="674" r:id="rId415"/>
    <p:sldId id="675" r:id="rId416"/>
    <p:sldId id="676" r:id="rId417"/>
    <p:sldId id="677" r:id="rId418"/>
    <p:sldId id="678" r:id="rId419"/>
    <p:sldId id="679" r:id="rId420"/>
    <p:sldId id="680" r:id="rId421"/>
    <p:sldId id="681" r:id="rId422"/>
    <p:sldId id="682" r:id="rId423"/>
    <p:sldId id="683" r:id="rId424"/>
    <p:sldId id="684" r:id="rId425"/>
    <p:sldId id="685" r:id="rId426"/>
    <p:sldId id="686" r:id="rId427"/>
    <p:sldId id="687" r:id="rId428"/>
    <p:sldId id="688" r:id="rId429"/>
    <p:sldId id="689" r:id="rId430"/>
    <p:sldId id="690" r:id="rId431"/>
    <p:sldId id="691" r:id="rId432"/>
    <p:sldId id="692" r:id="rId433"/>
    <p:sldId id="693" r:id="rId434"/>
    <p:sldId id="694" r:id="rId435"/>
    <p:sldId id="695" r:id="rId436"/>
    <p:sldId id="696" r:id="rId437"/>
    <p:sldId id="697" r:id="rId438"/>
    <p:sldId id="698" r:id="rId439"/>
    <p:sldId id="699" r:id="rId440"/>
    <p:sldId id="700" r:id="rId441"/>
    <p:sldId id="701" r:id="rId442"/>
    <p:sldId id="702" r:id="rId443"/>
    <p:sldId id="703" r:id="rId444"/>
    <p:sldId id="704" r:id="rId445"/>
    <p:sldId id="705" r:id="rId446"/>
    <p:sldId id="706" r:id="rId447"/>
    <p:sldId id="707" r:id="rId448"/>
    <p:sldId id="708" r:id="rId449"/>
    <p:sldId id="709" r:id="rId450"/>
    <p:sldId id="710" r:id="rId451"/>
    <p:sldId id="711" r:id="rId452"/>
    <p:sldId id="712" r:id="rId453"/>
    <p:sldId id="713" r:id="rId454"/>
    <p:sldId id="714" r:id="rId455"/>
    <p:sldId id="715" r:id="rId456"/>
    <p:sldId id="716" r:id="rId457"/>
    <p:sldId id="717" r:id="rId458"/>
    <p:sldId id="718" r:id="rId459"/>
    <p:sldId id="719" r:id="rId460"/>
    <p:sldId id="720" r:id="rId461"/>
    <p:sldId id="721" r:id="rId462"/>
    <p:sldId id="722" r:id="rId463"/>
    <p:sldId id="723" r:id="rId464"/>
    <p:sldId id="724" r:id="rId465"/>
    <p:sldId id="725" r:id="rId466"/>
    <p:sldId id="726" r:id="rId467"/>
    <p:sldId id="727" r:id="rId468"/>
    <p:sldId id="728" r:id="rId469"/>
    <p:sldId id="729" r:id="rId470"/>
    <p:sldId id="730" r:id="rId471"/>
    <p:sldId id="731" r:id="rId472"/>
    <p:sldId id="732" r:id="rId4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4660"/>
  </p:normalViewPr>
  <p:slideViewPr>
    <p:cSldViewPr>
      <p:cViewPr varScale="1">
        <p:scale>
          <a:sx n="98" d="100"/>
          <a:sy n="98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presProps" Target="presProps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theme" Target="theme/theme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467" Type="http://schemas.openxmlformats.org/officeDocument/2006/relationships/slide" Target="slides/slide466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457" Type="http://schemas.openxmlformats.org/officeDocument/2006/relationships/slide" Target="slides/slide456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478" Type="http://schemas.openxmlformats.org/officeDocument/2006/relationships/tableStyles" Target="tableStyle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72" Type="http://schemas.openxmlformats.org/officeDocument/2006/relationships/slide" Target="slides/slide47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62" Type="http://schemas.openxmlformats.org/officeDocument/2006/relationships/slide" Target="slides/slide461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slide" Target="slides/slide451.xml"/><Relationship Id="rId473" Type="http://schemas.openxmlformats.org/officeDocument/2006/relationships/slide" Target="slides/slide472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notesMaster" Target="notesMasters/notesMaster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viewProps" Target="viewProps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15EF-9176-4148-BE5A-6853E04FB4E5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064A1-5FE7-44AF-80AB-2AEF5FBB01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2221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8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2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0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4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4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8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0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481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213489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3768116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828723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5414362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5300144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7331729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7870491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2636528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7928043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4141787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109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1921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907142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8987132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9932275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0778426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6951146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5521237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5271964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864865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0462773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2804696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119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6441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824501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9534275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8973660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5063607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4053830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0309629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265281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6050938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0218193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8444292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129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8313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6214851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8451267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4616215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1199629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2304639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8767721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8733958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0052069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7075314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2297777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139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6157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1471829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0073036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2066992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087780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7310320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5660395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3568190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6149836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9431248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2771885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149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3749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1238846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150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9295266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151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1154506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152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3470358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153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7070106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154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9650166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241</a:t>
            </a:fld>
            <a:endParaRPr lang="en-CA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287</a:t>
            </a:fld>
            <a:endParaRPr lang="en-CA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288</a:t>
            </a:fld>
            <a:endParaRPr lang="en-CA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289</a:t>
            </a:fld>
            <a:endParaRPr lang="en-CA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290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929106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291</a:t>
            </a:fld>
            <a:endParaRPr lang="en-CA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292</a:t>
            </a:fld>
            <a:endParaRPr lang="en-CA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293</a:t>
            </a:fld>
            <a:endParaRPr lang="en-CA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294</a:t>
            </a:fld>
            <a:endParaRPr lang="en-CA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295</a:t>
            </a:fld>
            <a:endParaRPr lang="en-CA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296</a:t>
            </a:fld>
            <a:endParaRPr lang="en-CA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297</a:t>
            </a:fld>
            <a:endParaRPr lang="en-CA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298</a:t>
            </a:fld>
            <a:endParaRPr lang="en-CA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299</a:t>
            </a:fld>
            <a:endParaRPr lang="en-CA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300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93490224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301</a:t>
            </a:fld>
            <a:endParaRPr lang="en-CA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302</a:t>
            </a:fld>
            <a:endParaRPr lang="en-CA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303</a:t>
            </a:fld>
            <a:endParaRPr lang="en-CA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304</a:t>
            </a:fld>
            <a:endParaRPr lang="en-CA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305</a:t>
            </a:fld>
            <a:endParaRPr lang="en-CA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306</a:t>
            </a:fld>
            <a:endParaRPr lang="en-CA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307</a:t>
            </a:fld>
            <a:endParaRPr lang="en-CA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308</a:t>
            </a:fld>
            <a:endParaRPr lang="en-CA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309</a:t>
            </a:fld>
            <a:endParaRPr lang="en-CA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310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00679562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311</a:t>
            </a:fld>
            <a:endParaRPr lang="en-CA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312</a:t>
            </a:fld>
            <a:endParaRPr lang="en-CA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313</a:t>
            </a:fld>
            <a:endParaRPr lang="en-CA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314</a:t>
            </a:fld>
            <a:endParaRPr lang="en-CA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315</a:t>
            </a:fld>
            <a:endParaRPr lang="en-CA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316</a:t>
            </a:fld>
            <a:endParaRPr lang="en-CA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317</a:t>
            </a:fld>
            <a:endParaRPr lang="en-CA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318</a:t>
            </a:fld>
            <a:endParaRPr lang="en-CA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319</a:t>
            </a:fld>
            <a:endParaRPr lang="en-CA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22510749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321</a:t>
            </a:fld>
            <a:endParaRPr lang="en-CA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322</a:t>
            </a:fld>
            <a:endParaRPr lang="en-CA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323</a:t>
            </a:fld>
            <a:endParaRPr lang="en-CA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324</a:t>
            </a:fld>
            <a:endParaRPr lang="en-CA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325</a:t>
            </a:fld>
            <a:endParaRPr lang="en-CA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326</a:t>
            </a:fld>
            <a:endParaRPr lang="en-CA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327</a:t>
            </a:fld>
            <a:endParaRPr lang="en-CA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328</a:t>
            </a:fld>
            <a:endParaRPr lang="en-CA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329</a:t>
            </a:fld>
            <a:endParaRPr lang="en-CA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2465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2896080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331</a:t>
            </a:fld>
            <a:endParaRPr lang="en-CA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332</a:t>
            </a:fld>
            <a:endParaRPr lang="en-CA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333</a:t>
            </a:fld>
            <a:endParaRPr lang="en-CA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334</a:t>
            </a:fld>
            <a:endParaRPr lang="en-CA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335</a:t>
            </a:fld>
            <a:endParaRPr lang="en-CA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336</a:t>
            </a:fld>
            <a:endParaRPr lang="en-CA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337</a:t>
            </a:fld>
            <a:endParaRPr lang="en-CA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338</a:t>
            </a:fld>
            <a:endParaRPr lang="en-CA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339</a:t>
            </a:fld>
            <a:endParaRPr lang="en-CA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340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652474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341</a:t>
            </a:fld>
            <a:endParaRPr lang="en-CA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389</a:t>
            </a:fld>
            <a:endParaRPr lang="en-CA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390</a:t>
            </a:fld>
            <a:endParaRPr lang="en-CA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391</a:t>
            </a:fld>
            <a:endParaRPr lang="en-CA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392</a:t>
            </a:fld>
            <a:endParaRPr lang="en-CA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393</a:t>
            </a:fld>
            <a:endParaRPr lang="en-CA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404</a:t>
            </a:fld>
            <a:endParaRPr lang="en-CA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405</a:t>
            </a:fld>
            <a:endParaRPr lang="en-CA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406</a:t>
            </a:fld>
            <a:endParaRPr lang="en-CA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407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6914797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408</a:t>
            </a:fld>
            <a:endParaRPr lang="en-CA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409</a:t>
            </a:fld>
            <a:endParaRPr lang="en-CA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410</a:t>
            </a:fld>
            <a:endParaRPr lang="en-CA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411</a:t>
            </a:fld>
            <a:endParaRPr lang="en-CA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412</a:t>
            </a:fld>
            <a:endParaRPr lang="en-CA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413</a:t>
            </a:fld>
            <a:endParaRPr lang="en-CA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414</a:t>
            </a:fld>
            <a:endParaRPr lang="en-CA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415</a:t>
            </a:fld>
            <a:endParaRPr lang="en-CA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416</a:t>
            </a:fld>
            <a:endParaRPr lang="en-CA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417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14516499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418</a:t>
            </a:fld>
            <a:endParaRPr lang="en-CA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419</a:t>
            </a:fld>
            <a:endParaRPr lang="en-CA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420</a:t>
            </a:fld>
            <a:endParaRPr lang="en-CA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421</a:t>
            </a:fld>
            <a:endParaRPr lang="en-CA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422</a:t>
            </a:fld>
            <a:endParaRPr lang="en-CA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423</a:t>
            </a:fld>
            <a:endParaRPr lang="en-CA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424</a:t>
            </a:fld>
            <a:endParaRPr lang="en-CA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425</a:t>
            </a:fld>
            <a:endParaRPr lang="en-CA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426</a:t>
            </a:fld>
            <a:endParaRPr lang="en-CA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427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39606214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428</a:t>
            </a:fld>
            <a:endParaRPr lang="en-CA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429</a:t>
            </a:fld>
            <a:endParaRPr lang="en-CA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430</a:t>
            </a:fld>
            <a:endParaRPr lang="en-CA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431</a:t>
            </a:fld>
            <a:endParaRPr lang="en-CA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432</a:t>
            </a:fld>
            <a:endParaRPr lang="en-CA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433</a:t>
            </a:fld>
            <a:endParaRPr lang="en-CA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434</a:t>
            </a:fld>
            <a:endParaRPr lang="en-CA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435</a:t>
            </a:fld>
            <a:endParaRPr lang="en-CA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437</a:t>
            </a:fld>
            <a:endParaRPr lang="en-CA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438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73062900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439</a:t>
            </a:fld>
            <a:endParaRPr lang="en-CA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440</a:t>
            </a:fld>
            <a:endParaRPr lang="en-CA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441</a:t>
            </a:fld>
            <a:endParaRPr lang="en-CA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442</a:t>
            </a:fld>
            <a:endParaRPr lang="en-CA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443</a:t>
            </a:fld>
            <a:endParaRPr lang="en-CA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444</a:t>
            </a:fld>
            <a:endParaRPr lang="en-CA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445</a:t>
            </a:fld>
            <a:endParaRPr lang="en-CA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446</a:t>
            </a:fld>
            <a:endParaRPr lang="en-CA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448</a:t>
            </a:fld>
            <a:endParaRPr lang="en-CA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449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36776974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450</a:t>
            </a:fld>
            <a:endParaRPr lang="en-CA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451</a:t>
            </a:fld>
            <a:endParaRPr lang="en-CA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452</a:t>
            </a:fld>
            <a:endParaRPr lang="en-CA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453</a:t>
            </a:fld>
            <a:endParaRPr lang="en-CA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454</a:t>
            </a:fld>
            <a:endParaRPr lang="en-CA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455</a:t>
            </a:fld>
            <a:endParaRPr lang="en-CA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457</a:t>
            </a:fld>
            <a:endParaRPr lang="en-CA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458</a:t>
            </a:fld>
            <a:endParaRPr lang="en-CA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459</a:t>
            </a:fld>
            <a:endParaRPr lang="en-CA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462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14708288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464</a:t>
            </a:fld>
            <a:endParaRPr lang="en-CA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465</a:t>
            </a:fld>
            <a:endParaRPr lang="en-CA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466</a:t>
            </a:fld>
            <a:endParaRPr lang="en-CA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468</a:t>
            </a:fld>
            <a:endParaRPr lang="en-CA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469</a:t>
            </a:fld>
            <a:endParaRPr lang="en-CA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470</a:t>
            </a:fld>
            <a:endParaRPr lang="en-CA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472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79486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3931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43584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47489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74823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67273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41729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54028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43244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54561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870844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40109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1050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06526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27633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808546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674792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691366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216048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656482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951195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041909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94918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6415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807735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705154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014155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026536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44805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473136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67290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015487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202567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936340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7017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965950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812663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245939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2075326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358513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771821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919542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321858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947609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02846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69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0227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794851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920596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038653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124404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172464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552653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696823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032571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326517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622585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79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4746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290402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265308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914989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982198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567694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0331093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8758636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204275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1684857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0568938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89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4149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581604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4524640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86576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8183673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8416112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389599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4856602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1827929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7135425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98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2969438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64A1-5FE7-44AF-80AB-2AEF5FBB013A}" type="slidenum">
              <a:rPr lang="en-CA" smtClean="0"/>
              <a:pPr/>
              <a:t>99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8378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9989484-35B6-47BD-92FC-2BEFDBEC4767}" type="datetimeFigureOut">
              <a:rPr lang="en-CA" smtClean="0"/>
              <a:pPr/>
              <a:t>02/04/2013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2687A72-7B8B-4F59-B78D-408CE32EB93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COEN 244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911" y="3861048"/>
            <a:ext cx="6400800" cy="1752600"/>
          </a:xfrm>
        </p:spPr>
        <p:txBody>
          <a:bodyPr/>
          <a:lstStyle/>
          <a:p>
            <a:r>
              <a:rPr lang="en-CA" dirty="0" smtClean="0"/>
              <a:t>Lecture Slides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427984" y="324319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 smtClean="0"/>
              <a:t>www.learncpp.com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4665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620000" cy="5021635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cDate.m_nMonth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cDate.m_nDay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14;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cDate.m_nYear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2020;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149377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6120680"/>
          </a:xfrm>
        </p:spPr>
        <p:txBody>
          <a:bodyPr>
            <a:normAutofit fontScale="47500" lnSpcReduction="20000"/>
          </a:bodyPr>
          <a:lstStyle/>
          <a:p>
            <a:r>
              <a:rPr lang="en-US" b="0" dirty="0" smtClean="0"/>
              <a:t>The ! operator is often used as a shorthand method to test if something is set to the value zero:</a:t>
            </a:r>
          </a:p>
          <a:p>
            <a:pPr fontAlgn="base"/>
            <a:r>
              <a:rPr lang="en-US" sz="3300" dirty="0" smtClean="0"/>
              <a:t>class Point</a:t>
            </a:r>
          </a:p>
          <a:p>
            <a:pPr fontAlgn="base"/>
            <a:r>
              <a:rPr lang="en-US" sz="3300" dirty="0" smtClean="0"/>
              <a:t>{</a:t>
            </a:r>
          </a:p>
          <a:p>
            <a:pPr fontAlgn="base"/>
            <a:r>
              <a:rPr lang="en-US" sz="3300" dirty="0" smtClean="0"/>
              <a:t>private:</a:t>
            </a:r>
          </a:p>
          <a:p>
            <a:pPr fontAlgn="base"/>
            <a:r>
              <a:rPr lang="en-US" sz="3300" dirty="0" smtClean="0"/>
              <a:t>    double </a:t>
            </a:r>
            <a:r>
              <a:rPr lang="en-US" sz="3300" dirty="0" err="1" smtClean="0"/>
              <a:t>m_dX</a:t>
            </a:r>
            <a:r>
              <a:rPr lang="en-US" sz="3300" dirty="0" smtClean="0"/>
              <a:t>, </a:t>
            </a:r>
            <a:r>
              <a:rPr lang="en-US" sz="3300" dirty="0" err="1" smtClean="0"/>
              <a:t>m_dY</a:t>
            </a:r>
            <a:r>
              <a:rPr lang="en-US" sz="3300" dirty="0" smtClean="0"/>
              <a:t>, </a:t>
            </a:r>
            <a:r>
              <a:rPr lang="en-US" sz="3300" dirty="0" err="1" smtClean="0"/>
              <a:t>m_dZ</a:t>
            </a:r>
            <a:r>
              <a:rPr lang="en-US" sz="3300" dirty="0" smtClean="0"/>
              <a:t>;</a:t>
            </a:r>
          </a:p>
          <a:p>
            <a:pPr fontAlgn="base"/>
            <a:r>
              <a:rPr lang="en-US" sz="3300" dirty="0" smtClean="0"/>
              <a:t>public:</a:t>
            </a:r>
          </a:p>
          <a:p>
            <a:pPr fontAlgn="base"/>
            <a:r>
              <a:rPr lang="en-US" sz="3300" dirty="0" smtClean="0"/>
              <a:t>    Point(double </a:t>
            </a:r>
            <a:r>
              <a:rPr lang="en-US" sz="3300" dirty="0" err="1" smtClean="0"/>
              <a:t>dX</a:t>
            </a:r>
            <a:r>
              <a:rPr lang="en-US" sz="3300" dirty="0" smtClean="0"/>
              <a:t>=0.0, double </a:t>
            </a:r>
            <a:r>
              <a:rPr lang="en-US" sz="3300" dirty="0" err="1" smtClean="0"/>
              <a:t>dY</a:t>
            </a:r>
            <a:r>
              <a:rPr lang="en-US" sz="3300" dirty="0" smtClean="0"/>
              <a:t>=0.0, double </a:t>
            </a:r>
            <a:r>
              <a:rPr lang="en-US" sz="3300" dirty="0" err="1" smtClean="0"/>
              <a:t>dZ</a:t>
            </a:r>
            <a:r>
              <a:rPr lang="en-US" sz="3300" dirty="0" smtClean="0"/>
              <a:t>=0.0)</a:t>
            </a:r>
          </a:p>
          <a:p>
            <a:pPr fontAlgn="base"/>
            <a:r>
              <a:rPr lang="en-US" sz="3300" dirty="0" smtClean="0"/>
              <a:t>    {</a:t>
            </a:r>
          </a:p>
          <a:p>
            <a:pPr fontAlgn="base"/>
            <a:r>
              <a:rPr lang="en-US" sz="3300" dirty="0" smtClean="0"/>
              <a:t>    </a:t>
            </a:r>
            <a:r>
              <a:rPr lang="en-US" sz="3300" dirty="0" err="1" smtClean="0"/>
              <a:t>m_dX</a:t>
            </a:r>
            <a:r>
              <a:rPr lang="en-US" sz="3300" dirty="0" smtClean="0"/>
              <a:t> = </a:t>
            </a:r>
            <a:r>
              <a:rPr lang="en-US" sz="3300" dirty="0" err="1" smtClean="0"/>
              <a:t>dX</a:t>
            </a:r>
            <a:r>
              <a:rPr lang="en-US" sz="3300" dirty="0" smtClean="0"/>
              <a:t>;   </a:t>
            </a:r>
            <a:r>
              <a:rPr lang="en-US" sz="3300" dirty="0" err="1" smtClean="0"/>
              <a:t>m_dY</a:t>
            </a:r>
            <a:r>
              <a:rPr lang="en-US" sz="3300" dirty="0" smtClean="0"/>
              <a:t> = </a:t>
            </a:r>
            <a:r>
              <a:rPr lang="en-US" sz="3300" dirty="0" err="1" smtClean="0"/>
              <a:t>dY</a:t>
            </a:r>
            <a:r>
              <a:rPr lang="en-US" sz="3300" dirty="0" smtClean="0"/>
              <a:t>;   </a:t>
            </a:r>
            <a:r>
              <a:rPr lang="en-US" sz="3300" dirty="0" err="1" smtClean="0"/>
              <a:t>m_dZ</a:t>
            </a:r>
            <a:r>
              <a:rPr lang="en-US" sz="3300" dirty="0" smtClean="0"/>
              <a:t> = </a:t>
            </a:r>
            <a:r>
              <a:rPr lang="en-US" sz="3300" dirty="0" err="1" smtClean="0"/>
              <a:t>dZ</a:t>
            </a:r>
            <a:r>
              <a:rPr lang="en-US" sz="3300" dirty="0" smtClean="0"/>
              <a:t>;</a:t>
            </a:r>
          </a:p>
          <a:p>
            <a:pPr fontAlgn="base"/>
            <a:r>
              <a:rPr lang="en-US" sz="3300" dirty="0" smtClean="0"/>
              <a:t>    }</a:t>
            </a:r>
          </a:p>
          <a:p>
            <a:pPr fontAlgn="base"/>
            <a:r>
              <a:rPr lang="en-US" sz="3300" dirty="0" smtClean="0"/>
              <a:t>    // Convert a Point into it's negative equivalent</a:t>
            </a:r>
          </a:p>
          <a:p>
            <a:pPr fontAlgn="base"/>
            <a:r>
              <a:rPr lang="en-US" sz="3300" dirty="0" smtClean="0"/>
              <a:t>    friend Point operator- (const Point &amp;</a:t>
            </a:r>
            <a:r>
              <a:rPr lang="en-US" sz="3300" dirty="0" err="1" smtClean="0"/>
              <a:t>cPoint</a:t>
            </a:r>
            <a:r>
              <a:rPr lang="en-US" sz="3300" dirty="0" smtClean="0"/>
              <a:t>);</a:t>
            </a:r>
          </a:p>
          <a:p>
            <a:pPr fontAlgn="base"/>
            <a:r>
              <a:rPr lang="en-US" sz="3300" dirty="0" smtClean="0"/>
              <a:t>    // Return true if the point is set at the origin</a:t>
            </a:r>
          </a:p>
          <a:p>
            <a:pPr fontAlgn="base"/>
            <a:r>
              <a:rPr lang="en-US" sz="3300" dirty="0" smtClean="0"/>
              <a:t>    friend </a:t>
            </a:r>
            <a:r>
              <a:rPr lang="en-US" sz="3300" dirty="0" err="1" smtClean="0"/>
              <a:t>bool</a:t>
            </a:r>
            <a:r>
              <a:rPr lang="en-US" sz="3300" dirty="0" smtClean="0"/>
              <a:t> operator!(const Point &amp;</a:t>
            </a:r>
            <a:r>
              <a:rPr lang="en-US" sz="3300" dirty="0" err="1" smtClean="0"/>
              <a:t>cPoint</a:t>
            </a:r>
            <a:r>
              <a:rPr lang="en-US" sz="3300" dirty="0" smtClean="0"/>
              <a:t>);</a:t>
            </a:r>
          </a:p>
          <a:p>
            <a:pPr fontAlgn="base"/>
            <a:r>
              <a:rPr lang="en-US" sz="3300" dirty="0" smtClean="0"/>
              <a:t>    double </a:t>
            </a:r>
            <a:r>
              <a:rPr lang="en-US" sz="3300" dirty="0" err="1" smtClean="0"/>
              <a:t>GetX</a:t>
            </a:r>
            <a:r>
              <a:rPr lang="en-US" sz="3300" dirty="0" smtClean="0"/>
              <a:t>() { return </a:t>
            </a:r>
            <a:r>
              <a:rPr lang="en-US" sz="3300" dirty="0" err="1" smtClean="0"/>
              <a:t>m_dX</a:t>
            </a:r>
            <a:r>
              <a:rPr lang="en-US" sz="3300" dirty="0" smtClean="0"/>
              <a:t>; }</a:t>
            </a:r>
          </a:p>
          <a:p>
            <a:pPr fontAlgn="base"/>
            <a:r>
              <a:rPr lang="en-US" sz="3300" dirty="0" smtClean="0"/>
              <a:t>    double </a:t>
            </a:r>
            <a:r>
              <a:rPr lang="en-US" sz="3300" dirty="0" err="1" smtClean="0"/>
              <a:t>GetY</a:t>
            </a:r>
            <a:r>
              <a:rPr lang="en-US" sz="3300" dirty="0" smtClean="0"/>
              <a:t>() { return </a:t>
            </a:r>
            <a:r>
              <a:rPr lang="en-US" sz="3300" dirty="0" err="1" smtClean="0"/>
              <a:t>m_dY</a:t>
            </a:r>
            <a:r>
              <a:rPr lang="en-US" sz="3300" dirty="0" smtClean="0"/>
              <a:t>; }</a:t>
            </a:r>
          </a:p>
          <a:p>
            <a:pPr fontAlgn="base"/>
            <a:r>
              <a:rPr lang="en-US" sz="3300" dirty="0" smtClean="0"/>
              <a:t>    double </a:t>
            </a:r>
            <a:r>
              <a:rPr lang="en-US" sz="3300" dirty="0" err="1" smtClean="0"/>
              <a:t>GetZ</a:t>
            </a:r>
            <a:r>
              <a:rPr lang="en-US" sz="3300" dirty="0" smtClean="0"/>
              <a:t>() { return </a:t>
            </a:r>
            <a:r>
              <a:rPr lang="en-US" sz="3300" dirty="0" err="1" smtClean="0"/>
              <a:t>m_dZ</a:t>
            </a:r>
            <a:r>
              <a:rPr lang="en-US" sz="3300" dirty="0" smtClean="0"/>
              <a:t>; }</a:t>
            </a:r>
          </a:p>
          <a:p>
            <a:pPr fontAlgn="base"/>
            <a:r>
              <a:rPr lang="en-US" sz="3300" dirty="0" smtClean="0"/>
              <a:t>};</a:t>
            </a:r>
          </a:p>
          <a:p>
            <a:pPr fontAlgn="base"/>
            <a:r>
              <a:rPr lang="en-US" b="0" dirty="0" smtClean="0"/>
              <a:t> 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// Convert a Point into it's negative equivalent</a:t>
            </a:r>
          </a:p>
          <a:p>
            <a:pPr fontAlgn="base"/>
            <a:r>
              <a:rPr lang="en-US" dirty="0" smtClean="0"/>
              <a:t>Point operator-(const Point &amp;</a:t>
            </a:r>
            <a:r>
              <a:rPr lang="en-US" dirty="0" err="1" smtClean="0"/>
              <a:t>cPoint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return Point(-</a:t>
            </a:r>
            <a:r>
              <a:rPr lang="en-US" dirty="0" err="1" smtClean="0"/>
              <a:t>cPoint.m_dX</a:t>
            </a:r>
            <a:r>
              <a:rPr lang="en-US" dirty="0" smtClean="0"/>
              <a:t>, -</a:t>
            </a:r>
            <a:r>
              <a:rPr lang="en-US" dirty="0" err="1" smtClean="0"/>
              <a:t>cPoint.m_dY</a:t>
            </a:r>
            <a:r>
              <a:rPr lang="en-US" dirty="0" smtClean="0"/>
              <a:t>, -</a:t>
            </a:r>
            <a:r>
              <a:rPr lang="en-US" dirty="0" err="1" smtClean="0"/>
              <a:t>cPoint.m_dZ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// Return true if the point is set at the origin</a:t>
            </a:r>
          </a:p>
          <a:p>
            <a:pPr fontAlgn="base"/>
            <a:r>
              <a:rPr lang="en-US" dirty="0" err="1" smtClean="0"/>
              <a:t>bool</a:t>
            </a:r>
            <a:r>
              <a:rPr lang="en-US" dirty="0" smtClean="0"/>
              <a:t> operator!(const Point &amp;</a:t>
            </a:r>
            <a:r>
              <a:rPr lang="en-US" dirty="0" err="1" smtClean="0"/>
              <a:t>cPoint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return (</a:t>
            </a:r>
            <a:r>
              <a:rPr lang="en-US" dirty="0" err="1" smtClean="0"/>
              <a:t>cPoint.m_dX</a:t>
            </a:r>
            <a:r>
              <a:rPr lang="en-US" dirty="0" smtClean="0"/>
              <a:t> == 0.0 &amp;&amp;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cPoint.m_dY</a:t>
            </a:r>
            <a:r>
              <a:rPr lang="en-US" dirty="0" smtClean="0"/>
              <a:t> == 0.0 &amp;&amp;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cPoint.m_dZ</a:t>
            </a:r>
            <a:r>
              <a:rPr lang="en-US" dirty="0" smtClean="0"/>
              <a:t> == 0.0);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pPr fontAlgn="base"/>
            <a:r>
              <a:rPr lang="en-US" dirty="0" smtClean="0"/>
              <a:t>Point </a:t>
            </a:r>
            <a:r>
              <a:rPr lang="en-US" dirty="0" err="1" smtClean="0"/>
              <a:t>cPoint</a:t>
            </a:r>
            <a:r>
              <a:rPr lang="en-US" dirty="0" smtClean="0"/>
              <a:t>;   // use default </a:t>
            </a:r>
            <a:r>
              <a:rPr lang="en-US" dirty="0" err="1" smtClean="0"/>
              <a:t>contructor</a:t>
            </a:r>
            <a:r>
              <a:rPr lang="en-US" dirty="0" smtClean="0"/>
              <a:t> to set to (0.0, 0.0, 0.0)</a:t>
            </a:r>
          </a:p>
          <a:p>
            <a:pPr fontAlgn="base"/>
            <a:r>
              <a:rPr lang="en-US" dirty="0" smtClean="0"/>
              <a:t> if (!</a:t>
            </a:r>
            <a:r>
              <a:rPr lang="en-US" dirty="0" err="1" smtClean="0"/>
              <a:t>cPoint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cout</a:t>
            </a:r>
            <a:r>
              <a:rPr lang="en-US" dirty="0" smtClean="0"/>
              <a:t> &lt;&lt; "</a:t>
            </a:r>
            <a:r>
              <a:rPr lang="en-US" dirty="0" err="1" smtClean="0"/>
              <a:t>cPoint</a:t>
            </a:r>
            <a:r>
              <a:rPr lang="en-US" dirty="0" smtClean="0"/>
              <a:t> was set at the origin."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else</a:t>
            </a:r>
          </a:p>
          <a:p>
            <a:r>
              <a:rPr lang="en-US" dirty="0" smtClean="0"/>
              <a:t>    </a:t>
            </a:r>
            <a:r>
              <a:rPr lang="en-US" dirty="0" err="1" smtClean="0"/>
              <a:t>cout</a:t>
            </a:r>
            <a:r>
              <a:rPr lang="en-US" dirty="0" smtClean="0"/>
              <a:t> &lt;&lt; "</a:t>
            </a:r>
            <a:r>
              <a:rPr lang="en-US" dirty="0" err="1" smtClean="0"/>
              <a:t>cPoint</a:t>
            </a:r>
            <a:r>
              <a:rPr lang="en-US" dirty="0" smtClean="0"/>
              <a:t> was not set at the origin."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base"/>
            <a:endParaRPr lang="en-US" b="0" dirty="0" smtClean="0"/>
          </a:p>
          <a:p>
            <a:r>
              <a:rPr lang="en-US" b="0" dirty="0" smtClean="0">
                <a:solidFill>
                  <a:srgbClr val="000000"/>
                </a:solidFill>
                <a:latin typeface="verdana"/>
              </a:rPr>
              <a:t>which produces the result:</a:t>
            </a:r>
          </a:p>
          <a:p>
            <a:r>
              <a:rPr lang="en-US" b="0" dirty="0" err="1" smtClean="0"/>
              <a:t>cPoint</a:t>
            </a:r>
            <a:r>
              <a:rPr lang="en-US" b="0" dirty="0" smtClean="0"/>
              <a:t> was set at the origin.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260058"/>
          </a:xfrm>
        </p:spPr>
        <p:txBody>
          <a:bodyPr>
            <a:normAutofit/>
          </a:bodyPr>
          <a:lstStyle/>
          <a:p>
            <a:r>
              <a:rPr lang="en-US" b="1" dirty="0" smtClean="0"/>
              <a:t>Overloading operators using member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1256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2900" b="0" dirty="0" smtClean="0"/>
              <a:t>Overloading the unary negative (-) operator using a </a:t>
            </a:r>
            <a:r>
              <a:rPr lang="en-US" sz="2900" b="0" u="sng" dirty="0" smtClean="0"/>
              <a:t>friend function</a:t>
            </a:r>
          </a:p>
          <a:p>
            <a:pPr fontAlgn="base"/>
            <a:r>
              <a:rPr lang="en-US" sz="2600" dirty="0" smtClean="0"/>
              <a:t>class Cents</a:t>
            </a:r>
          </a:p>
          <a:p>
            <a:pPr fontAlgn="base"/>
            <a:r>
              <a:rPr lang="en-US" sz="2600" dirty="0" smtClean="0"/>
              <a:t>{</a:t>
            </a:r>
          </a:p>
          <a:p>
            <a:pPr fontAlgn="base"/>
            <a:r>
              <a:rPr lang="en-US" sz="2600" dirty="0" smtClean="0"/>
              <a:t>private:</a:t>
            </a:r>
          </a:p>
          <a:p>
            <a:pPr fontAlgn="base"/>
            <a:r>
              <a:rPr lang="en-US" sz="2600" dirty="0" smtClean="0"/>
              <a:t>    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m_nCents</a:t>
            </a:r>
            <a:r>
              <a:rPr lang="en-US" sz="2600" dirty="0" smtClean="0"/>
              <a:t>;</a:t>
            </a:r>
          </a:p>
          <a:p>
            <a:pPr fontAlgn="base"/>
            <a:r>
              <a:rPr lang="en-US" sz="2600" dirty="0" smtClean="0"/>
              <a:t>public:</a:t>
            </a:r>
          </a:p>
          <a:p>
            <a:pPr fontAlgn="base"/>
            <a:r>
              <a:rPr lang="en-US" sz="2600" dirty="0" smtClean="0"/>
              <a:t>    Cents(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nCents</a:t>
            </a:r>
            <a:r>
              <a:rPr lang="en-US" sz="2600" dirty="0" smtClean="0"/>
              <a:t>) { </a:t>
            </a:r>
            <a:r>
              <a:rPr lang="en-US" sz="2600" dirty="0" err="1" smtClean="0"/>
              <a:t>m_nCents</a:t>
            </a:r>
            <a:r>
              <a:rPr lang="en-US" sz="2600" dirty="0" smtClean="0"/>
              <a:t> = </a:t>
            </a:r>
            <a:r>
              <a:rPr lang="en-US" sz="2600" dirty="0" err="1" smtClean="0"/>
              <a:t>nCents</a:t>
            </a:r>
            <a:r>
              <a:rPr lang="en-US" sz="2600" dirty="0" smtClean="0"/>
              <a:t>; }</a:t>
            </a:r>
          </a:p>
          <a:p>
            <a:pPr fontAlgn="base"/>
            <a:r>
              <a:rPr lang="en-US" sz="2600" dirty="0" smtClean="0"/>
              <a:t>    // Overload -</a:t>
            </a:r>
            <a:r>
              <a:rPr lang="en-US" sz="2600" dirty="0" err="1" smtClean="0"/>
              <a:t>cCents</a:t>
            </a:r>
            <a:endParaRPr lang="en-US" sz="2600" dirty="0" smtClean="0"/>
          </a:p>
          <a:p>
            <a:pPr fontAlgn="base"/>
            <a:r>
              <a:rPr lang="en-US" sz="2600" dirty="0" smtClean="0"/>
              <a:t>    </a:t>
            </a:r>
            <a:r>
              <a:rPr lang="en-US" sz="2600" dirty="0" smtClean="0">
                <a:solidFill>
                  <a:schemeClr val="tx2"/>
                </a:solidFill>
              </a:rPr>
              <a:t>friend</a:t>
            </a:r>
            <a:r>
              <a:rPr lang="en-US" sz="2600" dirty="0" smtClean="0"/>
              <a:t> Cents operator-(const Cents &amp;</a:t>
            </a:r>
            <a:r>
              <a:rPr lang="en-US" sz="2600" dirty="0" err="1" smtClean="0"/>
              <a:t>cCents</a:t>
            </a:r>
            <a:r>
              <a:rPr lang="en-US" sz="2600" dirty="0" smtClean="0"/>
              <a:t>);</a:t>
            </a:r>
          </a:p>
          <a:p>
            <a:pPr fontAlgn="base"/>
            <a:r>
              <a:rPr lang="en-US" sz="2600" dirty="0" smtClean="0"/>
              <a:t>};</a:t>
            </a:r>
          </a:p>
          <a:p>
            <a:pPr fontAlgn="base"/>
            <a:r>
              <a:rPr lang="en-US" sz="2600" dirty="0" smtClean="0"/>
              <a:t>// note: this function is not a member function!</a:t>
            </a:r>
          </a:p>
          <a:p>
            <a:pPr fontAlgn="base"/>
            <a:r>
              <a:rPr lang="en-US" sz="2600" dirty="0" smtClean="0"/>
              <a:t>Cents operator-(const Cents &amp;</a:t>
            </a:r>
            <a:r>
              <a:rPr lang="en-US" sz="2600" dirty="0" err="1" smtClean="0"/>
              <a:t>cCents</a:t>
            </a:r>
            <a:r>
              <a:rPr lang="en-US" sz="2600" dirty="0" smtClean="0"/>
              <a:t>)</a:t>
            </a:r>
          </a:p>
          <a:p>
            <a:pPr fontAlgn="base"/>
            <a:r>
              <a:rPr lang="en-US" sz="2600" dirty="0" smtClean="0"/>
              <a:t>{</a:t>
            </a:r>
          </a:p>
          <a:p>
            <a:pPr fontAlgn="base"/>
            <a:r>
              <a:rPr lang="en-US" sz="2600" dirty="0" smtClean="0"/>
              <a:t>    return Cents(-</a:t>
            </a:r>
            <a:r>
              <a:rPr lang="en-US" sz="2600" dirty="0" err="1" smtClean="0"/>
              <a:t>cCents.m_nCents</a:t>
            </a:r>
            <a:r>
              <a:rPr lang="en-US" sz="2600" dirty="0" smtClean="0"/>
              <a:t>);</a:t>
            </a:r>
          </a:p>
          <a:p>
            <a:pPr fontAlgn="base"/>
            <a:r>
              <a:rPr lang="en-US" sz="2600" dirty="0" smtClean="0"/>
              <a:t>}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76664"/>
          </a:xfrm>
        </p:spPr>
        <p:txBody>
          <a:bodyPr>
            <a:normAutofit fontScale="85000" lnSpcReduction="20000"/>
          </a:bodyPr>
          <a:lstStyle/>
          <a:p>
            <a:r>
              <a:rPr lang="en-US" sz="2100" b="0" dirty="0" smtClean="0"/>
              <a:t>Overload the same operator using a </a:t>
            </a:r>
            <a:r>
              <a:rPr lang="en-US" sz="2100" b="0" u="sng" dirty="0" smtClean="0"/>
              <a:t>member function</a:t>
            </a:r>
            <a:r>
              <a:rPr lang="en-US" sz="2100" b="0" dirty="0" smtClean="0"/>
              <a:t> instead:</a:t>
            </a:r>
          </a:p>
          <a:p>
            <a:endParaRPr lang="en-US" b="0" dirty="0" smtClean="0"/>
          </a:p>
          <a:p>
            <a:pPr fontAlgn="base"/>
            <a:r>
              <a:rPr lang="en-US" sz="2200" dirty="0" smtClean="0"/>
              <a:t>class Cents</a:t>
            </a:r>
          </a:p>
          <a:p>
            <a:pPr fontAlgn="base"/>
            <a:r>
              <a:rPr lang="en-US" sz="2200" dirty="0" smtClean="0"/>
              <a:t>{</a:t>
            </a:r>
          </a:p>
          <a:p>
            <a:pPr fontAlgn="base"/>
            <a:r>
              <a:rPr lang="en-US" sz="2200" dirty="0" smtClean="0"/>
              <a:t>private:</a:t>
            </a:r>
          </a:p>
          <a:p>
            <a:pPr fontAlgn="base"/>
            <a:r>
              <a:rPr lang="en-US" sz="2200" dirty="0" smtClean="0"/>
              <a:t>    </a:t>
            </a:r>
            <a:r>
              <a:rPr lang="en-US" sz="2200" dirty="0" err="1" smtClean="0"/>
              <a:t>int</a:t>
            </a:r>
            <a:r>
              <a:rPr lang="en-US" sz="2200" dirty="0" smtClean="0"/>
              <a:t> </a:t>
            </a:r>
            <a:r>
              <a:rPr lang="en-US" sz="2200" dirty="0" err="1" smtClean="0"/>
              <a:t>m_nCents</a:t>
            </a:r>
            <a:r>
              <a:rPr lang="en-US" sz="2200" dirty="0" smtClean="0"/>
              <a:t>;</a:t>
            </a:r>
          </a:p>
          <a:p>
            <a:pPr fontAlgn="base"/>
            <a:r>
              <a:rPr lang="en-US" sz="2200" dirty="0" smtClean="0"/>
              <a:t>public:</a:t>
            </a:r>
          </a:p>
          <a:p>
            <a:pPr fontAlgn="base"/>
            <a:r>
              <a:rPr lang="en-US" sz="2200" dirty="0" smtClean="0"/>
              <a:t>    Cents(</a:t>
            </a:r>
            <a:r>
              <a:rPr lang="en-US" sz="2200" dirty="0" err="1" smtClean="0"/>
              <a:t>int</a:t>
            </a:r>
            <a:r>
              <a:rPr lang="en-US" sz="2200" dirty="0" smtClean="0"/>
              <a:t> </a:t>
            </a:r>
            <a:r>
              <a:rPr lang="en-US" sz="2200" dirty="0" err="1" smtClean="0"/>
              <a:t>nCents</a:t>
            </a:r>
            <a:r>
              <a:rPr lang="en-US" sz="2200" dirty="0" smtClean="0"/>
              <a:t>) { </a:t>
            </a:r>
            <a:r>
              <a:rPr lang="en-US" sz="2200" dirty="0" err="1" smtClean="0"/>
              <a:t>m_nCents</a:t>
            </a:r>
            <a:r>
              <a:rPr lang="en-US" sz="2200" dirty="0" smtClean="0"/>
              <a:t> = </a:t>
            </a:r>
            <a:r>
              <a:rPr lang="en-US" sz="2200" dirty="0" err="1" smtClean="0"/>
              <a:t>nCents</a:t>
            </a:r>
            <a:r>
              <a:rPr lang="en-US" sz="2200" dirty="0" smtClean="0"/>
              <a:t>; }</a:t>
            </a:r>
          </a:p>
          <a:p>
            <a:pPr fontAlgn="base"/>
            <a:r>
              <a:rPr lang="en-US" sz="2200" dirty="0" smtClean="0"/>
              <a:t>    // Overload -</a:t>
            </a:r>
            <a:r>
              <a:rPr lang="en-US" sz="2200" dirty="0" err="1" smtClean="0"/>
              <a:t>cCents</a:t>
            </a:r>
            <a:endParaRPr lang="en-US" sz="2200" dirty="0" smtClean="0"/>
          </a:p>
          <a:p>
            <a:pPr fontAlgn="base"/>
            <a:r>
              <a:rPr lang="en-US" sz="2200" dirty="0" smtClean="0"/>
              <a:t>    Cents operator-();</a:t>
            </a:r>
          </a:p>
          <a:p>
            <a:pPr fontAlgn="base"/>
            <a:r>
              <a:rPr lang="en-US" sz="2200" dirty="0" smtClean="0"/>
              <a:t>};</a:t>
            </a:r>
          </a:p>
          <a:p>
            <a:pPr fontAlgn="base"/>
            <a:r>
              <a:rPr lang="en-US" sz="2200" dirty="0" smtClean="0"/>
              <a:t>// note: this function is a member function!</a:t>
            </a:r>
          </a:p>
          <a:p>
            <a:pPr fontAlgn="base"/>
            <a:r>
              <a:rPr lang="en-US" sz="2200" dirty="0" smtClean="0"/>
              <a:t>Cents </a:t>
            </a:r>
            <a:r>
              <a:rPr lang="en-US" sz="2200" dirty="0" err="1" smtClean="0"/>
              <a:t>Cents</a:t>
            </a:r>
            <a:r>
              <a:rPr lang="en-US" sz="2200" dirty="0" smtClean="0"/>
              <a:t>::operator-()</a:t>
            </a:r>
          </a:p>
          <a:p>
            <a:pPr fontAlgn="base"/>
            <a:r>
              <a:rPr lang="en-US" sz="2200" dirty="0" smtClean="0"/>
              <a:t>{</a:t>
            </a:r>
          </a:p>
          <a:p>
            <a:pPr fontAlgn="base"/>
            <a:r>
              <a:rPr lang="en-US" sz="2200" dirty="0" smtClean="0"/>
              <a:t>    return Cents(-</a:t>
            </a:r>
            <a:r>
              <a:rPr lang="en-US" sz="2200" dirty="0" err="1" smtClean="0"/>
              <a:t>m_nCents</a:t>
            </a:r>
            <a:r>
              <a:rPr lang="en-US" sz="2200" dirty="0" smtClean="0"/>
              <a:t>);</a:t>
            </a:r>
          </a:p>
          <a:p>
            <a:pPr fontAlgn="base"/>
            <a:r>
              <a:rPr lang="en-US" sz="22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When overloading an operator using a member function:</a:t>
            </a:r>
          </a:p>
          <a:p>
            <a:r>
              <a:rPr lang="en-US" b="0" dirty="0" smtClean="0"/>
              <a:t>- The </a:t>
            </a:r>
            <a:r>
              <a:rPr lang="en-US" dirty="0" smtClean="0"/>
              <a:t>leftmost operand </a:t>
            </a:r>
            <a:r>
              <a:rPr lang="en-US" b="0" dirty="0" smtClean="0"/>
              <a:t>of the overloaded operator must be an </a:t>
            </a:r>
            <a:r>
              <a:rPr lang="en-US" dirty="0" smtClean="0"/>
              <a:t>object of the class </a:t>
            </a:r>
            <a:r>
              <a:rPr lang="en-US" b="0" dirty="0" smtClean="0"/>
              <a:t>type.</a:t>
            </a:r>
          </a:p>
          <a:p>
            <a:pPr>
              <a:buFontTx/>
              <a:buChar char="-"/>
            </a:pPr>
            <a:r>
              <a:rPr lang="en-US" b="0" dirty="0" smtClean="0"/>
              <a:t>The </a:t>
            </a:r>
            <a:r>
              <a:rPr lang="en-US" dirty="0" smtClean="0"/>
              <a:t>leftmost operand</a:t>
            </a:r>
            <a:r>
              <a:rPr lang="en-US" b="0" dirty="0" smtClean="0"/>
              <a:t> becomes the </a:t>
            </a:r>
            <a:r>
              <a:rPr lang="en-US" dirty="0" smtClean="0"/>
              <a:t>implicit *this </a:t>
            </a:r>
            <a:r>
              <a:rPr lang="en-US" b="0" dirty="0" smtClean="0"/>
              <a:t>parameter. All other operands become function parameters.</a:t>
            </a:r>
          </a:p>
          <a:p>
            <a:pPr>
              <a:buFontTx/>
              <a:buChar char="-"/>
            </a:pPr>
            <a:endParaRPr lang="en-US" b="0" dirty="0" smtClean="0"/>
          </a:p>
          <a:p>
            <a:r>
              <a:rPr lang="en-US" b="0" dirty="0" smtClean="0"/>
              <a:t>And,</a:t>
            </a:r>
          </a:p>
          <a:p>
            <a:r>
              <a:rPr lang="en-US" b="0" dirty="0" smtClean="0"/>
              <a:t>The assignment (=), subscript ([]), call (()), and member selection (-&gt;) operators </a:t>
            </a:r>
            <a:r>
              <a:rPr lang="en-US" dirty="0" smtClean="0"/>
              <a:t>must</a:t>
            </a:r>
            <a:r>
              <a:rPr lang="en-US" b="0" dirty="0" smtClean="0"/>
              <a:t> be overloaded as </a:t>
            </a:r>
            <a:r>
              <a:rPr lang="en-US" dirty="0" smtClean="0"/>
              <a:t>member functions</a:t>
            </a:r>
            <a:r>
              <a:rPr lang="en-US" b="0" dirty="0" smtClean="0"/>
              <a:t>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1160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the binary addition (+) operator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184576"/>
          </a:xfrm>
        </p:spPr>
        <p:txBody>
          <a:bodyPr>
            <a:noAutofit/>
          </a:bodyPr>
          <a:lstStyle/>
          <a:p>
            <a:r>
              <a:rPr lang="en-US" sz="1100" b="0" dirty="0" smtClean="0"/>
              <a:t>overloading operator+ using the friend function:</a:t>
            </a:r>
          </a:p>
          <a:p>
            <a:pPr fontAlgn="base"/>
            <a:r>
              <a:rPr lang="en-US" sz="1400" dirty="0" smtClean="0"/>
              <a:t>class Cents</a:t>
            </a:r>
          </a:p>
          <a:p>
            <a:pPr fontAlgn="base"/>
            <a:r>
              <a:rPr lang="en-US" sz="1400" dirty="0" smtClean="0"/>
              <a:t>{</a:t>
            </a:r>
          </a:p>
          <a:p>
            <a:pPr fontAlgn="base"/>
            <a:r>
              <a:rPr lang="en-US" sz="1400" dirty="0" smtClean="0"/>
              <a:t>private:</a:t>
            </a:r>
          </a:p>
          <a:p>
            <a:pPr fontAlgn="base"/>
            <a:r>
              <a:rPr lang="en-US" sz="1400" dirty="0" smtClean="0"/>
              <a:t>    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m_nCents</a:t>
            </a:r>
            <a:r>
              <a:rPr lang="en-US" sz="1400" dirty="0" smtClean="0"/>
              <a:t>;</a:t>
            </a:r>
          </a:p>
          <a:p>
            <a:pPr fontAlgn="base"/>
            <a:r>
              <a:rPr lang="en-US" sz="1400" dirty="0" smtClean="0"/>
              <a:t>public:</a:t>
            </a:r>
          </a:p>
          <a:p>
            <a:pPr fontAlgn="base"/>
            <a:r>
              <a:rPr lang="en-US" sz="1400" dirty="0" smtClean="0"/>
              <a:t>    Cents(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nCents</a:t>
            </a:r>
            <a:r>
              <a:rPr lang="en-US" sz="1400" dirty="0" smtClean="0"/>
              <a:t>) { </a:t>
            </a:r>
            <a:r>
              <a:rPr lang="en-US" sz="1400" dirty="0" err="1" smtClean="0"/>
              <a:t>m_nCents</a:t>
            </a:r>
            <a:r>
              <a:rPr lang="en-US" sz="1400" dirty="0" smtClean="0"/>
              <a:t> = </a:t>
            </a:r>
            <a:r>
              <a:rPr lang="en-US" sz="1400" dirty="0" err="1" smtClean="0"/>
              <a:t>nCents</a:t>
            </a:r>
            <a:r>
              <a:rPr lang="en-US" sz="1400" dirty="0" smtClean="0"/>
              <a:t>; }</a:t>
            </a:r>
          </a:p>
          <a:p>
            <a:pPr fontAlgn="base"/>
            <a:r>
              <a:rPr lang="en-US" sz="1400" dirty="0" smtClean="0"/>
              <a:t>    // Overload </a:t>
            </a:r>
            <a:r>
              <a:rPr lang="en-US" sz="1400" dirty="0" err="1" smtClean="0"/>
              <a:t>cCents</a:t>
            </a:r>
            <a:r>
              <a:rPr lang="en-US" sz="1400" dirty="0" smtClean="0"/>
              <a:t> + </a:t>
            </a:r>
            <a:r>
              <a:rPr lang="en-US" sz="1400" dirty="0" err="1" smtClean="0"/>
              <a:t>int</a:t>
            </a:r>
            <a:endParaRPr lang="en-US" sz="1400" dirty="0" smtClean="0"/>
          </a:p>
          <a:p>
            <a:pPr fontAlgn="base"/>
            <a:r>
              <a:rPr lang="en-US" sz="1400" dirty="0" smtClean="0"/>
              <a:t>    friend Cents operator+(Cents &amp;</a:t>
            </a:r>
            <a:r>
              <a:rPr lang="en-US" sz="1400" dirty="0" err="1" smtClean="0"/>
              <a:t>cCents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nCents</a:t>
            </a:r>
            <a:r>
              <a:rPr lang="en-US" sz="1400" dirty="0" smtClean="0"/>
              <a:t>);</a:t>
            </a:r>
          </a:p>
          <a:p>
            <a:pPr fontAlgn="base"/>
            <a:r>
              <a:rPr lang="en-US" sz="1400" dirty="0" smtClean="0"/>
              <a:t>    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GetCents</a:t>
            </a:r>
            <a:r>
              <a:rPr lang="en-US" sz="1400" dirty="0" smtClean="0"/>
              <a:t>() { return </a:t>
            </a:r>
            <a:r>
              <a:rPr lang="en-US" sz="1400" dirty="0" err="1" smtClean="0"/>
              <a:t>m_nCents</a:t>
            </a:r>
            <a:r>
              <a:rPr lang="en-US" sz="1400" dirty="0" smtClean="0"/>
              <a:t>; }</a:t>
            </a:r>
          </a:p>
          <a:p>
            <a:pPr fontAlgn="base"/>
            <a:r>
              <a:rPr lang="en-US" sz="1400" dirty="0" smtClean="0"/>
              <a:t>};</a:t>
            </a:r>
          </a:p>
          <a:p>
            <a:pPr fontAlgn="base"/>
            <a:r>
              <a:rPr lang="en-US" sz="1400" dirty="0" smtClean="0"/>
              <a:t>// note: this function is not a member function!</a:t>
            </a:r>
          </a:p>
          <a:p>
            <a:pPr fontAlgn="base"/>
            <a:r>
              <a:rPr lang="en-US" sz="1400" dirty="0" smtClean="0"/>
              <a:t>Cents operator+(Cents &amp;</a:t>
            </a:r>
            <a:r>
              <a:rPr lang="en-US" sz="1400" dirty="0" err="1" smtClean="0"/>
              <a:t>cCents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nCents</a:t>
            </a:r>
            <a:r>
              <a:rPr lang="en-US" sz="1400" dirty="0" smtClean="0"/>
              <a:t>)</a:t>
            </a:r>
          </a:p>
          <a:p>
            <a:pPr fontAlgn="base"/>
            <a:r>
              <a:rPr lang="en-US" sz="1400" dirty="0" smtClean="0"/>
              <a:t>{</a:t>
            </a:r>
          </a:p>
          <a:p>
            <a:pPr fontAlgn="base"/>
            <a:r>
              <a:rPr lang="en-US" sz="1400" dirty="0" smtClean="0"/>
              <a:t>    return Cents(</a:t>
            </a:r>
            <a:r>
              <a:rPr lang="en-US" sz="1400" dirty="0" err="1" smtClean="0"/>
              <a:t>cCents.m_nCents</a:t>
            </a:r>
            <a:r>
              <a:rPr lang="en-US" sz="1400" dirty="0" smtClean="0"/>
              <a:t> + </a:t>
            </a:r>
            <a:r>
              <a:rPr lang="en-US" sz="1400" dirty="0" err="1" smtClean="0"/>
              <a:t>nCents</a:t>
            </a:r>
            <a:r>
              <a:rPr lang="en-US" sz="1400" dirty="0" smtClean="0"/>
              <a:t>);</a:t>
            </a:r>
          </a:p>
          <a:p>
            <a:pPr fontAlgn="base"/>
            <a:r>
              <a:rPr lang="en-US" sz="1400" dirty="0" smtClean="0"/>
              <a:t>}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6048672"/>
          </a:xfrm>
        </p:spPr>
        <p:txBody>
          <a:bodyPr>
            <a:normAutofit fontScale="47500" lnSpcReduction="20000"/>
          </a:bodyPr>
          <a:lstStyle/>
          <a:p>
            <a:r>
              <a:rPr lang="en-US" sz="4200" b="0" dirty="0" smtClean="0"/>
              <a:t>the same operator overloaded using a member function:</a:t>
            </a:r>
          </a:p>
          <a:p>
            <a:endParaRPr lang="en-US" sz="2300" b="0" dirty="0" smtClean="0"/>
          </a:p>
          <a:p>
            <a:pPr fontAlgn="base"/>
            <a:r>
              <a:rPr lang="en-US" sz="3400" dirty="0" smtClean="0"/>
              <a:t>class Cents</a:t>
            </a:r>
          </a:p>
          <a:p>
            <a:pPr fontAlgn="base"/>
            <a:r>
              <a:rPr lang="en-US" sz="3400" dirty="0" smtClean="0"/>
              <a:t>{</a:t>
            </a:r>
          </a:p>
          <a:p>
            <a:pPr fontAlgn="base"/>
            <a:r>
              <a:rPr lang="en-US" sz="3400" dirty="0" smtClean="0"/>
              <a:t>private:</a:t>
            </a:r>
          </a:p>
          <a:p>
            <a:pPr fontAlgn="base"/>
            <a:r>
              <a:rPr lang="en-US" sz="3400" dirty="0" smtClean="0"/>
              <a:t>    </a:t>
            </a:r>
            <a:r>
              <a:rPr lang="en-US" sz="3400" dirty="0" err="1" smtClean="0"/>
              <a:t>int</a:t>
            </a:r>
            <a:r>
              <a:rPr lang="en-US" sz="3400" dirty="0" smtClean="0"/>
              <a:t> </a:t>
            </a:r>
            <a:r>
              <a:rPr lang="en-US" sz="3400" dirty="0" err="1" smtClean="0"/>
              <a:t>m_nCents</a:t>
            </a:r>
            <a:r>
              <a:rPr lang="en-US" sz="3400" dirty="0" smtClean="0"/>
              <a:t>;</a:t>
            </a:r>
          </a:p>
          <a:p>
            <a:pPr fontAlgn="base"/>
            <a:r>
              <a:rPr lang="en-US" sz="3400" dirty="0" smtClean="0"/>
              <a:t>public:</a:t>
            </a:r>
          </a:p>
          <a:p>
            <a:pPr fontAlgn="base"/>
            <a:r>
              <a:rPr lang="en-US" sz="3400" dirty="0" smtClean="0"/>
              <a:t>    Cents(</a:t>
            </a:r>
            <a:r>
              <a:rPr lang="en-US" sz="3400" dirty="0" err="1" smtClean="0"/>
              <a:t>int</a:t>
            </a:r>
            <a:r>
              <a:rPr lang="en-US" sz="3400" dirty="0" smtClean="0"/>
              <a:t> </a:t>
            </a:r>
            <a:r>
              <a:rPr lang="en-US" sz="3400" dirty="0" err="1" smtClean="0"/>
              <a:t>nCents</a:t>
            </a:r>
            <a:r>
              <a:rPr lang="en-US" sz="3400" dirty="0" smtClean="0"/>
              <a:t>) { </a:t>
            </a:r>
            <a:r>
              <a:rPr lang="en-US" sz="3400" dirty="0" err="1" smtClean="0"/>
              <a:t>m_nCents</a:t>
            </a:r>
            <a:r>
              <a:rPr lang="en-US" sz="3400" dirty="0" smtClean="0"/>
              <a:t> = </a:t>
            </a:r>
            <a:r>
              <a:rPr lang="en-US" sz="3400" dirty="0" err="1" smtClean="0"/>
              <a:t>nCents</a:t>
            </a:r>
            <a:r>
              <a:rPr lang="en-US" sz="3400" dirty="0" smtClean="0"/>
              <a:t>; }</a:t>
            </a:r>
          </a:p>
          <a:p>
            <a:pPr fontAlgn="base"/>
            <a:r>
              <a:rPr lang="en-US" sz="3400" dirty="0" smtClean="0"/>
              <a:t>    // Overload </a:t>
            </a:r>
            <a:r>
              <a:rPr lang="en-US" sz="3400" dirty="0" err="1" smtClean="0"/>
              <a:t>cCents</a:t>
            </a:r>
            <a:r>
              <a:rPr lang="en-US" sz="3400" dirty="0" smtClean="0"/>
              <a:t> + </a:t>
            </a:r>
            <a:r>
              <a:rPr lang="en-US" sz="3400" dirty="0" err="1" smtClean="0"/>
              <a:t>int</a:t>
            </a:r>
            <a:endParaRPr lang="en-US" sz="3400" dirty="0" smtClean="0"/>
          </a:p>
          <a:p>
            <a:pPr fontAlgn="base"/>
            <a:r>
              <a:rPr lang="en-US" sz="3400" dirty="0" smtClean="0"/>
              <a:t>    Cents operator+(</a:t>
            </a:r>
            <a:r>
              <a:rPr lang="en-US" sz="3400" dirty="0" err="1" smtClean="0"/>
              <a:t>int</a:t>
            </a:r>
            <a:r>
              <a:rPr lang="en-US" sz="3400" dirty="0" smtClean="0"/>
              <a:t> </a:t>
            </a:r>
            <a:r>
              <a:rPr lang="en-US" sz="3400" dirty="0" err="1" smtClean="0"/>
              <a:t>nCents</a:t>
            </a:r>
            <a:r>
              <a:rPr lang="en-US" sz="3400" dirty="0" smtClean="0"/>
              <a:t>);</a:t>
            </a:r>
          </a:p>
          <a:p>
            <a:pPr fontAlgn="base"/>
            <a:r>
              <a:rPr lang="en-US" sz="3400" dirty="0" smtClean="0"/>
              <a:t>    </a:t>
            </a:r>
            <a:r>
              <a:rPr lang="en-US" sz="3400" dirty="0" err="1" smtClean="0"/>
              <a:t>int</a:t>
            </a:r>
            <a:r>
              <a:rPr lang="en-US" sz="3400" dirty="0" smtClean="0"/>
              <a:t> </a:t>
            </a:r>
            <a:r>
              <a:rPr lang="en-US" sz="3400" dirty="0" err="1" smtClean="0"/>
              <a:t>GetCents</a:t>
            </a:r>
            <a:r>
              <a:rPr lang="en-US" sz="3400" dirty="0" smtClean="0"/>
              <a:t>() { return </a:t>
            </a:r>
            <a:r>
              <a:rPr lang="en-US" sz="3400" dirty="0" err="1" smtClean="0"/>
              <a:t>m_nCents</a:t>
            </a:r>
            <a:r>
              <a:rPr lang="en-US" sz="3400" dirty="0" smtClean="0"/>
              <a:t>; }</a:t>
            </a:r>
          </a:p>
          <a:p>
            <a:pPr fontAlgn="base"/>
            <a:r>
              <a:rPr lang="en-US" sz="3400" dirty="0" smtClean="0"/>
              <a:t>};</a:t>
            </a:r>
          </a:p>
          <a:p>
            <a:pPr fontAlgn="base"/>
            <a:endParaRPr lang="en-US" sz="3400" dirty="0" smtClean="0"/>
          </a:p>
          <a:p>
            <a:pPr fontAlgn="base"/>
            <a:r>
              <a:rPr lang="en-US" sz="3400" dirty="0" smtClean="0"/>
              <a:t>// note: this function is a member function!</a:t>
            </a:r>
          </a:p>
          <a:p>
            <a:pPr fontAlgn="base"/>
            <a:r>
              <a:rPr lang="en-US" sz="3400" dirty="0" smtClean="0"/>
              <a:t>Cents </a:t>
            </a:r>
            <a:r>
              <a:rPr lang="en-US" sz="3400" dirty="0" err="1" smtClean="0"/>
              <a:t>Cents</a:t>
            </a:r>
            <a:r>
              <a:rPr lang="en-US" sz="3400" dirty="0" smtClean="0"/>
              <a:t>::operator+(</a:t>
            </a:r>
            <a:r>
              <a:rPr lang="en-US" sz="3400" dirty="0" err="1" smtClean="0"/>
              <a:t>int</a:t>
            </a:r>
            <a:r>
              <a:rPr lang="en-US" sz="3400" dirty="0" smtClean="0"/>
              <a:t> </a:t>
            </a:r>
            <a:r>
              <a:rPr lang="en-US" sz="3400" dirty="0" err="1" smtClean="0"/>
              <a:t>nCents</a:t>
            </a:r>
            <a:r>
              <a:rPr lang="en-US" sz="3400" dirty="0" smtClean="0"/>
              <a:t>)</a:t>
            </a:r>
          </a:p>
          <a:p>
            <a:pPr fontAlgn="base"/>
            <a:r>
              <a:rPr lang="en-US" sz="3400" dirty="0" smtClean="0"/>
              <a:t>{</a:t>
            </a:r>
          </a:p>
          <a:p>
            <a:pPr fontAlgn="base"/>
            <a:r>
              <a:rPr lang="en-US" sz="3400" dirty="0" smtClean="0"/>
              <a:t>    return Cents(</a:t>
            </a:r>
            <a:r>
              <a:rPr lang="en-US" sz="3400" dirty="0" err="1" smtClean="0"/>
              <a:t>m_nCents</a:t>
            </a:r>
            <a:r>
              <a:rPr lang="en-US" sz="3400" dirty="0" smtClean="0"/>
              <a:t> + </a:t>
            </a:r>
            <a:r>
              <a:rPr lang="en-US" sz="3400" dirty="0" err="1" smtClean="0"/>
              <a:t>nCents</a:t>
            </a:r>
            <a:r>
              <a:rPr lang="en-US" sz="3400" dirty="0" smtClean="0"/>
              <a:t>);</a:t>
            </a:r>
          </a:p>
          <a:p>
            <a:pPr fontAlgn="base"/>
            <a:r>
              <a:rPr lang="en-US" sz="34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Most programmers find the friend function version easier to read than the member function version, because the parameters are listed explicitly. Furthermore, the </a:t>
            </a:r>
            <a:r>
              <a:rPr lang="en-US" u="sng" dirty="0" smtClean="0"/>
              <a:t>friend function version can be used to overload some things the member function version can not</a:t>
            </a:r>
            <a:r>
              <a:rPr lang="en-US" b="0" dirty="0" smtClean="0"/>
              <a:t>. For example, friend operator+(</a:t>
            </a:r>
            <a:r>
              <a:rPr lang="en-US" b="0" dirty="0" err="1" smtClean="0"/>
              <a:t>int</a:t>
            </a:r>
            <a:r>
              <a:rPr lang="en-US" b="0" dirty="0" smtClean="0"/>
              <a:t>, </a:t>
            </a:r>
            <a:r>
              <a:rPr lang="en-US" b="0" dirty="0" err="1" smtClean="0"/>
              <a:t>cCents</a:t>
            </a:r>
            <a:r>
              <a:rPr lang="en-US" b="0" dirty="0" smtClean="0"/>
              <a:t>) can not be converted into a member function because the leftmost parameter is not a class object.</a:t>
            </a:r>
          </a:p>
          <a:p>
            <a:r>
              <a:rPr lang="en-US" b="0" dirty="0" smtClean="0"/>
              <a:t>However, </a:t>
            </a:r>
            <a:r>
              <a:rPr lang="en-US" u="sng" dirty="0" smtClean="0"/>
              <a:t>when dealing with operands that modify the object itself (e.g., operators =, +=, -=, ++, –, etc…) the member function method is typically used </a:t>
            </a:r>
            <a:r>
              <a:rPr lang="en-US" b="0" dirty="0" smtClean="0"/>
              <a:t>because C++ programmers are used to writing member functions (such as access functions) to modify private member variables. Writing friend functions that modify private member variables of a class is generally not considered good coding style, as it violates encapsulation.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0440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the increment and decrement operators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472608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Overloading prefix increment and decrement:</a:t>
            </a:r>
          </a:p>
          <a:p>
            <a:endParaRPr lang="en-US" b="0" dirty="0" smtClean="0"/>
          </a:p>
          <a:p>
            <a:pPr fontAlgn="base"/>
            <a:r>
              <a:rPr lang="en-US" sz="2300" dirty="0" smtClean="0"/>
              <a:t>class Digit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private: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m_nDigit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public:</a:t>
            </a:r>
          </a:p>
          <a:p>
            <a:pPr fontAlgn="base"/>
            <a:r>
              <a:rPr lang="en-US" sz="2300" dirty="0" smtClean="0"/>
              <a:t>    Digit(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nDigit</a:t>
            </a:r>
            <a:r>
              <a:rPr lang="en-US" sz="2300" dirty="0" smtClean="0"/>
              <a:t>=0)</a:t>
            </a:r>
          </a:p>
          <a:p>
            <a:pPr fontAlgn="base"/>
            <a:r>
              <a:rPr lang="en-US" sz="2300" dirty="0" smtClean="0"/>
              <a:t>    {</a:t>
            </a:r>
          </a:p>
          <a:p>
            <a:pPr fontAlgn="base"/>
            <a:r>
              <a:rPr lang="en-US" sz="2300" dirty="0" smtClean="0"/>
              <a:t>        </a:t>
            </a:r>
            <a:r>
              <a:rPr lang="en-US" sz="2300" dirty="0" err="1" smtClean="0"/>
              <a:t>m_nDigit</a:t>
            </a:r>
            <a:r>
              <a:rPr lang="en-US" sz="2300" dirty="0" smtClean="0"/>
              <a:t> = </a:t>
            </a:r>
            <a:r>
              <a:rPr lang="en-US" sz="2300" dirty="0" err="1" smtClean="0"/>
              <a:t>nDigit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    }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    Digit&amp; operator++();</a:t>
            </a:r>
          </a:p>
          <a:p>
            <a:pPr fontAlgn="base"/>
            <a:r>
              <a:rPr lang="en-US" sz="2300" dirty="0" smtClean="0"/>
              <a:t>    Digit&amp; operator--();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GetDigit</a:t>
            </a:r>
            <a:r>
              <a:rPr lang="en-US" sz="2300" dirty="0" smtClean="0"/>
              <a:t>() const { return </a:t>
            </a:r>
            <a:r>
              <a:rPr lang="en-US" sz="2300" dirty="0" err="1" smtClean="0"/>
              <a:t>m_nDigit</a:t>
            </a:r>
            <a:r>
              <a:rPr lang="en-US" sz="2300" dirty="0" smtClean="0"/>
              <a:t>; }</a:t>
            </a:r>
          </a:p>
          <a:p>
            <a:pPr fontAlgn="base"/>
            <a:r>
              <a:rPr lang="en-US" sz="2300" dirty="0" smtClean="0"/>
              <a:t>};</a:t>
            </a:r>
          </a:p>
          <a:p>
            <a:endParaRPr lang="en-CA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Access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private by default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// private by default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m_nB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private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GetB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m_nB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// private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protected: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protected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// protected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public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// public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400476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931224" cy="640871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2600" dirty="0" smtClean="0"/>
              <a:t>Digit&amp; Digit::operator++()</a:t>
            </a:r>
          </a:p>
          <a:p>
            <a:pPr fontAlgn="base"/>
            <a:r>
              <a:rPr lang="en-US" sz="2600" dirty="0" smtClean="0"/>
              <a:t>{</a:t>
            </a:r>
          </a:p>
          <a:p>
            <a:pPr fontAlgn="base"/>
            <a:r>
              <a:rPr lang="en-US" sz="2600" dirty="0" smtClean="0"/>
              <a:t>    // If our number is already at 9, wrap around to 0</a:t>
            </a:r>
          </a:p>
          <a:p>
            <a:pPr fontAlgn="base"/>
            <a:r>
              <a:rPr lang="en-US" sz="2600" dirty="0" smtClean="0"/>
              <a:t>    if (</a:t>
            </a:r>
            <a:r>
              <a:rPr lang="en-US" sz="2600" dirty="0" err="1" smtClean="0"/>
              <a:t>m_nDigit</a:t>
            </a:r>
            <a:r>
              <a:rPr lang="en-US" sz="2600" dirty="0" smtClean="0"/>
              <a:t> == 9)</a:t>
            </a:r>
          </a:p>
          <a:p>
            <a:pPr fontAlgn="base"/>
            <a:r>
              <a:rPr lang="en-US" sz="2600" dirty="0" smtClean="0"/>
              <a:t>        </a:t>
            </a:r>
            <a:r>
              <a:rPr lang="en-US" sz="2600" dirty="0" err="1" smtClean="0"/>
              <a:t>m_nDigit</a:t>
            </a:r>
            <a:r>
              <a:rPr lang="en-US" sz="2600" dirty="0" smtClean="0"/>
              <a:t> = 0;</a:t>
            </a:r>
          </a:p>
          <a:p>
            <a:pPr fontAlgn="base"/>
            <a:r>
              <a:rPr lang="en-US" sz="2600" dirty="0" smtClean="0"/>
              <a:t>    // otherwise just increment to next number</a:t>
            </a:r>
          </a:p>
          <a:p>
            <a:pPr fontAlgn="base"/>
            <a:r>
              <a:rPr lang="en-US" sz="2600" dirty="0" smtClean="0"/>
              <a:t>    else   ++</a:t>
            </a:r>
            <a:r>
              <a:rPr lang="en-US" sz="2600" dirty="0" err="1" smtClean="0"/>
              <a:t>m_nDigit</a:t>
            </a:r>
            <a:r>
              <a:rPr lang="en-US" sz="2600" dirty="0" smtClean="0"/>
              <a:t>;</a:t>
            </a:r>
          </a:p>
          <a:p>
            <a:pPr fontAlgn="base"/>
            <a:r>
              <a:rPr lang="en-US" sz="2600" dirty="0" smtClean="0"/>
              <a:t>    return *this;</a:t>
            </a:r>
          </a:p>
          <a:p>
            <a:pPr fontAlgn="base"/>
            <a:r>
              <a:rPr lang="en-US" sz="2600" dirty="0" smtClean="0"/>
              <a:t>}</a:t>
            </a:r>
          </a:p>
          <a:p>
            <a:pPr fontAlgn="base"/>
            <a:r>
              <a:rPr lang="en-US" sz="2600" dirty="0" smtClean="0"/>
              <a:t>Digit&amp; Digit::operator--()</a:t>
            </a:r>
          </a:p>
          <a:p>
            <a:pPr fontAlgn="base"/>
            <a:r>
              <a:rPr lang="en-US" sz="2600" dirty="0" smtClean="0"/>
              <a:t>{</a:t>
            </a:r>
          </a:p>
          <a:p>
            <a:pPr fontAlgn="base"/>
            <a:r>
              <a:rPr lang="en-US" sz="2600" dirty="0" smtClean="0"/>
              <a:t>    // If our number is already at 0, wrap around to 9</a:t>
            </a:r>
          </a:p>
          <a:p>
            <a:pPr fontAlgn="base"/>
            <a:r>
              <a:rPr lang="en-US" sz="2600" dirty="0" smtClean="0"/>
              <a:t>    if (</a:t>
            </a:r>
            <a:r>
              <a:rPr lang="en-US" sz="2600" dirty="0" err="1" smtClean="0"/>
              <a:t>m_nDigit</a:t>
            </a:r>
            <a:r>
              <a:rPr lang="en-US" sz="2600" dirty="0" smtClean="0"/>
              <a:t> == 0)</a:t>
            </a:r>
          </a:p>
          <a:p>
            <a:pPr fontAlgn="base"/>
            <a:r>
              <a:rPr lang="en-US" sz="2600" dirty="0" smtClean="0"/>
              <a:t>        </a:t>
            </a:r>
            <a:r>
              <a:rPr lang="en-US" sz="2600" dirty="0" err="1" smtClean="0"/>
              <a:t>m_nDigit</a:t>
            </a:r>
            <a:r>
              <a:rPr lang="en-US" sz="2600" dirty="0" smtClean="0"/>
              <a:t> = 9;</a:t>
            </a:r>
          </a:p>
          <a:p>
            <a:pPr fontAlgn="base"/>
            <a:r>
              <a:rPr lang="en-US" sz="2600" dirty="0" smtClean="0"/>
              <a:t>    // otherwise just decrement to next number</a:t>
            </a:r>
          </a:p>
          <a:p>
            <a:pPr fontAlgn="base"/>
            <a:r>
              <a:rPr lang="en-US" sz="2600" dirty="0" smtClean="0"/>
              <a:t>    else  --</a:t>
            </a:r>
            <a:r>
              <a:rPr lang="en-US" sz="2600" dirty="0" err="1" smtClean="0"/>
              <a:t>m_nDigit</a:t>
            </a:r>
            <a:r>
              <a:rPr lang="en-US" sz="2600" dirty="0" smtClean="0"/>
              <a:t>;</a:t>
            </a:r>
          </a:p>
          <a:p>
            <a:pPr fontAlgn="base"/>
            <a:r>
              <a:rPr lang="en-US" sz="2600" dirty="0" smtClean="0"/>
              <a:t>    return *this;</a:t>
            </a:r>
          </a:p>
          <a:p>
            <a:pPr fontAlgn="base"/>
            <a:r>
              <a:rPr lang="en-US" sz="26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9000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postfix increment and decrement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616624"/>
          </a:xfrm>
        </p:spPr>
        <p:txBody>
          <a:bodyPr>
            <a:normAutofit fontScale="85000" lnSpcReduction="20000"/>
          </a:bodyPr>
          <a:lstStyle/>
          <a:p>
            <a:r>
              <a:rPr lang="en-US" sz="1900" b="0" dirty="0" smtClean="0"/>
              <a:t>Both have the same name (e.g., operator++), and take one parameter of the same type! C++ uses a “dummy variable” to solve this problem.</a:t>
            </a:r>
          </a:p>
          <a:p>
            <a:pPr fontAlgn="base"/>
            <a:r>
              <a:rPr lang="en-US" dirty="0" smtClean="0"/>
              <a:t>class Digit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m_nDigit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Digit(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nDigit</a:t>
            </a:r>
            <a:r>
              <a:rPr lang="en-US" dirty="0" smtClean="0"/>
              <a:t>=0)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m_nDigit</a:t>
            </a:r>
            <a:r>
              <a:rPr lang="en-US" dirty="0" smtClean="0"/>
              <a:t> = </a:t>
            </a:r>
            <a:r>
              <a:rPr lang="en-US" dirty="0" err="1" smtClean="0"/>
              <a:t>nDigit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    Digit&amp; operator++(); // prefix</a:t>
            </a:r>
          </a:p>
          <a:p>
            <a:pPr fontAlgn="base"/>
            <a:r>
              <a:rPr lang="en-US" dirty="0" smtClean="0"/>
              <a:t>    Digit&amp; operator--(); // prefix</a:t>
            </a:r>
          </a:p>
          <a:p>
            <a:pPr fontAlgn="base"/>
            <a:r>
              <a:rPr lang="en-US" dirty="0" smtClean="0"/>
              <a:t>    Digit operator++(</a:t>
            </a:r>
            <a:r>
              <a:rPr lang="en-US" dirty="0" err="1" smtClean="0"/>
              <a:t>int</a:t>
            </a:r>
            <a:r>
              <a:rPr lang="en-US" dirty="0" smtClean="0"/>
              <a:t>); // postfix</a:t>
            </a:r>
          </a:p>
          <a:p>
            <a:pPr fontAlgn="base"/>
            <a:r>
              <a:rPr lang="en-US" dirty="0" smtClean="0"/>
              <a:t>    Digit operator--(</a:t>
            </a:r>
            <a:r>
              <a:rPr lang="en-US" dirty="0" err="1" smtClean="0"/>
              <a:t>int</a:t>
            </a:r>
            <a:r>
              <a:rPr lang="en-US" dirty="0" smtClean="0"/>
              <a:t>); // postfix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GetDigit</a:t>
            </a:r>
            <a:r>
              <a:rPr lang="en-US" dirty="0" smtClean="0"/>
              <a:t>() const { return </a:t>
            </a:r>
            <a:r>
              <a:rPr lang="en-US" dirty="0" err="1" smtClean="0"/>
              <a:t>m_nDigit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};</a:t>
            </a:r>
          </a:p>
          <a:p>
            <a:endParaRPr lang="en-US" b="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/>
          <a:lstStyle/>
          <a:p>
            <a:pPr fontAlgn="base"/>
            <a:r>
              <a:rPr lang="en-US" dirty="0" smtClean="0"/>
              <a:t>Digit&amp; Digit::operator++()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If our number is already at 9, wrap around to 0</a:t>
            </a:r>
          </a:p>
          <a:p>
            <a:pPr fontAlgn="base"/>
            <a:r>
              <a:rPr lang="en-US" dirty="0" smtClean="0"/>
              <a:t>    if (</a:t>
            </a:r>
            <a:r>
              <a:rPr lang="en-US" dirty="0" err="1" smtClean="0"/>
              <a:t>m_nDigit</a:t>
            </a:r>
            <a:r>
              <a:rPr lang="en-US" dirty="0" smtClean="0"/>
              <a:t> == 9)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m_nDigit</a:t>
            </a:r>
            <a:r>
              <a:rPr lang="en-US" dirty="0" smtClean="0"/>
              <a:t> = 0;</a:t>
            </a:r>
          </a:p>
          <a:p>
            <a:pPr fontAlgn="base"/>
            <a:r>
              <a:rPr lang="en-US" dirty="0" smtClean="0"/>
              <a:t>    // otherwise just increment to next number</a:t>
            </a:r>
          </a:p>
          <a:p>
            <a:pPr fontAlgn="base"/>
            <a:r>
              <a:rPr lang="en-US" dirty="0" smtClean="0"/>
              <a:t>    else</a:t>
            </a:r>
          </a:p>
          <a:p>
            <a:pPr fontAlgn="base"/>
            <a:r>
              <a:rPr lang="en-US" dirty="0" smtClean="0"/>
              <a:t>        ++</a:t>
            </a:r>
            <a:r>
              <a:rPr lang="en-US" dirty="0" err="1" smtClean="0"/>
              <a:t>m_nDigit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*this;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100" dirty="0" smtClean="0"/>
              <a:t>Digit&amp; Digit::operator--()</a:t>
            </a:r>
          </a:p>
          <a:p>
            <a:pPr fontAlgn="base"/>
            <a:r>
              <a:rPr lang="en-US" sz="2100" dirty="0" smtClean="0"/>
              <a:t>{</a:t>
            </a:r>
          </a:p>
          <a:p>
            <a:pPr fontAlgn="base"/>
            <a:r>
              <a:rPr lang="en-US" sz="2100" dirty="0" smtClean="0"/>
              <a:t>    // If our number is already at 0, wrap around to 9</a:t>
            </a:r>
          </a:p>
          <a:p>
            <a:pPr fontAlgn="base"/>
            <a:r>
              <a:rPr lang="en-US" sz="2100" dirty="0" smtClean="0"/>
              <a:t>    if (</a:t>
            </a:r>
            <a:r>
              <a:rPr lang="en-US" sz="2100" dirty="0" err="1" smtClean="0"/>
              <a:t>m_nDigit</a:t>
            </a:r>
            <a:r>
              <a:rPr lang="en-US" sz="2100" dirty="0" smtClean="0"/>
              <a:t> == 0)</a:t>
            </a:r>
          </a:p>
          <a:p>
            <a:pPr fontAlgn="base"/>
            <a:r>
              <a:rPr lang="en-US" sz="2100" dirty="0" smtClean="0"/>
              <a:t>        </a:t>
            </a:r>
            <a:r>
              <a:rPr lang="en-US" sz="2100" dirty="0" err="1" smtClean="0"/>
              <a:t>m_nDigit</a:t>
            </a:r>
            <a:r>
              <a:rPr lang="en-US" sz="2100" dirty="0" smtClean="0"/>
              <a:t> = 9;</a:t>
            </a:r>
          </a:p>
          <a:p>
            <a:pPr fontAlgn="base"/>
            <a:r>
              <a:rPr lang="en-US" sz="2100" dirty="0" smtClean="0"/>
              <a:t>    // otherwise just decrement to next number</a:t>
            </a:r>
          </a:p>
          <a:p>
            <a:pPr fontAlgn="base"/>
            <a:r>
              <a:rPr lang="en-US" sz="2100" dirty="0" smtClean="0"/>
              <a:t>    else</a:t>
            </a:r>
          </a:p>
          <a:p>
            <a:pPr fontAlgn="base"/>
            <a:r>
              <a:rPr lang="en-US" sz="2100" dirty="0" smtClean="0"/>
              <a:t>        --</a:t>
            </a:r>
            <a:r>
              <a:rPr lang="en-US" sz="2100" dirty="0" err="1" smtClean="0"/>
              <a:t>m_nDigit</a:t>
            </a:r>
            <a:r>
              <a:rPr lang="en-US" sz="2100" dirty="0" smtClean="0"/>
              <a:t>;</a:t>
            </a:r>
          </a:p>
          <a:p>
            <a:pPr fontAlgn="base"/>
            <a:r>
              <a:rPr lang="en-US" sz="2100" dirty="0" smtClean="0"/>
              <a:t> </a:t>
            </a:r>
          </a:p>
          <a:p>
            <a:pPr fontAlgn="base"/>
            <a:r>
              <a:rPr lang="en-US" sz="2100" dirty="0" smtClean="0"/>
              <a:t>    return *this;</a:t>
            </a:r>
          </a:p>
          <a:p>
            <a:pPr fontAlgn="base"/>
            <a:r>
              <a:rPr lang="en-US" sz="2100" dirty="0" smtClean="0"/>
              <a:t>}</a:t>
            </a:r>
          </a:p>
          <a:p>
            <a:pPr fontAlgn="base"/>
            <a:r>
              <a:rPr lang="en-US" b="0" dirty="0" smtClean="0"/>
              <a:t> </a:t>
            </a:r>
          </a:p>
          <a:p>
            <a:pPr fontAlgn="base"/>
            <a:endParaRPr lang="en-US" b="0" dirty="0" smtClean="0">
              <a:solidFill>
                <a:srgbClr val="000000"/>
              </a:solidFill>
              <a:latin typeface="Consolas"/>
            </a:endParaRPr>
          </a:p>
          <a:p>
            <a:endParaRPr lang="en-CA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/>
          <a:lstStyle/>
          <a:p>
            <a:pPr fontAlgn="base"/>
            <a:r>
              <a:rPr lang="en-US" dirty="0" smtClean="0"/>
              <a:t>Digit </a:t>
            </a:r>
            <a:r>
              <a:rPr lang="en-US" dirty="0" err="1" smtClean="0"/>
              <a:t>Digit</a:t>
            </a:r>
            <a:r>
              <a:rPr lang="en-US" dirty="0" smtClean="0"/>
              <a:t>::operator++(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Create a temporary variable with our current digit</a:t>
            </a:r>
          </a:p>
          <a:p>
            <a:pPr fontAlgn="base"/>
            <a:r>
              <a:rPr lang="en-US" dirty="0" smtClean="0"/>
              <a:t>    Digit </a:t>
            </a:r>
            <a:r>
              <a:rPr lang="en-US" dirty="0" err="1" smtClean="0"/>
              <a:t>cResult</a:t>
            </a:r>
            <a:r>
              <a:rPr lang="en-US" dirty="0" smtClean="0"/>
              <a:t>(</a:t>
            </a:r>
            <a:r>
              <a:rPr lang="en-US" dirty="0" err="1" smtClean="0"/>
              <a:t>m_nDigit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Use prefix operator to increment this digit</a:t>
            </a:r>
          </a:p>
          <a:p>
            <a:pPr fontAlgn="base"/>
            <a:r>
              <a:rPr lang="en-US" dirty="0" smtClean="0"/>
              <a:t>    ++(*this);             // apply operator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return temporary result</a:t>
            </a:r>
          </a:p>
          <a:p>
            <a:pPr fontAlgn="base"/>
            <a:r>
              <a:rPr lang="en-US" dirty="0" smtClean="0"/>
              <a:t>    return </a:t>
            </a:r>
            <a:r>
              <a:rPr lang="en-US" dirty="0" err="1" smtClean="0"/>
              <a:t>cResult</a:t>
            </a:r>
            <a:r>
              <a:rPr lang="en-US" dirty="0" smtClean="0"/>
              <a:t>;       // return saved state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r>
              <a:rPr lang="en-US" dirty="0" smtClean="0"/>
              <a:t> 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/>
          <a:lstStyle/>
          <a:p>
            <a:pPr fontAlgn="base"/>
            <a:r>
              <a:rPr lang="en-US" dirty="0" smtClean="0"/>
              <a:t>Digit </a:t>
            </a:r>
            <a:r>
              <a:rPr lang="en-US" dirty="0" err="1" smtClean="0"/>
              <a:t>Digit</a:t>
            </a:r>
            <a:r>
              <a:rPr lang="en-US" dirty="0" smtClean="0"/>
              <a:t>::operator--(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Create a temporary variable with our current digit</a:t>
            </a:r>
          </a:p>
          <a:p>
            <a:pPr fontAlgn="base"/>
            <a:r>
              <a:rPr lang="en-US" dirty="0" smtClean="0"/>
              <a:t>    Digit </a:t>
            </a:r>
            <a:r>
              <a:rPr lang="en-US" dirty="0" err="1" smtClean="0"/>
              <a:t>cResult</a:t>
            </a:r>
            <a:r>
              <a:rPr lang="en-US" dirty="0" smtClean="0"/>
              <a:t>(</a:t>
            </a:r>
            <a:r>
              <a:rPr lang="en-US" dirty="0" err="1" smtClean="0"/>
              <a:t>m_nDigit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Use prefix operator to increment this digit</a:t>
            </a:r>
          </a:p>
          <a:p>
            <a:pPr fontAlgn="base"/>
            <a:r>
              <a:rPr lang="en-US" dirty="0" smtClean="0"/>
              <a:t>    --(*this);             // apply operator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return temporary result</a:t>
            </a:r>
          </a:p>
          <a:p>
            <a:pPr fontAlgn="base"/>
            <a:r>
              <a:rPr lang="en-US" dirty="0" smtClean="0"/>
              <a:t>    return </a:t>
            </a:r>
            <a:r>
              <a:rPr lang="en-US" dirty="0" err="1" smtClean="0"/>
              <a:t>cResult</a:t>
            </a:r>
            <a:r>
              <a:rPr lang="en-US" dirty="0" smtClean="0"/>
              <a:t>;       // return saved state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</a:t>
            </a:r>
            <a:r>
              <a:rPr lang="en-CA" dirty="0" err="1" smtClean="0"/>
              <a:t>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Digit </a:t>
            </a:r>
            <a:r>
              <a:rPr lang="en-US" dirty="0" err="1" smtClean="0"/>
              <a:t>cDigit</a:t>
            </a:r>
            <a:r>
              <a:rPr lang="en-US" dirty="0" smtClean="0"/>
              <a:t>(5);</a:t>
            </a:r>
          </a:p>
          <a:p>
            <a:pPr fontAlgn="base"/>
            <a:r>
              <a:rPr lang="en-US" dirty="0" smtClean="0"/>
              <a:t>    ++</a:t>
            </a:r>
            <a:r>
              <a:rPr lang="en-US" dirty="0" err="1" smtClean="0"/>
              <a:t>cDigit</a:t>
            </a:r>
            <a:r>
              <a:rPr lang="en-US" dirty="0" smtClean="0"/>
              <a:t>; // calls Digit::operator++();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cDigit</a:t>
            </a:r>
            <a:r>
              <a:rPr lang="en-US" dirty="0" smtClean="0"/>
              <a:t>++; // calls Digit::operator++(</a:t>
            </a:r>
            <a:r>
              <a:rPr lang="en-US" dirty="0" err="1" smtClean="0"/>
              <a:t>int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the subscript operator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pPr fontAlgn="base"/>
            <a:r>
              <a:rPr lang="en-US" dirty="0" smtClean="0"/>
              <a:t>class </a:t>
            </a:r>
            <a:r>
              <a:rPr lang="en-US" dirty="0" err="1" smtClean="0"/>
              <a:t>IntList</a:t>
            </a:r>
            <a:endParaRPr lang="en-US" dirty="0" smtClean="0"/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m_anList</a:t>
            </a:r>
            <a:r>
              <a:rPr lang="en-US" dirty="0" smtClean="0"/>
              <a:t>[10];</a:t>
            </a:r>
          </a:p>
          <a:p>
            <a:pPr fontAlgn="base"/>
            <a:r>
              <a:rPr lang="en-US" dirty="0" smtClean="0"/>
              <a:t>};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IntList</a:t>
            </a:r>
            <a:r>
              <a:rPr lang="en-US" dirty="0" smtClean="0"/>
              <a:t> </a:t>
            </a:r>
            <a:r>
              <a:rPr lang="en-US" dirty="0" err="1" smtClean="0"/>
              <a:t>cMyList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627784" y="537321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do we get or put elements into our list?</a:t>
            </a:r>
            <a:endParaRPr lang="en-CA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7666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class </a:t>
            </a:r>
            <a:r>
              <a:rPr lang="en-US" dirty="0" err="1" smtClean="0"/>
              <a:t>IntList</a:t>
            </a:r>
            <a:endParaRPr lang="en-US" dirty="0" smtClean="0"/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m_anList</a:t>
            </a:r>
            <a:r>
              <a:rPr lang="en-US" dirty="0" smtClean="0"/>
              <a:t>[10];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void </a:t>
            </a:r>
            <a:r>
              <a:rPr lang="en-US" dirty="0" err="1" smtClean="0"/>
              <a:t>SetItem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nIndex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nData</a:t>
            </a:r>
            <a:r>
              <a:rPr lang="en-US" dirty="0" smtClean="0"/>
              <a:t>) { </a:t>
            </a:r>
            <a:r>
              <a:rPr lang="en-US" dirty="0" err="1" smtClean="0"/>
              <a:t>m_anList</a:t>
            </a:r>
            <a:r>
              <a:rPr lang="en-US" dirty="0" smtClean="0"/>
              <a:t>[</a:t>
            </a:r>
            <a:r>
              <a:rPr lang="en-US" dirty="0" err="1" smtClean="0"/>
              <a:t>nIndex</a:t>
            </a:r>
            <a:r>
              <a:rPr lang="en-US" dirty="0" smtClean="0"/>
              <a:t>] = </a:t>
            </a:r>
            <a:r>
              <a:rPr lang="en-US" dirty="0" err="1" smtClean="0"/>
              <a:t>nData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GetItem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nIndex</a:t>
            </a:r>
            <a:r>
              <a:rPr lang="en-US" dirty="0" smtClean="0"/>
              <a:t>) { return </a:t>
            </a:r>
            <a:r>
              <a:rPr lang="en-US" dirty="0" err="1" smtClean="0"/>
              <a:t>m_anList</a:t>
            </a:r>
            <a:r>
              <a:rPr lang="en-US" dirty="0" smtClean="0"/>
              <a:t>[</a:t>
            </a:r>
            <a:r>
              <a:rPr lang="en-US" dirty="0" err="1" smtClean="0"/>
              <a:t>nIndex</a:t>
            </a:r>
            <a:r>
              <a:rPr lang="en-US" dirty="0" smtClean="0"/>
              <a:t>]; }</a:t>
            </a:r>
          </a:p>
          <a:p>
            <a:pPr fontAlgn="base"/>
            <a:r>
              <a:rPr lang="en-US" dirty="0" smtClean="0"/>
              <a:t>};</a:t>
            </a:r>
          </a:p>
          <a:p>
            <a:r>
              <a:rPr lang="en-US" b="0" dirty="0" smtClean="0"/>
              <a:t>While this works, it’s not particularly user friendly.</a:t>
            </a:r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IntList</a:t>
            </a:r>
            <a:r>
              <a:rPr lang="en-US" dirty="0" smtClean="0"/>
              <a:t> </a:t>
            </a:r>
            <a:r>
              <a:rPr lang="en-US" dirty="0" err="1" smtClean="0"/>
              <a:t>cMyList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cMyList.SetItem</a:t>
            </a:r>
            <a:r>
              <a:rPr lang="en-US" dirty="0" smtClean="0"/>
              <a:t>(2, 3);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76664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A better solution in this case is to overload the subscript operator ([]) to allow access to the elements of </a:t>
            </a:r>
            <a:r>
              <a:rPr lang="en-US" b="0" dirty="0" err="1" smtClean="0"/>
              <a:t>m_anList</a:t>
            </a:r>
            <a:endParaRPr lang="en-US" b="0" dirty="0" smtClean="0"/>
          </a:p>
          <a:p>
            <a:endParaRPr lang="en-US" b="0" dirty="0" smtClean="0"/>
          </a:p>
          <a:p>
            <a:pPr fontAlgn="base"/>
            <a:r>
              <a:rPr lang="en-US" sz="2300" dirty="0" smtClean="0"/>
              <a:t>class </a:t>
            </a:r>
            <a:r>
              <a:rPr lang="en-US" sz="2300" dirty="0" err="1" smtClean="0"/>
              <a:t>IntList</a:t>
            </a:r>
            <a:endParaRPr lang="en-US" sz="2300" dirty="0" smtClean="0"/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private: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m_anList</a:t>
            </a:r>
            <a:r>
              <a:rPr lang="en-US" sz="2300" dirty="0" smtClean="0"/>
              <a:t>[10];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public: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int</a:t>
            </a:r>
            <a:r>
              <a:rPr lang="en-US" sz="2300" dirty="0" smtClean="0"/>
              <a:t>&amp; operator[] (const 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nIndex</a:t>
            </a:r>
            <a:r>
              <a:rPr lang="en-US" sz="2300" dirty="0" smtClean="0"/>
              <a:t>);</a:t>
            </a:r>
          </a:p>
          <a:p>
            <a:pPr fontAlgn="base"/>
            <a:r>
              <a:rPr lang="en-US" sz="2300" dirty="0" smtClean="0"/>
              <a:t>};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err="1" smtClean="0"/>
              <a:t>int</a:t>
            </a:r>
            <a:r>
              <a:rPr lang="en-US" sz="2300" dirty="0" smtClean="0"/>
              <a:t>&amp; </a:t>
            </a:r>
            <a:r>
              <a:rPr lang="en-US" sz="2300" dirty="0" err="1" smtClean="0"/>
              <a:t>IntList</a:t>
            </a:r>
            <a:r>
              <a:rPr lang="en-US" sz="2300" dirty="0" smtClean="0"/>
              <a:t>::operator[] (const 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nIndex</a:t>
            </a:r>
            <a:r>
              <a:rPr lang="en-US" sz="2300" dirty="0" smtClean="0"/>
              <a:t>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return </a:t>
            </a:r>
            <a:r>
              <a:rPr lang="en-US" sz="2300" dirty="0" err="1" smtClean="0"/>
              <a:t>m_anList</a:t>
            </a:r>
            <a:r>
              <a:rPr lang="en-US" sz="2300" dirty="0" smtClean="0"/>
              <a:t>[</a:t>
            </a:r>
            <a:r>
              <a:rPr lang="en-US" sz="2300" dirty="0" err="1" smtClean="0"/>
              <a:t>nIndex</a:t>
            </a:r>
            <a:r>
              <a:rPr lang="en-US" sz="2300" dirty="0" smtClean="0"/>
              <a:t>];</a:t>
            </a:r>
          </a:p>
          <a:p>
            <a:pPr fontAlgn="base"/>
            <a:r>
              <a:rPr lang="en-US" sz="23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Access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cAccess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cAccess.m_nD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5; // okay because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is public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cAccess.GetD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// okay because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is public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cAccess.m_nA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2; // WRONG because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is private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cAccess.GetB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// WRONG because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GetB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is private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577242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IntList</a:t>
            </a:r>
            <a:r>
              <a:rPr lang="en-US" dirty="0" smtClean="0"/>
              <a:t> </a:t>
            </a:r>
            <a:r>
              <a:rPr lang="en-US" dirty="0" err="1" smtClean="0"/>
              <a:t>cMyList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err="1" smtClean="0"/>
              <a:t>cMyList</a:t>
            </a:r>
            <a:r>
              <a:rPr lang="en-US" dirty="0" smtClean="0"/>
              <a:t>[2] = 3; // set a value</a:t>
            </a:r>
          </a:p>
          <a:p>
            <a:pPr fontAlgn="base"/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cMyList</a:t>
            </a:r>
            <a:r>
              <a:rPr lang="en-US" dirty="0" smtClean="0"/>
              <a:t>[2]; // get a value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return 0;</a:t>
            </a:r>
          </a:p>
          <a:p>
            <a:r>
              <a:rPr lang="en-US" b="0" dirty="0" smtClean="0"/>
              <a:t>much more obvious that </a:t>
            </a:r>
            <a:r>
              <a:rPr lang="en-US" dirty="0" err="1" smtClean="0"/>
              <a:t>cMyList</a:t>
            </a:r>
            <a:r>
              <a:rPr lang="en-US" dirty="0" smtClean="0"/>
              <a:t>[2] = 3</a:t>
            </a:r>
            <a:r>
              <a:rPr lang="en-US" b="0" dirty="0" smtClean="0"/>
              <a:t> is setting element 2 to the value of 3!</a:t>
            </a:r>
            <a:endParaRPr lang="en-CA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operator[] returns a reference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1. </a:t>
            </a:r>
            <a:r>
              <a:rPr lang="en-US" b="0" dirty="0" smtClean="0"/>
              <a:t>Because operator[] is returning a reference, it returns the actual </a:t>
            </a:r>
            <a:r>
              <a:rPr lang="en-US" dirty="0" err="1" smtClean="0"/>
              <a:t>cMyList.m_anList</a:t>
            </a:r>
            <a:r>
              <a:rPr lang="en-US" dirty="0" smtClean="0"/>
              <a:t>[2]</a:t>
            </a:r>
            <a:r>
              <a:rPr lang="en-US" b="0" dirty="0" smtClean="0"/>
              <a:t> array element.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2. </a:t>
            </a:r>
            <a:r>
              <a:rPr lang="en-US" b="0" dirty="0" smtClean="0"/>
              <a:t>Any value on the left hand side of an assignment statement must be an l-value (which is a variable that has an actual memory address). Because the result of operator[] can be used on the left hand side of an assignment (</a:t>
            </a:r>
            <a:r>
              <a:rPr lang="en-US" b="0" dirty="0" err="1" smtClean="0"/>
              <a:t>eg</a:t>
            </a:r>
            <a:r>
              <a:rPr lang="en-US" b="0" dirty="0" smtClean="0"/>
              <a:t>. </a:t>
            </a:r>
            <a:r>
              <a:rPr lang="en-US" dirty="0" err="1" smtClean="0"/>
              <a:t>cMyList</a:t>
            </a:r>
            <a:r>
              <a:rPr lang="en-US" dirty="0" smtClean="0"/>
              <a:t>[2] = 3</a:t>
            </a:r>
            <a:r>
              <a:rPr lang="en-US" b="0" dirty="0" smtClean="0"/>
              <a:t>), the return value of operator[] must be an l-value.</a:t>
            </a:r>
            <a:endParaRPr lang="en-CA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5399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003232" cy="5688632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overloading the subscript operator is safer than accessing arrays directly! when accessing arrays, the subscript operator does not check whether the index is valid.</a:t>
            </a:r>
          </a:p>
          <a:p>
            <a:pPr fontAlgn="base"/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anArray</a:t>
            </a:r>
            <a:r>
              <a:rPr lang="en-US" sz="1600" dirty="0" smtClean="0"/>
              <a:t>[5];</a:t>
            </a:r>
          </a:p>
          <a:p>
            <a:pPr fontAlgn="base"/>
            <a:r>
              <a:rPr lang="en-US" sz="1600" dirty="0" err="1" smtClean="0"/>
              <a:t>anArray</a:t>
            </a:r>
            <a:r>
              <a:rPr lang="en-US" sz="1600" dirty="0" smtClean="0"/>
              <a:t>[7] = 3; // index 7 is out of bounds!</a:t>
            </a:r>
          </a:p>
          <a:p>
            <a:pPr fontAlgn="base"/>
            <a:r>
              <a:rPr lang="en-US" sz="1600" dirty="0" smtClean="0"/>
              <a:t>#include &lt;</a:t>
            </a:r>
            <a:r>
              <a:rPr lang="en-US" sz="1600" dirty="0" err="1" smtClean="0"/>
              <a:t>cassert</a:t>
            </a:r>
            <a:r>
              <a:rPr lang="en-US" sz="1600" dirty="0" smtClean="0"/>
              <a:t>&gt; // for assert()</a:t>
            </a:r>
          </a:p>
          <a:p>
            <a:pPr fontAlgn="base"/>
            <a:r>
              <a:rPr lang="en-US" sz="1600" dirty="0" smtClean="0"/>
              <a:t>class </a:t>
            </a:r>
            <a:r>
              <a:rPr lang="en-US" sz="1600" dirty="0" err="1" smtClean="0"/>
              <a:t>IntList</a:t>
            </a:r>
            <a:endParaRPr lang="en-US" sz="1600" dirty="0" smtClean="0"/>
          </a:p>
          <a:p>
            <a:pPr fontAlgn="base"/>
            <a:r>
              <a:rPr lang="en-US" sz="1600" dirty="0" smtClean="0"/>
              <a:t>{</a:t>
            </a:r>
          </a:p>
          <a:p>
            <a:pPr fontAlgn="base"/>
            <a:r>
              <a:rPr lang="en-US" sz="1600" dirty="0" smtClean="0"/>
              <a:t>private:</a:t>
            </a:r>
          </a:p>
          <a:p>
            <a:pPr fontAlgn="base"/>
            <a:r>
              <a:rPr lang="en-US" sz="1600" dirty="0" smtClean="0"/>
              <a:t>    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m_anList</a:t>
            </a:r>
            <a:r>
              <a:rPr lang="en-US" sz="1600" dirty="0" smtClean="0"/>
              <a:t>[10];</a:t>
            </a:r>
          </a:p>
          <a:p>
            <a:pPr fontAlgn="base"/>
            <a:r>
              <a:rPr lang="en-US" sz="1600" dirty="0" smtClean="0"/>
              <a:t>public:</a:t>
            </a:r>
          </a:p>
          <a:p>
            <a:pPr fontAlgn="base"/>
            <a:r>
              <a:rPr lang="en-US" sz="1600" dirty="0" smtClean="0"/>
              <a:t>    </a:t>
            </a:r>
            <a:r>
              <a:rPr lang="en-US" sz="1600" dirty="0" err="1" smtClean="0"/>
              <a:t>int</a:t>
            </a:r>
            <a:r>
              <a:rPr lang="en-US" sz="1600" dirty="0" smtClean="0"/>
              <a:t>&amp; operator[] (const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nIndex</a:t>
            </a:r>
            <a:r>
              <a:rPr lang="en-US" sz="1600" dirty="0" smtClean="0"/>
              <a:t>);</a:t>
            </a:r>
          </a:p>
          <a:p>
            <a:pPr fontAlgn="base"/>
            <a:r>
              <a:rPr lang="en-US" sz="1600" dirty="0" smtClean="0"/>
              <a:t>};</a:t>
            </a:r>
          </a:p>
          <a:p>
            <a:pPr fontAlgn="base"/>
            <a:r>
              <a:rPr lang="en-US" sz="1600" dirty="0" err="1" smtClean="0"/>
              <a:t>int</a:t>
            </a:r>
            <a:r>
              <a:rPr lang="en-US" sz="1600" dirty="0" smtClean="0"/>
              <a:t>&amp; </a:t>
            </a:r>
            <a:r>
              <a:rPr lang="en-US" sz="1600" dirty="0" err="1" smtClean="0"/>
              <a:t>IntList</a:t>
            </a:r>
            <a:r>
              <a:rPr lang="en-US" sz="1600" dirty="0" smtClean="0"/>
              <a:t>::operator[] (const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nIndex</a:t>
            </a:r>
            <a:r>
              <a:rPr lang="en-US" sz="1600" dirty="0" smtClean="0"/>
              <a:t>)</a:t>
            </a:r>
          </a:p>
          <a:p>
            <a:pPr fontAlgn="base"/>
            <a:r>
              <a:rPr lang="en-US" sz="1600" dirty="0" smtClean="0"/>
              <a:t>{</a:t>
            </a:r>
          </a:p>
          <a:p>
            <a:pPr fontAlgn="base"/>
            <a:r>
              <a:rPr lang="en-US" sz="1600" dirty="0" smtClean="0"/>
              <a:t>    assert(</a:t>
            </a:r>
            <a:r>
              <a:rPr lang="en-US" sz="1600" dirty="0" err="1" smtClean="0"/>
              <a:t>nIndex</a:t>
            </a:r>
            <a:r>
              <a:rPr lang="en-US" sz="1600" dirty="0" smtClean="0"/>
              <a:t> &gt;= 0 &amp;&amp; </a:t>
            </a:r>
            <a:r>
              <a:rPr lang="en-US" sz="1600" dirty="0" err="1" smtClean="0"/>
              <a:t>nIndex</a:t>
            </a:r>
            <a:r>
              <a:rPr lang="en-US" sz="1600" dirty="0" smtClean="0"/>
              <a:t> &lt; 10);</a:t>
            </a:r>
          </a:p>
          <a:p>
            <a:pPr fontAlgn="base"/>
            <a:r>
              <a:rPr lang="en-US" sz="1600" dirty="0" smtClean="0"/>
              <a:t>    return </a:t>
            </a:r>
            <a:r>
              <a:rPr lang="en-US" sz="1600" dirty="0" err="1" smtClean="0"/>
              <a:t>m_anList</a:t>
            </a:r>
            <a:r>
              <a:rPr lang="en-US" sz="1600" dirty="0" smtClean="0"/>
              <a:t>[</a:t>
            </a:r>
            <a:r>
              <a:rPr lang="en-US" sz="1600" dirty="0" err="1" smtClean="0"/>
              <a:t>nIndex</a:t>
            </a:r>
            <a:r>
              <a:rPr lang="en-US" sz="1600" dirty="0" smtClean="0"/>
              <a:t>];</a:t>
            </a:r>
          </a:p>
          <a:p>
            <a:pPr fontAlgn="base"/>
            <a:r>
              <a:rPr lang="en-US" sz="1600" dirty="0" smtClean="0"/>
              <a:t>}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000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the parenthesis operator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class Matrix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double </a:t>
            </a:r>
            <a:r>
              <a:rPr lang="en-US" dirty="0" err="1" smtClean="0"/>
              <a:t>adData</a:t>
            </a:r>
            <a:r>
              <a:rPr lang="en-US" dirty="0" smtClean="0"/>
              <a:t>[4][4];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Matrix()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// Set all elements of the matrix to 0.0</a:t>
            </a:r>
          </a:p>
          <a:p>
            <a:pPr fontAlgn="base"/>
            <a:r>
              <a:rPr lang="en-US" dirty="0" smtClean="0"/>
              <a:t>        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nCol</a:t>
            </a:r>
            <a:r>
              <a:rPr lang="en-US" dirty="0" smtClean="0"/>
              <a:t>=0; </a:t>
            </a:r>
            <a:r>
              <a:rPr lang="en-US" dirty="0" err="1" smtClean="0"/>
              <a:t>nCol</a:t>
            </a:r>
            <a:r>
              <a:rPr lang="en-US" dirty="0" smtClean="0"/>
              <a:t>&lt;4; </a:t>
            </a:r>
            <a:r>
              <a:rPr lang="en-US" dirty="0" err="1" smtClean="0"/>
              <a:t>nCol</a:t>
            </a:r>
            <a:r>
              <a:rPr lang="en-US" dirty="0" smtClean="0"/>
              <a:t>++)</a:t>
            </a:r>
          </a:p>
          <a:p>
            <a:pPr fontAlgn="base"/>
            <a:r>
              <a:rPr lang="en-US" dirty="0" smtClean="0"/>
              <a:t>            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nRow</a:t>
            </a:r>
            <a:r>
              <a:rPr lang="en-US" dirty="0" smtClean="0"/>
              <a:t>=0; </a:t>
            </a:r>
            <a:r>
              <a:rPr lang="en-US" dirty="0" err="1" smtClean="0"/>
              <a:t>nRow</a:t>
            </a:r>
            <a:r>
              <a:rPr lang="en-US" dirty="0" smtClean="0"/>
              <a:t>&lt;4; </a:t>
            </a:r>
            <a:r>
              <a:rPr lang="en-US" dirty="0" err="1" smtClean="0"/>
              <a:t>nRow</a:t>
            </a:r>
            <a:r>
              <a:rPr lang="en-US" dirty="0" smtClean="0"/>
              <a:t>++)</a:t>
            </a:r>
          </a:p>
          <a:p>
            <a:pPr fontAlgn="base"/>
            <a:r>
              <a:rPr lang="en-US" dirty="0" smtClean="0"/>
              <a:t>                </a:t>
            </a:r>
            <a:r>
              <a:rPr lang="en-US" dirty="0" err="1" smtClean="0"/>
              <a:t>adData</a:t>
            </a:r>
            <a:r>
              <a:rPr lang="en-US" dirty="0" smtClean="0"/>
              <a:t>[</a:t>
            </a:r>
            <a:r>
              <a:rPr lang="en-US" dirty="0" err="1" smtClean="0"/>
              <a:t>nRow</a:t>
            </a:r>
            <a:r>
              <a:rPr lang="en-US" dirty="0" smtClean="0"/>
              <a:t>][</a:t>
            </a:r>
            <a:r>
              <a:rPr lang="en-US" dirty="0" err="1" smtClean="0"/>
              <a:t>nCol</a:t>
            </a:r>
            <a:r>
              <a:rPr lang="en-US" dirty="0" smtClean="0"/>
              <a:t>] = 0.0;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92688"/>
          </a:xfrm>
        </p:spPr>
        <p:txBody>
          <a:bodyPr>
            <a:noAutofit/>
          </a:bodyPr>
          <a:lstStyle/>
          <a:p>
            <a:pPr fontAlgn="base"/>
            <a:r>
              <a:rPr lang="en-US" sz="1400" dirty="0" smtClean="0"/>
              <a:t>#include &lt;</a:t>
            </a:r>
            <a:r>
              <a:rPr lang="en-US" sz="1400" dirty="0" err="1" smtClean="0"/>
              <a:t>cassert</a:t>
            </a:r>
            <a:r>
              <a:rPr lang="en-US" sz="1400" dirty="0" smtClean="0"/>
              <a:t>&gt; // for assert()</a:t>
            </a:r>
          </a:p>
          <a:p>
            <a:pPr fontAlgn="base"/>
            <a:r>
              <a:rPr lang="en-US" sz="1400" dirty="0" smtClean="0"/>
              <a:t>class Matrix</a:t>
            </a:r>
          </a:p>
          <a:p>
            <a:pPr fontAlgn="base"/>
            <a:r>
              <a:rPr lang="en-US" sz="1400" dirty="0" smtClean="0"/>
              <a:t>{</a:t>
            </a:r>
          </a:p>
          <a:p>
            <a:pPr fontAlgn="base"/>
            <a:r>
              <a:rPr lang="en-US" sz="1400" dirty="0" smtClean="0"/>
              <a:t>private:</a:t>
            </a:r>
          </a:p>
          <a:p>
            <a:pPr fontAlgn="base"/>
            <a:r>
              <a:rPr lang="en-US" sz="1400" dirty="0" smtClean="0"/>
              <a:t>    double </a:t>
            </a:r>
            <a:r>
              <a:rPr lang="en-US" sz="1400" dirty="0" err="1" smtClean="0"/>
              <a:t>adData</a:t>
            </a:r>
            <a:r>
              <a:rPr lang="en-US" sz="1400" dirty="0" smtClean="0"/>
              <a:t>[4][4];</a:t>
            </a:r>
          </a:p>
          <a:p>
            <a:pPr fontAlgn="base"/>
            <a:r>
              <a:rPr lang="en-US" sz="1400" dirty="0" smtClean="0"/>
              <a:t>public:</a:t>
            </a:r>
          </a:p>
          <a:p>
            <a:pPr fontAlgn="base"/>
            <a:r>
              <a:rPr lang="en-US" sz="1400" dirty="0" smtClean="0"/>
              <a:t>    Matrix()</a:t>
            </a:r>
          </a:p>
          <a:p>
            <a:pPr fontAlgn="base"/>
            <a:r>
              <a:rPr lang="en-US" sz="1400" dirty="0" smtClean="0"/>
              <a:t>    {</a:t>
            </a:r>
          </a:p>
          <a:p>
            <a:pPr fontAlgn="base"/>
            <a:r>
              <a:rPr lang="en-US" sz="1400" dirty="0" smtClean="0"/>
              <a:t>        // Set all elements of the matrix to 0.0</a:t>
            </a:r>
          </a:p>
          <a:p>
            <a:pPr fontAlgn="base"/>
            <a:r>
              <a:rPr lang="en-US" sz="1400" dirty="0" smtClean="0"/>
              <a:t>        for 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nCol</a:t>
            </a:r>
            <a:r>
              <a:rPr lang="en-US" sz="1400" dirty="0" smtClean="0"/>
              <a:t>=0; </a:t>
            </a:r>
            <a:r>
              <a:rPr lang="en-US" sz="1400" dirty="0" err="1" smtClean="0"/>
              <a:t>nCol</a:t>
            </a:r>
            <a:r>
              <a:rPr lang="en-US" sz="1400" dirty="0" smtClean="0"/>
              <a:t>&lt;4; </a:t>
            </a:r>
            <a:r>
              <a:rPr lang="en-US" sz="1400" dirty="0" err="1" smtClean="0"/>
              <a:t>nCol</a:t>
            </a:r>
            <a:r>
              <a:rPr lang="en-US" sz="1400" dirty="0" smtClean="0"/>
              <a:t>++)</a:t>
            </a:r>
          </a:p>
          <a:p>
            <a:pPr fontAlgn="base"/>
            <a:r>
              <a:rPr lang="en-US" sz="1400" dirty="0" smtClean="0"/>
              <a:t>            for 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nRow</a:t>
            </a:r>
            <a:r>
              <a:rPr lang="en-US" sz="1400" dirty="0" smtClean="0"/>
              <a:t>=0; </a:t>
            </a:r>
            <a:r>
              <a:rPr lang="en-US" sz="1400" dirty="0" err="1" smtClean="0"/>
              <a:t>nRow</a:t>
            </a:r>
            <a:r>
              <a:rPr lang="en-US" sz="1400" dirty="0" smtClean="0"/>
              <a:t>&lt;4; </a:t>
            </a:r>
            <a:r>
              <a:rPr lang="en-US" sz="1400" dirty="0" err="1" smtClean="0"/>
              <a:t>nRow</a:t>
            </a:r>
            <a:r>
              <a:rPr lang="en-US" sz="1400" dirty="0" smtClean="0"/>
              <a:t>++)        </a:t>
            </a:r>
            <a:r>
              <a:rPr lang="en-US" sz="1400" dirty="0" err="1" smtClean="0"/>
              <a:t>adData</a:t>
            </a:r>
            <a:r>
              <a:rPr lang="en-US" sz="1400" dirty="0" smtClean="0"/>
              <a:t>[</a:t>
            </a:r>
            <a:r>
              <a:rPr lang="en-US" sz="1400" dirty="0" err="1" smtClean="0"/>
              <a:t>nRow</a:t>
            </a:r>
            <a:r>
              <a:rPr lang="en-US" sz="1400" dirty="0" smtClean="0"/>
              <a:t>][</a:t>
            </a:r>
            <a:r>
              <a:rPr lang="en-US" sz="1400" dirty="0" err="1" smtClean="0"/>
              <a:t>nCol</a:t>
            </a:r>
            <a:r>
              <a:rPr lang="en-US" sz="1400" dirty="0" smtClean="0"/>
              <a:t>] = 0.0;</a:t>
            </a:r>
          </a:p>
          <a:p>
            <a:pPr fontAlgn="base"/>
            <a:r>
              <a:rPr lang="en-US" sz="1400" dirty="0" smtClean="0"/>
              <a:t>    }</a:t>
            </a:r>
          </a:p>
          <a:p>
            <a:pPr fontAlgn="base"/>
            <a:r>
              <a:rPr lang="en-US" sz="1400" dirty="0" smtClean="0"/>
              <a:t>    double&amp; operator()(const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nCol</a:t>
            </a:r>
            <a:r>
              <a:rPr lang="en-US" sz="1400" dirty="0" smtClean="0"/>
              <a:t>, const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nRow</a:t>
            </a:r>
            <a:r>
              <a:rPr lang="en-US" sz="1400" dirty="0" smtClean="0"/>
              <a:t>);</a:t>
            </a:r>
          </a:p>
          <a:p>
            <a:pPr fontAlgn="base"/>
            <a:r>
              <a:rPr lang="en-US" sz="1400" dirty="0" smtClean="0"/>
              <a:t>};</a:t>
            </a:r>
          </a:p>
          <a:p>
            <a:pPr fontAlgn="base"/>
            <a:r>
              <a:rPr lang="en-US" sz="1400" dirty="0" smtClean="0"/>
              <a:t>double&amp; Matrix::operator()(const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nCol</a:t>
            </a:r>
            <a:r>
              <a:rPr lang="en-US" sz="1400" dirty="0" smtClean="0"/>
              <a:t>, const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nRow</a:t>
            </a:r>
            <a:r>
              <a:rPr lang="en-US" sz="1400" dirty="0" smtClean="0"/>
              <a:t>)</a:t>
            </a:r>
          </a:p>
          <a:p>
            <a:pPr fontAlgn="base"/>
            <a:r>
              <a:rPr lang="en-US" sz="1400" dirty="0" smtClean="0"/>
              <a:t>{</a:t>
            </a:r>
          </a:p>
          <a:p>
            <a:pPr fontAlgn="base"/>
            <a:r>
              <a:rPr lang="en-US" sz="1400" dirty="0" smtClean="0"/>
              <a:t>    assert(</a:t>
            </a:r>
            <a:r>
              <a:rPr lang="en-US" sz="1400" dirty="0" err="1" smtClean="0"/>
              <a:t>nCol</a:t>
            </a:r>
            <a:r>
              <a:rPr lang="en-US" sz="1400" dirty="0" smtClean="0"/>
              <a:t> &gt;= 0 &amp;&amp; </a:t>
            </a:r>
            <a:r>
              <a:rPr lang="en-US" sz="1400" dirty="0" err="1" smtClean="0"/>
              <a:t>nCol</a:t>
            </a:r>
            <a:r>
              <a:rPr lang="en-US" sz="1400" dirty="0" smtClean="0"/>
              <a:t> &lt; 4);  assert(</a:t>
            </a:r>
            <a:r>
              <a:rPr lang="en-US" sz="1400" dirty="0" err="1" smtClean="0"/>
              <a:t>nRow</a:t>
            </a:r>
            <a:r>
              <a:rPr lang="en-US" sz="1400" dirty="0" smtClean="0"/>
              <a:t> &gt;= 0 &amp;&amp; </a:t>
            </a:r>
            <a:r>
              <a:rPr lang="en-US" sz="1400" dirty="0" err="1" smtClean="0"/>
              <a:t>nRow</a:t>
            </a:r>
            <a:r>
              <a:rPr lang="en-US" sz="1400" dirty="0" smtClean="0"/>
              <a:t> &lt; 4);</a:t>
            </a:r>
          </a:p>
          <a:p>
            <a:pPr fontAlgn="base"/>
            <a:r>
              <a:rPr lang="en-US" sz="1400" dirty="0" smtClean="0"/>
              <a:t>    return </a:t>
            </a:r>
            <a:r>
              <a:rPr lang="en-US" sz="1400" dirty="0" err="1" smtClean="0"/>
              <a:t>adData</a:t>
            </a:r>
            <a:r>
              <a:rPr lang="en-US" sz="1400" dirty="0" smtClean="0"/>
              <a:t>[</a:t>
            </a:r>
            <a:r>
              <a:rPr lang="en-US" sz="1400" dirty="0" err="1" smtClean="0"/>
              <a:t>nRow</a:t>
            </a:r>
            <a:r>
              <a:rPr lang="en-US" sz="1400" dirty="0" smtClean="0"/>
              <a:t>][</a:t>
            </a:r>
            <a:r>
              <a:rPr lang="en-US" sz="1400" dirty="0" err="1" smtClean="0"/>
              <a:t>nCol</a:t>
            </a:r>
            <a:r>
              <a:rPr lang="en-US" sz="1400" dirty="0" smtClean="0"/>
              <a:t>];</a:t>
            </a:r>
          </a:p>
          <a:p>
            <a:pPr fontAlgn="base"/>
            <a:r>
              <a:rPr lang="en-US" sz="1400" dirty="0" smtClean="0"/>
              <a:t>}</a:t>
            </a:r>
          </a:p>
          <a:p>
            <a:endParaRPr lang="en-CA" sz="12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Now we can declare a Matrix and access it’s elements;</a:t>
            </a:r>
          </a:p>
          <a:p>
            <a:pPr fontAlgn="base"/>
            <a:r>
              <a:rPr lang="fr-FR" dirty="0" err="1" smtClean="0"/>
              <a:t>Matrix</a:t>
            </a:r>
            <a:r>
              <a:rPr lang="fr-FR" dirty="0" smtClean="0"/>
              <a:t> </a:t>
            </a:r>
            <a:r>
              <a:rPr lang="fr-FR" dirty="0" err="1" smtClean="0"/>
              <a:t>cMatrix</a:t>
            </a:r>
            <a:r>
              <a:rPr lang="fr-FR" dirty="0" smtClean="0"/>
              <a:t>;</a:t>
            </a:r>
          </a:p>
          <a:p>
            <a:pPr fontAlgn="base"/>
            <a:r>
              <a:rPr lang="fr-FR" dirty="0" err="1" smtClean="0"/>
              <a:t>cMatrix</a:t>
            </a:r>
            <a:r>
              <a:rPr lang="fr-FR" dirty="0" smtClean="0"/>
              <a:t>(1, 2) = 4.5;</a:t>
            </a:r>
          </a:p>
          <a:p>
            <a:pPr fontAlgn="base"/>
            <a:r>
              <a:rPr lang="fr-FR" dirty="0" err="1" smtClean="0"/>
              <a:t>std</a:t>
            </a:r>
            <a:r>
              <a:rPr lang="fr-FR" dirty="0" smtClean="0"/>
              <a:t>::cout &lt;&lt; </a:t>
            </a:r>
            <a:r>
              <a:rPr lang="fr-FR" dirty="0" err="1" smtClean="0"/>
              <a:t>cMatrix</a:t>
            </a:r>
            <a:r>
              <a:rPr lang="fr-FR" dirty="0" smtClean="0"/>
              <a:t>(1, 2);</a:t>
            </a:r>
          </a:p>
          <a:p>
            <a:endParaRPr lang="en-CA" dirty="0" smtClean="0"/>
          </a:p>
          <a:p>
            <a:r>
              <a:rPr lang="en-US" b="0" dirty="0" smtClean="0"/>
              <a:t>which produces the result:</a:t>
            </a:r>
          </a:p>
          <a:p>
            <a:r>
              <a:rPr lang="en-US" dirty="0" smtClean="0"/>
              <a:t>4.5</a:t>
            </a:r>
            <a:endParaRPr lang="en-CA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92688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Now, let’s overload the () operator again, this time in a way that takes no parameters</a:t>
            </a:r>
          </a:p>
          <a:p>
            <a:endParaRPr lang="en-US" b="0" dirty="0" smtClean="0"/>
          </a:p>
          <a:p>
            <a:pPr fontAlgn="base"/>
            <a:r>
              <a:rPr lang="en-US" sz="2300" dirty="0" smtClean="0"/>
              <a:t>#include &lt;</a:t>
            </a:r>
            <a:r>
              <a:rPr lang="en-US" sz="2300" dirty="0" err="1" smtClean="0"/>
              <a:t>cassert</a:t>
            </a:r>
            <a:r>
              <a:rPr lang="en-US" sz="2300" dirty="0" smtClean="0"/>
              <a:t>&gt; // for assert()</a:t>
            </a:r>
          </a:p>
          <a:p>
            <a:pPr fontAlgn="base"/>
            <a:r>
              <a:rPr lang="en-US" sz="2300" dirty="0" smtClean="0"/>
              <a:t>class Matrix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private:</a:t>
            </a:r>
          </a:p>
          <a:p>
            <a:pPr fontAlgn="base"/>
            <a:r>
              <a:rPr lang="en-US" sz="2300" dirty="0" smtClean="0"/>
              <a:t>    double </a:t>
            </a:r>
            <a:r>
              <a:rPr lang="en-US" sz="2300" dirty="0" err="1" smtClean="0"/>
              <a:t>adData</a:t>
            </a:r>
            <a:r>
              <a:rPr lang="en-US" sz="2300" dirty="0" smtClean="0"/>
              <a:t>[4][4];</a:t>
            </a:r>
          </a:p>
          <a:p>
            <a:pPr fontAlgn="base"/>
            <a:r>
              <a:rPr lang="en-US" sz="2300" dirty="0" smtClean="0"/>
              <a:t>public:</a:t>
            </a:r>
          </a:p>
          <a:p>
            <a:pPr fontAlgn="base"/>
            <a:r>
              <a:rPr lang="en-US" sz="2300" dirty="0" smtClean="0"/>
              <a:t>    Matrix()</a:t>
            </a:r>
          </a:p>
          <a:p>
            <a:pPr fontAlgn="base"/>
            <a:r>
              <a:rPr lang="en-US" sz="2300" dirty="0" smtClean="0"/>
              <a:t>    {</a:t>
            </a:r>
          </a:p>
          <a:p>
            <a:pPr fontAlgn="base"/>
            <a:r>
              <a:rPr lang="en-US" sz="2300" dirty="0" smtClean="0"/>
              <a:t>        // Set all elements of the matrix to 0.0</a:t>
            </a:r>
          </a:p>
          <a:p>
            <a:pPr fontAlgn="base"/>
            <a:r>
              <a:rPr lang="en-US" sz="2300" dirty="0" smtClean="0"/>
              <a:t>        for (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nCol</a:t>
            </a:r>
            <a:r>
              <a:rPr lang="en-US" sz="2300" dirty="0" smtClean="0"/>
              <a:t>=0; </a:t>
            </a:r>
            <a:r>
              <a:rPr lang="en-US" sz="2300" dirty="0" err="1" smtClean="0"/>
              <a:t>nCol</a:t>
            </a:r>
            <a:r>
              <a:rPr lang="en-US" sz="2300" dirty="0" smtClean="0"/>
              <a:t>&lt;4; </a:t>
            </a:r>
            <a:r>
              <a:rPr lang="en-US" sz="2300" dirty="0" err="1" smtClean="0"/>
              <a:t>nCol</a:t>
            </a:r>
            <a:r>
              <a:rPr lang="en-US" sz="2300" dirty="0" smtClean="0"/>
              <a:t>++)</a:t>
            </a:r>
          </a:p>
          <a:p>
            <a:pPr fontAlgn="base"/>
            <a:r>
              <a:rPr lang="en-US" sz="2300" dirty="0" smtClean="0"/>
              <a:t>            for (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nRow</a:t>
            </a:r>
            <a:r>
              <a:rPr lang="en-US" sz="2300" dirty="0" smtClean="0"/>
              <a:t>=0; </a:t>
            </a:r>
            <a:r>
              <a:rPr lang="en-US" sz="2300" dirty="0" err="1" smtClean="0"/>
              <a:t>nRow</a:t>
            </a:r>
            <a:r>
              <a:rPr lang="en-US" sz="2300" dirty="0" smtClean="0"/>
              <a:t>&lt;4; </a:t>
            </a:r>
            <a:r>
              <a:rPr lang="en-US" sz="2300" dirty="0" err="1" smtClean="0"/>
              <a:t>nRow</a:t>
            </a:r>
            <a:r>
              <a:rPr lang="en-US" sz="2300" dirty="0" smtClean="0"/>
              <a:t>++)</a:t>
            </a:r>
          </a:p>
          <a:p>
            <a:pPr fontAlgn="base"/>
            <a:r>
              <a:rPr lang="en-US" sz="2300" dirty="0" smtClean="0"/>
              <a:t>                </a:t>
            </a:r>
            <a:r>
              <a:rPr lang="en-US" sz="2300" dirty="0" err="1" smtClean="0"/>
              <a:t>adData</a:t>
            </a:r>
            <a:r>
              <a:rPr lang="en-US" sz="2300" dirty="0" smtClean="0"/>
              <a:t>[</a:t>
            </a:r>
            <a:r>
              <a:rPr lang="en-US" sz="2300" dirty="0" err="1" smtClean="0"/>
              <a:t>nRow</a:t>
            </a:r>
            <a:r>
              <a:rPr lang="en-US" sz="2300" dirty="0" smtClean="0"/>
              <a:t>][</a:t>
            </a:r>
            <a:r>
              <a:rPr lang="en-US" sz="2300" dirty="0" err="1" smtClean="0"/>
              <a:t>nCol</a:t>
            </a:r>
            <a:r>
              <a:rPr lang="en-US" sz="2300" dirty="0" smtClean="0"/>
              <a:t>] = 0.0;</a:t>
            </a:r>
          </a:p>
          <a:p>
            <a:pPr fontAlgn="base"/>
            <a:r>
              <a:rPr lang="en-US" sz="2300" dirty="0" smtClean="0"/>
              <a:t>    }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    double&amp; operator()(const 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nCol</a:t>
            </a:r>
            <a:r>
              <a:rPr lang="en-US" sz="2300" dirty="0" smtClean="0"/>
              <a:t>, const 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nRow</a:t>
            </a:r>
            <a:r>
              <a:rPr lang="en-US" sz="2300" dirty="0" smtClean="0"/>
              <a:t>);</a:t>
            </a:r>
          </a:p>
          <a:p>
            <a:pPr fontAlgn="base"/>
            <a:r>
              <a:rPr lang="en-US" sz="2300" dirty="0" smtClean="0"/>
              <a:t>    void operator()();</a:t>
            </a:r>
          </a:p>
          <a:p>
            <a:pPr fontAlgn="base"/>
            <a:r>
              <a:rPr lang="en-US" sz="2300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double&amp; Matrix::operator()(const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nCol</a:t>
            </a:r>
            <a:r>
              <a:rPr lang="en-US" dirty="0" smtClean="0"/>
              <a:t>, const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nRow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assert(</a:t>
            </a:r>
            <a:r>
              <a:rPr lang="en-US" dirty="0" err="1" smtClean="0"/>
              <a:t>nCol</a:t>
            </a:r>
            <a:r>
              <a:rPr lang="en-US" dirty="0" smtClean="0"/>
              <a:t> &gt;= 0 &amp;&amp; </a:t>
            </a:r>
            <a:r>
              <a:rPr lang="en-US" dirty="0" err="1" smtClean="0"/>
              <a:t>nCol</a:t>
            </a:r>
            <a:r>
              <a:rPr lang="en-US" dirty="0" smtClean="0"/>
              <a:t> &lt; 4);</a:t>
            </a:r>
          </a:p>
          <a:p>
            <a:pPr fontAlgn="base"/>
            <a:r>
              <a:rPr lang="en-US" dirty="0" smtClean="0"/>
              <a:t>    assert(</a:t>
            </a:r>
            <a:r>
              <a:rPr lang="en-US" dirty="0" err="1" smtClean="0"/>
              <a:t>nRow</a:t>
            </a:r>
            <a:r>
              <a:rPr lang="en-US" dirty="0" smtClean="0"/>
              <a:t> &gt;= 0 &amp;&amp; </a:t>
            </a:r>
            <a:r>
              <a:rPr lang="en-US" dirty="0" err="1" smtClean="0"/>
              <a:t>nRow</a:t>
            </a:r>
            <a:r>
              <a:rPr lang="en-US" dirty="0" smtClean="0"/>
              <a:t> &lt; 4);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</a:t>
            </a:r>
            <a:r>
              <a:rPr lang="en-US" dirty="0" err="1" smtClean="0"/>
              <a:t>adData</a:t>
            </a:r>
            <a:r>
              <a:rPr lang="en-US" dirty="0" smtClean="0"/>
              <a:t>[</a:t>
            </a:r>
            <a:r>
              <a:rPr lang="en-US" dirty="0" err="1" smtClean="0"/>
              <a:t>nRow</a:t>
            </a:r>
            <a:r>
              <a:rPr lang="en-US" dirty="0" smtClean="0"/>
              <a:t>][</a:t>
            </a:r>
            <a:r>
              <a:rPr lang="en-US" dirty="0" err="1" smtClean="0"/>
              <a:t>nCol</a:t>
            </a:r>
            <a:r>
              <a:rPr lang="en-US" dirty="0" smtClean="0"/>
              <a:t>];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void Matrix::operator()()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reset all elements of the matrix to 0.0</a:t>
            </a:r>
          </a:p>
          <a:p>
            <a:pPr fontAlgn="base"/>
            <a:r>
              <a:rPr lang="en-US" dirty="0" smtClean="0"/>
              <a:t>    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nCol</a:t>
            </a:r>
            <a:r>
              <a:rPr lang="en-US" dirty="0" smtClean="0"/>
              <a:t>=0; </a:t>
            </a:r>
            <a:r>
              <a:rPr lang="en-US" dirty="0" err="1" smtClean="0"/>
              <a:t>nCol</a:t>
            </a:r>
            <a:r>
              <a:rPr lang="en-US" dirty="0" smtClean="0"/>
              <a:t>&lt;4; </a:t>
            </a:r>
            <a:r>
              <a:rPr lang="en-US" dirty="0" err="1" smtClean="0"/>
              <a:t>nCol</a:t>
            </a:r>
            <a:r>
              <a:rPr lang="en-US" dirty="0" smtClean="0"/>
              <a:t>++)</a:t>
            </a:r>
          </a:p>
          <a:p>
            <a:pPr fontAlgn="base"/>
            <a:r>
              <a:rPr lang="en-US" dirty="0" smtClean="0"/>
              <a:t>        for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nRow</a:t>
            </a:r>
            <a:r>
              <a:rPr lang="en-US" dirty="0" smtClean="0"/>
              <a:t>=0; </a:t>
            </a:r>
            <a:r>
              <a:rPr lang="en-US" dirty="0" err="1" smtClean="0"/>
              <a:t>nRow</a:t>
            </a:r>
            <a:r>
              <a:rPr lang="en-US" dirty="0" smtClean="0"/>
              <a:t>&lt;4; </a:t>
            </a:r>
            <a:r>
              <a:rPr lang="en-US" dirty="0" err="1" smtClean="0"/>
              <a:t>nRow</a:t>
            </a:r>
            <a:r>
              <a:rPr lang="en-US" dirty="0" smtClean="0"/>
              <a:t>++)</a:t>
            </a:r>
          </a:p>
          <a:p>
            <a:pPr fontAlgn="base"/>
            <a:r>
              <a:rPr lang="en-US" dirty="0" smtClean="0"/>
              <a:t>            </a:t>
            </a:r>
            <a:r>
              <a:rPr lang="en-US" dirty="0" err="1" smtClean="0"/>
              <a:t>adData</a:t>
            </a:r>
            <a:r>
              <a:rPr lang="en-US" dirty="0" smtClean="0"/>
              <a:t>[</a:t>
            </a:r>
            <a:r>
              <a:rPr lang="en-US" dirty="0" err="1" smtClean="0"/>
              <a:t>nRow</a:t>
            </a:r>
            <a:r>
              <a:rPr lang="en-US" dirty="0" smtClean="0"/>
              <a:t>][</a:t>
            </a:r>
            <a:r>
              <a:rPr lang="en-US" dirty="0" err="1" smtClean="0"/>
              <a:t>nCol</a:t>
            </a:r>
            <a:r>
              <a:rPr lang="en-US" dirty="0" smtClean="0"/>
              <a:t>] = 0.0;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/>
          </a:bodyPr>
          <a:lstStyle/>
          <a:p>
            <a:r>
              <a:rPr lang="en-US" b="0" dirty="0" smtClean="0"/>
              <a:t>And here’s a new example:</a:t>
            </a:r>
          </a:p>
          <a:p>
            <a:pPr fontAlgn="base"/>
            <a:endParaRPr lang="en-US" b="0" dirty="0" smtClean="0"/>
          </a:p>
          <a:p>
            <a:pPr fontAlgn="base"/>
            <a:r>
              <a:rPr lang="en-US" dirty="0" smtClean="0"/>
              <a:t>Matrix </a:t>
            </a:r>
            <a:r>
              <a:rPr lang="en-US" dirty="0" err="1" smtClean="0"/>
              <a:t>cMatrix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err="1" smtClean="0"/>
              <a:t>cMatrix</a:t>
            </a:r>
            <a:r>
              <a:rPr lang="en-US" dirty="0" smtClean="0"/>
              <a:t>(1, 2) = 4.5;</a:t>
            </a:r>
          </a:p>
          <a:p>
            <a:pPr fontAlgn="base"/>
            <a:r>
              <a:rPr lang="en-US" dirty="0" err="1" smtClean="0"/>
              <a:t>cMatrix</a:t>
            </a:r>
            <a:r>
              <a:rPr lang="en-US" dirty="0" smtClean="0"/>
              <a:t>(); // erase </a:t>
            </a:r>
            <a:r>
              <a:rPr lang="en-US" dirty="0" err="1" smtClean="0"/>
              <a:t>cMatrix</a:t>
            </a:r>
            <a:endParaRPr lang="en-US" dirty="0" smtClean="0"/>
          </a:p>
          <a:p>
            <a:pPr fontAlgn="base"/>
            <a:r>
              <a:rPr lang="en-US" dirty="0" smtClean="0"/>
              <a:t>std::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cMatrix</a:t>
            </a:r>
            <a:r>
              <a:rPr lang="en-US" dirty="0" smtClean="0"/>
              <a:t>(1, 2);</a:t>
            </a:r>
          </a:p>
          <a:p>
            <a:pPr fontAlgn="base"/>
            <a:endParaRPr lang="en-US" b="0" dirty="0" smtClean="0"/>
          </a:p>
          <a:p>
            <a:r>
              <a:rPr lang="en-US" b="0" dirty="0" smtClean="0"/>
              <a:t>which produces the result:</a:t>
            </a:r>
          </a:p>
          <a:p>
            <a:r>
              <a:rPr lang="en-US" dirty="0" smtClean="0"/>
              <a:t>0</a:t>
            </a:r>
            <a:endParaRPr lang="en-CA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972026"/>
          </a:xfrm>
        </p:spPr>
        <p:txBody>
          <a:bodyPr>
            <a:normAutofit/>
          </a:bodyPr>
          <a:lstStyle/>
          <a:p>
            <a:r>
              <a:rPr lang="en-US" b="1" dirty="0" smtClean="0"/>
              <a:t>Overloading typecasts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72608"/>
          </a:xfrm>
        </p:spPr>
        <p:txBody>
          <a:bodyPr>
            <a:normAutofit fontScale="62500" lnSpcReduction="20000"/>
          </a:bodyPr>
          <a:lstStyle/>
          <a:p>
            <a:pPr fontAlgn="base"/>
            <a:endParaRPr lang="en-US" b="0" dirty="0" smtClean="0"/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nValue</a:t>
            </a:r>
            <a:r>
              <a:rPr lang="en-US" dirty="0" smtClean="0"/>
              <a:t> = 5;</a:t>
            </a:r>
          </a:p>
          <a:p>
            <a:pPr fontAlgn="base"/>
            <a:r>
              <a:rPr lang="en-US" dirty="0" smtClean="0"/>
              <a:t>double </a:t>
            </a:r>
            <a:r>
              <a:rPr lang="en-US" dirty="0" err="1" smtClean="0"/>
              <a:t>dValue</a:t>
            </a:r>
            <a:r>
              <a:rPr lang="en-US" dirty="0" smtClean="0"/>
              <a:t> = </a:t>
            </a:r>
            <a:r>
              <a:rPr lang="en-US" dirty="0" err="1" smtClean="0"/>
              <a:t>nValue</a:t>
            </a:r>
            <a:r>
              <a:rPr lang="en-US" dirty="0" smtClean="0"/>
              <a:t>; // </a:t>
            </a:r>
            <a:r>
              <a:rPr lang="en-US" dirty="0" err="1" smtClean="0"/>
              <a:t>int</a:t>
            </a:r>
            <a:r>
              <a:rPr lang="en-US" dirty="0" smtClean="0"/>
              <a:t> implicitly cast to a double</a:t>
            </a:r>
          </a:p>
          <a:p>
            <a:pPr fontAlgn="base"/>
            <a:endParaRPr lang="en-US" dirty="0" smtClean="0"/>
          </a:p>
          <a:p>
            <a:r>
              <a:rPr lang="en-US" b="0" dirty="0" smtClean="0"/>
              <a:t>Overloading the typecast operators allows us to convert our class into another data type</a:t>
            </a:r>
          </a:p>
          <a:p>
            <a:endParaRPr lang="en-US" b="0" dirty="0" smtClean="0"/>
          </a:p>
          <a:p>
            <a:pPr fontAlgn="base"/>
            <a:r>
              <a:rPr lang="en-US" sz="2600" dirty="0" smtClean="0"/>
              <a:t>class Cents</a:t>
            </a:r>
          </a:p>
          <a:p>
            <a:pPr fontAlgn="base"/>
            <a:r>
              <a:rPr lang="en-US" sz="2600" dirty="0" smtClean="0"/>
              <a:t>{</a:t>
            </a:r>
          </a:p>
          <a:p>
            <a:pPr fontAlgn="base"/>
            <a:r>
              <a:rPr lang="en-US" sz="2600" dirty="0" smtClean="0"/>
              <a:t>private:</a:t>
            </a:r>
          </a:p>
          <a:p>
            <a:pPr fontAlgn="base"/>
            <a:r>
              <a:rPr lang="en-US" sz="2600" dirty="0" smtClean="0"/>
              <a:t>    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m_nCents</a:t>
            </a:r>
            <a:r>
              <a:rPr lang="en-US" sz="2600" dirty="0" smtClean="0"/>
              <a:t>;</a:t>
            </a:r>
          </a:p>
          <a:p>
            <a:pPr fontAlgn="base"/>
            <a:r>
              <a:rPr lang="en-US" sz="2600" dirty="0" smtClean="0"/>
              <a:t>public:</a:t>
            </a:r>
          </a:p>
          <a:p>
            <a:pPr fontAlgn="base"/>
            <a:r>
              <a:rPr lang="en-US" sz="2600" dirty="0" smtClean="0"/>
              <a:t>    Cents(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nCents</a:t>
            </a:r>
            <a:r>
              <a:rPr lang="en-US" sz="2600" dirty="0" smtClean="0"/>
              <a:t>=0)</a:t>
            </a:r>
          </a:p>
          <a:p>
            <a:pPr fontAlgn="base"/>
            <a:r>
              <a:rPr lang="en-US" sz="2600" dirty="0" smtClean="0"/>
              <a:t>    {</a:t>
            </a:r>
          </a:p>
          <a:p>
            <a:pPr fontAlgn="base"/>
            <a:r>
              <a:rPr lang="en-US" sz="2600" dirty="0" smtClean="0"/>
              <a:t>        </a:t>
            </a:r>
            <a:r>
              <a:rPr lang="en-US" sz="2600" dirty="0" err="1" smtClean="0"/>
              <a:t>m_nCents</a:t>
            </a:r>
            <a:r>
              <a:rPr lang="en-US" sz="2600" dirty="0" smtClean="0"/>
              <a:t> = </a:t>
            </a:r>
            <a:r>
              <a:rPr lang="en-US" sz="2600" dirty="0" err="1" smtClean="0"/>
              <a:t>nCents</a:t>
            </a:r>
            <a:r>
              <a:rPr lang="en-US" sz="2600" dirty="0" smtClean="0"/>
              <a:t>;</a:t>
            </a:r>
          </a:p>
          <a:p>
            <a:pPr fontAlgn="base"/>
            <a:r>
              <a:rPr lang="en-US" sz="2600" dirty="0" smtClean="0"/>
              <a:t>    }</a:t>
            </a:r>
          </a:p>
          <a:p>
            <a:pPr fontAlgn="base"/>
            <a:r>
              <a:rPr lang="en-US" sz="2600" dirty="0" smtClean="0"/>
              <a:t>    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GetCents</a:t>
            </a:r>
            <a:r>
              <a:rPr lang="en-US" sz="2600" dirty="0" smtClean="0"/>
              <a:t>() { return </a:t>
            </a:r>
            <a:r>
              <a:rPr lang="en-US" sz="2600" dirty="0" err="1" smtClean="0"/>
              <a:t>m_nCents</a:t>
            </a:r>
            <a:r>
              <a:rPr lang="en-US" sz="2600" dirty="0" smtClean="0"/>
              <a:t>; }</a:t>
            </a:r>
          </a:p>
          <a:p>
            <a:pPr fontAlgn="base"/>
            <a:r>
              <a:rPr lang="en-US" sz="2600" dirty="0" smtClean="0"/>
              <a:t>    void </a:t>
            </a:r>
            <a:r>
              <a:rPr lang="en-US" sz="2600" dirty="0" err="1" smtClean="0"/>
              <a:t>SetCents</a:t>
            </a:r>
            <a:r>
              <a:rPr lang="en-US" sz="2600" dirty="0" smtClean="0"/>
              <a:t>(</a:t>
            </a:r>
            <a:r>
              <a:rPr lang="en-US" sz="2600" dirty="0" err="1" smtClean="0"/>
              <a:t>int</a:t>
            </a:r>
            <a:r>
              <a:rPr lang="en-US" sz="2600" dirty="0" smtClean="0"/>
              <a:t> </a:t>
            </a:r>
            <a:r>
              <a:rPr lang="en-US" sz="2600" dirty="0" err="1" smtClean="0"/>
              <a:t>nCents</a:t>
            </a:r>
            <a:r>
              <a:rPr lang="en-US" sz="2600" dirty="0" smtClean="0"/>
              <a:t>) { </a:t>
            </a:r>
            <a:r>
              <a:rPr lang="en-US" sz="2600" dirty="0" err="1" smtClean="0"/>
              <a:t>m_nCents</a:t>
            </a:r>
            <a:r>
              <a:rPr lang="en-US" sz="2600" dirty="0" smtClean="0"/>
              <a:t> = </a:t>
            </a:r>
            <a:r>
              <a:rPr lang="en-US" sz="2600" dirty="0" err="1" smtClean="0"/>
              <a:t>nCents</a:t>
            </a:r>
            <a:r>
              <a:rPr lang="en-US" sz="2600" dirty="0" smtClean="0"/>
              <a:t>; }</a:t>
            </a:r>
          </a:p>
          <a:p>
            <a:pPr fontAlgn="base"/>
            <a:r>
              <a:rPr lang="en-US" sz="2600" dirty="0" smtClean="0"/>
              <a:t>};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 functions and encapsulation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String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char *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a dynamically allocated string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the length of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328524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721499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use </a:t>
            </a:r>
            <a:r>
              <a:rPr lang="en-US" b="0" dirty="0" err="1" smtClean="0"/>
              <a:t>GetCents</a:t>
            </a:r>
            <a:r>
              <a:rPr lang="en-US" b="0" dirty="0" smtClean="0"/>
              <a:t>() to convert our Cents variable back into an integer so we can print it using </a:t>
            </a:r>
            <a:r>
              <a:rPr lang="en-US" b="0" dirty="0" err="1" smtClean="0"/>
              <a:t>PrintInt</a:t>
            </a:r>
            <a:r>
              <a:rPr lang="en-US" b="0" dirty="0" smtClean="0"/>
              <a:t>():</a:t>
            </a:r>
          </a:p>
          <a:p>
            <a:endParaRPr lang="en-US" b="0" dirty="0" smtClean="0"/>
          </a:p>
          <a:p>
            <a:pPr fontAlgn="base"/>
            <a:r>
              <a:rPr lang="en-US" sz="2200" dirty="0" smtClean="0"/>
              <a:t>void </a:t>
            </a:r>
            <a:r>
              <a:rPr lang="en-US" sz="2200" dirty="0" err="1" smtClean="0"/>
              <a:t>PrintInt</a:t>
            </a:r>
            <a:r>
              <a:rPr lang="en-US" sz="2200" dirty="0" smtClean="0"/>
              <a:t>(</a:t>
            </a:r>
            <a:r>
              <a:rPr lang="en-US" sz="2200" dirty="0" err="1" smtClean="0"/>
              <a:t>int</a:t>
            </a:r>
            <a:r>
              <a:rPr lang="en-US" sz="2200" dirty="0" smtClean="0"/>
              <a:t> </a:t>
            </a:r>
            <a:r>
              <a:rPr lang="en-US" sz="2200" dirty="0" err="1" smtClean="0"/>
              <a:t>nValue</a:t>
            </a:r>
            <a:r>
              <a:rPr lang="en-US" sz="2200" dirty="0" smtClean="0"/>
              <a:t>)</a:t>
            </a:r>
          </a:p>
          <a:p>
            <a:pPr fontAlgn="base"/>
            <a:r>
              <a:rPr lang="en-US" sz="2200" dirty="0" smtClean="0"/>
              <a:t>{</a:t>
            </a:r>
          </a:p>
          <a:p>
            <a:pPr fontAlgn="base"/>
            <a:r>
              <a:rPr lang="en-US" sz="2200" dirty="0" smtClean="0"/>
              <a:t>    </a:t>
            </a:r>
            <a:r>
              <a:rPr lang="en-US" sz="2200" dirty="0" err="1" smtClean="0"/>
              <a:t>cout</a:t>
            </a:r>
            <a:r>
              <a:rPr lang="en-US" sz="2200" dirty="0" smtClean="0"/>
              <a:t> &lt;&lt; </a:t>
            </a:r>
            <a:r>
              <a:rPr lang="en-US" sz="2200" dirty="0" err="1" smtClean="0"/>
              <a:t>nValue</a:t>
            </a:r>
            <a:r>
              <a:rPr lang="en-US" sz="2200" dirty="0" smtClean="0"/>
              <a:t>;</a:t>
            </a:r>
          </a:p>
          <a:p>
            <a:pPr fontAlgn="base"/>
            <a:r>
              <a:rPr lang="en-US" sz="2200" dirty="0" smtClean="0"/>
              <a:t>}</a:t>
            </a:r>
          </a:p>
          <a:p>
            <a:pPr fontAlgn="base"/>
            <a:r>
              <a:rPr lang="en-US" sz="2200" dirty="0" smtClean="0"/>
              <a:t> </a:t>
            </a:r>
          </a:p>
          <a:p>
            <a:pPr fontAlgn="base"/>
            <a:r>
              <a:rPr lang="en-US" sz="2200" dirty="0" err="1" smtClean="0"/>
              <a:t>int</a:t>
            </a:r>
            <a:r>
              <a:rPr lang="en-US" sz="2200" dirty="0" smtClean="0"/>
              <a:t> main()</a:t>
            </a:r>
          </a:p>
          <a:p>
            <a:pPr fontAlgn="base"/>
            <a:r>
              <a:rPr lang="en-US" sz="2200" dirty="0" smtClean="0"/>
              <a:t>{</a:t>
            </a:r>
          </a:p>
          <a:p>
            <a:pPr fontAlgn="base"/>
            <a:r>
              <a:rPr lang="en-US" sz="2200" dirty="0" smtClean="0"/>
              <a:t>    Cents </a:t>
            </a:r>
            <a:r>
              <a:rPr lang="en-US" sz="2200" dirty="0" err="1" smtClean="0"/>
              <a:t>cCents</a:t>
            </a:r>
            <a:r>
              <a:rPr lang="en-US" sz="2200" dirty="0" smtClean="0"/>
              <a:t>(7);</a:t>
            </a:r>
          </a:p>
          <a:p>
            <a:pPr fontAlgn="base"/>
            <a:r>
              <a:rPr lang="en-US" sz="2200" dirty="0" smtClean="0"/>
              <a:t>    </a:t>
            </a:r>
            <a:r>
              <a:rPr lang="en-US" sz="2200" dirty="0" err="1" smtClean="0"/>
              <a:t>PrintInt</a:t>
            </a:r>
            <a:r>
              <a:rPr lang="en-US" sz="2200" dirty="0" smtClean="0"/>
              <a:t>(</a:t>
            </a:r>
            <a:r>
              <a:rPr lang="en-US" sz="2200" dirty="0" err="1" smtClean="0"/>
              <a:t>cCents.GetCents</a:t>
            </a:r>
            <a:r>
              <a:rPr lang="en-US" sz="2200" dirty="0" smtClean="0"/>
              <a:t>()); // print 7</a:t>
            </a:r>
          </a:p>
          <a:p>
            <a:pPr fontAlgn="base"/>
            <a:r>
              <a:rPr lang="en-US" sz="2200" dirty="0" smtClean="0"/>
              <a:t> </a:t>
            </a:r>
          </a:p>
          <a:p>
            <a:pPr fontAlgn="base"/>
            <a:r>
              <a:rPr lang="en-US" sz="2200" dirty="0" smtClean="0"/>
              <a:t>    return 0;</a:t>
            </a:r>
          </a:p>
          <a:p>
            <a:pPr fontAlgn="base"/>
            <a:r>
              <a:rPr lang="en-US" sz="22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6192688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we’ll overload the </a:t>
            </a:r>
            <a:r>
              <a:rPr lang="en-US" b="0" dirty="0" err="1" smtClean="0"/>
              <a:t>int</a:t>
            </a:r>
            <a:r>
              <a:rPr lang="en-US" b="0" dirty="0" smtClean="0"/>
              <a:t> cast, to allow us to cast our Cents class into an int.</a:t>
            </a:r>
          </a:p>
          <a:p>
            <a:endParaRPr lang="en-US" b="0" dirty="0" smtClean="0"/>
          </a:p>
          <a:p>
            <a:pPr fontAlgn="base"/>
            <a:r>
              <a:rPr lang="en-US" dirty="0" smtClean="0"/>
              <a:t>class Cents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Cents(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=0)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Overloaded </a:t>
            </a:r>
            <a:r>
              <a:rPr lang="en-US" dirty="0" err="1" smtClean="0"/>
              <a:t>int</a:t>
            </a:r>
            <a:r>
              <a:rPr lang="en-US" dirty="0" smtClean="0"/>
              <a:t> cast</a:t>
            </a:r>
          </a:p>
          <a:p>
            <a:pPr fontAlgn="base"/>
            <a:r>
              <a:rPr lang="en-US" dirty="0" smtClean="0"/>
              <a:t>    operator </a:t>
            </a:r>
            <a:r>
              <a:rPr lang="en-US" dirty="0" err="1" smtClean="0"/>
              <a:t>int</a:t>
            </a:r>
            <a:r>
              <a:rPr lang="en-US" dirty="0" smtClean="0"/>
              <a:t>() { return </a:t>
            </a:r>
            <a:r>
              <a:rPr lang="en-US" dirty="0" err="1" smtClean="0"/>
              <a:t>m_nCents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GetCents</a:t>
            </a:r>
            <a:r>
              <a:rPr lang="en-US" dirty="0" smtClean="0"/>
              <a:t>() { return </a:t>
            </a:r>
            <a:r>
              <a:rPr lang="en-US" dirty="0" err="1" smtClean="0"/>
              <a:t>m_nCents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    void </a:t>
            </a:r>
            <a:r>
              <a:rPr lang="en-US" dirty="0" err="1" smtClean="0"/>
              <a:t>SetCents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) { 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nCents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1. To overload the function that casts our class to an </a:t>
            </a:r>
            <a:r>
              <a:rPr lang="en-US" b="0" dirty="0" err="1" smtClean="0"/>
              <a:t>int</a:t>
            </a:r>
            <a:r>
              <a:rPr lang="en-US" b="0" dirty="0" smtClean="0"/>
              <a:t>, we write a </a:t>
            </a:r>
            <a:r>
              <a:rPr lang="en-US" u="sng" dirty="0" smtClean="0"/>
              <a:t>new function in our class</a:t>
            </a:r>
            <a:r>
              <a:rPr lang="en-US" b="0" dirty="0" smtClean="0"/>
              <a:t> called operator </a:t>
            </a:r>
            <a:r>
              <a:rPr lang="en-US" b="0" dirty="0" err="1" smtClean="0"/>
              <a:t>int</a:t>
            </a:r>
            <a:r>
              <a:rPr lang="en-US" b="0" dirty="0" smtClean="0"/>
              <a:t>(). Note that there is a space between the word operator and the type we are casting to.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2. Casting operators </a:t>
            </a:r>
            <a:r>
              <a:rPr lang="en-US" u="sng" dirty="0" smtClean="0"/>
              <a:t>do not have a return type</a:t>
            </a:r>
            <a:r>
              <a:rPr lang="en-US" b="0" dirty="0" smtClean="0"/>
              <a:t>. C++ assumes you will be returning the correct type.</a:t>
            </a:r>
            <a:endParaRPr lang="en-CA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en-US" b="0" dirty="0" smtClean="0"/>
              <a:t>Now in our example, we call </a:t>
            </a:r>
            <a:r>
              <a:rPr lang="en-US" b="0" dirty="0" err="1" smtClean="0"/>
              <a:t>PrintInt</a:t>
            </a:r>
            <a:r>
              <a:rPr lang="en-US" b="0" dirty="0" smtClean="0"/>
              <a:t>() like this:</a:t>
            </a:r>
          </a:p>
          <a:p>
            <a:endParaRPr lang="en-US" b="0" dirty="0" smtClean="0"/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Cents </a:t>
            </a:r>
            <a:r>
              <a:rPr lang="en-US" dirty="0" err="1" smtClean="0"/>
              <a:t>cCents</a:t>
            </a:r>
            <a:r>
              <a:rPr lang="en-US" dirty="0" smtClean="0"/>
              <a:t>(7);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PrintInt</a:t>
            </a:r>
            <a:r>
              <a:rPr lang="en-US" dirty="0" smtClean="0"/>
              <a:t>(</a:t>
            </a:r>
            <a:r>
              <a:rPr lang="en-US" dirty="0" err="1" smtClean="0"/>
              <a:t>cCents</a:t>
            </a:r>
            <a:r>
              <a:rPr lang="en-US" dirty="0" smtClean="0"/>
              <a:t>); // print 7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721499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We can now also explicitly cast our Cents variable to an </a:t>
            </a:r>
            <a:r>
              <a:rPr lang="en-US" b="0" dirty="0" err="1" smtClean="0"/>
              <a:t>int</a:t>
            </a:r>
            <a:r>
              <a:rPr lang="en-US" b="0" dirty="0" smtClean="0"/>
              <a:t>:</a:t>
            </a:r>
          </a:p>
          <a:p>
            <a:pPr fontAlgn="base"/>
            <a:r>
              <a:rPr lang="en-US" dirty="0" smtClean="0"/>
              <a:t>Cents </a:t>
            </a:r>
            <a:r>
              <a:rPr lang="en-US" dirty="0" err="1" smtClean="0"/>
              <a:t>cCents</a:t>
            </a:r>
            <a:r>
              <a:rPr lang="en-US" dirty="0" smtClean="0"/>
              <a:t>(7);</a:t>
            </a:r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 = </a:t>
            </a:r>
            <a:r>
              <a:rPr lang="en-US" dirty="0" err="1" smtClean="0"/>
              <a:t>static_cast</a:t>
            </a:r>
            <a:r>
              <a:rPr lang="en-US" dirty="0" smtClean="0"/>
              <a:t>&lt;</a:t>
            </a:r>
            <a:r>
              <a:rPr lang="en-US" dirty="0" err="1" smtClean="0"/>
              <a:t>int</a:t>
            </a:r>
            <a:r>
              <a:rPr lang="en-US" dirty="0" smtClean="0"/>
              <a:t>&gt;(</a:t>
            </a:r>
            <a:r>
              <a:rPr lang="en-US" dirty="0" err="1" smtClean="0"/>
              <a:t>cCents</a:t>
            </a:r>
            <a:r>
              <a:rPr lang="en-US" dirty="0" smtClean="0"/>
              <a:t>);</a:t>
            </a:r>
          </a:p>
          <a:p>
            <a:pPr fontAlgn="base"/>
            <a:r>
              <a:rPr lang="en-US" b="0" dirty="0" smtClean="0"/>
              <a:t>You can overload cast operators for any data type you wish, including your own user-defined data types!</a:t>
            </a:r>
          </a:p>
          <a:p>
            <a:pPr fontAlgn="base"/>
            <a:r>
              <a:rPr lang="en-US" sz="2300" dirty="0" smtClean="0"/>
              <a:t>class Dollars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private: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m_nDollars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public:</a:t>
            </a:r>
          </a:p>
          <a:p>
            <a:pPr fontAlgn="base"/>
            <a:r>
              <a:rPr lang="en-US" sz="2300" dirty="0" smtClean="0"/>
              <a:t>    Dollars(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nDollars</a:t>
            </a:r>
            <a:r>
              <a:rPr lang="en-US" sz="2300" dirty="0" smtClean="0"/>
              <a:t>=0)</a:t>
            </a:r>
          </a:p>
          <a:p>
            <a:pPr fontAlgn="base"/>
            <a:r>
              <a:rPr lang="en-US" sz="2300" dirty="0" smtClean="0"/>
              <a:t>    {</a:t>
            </a:r>
          </a:p>
          <a:p>
            <a:pPr fontAlgn="base"/>
            <a:r>
              <a:rPr lang="en-US" sz="2300" dirty="0" smtClean="0"/>
              <a:t>        </a:t>
            </a:r>
            <a:r>
              <a:rPr lang="en-US" sz="2300" dirty="0" err="1" smtClean="0"/>
              <a:t>m_nDollars</a:t>
            </a:r>
            <a:r>
              <a:rPr lang="en-US" sz="2300" dirty="0" smtClean="0"/>
              <a:t> = </a:t>
            </a:r>
            <a:r>
              <a:rPr lang="en-US" sz="2300" dirty="0" err="1" smtClean="0"/>
              <a:t>nDollars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    }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     // Allow us to convert Dollars into Cents</a:t>
            </a:r>
          </a:p>
          <a:p>
            <a:pPr fontAlgn="base"/>
            <a:r>
              <a:rPr lang="en-US" sz="2300" dirty="0" smtClean="0"/>
              <a:t>     operator Cents() { return Cents(</a:t>
            </a:r>
            <a:r>
              <a:rPr lang="en-US" sz="2300" dirty="0" err="1" smtClean="0"/>
              <a:t>m_nDollars</a:t>
            </a:r>
            <a:r>
              <a:rPr lang="en-US" sz="2300" dirty="0" smtClean="0"/>
              <a:t> * 100); }</a:t>
            </a:r>
          </a:p>
          <a:p>
            <a:pPr fontAlgn="base"/>
            <a:r>
              <a:rPr lang="en-US" sz="2300" dirty="0" smtClean="0"/>
              <a:t>};</a:t>
            </a:r>
          </a:p>
          <a:p>
            <a:pPr fontAlgn="base"/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 smtClean="0"/>
              <a:t>This allows us to convert a Dollars object directly into a Cents object!</a:t>
            </a:r>
          </a:p>
          <a:p>
            <a:endParaRPr lang="en-US" b="0" dirty="0" smtClean="0"/>
          </a:p>
          <a:p>
            <a:pPr fontAlgn="base"/>
            <a:r>
              <a:rPr lang="en-US" dirty="0" smtClean="0"/>
              <a:t>void </a:t>
            </a:r>
            <a:r>
              <a:rPr lang="en-US" dirty="0" err="1" smtClean="0"/>
              <a:t>PrintCents</a:t>
            </a:r>
            <a:r>
              <a:rPr lang="en-US" dirty="0" smtClean="0"/>
              <a:t>(Cents </a:t>
            </a:r>
            <a:r>
              <a:rPr lang="en-US" dirty="0" err="1" smtClean="0"/>
              <a:t>cCents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cCents.GetCents</a:t>
            </a:r>
            <a:r>
              <a:rPr lang="en-US" dirty="0" smtClean="0"/>
              <a:t>();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Dollars </a:t>
            </a:r>
            <a:r>
              <a:rPr lang="en-US" dirty="0" err="1" smtClean="0"/>
              <a:t>cDollars</a:t>
            </a:r>
            <a:r>
              <a:rPr lang="en-US" dirty="0" smtClean="0"/>
              <a:t>(9);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PrintCents</a:t>
            </a:r>
            <a:r>
              <a:rPr lang="en-US" dirty="0" smtClean="0"/>
              <a:t>(</a:t>
            </a:r>
            <a:r>
              <a:rPr lang="en-US" dirty="0" err="1" smtClean="0"/>
              <a:t>cDollars</a:t>
            </a:r>
            <a:r>
              <a:rPr lang="en-US" dirty="0" smtClean="0"/>
              <a:t>); // </a:t>
            </a:r>
            <a:r>
              <a:rPr lang="en-US" dirty="0" err="1" smtClean="0"/>
              <a:t>cDollars</a:t>
            </a:r>
            <a:r>
              <a:rPr lang="en-US" dirty="0" smtClean="0"/>
              <a:t> will be cast to a Cents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endParaRPr lang="en-US" dirty="0" smtClean="0"/>
          </a:p>
          <a:p>
            <a:r>
              <a:rPr lang="en-US" b="0" dirty="0" smtClean="0"/>
              <a:t>Consequently, this program will print the value:</a:t>
            </a:r>
          </a:p>
          <a:p>
            <a:r>
              <a:rPr lang="en-US" dirty="0" smtClean="0"/>
              <a:t>900</a:t>
            </a:r>
            <a:endParaRPr lang="en-US" b="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copy constructor and overloading the assignment operator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operator</a:t>
            </a:r>
            <a:r>
              <a:rPr lang="en-US" b="0" dirty="0" smtClean="0"/>
              <a:t> is used to copy the values from one object to another </a:t>
            </a:r>
            <a:r>
              <a:rPr lang="en-US" b="0" i="1" dirty="0" smtClean="0"/>
              <a:t>already existing object</a:t>
            </a:r>
          </a:p>
          <a:p>
            <a:endParaRPr lang="en-US" i="1" dirty="0" smtClean="0"/>
          </a:p>
          <a:p>
            <a:pPr fontAlgn="base"/>
            <a:r>
              <a:rPr lang="en-US" dirty="0" smtClean="0"/>
              <a:t>Cents </a:t>
            </a:r>
            <a:r>
              <a:rPr lang="en-US" dirty="0" err="1" smtClean="0"/>
              <a:t>cMark</a:t>
            </a:r>
            <a:r>
              <a:rPr lang="en-US" dirty="0" smtClean="0"/>
              <a:t>(5); // calls Cents constructor</a:t>
            </a:r>
          </a:p>
          <a:p>
            <a:pPr fontAlgn="base"/>
            <a:r>
              <a:rPr lang="en-US" dirty="0" smtClean="0"/>
              <a:t>Cents </a:t>
            </a:r>
            <a:r>
              <a:rPr lang="en-US" dirty="0" err="1" smtClean="0"/>
              <a:t>cNancy</a:t>
            </a:r>
            <a:r>
              <a:rPr lang="en-US" dirty="0" smtClean="0"/>
              <a:t>; // calls Cents default constructor</a:t>
            </a:r>
          </a:p>
          <a:p>
            <a:pPr fontAlgn="base"/>
            <a:r>
              <a:rPr lang="en-US" dirty="0" err="1" smtClean="0"/>
              <a:t>cNancy</a:t>
            </a:r>
            <a:r>
              <a:rPr lang="en-US" dirty="0" smtClean="0"/>
              <a:t> = </a:t>
            </a:r>
            <a:r>
              <a:rPr lang="en-US" dirty="0" err="1" smtClean="0"/>
              <a:t>cMark</a:t>
            </a:r>
            <a:r>
              <a:rPr lang="en-US" dirty="0" smtClean="0"/>
              <a:t>; // calls Cents assignment operator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00018"/>
          </a:xfrm>
        </p:spPr>
        <p:txBody>
          <a:bodyPr/>
          <a:lstStyle/>
          <a:p>
            <a:r>
              <a:rPr lang="en-US" b="1" dirty="0" smtClean="0"/>
              <a:t>The copy constructor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/>
          <a:lstStyle/>
          <a:p>
            <a:pPr fontAlgn="base"/>
            <a:r>
              <a:rPr lang="en-US" dirty="0" smtClean="0"/>
              <a:t>Cents </a:t>
            </a:r>
            <a:r>
              <a:rPr lang="en-US" dirty="0" err="1" smtClean="0"/>
              <a:t>cMark</a:t>
            </a:r>
            <a:r>
              <a:rPr lang="en-US" dirty="0" smtClean="0"/>
              <a:t>(5); // calls Cents constructor</a:t>
            </a:r>
          </a:p>
          <a:p>
            <a:pPr fontAlgn="base"/>
            <a:r>
              <a:rPr lang="en-US" dirty="0" smtClean="0"/>
              <a:t>Cents </a:t>
            </a:r>
            <a:r>
              <a:rPr lang="en-US" dirty="0" err="1" smtClean="0"/>
              <a:t>cNancy</a:t>
            </a:r>
            <a:r>
              <a:rPr lang="en-US" dirty="0" smtClean="0"/>
              <a:t> = </a:t>
            </a:r>
            <a:r>
              <a:rPr lang="en-US" dirty="0" err="1" smtClean="0"/>
              <a:t>cMark</a:t>
            </a:r>
            <a:r>
              <a:rPr lang="en-US" dirty="0" smtClean="0"/>
              <a:t>; // calls Cents copy constructor!</a:t>
            </a:r>
          </a:p>
          <a:p>
            <a:pPr fontAlgn="base"/>
            <a:endParaRPr lang="en-US" dirty="0" smtClean="0"/>
          </a:p>
          <a:p>
            <a:r>
              <a:rPr lang="en-US" b="0" dirty="0" smtClean="0"/>
              <a:t>The </a:t>
            </a:r>
            <a:r>
              <a:rPr lang="en-US" b="0" u="sng" dirty="0" smtClean="0"/>
              <a:t>difference</a:t>
            </a:r>
            <a:r>
              <a:rPr lang="en-US" b="0" dirty="0" smtClean="0"/>
              <a:t> between the copy constructor and the assignment operator:</a:t>
            </a:r>
          </a:p>
          <a:p>
            <a:endParaRPr lang="en-US" b="0" dirty="0" smtClean="0"/>
          </a:p>
          <a:p>
            <a:r>
              <a:rPr lang="en-US" b="0" dirty="0" smtClean="0"/>
              <a:t>A. If a new object has to be created before the copying can occur, the copy constructor is used.</a:t>
            </a:r>
          </a:p>
          <a:p>
            <a:r>
              <a:rPr lang="en-US" b="0" dirty="0" smtClean="0"/>
              <a:t>B. If a new object does not have to be created before the copying can occur, the assignment operator is used.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general cases When C/Constructor is Called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209331"/>
          </a:xfrm>
        </p:spPr>
        <p:txBody>
          <a:bodyPr/>
          <a:lstStyle/>
          <a:p>
            <a:r>
              <a:rPr lang="en-US" b="0" dirty="0" smtClean="0"/>
              <a:t>1. When instantiating one object and initializing it with values from </a:t>
            </a:r>
            <a:r>
              <a:rPr lang="en-US" u="sng" dirty="0" smtClean="0"/>
              <a:t>another</a:t>
            </a:r>
            <a:r>
              <a:rPr lang="en-US" b="0" dirty="0" smtClean="0"/>
              <a:t> object (as in the example above).</a:t>
            </a:r>
          </a:p>
          <a:p>
            <a:r>
              <a:rPr lang="en-US" b="0" dirty="0" smtClean="0"/>
              <a:t>2. When passing an object </a:t>
            </a:r>
            <a:r>
              <a:rPr lang="en-US" u="sng" dirty="0" smtClean="0"/>
              <a:t>by value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3. When an object is returned from a function </a:t>
            </a:r>
            <a:r>
              <a:rPr lang="en-US" u="sng" dirty="0" smtClean="0"/>
              <a:t>by value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In each of these cases, a new variable needs to be created before the values can be copied — hence the use of the copy constructor.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43192" cy="12961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 overloaded assignment operator and copy constructor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69371"/>
          </a:xfrm>
        </p:spPr>
        <p:txBody>
          <a:bodyPr/>
          <a:lstStyle/>
          <a:p>
            <a:pPr fontAlgn="base"/>
            <a:r>
              <a:rPr lang="en-US" dirty="0" smtClean="0"/>
              <a:t>class Cents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Cents(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=0)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>
            <a:normAutofit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Getters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Setters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42168407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class Cents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Cents(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=0)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Copy constructor</a:t>
            </a:r>
          </a:p>
          <a:p>
            <a:pPr fontAlgn="base"/>
            <a:r>
              <a:rPr lang="en-US" dirty="0" smtClean="0"/>
              <a:t>    Cents(const Cents &amp;</a:t>
            </a:r>
            <a:r>
              <a:rPr lang="en-US" dirty="0" err="1" smtClean="0"/>
              <a:t>cSource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cSource.m_nCents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sz="2900" dirty="0" smtClean="0"/>
              <a:t>class Cents</a:t>
            </a:r>
          </a:p>
          <a:p>
            <a:pPr fontAlgn="base"/>
            <a:r>
              <a:rPr lang="en-US" sz="2900" dirty="0" smtClean="0"/>
              <a:t>{</a:t>
            </a:r>
          </a:p>
          <a:p>
            <a:pPr fontAlgn="base"/>
            <a:r>
              <a:rPr lang="en-US" sz="2900" dirty="0" smtClean="0"/>
              <a:t>private: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int</a:t>
            </a:r>
            <a:r>
              <a:rPr lang="en-US" sz="2900" dirty="0" smtClean="0"/>
              <a:t> </a:t>
            </a:r>
            <a:r>
              <a:rPr lang="en-US" sz="2900" dirty="0" err="1" smtClean="0"/>
              <a:t>m_nCents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public:</a:t>
            </a:r>
          </a:p>
          <a:p>
            <a:pPr fontAlgn="base"/>
            <a:r>
              <a:rPr lang="en-US" sz="2900" dirty="0" smtClean="0"/>
              <a:t>    Cents(</a:t>
            </a:r>
            <a:r>
              <a:rPr lang="en-US" sz="2900" dirty="0" err="1" smtClean="0"/>
              <a:t>int</a:t>
            </a:r>
            <a:r>
              <a:rPr lang="en-US" sz="2900" dirty="0" smtClean="0"/>
              <a:t> </a:t>
            </a:r>
            <a:r>
              <a:rPr lang="en-US" sz="2900" dirty="0" err="1" smtClean="0"/>
              <a:t>nCents</a:t>
            </a:r>
            <a:r>
              <a:rPr lang="en-US" sz="2900" dirty="0" smtClean="0"/>
              <a:t>=0)</a:t>
            </a:r>
          </a:p>
          <a:p>
            <a:pPr fontAlgn="base"/>
            <a:r>
              <a:rPr lang="en-US" sz="2900" dirty="0" smtClean="0"/>
              <a:t>    {</a:t>
            </a:r>
          </a:p>
          <a:p>
            <a:pPr fontAlgn="base"/>
            <a:r>
              <a:rPr lang="en-US" sz="2900" dirty="0" smtClean="0"/>
              <a:t>        </a:t>
            </a:r>
            <a:r>
              <a:rPr lang="en-US" sz="2900" dirty="0" err="1" smtClean="0"/>
              <a:t>m_nCents</a:t>
            </a:r>
            <a:r>
              <a:rPr lang="en-US" sz="2900" dirty="0" smtClean="0"/>
              <a:t> = </a:t>
            </a:r>
            <a:r>
              <a:rPr lang="en-US" sz="2900" dirty="0" err="1" smtClean="0"/>
              <a:t>nCents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}</a:t>
            </a:r>
          </a:p>
          <a:p>
            <a:pPr fontAlgn="base"/>
            <a:r>
              <a:rPr lang="en-US" sz="2900" dirty="0" smtClean="0"/>
              <a:t>    // Copy constructor</a:t>
            </a:r>
          </a:p>
          <a:p>
            <a:pPr fontAlgn="base"/>
            <a:r>
              <a:rPr lang="en-US" sz="2900" dirty="0" smtClean="0"/>
              <a:t>    Cents(const Cents &amp;</a:t>
            </a:r>
            <a:r>
              <a:rPr lang="en-US" sz="2900" dirty="0" err="1" smtClean="0"/>
              <a:t>cSource</a:t>
            </a:r>
            <a:r>
              <a:rPr lang="en-US" sz="2900" dirty="0" smtClean="0"/>
              <a:t>)</a:t>
            </a:r>
          </a:p>
          <a:p>
            <a:pPr fontAlgn="base"/>
            <a:r>
              <a:rPr lang="en-US" sz="2900" dirty="0" smtClean="0"/>
              <a:t>    {</a:t>
            </a:r>
          </a:p>
          <a:p>
            <a:pPr fontAlgn="base"/>
            <a:r>
              <a:rPr lang="en-US" sz="2900" dirty="0" smtClean="0"/>
              <a:t>        </a:t>
            </a:r>
            <a:r>
              <a:rPr lang="en-US" sz="2900" dirty="0" err="1" smtClean="0"/>
              <a:t>m_nCents</a:t>
            </a:r>
            <a:r>
              <a:rPr lang="en-US" sz="2900" dirty="0" smtClean="0"/>
              <a:t> = </a:t>
            </a:r>
            <a:r>
              <a:rPr lang="en-US" sz="2900" dirty="0" err="1" smtClean="0"/>
              <a:t>cSource.m_nCents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}</a:t>
            </a:r>
          </a:p>
          <a:p>
            <a:pPr fontAlgn="base"/>
            <a:r>
              <a:rPr lang="en-US" sz="2900" dirty="0" smtClean="0"/>
              <a:t>    Cents&amp; operator= (const Cents &amp;</a:t>
            </a:r>
            <a:r>
              <a:rPr lang="en-US" sz="2900" dirty="0" err="1" smtClean="0"/>
              <a:t>cSource</a:t>
            </a:r>
            <a:r>
              <a:rPr lang="en-US" sz="2900" dirty="0" smtClean="0"/>
              <a:t>);</a:t>
            </a:r>
          </a:p>
          <a:p>
            <a:pPr fontAlgn="base"/>
            <a:r>
              <a:rPr lang="en-US" sz="2900" dirty="0" smtClean="0"/>
              <a:t>};</a:t>
            </a:r>
          </a:p>
          <a:p>
            <a:pPr fontAlgn="base"/>
            <a:r>
              <a:rPr lang="en-US" sz="29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/>
          <a:lstStyle/>
          <a:p>
            <a:pPr fontAlgn="base"/>
            <a:r>
              <a:rPr lang="en-US" dirty="0" smtClean="0"/>
              <a:t>Cents&amp; Cents::operator= (const Cents &amp;</a:t>
            </a:r>
            <a:r>
              <a:rPr lang="en-US" dirty="0" err="1" smtClean="0"/>
              <a:t>cSource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do the copy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cSource.m_nCents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// return the existing object</a:t>
            </a:r>
          </a:p>
          <a:p>
            <a:pPr fontAlgn="base"/>
            <a:r>
              <a:rPr lang="en-US" dirty="0" smtClean="0"/>
              <a:t>    return *this;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/>
          <a:lstStyle/>
          <a:p>
            <a:r>
              <a:rPr lang="en-US" b="0" dirty="0" smtClean="0"/>
              <a:t>we’re returning *this so we can chain multiple </a:t>
            </a:r>
            <a:r>
              <a:rPr lang="en-US" b="0" dirty="0" err="1" smtClean="0"/>
              <a:t>assigments</a:t>
            </a:r>
            <a:r>
              <a:rPr lang="en-US" b="0" dirty="0" smtClean="0"/>
              <a:t> together:</a:t>
            </a:r>
          </a:p>
          <a:p>
            <a:r>
              <a:rPr lang="en-US" dirty="0" err="1" smtClean="0"/>
              <a:t>cMark</a:t>
            </a:r>
            <a:r>
              <a:rPr lang="en-US" dirty="0" smtClean="0"/>
              <a:t> = </a:t>
            </a:r>
            <a:r>
              <a:rPr lang="en-US" dirty="0" err="1" smtClean="0"/>
              <a:t>cNancy</a:t>
            </a:r>
            <a:r>
              <a:rPr lang="en-US" dirty="0" smtClean="0"/>
              <a:t> = </a:t>
            </a:r>
            <a:r>
              <a:rPr lang="en-US" dirty="0" err="1" smtClean="0"/>
              <a:t>cFred</a:t>
            </a:r>
            <a:r>
              <a:rPr lang="en-US" dirty="0" smtClean="0"/>
              <a:t> = </a:t>
            </a:r>
            <a:r>
              <a:rPr lang="en-US" dirty="0" err="1" smtClean="0"/>
              <a:t>cJoe</a:t>
            </a:r>
            <a:r>
              <a:rPr lang="en-US" dirty="0" smtClean="0"/>
              <a:t>; // assign </a:t>
            </a:r>
            <a:r>
              <a:rPr lang="en-US" dirty="0" err="1" smtClean="0"/>
              <a:t>cJoe</a:t>
            </a:r>
            <a:r>
              <a:rPr lang="en-US" dirty="0" smtClean="0"/>
              <a:t> to everyone</a:t>
            </a:r>
          </a:p>
          <a:p>
            <a:endParaRPr lang="en-US" dirty="0" smtClean="0"/>
          </a:p>
          <a:p>
            <a:r>
              <a:rPr lang="en-US" b="0" dirty="0" smtClean="0"/>
              <a:t>it is possible in C++ to do a self-assignment:</a:t>
            </a:r>
          </a:p>
          <a:p>
            <a:endParaRPr lang="en-US" b="0" dirty="0" smtClean="0"/>
          </a:p>
          <a:p>
            <a:r>
              <a:rPr lang="en-US" dirty="0" err="1" smtClean="0"/>
              <a:t>cMark</a:t>
            </a:r>
            <a:r>
              <a:rPr lang="en-US" dirty="0" smtClean="0"/>
              <a:t> = </a:t>
            </a:r>
            <a:r>
              <a:rPr lang="en-US" dirty="0" err="1" smtClean="0"/>
              <a:t>cMark</a:t>
            </a:r>
            <a:r>
              <a:rPr lang="en-US" dirty="0" smtClean="0"/>
              <a:t>; // valid assignment</a:t>
            </a:r>
            <a:endParaRPr lang="en-CA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77500" lnSpcReduction="20000"/>
          </a:bodyPr>
          <a:lstStyle/>
          <a:p>
            <a:r>
              <a:rPr lang="en-US" b="0" dirty="0" smtClean="0"/>
              <a:t>a good idea to do a check for self-assignment at the top of an overloaded assignment operator. </a:t>
            </a:r>
          </a:p>
          <a:p>
            <a:endParaRPr lang="en-US" b="0" dirty="0" smtClean="0"/>
          </a:p>
          <a:p>
            <a:pPr fontAlgn="base"/>
            <a:r>
              <a:rPr lang="en-US" sz="2300" dirty="0" smtClean="0"/>
              <a:t>Cents&amp; Cents::operator= (const Cents &amp;</a:t>
            </a:r>
            <a:r>
              <a:rPr lang="en-US" sz="2300" dirty="0" err="1" smtClean="0"/>
              <a:t>cSource</a:t>
            </a:r>
            <a:r>
              <a:rPr lang="en-US" sz="2300" dirty="0" smtClean="0"/>
              <a:t>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// check for self-assignment by comparing the address of the</a:t>
            </a:r>
          </a:p>
          <a:p>
            <a:pPr fontAlgn="base"/>
            <a:r>
              <a:rPr lang="en-US" sz="2300" dirty="0" smtClean="0"/>
              <a:t>    // implicit object and the parameter</a:t>
            </a:r>
          </a:p>
          <a:p>
            <a:pPr fontAlgn="base"/>
            <a:r>
              <a:rPr lang="en-US" sz="2300" dirty="0" smtClean="0"/>
              <a:t>    if (this == &amp;</a:t>
            </a:r>
            <a:r>
              <a:rPr lang="en-US" sz="2300" dirty="0" err="1" smtClean="0"/>
              <a:t>cSource</a:t>
            </a:r>
            <a:r>
              <a:rPr lang="en-US" sz="2300" dirty="0" smtClean="0"/>
              <a:t>)</a:t>
            </a:r>
          </a:p>
          <a:p>
            <a:pPr fontAlgn="base"/>
            <a:r>
              <a:rPr lang="en-US" sz="2300" dirty="0" smtClean="0"/>
              <a:t>        return *this;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    // do the copy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m_nCents</a:t>
            </a:r>
            <a:r>
              <a:rPr lang="en-US" sz="2300" dirty="0" smtClean="0"/>
              <a:t> = </a:t>
            </a:r>
            <a:r>
              <a:rPr lang="en-US" sz="2300" dirty="0" err="1" smtClean="0"/>
              <a:t>cSource.m_nCents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smtClean="0"/>
              <a:t>    // return the existing object</a:t>
            </a:r>
          </a:p>
          <a:p>
            <a:pPr fontAlgn="base"/>
            <a:r>
              <a:rPr lang="en-US" sz="2300" dirty="0" smtClean="0"/>
              <a:t>    return *this;</a:t>
            </a:r>
          </a:p>
          <a:p>
            <a:pPr fontAlgn="base"/>
            <a:r>
              <a:rPr lang="en-US" sz="23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Default </a:t>
            </a:r>
            <a:r>
              <a:rPr lang="en-US" b="1" dirty="0" err="1" smtClean="0"/>
              <a:t>memberwise</a:t>
            </a:r>
            <a:r>
              <a:rPr lang="en-US" b="1" dirty="0" smtClean="0"/>
              <a:t> copying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Just like other constructors, C++ will provide a </a:t>
            </a:r>
            <a:r>
              <a:rPr lang="en-US" dirty="0" smtClean="0"/>
              <a:t>default copy constructor</a:t>
            </a:r>
            <a:r>
              <a:rPr lang="en-US" b="0" dirty="0" smtClean="0"/>
              <a:t> if you do not provide one yourself. However, unlike other operators, C++ will provide </a:t>
            </a:r>
            <a:r>
              <a:rPr lang="en-US" b="0" dirty="0" err="1" smtClean="0"/>
              <a:t>a</a:t>
            </a:r>
            <a:r>
              <a:rPr lang="en-US" dirty="0" err="1" smtClean="0"/>
              <a:t>default</a:t>
            </a:r>
            <a:r>
              <a:rPr lang="en-US" dirty="0" smtClean="0"/>
              <a:t> assignment operator </a:t>
            </a:r>
            <a:r>
              <a:rPr lang="en-US" b="0" dirty="0" smtClean="0"/>
              <a:t>if you do not provide one yourself!</a:t>
            </a:r>
          </a:p>
          <a:p>
            <a:r>
              <a:rPr lang="en-US" b="0" dirty="0" smtClean="0"/>
              <a:t>Because C++ does not know much about your class, the default copy constructor and default assignment operators it provides are very simple. They use a copying method known as a </a:t>
            </a:r>
            <a:r>
              <a:rPr lang="en-US" b="0" dirty="0" err="1" smtClean="0"/>
              <a:t>memberwise</a:t>
            </a:r>
            <a:r>
              <a:rPr lang="en-US" b="0" dirty="0" smtClean="0"/>
              <a:t> copy (also known as a shallow copy). 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756002"/>
          </a:xfrm>
        </p:spPr>
        <p:txBody>
          <a:bodyPr>
            <a:normAutofit/>
          </a:bodyPr>
          <a:lstStyle/>
          <a:p>
            <a:r>
              <a:rPr lang="en-US" b="1" dirty="0" smtClean="0"/>
              <a:t>Shallow vs. deep copying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class Cents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Cents(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=0)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};</a:t>
            </a:r>
          </a:p>
          <a:p>
            <a:pPr fontAlgn="base"/>
            <a:r>
              <a:rPr lang="en-US" b="0" dirty="0" smtClean="0"/>
              <a:t>However, when designing classes that handle dynamically allocated memory, </a:t>
            </a:r>
            <a:r>
              <a:rPr lang="en-US" b="0" dirty="0" err="1" smtClean="0"/>
              <a:t>memberwise</a:t>
            </a:r>
            <a:r>
              <a:rPr lang="en-US" b="0" dirty="0" smtClean="0"/>
              <a:t> (shallow) copying can get us in a lot of trouble!</a:t>
            </a: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976664"/>
          </a:xfrm>
        </p:spPr>
        <p:txBody>
          <a:bodyPr>
            <a:noAutofit/>
          </a:bodyPr>
          <a:lstStyle/>
          <a:p>
            <a:pPr fontAlgn="base"/>
            <a:r>
              <a:rPr lang="en-US" sz="1400" dirty="0" smtClean="0"/>
              <a:t>class </a:t>
            </a:r>
            <a:r>
              <a:rPr lang="en-US" sz="1400" dirty="0" err="1" smtClean="0"/>
              <a:t>MyString</a:t>
            </a:r>
            <a:endParaRPr lang="en-US" sz="1400" dirty="0" smtClean="0"/>
          </a:p>
          <a:p>
            <a:pPr fontAlgn="base"/>
            <a:r>
              <a:rPr lang="en-US" sz="1400" dirty="0" smtClean="0"/>
              <a:t>{</a:t>
            </a:r>
          </a:p>
          <a:p>
            <a:pPr fontAlgn="base"/>
            <a:r>
              <a:rPr lang="en-US" sz="1400" dirty="0" smtClean="0"/>
              <a:t>private:</a:t>
            </a:r>
          </a:p>
          <a:p>
            <a:pPr fontAlgn="base"/>
            <a:r>
              <a:rPr lang="en-US" sz="1400" dirty="0" smtClean="0"/>
              <a:t>    char *</a:t>
            </a:r>
            <a:r>
              <a:rPr lang="en-US" sz="1400" dirty="0" err="1" smtClean="0"/>
              <a:t>m_pchString</a:t>
            </a:r>
            <a:r>
              <a:rPr lang="en-US" sz="1400" dirty="0" smtClean="0"/>
              <a:t>;</a:t>
            </a:r>
          </a:p>
          <a:p>
            <a:pPr fontAlgn="base"/>
            <a:r>
              <a:rPr lang="en-US" sz="1400" dirty="0" smtClean="0"/>
              <a:t>    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m_nLength</a:t>
            </a:r>
            <a:r>
              <a:rPr lang="en-US" sz="1400" dirty="0" smtClean="0"/>
              <a:t>;</a:t>
            </a:r>
          </a:p>
          <a:p>
            <a:pPr fontAlgn="base"/>
            <a:r>
              <a:rPr lang="en-US" sz="1400" dirty="0" smtClean="0"/>
              <a:t>public:</a:t>
            </a:r>
          </a:p>
          <a:p>
            <a:pPr fontAlgn="base"/>
            <a:r>
              <a:rPr lang="en-US" sz="1400" dirty="0" smtClean="0"/>
              <a:t>    </a:t>
            </a:r>
            <a:r>
              <a:rPr lang="en-US" sz="1400" dirty="0" err="1" smtClean="0"/>
              <a:t>MyString</a:t>
            </a:r>
            <a:r>
              <a:rPr lang="en-US" sz="1400" dirty="0" smtClean="0"/>
              <a:t>(char *</a:t>
            </a:r>
            <a:r>
              <a:rPr lang="en-US" sz="1400" dirty="0" err="1" smtClean="0"/>
              <a:t>pchString</a:t>
            </a:r>
            <a:r>
              <a:rPr lang="en-US" sz="1400" dirty="0" smtClean="0"/>
              <a:t>="")</a:t>
            </a:r>
          </a:p>
          <a:p>
            <a:pPr fontAlgn="base"/>
            <a:r>
              <a:rPr lang="en-US" sz="1400" dirty="0" smtClean="0"/>
              <a:t>    {</a:t>
            </a:r>
          </a:p>
          <a:p>
            <a:pPr fontAlgn="base"/>
            <a:r>
              <a:rPr lang="en-US" sz="1400" dirty="0" smtClean="0"/>
              <a:t>        // Find the length of the string</a:t>
            </a:r>
          </a:p>
          <a:p>
            <a:pPr fontAlgn="base"/>
            <a:r>
              <a:rPr lang="en-US" sz="1400" dirty="0" smtClean="0"/>
              <a:t>        // Plus one character for a terminator</a:t>
            </a:r>
          </a:p>
          <a:p>
            <a:pPr fontAlgn="base"/>
            <a:r>
              <a:rPr lang="en-US" sz="1400" dirty="0" smtClean="0"/>
              <a:t>        </a:t>
            </a:r>
            <a:r>
              <a:rPr lang="en-US" sz="1400" dirty="0" err="1" smtClean="0"/>
              <a:t>m_nLength</a:t>
            </a:r>
            <a:r>
              <a:rPr lang="en-US" sz="1400" dirty="0" smtClean="0"/>
              <a:t> = </a:t>
            </a:r>
            <a:r>
              <a:rPr lang="en-US" sz="1400" dirty="0" err="1" smtClean="0"/>
              <a:t>strlen</a:t>
            </a:r>
            <a:r>
              <a:rPr lang="en-US" sz="1400" dirty="0" smtClean="0"/>
              <a:t>(</a:t>
            </a:r>
            <a:r>
              <a:rPr lang="en-US" sz="1400" dirty="0" err="1" smtClean="0"/>
              <a:t>pchString</a:t>
            </a:r>
            <a:r>
              <a:rPr lang="en-US" sz="1400" dirty="0" smtClean="0"/>
              <a:t>) + 1;</a:t>
            </a:r>
          </a:p>
          <a:p>
            <a:pPr fontAlgn="base"/>
            <a:r>
              <a:rPr lang="en-US" sz="1400" dirty="0" smtClean="0"/>
              <a:t>        // Allocate a buffer equal to this length</a:t>
            </a:r>
          </a:p>
          <a:p>
            <a:pPr fontAlgn="base"/>
            <a:r>
              <a:rPr lang="en-US" sz="1400" dirty="0" smtClean="0"/>
              <a:t>        </a:t>
            </a:r>
            <a:r>
              <a:rPr lang="en-US" sz="1400" dirty="0" err="1" smtClean="0"/>
              <a:t>m_pchString</a:t>
            </a:r>
            <a:r>
              <a:rPr lang="en-US" sz="1400" dirty="0" smtClean="0"/>
              <a:t>= new char[</a:t>
            </a:r>
            <a:r>
              <a:rPr lang="en-US" sz="1400" dirty="0" err="1" smtClean="0"/>
              <a:t>m_nLength</a:t>
            </a:r>
            <a:r>
              <a:rPr lang="en-US" sz="1400" dirty="0" smtClean="0"/>
              <a:t>];</a:t>
            </a:r>
          </a:p>
          <a:p>
            <a:pPr fontAlgn="base"/>
            <a:r>
              <a:rPr lang="en-US" sz="1400" dirty="0" smtClean="0"/>
              <a:t>         // Copy the parameter into our internal buffer</a:t>
            </a:r>
          </a:p>
          <a:p>
            <a:pPr fontAlgn="base"/>
            <a:r>
              <a:rPr lang="en-US" sz="1400" dirty="0" smtClean="0"/>
              <a:t>        </a:t>
            </a:r>
            <a:r>
              <a:rPr lang="en-US" sz="1400" dirty="0" err="1" smtClean="0"/>
              <a:t>strncpy</a:t>
            </a:r>
            <a:r>
              <a:rPr lang="en-US" sz="1400" dirty="0" smtClean="0"/>
              <a:t>(</a:t>
            </a:r>
            <a:r>
              <a:rPr lang="en-US" sz="1400" dirty="0" err="1" smtClean="0"/>
              <a:t>m_pchString</a:t>
            </a:r>
            <a:r>
              <a:rPr lang="en-US" sz="1400" dirty="0" smtClean="0"/>
              <a:t>, </a:t>
            </a:r>
            <a:r>
              <a:rPr lang="en-US" sz="1400" dirty="0" err="1" smtClean="0"/>
              <a:t>pchString</a:t>
            </a:r>
            <a:r>
              <a:rPr lang="en-US" sz="1400" dirty="0" smtClean="0"/>
              <a:t>, </a:t>
            </a:r>
            <a:r>
              <a:rPr lang="en-US" sz="1400" dirty="0" err="1" smtClean="0"/>
              <a:t>m_nLength</a:t>
            </a:r>
            <a:r>
              <a:rPr lang="en-US" sz="1400" dirty="0" smtClean="0"/>
              <a:t>);</a:t>
            </a:r>
          </a:p>
          <a:p>
            <a:pPr fontAlgn="base"/>
            <a:r>
              <a:rPr lang="en-US" sz="1400" dirty="0" smtClean="0"/>
              <a:t>        // Make sure the string is terminated</a:t>
            </a:r>
          </a:p>
          <a:p>
            <a:pPr fontAlgn="base"/>
            <a:r>
              <a:rPr lang="en-US" sz="1400" dirty="0" smtClean="0"/>
              <a:t>        </a:t>
            </a:r>
            <a:r>
              <a:rPr lang="en-US" sz="1400" dirty="0" err="1" smtClean="0"/>
              <a:t>m_pchString</a:t>
            </a:r>
            <a:r>
              <a:rPr lang="en-US" sz="1400" dirty="0" smtClean="0"/>
              <a:t>[m_nLength-1] = '\\0';</a:t>
            </a:r>
          </a:p>
          <a:p>
            <a:pPr fontAlgn="base"/>
            <a:r>
              <a:rPr lang="en-US" sz="1400" dirty="0" smtClean="0"/>
              <a:t>    }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7620000" cy="561662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 ~</a:t>
            </a:r>
            <a:r>
              <a:rPr lang="en-US" dirty="0" err="1" smtClean="0"/>
              <a:t>MyString</a:t>
            </a:r>
            <a:r>
              <a:rPr lang="en-US" dirty="0" smtClean="0"/>
              <a:t>() // destructor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// We need to </a:t>
            </a:r>
            <a:r>
              <a:rPr lang="en-US" dirty="0" err="1" smtClean="0"/>
              <a:t>deallocate</a:t>
            </a:r>
            <a:r>
              <a:rPr lang="en-US" dirty="0" smtClean="0"/>
              <a:t> our buffer</a:t>
            </a:r>
          </a:p>
          <a:p>
            <a:pPr fontAlgn="base"/>
            <a:r>
              <a:rPr lang="en-US" dirty="0" smtClean="0"/>
              <a:t>        delete[] </a:t>
            </a:r>
            <a:r>
              <a:rPr lang="en-US" dirty="0" err="1" smtClean="0"/>
              <a:t>m_pchString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    // Set </a:t>
            </a:r>
            <a:r>
              <a:rPr lang="en-US" dirty="0" err="1" smtClean="0"/>
              <a:t>m_pchString</a:t>
            </a:r>
            <a:r>
              <a:rPr lang="en-US" dirty="0" smtClean="0"/>
              <a:t> to null just in case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m_pchString</a:t>
            </a:r>
            <a:r>
              <a:rPr lang="en-US" dirty="0" smtClean="0"/>
              <a:t> = 0;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char* </a:t>
            </a:r>
            <a:r>
              <a:rPr lang="en-US" dirty="0" err="1" smtClean="0"/>
              <a:t>GetString</a:t>
            </a:r>
            <a:r>
              <a:rPr lang="en-US" dirty="0" smtClean="0"/>
              <a:t>() { return </a:t>
            </a:r>
            <a:r>
              <a:rPr lang="en-US" dirty="0" err="1" smtClean="0"/>
              <a:t>m_pchString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GetLength</a:t>
            </a:r>
            <a:r>
              <a:rPr lang="en-US" dirty="0" smtClean="0"/>
              <a:t>() { return </a:t>
            </a:r>
            <a:r>
              <a:rPr lang="en-US" dirty="0" err="1" smtClean="0"/>
              <a:t>m_nLength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};</a:t>
            </a:r>
          </a:p>
          <a:p>
            <a:pPr fontAlgn="base"/>
            <a:endParaRPr lang="en-US" dirty="0" smtClean="0"/>
          </a:p>
          <a:p>
            <a:r>
              <a:rPr lang="en-US" b="0" dirty="0" smtClean="0"/>
              <a:t>Consequently, C++ will provide a default copy constructor and default assignment operator that do a shallow copy.</a:t>
            </a:r>
          </a:p>
          <a:p>
            <a:r>
              <a:rPr lang="en-US" b="0" dirty="0" smtClean="0"/>
              <a:t>Now, consider the following snippet of code ..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/>
          <a:lstStyle/>
          <a:p>
            <a:pPr fontAlgn="base"/>
            <a:r>
              <a:rPr lang="en-US" dirty="0" err="1" smtClean="0"/>
              <a:t>MyString</a:t>
            </a:r>
            <a:r>
              <a:rPr lang="en-US" dirty="0" smtClean="0"/>
              <a:t> </a:t>
            </a:r>
            <a:r>
              <a:rPr lang="en-US" dirty="0" err="1" smtClean="0"/>
              <a:t>cHello</a:t>
            </a:r>
            <a:r>
              <a:rPr lang="en-US" dirty="0" smtClean="0"/>
              <a:t>("Hello, world!");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MyString</a:t>
            </a:r>
            <a:r>
              <a:rPr lang="en-US" dirty="0" smtClean="0"/>
              <a:t> </a:t>
            </a:r>
            <a:r>
              <a:rPr lang="en-US" dirty="0" err="1" smtClean="0"/>
              <a:t>cCopy</a:t>
            </a:r>
            <a:r>
              <a:rPr lang="en-US" dirty="0" smtClean="0"/>
              <a:t> = </a:t>
            </a:r>
            <a:r>
              <a:rPr lang="en-US" dirty="0" err="1" smtClean="0"/>
              <a:t>cHello</a:t>
            </a:r>
            <a:r>
              <a:rPr lang="en-US" dirty="0" smtClean="0"/>
              <a:t>; // use default copy constructor</a:t>
            </a:r>
          </a:p>
          <a:p>
            <a:pPr fontAlgn="base"/>
            <a:r>
              <a:rPr lang="en-US" dirty="0" smtClean="0"/>
              <a:t>} // </a:t>
            </a:r>
            <a:r>
              <a:rPr lang="en-US" dirty="0" err="1" smtClean="0"/>
              <a:t>cCopy</a:t>
            </a:r>
            <a:r>
              <a:rPr lang="en-US" dirty="0" smtClean="0"/>
              <a:t> goes out of scope here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std::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cHello.GetString</a:t>
            </a:r>
            <a:r>
              <a:rPr lang="en-US" dirty="0" smtClean="0"/>
              <a:t>() &lt;&lt; std::</a:t>
            </a:r>
            <a:r>
              <a:rPr lang="en-US" dirty="0" err="1" smtClean="0"/>
              <a:t>endl</a:t>
            </a:r>
            <a:r>
              <a:rPr lang="en-US" dirty="0" smtClean="0"/>
              <a:t>; // this will crash</a:t>
            </a:r>
          </a:p>
          <a:p>
            <a:endParaRPr lang="en-US" b="0" dirty="0" smtClean="0"/>
          </a:p>
          <a:p>
            <a:r>
              <a:rPr lang="en-US" b="0" dirty="0" smtClean="0"/>
              <a:t>While this code looks harmless enough, it contains an insidious problem that will cause the program to crash! 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Encapsulation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Change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Change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cChange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cChange.m_nValue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5;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cChange.m_nValue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75527797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en-US" b="1" dirty="0" smtClean="0"/>
              <a:t>Deep copying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54461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// Copy constructor</a:t>
            </a:r>
          </a:p>
          <a:p>
            <a:pPr fontAlgn="base"/>
            <a:r>
              <a:rPr lang="en-US" dirty="0" err="1" smtClean="0"/>
              <a:t>MyString</a:t>
            </a:r>
            <a:r>
              <a:rPr lang="en-US" dirty="0" smtClean="0"/>
              <a:t>::</a:t>
            </a:r>
            <a:r>
              <a:rPr lang="en-US" dirty="0" err="1" smtClean="0"/>
              <a:t>MyString</a:t>
            </a:r>
            <a:r>
              <a:rPr lang="en-US" dirty="0" smtClean="0"/>
              <a:t>(const </a:t>
            </a:r>
            <a:r>
              <a:rPr lang="en-US" dirty="0" err="1" smtClean="0"/>
              <a:t>MyString</a:t>
            </a:r>
            <a:r>
              <a:rPr lang="en-US" dirty="0" smtClean="0"/>
              <a:t>&amp; </a:t>
            </a:r>
            <a:r>
              <a:rPr lang="en-US" dirty="0" err="1" smtClean="0"/>
              <a:t>cSource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because </a:t>
            </a:r>
            <a:r>
              <a:rPr lang="en-US" dirty="0" err="1" smtClean="0"/>
              <a:t>m_nLength</a:t>
            </a:r>
            <a:r>
              <a:rPr lang="en-US" dirty="0" smtClean="0"/>
              <a:t> is not a pointer, we can shallow copy it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m_nLength</a:t>
            </a:r>
            <a:r>
              <a:rPr lang="en-US" dirty="0" smtClean="0"/>
              <a:t> = </a:t>
            </a:r>
            <a:r>
              <a:rPr lang="en-US" dirty="0" err="1" smtClean="0"/>
              <a:t>cSource.m_nLength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// </a:t>
            </a:r>
            <a:r>
              <a:rPr lang="en-US" dirty="0" err="1" smtClean="0"/>
              <a:t>m_pchString</a:t>
            </a:r>
            <a:r>
              <a:rPr lang="en-US" dirty="0" smtClean="0"/>
              <a:t> is a pointer, so we need to deep copy it if it is non-null</a:t>
            </a:r>
          </a:p>
          <a:p>
            <a:pPr fontAlgn="base"/>
            <a:r>
              <a:rPr lang="en-US" dirty="0" smtClean="0"/>
              <a:t>    if (</a:t>
            </a:r>
            <a:r>
              <a:rPr lang="en-US" dirty="0" err="1" smtClean="0"/>
              <a:t>cSource.m_pchString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    {</a:t>
            </a:r>
          </a:p>
          <a:p>
            <a:pPr fontAlgn="base"/>
            <a:r>
              <a:rPr lang="en-US" dirty="0" smtClean="0"/>
              <a:t>        // allocate memory for our copy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m_pchString</a:t>
            </a:r>
            <a:r>
              <a:rPr lang="en-US" dirty="0" smtClean="0"/>
              <a:t> = new char[</a:t>
            </a:r>
            <a:r>
              <a:rPr lang="en-US" dirty="0" err="1" smtClean="0"/>
              <a:t>m_nLength</a:t>
            </a:r>
            <a:r>
              <a:rPr lang="en-US" dirty="0" smtClean="0"/>
              <a:t>];</a:t>
            </a:r>
          </a:p>
          <a:p>
            <a:pPr fontAlgn="base"/>
            <a:r>
              <a:rPr lang="en-US" dirty="0" smtClean="0"/>
              <a:t>        // Copy the string into our newly allocated memory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strncpy</a:t>
            </a:r>
            <a:r>
              <a:rPr lang="en-US" dirty="0" smtClean="0"/>
              <a:t>(</a:t>
            </a:r>
            <a:r>
              <a:rPr lang="en-US" dirty="0" err="1" smtClean="0"/>
              <a:t>m_pchString</a:t>
            </a:r>
            <a:r>
              <a:rPr lang="en-US" dirty="0" smtClean="0"/>
              <a:t>, </a:t>
            </a:r>
            <a:r>
              <a:rPr lang="en-US" dirty="0" err="1" smtClean="0"/>
              <a:t>cSource.m_pchString</a:t>
            </a:r>
            <a:r>
              <a:rPr lang="en-US" dirty="0" smtClean="0"/>
              <a:t>, </a:t>
            </a:r>
            <a:r>
              <a:rPr lang="en-US" dirty="0" err="1" smtClean="0"/>
              <a:t>m_nLength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    }</a:t>
            </a:r>
          </a:p>
          <a:p>
            <a:pPr fontAlgn="base"/>
            <a:r>
              <a:rPr lang="en-US" dirty="0" smtClean="0"/>
              <a:t>    else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m_pchString</a:t>
            </a:r>
            <a:r>
              <a:rPr lang="en-US" dirty="0" smtClean="0"/>
              <a:t> = 0;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336704"/>
          </a:xfrm>
        </p:spPr>
        <p:txBody>
          <a:bodyPr>
            <a:noAutofit/>
          </a:bodyPr>
          <a:lstStyle/>
          <a:p>
            <a:r>
              <a:rPr lang="en-US" sz="1600" b="0" dirty="0" smtClean="0"/>
              <a:t>The overloaded assignment operator is a tad bit trickier:</a:t>
            </a:r>
          </a:p>
          <a:p>
            <a:pPr fontAlgn="base"/>
            <a:endParaRPr lang="en-US" sz="1100" dirty="0" smtClean="0"/>
          </a:p>
          <a:p>
            <a:pPr fontAlgn="base"/>
            <a:r>
              <a:rPr lang="en-US" sz="1600" dirty="0" err="1" smtClean="0"/>
              <a:t>MyString</a:t>
            </a:r>
            <a:r>
              <a:rPr lang="en-US" sz="1600" dirty="0" smtClean="0"/>
              <a:t>&amp; </a:t>
            </a:r>
            <a:r>
              <a:rPr lang="en-US" sz="1600" dirty="0" err="1" smtClean="0"/>
              <a:t>MyString</a:t>
            </a:r>
            <a:r>
              <a:rPr lang="en-US" sz="1600" dirty="0" smtClean="0"/>
              <a:t>::operator=(const </a:t>
            </a:r>
            <a:r>
              <a:rPr lang="en-US" sz="1600" dirty="0" err="1" smtClean="0"/>
              <a:t>MyString</a:t>
            </a:r>
            <a:r>
              <a:rPr lang="en-US" sz="1600" dirty="0" smtClean="0"/>
              <a:t>&amp; </a:t>
            </a:r>
            <a:r>
              <a:rPr lang="en-US" sz="1600" dirty="0" err="1" smtClean="0"/>
              <a:t>cSource</a:t>
            </a:r>
            <a:r>
              <a:rPr lang="en-US" sz="1600" dirty="0" smtClean="0"/>
              <a:t>)</a:t>
            </a:r>
          </a:p>
          <a:p>
            <a:pPr fontAlgn="base"/>
            <a:r>
              <a:rPr lang="en-US" sz="1600" dirty="0" smtClean="0"/>
              <a:t>{  // check for self-assignment</a:t>
            </a:r>
          </a:p>
          <a:p>
            <a:pPr fontAlgn="base"/>
            <a:r>
              <a:rPr lang="en-US" sz="1600" dirty="0" smtClean="0"/>
              <a:t>    if (this == &amp;</a:t>
            </a:r>
            <a:r>
              <a:rPr lang="en-US" sz="1600" dirty="0" err="1" smtClean="0"/>
              <a:t>cSource</a:t>
            </a:r>
            <a:r>
              <a:rPr lang="en-US" sz="1600" dirty="0" smtClean="0"/>
              <a:t>)   return *this;</a:t>
            </a:r>
          </a:p>
          <a:p>
            <a:pPr fontAlgn="base"/>
            <a:r>
              <a:rPr lang="en-US" sz="1600" dirty="0" smtClean="0"/>
              <a:t>    // first we need to </a:t>
            </a:r>
            <a:r>
              <a:rPr lang="en-US" sz="1600" dirty="0" err="1" smtClean="0"/>
              <a:t>deallocate</a:t>
            </a:r>
            <a:r>
              <a:rPr lang="en-US" sz="1600" dirty="0" smtClean="0"/>
              <a:t> any value that this string is holding!</a:t>
            </a:r>
          </a:p>
          <a:p>
            <a:pPr fontAlgn="base"/>
            <a:r>
              <a:rPr lang="en-US" sz="1600" dirty="0" smtClean="0"/>
              <a:t>    delete[] </a:t>
            </a:r>
            <a:r>
              <a:rPr lang="en-US" sz="1600" dirty="0" err="1" smtClean="0"/>
              <a:t>m_pchString</a:t>
            </a:r>
            <a:r>
              <a:rPr lang="en-US" sz="1600" dirty="0" smtClean="0"/>
              <a:t>;</a:t>
            </a:r>
          </a:p>
          <a:p>
            <a:pPr fontAlgn="base"/>
            <a:r>
              <a:rPr lang="en-US" sz="1600" dirty="0" smtClean="0"/>
              <a:t>    // because </a:t>
            </a:r>
            <a:r>
              <a:rPr lang="en-US" sz="1600" dirty="0" err="1" smtClean="0"/>
              <a:t>m_nLength</a:t>
            </a:r>
            <a:r>
              <a:rPr lang="en-US" sz="1600" dirty="0" smtClean="0"/>
              <a:t> is not a pointer, we can shallow copy it</a:t>
            </a:r>
          </a:p>
          <a:p>
            <a:pPr fontAlgn="base"/>
            <a:r>
              <a:rPr lang="en-US" sz="1600" dirty="0" smtClean="0"/>
              <a:t>    </a:t>
            </a:r>
            <a:r>
              <a:rPr lang="en-US" sz="1600" dirty="0" err="1" smtClean="0"/>
              <a:t>m_nLength</a:t>
            </a:r>
            <a:r>
              <a:rPr lang="en-US" sz="1600" dirty="0" smtClean="0"/>
              <a:t> = </a:t>
            </a:r>
            <a:r>
              <a:rPr lang="en-US" sz="1600" dirty="0" err="1" smtClean="0"/>
              <a:t>cSource.m_nLength</a:t>
            </a:r>
            <a:r>
              <a:rPr lang="en-US" sz="1600" dirty="0" smtClean="0"/>
              <a:t>;</a:t>
            </a:r>
          </a:p>
          <a:p>
            <a:pPr fontAlgn="base"/>
            <a:r>
              <a:rPr lang="en-US" sz="1600" dirty="0" smtClean="0"/>
              <a:t>    // now we need to deep copy </a:t>
            </a:r>
            <a:r>
              <a:rPr lang="en-US" sz="1600" dirty="0" err="1" smtClean="0"/>
              <a:t>m_pchString</a:t>
            </a:r>
            <a:endParaRPr lang="en-US" sz="1600" dirty="0" smtClean="0"/>
          </a:p>
          <a:p>
            <a:pPr fontAlgn="base"/>
            <a:r>
              <a:rPr lang="en-US" sz="1600" dirty="0" smtClean="0"/>
              <a:t>    if (</a:t>
            </a:r>
            <a:r>
              <a:rPr lang="en-US" sz="1600" dirty="0" err="1" smtClean="0"/>
              <a:t>cSource.m_pchString</a:t>
            </a:r>
            <a:r>
              <a:rPr lang="en-US" sz="1600" dirty="0" smtClean="0"/>
              <a:t>)</a:t>
            </a:r>
          </a:p>
          <a:p>
            <a:pPr fontAlgn="base"/>
            <a:r>
              <a:rPr lang="en-US" sz="1600" dirty="0" smtClean="0"/>
              <a:t>    {  // allocate memory for our copy</a:t>
            </a:r>
          </a:p>
          <a:p>
            <a:pPr fontAlgn="base"/>
            <a:r>
              <a:rPr lang="en-US" sz="1600" dirty="0" smtClean="0"/>
              <a:t>        </a:t>
            </a:r>
            <a:r>
              <a:rPr lang="en-US" sz="1600" dirty="0" err="1" smtClean="0"/>
              <a:t>m_pchString</a:t>
            </a:r>
            <a:r>
              <a:rPr lang="en-US" sz="1600" dirty="0" smtClean="0"/>
              <a:t> = new char[</a:t>
            </a:r>
            <a:r>
              <a:rPr lang="en-US" sz="1600" dirty="0" err="1" smtClean="0"/>
              <a:t>m_nLength</a:t>
            </a:r>
            <a:r>
              <a:rPr lang="en-US" sz="1600" dirty="0" smtClean="0"/>
              <a:t>];</a:t>
            </a:r>
          </a:p>
          <a:p>
            <a:pPr fontAlgn="base"/>
            <a:r>
              <a:rPr lang="en-US" sz="1600" dirty="0" smtClean="0"/>
              <a:t>        // Copy the parameter the newly allocated memory</a:t>
            </a:r>
          </a:p>
          <a:p>
            <a:pPr fontAlgn="base"/>
            <a:r>
              <a:rPr lang="en-US" sz="1600" dirty="0" smtClean="0"/>
              <a:t>        </a:t>
            </a:r>
            <a:r>
              <a:rPr lang="en-US" sz="1600" dirty="0" err="1" smtClean="0"/>
              <a:t>strncpy</a:t>
            </a:r>
            <a:r>
              <a:rPr lang="en-US" sz="1600" dirty="0" smtClean="0"/>
              <a:t>(</a:t>
            </a:r>
            <a:r>
              <a:rPr lang="en-US" sz="1600" dirty="0" err="1" smtClean="0"/>
              <a:t>m_pchString</a:t>
            </a:r>
            <a:r>
              <a:rPr lang="en-US" sz="1600" dirty="0" smtClean="0"/>
              <a:t>, </a:t>
            </a:r>
            <a:r>
              <a:rPr lang="en-US" sz="1600" dirty="0" err="1" smtClean="0"/>
              <a:t>cSource.m_pchString</a:t>
            </a:r>
            <a:r>
              <a:rPr lang="en-US" sz="1600" dirty="0" smtClean="0"/>
              <a:t>, </a:t>
            </a:r>
            <a:r>
              <a:rPr lang="en-US" sz="1600" dirty="0" err="1" smtClean="0"/>
              <a:t>m_nLength</a:t>
            </a:r>
            <a:r>
              <a:rPr lang="en-US" sz="1600" dirty="0" smtClean="0"/>
              <a:t>);</a:t>
            </a:r>
          </a:p>
          <a:p>
            <a:pPr fontAlgn="base"/>
            <a:r>
              <a:rPr lang="en-US" sz="1600" dirty="0" smtClean="0"/>
              <a:t>    }</a:t>
            </a:r>
          </a:p>
          <a:p>
            <a:pPr fontAlgn="base"/>
            <a:r>
              <a:rPr lang="en-US" sz="1600" dirty="0" smtClean="0"/>
              <a:t>    else   </a:t>
            </a:r>
            <a:r>
              <a:rPr lang="en-US" sz="1600" dirty="0" err="1" smtClean="0"/>
              <a:t>m_pchString</a:t>
            </a:r>
            <a:r>
              <a:rPr lang="en-US" sz="1600" dirty="0" smtClean="0"/>
              <a:t> = 0;    return *this;</a:t>
            </a:r>
          </a:p>
          <a:p>
            <a:pPr fontAlgn="base"/>
            <a:r>
              <a:rPr lang="en-US" sz="1600" dirty="0" smtClean="0"/>
              <a:t>}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496944" cy="4679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Checking for self-assignment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4800" b="0" dirty="0" smtClean="0"/>
              <a:t>// Problematic assignment operator</a:t>
            </a:r>
          </a:p>
          <a:p>
            <a:pPr fontAlgn="base"/>
            <a:r>
              <a:rPr lang="en-US" sz="6400" dirty="0" err="1" smtClean="0"/>
              <a:t>MyString</a:t>
            </a:r>
            <a:r>
              <a:rPr lang="en-US" sz="6400" dirty="0" smtClean="0"/>
              <a:t>&amp; </a:t>
            </a:r>
            <a:r>
              <a:rPr lang="en-US" sz="6400" dirty="0" err="1" smtClean="0"/>
              <a:t>MyString</a:t>
            </a:r>
            <a:r>
              <a:rPr lang="en-US" sz="6400" dirty="0" smtClean="0"/>
              <a:t>::operator=(const </a:t>
            </a:r>
            <a:r>
              <a:rPr lang="en-US" sz="6400" dirty="0" err="1" smtClean="0"/>
              <a:t>MyString</a:t>
            </a:r>
            <a:r>
              <a:rPr lang="en-US" sz="6400" dirty="0" smtClean="0"/>
              <a:t>&amp; </a:t>
            </a:r>
            <a:r>
              <a:rPr lang="en-US" sz="6400" dirty="0" err="1" smtClean="0"/>
              <a:t>cSource</a:t>
            </a:r>
            <a:r>
              <a:rPr lang="en-US" sz="6400" dirty="0" smtClean="0"/>
              <a:t>)</a:t>
            </a:r>
          </a:p>
          <a:p>
            <a:pPr fontAlgn="base"/>
            <a:r>
              <a:rPr lang="en-US" sz="6400" dirty="0" smtClean="0"/>
              <a:t>{</a:t>
            </a:r>
          </a:p>
          <a:p>
            <a:pPr fontAlgn="base"/>
            <a:r>
              <a:rPr lang="en-US" sz="6400" dirty="0" smtClean="0"/>
              <a:t>    // Note: No check for self-assignment!  </a:t>
            </a:r>
          </a:p>
          <a:p>
            <a:pPr fontAlgn="base"/>
            <a:r>
              <a:rPr lang="en-US" sz="6400" dirty="0" smtClean="0"/>
              <a:t>    delete[] </a:t>
            </a:r>
            <a:r>
              <a:rPr lang="en-US" sz="6400" dirty="0" err="1" smtClean="0"/>
              <a:t>m_pchString</a:t>
            </a:r>
            <a:r>
              <a:rPr lang="en-US" sz="6400" dirty="0" smtClean="0"/>
              <a:t>;</a:t>
            </a:r>
          </a:p>
          <a:p>
            <a:pPr fontAlgn="base"/>
            <a:r>
              <a:rPr lang="en-US" sz="6400" dirty="0" smtClean="0"/>
              <a:t>    // because </a:t>
            </a:r>
            <a:r>
              <a:rPr lang="en-US" sz="6400" dirty="0" err="1" smtClean="0"/>
              <a:t>m_nLength</a:t>
            </a:r>
            <a:r>
              <a:rPr lang="en-US" sz="6400" dirty="0" smtClean="0"/>
              <a:t> is not a pointer, we can shallow copy it</a:t>
            </a:r>
          </a:p>
          <a:p>
            <a:pPr fontAlgn="base"/>
            <a:r>
              <a:rPr lang="en-US" sz="6400" dirty="0" smtClean="0"/>
              <a:t>    </a:t>
            </a:r>
            <a:r>
              <a:rPr lang="en-US" sz="6400" dirty="0" err="1" smtClean="0"/>
              <a:t>m_nLength</a:t>
            </a:r>
            <a:r>
              <a:rPr lang="en-US" sz="6400" dirty="0" smtClean="0"/>
              <a:t> = </a:t>
            </a:r>
            <a:r>
              <a:rPr lang="en-US" sz="6400" dirty="0" err="1" smtClean="0"/>
              <a:t>cSource.m_nLength</a:t>
            </a:r>
            <a:r>
              <a:rPr lang="en-US" sz="6400" dirty="0" smtClean="0"/>
              <a:t>;</a:t>
            </a:r>
          </a:p>
          <a:p>
            <a:pPr fontAlgn="base"/>
            <a:r>
              <a:rPr lang="en-US" sz="6400" dirty="0" smtClean="0"/>
              <a:t>    // now we need to deep copy </a:t>
            </a:r>
            <a:r>
              <a:rPr lang="en-US" sz="6400" dirty="0" err="1" smtClean="0"/>
              <a:t>m_pchString</a:t>
            </a:r>
            <a:endParaRPr lang="en-US" sz="6400" dirty="0" smtClean="0"/>
          </a:p>
          <a:p>
            <a:pPr fontAlgn="base"/>
            <a:r>
              <a:rPr lang="en-US" sz="6400" dirty="0" smtClean="0"/>
              <a:t>    if (</a:t>
            </a:r>
            <a:r>
              <a:rPr lang="en-US" sz="6400" dirty="0" err="1" smtClean="0"/>
              <a:t>cSource.m_pchString</a:t>
            </a:r>
            <a:r>
              <a:rPr lang="en-US" sz="6400" dirty="0" smtClean="0"/>
              <a:t>)</a:t>
            </a:r>
          </a:p>
          <a:p>
            <a:pPr fontAlgn="base"/>
            <a:r>
              <a:rPr lang="en-US" sz="6400" dirty="0" smtClean="0"/>
              <a:t>    {</a:t>
            </a:r>
          </a:p>
          <a:p>
            <a:pPr fontAlgn="base"/>
            <a:r>
              <a:rPr lang="en-US" sz="6400" dirty="0" smtClean="0"/>
              <a:t>        // allocate memory for our copy</a:t>
            </a:r>
          </a:p>
          <a:p>
            <a:pPr fontAlgn="base"/>
            <a:r>
              <a:rPr lang="en-US" sz="6400" dirty="0" smtClean="0"/>
              <a:t>        </a:t>
            </a:r>
            <a:r>
              <a:rPr lang="en-US" sz="6400" dirty="0" err="1" smtClean="0"/>
              <a:t>m_pchString</a:t>
            </a:r>
            <a:r>
              <a:rPr lang="en-US" sz="6400" dirty="0" smtClean="0"/>
              <a:t> = new char[</a:t>
            </a:r>
            <a:r>
              <a:rPr lang="en-US" sz="6400" dirty="0" err="1" smtClean="0"/>
              <a:t>m_nLength</a:t>
            </a:r>
            <a:r>
              <a:rPr lang="en-US" sz="6400" dirty="0" smtClean="0"/>
              <a:t>];</a:t>
            </a:r>
          </a:p>
          <a:p>
            <a:pPr fontAlgn="base"/>
            <a:r>
              <a:rPr lang="en-US" sz="6400" dirty="0" smtClean="0"/>
              <a:t>        // Copy the parameter the newly allocated memory</a:t>
            </a:r>
          </a:p>
          <a:p>
            <a:pPr fontAlgn="base"/>
            <a:r>
              <a:rPr lang="en-US" sz="6400" dirty="0" smtClean="0"/>
              <a:t>        </a:t>
            </a:r>
            <a:r>
              <a:rPr lang="en-US" sz="6400" dirty="0" err="1" smtClean="0"/>
              <a:t>strncpy</a:t>
            </a:r>
            <a:r>
              <a:rPr lang="en-US" sz="6400" dirty="0" smtClean="0"/>
              <a:t>(</a:t>
            </a:r>
            <a:r>
              <a:rPr lang="en-US" sz="6400" dirty="0" err="1" smtClean="0"/>
              <a:t>m_pchString</a:t>
            </a:r>
            <a:r>
              <a:rPr lang="en-US" sz="6400" dirty="0" smtClean="0"/>
              <a:t>, </a:t>
            </a:r>
            <a:r>
              <a:rPr lang="en-US" sz="6400" dirty="0" err="1" smtClean="0"/>
              <a:t>cSource.m_pchString</a:t>
            </a:r>
            <a:r>
              <a:rPr lang="en-US" sz="6400" dirty="0" smtClean="0"/>
              <a:t>, </a:t>
            </a:r>
            <a:r>
              <a:rPr lang="en-US" sz="6400" dirty="0" err="1" smtClean="0"/>
              <a:t>m_nLength</a:t>
            </a:r>
            <a:r>
              <a:rPr lang="en-US" sz="6400" dirty="0" smtClean="0"/>
              <a:t>);</a:t>
            </a:r>
          </a:p>
          <a:p>
            <a:pPr fontAlgn="base"/>
            <a:r>
              <a:rPr lang="en-US" sz="6400" dirty="0" smtClean="0"/>
              <a:t>    }</a:t>
            </a:r>
          </a:p>
          <a:p>
            <a:pPr fontAlgn="base"/>
            <a:r>
              <a:rPr lang="en-US" sz="6400" dirty="0" smtClean="0"/>
              <a:t>    else    </a:t>
            </a:r>
            <a:r>
              <a:rPr lang="en-US" sz="6400" dirty="0" err="1" smtClean="0"/>
              <a:t>m_pchString</a:t>
            </a:r>
            <a:r>
              <a:rPr lang="en-US" sz="6400" dirty="0" smtClean="0"/>
              <a:t> = 0;</a:t>
            </a:r>
          </a:p>
          <a:p>
            <a:pPr fontAlgn="base"/>
            <a:r>
              <a:rPr lang="en-US" sz="6400" dirty="0" smtClean="0"/>
              <a:t>    return *this;</a:t>
            </a:r>
          </a:p>
          <a:p>
            <a:pPr fontAlgn="base"/>
            <a:r>
              <a:rPr lang="en-US" sz="64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756002"/>
          </a:xfrm>
        </p:spPr>
        <p:txBody>
          <a:bodyPr/>
          <a:lstStyle/>
          <a:p>
            <a:r>
              <a:rPr lang="en-US" b="1" dirty="0" smtClean="0"/>
              <a:t>Preventing copying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/>
          <a:lstStyle/>
          <a:p>
            <a:pPr fontAlgn="base"/>
            <a:r>
              <a:rPr lang="en-US" dirty="0" smtClean="0"/>
              <a:t>class </a:t>
            </a:r>
            <a:r>
              <a:rPr lang="en-US" dirty="0" err="1" smtClean="0"/>
              <a:t>MyString</a:t>
            </a:r>
            <a:endParaRPr lang="en-US" dirty="0" smtClean="0"/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char *</a:t>
            </a:r>
            <a:r>
              <a:rPr lang="en-US" dirty="0" err="1" smtClean="0"/>
              <a:t>m_pchString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m_nLength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MyString</a:t>
            </a:r>
            <a:r>
              <a:rPr lang="en-US" dirty="0" smtClean="0"/>
              <a:t>(const </a:t>
            </a:r>
            <a:r>
              <a:rPr lang="en-US" dirty="0" err="1" smtClean="0"/>
              <a:t>MyString</a:t>
            </a:r>
            <a:r>
              <a:rPr lang="en-US" dirty="0" smtClean="0"/>
              <a:t>&amp; </a:t>
            </a:r>
            <a:r>
              <a:rPr lang="en-US" dirty="0" err="1" smtClean="0"/>
              <a:t>cSource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MyString</a:t>
            </a:r>
            <a:r>
              <a:rPr lang="en-US" dirty="0" smtClean="0"/>
              <a:t>&amp; operator=(const </a:t>
            </a:r>
            <a:r>
              <a:rPr lang="en-US" dirty="0" err="1" smtClean="0"/>
              <a:t>MyString</a:t>
            </a:r>
            <a:r>
              <a:rPr lang="en-US" dirty="0" smtClean="0"/>
              <a:t>&amp; </a:t>
            </a:r>
            <a:r>
              <a:rPr lang="en-US" dirty="0" err="1" smtClean="0"/>
              <a:t>cSource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// Rest of code here</a:t>
            </a:r>
          </a:p>
          <a:p>
            <a:pPr fontAlgn="base"/>
            <a:r>
              <a:rPr lang="en-US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/>
          <a:lstStyle/>
          <a:p>
            <a:r>
              <a:rPr lang="en-US" b="0" dirty="0" smtClean="0"/>
              <a:t>1. The default copy constructor and default assignment operators do </a:t>
            </a:r>
            <a:r>
              <a:rPr lang="en-US" u="sng" dirty="0" smtClean="0"/>
              <a:t>shallow copies</a:t>
            </a:r>
            <a:r>
              <a:rPr lang="en-US" b="0" dirty="0" smtClean="0"/>
              <a:t>, which is fine for classes that contain no dynamically allocated variables.</a:t>
            </a:r>
          </a:p>
          <a:p>
            <a:r>
              <a:rPr lang="en-US" b="0" dirty="0" smtClean="0"/>
              <a:t>2. Classes with dynamically allocated variables need to have a copy constructor and assignment operator that do a </a:t>
            </a:r>
            <a:r>
              <a:rPr lang="en-US" u="sng" dirty="0" smtClean="0"/>
              <a:t>deep copy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3. The assignment operator is usually implemented using the same code as the copy constructor, but it checks for </a:t>
            </a:r>
            <a:r>
              <a:rPr lang="en-US" u="sng" dirty="0" smtClean="0"/>
              <a:t>self-assignment</a:t>
            </a:r>
            <a:r>
              <a:rPr lang="en-US" b="0" dirty="0" smtClean="0"/>
              <a:t>, returns *this, and de-allocates any previously allocated memory before deep copying.</a:t>
            </a:r>
          </a:p>
          <a:p>
            <a:r>
              <a:rPr lang="en-US" b="0" dirty="0" smtClean="0"/>
              <a:t>4. If you don’t want a class to be </a:t>
            </a:r>
            <a:r>
              <a:rPr lang="en-US" b="0" dirty="0" err="1" smtClean="0"/>
              <a:t>copyable</a:t>
            </a:r>
            <a:r>
              <a:rPr lang="en-US" b="0" dirty="0" smtClean="0"/>
              <a:t>, use a </a:t>
            </a:r>
            <a:r>
              <a:rPr lang="en-US" u="sng" dirty="0" smtClean="0"/>
              <a:t>private copy </a:t>
            </a:r>
            <a:r>
              <a:rPr lang="en-US" b="0" dirty="0" smtClean="0"/>
              <a:t>constructor and assignment operator prototype in the class header.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 Initialization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 Something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m_pnValue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Something()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m_nValue</a:t>
            </a:r>
            <a:r>
              <a:rPr lang="en-US" dirty="0"/>
              <a:t> = 0;</a:t>
            </a:r>
          </a:p>
          <a:p>
            <a:r>
              <a:rPr lang="en-US" dirty="0"/>
              <a:t>        </a:t>
            </a:r>
            <a:r>
              <a:rPr lang="en-US" dirty="0" err="1"/>
              <a:t>m_dValue</a:t>
            </a:r>
            <a:r>
              <a:rPr lang="en-US" dirty="0"/>
              <a:t> = 0.0;</a:t>
            </a:r>
          </a:p>
          <a:p>
            <a:r>
              <a:rPr lang="en-US" dirty="0"/>
              <a:t>        </a:t>
            </a:r>
            <a:r>
              <a:rPr lang="en-US" dirty="0" err="1"/>
              <a:t>m_pnValue</a:t>
            </a:r>
            <a:r>
              <a:rPr lang="en-US" dirty="0"/>
              <a:t> = 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5505057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/>
          <a:lstStyle/>
          <a:p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dirty="0" err="1"/>
              <a:t>nValue</a:t>
            </a:r>
            <a:r>
              <a:rPr lang="fr-FR" dirty="0"/>
              <a:t>;</a:t>
            </a:r>
          </a:p>
          <a:p>
            <a:r>
              <a:rPr lang="fr-FR" dirty="0"/>
              <a:t>double </a:t>
            </a:r>
            <a:r>
              <a:rPr lang="fr-FR" dirty="0" err="1"/>
              <a:t>dValue</a:t>
            </a:r>
            <a:r>
              <a:rPr lang="fr-FR" dirty="0"/>
              <a:t>;</a:t>
            </a:r>
          </a:p>
          <a:p>
            <a:r>
              <a:rPr lang="fr-FR" dirty="0" err="1"/>
              <a:t>int</a:t>
            </a:r>
            <a:r>
              <a:rPr lang="fr-FR" dirty="0"/>
              <a:t> *</a:t>
            </a:r>
            <a:r>
              <a:rPr lang="fr-FR" dirty="0" err="1"/>
              <a:t>pnValue</a:t>
            </a:r>
            <a:r>
              <a:rPr lang="fr-FR" dirty="0"/>
              <a:t>;</a:t>
            </a:r>
          </a:p>
          <a:p>
            <a:r>
              <a:rPr lang="fr-FR" dirty="0"/>
              <a:t> </a:t>
            </a:r>
          </a:p>
          <a:p>
            <a:r>
              <a:rPr lang="fr-FR" dirty="0" err="1"/>
              <a:t>nValue</a:t>
            </a:r>
            <a:r>
              <a:rPr lang="fr-FR" dirty="0"/>
              <a:t> = 0;</a:t>
            </a:r>
          </a:p>
          <a:p>
            <a:r>
              <a:rPr lang="fr-FR" dirty="0" err="1"/>
              <a:t>dValue</a:t>
            </a:r>
            <a:r>
              <a:rPr lang="fr-FR" dirty="0"/>
              <a:t> = 0.0;</a:t>
            </a:r>
          </a:p>
          <a:p>
            <a:r>
              <a:rPr lang="fr-FR" dirty="0" err="1"/>
              <a:t>pnValue</a:t>
            </a:r>
            <a:r>
              <a:rPr lang="fr-FR" dirty="0"/>
              <a:t> = 0;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012238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/>
          <a:lstStyle/>
          <a:p>
            <a:r>
              <a:rPr lang="en-US" dirty="0"/>
              <a:t>class Something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Something()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m_nValue</a:t>
            </a:r>
            <a:r>
              <a:rPr lang="en-US" dirty="0"/>
              <a:t> = 5;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68262688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/>
          <a:lstStyle/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; // error,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 must be assigned values immediately</a:t>
            </a:r>
          </a:p>
          <a:p>
            <a:r>
              <a:rPr lang="en-US" dirty="0" err="1"/>
              <a:t>nValue</a:t>
            </a:r>
            <a:r>
              <a:rPr lang="en-US" dirty="0"/>
              <a:t> = 5;</a:t>
            </a:r>
          </a:p>
        </p:txBody>
      </p:sp>
    </p:spTree>
    <p:extLst>
      <p:ext uri="{BB962C8B-B14F-4D97-AF65-F5344CB8AC3E}">
        <p14:creationId xmlns="" xmlns:p14="http://schemas.microsoft.com/office/powerpoint/2010/main" val="390776533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int</a:t>
            </a:r>
            <a:r>
              <a:rPr lang="fr-FR" dirty="0"/>
              <a:t> </a:t>
            </a:r>
            <a:r>
              <a:rPr lang="fr-FR" dirty="0" err="1"/>
              <a:t>nValue</a:t>
            </a:r>
            <a:r>
              <a:rPr lang="fr-FR" dirty="0"/>
              <a:t> = 5; // explicit </a:t>
            </a:r>
            <a:r>
              <a:rPr lang="fr-FR" dirty="0" err="1"/>
              <a:t>assignment</a:t>
            </a:r>
            <a:endParaRPr lang="fr-FR" dirty="0"/>
          </a:p>
          <a:p>
            <a:r>
              <a:rPr lang="fr-FR" dirty="0"/>
              <a:t>double </a:t>
            </a:r>
            <a:r>
              <a:rPr lang="fr-FR" dirty="0" err="1"/>
              <a:t>dValue</a:t>
            </a:r>
            <a:r>
              <a:rPr lang="fr-FR" dirty="0"/>
              <a:t>(4.7); // </a:t>
            </a:r>
            <a:r>
              <a:rPr lang="fr-FR" dirty="0" err="1"/>
              <a:t>implicit</a:t>
            </a:r>
            <a:r>
              <a:rPr lang="fr-FR" dirty="0"/>
              <a:t> </a:t>
            </a:r>
            <a:r>
              <a:rPr lang="fr-FR" dirty="0" err="1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671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Change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Change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cChange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cChange.SetValue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cChange.GetValue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42648141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Something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m_pnValue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Something()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m_nValue</a:t>
            </a:r>
            <a:r>
              <a:rPr lang="en-US" dirty="0"/>
              <a:t> = 0;</a:t>
            </a:r>
          </a:p>
          <a:p>
            <a:r>
              <a:rPr lang="en-US" dirty="0"/>
              <a:t>        </a:t>
            </a:r>
            <a:r>
              <a:rPr lang="en-US" dirty="0" err="1"/>
              <a:t>m_dValue</a:t>
            </a:r>
            <a:r>
              <a:rPr lang="en-US" dirty="0"/>
              <a:t> = 0.0;</a:t>
            </a:r>
          </a:p>
          <a:p>
            <a:r>
              <a:rPr lang="en-US" dirty="0"/>
              <a:t>        </a:t>
            </a:r>
            <a:r>
              <a:rPr lang="en-US" dirty="0" err="1"/>
              <a:t>m_pnValue</a:t>
            </a:r>
            <a:r>
              <a:rPr lang="en-US" dirty="0"/>
              <a:t> = 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81494206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/>
          <a:lstStyle/>
          <a:p>
            <a:r>
              <a:rPr lang="en-US" dirty="0"/>
              <a:t>class Something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m_pnValue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Something() : </a:t>
            </a:r>
            <a:r>
              <a:rPr lang="en-US" dirty="0" err="1"/>
              <a:t>m_nValue</a:t>
            </a:r>
            <a:r>
              <a:rPr lang="en-US" dirty="0"/>
              <a:t>(0), </a:t>
            </a:r>
            <a:r>
              <a:rPr lang="en-US" dirty="0" err="1"/>
              <a:t>m_dValue</a:t>
            </a:r>
            <a:r>
              <a:rPr lang="en-US" dirty="0"/>
              <a:t>(0.0), </a:t>
            </a:r>
            <a:r>
              <a:rPr lang="en-US" dirty="0" err="1"/>
              <a:t>m_pnValue</a:t>
            </a:r>
            <a:r>
              <a:rPr lang="en-US" dirty="0"/>
              <a:t>(0)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53416046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/>
          <a:lstStyle/>
          <a:p>
            <a:r>
              <a:rPr lang="en-US" dirty="0"/>
              <a:t>class Something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Something(): </a:t>
            </a:r>
            <a:r>
              <a:rPr lang="en-US" dirty="0" err="1"/>
              <a:t>m_nValue</a:t>
            </a:r>
            <a:r>
              <a:rPr lang="en-US" dirty="0"/>
              <a:t>(5)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18079517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#include "</a:t>
            </a:r>
            <a:r>
              <a:rPr lang="en-US" dirty="0" err="1"/>
              <a:t>CPU.h</a:t>
            </a:r>
            <a:r>
              <a:rPr lang="en-US" dirty="0"/>
              <a:t>"</a:t>
            </a:r>
          </a:p>
          <a:p>
            <a:r>
              <a:rPr lang="en-US" dirty="0"/>
              <a:t>#include "</a:t>
            </a:r>
            <a:r>
              <a:rPr lang="en-US" dirty="0" err="1"/>
              <a:t>Motherboard.h</a:t>
            </a:r>
            <a:r>
              <a:rPr lang="en-US" dirty="0"/>
              <a:t>"</a:t>
            </a:r>
          </a:p>
          <a:p>
            <a:r>
              <a:rPr lang="en-US" dirty="0"/>
              <a:t>#include "</a:t>
            </a:r>
            <a:r>
              <a:rPr lang="en-US" dirty="0" err="1"/>
              <a:t>RAM.h</a:t>
            </a:r>
            <a:r>
              <a:rPr lang="en-US" dirty="0"/>
              <a:t>"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</a:t>
            </a:r>
            <a:r>
              <a:rPr lang="en-US" dirty="0" err="1"/>
              <a:t>PersonalComputer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CPU </a:t>
            </a:r>
            <a:r>
              <a:rPr lang="en-US" dirty="0" err="1"/>
              <a:t>m_cCPU</a:t>
            </a:r>
            <a:r>
              <a:rPr lang="en-US" dirty="0"/>
              <a:t>;</a:t>
            </a:r>
          </a:p>
          <a:p>
            <a:r>
              <a:rPr lang="en-US" dirty="0"/>
              <a:t>   Motherboard </a:t>
            </a:r>
            <a:r>
              <a:rPr lang="en-US" dirty="0" err="1"/>
              <a:t>m_cMotherboard</a:t>
            </a:r>
            <a:r>
              <a:rPr lang="en-US" dirty="0"/>
              <a:t>;</a:t>
            </a:r>
          </a:p>
          <a:p>
            <a:r>
              <a:rPr lang="en-US" dirty="0"/>
              <a:t>   RAM </a:t>
            </a:r>
            <a:r>
              <a:rPr lang="en-US" dirty="0" err="1"/>
              <a:t>m_cRAM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24628294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class member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PersonalComputer</a:t>
            </a:r>
            <a:r>
              <a:rPr lang="en-US" dirty="0"/>
              <a:t>::</a:t>
            </a:r>
            <a:r>
              <a:rPr lang="en-US" dirty="0" err="1"/>
              <a:t>PersonalComputer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nCPUSpeed</a:t>
            </a:r>
            <a:r>
              <a:rPr lang="en-US" dirty="0"/>
              <a:t>, char *</a:t>
            </a:r>
            <a:r>
              <a:rPr lang="en-US" dirty="0" err="1"/>
              <a:t>strMotherboardModel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nRAMSize</a:t>
            </a:r>
            <a:r>
              <a:rPr lang="en-US" dirty="0"/>
              <a:t>)</a:t>
            </a:r>
          </a:p>
          <a:p>
            <a:r>
              <a:rPr lang="en-US" dirty="0"/>
              <a:t>    : </a:t>
            </a:r>
            <a:r>
              <a:rPr lang="en-US" dirty="0" err="1"/>
              <a:t>m_cCPU</a:t>
            </a:r>
            <a:r>
              <a:rPr lang="en-US" dirty="0"/>
              <a:t>(</a:t>
            </a:r>
            <a:r>
              <a:rPr lang="en-US" dirty="0" err="1"/>
              <a:t>nCPUSpeed</a:t>
            </a:r>
            <a:r>
              <a:rPr lang="en-US" dirty="0"/>
              <a:t>), </a:t>
            </a:r>
            <a:r>
              <a:rPr lang="en-US" dirty="0" err="1"/>
              <a:t>m_cMotherboard</a:t>
            </a:r>
            <a:r>
              <a:rPr lang="en-US" dirty="0"/>
              <a:t>(</a:t>
            </a:r>
            <a:r>
              <a:rPr lang="en-US" dirty="0" err="1"/>
              <a:t>strMotherboardModel</a:t>
            </a:r>
            <a:r>
              <a:rPr lang="en-US" dirty="0"/>
              <a:t>), </a:t>
            </a:r>
            <a:r>
              <a:rPr lang="en-US" dirty="0" err="1"/>
              <a:t>m_cRAM</a:t>
            </a:r>
            <a:r>
              <a:rPr lang="en-US" dirty="0"/>
              <a:t>(</a:t>
            </a:r>
            <a:r>
              <a:rPr lang="en-US" dirty="0" err="1"/>
              <a:t>nRAMSize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430851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831622"/>
          </a:xfrm>
        </p:spPr>
        <p:txBody>
          <a:bodyPr/>
          <a:lstStyle/>
          <a:p>
            <a:r>
              <a:rPr lang="en-US" dirty="0" smtClean="0"/>
              <a:t>FULL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POINT2D_H</a:t>
            </a:r>
          </a:p>
          <a:p>
            <a:r>
              <a:rPr lang="en-US" dirty="0"/>
              <a:t>#define POINT2D_H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Point2D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m_nX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m_nY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// A default constructor</a:t>
            </a:r>
          </a:p>
          <a:p>
            <a:r>
              <a:rPr lang="en-US" dirty="0"/>
              <a:t>    Point2D()</a:t>
            </a:r>
          </a:p>
          <a:p>
            <a:r>
              <a:rPr lang="en-US" dirty="0"/>
              <a:t>        : </a:t>
            </a:r>
            <a:r>
              <a:rPr lang="en-US" dirty="0" err="1"/>
              <a:t>m_nX</a:t>
            </a:r>
            <a:r>
              <a:rPr lang="en-US" dirty="0"/>
              <a:t>(0), </a:t>
            </a:r>
            <a:r>
              <a:rPr lang="en-US" dirty="0" err="1"/>
              <a:t>m_nY</a:t>
            </a:r>
            <a:r>
              <a:rPr lang="en-US" dirty="0"/>
              <a:t>(0)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1434272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// A specific constructor</a:t>
            </a:r>
          </a:p>
          <a:p>
            <a:r>
              <a:rPr lang="en-US" dirty="0"/>
              <a:t>    Point2D(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m_nX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), </a:t>
            </a:r>
            <a:r>
              <a:rPr lang="en-US" dirty="0" err="1"/>
              <a:t>m_nY</a:t>
            </a:r>
            <a:r>
              <a:rPr lang="en-US" dirty="0"/>
              <a:t>(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An overloaded output operator</a:t>
            </a:r>
          </a:p>
          <a:p>
            <a:r>
              <a:rPr lang="en-US" dirty="0"/>
              <a:t>    friend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ostream</a:t>
            </a:r>
            <a:r>
              <a:rPr lang="en-US" dirty="0"/>
              <a:t>&amp; operator&lt;&lt;(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ostream</a:t>
            </a:r>
            <a:r>
              <a:rPr lang="en-US" dirty="0"/>
              <a:t>&amp; out, </a:t>
            </a:r>
            <a:r>
              <a:rPr lang="en-US" dirty="0" err="1"/>
              <a:t>const</a:t>
            </a:r>
            <a:r>
              <a:rPr lang="en-US" dirty="0"/>
              <a:t> Point2D &amp;</a:t>
            </a:r>
            <a:r>
              <a:rPr lang="en-US" dirty="0" err="1"/>
              <a:t>cPoint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out &lt;&lt; "(" &lt;&lt; </a:t>
            </a:r>
            <a:r>
              <a:rPr lang="en-US" dirty="0" err="1"/>
              <a:t>cPoint.GetX</a:t>
            </a:r>
            <a:r>
              <a:rPr lang="en-US" dirty="0"/>
              <a:t>() &lt;&lt; ", " &lt;&lt; </a:t>
            </a:r>
            <a:r>
              <a:rPr lang="en-US" dirty="0" err="1"/>
              <a:t>cPoint.GetY</a:t>
            </a:r>
            <a:r>
              <a:rPr lang="en-US" dirty="0"/>
              <a:t>() &lt;&lt; ")";</a:t>
            </a:r>
          </a:p>
          <a:p>
            <a:r>
              <a:rPr lang="en-US" dirty="0"/>
              <a:t>        return out;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175575873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// Access functions</a:t>
            </a:r>
          </a:p>
          <a:p>
            <a:r>
              <a:rPr lang="en-US" dirty="0"/>
              <a:t>    void </a:t>
            </a:r>
            <a:r>
              <a:rPr lang="en-US" dirty="0" err="1"/>
              <a:t>SetPoint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m_nX</a:t>
            </a:r>
            <a:r>
              <a:rPr lang="en-US" dirty="0"/>
              <a:t> = </a:t>
            </a:r>
            <a:r>
              <a:rPr lang="en-US" dirty="0" err="1"/>
              <a:t>nX</a:t>
            </a:r>
            <a:r>
              <a:rPr lang="en-US" dirty="0"/>
              <a:t>;</a:t>
            </a:r>
          </a:p>
          <a:p>
            <a:r>
              <a:rPr lang="en-US" dirty="0"/>
              <a:t>        </a:t>
            </a:r>
            <a:r>
              <a:rPr lang="en-US" dirty="0" err="1"/>
              <a:t>m_nY</a:t>
            </a:r>
            <a:r>
              <a:rPr lang="en-US" dirty="0"/>
              <a:t> =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GetX</a:t>
            </a:r>
            <a:r>
              <a:rPr lang="en-US" dirty="0"/>
              <a:t>() </a:t>
            </a:r>
            <a:r>
              <a:rPr lang="en-US" dirty="0" err="1"/>
              <a:t>const</a:t>
            </a:r>
            <a:r>
              <a:rPr lang="en-US" dirty="0"/>
              <a:t> { return </a:t>
            </a:r>
            <a:r>
              <a:rPr lang="en-US" dirty="0" err="1"/>
              <a:t>m_nX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GetY</a:t>
            </a:r>
            <a:r>
              <a:rPr lang="en-US" dirty="0"/>
              <a:t>() </a:t>
            </a:r>
            <a:r>
              <a:rPr lang="en-US" dirty="0" err="1"/>
              <a:t>const</a:t>
            </a:r>
            <a:r>
              <a:rPr lang="en-US" dirty="0"/>
              <a:t> { return </a:t>
            </a:r>
            <a:r>
              <a:rPr lang="en-US" dirty="0" err="1"/>
              <a:t>m_nY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50623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2894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CREATURE_H</a:t>
            </a:r>
          </a:p>
          <a:p>
            <a:r>
              <a:rPr lang="en-US" dirty="0"/>
              <a:t>#define CREATURE_H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#include &lt;string&gt;</a:t>
            </a:r>
          </a:p>
          <a:p>
            <a:r>
              <a:rPr lang="en-US" dirty="0"/>
              <a:t>#include "Point2D.h"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Creature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   Point2D </a:t>
            </a:r>
            <a:r>
              <a:rPr lang="en-US" dirty="0" err="1"/>
              <a:t>m_cLocation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 don't want people to create Creatures with no name or location</a:t>
            </a:r>
          </a:p>
          <a:p>
            <a:r>
              <a:rPr lang="en-US" dirty="0"/>
              <a:t>    // so our default constructor is private</a:t>
            </a:r>
          </a:p>
          <a:p>
            <a:r>
              <a:rPr lang="en-US" dirty="0"/>
              <a:t>    Creature() { }</a:t>
            </a:r>
          </a:p>
        </p:txBody>
      </p:sp>
    </p:spTree>
    <p:extLst>
      <p:ext uri="{BB962C8B-B14F-4D97-AF65-F5344CB8AC3E}">
        <p14:creationId xmlns="" xmlns:p14="http://schemas.microsoft.com/office/powerpoint/2010/main" val="205421327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3367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public:</a:t>
            </a:r>
          </a:p>
          <a:p>
            <a:r>
              <a:rPr lang="en-US" dirty="0"/>
              <a:t>    Creature(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Point2D &amp;</a:t>
            </a:r>
            <a:r>
              <a:rPr lang="en-US" dirty="0" err="1"/>
              <a:t>cLocation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), </a:t>
            </a:r>
            <a:r>
              <a:rPr lang="en-US" dirty="0" err="1"/>
              <a:t>m_cLocation</a:t>
            </a:r>
            <a:r>
              <a:rPr lang="en-US" dirty="0"/>
              <a:t>(</a:t>
            </a:r>
            <a:r>
              <a:rPr lang="en-US" dirty="0" err="1"/>
              <a:t>cLocation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friend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ostream</a:t>
            </a:r>
            <a:r>
              <a:rPr lang="en-US" dirty="0"/>
              <a:t>&amp; operator&lt;&lt;(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ostream</a:t>
            </a:r>
            <a:r>
              <a:rPr lang="en-US" dirty="0"/>
              <a:t>&amp; out, </a:t>
            </a:r>
            <a:r>
              <a:rPr lang="en-US" dirty="0" err="1"/>
              <a:t>const</a:t>
            </a:r>
            <a:r>
              <a:rPr lang="en-US" dirty="0"/>
              <a:t> Creature &amp;</a:t>
            </a:r>
            <a:r>
              <a:rPr lang="en-US" dirty="0" err="1"/>
              <a:t>cCreature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out &lt;&lt; </a:t>
            </a:r>
            <a:r>
              <a:rPr lang="en-US" dirty="0" err="1"/>
              <a:t>cCreature.m_strName.c_str</a:t>
            </a:r>
            <a:r>
              <a:rPr lang="en-US" dirty="0"/>
              <a:t>() &lt;&lt; " is at " &lt;&lt; </a:t>
            </a:r>
            <a:r>
              <a:rPr lang="en-US" dirty="0" err="1"/>
              <a:t>cCreature.m_cLocation</a:t>
            </a:r>
            <a:r>
              <a:rPr lang="en-US" dirty="0"/>
              <a:t>;</a:t>
            </a:r>
          </a:p>
          <a:p>
            <a:r>
              <a:rPr lang="en-US" dirty="0"/>
              <a:t>        return out;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void </a:t>
            </a:r>
            <a:r>
              <a:rPr lang="en-US" dirty="0" err="1"/>
              <a:t>MoveTo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m_cLocation.SetPoint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465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en-CA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616624"/>
          </a:xfrm>
        </p:spPr>
        <p:txBody>
          <a:bodyPr>
            <a:normAutofit fontScale="925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Fraction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Fraction() //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GetFraction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static_cast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&lt;double&gt;(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cDefault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calls Fraction()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cDefault.GetNumerator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"/"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cDefault.GetDenominator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b="0" dirty="0">
                <a:solidFill>
                  <a:srgbClr val="000000"/>
                </a:solidFill>
                <a:latin typeface="verdana"/>
              </a:rPr>
              <a:t>0/1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6822808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#include "</a:t>
            </a:r>
            <a:r>
              <a:rPr lang="en-US" dirty="0" err="1"/>
              <a:t>Creature.h</a:t>
            </a:r>
            <a:r>
              <a:rPr lang="en-US" dirty="0"/>
              <a:t>"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"Enter a name for your creature: ";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cName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cName</a:t>
            </a:r>
            <a:r>
              <a:rPr lang="en-US" dirty="0"/>
              <a:t>;</a:t>
            </a:r>
          </a:p>
          <a:p>
            <a:r>
              <a:rPr lang="en-US" dirty="0"/>
              <a:t>    Creature </a:t>
            </a:r>
            <a:r>
              <a:rPr lang="en-US" dirty="0" err="1"/>
              <a:t>cCreature</a:t>
            </a:r>
            <a:r>
              <a:rPr lang="en-US" dirty="0"/>
              <a:t>(</a:t>
            </a:r>
            <a:r>
              <a:rPr lang="en-US" dirty="0" err="1"/>
              <a:t>cName</a:t>
            </a:r>
            <a:r>
              <a:rPr lang="en-US" dirty="0"/>
              <a:t>, Point2D(4, 7));</a:t>
            </a:r>
          </a:p>
        </p:txBody>
      </p:sp>
    </p:spTree>
    <p:extLst>
      <p:ext uri="{BB962C8B-B14F-4D97-AF65-F5344CB8AC3E}">
        <p14:creationId xmlns="" xmlns:p14="http://schemas.microsoft.com/office/powerpoint/2010/main" val="397786455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5527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while (1)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cCreature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"Enter new X location for creature (-1 to quit): ";</a:t>
            </a:r>
          </a:p>
          <a:p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=0;</a:t>
            </a:r>
          </a:p>
          <a:p>
            <a:r>
              <a:rPr lang="en-US" dirty="0"/>
              <a:t>    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nX</a:t>
            </a:r>
            <a:r>
              <a:rPr lang="en-US" dirty="0"/>
              <a:t>;</a:t>
            </a:r>
          </a:p>
          <a:p>
            <a:r>
              <a:rPr lang="en-US" dirty="0"/>
              <a:t>        if (</a:t>
            </a:r>
            <a:r>
              <a:rPr lang="en-US" dirty="0" err="1"/>
              <a:t>nX</a:t>
            </a:r>
            <a:r>
              <a:rPr lang="en-US" dirty="0"/>
              <a:t> == -1)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"Enter new Y location for creature (-1 to quit): ";</a:t>
            </a:r>
          </a:p>
          <a:p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=0;</a:t>
            </a:r>
          </a:p>
          <a:p>
            <a:r>
              <a:rPr lang="en-US" dirty="0"/>
              <a:t>    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        if (</a:t>
            </a:r>
            <a:r>
              <a:rPr lang="en-US" dirty="0" err="1"/>
              <a:t>nY</a:t>
            </a:r>
            <a:r>
              <a:rPr lang="en-US" dirty="0"/>
              <a:t> == -1)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</a:t>
            </a:r>
            <a:r>
              <a:rPr lang="en-US" dirty="0" err="1"/>
              <a:t>cCreature.MoveTo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83475974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Teacher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Teacher(string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87685881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Department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Teacher *</a:t>
            </a:r>
            <a:r>
              <a:rPr lang="en-US" dirty="0" err="1"/>
              <a:t>m_pcTeacher</a:t>
            </a:r>
            <a:r>
              <a:rPr lang="en-US" dirty="0"/>
              <a:t>; // This </a:t>
            </a:r>
            <a:r>
              <a:rPr lang="en-US" dirty="0" err="1"/>
              <a:t>dept</a:t>
            </a:r>
            <a:r>
              <a:rPr lang="en-US" dirty="0"/>
              <a:t> holds only one teacher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Department(Teacher *</a:t>
            </a:r>
            <a:r>
              <a:rPr lang="en-US" dirty="0" err="1"/>
              <a:t>pcTeacher</a:t>
            </a:r>
            <a:r>
              <a:rPr lang="en-US" dirty="0"/>
              <a:t>=NULL)</a:t>
            </a:r>
          </a:p>
          <a:p>
            <a:r>
              <a:rPr lang="en-US" dirty="0"/>
              <a:t>        : </a:t>
            </a:r>
            <a:r>
              <a:rPr lang="en-US" dirty="0" err="1"/>
              <a:t>m_pcTeacher</a:t>
            </a:r>
            <a:r>
              <a:rPr lang="en-US" dirty="0"/>
              <a:t>(</a:t>
            </a:r>
            <a:r>
              <a:rPr lang="en-US" dirty="0" err="1"/>
              <a:t>pcTeacher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29095162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007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Create a teacher outside the scope of the Department</a:t>
            </a:r>
          </a:p>
          <a:p>
            <a:r>
              <a:rPr lang="en-US" dirty="0"/>
              <a:t>    Teacher *</a:t>
            </a:r>
            <a:r>
              <a:rPr lang="en-US" dirty="0" err="1"/>
              <a:t>pTeacher</a:t>
            </a:r>
            <a:r>
              <a:rPr lang="en-US" dirty="0"/>
              <a:t> = new Teacher("Bob"); // create a teacher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// Create a department and use the constructor parameter to pass</a:t>
            </a:r>
          </a:p>
          <a:p>
            <a:r>
              <a:rPr lang="en-US" dirty="0"/>
              <a:t>        // the teacher to it.</a:t>
            </a:r>
          </a:p>
          <a:p>
            <a:r>
              <a:rPr lang="en-US" dirty="0"/>
              <a:t>        Department </a:t>
            </a:r>
            <a:r>
              <a:rPr lang="en-US" dirty="0" err="1"/>
              <a:t>cDept</a:t>
            </a:r>
            <a:r>
              <a:rPr lang="en-US" dirty="0"/>
              <a:t>(</a:t>
            </a:r>
            <a:r>
              <a:rPr lang="en-US" dirty="0" err="1"/>
              <a:t>pTeacher</a:t>
            </a:r>
            <a:r>
              <a:rPr lang="en-US" dirty="0"/>
              <a:t>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} // </a:t>
            </a:r>
            <a:r>
              <a:rPr lang="en-US" dirty="0" err="1"/>
              <a:t>cDept</a:t>
            </a:r>
            <a:r>
              <a:rPr lang="en-US" dirty="0"/>
              <a:t> goes out of scope here and is destroyed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</a:t>
            </a:r>
            <a:r>
              <a:rPr lang="en-US" dirty="0" err="1"/>
              <a:t>pTeacher</a:t>
            </a:r>
            <a:r>
              <a:rPr lang="en-US" dirty="0"/>
              <a:t> still exists here because </a:t>
            </a:r>
            <a:r>
              <a:rPr lang="en-US" dirty="0" err="1"/>
              <a:t>cDept</a:t>
            </a:r>
            <a:r>
              <a:rPr lang="en-US" dirty="0"/>
              <a:t> did not destroy it</a:t>
            </a:r>
          </a:p>
          <a:p>
            <a:r>
              <a:rPr lang="en-US" dirty="0"/>
              <a:t>    delete </a:t>
            </a:r>
            <a:r>
              <a:rPr lang="en-US" dirty="0" err="1"/>
              <a:t>pTeacher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4819511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INTARRAY_H</a:t>
            </a:r>
          </a:p>
          <a:p>
            <a:r>
              <a:rPr lang="en-US" dirty="0"/>
              <a:t>#define INTARRAY_H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</a:t>
            </a:r>
            <a:r>
              <a:rPr lang="en-US" dirty="0" err="1"/>
              <a:t>IntArray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844977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INTARRAY_H</a:t>
            </a:r>
          </a:p>
          <a:p>
            <a:r>
              <a:rPr lang="en-US" dirty="0"/>
              <a:t>#define INTARRAY_H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</a:t>
            </a:r>
            <a:r>
              <a:rPr lang="en-US" dirty="0" err="1"/>
              <a:t>IntArray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m_nLength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48454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INTARRAY_H</a:t>
            </a:r>
          </a:p>
          <a:p>
            <a:r>
              <a:rPr lang="en-US" dirty="0"/>
              <a:t>#define INTARRAY_H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</a:t>
            </a:r>
            <a:r>
              <a:rPr lang="en-US" dirty="0" err="1"/>
              <a:t>IntArray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m_nLength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338789150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IntArray</a:t>
            </a:r>
            <a:r>
              <a:rPr lang="en-US" dirty="0"/>
              <a:t>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m_nLength</a:t>
            </a:r>
            <a:r>
              <a:rPr lang="en-US" dirty="0"/>
              <a:t> = 0;</a:t>
            </a:r>
          </a:p>
          <a:p>
            <a:r>
              <a:rPr lang="en-US" dirty="0"/>
              <a:t>        </a:t>
            </a:r>
            <a:r>
              <a:rPr lang="en-US" dirty="0" err="1"/>
              <a:t>m_pnData</a:t>
            </a:r>
            <a:r>
              <a:rPr lang="en-US" dirty="0"/>
              <a:t> = 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IntArray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nLength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m_pnData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nLength</a:t>
            </a:r>
            <a:r>
              <a:rPr lang="en-US" dirty="0"/>
              <a:t>];</a:t>
            </a:r>
          </a:p>
          <a:p>
            <a:r>
              <a:rPr lang="en-US" dirty="0"/>
              <a:t>        </a:t>
            </a:r>
            <a:r>
              <a:rPr lang="en-US" dirty="0" err="1"/>
              <a:t>m_nLength</a:t>
            </a:r>
            <a:r>
              <a:rPr lang="en-US" dirty="0"/>
              <a:t> = </a:t>
            </a:r>
            <a:r>
              <a:rPr lang="en-US" dirty="0" err="1"/>
              <a:t>nLength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941010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~</a:t>
            </a:r>
            <a:r>
              <a:rPr lang="en-US" dirty="0" err="1"/>
              <a:t>IntArray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void Erase()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    // We need to make sure we set </a:t>
            </a:r>
            <a:r>
              <a:rPr lang="en-US" dirty="0" err="1"/>
              <a:t>m_pnData</a:t>
            </a:r>
            <a:r>
              <a:rPr lang="en-US" dirty="0"/>
              <a:t> to 0 here, otherwise it will</a:t>
            </a:r>
          </a:p>
          <a:p>
            <a:r>
              <a:rPr lang="en-US" dirty="0"/>
              <a:t>    // be left pointing at </a:t>
            </a:r>
            <a:r>
              <a:rPr lang="en-US" dirty="0" err="1"/>
              <a:t>deallocated</a:t>
            </a:r>
            <a:r>
              <a:rPr lang="en-US" dirty="0"/>
              <a:t> memory!</a:t>
            </a:r>
          </a:p>
          <a:p>
            <a:r>
              <a:rPr lang="en-US" dirty="0"/>
              <a:t>    </a:t>
            </a:r>
            <a:r>
              <a:rPr lang="en-US" dirty="0" err="1"/>
              <a:t>m_pnData</a:t>
            </a:r>
            <a:r>
              <a:rPr lang="en-US" dirty="0"/>
              <a:t> = 0;</a:t>
            </a:r>
          </a:p>
          <a:p>
            <a:r>
              <a:rPr lang="en-US" dirty="0"/>
              <a:t>    </a:t>
            </a:r>
            <a:r>
              <a:rPr lang="en-US" dirty="0" err="1"/>
              <a:t>m_nLength</a:t>
            </a:r>
            <a:r>
              <a:rPr lang="en-US" dirty="0"/>
              <a:t> =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6844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683994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Constructors </a:t>
            </a:r>
            <a:r>
              <a:rPr lang="en-CA" sz="3200" dirty="0" err="1" smtClean="0"/>
              <a:t>wITH</a:t>
            </a:r>
            <a:r>
              <a:rPr lang="en-CA" sz="3200" dirty="0" smtClean="0"/>
              <a:t> </a:t>
            </a:r>
            <a:r>
              <a:rPr lang="en-CA" sz="3200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787208" cy="5400600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#include &lt;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cassert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&gt;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Fraction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Fraction() //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Constructor with parameters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=1)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assert(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!= 0);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GetFraction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static_cast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&lt;double&gt;(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7210174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INTARRAY_H</a:t>
            </a:r>
          </a:p>
          <a:p>
            <a:r>
              <a:rPr lang="en-US" dirty="0"/>
              <a:t>#define INTARRAY_H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#include &lt;</a:t>
            </a:r>
            <a:r>
              <a:rPr lang="en-US" dirty="0" err="1"/>
              <a:t>assert.h</a:t>
            </a:r>
            <a:r>
              <a:rPr lang="en-US" dirty="0"/>
              <a:t>&gt; // for assert()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</a:t>
            </a:r>
            <a:r>
              <a:rPr lang="en-US" dirty="0" err="1"/>
              <a:t>IntArray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m_nLength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60981396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IntArray</a:t>
            </a:r>
            <a:r>
              <a:rPr lang="en-US" dirty="0"/>
              <a:t>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m_nLength</a:t>
            </a:r>
            <a:r>
              <a:rPr lang="en-US" dirty="0"/>
              <a:t> = 0;</a:t>
            </a:r>
          </a:p>
          <a:p>
            <a:r>
              <a:rPr lang="en-US" dirty="0"/>
              <a:t>        </a:t>
            </a:r>
            <a:r>
              <a:rPr lang="en-US" dirty="0" err="1"/>
              <a:t>m_pnData</a:t>
            </a:r>
            <a:r>
              <a:rPr lang="en-US" dirty="0"/>
              <a:t> = 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IntArray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nLength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m_pnData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nLength</a:t>
            </a:r>
            <a:r>
              <a:rPr lang="en-US" dirty="0"/>
              <a:t>];</a:t>
            </a:r>
          </a:p>
          <a:p>
            <a:r>
              <a:rPr lang="en-US" dirty="0"/>
              <a:t>        </a:t>
            </a:r>
            <a:r>
              <a:rPr lang="en-US" dirty="0" err="1"/>
              <a:t>m_nLength</a:t>
            </a:r>
            <a:r>
              <a:rPr lang="en-US" dirty="0"/>
              <a:t> = </a:t>
            </a:r>
            <a:r>
              <a:rPr lang="en-US" dirty="0" err="1"/>
              <a:t>nLength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~</a:t>
            </a:r>
            <a:r>
              <a:rPr lang="en-US" dirty="0" err="1"/>
              <a:t>IntArray</a:t>
            </a:r>
            <a:r>
              <a:rPr lang="en-US" dirty="0"/>
              <a:t>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85801967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4087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void Erase()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        // We need to make sure we set </a:t>
            </a:r>
            <a:r>
              <a:rPr lang="en-US" dirty="0" err="1"/>
              <a:t>m_pnData</a:t>
            </a:r>
            <a:r>
              <a:rPr lang="en-US" dirty="0"/>
              <a:t> to 0 here, otherwise it will</a:t>
            </a:r>
          </a:p>
          <a:p>
            <a:r>
              <a:rPr lang="en-US" dirty="0"/>
              <a:t>        // be left pointing at </a:t>
            </a:r>
            <a:r>
              <a:rPr lang="en-US" dirty="0" err="1"/>
              <a:t>deallocated</a:t>
            </a:r>
            <a:r>
              <a:rPr lang="en-US" dirty="0"/>
              <a:t> memory!</a:t>
            </a:r>
          </a:p>
          <a:p>
            <a:r>
              <a:rPr lang="en-US" dirty="0"/>
              <a:t>        </a:t>
            </a:r>
            <a:r>
              <a:rPr lang="en-US" dirty="0" err="1"/>
              <a:t>m_pnData</a:t>
            </a:r>
            <a:r>
              <a:rPr lang="en-US" dirty="0"/>
              <a:t> = 0;</a:t>
            </a:r>
          </a:p>
          <a:p>
            <a:r>
              <a:rPr lang="en-US" dirty="0"/>
              <a:t>        </a:t>
            </a:r>
            <a:r>
              <a:rPr lang="en-US" dirty="0" err="1"/>
              <a:t>m_nLength</a:t>
            </a:r>
            <a:r>
              <a:rPr lang="en-US" dirty="0"/>
              <a:t> = 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&amp; operator[](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nIndex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assert(</a:t>
            </a:r>
            <a:r>
              <a:rPr lang="en-US" dirty="0" err="1"/>
              <a:t>nIndex</a:t>
            </a:r>
            <a:r>
              <a:rPr lang="en-US" dirty="0"/>
              <a:t> &gt;= 0 &amp;&amp; </a:t>
            </a:r>
            <a:r>
              <a:rPr lang="en-US" dirty="0" err="1"/>
              <a:t>nIndex</a:t>
            </a:r>
            <a:r>
              <a:rPr lang="en-US" dirty="0"/>
              <a:t> &lt; </a:t>
            </a:r>
            <a:r>
              <a:rPr lang="en-US" dirty="0" err="1"/>
              <a:t>m_nLength</a:t>
            </a:r>
            <a:r>
              <a:rPr lang="en-US" dirty="0"/>
              <a:t>);</a:t>
            </a:r>
          </a:p>
          <a:p>
            <a:r>
              <a:rPr lang="en-US" dirty="0"/>
              <a:t>        return </a:t>
            </a:r>
            <a:r>
              <a:rPr lang="en-US" dirty="0" err="1"/>
              <a:t>m_pnData</a:t>
            </a:r>
            <a:r>
              <a:rPr lang="en-US" dirty="0"/>
              <a:t>[</a:t>
            </a:r>
            <a:r>
              <a:rPr lang="en-US" dirty="0" err="1"/>
              <a:t>nIndex</a:t>
            </a:r>
            <a:r>
              <a:rPr lang="en-US" dirty="0"/>
              <a:t>];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GetLength</a:t>
            </a:r>
            <a:r>
              <a:rPr lang="en-US" dirty="0"/>
              <a:t>() { return </a:t>
            </a:r>
            <a:r>
              <a:rPr lang="en-US" dirty="0" err="1"/>
              <a:t>m_nLength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201487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// Reallocate resizes the array.  Any existing elements will be destroyed.</a:t>
            </a:r>
          </a:p>
          <a:p>
            <a:r>
              <a:rPr lang="en-US" dirty="0"/>
              <a:t>// This function operates quickly.</a:t>
            </a:r>
          </a:p>
          <a:p>
            <a:r>
              <a:rPr lang="en-US" dirty="0"/>
              <a:t>void Reallocate(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nNewLength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First we delete any existing elements</a:t>
            </a:r>
          </a:p>
          <a:p>
            <a:r>
              <a:rPr lang="en-US" dirty="0"/>
              <a:t>    Erase();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If our array is going to be empty now, return here</a:t>
            </a:r>
          </a:p>
          <a:p>
            <a:r>
              <a:rPr lang="en-US" dirty="0"/>
              <a:t>    if (</a:t>
            </a:r>
            <a:r>
              <a:rPr lang="en-US" dirty="0" err="1"/>
              <a:t>nNewLength</a:t>
            </a:r>
            <a:r>
              <a:rPr lang="en-US" dirty="0"/>
              <a:t>&lt;= 0)</a:t>
            </a:r>
          </a:p>
          <a:p>
            <a:r>
              <a:rPr lang="en-US" dirty="0"/>
              <a:t>        return;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Then we have to allocate new elements</a:t>
            </a:r>
          </a:p>
          <a:p>
            <a:r>
              <a:rPr lang="en-US" dirty="0"/>
              <a:t>    </a:t>
            </a:r>
            <a:r>
              <a:rPr lang="en-US" dirty="0" err="1"/>
              <a:t>m_pnData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nNewLength</a:t>
            </a:r>
            <a:r>
              <a:rPr lang="en-US" dirty="0"/>
              <a:t>];</a:t>
            </a:r>
          </a:p>
          <a:p>
            <a:r>
              <a:rPr lang="en-US" dirty="0"/>
              <a:t>    </a:t>
            </a:r>
            <a:r>
              <a:rPr lang="en-US" dirty="0" err="1"/>
              <a:t>m_nLength</a:t>
            </a:r>
            <a:r>
              <a:rPr lang="en-US" dirty="0"/>
              <a:t> = </a:t>
            </a:r>
            <a:r>
              <a:rPr lang="en-US" dirty="0" err="1"/>
              <a:t>nNewLength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5279557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0486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// Resize resizes the array.  Any existing elements will be kept.</a:t>
            </a:r>
          </a:p>
          <a:p>
            <a:r>
              <a:rPr lang="en-US" dirty="0"/>
              <a:t>// This function operates slowly.</a:t>
            </a:r>
          </a:p>
          <a:p>
            <a:r>
              <a:rPr lang="en-US" dirty="0"/>
              <a:t>void Resize(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nNewLength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If we are resizing to an empty array, do that and return</a:t>
            </a:r>
          </a:p>
          <a:p>
            <a:r>
              <a:rPr lang="en-US" dirty="0"/>
              <a:t>    if (</a:t>
            </a:r>
            <a:r>
              <a:rPr lang="en-US" dirty="0" err="1"/>
              <a:t>nNewLength</a:t>
            </a:r>
            <a:r>
              <a:rPr lang="en-US" dirty="0"/>
              <a:t> &lt;= 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Erase();</a:t>
            </a:r>
          </a:p>
          <a:p>
            <a:r>
              <a:rPr lang="en-US" dirty="0"/>
              <a:t>        return;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Now we can assume </a:t>
            </a:r>
            <a:r>
              <a:rPr lang="en-US" dirty="0" err="1"/>
              <a:t>nNewLength</a:t>
            </a:r>
            <a:r>
              <a:rPr lang="en-US" dirty="0"/>
              <a:t> is at least 1 element.  This algorithm</a:t>
            </a:r>
          </a:p>
          <a:p>
            <a:r>
              <a:rPr lang="en-US" dirty="0"/>
              <a:t>    // works as follows: First we are going to allocate a new array.  Then we</a:t>
            </a:r>
          </a:p>
          <a:p>
            <a:r>
              <a:rPr lang="en-US" dirty="0"/>
              <a:t>    // are going to copy elements from the existing array to the new array.</a:t>
            </a:r>
          </a:p>
          <a:p>
            <a:r>
              <a:rPr lang="en-US" dirty="0"/>
              <a:t>    // Once that is done, we can destroy the old array, and make </a:t>
            </a:r>
            <a:r>
              <a:rPr lang="en-US" dirty="0" err="1"/>
              <a:t>m_pnData</a:t>
            </a:r>
            <a:endParaRPr lang="en-US" dirty="0"/>
          </a:p>
          <a:p>
            <a:r>
              <a:rPr lang="en-US" dirty="0"/>
              <a:t>    // point to the new array.</a:t>
            </a:r>
          </a:p>
        </p:txBody>
      </p:sp>
    </p:spTree>
    <p:extLst>
      <p:ext uri="{BB962C8B-B14F-4D97-AF65-F5344CB8AC3E}">
        <p14:creationId xmlns="" xmlns:p14="http://schemas.microsoft.com/office/powerpoint/2010/main" val="58780829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1206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// First we have to allocate a new array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pnData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nNewLength</a:t>
            </a:r>
            <a:r>
              <a:rPr lang="en-US" dirty="0" smtClean="0"/>
              <a:t>];</a:t>
            </a:r>
            <a:endParaRPr lang="en-US" dirty="0"/>
          </a:p>
          <a:p>
            <a:r>
              <a:rPr lang="en-US" dirty="0"/>
              <a:t>    // Then we have to figure out how many elements to copy from the existing</a:t>
            </a:r>
          </a:p>
          <a:p>
            <a:r>
              <a:rPr lang="en-US" dirty="0"/>
              <a:t>    // array to the new array.  We want to copy as many elements as there are</a:t>
            </a:r>
          </a:p>
          <a:p>
            <a:r>
              <a:rPr lang="en-US" dirty="0"/>
              <a:t>    // in the smaller of the two arrays.</a:t>
            </a:r>
          </a:p>
          <a:p>
            <a:r>
              <a:rPr lang="en-US" dirty="0"/>
              <a:t>    if (</a:t>
            </a:r>
            <a:r>
              <a:rPr lang="en-US" dirty="0" err="1"/>
              <a:t>m_nLength</a:t>
            </a:r>
            <a:r>
              <a:rPr lang="en-US" dirty="0"/>
              <a:t> &gt; 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nElementsToCopy</a:t>
            </a:r>
            <a:r>
              <a:rPr lang="en-US" dirty="0"/>
              <a:t> = (</a:t>
            </a:r>
            <a:r>
              <a:rPr lang="en-US" dirty="0" err="1"/>
              <a:t>nNewLength</a:t>
            </a:r>
            <a:r>
              <a:rPr lang="en-US" dirty="0"/>
              <a:t> &gt; </a:t>
            </a:r>
            <a:r>
              <a:rPr lang="en-US" dirty="0" err="1"/>
              <a:t>m_nLength</a:t>
            </a:r>
            <a:r>
              <a:rPr lang="en-US" dirty="0"/>
              <a:t>) ? </a:t>
            </a:r>
            <a:r>
              <a:rPr lang="en-US" dirty="0" err="1"/>
              <a:t>m_nLength</a:t>
            </a:r>
            <a:r>
              <a:rPr lang="en-US" dirty="0"/>
              <a:t> : </a:t>
            </a:r>
            <a:r>
              <a:rPr lang="en-US" dirty="0" err="1"/>
              <a:t>nNewLength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// Now copy the elements one by one</a:t>
            </a:r>
          </a:p>
          <a:p>
            <a:r>
              <a:rPr lang="en-US" dirty="0"/>
              <a:t>    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nIndex</a:t>
            </a:r>
            <a:r>
              <a:rPr lang="en-US" dirty="0"/>
              <a:t>=0; </a:t>
            </a:r>
            <a:r>
              <a:rPr lang="en-US" dirty="0" err="1"/>
              <a:t>nIndex</a:t>
            </a:r>
            <a:r>
              <a:rPr lang="en-US" dirty="0"/>
              <a:t> &lt; </a:t>
            </a:r>
            <a:r>
              <a:rPr lang="en-US" dirty="0" err="1"/>
              <a:t>nElementsToCopy</a:t>
            </a:r>
            <a:r>
              <a:rPr lang="en-US" dirty="0"/>
              <a:t>; </a:t>
            </a:r>
            <a:r>
              <a:rPr lang="en-US" dirty="0" err="1"/>
              <a:t>nIndex</a:t>
            </a:r>
            <a:r>
              <a:rPr lang="en-US" dirty="0"/>
              <a:t>++)</a:t>
            </a:r>
          </a:p>
          <a:p>
            <a:r>
              <a:rPr lang="en-US" dirty="0"/>
              <a:t>            </a:t>
            </a:r>
            <a:r>
              <a:rPr lang="en-US" dirty="0" err="1"/>
              <a:t>pnData</a:t>
            </a:r>
            <a:r>
              <a:rPr lang="en-US" dirty="0"/>
              <a:t>[</a:t>
            </a:r>
            <a:r>
              <a:rPr lang="en-US" dirty="0" err="1"/>
              <a:t>nIndex</a:t>
            </a:r>
            <a:r>
              <a:rPr lang="en-US" dirty="0"/>
              <a:t>] = </a:t>
            </a:r>
            <a:r>
              <a:rPr lang="en-US" dirty="0" err="1"/>
              <a:t>m_pnData</a:t>
            </a:r>
            <a:r>
              <a:rPr lang="en-US" dirty="0"/>
              <a:t>[</a:t>
            </a:r>
            <a:r>
              <a:rPr lang="en-US" dirty="0" err="1"/>
              <a:t>nIndex</a:t>
            </a:r>
            <a:r>
              <a:rPr lang="en-US" dirty="0"/>
              <a:t>];</a:t>
            </a:r>
          </a:p>
          <a:p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426262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// Now we can delete the old array because we don't need it any more</a:t>
            </a:r>
          </a:p>
          <a:p>
            <a:r>
              <a:rPr lang="en-US" dirty="0"/>
              <a:t>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    // And use the new array instead!  Note that this simply makes </a:t>
            </a:r>
            <a:r>
              <a:rPr lang="en-US" dirty="0" err="1"/>
              <a:t>m_pnData</a:t>
            </a:r>
            <a:r>
              <a:rPr lang="en-US" dirty="0"/>
              <a:t> point to the same</a:t>
            </a:r>
            <a:br>
              <a:rPr lang="en-US" dirty="0"/>
            </a:br>
            <a:r>
              <a:rPr lang="en-US" dirty="0"/>
              <a:t>    // address as the new array we dynamically allocated.  Because</a:t>
            </a:r>
          </a:p>
          <a:p>
            <a:r>
              <a:rPr lang="en-US" dirty="0"/>
              <a:t>    // </a:t>
            </a:r>
            <a:r>
              <a:rPr lang="en-US" dirty="0" err="1"/>
              <a:t>pnData</a:t>
            </a:r>
            <a:r>
              <a:rPr lang="en-US" dirty="0"/>
              <a:t> was dynamically allocated, it won't be destroyed when it goes out of scope.</a:t>
            </a:r>
          </a:p>
          <a:p>
            <a:r>
              <a:rPr lang="en-US" dirty="0"/>
              <a:t>    </a:t>
            </a:r>
            <a:r>
              <a:rPr lang="en-US" dirty="0" err="1"/>
              <a:t>m_pnData</a:t>
            </a:r>
            <a:r>
              <a:rPr lang="en-US" dirty="0"/>
              <a:t> = </a:t>
            </a:r>
            <a:r>
              <a:rPr lang="en-US" dirty="0" err="1"/>
              <a:t>pnData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m_nLength</a:t>
            </a:r>
            <a:r>
              <a:rPr lang="en-US" dirty="0"/>
              <a:t> = </a:t>
            </a:r>
            <a:r>
              <a:rPr lang="en-US" dirty="0" err="1"/>
              <a:t>nNewLength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5611533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void </a:t>
            </a:r>
            <a:r>
              <a:rPr lang="en-US" dirty="0" err="1"/>
              <a:t>InsertBefore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nIndex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Sanity check our </a:t>
            </a:r>
            <a:r>
              <a:rPr lang="en-US" dirty="0" err="1"/>
              <a:t>nIndex</a:t>
            </a:r>
            <a:r>
              <a:rPr lang="en-US" dirty="0"/>
              <a:t> value</a:t>
            </a:r>
          </a:p>
          <a:p>
            <a:r>
              <a:rPr lang="en-US" dirty="0"/>
              <a:t>    assert(</a:t>
            </a:r>
            <a:r>
              <a:rPr lang="en-US" dirty="0" err="1"/>
              <a:t>nIndex</a:t>
            </a:r>
            <a:r>
              <a:rPr lang="en-US" dirty="0"/>
              <a:t> &gt;= 0 &amp;&amp; </a:t>
            </a:r>
            <a:r>
              <a:rPr lang="en-US" dirty="0" err="1"/>
              <a:t>nIndex</a:t>
            </a:r>
            <a:r>
              <a:rPr lang="en-US" dirty="0"/>
              <a:t> &lt;= </a:t>
            </a:r>
            <a:r>
              <a:rPr lang="en-US" dirty="0" err="1"/>
              <a:t>m_nLength</a:t>
            </a:r>
            <a:r>
              <a:rPr lang="en-US" dirty="0"/>
              <a:t>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First create a new array one element larger than the old array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pnData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[m_nLength+1];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Copy all of the elements up to the index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nBefore</a:t>
            </a:r>
            <a:r>
              <a:rPr lang="en-US" dirty="0"/>
              <a:t>=0; </a:t>
            </a:r>
            <a:r>
              <a:rPr lang="en-US" dirty="0" err="1"/>
              <a:t>nBefore</a:t>
            </a:r>
            <a:r>
              <a:rPr lang="en-US" dirty="0"/>
              <a:t> &lt; </a:t>
            </a:r>
            <a:r>
              <a:rPr lang="en-US" dirty="0" err="1"/>
              <a:t>nIndex</a:t>
            </a:r>
            <a:r>
              <a:rPr lang="en-US" dirty="0"/>
              <a:t>; </a:t>
            </a:r>
            <a:r>
              <a:rPr lang="en-US" dirty="0" err="1"/>
              <a:t>nBefore</a:t>
            </a:r>
            <a:r>
              <a:rPr lang="en-US" dirty="0"/>
              <a:t>++)</a:t>
            </a:r>
          </a:p>
          <a:p>
            <a:r>
              <a:rPr lang="en-US" dirty="0"/>
              <a:t>        </a:t>
            </a:r>
            <a:r>
              <a:rPr lang="en-US" dirty="0" err="1"/>
              <a:t>pnData</a:t>
            </a:r>
            <a:r>
              <a:rPr lang="en-US" dirty="0"/>
              <a:t>[</a:t>
            </a:r>
            <a:r>
              <a:rPr lang="en-US" dirty="0" err="1"/>
              <a:t>nBefore</a:t>
            </a:r>
            <a:r>
              <a:rPr lang="en-US" dirty="0"/>
              <a:t>] = </a:t>
            </a:r>
            <a:r>
              <a:rPr lang="en-US" dirty="0" err="1"/>
              <a:t>m_pnData</a:t>
            </a:r>
            <a:r>
              <a:rPr lang="en-US" dirty="0"/>
              <a:t>[</a:t>
            </a:r>
            <a:r>
              <a:rPr lang="en-US" dirty="0" err="1"/>
              <a:t>nBefore</a:t>
            </a:r>
            <a:r>
              <a:rPr lang="en-US" dirty="0"/>
              <a:t>];</a:t>
            </a:r>
          </a:p>
        </p:txBody>
      </p:sp>
    </p:spTree>
    <p:extLst>
      <p:ext uri="{BB962C8B-B14F-4D97-AF65-F5344CB8AC3E}">
        <p14:creationId xmlns="" xmlns:p14="http://schemas.microsoft.com/office/powerpoint/2010/main" val="174988052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// Insert our new element into the new array</a:t>
            </a:r>
          </a:p>
          <a:p>
            <a:r>
              <a:rPr lang="en-US" dirty="0"/>
              <a:t>    </a:t>
            </a:r>
            <a:r>
              <a:rPr lang="en-US" dirty="0" err="1"/>
              <a:t>pnData</a:t>
            </a:r>
            <a:r>
              <a:rPr lang="en-US" dirty="0"/>
              <a:t>[</a:t>
            </a:r>
            <a:r>
              <a:rPr lang="en-US" dirty="0" err="1"/>
              <a:t>nIndex</a:t>
            </a:r>
            <a:r>
              <a:rPr lang="en-US" dirty="0"/>
              <a:t>] = </a:t>
            </a:r>
            <a:r>
              <a:rPr lang="en-US" dirty="0" err="1"/>
              <a:t>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Copy all of the values after the inserted element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nAfter</a:t>
            </a:r>
            <a:r>
              <a:rPr lang="en-US" dirty="0"/>
              <a:t>=</a:t>
            </a:r>
            <a:r>
              <a:rPr lang="en-US" dirty="0" err="1"/>
              <a:t>nIndex</a:t>
            </a:r>
            <a:r>
              <a:rPr lang="en-US" dirty="0"/>
              <a:t>; </a:t>
            </a:r>
            <a:r>
              <a:rPr lang="en-US" dirty="0" err="1"/>
              <a:t>nAfter</a:t>
            </a:r>
            <a:r>
              <a:rPr lang="en-US" dirty="0"/>
              <a:t> &lt; </a:t>
            </a:r>
            <a:r>
              <a:rPr lang="en-US" dirty="0" err="1"/>
              <a:t>m_nLength</a:t>
            </a:r>
            <a:r>
              <a:rPr lang="en-US" dirty="0"/>
              <a:t>; </a:t>
            </a:r>
            <a:r>
              <a:rPr lang="en-US" dirty="0" err="1"/>
              <a:t>nAfter</a:t>
            </a:r>
            <a:r>
              <a:rPr lang="en-US" dirty="0"/>
              <a:t>++)</a:t>
            </a:r>
          </a:p>
          <a:p>
            <a:r>
              <a:rPr lang="en-US" dirty="0"/>
              <a:t>        </a:t>
            </a:r>
            <a:r>
              <a:rPr lang="en-US" dirty="0" err="1"/>
              <a:t>pnData</a:t>
            </a:r>
            <a:r>
              <a:rPr lang="en-US" dirty="0"/>
              <a:t>[nAfter+1] = </a:t>
            </a:r>
            <a:r>
              <a:rPr lang="en-US" dirty="0" err="1"/>
              <a:t>m_pnData</a:t>
            </a:r>
            <a:r>
              <a:rPr lang="en-US" dirty="0"/>
              <a:t>[</a:t>
            </a:r>
            <a:r>
              <a:rPr lang="en-US" dirty="0" err="1"/>
              <a:t>nAfter</a:t>
            </a:r>
            <a:r>
              <a:rPr lang="en-US" dirty="0"/>
              <a:t>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Finally, delete the old array, and use the new array instead</a:t>
            </a:r>
          </a:p>
          <a:p>
            <a:r>
              <a:rPr lang="en-US" dirty="0"/>
              <a:t>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m_pnData</a:t>
            </a:r>
            <a:r>
              <a:rPr lang="en-US" dirty="0"/>
              <a:t> = </a:t>
            </a:r>
            <a:r>
              <a:rPr lang="en-US" dirty="0" err="1"/>
              <a:t>pnData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m_nLength</a:t>
            </a:r>
            <a:r>
              <a:rPr lang="en-US" dirty="0"/>
              <a:t> += 1;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0891916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624"/>
            <a:ext cx="7620000" cy="68133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void Remove(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nIndex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Sanity check our </a:t>
            </a:r>
            <a:r>
              <a:rPr lang="en-US" dirty="0" err="1"/>
              <a:t>nIndex</a:t>
            </a:r>
            <a:r>
              <a:rPr lang="en-US" dirty="0"/>
              <a:t> value</a:t>
            </a:r>
          </a:p>
          <a:p>
            <a:r>
              <a:rPr lang="en-US" dirty="0"/>
              <a:t>    assert(</a:t>
            </a:r>
            <a:r>
              <a:rPr lang="en-US" dirty="0" err="1"/>
              <a:t>nIndex</a:t>
            </a:r>
            <a:r>
              <a:rPr lang="en-US" dirty="0"/>
              <a:t> &gt;= 0 &amp;&amp; </a:t>
            </a:r>
            <a:r>
              <a:rPr lang="en-US" dirty="0" err="1"/>
              <a:t>nIndex</a:t>
            </a:r>
            <a:r>
              <a:rPr lang="en-US" dirty="0"/>
              <a:t> &lt; </a:t>
            </a:r>
            <a:r>
              <a:rPr lang="en-US" dirty="0" err="1"/>
              <a:t>m_nLength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dirty="0"/>
              <a:t>    // First create a new array one element smaller than the old array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*</a:t>
            </a:r>
            <a:r>
              <a:rPr lang="en-US" dirty="0" err="1"/>
              <a:t>pnData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[m_nLength-1];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Copy all of the elements up to the index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nBefore</a:t>
            </a:r>
            <a:r>
              <a:rPr lang="en-US" dirty="0"/>
              <a:t>=0; </a:t>
            </a:r>
            <a:r>
              <a:rPr lang="en-US" dirty="0" err="1"/>
              <a:t>nBefore</a:t>
            </a:r>
            <a:r>
              <a:rPr lang="en-US" dirty="0"/>
              <a:t> &lt; </a:t>
            </a:r>
            <a:r>
              <a:rPr lang="en-US" dirty="0" err="1"/>
              <a:t>nIndex</a:t>
            </a:r>
            <a:r>
              <a:rPr lang="en-US" dirty="0"/>
              <a:t>; </a:t>
            </a:r>
            <a:r>
              <a:rPr lang="en-US" dirty="0" err="1"/>
              <a:t>nBefore</a:t>
            </a:r>
            <a:r>
              <a:rPr lang="en-US" dirty="0"/>
              <a:t>++)</a:t>
            </a:r>
          </a:p>
          <a:p>
            <a:r>
              <a:rPr lang="en-US" dirty="0"/>
              <a:t>        </a:t>
            </a:r>
            <a:r>
              <a:rPr lang="en-US" dirty="0" err="1"/>
              <a:t>pnData</a:t>
            </a:r>
            <a:r>
              <a:rPr lang="en-US" dirty="0"/>
              <a:t>[</a:t>
            </a:r>
            <a:r>
              <a:rPr lang="en-US" dirty="0" err="1"/>
              <a:t>nBefore</a:t>
            </a:r>
            <a:r>
              <a:rPr lang="en-US" dirty="0"/>
              <a:t>] = </a:t>
            </a:r>
            <a:r>
              <a:rPr lang="en-US" dirty="0" err="1"/>
              <a:t>m_pnData</a:t>
            </a:r>
            <a:r>
              <a:rPr lang="en-US" dirty="0"/>
              <a:t>[</a:t>
            </a:r>
            <a:r>
              <a:rPr lang="en-US" dirty="0" err="1"/>
              <a:t>nBefore</a:t>
            </a:r>
            <a:r>
              <a:rPr lang="en-US" dirty="0"/>
              <a:t>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Copy all of the values after the inserted element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nAfter</a:t>
            </a:r>
            <a:r>
              <a:rPr lang="en-US" dirty="0"/>
              <a:t>=nIndex+1; </a:t>
            </a:r>
            <a:r>
              <a:rPr lang="en-US" dirty="0" err="1"/>
              <a:t>nAfter</a:t>
            </a:r>
            <a:r>
              <a:rPr lang="en-US" dirty="0"/>
              <a:t> &lt; </a:t>
            </a:r>
            <a:r>
              <a:rPr lang="en-US" dirty="0" err="1"/>
              <a:t>m_nLength</a:t>
            </a:r>
            <a:r>
              <a:rPr lang="en-US" dirty="0"/>
              <a:t>; </a:t>
            </a:r>
            <a:r>
              <a:rPr lang="en-US" dirty="0" err="1"/>
              <a:t>nAfter</a:t>
            </a:r>
            <a:r>
              <a:rPr lang="en-US" dirty="0"/>
              <a:t>++)</a:t>
            </a:r>
          </a:p>
          <a:p>
            <a:r>
              <a:rPr lang="en-US" dirty="0"/>
              <a:t>        </a:t>
            </a:r>
            <a:r>
              <a:rPr lang="en-US" dirty="0" err="1"/>
              <a:t>pnData</a:t>
            </a:r>
            <a:r>
              <a:rPr lang="en-US" dirty="0"/>
              <a:t>[nAfter-1] = </a:t>
            </a:r>
            <a:r>
              <a:rPr lang="en-US" dirty="0" err="1"/>
              <a:t>m_pnData</a:t>
            </a:r>
            <a:r>
              <a:rPr lang="en-US" dirty="0"/>
              <a:t>[</a:t>
            </a:r>
            <a:r>
              <a:rPr lang="en-US" dirty="0" err="1"/>
              <a:t>nAfter</a:t>
            </a:r>
            <a:r>
              <a:rPr lang="en-US" dirty="0"/>
              <a:t>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Finally, delete the old array, and use the new array instead</a:t>
            </a:r>
          </a:p>
          <a:p>
            <a:r>
              <a:rPr lang="en-US" dirty="0"/>
              <a:t>    delete[] </a:t>
            </a:r>
            <a:r>
              <a:rPr lang="en-US" dirty="0" err="1"/>
              <a:t>m_pnData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m_pnData</a:t>
            </a:r>
            <a:r>
              <a:rPr lang="en-US" dirty="0"/>
              <a:t> = </a:t>
            </a:r>
            <a:r>
              <a:rPr lang="en-US" dirty="0" err="1"/>
              <a:t>pnData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m_nLength</a:t>
            </a:r>
            <a:r>
              <a:rPr lang="en-US" dirty="0"/>
              <a:t> -= 1;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2716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cFiveThirds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(5, 3); // calls Fraction(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constructor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 Six(6); // calls Fraction(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constructor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3391932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A couple of additional functions just for convenience</a:t>
            </a:r>
          </a:p>
          <a:p>
            <a:r>
              <a:rPr lang="en-US" dirty="0"/>
              <a:t>void </a:t>
            </a:r>
            <a:r>
              <a:rPr lang="en-US" dirty="0" err="1"/>
              <a:t>InsertAtBeginning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 { </a:t>
            </a:r>
            <a:r>
              <a:rPr lang="en-US" dirty="0" err="1"/>
              <a:t>InsertBefore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, 0); }</a:t>
            </a:r>
          </a:p>
          <a:p>
            <a:r>
              <a:rPr lang="en-US" dirty="0"/>
              <a:t>void </a:t>
            </a:r>
            <a:r>
              <a:rPr lang="en-US" dirty="0" err="1"/>
              <a:t>InsertAtEnd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 { </a:t>
            </a:r>
            <a:r>
              <a:rPr lang="en-US" dirty="0" err="1"/>
              <a:t>InsertBefore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, </a:t>
            </a:r>
            <a:r>
              <a:rPr lang="en-US" dirty="0" err="1"/>
              <a:t>m_nLength</a:t>
            </a:r>
            <a:r>
              <a:rPr lang="en-US" dirty="0"/>
              <a:t>); }</a:t>
            </a:r>
          </a:p>
        </p:txBody>
      </p:sp>
    </p:spTree>
    <p:extLst>
      <p:ext uri="{BB962C8B-B14F-4D97-AF65-F5344CB8AC3E}">
        <p14:creationId xmlns="" xmlns:p14="http://schemas.microsoft.com/office/powerpoint/2010/main" val="173015788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3367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#include "</a:t>
            </a:r>
            <a:r>
              <a:rPr lang="en-US" dirty="0" err="1"/>
              <a:t>IntArray.h</a:t>
            </a:r>
            <a:r>
              <a:rPr lang="en-US" dirty="0"/>
              <a:t>"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Declare an array with 10 elements</a:t>
            </a:r>
          </a:p>
          <a:p>
            <a:r>
              <a:rPr lang="en-US" dirty="0"/>
              <a:t>    </a:t>
            </a:r>
            <a:r>
              <a:rPr lang="en-US" dirty="0" err="1"/>
              <a:t>IntArray</a:t>
            </a:r>
            <a:r>
              <a:rPr lang="en-US" dirty="0"/>
              <a:t> </a:t>
            </a:r>
            <a:r>
              <a:rPr lang="en-US" dirty="0" err="1"/>
              <a:t>cArray</a:t>
            </a:r>
            <a:r>
              <a:rPr lang="en-US" dirty="0"/>
              <a:t>(10);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Fill the array with numbers 1 through 10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&lt;10;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      </a:t>
            </a:r>
            <a:r>
              <a:rPr lang="en-US" dirty="0" err="1"/>
              <a:t>cArray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i+1;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Resize the array to 8 elements</a:t>
            </a:r>
          </a:p>
          <a:p>
            <a:r>
              <a:rPr lang="en-US" dirty="0"/>
              <a:t>    </a:t>
            </a:r>
            <a:r>
              <a:rPr lang="en-US" dirty="0" err="1"/>
              <a:t>cArray.Resize</a:t>
            </a:r>
            <a:r>
              <a:rPr lang="en-US" dirty="0"/>
              <a:t>(8);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Insert the number 20 before the 5th element</a:t>
            </a:r>
          </a:p>
          <a:p>
            <a:r>
              <a:rPr lang="en-US" dirty="0"/>
              <a:t>    </a:t>
            </a:r>
            <a:r>
              <a:rPr lang="en-US" dirty="0" err="1"/>
              <a:t>cArray.InsertBefore</a:t>
            </a:r>
            <a:r>
              <a:rPr lang="en-US" dirty="0"/>
              <a:t>(20, 5);</a:t>
            </a:r>
          </a:p>
        </p:txBody>
      </p:sp>
    </p:spTree>
    <p:extLst>
      <p:ext uri="{BB962C8B-B14F-4D97-AF65-F5344CB8AC3E}">
        <p14:creationId xmlns="" xmlns:p14="http://schemas.microsoft.com/office/powerpoint/2010/main" val="128490639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// Remove the 3rd element</a:t>
            </a:r>
          </a:p>
          <a:p>
            <a:r>
              <a:rPr lang="en-US" dirty="0"/>
              <a:t>    </a:t>
            </a:r>
            <a:r>
              <a:rPr lang="en-US" dirty="0" err="1"/>
              <a:t>cArray.Remove</a:t>
            </a:r>
            <a:r>
              <a:rPr lang="en-US" dirty="0"/>
              <a:t>(3);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Add 30 and 40 to the end and beginning</a:t>
            </a:r>
          </a:p>
          <a:p>
            <a:r>
              <a:rPr lang="en-US" dirty="0"/>
              <a:t>    </a:t>
            </a:r>
            <a:r>
              <a:rPr lang="en-US" dirty="0" err="1"/>
              <a:t>cArray.InsertAtEnd</a:t>
            </a:r>
            <a:r>
              <a:rPr lang="en-US" dirty="0"/>
              <a:t>(30);</a:t>
            </a:r>
          </a:p>
          <a:p>
            <a:r>
              <a:rPr lang="en-US" dirty="0"/>
              <a:t>    </a:t>
            </a:r>
            <a:r>
              <a:rPr lang="en-US" dirty="0" err="1"/>
              <a:t>cArray.InsertAtBeginning</a:t>
            </a:r>
            <a:r>
              <a:rPr lang="en-US" dirty="0"/>
              <a:t>(40);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Print out all the numbers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j=0; j&lt;</a:t>
            </a:r>
            <a:r>
              <a:rPr lang="en-US" dirty="0" err="1"/>
              <a:t>cArray.GetLength</a:t>
            </a:r>
            <a:r>
              <a:rPr lang="en-US" dirty="0"/>
              <a:t>(); j++)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cArray</a:t>
            </a:r>
            <a:r>
              <a:rPr lang="en-US" dirty="0"/>
              <a:t>[j] &lt;&lt; " ";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13685208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Inheritance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62" y="2767806"/>
            <a:ext cx="2962275" cy="2343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969273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5791200" cy="1371600"/>
          </a:xfrm>
        </p:spPr>
        <p:txBody>
          <a:bodyPr/>
          <a:lstStyle/>
          <a:p>
            <a:r>
              <a:rPr lang="en-US" dirty="0" smtClean="0"/>
              <a:t>Basic Inheritance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216"/>
            <a:ext cx="7620000" cy="54691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m_bIsMale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GetAge</a:t>
            </a:r>
            <a:r>
              <a:rPr lang="en-US" dirty="0"/>
              <a:t>() { return </a:t>
            </a:r>
            <a:r>
              <a:rPr lang="en-US" dirty="0" err="1"/>
              <a:t>m_nAge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IsMale</a:t>
            </a:r>
            <a:r>
              <a:rPr lang="en-US" dirty="0"/>
              <a:t>() { return </a:t>
            </a:r>
            <a:r>
              <a:rPr lang="en-US" dirty="0" err="1"/>
              <a:t>m_bIsMale</a:t>
            </a:r>
            <a:r>
              <a:rPr lang="en-US" dirty="0"/>
              <a:t>;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Person(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 = "",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nAge</a:t>
            </a:r>
            <a:r>
              <a:rPr lang="en-US" dirty="0"/>
              <a:t> = 0,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bIsMale</a:t>
            </a:r>
            <a:r>
              <a:rPr lang="en-US" dirty="0"/>
              <a:t> = false)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), </a:t>
            </a:r>
            <a:r>
              <a:rPr lang="en-US" dirty="0" err="1"/>
              <a:t>m_nAge</a:t>
            </a:r>
            <a:r>
              <a:rPr lang="en-US" dirty="0"/>
              <a:t>(</a:t>
            </a:r>
            <a:r>
              <a:rPr lang="en-US" dirty="0" err="1"/>
              <a:t>nAge</a:t>
            </a:r>
            <a:r>
              <a:rPr lang="en-US" dirty="0"/>
              <a:t>), </a:t>
            </a:r>
            <a:r>
              <a:rPr lang="en-US" dirty="0" err="1"/>
              <a:t>m_bIsMale</a:t>
            </a:r>
            <a:r>
              <a:rPr lang="en-US" dirty="0"/>
              <a:t>(</a:t>
            </a:r>
            <a:r>
              <a:rPr lang="en-US" dirty="0" err="1"/>
              <a:t>bIsMale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78283448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BaseBallPlayer</a:t>
            </a:r>
            <a:r>
              <a:rPr lang="en-US" dirty="0" smtClean="0"/>
              <a:t> Derived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BaseballPlayer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m_dBattingAverage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m_nHomeRuns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77962361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// </a:t>
            </a:r>
            <a:r>
              <a:rPr lang="en-US" dirty="0" err="1"/>
              <a:t>BaseballPlayer</a:t>
            </a:r>
            <a:r>
              <a:rPr lang="en-US" dirty="0"/>
              <a:t> publicly inheriting Person</a:t>
            </a:r>
          </a:p>
          <a:p>
            <a:r>
              <a:rPr lang="en-US" dirty="0"/>
              <a:t>class </a:t>
            </a:r>
            <a:r>
              <a:rPr lang="en-US" dirty="0" err="1"/>
              <a:t>BaseballPlayer</a:t>
            </a:r>
            <a:r>
              <a:rPr lang="en-US" dirty="0"/>
              <a:t> : public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m_dBattingAverage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m_nHomeRuns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BaseballPlayer</a:t>
            </a:r>
            <a:r>
              <a:rPr lang="en-US" dirty="0"/>
              <a:t>(double </a:t>
            </a:r>
            <a:r>
              <a:rPr lang="en-US" dirty="0" err="1"/>
              <a:t>dBattingAverage</a:t>
            </a:r>
            <a:r>
              <a:rPr lang="en-US" dirty="0"/>
              <a:t> = 0.0,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nHomeRuns</a:t>
            </a:r>
            <a:r>
              <a:rPr lang="en-US" dirty="0"/>
              <a:t> = 0)</a:t>
            </a:r>
          </a:p>
          <a:p>
            <a:r>
              <a:rPr lang="en-US" dirty="0"/>
              <a:t>       : </a:t>
            </a:r>
            <a:r>
              <a:rPr lang="en-US" dirty="0" err="1"/>
              <a:t>m_dBattingAverage</a:t>
            </a:r>
            <a:r>
              <a:rPr lang="en-US" dirty="0"/>
              <a:t>(</a:t>
            </a:r>
            <a:r>
              <a:rPr lang="en-US" dirty="0" err="1"/>
              <a:t>dBattingAverage</a:t>
            </a:r>
            <a:r>
              <a:rPr lang="en-US" dirty="0"/>
              <a:t>), </a:t>
            </a:r>
            <a:r>
              <a:rPr lang="en-US" dirty="0" err="1"/>
              <a:t>m_nHomeRuns</a:t>
            </a:r>
            <a:r>
              <a:rPr lang="en-US" dirty="0"/>
              <a:t>(</a:t>
            </a:r>
            <a:r>
              <a:rPr lang="en-US" dirty="0" err="1"/>
              <a:t>nHomeRuns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437112"/>
            <a:ext cx="1247775" cy="1400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306422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Create a new </a:t>
            </a:r>
            <a:r>
              <a:rPr lang="en-US" dirty="0" err="1"/>
              <a:t>BaseballPlayer</a:t>
            </a:r>
            <a:r>
              <a:rPr lang="en-US" dirty="0"/>
              <a:t> object</a:t>
            </a:r>
          </a:p>
          <a:p>
            <a:r>
              <a:rPr lang="en-US" dirty="0"/>
              <a:t>    </a:t>
            </a:r>
            <a:r>
              <a:rPr lang="en-US" dirty="0" err="1"/>
              <a:t>BaseballPlayer</a:t>
            </a:r>
            <a:r>
              <a:rPr lang="en-US" dirty="0"/>
              <a:t> </a:t>
            </a:r>
            <a:r>
              <a:rPr lang="en-US" dirty="0" err="1"/>
              <a:t>cJoe</a:t>
            </a:r>
            <a:r>
              <a:rPr lang="en-US" dirty="0"/>
              <a:t>;</a:t>
            </a:r>
          </a:p>
          <a:p>
            <a:r>
              <a:rPr lang="en-US" dirty="0"/>
              <a:t>    // Assign it a name (we can do this directly because </a:t>
            </a:r>
            <a:r>
              <a:rPr lang="en-US" dirty="0" err="1"/>
              <a:t>m_strName</a:t>
            </a:r>
            <a:r>
              <a:rPr lang="en-US" dirty="0"/>
              <a:t> is public)</a:t>
            </a:r>
          </a:p>
          <a:p>
            <a:r>
              <a:rPr lang="en-US" dirty="0"/>
              <a:t>    </a:t>
            </a:r>
            <a:r>
              <a:rPr lang="en-US" dirty="0" err="1"/>
              <a:t>cJoe.m_strName</a:t>
            </a:r>
            <a:r>
              <a:rPr lang="en-US" dirty="0"/>
              <a:t> = "Joe";</a:t>
            </a:r>
          </a:p>
          <a:p>
            <a:r>
              <a:rPr lang="en-US" dirty="0"/>
              <a:t>    // Print out the name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cJoe.GetName</a:t>
            </a:r>
            <a:r>
              <a:rPr lang="en-US" dirty="0"/>
              <a:t>() &lt;&lt;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9960936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Employee Derived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328592"/>
          </a:xfrm>
        </p:spPr>
        <p:txBody>
          <a:bodyPr>
            <a:normAutofit/>
          </a:bodyPr>
          <a:lstStyle/>
          <a:p>
            <a:r>
              <a:rPr lang="en-US" sz="1600" dirty="0"/>
              <a:t>// Employee publicly inherits from Person</a:t>
            </a:r>
          </a:p>
          <a:p>
            <a:r>
              <a:rPr lang="en-US" sz="1600" dirty="0"/>
              <a:t>class Employee: public Person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public: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std</a:t>
            </a:r>
            <a:r>
              <a:rPr lang="en-US" sz="1600" dirty="0"/>
              <a:t>::string </a:t>
            </a:r>
            <a:r>
              <a:rPr lang="en-US" sz="1600" dirty="0" err="1"/>
              <a:t>m_strEmployerName</a:t>
            </a:r>
            <a:r>
              <a:rPr lang="en-US" sz="1600" dirty="0"/>
              <a:t>;</a:t>
            </a:r>
          </a:p>
          <a:p>
            <a:r>
              <a:rPr lang="en-US" sz="1600" dirty="0"/>
              <a:t>    double </a:t>
            </a:r>
            <a:r>
              <a:rPr lang="en-US" sz="1600" dirty="0" err="1"/>
              <a:t>m_dHourlySalary</a:t>
            </a:r>
            <a:r>
              <a:rPr lang="en-US" sz="1600" dirty="0"/>
              <a:t>;</a:t>
            </a:r>
          </a:p>
          <a:p>
            <a:r>
              <a:rPr lang="en-US" sz="1600" dirty="0"/>
              <a:t>    long </a:t>
            </a:r>
            <a:r>
              <a:rPr lang="en-US" sz="1600" dirty="0" err="1"/>
              <a:t>m_lEmployeeID</a:t>
            </a:r>
            <a:r>
              <a:rPr lang="en-US" sz="1600" dirty="0"/>
              <a:t>;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    Employee(</a:t>
            </a:r>
            <a:r>
              <a:rPr lang="en-US" sz="1600" dirty="0" err="1"/>
              <a:t>std</a:t>
            </a:r>
            <a:r>
              <a:rPr lang="en-US" sz="1600" dirty="0"/>
              <a:t>::string </a:t>
            </a:r>
            <a:r>
              <a:rPr lang="en-US" sz="1600" dirty="0" err="1"/>
              <a:t>strEmployerName</a:t>
            </a:r>
            <a:r>
              <a:rPr lang="en-US" sz="1600" dirty="0"/>
              <a:t>, double </a:t>
            </a:r>
            <a:r>
              <a:rPr lang="en-US" sz="1600" dirty="0" err="1"/>
              <a:t>dHourlySalary</a:t>
            </a:r>
            <a:r>
              <a:rPr lang="en-US" sz="1600" dirty="0"/>
              <a:t>, long </a:t>
            </a:r>
            <a:r>
              <a:rPr lang="en-US" sz="1600" dirty="0" err="1"/>
              <a:t>lEmployeeID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: </a:t>
            </a:r>
            <a:r>
              <a:rPr lang="en-US" sz="1600" dirty="0" err="1"/>
              <a:t>m_strEmployerName</a:t>
            </a:r>
            <a:r>
              <a:rPr lang="en-US" sz="1600" dirty="0"/>
              <a:t>(</a:t>
            </a:r>
            <a:r>
              <a:rPr lang="en-US" sz="1600" dirty="0" err="1"/>
              <a:t>strEmployerName</a:t>
            </a:r>
            <a:r>
              <a:rPr lang="en-US" sz="1600" dirty="0"/>
              <a:t>), </a:t>
            </a:r>
            <a:r>
              <a:rPr lang="en-US" sz="1600" dirty="0" err="1"/>
              <a:t>m_dHourlySalary</a:t>
            </a:r>
            <a:r>
              <a:rPr lang="en-US" sz="1600" dirty="0"/>
              <a:t>(</a:t>
            </a:r>
            <a:r>
              <a:rPr lang="en-US" sz="1600" dirty="0" err="1"/>
              <a:t>dHourlySalary</a:t>
            </a:r>
            <a:r>
              <a:rPr lang="en-US" sz="1600" dirty="0"/>
              <a:t>),</a:t>
            </a:r>
          </a:p>
          <a:p>
            <a:r>
              <a:rPr lang="en-US" sz="1600" dirty="0"/>
              <a:t>            </a:t>
            </a:r>
            <a:r>
              <a:rPr lang="en-US" sz="1600" dirty="0" err="1"/>
              <a:t>m_lEmployeeID</a:t>
            </a:r>
            <a:r>
              <a:rPr lang="en-US" sz="1600" dirty="0"/>
              <a:t>(</a:t>
            </a:r>
            <a:r>
              <a:rPr lang="en-US" sz="1600" dirty="0" err="1"/>
              <a:t>lEmployeeID</a:t>
            </a:r>
            <a:r>
              <a:rPr lang="en-US" sz="1600" dirty="0"/>
              <a:t>)</a:t>
            </a:r>
          </a:p>
          <a:p>
            <a:r>
              <a:rPr lang="en-US" sz="1600" dirty="0"/>
              <a:t>    {</a:t>
            </a:r>
          </a:p>
          <a:p>
            <a:r>
              <a:rPr lang="en-US" sz="1600" dirty="0"/>
              <a:t>    </a:t>
            </a:r>
            <a:r>
              <a:rPr lang="en-US" sz="1600" dirty="0" smtClean="0"/>
              <a:t>}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81399919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4373563"/>
          </a:xfrm>
        </p:spPr>
        <p:txBody>
          <a:bodyPr/>
          <a:lstStyle/>
          <a:p>
            <a:r>
              <a:rPr lang="en-US" dirty="0"/>
              <a:t> double </a:t>
            </a:r>
            <a:r>
              <a:rPr lang="en-US" dirty="0" err="1"/>
              <a:t>GetHourlySalary</a:t>
            </a:r>
            <a:r>
              <a:rPr lang="en-US" dirty="0"/>
              <a:t>() { return </a:t>
            </a:r>
            <a:r>
              <a:rPr lang="en-US" dirty="0" err="1"/>
              <a:t>m_dHourlySalary</a:t>
            </a:r>
            <a:r>
              <a:rPr lang="en-US" dirty="0"/>
              <a:t>; }</a:t>
            </a:r>
          </a:p>
          <a:p>
            <a:r>
              <a:rPr lang="en-US" dirty="0"/>
              <a:t>    void </a:t>
            </a:r>
            <a:r>
              <a:rPr lang="en-US" dirty="0" err="1"/>
              <a:t>PrintNameAndSalary</a:t>
            </a:r>
            <a:r>
              <a:rPr lang="en-US" dirty="0"/>
              <a:t>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m_strName</a:t>
            </a:r>
            <a:r>
              <a:rPr lang="en-US" dirty="0"/>
              <a:t> &lt;&lt; ": " &lt;&lt; </a:t>
            </a:r>
            <a:r>
              <a:rPr lang="en-US" dirty="0" err="1"/>
              <a:t>m_dHourlySalary</a:t>
            </a:r>
            <a:r>
              <a:rPr lang="en-US" dirty="0"/>
              <a:t> &lt;&lt;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730180"/>
            <a:ext cx="2343150" cy="1400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14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Classes and class members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DateStruct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</a:p>
          <a:p>
            <a:pPr marL="0" fontAlgn="t">
              <a:spcBef>
                <a:spcPts val="0"/>
              </a:spcBef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{ </a:t>
            </a:r>
          </a:p>
          <a:p>
            <a:pPr marL="0" fontAlgn="t">
              <a:spcBef>
                <a:spcPts val="0"/>
              </a:spcBef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fontAlgn="t">
              <a:spcBef>
                <a:spcPts val="0"/>
              </a:spcBef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fontAlgn="t">
              <a:spcBef>
                <a:spcPts val="0"/>
              </a:spcBef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fontAlgn="t">
              <a:spcBef>
                <a:spcPts val="0"/>
              </a:spcBef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};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2867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 fontScale="925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#include &lt;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cassert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&gt;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Fraction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=0,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=1)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assert(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!= 0);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GetFraction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static_cast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&lt;double&gt;(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m_nNumerator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m_nDenominator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385777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Supervisor: public Employee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// This Supervisor can oversee a max of 5 employees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m_nOverseesIDs</a:t>
            </a:r>
            <a:r>
              <a:rPr lang="en-US" dirty="0"/>
              <a:t>[5];</a:t>
            </a:r>
          </a:p>
          <a:p>
            <a:r>
              <a:rPr lang="en-US" dirty="0"/>
              <a:t>};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21088"/>
            <a:ext cx="2419350" cy="2343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94109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/>
          <a:lstStyle/>
          <a:p>
            <a:r>
              <a:rPr lang="en-US" dirty="0" smtClean="0"/>
              <a:t>Order of Construction of Derived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Base(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=0)</a:t>
            </a:r>
          </a:p>
          <a:p>
            <a:r>
              <a:rPr lang="en-US" dirty="0"/>
              <a:t>        :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 smtClean="0"/>
              <a:t>};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00169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4373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Derived(double </a:t>
            </a:r>
            <a:r>
              <a:rPr lang="en-US" dirty="0" err="1"/>
              <a:t>dValue</a:t>
            </a:r>
            <a:r>
              <a:rPr lang="en-US" dirty="0"/>
              <a:t>=0.0)</a:t>
            </a:r>
          </a:p>
          <a:p>
            <a:r>
              <a:rPr lang="en-US" dirty="0"/>
              <a:t>        : </a:t>
            </a:r>
            <a:r>
              <a:rPr lang="en-US" dirty="0" err="1"/>
              <a:t>m_dValue</a:t>
            </a:r>
            <a:r>
              <a:rPr lang="en-US" dirty="0"/>
              <a:t>(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562203"/>
            <a:ext cx="1400175" cy="2028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606993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62546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0630457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486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Base(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=0)</a:t>
            </a:r>
          </a:p>
          <a:p>
            <a:r>
              <a:rPr lang="en-US" dirty="0"/>
              <a:t>        :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"Base"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9237525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Derived(double </a:t>
            </a:r>
            <a:r>
              <a:rPr lang="en-US" dirty="0" err="1"/>
              <a:t>dValue</a:t>
            </a:r>
            <a:r>
              <a:rPr lang="en-US" dirty="0"/>
              <a:t>=0.0)</a:t>
            </a:r>
          </a:p>
          <a:p>
            <a:r>
              <a:rPr lang="en-US" dirty="0"/>
              <a:t>        : </a:t>
            </a:r>
            <a:r>
              <a:rPr lang="en-US" dirty="0" err="1"/>
              <a:t>m_dValue</a:t>
            </a:r>
            <a:r>
              <a:rPr lang="en-US" dirty="0"/>
              <a:t>(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"Derived"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52840336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>
            <a:normAutofit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"Instantiating Base"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"Instantiating Derived"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55149697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8" y="116632"/>
            <a:ext cx="8363272" cy="10675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Order of Construction of Inheritance Chains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 A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A()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"A"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B: public A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B()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"B"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23650273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C: public B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"C"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D: public C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"D"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82518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cDefault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will call Fraction(0, 1)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cSix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(6); // will call Fraction(6, 1)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Fraction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cFiveThirds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(5,3); // will call Fraction(5,3)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69243725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"Constructing A: 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A </a:t>
            </a:r>
            <a:r>
              <a:rPr lang="en-US" dirty="0" err="1"/>
              <a:t>cA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"Constructing B: 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B </a:t>
            </a:r>
            <a:r>
              <a:rPr lang="en-US" dirty="0" err="1"/>
              <a:t>cB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"Constructing C: 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C </a:t>
            </a:r>
            <a:r>
              <a:rPr lang="en-US" dirty="0" err="1"/>
              <a:t>cC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"Constructing D: 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D </a:t>
            </a:r>
            <a:r>
              <a:rPr lang="en-US" dirty="0" err="1"/>
              <a:t>cD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412282443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04764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Constructors and Initialization of Derived Classes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Base(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=0)</a:t>
            </a:r>
          </a:p>
          <a:p>
            <a:r>
              <a:rPr lang="en-US" dirty="0"/>
              <a:t>        :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41975846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Derived(double </a:t>
            </a:r>
            <a:r>
              <a:rPr lang="en-US" dirty="0" err="1"/>
              <a:t>dValue</a:t>
            </a:r>
            <a:r>
              <a:rPr lang="en-US" dirty="0"/>
              <a:t>=0.0)</a:t>
            </a:r>
          </a:p>
          <a:p>
            <a:r>
              <a:rPr lang="en-US" dirty="0"/>
              <a:t>        : </a:t>
            </a:r>
            <a:r>
              <a:rPr lang="en-US" dirty="0" err="1"/>
              <a:t>m_dValue</a:t>
            </a:r>
            <a:r>
              <a:rPr lang="en-US" dirty="0"/>
              <a:t>(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6323203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(5); // use Base(</a:t>
            </a:r>
            <a:r>
              <a:rPr lang="en-US" dirty="0" err="1"/>
              <a:t>int</a:t>
            </a:r>
            <a:r>
              <a:rPr lang="en-US" dirty="0"/>
              <a:t>) constructor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1529882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(1.3); // use Derived(double) constructor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38963778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640960" cy="1371600"/>
          </a:xfrm>
        </p:spPr>
        <p:txBody>
          <a:bodyPr/>
          <a:lstStyle/>
          <a:p>
            <a:r>
              <a:rPr lang="en-US" dirty="0" smtClean="0"/>
              <a:t>Initializing Base Class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Derived(double </a:t>
            </a:r>
            <a:r>
              <a:rPr lang="en-US" dirty="0" err="1"/>
              <a:t>dValue</a:t>
            </a:r>
            <a:r>
              <a:rPr lang="en-US" dirty="0"/>
              <a:t>=0.0,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=0)</a:t>
            </a:r>
          </a:p>
          <a:p>
            <a:r>
              <a:rPr lang="en-US" dirty="0"/>
              <a:t>        // does not work</a:t>
            </a:r>
          </a:p>
          <a:p>
            <a:r>
              <a:rPr lang="en-US" dirty="0"/>
              <a:t>        : </a:t>
            </a:r>
            <a:r>
              <a:rPr lang="en-US" dirty="0" err="1"/>
              <a:t>m_dValue</a:t>
            </a:r>
            <a:r>
              <a:rPr lang="en-US" dirty="0"/>
              <a:t>(</a:t>
            </a:r>
            <a:r>
              <a:rPr lang="en-US" dirty="0" err="1"/>
              <a:t>dValue</a:t>
            </a:r>
            <a:r>
              <a:rPr lang="en-US" dirty="0"/>
              <a:t>),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15953203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Derived(double </a:t>
            </a:r>
            <a:r>
              <a:rPr lang="en-US" dirty="0" err="1"/>
              <a:t>dValue</a:t>
            </a:r>
            <a:r>
              <a:rPr lang="en-US" dirty="0"/>
              <a:t>=0.0,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=0)</a:t>
            </a:r>
          </a:p>
          <a:p>
            <a:r>
              <a:rPr lang="en-US" dirty="0"/>
              <a:t>        : </a:t>
            </a:r>
            <a:r>
              <a:rPr lang="en-US" dirty="0" err="1"/>
              <a:t>m_dValue</a:t>
            </a:r>
            <a:r>
              <a:rPr lang="en-US" dirty="0"/>
              <a:t>(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m_nValue</a:t>
            </a:r>
            <a:r>
              <a:rPr lang="en-US" dirty="0"/>
              <a:t> = </a:t>
            </a:r>
            <a:r>
              <a:rPr lang="en-US" dirty="0" err="1"/>
              <a:t>nValue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2106526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Derived(double </a:t>
            </a:r>
            <a:r>
              <a:rPr lang="en-US" dirty="0" err="1"/>
              <a:t>dValue</a:t>
            </a:r>
            <a:r>
              <a:rPr lang="en-US" dirty="0"/>
              <a:t>=0.0,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=0)</a:t>
            </a:r>
          </a:p>
          <a:p>
            <a:r>
              <a:rPr lang="en-US" dirty="0"/>
              <a:t>        : Base(</a:t>
            </a:r>
            <a:r>
              <a:rPr lang="en-US" dirty="0" err="1"/>
              <a:t>nValue</a:t>
            </a:r>
            <a:r>
              <a:rPr lang="en-US" dirty="0"/>
              <a:t>), // Call Base(</a:t>
            </a:r>
            <a:r>
              <a:rPr lang="en-US" dirty="0" err="1"/>
              <a:t>int</a:t>
            </a:r>
            <a:r>
              <a:rPr lang="en-US" dirty="0"/>
              <a:t>) constructor with value </a:t>
            </a:r>
            <a:r>
              <a:rPr lang="en-US" dirty="0" err="1"/>
              <a:t>nValue</a:t>
            </a:r>
            <a:r>
              <a:rPr lang="en-US" dirty="0"/>
              <a:t>!</a:t>
            </a:r>
          </a:p>
          <a:p>
            <a:r>
              <a:rPr lang="en-US" dirty="0"/>
              <a:t>            </a:t>
            </a:r>
            <a:r>
              <a:rPr lang="en-US" dirty="0" err="1"/>
              <a:t>m_dValue</a:t>
            </a:r>
            <a:r>
              <a:rPr lang="en-US" dirty="0"/>
              <a:t>(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93153415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(1.3, 5); // use Derived(double) constructor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96490517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48" y="188640"/>
            <a:ext cx="5791200" cy="687606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48" y="1210842"/>
            <a:ext cx="7620000" cy="56166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m_bIsMale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GetAge</a:t>
            </a:r>
            <a:r>
              <a:rPr lang="en-US" dirty="0"/>
              <a:t>() { return </a:t>
            </a:r>
            <a:r>
              <a:rPr lang="en-US" dirty="0" err="1"/>
              <a:t>m_nAge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IsMale</a:t>
            </a:r>
            <a:r>
              <a:rPr lang="en-US" dirty="0"/>
              <a:t>() { return </a:t>
            </a:r>
            <a:r>
              <a:rPr lang="en-US" dirty="0" err="1"/>
              <a:t>m_bIsMale</a:t>
            </a:r>
            <a:r>
              <a:rPr lang="en-US" dirty="0"/>
              <a:t>;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Person(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 = "",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nAge</a:t>
            </a:r>
            <a:r>
              <a:rPr lang="en-US" dirty="0"/>
              <a:t> = 0,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bIsMale</a:t>
            </a:r>
            <a:r>
              <a:rPr lang="en-US" dirty="0"/>
              <a:t> = false)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), </a:t>
            </a:r>
            <a:r>
              <a:rPr lang="en-US" dirty="0" err="1"/>
              <a:t>m_nAge</a:t>
            </a:r>
            <a:r>
              <a:rPr lang="en-US" dirty="0"/>
              <a:t>(</a:t>
            </a:r>
            <a:r>
              <a:rPr lang="en-US" dirty="0" err="1"/>
              <a:t>nAge</a:t>
            </a:r>
            <a:r>
              <a:rPr lang="en-US" dirty="0"/>
              <a:t>), </a:t>
            </a:r>
            <a:r>
              <a:rPr lang="en-US" dirty="0" err="1"/>
              <a:t>m_bIsMale</a:t>
            </a:r>
            <a:r>
              <a:rPr lang="en-US" dirty="0"/>
              <a:t>(</a:t>
            </a:r>
            <a:r>
              <a:rPr lang="en-US" dirty="0" err="1"/>
              <a:t>bIsMale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64006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r>
              <a:rPr lang="en-CA" dirty="0"/>
              <a:t>Classes without default </a:t>
            </a:r>
            <a:r>
              <a:rPr lang="en-CA" dirty="0" smtClean="0"/>
              <a:t>constructors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cDate's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member variables now contain garbage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Who knows what date we'll get?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43608" y="580526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allocate space for our class instance, but will not initialize 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267448705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// </a:t>
            </a:r>
            <a:r>
              <a:rPr lang="en-US" dirty="0" err="1"/>
              <a:t>BaseballPlayer</a:t>
            </a:r>
            <a:r>
              <a:rPr lang="en-US" dirty="0"/>
              <a:t> publicly inheriting Person</a:t>
            </a:r>
          </a:p>
          <a:p>
            <a:r>
              <a:rPr lang="en-US" dirty="0"/>
              <a:t>class </a:t>
            </a:r>
            <a:r>
              <a:rPr lang="en-US" dirty="0" err="1"/>
              <a:t>BaseballPlayer</a:t>
            </a:r>
            <a:r>
              <a:rPr lang="en-US" dirty="0"/>
              <a:t> : public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m_dBattingAverage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m_nHomeRuns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BaseballPlayer</a:t>
            </a:r>
            <a:r>
              <a:rPr lang="en-US" dirty="0"/>
              <a:t>(double </a:t>
            </a:r>
            <a:r>
              <a:rPr lang="en-US" dirty="0" err="1"/>
              <a:t>dBattingAverage</a:t>
            </a:r>
            <a:r>
              <a:rPr lang="en-US" dirty="0"/>
              <a:t> = 0.0,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nHomeRuns</a:t>
            </a:r>
            <a:r>
              <a:rPr lang="en-US" dirty="0"/>
              <a:t> = 0)</a:t>
            </a:r>
          </a:p>
          <a:p>
            <a:r>
              <a:rPr lang="en-US" dirty="0"/>
              <a:t>       : </a:t>
            </a:r>
            <a:r>
              <a:rPr lang="en-US" dirty="0" err="1"/>
              <a:t>m_dBattingAverage</a:t>
            </a:r>
            <a:r>
              <a:rPr lang="en-US" dirty="0"/>
              <a:t>(</a:t>
            </a:r>
            <a:r>
              <a:rPr lang="en-US" dirty="0" err="1"/>
              <a:t>dBattingAverage</a:t>
            </a:r>
            <a:r>
              <a:rPr lang="en-US" dirty="0"/>
              <a:t>), </a:t>
            </a:r>
            <a:r>
              <a:rPr lang="en-US" dirty="0" err="1"/>
              <a:t>m_nHomeRuns</a:t>
            </a:r>
            <a:r>
              <a:rPr lang="en-US" dirty="0"/>
              <a:t>(</a:t>
            </a:r>
            <a:r>
              <a:rPr lang="en-US" dirty="0" err="1"/>
              <a:t>nHomeRuns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90566351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9167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// </a:t>
            </a:r>
            <a:r>
              <a:rPr lang="en-US" dirty="0" err="1"/>
              <a:t>BaseballPlayer</a:t>
            </a:r>
            <a:r>
              <a:rPr lang="en-US" dirty="0"/>
              <a:t> publicly inheriting Person</a:t>
            </a:r>
          </a:p>
          <a:p>
            <a:r>
              <a:rPr lang="en-US" dirty="0"/>
              <a:t>class </a:t>
            </a:r>
            <a:r>
              <a:rPr lang="en-US" dirty="0" err="1"/>
              <a:t>BaseballPlayer</a:t>
            </a:r>
            <a:r>
              <a:rPr lang="en-US" dirty="0"/>
              <a:t> : public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double </a:t>
            </a:r>
            <a:r>
              <a:rPr lang="en-US" dirty="0" err="1"/>
              <a:t>m_dBattingAverage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m_nHomeRuns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BaseballPlayer</a:t>
            </a:r>
            <a:r>
              <a:rPr lang="en-US" dirty="0"/>
              <a:t>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 = "",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nAge</a:t>
            </a:r>
            <a:r>
              <a:rPr lang="en-US" dirty="0"/>
              <a:t> = 0,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bIsMale</a:t>
            </a:r>
            <a:r>
              <a:rPr lang="en-US" dirty="0"/>
              <a:t> = false,</a:t>
            </a:r>
          </a:p>
          <a:p>
            <a:r>
              <a:rPr lang="en-US" dirty="0"/>
              <a:t>        double </a:t>
            </a:r>
            <a:r>
              <a:rPr lang="en-US" dirty="0" err="1"/>
              <a:t>dBattingAverage</a:t>
            </a:r>
            <a:r>
              <a:rPr lang="en-US" dirty="0"/>
              <a:t> = 0.0,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nHomeRuns</a:t>
            </a:r>
            <a:r>
              <a:rPr lang="en-US" dirty="0"/>
              <a:t> = 0)</a:t>
            </a:r>
          </a:p>
          <a:p>
            <a:r>
              <a:rPr lang="en-US" dirty="0"/>
              <a:t>        : Person(</a:t>
            </a:r>
            <a:r>
              <a:rPr lang="en-US" dirty="0" err="1"/>
              <a:t>strName</a:t>
            </a:r>
            <a:r>
              <a:rPr lang="en-US" dirty="0"/>
              <a:t>, </a:t>
            </a:r>
            <a:r>
              <a:rPr lang="en-US" dirty="0" err="1"/>
              <a:t>nAge</a:t>
            </a:r>
            <a:r>
              <a:rPr lang="en-US" dirty="0"/>
              <a:t>, </a:t>
            </a:r>
            <a:r>
              <a:rPr lang="en-US" dirty="0" err="1"/>
              <a:t>bIsMale</a:t>
            </a:r>
            <a:r>
              <a:rPr lang="en-US" dirty="0"/>
              <a:t>), // call Person(</a:t>
            </a:r>
            <a:r>
              <a:rPr lang="en-US" dirty="0" err="1"/>
              <a:t>std</a:t>
            </a:r>
            <a:r>
              <a:rPr lang="en-US" dirty="0"/>
              <a:t>::string, 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bool</a:t>
            </a:r>
            <a:r>
              <a:rPr lang="en-US" dirty="0"/>
              <a:t>) to initialize these fields</a:t>
            </a:r>
          </a:p>
          <a:p>
            <a:r>
              <a:rPr lang="en-US" dirty="0"/>
              <a:t>            </a:t>
            </a:r>
            <a:r>
              <a:rPr lang="en-US" dirty="0" err="1"/>
              <a:t>m_dBattingAverage</a:t>
            </a:r>
            <a:r>
              <a:rPr lang="en-US" dirty="0"/>
              <a:t>(</a:t>
            </a:r>
            <a:r>
              <a:rPr lang="en-US" dirty="0" err="1"/>
              <a:t>dBattingAverage</a:t>
            </a:r>
            <a:r>
              <a:rPr lang="en-US" dirty="0"/>
              <a:t>), </a:t>
            </a:r>
            <a:r>
              <a:rPr lang="en-US" dirty="0" err="1"/>
              <a:t>m_nHomeRuns</a:t>
            </a:r>
            <a:r>
              <a:rPr lang="en-US" dirty="0"/>
              <a:t>(</a:t>
            </a:r>
            <a:r>
              <a:rPr lang="en-US" dirty="0" err="1"/>
              <a:t>nHomeRuns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81195930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BaseballPlayer</a:t>
            </a:r>
            <a:r>
              <a:rPr lang="en-US" dirty="0"/>
              <a:t> </a:t>
            </a:r>
            <a:r>
              <a:rPr lang="en-US" dirty="0" err="1"/>
              <a:t>cPlayer</a:t>
            </a:r>
            <a:r>
              <a:rPr lang="en-US" dirty="0"/>
              <a:t>("Pedro </a:t>
            </a:r>
            <a:r>
              <a:rPr lang="en-US" dirty="0" err="1"/>
              <a:t>Cerrano</a:t>
            </a:r>
            <a:r>
              <a:rPr lang="en-US" dirty="0"/>
              <a:t>", 32, true, 0.342, 42);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3232829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BaseballPlayer</a:t>
            </a:r>
            <a:r>
              <a:rPr lang="en-US" dirty="0"/>
              <a:t> </a:t>
            </a:r>
            <a:r>
              <a:rPr lang="en-US" dirty="0" err="1"/>
              <a:t>cPlayer</a:t>
            </a:r>
            <a:r>
              <a:rPr lang="en-US" dirty="0"/>
              <a:t>("Pedro </a:t>
            </a:r>
            <a:r>
              <a:rPr lang="en-US" dirty="0" err="1"/>
              <a:t>Cerrano</a:t>
            </a:r>
            <a:r>
              <a:rPr lang="en-US" dirty="0"/>
              <a:t>", 32, true, 0.342, 42);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cPlayer.m_strName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cPlayer.m_nAge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cPlayer.m_nHomeRuns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214756201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A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A(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"A: " &lt;&lt; </a:t>
            </a:r>
            <a:r>
              <a:rPr lang="en-US" dirty="0" err="1"/>
              <a:t>nValue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667855079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B: public A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B(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, double 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: A(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"B: " &lt;&lt; </a:t>
            </a:r>
            <a:r>
              <a:rPr lang="en-US" dirty="0" err="1"/>
              <a:t>dValue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4055344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4087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 C: public B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, double </a:t>
            </a:r>
            <a:r>
              <a:rPr lang="en-US" dirty="0" err="1"/>
              <a:t>dValue</a:t>
            </a:r>
            <a:r>
              <a:rPr lang="en-US" dirty="0"/>
              <a:t>, char </a:t>
            </a:r>
            <a:r>
              <a:rPr lang="en-US" dirty="0" err="1"/>
              <a:t>chValue</a:t>
            </a:r>
            <a:r>
              <a:rPr lang="en-US" dirty="0"/>
              <a:t>)</a:t>
            </a:r>
          </a:p>
          <a:p>
            <a:r>
              <a:rPr lang="en-US" dirty="0"/>
              <a:t>    : B(</a:t>
            </a:r>
            <a:r>
              <a:rPr lang="en-US" dirty="0" err="1"/>
              <a:t>nValue</a:t>
            </a:r>
            <a:r>
              <a:rPr lang="en-US" dirty="0"/>
              <a:t>, </a:t>
            </a:r>
            <a:r>
              <a:rPr lang="en-US" dirty="0" err="1"/>
              <a:t>dValue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"C: " &lt;&lt; </a:t>
            </a:r>
            <a:r>
              <a:rPr lang="en-US" dirty="0" err="1"/>
              <a:t>chValue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 smtClean="0"/>
              <a:t>};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 </a:t>
            </a:r>
            <a:r>
              <a:rPr lang="en-US" dirty="0" err="1"/>
              <a:t>cClass</a:t>
            </a:r>
            <a:r>
              <a:rPr lang="en-US" dirty="0"/>
              <a:t>(5, 4.3, 'R');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303723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191662"/>
          </a:xfrm>
        </p:spPr>
        <p:txBody>
          <a:bodyPr/>
          <a:lstStyle/>
          <a:p>
            <a:r>
              <a:rPr lang="en-US" dirty="0" smtClean="0"/>
              <a:t>Inheritance and Access </a:t>
            </a:r>
            <a:r>
              <a:rPr lang="en-US" dirty="0" err="1" smtClean="0"/>
              <a:t>Specifiers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m_nPrivate</a:t>
            </a:r>
            <a:r>
              <a:rPr lang="en-US" dirty="0"/>
              <a:t>; // can only be accessed by Base member functions (not derived classes)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m_nPublic</a:t>
            </a:r>
            <a:r>
              <a:rPr lang="en-US" dirty="0"/>
              <a:t>; // can be accessed by anybody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01923193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m_nPublic</a:t>
            </a:r>
            <a:r>
              <a:rPr lang="en-US" dirty="0"/>
              <a:t>; // can be accessed by anybody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m_nPrivate</a:t>
            </a:r>
            <a:r>
              <a:rPr lang="en-US" dirty="0"/>
              <a:t>; // can only be accessed by Base member functions (but not derived classes)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m_nProtected</a:t>
            </a:r>
            <a:r>
              <a:rPr lang="en-US" dirty="0"/>
              <a:t>; // can be accessed by Base member functions, or derived classes.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6076657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9887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// </a:t>
            </a:r>
            <a:r>
              <a:rPr lang="en-US" dirty="0" err="1"/>
              <a:t>Derived's</a:t>
            </a:r>
            <a:r>
              <a:rPr lang="en-US" dirty="0"/>
              <a:t> access to Base members is not influenced by the type of inheritance used,</a:t>
            </a:r>
          </a:p>
          <a:p>
            <a:r>
              <a:rPr lang="en-US" dirty="0"/>
              <a:t>        // so the following is always true: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  </a:t>
            </a:r>
            <a:r>
              <a:rPr lang="en-US" dirty="0" err="1"/>
              <a:t>m_nPublic</a:t>
            </a:r>
            <a:r>
              <a:rPr lang="en-US" dirty="0"/>
              <a:t> = 1; // allowed: can access public base members from derived class</a:t>
            </a:r>
          </a:p>
          <a:p>
            <a:r>
              <a:rPr lang="en-US" dirty="0"/>
              <a:t>        </a:t>
            </a:r>
            <a:r>
              <a:rPr lang="en-US" dirty="0" err="1"/>
              <a:t>m_nPrivate</a:t>
            </a:r>
            <a:r>
              <a:rPr lang="en-US" dirty="0"/>
              <a:t> = 2; // not allowed: can not access private base members from derived class</a:t>
            </a:r>
          </a:p>
          <a:p>
            <a:r>
              <a:rPr lang="en-US" dirty="0"/>
              <a:t>        </a:t>
            </a:r>
            <a:r>
              <a:rPr lang="en-US" dirty="0" err="1"/>
              <a:t>m_nProtected</a:t>
            </a:r>
            <a:r>
              <a:rPr lang="en-US" dirty="0"/>
              <a:t> = 3; // allowed: can access protected base members from derived class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91458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=1,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=1,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=1970)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is initialized to Jan 1st, 1970 instead of garbage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cToday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(9, 5, 2007); //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cToday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is initialized to Sept 5th, 2007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providing a default constructor is almost always a good idea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71002100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cBase.m_nPublic</a:t>
            </a:r>
            <a:r>
              <a:rPr lang="en-US" dirty="0"/>
              <a:t> = 1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// </a:t>
            </a:r>
            <a:r>
              <a:rPr lang="en-US" dirty="0"/>
              <a:t>allowed: can access public members from outside class</a:t>
            </a:r>
          </a:p>
          <a:p>
            <a:r>
              <a:rPr lang="en-US" dirty="0"/>
              <a:t>    </a:t>
            </a:r>
            <a:r>
              <a:rPr lang="en-US" dirty="0" err="1"/>
              <a:t>cBase.m_nPrivate</a:t>
            </a:r>
            <a:r>
              <a:rPr lang="en-US" dirty="0"/>
              <a:t> = 2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   // </a:t>
            </a:r>
            <a:r>
              <a:rPr lang="en-US" dirty="0"/>
              <a:t>not allowed: can not access private members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       outside </a:t>
            </a:r>
            <a:r>
              <a:rPr lang="en-US" dirty="0"/>
              <a:t>class</a:t>
            </a:r>
          </a:p>
          <a:p>
            <a:r>
              <a:rPr lang="en-US" dirty="0"/>
              <a:t>    </a:t>
            </a:r>
            <a:r>
              <a:rPr lang="en-US" dirty="0" err="1"/>
              <a:t>cBase.m_nProtected</a:t>
            </a:r>
            <a:r>
              <a:rPr lang="en-US" dirty="0"/>
              <a:t> = </a:t>
            </a:r>
            <a:r>
              <a:rPr lang="en-US" dirty="0" smtClean="0"/>
              <a:t>3;</a:t>
            </a:r>
            <a:br>
              <a:rPr lang="en-US" dirty="0" smtClean="0"/>
            </a:br>
            <a:r>
              <a:rPr lang="en-US" dirty="0" smtClean="0"/>
              <a:t>    // </a:t>
            </a:r>
            <a:r>
              <a:rPr lang="en-US" dirty="0"/>
              <a:t>not allowed: can not access protected members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       outside </a:t>
            </a:r>
            <a:r>
              <a:rPr lang="en-US" dirty="0"/>
              <a:t>class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853808718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6247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// Inherit from Base publicly</a:t>
            </a:r>
          </a:p>
          <a:p>
            <a:r>
              <a:rPr lang="en-US" dirty="0"/>
              <a:t>class Pub: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// Inherit from Base privately</a:t>
            </a:r>
          </a:p>
          <a:p>
            <a:r>
              <a:rPr lang="en-US" dirty="0"/>
              <a:t>class </a:t>
            </a:r>
            <a:r>
              <a:rPr lang="en-US" dirty="0" err="1"/>
              <a:t>Pri</a:t>
            </a:r>
            <a:r>
              <a:rPr lang="en-US" dirty="0"/>
              <a:t>: private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// Inherit from Base </a:t>
            </a:r>
            <a:r>
              <a:rPr lang="en-US" dirty="0" err="1"/>
              <a:t>protectedly</a:t>
            </a:r>
            <a:endParaRPr lang="en-US" dirty="0"/>
          </a:p>
          <a:p>
            <a:r>
              <a:rPr lang="en-US" dirty="0"/>
              <a:t>class Pro: protected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</a:t>
            </a:r>
            <a:r>
              <a:rPr lang="en-US" dirty="0" err="1"/>
              <a:t>Def</a:t>
            </a:r>
            <a:r>
              <a:rPr lang="en-US" dirty="0"/>
              <a:t>: Base // Defaults to private inheritance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68191767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m_nPublic</a:t>
            </a:r>
            <a:r>
              <a:rPr lang="en-US" dirty="0"/>
              <a:t>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m_nPrivate</a:t>
            </a:r>
            <a:r>
              <a:rPr lang="en-US" dirty="0"/>
              <a:t>;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m_nProtected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1520163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480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Pub: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Public inheritance means:</a:t>
            </a:r>
          </a:p>
          <a:p>
            <a:r>
              <a:rPr lang="en-US" dirty="0"/>
              <a:t>    // </a:t>
            </a:r>
            <a:r>
              <a:rPr lang="en-US" dirty="0" err="1"/>
              <a:t>m_nPublic</a:t>
            </a:r>
            <a:r>
              <a:rPr lang="en-US" dirty="0"/>
              <a:t> stays public</a:t>
            </a:r>
          </a:p>
          <a:p>
            <a:r>
              <a:rPr lang="en-US" dirty="0"/>
              <a:t>    // </a:t>
            </a:r>
            <a:r>
              <a:rPr lang="en-US" dirty="0" err="1"/>
              <a:t>m_nPrivate</a:t>
            </a:r>
            <a:r>
              <a:rPr lang="en-US" dirty="0"/>
              <a:t> stays private</a:t>
            </a:r>
          </a:p>
          <a:p>
            <a:r>
              <a:rPr lang="en-US" dirty="0"/>
              <a:t>    // </a:t>
            </a:r>
            <a:r>
              <a:rPr lang="en-US" dirty="0" err="1"/>
              <a:t>m_nProtected</a:t>
            </a:r>
            <a:r>
              <a:rPr lang="en-US" dirty="0"/>
              <a:t> stays protected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Pub()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// The derived class always uses the immediate parent's class access specifications</a:t>
            </a:r>
          </a:p>
          <a:p>
            <a:r>
              <a:rPr lang="en-US" dirty="0"/>
              <a:t>        // Thus, Pub uses Base's access </a:t>
            </a:r>
            <a:r>
              <a:rPr lang="en-US" dirty="0" err="1"/>
              <a:t>specifiers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m_nPublic</a:t>
            </a:r>
            <a:r>
              <a:rPr lang="en-US" dirty="0"/>
              <a:t> = 1; // okay: anybody can access public members</a:t>
            </a:r>
          </a:p>
          <a:p>
            <a:r>
              <a:rPr lang="en-US" dirty="0"/>
              <a:t>        </a:t>
            </a:r>
            <a:r>
              <a:rPr lang="en-US" dirty="0" err="1"/>
              <a:t>m_nPrivate</a:t>
            </a:r>
            <a:r>
              <a:rPr lang="en-US" dirty="0"/>
              <a:t> = 2; // not okay: derived classes can't access private members in the base class!</a:t>
            </a:r>
          </a:p>
          <a:p>
            <a:r>
              <a:rPr lang="en-US" dirty="0"/>
              <a:t>        </a:t>
            </a:r>
            <a:r>
              <a:rPr lang="en-US" dirty="0" err="1"/>
              <a:t>m_nProtected</a:t>
            </a:r>
            <a:r>
              <a:rPr lang="en-US" dirty="0"/>
              <a:t> = 3; // okay: derived classes can access protected members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13772976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498876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Outside access uses the access </a:t>
            </a:r>
            <a:r>
              <a:rPr lang="en-US" dirty="0" err="1"/>
              <a:t>specifiers</a:t>
            </a:r>
            <a:r>
              <a:rPr lang="en-US" dirty="0"/>
              <a:t> of the class being accessed.</a:t>
            </a:r>
          </a:p>
          <a:p>
            <a:r>
              <a:rPr lang="en-US" dirty="0"/>
              <a:t>    // In this case, the access </a:t>
            </a:r>
            <a:r>
              <a:rPr lang="en-US" dirty="0" err="1"/>
              <a:t>specifiers</a:t>
            </a:r>
            <a:r>
              <a:rPr lang="en-US" dirty="0"/>
              <a:t> of </a:t>
            </a:r>
            <a:r>
              <a:rPr lang="en-US" dirty="0" err="1"/>
              <a:t>cPub</a:t>
            </a:r>
            <a:r>
              <a:rPr lang="en-US" dirty="0"/>
              <a:t>.  Because Pub has inherited publicly from Base,</a:t>
            </a:r>
          </a:p>
          <a:p>
            <a:r>
              <a:rPr lang="en-US" dirty="0"/>
              <a:t>    // no access </a:t>
            </a:r>
            <a:r>
              <a:rPr lang="en-US" dirty="0" err="1"/>
              <a:t>specifiers</a:t>
            </a:r>
            <a:r>
              <a:rPr lang="en-US" dirty="0"/>
              <a:t> have been changed.</a:t>
            </a:r>
          </a:p>
          <a:p>
            <a:r>
              <a:rPr lang="en-US" dirty="0"/>
              <a:t>    Pub </a:t>
            </a:r>
            <a:r>
              <a:rPr lang="en-US" dirty="0" err="1"/>
              <a:t>cPub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cPub.m_nPublic</a:t>
            </a:r>
            <a:r>
              <a:rPr lang="en-US" dirty="0"/>
              <a:t> = 1; // okay: anybody can access public members</a:t>
            </a:r>
          </a:p>
          <a:p>
            <a:r>
              <a:rPr lang="en-US" dirty="0"/>
              <a:t>    </a:t>
            </a:r>
            <a:r>
              <a:rPr lang="en-US" dirty="0" err="1"/>
              <a:t>cPub.m_nPrivate</a:t>
            </a:r>
            <a:r>
              <a:rPr lang="en-US" dirty="0"/>
              <a:t> = 2; // not okay: can not access private members from outside class</a:t>
            </a:r>
          </a:p>
          <a:p>
            <a:r>
              <a:rPr lang="en-US" dirty="0"/>
              <a:t>    </a:t>
            </a:r>
            <a:r>
              <a:rPr lang="en-US" dirty="0" err="1"/>
              <a:t>cPub.m_nProtected</a:t>
            </a:r>
            <a:r>
              <a:rPr lang="en-US" dirty="0"/>
              <a:t> = 3; // not okay: can not access protected members from outside class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22510821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147248" cy="687606"/>
          </a:xfrm>
        </p:spPr>
        <p:txBody>
          <a:bodyPr/>
          <a:lstStyle/>
          <a:p>
            <a:r>
              <a:rPr lang="en-US" dirty="0" smtClean="0"/>
              <a:t>Private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m_nPublic</a:t>
            </a:r>
            <a:r>
              <a:rPr lang="en-US" dirty="0"/>
              <a:t>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m_nPrivate</a:t>
            </a:r>
            <a:r>
              <a:rPr lang="en-US" dirty="0"/>
              <a:t>;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m_nProtected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730566103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552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</a:t>
            </a:r>
            <a:r>
              <a:rPr lang="en-US" dirty="0" err="1"/>
              <a:t>Pri</a:t>
            </a:r>
            <a:r>
              <a:rPr lang="en-US" dirty="0"/>
              <a:t>: private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Private inheritance means:</a:t>
            </a:r>
          </a:p>
          <a:p>
            <a:r>
              <a:rPr lang="en-US" dirty="0"/>
              <a:t>    // </a:t>
            </a:r>
            <a:r>
              <a:rPr lang="en-US" dirty="0" err="1"/>
              <a:t>m_nPublic</a:t>
            </a:r>
            <a:r>
              <a:rPr lang="en-US" dirty="0"/>
              <a:t> becomes private</a:t>
            </a:r>
          </a:p>
          <a:p>
            <a:r>
              <a:rPr lang="en-US" dirty="0"/>
              <a:t>    // </a:t>
            </a:r>
            <a:r>
              <a:rPr lang="en-US" dirty="0" err="1"/>
              <a:t>m_nPrivate</a:t>
            </a:r>
            <a:r>
              <a:rPr lang="en-US" dirty="0"/>
              <a:t> stays private</a:t>
            </a:r>
          </a:p>
          <a:p>
            <a:r>
              <a:rPr lang="en-US" dirty="0"/>
              <a:t>    // </a:t>
            </a:r>
            <a:r>
              <a:rPr lang="en-US" dirty="0" err="1"/>
              <a:t>m_nProtected</a:t>
            </a:r>
            <a:r>
              <a:rPr lang="en-US" dirty="0"/>
              <a:t> becomes private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Pri</a:t>
            </a:r>
            <a:r>
              <a:rPr lang="en-US" dirty="0"/>
              <a:t>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// The derived class always uses the immediate parent's class access specifications</a:t>
            </a:r>
          </a:p>
          <a:p>
            <a:r>
              <a:rPr lang="en-US" dirty="0"/>
              <a:t>        // Thus, Pub uses Base's access </a:t>
            </a:r>
            <a:r>
              <a:rPr lang="en-US" dirty="0" err="1"/>
              <a:t>specifiers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m_nPublic</a:t>
            </a:r>
            <a:r>
              <a:rPr lang="en-US" dirty="0"/>
              <a:t> = 1; // okay: anybody can access public members</a:t>
            </a:r>
          </a:p>
          <a:p>
            <a:r>
              <a:rPr lang="en-US" dirty="0"/>
              <a:t>        </a:t>
            </a:r>
            <a:r>
              <a:rPr lang="en-US" dirty="0" err="1"/>
              <a:t>m_nPrivate</a:t>
            </a:r>
            <a:r>
              <a:rPr lang="en-US" dirty="0"/>
              <a:t> = 2; // not okay: derived classes can't access private members in the base class!</a:t>
            </a:r>
          </a:p>
          <a:p>
            <a:r>
              <a:rPr lang="en-US" dirty="0"/>
              <a:t>        </a:t>
            </a:r>
            <a:r>
              <a:rPr lang="en-US" dirty="0" err="1"/>
              <a:t>m_nProtected</a:t>
            </a:r>
            <a:r>
              <a:rPr lang="en-US" dirty="0"/>
              <a:t> = 3; // okay: derived classes can access protected members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876703567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Outside access uses the access </a:t>
            </a:r>
            <a:r>
              <a:rPr lang="en-US" dirty="0" err="1"/>
              <a:t>specifiers</a:t>
            </a:r>
            <a:r>
              <a:rPr lang="en-US" dirty="0"/>
              <a:t> of the class being accessed.</a:t>
            </a:r>
          </a:p>
          <a:p>
            <a:r>
              <a:rPr lang="en-US" dirty="0"/>
              <a:t>    // Note that because </a:t>
            </a:r>
            <a:r>
              <a:rPr lang="en-US" dirty="0" err="1"/>
              <a:t>Pri</a:t>
            </a:r>
            <a:r>
              <a:rPr lang="en-US" dirty="0"/>
              <a:t> has inherited privately from Base,</a:t>
            </a:r>
          </a:p>
          <a:p>
            <a:r>
              <a:rPr lang="en-US" dirty="0"/>
              <a:t>    // all members of Base have become private when access through </a:t>
            </a:r>
            <a:r>
              <a:rPr lang="en-US" dirty="0" err="1"/>
              <a:t>Pri</a:t>
            </a:r>
            <a:r>
              <a:rPr lang="en-US" dirty="0"/>
              <a:t>.</a:t>
            </a:r>
          </a:p>
          <a:p>
            <a:r>
              <a:rPr lang="en-US" dirty="0"/>
              <a:t>   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cPri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cPri.m_nPublic</a:t>
            </a:r>
            <a:r>
              <a:rPr lang="en-US" dirty="0"/>
              <a:t> = 1; // not okay: </a:t>
            </a:r>
            <a:r>
              <a:rPr lang="en-US" dirty="0" err="1"/>
              <a:t>m_nPublic</a:t>
            </a:r>
            <a:r>
              <a:rPr lang="en-US" dirty="0"/>
              <a:t> is now a private member when accessed through </a:t>
            </a:r>
            <a:r>
              <a:rPr lang="en-US" dirty="0" err="1"/>
              <a:t>Pri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cPri.m_nPrivate</a:t>
            </a:r>
            <a:r>
              <a:rPr lang="en-US" dirty="0"/>
              <a:t> = 2; // not okay: can not access private members from outside class</a:t>
            </a:r>
          </a:p>
          <a:p>
            <a:r>
              <a:rPr lang="en-US" dirty="0"/>
              <a:t>    </a:t>
            </a:r>
            <a:r>
              <a:rPr lang="en-US" dirty="0" err="1"/>
              <a:t>cPri.m_nProtected</a:t>
            </a:r>
            <a:r>
              <a:rPr lang="en-US" dirty="0"/>
              <a:t> = 3; // not okay: </a:t>
            </a:r>
            <a:r>
              <a:rPr lang="en-US" dirty="0" err="1"/>
              <a:t>m_nProtected</a:t>
            </a:r>
            <a:r>
              <a:rPr lang="en-US" dirty="0"/>
              <a:t> is now a private member when accessed through </a:t>
            </a:r>
            <a:r>
              <a:rPr lang="en-US" dirty="0" err="1"/>
              <a:t>Pri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    // However, we can still access Base members as normal through Base: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cBase.m_nPublic</a:t>
            </a:r>
            <a:r>
              <a:rPr lang="en-US" dirty="0"/>
              <a:t> = 1; // okay, </a:t>
            </a:r>
            <a:r>
              <a:rPr lang="en-US" dirty="0" err="1"/>
              <a:t>m_nPublic</a:t>
            </a:r>
            <a:r>
              <a:rPr lang="en-US" dirty="0"/>
              <a:t> is public</a:t>
            </a:r>
          </a:p>
          <a:p>
            <a:r>
              <a:rPr lang="en-US" dirty="0"/>
              <a:t>    </a:t>
            </a:r>
            <a:r>
              <a:rPr lang="en-US" dirty="0" err="1"/>
              <a:t>cBase.m_nPrivate</a:t>
            </a:r>
            <a:r>
              <a:rPr lang="en-US" dirty="0"/>
              <a:t> = 2; // not okay, </a:t>
            </a:r>
            <a:r>
              <a:rPr lang="en-US" dirty="0" err="1"/>
              <a:t>m_nPrivate</a:t>
            </a:r>
            <a:r>
              <a:rPr lang="en-US" dirty="0"/>
              <a:t> is private</a:t>
            </a:r>
          </a:p>
          <a:p>
            <a:r>
              <a:rPr lang="en-US" dirty="0"/>
              <a:t>    </a:t>
            </a:r>
            <a:r>
              <a:rPr lang="en-US" dirty="0" err="1"/>
              <a:t>cBase.m_nProtected</a:t>
            </a:r>
            <a:r>
              <a:rPr lang="en-US" dirty="0"/>
              <a:t> = 3; // not okay, </a:t>
            </a:r>
            <a:r>
              <a:rPr lang="en-US" dirty="0" err="1"/>
              <a:t>m_nProtected</a:t>
            </a:r>
            <a:r>
              <a:rPr lang="en-US" dirty="0"/>
              <a:t> is protected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64830778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m_nPublic</a:t>
            </a:r>
            <a:r>
              <a:rPr lang="en-US" dirty="0"/>
              <a:t>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m_nPrivate</a:t>
            </a:r>
            <a:r>
              <a:rPr lang="en-US" dirty="0"/>
              <a:t>;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m_nProtected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937135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D2: private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m_nPublic2;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m_nPrivate2;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m_nProtected2;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955676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Destructors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688632"/>
          </a:xfrm>
        </p:spPr>
        <p:txBody>
          <a:bodyPr>
            <a:normAutofit fontScale="77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MyString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char *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MyString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char *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="")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Find the length of the string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Plus one character for a terminator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strlen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+ 1;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Allocate a buffer equal to this length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new char[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];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Copy the parameter into our internal buffer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strncpy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Make sure the string is terminated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[m_nLength-1] = '\0';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~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MyString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// destructor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We need to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deallocate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our buffer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delete[]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Set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to null just in case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char*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m_pchString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m_nLength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01284668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D3: public D2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m_nPublic3;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m_nPrivate3;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m_nProtected3;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345749243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4764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Adding, Hiding, Changing Derived Class Members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4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Base(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void Identify() { </a:t>
            </a:r>
            <a:r>
              <a:rPr lang="en-US" dirty="0" err="1"/>
              <a:t>cout</a:t>
            </a:r>
            <a:r>
              <a:rPr lang="en-US" dirty="0"/>
              <a:t> &lt;&lt; "I am a Base" &lt;&lt; </a:t>
            </a:r>
            <a:r>
              <a:rPr lang="en-US" dirty="0" err="1"/>
              <a:t>endl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67589615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:Base(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19870451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759614"/>
          </a:xfrm>
        </p:spPr>
        <p:txBody>
          <a:bodyPr/>
          <a:lstStyle/>
          <a:p>
            <a:r>
              <a:rPr lang="en-US" dirty="0" smtClean="0"/>
              <a:t>Adding New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:Base(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</a:t>
            </a:r>
            <a:r>
              <a:rPr lang="en-US" dirty="0"/>
              <a:t>() { return </a:t>
            </a:r>
            <a:r>
              <a:rPr lang="en-US" dirty="0" err="1"/>
              <a:t>m_nValue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4853434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(5);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cDerived</a:t>
            </a:r>
            <a:r>
              <a:rPr lang="en-US" dirty="0"/>
              <a:t> has value " &lt;&lt; </a:t>
            </a:r>
            <a:r>
              <a:rPr lang="en-US" dirty="0" err="1"/>
              <a:t>cDerived.GetValue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08785388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(5);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cBase</a:t>
            </a:r>
            <a:r>
              <a:rPr lang="en-US" dirty="0"/>
              <a:t> has value " &lt;&lt; </a:t>
            </a:r>
            <a:r>
              <a:rPr lang="en-US" dirty="0" err="1"/>
              <a:t>cBase.GetValue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3804032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en-US" dirty="0" smtClean="0"/>
              <a:t>Redefining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(5);</a:t>
            </a:r>
          </a:p>
          <a:p>
            <a:r>
              <a:rPr lang="en-US" dirty="0"/>
              <a:t>    </a:t>
            </a:r>
            <a:r>
              <a:rPr lang="en-US" dirty="0" err="1"/>
              <a:t>cBase.Identify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(7);</a:t>
            </a:r>
          </a:p>
          <a:p>
            <a:r>
              <a:rPr lang="en-US" dirty="0"/>
              <a:t>    </a:t>
            </a:r>
            <a:r>
              <a:rPr lang="en-US" dirty="0" err="1"/>
              <a:t>cDerived.Identify</a:t>
            </a:r>
            <a:r>
              <a:rPr lang="en-US" dirty="0"/>
              <a:t>()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202601049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:Base(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</a:t>
            </a:r>
            <a:r>
              <a:rPr lang="en-US" dirty="0"/>
              <a:t>() { return </a:t>
            </a:r>
            <a:r>
              <a:rPr lang="en-US" dirty="0" err="1"/>
              <a:t>m_nValue</a:t>
            </a:r>
            <a:r>
              <a:rPr lang="en-US" dirty="0"/>
              <a:t>;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Here's our modified function</a:t>
            </a:r>
          </a:p>
          <a:p>
            <a:r>
              <a:rPr lang="en-US" dirty="0"/>
              <a:t>    void Identify() { </a:t>
            </a:r>
            <a:r>
              <a:rPr lang="en-US" dirty="0" err="1"/>
              <a:t>cout</a:t>
            </a:r>
            <a:r>
              <a:rPr lang="en-US" dirty="0"/>
              <a:t> &lt;&lt; "I am a Derived" &lt;&lt; </a:t>
            </a:r>
            <a:r>
              <a:rPr lang="en-US" dirty="0" err="1"/>
              <a:t>endl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861468925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(5);</a:t>
            </a:r>
          </a:p>
          <a:p>
            <a:r>
              <a:rPr lang="en-US" dirty="0"/>
              <a:t>    </a:t>
            </a:r>
            <a:r>
              <a:rPr lang="en-US" dirty="0" err="1"/>
              <a:t>cBase.Identify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(7);</a:t>
            </a:r>
          </a:p>
          <a:p>
            <a:r>
              <a:rPr lang="en-US" dirty="0"/>
              <a:t>    </a:t>
            </a:r>
            <a:r>
              <a:rPr lang="en-US" dirty="0" err="1"/>
              <a:t>cDerived.Identify</a:t>
            </a:r>
            <a:r>
              <a:rPr lang="en-US" dirty="0"/>
              <a:t>()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418992369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06"/>
            <a:ext cx="8219256" cy="6876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Adding to Existing Functionality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6166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:Base(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</a:t>
            </a:r>
            <a:r>
              <a:rPr lang="en-US" dirty="0"/>
              <a:t>() { return </a:t>
            </a:r>
            <a:r>
              <a:rPr lang="en-US" dirty="0" err="1"/>
              <a:t>m_nValue</a:t>
            </a:r>
            <a:r>
              <a:rPr lang="en-US" dirty="0"/>
              <a:t>;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void Identify()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Base::Identify(); // call Base::Identify() first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"I am a Derived"; // then identify ourselves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78227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MyString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cMyName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("Alex");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"My name is: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cMyName.GetString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//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cMyName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destructor called here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!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r>
              <a:rPr lang="en-CA" b="0" dirty="0">
                <a:solidFill>
                  <a:srgbClr val="000000"/>
                </a:solidFill>
                <a:latin typeface="verdana"/>
              </a:rPr>
              <a:t>My name is: Alex</a:t>
            </a:r>
            <a:endParaRPr lang="en-CA" b="0" dirty="0"/>
          </a:p>
        </p:txBody>
      </p:sp>
    </p:spTree>
    <p:extLst>
      <p:ext uri="{BB962C8B-B14F-4D97-AF65-F5344CB8AC3E}">
        <p14:creationId xmlns="" xmlns:p14="http://schemas.microsoft.com/office/powerpoint/2010/main" val="138104897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(5);</a:t>
            </a:r>
          </a:p>
          <a:p>
            <a:r>
              <a:rPr lang="en-US" dirty="0"/>
              <a:t>    </a:t>
            </a:r>
            <a:r>
              <a:rPr lang="en-US" dirty="0" err="1"/>
              <a:t>cBase.Identify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(7);</a:t>
            </a:r>
          </a:p>
          <a:p>
            <a:r>
              <a:rPr lang="en-US" dirty="0"/>
              <a:t>    </a:t>
            </a:r>
            <a:r>
              <a:rPr lang="en-US" dirty="0" err="1"/>
              <a:t>cDerived.Identify</a:t>
            </a:r>
            <a:r>
              <a:rPr lang="en-US" dirty="0"/>
              <a:t>()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12431490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void Identify()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Identify(); // Note: no scope resolution!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"I am a Derived"; // then identify ourselves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0218633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98"/>
            <a:ext cx="7643192" cy="1119654"/>
          </a:xfrm>
        </p:spPr>
        <p:txBody>
          <a:bodyPr/>
          <a:lstStyle/>
          <a:p>
            <a:r>
              <a:rPr lang="en-US" dirty="0" smtClean="0"/>
              <a:t>Hiding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Base(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void </a:t>
            </a:r>
            <a:r>
              <a:rPr lang="en-US" dirty="0" err="1"/>
              <a:t>PrintValue</a:t>
            </a:r>
            <a:r>
              <a:rPr lang="en-US" dirty="0"/>
              <a:t>() {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m_nValue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84745151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 Base(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Base::</a:t>
            </a:r>
            <a:r>
              <a:rPr lang="en-US" dirty="0" err="1"/>
              <a:t>PrintValue</a:t>
            </a:r>
            <a:r>
              <a:rPr lang="en-US" dirty="0"/>
              <a:t> was inherited as protected, so the public has no access</a:t>
            </a:r>
          </a:p>
          <a:p>
            <a:r>
              <a:rPr lang="en-US" dirty="0"/>
              <a:t>    // But we're changing it to public by declaring it in the public section</a:t>
            </a:r>
          </a:p>
          <a:p>
            <a:r>
              <a:rPr lang="en-US" dirty="0"/>
              <a:t>    Base::</a:t>
            </a:r>
            <a:r>
              <a:rPr lang="en-US" dirty="0" err="1"/>
              <a:t>PrintValue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84488998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(7);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</a:t>
            </a:r>
            <a:r>
              <a:rPr lang="en-US" dirty="0" err="1"/>
              <a:t>PrintValue</a:t>
            </a:r>
            <a:r>
              <a:rPr lang="en-US" dirty="0"/>
              <a:t> is public in Derived, so this is okay</a:t>
            </a:r>
          </a:p>
          <a:p>
            <a:r>
              <a:rPr lang="en-US" dirty="0"/>
              <a:t>    </a:t>
            </a:r>
            <a:r>
              <a:rPr lang="en-US" dirty="0" err="1"/>
              <a:t>cDerived.PrintValue</a:t>
            </a:r>
            <a:r>
              <a:rPr lang="en-US" dirty="0"/>
              <a:t>(); // prints 7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03973332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4807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Base::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 </a:t>
            </a:r>
            <a:r>
              <a:rPr lang="en-US" dirty="0" err="1"/>
              <a:t>m_nValue</a:t>
            </a:r>
            <a:r>
              <a:rPr lang="en-US" dirty="0"/>
              <a:t> = </a:t>
            </a:r>
            <a:r>
              <a:rPr lang="en-US" dirty="0" err="1"/>
              <a:t>nValue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13783605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(7);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The following won't work because </a:t>
            </a:r>
            <a:r>
              <a:rPr lang="en-US" dirty="0" err="1"/>
              <a:t>m_nValue</a:t>
            </a:r>
            <a:r>
              <a:rPr lang="en-US" dirty="0"/>
              <a:t> has been redefined as private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cDerived.m_nValue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5189247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Multiple Inheritance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87" y="3239294"/>
            <a:ext cx="2105025" cy="1400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88498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1926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Person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m_nAge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m_bIsMale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Person(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nAge</a:t>
            </a:r>
            <a:r>
              <a:rPr lang="en-US" dirty="0"/>
              <a:t>,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bIsMale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), </a:t>
            </a:r>
            <a:r>
              <a:rPr lang="en-US" dirty="0" err="1"/>
              <a:t>m_nAge</a:t>
            </a:r>
            <a:r>
              <a:rPr lang="en-US" dirty="0"/>
              <a:t>(</a:t>
            </a:r>
            <a:r>
              <a:rPr lang="en-US" dirty="0" err="1"/>
              <a:t>nAge</a:t>
            </a:r>
            <a:r>
              <a:rPr lang="en-US" dirty="0"/>
              <a:t>), </a:t>
            </a:r>
            <a:r>
              <a:rPr lang="en-US" dirty="0" err="1"/>
              <a:t>m_bIsMale</a:t>
            </a:r>
            <a:r>
              <a:rPr lang="en-US" dirty="0"/>
              <a:t>(</a:t>
            </a:r>
            <a:r>
              <a:rPr lang="en-US" dirty="0" err="1"/>
              <a:t>bIsMale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GetAge</a:t>
            </a:r>
            <a:r>
              <a:rPr lang="en-US" dirty="0"/>
              <a:t>() { return </a:t>
            </a:r>
            <a:r>
              <a:rPr lang="en-US" dirty="0" err="1"/>
              <a:t>m_nAge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IsMale</a:t>
            </a:r>
            <a:r>
              <a:rPr lang="en-US" dirty="0"/>
              <a:t>() { return </a:t>
            </a:r>
            <a:r>
              <a:rPr lang="en-US" dirty="0" err="1"/>
              <a:t>m_bIsMale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23458288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 Employee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m_strEmployer</a:t>
            </a:r>
            <a:r>
              <a:rPr lang="en-US" dirty="0"/>
              <a:t>;</a:t>
            </a:r>
          </a:p>
          <a:p>
            <a:r>
              <a:rPr lang="en-US" dirty="0"/>
              <a:t>    double </a:t>
            </a:r>
            <a:r>
              <a:rPr lang="en-US" dirty="0" err="1"/>
              <a:t>m_dWage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Employee(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strEmployer</a:t>
            </a:r>
            <a:r>
              <a:rPr lang="en-US" dirty="0"/>
              <a:t>, double </a:t>
            </a:r>
            <a:r>
              <a:rPr lang="en-US" dirty="0" err="1"/>
              <a:t>dWage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m_strEmployer</a:t>
            </a:r>
            <a:r>
              <a:rPr lang="en-US" dirty="0"/>
              <a:t>(</a:t>
            </a:r>
            <a:r>
              <a:rPr lang="en-US" dirty="0" err="1"/>
              <a:t>strEmployer</a:t>
            </a:r>
            <a:r>
              <a:rPr lang="en-US" dirty="0"/>
              <a:t>), </a:t>
            </a:r>
            <a:r>
              <a:rPr lang="en-US" dirty="0" err="1"/>
              <a:t>m_dWage</a:t>
            </a:r>
            <a:r>
              <a:rPr lang="en-US" dirty="0"/>
              <a:t>(</a:t>
            </a:r>
            <a:r>
              <a:rPr lang="en-US" dirty="0" err="1"/>
              <a:t>dWage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GetEmployer</a:t>
            </a:r>
            <a:r>
              <a:rPr lang="en-US" dirty="0"/>
              <a:t>() { return </a:t>
            </a:r>
            <a:r>
              <a:rPr lang="en-US" dirty="0" err="1"/>
              <a:t>m_strEmployer</a:t>
            </a:r>
            <a:r>
              <a:rPr lang="en-US" dirty="0"/>
              <a:t>; }</a:t>
            </a:r>
          </a:p>
          <a:p>
            <a:r>
              <a:rPr lang="en-US" dirty="0"/>
              <a:t>    double </a:t>
            </a:r>
            <a:r>
              <a:rPr lang="en-US" dirty="0" err="1"/>
              <a:t>GetWage</a:t>
            </a:r>
            <a:r>
              <a:rPr lang="en-US" dirty="0"/>
              <a:t>() { return </a:t>
            </a:r>
            <a:r>
              <a:rPr lang="en-US" dirty="0" err="1"/>
              <a:t>m_dWage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74513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en-CA" dirty="0" smtClean="0"/>
              <a:t>Constructor &amp; destructor timing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Simple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Simple(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"Constructing Simple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~Simple()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"Destructing Simple"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1317584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// Teacher publicly inherits Person and Employee</a:t>
            </a:r>
          </a:p>
          <a:p>
            <a:r>
              <a:rPr lang="en-US" dirty="0"/>
              <a:t>class Teacher: public Person, public Employee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m_nTeachesGrade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Teacher(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nAge</a:t>
            </a:r>
            <a:r>
              <a:rPr lang="en-US" dirty="0"/>
              <a:t>,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bIsMale</a:t>
            </a:r>
            <a:r>
              <a:rPr lang="en-US" dirty="0"/>
              <a:t>,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strEmployer</a:t>
            </a:r>
            <a:r>
              <a:rPr lang="en-US" dirty="0"/>
              <a:t>, double </a:t>
            </a:r>
            <a:r>
              <a:rPr lang="en-US" dirty="0" err="1"/>
              <a:t>dWage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nTeachesGrade</a:t>
            </a:r>
            <a:r>
              <a:rPr lang="en-US" dirty="0"/>
              <a:t>)</a:t>
            </a:r>
          </a:p>
          <a:p>
            <a:r>
              <a:rPr lang="en-US" dirty="0"/>
              <a:t>        : Person(</a:t>
            </a:r>
            <a:r>
              <a:rPr lang="en-US" dirty="0" err="1"/>
              <a:t>strName</a:t>
            </a:r>
            <a:r>
              <a:rPr lang="en-US" dirty="0"/>
              <a:t>, </a:t>
            </a:r>
            <a:r>
              <a:rPr lang="en-US" dirty="0" err="1"/>
              <a:t>nAge</a:t>
            </a:r>
            <a:r>
              <a:rPr lang="en-US" dirty="0"/>
              <a:t>, </a:t>
            </a:r>
            <a:r>
              <a:rPr lang="en-US" dirty="0" err="1"/>
              <a:t>bIsMale</a:t>
            </a:r>
            <a:r>
              <a:rPr lang="en-US" dirty="0"/>
              <a:t>), Employee(</a:t>
            </a:r>
            <a:r>
              <a:rPr lang="en-US" dirty="0" err="1"/>
              <a:t>strEmployer</a:t>
            </a:r>
            <a:r>
              <a:rPr lang="en-US" dirty="0"/>
              <a:t>, </a:t>
            </a:r>
            <a:r>
              <a:rPr lang="en-US" dirty="0" err="1"/>
              <a:t>dWage</a:t>
            </a:r>
            <a:r>
              <a:rPr lang="en-US" dirty="0"/>
              <a:t>), </a:t>
            </a:r>
            <a:r>
              <a:rPr lang="en-US" dirty="0" err="1"/>
              <a:t>m_nTeachesGrade</a:t>
            </a:r>
            <a:r>
              <a:rPr lang="en-US" dirty="0"/>
              <a:t>(</a:t>
            </a:r>
            <a:r>
              <a:rPr lang="en-US" dirty="0" err="1"/>
              <a:t>nTeachesGrade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19026660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76672"/>
            <a:ext cx="8147248" cy="6515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Problems w/ </a:t>
            </a:r>
            <a:r>
              <a:rPr lang="en-US" sz="3000" dirty="0" err="1" smtClean="0"/>
              <a:t>Mult</a:t>
            </a:r>
            <a:r>
              <a:rPr lang="en-US" sz="3000" dirty="0" smtClean="0"/>
              <a:t>. Inheritance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8" y="1772816"/>
            <a:ext cx="7620000" cy="4877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</a:t>
            </a:r>
            <a:r>
              <a:rPr lang="en-US" dirty="0" err="1"/>
              <a:t>USBDevice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long </a:t>
            </a:r>
            <a:r>
              <a:rPr lang="en-US" dirty="0" err="1"/>
              <a:t>m_lID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USBDevice</a:t>
            </a:r>
            <a:r>
              <a:rPr lang="en-US" dirty="0"/>
              <a:t>(long </a:t>
            </a:r>
            <a:r>
              <a:rPr lang="en-US" dirty="0" err="1"/>
              <a:t>lID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m_lID</a:t>
            </a:r>
            <a:r>
              <a:rPr lang="en-US" dirty="0"/>
              <a:t>(</a:t>
            </a:r>
            <a:r>
              <a:rPr lang="en-US" dirty="0" err="1"/>
              <a:t>lID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long </a:t>
            </a:r>
            <a:r>
              <a:rPr lang="en-US" dirty="0" err="1"/>
              <a:t>GetID</a:t>
            </a:r>
            <a:r>
              <a:rPr lang="en-US" dirty="0"/>
              <a:t>() { return </a:t>
            </a:r>
            <a:r>
              <a:rPr lang="en-US" dirty="0" err="1"/>
              <a:t>m_lID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577414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 </a:t>
            </a:r>
            <a:r>
              <a:rPr lang="en-US" dirty="0" err="1"/>
              <a:t>NetworkDevice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long </a:t>
            </a:r>
            <a:r>
              <a:rPr lang="en-US" dirty="0" err="1"/>
              <a:t>m_lID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NetworkDevice</a:t>
            </a:r>
            <a:r>
              <a:rPr lang="en-US" dirty="0"/>
              <a:t>(long </a:t>
            </a:r>
            <a:r>
              <a:rPr lang="en-US" dirty="0" err="1"/>
              <a:t>lID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m_lID</a:t>
            </a:r>
            <a:r>
              <a:rPr lang="en-US" dirty="0"/>
              <a:t>(</a:t>
            </a:r>
            <a:r>
              <a:rPr lang="en-US" dirty="0" err="1"/>
              <a:t>lID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long </a:t>
            </a:r>
            <a:r>
              <a:rPr lang="en-US" dirty="0" err="1"/>
              <a:t>GetID</a:t>
            </a:r>
            <a:r>
              <a:rPr lang="en-US" dirty="0"/>
              <a:t>() { return </a:t>
            </a:r>
            <a:r>
              <a:rPr lang="en-US" dirty="0" err="1"/>
              <a:t>m_lID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34577933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1520" y="665698"/>
            <a:ext cx="856895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class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WirelessAdaptor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public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USBDevice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public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NetworkDevice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public: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WirelessAdaptor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(long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lUSBID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long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lNetworkID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    :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USBDevice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lUSBID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),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NetworkDevice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lNetworkID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};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int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main()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WirelessAdaptor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c54G(5442, 181742);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cout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&lt;&lt; c54G.GetID(); // Which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GetID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() do we call?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return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3745077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WirelessAdaptor</a:t>
            </a:r>
            <a:r>
              <a:rPr lang="en-US" dirty="0"/>
              <a:t> c54G(5442, 181742);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c54G.USBDevice::</a:t>
            </a:r>
            <a:r>
              <a:rPr lang="en-US" dirty="0" err="1"/>
              <a:t>GetID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4101225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Scanner: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Printer: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Copier: public Scanner, public Printer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00808"/>
            <a:ext cx="2731245" cy="2030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451277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59614"/>
          </a:xfrm>
        </p:spPr>
        <p:txBody>
          <a:bodyPr/>
          <a:lstStyle/>
          <a:p>
            <a:r>
              <a:rPr lang="en-US" dirty="0" smtClean="0"/>
              <a:t>Virtual Base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8052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PoweredDevice</a:t>
            </a:r>
            <a:r>
              <a:rPr lang="en-US" dirty="0"/>
              <a:t>: " &lt;&lt; </a:t>
            </a:r>
            <a:r>
              <a:rPr lang="en-US" dirty="0" err="1"/>
              <a:t>nPower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Scanner: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Scanner(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nScanner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"Scanner: " &lt;&lt; </a:t>
            </a:r>
            <a:r>
              <a:rPr lang="en-US" dirty="0" err="1"/>
              <a:t>nScanner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93179661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1926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Printer: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Printer(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nPrinter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"Printer: " &lt;&lt; </a:t>
            </a:r>
            <a:r>
              <a:rPr lang="en-US" dirty="0" err="1"/>
              <a:t>nPrinter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Copier: public Scanner, public Printer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Copier(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nScanner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nPrinter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    : Scanner(</a:t>
            </a:r>
            <a:r>
              <a:rPr lang="en-US" dirty="0" err="1"/>
              <a:t>nScanner</a:t>
            </a:r>
            <a:r>
              <a:rPr lang="en-US" dirty="0"/>
              <a:t>, </a:t>
            </a:r>
            <a:r>
              <a:rPr lang="en-US" dirty="0" err="1"/>
              <a:t>nPower</a:t>
            </a:r>
            <a:r>
              <a:rPr lang="en-US" dirty="0"/>
              <a:t>), Printer(</a:t>
            </a:r>
            <a:r>
              <a:rPr lang="en-US" dirty="0" err="1"/>
              <a:t>nPrinter</a:t>
            </a:r>
            <a:r>
              <a:rPr lang="en-US" dirty="0"/>
              <a:t>,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97479215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8900" y="2924969"/>
            <a:ext cx="3276600" cy="2028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743191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int</a:t>
            </a:r>
            <a:r>
              <a:rPr lang="fr-FR" dirty="0"/>
              <a:t> main()</a:t>
            </a:r>
          </a:p>
          <a:p>
            <a:r>
              <a:rPr lang="fr-FR" dirty="0"/>
              <a:t>{</a:t>
            </a:r>
          </a:p>
          <a:p>
            <a:r>
              <a:rPr lang="fr-FR" dirty="0"/>
              <a:t>    Copier </a:t>
            </a:r>
            <a:r>
              <a:rPr lang="fr-FR" dirty="0" err="1"/>
              <a:t>cCopier</a:t>
            </a:r>
            <a:r>
              <a:rPr lang="fr-FR" dirty="0"/>
              <a:t>(1, 2, 3);</a:t>
            </a:r>
          </a:p>
          <a:p>
            <a:r>
              <a:rPr lang="fr-FR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6339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289451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Allocate a Simple on the stack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Simple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cSimple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(1);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cSimple.GetID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Allocate a Simple dynamically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Simple *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pSimple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new Simple(2);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pSimple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delete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pSimple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//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cSimple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goes out of scope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here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r>
              <a:rPr lang="en-CA" b="0" dirty="0">
                <a:solidFill>
                  <a:srgbClr val="000000"/>
                </a:solidFill>
                <a:latin typeface="verdana"/>
              </a:rPr>
              <a:t>Constructing Simple 1 1 Constructing Simple 2 2 Destructing Simple 2 Destructing Simple 1 </a:t>
            </a:r>
            <a:endParaRPr lang="en-CA" b="0" dirty="0"/>
          </a:p>
        </p:txBody>
      </p:sp>
    </p:spTree>
    <p:extLst>
      <p:ext uri="{BB962C8B-B14F-4D97-AF65-F5344CB8AC3E}">
        <p14:creationId xmlns="" xmlns:p14="http://schemas.microsoft.com/office/powerpoint/2010/main" val="337469273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336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class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Scanner: virtual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Printer: virtual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Copier: public Scanner, public Printer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95963812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480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PoweredDevice</a:t>
            </a:r>
            <a:r>
              <a:rPr lang="en-US" dirty="0"/>
              <a:t>: " &lt;&lt; </a:t>
            </a:r>
            <a:r>
              <a:rPr lang="en-US" dirty="0" err="1"/>
              <a:t>nPower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Scanner: virtual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Scanner(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nScanner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"Scanner: " &lt;&lt; </a:t>
            </a:r>
            <a:r>
              <a:rPr lang="en-US" dirty="0" err="1"/>
              <a:t>nScanner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91917227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408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Printer: virtual public </a:t>
            </a:r>
            <a:r>
              <a:rPr lang="en-US" dirty="0" err="1"/>
              <a:t>PoweredDevice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Printer(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nPrinter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"Printer: " &lt;&lt; </a:t>
            </a:r>
            <a:r>
              <a:rPr lang="en-US" dirty="0" err="1"/>
              <a:t>nPrinter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Copier: public Scanner, public Printer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Copier(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nScanner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nPrinter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    : Scanner(</a:t>
            </a:r>
            <a:r>
              <a:rPr lang="en-US" dirty="0" err="1"/>
              <a:t>nScanner</a:t>
            </a:r>
            <a:r>
              <a:rPr lang="en-US" dirty="0"/>
              <a:t>, </a:t>
            </a:r>
            <a:r>
              <a:rPr lang="en-US" dirty="0" err="1"/>
              <a:t>nPower</a:t>
            </a:r>
            <a:r>
              <a:rPr lang="en-US" dirty="0"/>
              <a:t>), Printer(</a:t>
            </a:r>
            <a:r>
              <a:rPr lang="en-US" dirty="0" err="1"/>
              <a:t>nPrinter</a:t>
            </a:r>
            <a:r>
              <a:rPr lang="en-US" dirty="0"/>
              <a:t>, </a:t>
            </a:r>
            <a:r>
              <a:rPr lang="en-US" dirty="0" err="1"/>
              <a:t>nPower</a:t>
            </a:r>
            <a:r>
              <a:rPr lang="en-US" dirty="0"/>
              <a:t>), </a:t>
            </a:r>
            <a:r>
              <a:rPr lang="en-US" dirty="0" err="1"/>
              <a:t>PoweredDevice</a:t>
            </a:r>
            <a:r>
              <a:rPr lang="en-US" dirty="0"/>
              <a:t>(</a:t>
            </a:r>
            <a:r>
              <a:rPr lang="en-US" dirty="0" err="1"/>
              <a:t>nPower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51257080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int</a:t>
            </a:r>
            <a:r>
              <a:rPr lang="fr-FR" dirty="0"/>
              <a:t> main()</a:t>
            </a:r>
          </a:p>
          <a:p>
            <a:r>
              <a:rPr lang="fr-FR" dirty="0"/>
              <a:t>{</a:t>
            </a:r>
          </a:p>
          <a:p>
            <a:r>
              <a:rPr lang="fr-FR" dirty="0"/>
              <a:t>    Copier </a:t>
            </a:r>
            <a:r>
              <a:rPr lang="fr-FR" dirty="0" err="1"/>
              <a:t>cCopier</a:t>
            </a:r>
            <a:r>
              <a:rPr lang="fr-FR" dirty="0"/>
              <a:t>(1, 2, 3);</a:t>
            </a:r>
          </a:p>
          <a:p>
            <a:r>
              <a:rPr lang="fr-FR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800316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Pointers and References to Base Class of Derived Objects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m_nValue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Base(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m_nValue</a:t>
            </a:r>
            <a:r>
              <a:rPr lang="en-US" dirty="0"/>
              <a:t>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"Base"; }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</a:t>
            </a:r>
            <a:r>
              <a:rPr lang="en-US" dirty="0"/>
              <a:t>() { return </a:t>
            </a:r>
            <a:r>
              <a:rPr lang="en-US" dirty="0" err="1"/>
              <a:t>m_nValue</a:t>
            </a:r>
            <a:r>
              <a:rPr lang="en-US" dirty="0"/>
              <a:t>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8000060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    : Base(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"Derived"; }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GetValueDoubled</a:t>
            </a:r>
            <a:r>
              <a:rPr lang="en-US" dirty="0"/>
              <a:t>() { return </a:t>
            </a:r>
            <a:r>
              <a:rPr lang="en-US" dirty="0" err="1"/>
              <a:t>m_nValue</a:t>
            </a:r>
            <a:r>
              <a:rPr lang="en-US" dirty="0"/>
              <a:t> * 2;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520940144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90465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(5);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cDerived</a:t>
            </a:r>
            <a:r>
              <a:rPr lang="en-US" dirty="0"/>
              <a:t> is a " &lt;&lt; </a:t>
            </a:r>
            <a:r>
              <a:rPr lang="en-US" dirty="0" err="1"/>
              <a:t>cDerived.GetName</a:t>
            </a:r>
            <a:r>
              <a:rPr lang="en-US" dirty="0"/>
              <a:t>() &lt;&lt; " and has value " &lt;&lt; </a:t>
            </a:r>
            <a:r>
              <a:rPr lang="en-US" dirty="0" err="1"/>
              <a:t>cDerived.GetValue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 &amp;</a:t>
            </a:r>
            <a:r>
              <a:rPr lang="en-US" dirty="0" err="1"/>
              <a:t>rDerived</a:t>
            </a:r>
            <a:r>
              <a:rPr lang="en-US" dirty="0"/>
              <a:t> =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rDerived</a:t>
            </a:r>
            <a:r>
              <a:rPr lang="en-US" dirty="0"/>
              <a:t> is a " &lt;&lt; </a:t>
            </a:r>
            <a:r>
              <a:rPr lang="en-US" dirty="0" err="1"/>
              <a:t>rDerived.GetName</a:t>
            </a:r>
            <a:r>
              <a:rPr lang="en-US" dirty="0"/>
              <a:t>() &lt;&lt; " and has value " &lt;&lt; </a:t>
            </a:r>
            <a:r>
              <a:rPr lang="en-US" dirty="0" err="1"/>
              <a:t>rDerived.GetValue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Derived *</a:t>
            </a:r>
            <a:r>
              <a:rPr lang="en-US" dirty="0" err="1"/>
              <a:t>pDerived</a:t>
            </a:r>
            <a:r>
              <a:rPr lang="en-US" dirty="0"/>
              <a:t> = &amp;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pDerived</a:t>
            </a:r>
            <a:r>
              <a:rPr lang="en-US" dirty="0"/>
              <a:t> is a " &lt;&lt; </a:t>
            </a:r>
            <a:r>
              <a:rPr lang="en-US" dirty="0" err="1"/>
              <a:t>pDerived</a:t>
            </a:r>
            <a:r>
              <a:rPr lang="en-US" dirty="0"/>
              <a:t>-&gt;</a:t>
            </a:r>
            <a:r>
              <a:rPr lang="en-US" dirty="0" err="1"/>
              <a:t>GetName</a:t>
            </a:r>
            <a:r>
              <a:rPr lang="en-US" dirty="0"/>
              <a:t>() &lt;&lt; " and has value " &lt;&lt; </a:t>
            </a:r>
            <a:r>
              <a:rPr lang="en-US" dirty="0" err="1"/>
              <a:t>pDerived</a:t>
            </a:r>
            <a:r>
              <a:rPr lang="en-US" dirty="0"/>
              <a:t>-&gt;</a:t>
            </a:r>
            <a:r>
              <a:rPr lang="en-US" dirty="0" err="1"/>
              <a:t>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913425152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568952" cy="612068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(5);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These are both legal!</a:t>
            </a:r>
          </a:p>
          <a:p>
            <a:r>
              <a:rPr lang="en-US" dirty="0"/>
              <a:t>    Base &amp;</a:t>
            </a:r>
            <a:r>
              <a:rPr lang="en-US" dirty="0" err="1"/>
              <a:t>rBase</a:t>
            </a:r>
            <a:r>
              <a:rPr lang="en-US" dirty="0"/>
              <a:t> =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Base *</a:t>
            </a:r>
            <a:r>
              <a:rPr lang="en-US" dirty="0" err="1"/>
              <a:t>pBase</a:t>
            </a:r>
            <a:r>
              <a:rPr lang="en-US" dirty="0"/>
              <a:t> = &amp;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cDerived</a:t>
            </a:r>
            <a:r>
              <a:rPr lang="en-US" dirty="0"/>
              <a:t> is a " &lt;&lt; </a:t>
            </a:r>
            <a:r>
              <a:rPr lang="en-US" dirty="0" err="1"/>
              <a:t>cDerived.GetName</a:t>
            </a:r>
            <a:r>
              <a:rPr lang="en-US" dirty="0"/>
              <a:t>() &lt;&lt; " and has value " &lt;&lt; </a:t>
            </a:r>
            <a:r>
              <a:rPr lang="en-US" dirty="0" err="1"/>
              <a:t>cDerived.GetValue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rBase</a:t>
            </a:r>
            <a:r>
              <a:rPr lang="en-US" dirty="0"/>
              <a:t> is a " &lt;&lt; </a:t>
            </a:r>
            <a:r>
              <a:rPr lang="en-US" dirty="0" err="1"/>
              <a:t>rBase.GetName</a:t>
            </a:r>
            <a:r>
              <a:rPr lang="en-US" dirty="0"/>
              <a:t>() &lt;&lt; " and has value " &lt;&lt; </a:t>
            </a:r>
            <a:r>
              <a:rPr lang="en-US" dirty="0" err="1"/>
              <a:t>rBase.GetValue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pBase</a:t>
            </a:r>
            <a:r>
              <a:rPr lang="en-US" dirty="0"/>
              <a:t> is a " &lt;&lt; </a:t>
            </a:r>
            <a:r>
              <a:rPr lang="en-US" dirty="0" err="1"/>
              <a:t>pBase</a:t>
            </a:r>
            <a:r>
              <a:rPr lang="en-US" dirty="0"/>
              <a:t>-&gt;</a:t>
            </a:r>
            <a:r>
              <a:rPr lang="en-US" dirty="0" err="1"/>
              <a:t>GetName</a:t>
            </a:r>
            <a:r>
              <a:rPr lang="en-US" dirty="0"/>
              <a:t>() &lt;&lt; " and has value " &lt;&lt; </a:t>
            </a:r>
            <a:r>
              <a:rPr lang="en-US" dirty="0" err="1"/>
              <a:t>pBase</a:t>
            </a:r>
            <a:r>
              <a:rPr lang="en-US" dirty="0"/>
              <a:t>-&gt;</a:t>
            </a:r>
            <a:r>
              <a:rPr lang="en-US" dirty="0" err="1"/>
              <a:t>GetValue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624012078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640960" cy="62646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We're making this constructor protected because</a:t>
            </a:r>
          </a:p>
          <a:p>
            <a:r>
              <a:rPr lang="en-US" dirty="0"/>
              <a:t>    // we don't want people creating Animal objects directly,</a:t>
            </a:r>
          </a:p>
          <a:p>
            <a:r>
              <a:rPr lang="en-US" dirty="0"/>
              <a:t>    // but we still want derived classes to be able to use it.</a:t>
            </a:r>
          </a:p>
          <a:p>
            <a:r>
              <a:rPr lang="en-US" dirty="0"/>
              <a:t>    Animal(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Speak() { return "???";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1882358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Cat: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Cat(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Speak() { return "Meow";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744972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/>
          <a:lstStyle/>
          <a:p>
            <a:r>
              <a:rPr lang="en-CA" dirty="0"/>
              <a:t>The hidden “this”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5040560"/>
          </a:xfrm>
        </p:spPr>
        <p:txBody>
          <a:bodyPr>
            <a:normAutofit fontScale="925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Simple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Simple(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Simple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cSimple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(1);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cSimple.SetID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(2);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cSimple.GetID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7448793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Dog: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Dog(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Speak() { return "Woof";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40536235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633670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Cat </a:t>
            </a:r>
            <a:r>
              <a:rPr lang="en-US" dirty="0" err="1"/>
              <a:t>cCat</a:t>
            </a:r>
            <a:r>
              <a:rPr lang="en-US" dirty="0"/>
              <a:t>("Fred");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cCat</a:t>
            </a:r>
            <a:r>
              <a:rPr lang="en-US" dirty="0"/>
              <a:t> is named " &lt;&lt; </a:t>
            </a:r>
            <a:r>
              <a:rPr lang="en-US" dirty="0" err="1"/>
              <a:t>cCat.GetName</a:t>
            </a:r>
            <a:r>
              <a:rPr lang="en-US" dirty="0"/>
              <a:t>() &lt;&lt; ", and it says " &lt;&lt; </a:t>
            </a:r>
            <a:r>
              <a:rPr lang="en-US" dirty="0" err="1"/>
              <a:t>cCat.Speak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Dog </a:t>
            </a:r>
            <a:r>
              <a:rPr lang="en-US" dirty="0" err="1"/>
              <a:t>cDog</a:t>
            </a:r>
            <a:r>
              <a:rPr lang="en-US" dirty="0"/>
              <a:t>("</a:t>
            </a:r>
            <a:r>
              <a:rPr lang="en-US" dirty="0" err="1"/>
              <a:t>Garbo</a:t>
            </a:r>
            <a:r>
              <a:rPr lang="en-US" dirty="0"/>
              <a:t>");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cDog</a:t>
            </a:r>
            <a:r>
              <a:rPr lang="en-US" dirty="0"/>
              <a:t> is named " &lt;&lt; </a:t>
            </a:r>
            <a:r>
              <a:rPr lang="en-US" dirty="0" err="1"/>
              <a:t>cDog.GetName</a:t>
            </a:r>
            <a:r>
              <a:rPr lang="en-US" dirty="0"/>
              <a:t>() &lt;&lt; ", and it says " &lt;&lt; </a:t>
            </a:r>
            <a:r>
              <a:rPr lang="en-US" dirty="0" err="1"/>
              <a:t>cDog.Speak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Animal *</a:t>
            </a:r>
            <a:r>
              <a:rPr lang="en-US" dirty="0" err="1"/>
              <a:t>pAnimal</a:t>
            </a:r>
            <a:r>
              <a:rPr lang="en-US" dirty="0"/>
              <a:t> = &amp;</a:t>
            </a:r>
            <a:r>
              <a:rPr lang="en-US" dirty="0" err="1"/>
              <a:t>cCat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pAnimal</a:t>
            </a:r>
            <a:r>
              <a:rPr lang="en-US" dirty="0"/>
              <a:t> is named " &lt;&lt; </a:t>
            </a:r>
            <a:r>
              <a:rPr lang="en-US" dirty="0" err="1"/>
              <a:t>pAnimal</a:t>
            </a:r>
            <a:r>
              <a:rPr lang="en-US" dirty="0"/>
              <a:t>-&gt;</a:t>
            </a:r>
            <a:r>
              <a:rPr lang="en-US" dirty="0" err="1"/>
              <a:t>GetName</a:t>
            </a:r>
            <a:r>
              <a:rPr lang="en-US" dirty="0"/>
              <a:t>() &lt;&lt; ", and it says " &lt;&lt; </a:t>
            </a:r>
            <a:r>
              <a:rPr lang="en-US" dirty="0" err="1"/>
              <a:t>pAnimal</a:t>
            </a:r>
            <a:r>
              <a:rPr lang="en-US" dirty="0"/>
              <a:t>-&gt;Speak()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Animal *</a:t>
            </a:r>
            <a:r>
              <a:rPr lang="en-US" dirty="0" err="1"/>
              <a:t>pAnimal</a:t>
            </a:r>
            <a:r>
              <a:rPr lang="en-US" dirty="0"/>
              <a:t> = &amp;</a:t>
            </a:r>
            <a:r>
              <a:rPr lang="en-US" dirty="0" err="1"/>
              <a:t>cDog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pAnimal</a:t>
            </a:r>
            <a:r>
              <a:rPr lang="en-US" dirty="0"/>
              <a:t> is named " &lt;&lt; </a:t>
            </a:r>
            <a:r>
              <a:rPr lang="en-US" dirty="0" err="1"/>
              <a:t>pAnimal</a:t>
            </a:r>
            <a:r>
              <a:rPr lang="en-US" dirty="0"/>
              <a:t>-&gt;</a:t>
            </a:r>
            <a:r>
              <a:rPr lang="en-US" dirty="0" err="1"/>
              <a:t>GetName</a:t>
            </a:r>
            <a:r>
              <a:rPr lang="en-US" dirty="0"/>
              <a:t>() &lt;&lt; ", and it says " &lt;&lt; </a:t>
            </a:r>
            <a:r>
              <a:rPr lang="en-US" dirty="0" err="1"/>
              <a:t>pAnimal</a:t>
            </a:r>
            <a:r>
              <a:rPr lang="en-US" dirty="0"/>
              <a:t>-&gt;Speak()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3656848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for pointers and references to base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void Report(Cat &amp;</a:t>
            </a:r>
            <a:r>
              <a:rPr lang="en-US" dirty="0" err="1"/>
              <a:t>cCat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cCat.GetName</a:t>
            </a:r>
            <a:r>
              <a:rPr lang="en-US" dirty="0"/>
              <a:t>() &lt;&lt; " says " &lt;&lt; </a:t>
            </a:r>
            <a:r>
              <a:rPr lang="en-US" dirty="0" err="1"/>
              <a:t>cCat.Speak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void Report(Dog &amp;</a:t>
            </a:r>
            <a:r>
              <a:rPr lang="en-US" dirty="0" err="1"/>
              <a:t>cDog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cDog.GetName</a:t>
            </a:r>
            <a:r>
              <a:rPr lang="en-US" dirty="0"/>
              <a:t>() &lt;&lt; " says " &lt;&lt; </a:t>
            </a:r>
            <a:r>
              <a:rPr lang="en-US" dirty="0" err="1"/>
              <a:t>cDog.Speak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28953237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void Report(Animal &amp;</a:t>
            </a:r>
            <a:r>
              <a:rPr lang="en-US" dirty="0" err="1"/>
              <a:t>rAnimal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rAnimal.GetName</a:t>
            </a:r>
            <a:r>
              <a:rPr lang="en-US" dirty="0"/>
              <a:t>() &lt;&lt; " says " &lt;&lt; </a:t>
            </a:r>
            <a:r>
              <a:rPr lang="en-US" dirty="0" err="1"/>
              <a:t>rAnimal.Speak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949773549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r>
              <a:rPr lang="en-US" dirty="0"/>
              <a:t>Cat </a:t>
            </a:r>
            <a:r>
              <a:rPr lang="en-US" dirty="0" err="1"/>
              <a:t>acCats</a:t>
            </a:r>
            <a:r>
              <a:rPr lang="en-US" dirty="0"/>
              <a:t>[] = { Cat("Fred"), Cat("Tyson"), Cat("Zeke") };</a:t>
            </a:r>
          </a:p>
          <a:p>
            <a:r>
              <a:rPr lang="en-US" dirty="0"/>
              <a:t>Dog </a:t>
            </a:r>
            <a:r>
              <a:rPr lang="en-US" dirty="0" err="1"/>
              <a:t>acDogs</a:t>
            </a:r>
            <a:r>
              <a:rPr lang="en-US" dirty="0"/>
              <a:t>[] = { Dog("</a:t>
            </a:r>
            <a:r>
              <a:rPr lang="en-US" dirty="0" err="1"/>
              <a:t>Garbo</a:t>
            </a:r>
            <a:r>
              <a:rPr lang="en-US" dirty="0"/>
              <a:t>"), Dog("</a:t>
            </a:r>
            <a:r>
              <a:rPr lang="en-US" dirty="0" err="1"/>
              <a:t>Pooky</a:t>
            </a:r>
            <a:r>
              <a:rPr lang="en-US" dirty="0"/>
              <a:t>"), Dog("Truffle") 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iii=0; iii &lt; 3; iii++)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acCats</a:t>
            </a:r>
            <a:r>
              <a:rPr lang="en-US" dirty="0"/>
              <a:t>[iii].</a:t>
            </a:r>
            <a:r>
              <a:rPr lang="en-US" dirty="0" err="1"/>
              <a:t>GetName</a:t>
            </a:r>
            <a:r>
              <a:rPr lang="en-US" dirty="0"/>
              <a:t>() &lt;&lt; " says " &lt;&lt; </a:t>
            </a:r>
            <a:r>
              <a:rPr lang="en-US" dirty="0" err="1"/>
              <a:t>acCats</a:t>
            </a:r>
            <a:r>
              <a:rPr lang="en-US" dirty="0"/>
              <a:t>[iii].Speak()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iii=0; iii &lt; 3; iii++)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acDogs</a:t>
            </a:r>
            <a:r>
              <a:rPr lang="en-US" dirty="0"/>
              <a:t>[iii].</a:t>
            </a:r>
            <a:r>
              <a:rPr lang="en-US" dirty="0" err="1"/>
              <a:t>GetName</a:t>
            </a:r>
            <a:r>
              <a:rPr lang="en-US" dirty="0"/>
              <a:t>() &lt;&lt; " says " &lt;&lt; </a:t>
            </a:r>
            <a:r>
              <a:rPr lang="en-US" dirty="0" err="1"/>
              <a:t>acDogs</a:t>
            </a:r>
            <a:r>
              <a:rPr lang="en-US" dirty="0"/>
              <a:t>[iii].Speak()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3844427300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 </a:t>
            </a:r>
            <a:r>
              <a:rPr lang="en-US" dirty="0" err="1"/>
              <a:t>cFred</a:t>
            </a:r>
            <a:r>
              <a:rPr lang="en-US" dirty="0"/>
              <a:t>("Fred"), </a:t>
            </a:r>
            <a:r>
              <a:rPr lang="en-US" dirty="0" err="1"/>
              <a:t>cTyson</a:t>
            </a:r>
            <a:r>
              <a:rPr lang="en-US" dirty="0"/>
              <a:t>("Tyson"), </a:t>
            </a:r>
            <a:r>
              <a:rPr lang="en-US" dirty="0" err="1"/>
              <a:t>cZeke</a:t>
            </a:r>
            <a:r>
              <a:rPr lang="en-US" dirty="0"/>
              <a:t>("Zeke");</a:t>
            </a:r>
          </a:p>
          <a:p>
            <a:r>
              <a:rPr lang="en-US" dirty="0"/>
              <a:t>Dog </a:t>
            </a:r>
            <a:r>
              <a:rPr lang="en-US" dirty="0" err="1"/>
              <a:t>cGarbo</a:t>
            </a:r>
            <a:r>
              <a:rPr lang="en-US" dirty="0"/>
              <a:t>("</a:t>
            </a:r>
            <a:r>
              <a:rPr lang="en-US" dirty="0" err="1"/>
              <a:t>Garbo</a:t>
            </a:r>
            <a:r>
              <a:rPr lang="en-US" dirty="0"/>
              <a:t>"), </a:t>
            </a:r>
            <a:r>
              <a:rPr lang="en-US" dirty="0" err="1"/>
              <a:t>cPooky</a:t>
            </a:r>
            <a:r>
              <a:rPr lang="en-US" dirty="0"/>
              <a:t>("</a:t>
            </a:r>
            <a:r>
              <a:rPr lang="en-US" dirty="0" err="1"/>
              <a:t>Pooky</a:t>
            </a:r>
            <a:r>
              <a:rPr lang="en-US" dirty="0"/>
              <a:t>"), </a:t>
            </a:r>
            <a:r>
              <a:rPr lang="en-US" dirty="0" err="1"/>
              <a:t>cTruffle</a:t>
            </a:r>
            <a:r>
              <a:rPr lang="en-US" dirty="0"/>
              <a:t>("Truffle");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// Set up an array of pointers to animals, and set those pointers to our Cat and Dog objects</a:t>
            </a:r>
          </a:p>
          <a:p>
            <a:r>
              <a:rPr lang="en-US" dirty="0"/>
              <a:t>Animal *</a:t>
            </a:r>
            <a:r>
              <a:rPr lang="en-US" dirty="0" err="1"/>
              <a:t>apcAnimals</a:t>
            </a:r>
            <a:r>
              <a:rPr lang="en-US" dirty="0"/>
              <a:t>[] = { &amp;</a:t>
            </a:r>
            <a:r>
              <a:rPr lang="en-US" dirty="0" err="1"/>
              <a:t>cFred</a:t>
            </a:r>
            <a:r>
              <a:rPr lang="en-US" dirty="0"/>
              <a:t>, &amp;</a:t>
            </a:r>
            <a:r>
              <a:rPr lang="en-US" dirty="0" err="1"/>
              <a:t>cGarbo</a:t>
            </a:r>
            <a:r>
              <a:rPr lang="en-US" dirty="0"/>
              <a:t>, &amp;</a:t>
            </a:r>
            <a:r>
              <a:rPr lang="en-US" dirty="0" err="1"/>
              <a:t>cPooky</a:t>
            </a:r>
            <a:r>
              <a:rPr lang="en-US" dirty="0"/>
              <a:t>, &amp;</a:t>
            </a:r>
            <a:r>
              <a:rPr lang="en-US" dirty="0" err="1"/>
              <a:t>cTruffle</a:t>
            </a:r>
            <a:r>
              <a:rPr lang="en-US" dirty="0"/>
              <a:t>, &amp;</a:t>
            </a:r>
            <a:r>
              <a:rPr lang="en-US" dirty="0" err="1"/>
              <a:t>cTyson</a:t>
            </a:r>
            <a:r>
              <a:rPr lang="en-US" dirty="0"/>
              <a:t>, &amp;</a:t>
            </a:r>
            <a:r>
              <a:rPr lang="en-US" dirty="0" err="1"/>
              <a:t>cZeke</a:t>
            </a:r>
            <a:r>
              <a:rPr lang="en-US" dirty="0"/>
              <a:t> };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iii=0; iii &lt; 6; iii++)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apcAnimals</a:t>
            </a:r>
            <a:r>
              <a:rPr lang="en-US" dirty="0"/>
              <a:t>[iii]-&gt;</a:t>
            </a:r>
            <a:r>
              <a:rPr lang="en-US" dirty="0" err="1"/>
              <a:t>GetName</a:t>
            </a:r>
            <a:r>
              <a:rPr lang="en-US" dirty="0"/>
              <a:t>() &lt;&lt; " says " &lt;&lt; </a:t>
            </a:r>
            <a:r>
              <a:rPr lang="en-US" dirty="0" err="1"/>
              <a:t>apcAnimals</a:t>
            </a:r>
            <a:r>
              <a:rPr lang="en-US" dirty="0"/>
              <a:t>[iii]-&gt;Speak()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90788478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"Base";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"Derived";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366960180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Base &amp;</a:t>
            </a:r>
            <a:r>
              <a:rPr lang="en-US" dirty="0" err="1"/>
              <a:t>rBase</a:t>
            </a:r>
            <a:r>
              <a:rPr lang="en-US" dirty="0"/>
              <a:t> =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rBase</a:t>
            </a:r>
            <a:r>
              <a:rPr lang="en-US" dirty="0"/>
              <a:t> is a " &lt;&lt; </a:t>
            </a:r>
            <a:r>
              <a:rPr lang="en-US" dirty="0" err="1"/>
              <a:t>rBase.GetName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49779339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"Base";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"Derived";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4351051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Base &amp;</a:t>
            </a:r>
            <a:r>
              <a:rPr lang="en-US" dirty="0" err="1"/>
              <a:t>rBase</a:t>
            </a:r>
            <a:r>
              <a:rPr lang="en-US" dirty="0"/>
              <a:t> = &amp;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rBase</a:t>
            </a:r>
            <a:r>
              <a:rPr lang="en-US" dirty="0"/>
              <a:t> is a " &lt;&lt; </a:t>
            </a:r>
            <a:r>
              <a:rPr lang="en-US" dirty="0" err="1"/>
              <a:t>rBase.GetName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632805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(Simple*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this,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{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this-&gt;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575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A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"A";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B: public A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766782577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C: public B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"C";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D: public C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"D";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213107485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 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A &amp;</a:t>
            </a:r>
            <a:r>
              <a:rPr lang="en-US" dirty="0" err="1"/>
              <a:t>rBase</a:t>
            </a:r>
            <a:r>
              <a:rPr lang="en-US" dirty="0"/>
              <a:t> = 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rBase</a:t>
            </a:r>
            <a:r>
              <a:rPr lang="en-US" dirty="0"/>
              <a:t> is a " &lt;&lt; </a:t>
            </a:r>
            <a:r>
              <a:rPr lang="en-US" dirty="0" err="1"/>
              <a:t>rBase.GetName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781171556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51" y="188640"/>
            <a:ext cx="7620000" cy="687606"/>
          </a:xfrm>
        </p:spPr>
        <p:txBody>
          <a:bodyPr/>
          <a:lstStyle/>
          <a:p>
            <a:r>
              <a:rPr lang="en-US" dirty="0" smtClean="0"/>
              <a:t>A more complex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7606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We're making this constructor protected because</a:t>
            </a:r>
          </a:p>
          <a:p>
            <a:r>
              <a:rPr lang="en-US" dirty="0"/>
              <a:t>    // we don't want people creating Animal objects directly,</a:t>
            </a:r>
          </a:p>
          <a:p>
            <a:r>
              <a:rPr lang="en-US" dirty="0"/>
              <a:t>    // but we still want derived classes to be able to use it.</a:t>
            </a:r>
          </a:p>
          <a:p>
            <a:r>
              <a:rPr lang="en-US" dirty="0"/>
              <a:t>    Animal(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</a:t>
            </a:r>
            <a:r>
              <a:rPr lang="en-US" dirty="0" smtClean="0"/>
              <a:t>{}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Speak() { return "???";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115552071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Cat: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Cat(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Speak() { return "Meow";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084842633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Dog: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Dog(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Speak() { return "Woof";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28982559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408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We're making this constructor protected because</a:t>
            </a:r>
          </a:p>
          <a:p>
            <a:r>
              <a:rPr lang="en-US" dirty="0"/>
              <a:t>    // we don't want people creating Animal objects directly,</a:t>
            </a:r>
          </a:p>
          <a:p>
            <a:r>
              <a:rPr lang="en-US" dirty="0"/>
              <a:t>    // but we still want derived classes to be able to use it.</a:t>
            </a:r>
          </a:p>
          <a:p>
            <a:r>
              <a:rPr lang="en-US" dirty="0"/>
              <a:t>    Animal(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"???";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62632977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Cat: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Cat(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"Meow";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881368381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Dog: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Dog(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"Woof";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795449740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void Report(Animal &amp;</a:t>
            </a:r>
            <a:r>
              <a:rPr lang="en-US" dirty="0" err="1"/>
              <a:t>rAnimal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rAnimal.GetName</a:t>
            </a:r>
            <a:r>
              <a:rPr lang="en-US" dirty="0"/>
              <a:t>() &lt;&lt; " says " &lt;&lt; </a:t>
            </a:r>
            <a:r>
              <a:rPr lang="en-US" dirty="0" err="1"/>
              <a:t>rAnimal.Speak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Cat </a:t>
            </a:r>
            <a:r>
              <a:rPr lang="en-US" dirty="0" err="1"/>
              <a:t>cCat</a:t>
            </a:r>
            <a:r>
              <a:rPr lang="en-US" dirty="0"/>
              <a:t>("Fred");</a:t>
            </a:r>
          </a:p>
          <a:p>
            <a:r>
              <a:rPr lang="en-US" dirty="0"/>
              <a:t>    Dog </a:t>
            </a:r>
            <a:r>
              <a:rPr lang="en-US" dirty="0" err="1"/>
              <a:t>cDog</a:t>
            </a:r>
            <a:r>
              <a:rPr lang="en-US" dirty="0"/>
              <a:t>("</a:t>
            </a:r>
            <a:r>
              <a:rPr lang="en-US" dirty="0" err="1"/>
              <a:t>Garbo</a:t>
            </a:r>
            <a:r>
              <a:rPr lang="en-US" dirty="0"/>
              <a:t>");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Report(</a:t>
            </a:r>
            <a:r>
              <a:rPr lang="en-US" dirty="0" err="1"/>
              <a:t>cCat</a:t>
            </a:r>
            <a:r>
              <a:rPr lang="en-US" dirty="0"/>
              <a:t>);</a:t>
            </a:r>
          </a:p>
          <a:p>
            <a:r>
              <a:rPr lang="en-US" dirty="0"/>
              <a:t>    Report(</a:t>
            </a:r>
            <a:r>
              <a:rPr lang="en-US" dirty="0" err="1"/>
              <a:t>cDog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28907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// Declare a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DateStruct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variable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DateStruct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sToday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// Initialize it manually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sToday.nMonth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10;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sToday.nDay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14;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sToday.nYear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2020;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// Here is a function to initialize a date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void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SetDate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(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DateStruct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&amp;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sDate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,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Year)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{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sDate.nMonth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sDate.nDay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sDate.nYear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}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//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Init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our date to the same date using the function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SetDate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(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sToday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, 10, 14, 2020);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092420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nData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nData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this-&gt;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nData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nData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29432052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 </a:t>
            </a:r>
            <a:r>
              <a:rPr lang="en-US" dirty="0" err="1"/>
              <a:t>cFred</a:t>
            </a:r>
            <a:r>
              <a:rPr lang="en-US" dirty="0"/>
              <a:t>("Fred"), </a:t>
            </a:r>
            <a:r>
              <a:rPr lang="en-US" dirty="0" err="1"/>
              <a:t>cTyson</a:t>
            </a:r>
            <a:r>
              <a:rPr lang="en-US" dirty="0"/>
              <a:t>("Tyson"), </a:t>
            </a:r>
            <a:r>
              <a:rPr lang="en-US" dirty="0" err="1"/>
              <a:t>cZeke</a:t>
            </a:r>
            <a:r>
              <a:rPr lang="en-US" dirty="0"/>
              <a:t>("Zeke");</a:t>
            </a:r>
          </a:p>
          <a:p>
            <a:r>
              <a:rPr lang="en-US" dirty="0"/>
              <a:t>Dog </a:t>
            </a:r>
            <a:r>
              <a:rPr lang="en-US" dirty="0" err="1"/>
              <a:t>cGarbo</a:t>
            </a:r>
            <a:r>
              <a:rPr lang="en-US" dirty="0"/>
              <a:t>("</a:t>
            </a:r>
            <a:r>
              <a:rPr lang="en-US" dirty="0" err="1"/>
              <a:t>Garbo</a:t>
            </a:r>
            <a:r>
              <a:rPr lang="en-US" dirty="0"/>
              <a:t>"), </a:t>
            </a:r>
            <a:r>
              <a:rPr lang="en-US" dirty="0" err="1"/>
              <a:t>cPooky</a:t>
            </a:r>
            <a:r>
              <a:rPr lang="en-US" dirty="0"/>
              <a:t>("</a:t>
            </a:r>
            <a:r>
              <a:rPr lang="en-US" dirty="0" err="1"/>
              <a:t>Pooky</a:t>
            </a:r>
            <a:r>
              <a:rPr lang="en-US" dirty="0"/>
              <a:t>"), </a:t>
            </a:r>
            <a:r>
              <a:rPr lang="en-US" dirty="0" err="1"/>
              <a:t>cTruffle</a:t>
            </a:r>
            <a:r>
              <a:rPr lang="en-US" dirty="0"/>
              <a:t>("Truffle");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// Set up an array of pointers to animals, and set those pointers to our Cat and Dog objects</a:t>
            </a:r>
          </a:p>
          <a:p>
            <a:r>
              <a:rPr lang="en-US" dirty="0"/>
              <a:t>Animal *</a:t>
            </a:r>
            <a:r>
              <a:rPr lang="en-US" dirty="0" err="1"/>
              <a:t>apcAnimals</a:t>
            </a:r>
            <a:r>
              <a:rPr lang="en-US" dirty="0"/>
              <a:t>[] = { &amp;</a:t>
            </a:r>
            <a:r>
              <a:rPr lang="en-US" dirty="0" err="1"/>
              <a:t>cFred</a:t>
            </a:r>
            <a:r>
              <a:rPr lang="en-US" dirty="0"/>
              <a:t>, &amp;</a:t>
            </a:r>
            <a:r>
              <a:rPr lang="en-US" dirty="0" err="1"/>
              <a:t>cGarbo</a:t>
            </a:r>
            <a:r>
              <a:rPr lang="en-US" dirty="0"/>
              <a:t>, &amp;</a:t>
            </a:r>
            <a:r>
              <a:rPr lang="en-US" dirty="0" err="1"/>
              <a:t>cPooky</a:t>
            </a:r>
            <a:r>
              <a:rPr lang="en-US" dirty="0"/>
              <a:t>, &amp;</a:t>
            </a:r>
            <a:r>
              <a:rPr lang="en-US" dirty="0" err="1"/>
              <a:t>cTruffle</a:t>
            </a:r>
            <a:r>
              <a:rPr lang="en-US" dirty="0"/>
              <a:t>, &amp;</a:t>
            </a:r>
            <a:r>
              <a:rPr lang="en-US" dirty="0" err="1"/>
              <a:t>cTyson</a:t>
            </a:r>
            <a:r>
              <a:rPr lang="en-US" dirty="0"/>
              <a:t>, &amp;</a:t>
            </a:r>
            <a:r>
              <a:rPr lang="en-US" dirty="0" err="1"/>
              <a:t>cZeke</a:t>
            </a:r>
            <a:r>
              <a:rPr lang="en-US" dirty="0"/>
              <a:t> };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iii=0; iii &lt; 6; iii++)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apcAnimals</a:t>
            </a:r>
            <a:r>
              <a:rPr lang="en-US" dirty="0"/>
              <a:t>[iii]-&gt;</a:t>
            </a:r>
            <a:r>
              <a:rPr lang="en-US" dirty="0" err="1"/>
              <a:t>GetName</a:t>
            </a:r>
            <a:r>
              <a:rPr lang="en-US" dirty="0"/>
              <a:t>() &lt;&lt; " says " &lt;&lt; </a:t>
            </a:r>
            <a:r>
              <a:rPr lang="en-US" dirty="0" err="1"/>
              <a:t>apcAnimals</a:t>
            </a:r>
            <a:r>
              <a:rPr lang="en-US" dirty="0"/>
              <a:t>[iii]-&gt;Speak()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048300129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the Virtual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"Base";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"Derived"; } // note lack of virtual keyword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52654089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Base &amp;</a:t>
            </a:r>
            <a:r>
              <a:rPr lang="en-US" dirty="0" err="1"/>
              <a:t>rBase</a:t>
            </a:r>
            <a:r>
              <a:rPr lang="en-US" dirty="0"/>
              <a:t> =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</a:t>
            </a:r>
            <a:r>
              <a:rPr lang="en-US" dirty="0" err="1"/>
              <a:t>rBase</a:t>
            </a:r>
            <a:r>
              <a:rPr lang="en-US" dirty="0"/>
              <a:t> is a " &lt;&lt; </a:t>
            </a:r>
            <a:r>
              <a:rPr lang="en-US" dirty="0" err="1"/>
              <a:t>rBase.GetName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911593014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Types of Virtual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</a:t>
            </a:r>
            <a:r>
              <a:rPr lang="en-US" dirty="0"/>
              <a:t>() { return 5;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double </a:t>
            </a:r>
            <a:r>
              <a:rPr lang="en-US" dirty="0" err="1"/>
              <a:t>GetValue</a:t>
            </a:r>
            <a:r>
              <a:rPr lang="en-US" dirty="0"/>
              <a:t>() { return 6.78;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550272474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5446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// This version of </a:t>
            </a:r>
            <a:r>
              <a:rPr lang="en-US" dirty="0" err="1"/>
              <a:t>GetThis</a:t>
            </a:r>
            <a:r>
              <a:rPr lang="en-US" dirty="0"/>
              <a:t>() returns a pointer to a Base class</a:t>
            </a:r>
          </a:p>
          <a:p>
            <a:r>
              <a:rPr lang="en-US" dirty="0"/>
              <a:t>    virtual Base* </a:t>
            </a:r>
            <a:r>
              <a:rPr lang="en-US" dirty="0" err="1"/>
              <a:t>GetThis</a:t>
            </a:r>
            <a:r>
              <a:rPr lang="en-US" dirty="0"/>
              <a:t>() { return this;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Normally override functions have to return objects of the same type as the base function</a:t>
            </a:r>
          </a:p>
          <a:p>
            <a:r>
              <a:rPr lang="en-US" dirty="0"/>
              <a:t>    // However, because Derived is derived from Base, it's okay to return Derived* instead of Base*</a:t>
            </a:r>
          </a:p>
          <a:p>
            <a:r>
              <a:rPr lang="en-US" dirty="0"/>
              <a:t>    virtual Derived* </a:t>
            </a:r>
            <a:r>
              <a:rPr lang="en-US" dirty="0" err="1"/>
              <a:t>GetThis</a:t>
            </a:r>
            <a:r>
              <a:rPr lang="en-US" dirty="0"/>
              <a:t>() { return this;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299027467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Virtual Destructors, Assignment, &amp; Overriding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~Base()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"Calling ~Base()"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768682379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61206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* </a:t>
            </a:r>
            <a:r>
              <a:rPr lang="en-US" dirty="0" err="1"/>
              <a:t>m_pnArray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nLength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m_pnArray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nLength</a:t>
            </a:r>
            <a:r>
              <a:rPr lang="en-US" dirty="0"/>
              <a:t>];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~Derived() // note: not virtual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"Calling ~Derived()"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    delete[] </a:t>
            </a:r>
            <a:r>
              <a:rPr lang="en-US" dirty="0" err="1"/>
              <a:t>m_pnArray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301519967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*</a:t>
            </a:r>
            <a:r>
              <a:rPr lang="en-US" dirty="0" err="1"/>
              <a:t>pDerived</a:t>
            </a:r>
            <a:r>
              <a:rPr lang="en-US" dirty="0"/>
              <a:t> = new Derived(5);</a:t>
            </a:r>
          </a:p>
          <a:p>
            <a:r>
              <a:rPr lang="en-US" dirty="0"/>
              <a:t>    Base *</a:t>
            </a:r>
            <a:r>
              <a:rPr lang="en-US" dirty="0" err="1"/>
              <a:t>pBase</a:t>
            </a:r>
            <a:r>
              <a:rPr lang="en-US" dirty="0"/>
              <a:t> = </a:t>
            </a:r>
            <a:r>
              <a:rPr lang="en-US" dirty="0" err="1"/>
              <a:t>pDerived</a:t>
            </a:r>
            <a:r>
              <a:rPr lang="en-US" dirty="0"/>
              <a:t>;</a:t>
            </a:r>
          </a:p>
          <a:p>
            <a:r>
              <a:rPr lang="en-US" dirty="0"/>
              <a:t>    delete </a:t>
            </a:r>
            <a:r>
              <a:rPr lang="en-US" dirty="0" err="1"/>
              <a:t>pBase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00243557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~Base()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"Calling ~Base()"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82686301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61206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private: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* </a:t>
            </a:r>
            <a:r>
              <a:rPr lang="en-US" dirty="0" err="1"/>
              <a:t>m_pnArray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Derived(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nLength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m_pnArray</a:t>
            </a:r>
            <a:r>
              <a:rPr lang="en-US" dirty="0"/>
              <a:t> = new </a:t>
            </a:r>
            <a:r>
              <a:rPr lang="en-US" dirty="0" err="1"/>
              <a:t>int</a:t>
            </a:r>
            <a:r>
              <a:rPr lang="en-US" dirty="0"/>
              <a:t>[</a:t>
            </a:r>
            <a:r>
              <a:rPr lang="en-US" dirty="0" err="1"/>
              <a:t>nLength</a:t>
            </a:r>
            <a:r>
              <a:rPr lang="en-US" dirty="0"/>
              <a:t>];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~Derived()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"Calling ~Derived()"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       delete[] </a:t>
            </a:r>
            <a:r>
              <a:rPr lang="en-US" dirty="0" err="1"/>
              <a:t>m_pnArray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547337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620000" cy="5616624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Sub(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-=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*=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cCalc.Add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cCalc.Sub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(3);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cCalc.Mult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(4);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89068011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*</a:t>
            </a:r>
            <a:r>
              <a:rPr lang="en-US" dirty="0" err="1"/>
              <a:t>pDerived</a:t>
            </a:r>
            <a:r>
              <a:rPr lang="en-US" dirty="0"/>
              <a:t> = new Derived(5);</a:t>
            </a:r>
          </a:p>
          <a:p>
            <a:r>
              <a:rPr lang="en-US" dirty="0"/>
              <a:t>    Base *</a:t>
            </a:r>
            <a:r>
              <a:rPr lang="en-US" dirty="0" err="1"/>
              <a:t>pBase</a:t>
            </a:r>
            <a:r>
              <a:rPr lang="en-US" dirty="0"/>
              <a:t> = </a:t>
            </a:r>
            <a:r>
              <a:rPr lang="en-US" dirty="0" err="1"/>
              <a:t>pDerived</a:t>
            </a:r>
            <a:r>
              <a:rPr lang="en-US" dirty="0"/>
              <a:t>;</a:t>
            </a:r>
          </a:p>
          <a:p>
            <a:r>
              <a:rPr lang="en-US" dirty="0"/>
              <a:t>    delete </a:t>
            </a:r>
            <a:r>
              <a:rPr lang="en-US" dirty="0" err="1"/>
              <a:t>pBase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700023071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Overriding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"Base";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Derived: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"Derived";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959337041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Derived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Base &amp;</a:t>
            </a:r>
            <a:r>
              <a:rPr lang="en-US" dirty="0" err="1"/>
              <a:t>rBase</a:t>
            </a:r>
            <a:r>
              <a:rPr lang="en-US" dirty="0"/>
              <a:t> = </a:t>
            </a:r>
            <a:r>
              <a:rPr lang="en-US" dirty="0" err="1"/>
              <a:t>cDerived</a:t>
            </a:r>
            <a:r>
              <a:rPr lang="en-US" dirty="0"/>
              <a:t>;</a:t>
            </a:r>
          </a:p>
          <a:p>
            <a:r>
              <a:rPr lang="en-US" dirty="0"/>
              <a:t>    // Calls Base::</a:t>
            </a:r>
            <a:r>
              <a:rPr lang="en-US" dirty="0" err="1"/>
              <a:t>GetName</a:t>
            </a:r>
            <a:r>
              <a:rPr lang="en-US" dirty="0"/>
              <a:t>() instead of the virtualized Derived::</a:t>
            </a:r>
            <a:r>
              <a:rPr lang="en-US" dirty="0" err="1"/>
              <a:t>GetName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rBase.Base</a:t>
            </a:r>
            <a:r>
              <a:rPr lang="en-US" dirty="0"/>
              <a:t>::</a:t>
            </a:r>
            <a:r>
              <a:rPr lang="en-US" dirty="0" err="1"/>
              <a:t>GetName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7737090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void </a:t>
            </a:r>
            <a:r>
              <a:rPr lang="en-US" dirty="0" err="1"/>
              <a:t>PrintValue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nValue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nValue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PrintValue</a:t>
            </a:r>
            <a:r>
              <a:rPr lang="en-US" dirty="0"/>
              <a:t>(5); // This is a direct function call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232163047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92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Add(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+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Subtract(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-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Multiply(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*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892646714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"Enter a number: ";</a:t>
            </a:r>
          </a:p>
          <a:p>
            <a:r>
              <a:rPr lang="en-US" dirty="0"/>
              <a:t>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nX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"Enter another number: ";</a:t>
            </a:r>
          </a:p>
          <a:p>
            <a:r>
              <a:rPr lang="en-US" dirty="0"/>
              <a:t>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nOperation</a:t>
            </a:r>
            <a:r>
              <a:rPr lang="en-US" dirty="0"/>
              <a:t>;</a:t>
            </a:r>
          </a:p>
          <a:p>
            <a:r>
              <a:rPr lang="en-US" dirty="0"/>
              <a:t>    do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"Enter an operation (0=add, 1=subtract, 2=multiply): ";</a:t>
            </a:r>
          </a:p>
          <a:p>
            <a:r>
              <a:rPr lang="en-US" dirty="0"/>
              <a:t>    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nOperation</a:t>
            </a:r>
            <a:r>
              <a:rPr lang="en-US" dirty="0"/>
              <a:t>;</a:t>
            </a:r>
          </a:p>
          <a:p>
            <a:r>
              <a:rPr lang="en-US" dirty="0"/>
              <a:t>    } while (</a:t>
            </a:r>
            <a:r>
              <a:rPr lang="en-US" dirty="0" err="1"/>
              <a:t>nOperation</a:t>
            </a:r>
            <a:r>
              <a:rPr lang="en-US" dirty="0"/>
              <a:t> &lt; 0 || </a:t>
            </a:r>
            <a:r>
              <a:rPr lang="en-US" dirty="0" err="1"/>
              <a:t>nOperation</a:t>
            </a:r>
            <a:r>
              <a:rPr lang="en-US" dirty="0"/>
              <a:t> &gt; 2);</a:t>
            </a:r>
          </a:p>
        </p:txBody>
      </p:sp>
    </p:spTree>
    <p:extLst>
      <p:ext uri="{BB962C8B-B14F-4D97-AF65-F5344CB8AC3E}">
        <p14:creationId xmlns="" xmlns:p14="http://schemas.microsoft.com/office/powerpoint/2010/main" val="2793593740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nResult</a:t>
            </a:r>
            <a:r>
              <a:rPr lang="en-US" dirty="0"/>
              <a:t> = 0;</a:t>
            </a:r>
          </a:p>
          <a:p>
            <a:r>
              <a:rPr lang="en-US" dirty="0"/>
              <a:t>    switch (</a:t>
            </a:r>
            <a:r>
              <a:rPr lang="en-US" dirty="0" err="1"/>
              <a:t>nOperation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case 0: </a:t>
            </a:r>
            <a:r>
              <a:rPr lang="en-US" dirty="0" err="1"/>
              <a:t>nResult</a:t>
            </a:r>
            <a:r>
              <a:rPr lang="en-US" dirty="0"/>
              <a:t> = Add(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); break;</a:t>
            </a:r>
          </a:p>
          <a:p>
            <a:r>
              <a:rPr lang="en-US" dirty="0"/>
              <a:t>        case 1: </a:t>
            </a:r>
            <a:r>
              <a:rPr lang="en-US" dirty="0" err="1"/>
              <a:t>nResult</a:t>
            </a:r>
            <a:r>
              <a:rPr lang="en-US" dirty="0"/>
              <a:t> = Subtract(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); break;</a:t>
            </a:r>
          </a:p>
          <a:p>
            <a:r>
              <a:rPr lang="en-US" dirty="0"/>
              <a:t>        case 2: </a:t>
            </a:r>
            <a:r>
              <a:rPr lang="en-US" dirty="0" err="1"/>
              <a:t>nResult</a:t>
            </a:r>
            <a:r>
              <a:rPr lang="en-US" dirty="0"/>
              <a:t> = Multiply(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);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"The answer is: " &lt;&lt; </a:t>
            </a:r>
            <a:r>
              <a:rPr lang="en-US" dirty="0" err="1"/>
              <a:t>nResult</a:t>
            </a:r>
            <a:r>
              <a:rPr lang="en-US" dirty="0"/>
              <a:t>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03840110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Add(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+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// Create a function pointer and make it point to the Add function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(*</a:t>
            </a:r>
            <a:r>
              <a:rPr lang="en-US" dirty="0" err="1"/>
              <a:t>pFcn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) = Add;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pFcn</a:t>
            </a:r>
            <a:r>
              <a:rPr lang="en-US" dirty="0"/>
              <a:t>(5, 3) &lt;&lt; </a:t>
            </a:r>
            <a:r>
              <a:rPr lang="en-US" dirty="0" err="1"/>
              <a:t>endl</a:t>
            </a:r>
            <a:r>
              <a:rPr lang="en-US" dirty="0"/>
              <a:t>; // add 5 + 3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324144810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92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#include &lt;</a:t>
            </a:r>
            <a:r>
              <a:rPr lang="en-US" dirty="0" err="1"/>
              <a:t>iostream</a:t>
            </a:r>
            <a:r>
              <a:rPr lang="en-US" dirty="0"/>
              <a:t>&gt;</a:t>
            </a:r>
          </a:p>
          <a:p>
            <a:r>
              <a:rPr lang="en-US" dirty="0"/>
              <a:t>using namespace </a:t>
            </a:r>
            <a:r>
              <a:rPr lang="en-US" dirty="0" err="1"/>
              <a:t>std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Add(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+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Subtract(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-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Multiply(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nX</a:t>
            </a:r>
            <a:r>
              <a:rPr lang="en-US" dirty="0"/>
              <a:t> *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528067819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26469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nX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"Enter a number: ";</a:t>
            </a:r>
          </a:p>
          <a:p>
            <a:r>
              <a:rPr lang="en-US" dirty="0"/>
              <a:t>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nX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"Enter another number: ";</a:t>
            </a:r>
          </a:p>
          <a:p>
            <a:r>
              <a:rPr lang="en-US" dirty="0"/>
              <a:t>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nY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nOperation</a:t>
            </a:r>
            <a:r>
              <a:rPr lang="en-US" dirty="0"/>
              <a:t>;</a:t>
            </a:r>
          </a:p>
          <a:p>
            <a:r>
              <a:rPr lang="en-US" dirty="0"/>
              <a:t>    do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cout</a:t>
            </a:r>
            <a:r>
              <a:rPr lang="en-US" dirty="0"/>
              <a:t> &lt;&lt; "Enter an operation (0=add, 1=subtract, 2=multiply): ";</a:t>
            </a:r>
          </a:p>
          <a:p>
            <a:r>
              <a:rPr lang="en-US" dirty="0"/>
              <a:t>        </a:t>
            </a:r>
            <a:r>
              <a:rPr lang="en-US" dirty="0" err="1"/>
              <a:t>cin</a:t>
            </a:r>
            <a:r>
              <a:rPr lang="en-US" dirty="0"/>
              <a:t> &gt;&gt; </a:t>
            </a:r>
            <a:r>
              <a:rPr lang="en-US" dirty="0" err="1"/>
              <a:t>nOperation</a:t>
            </a:r>
            <a:r>
              <a:rPr lang="en-US" dirty="0"/>
              <a:t>;</a:t>
            </a:r>
          </a:p>
          <a:p>
            <a:r>
              <a:rPr lang="en-US" dirty="0"/>
              <a:t>    } while (</a:t>
            </a:r>
            <a:r>
              <a:rPr lang="en-US" dirty="0" err="1"/>
              <a:t>nOperation</a:t>
            </a:r>
            <a:r>
              <a:rPr lang="en-US" dirty="0"/>
              <a:t> &lt; 0 || </a:t>
            </a:r>
            <a:r>
              <a:rPr lang="en-US" dirty="0" err="1"/>
              <a:t>nOperation</a:t>
            </a:r>
            <a:r>
              <a:rPr lang="en-US" dirty="0"/>
              <a:t> &gt; 2);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Create a function pointer named </a:t>
            </a:r>
            <a:r>
              <a:rPr lang="en-US" dirty="0" err="1"/>
              <a:t>pFcn</a:t>
            </a:r>
            <a:r>
              <a:rPr lang="en-US" dirty="0"/>
              <a:t> (yes, the syntax is ugly)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(*</a:t>
            </a:r>
            <a:r>
              <a:rPr lang="en-US" dirty="0" err="1"/>
              <a:t>pFcn</a:t>
            </a:r>
            <a:r>
              <a:rPr lang="en-US" dirty="0"/>
              <a:t>)(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1408122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&amp;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return *this;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&amp; Sub(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-=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return *this;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&amp;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*=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return *this;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cCalc.Add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(5).Sub(3).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(4);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7899236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// Set </a:t>
            </a:r>
            <a:r>
              <a:rPr lang="en-US" dirty="0" err="1"/>
              <a:t>pFcn</a:t>
            </a:r>
            <a:r>
              <a:rPr lang="en-US" dirty="0"/>
              <a:t> to point to the function the user chose</a:t>
            </a:r>
          </a:p>
          <a:p>
            <a:r>
              <a:rPr lang="en-US" dirty="0"/>
              <a:t>    switch (</a:t>
            </a:r>
            <a:r>
              <a:rPr lang="en-US" dirty="0" err="1"/>
              <a:t>nOperation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case 0: </a:t>
            </a:r>
            <a:r>
              <a:rPr lang="en-US" dirty="0" err="1"/>
              <a:t>pFcn</a:t>
            </a:r>
            <a:r>
              <a:rPr lang="en-US" dirty="0"/>
              <a:t> = Add; break;</a:t>
            </a:r>
          </a:p>
          <a:p>
            <a:r>
              <a:rPr lang="en-US" dirty="0"/>
              <a:t>        case 1: </a:t>
            </a:r>
            <a:r>
              <a:rPr lang="en-US" dirty="0" err="1"/>
              <a:t>pFcn</a:t>
            </a:r>
            <a:r>
              <a:rPr lang="en-US" dirty="0"/>
              <a:t> = Subtract; break;</a:t>
            </a:r>
          </a:p>
          <a:p>
            <a:r>
              <a:rPr lang="en-US" dirty="0"/>
              <a:t>        case 2: </a:t>
            </a:r>
            <a:r>
              <a:rPr lang="en-US" dirty="0" err="1"/>
              <a:t>pFcn</a:t>
            </a:r>
            <a:r>
              <a:rPr lang="en-US" dirty="0"/>
              <a:t> = Multiply;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Call the function that </a:t>
            </a:r>
            <a:r>
              <a:rPr lang="en-US" dirty="0" err="1"/>
              <a:t>pFcn</a:t>
            </a:r>
            <a:r>
              <a:rPr lang="en-US" dirty="0"/>
              <a:t> is pointing to with </a:t>
            </a:r>
            <a:r>
              <a:rPr lang="en-US" dirty="0" err="1"/>
              <a:t>nX</a:t>
            </a:r>
            <a:r>
              <a:rPr lang="en-US" dirty="0"/>
              <a:t> and </a:t>
            </a:r>
            <a:r>
              <a:rPr lang="en-US" dirty="0" err="1"/>
              <a:t>nY</a:t>
            </a:r>
            <a:r>
              <a:rPr lang="en-US" dirty="0"/>
              <a:t> as parameters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"The answer is: " &lt;&lt; </a:t>
            </a:r>
            <a:r>
              <a:rPr lang="en-US" dirty="0" err="1"/>
              <a:t>pFcn</a:t>
            </a:r>
            <a:r>
              <a:rPr lang="en-US" dirty="0"/>
              <a:t>(</a:t>
            </a:r>
            <a:r>
              <a:rPr lang="en-US" dirty="0" err="1"/>
              <a:t>nX</a:t>
            </a:r>
            <a:r>
              <a:rPr lang="en-US" dirty="0"/>
              <a:t>, </a:t>
            </a:r>
            <a:r>
              <a:rPr lang="en-US" dirty="0" err="1"/>
              <a:t>nY</a:t>
            </a:r>
            <a:r>
              <a:rPr lang="en-US" dirty="0"/>
              <a:t>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return 0;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446041768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791200" cy="687606"/>
          </a:xfrm>
        </p:spPr>
        <p:txBody>
          <a:bodyPr/>
          <a:lstStyle/>
          <a:p>
            <a:r>
              <a:rPr lang="en-US" dirty="0" smtClean="0"/>
              <a:t>The Virtual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246"/>
            <a:ext cx="7620000" cy="58651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void function1() {};</a:t>
            </a:r>
          </a:p>
          <a:p>
            <a:r>
              <a:rPr lang="en-US" dirty="0"/>
              <a:t>    virtual void function2() {};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D1: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void function1() {};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D2: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void function2() {};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946373612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5527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FunctionPointer</a:t>
            </a:r>
            <a:r>
              <a:rPr lang="en-US" dirty="0"/>
              <a:t> *__</a:t>
            </a:r>
            <a:r>
              <a:rPr lang="en-US" dirty="0" err="1"/>
              <a:t>vptr</a:t>
            </a:r>
            <a:r>
              <a:rPr lang="en-US" dirty="0"/>
              <a:t>;</a:t>
            </a:r>
          </a:p>
          <a:p>
            <a:r>
              <a:rPr lang="en-US" dirty="0"/>
              <a:t>    virtual void function1() {};</a:t>
            </a:r>
          </a:p>
          <a:p>
            <a:r>
              <a:rPr lang="en-US" dirty="0"/>
              <a:t>    virtual void function2() {};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D1: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void function1() {};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class D2: public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virtual void function2() {};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84357841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39671" y="1752600"/>
            <a:ext cx="4455057" cy="4373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067218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D1 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553690919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D1 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Base *</a:t>
            </a:r>
            <a:r>
              <a:rPr lang="en-US" dirty="0" err="1"/>
              <a:t>pClass</a:t>
            </a:r>
            <a:r>
              <a:rPr lang="en-US" dirty="0"/>
              <a:t> = &amp;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108603821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D1 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Base *</a:t>
            </a:r>
            <a:r>
              <a:rPr lang="en-US" dirty="0" err="1"/>
              <a:t>pClass</a:t>
            </a:r>
            <a:r>
              <a:rPr lang="en-US" dirty="0"/>
              <a:t> = &amp;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pClass</a:t>
            </a:r>
            <a:r>
              <a:rPr lang="en-US" dirty="0"/>
              <a:t>-&gt;function1();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98150549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Base *</a:t>
            </a:r>
            <a:r>
              <a:rPr lang="en-US" dirty="0" err="1"/>
              <a:t>pClass</a:t>
            </a:r>
            <a:r>
              <a:rPr lang="en-US" dirty="0"/>
              <a:t> = &amp;</a:t>
            </a:r>
            <a:r>
              <a:rPr lang="en-US" dirty="0" err="1"/>
              <a:t>cClass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pClass</a:t>
            </a:r>
            <a:r>
              <a:rPr lang="en-US" dirty="0"/>
              <a:t>-&gt;function1();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332135661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Abstract Functions &amp; Abstract Base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Base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SayHi</a:t>
            </a:r>
            <a:r>
              <a:rPr lang="en-US" dirty="0"/>
              <a:t>() { return "Hi"; } // a normal non-virtual function  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</a:t>
            </a:r>
            <a:r>
              <a:rPr lang="en-US" dirty="0" err="1"/>
              <a:t>GetName</a:t>
            </a:r>
            <a:r>
              <a:rPr lang="en-US" dirty="0"/>
              <a:t>() { return "Base"; } // a normal virtual function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GetValue</a:t>
            </a:r>
            <a:r>
              <a:rPr lang="en-US" dirty="0"/>
              <a:t>() = 0; // a pure virtual function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503720495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Base </a:t>
            </a:r>
            <a:r>
              <a:rPr lang="en-US" dirty="0" err="1"/>
              <a:t>cBase</a:t>
            </a:r>
            <a:r>
              <a:rPr lang="en-US" dirty="0"/>
              <a:t>; // pretend this was legal</a:t>
            </a:r>
          </a:p>
          <a:p>
            <a:r>
              <a:rPr lang="en-US" dirty="0"/>
              <a:t>    </a:t>
            </a:r>
            <a:r>
              <a:rPr lang="en-US" dirty="0" err="1"/>
              <a:t>cBase.GetValue</a:t>
            </a:r>
            <a:r>
              <a:rPr lang="en-US" dirty="0"/>
              <a:t>(); // what would this do?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85935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>
                <a:solidFill>
                  <a:srgbClr val="000000"/>
                </a:solidFill>
                <a:latin typeface="verdana"/>
              </a:rPr>
              <a:t>If the + operator returns *this, then it becomes possible to write expressions like</a:t>
            </a:r>
            <a:r>
              <a:rPr lang="en-CA" b="0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cMyString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"Hello " +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strMyName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 " welcome to " +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strProgramName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 ".";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9655080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4807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We're making this constructor protected because</a:t>
            </a:r>
          </a:p>
          <a:p>
            <a:r>
              <a:rPr lang="en-US" dirty="0"/>
              <a:t>    // we don't want people creating Animal objects directly,</a:t>
            </a:r>
          </a:p>
          <a:p>
            <a:r>
              <a:rPr lang="en-US" dirty="0"/>
              <a:t>    // but we still want derived classes to be able to use it.</a:t>
            </a:r>
          </a:p>
          <a:p>
            <a:r>
              <a:rPr lang="en-US" dirty="0"/>
              <a:t>    Animal(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"???";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261254775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Cat: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Cat(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"Meow";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301569944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 Dog: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Dog(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"Woof"; }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829445401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Cow: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Cow(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 forgot to redefine Speak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Cow </a:t>
            </a:r>
            <a:r>
              <a:rPr lang="en-US" dirty="0" err="1"/>
              <a:t>cCow</a:t>
            </a:r>
            <a:r>
              <a:rPr lang="en-US" dirty="0"/>
              <a:t>("Betsy");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cCow.GetName</a:t>
            </a:r>
            <a:r>
              <a:rPr lang="en-US" dirty="0"/>
              <a:t>() &lt;&lt; " says " &lt;&lt; </a:t>
            </a:r>
            <a:r>
              <a:rPr lang="en-US" dirty="0" err="1"/>
              <a:t>cCow.Speak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58333678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#include &lt;string&gt;</a:t>
            </a:r>
          </a:p>
          <a:p>
            <a:r>
              <a:rPr lang="en-US" dirty="0"/>
              <a:t>class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protected: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m_strName</a:t>
            </a:r>
            <a:r>
              <a:rPr lang="en-US" dirty="0"/>
              <a:t>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Animal(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</a:t>
            </a:r>
            <a:r>
              <a:rPr lang="en-US" dirty="0" err="1"/>
              <a:t>m_strName</a:t>
            </a:r>
            <a:r>
              <a:rPr lang="en-US" dirty="0"/>
              <a:t>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GetName</a:t>
            </a:r>
            <a:r>
              <a:rPr lang="en-US" dirty="0"/>
              <a:t>() { return </a:t>
            </a:r>
            <a:r>
              <a:rPr lang="en-US" dirty="0" err="1"/>
              <a:t>m_strName</a:t>
            </a:r>
            <a:r>
              <a:rPr lang="en-US" dirty="0"/>
              <a:t>; }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= 0; // pure virtual function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686249724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57935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class Cow: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Cow(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We forgot to redefine Speak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Cow </a:t>
            </a:r>
            <a:r>
              <a:rPr lang="en-US" dirty="0" err="1"/>
              <a:t>cCow</a:t>
            </a:r>
            <a:r>
              <a:rPr lang="en-US" dirty="0"/>
              <a:t>("Betsy");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cCow.GetName</a:t>
            </a:r>
            <a:r>
              <a:rPr lang="en-US" dirty="0"/>
              <a:t>() &lt;&lt; " says " &lt;&lt; </a:t>
            </a:r>
            <a:r>
              <a:rPr lang="en-US" dirty="0" err="1"/>
              <a:t>cCow.Speak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06767969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 Cow: public Animal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public:</a:t>
            </a:r>
          </a:p>
          <a:p>
            <a:r>
              <a:rPr lang="en-US" dirty="0"/>
              <a:t>    Cow(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    : Animal(</a:t>
            </a:r>
            <a:r>
              <a:rPr lang="en-US" dirty="0" err="1"/>
              <a:t>strName</a:t>
            </a:r>
            <a:r>
              <a:rPr lang="en-US" dirty="0"/>
              <a:t>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const</a:t>
            </a:r>
            <a:r>
              <a:rPr lang="en-US" dirty="0"/>
              <a:t> char* Speak() { return "Moo"; }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Cow </a:t>
            </a:r>
            <a:r>
              <a:rPr lang="en-US" dirty="0" err="1"/>
              <a:t>cCow</a:t>
            </a:r>
            <a:r>
              <a:rPr lang="en-US" dirty="0"/>
              <a:t>("Betsy");</a:t>
            </a:r>
          </a:p>
          <a:p>
            <a:r>
              <a:rPr lang="en-US" dirty="0"/>
              <a:t>    </a:t>
            </a:r>
            <a:r>
              <a:rPr lang="en-US" dirty="0" err="1"/>
              <a:t>cout</a:t>
            </a:r>
            <a:r>
              <a:rPr lang="en-US" dirty="0"/>
              <a:t> &lt;&lt; </a:t>
            </a:r>
            <a:r>
              <a:rPr lang="en-US" dirty="0" err="1"/>
              <a:t>cCow.GetName</a:t>
            </a:r>
            <a:r>
              <a:rPr lang="en-US" dirty="0"/>
              <a:t>() &lt;&lt; " says " &lt;&lt; </a:t>
            </a:r>
            <a:r>
              <a:rPr lang="en-US" dirty="0" err="1"/>
              <a:t>cCow.Speak</a:t>
            </a:r>
            <a:r>
              <a:rPr lang="en-US" dirty="0"/>
              <a:t>() &lt;&lt; </a:t>
            </a:r>
            <a:r>
              <a:rPr lang="en-US" dirty="0" err="1"/>
              <a:t>endl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25918120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IErrorLog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  virtual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OpenLog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strFilename</a:t>
            </a:r>
            <a:r>
              <a:rPr lang="en-US" dirty="0"/>
              <a:t>) = 0;</a:t>
            </a:r>
          </a:p>
          <a:p>
            <a:r>
              <a:rPr lang="en-US" dirty="0"/>
              <a:t>    virtual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CloseLog</a:t>
            </a:r>
            <a:r>
              <a:rPr lang="en-US" dirty="0"/>
              <a:t>() = 0;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virtual </a:t>
            </a:r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WriteError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strErrorMessage</a:t>
            </a:r>
            <a:r>
              <a:rPr lang="en-US" dirty="0"/>
              <a:t>) = 0;</a:t>
            </a:r>
          </a:p>
          <a:p>
            <a:r>
              <a:rPr lang="en-US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869775324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double </a:t>
            </a:r>
            <a:r>
              <a:rPr lang="en-US" dirty="0" err="1"/>
              <a:t>MySqrt</a:t>
            </a:r>
            <a:r>
              <a:rPr lang="en-US" dirty="0"/>
              <a:t>(double </a:t>
            </a:r>
            <a:r>
              <a:rPr lang="en-US" dirty="0" err="1"/>
              <a:t>dValue</a:t>
            </a:r>
            <a:r>
              <a:rPr lang="en-US" dirty="0"/>
              <a:t>, </a:t>
            </a:r>
            <a:r>
              <a:rPr lang="en-US" dirty="0" err="1"/>
              <a:t>FileErrorLog</a:t>
            </a:r>
            <a:r>
              <a:rPr lang="en-US" dirty="0"/>
              <a:t> &amp;</a:t>
            </a:r>
            <a:r>
              <a:rPr lang="en-US" dirty="0" err="1"/>
              <a:t>cLog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if (</a:t>
            </a:r>
            <a:r>
              <a:rPr lang="en-US" dirty="0" err="1"/>
              <a:t>dValue</a:t>
            </a:r>
            <a:r>
              <a:rPr lang="en-US" dirty="0"/>
              <a:t> &lt; 0.0)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cLog.WriteError</a:t>
            </a:r>
            <a:r>
              <a:rPr lang="en-US" dirty="0"/>
              <a:t>("Tried to take square root of value less than 0");</a:t>
            </a:r>
          </a:p>
          <a:p>
            <a:r>
              <a:rPr lang="en-US" dirty="0"/>
              <a:t>        return 0.0;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return </a:t>
            </a:r>
            <a:r>
              <a:rPr lang="en-US" dirty="0" err="1"/>
              <a:t>dValue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460935031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double </a:t>
            </a:r>
            <a:r>
              <a:rPr lang="en-US" dirty="0" err="1"/>
              <a:t>MySqrt</a:t>
            </a:r>
            <a:r>
              <a:rPr lang="en-US" dirty="0"/>
              <a:t>(double </a:t>
            </a:r>
            <a:r>
              <a:rPr lang="en-US" dirty="0" err="1"/>
              <a:t>dValue</a:t>
            </a:r>
            <a:r>
              <a:rPr lang="en-US" dirty="0"/>
              <a:t>, </a:t>
            </a:r>
            <a:r>
              <a:rPr lang="en-US" dirty="0" err="1"/>
              <a:t>IErrorLog</a:t>
            </a:r>
            <a:r>
              <a:rPr lang="en-US" dirty="0"/>
              <a:t> &amp;</a:t>
            </a:r>
            <a:r>
              <a:rPr lang="en-US" dirty="0" err="1"/>
              <a:t>cLog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if (</a:t>
            </a:r>
            <a:r>
              <a:rPr lang="en-US" dirty="0" err="1"/>
              <a:t>dValue</a:t>
            </a:r>
            <a:r>
              <a:rPr lang="en-US" dirty="0"/>
              <a:t> &lt; 0.0)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</a:t>
            </a:r>
            <a:r>
              <a:rPr lang="en-US" dirty="0" err="1"/>
              <a:t>cLog.WriteError</a:t>
            </a:r>
            <a:r>
              <a:rPr lang="en-US" dirty="0"/>
              <a:t>("Tried to take square root of value less than 0");</a:t>
            </a:r>
          </a:p>
          <a:p>
            <a:r>
              <a:rPr lang="en-US" dirty="0"/>
              <a:t>        return 0.0;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return </a:t>
            </a:r>
            <a:r>
              <a:rPr lang="en-US" dirty="0" err="1"/>
              <a:t>dValue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9614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00018"/>
          </a:xfrm>
        </p:spPr>
        <p:txBody>
          <a:bodyPr/>
          <a:lstStyle/>
          <a:p>
            <a:r>
              <a:rPr lang="en-CA" dirty="0"/>
              <a:t>Constructors (Part 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328592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Book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m_nPages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This constructor can only be used by Book's members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Book() // private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m_nPages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This constructor can be used by anybody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Book(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nPages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// public non-default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m_nPages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nPages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Book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cMyBook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fails because default constructor Book() is private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Book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cMyOtherBook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(242); // okay because Book(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is public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5481874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The NEED FOR Function 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max(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nX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nX</a:t>
            </a:r>
            <a:r>
              <a:rPr lang="en-CA" dirty="0"/>
              <a:t> &gt; </a:t>
            </a:r>
            <a:r>
              <a:rPr lang="en-CA" dirty="0" err="1"/>
              <a:t>nY</a:t>
            </a:r>
            <a:r>
              <a:rPr lang="en-CA" dirty="0"/>
              <a:t>) ? </a:t>
            </a:r>
            <a:r>
              <a:rPr lang="en-CA" dirty="0" err="1"/>
              <a:t>nX</a:t>
            </a:r>
            <a:r>
              <a:rPr lang="en-CA" dirty="0"/>
              <a:t> : </a:t>
            </a:r>
            <a:r>
              <a:rPr lang="en-CA" dirty="0" err="1"/>
              <a:t>nY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771142224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double max(double </a:t>
            </a:r>
            <a:r>
              <a:rPr lang="en-CA" dirty="0" err="1"/>
              <a:t>dX</a:t>
            </a:r>
            <a:r>
              <a:rPr lang="en-CA" dirty="0"/>
              <a:t>, double </a:t>
            </a:r>
            <a:r>
              <a:rPr lang="en-CA" dirty="0" err="1"/>
              <a:t>dY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dX</a:t>
            </a:r>
            <a:r>
              <a:rPr lang="en-CA" dirty="0"/>
              <a:t> &gt; </a:t>
            </a:r>
            <a:r>
              <a:rPr lang="en-CA" dirty="0" err="1"/>
              <a:t>dY</a:t>
            </a:r>
            <a:r>
              <a:rPr lang="en-CA" dirty="0"/>
              <a:t>) ? </a:t>
            </a:r>
            <a:r>
              <a:rPr lang="en-CA" dirty="0" err="1"/>
              <a:t>dX</a:t>
            </a:r>
            <a:r>
              <a:rPr lang="en-CA" dirty="0"/>
              <a:t> : </a:t>
            </a:r>
            <a:r>
              <a:rPr lang="en-CA" dirty="0" err="1"/>
              <a:t>dY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8952196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Function Templates in C++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max(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nX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nX</a:t>
            </a:r>
            <a:r>
              <a:rPr lang="en-CA" dirty="0"/>
              <a:t> &gt; </a:t>
            </a:r>
            <a:r>
              <a:rPr lang="en-CA" dirty="0" err="1"/>
              <a:t>nY</a:t>
            </a:r>
            <a:r>
              <a:rPr lang="en-CA" dirty="0"/>
              <a:t>) ? </a:t>
            </a:r>
            <a:r>
              <a:rPr lang="en-CA" dirty="0" err="1"/>
              <a:t>nX</a:t>
            </a:r>
            <a:r>
              <a:rPr lang="en-CA" dirty="0"/>
              <a:t> : </a:t>
            </a:r>
            <a:r>
              <a:rPr lang="en-CA" dirty="0" err="1"/>
              <a:t>nY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74627293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Type max(Type </a:t>
            </a:r>
            <a:r>
              <a:rPr lang="en-CA" dirty="0" err="1"/>
              <a:t>tX</a:t>
            </a:r>
            <a:r>
              <a:rPr lang="en-CA" dirty="0"/>
              <a:t>, Type </a:t>
            </a:r>
            <a:r>
              <a:rPr lang="en-CA" dirty="0" err="1"/>
              <a:t>tY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tX</a:t>
            </a:r>
            <a:r>
              <a:rPr lang="en-CA" dirty="0"/>
              <a:t> &gt; </a:t>
            </a:r>
            <a:r>
              <a:rPr lang="en-CA" dirty="0" err="1"/>
              <a:t>tY</a:t>
            </a:r>
            <a:r>
              <a:rPr lang="en-CA" dirty="0"/>
              <a:t>) ? </a:t>
            </a:r>
            <a:r>
              <a:rPr lang="en-CA" dirty="0" err="1"/>
              <a:t>tX</a:t>
            </a:r>
            <a:r>
              <a:rPr lang="en-CA" dirty="0"/>
              <a:t> : </a:t>
            </a:r>
            <a:r>
              <a:rPr lang="en-CA" dirty="0" err="1"/>
              <a:t>tY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98302353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Type&gt; // this is the template parameter declaration</a:t>
            </a:r>
          </a:p>
          <a:p>
            <a:r>
              <a:rPr lang="en-CA" dirty="0"/>
              <a:t>Type max(Type </a:t>
            </a:r>
            <a:r>
              <a:rPr lang="en-CA" dirty="0" err="1"/>
              <a:t>tX</a:t>
            </a:r>
            <a:r>
              <a:rPr lang="en-CA" dirty="0"/>
              <a:t>, Type </a:t>
            </a:r>
            <a:r>
              <a:rPr lang="en-CA" dirty="0" err="1"/>
              <a:t>tY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tX</a:t>
            </a:r>
            <a:r>
              <a:rPr lang="en-CA" dirty="0"/>
              <a:t> &gt; </a:t>
            </a:r>
            <a:r>
              <a:rPr lang="en-CA" dirty="0" err="1"/>
              <a:t>tY</a:t>
            </a:r>
            <a:r>
              <a:rPr lang="en-CA" dirty="0"/>
              <a:t>) ? </a:t>
            </a:r>
            <a:r>
              <a:rPr lang="en-CA" dirty="0" err="1"/>
              <a:t>tX</a:t>
            </a:r>
            <a:r>
              <a:rPr lang="en-CA" dirty="0"/>
              <a:t> : </a:t>
            </a:r>
            <a:r>
              <a:rPr lang="en-CA" dirty="0" err="1"/>
              <a:t>tY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77681964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T1, </a:t>
            </a:r>
            <a:r>
              <a:rPr lang="en-CA" dirty="0" err="1"/>
              <a:t>typename</a:t>
            </a:r>
            <a:r>
              <a:rPr lang="en-CA" dirty="0"/>
              <a:t> T2&gt;</a:t>
            </a:r>
          </a:p>
          <a:p>
            <a:r>
              <a:rPr lang="en-CA" dirty="0"/>
              <a:t>// template function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05129414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Using Function 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nValue</a:t>
            </a:r>
            <a:r>
              <a:rPr lang="en-CA" dirty="0"/>
              <a:t> = max(3, 7); // returns 7</a:t>
            </a:r>
          </a:p>
          <a:p>
            <a:r>
              <a:rPr lang="en-CA" dirty="0"/>
              <a:t>double </a:t>
            </a:r>
            <a:r>
              <a:rPr lang="en-CA" dirty="0" err="1"/>
              <a:t>dValue</a:t>
            </a:r>
            <a:r>
              <a:rPr lang="en-CA" dirty="0"/>
              <a:t> = max(6.34, 18.523); // returns 18.523</a:t>
            </a:r>
          </a:p>
          <a:p>
            <a:r>
              <a:rPr lang="en-CA" dirty="0"/>
              <a:t>char </a:t>
            </a:r>
            <a:r>
              <a:rPr lang="en-CA" dirty="0" err="1"/>
              <a:t>chValue</a:t>
            </a:r>
            <a:r>
              <a:rPr lang="en-CA" dirty="0"/>
              <a:t> = max('a', '6'); // returns 'a'</a:t>
            </a:r>
          </a:p>
        </p:txBody>
      </p:sp>
    </p:spTree>
    <p:extLst>
      <p:ext uri="{BB962C8B-B14F-4D97-AF65-F5344CB8AC3E}">
        <p14:creationId xmlns="" xmlns:p14="http://schemas.microsoft.com/office/powerpoint/2010/main" val="428399377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 Template Instances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Type&gt; // this is the template parameter declaration</a:t>
            </a:r>
          </a:p>
          <a:p>
            <a:r>
              <a:rPr lang="en-CA" dirty="0"/>
              <a:t>Type max(Type </a:t>
            </a:r>
            <a:r>
              <a:rPr lang="en-CA" dirty="0" err="1"/>
              <a:t>tX</a:t>
            </a:r>
            <a:r>
              <a:rPr lang="en-CA" dirty="0"/>
              <a:t>, Type </a:t>
            </a:r>
            <a:r>
              <a:rPr lang="en-CA" dirty="0" err="1"/>
              <a:t>tY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tX</a:t>
            </a:r>
            <a:r>
              <a:rPr lang="en-CA" dirty="0"/>
              <a:t> &gt; </a:t>
            </a:r>
            <a:r>
              <a:rPr lang="en-CA" dirty="0" err="1"/>
              <a:t>tY</a:t>
            </a:r>
            <a:r>
              <a:rPr lang="en-CA" dirty="0"/>
              <a:t>) ? </a:t>
            </a:r>
            <a:r>
              <a:rPr lang="en-CA" dirty="0" err="1"/>
              <a:t>tX</a:t>
            </a:r>
            <a:r>
              <a:rPr lang="en-CA" dirty="0"/>
              <a:t> : </a:t>
            </a:r>
            <a:r>
              <a:rPr lang="en-CA" dirty="0" err="1"/>
              <a:t>tY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300760595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nValue</a:t>
            </a:r>
            <a:r>
              <a:rPr lang="en-CA" dirty="0"/>
              <a:t> = max(3, 7); // calls max(</a:t>
            </a:r>
            <a:r>
              <a:rPr lang="en-CA" dirty="0" err="1"/>
              <a:t>int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85256869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max(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tX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tY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tX</a:t>
            </a:r>
            <a:r>
              <a:rPr lang="en-CA" dirty="0"/>
              <a:t> &gt; </a:t>
            </a:r>
            <a:r>
              <a:rPr lang="en-CA" dirty="0" err="1"/>
              <a:t>tY</a:t>
            </a:r>
            <a:r>
              <a:rPr lang="en-CA" dirty="0"/>
              <a:t>) ? </a:t>
            </a:r>
            <a:r>
              <a:rPr lang="en-CA" dirty="0" err="1"/>
              <a:t>tX</a:t>
            </a:r>
            <a:r>
              <a:rPr lang="en-CA" dirty="0"/>
              <a:t> : </a:t>
            </a:r>
            <a:r>
              <a:rPr lang="en-CA" dirty="0" err="1"/>
              <a:t>tY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028368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371600"/>
          </a:xfrm>
        </p:spPr>
        <p:txBody>
          <a:bodyPr>
            <a:normAutofit/>
          </a:bodyPr>
          <a:lstStyle/>
          <a:p>
            <a:r>
              <a:rPr lang="en-CA" dirty="0"/>
              <a:t>Constructor chaining and initialization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22712" cy="4772744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Foo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Foo()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code to do A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Foo(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code to do A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code to do B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b="0" dirty="0" smtClean="0">
                <a:solidFill>
                  <a:srgbClr val="000000"/>
                </a:solidFill>
                <a:latin typeface="verdana"/>
              </a:rPr>
              <a:t>Becomes ..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55976" y="1556792"/>
            <a:ext cx="332271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Foo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Foo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DoA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Foo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DoA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// code to do B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 smtClean="0">
                <a:solidFill>
                  <a:srgbClr val="000000"/>
                </a:solidFill>
                <a:latin typeface="verdana"/>
              </a:rPr>
              <a:t>DoA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// code to do A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US" b="0" dirty="0" smtClean="0"/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Code duplication is kept to a minimum, and no chained constructor calls are needed.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370753194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double </a:t>
            </a:r>
            <a:r>
              <a:rPr lang="fr-FR" dirty="0" err="1"/>
              <a:t>dValue</a:t>
            </a:r>
            <a:r>
              <a:rPr lang="fr-FR" dirty="0"/>
              <a:t> = max(6.34, 18.523); // calls max(double, double)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7504881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double max(double </a:t>
            </a:r>
            <a:r>
              <a:rPr lang="en-CA" dirty="0" err="1"/>
              <a:t>tX</a:t>
            </a:r>
            <a:r>
              <a:rPr lang="en-CA" dirty="0"/>
              <a:t>, double </a:t>
            </a:r>
            <a:r>
              <a:rPr lang="en-CA" dirty="0" err="1"/>
              <a:t>tY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tX</a:t>
            </a:r>
            <a:r>
              <a:rPr lang="en-CA" dirty="0"/>
              <a:t> &gt; </a:t>
            </a:r>
            <a:r>
              <a:rPr lang="en-CA" dirty="0" err="1"/>
              <a:t>tY</a:t>
            </a:r>
            <a:r>
              <a:rPr lang="en-CA" dirty="0"/>
              <a:t>) ? </a:t>
            </a:r>
            <a:r>
              <a:rPr lang="en-CA" dirty="0" err="1"/>
              <a:t>tX</a:t>
            </a:r>
            <a:r>
              <a:rPr lang="en-CA" dirty="0"/>
              <a:t> : </a:t>
            </a:r>
            <a:r>
              <a:rPr lang="en-CA" dirty="0" err="1"/>
              <a:t>tY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14237314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Operators, Function Calls, and Function Templates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class Cents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m_nCents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Cents(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    : </a:t>
            </a:r>
            <a:r>
              <a:rPr lang="en-CA" dirty="0" err="1"/>
              <a:t>m_nCents</a:t>
            </a:r>
            <a:r>
              <a:rPr lang="en-CA" dirty="0"/>
              <a:t>(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915916140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Cents </a:t>
            </a:r>
            <a:r>
              <a:rPr lang="en-CA" dirty="0" err="1"/>
              <a:t>cNickle</a:t>
            </a:r>
            <a:r>
              <a:rPr lang="en-CA" dirty="0"/>
              <a:t>(5);</a:t>
            </a:r>
          </a:p>
          <a:p>
            <a:r>
              <a:rPr lang="en-CA" dirty="0"/>
              <a:t>Cents </a:t>
            </a:r>
            <a:r>
              <a:rPr lang="en-CA" dirty="0" err="1"/>
              <a:t>cDime</a:t>
            </a:r>
            <a:r>
              <a:rPr lang="en-CA" dirty="0"/>
              <a:t>(10);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Cents </a:t>
            </a:r>
            <a:r>
              <a:rPr lang="en-CA" dirty="0" err="1"/>
              <a:t>cBigger</a:t>
            </a:r>
            <a:r>
              <a:rPr lang="en-CA" dirty="0"/>
              <a:t> = max(</a:t>
            </a:r>
            <a:r>
              <a:rPr lang="en-CA" dirty="0" err="1"/>
              <a:t>cNickle</a:t>
            </a:r>
            <a:r>
              <a:rPr lang="en-CA" dirty="0"/>
              <a:t>, </a:t>
            </a:r>
            <a:r>
              <a:rPr lang="en-CA" dirty="0" err="1"/>
              <a:t>cDime</a:t>
            </a:r>
            <a:r>
              <a:rPr lang="en-CA" dirty="0"/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2956126102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Cents max(Cents </a:t>
            </a:r>
            <a:r>
              <a:rPr lang="en-CA" dirty="0" err="1"/>
              <a:t>tX</a:t>
            </a:r>
            <a:r>
              <a:rPr lang="en-CA" dirty="0"/>
              <a:t>, Cents </a:t>
            </a:r>
            <a:r>
              <a:rPr lang="en-CA" dirty="0" err="1"/>
              <a:t>tY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(</a:t>
            </a:r>
            <a:r>
              <a:rPr lang="en-CA" dirty="0" err="1"/>
              <a:t>tX</a:t>
            </a:r>
            <a:r>
              <a:rPr lang="en-CA" dirty="0"/>
              <a:t> &gt; </a:t>
            </a:r>
            <a:r>
              <a:rPr lang="en-CA" dirty="0" err="1"/>
              <a:t>tY</a:t>
            </a:r>
            <a:r>
              <a:rPr lang="en-CA" dirty="0"/>
              <a:t>) ? </a:t>
            </a:r>
            <a:r>
              <a:rPr lang="en-CA" dirty="0" err="1"/>
              <a:t>tX</a:t>
            </a:r>
            <a:r>
              <a:rPr lang="en-CA" dirty="0"/>
              <a:t> : </a:t>
            </a:r>
            <a:r>
              <a:rPr lang="en-CA" dirty="0" err="1"/>
              <a:t>tY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854223294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class Cents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m_nCents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Cents(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    : </a:t>
            </a:r>
            <a:r>
              <a:rPr lang="en-CA" dirty="0" err="1"/>
              <a:t>m_nCents</a:t>
            </a:r>
            <a:r>
              <a:rPr lang="en-CA" dirty="0"/>
              <a:t>(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friend </a:t>
            </a:r>
            <a:r>
              <a:rPr lang="en-CA" dirty="0" err="1"/>
              <a:t>bool</a:t>
            </a:r>
            <a:r>
              <a:rPr lang="en-CA" dirty="0"/>
              <a:t> operator&gt;(Cents &amp;c1, Cents&amp;c2)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return (c1.m_nCents &gt; c2.m_nCents) ? true: false;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783279016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template &lt;class T&gt;</a:t>
            </a:r>
          </a:p>
          <a:p>
            <a:r>
              <a:rPr lang="en-CA" dirty="0"/>
              <a:t>T Average(T *</a:t>
            </a:r>
            <a:r>
              <a:rPr lang="en-CA" dirty="0" err="1"/>
              <a:t>atArray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nNumValues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T </a:t>
            </a:r>
            <a:r>
              <a:rPr lang="en-CA" dirty="0" err="1"/>
              <a:t>tSum</a:t>
            </a:r>
            <a:r>
              <a:rPr lang="en-CA" dirty="0"/>
              <a:t> = 0;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</a:t>
            </a:r>
            <a:r>
              <a:rPr lang="en-CA" dirty="0" err="1"/>
              <a:t>nNumValues</a:t>
            </a:r>
            <a:r>
              <a:rPr lang="en-CA" dirty="0"/>
              <a:t>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tSum</a:t>
            </a:r>
            <a:r>
              <a:rPr lang="en-CA" dirty="0"/>
              <a:t> += </a:t>
            </a:r>
            <a:r>
              <a:rPr lang="en-CA" dirty="0" err="1"/>
              <a:t>atArray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tSum</a:t>
            </a:r>
            <a:r>
              <a:rPr lang="en-CA" dirty="0"/>
              <a:t> /= </a:t>
            </a:r>
            <a:r>
              <a:rPr lang="en-CA" dirty="0" err="1"/>
              <a:t>nNumValues</a:t>
            </a:r>
            <a:r>
              <a:rPr lang="en-CA" dirty="0"/>
              <a:t>;</a:t>
            </a:r>
          </a:p>
          <a:p>
            <a:r>
              <a:rPr lang="en-CA" dirty="0"/>
              <a:t>    return </a:t>
            </a:r>
            <a:r>
              <a:rPr lang="en-CA" dirty="0" err="1"/>
              <a:t>tSum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32338729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anArray</a:t>
            </a:r>
            <a:r>
              <a:rPr lang="en-CA" dirty="0"/>
              <a:t>[] = { 5, 3, 2, 1, 4 };</a:t>
            </a:r>
          </a:p>
          <a:p>
            <a:r>
              <a:rPr lang="en-CA" dirty="0" err="1"/>
              <a:t>cout</a:t>
            </a:r>
            <a:r>
              <a:rPr lang="en-CA" dirty="0"/>
              <a:t> &lt;&lt; Average(</a:t>
            </a:r>
            <a:r>
              <a:rPr lang="en-CA" dirty="0" err="1"/>
              <a:t>anArray</a:t>
            </a:r>
            <a:r>
              <a:rPr lang="en-CA" dirty="0"/>
              <a:t>, 5)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double </a:t>
            </a:r>
            <a:r>
              <a:rPr lang="en-CA" dirty="0" err="1"/>
              <a:t>dnArray</a:t>
            </a:r>
            <a:r>
              <a:rPr lang="en-CA" dirty="0"/>
              <a:t>[] = { 3.12, 3.45, 9.23, 6.34 };</a:t>
            </a:r>
          </a:p>
          <a:p>
            <a:r>
              <a:rPr lang="en-CA" dirty="0" err="1"/>
              <a:t>cout</a:t>
            </a:r>
            <a:r>
              <a:rPr lang="en-CA" dirty="0"/>
              <a:t> &lt;&lt; Average(</a:t>
            </a:r>
            <a:r>
              <a:rPr lang="en-CA" dirty="0" err="1"/>
              <a:t>dnArray</a:t>
            </a:r>
            <a:r>
              <a:rPr lang="en-CA" dirty="0"/>
              <a:t>, 4)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24543198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Cents </a:t>
            </a:r>
            <a:r>
              <a:rPr lang="en-CA" dirty="0" err="1"/>
              <a:t>cArray</a:t>
            </a:r>
            <a:r>
              <a:rPr lang="en-CA" dirty="0"/>
              <a:t>[] = { Cents(5), Cents(10), Cents(15), Cents(14) };</a:t>
            </a:r>
          </a:p>
          <a:p>
            <a:r>
              <a:rPr lang="en-CA" dirty="0" err="1"/>
              <a:t>cout</a:t>
            </a:r>
            <a:r>
              <a:rPr lang="en-CA" dirty="0"/>
              <a:t> &lt;&lt; Average(</a:t>
            </a:r>
            <a:r>
              <a:rPr lang="en-CA" dirty="0" err="1"/>
              <a:t>cArray</a:t>
            </a:r>
            <a:r>
              <a:rPr lang="en-CA" dirty="0"/>
              <a:t>, 4)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783984593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40871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class Cents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m_nCents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Cents(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    : </a:t>
            </a:r>
            <a:r>
              <a:rPr lang="en-CA" dirty="0" err="1"/>
              <a:t>m_nCents</a:t>
            </a:r>
            <a:r>
              <a:rPr lang="en-CA" dirty="0"/>
              <a:t>(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friend </a:t>
            </a:r>
            <a:r>
              <a:rPr lang="en-CA" dirty="0" err="1"/>
              <a:t>ostream</a:t>
            </a:r>
            <a:r>
              <a:rPr lang="en-CA" dirty="0"/>
              <a:t>&amp; operator&lt;&lt; (</a:t>
            </a:r>
            <a:r>
              <a:rPr lang="en-CA" dirty="0" err="1"/>
              <a:t>ostream</a:t>
            </a:r>
            <a:r>
              <a:rPr lang="en-CA" dirty="0"/>
              <a:t> &amp;out, </a:t>
            </a:r>
            <a:r>
              <a:rPr lang="en-CA" dirty="0" err="1"/>
              <a:t>const</a:t>
            </a:r>
            <a:r>
              <a:rPr lang="en-CA" dirty="0"/>
              <a:t> Cents &amp;</a:t>
            </a:r>
            <a:r>
              <a:rPr lang="en-CA" dirty="0" err="1"/>
              <a:t>cCents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out &lt;&lt; </a:t>
            </a:r>
            <a:r>
              <a:rPr lang="en-CA" dirty="0" err="1"/>
              <a:t>cCents.m_nCents</a:t>
            </a:r>
            <a:r>
              <a:rPr lang="en-CA" dirty="0"/>
              <a:t> &lt;&lt; " cents ";</a:t>
            </a:r>
          </a:p>
          <a:p>
            <a:r>
              <a:rPr lang="en-CA" dirty="0"/>
              <a:t>        return out;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619155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Foo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Foo()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Foo(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do something with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code to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Foo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function to re-initialize a class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45904445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template &lt;class T&gt;</a:t>
            </a:r>
          </a:p>
          <a:p>
            <a:r>
              <a:rPr lang="en-CA" dirty="0"/>
              <a:t>Cents Average(Cents  *</a:t>
            </a:r>
            <a:r>
              <a:rPr lang="en-CA" dirty="0" err="1"/>
              <a:t>atArray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nNumValues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Cents </a:t>
            </a:r>
            <a:r>
              <a:rPr lang="en-CA" dirty="0" err="1"/>
              <a:t>tSum</a:t>
            </a:r>
            <a:r>
              <a:rPr lang="en-CA" dirty="0"/>
              <a:t> = 0;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</a:t>
            </a:r>
            <a:r>
              <a:rPr lang="en-CA" dirty="0" err="1"/>
              <a:t>nNumValues</a:t>
            </a:r>
            <a:r>
              <a:rPr lang="en-CA" dirty="0"/>
              <a:t>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tSum</a:t>
            </a:r>
            <a:r>
              <a:rPr lang="en-CA" dirty="0"/>
              <a:t> += </a:t>
            </a:r>
            <a:r>
              <a:rPr lang="en-CA" dirty="0" err="1"/>
              <a:t>atArray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tSum</a:t>
            </a:r>
            <a:r>
              <a:rPr lang="en-CA" dirty="0"/>
              <a:t> /= </a:t>
            </a:r>
            <a:r>
              <a:rPr lang="en-CA" dirty="0" err="1"/>
              <a:t>nNumValues</a:t>
            </a:r>
            <a:r>
              <a:rPr lang="en-CA" dirty="0"/>
              <a:t>;</a:t>
            </a:r>
          </a:p>
          <a:p>
            <a:r>
              <a:rPr lang="en-CA" dirty="0"/>
              <a:t>    return </a:t>
            </a:r>
            <a:r>
              <a:rPr lang="en-CA" dirty="0" err="1"/>
              <a:t>tSum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917236134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tSum</a:t>
            </a:r>
            <a:r>
              <a:rPr lang="en-CA" dirty="0"/>
              <a:t> += </a:t>
            </a:r>
            <a:r>
              <a:rPr lang="en-CA" dirty="0" err="1"/>
              <a:t>atArray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];</a:t>
            </a:r>
          </a:p>
        </p:txBody>
      </p:sp>
    </p:spTree>
    <p:extLst>
      <p:ext uri="{BB962C8B-B14F-4D97-AF65-F5344CB8AC3E}">
        <p14:creationId xmlns="" xmlns:p14="http://schemas.microsoft.com/office/powerpoint/2010/main" val="2526680641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55272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class Cents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m_nCents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Cents(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    : </a:t>
            </a:r>
            <a:r>
              <a:rPr lang="en-CA" dirty="0" err="1"/>
              <a:t>m_nCents</a:t>
            </a:r>
            <a:r>
              <a:rPr lang="en-CA" dirty="0"/>
              <a:t>(</a:t>
            </a:r>
            <a:r>
              <a:rPr lang="en-CA" dirty="0" err="1"/>
              <a:t>nCents</a:t>
            </a:r>
            <a:r>
              <a:rPr lang="en-CA" dirty="0"/>
              <a:t>)</a:t>
            </a:r>
          </a:p>
          <a:p>
            <a:r>
              <a:rPr lang="en-CA" dirty="0"/>
              <a:t>    </a:t>
            </a:r>
            <a:r>
              <a:rPr lang="en-CA" dirty="0" smtClean="0"/>
              <a:t>{</a:t>
            </a:r>
          </a:p>
          <a:p>
            <a:r>
              <a:rPr lang="en-CA" dirty="0" smtClean="0"/>
              <a:t>    }</a:t>
            </a:r>
          </a:p>
          <a:p>
            <a:r>
              <a:rPr lang="en-CA" dirty="0" smtClean="0"/>
              <a:t> </a:t>
            </a:r>
            <a:endParaRPr lang="en-CA" dirty="0"/>
          </a:p>
          <a:p>
            <a:r>
              <a:rPr lang="en-CA" dirty="0"/>
              <a:t>    friend </a:t>
            </a:r>
            <a:r>
              <a:rPr lang="en-CA" dirty="0" err="1"/>
              <a:t>ostream</a:t>
            </a:r>
            <a:r>
              <a:rPr lang="en-CA" dirty="0"/>
              <a:t>&amp; operator&lt;&lt; (</a:t>
            </a:r>
            <a:r>
              <a:rPr lang="en-CA" dirty="0" err="1"/>
              <a:t>ostream</a:t>
            </a:r>
            <a:r>
              <a:rPr lang="en-CA" dirty="0"/>
              <a:t> &amp;out, </a:t>
            </a:r>
            <a:r>
              <a:rPr lang="en-CA" dirty="0" err="1"/>
              <a:t>const</a:t>
            </a:r>
            <a:r>
              <a:rPr lang="en-CA" dirty="0"/>
              <a:t> Cents &amp;</a:t>
            </a:r>
            <a:r>
              <a:rPr lang="en-CA" dirty="0" err="1"/>
              <a:t>cCents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out &lt;&lt; </a:t>
            </a:r>
            <a:r>
              <a:rPr lang="en-CA" dirty="0" err="1"/>
              <a:t>cCents.m_nCents</a:t>
            </a:r>
            <a:r>
              <a:rPr lang="en-CA" dirty="0"/>
              <a:t> &lt;&lt; " cents ";</a:t>
            </a:r>
          </a:p>
          <a:p>
            <a:r>
              <a:rPr lang="en-CA" dirty="0"/>
              <a:t>        return out;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9399271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void operator+=(Cents </a:t>
            </a:r>
            <a:r>
              <a:rPr lang="en-CA" dirty="0" err="1"/>
              <a:t>cCents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m_nCents</a:t>
            </a:r>
            <a:r>
              <a:rPr lang="en-CA" dirty="0"/>
              <a:t> += </a:t>
            </a:r>
            <a:r>
              <a:rPr lang="en-CA" dirty="0" err="1"/>
              <a:t>cCents.m_nCents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operator/=(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nValue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m_nCents</a:t>
            </a:r>
            <a:r>
              <a:rPr lang="en-CA" dirty="0"/>
              <a:t> /= </a:t>
            </a:r>
            <a:r>
              <a:rPr lang="en-CA" dirty="0" err="1"/>
              <a:t>nValue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646249743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119654"/>
          </a:xfrm>
        </p:spPr>
        <p:txBody>
          <a:bodyPr>
            <a:normAutofit/>
          </a:bodyPr>
          <a:lstStyle/>
          <a:p>
            <a:r>
              <a:rPr lang="en-CA" sz="3000" dirty="0" smtClean="0"/>
              <a:t>Templates and Container Classes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286"/>
            <a:ext cx="7620000" cy="5433074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#</a:t>
            </a:r>
            <a:r>
              <a:rPr lang="en-CA" dirty="0" err="1"/>
              <a:t>ifndef</a:t>
            </a:r>
            <a:r>
              <a:rPr lang="en-CA" dirty="0"/>
              <a:t> INTARRAY_H</a:t>
            </a:r>
          </a:p>
          <a:p>
            <a:r>
              <a:rPr lang="en-CA" dirty="0"/>
              <a:t>#define INTARRAY_H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#include &lt;</a:t>
            </a:r>
            <a:r>
              <a:rPr lang="en-CA" dirty="0" err="1"/>
              <a:t>assert.h</a:t>
            </a:r>
            <a:r>
              <a:rPr lang="en-CA" dirty="0"/>
              <a:t>&gt; // for assert()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class </a:t>
            </a:r>
            <a:r>
              <a:rPr lang="en-CA" dirty="0" err="1"/>
              <a:t>IntArray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m_nLength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*</a:t>
            </a:r>
            <a:r>
              <a:rPr lang="en-CA" dirty="0" err="1"/>
              <a:t>m_pnData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</a:t>
            </a:r>
            <a:r>
              <a:rPr lang="en-CA" dirty="0" err="1"/>
              <a:t>IntArray</a:t>
            </a:r>
            <a:r>
              <a:rPr lang="en-CA" dirty="0"/>
              <a:t>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0;</a:t>
            </a:r>
          </a:p>
          <a:p>
            <a:r>
              <a:rPr lang="en-CA" dirty="0"/>
              <a:t>        </a:t>
            </a:r>
            <a:r>
              <a:rPr lang="en-CA" dirty="0" err="1"/>
              <a:t>m_pnData</a:t>
            </a:r>
            <a:r>
              <a:rPr lang="en-CA" dirty="0"/>
              <a:t> = 0;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1558067105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55272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 </a:t>
            </a:r>
            <a:r>
              <a:rPr lang="en-CA" dirty="0" err="1"/>
              <a:t>IntArray</a:t>
            </a:r>
            <a:r>
              <a:rPr lang="en-CA" dirty="0"/>
              <a:t>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nLength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m_pnData</a:t>
            </a:r>
            <a:r>
              <a:rPr lang="en-CA" dirty="0"/>
              <a:t> = new </a:t>
            </a:r>
            <a:r>
              <a:rPr lang="en-CA" dirty="0" err="1"/>
              <a:t>int</a:t>
            </a:r>
            <a:r>
              <a:rPr lang="en-CA" dirty="0"/>
              <a:t>[</a:t>
            </a:r>
            <a:r>
              <a:rPr lang="en-CA" dirty="0" err="1"/>
              <a:t>nLength</a:t>
            </a:r>
            <a:r>
              <a:rPr lang="en-CA" dirty="0"/>
              <a:t>];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</a:t>
            </a:r>
            <a:r>
              <a:rPr lang="en-CA" dirty="0" err="1"/>
              <a:t>nLength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~</a:t>
            </a:r>
            <a:r>
              <a:rPr lang="en-CA" dirty="0" err="1"/>
              <a:t>IntArray</a:t>
            </a:r>
            <a:r>
              <a:rPr lang="en-CA" dirty="0"/>
              <a:t>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delete[] </a:t>
            </a:r>
            <a:r>
              <a:rPr lang="en-CA" dirty="0" err="1"/>
              <a:t>m_pnData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Erase()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delete[] </a:t>
            </a:r>
            <a:r>
              <a:rPr lang="en-CA" dirty="0" err="1"/>
              <a:t>m_pnData</a:t>
            </a:r>
            <a:r>
              <a:rPr lang="en-CA" dirty="0"/>
              <a:t>;</a:t>
            </a:r>
          </a:p>
          <a:p>
            <a:r>
              <a:rPr lang="en-CA" dirty="0"/>
              <a:t>        // We need to make sure we set </a:t>
            </a:r>
            <a:r>
              <a:rPr lang="en-CA" dirty="0" err="1"/>
              <a:t>m_pnData</a:t>
            </a:r>
            <a:r>
              <a:rPr lang="en-CA" dirty="0"/>
              <a:t> to 0 here, otherwise it will</a:t>
            </a:r>
          </a:p>
          <a:p>
            <a:r>
              <a:rPr lang="en-CA" dirty="0"/>
              <a:t>        // be left pointing at </a:t>
            </a:r>
            <a:r>
              <a:rPr lang="en-CA" dirty="0" err="1"/>
              <a:t>deallocated</a:t>
            </a:r>
            <a:r>
              <a:rPr lang="en-CA" dirty="0"/>
              <a:t> memory!</a:t>
            </a:r>
          </a:p>
          <a:p>
            <a:r>
              <a:rPr lang="en-CA" dirty="0"/>
              <a:t>        </a:t>
            </a:r>
            <a:r>
              <a:rPr lang="en-CA" dirty="0" err="1"/>
              <a:t>m_pnData</a:t>
            </a:r>
            <a:r>
              <a:rPr lang="en-CA" dirty="0"/>
              <a:t> = 0;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0;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416252735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</a:t>
            </a:r>
            <a:r>
              <a:rPr lang="en-CA" dirty="0" err="1"/>
              <a:t>int</a:t>
            </a:r>
            <a:r>
              <a:rPr lang="en-CA" dirty="0"/>
              <a:t>&amp; operator[](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assert(</a:t>
            </a:r>
            <a:r>
              <a:rPr lang="en-CA" dirty="0" err="1"/>
              <a:t>nIndex</a:t>
            </a:r>
            <a:r>
              <a:rPr lang="en-CA" dirty="0"/>
              <a:t> &gt;= 0 &amp;&amp;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m_nLength</a:t>
            </a:r>
            <a:r>
              <a:rPr lang="en-CA" dirty="0"/>
              <a:t>);</a:t>
            </a:r>
          </a:p>
          <a:p>
            <a:r>
              <a:rPr lang="en-CA" dirty="0"/>
              <a:t>        return </a:t>
            </a:r>
            <a:r>
              <a:rPr lang="en-CA" dirty="0" err="1"/>
              <a:t>m_pnData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GetLength</a:t>
            </a:r>
            <a:r>
              <a:rPr lang="en-CA" dirty="0"/>
              <a:t>() { return </a:t>
            </a:r>
            <a:r>
              <a:rPr lang="en-CA" dirty="0" err="1"/>
              <a:t>m_nLength</a:t>
            </a:r>
            <a:r>
              <a:rPr lang="en-CA" dirty="0"/>
              <a:t>; }</a:t>
            </a:r>
          </a:p>
          <a:p>
            <a:r>
              <a:rPr lang="en-CA" dirty="0"/>
              <a:t>};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#</a:t>
            </a:r>
            <a:r>
              <a:rPr lang="en-CA" dirty="0" err="1"/>
              <a:t>endif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74110253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#</a:t>
            </a:r>
            <a:r>
              <a:rPr lang="en-CA" dirty="0" err="1"/>
              <a:t>ifndef</a:t>
            </a:r>
            <a:r>
              <a:rPr lang="en-CA" dirty="0"/>
              <a:t> DOUBLEARRAY_H</a:t>
            </a:r>
          </a:p>
          <a:p>
            <a:r>
              <a:rPr lang="en-CA" dirty="0"/>
              <a:t>#define DOUBLEARRAY_H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#include &lt;</a:t>
            </a:r>
            <a:r>
              <a:rPr lang="en-CA" dirty="0" err="1"/>
              <a:t>assert.h</a:t>
            </a:r>
            <a:r>
              <a:rPr lang="en-CA" dirty="0"/>
              <a:t>&gt; // for assert()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class </a:t>
            </a:r>
            <a:r>
              <a:rPr lang="en-CA" dirty="0" err="1"/>
              <a:t>DoubleArray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m_nLength</a:t>
            </a:r>
            <a:r>
              <a:rPr lang="en-CA" dirty="0"/>
              <a:t>;</a:t>
            </a:r>
          </a:p>
          <a:p>
            <a:r>
              <a:rPr lang="en-CA" dirty="0"/>
              <a:t>    double *</a:t>
            </a:r>
            <a:r>
              <a:rPr lang="en-CA" dirty="0" err="1"/>
              <a:t>m_pdData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</a:t>
            </a:r>
            <a:r>
              <a:rPr lang="en-CA" dirty="0" err="1"/>
              <a:t>DoubleArray</a:t>
            </a:r>
            <a:r>
              <a:rPr lang="en-CA" dirty="0"/>
              <a:t>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0;</a:t>
            </a:r>
          </a:p>
          <a:p>
            <a:r>
              <a:rPr lang="en-CA" dirty="0"/>
              <a:t>        </a:t>
            </a:r>
            <a:r>
              <a:rPr lang="en-CA" dirty="0" err="1"/>
              <a:t>m_pdData</a:t>
            </a:r>
            <a:r>
              <a:rPr lang="en-CA" dirty="0"/>
              <a:t>= 0;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145640078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55272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 </a:t>
            </a:r>
            <a:r>
              <a:rPr lang="en-CA" dirty="0" err="1"/>
              <a:t>DoubleArray</a:t>
            </a:r>
            <a:r>
              <a:rPr lang="en-CA" dirty="0"/>
              <a:t>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nLength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m_pdData</a:t>
            </a:r>
            <a:r>
              <a:rPr lang="en-CA" dirty="0"/>
              <a:t>= new double[</a:t>
            </a:r>
            <a:r>
              <a:rPr lang="en-CA" dirty="0" err="1"/>
              <a:t>nLength</a:t>
            </a:r>
            <a:r>
              <a:rPr lang="en-CA" dirty="0"/>
              <a:t>];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</a:t>
            </a:r>
            <a:r>
              <a:rPr lang="en-CA" dirty="0" err="1"/>
              <a:t>nLength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~</a:t>
            </a:r>
            <a:r>
              <a:rPr lang="en-CA" dirty="0" err="1"/>
              <a:t>DoubleArray</a:t>
            </a:r>
            <a:r>
              <a:rPr lang="en-CA" dirty="0"/>
              <a:t>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delete[] </a:t>
            </a:r>
            <a:r>
              <a:rPr lang="en-CA" dirty="0" err="1"/>
              <a:t>m_pdData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Erase()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delete[] </a:t>
            </a:r>
            <a:r>
              <a:rPr lang="en-CA" dirty="0" err="1"/>
              <a:t>m_pdData</a:t>
            </a:r>
            <a:r>
              <a:rPr lang="en-CA" dirty="0"/>
              <a:t>;</a:t>
            </a:r>
          </a:p>
          <a:p>
            <a:r>
              <a:rPr lang="en-CA" dirty="0"/>
              <a:t>        // We need to make sure we set </a:t>
            </a:r>
            <a:r>
              <a:rPr lang="en-CA" dirty="0" err="1"/>
              <a:t>m_pnData</a:t>
            </a:r>
            <a:r>
              <a:rPr lang="en-CA" dirty="0"/>
              <a:t> to 0 here, otherwise it will</a:t>
            </a:r>
          </a:p>
          <a:p>
            <a:r>
              <a:rPr lang="en-CA" dirty="0"/>
              <a:t>        // be left pointing at </a:t>
            </a:r>
            <a:r>
              <a:rPr lang="en-CA" dirty="0" err="1"/>
              <a:t>deallocated</a:t>
            </a:r>
            <a:r>
              <a:rPr lang="en-CA" dirty="0"/>
              <a:t> memory!</a:t>
            </a:r>
          </a:p>
          <a:p>
            <a:r>
              <a:rPr lang="en-CA" dirty="0"/>
              <a:t>        </a:t>
            </a:r>
            <a:r>
              <a:rPr lang="en-CA" dirty="0" err="1"/>
              <a:t>m_pdData</a:t>
            </a:r>
            <a:r>
              <a:rPr lang="en-CA" dirty="0"/>
              <a:t>= 0;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0;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1582213660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 double&amp; operator[](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assert(</a:t>
            </a:r>
            <a:r>
              <a:rPr lang="en-CA" dirty="0" err="1"/>
              <a:t>nIndex</a:t>
            </a:r>
            <a:r>
              <a:rPr lang="en-CA" dirty="0"/>
              <a:t> &gt;= 0 &amp;&amp;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m_nLength</a:t>
            </a:r>
            <a:r>
              <a:rPr lang="en-CA" dirty="0"/>
              <a:t>);</a:t>
            </a:r>
          </a:p>
          <a:p>
            <a:r>
              <a:rPr lang="en-CA" dirty="0"/>
              <a:t>        return </a:t>
            </a:r>
            <a:r>
              <a:rPr lang="en-CA" dirty="0" err="1"/>
              <a:t>m_pdData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The length of the array is always an integer</a:t>
            </a:r>
          </a:p>
          <a:p>
            <a:r>
              <a:rPr lang="en-CA" dirty="0"/>
              <a:t>    // It does not depend on the data type of the array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GetLength</a:t>
            </a:r>
            <a:r>
              <a:rPr lang="en-CA" dirty="0"/>
              <a:t>() { return </a:t>
            </a:r>
            <a:r>
              <a:rPr lang="en-CA" dirty="0" err="1"/>
              <a:t>m_nLength</a:t>
            </a:r>
            <a:r>
              <a:rPr lang="en-CA" dirty="0"/>
              <a:t>; }</a:t>
            </a:r>
          </a:p>
          <a:p>
            <a:r>
              <a:rPr lang="en-CA" dirty="0"/>
              <a:t>};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#</a:t>
            </a:r>
            <a:r>
              <a:rPr lang="en-CA" dirty="0" err="1"/>
              <a:t>endif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786614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972026"/>
          </a:xfrm>
        </p:spPr>
        <p:txBody>
          <a:bodyPr>
            <a:normAutofit/>
          </a:bodyPr>
          <a:lstStyle/>
          <a:p>
            <a:r>
              <a:rPr lang="en-CA" dirty="0"/>
              <a:t>Class code </a:t>
            </a:r>
            <a:r>
              <a:rPr lang="en-CA" dirty="0" smtClean="0"/>
              <a:t>&amp; header files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328592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Date() { } // private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923472362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#</a:t>
            </a:r>
            <a:r>
              <a:rPr lang="en-CA" dirty="0" err="1"/>
              <a:t>ifndef</a:t>
            </a:r>
            <a:r>
              <a:rPr lang="en-CA" dirty="0"/>
              <a:t> ARRAY_H</a:t>
            </a:r>
          </a:p>
          <a:p>
            <a:r>
              <a:rPr lang="en-CA" dirty="0"/>
              <a:t>#define ARRAY_H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#include &lt;</a:t>
            </a:r>
            <a:r>
              <a:rPr lang="en-CA" dirty="0" err="1"/>
              <a:t>assert.h</a:t>
            </a:r>
            <a:r>
              <a:rPr lang="en-CA" dirty="0"/>
              <a:t>&gt; // for assert()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T&gt;</a:t>
            </a:r>
          </a:p>
          <a:p>
            <a:r>
              <a:rPr lang="en-CA" dirty="0"/>
              <a:t>class Array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m_nLength</a:t>
            </a:r>
            <a:r>
              <a:rPr lang="en-CA" dirty="0"/>
              <a:t>;</a:t>
            </a:r>
          </a:p>
          <a:p>
            <a:r>
              <a:rPr lang="en-CA" dirty="0"/>
              <a:t>    T *</a:t>
            </a:r>
            <a:r>
              <a:rPr lang="en-CA" dirty="0" err="1"/>
              <a:t>m_ptData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Array()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0;</a:t>
            </a:r>
          </a:p>
          <a:p>
            <a:r>
              <a:rPr lang="en-CA" dirty="0"/>
              <a:t>        </a:t>
            </a:r>
            <a:r>
              <a:rPr lang="en-CA" dirty="0" err="1"/>
              <a:t>m_ptData</a:t>
            </a:r>
            <a:r>
              <a:rPr lang="en-CA" dirty="0"/>
              <a:t> = 0;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072169580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624736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 Array(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nLength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m_ptData</a:t>
            </a:r>
            <a:r>
              <a:rPr lang="en-CA" dirty="0"/>
              <a:t>= new T[</a:t>
            </a:r>
            <a:r>
              <a:rPr lang="en-CA" dirty="0" err="1"/>
              <a:t>nLength</a:t>
            </a:r>
            <a:r>
              <a:rPr lang="en-CA" dirty="0"/>
              <a:t>];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</a:t>
            </a:r>
            <a:r>
              <a:rPr lang="en-CA" dirty="0" err="1"/>
              <a:t>nLength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~Array()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delete[] </a:t>
            </a:r>
            <a:r>
              <a:rPr lang="en-CA" dirty="0" err="1"/>
              <a:t>m_ptData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Erase()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delete[] </a:t>
            </a:r>
            <a:r>
              <a:rPr lang="en-CA" dirty="0" err="1"/>
              <a:t>m_ptData</a:t>
            </a:r>
            <a:r>
              <a:rPr lang="en-CA" dirty="0"/>
              <a:t>;</a:t>
            </a:r>
          </a:p>
          <a:p>
            <a:r>
              <a:rPr lang="en-CA" dirty="0"/>
              <a:t>        // We need to make sure we set </a:t>
            </a:r>
            <a:r>
              <a:rPr lang="en-CA" dirty="0" err="1"/>
              <a:t>m_pnData</a:t>
            </a:r>
            <a:r>
              <a:rPr lang="en-CA" dirty="0"/>
              <a:t> to 0 here, otherwise it will</a:t>
            </a:r>
          </a:p>
          <a:p>
            <a:r>
              <a:rPr lang="en-CA" dirty="0"/>
              <a:t>        // be left pointing at </a:t>
            </a:r>
            <a:r>
              <a:rPr lang="en-CA" dirty="0" err="1"/>
              <a:t>deallocated</a:t>
            </a:r>
            <a:r>
              <a:rPr lang="en-CA" dirty="0"/>
              <a:t> memory!</a:t>
            </a:r>
          </a:p>
          <a:p>
            <a:r>
              <a:rPr lang="en-CA" dirty="0"/>
              <a:t>        </a:t>
            </a:r>
            <a:r>
              <a:rPr lang="en-CA" dirty="0" err="1"/>
              <a:t>m_ptData</a:t>
            </a:r>
            <a:r>
              <a:rPr lang="en-CA" dirty="0"/>
              <a:t>= 0;</a:t>
            </a:r>
          </a:p>
          <a:p>
            <a:r>
              <a:rPr lang="en-CA" dirty="0"/>
              <a:t>        </a:t>
            </a:r>
            <a:r>
              <a:rPr lang="en-CA" dirty="0" err="1"/>
              <a:t>m_nLength</a:t>
            </a:r>
            <a:r>
              <a:rPr lang="en-CA" dirty="0"/>
              <a:t> = 0;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399180761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00953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 T&amp; operator[](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assert(</a:t>
            </a:r>
            <a:r>
              <a:rPr lang="en-CA" dirty="0" err="1"/>
              <a:t>nIndex</a:t>
            </a:r>
            <a:r>
              <a:rPr lang="en-CA" dirty="0"/>
              <a:t> &gt;= 0 &amp;&amp;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m_nLength</a:t>
            </a:r>
            <a:r>
              <a:rPr lang="en-CA" dirty="0"/>
              <a:t>);</a:t>
            </a:r>
          </a:p>
          <a:p>
            <a:r>
              <a:rPr lang="en-CA" dirty="0"/>
              <a:t>        return </a:t>
            </a:r>
            <a:r>
              <a:rPr lang="en-CA" dirty="0" err="1"/>
              <a:t>m_ptData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The length of the array is always an integer</a:t>
            </a:r>
          </a:p>
          <a:p>
            <a:r>
              <a:rPr lang="en-CA" dirty="0"/>
              <a:t>    // It does not depend on the data type of the array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GetLength</a:t>
            </a:r>
            <a:r>
              <a:rPr lang="en-CA" dirty="0"/>
              <a:t>(); // </a:t>
            </a:r>
            <a:r>
              <a:rPr lang="en-CA" dirty="0" err="1"/>
              <a:t>templated</a:t>
            </a:r>
            <a:r>
              <a:rPr lang="en-CA" dirty="0"/>
              <a:t> </a:t>
            </a:r>
            <a:r>
              <a:rPr lang="en-CA" dirty="0" err="1"/>
              <a:t>GetLength</a:t>
            </a:r>
            <a:r>
              <a:rPr lang="en-CA" dirty="0"/>
              <a:t>() function defined below</a:t>
            </a:r>
          </a:p>
          <a:p>
            <a:r>
              <a:rPr lang="en-CA" dirty="0"/>
              <a:t>};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T&gt;</a:t>
            </a:r>
          </a:p>
          <a:p>
            <a:r>
              <a:rPr lang="en-CA" dirty="0" err="1"/>
              <a:t>int</a:t>
            </a:r>
            <a:r>
              <a:rPr lang="en-CA" dirty="0"/>
              <a:t> Array&lt;T&gt;::</a:t>
            </a:r>
            <a:r>
              <a:rPr lang="en-CA" dirty="0" err="1"/>
              <a:t>GetLength</a:t>
            </a:r>
            <a:r>
              <a:rPr lang="en-CA" dirty="0"/>
              <a:t>() { return </a:t>
            </a:r>
            <a:r>
              <a:rPr lang="en-CA" dirty="0" err="1"/>
              <a:t>m_nLength</a:t>
            </a:r>
            <a:r>
              <a:rPr lang="en-CA" dirty="0"/>
              <a:t>;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#</a:t>
            </a:r>
            <a:r>
              <a:rPr lang="en-CA" dirty="0" err="1"/>
              <a:t>endif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08143375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336704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Array&lt;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anArray</a:t>
            </a:r>
            <a:r>
              <a:rPr lang="en-CA" dirty="0"/>
              <a:t>(12);</a:t>
            </a:r>
          </a:p>
          <a:p>
            <a:r>
              <a:rPr lang="en-CA" dirty="0"/>
              <a:t>    Array&lt;double&gt; </a:t>
            </a:r>
            <a:r>
              <a:rPr lang="en-CA" dirty="0" err="1"/>
              <a:t>adArray</a:t>
            </a:r>
            <a:r>
              <a:rPr lang="en-CA" dirty="0"/>
              <a:t>(12);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 = 0; </a:t>
            </a:r>
            <a:r>
              <a:rPr lang="en-CA" dirty="0" err="1"/>
              <a:t>nCount</a:t>
            </a:r>
            <a:r>
              <a:rPr lang="en-CA" dirty="0"/>
              <a:t> &lt; 12;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anArray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= </a:t>
            </a:r>
            <a:r>
              <a:rPr lang="en-CA" dirty="0" err="1"/>
              <a:t>nCount</a:t>
            </a:r>
            <a:r>
              <a:rPr lang="en-CA" dirty="0"/>
              <a:t>;</a:t>
            </a:r>
          </a:p>
          <a:p>
            <a:r>
              <a:rPr lang="en-CA" dirty="0"/>
              <a:t>        </a:t>
            </a:r>
            <a:r>
              <a:rPr lang="en-CA" dirty="0" err="1"/>
              <a:t>adArray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= </a:t>
            </a:r>
            <a:r>
              <a:rPr lang="en-CA" dirty="0" err="1"/>
              <a:t>nCount</a:t>
            </a:r>
            <a:r>
              <a:rPr lang="en-CA" dirty="0"/>
              <a:t> + 0.5;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 = 11; </a:t>
            </a:r>
            <a:r>
              <a:rPr lang="en-CA" dirty="0" err="1"/>
              <a:t>nCount</a:t>
            </a:r>
            <a:r>
              <a:rPr lang="en-CA" dirty="0"/>
              <a:t> &gt;= 0; </a:t>
            </a:r>
            <a:r>
              <a:rPr lang="en-CA" dirty="0" err="1"/>
              <a:t>nCount</a:t>
            </a:r>
            <a:r>
              <a:rPr lang="en-CA" dirty="0"/>
              <a:t>----;)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anArray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&lt;&lt; "\t" &lt;&lt; </a:t>
            </a:r>
            <a:r>
              <a:rPr lang="en-CA" dirty="0" err="1"/>
              <a:t>adArray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972710946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Expression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nSize</a:t>
            </a:r>
            <a:r>
              <a:rPr lang="en-CA" dirty="0"/>
              <a:t>&gt; // </a:t>
            </a:r>
            <a:r>
              <a:rPr lang="en-CA" dirty="0" err="1"/>
              <a:t>nSize</a:t>
            </a:r>
            <a:r>
              <a:rPr lang="en-CA" dirty="0"/>
              <a:t> is the expression parameter</a:t>
            </a:r>
          </a:p>
          <a:p>
            <a:r>
              <a:rPr lang="en-CA" dirty="0"/>
              <a:t>class Buffer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// The expression parameter controls the size of the array</a:t>
            </a:r>
          </a:p>
          <a:p>
            <a:r>
              <a:rPr lang="en-CA" dirty="0"/>
              <a:t>    T </a:t>
            </a:r>
            <a:r>
              <a:rPr lang="en-CA" dirty="0" err="1"/>
              <a:t>m_atBuffer</a:t>
            </a:r>
            <a:r>
              <a:rPr lang="en-CA" dirty="0"/>
              <a:t>[</a:t>
            </a:r>
            <a:r>
              <a:rPr lang="en-CA" dirty="0" err="1"/>
              <a:t>nSize</a:t>
            </a:r>
            <a:r>
              <a:rPr lang="en-CA" dirty="0"/>
              <a:t>];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T* </a:t>
            </a:r>
            <a:r>
              <a:rPr lang="en-CA" dirty="0" err="1"/>
              <a:t>GetBuffer</a:t>
            </a:r>
            <a:r>
              <a:rPr lang="en-CA" dirty="0"/>
              <a:t>() { return </a:t>
            </a:r>
            <a:r>
              <a:rPr lang="en-CA" dirty="0" err="1"/>
              <a:t>m_atBuffer</a:t>
            </a:r>
            <a:r>
              <a:rPr lang="en-CA" dirty="0"/>
              <a:t>;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T&amp; operator[](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return </a:t>
            </a:r>
            <a:r>
              <a:rPr lang="en-CA" dirty="0" err="1"/>
              <a:t>m_atBuffer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542839614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620000" cy="6858000"/>
          </a:xfrm>
        </p:spPr>
        <p:txBody>
          <a:bodyPr>
            <a:normAutofit fontScale="77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 smtClean="0"/>
              <a:t>{   // </a:t>
            </a:r>
            <a:r>
              <a:rPr lang="en-CA" dirty="0"/>
              <a:t>declare an integer buffer with room for 12 chars</a:t>
            </a:r>
          </a:p>
          <a:p>
            <a:r>
              <a:rPr lang="en-CA" dirty="0"/>
              <a:t>    Buffer&lt;</a:t>
            </a:r>
            <a:r>
              <a:rPr lang="en-CA" dirty="0" err="1"/>
              <a:t>int</a:t>
            </a:r>
            <a:r>
              <a:rPr lang="en-CA" dirty="0"/>
              <a:t>, 12&gt; </a:t>
            </a:r>
            <a:r>
              <a:rPr lang="en-CA" dirty="0" err="1"/>
              <a:t>cIntBuffer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Fill it up in order, then print it backwards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12;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cIntBuffer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= </a:t>
            </a:r>
            <a:r>
              <a:rPr lang="en-CA" dirty="0" err="1"/>
              <a:t>nCount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=11; </a:t>
            </a:r>
            <a:r>
              <a:rPr lang="en-CA" dirty="0" err="1"/>
              <a:t>nCount</a:t>
            </a:r>
            <a:r>
              <a:rPr lang="en-CA" dirty="0"/>
              <a:t> &gt;= 0; </a:t>
            </a:r>
            <a:r>
              <a:rPr lang="en-CA" dirty="0" err="1"/>
              <a:t>nCount</a:t>
            </a:r>
            <a:r>
              <a:rPr lang="en-CA" dirty="0"/>
              <a:t>--)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cIntBuffer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&lt;&lt; " ";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declare a char buffer with room for 31 chars</a:t>
            </a:r>
          </a:p>
          <a:p>
            <a:r>
              <a:rPr lang="en-CA" dirty="0"/>
              <a:t>    Buffer&lt;char, 31&gt; </a:t>
            </a:r>
            <a:r>
              <a:rPr lang="en-CA" dirty="0" err="1"/>
              <a:t>cCharBuffer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</a:t>
            </a:r>
            <a:r>
              <a:rPr lang="en-CA" dirty="0" err="1"/>
              <a:t>strcpy</a:t>
            </a:r>
            <a:r>
              <a:rPr lang="en-CA" dirty="0"/>
              <a:t> a string into the buffer and print it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</a:t>
            </a:r>
            <a:r>
              <a:rPr lang="en-CA" dirty="0" err="1"/>
              <a:t>cCharBuffer.GetBuffer</a:t>
            </a:r>
            <a:r>
              <a:rPr lang="en-CA" dirty="0"/>
              <a:t>(), "Hello there!");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cCharBuffer.GetBuffer</a:t>
            </a:r>
            <a:r>
              <a:rPr lang="en-CA" dirty="0"/>
              <a:t>()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01113071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Template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T&gt;</a:t>
            </a:r>
          </a:p>
          <a:p>
            <a:r>
              <a:rPr lang="en-CA" dirty="0"/>
              <a:t>class Storage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T </a:t>
            </a:r>
            <a:r>
              <a:rPr lang="en-CA" dirty="0" err="1"/>
              <a:t>m_tValue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Storage(T </a:t>
            </a:r>
            <a:r>
              <a:rPr lang="en-CA" dirty="0" err="1"/>
              <a:t>tValue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m_tValue</a:t>
            </a:r>
            <a:r>
              <a:rPr lang="en-CA" dirty="0"/>
              <a:t> = </a:t>
            </a:r>
            <a:r>
              <a:rPr lang="en-CA" dirty="0" err="1"/>
              <a:t>tValue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3846039247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~Storage()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Print()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m_tValue</a:t>
            </a:r>
            <a:r>
              <a:rPr lang="en-CA" dirty="0"/>
              <a:t>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003019674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Define some storage units</a:t>
            </a:r>
          </a:p>
          <a:p>
            <a:r>
              <a:rPr lang="en-CA" dirty="0"/>
              <a:t>    Storage&lt;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nValue</a:t>
            </a:r>
            <a:r>
              <a:rPr lang="en-CA" dirty="0"/>
              <a:t>(5);</a:t>
            </a:r>
          </a:p>
          <a:p>
            <a:r>
              <a:rPr lang="en-CA" dirty="0"/>
              <a:t>    Storage&lt;double&gt; </a:t>
            </a:r>
            <a:r>
              <a:rPr lang="en-CA" dirty="0" err="1"/>
              <a:t>dValue</a:t>
            </a:r>
            <a:r>
              <a:rPr lang="en-CA" dirty="0"/>
              <a:t>(6.7);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Print out some values</a:t>
            </a:r>
          </a:p>
          <a:p>
            <a:r>
              <a:rPr lang="en-CA" dirty="0"/>
              <a:t>    </a:t>
            </a:r>
            <a:r>
              <a:rPr lang="en-CA" dirty="0" err="1"/>
              <a:t>nValue.Print</a:t>
            </a:r>
            <a:r>
              <a:rPr lang="en-CA" dirty="0"/>
              <a:t>();</a:t>
            </a:r>
          </a:p>
          <a:p>
            <a:r>
              <a:rPr lang="en-CA" dirty="0"/>
              <a:t>    </a:t>
            </a:r>
            <a:r>
              <a:rPr lang="en-CA" dirty="0" err="1"/>
              <a:t>dValue.Print</a:t>
            </a:r>
            <a:r>
              <a:rPr lang="en-CA" dirty="0"/>
              <a:t>();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116267354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void Storage&lt;double&gt;::Print()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std</a:t>
            </a:r>
            <a:r>
              <a:rPr lang="en-CA" dirty="0"/>
              <a:t>::scientific &lt;&lt; </a:t>
            </a:r>
            <a:r>
              <a:rPr lang="en-CA" dirty="0" err="1"/>
              <a:t>m_tValue</a:t>
            </a:r>
            <a:r>
              <a:rPr lang="en-CA" dirty="0"/>
              <a:t>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84956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76664"/>
          </a:xfrm>
        </p:spPr>
        <p:txBody>
          <a:bodyPr>
            <a:normAutofit fontScale="77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Date() { } // private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Date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Date::Date(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Date member function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Date::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prefix the class name to the function using the scope operator (::)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41322717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624736"/>
          </a:xfrm>
        </p:spPr>
        <p:txBody>
          <a:bodyPr>
            <a:normAutofit fontScale="77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Dynamically allocate a temporary string</a:t>
            </a:r>
          </a:p>
          <a:p>
            <a:r>
              <a:rPr lang="en-CA" dirty="0"/>
              <a:t>    char *</a:t>
            </a:r>
            <a:r>
              <a:rPr lang="en-CA" dirty="0" err="1"/>
              <a:t>strString</a:t>
            </a:r>
            <a:r>
              <a:rPr lang="en-CA" dirty="0"/>
              <a:t> = new char[40];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Ask user for their name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"Enter your name: ";</a:t>
            </a:r>
          </a:p>
          <a:p>
            <a:r>
              <a:rPr lang="en-CA" dirty="0"/>
              <a:t>    </a:t>
            </a:r>
            <a:r>
              <a:rPr lang="en-CA" dirty="0" err="1"/>
              <a:t>cin</a:t>
            </a:r>
            <a:r>
              <a:rPr lang="en-CA" dirty="0"/>
              <a:t> &gt;&gt; </a:t>
            </a:r>
            <a:r>
              <a:rPr lang="en-CA" dirty="0" err="1"/>
              <a:t>strString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Store the name</a:t>
            </a:r>
          </a:p>
          <a:p>
            <a:r>
              <a:rPr lang="en-CA" dirty="0"/>
              <a:t>    Storage&lt;char*&gt; </a:t>
            </a:r>
            <a:r>
              <a:rPr lang="en-CA" dirty="0" err="1"/>
              <a:t>strValue</a:t>
            </a:r>
            <a:r>
              <a:rPr lang="en-CA" dirty="0"/>
              <a:t>(</a:t>
            </a:r>
            <a:r>
              <a:rPr lang="en-CA" dirty="0" err="1"/>
              <a:t>strString</a:t>
            </a:r>
            <a:r>
              <a:rPr lang="en-CA" dirty="0"/>
              <a:t>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Delete the temporary string</a:t>
            </a:r>
          </a:p>
          <a:p>
            <a:r>
              <a:rPr lang="en-CA" dirty="0"/>
              <a:t>    delete </a:t>
            </a:r>
            <a:r>
              <a:rPr lang="en-CA" dirty="0" err="1"/>
              <a:t>strString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Print out our value</a:t>
            </a:r>
          </a:p>
          <a:p>
            <a:r>
              <a:rPr lang="en-CA" dirty="0"/>
              <a:t>    </a:t>
            </a:r>
            <a:r>
              <a:rPr lang="en-CA" dirty="0" err="1"/>
              <a:t>strValue.Print</a:t>
            </a:r>
            <a:r>
              <a:rPr lang="en-CA" dirty="0"/>
              <a:t>(); // This will print garbage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39584946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Storage&lt;char*&gt;::Storage(char* </a:t>
            </a:r>
            <a:r>
              <a:rPr lang="en-CA" dirty="0" err="1"/>
              <a:t>tValue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 </a:t>
            </a:r>
            <a:r>
              <a:rPr lang="en-CA" dirty="0" err="1"/>
              <a:t>m_tValue</a:t>
            </a:r>
            <a:r>
              <a:rPr lang="en-CA" dirty="0"/>
              <a:t> = </a:t>
            </a:r>
            <a:r>
              <a:rPr lang="en-CA" dirty="0" err="1"/>
              <a:t>tValue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32585495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Storage&lt;char*&gt;::Storage(char* </a:t>
            </a:r>
            <a:r>
              <a:rPr lang="en-CA" dirty="0" err="1"/>
              <a:t>tValue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Allocate memory to hold the </a:t>
            </a:r>
            <a:r>
              <a:rPr lang="en-CA" dirty="0" err="1"/>
              <a:t>tValue</a:t>
            </a:r>
            <a:r>
              <a:rPr lang="en-CA" dirty="0"/>
              <a:t> string</a:t>
            </a:r>
          </a:p>
          <a:p>
            <a:r>
              <a:rPr lang="en-CA" dirty="0"/>
              <a:t>    </a:t>
            </a:r>
            <a:r>
              <a:rPr lang="en-CA" dirty="0" err="1"/>
              <a:t>m_tValue</a:t>
            </a:r>
            <a:r>
              <a:rPr lang="en-CA" dirty="0"/>
              <a:t> = new char[</a:t>
            </a:r>
            <a:r>
              <a:rPr lang="en-CA" dirty="0" err="1"/>
              <a:t>strlen</a:t>
            </a:r>
            <a:r>
              <a:rPr lang="en-CA" dirty="0"/>
              <a:t>(</a:t>
            </a:r>
            <a:r>
              <a:rPr lang="en-CA" dirty="0" err="1"/>
              <a:t>tValue</a:t>
            </a:r>
            <a:r>
              <a:rPr lang="en-CA" dirty="0"/>
              <a:t>)+1];</a:t>
            </a:r>
          </a:p>
          <a:p>
            <a:r>
              <a:rPr lang="en-CA" dirty="0"/>
              <a:t>    // Copy the actual </a:t>
            </a:r>
            <a:r>
              <a:rPr lang="en-CA" dirty="0" err="1"/>
              <a:t>tValue</a:t>
            </a:r>
            <a:r>
              <a:rPr lang="en-CA" dirty="0"/>
              <a:t> string into the </a:t>
            </a:r>
            <a:r>
              <a:rPr lang="en-CA" dirty="0" err="1"/>
              <a:t>m_tValue</a:t>
            </a:r>
            <a:r>
              <a:rPr lang="en-CA" dirty="0"/>
              <a:t> memory we just allocated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</a:t>
            </a:r>
            <a:r>
              <a:rPr lang="en-CA" dirty="0" err="1"/>
              <a:t>m_tValue</a:t>
            </a:r>
            <a:r>
              <a:rPr lang="en-CA" dirty="0"/>
              <a:t>, </a:t>
            </a:r>
            <a:r>
              <a:rPr lang="en-CA" dirty="0" err="1"/>
              <a:t>tValue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760376804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Storage&lt;char*&gt;::~Storage()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delete[] </a:t>
            </a:r>
            <a:r>
              <a:rPr lang="en-CA" dirty="0" err="1"/>
              <a:t>m_tValue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24393609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615598"/>
          </a:xfrm>
        </p:spPr>
        <p:txBody>
          <a:bodyPr>
            <a:normAutofit/>
          </a:bodyPr>
          <a:lstStyle/>
          <a:p>
            <a:r>
              <a:rPr lang="en-CA" sz="3000" dirty="0" smtClean="0"/>
              <a:t>Class Template Specialization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238"/>
            <a:ext cx="7620000" cy="600913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T&gt;</a:t>
            </a:r>
          </a:p>
          <a:p>
            <a:r>
              <a:rPr lang="en-CA" dirty="0"/>
              <a:t>class Storage8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T </a:t>
            </a:r>
            <a:r>
              <a:rPr lang="en-CA" dirty="0" err="1"/>
              <a:t>m_tType</a:t>
            </a:r>
            <a:r>
              <a:rPr lang="en-CA" dirty="0"/>
              <a:t>[8];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void Set(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, </a:t>
            </a:r>
            <a:r>
              <a:rPr lang="en-CA" dirty="0" err="1"/>
              <a:t>const</a:t>
            </a:r>
            <a:r>
              <a:rPr lang="en-CA" dirty="0"/>
              <a:t> T &amp;</a:t>
            </a:r>
            <a:r>
              <a:rPr lang="en-CA" dirty="0" err="1"/>
              <a:t>tType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m_tType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 = </a:t>
            </a:r>
            <a:r>
              <a:rPr lang="en-CA" dirty="0" err="1"/>
              <a:t>tType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const</a:t>
            </a:r>
            <a:r>
              <a:rPr lang="en-CA" dirty="0"/>
              <a:t> T&amp; Get(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return </a:t>
            </a:r>
            <a:r>
              <a:rPr lang="en-CA" dirty="0" err="1"/>
              <a:t>m_tType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2197597660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7620000" cy="6813376"/>
          </a:xfrm>
        </p:spPr>
        <p:txBody>
          <a:bodyPr>
            <a:normAutofit fontScale="77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Define a Storage8 for integers</a:t>
            </a:r>
          </a:p>
          <a:p>
            <a:r>
              <a:rPr lang="en-CA" dirty="0"/>
              <a:t>    Storage8&lt;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cIntStorage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cIntStorage.Set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, </a:t>
            </a:r>
            <a:r>
              <a:rPr lang="en-CA" dirty="0" err="1"/>
              <a:t>nCount</a:t>
            </a:r>
            <a:r>
              <a:rPr lang="en-CA" dirty="0"/>
              <a:t>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cIntStorage.Get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Define a Storage8 for </a:t>
            </a:r>
            <a:r>
              <a:rPr lang="en-CA" dirty="0" err="1"/>
              <a:t>bool</a:t>
            </a:r>
            <a:endParaRPr lang="en-CA" dirty="0"/>
          </a:p>
          <a:p>
            <a:r>
              <a:rPr lang="en-CA" dirty="0"/>
              <a:t>    Storage8&lt;</a:t>
            </a:r>
            <a:r>
              <a:rPr lang="en-CA" dirty="0" err="1"/>
              <a:t>bool</a:t>
            </a:r>
            <a:r>
              <a:rPr lang="en-CA" dirty="0"/>
              <a:t>&gt; </a:t>
            </a:r>
            <a:r>
              <a:rPr lang="en-CA" dirty="0" err="1"/>
              <a:t>cBoolStorage</a:t>
            </a:r>
            <a:r>
              <a:rPr lang="en-CA" dirty="0"/>
              <a:t>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cBoolStorage.Set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, </a:t>
            </a:r>
            <a:r>
              <a:rPr lang="en-CA" dirty="0" err="1"/>
              <a:t>nCount</a:t>
            </a:r>
            <a:r>
              <a:rPr lang="en-CA" dirty="0"/>
              <a:t> &amp; 3);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(</a:t>
            </a:r>
            <a:r>
              <a:rPr lang="en-CA" dirty="0" err="1"/>
              <a:t>cBoolStorage.Get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 ? "true" : "false")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82203793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Class Template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 &lt;&gt; // the following is a template class with no </a:t>
            </a:r>
            <a:r>
              <a:rPr lang="en-CA" dirty="0" err="1"/>
              <a:t>templated</a:t>
            </a:r>
            <a:r>
              <a:rPr lang="en-CA" dirty="0"/>
              <a:t> parameters</a:t>
            </a:r>
          </a:p>
          <a:p>
            <a:r>
              <a:rPr lang="en-CA" dirty="0"/>
              <a:t>class Storage8&lt;</a:t>
            </a:r>
            <a:r>
              <a:rPr lang="en-CA" dirty="0" err="1"/>
              <a:t>bool</a:t>
            </a:r>
            <a:r>
              <a:rPr lang="en-CA" dirty="0"/>
              <a:t>&gt; // we're specializing Storage8 for </a:t>
            </a:r>
            <a:r>
              <a:rPr lang="en-CA" dirty="0" err="1"/>
              <a:t>bool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// What follows is just standard class implementation details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unsigned char </a:t>
            </a:r>
            <a:r>
              <a:rPr lang="en-CA" dirty="0" err="1"/>
              <a:t>m_tType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71247060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public:</a:t>
            </a:r>
          </a:p>
          <a:p>
            <a:r>
              <a:rPr lang="en-CA" dirty="0"/>
              <a:t>    void Set(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, </a:t>
            </a:r>
            <a:r>
              <a:rPr lang="en-CA" dirty="0" err="1"/>
              <a:t>bool</a:t>
            </a:r>
            <a:r>
              <a:rPr lang="en-CA" dirty="0"/>
              <a:t> </a:t>
            </a:r>
            <a:r>
              <a:rPr lang="en-CA" dirty="0" err="1"/>
              <a:t>tType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// Figure out which bit we're setting/unsetting</a:t>
            </a:r>
          </a:p>
          <a:p>
            <a:r>
              <a:rPr lang="en-CA" dirty="0"/>
              <a:t>        // This will put a 1 in the bit we're interested in turning on/off</a:t>
            </a:r>
          </a:p>
          <a:p>
            <a:r>
              <a:rPr lang="en-CA" dirty="0"/>
              <a:t>        unsigned char </a:t>
            </a:r>
            <a:r>
              <a:rPr lang="en-CA" dirty="0" err="1"/>
              <a:t>nMask</a:t>
            </a:r>
            <a:r>
              <a:rPr lang="en-CA" dirty="0"/>
              <a:t> = 1 &lt;&lt; </a:t>
            </a:r>
            <a:r>
              <a:rPr lang="en-CA" dirty="0" err="1"/>
              <a:t>nIndex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    if (</a:t>
            </a:r>
            <a:r>
              <a:rPr lang="en-CA" dirty="0" err="1"/>
              <a:t>tType</a:t>
            </a:r>
            <a:r>
              <a:rPr lang="en-CA" dirty="0"/>
              <a:t>)  // If we're setting a bit</a:t>
            </a:r>
          </a:p>
          <a:p>
            <a:r>
              <a:rPr lang="en-CA" dirty="0"/>
              <a:t>            </a:t>
            </a:r>
            <a:r>
              <a:rPr lang="en-CA" dirty="0" err="1"/>
              <a:t>m_tType</a:t>
            </a:r>
            <a:r>
              <a:rPr lang="en-CA" dirty="0"/>
              <a:t> |= </a:t>
            </a:r>
            <a:r>
              <a:rPr lang="en-CA" dirty="0" err="1"/>
              <a:t>nMask</a:t>
            </a:r>
            <a:r>
              <a:rPr lang="en-CA" dirty="0"/>
              <a:t>;  // Use bitwise-or to turn that bit on</a:t>
            </a:r>
          </a:p>
          <a:p>
            <a:r>
              <a:rPr lang="en-CA" dirty="0"/>
              <a:t>        else  // if we're turning a bit off</a:t>
            </a:r>
          </a:p>
          <a:p>
            <a:r>
              <a:rPr lang="en-CA" dirty="0"/>
              <a:t>            </a:t>
            </a:r>
            <a:r>
              <a:rPr lang="en-CA" dirty="0" err="1"/>
              <a:t>m_tType</a:t>
            </a:r>
            <a:r>
              <a:rPr lang="en-CA" dirty="0"/>
              <a:t> &amp;= ~</a:t>
            </a:r>
            <a:r>
              <a:rPr lang="en-CA" dirty="0" err="1"/>
              <a:t>nMask</a:t>
            </a:r>
            <a:r>
              <a:rPr lang="en-CA" dirty="0"/>
              <a:t>;  // bitwise-and the inverse mask to turn that bit off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24884925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dirty="0" err="1"/>
              <a:t>bool</a:t>
            </a:r>
            <a:r>
              <a:rPr lang="en-CA" dirty="0"/>
              <a:t> Get(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// Figure out which bit we're getting</a:t>
            </a:r>
          </a:p>
          <a:p>
            <a:r>
              <a:rPr lang="en-CA" dirty="0"/>
              <a:t>        unsigned char </a:t>
            </a:r>
            <a:r>
              <a:rPr lang="en-CA" dirty="0" err="1"/>
              <a:t>nMask</a:t>
            </a:r>
            <a:r>
              <a:rPr lang="en-CA" dirty="0"/>
              <a:t> = 1 &lt;&lt; </a:t>
            </a:r>
            <a:r>
              <a:rPr lang="en-CA" dirty="0" err="1"/>
              <a:t>nIndex</a:t>
            </a:r>
            <a:r>
              <a:rPr lang="en-CA" dirty="0"/>
              <a:t>;</a:t>
            </a:r>
          </a:p>
          <a:p>
            <a:r>
              <a:rPr lang="en-CA" dirty="0"/>
              <a:t>        // bitwise-and to get the value of the bit we're interested in</a:t>
            </a:r>
          </a:p>
          <a:p>
            <a:r>
              <a:rPr lang="en-CA" dirty="0"/>
              <a:t>        // Then implicit cast to </a:t>
            </a:r>
            <a:r>
              <a:rPr lang="en-CA" dirty="0" err="1"/>
              <a:t>boolean</a:t>
            </a:r>
            <a:endParaRPr lang="en-CA" dirty="0"/>
          </a:p>
          <a:p>
            <a:r>
              <a:rPr lang="en-CA" dirty="0"/>
              <a:t>        return </a:t>
            </a:r>
            <a:r>
              <a:rPr lang="en-CA" dirty="0" err="1"/>
              <a:t>m_tType</a:t>
            </a:r>
            <a:r>
              <a:rPr lang="en-CA" dirty="0"/>
              <a:t> &amp; </a:t>
            </a:r>
            <a:r>
              <a:rPr lang="en-CA" dirty="0" err="1"/>
              <a:t>nMask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378683281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Define a Storage8 for integers (instantiates Storage8&lt;T&gt;, where T = </a:t>
            </a:r>
            <a:r>
              <a:rPr lang="en-CA" dirty="0" err="1"/>
              <a:t>int</a:t>
            </a:r>
            <a:r>
              <a:rPr lang="en-CA" dirty="0"/>
              <a:t>)</a:t>
            </a:r>
          </a:p>
          <a:p>
            <a:r>
              <a:rPr lang="en-CA" dirty="0"/>
              <a:t>    Storage8&lt;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cIntStorage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cIntStorage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= </a:t>
            </a:r>
            <a:r>
              <a:rPr lang="en-CA" dirty="0" err="1"/>
              <a:t>nCount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cIntStorage</a:t>
            </a:r>
            <a:r>
              <a:rPr lang="en-CA" dirty="0"/>
              <a:t>[</a:t>
            </a:r>
            <a:r>
              <a:rPr lang="en-CA" dirty="0" err="1"/>
              <a:t>nCount</a:t>
            </a:r>
            <a:r>
              <a:rPr lang="en-CA" dirty="0"/>
              <a:t>]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23276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Sub(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-=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*=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 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access functions are often only one line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52898879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 // Define a Storage8 for </a:t>
            </a:r>
            <a:r>
              <a:rPr lang="en-CA" dirty="0" err="1"/>
              <a:t>bool</a:t>
            </a:r>
            <a:r>
              <a:rPr lang="en-CA" dirty="0"/>
              <a:t>  (instantiates Storage8&lt;</a:t>
            </a:r>
            <a:r>
              <a:rPr lang="en-CA" dirty="0" err="1"/>
              <a:t>bool</a:t>
            </a:r>
            <a:r>
              <a:rPr lang="en-CA" dirty="0"/>
              <a:t>&gt; specialization)</a:t>
            </a:r>
          </a:p>
          <a:p>
            <a:r>
              <a:rPr lang="en-CA" dirty="0"/>
              <a:t>    Storage8&lt;</a:t>
            </a:r>
            <a:r>
              <a:rPr lang="en-CA" dirty="0" err="1"/>
              <a:t>bool</a:t>
            </a:r>
            <a:r>
              <a:rPr lang="en-CA" dirty="0"/>
              <a:t>&gt; </a:t>
            </a:r>
            <a:r>
              <a:rPr lang="en-CA" dirty="0" err="1"/>
              <a:t>cBoolStorage</a:t>
            </a:r>
            <a:r>
              <a:rPr lang="en-CA" dirty="0"/>
              <a:t>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cBoolStorage.Set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, </a:t>
            </a:r>
            <a:r>
              <a:rPr lang="en-CA" dirty="0" err="1"/>
              <a:t>nCount</a:t>
            </a:r>
            <a:r>
              <a:rPr lang="en-CA" dirty="0"/>
              <a:t> &amp; 3);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&lt;8;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(</a:t>
            </a:r>
            <a:r>
              <a:rPr lang="en-CA" dirty="0" err="1"/>
              <a:t>cBoolStorage.Get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 ? "true" : "false")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370844758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Partial Template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nSize</a:t>
            </a:r>
            <a:r>
              <a:rPr lang="en-CA" dirty="0"/>
              <a:t>&gt; // </a:t>
            </a:r>
            <a:r>
              <a:rPr lang="en-CA" dirty="0" err="1"/>
              <a:t>nSize</a:t>
            </a:r>
            <a:r>
              <a:rPr lang="en-CA" dirty="0"/>
              <a:t> is the expression parameter</a:t>
            </a:r>
          </a:p>
          <a:p>
            <a:r>
              <a:rPr lang="en-CA" dirty="0"/>
              <a:t>class Buffer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// The expression parameter controls the side of the array</a:t>
            </a:r>
          </a:p>
          <a:p>
            <a:r>
              <a:rPr lang="en-CA" dirty="0"/>
              <a:t>    T </a:t>
            </a:r>
            <a:r>
              <a:rPr lang="en-CA" dirty="0" err="1"/>
              <a:t>m_atBuffer</a:t>
            </a:r>
            <a:r>
              <a:rPr lang="en-CA" dirty="0"/>
              <a:t>[</a:t>
            </a:r>
            <a:r>
              <a:rPr lang="en-CA" dirty="0" err="1"/>
              <a:t>nSize</a:t>
            </a:r>
            <a:r>
              <a:rPr lang="en-CA" dirty="0"/>
              <a:t>];</a:t>
            </a:r>
          </a:p>
        </p:txBody>
      </p:sp>
    </p:spTree>
    <p:extLst>
      <p:ext uri="{BB962C8B-B14F-4D97-AF65-F5344CB8AC3E}">
        <p14:creationId xmlns="" xmlns:p14="http://schemas.microsoft.com/office/powerpoint/2010/main" val="1241004871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public:</a:t>
            </a:r>
          </a:p>
          <a:p>
            <a:r>
              <a:rPr lang="en-CA" dirty="0"/>
              <a:t>    T* </a:t>
            </a:r>
            <a:r>
              <a:rPr lang="en-CA" dirty="0" err="1"/>
              <a:t>GetBuffer</a:t>
            </a:r>
            <a:r>
              <a:rPr lang="en-CA" dirty="0"/>
              <a:t>() { return </a:t>
            </a:r>
            <a:r>
              <a:rPr lang="en-CA" dirty="0" err="1"/>
              <a:t>m_atBuffer</a:t>
            </a:r>
            <a:r>
              <a:rPr lang="en-CA" dirty="0"/>
              <a:t>;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T&amp; operator[](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return </a:t>
            </a:r>
            <a:r>
              <a:rPr lang="en-CA" dirty="0" err="1"/>
              <a:t>m_atBuffer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681245859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declare a char buffer</a:t>
            </a:r>
          </a:p>
          <a:p>
            <a:r>
              <a:rPr lang="en-CA" dirty="0"/>
              <a:t>    Buffer&lt;char, 10&gt; cChar10Buffer;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copy a value into the buffer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(cChar10Buffer.GetBuffer(), "Ten");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71204925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nSize</a:t>
            </a:r>
            <a:r>
              <a:rPr lang="en-CA" dirty="0"/>
              <a:t>&gt;</a:t>
            </a:r>
          </a:p>
          <a:p>
            <a:r>
              <a:rPr lang="en-CA" dirty="0"/>
              <a:t>void </a:t>
            </a:r>
            <a:r>
              <a:rPr lang="en-CA" dirty="0" err="1"/>
              <a:t>PrintBufferString</a:t>
            </a:r>
            <a:r>
              <a:rPr lang="en-CA" dirty="0"/>
              <a:t>(Buffer&lt;T, </a:t>
            </a:r>
            <a:r>
              <a:rPr lang="en-CA" dirty="0" err="1"/>
              <a:t>nSize</a:t>
            </a:r>
            <a:r>
              <a:rPr lang="en-CA" dirty="0"/>
              <a:t>&gt; &amp;</a:t>
            </a:r>
            <a:r>
              <a:rPr lang="en-CA" dirty="0" err="1"/>
              <a:t>rcBuf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rcBuf.GetBuffer</a:t>
            </a:r>
            <a:r>
              <a:rPr lang="en-CA" dirty="0"/>
              <a:t>()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93893885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declare a char buffer</a:t>
            </a:r>
          </a:p>
          <a:p>
            <a:r>
              <a:rPr lang="en-CA" dirty="0"/>
              <a:t>    Buffer&lt;char, 10&gt; cChar10Buffer;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copy a value into the buffer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(cChar10Buffer.GetBuffer(), "Ten");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Print the value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(cChar10Buffer);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84347620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declare an </a:t>
            </a:r>
            <a:r>
              <a:rPr lang="en-CA" dirty="0" err="1"/>
              <a:t>int</a:t>
            </a:r>
            <a:r>
              <a:rPr lang="en-CA" dirty="0"/>
              <a:t> buffer</a:t>
            </a:r>
          </a:p>
          <a:p>
            <a:r>
              <a:rPr lang="en-CA" dirty="0"/>
              <a:t>    Buffer&lt;</a:t>
            </a:r>
            <a:r>
              <a:rPr lang="en-CA" dirty="0" err="1"/>
              <a:t>int</a:t>
            </a:r>
            <a:r>
              <a:rPr lang="en-CA" dirty="0"/>
              <a:t>, 10&gt; cInt10Buffer;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copy values into the buffer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10;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cInt10Buffer[</a:t>
            </a:r>
            <a:r>
              <a:rPr lang="en-CA" dirty="0" err="1"/>
              <a:t>nCount</a:t>
            </a:r>
            <a:r>
              <a:rPr lang="en-CA" dirty="0"/>
              <a:t>] = </a:t>
            </a:r>
            <a:r>
              <a:rPr lang="en-CA" dirty="0" err="1"/>
              <a:t>nCount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Print the value?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(cInt10Buffer); // what does this mean?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276384700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Template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void </a:t>
            </a:r>
            <a:r>
              <a:rPr lang="en-CA" dirty="0" err="1"/>
              <a:t>PrintBufferString</a:t>
            </a:r>
            <a:r>
              <a:rPr lang="en-CA" dirty="0"/>
              <a:t>(Buffer&lt;char, 10&gt; &amp;</a:t>
            </a:r>
            <a:r>
              <a:rPr lang="en-CA" dirty="0" err="1"/>
              <a:t>rcBuf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rcBuf.GetBuffer</a:t>
            </a:r>
            <a:r>
              <a:rPr lang="en-CA" dirty="0"/>
              <a:t>()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972794369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declare a char buffer</a:t>
            </a:r>
          </a:p>
          <a:p>
            <a:r>
              <a:rPr lang="en-CA" dirty="0"/>
              <a:t>    Buffer&lt;char, 10&gt; cChar10Buffer;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copy a value into the buffer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(cChar10Buffer.GetBuffer(), "Ten");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Print the value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(cChar10Buffer);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5534665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Buffer&lt;char, 10&gt; cChar10Buffer;</a:t>
            </a:r>
          </a:p>
          <a:p>
            <a:r>
              <a:rPr lang="en-CA" dirty="0"/>
              <a:t>    Buffer&lt;char, 11&gt; cChar11Buffer;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(cChar10Buffer.GetBuffer(), "Ten");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(cChar11Buffer.GetBuffer(), "Eleven");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(cChar10Buffer);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(cChar11Buffer); // this will not compile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97817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DateStruct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{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};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class Date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{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public: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m_nMonth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m_nDay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int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m_nYear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};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005732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60640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Sub(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::Sub(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-=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Calc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Mult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*=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198836156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Partial Template Specialization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template&lt;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nSize</a:t>
            </a:r>
            <a:r>
              <a:rPr lang="en-CA" dirty="0"/>
              <a:t>&gt;</a:t>
            </a:r>
          </a:p>
          <a:p>
            <a:r>
              <a:rPr lang="en-CA" dirty="0"/>
              <a:t>void </a:t>
            </a:r>
            <a:r>
              <a:rPr lang="en-CA" dirty="0" err="1"/>
              <a:t>PrintBufferString</a:t>
            </a:r>
            <a:r>
              <a:rPr lang="en-CA" dirty="0"/>
              <a:t>(Buffer&lt;char, </a:t>
            </a:r>
            <a:r>
              <a:rPr lang="en-CA" dirty="0" err="1"/>
              <a:t>nSize</a:t>
            </a:r>
            <a:r>
              <a:rPr lang="en-CA" dirty="0"/>
              <a:t>&gt; &amp;</a:t>
            </a:r>
            <a:r>
              <a:rPr lang="en-CA" dirty="0" err="1"/>
              <a:t>rcBuf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rcBuf.GetBuffer</a:t>
            </a:r>
            <a:r>
              <a:rPr lang="en-CA" dirty="0"/>
              <a:t>()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519748568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5865515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declare an integer buffer with room for 12 chars</a:t>
            </a:r>
          </a:p>
          <a:p>
            <a:r>
              <a:rPr lang="en-CA" dirty="0"/>
              <a:t>    Buffer&lt;char, 10&gt; cChar10Buffer;</a:t>
            </a:r>
          </a:p>
          <a:p>
            <a:r>
              <a:rPr lang="en-CA" dirty="0"/>
              <a:t>    Buffer&lt;char, 11&gt; cChar11Buffer;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</a:t>
            </a:r>
            <a:r>
              <a:rPr lang="en-CA" dirty="0" err="1"/>
              <a:t>strcpy</a:t>
            </a:r>
            <a:r>
              <a:rPr lang="en-CA" dirty="0"/>
              <a:t> a string into the buffer and print it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(cChar10Buffer.GetBuffer(), "Ten");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(cChar11Buffer.GetBuffer(), "Eleven");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(cChar10Buffer);</a:t>
            </a:r>
          </a:p>
          <a:p>
            <a:r>
              <a:rPr lang="en-CA" dirty="0"/>
              <a:t>    </a:t>
            </a:r>
            <a:r>
              <a:rPr lang="en-CA" dirty="0" err="1"/>
              <a:t>PrintBufferString</a:t>
            </a:r>
            <a:r>
              <a:rPr lang="en-CA" dirty="0"/>
              <a:t>(cChar11Buffer);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65147712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Partial Template Specialization for Pointers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T&gt;</a:t>
            </a:r>
          </a:p>
          <a:p>
            <a:r>
              <a:rPr lang="en-CA" dirty="0"/>
              <a:t>class Storage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T </a:t>
            </a:r>
            <a:r>
              <a:rPr lang="en-CA" dirty="0" err="1"/>
              <a:t>m_tValue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Storage(T </a:t>
            </a:r>
            <a:r>
              <a:rPr lang="en-CA" dirty="0" err="1"/>
              <a:t>tValue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m_tValue</a:t>
            </a:r>
            <a:r>
              <a:rPr lang="en-CA" dirty="0"/>
              <a:t> = </a:t>
            </a:r>
            <a:r>
              <a:rPr lang="en-CA" dirty="0" err="1"/>
              <a:t>tValue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537019875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~Storage()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Print()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m_tValue</a:t>
            </a:r>
            <a:r>
              <a:rPr lang="en-CA" dirty="0"/>
              <a:t>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432425884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Storage&lt;char*&gt;::Storage(char* </a:t>
            </a:r>
            <a:r>
              <a:rPr lang="en-CA" dirty="0" err="1"/>
              <a:t>tValue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Allocate memory to hold the </a:t>
            </a:r>
            <a:r>
              <a:rPr lang="en-CA" dirty="0" err="1"/>
              <a:t>tValue</a:t>
            </a:r>
            <a:r>
              <a:rPr lang="en-CA" dirty="0"/>
              <a:t> string</a:t>
            </a:r>
          </a:p>
          <a:p>
            <a:r>
              <a:rPr lang="en-CA" dirty="0"/>
              <a:t>    </a:t>
            </a:r>
            <a:r>
              <a:rPr lang="en-CA" dirty="0" err="1"/>
              <a:t>m_tValue</a:t>
            </a:r>
            <a:r>
              <a:rPr lang="en-CA" dirty="0"/>
              <a:t> = new char[</a:t>
            </a:r>
            <a:r>
              <a:rPr lang="en-CA" dirty="0" err="1"/>
              <a:t>strlen</a:t>
            </a:r>
            <a:r>
              <a:rPr lang="en-CA" dirty="0"/>
              <a:t>(</a:t>
            </a:r>
            <a:r>
              <a:rPr lang="en-CA" dirty="0" err="1"/>
              <a:t>tValue</a:t>
            </a:r>
            <a:r>
              <a:rPr lang="en-CA" dirty="0"/>
              <a:t>)+1];</a:t>
            </a:r>
          </a:p>
          <a:p>
            <a:r>
              <a:rPr lang="en-CA" dirty="0"/>
              <a:t>    // Copy the actual </a:t>
            </a:r>
            <a:r>
              <a:rPr lang="en-CA" dirty="0" err="1"/>
              <a:t>tValue</a:t>
            </a:r>
            <a:r>
              <a:rPr lang="en-CA" dirty="0"/>
              <a:t> string into the </a:t>
            </a:r>
            <a:r>
              <a:rPr lang="en-CA" dirty="0" err="1"/>
              <a:t>m_tValue</a:t>
            </a:r>
            <a:r>
              <a:rPr lang="en-CA" dirty="0"/>
              <a:t> memory we just allocated</a:t>
            </a:r>
          </a:p>
          <a:p>
            <a:r>
              <a:rPr lang="en-CA" dirty="0"/>
              <a:t>    </a:t>
            </a:r>
            <a:r>
              <a:rPr lang="en-CA" dirty="0" err="1"/>
              <a:t>strcpy</a:t>
            </a:r>
            <a:r>
              <a:rPr lang="en-CA" dirty="0"/>
              <a:t>(</a:t>
            </a:r>
            <a:r>
              <a:rPr lang="en-CA" dirty="0" err="1"/>
              <a:t>m_tValue</a:t>
            </a:r>
            <a:r>
              <a:rPr lang="en-CA" dirty="0"/>
              <a:t>, </a:t>
            </a:r>
            <a:r>
              <a:rPr lang="en-CA" dirty="0" err="1"/>
              <a:t>tValue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09106268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template &lt;</a:t>
            </a:r>
            <a:r>
              <a:rPr lang="en-CA" dirty="0" err="1"/>
              <a:t>typename</a:t>
            </a:r>
            <a:r>
              <a:rPr lang="en-CA" dirty="0"/>
              <a:t> T&gt;</a:t>
            </a:r>
          </a:p>
          <a:p>
            <a:r>
              <a:rPr lang="en-CA" dirty="0"/>
              <a:t>class Storage&lt;T*&gt; // this is specialization of Storage that works with pointer types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T* </a:t>
            </a:r>
            <a:r>
              <a:rPr lang="en-CA" dirty="0" err="1"/>
              <a:t>m_tValue</a:t>
            </a:r>
            <a:r>
              <a:rPr lang="en-CA" dirty="0"/>
              <a:t>;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Storage(T* </a:t>
            </a:r>
            <a:r>
              <a:rPr lang="en-CA" dirty="0" err="1"/>
              <a:t>tValue</a:t>
            </a:r>
            <a:r>
              <a:rPr lang="en-CA" dirty="0"/>
              <a:t>) // for pointer type T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m_tValue</a:t>
            </a:r>
            <a:r>
              <a:rPr lang="en-CA" dirty="0"/>
              <a:t> = new T(*</a:t>
            </a:r>
            <a:r>
              <a:rPr lang="en-CA" dirty="0" err="1"/>
              <a:t>tValue</a:t>
            </a:r>
            <a:r>
              <a:rPr lang="en-CA" dirty="0"/>
              <a:t>);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483572785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~Storage()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delete </a:t>
            </a:r>
            <a:r>
              <a:rPr lang="en-CA" dirty="0" err="1"/>
              <a:t>m_tValue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void Print()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cout</a:t>
            </a:r>
            <a:r>
              <a:rPr lang="en-CA" dirty="0"/>
              <a:t> &lt;&lt; *</a:t>
            </a:r>
            <a:r>
              <a:rPr lang="en-CA" dirty="0" err="1"/>
              <a:t>m_tValue</a:t>
            </a:r>
            <a:r>
              <a:rPr lang="en-CA" dirty="0"/>
              <a:t> &lt;&lt;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3813316047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336704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Declare a non-pointer Storage to show it works</a:t>
            </a:r>
          </a:p>
          <a:p>
            <a:r>
              <a:rPr lang="en-CA" dirty="0"/>
              <a:t>    Storage&lt;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cIntStorage</a:t>
            </a:r>
            <a:r>
              <a:rPr lang="en-CA" dirty="0"/>
              <a:t>(5);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Declare a pointer Storage to show it works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x = 7;</a:t>
            </a:r>
          </a:p>
          <a:p>
            <a:r>
              <a:rPr lang="en-CA" dirty="0"/>
              <a:t>    Storage&lt;</a:t>
            </a:r>
            <a:r>
              <a:rPr lang="en-CA" dirty="0" err="1"/>
              <a:t>int</a:t>
            </a:r>
            <a:r>
              <a:rPr lang="en-CA" dirty="0"/>
              <a:t>*&gt; </a:t>
            </a:r>
            <a:r>
              <a:rPr lang="en-CA" dirty="0" err="1"/>
              <a:t>cIntPtrStorage</a:t>
            </a:r>
            <a:r>
              <a:rPr lang="en-CA" dirty="0"/>
              <a:t>(&amp;x);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If </a:t>
            </a:r>
            <a:r>
              <a:rPr lang="en-CA" dirty="0" err="1"/>
              <a:t>cIntPtrStorage</a:t>
            </a:r>
            <a:r>
              <a:rPr lang="en-CA" dirty="0"/>
              <a:t> did a pointer assignment on x,</a:t>
            </a:r>
          </a:p>
          <a:p>
            <a:r>
              <a:rPr lang="en-CA" dirty="0"/>
              <a:t>    // then changing x will change </a:t>
            </a:r>
            <a:r>
              <a:rPr lang="en-CA" dirty="0" err="1"/>
              <a:t>cIntPtrStorage</a:t>
            </a:r>
            <a:r>
              <a:rPr lang="en-CA" dirty="0"/>
              <a:t> too</a:t>
            </a:r>
          </a:p>
          <a:p>
            <a:r>
              <a:rPr lang="en-CA" dirty="0"/>
              <a:t>    x = 9;</a:t>
            </a:r>
          </a:p>
          <a:p>
            <a:r>
              <a:rPr lang="en-CA" dirty="0"/>
              <a:t>    </a:t>
            </a:r>
            <a:r>
              <a:rPr lang="en-CA" dirty="0" err="1"/>
              <a:t>cIntPtrStorage.Print</a:t>
            </a:r>
            <a:r>
              <a:rPr lang="en-CA" dirty="0"/>
              <a:t>();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290819479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Need for Exceptions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FindFirstChar</a:t>
            </a:r>
            <a:r>
              <a:rPr lang="en-CA" dirty="0"/>
              <a:t>(</a:t>
            </a:r>
            <a:r>
              <a:rPr lang="en-CA" dirty="0" err="1"/>
              <a:t>const</a:t>
            </a:r>
            <a:r>
              <a:rPr lang="en-CA" dirty="0"/>
              <a:t> char* </a:t>
            </a:r>
            <a:r>
              <a:rPr lang="en-CA" dirty="0" err="1"/>
              <a:t>strString</a:t>
            </a:r>
            <a:r>
              <a:rPr lang="en-CA" dirty="0"/>
              <a:t>, char </a:t>
            </a:r>
            <a:r>
              <a:rPr lang="en-CA" dirty="0" err="1"/>
              <a:t>chChar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Step through each character in </a:t>
            </a:r>
            <a:r>
              <a:rPr lang="en-CA" dirty="0" err="1"/>
              <a:t>strString</a:t>
            </a:r>
            <a:endParaRPr lang="en-CA" dirty="0"/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=0;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strlen</a:t>
            </a:r>
            <a:r>
              <a:rPr lang="en-CA" dirty="0"/>
              <a:t>(</a:t>
            </a:r>
            <a:r>
              <a:rPr lang="en-CA" dirty="0" err="1"/>
              <a:t>strString</a:t>
            </a:r>
            <a:r>
              <a:rPr lang="en-CA" dirty="0"/>
              <a:t>); </a:t>
            </a:r>
            <a:r>
              <a:rPr lang="en-CA" dirty="0" err="1"/>
              <a:t>nIndex</a:t>
            </a:r>
            <a:r>
              <a:rPr lang="en-CA" dirty="0"/>
              <a:t>++)</a:t>
            </a:r>
          </a:p>
          <a:p>
            <a:r>
              <a:rPr lang="en-CA" dirty="0"/>
              <a:t>        // If the </a:t>
            </a:r>
            <a:r>
              <a:rPr lang="en-CA" dirty="0" err="1"/>
              <a:t>charater</a:t>
            </a:r>
            <a:r>
              <a:rPr lang="en-CA" dirty="0"/>
              <a:t> matches </a:t>
            </a:r>
            <a:r>
              <a:rPr lang="en-CA" dirty="0" err="1"/>
              <a:t>chChar</a:t>
            </a:r>
            <a:r>
              <a:rPr lang="en-CA" dirty="0"/>
              <a:t>, return it's index</a:t>
            </a:r>
          </a:p>
          <a:p>
            <a:r>
              <a:rPr lang="en-CA" dirty="0"/>
              <a:t>        if (</a:t>
            </a:r>
            <a:r>
              <a:rPr lang="en-CA" dirty="0" err="1"/>
              <a:t>strString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 == </a:t>
            </a:r>
            <a:r>
              <a:rPr lang="en-CA" dirty="0" err="1"/>
              <a:t>chChar</a:t>
            </a:r>
            <a:r>
              <a:rPr lang="en-CA" dirty="0"/>
              <a:t>)</a:t>
            </a:r>
          </a:p>
          <a:p>
            <a:r>
              <a:rPr lang="en-CA" dirty="0"/>
              <a:t>            return </a:t>
            </a:r>
            <a:r>
              <a:rPr lang="en-CA" dirty="0" err="1"/>
              <a:t>nIndex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If no match was found, return -1</a:t>
            </a:r>
          </a:p>
          <a:p>
            <a:r>
              <a:rPr lang="en-CA" dirty="0"/>
              <a:t>    return -1;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63520064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double Divide(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nX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nY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</a:t>
            </a:r>
            <a:r>
              <a:rPr lang="en-CA" dirty="0" err="1"/>
              <a:t>static_cast</a:t>
            </a:r>
            <a:r>
              <a:rPr lang="en-CA" dirty="0"/>
              <a:t>&lt;double&gt;(</a:t>
            </a:r>
            <a:r>
              <a:rPr lang="en-CA" dirty="0" err="1"/>
              <a:t>nX</a:t>
            </a:r>
            <a:r>
              <a:rPr lang="en-CA" dirty="0"/>
              <a:t>)/</a:t>
            </a:r>
            <a:r>
              <a:rPr lang="en-CA" dirty="0" err="1"/>
              <a:t>nY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565779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en-CA" dirty="0"/>
              <a:t>Putting class definitions in a header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u="sng" dirty="0" err="1" smtClean="0">
                <a:latin typeface="verdana"/>
              </a:rPr>
              <a:t>Date.h</a:t>
            </a:r>
            <a:endParaRPr lang="en-CA" u="sng" dirty="0" smtClean="0"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ifndef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DATE_H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#define DATE_H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Date() { } // private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endif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179058683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double Divide(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nX</a:t>
            </a:r>
            <a:r>
              <a:rPr lang="en-CA" dirty="0"/>
              <a:t>,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nY</a:t>
            </a:r>
            <a:r>
              <a:rPr lang="en-CA" dirty="0"/>
              <a:t>, </a:t>
            </a:r>
            <a:r>
              <a:rPr lang="en-CA" dirty="0" err="1"/>
              <a:t>bool</a:t>
            </a:r>
            <a:r>
              <a:rPr lang="en-CA" dirty="0"/>
              <a:t> &amp;</a:t>
            </a:r>
            <a:r>
              <a:rPr lang="en-CA" dirty="0" err="1"/>
              <a:t>bSuccess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if (</a:t>
            </a:r>
            <a:r>
              <a:rPr lang="en-CA" dirty="0" err="1"/>
              <a:t>nY</a:t>
            </a:r>
            <a:r>
              <a:rPr lang="en-CA" dirty="0"/>
              <a:t> == 0)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bSuccess</a:t>
            </a:r>
            <a:r>
              <a:rPr lang="en-CA" dirty="0"/>
              <a:t> = false;</a:t>
            </a:r>
          </a:p>
          <a:p>
            <a:r>
              <a:rPr lang="en-CA" dirty="0"/>
              <a:t>        return 0.0;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bSuccess</a:t>
            </a:r>
            <a:r>
              <a:rPr lang="en-CA" dirty="0"/>
              <a:t> = true;</a:t>
            </a:r>
          </a:p>
          <a:p>
            <a:r>
              <a:rPr lang="en-CA" dirty="0"/>
              <a:t>    return </a:t>
            </a:r>
            <a:r>
              <a:rPr lang="en-CA" dirty="0" err="1"/>
              <a:t>static_cast</a:t>
            </a:r>
            <a:r>
              <a:rPr lang="en-CA" dirty="0"/>
              <a:t>&lt;double&gt;(</a:t>
            </a:r>
            <a:r>
              <a:rPr lang="en-CA" dirty="0" err="1"/>
              <a:t>nX</a:t>
            </a:r>
            <a:r>
              <a:rPr lang="en-CA" dirty="0"/>
              <a:t>)/</a:t>
            </a:r>
            <a:r>
              <a:rPr lang="en-CA" dirty="0" err="1"/>
              <a:t>nY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527231316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bool</a:t>
            </a:r>
            <a:r>
              <a:rPr lang="en-CA" dirty="0"/>
              <a:t> </a:t>
            </a:r>
            <a:r>
              <a:rPr lang="en-CA" dirty="0" err="1"/>
              <a:t>bSuccess</a:t>
            </a:r>
            <a:r>
              <a:rPr lang="en-CA" dirty="0"/>
              <a:t>; // we must now pass in a </a:t>
            </a:r>
            <a:r>
              <a:rPr lang="en-CA" dirty="0" err="1"/>
              <a:t>bSuccess</a:t>
            </a:r>
            <a:endParaRPr lang="en-CA" dirty="0"/>
          </a:p>
          <a:p>
            <a:r>
              <a:rPr lang="en-CA" dirty="0"/>
              <a:t>    double </a:t>
            </a:r>
            <a:r>
              <a:rPr lang="en-CA" dirty="0" err="1"/>
              <a:t>dResult</a:t>
            </a:r>
            <a:r>
              <a:rPr lang="en-CA" dirty="0"/>
              <a:t> = Divide(5, 3, </a:t>
            </a:r>
            <a:r>
              <a:rPr lang="en-CA" dirty="0" err="1"/>
              <a:t>bSuccess</a:t>
            </a:r>
            <a:r>
              <a:rPr lang="en-CA" dirty="0"/>
              <a:t>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if (!</a:t>
            </a:r>
            <a:r>
              <a:rPr lang="en-CA" dirty="0" err="1"/>
              <a:t>bSuccess</a:t>
            </a:r>
            <a:r>
              <a:rPr lang="en-CA" dirty="0"/>
              <a:t>) // and check it before we use the result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"An error occurred"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else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"The answer is " &lt;&lt; </a:t>
            </a:r>
            <a:r>
              <a:rPr lang="en-CA" dirty="0" err="1"/>
              <a:t>dResult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259847070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>
            <a:normAutofit fontScale="85000" lnSpcReduction="10000"/>
          </a:bodyPr>
          <a:lstStyle/>
          <a:p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ifstream</a:t>
            </a:r>
            <a:r>
              <a:rPr lang="en-CA" dirty="0"/>
              <a:t> </a:t>
            </a:r>
            <a:r>
              <a:rPr lang="en-CA" dirty="0" err="1"/>
              <a:t>fSetupIni</a:t>
            </a:r>
            <a:r>
              <a:rPr lang="en-CA" dirty="0"/>
              <a:t>("setup.ini"); // open setup.ini for reading</a:t>
            </a:r>
          </a:p>
          <a:p>
            <a:r>
              <a:rPr lang="en-CA" dirty="0"/>
              <a:t>if (!</a:t>
            </a:r>
            <a:r>
              <a:rPr lang="en-CA" dirty="0" err="1"/>
              <a:t>fSetupIni</a:t>
            </a:r>
            <a:r>
              <a:rPr lang="en-CA" dirty="0"/>
              <a:t>)</a:t>
            </a:r>
          </a:p>
          <a:p>
            <a:r>
              <a:rPr lang="en-CA" dirty="0"/>
              <a:t>    return ERROR_OPENING_FILE; // Some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// Read parameters and return an error if the parameter is missing</a:t>
            </a:r>
          </a:p>
          <a:p>
            <a:r>
              <a:rPr lang="en-CA" dirty="0"/>
              <a:t>if (!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, </a:t>
            </a:r>
            <a:r>
              <a:rPr lang="en-CA" dirty="0" err="1"/>
              <a:t>m_nFirstParameter</a:t>
            </a:r>
            <a:r>
              <a:rPr lang="en-CA" dirty="0"/>
              <a:t>))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if (!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, </a:t>
            </a:r>
            <a:r>
              <a:rPr lang="en-CA" dirty="0" err="1"/>
              <a:t>m_nSecondParameter</a:t>
            </a:r>
            <a:r>
              <a:rPr lang="en-CA" dirty="0"/>
              <a:t>))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if (!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, </a:t>
            </a:r>
            <a:r>
              <a:rPr lang="en-CA" dirty="0" err="1"/>
              <a:t>m_nThirdParameter</a:t>
            </a:r>
            <a:r>
              <a:rPr lang="en-CA" dirty="0"/>
              <a:t>))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</p:txBody>
      </p:sp>
    </p:spTree>
    <p:extLst>
      <p:ext uri="{BB962C8B-B14F-4D97-AF65-F5344CB8AC3E}">
        <p14:creationId xmlns="" xmlns:p14="http://schemas.microsoft.com/office/powerpoint/2010/main" val="1862960326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Throwing Exceptions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throw -1; // throw a literal integer value</a:t>
            </a:r>
          </a:p>
          <a:p>
            <a:r>
              <a:rPr lang="en-CA" dirty="0"/>
              <a:t>throw ENUM_INVALID_INDEX; // throw an </a:t>
            </a:r>
            <a:r>
              <a:rPr lang="en-CA" dirty="0" err="1"/>
              <a:t>enum</a:t>
            </a:r>
            <a:r>
              <a:rPr lang="en-CA" dirty="0"/>
              <a:t> value</a:t>
            </a:r>
          </a:p>
          <a:p>
            <a:r>
              <a:rPr lang="en-CA" dirty="0"/>
              <a:t>throw "Can not take square root of negative number"; </a:t>
            </a:r>
            <a:endParaRPr lang="en-CA" dirty="0" smtClean="0"/>
          </a:p>
          <a:p>
            <a:r>
              <a:rPr lang="en-CA" dirty="0" smtClean="0"/>
              <a:t>// </a:t>
            </a:r>
            <a:r>
              <a:rPr lang="en-CA" dirty="0"/>
              <a:t>throw a literal char* string</a:t>
            </a:r>
          </a:p>
          <a:p>
            <a:r>
              <a:rPr lang="en-CA" dirty="0"/>
              <a:t>throw </a:t>
            </a:r>
            <a:r>
              <a:rPr lang="en-CA" dirty="0" err="1"/>
              <a:t>dX</a:t>
            </a:r>
            <a:r>
              <a:rPr lang="en-CA" dirty="0"/>
              <a:t>; // throw a double variable that was previously defined</a:t>
            </a:r>
          </a:p>
          <a:p>
            <a:r>
              <a:rPr lang="en-CA" dirty="0"/>
              <a:t>throw </a:t>
            </a:r>
            <a:r>
              <a:rPr lang="en-CA" dirty="0" err="1"/>
              <a:t>MyException</a:t>
            </a:r>
            <a:r>
              <a:rPr lang="en-CA" dirty="0"/>
              <a:t>("Fatal Error"); // Throw an object of class </a:t>
            </a:r>
            <a:r>
              <a:rPr lang="en-CA" dirty="0" err="1"/>
              <a:t>MyException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86096327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Looking for Exceptions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Statements that may throw exceptions you want to handle now go here</a:t>
            </a:r>
          </a:p>
          <a:p>
            <a:r>
              <a:rPr lang="en-CA" dirty="0"/>
              <a:t>    throw -1;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061928757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Handling Exceptions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catch (</a:t>
            </a:r>
            <a:r>
              <a:rPr lang="en-CA" dirty="0" err="1"/>
              <a:t>int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Handle an exception of type </a:t>
            </a:r>
            <a:r>
              <a:rPr lang="en-CA" dirty="0" err="1"/>
              <a:t>int</a:t>
            </a:r>
            <a:r>
              <a:rPr lang="en-CA" dirty="0"/>
              <a:t> here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"We caught an exception of type </a:t>
            </a:r>
            <a:r>
              <a:rPr lang="en-CA" dirty="0" err="1"/>
              <a:t>int</a:t>
            </a:r>
            <a:r>
              <a:rPr lang="en-CA" dirty="0"/>
              <a:t>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99653464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// Statements that may throw exceptions you want to handle now go here</a:t>
            </a:r>
          </a:p>
          <a:p>
            <a:r>
              <a:rPr lang="en-CA" dirty="0"/>
              <a:t>        throw -1;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</a:t>
            </a:r>
            <a:r>
              <a:rPr lang="en-CA" dirty="0" err="1"/>
              <a:t>int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// Any exceptions of type </a:t>
            </a:r>
            <a:r>
              <a:rPr lang="en-CA" dirty="0" err="1"/>
              <a:t>int</a:t>
            </a:r>
            <a:r>
              <a:rPr lang="en-CA" dirty="0"/>
              <a:t> thrown within the above try block get sent here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"We caught an exception of type </a:t>
            </a:r>
            <a:r>
              <a:rPr lang="en-CA" dirty="0" err="1"/>
              <a:t>int</a:t>
            </a:r>
            <a:r>
              <a:rPr lang="en-CA" dirty="0"/>
              <a:t>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</p:txBody>
      </p:sp>
    </p:spTree>
    <p:extLst>
      <p:ext uri="{BB962C8B-B14F-4D97-AF65-F5344CB8AC3E}">
        <p14:creationId xmlns="" xmlns:p14="http://schemas.microsoft.com/office/powerpoint/2010/main" val="2732964523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900" dirty="0"/>
              <a:t> catch (double)</a:t>
            </a:r>
          </a:p>
          <a:p>
            <a:r>
              <a:rPr lang="en-CA" sz="1900" dirty="0"/>
              <a:t>    {</a:t>
            </a:r>
          </a:p>
          <a:p>
            <a:r>
              <a:rPr lang="en-CA" sz="1900" dirty="0"/>
              <a:t>        // Any exceptions of type double thrown within the above try block get sent here</a:t>
            </a:r>
          </a:p>
          <a:p>
            <a:r>
              <a:rPr lang="en-CA" sz="1900" dirty="0"/>
              <a:t>        </a:t>
            </a:r>
            <a:r>
              <a:rPr lang="en-CA" sz="1900" dirty="0" err="1"/>
              <a:t>cerr</a:t>
            </a:r>
            <a:r>
              <a:rPr lang="en-CA" sz="1900" dirty="0"/>
              <a:t> &lt;&lt; "We caught an exception of type double" &lt;&lt; </a:t>
            </a:r>
            <a:r>
              <a:rPr lang="en-CA" sz="1900" dirty="0" err="1"/>
              <a:t>endl</a:t>
            </a:r>
            <a:r>
              <a:rPr lang="en-CA" sz="1900" dirty="0"/>
              <a:t>;</a:t>
            </a:r>
          </a:p>
          <a:p>
            <a:r>
              <a:rPr lang="en-CA" sz="1900" dirty="0"/>
              <a:t>    }</a:t>
            </a:r>
          </a:p>
          <a:p>
            <a:r>
              <a:rPr lang="en-CA" sz="1900" dirty="0"/>
              <a:t> </a:t>
            </a:r>
          </a:p>
          <a:p>
            <a:r>
              <a:rPr lang="en-CA" sz="1900" dirty="0"/>
              <a:t>    return 0;</a:t>
            </a:r>
          </a:p>
          <a:p>
            <a:r>
              <a:rPr lang="en-CA" sz="1900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289637549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CA" dirty="0" smtClean="0"/>
              <a:t>Exceptions are Handled Immediately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throw 4.5; // throw exception of type double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"This never prints"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catch(double </a:t>
            </a:r>
            <a:r>
              <a:rPr lang="en-CA" dirty="0" err="1"/>
              <a:t>dX</a:t>
            </a:r>
            <a:r>
              <a:rPr lang="en-CA" dirty="0"/>
              <a:t>) // handle exception of type double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"We caught a double of value: " &lt;&lt; </a:t>
            </a:r>
            <a:r>
              <a:rPr lang="en-CA" dirty="0" err="1"/>
              <a:t>dX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017514632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more realistic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#include "</a:t>
            </a:r>
            <a:r>
              <a:rPr lang="en-CA" dirty="0" err="1"/>
              <a:t>math.h</a:t>
            </a:r>
            <a:r>
              <a:rPr lang="en-CA" dirty="0"/>
              <a:t>" // for </a:t>
            </a:r>
            <a:r>
              <a:rPr lang="en-CA" dirty="0" err="1"/>
              <a:t>sqrt</a:t>
            </a:r>
            <a:r>
              <a:rPr lang="en-CA" dirty="0"/>
              <a:t>() function</a:t>
            </a:r>
          </a:p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"Enter a number: ";</a:t>
            </a:r>
          </a:p>
          <a:p>
            <a:r>
              <a:rPr lang="en-CA" dirty="0"/>
              <a:t>    double </a:t>
            </a:r>
            <a:r>
              <a:rPr lang="en-CA" dirty="0" err="1"/>
              <a:t>dX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cin</a:t>
            </a:r>
            <a:r>
              <a:rPr lang="en-CA" dirty="0"/>
              <a:t> &gt;&gt; </a:t>
            </a:r>
            <a:r>
              <a:rPr lang="en-CA" dirty="0" err="1"/>
              <a:t>dX</a:t>
            </a:r>
            <a:r>
              <a:rPr lang="en-CA" dirty="0"/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1297340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/>
          </a:bodyPr>
          <a:lstStyle/>
          <a:p>
            <a:r>
              <a:rPr lang="en-CA" u="sng" dirty="0" smtClean="0">
                <a:solidFill>
                  <a:srgbClr val="000000"/>
                </a:solidFill>
                <a:latin typeface="verdana"/>
              </a:rPr>
              <a:t>Date.cpp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#include "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Date.h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"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Date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Date::Date(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Date member function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Date::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to use the date class can simply #include "</a:t>
            </a:r>
            <a:r>
              <a:rPr lang="en-US" b="0" dirty="0" err="1" smtClean="0"/>
              <a:t>Date.h</a:t>
            </a:r>
            <a:r>
              <a:rPr lang="en-US" b="0" dirty="0" smtClean="0"/>
              <a:t>"</a:t>
            </a:r>
            <a:endParaRPr lang="en-CA" b="0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41029254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 try </a:t>
            </a:r>
            <a:r>
              <a:rPr lang="en-CA" sz="1600" dirty="0"/>
              <a:t>// Look for exceptions that occur within try block and route to attached catch block(s)</a:t>
            </a:r>
            <a:endParaRPr lang="en-CA" dirty="0"/>
          </a:p>
          <a:p>
            <a:r>
              <a:rPr lang="en-CA" dirty="0"/>
              <a:t>    {</a:t>
            </a:r>
          </a:p>
          <a:p>
            <a:r>
              <a:rPr lang="en-CA" dirty="0"/>
              <a:t>        // If the user entered a negative number, this is an error condition</a:t>
            </a:r>
          </a:p>
          <a:p>
            <a:r>
              <a:rPr lang="en-CA" dirty="0"/>
              <a:t>        if (</a:t>
            </a:r>
            <a:r>
              <a:rPr lang="en-CA" dirty="0" err="1"/>
              <a:t>dX</a:t>
            </a:r>
            <a:r>
              <a:rPr lang="en-CA" dirty="0"/>
              <a:t> &lt; 0.0)</a:t>
            </a:r>
          </a:p>
          <a:p>
            <a:r>
              <a:rPr lang="en-CA" dirty="0"/>
              <a:t>            throw "Can not take </a:t>
            </a:r>
            <a:r>
              <a:rPr lang="en-CA" dirty="0" err="1"/>
              <a:t>sqrt</a:t>
            </a:r>
            <a:r>
              <a:rPr lang="en-CA" dirty="0"/>
              <a:t> of negative number"; </a:t>
            </a:r>
            <a:r>
              <a:rPr lang="en-CA" sz="1400" dirty="0"/>
              <a:t>// throw exception of type char</a:t>
            </a:r>
            <a:r>
              <a:rPr lang="en-CA" sz="1400" dirty="0" smtClean="0"/>
              <a:t>*</a:t>
            </a:r>
            <a:endParaRPr lang="en-CA" dirty="0" smtClean="0"/>
          </a:p>
          <a:p>
            <a:r>
              <a:rPr lang="en-CA" dirty="0" smtClean="0"/>
              <a:t> </a:t>
            </a:r>
          </a:p>
          <a:p>
            <a:r>
              <a:rPr lang="en-CA" dirty="0" smtClean="0"/>
              <a:t>        </a:t>
            </a:r>
            <a:r>
              <a:rPr lang="en-CA" dirty="0"/>
              <a:t>// Otherwise, print the answer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"The </a:t>
            </a:r>
            <a:r>
              <a:rPr lang="en-CA" dirty="0" err="1"/>
              <a:t>sqrt</a:t>
            </a:r>
            <a:r>
              <a:rPr lang="en-CA" dirty="0"/>
              <a:t> of " &lt;&lt; </a:t>
            </a:r>
            <a:r>
              <a:rPr lang="en-CA" dirty="0" err="1"/>
              <a:t>dX</a:t>
            </a:r>
            <a:r>
              <a:rPr lang="en-CA" dirty="0"/>
              <a:t> &lt;&lt; " is " &lt;&lt; </a:t>
            </a:r>
            <a:r>
              <a:rPr lang="en-CA" dirty="0" err="1"/>
              <a:t>sqrt</a:t>
            </a:r>
            <a:r>
              <a:rPr lang="en-CA" dirty="0"/>
              <a:t>(</a:t>
            </a:r>
            <a:r>
              <a:rPr lang="en-CA" dirty="0" err="1"/>
              <a:t>dX</a:t>
            </a:r>
            <a:r>
              <a:rPr lang="en-CA" dirty="0"/>
              <a:t>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(char* </a:t>
            </a:r>
            <a:r>
              <a:rPr lang="en-CA" dirty="0" err="1"/>
              <a:t>strException</a:t>
            </a:r>
            <a:r>
              <a:rPr lang="en-CA" dirty="0"/>
              <a:t>) // catch exceptions of type char*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"Error: " &lt;&lt; </a:t>
            </a:r>
            <a:r>
              <a:rPr lang="en-CA" dirty="0" err="1"/>
              <a:t>strException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938709024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CA" dirty="0" smtClean="0"/>
              <a:t>Multiple Statements within a try block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4752"/>
          </a:xfrm>
        </p:spPr>
        <p:txBody>
          <a:bodyPr>
            <a:normAutofit fontScale="85000" lnSpcReduction="20000"/>
          </a:bodyPr>
          <a:lstStyle/>
          <a:p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ifstream</a:t>
            </a:r>
            <a:r>
              <a:rPr lang="en-CA" dirty="0"/>
              <a:t> </a:t>
            </a:r>
            <a:r>
              <a:rPr lang="en-CA" dirty="0" err="1"/>
              <a:t>fSetupIni</a:t>
            </a:r>
            <a:r>
              <a:rPr lang="en-CA" dirty="0"/>
              <a:t>("setup.ini"); // open setup.ini for reading</a:t>
            </a:r>
          </a:p>
          <a:p>
            <a:r>
              <a:rPr lang="en-CA" dirty="0"/>
              <a:t>if (!</a:t>
            </a:r>
            <a:r>
              <a:rPr lang="en-CA" dirty="0" err="1"/>
              <a:t>fSetupIni</a:t>
            </a:r>
            <a:r>
              <a:rPr lang="en-CA" dirty="0"/>
              <a:t>)</a:t>
            </a:r>
          </a:p>
          <a:p>
            <a:r>
              <a:rPr lang="en-CA" dirty="0"/>
              <a:t>    return ERROR_OPENING_FILE; // Some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// Note that error handling and actual code logic are intermingled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if (!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, </a:t>
            </a:r>
            <a:r>
              <a:rPr lang="en-CA" dirty="0" err="1"/>
              <a:t>m_nFirstParameter</a:t>
            </a:r>
            <a:r>
              <a:rPr lang="en-CA" dirty="0"/>
              <a:t>))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if (!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, </a:t>
            </a:r>
            <a:r>
              <a:rPr lang="en-CA" dirty="0" err="1"/>
              <a:t>m_nSecondParameter</a:t>
            </a:r>
            <a:r>
              <a:rPr lang="en-CA" dirty="0"/>
              <a:t>))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if (!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, </a:t>
            </a:r>
            <a:r>
              <a:rPr lang="en-CA" dirty="0" err="1"/>
              <a:t>m_nThirdParameter</a:t>
            </a:r>
            <a:r>
              <a:rPr lang="en-CA" dirty="0"/>
              <a:t>))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</p:txBody>
      </p:sp>
    </p:spTree>
    <p:extLst>
      <p:ext uri="{BB962C8B-B14F-4D97-AF65-F5344CB8AC3E}">
        <p14:creationId xmlns="" xmlns:p14="http://schemas.microsoft.com/office/powerpoint/2010/main" val="3232174442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552728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ifstream</a:t>
            </a:r>
            <a:r>
              <a:rPr lang="en-CA" dirty="0"/>
              <a:t> </a:t>
            </a:r>
            <a:r>
              <a:rPr lang="en-CA" dirty="0" err="1"/>
              <a:t>fSetupIni</a:t>
            </a:r>
            <a:r>
              <a:rPr lang="en-CA" dirty="0"/>
              <a:t>("setup.ini"); // open setup.ini for reading</a:t>
            </a:r>
          </a:p>
          <a:p>
            <a:r>
              <a:rPr lang="en-CA" dirty="0"/>
              <a:t>if (!</a:t>
            </a:r>
            <a:r>
              <a:rPr lang="en-CA" dirty="0" err="1"/>
              <a:t>fSetupIni</a:t>
            </a:r>
            <a:r>
              <a:rPr lang="en-CA" dirty="0"/>
              <a:t>)</a:t>
            </a:r>
          </a:p>
          <a:p>
            <a:r>
              <a:rPr lang="en-CA" dirty="0"/>
              <a:t>    return ERROR_OPENING_FILE; // Some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// Read parameters and return an error if the parameter is missing</a:t>
            </a:r>
          </a:p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Here's all the normal code logic</a:t>
            </a:r>
          </a:p>
          <a:p>
            <a:r>
              <a:rPr lang="en-CA" dirty="0"/>
              <a:t>    </a:t>
            </a:r>
            <a:r>
              <a:rPr lang="en-CA" dirty="0" err="1"/>
              <a:t>m_nFirstParameter</a:t>
            </a:r>
            <a:r>
              <a:rPr lang="en-CA" dirty="0"/>
              <a:t> = 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);</a:t>
            </a:r>
          </a:p>
          <a:p>
            <a:r>
              <a:rPr lang="en-CA" dirty="0"/>
              <a:t>    </a:t>
            </a:r>
            <a:r>
              <a:rPr lang="en-CA" dirty="0" err="1"/>
              <a:t>m_nSecondParameter</a:t>
            </a:r>
            <a:r>
              <a:rPr lang="en-CA" dirty="0"/>
              <a:t> = 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);</a:t>
            </a:r>
          </a:p>
          <a:p>
            <a:r>
              <a:rPr lang="en-CA" dirty="0"/>
              <a:t>    </a:t>
            </a:r>
            <a:r>
              <a:rPr lang="en-CA" dirty="0" err="1"/>
              <a:t>m_nThirdParameter</a:t>
            </a:r>
            <a:r>
              <a:rPr lang="en-CA" dirty="0"/>
              <a:t> = </a:t>
            </a:r>
            <a:r>
              <a:rPr lang="en-CA" dirty="0" err="1"/>
              <a:t>ReadParameter</a:t>
            </a:r>
            <a:r>
              <a:rPr lang="en-CA" dirty="0"/>
              <a:t>(</a:t>
            </a:r>
            <a:r>
              <a:rPr lang="en-CA" dirty="0" err="1"/>
              <a:t>fSetupIni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int</a:t>
            </a:r>
            <a:r>
              <a:rPr lang="en-CA" dirty="0"/>
              <a:t>) // Here's the error handling, nicely separated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ERROR_PARAMETER_MISSING; // Some other </a:t>
            </a:r>
            <a:r>
              <a:rPr lang="en-CA" dirty="0" err="1"/>
              <a:t>enum</a:t>
            </a:r>
            <a:r>
              <a:rPr lang="en-CA" dirty="0"/>
              <a:t> value indicating error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322527084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Exceptions within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#include "</a:t>
            </a:r>
            <a:r>
              <a:rPr lang="en-CA" dirty="0" err="1"/>
              <a:t>math.h</a:t>
            </a:r>
            <a:r>
              <a:rPr lang="en-CA" dirty="0"/>
              <a:t>" // for </a:t>
            </a:r>
            <a:r>
              <a:rPr lang="en-CA" dirty="0" err="1"/>
              <a:t>sqrt</a:t>
            </a:r>
            <a:r>
              <a:rPr lang="en-CA" dirty="0"/>
              <a:t>() function</a:t>
            </a:r>
          </a:p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// A modular square root function</a:t>
            </a:r>
          </a:p>
          <a:p>
            <a:r>
              <a:rPr lang="en-CA" dirty="0"/>
              <a:t>double </a:t>
            </a:r>
            <a:r>
              <a:rPr lang="en-CA" dirty="0" err="1"/>
              <a:t>MySqrt</a:t>
            </a:r>
            <a:r>
              <a:rPr lang="en-CA" dirty="0"/>
              <a:t>(double </a:t>
            </a:r>
            <a:r>
              <a:rPr lang="en-CA" dirty="0" err="1"/>
              <a:t>dX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If the user entered a negative number, this is an error condition</a:t>
            </a:r>
          </a:p>
          <a:p>
            <a:r>
              <a:rPr lang="en-CA" dirty="0"/>
              <a:t>    if (</a:t>
            </a:r>
            <a:r>
              <a:rPr lang="en-CA" dirty="0" err="1"/>
              <a:t>dX</a:t>
            </a:r>
            <a:r>
              <a:rPr lang="en-CA" dirty="0"/>
              <a:t> &lt; 0.0)</a:t>
            </a:r>
          </a:p>
          <a:p>
            <a:r>
              <a:rPr lang="en-CA" dirty="0"/>
              <a:t>        throw "Can not take </a:t>
            </a:r>
            <a:r>
              <a:rPr lang="en-CA" dirty="0" err="1"/>
              <a:t>sqrt</a:t>
            </a:r>
            <a:r>
              <a:rPr lang="en-CA" dirty="0"/>
              <a:t> of negative number</a:t>
            </a:r>
            <a:r>
              <a:rPr lang="en-CA" sz="1300" dirty="0"/>
              <a:t>"; // throw exception of type char*</a:t>
            </a:r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dirty="0"/>
              <a:t>    return </a:t>
            </a:r>
            <a:r>
              <a:rPr lang="en-CA" dirty="0" err="1"/>
              <a:t>sqrt</a:t>
            </a:r>
            <a:r>
              <a:rPr lang="en-CA" dirty="0"/>
              <a:t>(</a:t>
            </a:r>
            <a:r>
              <a:rPr lang="en-CA" dirty="0" err="1"/>
              <a:t>dX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596688801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5937523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"Enter a number: ";</a:t>
            </a:r>
          </a:p>
          <a:p>
            <a:r>
              <a:rPr lang="en-CA" dirty="0"/>
              <a:t>    double </a:t>
            </a:r>
            <a:r>
              <a:rPr lang="en-CA" dirty="0" err="1"/>
              <a:t>dX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cin</a:t>
            </a:r>
            <a:r>
              <a:rPr lang="en-CA" dirty="0"/>
              <a:t> &gt;&gt; </a:t>
            </a:r>
            <a:r>
              <a:rPr lang="en-CA" dirty="0" err="1"/>
              <a:t>dX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try </a:t>
            </a:r>
            <a:r>
              <a:rPr lang="en-CA" sz="1300" dirty="0"/>
              <a:t>// Look for exceptions that occur within try block and route to attached catch block(s)</a:t>
            </a:r>
            <a:endParaRPr lang="en-CA" dirty="0"/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"The </a:t>
            </a:r>
            <a:r>
              <a:rPr lang="en-CA" dirty="0" err="1"/>
              <a:t>sqrt</a:t>
            </a:r>
            <a:r>
              <a:rPr lang="en-CA" dirty="0"/>
              <a:t> of " &lt;&lt; </a:t>
            </a:r>
            <a:r>
              <a:rPr lang="en-CA" dirty="0" err="1"/>
              <a:t>dX</a:t>
            </a:r>
            <a:r>
              <a:rPr lang="en-CA" dirty="0"/>
              <a:t> &lt;&lt; " is " &lt;&lt; </a:t>
            </a:r>
            <a:r>
              <a:rPr lang="en-CA" dirty="0" err="1"/>
              <a:t>MySqrt</a:t>
            </a:r>
            <a:r>
              <a:rPr lang="en-CA" dirty="0"/>
              <a:t>(</a:t>
            </a:r>
            <a:r>
              <a:rPr lang="en-CA" dirty="0" err="1"/>
              <a:t>dX</a:t>
            </a:r>
            <a:r>
              <a:rPr lang="en-CA" dirty="0"/>
              <a:t>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(char* </a:t>
            </a:r>
            <a:r>
              <a:rPr lang="en-CA" dirty="0" err="1"/>
              <a:t>strException</a:t>
            </a:r>
            <a:r>
              <a:rPr lang="en-CA" dirty="0"/>
              <a:t>) // catch exceptions of type char*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"Error: " &lt;&lt; </a:t>
            </a:r>
            <a:r>
              <a:rPr lang="en-CA" dirty="0" err="1"/>
              <a:t>strException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369720349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Another Stack Unwinding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void Last() // called by Third()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"Start Last"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"Last throwing </a:t>
            </a:r>
            <a:r>
              <a:rPr lang="en-CA" dirty="0" err="1"/>
              <a:t>int</a:t>
            </a:r>
            <a:r>
              <a:rPr lang="en-CA" dirty="0"/>
              <a:t> exception"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throw -1;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"End Last"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48456223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void Third() // called by Second()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"Start Third"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Last();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"End Third"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960894151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32859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void Second() // called by First()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"Start Second"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Third();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catch(double)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cerr</a:t>
            </a:r>
            <a:r>
              <a:rPr lang="en-CA" dirty="0"/>
              <a:t> &lt;&lt; "Second caught double exception"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"End Second"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35752400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336704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void First() // called by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"Start First"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Second();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</a:t>
            </a:r>
            <a:r>
              <a:rPr lang="en-CA" dirty="0" err="1"/>
              <a:t>int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cerr</a:t>
            </a:r>
            <a:r>
              <a:rPr lang="en-CA" dirty="0"/>
              <a:t> &lt;&lt; "First caught </a:t>
            </a:r>
            <a:r>
              <a:rPr lang="en-CA" dirty="0" err="1"/>
              <a:t>int</a:t>
            </a:r>
            <a:r>
              <a:rPr lang="en-CA" dirty="0"/>
              <a:t> exception"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(double)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cerr</a:t>
            </a:r>
            <a:r>
              <a:rPr lang="en-CA" dirty="0"/>
              <a:t> &lt;&lt; "First caught double exception"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"End First"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510923617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"Start main"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First();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</a:t>
            </a:r>
            <a:r>
              <a:rPr lang="en-CA" dirty="0" err="1"/>
              <a:t>int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 </a:t>
            </a:r>
            <a:r>
              <a:rPr lang="en-CA" dirty="0" err="1"/>
              <a:t>cerr</a:t>
            </a:r>
            <a:r>
              <a:rPr lang="en-CA" dirty="0"/>
              <a:t> &lt;&lt; "main caught </a:t>
            </a:r>
            <a:r>
              <a:rPr lang="en-CA" dirty="0" err="1"/>
              <a:t>int</a:t>
            </a:r>
            <a:r>
              <a:rPr lang="en-CA" dirty="0"/>
              <a:t> exception"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"End main"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245117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r>
              <a:rPr lang="en-CA" dirty="0" err="1"/>
              <a:t>Const</a:t>
            </a:r>
            <a:r>
              <a:rPr lang="en-CA" dirty="0"/>
              <a:t> class objects and member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const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5; //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initialize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explicitly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nValue2(7); // initialize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implicitly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r>
              <a:rPr lang="en-CA" b="0" dirty="0">
                <a:solidFill>
                  <a:srgbClr val="000000"/>
                </a:solidFill>
                <a:latin typeface="verdana"/>
              </a:rPr>
              <a:t>In the case of classes, this initialization is done via </a:t>
            </a:r>
            <a:r>
              <a:rPr lang="en-CA" b="0" dirty="0" smtClean="0">
                <a:solidFill>
                  <a:srgbClr val="000000"/>
                </a:solidFill>
                <a:latin typeface="verdana"/>
              </a:rPr>
              <a:t>constructors:</a:t>
            </a:r>
          </a:p>
          <a:p>
            <a:endParaRPr lang="en-CA" b="0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initialize using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const Date cDate2(10, 16, 2020); // initialize using parameterized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constructor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class objects can be made const by using const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520560103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Uncaught Exceptions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#include "</a:t>
            </a:r>
            <a:r>
              <a:rPr lang="en-CA" dirty="0" err="1"/>
              <a:t>math.h</a:t>
            </a:r>
            <a:r>
              <a:rPr lang="en-CA" dirty="0"/>
              <a:t>" // for </a:t>
            </a:r>
            <a:r>
              <a:rPr lang="en-CA" dirty="0" err="1"/>
              <a:t>sqrt</a:t>
            </a:r>
            <a:r>
              <a:rPr lang="en-CA" dirty="0"/>
              <a:t>() function</a:t>
            </a:r>
          </a:p>
          <a:p>
            <a:r>
              <a:rPr lang="en-CA" dirty="0"/>
              <a:t>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// A modular square root function</a:t>
            </a:r>
          </a:p>
          <a:p>
            <a:r>
              <a:rPr lang="en-CA" dirty="0"/>
              <a:t>double </a:t>
            </a:r>
            <a:r>
              <a:rPr lang="en-CA" dirty="0" err="1"/>
              <a:t>MySqrt</a:t>
            </a:r>
            <a:r>
              <a:rPr lang="en-CA" dirty="0"/>
              <a:t>(double </a:t>
            </a:r>
            <a:r>
              <a:rPr lang="en-CA" dirty="0" err="1"/>
              <a:t>dX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If the user entered a negative number, this is an error condition</a:t>
            </a:r>
          </a:p>
          <a:p>
            <a:r>
              <a:rPr lang="en-CA" dirty="0"/>
              <a:t>    if (</a:t>
            </a:r>
            <a:r>
              <a:rPr lang="en-CA" dirty="0" err="1"/>
              <a:t>dX</a:t>
            </a:r>
            <a:r>
              <a:rPr lang="en-CA" dirty="0"/>
              <a:t> &lt; 0.0)</a:t>
            </a:r>
          </a:p>
          <a:p>
            <a:r>
              <a:rPr lang="en-CA" dirty="0"/>
              <a:t>        throw "Can not take </a:t>
            </a:r>
            <a:r>
              <a:rPr lang="en-CA" dirty="0" err="1"/>
              <a:t>sqrt</a:t>
            </a:r>
            <a:r>
              <a:rPr lang="en-CA" dirty="0"/>
              <a:t> of negative number"; // throw exception of type char*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</a:t>
            </a:r>
            <a:r>
              <a:rPr lang="en-CA" dirty="0" err="1"/>
              <a:t>sqrt</a:t>
            </a:r>
            <a:r>
              <a:rPr lang="en-CA" dirty="0"/>
              <a:t>(</a:t>
            </a:r>
            <a:r>
              <a:rPr lang="en-CA" dirty="0" err="1"/>
              <a:t>dX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17987875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"Enter a number: ";</a:t>
            </a:r>
          </a:p>
          <a:p>
            <a:r>
              <a:rPr lang="en-CA" dirty="0"/>
              <a:t>    double </a:t>
            </a:r>
            <a:r>
              <a:rPr lang="en-CA" dirty="0" err="1"/>
              <a:t>dX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cin</a:t>
            </a:r>
            <a:r>
              <a:rPr lang="en-CA" dirty="0"/>
              <a:t> &gt;&gt; </a:t>
            </a:r>
            <a:r>
              <a:rPr lang="en-CA" dirty="0" err="1"/>
              <a:t>dX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Look ma, no exception handler!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"The </a:t>
            </a:r>
            <a:r>
              <a:rPr lang="en-CA" dirty="0" err="1"/>
              <a:t>sqrt</a:t>
            </a:r>
            <a:r>
              <a:rPr lang="en-CA" dirty="0"/>
              <a:t> of " &lt;&lt; </a:t>
            </a:r>
            <a:r>
              <a:rPr lang="en-CA" dirty="0" err="1"/>
              <a:t>dX</a:t>
            </a:r>
            <a:r>
              <a:rPr lang="en-CA" dirty="0"/>
              <a:t> &lt;&lt; " is " &lt;&lt; </a:t>
            </a:r>
            <a:r>
              <a:rPr lang="en-CA" dirty="0" err="1"/>
              <a:t>MySqrt</a:t>
            </a:r>
            <a:r>
              <a:rPr lang="en-CA" dirty="0"/>
              <a:t>(</a:t>
            </a:r>
            <a:r>
              <a:rPr lang="en-CA" dirty="0" err="1"/>
              <a:t>dX</a:t>
            </a:r>
            <a:r>
              <a:rPr lang="en-CA" dirty="0"/>
              <a:t>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103514169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Catch-All Handlers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throw 5; // throw an </a:t>
            </a:r>
            <a:r>
              <a:rPr lang="en-CA" dirty="0" err="1"/>
              <a:t>int</a:t>
            </a:r>
            <a:r>
              <a:rPr lang="en-CA" dirty="0"/>
              <a:t> exception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(double </a:t>
            </a:r>
            <a:r>
              <a:rPr lang="en-CA" dirty="0" err="1"/>
              <a:t>dX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"We caught an exception of type double: " &lt;&lt; </a:t>
            </a:r>
            <a:r>
              <a:rPr lang="en-CA" dirty="0" err="1"/>
              <a:t>dX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(...) // catch-all handler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"We caught an exception of an undetermined type"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4292263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catch(...) {} // ignore any unanticipated exceptions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504138107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CA" dirty="0" smtClean="0"/>
              <a:t>Using The Catch-All Handler to Wrap Main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88768"/>
          </a:xfrm>
        </p:spPr>
        <p:txBody>
          <a:bodyPr>
            <a:normAutofit fontScale="77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RunGame</a:t>
            </a:r>
            <a:r>
              <a:rPr lang="en-CA" dirty="0"/>
              <a:t>();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catch(...)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"Abnormal termination"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SaveState</a:t>
            </a:r>
            <a:r>
              <a:rPr lang="en-CA" dirty="0"/>
              <a:t>(); // Save user's game</a:t>
            </a:r>
          </a:p>
          <a:p>
            <a:r>
              <a:rPr lang="en-CA" dirty="0"/>
              <a:t>    return 1;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94711257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Exception </a:t>
            </a:r>
            <a:r>
              <a:rPr lang="en-CA" dirty="0" err="1" smtClean="0"/>
              <a:t>Specifiers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DoSomething</a:t>
            </a:r>
            <a:r>
              <a:rPr lang="en-CA" dirty="0"/>
              <a:t>() throw(); // does not throw exceptions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869093210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DoSomething</a:t>
            </a:r>
            <a:r>
              <a:rPr lang="en-CA" dirty="0"/>
              <a:t>() throw(double); // may throw a double</a:t>
            </a:r>
          </a:p>
        </p:txBody>
      </p:sp>
    </p:spTree>
    <p:extLst>
      <p:ext uri="{BB962C8B-B14F-4D97-AF65-F5344CB8AC3E}">
        <p14:creationId xmlns="" xmlns:p14="http://schemas.microsoft.com/office/powerpoint/2010/main" val="3312666246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DoSomething</a:t>
            </a:r>
            <a:r>
              <a:rPr lang="en-CA" dirty="0"/>
              <a:t>() throw(...); // may throw anything</a:t>
            </a:r>
          </a:p>
        </p:txBody>
      </p:sp>
    </p:spTree>
    <p:extLst>
      <p:ext uri="{BB962C8B-B14F-4D97-AF65-F5344CB8AC3E}">
        <p14:creationId xmlns="" xmlns:p14="http://schemas.microsoft.com/office/powerpoint/2010/main" val="4025346255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CA" dirty="0" smtClean="0"/>
              <a:t>Exceptions and Member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IntArray</a:t>
            </a:r>
            <a:r>
              <a:rPr lang="en-CA" dirty="0"/>
              <a:t>::operator[](</a:t>
            </a:r>
            <a:r>
              <a:rPr lang="en-CA" dirty="0" err="1"/>
              <a:t>const</a:t>
            </a:r>
            <a:r>
              <a:rPr lang="en-CA" dirty="0"/>
              <a:t>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return </a:t>
            </a:r>
            <a:r>
              <a:rPr lang="en-CA" dirty="0" err="1"/>
              <a:t>m_nData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454217892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IntArray</a:t>
            </a:r>
            <a:r>
              <a:rPr lang="en-CA" dirty="0"/>
              <a:t>::operator[](</a:t>
            </a:r>
            <a:r>
              <a:rPr lang="en-CA" dirty="0" err="1"/>
              <a:t>const</a:t>
            </a:r>
            <a:r>
              <a:rPr lang="en-CA" dirty="0"/>
              <a:t>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assert (</a:t>
            </a:r>
            <a:r>
              <a:rPr lang="en-CA" dirty="0" err="1"/>
              <a:t>nIndex</a:t>
            </a:r>
            <a:r>
              <a:rPr lang="en-CA" dirty="0"/>
              <a:t> &gt;= 0 &amp;&amp;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GetLength</a:t>
            </a:r>
            <a:r>
              <a:rPr lang="en-CA" dirty="0"/>
              <a:t>());</a:t>
            </a:r>
          </a:p>
          <a:p>
            <a:r>
              <a:rPr lang="en-CA" dirty="0"/>
              <a:t>    return </a:t>
            </a:r>
            <a:r>
              <a:rPr lang="en-CA" dirty="0" err="1"/>
              <a:t>m_nData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361183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4968552"/>
          </a:xfrm>
        </p:spPr>
        <p:txBody>
          <a:bodyPr>
            <a:normAutofit fontScale="925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ResetValue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cSomething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// calls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cSomething.m_nValue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5;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  //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violates const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cSomething.ResetValue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   //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violates const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cSomething.SetValue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(5);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     //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violates const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67544" y="558924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any attempt to modify the member variables of the object is disallowed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812251069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IntArray</a:t>
            </a:r>
            <a:r>
              <a:rPr lang="en-CA" dirty="0"/>
              <a:t>::operator[](</a:t>
            </a:r>
            <a:r>
              <a:rPr lang="en-CA" dirty="0" err="1"/>
              <a:t>const</a:t>
            </a:r>
            <a:r>
              <a:rPr lang="en-CA" dirty="0"/>
              <a:t>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if (</a:t>
            </a:r>
            <a:r>
              <a:rPr lang="en-CA" dirty="0" err="1"/>
              <a:t>nIndex</a:t>
            </a:r>
            <a:r>
              <a:rPr lang="en-CA" dirty="0"/>
              <a:t> &lt; 0 || </a:t>
            </a:r>
            <a:r>
              <a:rPr lang="en-CA" dirty="0" err="1"/>
              <a:t>nIndex</a:t>
            </a:r>
            <a:r>
              <a:rPr lang="en-CA" dirty="0"/>
              <a:t> &gt;= </a:t>
            </a:r>
            <a:r>
              <a:rPr lang="en-CA" dirty="0" err="1"/>
              <a:t>GetLength</a:t>
            </a:r>
            <a:r>
              <a:rPr lang="en-CA" dirty="0"/>
              <a:t>())</a:t>
            </a:r>
          </a:p>
          <a:p>
            <a:r>
              <a:rPr lang="en-CA" dirty="0"/>
              <a:t>        throw </a:t>
            </a:r>
            <a:r>
              <a:rPr lang="en-CA" dirty="0" err="1"/>
              <a:t>nIndex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</a:t>
            </a:r>
            <a:r>
              <a:rPr lang="en-CA" dirty="0" err="1"/>
              <a:t>m_nData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644549737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Exception Classes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*</a:t>
            </a:r>
            <a:r>
              <a:rPr lang="en-CA" dirty="0" err="1"/>
              <a:t>nValue</a:t>
            </a:r>
            <a:r>
              <a:rPr lang="en-CA" dirty="0"/>
              <a:t> = new </a:t>
            </a:r>
            <a:r>
              <a:rPr lang="en-CA" dirty="0" err="1"/>
              <a:t>int</a:t>
            </a:r>
            <a:r>
              <a:rPr lang="en-CA" dirty="0"/>
              <a:t>(</a:t>
            </a:r>
            <a:r>
              <a:rPr lang="en-CA" dirty="0" err="1"/>
              <a:t>anArray</a:t>
            </a:r>
            <a:r>
              <a:rPr lang="en-CA" dirty="0"/>
              <a:t>[nIndex1] + </a:t>
            </a:r>
            <a:r>
              <a:rPr lang="en-CA" dirty="0" err="1"/>
              <a:t>anArray</a:t>
            </a:r>
            <a:r>
              <a:rPr lang="en-CA" dirty="0"/>
              <a:t>[nIndex2]);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nValue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What are we catching here?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600242142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509364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class </a:t>
            </a:r>
            <a:r>
              <a:rPr lang="en-CA" dirty="0" err="1"/>
              <a:t>ArrayException</a:t>
            </a:r>
            <a:endParaRPr lang="en-CA" dirty="0"/>
          </a:p>
          <a:p>
            <a:r>
              <a:rPr lang="en-CA" dirty="0"/>
              <a:t>{</a:t>
            </a:r>
          </a:p>
          <a:p>
            <a:r>
              <a:rPr lang="en-CA" dirty="0"/>
              <a:t>private: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::string </a:t>
            </a:r>
            <a:r>
              <a:rPr lang="en-CA" dirty="0" err="1"/>
              <a:t>m_strError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ArrayException</a:t>
            </a:r>
            <a:r>
              <a:rPr lang="en-CA" dirty="0"/>
              <a:t>() {}; // not meant to be called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</a:t>
            </a:r>
            <a:r>
              <a:rPr lang="en-CA" dirty="0" err="1"/>
              <a:t>ArrayException</a:t>
            </a:r>
            <a:r>
              <a:rPr lang="en-CA" dirty="0"/>
              <a:t>(</a:t>
            </a:r>
            <a:r>
              <a:rPr lang="en-CA" dirty="0" err="1"/>
              <a:t>std</a:t>
            </a:r>
            <a:r>
              <a:rPr lang="en-CA" dirty="0"/>
              <a:t>::string </a:t>
            </a:r>
            <a:r>
              <a:rPr lang="en-CA" dirty="0" err="1"/>
              <a:t>strError</a:t>
            </a:r>
            <a:r>
              <a:rPr lang="en-CA" dirty="0"/>
              <a:t>)</a:t>
            </a:r>
          </a:p>
          <a:p>
            <a:r>
              <a:rPr lang="en-CA" dirty="0"/>
              <a:t>        : </a:t>
            </a:r>
            <a:r>
              <a:rPr lang="en-CA" dirty="0" err="1"/>
              <a:t>m_strError</a:t>
            </a:r>
            <a:r>
              <a:rPr lang="en-CA" dirty="0"/>
              <a:t>(</a:t>
            </a:r>
            <a:r>
              <a:rPr lang="en-CA" dirty="0" err="1"/>
              <a:t>strError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std</a:t>
            </a:r>
            <a:r>
              <a:rPr lang="en-CA" dirty="0"/>
              <a:t>::string </a:t>
            </a:r>
            <a:r>
              <a:rPr lang="en-CA" dirty="0" err="1"/>
              <a:t>GetError</a:t>
            </a:r>
            <a:r>
              <a:rPr lang="en-CA" dirty="0"/>
              <a:t>() { return </a:t>
            </a:r>
            <a:r>
              <a:rPr lang="en-CA" dirty="0" err="1"/>
              <a:t>m_strError</a:t>
            </a:r>
            <a:r>
              <a:rPr lang="en-CA" dirty="0"/>
              <a:t>; }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39299813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IntArray</a:t>
            </a:r>
            <a:r>
              <a:rPr lang="en-CA" dirty="0"/>
              <a:t>::operator[](</a:t>
            </a:r>
            <a:r>
              <a:rPr lang="en-CA" dirty="0" err="1"/>
              <a:t>const</a:t>
            </a:r>
            <a:r>
              <a:rPr lang="en-CA" dirty="0"/>
              <a:t>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if (</a:t>
            </a:r>
            <a:r>
              <a:rPr lang="en-CA" dirty="0" err="1"/>
              <a:t>nIndex</a:t>
            </a:r>
            <a:r>
              <a:rPr lang="en-CA" dirty="0"/>
              <a:t> &lt; 0 || </a:t>
            </a:r>
            <a:r>
              <a:rPr lang="en-CA" dirty="0" err="1"/>
              <a:t>nIndex</a:t>
            </a:r>
            <a:r>
              <a:rPr lang="en-CA" dirty="0"/>
              <a:t> &gt;= </a:t>
            </a:r>
            <a:r>
              <a:rPr lang="en-CA" dirty="0" err="1"/>
              <a:t>GetLength</a:t>
            </a:r>
            <a:r>
              <a:rPr lang="en-CA" dirty="0"/>
              <a:t>())</a:t>
            </a:r>
          </a:p>
          <a:p>
            <a:r>
              <a:rPr lang="en-CA" dirty="0"/>
              <a:t>        throw </a:t>
            </a:r>
            <a:r>
              <a:rPr lang="en-CA" dirty="0" err="1"/>
              <a:t>ArrayException</a:t>
            </a:r>
            <a:r>
              <a:rPr lang="en-CA" dirty="0"/>
              <a:t>("Invalid index");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</a:t>
            </a:r>
            <a:r>
              <a:rPr lang="en-CA" dirty="0" err="1"/>
              <a:t>m_nData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295379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nValue</a:t>
            </a:r>
            <a:r>
              <a:rPr lang="en-CA" dirty="0"/>
              <a:t> = </a:t>
            </a:r>
            <a:r>
              <a:rPr lang="en-CA" dirty="0" err="1"/>
              <a:t>anArray</a:t>
            </a:r>
            <a:r>
              <a:rPr lang="en-CA" dirty="0"/>
              <a:t>[5];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ArrayException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"An array exception occurred (" &lt;&lt; </a:t>
            </a:r>
            <a:r>
              <a:rPr lang="en-CA" dirty="0" err="1"/>
              <a:t>cException.GetError</a:t>
            </a:r>
            <a:r>
              <a:rPr lang="en-CA" dirty="0"/>
              <a:t>() &lt;&lt; ")"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802430684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Std</a:t>
            </a:r>
            <a:r>
              <a:rPr lang="en-CA" dirty="0" smtClean="0"/>
              <a:t>::exception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do some stuff with the standard library here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std</a:t>
            </a:r>
            <a:r>
              <a:rPr lang="en-CA" dirty="0"/>
              <a:t>::exception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"Standard exception: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556651920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Exceptions and Inheritance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class Base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Base() {}</a:t>
            </a:r>
          </a:p>
          <a:p>
            <a:r>
              <a:rPr lang="en-CA" dirty="0"/>
              <a:t>};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class Derived: public Base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Derived() {}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4052347777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7620000" cy="6480720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throw Derived();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(Base &amp;</a:t>
            </a:r>
            <a:r>
              <a:rPr lang="en-CA" dirty="0" err="1"/>
              <a:t>cBase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"caught Base";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(Derived &amp;</a:t>
            </a:r>
            <a:r>
              <a:rPr lang="en-CA" dirty="0" err="1"/>
              <a:t>cDerived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"caught Derived";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739010351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class Base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Base() {}</a:t>
            </a:r>
          </a:p>
          <a:p>
            <a:r>
              <a:rPr lang="en-CA" dirty="0"/>
              <a:t>};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class Derived: public Base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public:</a:t>
            </a:r>
          </a:p>
          <a:p>
            <a:r>
              <a:rPr lang="en-CA" dirty="0"/>
              <a:t>    Derived() {}</a:t>
            </a:r>
          </a:p>
          <a:p>
            <a:r>
              <a:rPr lang="en-CA" dirty="0"/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529212945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336704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try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throw Derived();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(Derived &amp;</a:t>
            </a:r>
            <a:r>
              <a:rPr lang="en-CA" dirty="0" err="1"/>
              <a:t>cDerived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"caught Derived";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   catch (Base &amp;</a:t>
            </a:r>
            <a:r>
              <a:rPr lang="en-CA" dirty="0" err="1"/>
              <a:t>cBase</a:t>
            </a:r>
            <a:r>
              <a:rPr lang="en-CA" dirty="0"/>
              <a:t>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cerr</a:t>
            </a:r>
            <a:r>
              <a:rPr lang="en-CA" dirty="0"/>
              <a:t> &lt;&lt; "caught Base";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return 0;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983646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cSomething.GetValue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();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Also, const class objects can only call const member functions</a:t>
            </a:r>
            <a:endParaRPr lang="en-CA" sz="1800" dirty="0">
              <a:solidFill>
                <a:srgbClr val="000000"/>
              </a:solidFill>
            </a:endParaRPr>
          </a:p>
          <a:p>
            <a:r>
              <a:rPr lang="en-CA" sz="1800" b="0" dirty="0">
                <a:solidFill>
                  <a:srgbClr val="000000"/>
                </a:solidFill>
              </a:rPr>
              <a:t>To </a:t>
            </a:r>
            <a:r>
              <a:rPr lang="en-CA" sz="1800" b="0" dirty="0" smtClean="0">
                <a:solidFill>
                  <a:srgbClr val="000000"/>
                </a:solidFill>
              </a:rPr>
              <a:t>make </a:t>
            </a:r>
            <a:r>
              <a:rPr lang="en-CA" sz="1800" b="0" dirty="0" err="1">
                <a:solidFill>
                  <a:srgbClr val="000000"/>
                </a:solidFill>
              </a:rPr>
              <a:t>GetValue</a:t>
            </a:r>
            <a:r>
              <a:rPr lang="en-CA" sz="1800" b="0" dirty="0">
                <a:solidFill>
                  <a:srgbClr val="000000"/>
                </a:solidFill>
              </a:rPr>
              <a:t>() a </a:t>
            </a:r>
            <a:r>
              <a:rPr lang="en-CA" sz="1800" b="0" dirty="0" err="1">
                <a:solidFill>
                  <a:srgbClr val="000000"/>
                </a:solidFill>
              </a:rPr>
              <a:t>const</a:t>
            </a:r>
            <a:r>
              <a:rPr lang="en-CA" sz="1800" b="0" dirty="0">
                <a:solidFill>
                  <a:srgbClr val="000000"/>
                </a:solidFill>
              </a:rPr>
              <a:t> member </a:t>
            </a:r>
            <a:r>
              <a:rPr lang="en-CA" sz="1800" b="0" dirty="0" smtClean="0">
                <a:solidFill>
                  <a:srgbClr val="000000"/>
                </a:solidFill>
              </a:rPr>
              <a:t>function:</a:t>
            </a:r>
          </a:p>
          <a:p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ResetValue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FF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945036615"/>
      </p:ext>
    </p:extLst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 // code using standard library goes here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// This handler will catch </a:t>
            </a:r>
            <a:r>
              <a:rPr lang="en-CA" dirty="0" err="1"/>
              <a:t>std</a:t>
            </a:r>
            <a:r>
              <a:rPr lang="en-CA" dirty="0"/>
              <a:t>::exception and all the derived exceptions too</a:t>
            </a:r>
          </a:p>
          <a:p>
            <a:r>
              <a:rPr lang="en-CA" dirty="0"/>
              <a:t>catch (</a:t>
            </a:r>
            <a:r>
              <a:rPr lang="en-CA" dirty="0" err="1"/>
              <a:t>std</a:t>
            </a:r>
            <a:r>
              <a:rPr lang="en-CA" dirty="0"/>
              <a:t>::exception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"Standard exception: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375060406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612068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 // code using standard library goes here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// This handler will catch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bad_alloc</a:t>
            </a:r>
            <a:r>
              <a:rPr lang="en-CA" dirty="0"/>
              <a:t> (and any exceptions derived from it) here</a:t>
            </a:r>
          </a:p>
          <a:p>
            <a:r>
              <a:rPr lang="en-CA" dirty="0"/>
              <a:t>catch (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bad_alloc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"You ran out of memory!"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// This handler will catch </a:t>
            </a:r>
            <a:r>
              <a:rPr lang="en-CA" dirty="0" err="1"/>
              <a:t>std</a:t>
            </a:r>
            <a:r>
              <a:rPr lang="en-CA" dirty="0"/>
              <a:t>::exception (and any exception derived from it) that fall</a:t>
            </a:r>
          </a:p>
          <a:p>
            <a:r>
              <a:rPr lang="en-CA" dirty="0"/>
              <a:t>// through here</a:t>
            </a:r>
          </a:p>
          <a:p>
            <a:r>
              <a:rPr lang="en-CA" dirty="0"/>
              <a:t>catch (</a:t>
            </a:r>
            <a:r>
              <a:rPr lang="en-CA" dirty="0" err="1"/>
              <a:t>std</a:t>
            </a:r>
            <a:r>
              <a:rPr lang="en-CA" dirty="0"/>
              <a:t>::exception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"Standard exception: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95655461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Cleaning up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OpenFile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);</a:t>
            </a:r>
          </a:p>
          <a:p>
            <a:r>
              <a:rPr lang="en-CA" dirty="0"/>
              <a:t>    </a:t>
            </a:r>
            <a:r>
              <a:rPr lang="en-CA" dirty="0" err="1"/>
              <a:t>WriteFile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, </a:t>
            </a:r>
            <a:r>
              <a:rPr lang="en-CA" dirty="0" err="1"/>
              <a:t>strData</a:t>
            </a:r>
            <a:r>
              <a:rPr lang="en-CA" dirty="0"/>
              <a:t>);</a:t>
            </a:r>
          </a:p>
          <a:p>
            <a:r>
              <a:rPr lang="en-CA" dirty="0"/>
              <a:t>    </a:t>
            </a:r>
            <a:r>
              <a:rPr lang="en-CA" dirty="0" err="1"/>
              <a:t>CloseFile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FileException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"Failed to write to file: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133987358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28945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OpenFile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);</a:t>
            </a:r>
          </a:p>
          <a:p>
            <a:r>
              <a:rPr lang="en-CA" dirty="0"/>
              <a:t>    </a:t>
            </a:r>
            <a:r>
              <a:rPr lang="en-CA" dirty="0" err="1"/>
              <a:t>WriteFile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, </a:t>
            </a:r>
            <a:r>
              <a:rPr lang="en-CA" dirty="0" err="1"/>
              <a:t>strData</a:t>
            </a:r>
            <a:r>
              <a:rPr lang="en-CA" dirty="0"/>
              <a:t>);</a:t>
            </a:r>
          </a:p>
          <a:p>
            <a:r>
              <a:rPr lang="en-CA" dirty="0"/>
              <a:t>    </a:t>
            </a:r>
            <a:r>
              <a:rPr lang="en-CA" dirty="0" err="1"/>
              <a:t>CloseFile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);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FileException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// Make sure file is closed</a:t>
            </a:r>
          </a:p>
          <a:p>
            <a:r>
              <a:rPr lang="en-CA" dirty="0"/>
              <a:t>    </a:t>
            </a:r>
            <a:r>
              <a:rPr lang="en-CA" dirty="0" err="1"/>
              <a:t>CloseFile</a:t>
            </a:r>
            <a:r>
              <a:rPr lang="en-CA" dirty="0"/>
              <a:t>(</a:t>
            </a:r>
            <a:r>
              <a:rPr lang="en-CA" dirty="0" err="1"/>
              <a:t>strFilename</a:t>
            </a:r>
            <a:r>
              <a:rPr lang="en-CA" dirty="0"/>
              <a:t>);</a:t>
            </a:r>
          </a:p>
          <a:p>
            <a:r>
              <a:rPr lang="en-CA" dirty="0"/>
              <a:t>    // Then write error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"Failed to write to file: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180488013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Person *</a:t>
            </a:r>
            <a:r>
              <a:rPr lang="en-CA" dirty="0" err="1"/>
              <a:t>pJohn</a:t>
            </a:r>
            <a:r>
              <a:rPr lang="en-CA" dirty="0"/>
              <a:t> = new Person("John", 18, E_MALE);</a:t>
            </a:r>
          </a:p>
          <a:p>
            <a:r>
              <a:rPr lang="en-CA" dirty="0"/>
              <a:t>    </a:t>
            </a:r>
            <a:r>
              <a:rPr lang="en-CA" dirty="0" err="1"/>
              <a:t>ProcessPerson</a:t>
            </a:r>
            <a:r>
              <a:rPr lang="en-CA" dirty="0"/>
              <a:t>(</a:t>
            </a:r>
            <a:r>
              <a:rPr lang="en-CA" dirty="0" err="1"/>
              <a:t>pJohn</a:t>
            </a:r>
            <a:r>
              <a:rPr lang="en-CA" dirty="0"/>
              <a:t>);</a:t>
            </a:r>
          </a:p>
          <a:p>
            <a:r>
              <a:rPr lang="en-CA" dirty="0"/>
              <a:t>    delete </a:t>
            </a:r>
            <a:r>
              <a:rPr lang="en-CA" dirty="0" err="1"/>
              <a:t>pJohn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PersonException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"Failed to process person: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684335813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Person *</a:t>
            </a:r>
            <a:r>
              <a:rPr lang="en-CA" dirty="0" err="1"/>
              <a:t>pJohn</a:t>
            </a:r>
            <a:r>
              <a:rPr lang="en-CA" dirty="0"/>
              <a:t> = NULL;</a:t>
            </a:r>
          </a:p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pJohn</a:t>
            </a:r>
            <a:r>
              <a:rPr lang="en-CA" dirty="0"/>
              <a:t> = new Person("John", 18, E_MALE);</a:t>
            </a:r>
          </a:p>
          <a:p>
            <a:r>
              <a:rPr lang="en-CA" dirty="0"/>
              <a:t>    </a:t>
            </a:r>
            <a:r>
              <a:rPr lang="en-CA" dirty="0" err="1"/>
              <a:t>ProcessPerson</a:t>
            </a:r>
            <a:r>
              <a:rPr lang="en-CA" dirty="0"/>
              <a:t>(</a:t>
            </a:r>
            <a:r>
              <a:rPr lang="en-CA" dirty="0" err="1"/>
              <a:t>pJohn</a:t>
            </a:r>
            <a:r>
              <a:rPr lang="en-CA" dirty="0"/>
              <a:t> );</a:t>
            </a:r>
          </a:p>
          <a:p>
            <a:r>
              <a:rPr lang="en-CA" dirty="0"/>
              <a:t>    delete </a:t>
            </a:r>
            <a:r>
              <a:rPr lang="en-CA" dirty="0" err="1"/>
              <a:t>pJohn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PersonException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delete </a:t>
            </a:r>
            <a:r>
              <a:rPr lang="en-CA" dirty="0" err="1"/>
              <a:t>pJohn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"Failed to process person: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96832292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#include &lt;memory&gt; // for </a:t>
            </a:r>
            <a:r>
              <a:rPr lang="en-CA" dirty="0" err="1"/>
              <a:t>std</a:t>
            </a:r>
            <a:r>
              <a:rPr lang="en-CA" dirty="0"/>
              <a:t>::</a:t>
            </a:r>
            <a:r>
              <a:rPr lang="en-CA" dirty="0" err="1"/>
              <a:t>auto_ptr</a:t>
            </a:r>
            <a:endParaRPr lang="en-CA" dirty="0"/>
          </a:p>
          <a:p>
            <a:r>
              <a:rPr lang="en-CA" dirty="0"/>
              <a:t>try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pJohn</a:t>
            </a:r>
            <a:r>
              <a:rPr lang="en-CA" dirty="0"/>
              <a:t> = new Person("John", 18, E_MALE);</a:t>
            </a:r>
          </a:p>
          <a:p>
            <a:r>
              <a:rPr lang="en-CA" dirty="0"/>
              <a:t>    </a:t>
            </a:r>
            <a:r>
              <a:rPr lang="en-CA" dirty="0" err="1"/>
              <a:t>auto_ptr</a:t>
            </a:r>
            <a:r>
              <a:rPr lang="en-CA" dirty="0"/>
              <a:t>&lt;Person&gt; </a:t>
            </a:r>
            <a:r>
              <a:rPr lang="en-CA" dirty="0" err="1"/>
              <a:t>pxJohn</a:t>
            </a:r>
            <a:r>
              <a:rPr lang="en-CA" dirty="0"/>
              <a:t>(</a:t>
            </a:r>
            <a:r>
              <a:rPr lang="en-CA" dirty="0" err="1"/>
              <a:t>pJohn</a:t>
            </a:r>
            <a:r>
              <a:rPr lang="en-CA" dirty="0"/>
              <a:t>); // </a:t>
            </a:r>
            <a:r>
              <a:rPr lang="en-CA" dirty="0" err="1"/>
              <a:t>pxJohn</a:t>
            </a:r>
            <a:r>
              <a:rPr lang="en-CA" dirty="0"/>
              <a:t> now owns </a:t>
            </a:r>
            <a:r>
              <a:rPr lang="en-CA" dirty="0" err="1"/>
              <a:t>pJohn</a:t>
            </a:r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ProcessPerson</a:t>
            </a:r>
            <a:r>
              <a:rPr lang="en-CA" dirty="0"/>
              <a:t>(</a:t>
            </a:r>
            <a:r>
              <a:rPr lang="en-CA" dirty="0" err="1"/>
              <a:t>pJohn</a:t>
            </a:r>
            <a:r>
              <a:rPr lang="en-CA" dirty="0"/>
              <a:t>);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// when </a:t>
            </a:r>
            <a:r>
              <a:rPr lang="en-CA" dirty="0" err="1"/>
              <a:t>pxJohn</a:t>
            </a:r>
            <a:r>
              <a:rPr lang="en-CA" dirty="0"/>
              <a:t> goes out of scope, it will delete </a:t>
            </a:r>
            <a:r>
              <a:rPr lang="en-CA" dirty="0" err="1"/>
              <a:t>pJohn</a:t>
            </a:r>
            <a:endParaRPr lang="en-CA" dirty="0"/>
          </a:p>
          <a:p>
            <a:r>
              <a:rPr lang="en-CA" dirty="0"/>
              <a:t>}</a:t>
            </a:r>
          </a:p>
          <a:p>
            <a:r>
              <a:rPr lang="en-CA" dirty="0"/>
              <a:t>catch (</a:t>
            </a:r>
            <a:r>
              <a:rPr lang="en-CA" dirty="0" err="1"/>
              <a:t>PersonException</a:t>
            </a:r>
            <a:r>
              <a:rPr lang="en-CA" dirty="0"/>
              <a:t> &amp;</a:t>
            </a:r>
            <a:r>
              <a:rPr lang="en-CA" dirty="0" err="1"/>
              <a:t>cException</a:t>
            </a:r>
            <a:r>
              <a:rPr lang="en-CA" dirty="0"/>
              <a:t>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</a:t>
            </a:r>
            <a:r>
              <a:rPr lang="en-CA" dirty="0" err="1"/>
              <a:t>cerr</a:t>
            </a:r>
            <a:r>
              <a:rPr lang="en-CA" dirty="0"/>
              <a:t> &lt;&lt; "Failed to process person: " &lt;&lt; </a:t>
            </a:r>
            <a:r>
              <a:rPr lang="en-CA" dirty="0" err="1"/>
              <a:t>cException.what</a:t>
            </a:r>
            <a:r>
              <a:rPr lang="en-CA" dirty="0"/>
              <a:t>()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758660576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Sequence Containers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#include &lt;vector&gt;</a:t>
            </a:r>
          </a:p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vector&lt;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vect</a:t>
            </a:r>
            <a:r>
              <a:rPr lang="en-CA" dirty="0"/>
              <a:t>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6;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vect.push_back</a:t>
            </a:r>
            <a:r>
              <a:rPr lang="en-CA" dirty="0"/>
              <a:t>(10 - </a:t>
            </a:r>
            <a:r>
              <a:rPr lang="en-CA" dirty="0" err="1"/>
              <a:t>nCount</a:t>
            </a:r>
            <a:r>
              <a:rPr lang="en-CA" dirty="0"/>
              <a:t>); // insert at end of array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=0;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vect.size</a:t>
            </a:r>
            <a:r>
              <a:rPr lang="en-CA" dirty="0"/>
              <a:t>(); </a:t>
            </a:r>
            <a:r>
              <a:rPr lang="en-CA" dirty="0" err="1"/>
              <a:t>nIndex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vect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 &lt;&lt; " ";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932316130"/>
      </p:ext>
    </p:extLst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619268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</a:t>
            </a:r>
            <a:r>
              <a:rPr lang="en-CA" dirty="0" err="1"/>
              <a:t>deque</a:t>
            </a:r>
            <a:r>
              <a:rPr lang="en-CA" dirty="0"/>
              <a:t>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deque</a:t>
            </a:r>
            <a:r>
              <a:rPr lang="en-CA" dirty="0"/>
              <a:t>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deq</a:t>
            </a:r>
            <a:r>
              <a:rPr lang="en-CA" dirty="0"/>
              <a:t>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3;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deq.push_back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); // insert at end of array</a:t>
            </a:r>
          </a:p>
          <a:p>
            <a:r>
              <a:rPr lang="en-CA" dirty="0"/>
              <a:t>        </a:t>
            </a:r>
            <a:r>
              <a:rPr lang="en-CA" dirty="0" err="1"/>
              <a:t>deq.push_front</a:t>
            </a:r>
            <a:r>
              <a:rPr lang="en-CA" dirty="0"/>
              <a:t>(10 - </a:t>
            </a:r>
            <a:r>
              <a:rPr lang="en-CA" dirty="0" err="1"/>
              <a:t>nCount</a:t>
            </a:r>
            <a:r>
              <a:rPr lang="en-CA" dirty="0"/>
              <a:t>); // insert at front of array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nIndex</a:t>
            </a:r>
            <a:r>
              <a:rPr lang="en-CA" dirty="0"/>
              <a:t>=0; </a:t>
            </a:r>
            <a:r>
              <a:rPr lang="en-CA" dirty="0" err="1"/>
              <a:t>nIndex</a:t>
            </a:r>
            <a:r>
              <a:rPr lang="en-CA" dirty="0"/>
              <a:t> &lt; </a:t>
            </a:r>
            <a:r>
              <a:rPr lang="en-CA" dirty="0" err="1"/>
              <a:t>deq.size</a:t>
            </a:r>
            <a:r>
              <a:rPr lang="en-CA" dirty="0"/>
              <a:t>(); </a:t>
            </a:r>
            <a:r>
              <a:rPr lang="en-CA" dirty="0" err="1"/>
              <a:t>nIndex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deq</a:t>
            </a:r>
            <a:r>
              <a:rPr lang="en-CA" dirty="0"/>
              <a:t>[</a:t>
            </a:r>
            <a:r>
              <a:rPr lang="en-CA" dirty="0" err="1"/>
              <a:t>nIndex</a:t>
            </a:r>
            <a:r>
              <a:rPr lang="en-CA" dirty="0"/>
              <a:t>] &lt;&lt; " ";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725130356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Iterating Through A Vector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&lt;vector&gt;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vector&lt;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vect</a:t>
            </a:r>
            <a:r>
              <a:rPr lang="en-CA" dirty="0"/>
              <a:t>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6;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vect.push_back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62102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rmAutofit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ResetValue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FF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FF0000"/>
                </a:solidFill>
                <a:latin typeface="verdana"/>
              </a:rPr>
              <a:t>const</a:t>
            </a:r>
            <a:endParaRPr lang="en-CA" dirty="0">
              <a:solidFill>
                <a:srgbClr val="FF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specify the const keyword on both the function prototype in the class definition and on the function prototype in the code file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63111645"/>
      </p:ext>
    </p:extLst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vector&lt;</a:t>
            </a:r>
            <a:r>
              <a:rPr lang="en-CA" dirty="0" err="1"/>
              <a:t>int</a:t>
            </a:r>
            <a:r>
              <a:rPr lang="en-CA" dirty="0"/>
              <a:t>&gt;::</a:t>
            </a:r>
            <a:r>
              <a:rPr lang="en-CA" dirty="0" err="1"/>
              <a:t>const_iterator</a:t>
            </a:r>
            <a:r>
              <a:rPr lang="en-CA" dirty="0"/>
              <a:t> it; // declare an read-only iterator</a:t>
            </a:r>
          </a:p>
          <a:p>
            <a:r>
              <a:rPr lang="en-CA" dirty="0"/>
              <a:t>    it = </a:t>
            </a:r>
            <a:r>
              <a:rPr lang="en-CA" dirty="0" err="1"/>
              <a:t>vect.begin</a:t>
            </a:r>
            <a:r>
              <a:rPr lang="en-CA" dirty="0"/>
              <a:t>(); // assign it to the start of the vector</a:t>
            </a:r>
          </a:p>
          <a:p>
            <a:r>
              <a:rPr lang="en-CA" dirty="0"/>
              <a:t>    while (it != </a:t>
            </a:r>
            <a:r>
              <a:rPr lang="en-CA" dirty="0" err="1"/>
              <a:t>vect.end</a:t>
            </a:r>
            <a:r>
              <a:rPr lang="en-CA" dirty="0"/>
              <a:t>()) // while it hasn't reach the end</a:t>
            </a:r>
          </a:p>
          <a:p>
            <a:r>
              <a:rPr lang="en-CA" dirty="0"/>
              <a:t>        {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 // print the value of the element it points to</a:t>
            </a:r>
          </a:p>
          <a:p>
            <a:r>
              <a:rPr lang="en-CA" dirty="0"/>
              <a:t>        it++; // and iterate to the next element</a:t>
            </a:r>
          </a:p>
          <a:p>
            <a:r>
              <a:rPr lang="en-CA" dirty="0"/>
              <a:t>    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65111331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Iterating Through A List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&lt;list&gt;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list&lt;</a:t>
            </a:r>
            <a:r>
              <a:rPr lang="en-CA" dirty="0" err="1"/>
              <a:t>int</a:t>
            </a:r>
            <a:r>
              <a:rPr lang="en-CA" dirty="0"/>
              <a:t>&gt; li;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6;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li.push_back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1434677178"/>
      </p:ext>
    </p:extLst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list&lt;</a:t>
            </a:r>
            <a:r>
              <a:rPr lang="en-CA" dirty="0" err="1"/>
              <a:t>int</a:t>
            </a:r>
            <a:r>
              <a:rPr lang="en-CA" dirty="0"/>
              <a:t>&gt;::</a:t>
            </a:r>
            <a:r>
              <a:rPr lang="en-CA" dirty="0" err="1"/>
              <a:t>const_iterator</a:t>
            </a:r>
            <a:r>
              <a:rPr lang="en-CA" dirty="0"/>
              <a:t> it; // declare an iterator</a:t>
            </a:r>
          </a:p>
          <a:p>
            <a:r>
              <a:rPr lang="en-CA" dirty="0"/>
              <a:t>    it = </a:t>
            </a:r>
            <a:r>
              <a:rPr lang="en-CA" dirty="0" err="1"/>
              <a:t>li.begin</a:t>
            </a:r>
            <a:r>
              <a:rPr lang="en-CA" dirty="0"/>
              <a:t>(); // assign it to the start of the list</a:t>
            </a:r>
          </a:p>
          <a:p>
            <a:r>
              <a:rPr lang="en-CA" dirty="0"/>
              <a:t>    while (it != </a:t>
            </a:r>
            <a:r>
              <a:rPr lang="en-CA" dirty="0" err="1"/>
              <a:t>li.end</a:t>
            </a:r>
            <a:r>
              <a:rPr lang="en-CA" dirty="0"/>
              <a:t>()) // while it hasn't reach the end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 // print the value of the element it points to</a:t>
            </a:r>
          </a:p>
          <a:p>
            <a:r>
              <a:rPr lang="en-CA" dirty="0"/>
              <a:t>        it++; // and iterate to the next element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777140439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Iterating Through A Set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&lt;set&gt;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set&lt;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myset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myset.insert</a:t>
            </a:r>
            <a:r>
              <a:rPr lang="en-CA" dirty="0"/>
              <a:t>(7);</a:t>
            </a:r>
          </a:p>
          <a:p>
            <a:r>
              <a:rPr lang="en-CA" dirty="0"/>
              <a:t>    </a:t>
            </a:r>
            <a:r>
              <a:rPr lang="en-CA" dirty="0" err="1"/>
              <a:t>myset.insert</a:t>
            </a:r>
            <a:r>
              <a:rPr lang="en-CA" dirty="0"/>
              <a:t>(2);</a:t>
            </a:r>
          </a:p>
          <a:p>
            <a:r>
              <a:rPr lang="en-CA" dirty="0"/>
              <a:t>    </a:t>
            </a:r>
            <a:r>
              <a:rPr lang="en-CA" dirty="0" err="1"/>
              <a:t>myset.insert</a:t>
            </a:r>
            <a:r>
              <a:rPr lang="en-CA" dirty="0"/>
              <a:t>(-6);</a:t>
            </a:r>
          </a:p>
          <a:p>
            <a:r>
              <a:rPr lang="en-CA" dirty="0"/>
              <a:t>    </a:t>
            </a:r>
            <a:r>
              <a:rPr lang="en-CA" dirty="0" err="1"/>
              <a:t>myset.insert</a:t>
            </a:r>
            <a:r>
              <a:rPr lang="en-CA" dirty="0"/>
              <a:t>(8);</a:t>
            </a:r>
          </a:p>
          <a:p>
            <a:r>
              <a:rPr lang="en-CA" dirty="0"/>
              <a:t>    </a:t>
            </a:r>
            <a:r>
              <a:rPr lang="en-CA" dirty="0" err="1"/>
              <a:t>myset.insert</a:t>
            </a:r>
            <a:r>
              <a:rPr lang="en-CA" dirty="0"/>
              <a:t>(1);</a:t>
            </a:r>
          </a:p>
          <a:p>
            <a:r>
              <a:rPr lang="en-CA" dirty="0"/>
              <a:t>    </a:t>
            </a:r>
            <a:r>
              <a:rPr lang="en-CA" dirty="0" err="1"/>
              <a:t>myset.insert</a:t>
            </a:r>
            <a:r>
              <a:rPr lang="en-CA" dirty="0"/>
              <a:t>(-4);</a:t>
            </a:r>
          </a:p>
        </p:txBody>
      </p:sp>
    </p:spTree>
    <p:extLst>
      <p:ext uri="{BB962C8B-B14F-4D97-AF65-F5344CB8AC3E}">
        <p14:creationId xmlns="" xmlns:p14="http://schemas.microsoft.com/office/powerpoint/2010/main" val="3236737803"/>
      </p:ext>
    </p:extLst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set&lt;</a:t>
            </a:r>
            <a:r>
              <a:rPr lang="en-CA" dirty="0" err="1"/>
              <a:t>int</a:t>
            </a:r>
            <a:r>
              <a:rPr lang="en-CA" dirty="0"/>
              <a:t>&gt;::</a:t>
            </a:r>
            <a:r>
              <a:rPr lang="en-CA" dirty="0" err="1"/>
              <a:t>const_iterator</a:t>
            </a:r>
            <a:r>
              <a:rPr lang="en-CA" dirty="0"/>
              <a:t> it; // declare an iterator</a:t>
            </a:r>
          </a:p>
          <a:p>
            <a:r>
              <a:rPr lang="en-CA" dirty="0"/>
              <a:t>    it = </a:t>
            </a:r>
            <a:r>
              <a:rPr lang="en-CA" dirty="0" err="1"/>
              <a:t>myset.begin</a:t>
            </a:r>
            <a:r>
              <a:rPr lang="en-CA" dirty="0"/>
              <a:t>(); // assign it to the start of the set</a:t>
            </a:r>
          </a:p>
          <a:p>
            <a:r>
              <a:rPr lang="en-CA" dirty="0"/>
              <a:t>    while (it != </a:t>
            </a:r>
            <a:r>
              <a:rPr lang="en-CA" dirty="0" err="1"/>
              <a:t>myset.end</a:t>
            </a:r>
            <a:r>
              <a:rPr lang="en-CA" dirty="0"/>
              <a:t>()) // while it hasn't reach the end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 // print the value of the element it points to</a:t>
            </a:r>
          </a:p>
          <a:p>
            <a:r>
              <a:rPr lang="en-CA" dirty="0"/>
              <a:t>        it++; // and iterate to the next element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987828803"/>
      </p:ext>
    </p:extLst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Iterating Through A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88768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&lt;map&gt;</a:t>
            </a:r>
          </a:p>
          <a:p>
            <a:r>
              <a:rPr lang="en-CA" dirty="0"/>
              <a:t>#include &lt;string&gt;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map&lt;</a:t>
            </a:r>
            <a:r>
              <a:rPr lang="en-CA" dirty="0" err="1"/>
              <a:t>int</a:t>
            </a:r>
            <a:r>
              <a:rPr lang="en-CA" dirty="0"/>
              <a:t>, string&gt; </a:t>
            </a:r>
            <a:r>
              <a:rPr lang="en-CA" dirty="0" err="1"/>
              <a:t>mymap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mymap.insert</a:t>
            </a:r>
            <a:r>
              <a:rPr lang="en-CA" dirty="0"/>
              <a:t>(</a:t>
            </a:r>
            <a:r>
              <a:rPr lang="en-CA" dirty="0" err="1"/>
              <a:t>make_pair</a:t>
            </a:r>
            <a:r>
              <a:rPr lang="en-CA" dirty="0"/>
              <a:t>(4, "apple"));</a:t>
            </a:r>
          </a:p>
          <a:p>
            <a:r>
              <a:rPr lang="en-CA" dirty="0"/>
              <a:t>    </a:t>
            </a:r>
            <a:r>
              <a:rPr lang="en-CA" dirty="0" err="1"/>
              <a:t>mymap.insert</a:t>
            </a:r>
            <a:r>
              <a:rPr lang="en-CA" dirty="0"/>
              <a:t>(</a:t>
            </a:r>
            <a:r>
              <a:rPr lang="en-CA" dirty="0" err="1"/>
              <a:t>make_pair</a:t>
            </a:r>
            <a:r>
              <a:rPr lang="en-CA" dirty="0"/>
              <a:t>(2, "orange"));</a:t>
            </a:r>
          </a:p>
          <a:p>
            <a:r>
              <a:rPr lang="en-CA" dirty="0"/>
              <a:t>    </a:t>
            </a:r>
            <a:r>
              <a:rPr lang="en-CA" dirty="0" err="1"/>
              <a:t>mymap.insert</a:t>
            </a:r>
            <a:r>
              <a:rPr lang="en-CA" dirty="0"/>
              <a:t>(</a:t>
            </a:r>
            <a:r>
              <a:rPr lang="en-CA" dirty="0" err="1"/>
              <a:t>make_pair</a:t>
            </a:r>
            <a:r>
              <a:rPr lang="en-CA" dirty="0"/>
              <a:t>(1, "banana"));</a:t>
            </a:r>
          </a:p>
          <a:p>
            <a:r>
              <a:rPr lang="en-CA" dirty="0"/>
              <a:t>    </a:t>
            </a:r>
            <a:r>
              <a:rPr lang="en-CA" dirty="0" err="1"/>
              <a:t>mymap.insert</a:t>
            </a:r>
            <a:r>
              <a:rPr lang="en-CA" dirty="0"/>
              <a:t>(</a:t>
            </a:r>
            <a:r>
              <a:rPr lang="en-CA" dirty="0" err="1"/>
              <a:t>make_pair</a:t>
            </a:r>
            <a:r>
              <a:rPr lang="en-CA" dirty="0"/>
              <a:t>(3, "grapes"));</a:t>
            </a:r>
          </a:p>
          <a:p>
            <a:r>
              <a:rPr lang="en-CA" dirty="0"/>
              <a:t>    </a:t>
            </a:r>
            <a:r>
              <a:rPr lang="en-CA" dirty="0" err="1"/>
              <a:t>mymap.insert</a:t>
            </a:r>
            <a:r>
              <a:rPr lang="en-CA" dirty="0"/>
              <a:t>(</a:t>
            </a:r>
            <a:r>
              <a:rPr lang="en-CA" dirty="0" err="1"/>
              <a:t>make_pair</a:t>
            </a:r>
            <a:r>
              <a:rPr lang="en-CA" dirty="0"/>
              <a:t>(6, "mango"));</a:t>
            </a:r>
          </a:p>
          <a:p>
            <a:r>
              <a:rPr lang="en-CA" dirty="0"/>
              <a:t>    </a:t>
            </a:r>
            <a:r>
              <a:rPr lang="en-CA" dirty="0" err="1"/>
              <a:t>mymap.insert</a:t>
            </a:r>
            <a:r>
              <a:rPr lang="en-CA" dirty="0"/>
              <a:t>(</a:t>
            </a:r>
            <a:r>
              <a:rPr lang="en-CA" dirty="0" err="1"/>
              <a:t>make_pair</a:t>
            </a:r>
            <a:r>
              <a:rPr lang="en-CA" dirty="0"/>
              <a:t>(5, "peach"));</a:t>
            </a:r>
          </a:p>
        </p:txBody>
      </p:sp>
    </p:spTree>
    <p:extLst>
      <p:ext uri="{BB962C8B-B14F-4D97-AF65-F5344CB8AC3E}">
        <p14:creationId xmlns="" xmlns:p14="http://schemas.microsoft.com/office/powerpoint/2010/main" val="2246077978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 map&lt;</a:t>
            </a:r>
            <a:r>
              <a:rPr lang="en-CA" dirty="0" err="1"/>
              <a:t>int</a:t>
            </a:r>
            <a:r>
              <a:rPr lang="en-CA" dirty="0"/>
              <a:t>, string&gt;::</a:t>
            </a:r>
            <a:r>
              <a:rPr lang="en-CA" dirty="0" err="1"/>
              <a:t>const_iterator</a:t>
            </a:r>
            <a:r>
              <a:rPr lang="en-CA" dirty="0"/>
              <a:t> it; // declare an iterator</a:t>
            </a:r>
          </a:p>
          <a:p>
            <a:r>
              <a:rPr lang="en-CA" dirty="0"/>
              <a:t>    it = </a:t>
            </a:r>
            <a:r>
              <a:rPr lang="en-CA" dirty="0" err="1"/>
              <a:t>mymap.begin</a:t>
            </a:r>
            <a:r>
              <a:rPr lang="en-CA" dirty="0"/>
              <a:t>(); // assign it to the start of the vector</a:t>
            </a:r>
          </a:p>
          <a:p>
            <a:r>
              <a:rPr lang="en-CA" dirty="0"/>
              <a:t>    while (it != </a:t>
            </a:r>
            <a:r>
              <a:rPr lang="en-CA" dirty="0" err="1"/>
              <a:t>mymap.end</a:t>
            </a:r>
            <a:r>
              <a:rPr lang="en-CA" dirty="0"/>
              <a:t>()) // while it hasn't reach the end</a:t>
            </a:r>
          </a:p>
          <a:p>
            <a:r>
              <a:rPr lang="en-CA" dirty="0"/>
              <a:t>    {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it-&gt;first &lt;&lt; "=" &lt;&lt; it-&gt;second &lt;&lt; " "; // print the value of the element it points to</a:t>
            </a:r>
          </a:p>
          <a:p>
            <a:r>
              <a:rPr lang="en-CA" dirty="0"/>
              <a:t>        it++; // and iterate to the next element</a:t>
            </a:r>
          </a:p>
          <a:p>
            <a:r>
              <a:rPr lang="en-CA" dirty="0"/>
              <a:t>    }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740944181"/>
      </p:ext>
    </p:extLst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min_element</a:t>
            </a:r>
            <a:r>
              <a:rPr lang="en-CA" dirty="0" smtClean="0"/>
              <a:t> and </a:t>
            </a:r>
            <a:r>
              <a:rPr lang="en-CA" dirty="0" err="1" smtClean="0"/>
              <a:t>max_element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&lt;list&gt;</a:t>
            </a:r>
          </a:p>
          <a:p>
            <a:r>
              <a:rPr lang="en-CA" dirty="0"/>
              <a:t>#include &lt;algorithm&gt;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list&lt;</a:t>
            </a:r>
            <a:r>
              <a:rPr lang="en-CA" dirty="0" err="1"/>
              <a:t>int</a:t>
            </a:r>
            <a:r>
              <a:rPr lang="en-CA" dirty="0"/>
              <a:t>&gt; li;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6;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li.push_back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1141433529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list&lt;</a:t>
            </a:r>
            <a:r>
              <a:rPr lang="en-CA" dirty="0" err="1"/>
              <a:t>int</a:t>
            </a:r>
            <a:r>
              <a:rPr lang="en-CA" dirty="0"/>
              <a:t>&gt;::</a:t>
            </a:r>
            <a:r>
              <a:rPr lang="en-CA" dirty="0" err="1"/>
              <a:t>const_iterator</a:t>
            </a:r>
            <a:r>
              <a:rPr lang="en-CA" dirty="0"/>
              <a:t> it; // declare an iterator</a:t>
            </a:r>
          </a:p>
          <a:p>
            <a:r>
              <a:rPr lang="en-CA" dirty="0"/>
              <a:t>    it = </a:t>
            </a:r>
            <a:r>
              <a:rPr lang="en-CA" dirty="0" err="1"/>
              <a:t>min_element</a:t>
            </a:r>
            <a:r>
              <a:rPr lang="en-CA" dirty="0"/>
              <a:t>(</a:t>
            </a:r>
            <a:r>
              <a:rPr lang="en-CA" dirty="0" err="1"/>
              <a:t>li.begin</a:t>
            </a:r>
            <a:r>
              <a:rPr lang="en-CA" dirty="0"/>
              <a:t>(), </a:t>
            </a:r>
            <a:r>
              <a:rPr lang="en-CA" dirty="0" err="1"/>
              <a:t>li.end</a:t>
            </a:r>
            <a:r>
              <a:rPr lang="en-CA" dirty="0"/>
              <a:t>());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</a:t>
            </a:r>
          </a:p>
          <a:p>
            <a:r>
              <a:rPr lang="en-CA" dirty="0"/>
              <a:t>    it = </a:t>
            </a:r>
            <a:r>
              <a:rPr lang="en-CA" dirty="0" err="1"/>
              <a:t>max_element</a:t>
            </a:r>
            <a:r>
              <a:rPr lang="en-CA" dirty="0"/>
              <a:t>(</a:t>
            </a:r>
            <a:r>
              <a:rPr lang="en-CA" dirty="0" err="1"/>
              <a:t>li.begin</a:t>
            </a:r>
            <a:r>
              <a:rPr lang="en-CA" dirty="0"/>
              <a:t>(), </a:t>
            </a:r>
            <a:r>
              <a:rPr lang="en-CA" dirty="0" err="1"/>
              <a:t>li.end</a:t>
            </a:r>
            <a:r>
              <a:rPr lang="en-CA" dirty="0"/>
              <a:t>());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942551605"/>
      </p:ext>
    </p:extLst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 (and list::insert)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&lt;list&gt;</a:t>
            </a:r>
          </a:p>
          <a:p>
            <a:r>
              <a:rPr lang="en-CA" dirty="0"/>
              <a:t>#include &lt;algorithm&gt;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list&lt;</a:t>
            </a:r>
            <a:r>
              <a:rPr lang="en-CA" dirty="0" err="1"/>
              <a:t>int</a:t>
            </a:r>
            <a:r>
              <a:rPr lang="en-CA" dirty="0"/>
              <a:t>&gt; li;</a:t>
            </a:r>
          </a:p>
          <a:p>
            <a:r>
              <a:rPr lang="en-CA" dirty="0"/>
              <a:t>    for (</a:t>
            </a:r>
            <a:r>
              <a:rPr lang="en-CA" dirty="0" err="1"/>
              <a:t>int</a:t>
            </a:r>
            <a:r>
              <a:rPr lang="en-CA" dirty="0"/>
              <a:t> </a:t>
            </a:r>
            <a:r>
              <a:rPr lang="en-CA" dirty="0" err="1"/>
              <a:t>nCount</a:t>
            </a:r>
            <a:r>
              <a:rPr lang="en-CA" dirty="0"/>
              <a:t>=0; </a:t>
            </a:r>
            <a:r>
              <a:rPr lang="en-CA" dirty="0" err="1"/>
              <a:t>nCount</a:t>
            </a:r>
            <a:r>
              <a:rPr lang="en-CA" dirty="0"/>
              <a:t> &lt; 6; </a:t>
            </a:r>
            <a:r>
              <a:rPr lang="en-CA" dirty="0" err="1"/>
              <a:t>nCount</a:t>
            </a:r>
            <a:r>
              <a:rPr lang="en-CA" dirty="0"/>
              <a:t>++)</a:t>
            </a:r>
          </a:p>
          <a:p>
            <a:r>
              <a:rPr lang="en-CA" dirty="0"/>
              <a:t>        </a:t>
            </a:r>
            <a:r>
              <a:rPr lang="en-CA" dirty="0" err="1"/>
              <a:t>li.push_back</a:t>
            </a:r>
            <a:r>
              <a:rPr lang="en-CA" dirty="0"/>
              <a:t>(</a:t>
            </a:r>
            <a:r>
              <a:rPr lang="en-CA" dirty="0" err="1"/>
              <a:t>nCount</a:t>
            </a:r>
            <a:r>
              <a:rPr lang="en-CA" dirty="0"/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4072626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616624"/>
          </a:xfrm>
        </p:spPr>
        <p:txBody>
          <a:bodyPr>
            <a:normAutofit fontScale="850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ResetValue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const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// compiler error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overload a function in such a way to have a const and non-const version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&amp;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&amp;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cSomething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cSomething.GetValue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// calls non-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 cSomething2;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cSomething2.GetValue(); // calls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32119031"/>
      </p:ext>
    </p:extLst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list&lt;</a:t>
            </a:r>
            <a:r>
              <a:rPr lang="en-CA" dirty="0" err="1"/>
              <a:t>int</a:t>
            </a:r>
            <a:r>
              <a:rPr lang="en-CA" dirty="0"/>
              <a:t>&gt;::</a:t>
            </a:r>
            <a:r>
              <a:rPr lang="en-CA" dirty="0" err="1"/>
              <a:t>const_iterator</a:t>
            </a:r>
            <a:r>
              <a:rPr lang="en-CA" dirty="0"/>
              <a:t> it; // declare an iterator</a:t>
            </a:r>
          </a:p>
          <a:p>
            <a:r>
              <a:rPr lang="en-CA" dirty="0"/>
              <a:t>    it = find(</a:t>
            </a:r>
            <a:r>
              <a:rPr lang="en-CA" dirty="0" err="1"/>
              <a:t>li.begin</a:t>
            </a:r>
            <a:r>
              <a:rPr lang="en-CA" dirty="0"/>
              <a:t>(), </a:t>
            </a:r>
            <a:r>
              <a:rPr lang="en-CA" dirty="0" err="1"/>
              <a:t>li.end</a:t>
            </a:r>
            <a:r>
              <a:rPr lang="en-CA" dirty="0"/>
              <a:t>(), 3); // find the value 3 in the list</a:t>
            </a:r>
          </a:p>
          <a:p>
            <a:r>
              <a:rPr lang="en-CA" dirty="0"/>
              <a:t>    </a:t>
            </a:r>
            <a:r>
              <a:rPr lang="en-CA" dirty="0" err="1"/>
              <a:t>li.insert</a:t>
            </a:r>
            <a:r>
              <a:rPr lang="en-CA" dirty="0"/>
              <a:t>(it, 8); // use list::insert to insert the value 8 before it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(it = </a:t>
            </a:r>
            <a:r>
              <a:rPr lang="en-CA" dirty="0" err="1"/>
              <a:t>li.begin</a:t>
            </a:r>
            <a:r>
              <a:rPr lang="en-CA" dirty="0"/>
              <a:t>(); it != </a:t>
            </a:r>
            <a:r>
              <a:rPr lang="en-CA" dirty="0" err="1"/>
              <a:t>li.end</a:t>
            </a:r>
            <a:r>
              <a:rPr lang="en-CA" dirty="0"/>
              <a:t>(); it++) // for loop with iterators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56230729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Sort &amp; Reverse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#include &lt;</a:t>
            </a:r>
            <a:r>
              <a:rPr lang="en-CA" dirty="0" err="1"/>
              <a:t>iostream</a:t>
            </a:r>
            <a:r>
              <a:rPr lang="en-CA" dirty="0"/>
              <a:t>&gt;</a:t>
            </a:r>
          </a:p>
          <a:p>
            <a:r>
              <a:rPr lang="en-CA" dirty="0"/>
              <a:t>#include &lt;vector&gt;</a:t>
            </a:r>
          </a:p>
          <a:p>
            <a:r>
              <a:rPr lang="en-CA" dirty="0"/>
              <a:t>#include &lt;algorithm&gt;</a:t>
            </a:r>
          </a:p>
          <a:p>
            <a:r>
              <a:rPr lang="en-CA" dirty="0" err="1"/>
              <a:t>int</a:t>
            </a:r>
            <a:r>
              <a:rPr lang="en-CA" dirty="0"/>
              <a:t> main()</a:t>
            </a:r>
          </a:p>
          <a:p>
            <a:r>
              <a:rPr lang="en-CA" dirty="0"/>
              <a:t>{</a:t>
            </a:r>
          </a:p>
          <a:p>
            <a:r>
              <a:rPr lang="en-CA" dirty="0"/>
              <a:t>    using namespace </a:t>
            </a:r>
            <a:r>
              <a:rPr lang="en-CA" dirty="0" err="1"/>
              <a:t>std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vector&lt;</a:t>
            </a:r>
            <a:r>
              <a:rPr lang="en-CA" dirty="0" err="1"/>
              <a:t>int</a:t>
            </a:r>
            <a:r>
              <a:rPr lang="en-CA" dirty="0"/>
              <a:t>&gt; </a:t>
            </a:r>
            <a:r>
              <a:rPr lang="en-CA" dirty="0" err="1"/>
              <a:t>vect</a:t>
            </a:r>
            <a:r>
              <a:rPr lang="en-CA" dirty="0"/>
              <a:t>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(7);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(-3);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(6);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(2);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(-5);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(0);</a:t>
            </a:r>
          </a:p>
          <a:p>
            <a:r>
              <a:rPr lang="en-CA" dirty="0"/>
              <a:t>    </a:t>
            </a:r>
            <a:r>
              <a:rPr lang="en-CA" dirty="0" err="1"/>
              <a:t>vect.push_back</a:t>
            </a:r>
            <a:r>
              <a:rPr lang="en-CA" dirty="0"/>
              <a:t>(4);</a:t>
            </a:r>
          </a:p>
        </p:txBody>
      </p:sp>
    </p:spTree>
    <p:extLst>
      <p:ext uri="{BB962C8B-B14F-4D97-AF65-F5344CB8AC3E}">
        <p14:creationId xmlns="" xmlns:p14="http://schemas.microsoft.com/office/powerpoint/2010/main" val="507788674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 sort(</a:t>
            </a:r>
            <a:r>
              <a:rPr lang="en-CA" dirty="0" err="1"/>
              <a:t>vect.begin</a:t>
            </a:r>
            <a:r>
              <a:rPr lang="en-CA" dirty="0"/>
              <a:t>(), </a:t>
            </a:r>
            <a:r>
              <a:rPr lang="en-CA" dirty="0" err="1"/>
              <a:t>vect.end</a:t>
            </a:r>
            <a:r>
              <a:rPr lang="en-CA" dirty="0"/>
              <a:t>()); // sort the list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vector&lt;</a:t>
            </a:r>
            <a:r>
              <a:rPr lang="en-CA" dirty="0" err="1"/>
              <a:t>int</a:t>
            </a:r>
            <a:r>
              <a:rPr lang="en-CA" dirty="0"/>
              <a:t>&gt;::</a:t>
            </a:r>
            <a:r>
              <a:rPr lang="en-CA" dirty="0" err="1"/>
              <a:t>const_iterator</a:t>
            </a:r>
            <a:r>
              <a:rPr lang="en-CA" dirty="0"/>
              <a:t> it; // declare an iterator</a:t>
            </a:r>
          </a:p>
          <a:p>
            <a:r>
              <a:rPr lang="en-CA" dirty="0"/>
              <a:t>    for (it = </a:t>
            </a:r>
            <a:r>
              <a:rPr lang="en-CA" dirty="0" err="1"/>
              <a:t>vect.begin</a:t>
            </a:r>
            <a:r>
              <a:rPr lang="en-CA" dirty="0"/>
              <a:t>(); it != </a:t>
            </a:r>
            <a:r>
              <a:rPr lang="en-CA" dirty="0" err="1"/>
              <a:t>vect.end</a:t>
            </a:r>
            <a:r>
              <a:rPr lang="en-CA" dirty="0"/>
              <a:t>(); it++) // for loop with iterators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reverse(</a:t>
            </a:r>
            <a:r>
              <a:rPr lang="en-CA" dirty="0" err="1"/>
              <a:t>vect.begin</a:t>
            </a:r>
            <a:r>
              <a:rPr lang="en-CA" dirty="0"/>
              <a:t>(), </a:t>
            </a:r>
            <a:r>
              <a:rPr lang="en-CA" dirty="0" err="1"/>
              <a:t>vect.end</a:t>
            </a:r>
            <a:r>
              <a:rPr lang="en-CA" dirty="0"/>
              <a:t>()); // reverse the list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for (it = </a:t>
            </a:r>
            <a:r>
              <a:rPr lang="en-CA" dirty="0" err="1"/>
              <a:t>vect.begin</a:t>
            </a:r>
            <a:r>
              <a:rPr lang="en-CA" dirty="0"/>
              <a:t>(); it != </a:t>
            </a:r>
            <a:r>
              <a:rPr lang="en-CA" dirty="0" err="1"/>
              <a:t>vect.end</a:t>
            </a:r>
            <a:r>
              <a:rPr lang="en-CA" dirty="0"/>
              <a:t>(); it++) // for loop with iterators</a:t>
            </a:r>
          </a:p>
          <a:p>
            <a:r>
              <a:rPr lang="en-CA" dirty="0"/>
              <a:t>        </a:t>
            </a:r>
            <a:r>
              <a:rPr lang="en-CA" dirty="0" err="1"/>
              <a:t>cout</a:t>
            </a:r>
            <a:r>
              <a:rPr lang="en-CA" dirty="0"/>
              <a:t> &lt;&lt; *it &lt;&lt; " ";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    </a:t>
            </a:r>
            <a:r>
              <a:rPr lang="en-CA" dirty="0" err="1"/>
              <a:t>cout</a:t>
            </a:r>
            <a:r>
              <a:rPr lang="en-CA" dirty="0"/>
              <a:t> &lt;&lt; </a:t>
            </a:r>
            <a:r>
              <a:rPr lang="en-CA" dirty="0" err="1"/>
              <a:t>endl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738923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making our date class member functions const so they can be used with const Date objects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Date() { } // private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545876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Date() { } // private default constructor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FF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FF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dirty="0" err="1">
                <a:solidFill>
                  <a:srgbClr val="FF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</p:txBody>
      </p:sp>
    </p:spTree>
    <p:extLst>
      <p:ext uri="{BB962C8B-B14F-4D97-AF65-F5344CB8AC3E}">
        <p14:creationId xmlns="" xmlns:p14="http://schemas.microsoft.com/office/powerpoint/2010/main" val="169932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Date </a:t>
            </a: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cToday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; // declare a variable of class Date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// Assign values to our members using the member selector operator (.)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cToday.m_nMonth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10;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cToday.m_nDay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14;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CA" dirty="0" err="1" smtClean="0">
                <a:solidFill>
                  <a:srgbClr val="000000"/>
                </a:solidFill>
                <a:effectLst/>
                <a:latin typeface="verdana"/>
              </a:rPr>
              <a:t>cToday.m_nYear</a:t>
            </a:r>
            <a:r>
              <a:rPr lang="en-CA" dirty="0" smtClean="0">
                <a:solidFill>
                  <a:srgbClr val="000000"/>
                </a:solidFill>
                <a:effectLst/>
                <a:latin typeface="verdana"/>
              </a:rPr>
              <a:t> = 2020;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095425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b="0" dirty="0">
                <a:solidFill>
                  <a:srgbClr val="000000"/>
                </a:solidFill>
                <a:latin typeface="verdana"/>
              </a:rPr>
              <a:t>The following is now valid code: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PrintDate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Date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although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is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we can call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member functions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cDate.GetMonth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"/" &lt;&lt;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cDate.GetDay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"/" &lt;&lt;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cDate.GetYear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(10, 16, 2020);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PrintDate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778650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/>
          <a:lstStyle/>
          <a:p>
            <a:r>
              <a:rPr lang="en-CA" dirty="0"/>
              <a:t>Static member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GenerateID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++;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GenerateID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GenerateID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GenerateID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b="0" dirty="0">
                <a:solidFill>
                  <a:srgbClr val="000000"/>
                </a:solidFill>
                <a:latin typeface="verdana"/>
              </a:rPr>
              <a:t>This program prints:</a:t>
            </a:r>
          </a:p>
          <a:p>
            <a:r>
              <a:rPr lang="en-CA" b="0" dirty="0">
                <a:solidFill>
                  <a:srgbClr val="000000"/>
                </a:solidFill>
                <a:latin typeface="verdana"/>
              </a:rPr>
              <a:t>0 1 2 </a:t>
            </a:r>
            <a:endParaRPr lang="en-CA" b="0" dirty="0"/>
          </a:p>
        </p:txBody>
      </p:sp>
    </p:spTree>
    <p:extLst>
      <p:ext uri="{BB962C8B-B14F-4D97-AF65-F5344CB8AC3E}">
        <p14:creationId xmlns="" xmlns:p14="http://schemas.microsoft.com/office/powerpoint/2010/main" val="1030659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r>
              <a:rPr lang="en-CA" dirty="0"/>
              <a:t>Static member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13387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cSecond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two copies of </a:t>
            </a:r>
            <a:r>
              <a:rPr lang="en-US" b="0" dirty="0" err="1" smtClean="0"/>
              <a:t>m_nValue</a:t>
            </a:r>
            <a:r>
              <a:rPr lang="en-US" b="0" dirty="0" smtClean="0"/>
              <a:t> 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28535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 fontScale="925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cFirst.s_nValue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2;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cSecond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cSecond.s_nValue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b="0" dirty="0" smtClean="0">
                <a:solidFill>
                  <a:srgbClr val="000000"/>
                </a:solidFill>
                <a:latin typeface="verdana"/>
              </a:rPr>
              <a:t>Outputs 2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b="0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Think of static members as belonging to the class itself</a:t>
            </a:r>
            <a:endParaRPr lang="en-CA" b="0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b="0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672003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2;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b="0" dirty="0" smtClean="0"/>
              <a:t>it can be accessed directly using the class name and the scope operator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926234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r>
              <a:rPr lang="en-CA" dirty="0"/>
              <a:t>Initializing static member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r>
              <a:rPr lang="en-US" b="0" dirty="0" smtClean="0"/>
              <a:t>This </a:t>
            </a:r>
            <a:r>
              <a:rPr lang="en-US" b="0" dirty="0" err="1" smtClean="0"/>
              <a:t>initializer</a:t>
            </a:r>
            <a:r>
              <a:rPr lang="en-US" b="0" dirty="0" smtClean="0"/>
              <a:t> should be placed in the code file for the class</a:t>
            </a:r>
          </a:p>
          <a:p>
            <a:r>
              <a:rPr lang="en-US" b="0" dirty="0" smtClean="0"/>
              <a:t>Otherwise, C++ will initialize the value to 0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2267256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539978"/>
          </a:xfrm>
        </p:spPr>
        <p:txBody>
          <a:bodyPr>
            <a:normAutofit/>
          </a:bodyPr>
          <a:lstStyle/>
          <a:p>
            <a:r>
              <a:rPr lang="en-CA" sz="2400" dirty="0"/>
              <a:t>An example of static member </a:t>
            </a:r>
            <a:r>
              <a:rPr lang="en-CA" sz="2400" dirty="0" smtClean="0"/>
              <a:t>variables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003232" cy="5688632"/>
          </a:xfrm>
        </p:spPr>
        <p:txBody>
          <a:bodyPr>
            <a:no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s_nIDGenerator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Something() {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s_nIDGenerator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++;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GetID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()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{ return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FF0000"/>
                </a:solidFill>
                <a:latin typeface="verdana"/>
              </a:rPr>
              <a:t>int</a:t>
            </a:r>
            <a:r>
              <a:rPr lang="en-CA" sz="1600" dirty="0">
                <a:solidFill>
                  <a:srgbClr val="FF0000"/>
                </a:solidFill>
                <a:latin typeface="verdana"/>
              </a:rPr>
              <a:t> Something::</a:t>
            </a:r>
            <a:r>
              <a:rPr lang="en-CA" sz="1600" dirty="0" err="1">
                <a:solidFill>
                  <a:srgbClr val="FF0000"/>
                </a:solidFill>
                <a:latin typeface="verdana"/>
              </a:rPr>
              <a:t>s_nIDGenerator</a:t>
            </a:r>
            <a:r>
              <a:rPr lang="en-CA" sz="1600" dirty="0">
                <a:solidFill>
                  <a:srgbClr val="FF0000"/>
                </a:solidFill>
                <a:latin typeface="verdana"/>
              </a:rPr>
              <a:t> =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cFirst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cSecond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Something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cThird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using namespace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cFirst.GetID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cSecond.GetID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cThird.GetID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sz="16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sz="1600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sz="1600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CA" sz="1600" dirty="0" smtClean="0"/>
          </a:p>
          <a:p>
            <a:r>
              <a:rPr lang="en-CA" sz="1600" b="0" dirty="0" smtClean="0"/>
              <a:t>Outputs 1 2 3</a:t>
            </a:r>
          </a:p>
        </p:txBody>
      </p:sp>
    </p:spTree>
    <p:extLst>
      <p:ext uri="{BB962C8B-B14F-4D97-AF65-F5344CB8AC3E}">
        <p14:creationId xmlns="" xmlns:p14="http://schemas.microsoft.com/office/powerpoint/2010/main" val="24415397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/>
          <a:lstStyle/>
          <a:p>
            <a:r>
              <a:rPr lang="en-CA" dirty="0"/>
              <a:t>Static member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57403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// initializer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how do we access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?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81681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Something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// initializer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Something::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563406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6048672"/>
          </a:xfrm>
        </p:spPr>
        <p:txBody>
          <a:bodyPr>
            <a:normAutofit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IDGenerator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s_nNextID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static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GetNextID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s_nNextID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++;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We'll start generating IDs at 1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IDGenerator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s_nNextID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for 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=0;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 5;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++)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"The next ID is: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IDGenerator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GetNextID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This program prints:</a:t>
            </a:r>
          </a:p>
          <a:p>
            <a:r>
              <a:rPr lang="en-CA" dirty="0">
                <a:solidFill>
                  <a:srgbClr val="000000"/>
                </a:solidFill>
                <a:latin typeface="verdana"/>
              </a:rPr>
              <a:t>The next ID is: 1 The next ID is: 2 The next ID is: 3 The next ID is: 4 The next ID is: 5 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6937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Member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Date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};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Date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cToday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cToday.SetDate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(10, 14, 2020); // call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on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cToday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397104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1371600"/>
          </a:xfrm>
        </p:spPr>
        <p:txBody>
          <a:bodyPr/>
          <a:lstStyle/>
          <a:p>
            <a:r>
              <a:rPr lang="en-CA" dirty="0"/>
              <a:t>Friend </a:t>
            </a:r>
            <a:r>
              <a:rPr lang="en-CA" dirty="0" smtClean="0"/>
              <a:t>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Accumulator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Accumulator()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Make the Reset() function a friend of this class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friend void Reset(Accumulator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cAccumulator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Reset() is now a friend of the Accumulator class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Reset(Accumulator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cAccumulator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And can access the private data of Accumulator objects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cAccumulator.m_nValue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28640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620000" cy="4373563"/>
          </a:xfrm>
        </p:spPr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Value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Value(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friend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bool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IsEqual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Value &amp;cValue1,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Value &amp;cValue2);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bool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IsEqual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Value &amp;cValue1,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Value &amp;cValue2)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(cValue1.m_nValue == cValue2.m_nValue);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001398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859216" cy="5688632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Humidity;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Temperature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Temperature(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friend 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PrintWeather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(Temperature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cTemperature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Humidity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Humidity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Humidity(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friend 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PrintWeather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(Temperature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cTemperature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Humidity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PrintWeather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(Temperature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cTemperature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Humidity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"The temperature is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cTemperature.m_nTemp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" and the humidity is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cHumidity.m_nHumidity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7112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en-CA" dirty="0"/>
              <a:t>Friend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931224" cy="5544616"/>
          </a:xfrm>
        </p:spPr>
        <p:txBody>
          <a:bodyPr>
            <a:normAutofit fontScale="70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Storage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m_dValue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Storage(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m_dValue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Make the Display class a friend of Storage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friend class Display;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Display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bool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m_bDisplayIntFirst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Display(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bool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bDisplayIntFirst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m_bDisplayIntFirst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bDisplayIntFirst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DisplayItem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(Storage &amp;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if 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m_bDisplayIntFirst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cStorage.m_nValue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cStorage.m_dValue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else // display double first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cStorage.m_dValue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cStorage.m_nValue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245007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Storage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(5, 6.7);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Display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cDisplay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(false);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cDisplay.DisplayItem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cStorage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This program produces the following result:</a:t>
            </a:r>
          </a:p>
          <a:p>
            <a:r>
              <a:rPr lang="en-CA" dirty="0">
                <a:solidFill>
                  <a:srgbClr val="000000"/>
                </a:solidFill>
                <a:latin typeface="verdana"/>
              </a:rPr>
              <a:t>6.7 5 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0835768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en-CA" dirty="0"/>
              <a:t>Anonymous variables and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nX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nSum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nX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nSum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using namespace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Add(5, 3);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213964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Add(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nX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nX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+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PrintValue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using namespace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nSum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5 + 3;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PrintValue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nSum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We can write 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this:</a:t>
            </a: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}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PrintValue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(5 + 3);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6103132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756002"/>
          </a:xfrm>
        </p:spPr>
        <p:txBody>
          <a:bodyPr>
            <a:normAutofit/>
          </a:bodyPr>
          <a:lstStyle/>
          <a:p>
            <a:r>
              <a:rPr lang="en-CA" sz="3200" dirty="0"/>
              <a:t>Anonymous class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544616"/>
          </a:xfrm>
        </p:spPr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verdana"/>
              </a:rPr>
              <a:t>Cents 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cCents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(5); // normal variable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verdana"/>
              </a:rPr>
              <a:t>Cents(7); // 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anonymous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verdana"/>
              </a:rPr>
              <a:t>variable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Cents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Add(Cents &amp;c1, Cents &amp;c2)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(c1.GetCents() + c2.GetCents());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cTemp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cCents1(6);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cCents2(8);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cCentsSum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Add(cCents1, cCents2);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"I have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cCentsSum.GetCents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" cents."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1340612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We can simplify this program by using anonymous variables</a:t>
            </a:r>
            <a:r>
              <a:rPr lang="en-CA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endParaRPr lang="en-CA" dirty="0" smtClean="0">
              <a:solidFill>
                <a:srgbClr val="000000"/>
              </a:solidFill>
              <a:latin typeface="verdana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smtClean="0">
                <a:solidFill>
                  <a:srgbClr val="000000"/>
                </a:solidFill>
                <a:latin typeface="verdana"/>
              </a:rPr>
              <a:t>class 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Cents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private: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{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{ return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Add(Cents &amp;c1, Cents &amp;c2)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Cents(c1.GetCents() + c2.GetCents());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cCents1(6);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Cents cCents2(8);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"I have " &lt;&lt; Add(cCents1, cCents2).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GetCents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 &lt;&lt; " cents."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::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7857701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 to operator overloading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nX</a:t>
            </a:r>
            <a:r>
              <a:rPr lang="en-US" dirty="0" smtClean="0"/>
              <a:t> = 2;</a:t>
            </a:r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= 3;</a:t>
            </a:r>
          </a:p>
          <a:p>
            <a:pPr fontAlgn="base"/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nX</a:t>
            </a:r>
            <a:r>
              <a:rPr lang="en-US" dirty="0" smtClean="0"/>
              <a:t> + </a:t>
            </a:r>
            <a:r>
              <a:rPr lang="en-US" dirty="0" err="1" smtClean="0"/>
              <a:t>nY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endParaRPr lang="en-CA" dirty="0" smtClean="0"/>
          </a:p>
          <a:p>
            <a:pPr fontAlgn="base"/>
            <a:r>
              <a:rPr lang="en-US" dirty="0" err="1" smtClean="0"/>
              <a:t>Mystring</a:t>
            </a:r>
            <a:r>
              <a:rPr lang="en-US" dirty="0" smtClean="0"/>
              <a:t> cString1 = "Hello, ";</a:t>
            </a:r>
          </a:p>
          <a:p>
            <a:pPr fontAlgn="base"/>
            <a:r>
              <a:rPr lang="en-US" dirty="0" err="1" smtClean="0"/>
              <a:t>Mystring</a:t>
            </a:r>
            <a:r>
              <a:rPr lang="en-US" dirty="0" smtClean="0"/>
              <a:t> cString2 = "World!";</a:t>
            </a:r>
          </a:p>
          <a:p>
            <a:pPr fontAlgn="base"/>
            <a:r>
              <a:rPr lang="en-US" dirty="0" err="1" smtClean="0"/>
              <a:t>cout</a:t>
            </a:r>
            <a:r>
              <a:rPr lang="en-US" dirty="0" smtClean="0"/>
              <a:t> &lt;&lt; cString1 + cString2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endParaRPr lang="en-CA" dirty="0" smtClean="0"/>
          </a:p>
          <a:p>
            <a:r>
              <a:rPr lang="en-US" b="0" dirty="0" smtClean="0"/>
              <a:t>because </a:t>
            </a:r>
            <a:r>
              <a:rPr lang="en-US" b="0" dirty="0" err="1" smtClean="0"/>
              <a:t>Mystring</a:t>
            </a:r>
            <a:r>
              <a:rPr lang="en-US" b="0" dirty="0" smtClean="0"/>
              <a:t> is a user-defined class, C++ does not know what operator + should do</a:t>
            </a:r>
            <a:endParaRPr lang="en-CA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#include &lt;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iostream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&gt;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class Employee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public: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char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m_strName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[25];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m_dWage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Set the employee information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SetInfo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(char *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strName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double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dWage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strncpy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m_strName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strName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, 25);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m_dWage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dWage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Print employee information to the screen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void Print()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using namespace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"Name: 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m_strName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 Id: " &lt;&lt;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m_nID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" Wage: $"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m_dWage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&lt;&lt;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75219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/>
          <a:lstStyle/>
          <a:p>
            <a:r>
              <a:rPr lang="en-CA" dirty="0" smtClean="0"/>
              <a:t>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First, at </a:t>
            </a:r>
            <a:r>
              <a:rPr lang="en-US" dirty="0" smtClean="0"/>
              <a:t>least one of the operands </a:t>
            </a:r>
            <a:r>
              <a:rPr lang="en-US" b="0" dirty="0" smtClean="0"/>
              <a:t>in any overloaded operator must be a </a:t>
            </a:r>
            <a:r>
              <a:rPr lang="en-US" dirty="0" smtClean="0"/>
              <a:t>user-defined</a:t>
            </a:r>
            <a:r>
              <a:rPr lang="en-US" b="0" dirty="0" smtClean="0"/>
              <a:t> </a:t>
            </a:r>
            <a:r>
              <a:rPr lang="en-US" dirty="0" smtClean="0"/>
              <a:t>type</a:t>
            </a:r>
            <a:r>
              <a:rPr lang="en-US" b="0" dirty="0" smtClean="0"/>
              <a:t>. </a:t>
            </a:r>
          </a:p>
          <a:p>
            <a:endParaRPr lang="en-US" b="0" dirty="0" smtClean="0"/>
          </a:p>
          <a:p>
            <a:r>
              <a:rPr lang="en-US" b="0" dirty="0" smtClean="0"/>
              <a:t>Second, you can </a:t>
            </a:r>
            <a:r>
              <a:rPr lang="en-US" dirty="0" smtClean="0"/>
              <a:t>only overload the operators that exist</a:t>
            </a:r>
            <a:r>
              <a:rPr lang="en-US" b="0" dirty="0" smtClean="0"/>
              <a:t>. </a:t>
            </a:r>
          </a:p>
          <a:p>
            <a:endParaRPr lang="en-US" b="0" dirty="0" smtClean="0"/>
          </a:p>
          <a:p>
            <a:r>
              <a:rPr lang="en-US" b="0" dirty="0" smtClean="0"/>
              <a:t>Third, all operators </a:t>
            </a:r>
            <a:r>
              <a:rPr lang="en-US" dirty="0" smtClean="0"/>
              <a:t>keep their current precedence </a:t>
            </a:r>
            <a:r>
              <a:rPr lang="en-US" b="0" dirty="0" smtClean="0"/>
              <a:t>and </a:t>
            </a:r>
            <a:r>
              <a:rPr lang="en-US" b="0" dirty="0" err="1" smtClean="0"/>
              <a:t>associativity</a:t>
            </a:r>
            <a:r>
              <a:rPr lang="en-US" b="0" dirty="0" smtClean="0"/>
              <a:t>, regardless of what they're used for.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Why Use Friends?!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0" dirty="0" smtClean="0"/>
              <a:t>If you define your operator overloaded function as member function, then compiler translates expressions like s1 + s2 into s1.operator+(s2). </a:t>
            </a:r>
            <a:r>
              <a:rPr lang="en-US" dirty="0" smtClean="0"/>
              <a:t>That means, the operator overloaded member function gets invoked on the first operand.</a:t>
            </a:r>
            <a:r>
              <a:rPr lang="en-US" b="0" dirty="0" smtClean="0"/>
              <a:t> That is how member functions work!</a:t>
            </a:r>
          </a:p>
          <a:p>
            <a:pPr fontAlgn="base"/>
            <a:r>
              <a:rPr lang="en-US" b="0" dirty="0" smtClean="0"/>
              <a:t>But what if the first operand is not a class? </a:t>
            </a:r>
            <a:r>
              <a:rPr lang="en-US" dirty="0" smtClean="0"/>
              <a:t>There's a major problem if we want to overload an operator where the first operand is not a class type, rather say double.</a:t>
            </a:r>
            <a:r>
              <a:rPr lang="en-US" b="0" dirty="0" smtClean="0"/>
              <a:t> So you cannot write like this 10.0 + s2. However, you can write operator overloaded member function for expressions like s1 + 10.0.</a:t>
            </a:r>
          </a:p>
          <a:p>
            <a:pPr fontAlgn="base"/>
            <a:r>
              <a:rPr lang="en-US" b="0" dirty="0" smtClean="0"/>
              <a:t>To solve this </a:t>
            </a:r>
            <a:r>
              <a:rPr lang="en-US" b="0" i="1" dirty="0" smtClean="0"/>
              <a:t>ordering</a:t>
            </a:r>
            <a:r>
              <a:rPr lang="en-US" b="0" dirty="0" smtClean="0"/>
              <a:t> problem, we define operator overloaded function as friend IF it needs to access private members. Make it friend ONLY when it needs to access private members. Otherwise simply make it </a:t>
            </a:r>
            <a:r>
              <a:rPr lang="en-US" dirty="0" smtClean="0"/>
              <a:t>non-friend non-member</a:t>
            </a:r>
            <a:r>
              <a:rPr lang="en-US" b="0" dirty="0" smtClean="0"/>
              <a:t> function to </a:t>
            </a:r>
            <a:r>
              <a:rPr lang="en-US" b="0" i="1" dirty="0" smtClean="0"/>
              <a:t>improve</a:t>
            </a:r>
            <a:r>
              <a:rPr lang="en-US" b="0" dirty="0" smtClean="0"/>
              <a:t> encapsulation!</a:t>
            </a:r>
          </a:p>
          <a:p>
            <a:endParaRPr lang="en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Continuation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Sample { </a:t>
            </a:r>
          </a:p>
          <a:p>
            <a:r>
              <a:rPr lang="en-US" dirty="0" smtClean="0"/>
              <a:t>public: </a:t>
            </a:r>
          </a:p>
          <a:p>
            <a:r>
              <a:rPr lang="en-US" dirty="0" smtClean="0"/>
              <a:t>Sample&amp; operator + (const Sample&amp; op2); // works with s1 + s2 Sample&amp; operator + (double op2); // works with s1 + 10.0 </a:t>
            </a:r>
          </a:p>
          <a:p>
            <a:r>
              <a:rPr lang="en-US" dirty="0" smtClean="0"/>
              <a:t>//Make it `friend` only when it needs to access private members. </a:t>
            </a:r>
          </a:p>
          <a:p>
            <a:r>
              <a:rPr lang="en-US" dirty="0" smtClean="0"/>
              <a:t>//Otherwise simply make it **non-friend non-member** function. </a:t>
            </a:r>
          </a:p>
          <a:p>
            <a:r>
              <a:rPr lang="en-US" dirty="0" smtClean="0"/>
              <a:t>friend Sample&amp; operator + (double op1, const Sample&amp; op2); // works with 10.0 + s2 </a:t>
            </a:r>
          </a:p>
          <a:p>
            <a:r>
              <a:rPr lang="en-US" dirty="0" smtClean="0"/>
              <a:t>}</a:t>
            </a:r>
            <a:endParaRPr lang="en-C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/>
          <a:lstStyle/>
          <a:p>
            <a:r>
              <a:rPr lang="en-US" b="1" dirty="0" smtClean="0"/>
              <a:t>Overloading operators using friend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b="0" dirty="0" smtClean="0"/>
              <a:t>Expression </a:t>
            </a:r>
            <a:r>
              <a:rPr lang="en-US" sz="6400" dirty="0" err="1" smtClean="0"/>
              <a:t>nX</a:t>
            </a:r>
            <a:r>
              <a:rPr lang="en-US" sz="6400" dirty="0" smtClean="0"/>
              <a:t> + </a:t>
            </a:r>
            <a:r>
              <a:rPr lang="en-US" sz="6400" dirty="0" err="1" smtClean="0"/>
              <a:t>nY</a:t>
            </a:r>
            <a:r>
              <a:rPr lang="en-US" sz="6400" b="0" dirty="0" smtClean="0"/>
              <a:t>, you can translate this in your head to </a:t>
            </a:r>
            <a:r>
              <a:rPr lang="en-US" sz="6400" dirty="0" smtClean="0"/>
              <a:t>operator+(</a:t>
            </a:r>
            <a:r>
              <a:rPr lang="en-US" sz="6400" dirty="0" err="1" smtClean="0"/>
              <a:t>nX</a:t>
            </a:r>
            <a:r>
              <a:rPr lang="en-US" sz="6400" dirty="0" smtClean="0"/>
              <a:t>, </a:t>
            </a:r>
            <a:r>
              <a:rPr lang="en-US" sz="6400" dirty="0" err="1" smtClean="0"/>
              <a:t>nY</a:t>
            </a:r>
            <a:r>
              <a:rPr lang="en-US" sz="6400" dirty="0" smtClean="0"/>
              <a:t>)</a:t>
            </a:r>
            <a:endParaRPr lang="en-US" sz="6400" b="0" dirty="0" smtClean="0"/>
          </a:p>
          <a:p>
            <a:r>
              <a:rPr lang="en-US" sz="6400" b="0" dirty="0" smtClean="0"/>
              <a:t>The following example shows how to overload operator plus (+) :</a:t>
            </a:r>
            <a:endParaRPr lang="en-US" sz="8000" b="0" dirty="0" smtClean="0"/>
          </a:p>
          <a:p>
            <a:pPr fontAlgn="base"/>
            <a:r>
              <a:rPr lang="en-US" sz="8000" dirty="0" smtClean="0"/>
              <a:t>class Cents</a:t>
            </a:r>
          </a:p>
          <a:p>
            <a:pPr fontAlgn="base"/>
            <a:r>
              <a:rPr lang="en-US" sz="8000" dirty="0" smtClean="0"/>
              <a:t>{</a:t>
            </a:r>
          </a:p>
          <a:p>
            <a:pPr fontAlgn="base"/>
            <a:r>
              <a:rPr lang="en-US" sz="8000" dirty="0" smtClean="0"/>
              <a:t>private:</a:t>
            </a:r>
          </a:p>
          <a:p>
            <a:pPr fontAlgn="base"/>
            <a:r>
              <a:rPr lang="en-US" sz="8000" dirty="0" smtClean="0"/>
              <a:t>    </a:t>
            </a:r>
            <a:r>
              <a:rPr lang="en-US" sz="8000" dirty="0" err="1" smtClean="0"/>
              <a:t>int</a:t>
            </a:r>
            <a:r>
              <a:rPr lang="en-US" sz="8000" dirty="0" smtClean="0"/>
              <a:t> </a:t>
            </a:r>
            <a:r>
              <a:rPr lang="en-US" sz="8000" dirty="0" err="1" smtClean="0"/>
              <a:t>m_nCents</a:t>
            </a:r>
            <a:r>
              <a:rPr lang="en-US" sz="8000" dirty="0" smtClean="0"/>
              <a:t>;</a:t>
            </a:r>
          </a:p>
          <a:p>
            <a:pPr fontAlgn="base"/>
            <a:r>
              <a:rPr lang="en-US" sz="8000" dirty="0" smtClean="0"/>
              <a:t>public:</a:t>
            </a:r>
          </a:p>
          <a:p>
            <a:pPr fontAlgn="base"/>
            <a:r>
              <a:rPr lang="en-US" sz="8000" dirty="0" smtClean="0"/>
              <a:t>    Cents(</a:t>
            </a:r>
            <a:r>
              <a:rPr lang="en-US" sz="8000" dirty="0" err="1" smtClean="0"/>
              <a:t>int</a:t>
            </a:r>
            <a:r>
              <a:rPr lang="en-US" sz="8000" dirty="0" smtClean="0"/>
              <a:t> </a:t>
            </a:r>
            <a:r>
              <a:rPr lang="en-US" sz="8000" dirty="0" err="1" smtClean="0"/>
              <a:t>nCents</a:t>
            </a:r>
            <a:r>
              <a:rPr lang="en-US" sz="8000" dirty="0" smtClean="0"/>
              <a:t>) { </a:t>
            </a:r>
            <a:r>
              <a:rPr lang="en-US" sz="8000" dirty="0" err="1" smtClean="0"/>
              <a:t>m_nCents</a:t>
            </a:r>
            <a:r>
              <a:rPr lang="en-US" sz="8000" dirty="0" smtClean="0"/>
              <a:t> = </a:t>
            </a:r>
            <a:r>
              <a:rPr lang="en-US" sz="8000" dirty="0" err="1" smtClean="0"/>
              <a:t>nCents</a:t>
            </a:r>
            <a:r>
              <a:rPr lang="en-US" sz="8000" dirty="0" smtClean="0"/>
              <a:t>; }</a:t>
            </a:r>
          </a:p>
          <a:p>
            <a:pPr fontAlgn="base"/>
            <a:r>
              <a:rPr lang="en-US" sz="8000" dirty="0" smtClean="0"/>
              <a:t>    // Add Cents + Cents</a:t>
            </a:r>
          </a:p>
          <a:p>
            <a:pPr fontAlgn="base"/>
            <a:r>
              <a:rPr lang="en-US" sz="8000" dirty="0" smtClean="0"/>
              <a:t>    friend Cents operator+(const Cents &amp;c1, const Cents &amp;c2);</a:t>
            </a:r>
          </a:p>
          <a:p>
            <a:pPr fontAlgn="base"/>
            <a:r>
              <a:rPr lang="en-US" sz="8000" dirty="0" smtClean="0"/>
              <a:t>    </a:t>
            </a:r>
            <a:r>
              <a:rPr lang="en-US" sz="8000" dirty="0" err="1" smtClean="0"/>
              <a:t>int</a:t>
            </a:r>
            <a:r>
              <a:rPr lang="en-US" sz="8000" dirty="0" smtClean="0"/>
              <a:t> </a:t>
            </a:r>
            <a:r>
              <a:rPr lang="en-US" sz="8000" dirty="0" err="1" smtClean="0"/>
              <a:t>GetCents</a:t>
            </a:r>
            <a:r>
              <a:rPr lang="en-US" sz="8000" dirty="0" smtClean="0"/>
              <a:t>() { return </a:t>
            </a:r>
            <a:r>
              <a:rPr lang="en-US" sz="8000" dirty="0" err="1" smtClean="0"/>
              <a:t>m_nCents</a:t>
            </a:r>
            <a:r>
              <a:rPr lang="en-US" sz="8000" dirty="0" smtClean="0"/>
              <a:t>; }</a:t>
            </a:r>
          </a:p>
          <a:p>
            <a:pPr fontAlgn="base"/>
            <a:r>
              <a:rPr lang="en-US" sz="8000" dirty="0" smtClean="0"/>
              <a:t>};</a:t>
            </a:r>
          </a:p>
          <a:p>
            <a:pPr fontAlgn="base"/>
            <a:r>
              <a:rPr lang="en-US" sz="8000" b="0" dirty="0" smtClean="0"/>
              <a:t> 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6400" b="0" dirty="0" smtClean="0"/>
              <a:t>// note: this function is not a member function!</a:t>
            </a:r>
          </a:p>
          <a:p>
            <a:pPr fontAlgn="base"/>
            <a:r>
              <a:rPr lang="en-US" sz="6400" dirty="0" smtClean="0"/>
              <a:t>Cents operator+(const Cents &amp;c1, const Cents &amp;c2)</a:t>
            </a:r>
          </a:p>
          <a:p>
            <a:pPr fontAlgn="base"/>
            <a:r>
              <a:rPr lang="en-US" sz="6400" dirty="0" smtClean="0"/>
              <a:t>{</a:t>
            </a:r>
          </a:p>
          <a:p>
            <a:pPr fontAlgn="base"/>
            <a:r>
              <a:rPr lang="en-US" sz="6400" dirty="0" smtClean="0"/>
              <a:t>    // use the Cents constructor and operator+(</a:t>
            </a:r>
            <a:r>
              <a:rPr lang="en-US" sz="6400" dirty="0" err="1" smtClean="0"/>
              <a:t>int</a:t>
            </a:r>
            <a:r>
              <a:rPr lang="en-US" sz="6400" dirty="0" smtClean="0"/>
              <a:t>, </a:t>
            </a:r>
            <a:r>
              <a:rPr lang="en-US" sz="6400" dirty="0" err="1" smtClean="0"/>
              <a:t>int</a:t>
            </a:r>
            <a:r>
              <a:rPr lang="en-US" sz="6400" dirty="0" smtClean="0"/>
              <a:t>)</a:t>
            </a:r>
          </a:p>
          <a:p>
            <a:pPr fontAlgn="base"/>
            <a:r>
              <a:rPr lang="en-US" sz="6400" dirty="0" smtClean="0"/>
              <a:t>    return Cents(c1.m_nCents + c2.m_nCents);</a:t>
            </a:r>
          </a:p>
          <a:p>
            <a:pPr fontAlgn="base"/>
            <a:r>
              <a:rPr lang="en-US" sz="6400" dirty="0" smtClean="0"/>
              <a:t>}</a:t>
            </a:r>
          </a:p>
          <a:p>
            <a:pPr fontAlgn="base"/>
            <a:r>
              <a:rPr lang="en-US" sz="6400" dirty="0" err="1" smtClean="0"/>
              <a:t>int</a:t>
            </a:r>
            <a:r>
              <a:rPr lang="en-US" sz="6400" dirty="0" smtClean="0"/>
              <a:t> main()</a:t>
            </a:r>
          </a:p>
          <a:p>
            <a:pPr fontAlgn="base"/>
            <a:r>
              <a:rPr lang="en-US" sz="6400" dirty="0" smtClean="0"/>
              <a:t>{</a:t>
            </a:r>
          </a:p>
          <a:p>
            <a:pPr fontAlgn="base"/>
            <a:r>
              <a:rPr lang="en-US" sz="6400" dirty="0" smtClean="0"/>
              <a:t>    Cents cCents1(6);</a:t>
            </a:r>
          </a:p>
          <a:p>
            <a:pPr fontAlgn="base"/>
            <a:r>
              <a:rPr lang="en-US" sz="6400" dirty="0" smtClean="0"/>
              <a:t>    Cents cCents2(8);</a:t>
            </a:r>
          </a:p>
          <a:p>
            <a:pPr fontAlgn="base"/>
            <a:r>
              <a:rPr lang="en-US" sz="6400" dirty="0" smtClean="0"/>
              <a:t>    Cents </a:t>
            </a:r>
            <a:r>
              <a:rPr lang="en-US" sz="6400" dirty="0" err="1" smtClean="0"/>
              <a:t>cCentsSum</a:t>
            </a:r>
            <a:r>
              <a:rPr lang="en-US" sz="6400" dirty="0" smtClean="0"/>
              <a:t> = cCents1 + cCents2;</a:t>
            </a:r>
          </a:p>
          <a:p>
            <a:pPr fontAlgn="base"/>
            <a:r>
              <a:rPr lang="en-US" sz="6400" dirty="0" smtClean="0"/>
              <a:t>    std::</a:t>
            </a:r>
            <a:r>
              <a:rPr lang="en-US" sz="6400" dirty="0" err="1" smtClean="0"/>
              <a:t>cout</a:t>
            </a:r>
            <a:r>
              <a:rPr lang="en-US" sz="6400" dirty="0" smtClean="0"/>
              <a:t> &lt;&lt; "I have " &lt;&lt; </a:t>
            </a:r>
            <a:r>
              <a:rPr lang="en-US" sz="6400" dirty="0" err="1" smtClean="0"/>
              <a:t>cCentsSum</a:t>
            </a:r>
            <a:r>
              <a:rPr lang="en-US" sz="6400" dirty="0" smtClean="0"/>
              <a:t> .</a:t>
            </a:r>
            <a:r>
              <a:rPr lang="en-US" sz="6400" dirty="0" err="1" smtClean="0"/>
              <a:t>GetCents</a:t>
            </a:r>
            <a:r>
              <a:rPr lang="en-US" sz="6400" dirty="0" smtClean="0"/>
              <a:t>() &lt;&lt; " cents." &lt;&lt; std::</a:t>
            </a:r>
            <a:r>
              <a:rPr lang="en-US" sz="6400" dirty="0" err="1" smtClean="0"/>
              <a:t>endl</a:t>
            </a:r>
            <a:r>
              <a:rPr lang="en-US" sz="6400" dirty="0" smtClean="0"/>
              <a:t>;</a:t>
            </a:r>
          </a:p>
          <a:p>
            <a:pPr fontAlgn="base"/>
            <a:r>
              <a:rPr lang="en-US" sz="6400" dirty="0" smtClean="0"/>
              <a:t>    return 0;</a:t>
            </a:r>
          </a:p>
          <a:p>
            <a:pPr fontAlgn="base"/>
            <a:r>
              <a:rPr lang="en-US" sz="6400" dirty="0" smtClean="0"/>
              <a:t>}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976664"/>
          </a:xfrm>
        </p:spPr>
        <p:txBody>
          <a:bodyPr>
            <a:noAutofit/>
          </a:bodyPr>
          <a:lstStyle/>
          <a:p>
            <a:r>
              <a:rPr lang="en-US" b="0" dirty="0" smtClean="0"/>
              <a:t>Overloading the subtraction operator (-):</a:t>
            </a:r>
          </a:p>
          <a:p>
            <a:pPr fontAlgn="base"/>
            <a:r>
              <a:rPr lang="en-US" dirty="0" smtClean="0"/>
              <a:t>class Cents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private: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m_nCents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public:</a:t>
            </a:r>
          </a:p>
          <a:p>
            <a:pPr fontAlgn="base"/>
            <a:r>
              <a:rPr lang="en-US" dirty="0" smtClean="0"/>
              <a:t>    Cents(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nCents</a:t>
            </a:r>
            <a:r>
              <a:rPr lang="en-US" dirty="0" smtClean="0"/>
              <a:t>) { </a:t>
            </a:r>
            <a:r>
              <a:rPr lang="en-US" dirty="0" err="1" smtClean="0"/>
              <a:t>m_nCents</a:t>
            </a:r>
            <a:r>
              <a:rPr lang="en-US" dirty="0" smtClean="0"/>
              <a:t> = </a:t>
            </a:r>
            <a:r>
              <a:rPr lang="en-US" dirty="0" err="1" smtClean="0"/>
              <a:t>nCents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    // overload Cents + Cents</a:t>
            </a:r>
          </a:p>
          <a:p>
            <a:pPr fontAlgn="base"/>
            <a:r>
              <a:rPr lang="en-US" dirty="0" smtClean="0"/>
              <a:t>    friend Cents operator+(const Cents &amp;c1, const Cents &amp;c2);</a:t>
            </a:r>
          </a:p>
          <a:p>
            <a:pPr fontAlgn="base"/>
            <a:r>
              <a:rPr lang="en-US" dirty="0" smtClean="0"/>
              <a:t>    // overload Cents - Cents</a:t>
            </a:r>
          </a:p>
          <a:p>
            <a:pPr fontAlgn="base"/>
            <a:r>
              <a:rPr lang="en-US" dirty="0" smtClean="0"/>
              <a:t>    friend Cents operator-(const Cents &amp;c1, const Cents &amp;c2);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GetCents</a:t>
            </a:r>
            <a:r>
              <a:rPr lang="en-US" dirty="0" smtClean="0"/>
              <a:t>() { return </a:t>
            </a:r>
            <a:r>
              <a:rPr lang="en-US" dirty="0" err="1" smtClean="0"/>
              <a:t>m_nCents</a:t>
            </a:r>
            <a:r>
              <a:rPr lang="en-US" dirty="0" smtClean="0"/>
              <a:t>; }</a:t>
            </a:r>
          </a:p>
          <a:p>
            <a:pPr fontAlgn="base"/>
            <a:r>
              <a:rPr lang="en-US" dirty="0" smtClean="0"/>
              <a:t>};</a:t>
            </a:r>
          </a:p>
          <a:p>
            <a:pPr fontAlgn="base"/>
            <a:r>
              <a:rPr lang="en-US" sz="600" b="0" dirty="0" smtClean="0"/>
              <a:t> </a:t>
            </a:r>
          </a:p>
          <a:p>
            <a:endParaRPr lang="en-CA" sz="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200" b="0" dirty="0" smtClean="0"/>
              <a:t>// note: this function is not a member function!</a:t>
            </a:r>
          </a:p>
          <a:p>
            <a:pPr fontAlgn="base"/>
            <a:r>
              <a:rPr lang="en-US" sz="2200" dirty="0" smtClean="0"/>
              <a:t>Cents operator+(const Cents &amp;c1, const Cents &amp;c2)</a:t>
            </a:r>
          </a:p>
          <a:p>
            <a:pPr fontAlgn="base"/>
            <a:r>
              <a:rPr lang="en-US" sz="2200" dirty="0" smtClean="0"/>
              <a:t>{</a:t>
            </a:r>
          </a:p>
          <a:p>
            <a:pPr fontAlgn="base"/>
            <a:r>
              <a:rPr lang="en-US" sz="2200" dirty="0" smtClean="0"/>
              <a:t>    // use the Cents constructor and operator+(</a:t>
            </a:r>
            <a:r>
              <a:rPr lang="en-US" sz="2200" dirty="0" err="1" smtClean="0"/>
              <a:t>int</a:t>
            </a:r>
            <a:r>
              <a:rPr lang="en-US" sz="2200" dirty="0" smtClean="0"/>
              <a:t>, </a:t>
            </a:r>
            <a:r>
              <a:rPr lang="en-US" sz="2200" dirty="0" err="1" smtClean="0"/>
              <a:t>int</a:t>
            </a:r>
            <a:r>
              <a:rPr lang="en-US" sz="2200" dirty="0" smtClean="0"/>
              <a:t>)</a:t>
            </a:r>
          </a:p>
          <a:p>
            <a:pPr fontAlgn="base"/>
            <a:r>
              <a:rPr lang="en-US" sz="2200" dirty="0" smtClean="0"/>
              <a:t>    return Cents(c1.m_nCents + c2.m_nCents);</a:t>
            </a:r>
          </a:p>
          <a:p>
            <a:pPr fontAlgn="base"/>
            <a:r>
              <a:rPr lang="en-US" sz="2200" dirty="0" smtClean="0"/>
              <a:t>}</a:t>
            </a:r>
          </a:p>
          <a:p>
            <a:pPr fontAlgn="base"/>
            <a:r>
              <a:rPr lang="en-US" sz="2200" dirty="0" smtClean="0"/>
              <a:t> </a:t>
            </a:r>
          </a:p>
          <a:p>
            <a:pPr fontAlgn="base"/>
            <a:r>
              <a:rPr lang="en-US" sz="2200" dirty="0" smtClean="0"/>
              <a:t>// note: this function is not a member function!</a:t>
            </a:r>
          </a:p>
          <a:p>
            <a:pPr fontAlgn="base"/>
            <a:r>
              <a:rPr lang="en-US" sz="2200" dirty="0" smtClean="0"/>
              <a:t>Cents operator-(const Cents &amp;c1, const Cents &amp;c2)</a:t>
            </a:r>
          </a:p>
          <a:p>
            <a:pPr fontAlgn="base"/>
            <a:r>
              <a:rPr lang="en-US" sz="2200" dirty="0" smtClean="0"/>
              <a:t>{</a:t>
            </a:r>
          </a:p>
          <a:p>
            <a:pPr fontAlgn="base"/>
            <a:r>
              <a:rPr lang="en-US" sz="2200" dirty="0" smtClean="0"/>
              <a:t>    // use the Cents constructor and operator-(</a:t>
            </a:r>
            <a:r>
              <a:rPr lang="en-US" sz="2200" dirty="0" err="1" smtClean="0"/>
              <a:t>int</a:t>
            </a:r>
            <a:r>
              <a:rPr lang="en-US" sz="2200" dirty="0" smtClean="0"/>
              <a:t>, </a:t>
            </a:r>
            <a:r>
              <a:rPr lang="en-US" sz="2200" dirty="0" err="1" smtClean="0"/>
              <a:t>int</a:t>
            </a:r>
            <a:r>
              <a:rPr lang="en-US" sz="2200" dirty="0" smtClean="0"/>
              <a:t>)</a:t>
            </a:r>
          </a:p>
          <a:p>
            <a:pPr fontAlgn="base"/>
            <a:r>
              <a:rPr lang="en-US" sz="2200" dirty="0" smtClean="0"/>
              <a:t>    return Cents(c1.m_nCents - c2.m_nCents);</a:t>
            </a:r>
          </a:p>
          <a:p>
            <a:pPr fontAlgn="base"/>
            <a:r>
              <a:rPr lang="en-US" sz="22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operators for operands of different types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b="0" dirty="0" smtClean="0"/>
              <a:t>For example, </a:t>
            </a:r>
            <a:r>
              <a:rPr lang="en-US" dirty="0" smtClean="0"/>
              <a:t>Cents(4) + 6</a:t>
            </a:r>
            <a:r>
              <a:rPr lang="en-US" b="0" dirty="0" smtClean="0"/>
              <a:t> would call operator+(Cents, </a:t>
            </a:r>
            <a:r>
              <a:rPr lang="en-US" b="0" dirty="0" err="1" smtClean="0"/>
              <a:t>int</a:t>
            </a:r>
            <a:r>
              <a:rPr lang="en-US" b="0" dirty="0" smtClean="0"/>
              <a:t>), and </a:t>
            </a:r>
            <a:r>
              <a:rPr lang="en-US" dirty="0" smtClean="0"/>
              <a:t>6 + Cents(4)</a:t>
            </a:r>
            <a:r>
              <a:rPr lang="en-US" b="0" dirty="0" smtClean="0"/>
              <a:t> would call operator+(</a:t>
            </a:r>
            <a:r>
              <a:rPr lang="en-US" b="0" dirty="0" err="1" smtClean="0"/>
              <a:t>int</a:t>
            </a:r>
            <a:r>
              <a:rPr lang="en-US" b="0" dirty="0" smtClean="0"/>
              <a:t>, Cents). </a:t>
            </a:r>
          </a:p>
          <a:p>
            <a:r>
              <a:rPr lang="en-US" b="0" dirty="0" smtClean="0"/>
              <a:t>Consequently, whenever we overload binary operators for operands of different types, we actually need to write two functions — one for each case. </a:t>
            </a:r>
          </a:p>
          <a:p>
            <a:r>
              <a:rPr lang="en-US" b="0" dirty="0" smtClean="0"/>
              <a:t>Following, is an example of that.</a:t>
            </a:r>
            <a:endParaRPr lang="en-CA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6400" dirty="0" smtClean="0"/>
              <a:t>class Cents</a:t>
            </a:r>
          </a:p>
          <a:p>
            <a:pPr fontAlgn="base"/>
            <a:r>
              <a:rPr lang="en-US" sz="6400" dirty="0" smtClean="0"/>
              <a:t>{</a:t>
            </a:r>
          </a:p>
          <a:p>
            <a:pPr fontAlgn="base"/>
            <a:r>
              <a:rPr lang="en-US" sz="6400" dirty="0" smtClean="0"/>
              <a:t>private:</a:t>
            </a:r>
          </a:p>
          <a:p>
            <a:pPr fontAlgn="base"/>
            <a:r>
              <a:rPr lang="en-US" sz="6400" dirty="0" smtClean="0"/>
              <a:t>    </a:t>
            </a:r>
            <a:r>
              <a:rPr lang="en-US" sz="6400" dirty="0" err="1" smtClean="0"/>
              <a:t>int</a:t>
            </a:r>
            <a:r>
              <a:rPr lang="en-US" sz="6400" dirty="0" smtClean="0"/>
              <a:t> </a:t>
            </a:r>
            <a:r>
              <a:rPr lang="en-US" sz="6400" dirty="0" err="1" smtClean="0"/>
              <a:t>m_nCents</a:t>
            </a:r>
            <a:r>
              <a:rPr lang="en-US" sz="6400" dirty="0" smtClean="0"/>
              <a:t>;</a:t>
            </a:r>
          </a:p>
          <a:p>
            <a:pPr fontAlgn="base"/>
            <a:r>
              <a:rPr lang="en-US" sz="6400" dirty="0" smtClean="0"/>
              <a:t> </a:t>
            </a:r>
          </a:p>
          <a:p>
            <a:pPr fontAlgn="base"/>
            <a:r>
              <a:rPr lang="en-US" sz="6400" dirty="0" smtClean="0"/>
              <a:t>public:</a:t>
            </a:r>
          </a:p>
          <a:p>
            <a:pPr fontAlgn="base"/>
            <a:r>
              <a:rPr lang="en-US" sz="6400" dirty="0" smtClean="0"/>
              <a:t>    Cents(</a:t>
            </a:r>
            <a:r>
              <a:rPr lang="en-US" sz="6400" dirty="0" err="1" smtClean="0"/>
              <a:t>int</a:t>
            </a:r>
            <a:r>
              <a:rPr lang="en-US" sz="6400" dirty="0" smtClean="0"/>
              <a:t> </a:t>
            </a:r>
            <a:r>
              <a:rPr lang="en-US" sz="6400" dirty="0" err="1" smtClean="0"/>
              <a:t>nCents</a:t>
            </a:r>
            <a:r>
              <a:rPr lang="en-US" sz="6400" dirty="0" smtClean="0"/>
              <a:t>) { </a:t>
            </a:r>
            <a:r>
              <a:rPr lang="en-US" sz="6400" dirty="0" err="1" smtClean="0"/>
              <a:t>m_nCents</a:t>
            </a:r>
            <a:r>
              <a:rPr lang="en-US" sz="6400" dirty="0" smtClean="0"/>
              <a:t> = </a:t>
            </a:r>
            <a:r>
              <a:rPr lang="en-US" sz="6400" dirty="0" err="1" smtClean="0"/>
              <a:t>nCents</a:t>
            </a:r>
            <a:r>
              <a:rPr lang="en-US" sz="6400" dirty="0" smtClean="0"/>
              <a:t>; }</a:t>
            </a:r>
          </a:p>
          <a:p>
            <a:pPr fontAlgn="base"/>
            <a:r>
              <a:rPr lang="en-US" sz="6400" dirty="0" smtClean="0"/>
              <a:t> </a:t>
            </a:r>
          </a:p>
          <a:p>
            <a:pPr fontAlgn="base"/>
            <a:r>
              <a:rPr lang="en-US" sz="6400" dirty="0" smtClean="0"/>
              <a:t>    // Overload </a:t>
            </a:r>
            <a:r>
              <a:rPr lang="en-US" sz="6400" dirty="0" err="1" smtClean="0"/>
              <a:t>cCents</a:t>
            </a:r>
            <a:r>
              <a:rPr lang="en-US" sz="6400" dirty="0" smtClean="0"/>
              <a:t> + </a:t>
            </a:r>
            <a:r>
              <a:rPr lang="en-US" sz="6400" dirty="0" err="1" smtClean="0"/>
              <a:t>int</a:t>
            </a:r>
            <a:endParaRPr lang="en-US" sz="6400" dirty="0" smtClean="0"/>
          </a:p>
          <a:p>
            <a:pPr fontAlgn="base"/>
            <a:r>
              <a:rPr lang="en-US" sz="6400" dirty="0" smtClean="0"/>
              <a:t>    friend Cents operator+(const Cents &amp;</a:t>
            </a:r>
            <a:r>
              <a:rPr lang="en-US" sz="6400" dirty="0" err="1" smtClean="0"/>
              <a:t>cCents</a:t>
            </a:r>
            <a:r>
              <a:rPr lang="en-US" sz="6400" dirty="0" smtClean="0"/>
              <a:t>, </a:t>
            </a:r>
            <a:r>
              <a:rPr lang="en-US" sz="6400" dirty="0" err="1" smtClean="0"/>
              <a:t>int</a:t>
            </a:r>
            <a:r>
              <a:rPr lang="en-US" sz="6400" dirty="0" smtClean="0"/>
              <a:t> </a:t>
            </a:r>
            <a:r>
              <a:rPr lang="en-US" sz="6400" dirty="0" err="1" smtClean="0"/>
              <a:t>nCents</a:t>
            </a:r>
            <a:r>
              <a:rPr lang="en-US" sz="6400" dirty="0" smtClean="0"/>
              <a:t>);</a:t>
            </a:r>
          </a:p>
          <a:p>
            <a:pPr fontAlgn="base"/>
            <a:r>
              <a:rPr lang="en-US" sz="6400" dirty="0" smtClean="0"/>
              <a:t> </a:t>
            </a:r>
          </a:p>
          <a:p>
            <a:pPr fontAlgn="base"/>
            <a:r>
              <a:rPr lang="en-US" sz="6400" dirty="0" smtClean="0"/>
              <a:t>    // Overload </a:t>
            </a:r>
            <a:r>
              <a:rPr lang="en-US" sz="6400" dirty="0" err="1" smtClean="0"/>
              <a:t>int</a:t>
            </a:r>
            <a:r>
              <a:rPr lang="en-US" sz="6400" dirty="0" smtClean="0"/>
              <a:t> + </a:t>
            </a:r>
            <a:r>
              <a:rPr lang="en-US" sz="6400" dirty="0" err="1" smtClean="0"/>
              <a:t>cCents</a:t>
            </a:r>
            <a:endParaRPr lang="en-US" sz="6400" dirty="0" smtClean="0"/>
          </a:p>
          <a:p>
            <a:pPr fontAlgn="base"/>
            <a:r>
              <a:rPr lang="en-US" sz="6400" dirty="0" smtClean="0"/>
              <a:t>    friend Cents operator+(</a:t>
            </a:r>
            <a:r>
              <a:rPr lang="en-US" sz="6400" dirty="0" err="1" smtClean="0"/>
              <a:t>int</a:t>
            </a:r>
            <a:r>
              <a:rPr lang="en-US" sz="6400" dirty="0" smtClean="0"/>
              <a:t> </a:t>
            </a:r>
            <a:r>
              <a:rPr lang="en-US" sz="6400" dirty="0" err="1" smtClean="0"/>
              <a:t>nCents</a:t>
            </a:r>
            <a:r>
              <a:rPr lang="en-US" sz="6400" dirty="0" smtClean="0"/>
              <a:t>, const Cents &amp;</a:t>
            </a:r>
            <a:r>
              <a:rPr lang="en-US" sz="6400" dirty="0" err="1" smtClean="0"/>
              <a:t>cCents</a:t>
            </a:r>
            <a:r>
              <a:rPr lang="en-US" sz="6400" dirty="0" smtClean="0"/>
              <a:t>);</a:t>
            </a:r>
          </a:p>
          <a:p>
            <a:pPr fontAlgn="base"/>
            <a:r>
              <a:rPr lang="en-US" sz="6400" dirty="0" smtClean="0"/>
              <a:t> </a:t>
            </a:r>
          </a:p>
          <a:p>
            <a:pPr fontAlgn="base"/>
            <a:r>
              <a:rPr lang="en-US" sz="6400" dirty="0" smtClean="0"/>
              <a:t>    </a:t>
            </a:r>
            <a:r>
              <a:rPr lang="en-US" sz="6400" dirty="0" err="1" smtClean="0"/>
              <a:t>int</a:t>
            </a:r>
            <a:r>
              <a:rPr lang="en-US" sz="6400" dirty="0" smtClean="0"/>
              <a:t> </a:t>
            </a:r>
            <a:r>
              <a:rPr lang="en-US" sz="6400" dirty="0" err="1" smtClean="0"/>
              <a:t>GetCents</a:t>
            </a:r>
            <a:r>
              <a:rPr lang="en-US" sz="6400" dirty="0" smtClean="0"/>
              <a:t>() { return </a:t>
            </a:r>
            <a:r>
              <a:rPr lang="en-US" sz="6400" dirty="0" err="1" smtClean="0"/>
              <a:t>m_nCents</a:t>
            </a:r>
            <a:r>
              <a:rPr lang="en-US" sz="6400" dirty="0" smtClean="0"/>
              <a:t>; }</a:t>
            </a:r>
          </a:p>
          <a:p>
            <a:pPr fontAlgn="base"/>
            <a:r>
              <a:rPr lang="en-US" sz="6400" dirty="0" smtClean="0"/>
              <a:t>};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904656"/>
          </a:xfrm>
        </p:spPr>
        <p:txBody>
          <a:bodyPr>
            <a:normAutofit fontScale="32500" lnSpcReduction="20000"/>
          </a:bodyPr>
          <a:lstStyle/>
          <a:p>
            <a:pPr fontAlgn="base"/>
            <a:endParaRPr lang="en-US" sz="4900" dirty="0" smtClean="0"/>
          </a:p>
          <a:p>
            <a:pPr fontAlgn="base"/>
            <a:r>
              <a:rPr lang="en-US" sz="4900" dirty="0" smtClean="0"/>
              <a:t>Cents operator+(const Cents &amp;</a:t>
            </a:r>
            <a:r>
              <a:rPr lang="en-US" sz="4900" dirty="0" err="1" smtClean="0"/>
              <a:t>cCents</a:t>
            </a:r>
            <a:r>
              <a:rPr lang="en-US" sz="4900" dirty="0" smtClean="0"/>
              <a:t>, </a:t>
            </a:r>
            <a:r>
              <a:rPr lang="en-US" sz="4900" dirty="0" err="1" smtClean="0"/>
              <a:t>int</a:t>
            </a:r>
            <a:r>
              <a:rPr lang="en-US" sz="4900" dirty="0" smtClean="0"/>
              <a:t> </a:t>
            </a:r>
            <a:r>
              <a:rPr lang="en-US" sz="4900" dirty="0" err="1" smtClean="0"/>
              <a:t>nCents</a:t>
            </a:r>
            <a:r>
              <a:rPr lang="en-US" sz="4900" dirty="0" smtClean="0"/>
              <a:t>)</a:t>
            </a:r>
          </a:p>
          <a:p>
            <a:pPr fontAlgn="base"/>
            <a:r>
              <a:rPr lang="en-US" sz="4900" dirty="0" smtClean="0"/>
              <a:t>{</a:t>
            </a:r>
          </a:p>
          <a:p>
            <a:pPr fontAlgn="base"/>
            <a:r>
              <a:rPr lang="en-US" sz="4900" dirty="0" smtClean="0"/>
              <a:t>    return Cents(</a:t>
            </a:r>
            <a:r>
              <a:rPr lang="en-US" sz="4900" dirty="0" err="1" smtClean="0"/>
              <a:t>cCents.m_nCents</a:t>
            </a:r>
            <a:r>
              <a:rPr lang="en-US" sz="4900" dirty="0" smtClean="0"/>
              <a:t> + </a:t>
            </a:r>
            <a:r>
              <a:rPr lang="en-US" sz="4900" dirty="0" err="1" smtClean="0"/>
              <a:t>nCents</a:t>
            </a:r>
            <a:r>
              <a:rPr lang="en-US" sz="4900" dirty="0" smtClean="0"/>
              <a:t>);</a:t>
            </a:r>
          </a:p>
          <a:p>
            <a:pPr fontAlgn="base"/>
            <a:r>
              <a:rPr lang="en-US" sz="4900" dirty="0" smtClean="0"/>
              <a:t>}</a:t>
            </a:r>
          </a:p>
          <a:p>
            <a:pPr fontAlgn="base"/>
            <a:r>
              <a:rPr lang="en-US" sz="4900" dirty="0" smtClean="0"/>
              <a:t>// note: this function is not a member function!</a:t>
            </a:r>
          </a:p>
          <a:p>
            <a:pPr fontAlgn="base"/>
            <a:r>
              <a:rPr lang="en-US" sz="4900" dirty="0" smtClean="0"/>
              <a:t>Cents operator+(</a:t>
            </a:r>
            <a:r>
              <a:rPr lang="en-US" sz="4900" dirty="0" err="1" smtClean="0"/>
              <a:t>int</a:t>
            </a:r>
            <a:r>
              <a:rPr lang="en-US" sz="4900" dirty="0" smtClean="0"/>
              <a:t> </a:t>
            </a:r>
            <a:r>
              <a:rPr lang="en-US" sz="4900" dirty="0" err="1" smtClean="0"/>
              <a:t>nCents</a:t>
            </a:r>
            <a:r>
              <a:rPr lang="en-US" sz="4900" dirty="0" smtClean="0"/>
              <a:t>, const Cents &amp;</a:t>
            </a:r>
            <a:r>
              <a:rPr lang="en-US" sz="4900" dirty="0" err="1" smtClean="0"/>
              <a:t>cCents</a:t>
            </a:r>
            <a:r>
              <a:rPr lang="en-US" sz="4900" dirty="0" smtClean="0"/>
              <a:t>)</a:t>
            </a:r>
          </a:p>
          <a:p>
            <a:pPr fontAlgn="base"/>
            <a:r>
              <a:rPr lang="en-US" sz="4900" dirty="0" smtClean="0"/>
              <a:t>{</a:t>
            </a:r>
          </a:p>
          <a:p>
            <a:pPr fontAlgn="base"/>
            <a:r>
              <a:rPr lang="en-US" sz="4900" dirty="0" smtClean="0"/>
              <a:t>    return Cents(</a:t>
            </a:r>
            <a:r>
              <a:rPr lang="en-US" sz="4900" dirty="0" err="1" smtClean="0"/>
              <a:t>cCents.m_nCents</a:t>
            </a:r>
            <a:r>
              <a:rPr lang="en-US" sz="4900" dirty="0" smtClean="0"/>
              <a:t> + </a:t>
            </a:r>
            <a:r>
              <a:rPr lang="en-US" sz="4900" dirty="0" err="1" smtClean="0"/>
              <a:t>nCents</a:t>
            </a:r>
            <a:r>
              <a:rPr lang="en-US" sz="4900" dirty="0" smtClean="0"/>
              <a:t>);</a:t>
            </a:r>
          </a:p>
          <a:p>
            <a:pPr fontAlgn="base"/>
            <a:r>
              <a:rPr lang="en-US" sz="4900" dirty="0" smtClean="0"/>
              <a:t>}</a:t>
            </a:r>
          </a:p>
          <a:p>
            <a:pPr fontAlgn="base"/>
            <a:r>
              <a:rPr lang="en-US" sz="4900" dirty="0" err="1" smtClean="0"/>
              <a:t>int</a:t>
            </a:r>
            <a:r>
              <a:rPr lang="en-US" sz="4900" dirty="0" smtClean="0"/>
              <a:t> main()</a:t>
            </a:r>
          </a:p>
          <a:p>
            <a:pPr fontAlgn="base"/>
            <a:r>
              <a:rPr lang="en-US" sz="4900" dirty="0" smtClean="0"/>
              <a:t>{</a:t>
            </a:r>
          </a:p>
          <a:p>
            <a:pPr fontAlgn="base"/>
            <a:r>
              <a:rPr lang="en-US" sz="4900" dirty="0" smtClean="0"/>
              <a:t>    Cents c1 = Cents(4) + 6;</a:t>
            </a:r>
          </a:p>
          <a:p>
            <a:pPr fontAlgn="base"/>
            <a:r>
              <a:rPr lang="en-US" sz="4900" dirty="0" smtClean="0"/>
              <a:t>    Cents c2 = 6 + Cents(4);</a:t>
            </a:r>
          </a:p>
          <a:p>
            <a:pPr fontAlgn="base"/>
            <a:r>
              <a:rPr lang="en-US" sz="4900" dirty="0" smtClean="0"/>
              <a:t>    std::</a:t>
            </a:r>
            <a:r>
              <a:rPr lang="en-US" sz="4900" dirty="0" err="1" smtClean="0"/>
              <a:t>cout</a:t>
            </a:r>
            <a:r>
              <a:rPr lang="en-US" sz="4900" dirty="0" smtClean="0"/>
              <a:t> &lt;&lt; "I have " &lt;&lt; c1.GetCents() &lt;&lt; " cents." &lt;&lt; std::</a:t>
            </a:r>
            <a:r>
              <a:rPr lang="en-US" sz="4900" dirty="0" err="1" smtClean="0"/>
              <a:t>endl</a:t>
            </a:r>
            <a:r>
              <a:rPr lang="en-US" sz="4900" dirty="0" smtClean="0"/>
              <a:t>;</a:t>
            </a:r>
          </a:p>
          <a:p>
            <a:pPr fontAlgn="base"/>
            <a:r>
              <a:rPr lang="en-US" sz="4900" dirty="0" smtClean="0"/>
              <a:t>    std::</a:t>
            </a:r>
            <a:r>
              <a:rPr lang="en-US" sz="4900" dirty="0" err="1" smtClean="0"/>
              <a:t>cout</a:t>
            </a:r>
            <a:r>
              <a:rPr lang="en-US" sz="4900" dirty="0" smtClean="0"/>
              <a:t> &lt;&lt; "I have " &lt;&lt; c2.GetCents() &lt;&lt; " cents." &lt;&lt; std::</a:t>
            </a:r>
            <a:r>
              <a:rPr lang="en-US" sz="4900" dirty="0" err="1" smtClean="0"/>
              <a:t>endl</a:t>
            </a:r>
            <a:r>
              <a:rPr lang="en-US" sz="4900" dirty="0" smtClean="0"/>
              <a:t>;</a:t>
            </a:r>
          </a:p>
          <a:p>
            <a:pPr fontAlgn="base"/>
            <a:r>
              <a:rPr lang="en-US" sz="4900" dirty="0" smtClean="0"/>
              <a:t>    return 0;</a:t>
            </a:r>
          </a:p>
          <a:p>
            <a:pPr fontAlgn="base"/>
            <a:r>
              <a:rPr lang="en-US" sz="4900" dirty="0" smtClean="0"/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Declare two employees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Employee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cAlex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cAlex.SetInfo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("Alex", 1, 25.00);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Employee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cJoe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cJoe.SetInfo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("Joe", 2, 22.25);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// Print out the employee information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cAlex.Print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cJoe.Print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();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r>
              <a:rPr lang="en-CA" dirty="0">
                <a:solidFill>
                  <a:srgbClr val="000000"/>
                </a:solidFill>
                <a:latin typeface="verdana"/>
              </a:rPr>
              <a:t>Name: Alex Id: 1 Wage: $25 Name: Joe Id: 2 Wage: $22.25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398030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/>
          <a:lstStyle/>
          <a:p>
            <a:r>
              <a:rPr lang="en-US" b="1" dirty="0" smtClean="0"/>
              <a:t>Another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Autofit/>
          </a:bodyPr>
          <a:lstStyle/>
          <a:p>
            <a:pPr fontAlgn="base"/>
            <a:r>
              <a:rPr lang="en-US" sz="1800" dirty="0" smtClean="0"/>
              <a:t>class </a:t>
            </a:r>
            <a:r>
              <a:rPr lang="en-US" sz="1800" dirty="0" err="1" smtClean="0"/>
              <a:t>MinMax</a:t>
            </a:r>
            <a:endParaRPr lang="en-US" sz="1800" dirty="0" smtClean="0"/>
          </a:p>
          <a:p>
            <a:pPr fontAlgn="base"/>
            <a:r>
              <a:rPr lang="en-US" sz="1800" dirty="0" smtClean="0"/>
              <a:t>{</a:t>
            </a:r>
          </a:p>
          <a:p>
            <a:pPr fontAlgn="base"/>
            <a:r>
              <a:rPr lang="en-US" sz="1800" dirty="0" smtClean="0"/>
              <a:t>private:</a:t>
            </a:r>
          </a:p>
          <a:p>
            <a:pPr fontAlgn="base"/>
            <a:r>
              <a:rPr lang="en-US" sz="1800" dirty="0" smtClean="0"/>
              <a:t>    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m_nMin</a:t>
            </a:r>
            <a:r>
              <a:rPr lang="en-US" sz="1800" dirty="0" smtClean="0"/>
              <a:t>; // The min value seen so far</a:t>
            </a:r>
          </a:p>
          <a:p>
            <a:pPr fontAlgn="base"/>
            <a:r>
              <a:rPr lang="en-US" sz="1800" dirty="0" smtClean="0"/>
              <a:t>    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m_nMax</a:t>
            </a:r>
            <a:r>
              <a:rPr lang="en-US" sz="1800" dirty="0" smtClean="0"/>
              <a:t>; // The max value seen so far</a:t>
            </a:r>
          </a:p>
          <a:p>
            <a:pPr fontAlgn="base"/>
            <a:r>
              <a:rPr lang="en-US" sz="1800" dirty="0" smtClean="0"/>
              <a:t>public:</a:t>
            </a:r>
          </a:p>
          <a:p>
            <a:pPr fontAlgn="base"/>
            <a:r>
              <a:rPr lang="en-US" sz="1800" dirty="0" smtClean="0"/>
              <a:t>    </a:t>
            </a:r>
            <a:r>
              <a:rPr lang="en-US" sz="1800" dirty="0" err="1" smtClean="0"/>
              <a:t>MinMax</a:t>
            </a:r>
            <a:r>
              <a:rPr lang="en-US" sz="1800" dirty="0" smtClean="0"/>
              <a:t>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nMin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nMax</a:t>
            </a:r>
            <a:r>
              <a:rPr lang="en-US" sz="1800" dirty="0" smtClean="0"/>
              <a:t>)</a:t>
            </a:r>
          </a:p>
          <a:p>
            <a:pPr fontAlgn="base"/>
            <a:r>
              <a:rPr lang="en-US" sz="1800" dirty="0" smtClean="0"/>
              <a:t>       { </a:t>
            </a:r>
            <a:r>
              <a:rPr lang="en-US" sz="1800" dirty="0" err="1" smtClean="0"/>
              <a:t>m_nMin</a:t>
            </a:r>
            <a:r>
              <a:rPr lang="en-US" sz="1800" dirty="0" smtClean="0"/>
              <a:t> = </a:t>
            </a:r>
            <a:r>
              <a:rPr lang="en-US" sz="1800" dirty="0" err="1" smtClean="0"/>
              <a:t>nMin</a:t>
            </a:r>
            <a:r>
              <a:rPr lang="en-US" sz="1800" dirty="0" smtClean="0"/>
              <a:t>; </a:t>
            </a:r>
            <a:r>
              <a:rPr lang="en-US" sz="1800" dirty="0" err="1" smtClean="0"/>
              <a:t>m_nMax</a:t>
            </a:r>
            <a:r>
              <a:rPr lang="en-US" sz="1800" dirty="0" smtClean="0"/>
              <a:t> = </a:t>
            </a:r>
            <a:r>
              <a:rPr lang="en-US" sz="1800" dirty="0" err="1" smtClean="0"/>
              <a:t>nMax</a:t>
            </a:r>
            <a:r>
              <a:rPr lang="en-US" sz="1800" dirty="0" smtClean="0"/>
              <a:t>; }</a:t>
            </a:r>
          </a:p>
          <a:p>
            <a:pPr fontAlgn="base"/>
            <a:r>
              <a:rPr lang="en-US" sz="1800" dirty="0" smtClean="0"/>
              <a:t>    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GetMin</a:t>
            </a:r>
            <a:r>
              <a:rPr lang="en-US" sz="1800" dirty="0" smtClean="0"/>
              <a:t>() { return </a:t>
            </a:r>
            <a:r>
              <a:rPr lang="en-US" sz="1800" dirty="0" err="1" smtClean="0"/>
              <a:t>m_nMin</a:t>
            </a:r>
            <a:r>
              <a:rPr lang="en-US" sz="1800" dirty="0" smtClean="0"/>
              <a:t>; }</a:t>
            </a:r>
          </a:p>
          <a:p>
            <a:pPr fontAlgn="base"/>
            <a:r>
              <a:rPr lang="en-US" sz="1800" dirty="0" smtClean="0"/>
              <a:t>    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GetMax</a:t>
            </a:r>
            <a:r>
              <a:rPr lang="en-US" sz="1800" dirty="0" smtClean="0"/>
              <a:t>() { return </a:t>
            </a:r>
            <a:r>
              <a:rPr lang="en-US" sz="1800" dirty="0" err="1" smtClean="0"/>
              <a:t>m_nMax</a:t>
            </a:r>
            <a:r>
              <a:rPr lang="en-US" sz="1800" dirty="0" smtClean="0"/>
              <a:t>; }</a:t>
            </a:r>
          </a:p>
          <a:p>
            <a:pPr fontAlgn="base"/>
            <a:r>
              <a:rPr lang="en-US" sz="1800" dirty="0" smtClean="0"/>
              <a:t>    friend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operator+(const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&amp;cM1, const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&amp;cM2);</a:t>
            </a:r>
          </a:p>
          <a:p>
            <a:pPr fontAlgn="base"/>
            <a:r>
              <a:rPr lang="en-US" sz="1800" dirty="0" smtClean="0"/>
              <a:t>    friend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operator+(const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&amp;</a:t>
            </a:r>
            <a:r>
              <a:rPr lang="en-US" sz="1800" dirty="0" err="1" smtClean="0"/>
              <a:t>cM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nValue</a:t>
            </a:r>
            <a:r>
              <a:rPr lang="en-US" sz="1800" dirty="0" smtClean="0"/>
              <a:t>);</a:t>
            </a:r>
          </a:p>
          <a:p>
            <a:pPr fontAlgn="base"/>
            <a:r>
              <a:rPr lang="en-US" sz="1800" dirty="0" smtClean="0"/>
              <a:t>    friend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operator+(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nValue</a:t>
            </a:r>
            <a:r>
              <a:rPr lang="en-US" sz="1800" dirty="0" smtClean="0"/>
              <a:t>, const </a:t>
            </a:r>
            <a:r>
              <a:rPr lang="en-US" sz="1800" dirty="0" err="1" smtClean="0"/>
              <a:t>MinMax</a:t>
            </a:r>
            <a:r>
              <a:rPr lang="en-US" sz="1800" dirty="0" smtClean="0"/>
              <a:t> &amp;</a:t>
            </a:r>
            <a:r>
              <a:rPr lang="en-US" sz="1800" dirty="0" err="1" smtClean="0"/>
              <a:t>cM</a:t>
            </a:r>
            <a:r>
              <a:rPr lang="en-US" sz="1800" dirty="0" smtClean="0"/>
              <a:t>);</a:t>
            </a:r>
          </a:p>
          <a:p>
            <a:pPr fontAlgn="base"/>
            <a:r>
              <a:rPr lang="en-US" sz="1800" dirty="0" smtClean="0"/>
              <a:t>};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dirty="0" err="1" smtClean="0"/>
              <a:t>MinMax</a:t>
            </a:r>
            <a:r>
              <a:rPr lang="en-US" dirty="0" smtClean="0"/>
              <a:t> operator+(const </a:t>
            </a:r>
            <a:r>
              <a:rPr lang="en-US" dirty="0" err="1" smtClean="0"/>
              <a:t>MinMax</a:t>
            </a:r>
            <a:r>
              <a:rPr lang="en-US" dirty="0" smtClean="0"/>
              <a:t>&amp; cM1, const </a:t>
            </a:r>
            <a:r>
              <a:rPr lang="en-US" dirty="0" err="1" smtClean="0"/>
              <a:t>MinMax</a:t>
            </a:r>
            <a:r>
              <a:rPr lang="en-US" dirty="0" smtClean="0"/>
              <a:t>&amp; cM2)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Get the minimum value seen in cM1 and cM2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nMin</a:t>
            </a:r>
            <a:r>
              <a:rPr lang="en-US" dirty="0" smtClean="0"/>
              <a:t> = cM1.m_nMin &lt; cM2.m_nMin ? cM1.m_nMin : cM2.m_nMin;</a:t>
            </a:r>
          </a:p>
          <a:p>
            <a:pPr fontAlgn="base"/>
            <a:r>
              <a:rPr lang="en-US" dirty="0" smtClean="0"/>
              <a:t>    // Get the maximum value seen in cM1 and cM2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nMax</a:t>
            </a:r>
            <a:r>
              <a:rPr lang="en-US" dirty="0" smtClean="0"/>
              <a:t> = cM1.m_nMax &gt; cM2.m_nMax ? cM1.m_nMax :     </a:t>
            </a:r>
          </a:p>
          <a:p>
            <a:pPr fontAlgn="base"/>
            <a:r>
              <a:rPr lang="en-US" dirty="0" smtClean="0"/>
              <a:t>                      cM2.m_nMax;</a:t>
            </a:r>
          </a:p>
          <a:p>
            <a:pPr fontAlgn="base"/>
            <a:r>
              <a:rPr lang="en-US" dirty="0" smtClean="0"/>
              <a:t>    return </a:t>
            </a:r>
            <a:r>
              <a:rPr lang="en-US" dirty="0" err="1" smtClean="0"/>
              <a:t>MinMax</a:t>
            </a:r>
            <a:r>
              <a:rPr lang="en-US" dirty="0" smtClean="0"/>
              <a:t>(</a:t>
            </a:r>
            <a:r>
              <a:rPr lang="en-US" dirty="0" err="1" smtClean="0"/>
              <a:t>nMin</a:t>
            </a:r>
            <a:r>
              <a:rPr lang="en-US" dirty="0" smtClean="0"/>
              <a:t>, </a:t>
            </a:r>
            <a:r>
              <a:rPr lang="en-US" dirty="0" err="1" smtClean="0"/>
              <a:t>nMax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r>
              <a:rPr lang="en-US" dirty="0" err="1" smtClean="0"/>
              <a:t>MinMax</a:t>
            </a:r>
            <a:r>
              <a:rPr lang="en-US" dirty="0" smtClean="0"/>
              <a:t> operator+(const </a:t>
            </a:r>
            <a:r>
              <a:rPr lang="en-US" dirty="0" err="1" smtClean="0"/>
              <a:t>MinMax</a:t>
            </a:r>
            <a:r>
              <a:rPr lang="en-US" dirty="0" smtClean="0"/>
              <a:t>&amp; </a:t>
            </a:r>
            <a:r>
              <a:rPr lang="en-US" dirty="0" err="1" smtClean="0"/>
              <a:t>cM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nValue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Get the minimum value seen in </a:t>
            </a:r>
            <a:r>
              <a:rPr lang="en-US" dirty="0" err="1" smtClean="0"/>
              <a:t>cM</a:t>
            </a:r>
            <a:r>
              <a:rPr lang="en-US" dirty="0" smtClean="0"/>
              <a:t> and </a:t>
            </a:r>
            <a:r>
              <a:rPr lang="en-US" dirty="0" err="1" smtClean="0"/>
              <a:t>nValue</a:t>
            </a:r>
            <a:endParaRPr lang="en-US" dirty="0" smtClean="0"/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nMin</a:t>
            </a:r>
            <a:r>
              <a:rPr lang="en-US" dirty="0" smtClean="0"/>
              <a:t> = </a:t>
            </a:r>
            <a:r>
              <a:rPr lang="en-US" dirty="0" err="1" smtClean="0"/>
              <a:t>cM.m_nMin</a:t>
            </a:r>
            <a:r>
              <a:rPr lang="en-US" dirty="0" smtClean="0"/>
              <a:t> &lt; </a:t>
            </a:r>
            <a:r>
              <a:rPr lang="en-US" dirty="0" err="1" smtClean="0"/>
              <a:t>nValue</a:t>
            </a:r>
            <a:r>
              <a:rPr lang="en-US" dirty="0" smtClean="0"/>
              <a:t> ? </a:t>
            </a:r>
            <a:r>
              <a:rPr lang="en-US" dirty="0" err="1" smtClean="0"/>
              <a:t>cM.m_nMin</a:t>
            </a:r>
            <a:r>
              <a:rPr lang="en-US" dirty="0" smtClean="0"/>
              <a:t> : </a:t>
            </a:r>
            <a:r>
              <a:rPr lang="en-US" dirty="0" err="1" smtClean="0"/>
              <a:t>nValue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// Get the maximum value seen in </a:t>
            </a:r>
            <a:r>
              <a:rPr lang="en-US" dirty="0" err="1" smtClean="0"/>
              <a:t>cM</a:t>
            </a:r>
            <a:r>
              <a:rPr lang="en-US" dirty="0" smtClean="0"/>
              <a:t> and </a:t>
            </a:r>
            <a:r>
              <a:rPr lang="en-US" dirty="0" err="1" smtClean="0"/>
              <a:t>nValue</a:t>
            </a:r>
            <a:endParaRPr lang="en-US" dirty="0" smtClean="0"/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nMax</a:t>
            </a:r>
            <a:r>
              <a:rPr lang="en-US" dirty="0" smtClean="0"/>
              <a:t> = </a:t>
            </a:r>
            <a:r>
              <a:rPr lang="en-US" dirty="0" err="1" smtClean="0"/>
              <a:t>cM.m_nMax</a:t>
            </a:r>
            <a:r>
              <a:rPr lang="en-US" dirty="0" smtClean="0"/>
              <a:t> &gt; </a:t>
            </a:r>
            <a:r>
              <a:rPr lang="en-US" dirty="0" err="1" smtClean="0"/>
              <a:t>nValue</a:t>
            </a:r>
            <a:r>
              <a:rPr lang="en-US" dirty="0" smtClean="0"/>
              <a:t> ? </a:t>
            </a:r>
            <a:r>
              <a:rPr lang="en-US" dirty="0" err="1" smtClean="0"/>
              <a:t>cM.m_nMax</a:t>
            </a:r>
            <a:r>
              <a:rPr lang="en-US" dirty="0" smtClean="0"/>
              <a:t> : </a:t>
            </a:r>
            <a:r>
              <a:rPr lang="en-US" dirty="0" err="1" smtClean="0"/>
              <a:t>nValue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return </a:t>
            </a:r>
            <a:r>
              <a:rPr lang="en-US" dirty="0" err="1" smtClean="0"/>
              <a:t>MinMax</a:t>
            </a:r>
            <a:r>
              <a:rPr lang="en-US" dirty="0" smtClean="0"/>
              <a:t>(</a:t>
            </a:r>
            <a:r>
              <a:rPr lang="en-US" dirty="0" err="1" smtClean="0"/>
              <a:t>nMin</a:t>
            </a:r>
            <a:r>
              <a:rPr lang="en-US" dirty="0" smtClean="0"/>
              <a:t>, </a:t>
            </a:r>
            <a:r>
              <a:rPr lang="en-US" dirty="0" err="1" smtClean="0"/>
              <a:t>nMax</a:t>
            </a:r>
            <a:r>
              <a:rPr lang="en-US" dirty="0" smtClean="0"/>
              <a:t>);</a:t>
            </a:r>
          </a:p>
          <a:p>
            <a:pPr fontAlgn="base"/>
            <a:r>
              <a:rPr lang="en-US" dirty="0" smtClean="0"/>
              <a:t>}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50547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1900" dirty="0" err="1" smtClean="0"/>
              <a:t>MinMax</a:t>
            </a:r>
            <a:r>
              <a:rPr lang="en-US" sz="1900" dirty="0" smtClean="0"/>
              <a:t> operator+(</a:t>
            </a:r>
            <a:r>
              <a:rPr lang="en-US" sz="1900" dirty="0" err="1" smtClean="0"/>
              <a:t>int</a:t>
            </a:r>
            <a:r>
              <a:rPr lang="en-US" sz="1900" dirty="0" smtClean="0"/>
              <a:t> </a:t>
            </a:r>
            <a:r>
              <a:rPr lang="en-US" sz="1900" dirty="0" err="1" smtClean="0"/>
              <a:t>nValue</a:t>
            </a:r>
            <a:r>
              <a:rPr lang="en-US" sz="1900" dirty="0" smtClean="0"/>
              <a:t>, const </a:t>
            </a:r>
            <a:r>
              <a:rPr lang="en-US" sz="1900" dirty="0" err="1" smtClean="0"/>
              <a:t>MinMax</a:t>
            </a:r>
            <a:r>
              <a:rPr lang="en-US" sz="1900" dirty="0" smtClean="0"/>
              <a:t> &amp;</a:t>
            </a:r>
            <a:r>
              <a:rPr lang="en-US" sz="1900" dirty="0" err="1" smtClean="0"/>
              <a:t>cM</a:t>
            </a:r>
            <a:r>
              <a:rPr lang="en-US" sz="1900" dirty="0" smtClean="0"/>
              <a:t>)</a:t>
            </a:r>
          </a:p>
          <a:p>
            <a:pPr fontAlgn="base"/>
            <a:r>
              <a:rPr lang="en-US" sz="1900" dirty="0" smtClean="0"/>
              <a:t>{</a:t>
            </a:r>
          </a:p>
          <a:p>
            <a:pPr fontAlgn="base"/>
            <a:r>
              <a:rPr lang="en-US" sz="1900" dirty="0" smtClean="0"/>
              <a:t>    // call operator+(</a:t>
            </a:r>
            <a:r>
              <a:rPr lang="en-US" sz="1900" dirty="0" err="1" smtClean="0"/>
              <a:t>MinMax</a:t>
            </a:r>
            <a:r>
              <a:rPr lang="en-US" sz="1900" dirty="0" smtClean="0"/>
              <a:t>, </a:t>
            </a:r>
            <a:r>
              <a:rPr lang="en-US" sz="1900" dirty="0" err="1" smtClean="0"/>
              <a:t>nValue</a:t>
            </a:r>
            <a:r>
              <a:rPr lang="en-US" sz="1900" dirty="0" smtClean="0"/>
              <a:t>)</a:t>
            </a:r>
          </a:p>
          <a:p>
            <a:pPr fontAlgn="base"/>
            <a:r>
              <a:rPr lang="en-US" sz="1900" dirty="0" smtClean="0"/>
              <a:t>    return (</a:t>
            </a:r>
            <a:r>
              <a:rPr lang="en-US" sz="1900" dirty="0" err="1" smtClean="0"/>
              <a:t>cM</a:t>
            </a:r>
            <a:r>
              <a:rPr lang="en-US" sz="1900" dirty="0" smtClean="0"/>
              <a:t> + </a:t>
            </a:r>
            <a:r>
              <a:rPr lang="en-US" sz="1900" dirty="0" err="1" smtClean="0"/>
              <a:t>nValue</a:t>
            </a:r>
            <a:r>
              <a:rPr lang="en-US" sz="1900" dirty="0" smtClean="0"/>
              <a:t>);</a:t>
            </a:r>
          </a:p>
          <a:p>
            <a:pPr fontAlgn="base"/>
            <a:r>
              <a:rPr lang="en-US" sz="1900" dirty="0" smtClean="0"/>
              <a:t>}</a:t>
            </a:r>
          </a:p>
          <a:p>
            <a:pPr fontAlgn="base"/>
            <a:r>
              <a:rPr lang="en-US" sz="1900" dirty="0" smtClean="0"/>
              <a:t>//----------------------------------------------------------------------</a:t>
            </a:r>
          </a:p>
          <a:p>
            <a:pPr fontAlgn="base"/>
            <a:r>
              <a:rPr lang="en-US" sz="1900" dirty="0" err="1" smtClean="0"/>
              <a:t>int</a:t>
            </a:r>
            <a:r>
              <a:rPr lang="en-US" sz="1900" dirty="0" smtClean="0"/>
              <a:t> main()</a:t>
            </a:r>
          </a:p>
          <a:p>
            <a:pPr fontAlgn="base"/>
            <a:r>
              <a:rPr lang="en-US" sz="1900" dirty="0" smtClean="0"/>
              <a:t>{</a:t>
            </a:r>
          </a:p>
          <a:p>
            <a:pPr fontAlgn="base"/>
            <a:r>
              <a:rPr lang="en-US" sz="1900" dirty="0" smtClean="0"/>
              <a:t>    </a:t>
            </a:r>
            <a:r>
              <a:rPr lang="en-US" sz="1900" dirty="0" err="1" smtClean="0"/>
              <a:t>MinMax</a:t>
            </a:r>
            <a:r>
              <a:rPr lang="en-US" sz="1900" dirty="0" smtClean="0"/>
              <a:t> cM1(10, 15);</a:t>
            </a:r>
          </a:p>
          <a:p>
            <a:pPr fontAlgn="base"/>
            <a:r>
              <a:rPr lang="en-US" sz="1900" dirty="0" smtClean="0"/>
              <a:t>    </a:t>
            </a:r>
            <a:r>
              <a:rPr lang="en-US" sz="1900" dirty="0" err="1" smtClean="0"/>
              <a:t>MinMax</a:t>
            </a:r>
            <a:r>
              <a:rPr lang="en-US" sz="1900" dirty="0" smtClean="0"/>
              <a:t> cM2(8, 11);</a:t>
            </a:r>
          </a:p>
          <a:p>
            <a:pPr fontAlgn="base"/>
            <a:r>
              <a:rPr lang="en-US" sz="1900" dirty="0" smtClean="0"/>
              <a:t>    </a:t>
            </a:r>
            <a:r>
              <a:rPr lang="en-US" sz="1900" dirty="0" err="1" smtClean="0"/>
              <a:t>MinMax</a:t>
            </a:r>
            <a:r>
              <a:rPr lang="en-US" sz="1900" dirty="0" smtClean="0"/>
              <a:t> cM3(3, 12);</a:t>
            </a:r>
          </a:p>
          <a:p>
            <a:pPr fontAlgn="base"/>
            <a:r>
              <a:rPr lang="en-US" sz="1900" dirty="0" smtClean="0"/>
              <a:t>    </a:t>
            </a:r>
            <a:r>
              <a:rPr lang="en-US" sz="1900" dirty="0" err="1" smtClean="0"/>
              <a:t>MinMax</a:t>
            </a:r>
            <a:r>
              <a:rPr lang="en-US" sz="1900" dirty="0" smtClean="0"/>
              <a:t> </a:t>
            </a:r>
            <a:r>
              <a:rPr lang="en-US" sz="1900" dirty="0" err="1" smtClean="0"/>
              <a:t>cMFinal</a:t>
            </a:r>
            <a:r>
              <a:rPr lang="en-US" sz="1900" dirty="0" smtClean="0"/>
              <a:t> = cM1 + cM2 + 5 + 8 + cM3 + 16;</a:t>
            </a:r>
          </a:p>
          <a:p>
            <a:pPr fontAlgn="base"/>
            <a:r>
              <a:rPr lang="en-US" sz="1900" dirty="0" smtClean="0"/>
              <a:t>    std::</a:t>
            </a:r>
            <a:r>
              <a:rPr lang="en-US" sz="1900" dirty="0" err="1" smtClean="0"/>
              <a:t>cout</a:t>
            </a:r>
            <a:r>
              <a:rPr lang="en-US" sz="1900" dirty="0" smtClean="0"/>
              <a:t> &lt;&lt; "Result: (" &lt;&lt; </a:t>
            </a:r>
            <a:r>
              <a:rPr lang="en-US" sz="1900" dirty="0" err="1" smtClean="0"/>
              <a:t>cMFinal.GetMin</a:t>
            </a:r>
            <a:r>
              <a:rPr lang="en-US" sz="1900" dirty="0" smtClean="0"/>
              <a:t>() &lt;&lt; ", " &lt;&lt;</a:t>
            </a:r>
          </a:p>
          <a:p>
            <a:pPr fontAlgn="base"/>
            <a:r>
              <a:rPr lang="en-US" sz="1900" dirty="0" smtClean="0"/>
              <a:t>        </a:t>
            </a:r>
            <a:r>
              <a:rPr lang="en-US" sz="1900" dirty="0" err="1" smtClean="0"/>
              <a:t>cMFinal.GetMax</a:t>
            </a:r>
            <a:r>
              <a:rPr lang="en-US" sz="1900" dirty="0" smtClean="0"/>
              <a:t>() &lt;&lt; ")" &lt;&lt; std::</a:t>
            </a:r>
            <a:r>
              <a:rPr lang="en-US" sz="1900" dirty="0" err="1" smtClean="0"/>
              <a:t>endl</a:t>
            </a:r>
            <a:r>
              <a:rPr lang="en-US" sz="1900" dirty="0" smtClean="0"/>
              <a:t>;</a:t>
            </a:r>
          </a:p>
          <a:p>
            <a:pPr fontAlgn="base"/>
            <a:r>
              <a:rPr lang="en-US" sz="1900" dirty="0" smtClean="0"/>
              <a:t>    return 0;</a:t>
            </a:r>
          </a:p>
          <a:p>
            <a:pPr fontAlgn="base"/>
            <a:r>
              <a:rPr lang="en-US" sz="1900" dirty="0" smtClean="0"/>
              <a:t>}</a:t>
            </a:r>
          </a:p>
          <a:p>
            <a:pPr fontAlgn="base"/>
            <a:endParaRPr lang="en-US" b="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the I/O operators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400600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For classes that have multiple member variables, printing each of the variables Is tiresome</a:t>
            </a:r>
          </a:p>
          <a:p>
            <a:pPr fontAlgn="base"/>
            <a:r>
              <a:rPr lang="en-US" sz="2300" dirty="0" smtClean="0"/>
              <a:t>class Point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private:</a:t>
            </a:r>
          </a:p>
          <a:p>
            <a:pPr fontAlgn="base"/>
            <a:r>
              <a:rPr lang="en-US" sz="2300" dirty="0" smtClean="0"/>
              <a:t>    double </a:t>
            </a:r>
            <a:r>
              <a:rPr lang="en-US" sz="2300" dirty="0" err="1" smtClean="0"/>
              <a:t>m_dX</a:t>
            </a:r>
            <a:r>
              <a:rPr lang="en-US" sz="2300" dirty="0" smtClean="0"/>
              <a:t>, </a:t>
            </a:r>
            <a:r>
              <a:rPr lang="en-US" sz="2300" dirty="0" err="1" smtClean="0"/>
              <a:t>m_dY</a:t>
            </a:r>
            <a:r>
              <a:rPr lang="en-US" sz="2300" dirty="0" smtClean="0"/>
              <a:t>, </a:t>
            </a:r>
            <a:r>
              <a:rPr lang="en-US" sz="2300" dirty="0" err="1" smtClean="0"/>
              <a:t>m_dZ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public:</a:t>
            </a:r>
          </a:p>
          <a:p>
            <a:pPr fontAlgn="base"/>
            <a:r>
              <a:rPr lang="en-US" sz="2300" dirty="0" smtClean="0"/>
              <a:t>    Point(double </a:t>
            </a:r>
            <a:r>
              <a:rPr lang="en-US" sz="2300" dirty="0" err="1" smtClean="0"/>
              <a:t>dX</a:t>
            </a:r>
            <a:r>
              <a:rPr lang="en-US" sz="2300" dirty="0" smtClean="0"/>
              <a:t>=0.0, double </a:t>
            </a:r>
            <a:r>
              <a:rPr lang="en-US" sz="2300" dirty="0" err="1" smtClean="0"/>
              <a:t>dY</a:t>
            </a:r>
            <a:r>
              <a:rPr lang="en-US" sz="2300" dirty="0" smtClean="0"/>
              <a:t>=0.0, double </a:t>
            </a:r>
            <a:r>
              <a:rPr lang="en-US" sz="2300" dirty="0" err="1" smtClean="0"/>
              <a:t>dZ</a:t>
            </a:r>
            <a:r>
              <a:rPr lang="en-US" sz="2300" dirty="0" smtClean="0"/>
              <a:t>=0.0)</a:t>
            </a:r>
          </a:p>
          <a:p>
            <a:pPr fontAlgn="base"/>
            <a:r>
              <a:rPr lang="en-US" sz="2300" dirty="0" smtClean="0"/>
              <a:t>    {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m_dX</a:t>
            </a:r>
            <a:r>
              <a:rPr lang="en-US" sz="2300" dirty="0" smtClean="0"/>
              <a:t> = </a:t>
            </a:r>
            <a:r>
              <a:rPr lang="en-US" sz="2300" dirty="0" err="1" smtClean="0"/>
              <a:t>dX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m_dY</a:t>
            </a:r>
            <a:r>
              <a:rPr lang="en-US" sz="2300" dirty="0" smtClean="0"/>
              <a:t> = </a:t>
            </a:r>
            <a:r>
              <a:rPr lang="en-US" sz="2300" dirty="0" err="1" smtClean="0"/>
              <a:t>dY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m_dZ</a:t>
            </a:r>
            <a:r>
              <a:rPr lang="en-US" sz="2300" dirty="0" smtClean="0"/>
              <a:t> = </a:t>
            </a:r>
            <a:r>
              <a:rPr lang="en-US" sz="2300" dirty="0" err="1" smtClean="0"/>
              <a:t>dZ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    }</a:t>
            </a:r>
          </a:p>
          <a:p>
            <a:pPr fontAlgn="base"/>
            <a:r>
              <a:rPr lang="en-US" sz="2300" dirty="0" smtClean="0"/>
              <a:t>    double </a:t>
            </a:r>
            <a:r>
              <a:rPr lang="en-US" sz="2300" dirty="0" err="1" smtClean="0"/>
              <a:t>GetX</a:t>
            </a:r>
            <a:r>
              <a:rPr lang="en-US" sz="2300" dirty="0" smtClean="0"/>
              <a:t>() { return </a:t>
            </a:r>
            <a:r>
              <a:rPr lang="en-US" sz="2300" dirty="0" err="1" smtClean="0"/>
              <a:t>m_dX</a:t>
            </a:r>
            <a:r>
              <a:rPr lang="en-US" sz="2300" dirty="0" smtClean="0"/>
              <a:t>; }</a:t>
            </a:r>
          </a:p>
          <a:p>
            <a:pPr fontAlgn="base"/>
            <a:r>
              <a:rPr lang="en-US" sz="2300" dirty="0" smtClean="0"/>
              <a:t>    double </a:t>
            </a:r>
            <a:r>
              <a:rPr lang="en-US" sz="2300" dirty="0" err="1" smtClean="0"/>
              <a:t>GetY</a:t>
            </a:r>
            <a:r>
              <a:rPr lang="en-US" sz="2300" dirty="0" smtClean="0"/>
              <a:t>() { return </a:t>
            </a:r>
            <a:r>
              <a:rPr lang="en-US" sz="2300" dirty="0" err="1" smtClean="0"/>
              <a:t>m_dY</a:t>
            </a:r>
            <a:r>
              <a:rPr lang="en-US" sz="2300" dirty="0" smtClean="0"/>
              <a:t>; }</a:t>
            </a:r>
          </a:p>
          <a:p>
            <a:pPr fontAlgn="base"/>
            <a:r>
              <a:rPr lang="en-US" sz="2300" dirty="0" smtClean="0"/>
              <a:t>    double </a:t>
            </a:r>
            <a:r>
              <a:rPr lang="en-US" sz="2300" dirty="0" err="1" smtClean="0"/>
              <a:t>GetZ</a:t>
            </a:r>
            <a:r>
              <a:rPr lang="en-US" sz="2300" dirty="0" smtClean="0"/>
              <a:t>() { return </a:t>
            </a:r>
            <a:r>
              <a:rPr lang="en-US" sz="2300" dirty="0" err="1" smtClean="0"/>
              <a:t>m_dZ</a:t>
            </a:r>
            <a:r>
              <a:rPr lang="en-US" sz="2300" dirty="0" smtClean="0"/>
              <a:t>; }</a:t>
            </a:r>
          </a:p>
          <a:p>
            <a:pPr fontAlgn="base"/>
            <a:r>
              <a:rPr lang="en-US" sz="2300" dirty="0" smtClean="0"/>
              <a:t>};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721499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to print an instance of this class to the screen,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Point </a:t>
            </a:r>
            <a:r>
              <a:rPr lang="en-US" dirty="0" err="1" smtClean="0"/>
              <a:t>cPoint</a:t>
            </a:r>
            <a:r>
              <a:rPr lang="en-US" dirty="0" smtClean="0"/>
              <a:t>(5.0, 6.0, 7.0);</a:t>
            </a:r>
          </a:p>
          <a:p>
            <a:pPr fontAlgn="base"/>
            <a:r>
              <a:rPr lang="en-US" dirty="0" err="1" smtClean="0"/>
              <a:t>cout</a:t>
            </a:r>
            <a:r>
              <a:rPr lang="en-US" dirty="0" smtClean="0"/>
              <a:t> &lt;&lt; "(" &lt;&lt; </a:t>
            </a:r>
            <a:r>
              <a:rPr lang="en-US" dirty="0" err="1" smtClean="0"/>
              <a:t>cPoint.GetX</a:t>
            </a:r>
            <a:r>
              <a:rPr lang="en-US" dirty="0" smtClean="0"/>
              <a:t>() &lt;&lt; ", " &lt;&lt;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cPoint.GetY</a:t>
            </a:r>
            <a:r>
              <a:rPr lang="en-US" dirty="0" smtClean="0"/>
              <a:t>() &lt;&lt; ", " &lt;&lt;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cPoint.GetZ</a:t>
            </a:r>
            <a:r>
              <a:rPr lang="en-US" dirty="0" smtClean="0"/>
              <a:t>() &lt;&lt; ")";</a:t>
            </a:r>
          </a:p>
          <a:p>
            <a:endParaRPr lang="en-CA" dirty="0" smtClean="0"/>
          </a:p>
          <a:p>
            <a:r>
              <a:rPr lang="en-CA" b="0" dirty="0" smtClean="0"/>
              <a:t>Easier still to:</a:t>
            </a:r>
          </a:p>
          <a:p>
            <a:endParaRPr lang="en-CA" dirty="0" smtClean="0"/>
          </a:p>
          <a:p>
            <a:pPr fontAlgn="base"/>
            <a:r>
              <a:rPr lang="fr-FR" dirty="0" smtClean="0"/>
              <a:t>Point </a:t>
            </a:r>
            <a:r>
              <a:rPr lang="fr-FR" dirty="0" err="1" smtClean="0"/>
              <a:t>cPoint</a:t>
            </a:r>
            <a:r>
              <a:rPr lang="fr-FR" dirty="0" smtClean="0"/>
              <a:t>(5.0, 6.0, 7.0);</a:t>
            </a:r>
          </a:p>
          <a:p>
            <a:pPr fontAlgn="base"/>
            <a:r>
              <a:rPr lang="fr-FR" dirty="0" smtClean="0"/>
              <a:t>cout &lt;&lt; </a:t>
            </a:r>
            <a:r>
              <a:rPr lang="fr-FR" dirty="0" err="1" smtClean="0"/>
              <a:t>cPoint</a:t>
            </a:r>
            <a:r>
              <a:rPr lang="fr-FR" dirty="0" smtClean="0"/>
              <a:t>;</a:t>
            </a:r>
          </a:p>
          <a:p>
            <a:pPr fontAlgn="base"/>
            <a:endParaRPr lang="fr-FR" dirty="0" smtClean="0"/>
          </a:p>
          <a:p>
            <a:pPr fontAlgn="base"/>
            <a:r>
              <a:rPr lang="en-US" b="0" dirty="0" smtClean="0"/>
              <a:t> By overloading the &lt;&lt; operator, you can! </a:t>
            </a:r>
          </a:p>
          <a:p>
            <a:pPr fontAlgn="base"/>
            <a:endParaRPr lang="fr-FR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7666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Friend</a:t>
            </a:r>
            <a:r>
              <a:rPr lang="en-US" sz="2900" b="0" dirty="0" smtClean="0"/>
              <a:t> </a:t>
            </a:r>
            <a:r>
              <a:rPr lang="en-US" sz="2900" dirty="0" err="1" smtClean="0"/>
              <a:t>ostream</a:t>
            </a:r>
            <a:r>
              <a:rPr lang="en-US" sz="2900" dirty="0" smtClean="0"/>
              <a:t>&amp; operator&lt;&lt; (</a:t>
            </a:r>
            <a:r>
              <a:rPr lang="en-US" sz="2900" dirty="0" err="1" smtClean="0"/>
              <a:t>ostream</a:t>
            </a:r>
            <a:r>
              <a:rPr lang="en-US" sz="2900" dirty="0" smtClean="0"/>
              <a:t>&amp; out, Point&amp; </a:t>
            </a:r>
            <a:r>
              <a:rPr lang="en-US" sz="2900" dirty="0" err="1" smtClean="0"/>
              <a:t>cPoint</a:t>
            </a:r>
            <a:r>
              <a:rPr lang="en-US" sz="2900" dirty="0" smtClean="0"/>
              <a:t>);</a:t>
            </a:r>
          </a:p>
          <a:p>
            <a:pPr fontAlgn="base"/>
            <a:r>
              <a:rPr lang="en-US" sz="2900" dirty="0" smtClean="0"/>
              <a:t>class Point</a:t>
            </a:r>
          </a:p>
          <a:p>
            <a:pPr fontAlgn="base"/>
            <a:r>
              <a:rPr lang="en-US" sz="2900" dirty="0" smtClean="0"/>
              <a:t>{</a:t>
            </a:r>
          </a:p>
          <a:p>
            <a:pPr fontAlgn="base"/>
            <a:r>
              <a:rPr lang="en-US" sz="2900" dirty="0" smtClean="0"/>
              <a:t>private: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m_dX</a:t>
            </a:r>
            <a:r>
              <a:rPr lang="en-US" sz="2900" dirty="0" smtClean="0"/>
              <a:t>, </a:t>
            </a:r>
            <a:r>
              <a:rPr lang="en-US" sz="2900" dirty="0" err="1" smtClean="0"/>
              <a:t>m_dY</a:t>
            </a:r>
            <a:r>
              <a:rPr lang="en-US" sz="2900" dirty="0" smtClean="0"/>
              <a:t>, </a:t>
            </a:r>
            <a:r>
              <a:rPr lang="en-US" sz="2900" dirty="0" err="1" smtClean="0"/>
              <a:t>m_dZ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public:</a:t>
            </a:r>
          </a:p>
          <a:p>
            <a:pPr fontAlgn="base"/>
            <a:r>
              <a:rPr lang="en-US" sz="2900" dirty="0" smtClean="0"/>
              <a:t>    Point(double </a:t>
            </a:r>
            <a:r>
              <a:rPr lang="en-US" sz="2900" dirty="0" err="1" smtClean="0"/>
              <a:t>dX</a:t>
            </a:r>
            <a:r>
              <a:rPr lang="en-US" sz="2900" dirty="0" smtClean="0"/>
              <a:t>=0.0, double </a:t>
            </a:r>
            <a:r>
              <a:rPr lang="en-US" sz="2900" dirty="0" err="1" smtClean="0"/>
              <a:t>dY</a:t>
            </a:r>
            <a:r>
              <a:rPr lang="en-US" sz="2900" dirty="0" smtClean="0"/>
              <a:t>=0.0, double </a:t>
            </a:r>
            <a:r>
              <a:rPr lang="en-US" sz="2900" dirty="0" err="1" smtClean="0"/>
              <a:t>dZ</a:t>
            </a:r>
            <a:r>
              <a:rPr lang="en-US" sz="2900" dirty="0" smtClean="0"/>
              <a:t>=0.0)</a:t>
            </a:r>
          </a:p>
          <a:p>
            <a:pPr fontAlgn="base"/>
            <a:r>
              <a:rPr lang="en-US" sz="2900" dirty="0" smtClean="0"/>
              <a:t>    {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m_dX</a:t>
            </a:r>
            <a:r>
              <a:rPr lang="en-US" sz="2900" dirty="0" smtClean="0"/>
              <a:t> = </a:t>
            </a:r>
            <a:r>
              <a:rPr lang="en-US" sz="2900" dirty="0" err="1" smtClean="0"/>
              <a:t>dX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m_dY</a:t>
            </a:r>
            <a:r>
              <a:rPr lang="en-US" sz="2900" dirty="0" smtClean="0"/>
              <a:t> = </a:t>
            </a:r>
            <a:r>
              <a:rPr lang="en-US" sz="2900" dirty="0" err="1" smtClean="0"/>
              <a:t>dY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m_dZ</a:t>
            </a:r>
            <a:r>
              <a:rPr lang="en-US" sz="2900" dirty="0" smtClean="0"/>
              <a:t> = </a:t>
            </a:r>
            <a:r>
              <a:rPr lang="en-US" sz="2900" dirty="0" err="1" smtClean="0"/>
              <a:t>dZ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}</a:t>
            </a:r>
          </a:p>
          <a:p>
            <a:pPr fontAlgn="base"/>
            <a:r>
              <a:rPr lang="en-US" sz="2900" dirty="0" smtClean="0"/>
              <a:t>    friend </a:t>
            </a:r>
            <a:r>
              <a:rPr lang="en-US" sz="2900" dirty="0" err="1" smtClean="0"/>
              <a:t>ostream</a:t>
            </a:r>
            <a:r>
              <a:rPr lang="en-US" sz="2900" dirty="0" smtClean="0"/>
              <a:t>&amp; operator&lt;&lt; (</a:t>
            </a:r>
            <a:r>
              <a:rPr lang="en-US" sz="2900" dirty="0" err="1" smtClean="0"/>
              <a:t>ostream</a:t>
            </a:r>
            <a:r>
              <a:rPr lang="en-US" sz="2900" dirty="0" smtClean="0"/>
              <a:t> &amp;out, Point &amp;</a:t>
            </a:r>
            <a:r>
              <a:rPr lang="en-US" sz="2900" dirty="0" err="1" smtClean="0"/>
              <a:t>cPoint</a:t>
            </a:r>
            <a:r>
              <a:rPr lang="en-US" sz="2900" dirty="0" smtClean="0"/>
              <a:t>);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GetX</a:t>
            </a:r>
            <a:r>
              <a:rPr lang="en-US" sz="2900" dirty="0" smtClean="0"/>
              <a:t>() { return </a:t>
            </a:r>
            <a:r>
              <a:rPr lang="en-US" sz="2900" dirty="0" err="1" smtClean="0"/>
              <a:t>m_dX</a:t>
            </a:r>
            <a:r>
              <a:rPr lang="en-US" sz="2900" dirty="0" smtClean="0"/>
              <a:t>; }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GetY</a:t>
            </a:r>
            <a:r>
              <a:rPr lang="en-US" sz="2900" dirty="0" smtClean="0"/>
              <a:t>() { return </a:t>
            </a:r>
            <a:r>
              <a:rPr lang="en-US" sz="2900" dirty="0" err="1" smtClean="0"/>
              <a:t>m_dY</a:t>
            </a:r>
            <a:r>
              <a:rPr lang="en-US" sz="2900" dirty="0" smtClean="0"/>
              <a:t>; }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GetZ</a:t>
            </a:r>
            <a:r>
              <a:rPr lang="en-US" sz="2900" dirty="0" smtClean="0"/>
              <a:t>() { return </a:t>
            </a:r>
            <a:r>
              <a:rPr lang="en-US" sz="2900" dirty="0" err="1" smtClean="0"/>
              <a:t>m_dZ</a:t>
            </a:r>
            <a:r>
              <a:rPr lang="en-US" sz="2900" dirty="0" smtClean="0"/>
              <a:t>; }</a:t>
            </a:r>
          </a:p>
          <a:p>
            <a:pPr fontAlgn="base"/>
            <a:r>
              <a:rPr lang="en-US" sz="2900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/>
          <a:lstStyle/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err="1" smtClean="0"/>
              <a:t>ostream</a:t>
            </a:r>
            <a:r>
              <a:rPr lang="en-US" dirty="0" smtClean="0"/>
              <a:t>&amp; operator&lt;&lt; (</a:t>
            </a:r>
            <a:r>
              <a:rPr lang="en-US" dirty="0" err="1" smtClean="0"/>
              <a:t>ostream</a:t>
            </a:r>
            <a:r>
              <a:rPr lang="en-US" dirty="0" smtClean="0"/>
              <a:t>&amp; out, Point&amp; </a:t>
            </a:r>
            <a:r>
              <a:rPr lang="en-US" dirty="0" err="1" smtClean="0"/>
              <a:t>cPoint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// Since operator&lt;&lt; is a friend of the Point class, we can access</a:t>
            </a:r>
          </a:p>
          <a:p>
            <a:pPr fontAlgn="base"/>
            <a:r>
              <a:rPr lang="en-US" dirty="0" smtClean="0"/>
              <a:t>    // Point's members directly.</a:t>
            </a:r>
          </a:p>
          <a:p>
            <a:pPr fontAlgn="base"/>
            <a:r>
              <a:rPr lang="en-US" dirty="0" smtClean="0"/>
              <a:t>        out &lt;&lt; "(" &lt;&lt; </a:t>
            </a:r>
            <a:r>
              <a:rPr lang="en-US" dirty="0" err="1" smtClean="0"/>
              <a:t>cPoint.m_dX</a:t>
            </a:r>
            <a:r>
              <a:rPr lang="en-US" dirty="0" smtClean="0"/>
              <a:t> &lt;&lt; ", " &lt;&lt;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cPoint.m_dY</a:t>
            </a:r>
            <a:r>
              <a:rPr lang="en-US" dirty="0" smtClean="0"/>
              <a:t> &lt;&lt; ", " &lt;&lt;</a:t>
            </a:r>
          </a:p>
          <a:p>
            <a:pPr fontAlgn="base"/>
            <a:r>
              <a:rPr lang="en-US" dirty="0" smtClean="0"/>
              <a:t>        </a:t>
            </a:r>
            <a:r>
              <a:rPr lang="en-US" dirty="0" err="1" smtClean="0"/>
              <a:t>cPoint.m_dZ</a:t>
            </a:r>
            <a:r>
              <a:rPr lang="en-US" dirty="0" smtClean="0"/>
              <a:t> &lt;&lt; ")";</a:t>
            </a:r>
          </a:p>
          <a:p>
            <a:pPr fontAlgn="base"/>
            <a:r>
              <a:rPr lang="en-US" dirty="0" smtClean="0"/>
              <a:t>    return out;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Consider what would happen if our operator&lt;&lt; returned void. </a:t>
            </a:r>
          </a:p>
          <a:p>
            <a:r>
              <a:rPr lang="en-US" b="0" dirty="0" smtClean="0"/>
              <a:t>When the compiler evaluates 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cPoint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  <a:endParaRPr lang="en-US" b="0" dirty="0" smtClean="0"/>
          </a:p>
          <a:p>
            <a:r>
              <a:rPr lang="en-US" b="0" dirty="0" smtClean="0"/>
              <a:t>due to the precedence/</a:t>
            </a:r>
            <a:r>
              <a:rPr lang="en-US" b="0" dirty="0" err="1" smtClean="0"/>
              <a:t>associativity</a:t>
            </a:r>
            <a:r>
              <a:rPr lang="en-US" b="0" dirty="0" smtClean="0"/>
              <a:t> rules, it evaluates this expression as </a:t>
            </a:r>
            <a:r>
              <a:rPr lang="en-US" dirty="0" smtClean="0"/>
              <a:t>(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cPoint</a:t>
            </a:r>
            <a:r>
              <a:rPr lang="en-US" dirty="0" smtClean="0"/>
              <a:t>)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  <a:r>
              <a:rPr lang="en-US" b="0" dirty="0" smtClean="0"/>
              <a:t>. 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cPoint</a:t>
            </a:r>
            <a:r>
              <a:rPr lang="en-US" b="0" dirty="0" smtClean="0"/>
              <a:t> calls our void-returning overloaded operator&lt;&lt; function, which returns void. </a:t>
            </a:r>
          </a:p>
          <a:p>
            <a:r>
              <a:rPr lang="en-US" b="0" dirty="0" smtClean="0"/>
              <a:t>Then the partially evaluated expression becomes: </a:t>
            </a:r>
            <a:r>
              <a:rPr lang="en-US" dirty="0" smtClean="0"/>
              <a:t>void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  <a:r>
              <a:rPr lang="en-US" b="0" dirty="0" smtClean="0"/>
              <a:t>, which makes no sense!</a:t>
            </a:r>
          </a:p>
          <a:p>
            <a:r>
              <a:rPr lang="en-US" b="0" dirty="0" smtClean="0"/>
              <a:t>By returning the out parameter as the return type instead, </a:t>
            </a:r>
            <a:r>
              <a:rPr lang="en-US" dirty="0" smtClean="0"/>
              <a:t>(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cPoint</a:t>
            </a:r>
            <a:r>
              <a:rPr lang="en-US" dirty="0" smtClean="0"/>
              <a:t>)</a:t>
            </a:r>
            <a:r>
              <a:rPr lang="en-US" b="0" dirty="0" smtClean="0"/>
              <a:t> returns </a:t>
            </a:r>
            <a:r>
              <a:rPr lang="en-US" b="0" dirty="0" err="1" smtClean="0"/>
              <a:t>cout</a:t>
            </a:r>
            <a:r>
              <a:rPr lang="en-US" b="0" dirty="0" smtClean="0"/>
              <a:t>. Then our partially evaluated expression becomes: </a:t>
            </a:r>
            <a:r>
              <a:rPr lang="en-US" dirty="0" err="1" smtClean="0"/>
              <a:t>cout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  <a:r>
              <a:rPr lang="en-US" b="0" dirty="0" smtClean="0"/>
              <a:t>, which then gets evaluated itself!</a:t>
            </a:r>
            <a:endParaRPr lang="en-CA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328592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 smtClean="0"/>
              <a:t>consider the following example:</a:t>
            </a:r>
          </a:p>
          <a:p>
            <a:endParaRPr lang="en-US" b="0" dirty="0" smtClean="0"/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Point cPoint1(2.0, 3.0, 4.0);</a:t>
            </a:r>
          </a:p>
          <a:p>
            <a:pPr fontAlgn="base"/>
            <a:r>
              <a:rPr lang="en-US" dirty="0" smtClean="0"/>
              <a:t>    Point cPoint2(6.0, 7.0, 8.0);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using namespace std;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cout</a:t>
            </a:r>
            <a:r>
              <a:rPr lang="en-US" dirty="0" smtClean="0"/>
              <a:t> &lt;&lt; cPoint1 &lt;&lt; " " &lt;&lt; cPoint2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endParaRPr lang="en-US" dirty="0" smtClean="0"/>
          </a:p>
          <a:p>
            <a:r>
              <a:rPr lang="en-US" b="0" dirty="0" smtClean="0"/>
              <a:t>This produces the following result:</a:t>
            </a:r>
          </a:p>
          <a:p>
            <a:r>
              <a:rPr lang="en-US" b="0" dirty="0" smtClean="0"/>
              <a:t>(2.0, 3.0, 4.0) (6.0, 7.0, 8.0)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&gt;&gt;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7859216" cy="5760640"/>
          </a:xfrm>
        </p:spPr>
        <p:txBody>
          <a:bodyPr>
            <a:normAutofit fontScale="47500" lnSpcReduction="20000"/>
          </a:bodyPr>
          <a:lstStyle/>
          <a:p>
            <a:r>
              <a:rPr lang="en-US" sz="3800" b="0" dirty="0" smtClean="0"/>
              <a:t>// </a:t>
            </a:r>
            <a:r>
              <a:rPr lang="en-US" sz="3800" b="0" dirty="0" err="1" smtClean="0"/>
              <a:t>cin</a:t>
            </a:r>
            <a:r>
              <a:rPr lang="en-US" sz="3800" b="0" dirty="0" smtClean="0"/>
              <a:t> is an object of type </a:t>
            </a:r>
            <a:r>
              <a:rPr lang="en-US" sz="3800" b="0" dirty="0" err="1" smtClean="0"/>
              <a:t>istream</a:t>
            </a:r>
            <a:r>
              <a:rPr lang="en-US" sz="3800" b="0" dirty="0" smtClean="0"/>
              <a:t>!</a:t>
            </a:r>
          </a:p>
          <a:p>
            <a:pPr fontAlgn="base"/>
            <a:r>
              <a:rPr lang="en-US" sz="2900" dirty="0" smtClean="0"/>
              <a:t>class Point</a:t>
            </a:r>
          </a:p>
          <a:p>
            <a:pPr fontAlgn="base"/>
            <a:r>
              <a:rPr lang="en-US" sz="2900" dirty="0" smtClean="0"/>
              <a:t>{</a:t>
            </a:r>
          </a:p>
          <a:p>
            <a:pPr fontAlgn="base"/>
            <a:r>
              <a:rPr lang="en-US" sz="2900" dirty="0" smtClean="0"/>
              <a:t>private: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m_dX</a:t>
            </a:r>
            <a:r>
              <a:rPr lang="en-US" sz="2900" dirty="0" smtClean="0"/>
              <a:t>, </a:t>
            </a:r>
            <a:r>
              <a:rPr lang="en-US" sz="2900" dirty="0" err="1" smtClean="0"/>
              <a:t>m_dY</a:t>
            </a:r>
            <a:r>
              <a:rPr lang="en-US" sz="2900" dirty="0" smtClean="0"/>
              <a:t>, </a:t>
            </a:r>
            <a:r>
              <a:rPr lang="en-US" sz="2900" dirty="0" err="1" smtClean="0"/>
              <a:t>m_dZ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public:</a:t>
            </a:r>
          </a:p>
          <a:p>
            <a:pPr fontAlgn="base"/>
            <a:r>
              <a:rPr lang="en-US" sz="2900" dirty="0" smtClean="0"/>
              <a:t>    Point(double </a:t>
            </a:r>
            <a:r>
              <a:rPr lang="en-US" sz="2900" dirty="0" err="1" smtClean="0"/>
              <a:t>dX</a:t>
            </a:r>
            <a:r>
              <a:rPr lang="en-US" sz="2900" dirty="0" smtClean="0"/>
              <a:t>=0.0, double </a:t>
            </a:r>
            <a:r>
              <a:rPr lang="en-US" sz="2900" dirty="0" err="1" smtClean="0"/>
              <a:t>dY</a:t>
            </a:r>
            <a:r>
              <a:rPr lang="en-US" sz="2900" dirty="0" smtClean="0"/>
              <a:t>=0.0, double </a:t>
            </a:r>
            <a:r>
              <a:rPr lang="en-US" sz="2900" dirty="0" err="1" smtClean="0"/>
              <a:t>dZ</a:t>
            </a:r>
            <a:r>
              <a:rPr lang="en-US" sz="2900" dirty="0" smtClean="0"/>
              <a:t>=0.0)</a:t>
            </a:r>
          </a:p>
          <a:p>
            <a:pPr fontAlgn="base"/>
            <a:r>
              <a:rPr lang="en-US" sz="2900" dirty="0" smtClean="0"/>
              <a:t>    {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m_dX</a:t>
            </a:r>
            <a:r>
              <a:rPr lang="en-US" sz="2900" dirty="0" smtClean="0"/>
              <a:t> = </a:t>
            </a:r>
            <a:r>
              <a:rPr lang="en-US" sz="2900" dirty="0" err="1" smtClean="0"/>
              <a:t>dX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m_dY</a:t>
            </a:r>
            <a:r>
              <a:rPr lang="en-US" sz="2900" dirty="0" smtClean="0"/>
              <a:t> = </a:t>
            </a:r>
            <a:r>
              <a:rPr lang="en-US" sz="2900" dirty="0" err="1" smtClean="0"/>
              <a:t>dY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</a:t>
            </a:r>
            <a:r>
              <a:rPr lang="en-US" sz="2900" dirty="0" err="1" smtClean="0"/>
              <a:t>m_dZ</a:t>
            </a:r>
            <a:r>
              <a:rPr lang="en-US" sz="2900" dirty="0" smtClean="0"/>
              <a:t> = </a:t>
            </a:r>
            <a:r>
              <a:rPr lang="en-US" sz="2900" dirty="0" err="1" smtClean="0"/>
              <a:t>dZ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}</a:t>
            </a:r>
          </a:p>
          <a:p>
            <a:pPr fontAlgn="base"/>
            <a:r>
              <a:rPr lang="en-US" sz="2900" dirty="0" smtClean="0"/>
              <a:t>    friend </a:t>
            </a:r>
            <a:r>
              <a:rPr lang="en-US" sz="2900" dirty="0" err="1" smtClean="0"/>
              <a:t>ostream</a:t>
            </a:r>
            <a:r>
              <a:rPr lang="en-US" sz="2900" dirty="0" smtClean="0"/>
              <a:t>&amp; operator&lt;&lt; (</a:t>
            </a:r>
            <a:r>
              <a:rPr lang="en-US" sz="2900" dirty="0" err="1" smtClean="0"/>
              <a:t>ostream</a:t>
            </a:r>
            <a:r>
              <a:rPr lang="en-US" sz="2900" dirty="0" smtClean="0"/>
              <a:t> &amp;out, Point &amp;</a:t>
            </a:r>
            <a:r>
              <a:rPr lang="en-US" sz="2900" dirty="0" err="1" smtClean="0"/>
              <a:t>cPoint</a:t>
            </a:r>
            <a:r>
              <a:rPr lang="en-US" sz="2900" dirty="0" smtClean="0"/>
              <a:t>);</a:t>
            </a:r>
          </a:p>
          <a:p>
            <a:pPr fontAlgn="base"/>
            <a:r>
              <a:rPr lang="en-US" sz="2900" dirty="0" smtClean="0"/>
              <a:t>    friend </a:t>
            </a:r>
            <a:r>
              <a:rPr lang="en-US" sz="2900" dirty="0" err="1" smtClean="0"/>
              <a:t>istream</a:t>
            </a:r>
            <a:r>
              <a:rPr lang="en-US" sz="2900" dirty="0" smtClean="0"/>
              <a:t>&amp; operator&gt;&gt; (</a:t>
            </a:r>
            <a:r>
              <a:rPr lang="en-US" sz="2900" dirty="0" err="1" smtClean="0"/>
              <a:t>istream</a:t>
            </a:r>
            <a:r>
              <a:rPr lang="en-US" sz="2900" dirty="0" smtClean="0"/>
              <a:t> &amp;in, Point &amp;</a:t>
            </a:r>
            <a:r>
              <a:rPr lang="en-US" sz="2900" dirty="0" err="1" smtClean="0"/>
              <a:t>cPoint</a:t>
            </a:r>
            <a:r>
              <a:rPr lang="en-US" sz="2900" dirty="0" smtClean="0"/>
              <a:t>);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GetX</a:t>
            </a:r>
            <a:r>
              <a:rPr lang="en-US" sz="2900" dirty="0" smtClean="0"/>
              <a:t>() { return </a:t>
            </a:r>
            <a:r>
              <a:rPr lang="en-US" sz="2900" dirty="0" err="1" smtClean="0"/>
              <a:t>m_dX</a:t>
            </a:r>
            <a:r>
              <a:rPr lang="en-US" sz="2900" dirty="0" smtClean="0"/>
              <a:t>; }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GetY</a:t>
            </a:r>
            <a:r>
              <a:rPr lang="en-US" sz="2900" dirty="0" smtClean="0"/>
              <a:t>() { return </a:t>
            </a:r>
            <a:r>
              <a:rPr lang="en-US" sz="2900" dirty="0" err="1" smtClean="0"/>
              <a:t>m_dY</a:t>
            </a:r>
            <a:r>
              <a:rPr lang="en-US" sz="2900" dirty="0" smtClean="0"/>
              <a:t>; }</a:t>
            </a:r>
          </a:p>
          <a:p>
            <a:pPr fontAlgn="base"/>
            <a:r>
              <a:rPr lang="en-US" sz="2900" dirty="0" smtClean="0"/>
              <a:t>    double </a:t>
            </a:r>
            <a:r>
              <a:rPr lang="en-US" sz="2900" dirty="0" err="1" smtClean="0"/>
              <a:t>GetZ</a:t>
            </a:r>
            <a:r>
              <a:rPr lang="en-US" sz="2900" dirty="0" smtClean="0"/>
              <a:t>() { return </a:t>
            </a:r>
            <a:r>
              <a:rPr lang="en-US" sz="2900" dirty="0" err="1" smtClean="0"/>
              <a:t>m_dZ</a:t>
            </a:r>
            <a:r>
              <a:rPr lang="en-US" sz="2900" dirty="0" smtClean="0"/>
              <a:t>; }</a:t>
            </a:r>
          </a:p>
          <a:p>
            <a:pPr fontAlgn="base"/>
            <a:r>
              <a:rPr lang="en-US" sz="2900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Public </a:t>
            </a:r>
            <a:r>
              <a:rPr lang="en-CA" dirty="0" err="1"/>
              <a:t>vs</a:t>
            </a:r>
            <a:r>
              <a:rPr lang="en-CA" dirty="0"/>
              <a:t> private access </a:t>
            </a:r>
            <a:r>
              <a:rPr lang="en-CA" dirty="0" err="1"/>
              <a:t>specifiers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struct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DateStruct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main()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{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DateStruct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verdana"/>
              </a:rPr>
              <a:t>sDate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sDate.nMonth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sDate.nDay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14;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 err="1">
                <a:solidFill>
                  <a:srgbClr val="000000"/>
                </a:solidFill>
                <a:latin typeface="verdana"/>
              </a:rPr>
              <a:t>sDate.nYear</a:t>
            </a:r>
            <a:r>
              <a:rPr lang="en-CA" dirty="0">
                <a:solidFill>
                  <a:srgbClr val="000000"/>
                </a:solidFill>
                <a:latin typeface="verdana"/>
              </a:rPr>
              <a:t> = 2020;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return 0; 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646716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en-US" sz="2900" dirty="0" err="1" smtClean="0"/>
              <a:t>ostream</a:t>
            </a:r>
            <a:r>
              <a:rPr lang="en-US" sz="2900" dirty="0" smtClean="0"/>
              <a:t>&amp; operator&lt;&lt; (</a:t>
            </a:r>
            <a:r>
              <a:rPr lang="en-US" sz="2900" dirty="0" err="1" smtClean="0"/>
              <a:t>ostream</a:t>
            </a:r>
            <a:r>
              <a:rPr lang="en-US" sz="2900" dirty="0" smtClean="0"/>
              <a:t> &amp;out, Point &amp;</a:t>
            </a:r>
            <a:r>
              <a:rPr lang="en-US" sz="2900" dirty="0" err="1" smtClean="0"/>
              <a:t>cPoint</a:t>
            </a:r>
            <a:r>
              <a:rPr lang="en-US" sz="2900" dirty="0" smtClean="0"/>
              <a:t>)</a:t>
            </a:r>
          </a:p>
          <a:p>
            <a:pPr fontAlgn="base"/>
            <a:r>
              <a:rPr lang="en-US" sz="2900" dirty="0" smtClean="0"/>
              <a:t>{</a:t>
            </a:r>
          </a:p>
          <a:p>
            <a:pPr fontAlgn="base"/>
            <a:r>
              <a:rPr lang="en-US" sz="2900" dirty="0" smtClean="0"/>
              <a:t>    // Since operator&lt;&lt; is a friend of the Point class, we can access</a:t>
            </a:r>
          </a:p>
          <a:p>
            <a:pPr fontAlgn="base"/>
            <a:r>
              <a:rPr lang="en-US" sz="2900" dirty="0" smtClean="0"/>
              <a:t>    // Point's members directly.</a:t>
            </a:r>
          </a:p>
          <a:p>
            <a:pPr fontAlgn="base"/>
            <a:r>
              <a:rPr lang="en-US" sz="2900" dirty="0" smtClean="0"/>
              <a:t>    out &lt;&lt; "(" &lt;&lt; </a:t>
            </a:r>
            <a:r>
              <a:rPr lang="en-US" sz="2900" dirty="0" err="1" smtClean="0"/>
              <a:t>cPoint.m_dX</a:t>
            </a:r>
            <a:r>
              <a:rPr lang="en-US" sz="2900" dirty="0" smtClean="0"/>
              <a:t> &lt;&lt; ", " &lt;&lt;</a:t>
            </a:r>
          </a:p>
          <a:p>
            <a:pPr fontAlgn="base"/>
            <a:r>
              <a:rPr lang="en-US" sz="2900" dirty="0" smtClean="0"/>
              <a:t>        </a:t>
            </a:r>
            <a:r>
              <a:rPr lang="en-US" sz="2900" dirty="0" err="1" smtClean="0"/>
              <a:t>cPoint.m_dY</a:t>
            </a:r>
            <a:r>
              <a:rPr lang="en-US" sz="2900" dirty="0" smtClean="0"/>
              <a:t> &lt;&lt; ", " &lt;&lt;</a:t>
            </a:r>
          </a:p>
          <a:p>
            <a:pPr fontAlgn="base"/>
            <a:r>
              <a:rPr lang="en-US" sz="2900" dirty="0" smtClean="0"/>
              <a:t>        </a:t>
            </a:r>
            <a:r>
              <a:rPr lang="en-US" sz="2900" dirty="0" err="1" smtClean="0"/>
              <a:t>cPoint.m_dZ</a:t>
            </a:r>
            <a:r>
              <a:rPr lang="en-US" sz="2900" dirty="0" smtClean="0"/>
              <a:t> &lt;&lt; ")";</a:t>
            </a:r>
          </a:p>
          <a:p>
            <a:pPr fontAlgn="base"/>
            <a:r>
              <a:rPr lang="en-US" sz="2900" dirty="0" smtClean="0"/>
              <a:t>    return out;</a:t>
            </a:r>
          </a:p>
          <a:p>
            <a:pPr fontAlgn="base"/>
            <a:r>
              <a:rPr lang="en-US" sz="2900" dirty="0" smtClean="0"/>
              <a:t>}</a:t>
            </a:r>
          </a:p>
          <a:p>
            <a:pPr fontAlgn="base"/>
            <a:r>
              <a:rPr lang="en-US" sz="2900" dirty="0" smtClean="0"/>
              <a:t> </a:t>
            </a:r>
          </a:p>
          <a:p>
            <a:pPr fontAlgn="base"/>
            <a:r>
              <a:rPr lang="en-US" sz="2900" dirty="0" err="1" smtClean="0"/>
              <a:t>istream</a:t>
            </a:r>
            <a:r>
              <a:rPr lang="en-US" sz="2900" dirty="0" smtClean="0"/>
              <a:t>&amp; operator&gt;&gt; (</a:t>
            </a:r>
            <a:r>
              <a:rPr lang="en-US" sz="2900" dirty="0" err="1" smtClean="0"/>
              <a:t>istream</a:t>
            </a:r>
            <a:r>
              <a:rPr lang="en-US" sz="2900" dirty="0" smtClean="0"/>
              <a:t> &amp;in, Point &amp;</a:t>
            </a:r>
            <a:r>
              <a:rPr lang="en-US" sz="2900" dirty="0" err="1" smtClean="0"/>
              <a:t>cPoint</a:t>
            </a:r>
            <a:r>
              <a:rPr lang="en-US" sz="2900" dirty="0" smtClean="0"/>
              <a:t>)</a:t>
            </a:r>
          </a:p>
          <a:p>
            <a:pPr fontAlgn="base"/>
            <a:r>
              <a:rPr lang="en-US" sz="2900" dirty="0" smtClean="0"/>
              <a:t>{</a:t>
            </a:r>
          </a:p>
          <a:p>
            <a:pPr fontAlgn="base"/>
            <a:r>
              <a:rPr lang="en-US" sz="2900" dirty="0" smtClean="0"/>
              <a:t>    in &gt;&gt; </a:t>
            </a:r>
            <a:r>
              <a:rPr lang="en-US" sz="2900" dirty="0" err="1" smtClean="0"/>
              <a:t>cPoint.m_dX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in &gt;&gt; </a:t>
            </a:r>
            <a:r>
              <a:rPr lang="en-US" sz="2900" dirty="0" err="1" smtClean="0"/>
              <a:t>cPoint.m_dY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in &gt;&gt; </a:t>
            </a:r>
            <a:r>
              <a:rPr lang="en-US" sz="2900" dirty="0" err="1" smtClean="0"/>
              <a:t>cPoint.m_dZ</a:t>
            </a:r>
            <a:r>
              <a:rPr lang="en-US" sz="2900" dirty="0" smtClean="0"/>
              <a:t>;</a:t>
            </a:r>
          </a:p>
          <a:p>
            <a:pPr fontAlgn="base"/>
            <a:r>
              <a:rPr lang="en-US" sz="2900" dirty="0" smtClean="0"/>
              <a:t>    return in;</a:t>
            </a:r>
          </a:p>
          <a:p>
            <a:pPr fontAlgn="base"/>
            <a:r>
              <a:rPr lang="en-US" sz="29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85000" lnSpcReduction="20000"/>
          </a:bodyPr>
          <a:lstStyle/>
          <a:p>
            <a:r>
              <a:rPr lang="en-US" sz="1900" b="0" dirty="0" smtClean="0"/>
              <a:t>sample program using both the overloaded operator&lt;&lt; and operator&gt;&gt;</a:t>
            </a:r>
          </a:p>
          <a:p>
            <a:endParaRPr lang="en-US" b="0" dirty="0" smtClean="0"/>
          </a:p>
          <a:p>
            <a:pPr fontAlgn="base"/>
            <a:r>
              <a:rPr lang="en-US" dirty="0" err="1" smtClean="0"/>
              <a:t>int</a:t>
            </a:r>
            <a:r>
              <a:rPr lang="en-US" dirty="0" smtClean="0"/>
              <a:t> main()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using namespace std;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cout</a:t>
            </a:r>
            <a:r>
              <a:rPr lang="en-US" dirty="0" smtClean="0"/>
              <a:t> &lt;&lt; "Enter a point: "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Point </a:t>
            </a:r>
            <a:r>
              <a:rPr lang="en-US" dirty="0" err="1" smtClean="0"/>
              <a:t>cPoint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cin</a:t>
            </a:r>
            <a:r>
              <a:rPr lang="en-US" dirty="0" smtClean="0"/>
              <a:t> &gt;&gt; </a:t>
            </a:r>
            <a:r>
              <a:rPr lang="en-US" dirty="0" err="1" smtClean="0"/>
              <a:t>cPoint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</a:t>
            </a:r>
            <a:r>
              <a:rPr lang="en-US" dirty="0" err="1" smtClean="0"/>
              <a:t>cout</a:t>
            </a:r>
            <a:r>
              <a:rPr lang="en-US" dirty="0" smtClean="0"/>
              <a:t> &lt;&lt; "You entered: " &lt;&lt; </a:t>
            </a:r>
            <a:r>
              <a:rPr lang="en-US" dirty="0" err="1" smtClean="0"/>
              <a:t>cPoint</a:t>
            </a:r>
            <a:r>
              <a:rPr lang="en-US" dirty="0" smtClean="0"/>
              <a:t> &lt;&lt; </a:t>
            </a:r>
            <a:r>
              <a:rPr lang="en-US" dirty="0" err="1" smtClean="0"/>
              <a:t>endl</a:t>
            </a:r>
            <a:r>
              <a:rPr lang="en-US" dirty="0" smtClean="0"/>
              <a:t>;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smtClean="0"/>
              <a:t>    return 0;</a:t>
            </a:r>
          </a:p>
          <a:p>
            <a:pPr fontAlgn="base"/>
            <a:r>
              <a:rPr lang="en-US" dirty="0" smtClean="0"/>
              <a:t>}</a:t>
            </a:r>
          </a:p>
          <a:p>
            <a:r>
              <a:rPr lang="en-US" sz="1900" b="0" dirty="0" smtClean="0"/>
              <a:t>Assuming the user enters 3.0 4.5 7.26 as input, the program produces the following result:</a:t>
            </a:r>
          </a:p>
          <a:p>
            <a:r>
              <a:rPr lang="en-US" sz="1900" b="0" dirty="0" smtClean="0"/>
              <a:t>You entered: (3, 4.5, 7.26)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overloaded output operator&lt;&lt;</a:t>
            </a:r>
          </a:p>
          <a:p>
            <a:r>
              <a:rPr lang="en-US" dirty="0" smtClean="0"/>
              <a:t>friend</a:t>
            </a:r>
            <a:r>
              <a:rPr lang="en-US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/>
              <a:t>ostream</a:t>
            </a:r>
            <a:r>
              <a:rPr lang="en-US" dirty="0" smtClean="0"/>
              <a:t>&amp; operator&lt;&lt; (</a:t>
            </a:r>
            <a:r>
              <a:rPr lang="en-US" dirty="0" err="1" smtClean="0"/>
              <a:t>ostream</a:t>
            </a:r>
            <a:r>
              <a:rPr lang="en-US" dirty="0" smtClean="0"/>
              <a:t> &amp;out, Point &amp;</a:t>
            </a:r>
            <a:r>
              <a:rPr lang="en-US" dirty="0" err="1" smtClean="0"/>
              <a:t>cPoint</a:t>
            </a:r>
            <a:r>
              <a:rPr lang="en-US" dirty="0" smtClean="0"/>
              <a:t>);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verdana"/>
              </a:rPr>
              <a:t>is actually better written as</a:t>
            </a:r>
          </a:p>
          <a:p>
            <a:r>
              <a:rPr lang="en-US" dirty="0" smtClean="0"/>
              <a:t>friend</a:t>
            </a:r>
            <a:r>
              <a:rPr lang="en-US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 smtClean="0"/>
              <a:t>ostream</a:t>
            </a:r>
            <a:r>
              <a:rPr lang="en-US" dirty="0" smtClean="0"/>
              <a:t>&amp; operator&lt;&lt; (</a:t>
            </a:r>
            <a:r>
              <a:rPr lang="en-US" dirty="0" err="1" smtClean="0"/>
              <a:t>ostream</a:t>
            </a:r>
            <a:r>
              <a:rPr lang="en-US" dirty="0" smtClean="0"/>
              <a:t> &amp;out, const</a:t>
            </a:r>
            <a:r>
              <a:rPr lang="en-US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smtClean="0"/>
              <a:t>Point &amp;</a:t>
            </a:r>
            <a:r>
              <a:rPr lang="en-US" dirty="0" err="1" smtClean="0"/>
              <a:t>cPoint</a:t>
            </a:r>
            <a:r>
              <a:rPr lang="en-US" dirty="0" smtClean="0"/>
              <a:t>);</a:t>
            </a:r>
          </a:p>
          <a:p>
            <a:r>
              <a:rPr lang="en-US" b="0" dirty="0" smtClean="0"/>
              <a:t>This way, you will be able to output both const and non-const objects. </a:t>
            </a:r>
          </a:p>
          <a:p>
            <a:r>
              <a:rPr lang="en-US" b="0" dirty="0" smtClean="0"/>
              <a:t>However, for the overloaded input operator&gt;&gt;, you will have to leave </a:t>
            </a:r>
            <a:r>
              <a:rPr lang="en-US" b="0" dirty="0" err="1" smtClean="0"/>
              <a:t>cPoint</a:t>
            </a:r>
            <a:r>
              <a:rPr lang="en-US" b="0" dirty="0" smtClean="0"/>
              <a:t> as non-const because the overloaded operator&gt;&gt; modifies </a:t>
            </a:r>
            <a:r>
              <a:rPr lang="en-US" b="0" dirty="0" err="1" smtClean="0"/>
              <a:t>cPoints</a:t>
            </a:r>
            <a:r>
              <a:rPr lang="en-US" b="0" dirty="0" smtClean="0"/>
              <a:t> members.</a:t>
            </a:r>
            <a:endParaRPr lang="en-C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0440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Overloading the comparison operators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400600"/>
          </a:xfrm>
        </p:spPr>
        <p:txBody>
          <a:bodyPr>
            <a:noAutofit/>
          </a:bodyPr>
          <a:lstStyle/>
          <a:p>
            <a:pPr fontAlgn="base"/>
            <a:r>
              <a:rPr lang="en-US" sz="1600" dirty="0" smtClean="0"/>
              <a:t>class Point</a:t>
            </a:r>
          </a:p>
          <a:p>
            <a:pPr fontAlgn="base"/>
            <a:r>
              <a:rPr lang="en-US" sz="1600" dirty="0" smtClean="0"/>
              <a:t>{</a:t>
            </a:r>
          </a:p>
          <a:p>
            <a:pPr fontAlgn="base"/>
            <a:r>
              <a:rPr lang="en-US" sz="1600" dirty="0" smtClean="0"/>
              <a:t>private:</a:t>
            </a:r>
          </a:p>
          <a:p>
            <a:pPr fontAlgn="base"/>
            <a:r>
              <a:rPr lang="en-US" sz="1600" dirty="0" smtClean="0"/>
              <a:t>    double </a:t>
            </a:r>
            <a:r>
              <a:rPr lang="en-US" sz="1600" dirty="0" err="1" smtClean="0"/>
              <a:t>m_dX</a:t>
            </a:r>
            <a:r>
              <a:rPr lang="en-US" sz="1600" dirty="0" smtClean="0"/>
              <a:t>, </a:t>
            </a:r>
            <a:r>
              <a:rPr lang="en-US" sz="1600" dirty="0" err="1" smtClean="0"/>
              <a:t>m_dY</a:t>
            </a:r>
            <a:r>
              <a:rPr lang="en-US" sz="1600" dirty="0" smtClean="0"/>
              <a:t>, </a:t>
            </a:r>
            <a:r>
              <a:rPr lang="en-US" sz="1600" dirty="0" err="1" smtClean="0"/>
              <a:t>m_dZ</a:t>
            </a:r>
            <a:r>
              <a:rPr lang="en-US" sz="1600" dirty="0" smtClean="0"/>
              <a:t>;</a:t>
            </a:r>
          </a:p>
          <a:p>
            <a:pPr fontAlgn="base"/>
            <a:r>
              <a:rPr lang="en-US" sz="1600" dirty="0" smtClean="0"/>
              <a:t>public:</a:t>
            </a:r>
          </a:p>
          <a:p>
            <a:pPr fontAlgn="base"/>
            <a:r>
              <a:rPr lang="en-US" sz="1600" dirty="0" smtClean="0"/>
              <a:t>    Point(double </a:t>
            </a:r>
            <a:r>
              <a:rPr lang="en-US" sz="1600" dirty="0" err="1" smtClean="0"/>
              <a:t>dX</a:t>
            </a:r>
            <a:r>
              <a:rPr lang="en-US" sz="1600" dirty="0" smtClean="0"/>
              <a:t>=0.0, double </a:t>
            </a:r>
            <a:r>
              <a:rPr lang="en-US" sz="1600" dirty="0" err="1" smtClean="0"/>
              <a:t>dY</a:t>
            </a:r>
            <a:r>
              <a:rPr lang="en-US" sz="1600" dirty="0" smtClean="0"/>
              <a:t>=0.0, double </a:t>
            </a:r>
            <a:r>
              <a:rPr lang="en-US" sz="1600" dirty="0" err="1" smtClean="0"/>
              <a:t>dZ</a:t>
            </a:r>
            <a:r>
              <a:rPr lang="en-US" sz="1600" dirty="0" smtClean="0"/>
              <a:t>=0.0)</a:t>
            </a:r>
          </a:p>
          <a:p>
            <a:pPr fontAlgn="base"/>
            <a:r>
              <a:rPr lang="en-US" sz="1600" dirty="0" smtClean="0"/>
              <a:t>    {</a:t>
            </a:r>
          </a:p>
          <a:p>
            <a:pPr fontAlgn="base"/>
            <a:r>
              <a:rPr lang="en-US" sz="1600" dirty="0" smtClean="0"/>
              <a:t>    </a:t>
            </a:r>
            <a:r>
              <a:rPr lang="en-US" sz="1600" dirty="0" err="1" smtClean="0"/>
              <a:t>m_dX</a:t>
            </a:r>
            <a:r>
              <a:rPr lang="en-US" sz="1600" dirty="0" smtClean="0"/>
              <a:t> = </a:t>
            </a:r>
            <a:r>
              <a:rPr lang="en-US" sz="1600" dirty="0" err="1" smtClean="0"/>
              <a:t>dX</a:t>
            </a:r>
            <a:r>
              <a:rPr lang="en-US" sz="1600" dirty="0" smtClean="0"/>
              <a:t>;   </a:t>
            </a:r>
            <a:r>
              <a:rPr lang="en-US" sz="1600" dirty="0" err="1" smtClean="0"/>
              <a:t>m_dY</a:t>
            </a:r>
            <a:r>
              <a:rPr lang="en-US" sz="1600" dirty="0" smtClean="0"/>
              <a:t> = </a:t>
            </a:r>
            <a:r>
              <a:rPr lang="en-US" sz="1600" dirty="0" err="1" smtClean="0"/>
              <a:t>dY</a:t>
            </a:r>
            <a:r>
              <a:rPr lang="en-US" sz="1600" dirty="0" smtClean="0"/>
              <a:t>;   </a:t>
            </a:r>
            <a:r>
              <a:rPr lang="en-US" sz="1600" dirty="0" err="1" smtClean="0"/>
              <a:t>m_dZ</a:t>
            </a:r>
            <a:r>
              <a:rPr lang="en-US" sz="1600" dirty="0" smtClean="0"/>
              <a:t> = </a:t>
            </a:r>
            <a:r>
              <a:rPr lang="en-US" sz="1600" dirty="0" err="1" smtClean="0"/>
              <a:t>dZ</a:t>
            </a:r>
            <a:r>
              <a:rPr lang="en-US" sz="1600" dirty="0" smtClean="0"/>
              <a:t>;</a:t>
            </a:r>
          </a:p>
          <a:p>
            <a:pPr fontAlgn="base"/>
            <a:r>
              <a:rPr lang="en-US" sz="1600" dirty="0" smtClean="0"/>
              <a:t>    }</a:t>
            </a:r>
          </a:p>
          <a:p>
            <a:pPr fontAlgn="base"/>
            <a:r>
              <a:rPr lang="en-US" sz="1600" dirty="0" smtClean="0"/>
              <a:t>    friend </a:t>
            </a:r>
            <a:r>
              <a:rPr lang="en-US" sz="1600" dirty="0" err="1" smtClean="0"/>
              <a:t>bool</a:t>
            </a:r>
            <a:r>
              <a:rPr lang="en-US" sz="1600" dirty="0" smtClean="0"/>
              <a:t> operator== (Point &amp;cP1, Point &amp;cP2);</a:t>
            </a:r>
          </a:p>
          <a:p>
            <a:pPr fontAlgn="base"/>
            <a:r>
              <a:rPr lang="en-US" sz="1600" dirty="0" smtClean="0"/>
              <a:t>    friend </a:t>
            </a:r>
            <a:r>
              <a:rPr lang="en-US" sz="1600" dirty="0" err="1" smtClean="0"/>
              <a:t>bool</a:t>
            </a:r>
            <a:r>
              <a:rPr lang="en-US" sz="1600" dirty="0" smtClean="0"/>
              <a:t> operator!= (Point &amp;cP1, Point &amp;cP2);</a:t>
            </a:r>
          </a:p>
          <a:p>
            <a:pPr fontAlgn="base"/>
            <a:r>
              <a:rPr lang="en-US" sz="1600" dirty="0" smtClean="0"/>
              <a:t>    double </a:t>
            </a:r>
            <a:r>
              <a:rPr lang="en-US" sz="1600" dirty="0" err="1" smtClean="0"/>
              <a:t>GetX</a:t>
            </a:r>
            <a:r>
              <a:rPr lang="en-US" sz="1600" dirty="0" smtClean="0"/>
              <a:t>() { return </a:t>
            </a:r>
            <a:r>
              <a:rPr lang="en-US" sz="1600" dirty="0" err="1" smtClean="0"/>
              <a:t>m_dX</a:t>
            </a:r>
            <a:r>
              <a:rPr lang="en-US" sz="1600" dirty="0" smtClean="0"/>
              <a:t>; }</a:t>
            </a:r>
          </a:p>
          <a:p>
            <a:pPr fontAlgn="base"/>
            <a:r>
              <a:rPr lang="en-US" sz="1600" dirty="0" smtClean="0"/>
              <a:t>    double </a:t>
            </a:r>
            <a:r>
              <a:rPr lang="en-US" sz="1600" dirty="0" err="1" smtClean="0"/>
              <a:t>GetY</a:t>
            </a:r>
            <a:r>
              <a:rPr lang="en-US" sz="1600" dirty="0" smtClean="0"/>
              <a:t>() { return </a:t>
            </a:r>
            <a:r>
              <a:rPr lang="en-US" sz="1600" dirty="0" err="1" smtClean="0"/>
              <a:t>m_dY</a:t>
            </a:r>
            <a:r>
              <a:rPr lang="en-US" sz="1600" dirty="0" smtClean="0"/>
              <a:t>; }</a:t>
            </a:r>
          </a:p>
          <a:p>
            <a:pPr fontAlgn="base"/>
            <a:r>
              <a:rPr lang="en-US" sz="1600" dirty="0" smtClean="0"/>
              <a:t>    double </a:t>
            </a:r>
            <a:r>
              <a:rPr lang="en-US" sz="1600" dirty="0" err="1" smtClean="0"/>
              <a:t>GetZ</a:t>
            </a:r>
            <a:r>
              <a:rPr lang="en-US" sz="1600" dirty="0" smtClean="0"/>
              <a:t>() { return </a:t>
            </a:r>
            <a:r>
              <a:rPr lang="en-US" sz="1600" dirty="0" err="1" smtClean="0"/>
              <a:t>m_dZ</a:t>
            </a:r>
            <a:r>
              <a:rPr lang="en-US" sz="1600" dirty="0" smtClean="0"/>
              <a:t>; }</a:t>
            </a:r>
          </a:p>
          <a:p>
            <a:pPr fontAlgn="base"/>
            <a:r>
              <a:rPr lang="en-US" sz="1600" dirty="0" smtClean="0"/>
              <a:t>};</a:t>
            </a:r>
          </a:p>
          <a:p>
            <a:endParaRPr lang="en-CA" sz="12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577483"/>
          </a:xfrm>
        </p:spPr>
        <p:txBody>
          <a:bodyPr>
            <a:normAutofit/>
          </a:bodyPr>
          <a:lstStyle/>
          <a:p>
            <a:pPr fontAlgn="base"/>
            <a:r>
              <a:rPr lang="en-US" dirty="0" err="1" smtClean="0"/>
              <a:t>bool</a:t>
            </a:r>
            <a:r>
              <a:rPr lang="en-US" dirty="0" smtClean="0"/>
              <a:t> operator== (Point &amp;cP1, Point &amp;cP2)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return (cP1.m_dX == cP2.m_dX &amp;&amp;</a:t>
            </a:r>
          </a:p>
          <a:p>
            <a:pPr fontAlgn="base"/>
            <a:r>
              <a:rPr lang="en-US" dirty="0" smtClean="0"/>
              <a:t>            cP1.m_dY == cP2.m_dY &amp;&amp;</a:t>
            </a:r>
          </a:p>
          <a:p>
            <a:pPr fontAlgn="base"/>
            <a:r>
              <a:rPr lang="en-US" dirty="0" smtClean="0"/>
              <a:t>            cP1.m_dZ == cP2.m_dZ);</a:t>
            </a:r>
          </a:p>
          <a:p>
            <a:pPr fontAlgn="base"/>
            <a:r>
              <a:rPr lang="en-US" dirty="0" smtClean="0"/>
              <a:t>}</a:t>
            </a:r>
          </a:p>
          <a:p>
            <a:pPr fontAlgn="base"/>
            <a:r>
              <a:rPr lang="en-US" dirty="0" smtClean="0"/>
              <a:t> </a:t>
            </a:r>
          </a:p>
          <a:p>
            <a:pPr fontAlgn="base"/>
            <a:r>
              <a:rPr lang="en-US" dirty="0" err="1" smtClean="0"/>
              <a:t>bool</a:t>
            </a:r>
            <a:r>
              <a:rPr lang="en-US" dirty="0" smtClean="0"/>
              <a:t> operator!= (Point &amp;cP1, Point &amp;cP2)</a:t>
            </a:r>
          </a:p>
          <a:p>
            <a:pPr fontAlgn="base"/>
            <a:r>
              <a:rPr lang="en-US" dirty="0" smtClean="0"/>
              <a:t>{</a:t>
            </a:r>
          </a:p>
          <a:p>
            <a:pPr fontAlgn="base"/>
            <a:r>
              <a:rPr lang="en-US" dirty="0" smtClean="0"/>
              <a:t>    return !(cP1 == cP2);</a:t>
            </a:r>
          </a:p>
          <a:p>
            <a:pPr fontAlgn="base"/>
            <a:r>
              <a:rPr lang="en-US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2828836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doesn’t really make sense to overload operator&gt; or operator&lt; for the Point class. What does it mean for a 3d point to be greater or less than another point? </a:t>
            </a:r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en-CA" dirty="0" smtClean="0"/>
              <a:t>note</a:t>
            </a:r>
            <a:endParaRPr lang="en-CA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649491"/>
          </a:xfrm>
        </p:spPr>
        <p:txBody>
          <a:bodyPr>
            <a:normAutofit fontScale="85000" lnSpcReduction="20000"/>
          </a:bodyPr>
          <a:lstStyle/>
          <a:p>
            <a:r>
              <a:rPr lang="en-US" sz="1900" b="0" dirty="0" smtClean="0"/>
              <a:t>example with an overloaded operator&gt;, operator&lt;, operator&gt;=, and operator&lt;=</a:t>
            </a:r>
          </a:p>
          <a:p>
            <a:pPr fontAlgn="base"/>
            <a:r>
              <a:rPr lang="en-US" sz="2100" dirty="0" smtClean="0"/>
              <a:t>class Cents</a:t>
            </a:r>
          </a:p>
          <a:p>
            <a:pPr fontAlgn="base"/>
            <a:r>
              <a:rPr lang="en-US" sz="2100" dirty="0" smtClean="0"/>
              <a:t>{</a:t>
            </a:r>
          </a:p>
          <a:p>
            <a:pPr fontAlgn="base"/>
            <a:r>
              <a:rPr lang="en-US" sz="2100" dirty="0" smtClean="0"/>
              <a:t>private:</a:t>
            </a:r>
          </a:p>
          <a:p>
            <a:pPr fontAlgn="base"/>
            <a:r>
              <a:rPr lang="en-US" sz="2100" dirty="0" smtClean="0"/>
              <a:t>    </a:t>
            </a:r>
            <a:r>
              <a:rPr lang="en-US" sz="2100" dirty="0" err="1" smtClean="0"/>
              <a:t>int</a:t>
            </a:r>
            <a:r>
              <a:rPr lang="en-US" sz="2100" dirty="0" smtClean="0"/>
              <a:t> </a:t>
            </a:r>
            <a:r>
              <a:rPr lang="en-US" sz="2100" dirty="0" err="1" smtClean="0"/>
              <a:t>m_nCents</a:t>
            </a:r>
            <a:r>
              <a:rPr lang="en-US" sz="2100" dirty="0" smtClean="0"/>
              <a:t>;</a:t>
            </a:r>
          </a:p>
          <a:p>
            <a:pPr fontAlgn="base"/>
            <a:r>
              <a:rPr lang="en-US" sz="2100" dirty="0" smtClean="0"/>
              <a:t> </a:t>
            </a:r>
          </a:p>
          <a:p>
            <a:pPr fontAlgn="base"/>
            <a:r>
              <a:rPr lang="en-US" sz="2100" dirty="0" smtClean="0"/>
              <a:t>public:</a:t>
            </a:r>
          </a:p>
          <a:p>
            <a:pPr fontAlgn="base"/>
            <a:r>
              <a:rPr lang="en-US" sz="2100" dirty="0" smtClean="0"/>
              <a:t>    Cents(</a:t>
            </a:r>
            <a:r>
              <a:rPr lang="en-US" sz="2100" dirty="0" err="1" smtClean="0"/>
              <a:t>int</a:t>
            </a:r>
            <a:r>
              <a:rPr lang="en-US" sz="2100" dirty="0" smtClean="0"/>
              <a:t> </a:t>
            </a:r>
            <a:r>
              <a:rPr lang="en-US" sz="2100" dirty="0" err="1" smtClean="0"/>
              <a:t>nCents</a:t>
            </a:r>
            <a:r>
              <a:rPr lang="en-US" sz="2100" dirty="0" smtClean="0"/>
              <a:t>) { </a:t>
            </a:r>
            <a:r>
              <a:rPr lang="en-US" sz="2100" dirty="0" err="1" smtClean="0"/>
              <a:t>m_nCents</a:t>
            </a:r>
            <a:r>
              <a:rPr lang="en-US" sz="2100" dirty="0" smtClean="0"/>
              <a:t> = </a:t>
            </a:r>
            <a:r>
              <a:rPr lang="en-US" sz="2100" dirty="0" err="1" smtClean="0"/>
              <a:t>nCents</a:t>
            </a:r>
            <a:r>
              <a:rPr lang="en-US" sz="2100" dirty="0" smtClean="0"/>
              <a:t>; }</a:t>
            </a:r>
          </a:p>
          <a:p>
            <a:pPr fontAlgn="base"/>
            <a:r>
              <a:rPr lang="en-US" sz="2100" dirty="0" smtClean="0"/>
              <a:t> </a:t>
            </a:r>
          </a:p>
          <a:p>
            <a:pPr fontAlgn="base"/>
            <a:r>
              <a:rPr lang="en-US" sz="2100" dirty="0" smtClean="0"/>
              <a:t>    friend </a:t>
            </a:r>
            <a:r>
              <a:rPr lang="en-US" sz="2100" dirty="0" err="1" smtClean="0"/>
              <a:t>bool</a:t>
            </a:r>
            <a:r>
              <a:rPr lang="en-US" sz="2100" dirty="0" smtClean="0"/>
              <a:t> operator&gt; (Cents &amp;cC1, Cents &amp;cC2);</a:t>
            </a:r>
          </a:p>
          <a:p>
            <a:pPr fontAlgn="base"/>
            <a:r>
              <a:rPr lang="en-US" sz="2100" dirty="0" smtClean="0"/>
              <a:t>    friend </a:t>
            </a:r>
            <a:r>
              <a:rPr lang="en-US" sz="2100" dirty="0" err="1" smtClean="0"/>
              <a:t>bool</a:t>
            </a:r>
            <a:r>
              <a:rPr lang="en-US" sz="2100" dirty="0" smtClean="0"/>
              <a:t> operator&lt;= (Cents &amp;cC1, Cents &amp;cC2);</a:t>
            </a:r>
          </a:p>
          <a:p>
            <a:pPr fontAlgn="base"/>
            <a:r>
              <a:rPr lang="en-US" sz="2100" dirty="0" smtClean="0"/>
              <a:t> </a:t>
            </a:r>
          </a:p>
          <a:p>
            <a:pPr fontAlgn="base"/>
            <a:r>
              <a:rPr lang="en-US" sz="2100" dirty="0" smtClean="0"/>
              <a:t>    friend </a:t>
            </a:r>
            <a:r>
              <a:rPr lang="en-US" sz="2100" dirty="0" err="1" smtClean="0"/>
              <a:t>bool</a:t>
            </a:r>
            <a:r>
              <a:rPr lang="en-US" sz="2100" dirty="0" smtClean="0"/>
              <a:t> operator&lt; (Cents &amp;cC1, Cents &amp;cC2);</a:t>
            </a:r>
          </a:p>
          <a:p>
            <a:pPr fontAlgn="base"/>
            <a:r>
              <a:rPr lang="en-US" sz="2100" dirty="0" smtClean="0"/>
              <a:t>    friend </a:t>
            </a:r>
            <a:r>
              <a:rPr lang="en-US" sz="2100" dirty="0" err="1" smtClean="0"/>
              <a:t>bool</a:t>
            </a:r>
            <a:r>
              <a:rPr lang="en-US" sz="2100" dirty="0" smtClean="0"/>
              <a:t> operator&gt;= (Cents &amp;cC1, Cents &amp;cC2);</a:t>
            </a:r>
          </a:p>
          <a:p>
            <a:pPr fontAlgn="base"/>
            <a:r>
              <a:rPr lang="en-US" sz="2100" dirty="0" smtClean="0"/>
              <a:t>};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26469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2300" dirty="0" err="1" smtClean="0"/>
              <a:t>bool</a:t>
            </a:r>
            <a:r>
              <a:rPr lang="en-US" sz="2300" dirty="0" smtClean="0"/>
              <a:t> operator&gt; (Cents &amp;cC1, Cents &amp;cC2)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return cC1.m_nCents &gt; cC2.m_nCents;</a:t>
            </a:r>
          </a:p>
          <a:p>
            <a:pPr fontAlgn="base"/>
            <a:r>
              <a:rPr lang="en-US" sz="2300" dirty="0" smtClean="0"/>
              <a:t>}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err="1" smtClean="0"/>
              <a:t>bool</a:t>
            </a:r>
            <a:r>
              <a:rPr lang="en-US" sz="2300" dirty="0" smtClean="0"/>
              <a:t> operator&lt;= (Cents &amp;cC1, Cents &amp;cC2)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return cC1.m_nCents &lt;= cC2.m_nCents;</a:t>
            </a:r>
          </a:p>
          <a:p>
            <a:pPr fontAlgn="base"/>
            <a:r>
              <a:rPr lang="en-US" sz="2300" dirty="0" smtClean="0"/>
              <a:t>}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err="1" smtClean="0"/>
              <a:t>bool</a:t>
            </a:r>
            <a:r>
              <a:rPr lang="en-US" sz="2300" dirty="0" smtClean="0"/>
              <a:t> operator&lt; (Cents &amp;cC1, Cents &amp;cC2)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return cC1.m_nCents &lt; cC2.m_nCents;</a:t>
            </a:r>
          </a:p>
          <a:p>
            <a:pPr fontAlgn="base"/>
            <a:r>
              <a:rPr lang="en-US" sz="2300" dirty="0" smtClean="0"/>
              <a:t>}</a:t>
            </a:r>
          </a:p>
          <a:p>
            <a:pPr fontAlgn="base"/>
            <a:r>
              <a:rPr lang="en-US" sz="2300" dirty="0" smtClean="0"/>
              <a:t> </a:t>
            </a:r>
          </a:p>
          <a:p>
            <a:pPr fontAlgn="base"/>
            <a:r>
              <a:rPr lang="en-US" sz="2300" dirty="0" err="1" smtClean="0"/>
              <a:t>bool</a:t>
            </a:r>
            <a:r>
              <a:rPr lang="en-US" sz="2300" dirty="0" smtClean="0"/>
              <a:t> operator&gt;= (Cents &amp;cC1, Cents &amp;cC2)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return cC1.m_nCents &gt;= cC2.m_nCents;</a:t>
            </a:r>
          </a:p>
          <a:p>
            <a:pPr fontAlgn="base"/>
            <a:r>
              <a:rPr lang="en-US" sz="23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420888"/>
            <a:ext cx="5915000" cy="3345235"/>
          </a:xfrm>
        </p:spPr>
        <p:txBody>
          <a:bodyPr/>
          <a:lstStyle/>
          <a:p>
            <a:r>
              <a:rPr lang="en-US" b="0" dirty="0" smtClean="0"/>
              <a:t>Note that there is some redundancy here as well. operator&gt; and operator&lt;= are logical opposites, so one could be defined in terms of the other.</a:t>
            </a:r>
            <a:endParaRPr lang="en-CA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260058"/>
          </a:xfrm>
        </p:spPr>
        <p:txBody>
          <a:bodyPr>
            <a:normAutofit/>
          </a:bodyPr>
          <a:lstStyle/>
          <a:p>
            <a:r>
              <a:rPr lang="en-US" b="1" dirty="0" smtClean="0"/>
              <a:t>Overloading unary operators +, -, and 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2453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sz="2300" dirty="0" smtClean="0"/>
              <a:t>class Cents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private:</a:t>
            </a:r>
          </a:p>
          <a:p>
            <a:pPr fontAlgn="base"/>
            <a:r>
              <a:rPr lang="en-US" sz="2300" dirty="0" smtClean="0"/>
              <a:t>    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m_nCents</a:t>
            </a:r>
            <a:r>
              <a:rPr lang="en-US" sz="2300" dirty="0" smtClean="0"/>
              <a:t>;</a:t>
            </a:r>
          </a:p>
          <a:p>
            <a:pPr fontAlgn="base"/>
            <a:r>
              <a:rPr lang="en-US" sz="2300" dirty="0" smtClean="0"/>
              <a:t>public:</a:t>
            </a:r>
          </a:p>
          <a:p>
            <a:pPr fontAlgn="base"/>
            <a:r>
              <a:rPr lang="en-US" sz="2300" dirty="0" smtClean="0"/>
              <a:t>    Cents(</a:t>
            </a:r>
            <a:r>
              <a:rPr lang="en-US" sz="2300" dirty="0" err="1" smtClean="0"/>
              <a:t>int</a:t>
            </a:r>
            <a:r>
              <a:rPr lang="en-US" sz="2300" dirty="0" smtClean="0"/>
              <a:t> </a:t>
            </a:r>
            <a:r>
              <a:rPr lang="en-US" sz="2300" dirty="0" err="1" smtClean="0"/>
              <a:t>nCents</a:t>
            </a:r>
            <a:r>
              <a:rPr lang="en-US" sz="2300" dirty="0" smtClean="0"/>
              <a:t>) { </a:t>
            </a:r>
            <a:r>
              <a:rPr lang="en-US" sz="2300" dirty="0" err="1" smtClean="0"/>
              <a:t>m_nCents</a:t>
            </a:r>
            <a:r>
              <a:rPr lang="en-US" sz="2300" dirty="0" smtClean="0"/>
              <a:t> = </a:t>
            </a:r>
            <a:r>
              <a:rPr lang="en-US" sz="2300" dirty="0" err="1" smtClean="0"/>
              <a:t>nCents</a:t>
            </a:r>
            <a:r>
              <a:rPr lang="en-US" sz="2300" dirty="0" smtClean="0"/>
              <a:t>; }</a:t>
            </a:r>
          </a:p>
          <a:p>
            <a:pPr fontAlgn="base"/>
            <a:r>
              <a:rPr lang="en-US" sz="2300" dirty="0" smtClean="0"/>
              <a:t>    // Overload -</a:t>
            </a:r>
            <a:r>
              <a:rPr lang="en-US" sz="2300" dirty="0" err="1" smtClean="0"/>
              <a:t>cCents</a:t>
            </a:r>
            <a:endParaRPr lang="en-US" sz="2300" dirty="0" smtClean="0"/>
          </a:p>
          <a:p>
            <a:pPr fontAlgn="base"/>
            <a:r>
              <a:rPr lang="en-US" sz="2300" dirty="0" smtClean="0"/>
              <a:t>    friend Cents operator-(const Cents &amp;</a:t>
            </a:r>
            <a:r>
              <a:rPr lang="en-US" sz="2300" dirty="0" err="1" smtClean="0"/>
              <a:t>cCents</a:t>
            </a:r>
            <a:r>
              <a:rPr lang="en-US" sz="2300" dirty="0" smtClean="0"/>
              <a:t>);</a:t>
            </a:r>
          </a:p>
          <a:p>
            <a:pPr fontAlgn="base"/>
            <a:r>
              <a:rPr lang="en-US" sz="2300" dirty="0" smtClean="0"/>
              <a:t>};</a:t>
            </a:r>
          </a:p>
          <a:p>
            <a:pPr fontAlgn="base"/>
            <a:r>
              <a:rPr lang="en-US" sz="2300" dirty="0" smtClean="0"/>
              <a:t>// note: this function is not a member function!</a:t>
            </a:r>
          </a:p>
          <a:p>
            <a:pPr fontAlgn="base"/>
            <a:r>
              <a:rPr lang="en-US" sz="2300" dirty="0" smtClean="0"/>
              <a:t>Cents operator-(const Cents &amp;</a:t>
            </a:r>
            <a:r>
              <a:rPr lang="en-US" sz="2300" dirty="0" err="1" smtClean="0"/>
              <a:t>cCents</a:t>
            </a:r>
            <a:r>
              <a:rPr lang="en-US" sz="2300" dirty="0" smtClean="0"/>
              <a:t>)</a:t>
            </a:r>
          </a:p>
          <a:p>
            <a:pPr fontAlgn="base"/>
            <a:r>
              <a:rPr lang="en-US" sz="2300" dirty="0" smtClean="0"/>
              <a:t>{</a:t>
            </a:r>
          </a:p>
          <a:p>
            <a:pPr fontAlgn="base"/>
            <a:r>
              <a:rPr lang="en-US" sz="2300" dirty="0" smtClean="0"/>
              <a:t>    return Cents(-</a:t>
            </a:r>
            <a:r>
              <a:rPr lang="en-US" sz="2300" dirty="0" err="1" smtClean="0"/>
              <a:t>cCents.m_nCents</a:t>
            </a:r>
            <a:r>
              <a:rPr lang="en-US" sz="2300" dirty="0" smtClean="0"/>
              <a:t>);</a:t>
            </a:r>
          </a:p>
          <a:p>
            <a:pPr fontAlgn="base"/>
            <a:r>
              <a:rPr lang="en-US" sz="2300" dirty="0" smtClean="0"/>
              <a:t>}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971</TotalTime>
  <Words>22555</Words>
  <Application>Microsoft Office PowerPoint</Application>
  <PresentationFormat>On-screen Show (4:3)</PresentationFormat>
  <Paragraphs>5983</Paragraphs>
  <Slides>472</Slides>
  <Notes>276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472</vt:i4>
      </vt:variant>
    </vt:vector>
  </HeadingPairs>
  <TitlesOfParts>
    <vt:vector size="473" baseType="lpstr">
      <vt:lpstr>Essential</vt:lpstr>
      <vt:lpstr>COEN 244</vt:lpstr>
      <vt:lpstr>Classes and class members</vt:lpstr>
      <vt:lpstr>Slide 3</vt:lpstr>
      <vt:lpstr>Classes</vt:lpstr>
      <vt:lpstr>Slide 5</vt:lpstr>
      <vt:lpstr>Member Functions</vt:lpstr>
      <vt:lpstr>Slide 7</vt:lpstr>
      <vt:lpstr>Slide 8</vt:lpstr>
      <vt:lpstr>Public vs private access specifiers</vt:lpstr>
      <vt:lpstr>Slide 10</vt:lpstr>
      <vt:lpstr>Slide 11</vt:lpstr>
      <vt:lpstr>Slide 12</vt:lpstr>
      <vt:lpstr>Access functions and encapsulation</vt:lpstr>
      <vt:lpstr>Slide 14</vt:lpstr>
      <vt:lpstr>Encapsulation</vt:lpstr>
      <vt:lpstr>Slide 16</vt:lpstr>
      <vt:lpstr>Constructors</vt:lpstr>
      <vt:lpstr>Constructors wITH parameters</vt:lpstr>
      <vt:lpstr>Slide 19</vt:lpstr>
      <vt:lpstr>Slide 20</vt:lpstr>
      <vt:lpstr>Slide 21</vt:lpstr>
      <vt:lpstr>Classes without default constructors</vt:lpstr>
      <vt:lpstr>Slide 23</vt:lpstr>
      <vt:lpstr>Destructors </vt:lpstr>
      <vt:lpstr>Slide 25</vt:lpstr>
      <vt:lpstr>Constructor &amp; destructor timing</vt:lpstr>
      <vt:lpstr>Slide 27</vt:lpstr>
      <vt:lpstr>The hidden “this” pointer</vt:lpstr>
      <vt:lpstr>Slide 29</vt:lpstr>
      <vt:lpstr>Slide 30</vt:lpstr>
      <vt:lpstr>Slide 31</vt:lpstr>
      <vt:lpstr>Slide 32</vt:lpstr>
      <vt:lpstr>Slide 33</vt:lpstr>
      <vt:lpstr>Constructors (Part II)</vt:lpstr>
      <vt:lpstr>Constructor chaining and initialization issues</vt:lpstr>
      <vt:lpstr>Slide 36</vt:lpstr>
      <vt:lpstr>Class code &amp; header files</vt:lpstr>
      <vt:lpstr>Slide 38</vt:lpstr>
      <vt:lpstr>Slide 39</vt:lpstr>
      <vt:lpstr>Slide 40</vt:lpstr>
      <vt:lpstr>Putting class definitions in a header file</vt:lpstr>
      <vt:lpstr>Slide 42</vt:lpstr>
      <vt:lpstr>Const class objects and member functions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Static member variables</vt:lpstr>
      <vt:lpstr>Static member variables</vt:lpstr>
      <vt:lpstr>Slide 53</vt:lpstr>
      <vt:lpstr>Slide 54</vt:lpstr>
      <vt:lpstr>Initializing static member variables</vt:lpstr>
      <vt:lpstr>An example of static member variables</vt:lpstr>
      <vt:lpstr>Static member functions</vt:lpstr>
      <vt:lpstr>Slide 58</vt:lpstr>
      <vt:lpstr>Slide 59</vt:lpstr>
      <vt:lpstr>Friend functions</vt:lpstr>
      <vt:lpstr>Slide 61</vt:lpstr>
      <vt:lpstr>Slide 62</vt:lpstr>
      <vt:lpstr>Friend classes</vt:lpstr>
      <vt:lpstr>Slide 64</vt:lpstr>
      <vt:lpstr>Anonymous variables and objects</vt:lpstr>
      <vt:lpstr>Slide 66</vt:lpstr>
      <vt:lpstr>Anonymous class objects</vt:lpstr>
      <vt:lpstr>Slide 68</vt:lpstr>
      <vt:lpstr>Introduction to operator overloading</vt:lpstr>
      <vt:lpstr>Note</vt:lpstr>
      <vt:lpstr>Why Use Friends?!</vt:lpstr>
      <vt:lpstr>Continuation</vt:lpstr>
      <vt:lpstr>Overloading operators using friend functions</vt:lpstr>
      <vt:lpstr>Slide 74</vt:lpstr>
      <vt:lpstr>Slide 75</vt:lpstr>
      <vt:lpstr>Slide 76</vt:lpstr>
      <vt:lpstr>Overloading operators for operands of different types</vt:lpstr>
      <vt:lpstr>Slide 78</vt:lpstr>
      <vt:lpstr>Slide 79</vt:lpstr>
      <vt:lpstr>Another example</vt:lpstr>
      <vt:lpstr>Slide 81</vt:lpstr>
      <vt:lpstr>Slide 82</vt:lpstr>
      <vt:lpstr>Overloading the I/O operators</vt:lpstr>
      <vt:lpstr>Slide 84</vt:lpstr>
      <vt:lpstr>Slide 85</vt:lpstr>
      <vt:lpstr>Slide 86</vt:lpstr>
      <vt:lpstr>Note</vt:lpstr>
      <vt:lpstr>Slide 88</vt:lpstr>
      <vt:lpstr>Overloading &gt;&gt;</vt:lpstr>
      <vt:lpstr>Slide 90</vt:lpstr>
      <vt:lpstr>Slide 91</vt:lpstr>
      <vt:lpstr>Conclusion</vt:lpstr>
      <vt:lpstr>Overloading the comparison operators</vt:lpstr>
      <vt:lpstr>Slide 94</vt:lpstr>
      <vt:lpstr>note</vt:lpstr>
      <vt:lpstr>Slide 96</vt:lpstr>
      <vt:lpstr>Slide 97</vt:lpstr>
      <vt:lpstr>note</vt:lpstr>
      <vt:lpstr>Overloading unary operators +, -, and !</vt:lpstr>
      <vt:lpstr>Slide 100</vt:lpstr>
      <vt:lpstr>Slide 101</vt:lpstr>
      <vt:lpstr>Slide 102</vt:lpstr>
      <vt:lpstr>Overloading operators using member functions</vt:lpstr>
      <vt:lpstr>Slide 104</vt:lpstr>
      <vt:lpstr>Note</vt:lpstr>
      <vt:lpstr>Overloading the binary addition (+) operator</vt:lpstr>
      <vt:lpstr>Slide 107</vt:lpstr>
      <vt:lpstr>conclusion</vt:lpstr>
      <vt:lpstr>Overloading the increment and decrement operators</vt:lpstr>
      <vt:lpstr>Slide 110</vt:lpstr>
      <vt:lpstr>Overloading postfix increment and decrement</vt:lpstr>
      <vt:lpstr>Slide 112</vt:lpstr>
      <vt:lpstr>Slide 113</vt:lpstr>
      <vt:lpstr>Slide 114</vt:lpstr>
      <vt:lpstr>Slide 115</vt:lpstr>
      <vt:lpstr>MAIN pROGRAM</vt:lpstr>
      <vt:lpstr>Overloading the subscript operator</vt:lpstr>
      <vt:lpstr>Slide 118</vt:lpstr>
      <vt:lpstr>Slide 119</vt:lpstr>
      <vt:lpstr>Slide 120</vt:lpstr>
      <vt:lpstr>Why operator[] returns a reference</vt:lpstr>
      <vt:lpstr>Conclusion</vt:lpstr>
      <vt:lpstr>Overloading the parenthesis operator</vt:lpstr>
      <vt:lpstr>Slide 124</vt:lpstr>
      <vt:lpstr>Slide 125</vt:lpstr>
      <vt:lpstr>Slide 126</vt:lpstr>
      <vt:lpstr>Slide 127</vt:lpstr>
      <vt:lpstr>Slide 128</vt:lpstr>
      <vt:lpstr>Overloading typecasts</vt:lpstr>
      <vt:lpstr>Slide 130</vt:lpstr>
      <vt:lpstr>Slide 131</vt:lpstr>
      <vt:lpstr>Note</vt:lpstr>
      <vt:lpstr>Slide 133</vt:lpstr>
      <vt:lpstr>Slide 134</vt:lpstr>
      <vt:lpstr>Slide 135</vt:lpstr>
      <vt:lpstr>The copy constructor and overloading the assignment operator</vt:lpstr>
      <vt:lpstr>The copy constructor</vt:lpstr>
      <vt:lpstr>three general cases When C/Constructor is Called</vt:lpstr>
      <vt:lpstr>An overloaded assignment operator and copy constructor example</vt:lpstr>
      <vt:lpstr>Slide 140</vt:lpstr>
      <vt:lpstr>Slide 141</vt:lpstr>
      <vt:lpstr>Slide 142</vt:lpstr>
      <vt:lpstr>Slide 143</vt:lpstr>
      <vt:lpstr>Slide 144</vt:lpstr>
      <vt:lpstr>Default memberwise copying</vt:lpstr>
      <vt:lpstr>Shallow vs. deep copying</vt:lpstr>
      <vt:lpstr>Slide 147</vt:lpstr>
      <vt:lpstr>Slide 148</vt:lpstr>
      <vt:lpstr>Slide 149</vt:lpstr>
      <vt:lpstr>Deep copying</vt:lpstr>
      <vt:lpstr>Slide 151</vt:lpstr>
      <vt:lpstr>Checking for self-assignment</vt:lpstr>
      <vt:lpstr>Preventing copying</vt:lpstr>
      <vt:lpstr>Summary</vt:lpstr>
      <vt:lpstr>Constructor Initialization lists</vt:lpstr>
      <vt:lpstr>Slide 156</vt:lpstr>
      <vt:lpstr>Slide 157</vt:lpstr>
      <vt:lpstr>Slide 158</vt:lpstr>
      <vt:lpstr>Initialization lists</vt:lpstr>
      <vt:lpstr>Slide 160</vt:lpstr>
      <vt:lpstr>Slide 161</vt:lpstr>
      <vt:lpstr>Slide 162</vt:lpstr>
      <vt:lpstr>composition</vt:lpstr>
      <vt:lpstr>Initializing class member variables</vt:lpstr>
      <vt:lpstr>FULL EXAMPLE</vt:lpstr>
      <vt:lpstr>Slide 166</vt:lpstr>
      <vt:lpstr>Slide 167</vt:lpstr>
      <vt:lpstr>Slide 168</vt:lpstr>
      <vt:lpstr>Slide 169</vt:lpstr>
      <vt:lpstr>Slide 170</vt:lpstr>
      <vt:lpstr>Slide 171</vt:lpstr>
      <vt:lpstr>AGGREGATION</vt:lpstr>
      <vt:lpstr>Slide 173</vt:lpstr>
      <vt:lpstr>Slide 174</vt:lpstr>
      <vt:lpstr>CONTAINER CLASSES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Intro to Inheritance</vt:lpstr>
      <vt:lpstr>Basic Inheritance in C++</vt:lpstr>
      <vt:lpstr>BaseBallPlayer Derived Class</vt:lpstr>
      <vt:lpstr>Slide 196</vt:lpstr>
      <vt:lpstr>Slide 197</vt:lpstr>
      <vt:lpstr>Employee Derived Class</vt:lpstr>
      <vt:lpstr>Slide 199</vt:lpstr>
      <vt:lpstr>Inheritance Chains</vt:lpstr>
      <vt:lpstr>Order of Construction of Derived Classes</vt:lpstr>
      <vt:lpstr>Slide 202</vt:lpstr>
      <vt:lpstr>Slide 203</vt:lpstr>
      <vt:lpstr>Slide 204</vt:lpstr>
      <vt:lpstr>Slide 205</vt:lpstr>
      <vt:lpstr>Slide 206</vt:lpstr>
      <vt:lpstr>Slide 207</vt:lpstr>
      <vt:lpstr>Order of Construction of Inheritance Chains</vt:lpstr>
      <vt:lpstr>Slide 209</vt:lpstr>
      <vt:lpstr>Slide 210</vt:lpstr>
      <vt:lpstr>Constructors and Initialization of Derived Classes</vt:lpstr>
      <vt:lpstr>Slide 212</vt:lpstr>
      <vt:lpstr>Slide 213</vt:lpstr>
      <vt:lpstr>Slide 214</vt:lpstr>
      <vt:lpstr>Initializing Base Class Members</vt:lpstr>
      <vt:lpstr>Slide 216</vt:lpstr>
      <vt:lpstr>Slide 217</vt:lpstr>
      <vt:lpstr>Slide 218</vt:lpstr>
      <vt:lpstr>Another Example</vt:lpstr>
      <vt:lpstr>Slide 220</vt:lpstr>
      <vt:lpstr>Slide 221</vt:lpstr>
      <vt:lpstr>Slide 222</vt:lpstr>
      <vt:lpstr>Slide 223</vt:lpstr>
      <vt:lpstr>Inheritance Chains</vt:lpstr>
      <vt:lpstr>Slide 225</vt:lpstr>
      <vt:lpstr>Slide 226</vt:lpstr>
      <vt:lpstr>Inheritance and Access Specifiers</vt:lpstr>
      <vt:lpstr>Slide 228</vt:lpstr>
      <vt:lpstr>Slide 229</vt:lpstr>
      <vt:lpstr>Slide 230</vt:lpstr>
      <vt:lpstr>Slide 231</vt:lpstr>
      <vt:lpstr>Public Inheritance</vt:lpstr>
      <vt:lpstr>Slide 233</vt:lpstr>
      <vt:lpstr>Slide 234</vt:lpstr>
      <vt:lpstr>Private Inheritance</vt:lpstr>
      <vt:lpstr>Slide 236</vt:lpstr>
      <vt:lpstr>Slide 237</vt:lpstr>
      <vt:lpstr>summary</vt:lpstr>
      <vt:lpstr>Slide 239</vt:lpstr>
      <vt:lpstr>Slide 240</vt:lpstr>
      <vt:lpstr>Adding, Hiding, Changing Derived Class Members</vt:lpstr>
      <vt:lpstr>Slide 242</vt:lpstr>
      <vt:lpstr>Adding New Functionality</vt:lpstr>
      <vt:lpstr>Slide 244</vt:lpstr>
      <vt:lpstr>Slide 245</vt:lpstr>
      <vt:lpstr>Redefining Functionality</vt:lpstr>
      <vt:lpstr>Slide 247</vt:lpstr>
      <vt:lpstr>Slide 248</vt:lpstr>
      <vt:lpstr>Adding to Existing Functionality</vt:lpstr>
      <vt:lpstr>Slide 250</vt:lpstr>
      <vt:lpstr>Slide 251</vt:lpstr>
      <vt:lpstr>Hiding Functionality</vt:lpstr>
      <vt:lpstr>Slide 253</vt:lpstr>
      <vt:lpstr>Slide 254</vt:lpstr>
      <vt:lpstr>Slide 255</vt:lpstr>
      <vt:lpstr>Slide 256</vt:lpstr>
      <vt:lpstr>Multiple Inheritance</vt:lpstr>
      <vt:lpstr>Slide 258</vt:lpstr>
      <vt:lpstr>Slide 259</vt:lpstr>
      <vt:lpstr>Slide 260</vt:lpstr>
      <vt:lpstr>Problems w/ Mult. Inheritance</vt:lpstr>
      <vt:lpstr>Slide 262</vt:lpstr>
      <vt:lpstr>Slide 263</vt:lpstr>
      <vt:lpstr>Slide 264</vt:lpstr>
      <vt:lpstr>Slide 265</vt:lpstr>
      <vt:lpstr>Virtual Base Classes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Pointers and References to Base Class of Derived Objects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Use for pointers and references to base classes</vt:lpstr>
      <vt:lpstr>Slide 283</vt:lpstr>
      <vt:lpstr>Slide 284</vt:lpstr>
      <vt:lpstr>Slide 285</vt:lpstr>
      <vt:lpstr>Virtual Functions</vt:lpstr>
      <vt:lpstr>Slide 287</vt:lpstr>
      <vt:lpstr>Virtual Functions</vt:lpstr>
      <vt:lpstr>Slide 289</vt:lpstr>
      <vt:lpstr>Slide 290</vt:lpstr>
      <vt:lpstr>Slide 291</vt:lpstr>
      <vt:lpstr>Slide 292</vt:lpstr>
      <vt:lpstr>A more complex example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Use of the Virtual Keyword</vt:lpstr>
      <vt:lpstr>Slide 302</vt:lpstr>
      <vt:lpstr>Return Types of Virtual Functions</vt:lpstr>
      <vt:lpstr>Slide 304</vt:lpstr>
      <vt:lpstr>Virtual Destructors, Assignment, &amp; Overriding</vt:lpstr>
      <vt:lpstr>Slide 306</vt:lpstr>
      <vt:lpstr>Slide 307</vt:lpstr>
      <vt:lpstr>Slide 308</vt:lpstr>
      <vt:lpstr>Slide 309</vt:lpstr>
      <vt:lpstr>Slide 310</vt:lpstr>
      <vt:lpstr>Overriding Virtualization</vt:lpstr>
      <vt:lpstr>Slide 312</vt:lpstr>
      <vt:lpstr>Early Binding</vt:lpstr>
      <vt:lpstr>Slide 314</vt:lpstr>
      <vt:lpstr>Slide 315</vt:lpstr>
      <vt:lpstr>Slide 316</vt:lpstr>
      <vt:lpstr>Late Binding</vt:lpstr>
      <vt:lpstr>Slide 318</vt:lpstr>
      <vt:lpstr>Slide 319</vt:lpstr>
      <vt:lpstr>Slide 320</vt:lpstr>
      <vt:lpstr>The Virtual Table</vt:lpstr>
      <vt:lpstr>Slide 322</vt:lpstr>
      <vt:lpstr>Slide 323</vt:lpstr>
      <vt:lpstr>Slide 324</vt:lpstr>
      <vt:lpstr>Slide 325</vt:lpstr>
      <vt:lpstr>Slide 326</vt:lpstr>
      <vt:lpstr>Slide 327</vt:lpstr>
      <vt:lpstr>Abstract Functions &amp; Abstract Base Classes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Interface Classes</vt:lpstr>
      <vt:lpstr>Slide 338</vt:lpstr>
      <vt:lpstr>Slide 339</vt:lpstr>
      <vt:lpstr>The NEED FOR Function Templates</vt:lpstr>
      <vt:lpstr>Slide 341</vt:lpstr>
      <vt:lpstr>Creating Function Templates in C++</vt:lpstr>
      <vt:lpstr>Slide 343</vt:lpstr>
      <vt:lpstr>Slide 344</vt:lpstr>
      <vt:lpstr>Slide 345</vt:lpstr>
      <vt:lpstr>Using Function Templates</vt:lpstr>
      <vt:lpstr>Function Template Instances</vt:lpstr>
      <vt:lpstr>Slide 348</vt:lpstr>
      <vt:lpstr>Slide 349</vt:lpstr>
      <vt:lpstr>Slide 350</vt:lpstr>
      <vt:lpstr>Slide 351</vt:lpstr>
      <vt:lpstr>Operators, Function Calls, and Function Templates</vt:lpstr>
      <vt:lpstr>Slide 353</vt:lpstr>
      <vt:lpstr>Slide 354</vt:lpstr>
      <vt:lpstr>Slide 355</vt:lpstr>
      <vt:lpstr>Another Example</vt:lpstr>
      <vt:lpstr>Slide 357</vt:lpstr>
      <vt:lpstr>Slide 358</vt:lpstr>
      <vt:lpstr>Slide 359</vt:lpstr>
      <vt:lpstr>Slide 360</vt:lpstr>
      <vt:lpstr>Slide 361</vt:lpstr>
      <vt:lpstr>Slide 362</vt:lpstr>
      <vt:lpstr>Slide 363</vt:lpstr>
      <vt:lpstr>Templates and Container Classes</vt:lpstr>
      <vt:lpstr>Slide 365</vt:lpstr>
      <vt:lpstr>Slide 366</vt:lpstr>
      <vt:lpstr>Slide 367</vt:lpstr>
      <vt:lpstr>Slide 368</vt:lpstr>
      <vt:lpstr>Slide 369</vt:lpstr>
      <vt:lpstr>Slide 370</vt:lpstr>
      <vt:lpstr>Slide 371</vt:lpstr>
      <vt:lpstr>Slide 372</vt:lpstr>
      <vt:lpstr>Slide 373</vt:lpstr>
      <vt:lpstr>Expression Parameters</vt:lpstr>
      <vt:lpstr>Slide 375</vt:lpstr>
      <vt:lpstr>Template Specialization</vt:lpstr>
      <vt:lpstr>Slide 377</vt:lpstr>
      <vt:lpstr>Slide 378</vt:lpstr>
      <vt:lpstr>Slide 379</vt:lpstr>
      <vt:lpstr>Slide 380</vt:lpstr>
      <vt:lpstr>Slide 381</vt:lpstr>
      <vt:lpstr>Slide 382</vt:lpstr>
      <vt:lpstr>Slide 383</vt:lpstr>
      <vt:lpstr>Class Template Specialization</vt:lpstr>
      <vt:lpstr>Slide 385</vt:lpstr>
      <vt:lpstr>Class Template Specialization</vt:lpstr>
      <vt:lpstr>Slide 387</vt:lpstr>
      <vt:lpstr>Slide 388</vt:lpstr>
      <vt:lpstr>Slide 389</vt:lpstr>
      <vt:lpstr>Slide 390</vt:lpstr>
      <vt:lpstr>Partial Template Specialization</vt:lpstr>
      <vt:lpstr>Slide 392</vt:lpstr>
      <vt:lpstr>Slide 393</vt:lpstr>
      <vt:lpstr>Slide 394</vt:lpstr>
      <vt:lpstr>Slide 395</vt:lpstr>
      <vt:lpstr>Slide 396</vt:lpstr>
      <vt:lpstr>Template Specialization</vt:lpstr>
      <vt:lpstr>Slide 398</vt:lpstr>
      <vt:lpstr>Slide 399</vt:lpstr>
      <vt:lpstr>Partial Template Specialization</vt:lpstr>
      <vt:lpstr>Slide 401</vt:lpstr>
      <vt:lpstr>Partial Template Specialization for Pointers</vt:lpstr>
      <vt:lpstr>Slide 403</vt:lpstr>
      <vt:lpstr>Slide 404</vt:lpstr>
      <vt:lpstr>Slide 405</vt:lpstr>
      <vt:lpstr>Slide 406</vt:lpstr>
      <vt:lpstr>Slide 407</vt:lpstr>
      <vt:lpstr>The Need for Exceptions</vt:lpstr>
      <vt:lpstr>Slide 409</vt:lpstr>
      <vt:lpstr>Slide 410</vt:lpstr>
      <vt:lpstr>Slide 411</vt:lpstr>
      <vt:lpstr>Slide 412</vt:lpstr>
      <vt:lpstr>Throwing Exceptions</vt:lpstr>
      <vt:lpstr>Looking for Exceptions</vt:lpstr>
      <vt:lpstr>Handling Exceptions</vt:lpstr>
      <vt:lpstr>Slide 416</vt:lpstr>
      <vt:lpstr>Slide 417</vt:lpstr>
      <vt:lpstr>Exceptions are Handled Immediately</vt:lpstr>
      <vt:lpstr>A more realistic Example</vt:lpstr>
      <vt:lpstr>Slide 420</vt:lpstr>
      <vt:lpstr>Multiple Statements within a try block</vt:lpstr>
      <vt:lpstr>Slide 422</vt:lpstr>
      <vt:lpstr>Exceptions within Functions</vt:lpstr>
      <vt:lpstr>Slide 424</vt:lpstr>
      <vt:lpstr>Another Stack Unwinding Example</vt:lpstr>
      <vt:lpstr>Slide 426</vt:lpstr>
      <vt:lpstr>Slide 427</vt:lpstr>
      <vt:lpstr>Slide 428</vt:lpstr>
      <vt:lpstr>Slide 429</vt:lpstr>
      <vt:lpstr>Uncaught Exceptions</vt:lpstr>
      <vt:lpstr>Slide 431</vt:lpstr>
      <vt:lpstr>Catch-All Handlers</vt:lpstr>
      <vt:lpstr>Slide 433</vt:lpstr>
      <vt:lpstr>Using The Catch-All Handler to Wrap Main</vt:lpstr>
      <vt:lpstr>Exception Specifiers</vt:lpstr>
      <vt:lpstr>Slide 436</vt:lpstr>
      <vt:lpstr>Slide 437</vt:lpstr>
      <vt:lpstr>Exceptions and Member Functions</vt:lpstr>
      <vt:lpstr>Slide 439</vt:lpstr>
      <vt:lpstr>Slide 440</vt:lpstr>
      <vt:lpstr>Exception Classes</vt:lpstr>
      <vt:lpstr>Slide 442</vt:lpstr>
      <vt:lpstr>Slide 443</vt:lpstr>
      <vt:lpstr>Slide 444</vt:lpstr>
      <vt:lpstr>Std::exception</vt:lpstr>
      <vt:lpstr>Exceptions and Inheritance</vt:lpstr>
      <vt:lpstr>Slide 447</vt:lpstr>
      <vt:lpstr>Slide 448</vt:lpstr>
      <vt:lpstr>Slide 449</vt:lpstr>
      <vt:lpstr>Slide 450</vt:lpstr>
      <vt:lpstr>Slide 451</vt:lpstr>
      <vt:lpstr>Cleaning up Resources</vt:lpstr>
      <vt:lpstr>Slide 453</vt:lpstr>
      <vt:lpstr>Slide 454</vt:lpstr>
      <vt:lpstr>Slide 455</vt:lpstr>
      <vt:lpstr>Slide 456</vt:lpstr>
      <vt:lpstr>Sequence Containers</vt:lpstr>
      <vt:lpstr>Slide 458</vt:lpstr>
      <vt:lpstr>Iterating Through A Vector</vt:lpstr>
      <vt:lpstr>Slide 460</vt:lpstr>
      <vt:lpstr>Iterating Through A List</vt:lpstr>
      <vt:lpstr>Slide 462</vt:lpstr>
      <vt:lpstr>Iterating Through A Set</vt:lpstr>
      <vt:lpstr>Slide 464</vt:lpstr>
      <vt:lpstr>Iterating Through A Map</vt:lpstr>
      <vt:lpstr>Slide 466</vt:lpstr>
      <vt:lpstr>min_element and max_element</vt:lpstr>
      <vt:lpstr>Slide 468</vt:lpstr>
      <vt:lpstr>Find (and list::insert)</vt:lpstr>
      <vt:lpstr>Slide 470</vt:lpstr>
      <vt:lpstr>Sort &amp; Reverse</vt:lpstr>
      <vt:lpstr>Slide 472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COEN 244</dc:title>
  <dc:creator>Luc Varin</dc:creator>
  <cp:lastModifiedBy>ENCS</cp:lastModifiedBy>
  <cp:revision>224</cp:revision>
  <dcterms:created xsi:type="dcterms:W3CDTF">2013-01-09T16:48:18Z</dcterms:created>
  <dcterms:modified xsi:type="dcterms:W3CDTF">2013-04-02T18:03:27Z</dcterms:modified>
</cp:coreProperties>
</file>