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4" r:id="rId12"/>
    <p:sldId id="275" r:id="rId13"/>
    <p:sldId id="276" r:id="rId14"/>
    <p:sldId id="280" r:id="rId15"/>
    <p:sldId id="281" r:id="rId16"/>
    <p:sldId id="300" r:id="rId17"/>
    <p:sldId id="282" r:id="rId18"/>
    <p:sldId id="303" r:id="rId19"/>
    <p:sldId id="301" r:id="rId20"/>
    <p:sldId id="304" r:id="rId21"/>
    <p:sldId id="30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02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0D260-1F37-400E-B0C4-047E955DDA1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9BDC5-5B83-404F-9453-5C5CD8533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1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E2A6B-45DA-42F1-A87F-66B2542E51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6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FC21-6905-C183-1E6C-76D0279BE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E4BFA9-E804-30BD-64F8-B5261841D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F2792-F53D-F697-3AAE-54A4BFF2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093C-9656-421B-810B-539124C94D74}" type="datetime1">
              <a:rPr lang="en-CA" smtClean="0"/>
              <a:t>2023-09-08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3040A-527C-9B40-479B-34DFDA8C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D5D56-C8CD-6C49-3F0F-CE38A3B2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9936-61DE-450C-338E-229E56D7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B2C7D-1BA1-A0FF-CECF-9A92386A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3D883-AF4B-6657-E3B6-C11E3A5E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2752-247B-4A9C-BAC2-7B8789A40EBE}" type="datetime1">
              <a:rPr lang="en-CA" smtClean="0"/>
              <a:t>2023-09-08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7914B-8A10-CAF0-529C-267FFFD8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E3F77-FD41-B535-54CC-C2209E61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87D73-269B-5F6D-F5E9-C0761D8F1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27A92-9045-DA62-C225-55687DC34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52B93-CC38-DCAB-C5D3-BFD3F057C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12B0-A86D-48CE-B788-BC9D948F3093}" type="datetime1">
              <a:rPr lang="en-CA" smtClean="0"/>
              <a:t>2023-09-08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E1D25-CB81-70BF-CBA3-D3B718470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0176C-9F14-0664-5E51-9959C167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48B0-49EE-4B32-A07F-84A7286C04AB}" type="datetime1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30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C6A7-4175-4E1F-BCFA-FED84D6A2F59}" type="datetime1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74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7028C-522D-4192-B33F-34BE68FD3475}" type="datetime1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6808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E137-34C8-46EA-87DF-5E23DD426BAD}" type="datetime1">
              <a:rPr lang="en-CA" smtClean="0"/>
              <a:t>2023-09-08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607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B0EF-5F04-4093-AAD3-E9650DD5E7DF}" type="datetime1">
              <a:rPr lang="en-CA" smtClean="0"/>
              <a:t>2023-09-08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657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E236A-DF2E-420F-9A76-B02015EBD620}" type="datetime1">
              <a:rPr lang="en-CA" smtClean="0"/>
              <a:t>2023-09-08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930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6166-3B7B-43A0-81E1-F01E4CE3A8DE}" type="datetime1">
              <a:rPr lang="en-CA" smtClean="0"/>
              <a:t>2023-09-08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39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1D198-4FFF-4D0C-A692-D2448CB5A6FB}" type="datetime1">
              <a:rPr lang="en-CA" smtClean="0"/>
              <a:t>2023-09-08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67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399A-C05B-A9A2-D007-835FC97B7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CB6F-6CCB-CA9A-35A9-B7B482937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19889-77AE-4A84-AF94-1399296B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EA8E-0FBE-4891-972D-DB23D704BFFF}" type="datetime1">
              <a:rPr lang="en-CA" smtClean="0"/>
              <a:t>2023-09-08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8DDDC-9D1B-F248-3620-323C4F4C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4E965-6982-0455-6303-EA96739B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7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B862-738E-450C-876D-A7E4455E9DBB}" type="datetime1">
              <a:rPr lang="en-CA" smtClean="0"/>
              <a:t>2023-09-08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188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7BBD-027B-4E88-A734-E27CCD68EA8A}" type="datetime1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437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04D6-E00C-4019-9CD6-34F11C6F8937}" type="datetime1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29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8786-3DE6-D030-0F55-83FF29D8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0AAA4-A8A5-42E3-8C72-1E02D3303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352A-19A4-D6AB-E43C-8460525A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887-033D-46B3-8EA9-8D49067609DB}" type="datetime1">
              <a:rPr lang="en-CA" smtClean="0"/>
              <a:t>2023-09-08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DC0A9-0F2B-45B4-7AFA-993F807E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056FA-3CC1-2932-5A0F-B2C20DDD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4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22B5-1399-2B36-5512-8F9FDBA90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9EDD-D50D-B4AE-339B-0E9D437F5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82760-80ED-A7DC-A0ED-48049D668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1196E-578D-C990-D9A0-4DFE7058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47E2-FFA7-4302-95CF-A888F0AB34DA}" type="datetime1">
              <a:rPr lang="en-CA" smtClean="0"/>
              <a:t>2023-09-08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07394-7DF3-7682-DF23-C10B3EF8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C375E-0ED1-9E11-58C8-A4DBA4FC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8748-12BC-0BCF-0FFA-41A6D2656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8AFD-3BFF-164C-BAC4-EB325157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CF7B6-76E7-DC45-6311-0848289A7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FD31E-8903-D4D4-723D-8569DE089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40D8B-2D18-9AB8-7CCB-7E53DC802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FA001-991F-D9AA-7C0A-C8456DDE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6140-9F89-497C-836E-9B44AD01450A}" type="datetime1">
              <a:rPr lang="en-CA" smtClean="0"/>
              <a:t>2023-09-08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6B953-508F-8181-54F6-F9FAB390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E834E-D25E-FAEF-72F7-DD94DEB18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2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2C09-8E9D-C144-A3C8-E3DA27D49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C3D89-1404-03E0-0936-5CA36081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CD23-9FC2-4F3D-844C-E6A4425A07E9}" type="datetime1">
              <a:rPr lang="en-CA" smtClean="0"/>
              <a:t>2023-09-08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64B60-0523-03A8-F1F9-4DC2678A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0422F-B9A5-6103-09BC-1A0D9B68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4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B26A3-5E6E-AD57-B6A5-B4D53A24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754B-7C8E-435D-8D02-0427D6B6BFA6}" type="datetime1">
              <a:rPr lang="en-CA" smtClean="0"/>
              <a:t>2023-09-08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5A766-C981-0CCC-8109-20AE40E4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9C14C-A9F8-AA6C-EF86-A41E2889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2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9F03-3A03-AFA7-9068-C26AE681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6D4A-2B4A-CFAE-8281-9E717D36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46210-92C8-02D8-F518-6172D9F2D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2B78C-14DB-1D06-730F-C3F3E6E87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9B332-A402-43F6-B294-B3F5827311F1}" type="datetime1">
              <a:rPr lang="en-CA" smtClean="0"/>
              <a:t>2023-09-08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1F4CB-A821-0599-887B-FB26E1AA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F750D-5493-DFD1-DEFE-81CD9D69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7DB4-5F3E-D462-023F-6E832D9A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487646-1BBB-3B3F-7F38-DC6163012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EB29C-EDD5-8535-E714-0EABAF547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B0B86-EC5F-AA1F-53FD-6DA78E09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6106-F3DC-486E-8ACA-E187D49361A7}" type="datetime1">
              <a:rPr lang="en-CA" smtClean="0"/>
              <a:t>2023-09-08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6B6B9-3FB9-2E1D-9B79-0AC4578A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F211D-691E-DD80-373B-4F18135B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0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6E976-8F7B-2870-53E3-06816EA7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C8D08-ED28-3705-840E-2573B536C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F8434-C38A-6058-C5AA-9CAC5CE7A5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8D7D-0B7D-4F68-8672-F39DC059342E}" type="datetime1">
              <a:rPr lang="en-CA" smtClean="0"/>
              <a:t>2023-09-08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AE7FA-CF92-4FC5-4782-81A191CD2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8932B-9673-8CDA-C274-66E290F95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9DBB6-ED89-4A9D-9B9D-9FD6512D1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8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4E348-1012-4AED-B2BB-5CED12368298}" type="datetime1">
              <a:rPr lang="en-CA" smtClean="0"/>
              <a:t>2023-09-08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F598-AE08-4E76-B1CB-A3F95A59F8C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7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1268760"/>
            <a:ext cx="558653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30266" y="188640"/>
            <a:ext cx="8131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A Multidimensional Empirical Study on Refactoring Activity</a:t>
            </a:r>
          </a:p>
          <a:p>
            <a:pPr algn="ctr"/>
            <a:r>
              <a:rPr lang="en-CA" sz="3200" b="1" dirty="0">
                <a:solidFill>
                  <a:prstClr val="white">
                    <a:lumMod val="95000"/>
                  </a:prstClr>
                </a:solidFill>
                <a:latin typeface="Calibri"/>
              </a:rPr>
              <a:t>Most Influential Paper Award CASCON 2023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1584" y="5373217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dirty="0" err="1">
                <a:solidFill>
                  <a:prstClr val="white">
                    <a:lumMod val="95000"/>
                  </a:prstClr>
                </a:solidFill>
                <a:latin typeface="Calibri"/>
              </a:rPr>
              <a:t>Nikolaos</a:t>
            </a:r>
            <a:r>
              <a:rPr lang="en-CA" sz="16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 </a:t>
            </a:r>
            <a:r>
              <a:rPr lang="en-CA" sz="1600" dirty="0" err="1">
                <a:solidFill>
                  <a:prstClr val="white">
                    <a:lumMod val="95000"/>
                  </a:prstClr>
                </a:solidFill>
                <a:latin typeface="Calibri"/>
              </a:rPr>
              <a:t>Tsantalis</a:t>
            </a:r>
            <a:r>
              <a:rPr lang="en-CA" sz="16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, Victor Guana, Eleni Stroulia, and Abram Hindle</a:t>
            </a:r>
          </a:p>
          <a:p>
            <a:pPr algn="ctr"/>
            <a:r>
              <a:rPr lang="en-CA" sz="16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Department of Computer Science and Software Engineering  - Concordia University, </a:t>
            </a:r>
          </a:p>
          <a:p>
            <a:pPr algn="ctr"/>
            <a:r>
              <a:rPr lang="en-CA" sz="1600" dirty="0">
                <a:solidFill>
                  <a:prstClr val="white">
                    <a:lumMod val="95000"/>
                  </a:prstClr>
                </a:solidFill>
                <a:latin typeface="Calibri"/>
              </a:rPr>
              <a:t>Department of Computing Science - University of Alberta, Edmonton, Alberta, Canada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920" y="6237312"/>
            <a:ext cx="1656184" cy="47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6FF31-C540-4465-ACD4-CA3A8C3A0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Danilo developed the </a:t>
            </a:r>
            <a:r>
              <a:rPr lang="en-US" b="1" dirty="0">
                <a:latin typeface="Candara" panose="020E0502030303020204" pitchFamily="34" charset="0"/>
              </a:rPr>
              <a:t>API</a:t>
            </a:r>
            <a:r>
              <a:rPr lang="en-US" dirty="0">
                <a:latin typeface="Candara" panose="020E0502030303020204" pitchFamily="34" charset="0"/>
              </a:rPr>
              <a:t> of </a:t>
            </a:r>
            <a:r>
              <a:rPr lang="en-US" dirty="0" err="1">
                <a:latin typeface="Candara" panose="020E0502030303020204" pitchFamily="34" charset="0"/>
              </a:rPr>
              <a:t>RefactoringMiner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Tooling</a:t>
            </a:r>
            <a:r>
              <a:rPr lang="en-US" dirty="0">
                <a:latin typeface="Candara" panose="020E0502030303020204" pitchFamily="34" charset="0"/>
              </a:rPr>
              <a:t> for checking out and parsing Git commits</a:t>
            </a:r>
          </a:p>
          <a:p>
            <a:r>
              <a:rPr lang="en-US" dirty="0">
                <a:latin typeface="Candara" panose="020E0502030303020204" pitchFamily="34" charset="0"/>
              </a:rPr>
              <a:t>Infrastructure for </a:t>
            </a:r>
            <a:r>
              <a:rPr lang="en-US" b="1" dirty="0">
                <a:latin typeface="Candara" panose="020E0502030303020204" pitchFamily="34" charset="0"/>
              </a:rPr>
              <a:t>monitoring</a:t>
            </a:r>
            <a:r>
              <a:rPr lang="en-US" dirty="0">
                <a:latin typeface="Candara" panose="020E0502030303020204" pitchFamily="34" charset="0"/>
              </a:rPr>
              <a:t> GitHub projects</a:t>
            </a:r>
          </a:p>
          <a:p>
            <a:r>
              <a:rPr lang="en-US" b="1" dirty="0">
                <a:latin typeface="Candara" panose="020E0502030303020204" pitchFamily="34" charset="0"/>
              </a:rPr>
              <a:t>Automatic generation</a:t>
            </a:r>
            <a:r>
              <a:rPr lang="en-US" dirty="0">
                <a:latin typeface="Candara" panose="020E0502030303020204" pitchFamily="34" charset="0"/>
              </a:rPr>
              <a:t> of emails to contact developers</a:t>
            </a:r>
          </a:p>
          <a:p>
            <a:r>
              <a:rPr lang="en-US" dirty="0">
                <a:latin typeface="Candara" panose="020E0502030303020204" pitchFamily="34" charset="0"/>
              </a:rPr>
              <a:t>A web app for </a:t>
            </a:r>
            <a:r>
              <a:rPr lang="en-US" b="1" dirty="0">
                <a:latin typeface="Candara" panose="020E0502030303020204" pitchFamily="34" charset="0"/>
              </a:rPr>
              <a:t>thematic analysis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dark, male&#10;&#10;Description automatically generated">
            <a:extLst>
              <a:ext uri="{FF2B5EF4-FFF2-40B4-BE49-F238E27FC236}">
                <a16:creationId xmlns:a16="http://schemas.microsoft.com/office/drawing/2014/main" id="{01227D05-D608-4A03-B11A-BF96A8EF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59" y="4792782"/>
            <a:ext cx="1314450" cy="131445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BBE9AC-B9C2-A469-34FD-346FF399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  <a:ea typeface="+mj-lt"/>
                <a:cs typeface="+mj-lt"/>
              </a:rPr>
              <a:t>Why We Refactor?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3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BE6B-CA80-429E-B353-497A7B025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  <a:ea typeface="+mj-lt"/>
                <a:cs typeface="+mj-lt"/>
              </a:rPr>
              <a:t>Firehouse interview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22E20-BFFE-4A3C-AE6C-5B253B9E2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345310"/>
            <a:ext cx="11041310" cy="30480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Monitored </a:t>
            </a:r>
            <a:r>
              <a:rPr lang="en-US" b="1" dirty="0">
                <a:latin typeface="Candara" panose="020E0502030303020204" pitchFamily="34" charset="0"/>
              </a:rPr>
              <a:t>124 </a:t>
            </a:r>
            <a:r>
              <a:rPr lang="en-US" dirty="0">
                <a:latin typeface="Candara" panose="020E0502030303020204" pitchFamily="34" charset="0"/>
              </a:rPr>
              <a:t>GitHub projects </a:t>
            </a:r>
            <a:r>
              <a:rPr lang="en-US" dirty="0">
                <a:latin typeface="Candara" panose="020E0502030303020204" pitchFamily="34" charset="0"/>
                <a:ea typeface="+mn-lt"/>
                <a:cs typeface="+mn-lt"/>
              </a:rPr>
              <a:t>between June 8th and August 7th, 2015</a:t>
            </a:r>
          </a:p>
          <a:p>
            <a:r>
              <a:rPr lang="en-US" dirty="0">
                <a:latin typeface="Candara" panose="020E0502030303020204" pitchFamily="34" charset="0"/>
                <a:ea typeface="+mn-lt"/>
                <a:cs typeface="+mn-lt"/>
              </a:rPr>
              <a:t>Sent </a:t>
            </a:r>
            <a:r>
              <a:rPr lang="en-US" b="1" dirty="0">
                <a:latin typeface="Candara" panose="020E0502030303020204" pitchFamily="34" charset="0"/>
                <a:ea typeface="+mn-lt"/>
                <a:cs typeface="+mn-lt"/>
              </a:rPr>
              <a:t>465 </a:t>
            </a:r>
            <a:r>
              <a:rPr lang="en-US" dirty="0">
                <a:latin typeface="Candara" panose="020E0502030303020204" pitchFamily="34" charset="0"/>
                <a:ea typeface="+mn-lt"/>
                <a:cs typeface="+mn-lt"/>
              </a:rPr>
              <a:t>emails and received 195 responses (</a:t>
            </a:r>
            <a:r>
              <a:rPr lang="en-US" b="1" dirty="0">
                <a:latin typeface="Candara" panose="020E0502030303020204" pitchFamily="34" charset="0"/>
                <a:ea typeface="+mn-lt"/>
                <a:cs typeface="+mn-lt"/>
              </a:rPr>
              <a:t>42%</a:t>
            </a:r>
            <a:r>
              <a:rPr lang="en-US" dirty="0">
                <a:latin typeface="Candara" panose="020E0502030303020204" pitchFamily="34" charset="0"/>
                <a:ea typeface="+mn-lt"/>
                <a:cs typeface="+mn-lt"/>
              </a:rPr>
              <a:t>)</a:t>
            </a:r>
          </a:p>
          <a:p>
            <a:r>
              <a:rPr lang="en-US" b="1" dirty="0">
                <a:latin typeface="Candara" panose="020E0502030303020204" pitchFamily="34" charset="0"/>
                <a:ea typeface="+mn-lt"/>
                <a:cs typeface="+mn-lt"/>
              </a:rPr>
              <a:t>+27</a:t>
            </a:r>
            <a:r>
              <a:rPr lang="en-US" dirty="0">
                <a:latin typeface="Candara" panose="020E0502030303020204" pitchFamily="34" charset="0"/>
                <a:ea typeface="+mn-lt"/>
                <a:cs typeface="+mn-lt"/>
              </a:rPr>
              <a:t> commits with a description explaining the reasons</a:t>
            </a:r>
          </a:p>
          <a:p>
            <a:r>
              <a:rPr lang="en-US" dirty="0">
                <a:latin typeface="Candara" panose="020E0502030303020204" pitchFamily="34" charset="0"/>
                <a:ea typeface="+mn-lt"/>
                <a:cs typeface="+mn-lt"/>
              </a:rPr>
              <a:t>Compiled a catalogue of </a:t>
            </a:r>
            <a:r>
              <a:rPr lang="en-US" b="1" dirty="0">
                <a:latin typeface="Candara" panose="020E0502030303020204" pitchFamily="34" charset="0"/>
                <a:ea typeface="+mn-lt"/>
                <a:cs typeface="+mn-lt"/>
              </a:rPr>
              <a:t>44 </a:t>
            </a:r>
            <a:r>
              <a:rPr lang="en-US" dirty="0">
                <a:latin typeface="Candara" panose="020E0502030303020204" pitchFamily="34" charset="0"/>
                <a:ea typeface="+mn-lt"/>
                <a:cs typeface="+mn-lt"/>
              </a:rPr>
              <a:t>distinct motivations for </a:t>
            </a:r>
            <a:r>
              <a:rPr lang="en-US" b="1" dirty="0">
                <a:latin typeface="Candara" panose="020E0502030303020204" pitchFamily="34" charset="0"/>
                <a:ea typeface="+mn-lt"/>
                <a:cs typeface="+mn-lt"/>
              </a:rPr>
              <a:t>12</a:t>
            </a:r>
            <a:br>
              <a:rPr lang="en-US" sz="3200" b="1" dirty="0">
                <a:latin typeface="Candara" panose="020E0502030303020204" pitchFamily="34" charset="0"/>
                <a:ea typeface="+mn-lt"/>
                <a:cs typeface="+mn-lt"/>
              </a:rPr>
            </a:br>
            <a:r>
              <a:rPr lang="en-US" dirty="0">
                <a:latin typeface="Candara" panose="020E0502030303020204" pitchFamily="34" charset="0"/>
                <a:ea typeface="+mn-lt"/>
                <a:cs typeface="+mn-lt"/>
              </a:rPr>
              <a:t>well-known refactoring types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9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F18882-4093-4E65-9E4D-7D889FBA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966" y="3687206"/>
            <a:ext cx="6837802" cy="3146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C8F370-2CF8-477A-BA40-57CBE5B090EA}"/>
              </a:ext>
            </a:extLst>
          </p:cNvPr>
          <p:cNvSpPr txBox="1"/>
          <p:nvPr/>
        </p:nvSpPr>
        <p:spPr>
          <a:xfrm>
            <a:off x="7910111" y="739965"/>
            <a:ext cx="326650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>
                <a:latin typeface="Gabriola"/>
                <a:ea typeface="+mn-lt"/>
                <a:cs typeface="+mn-lt"/>
              </a:rPr>
              <a:t>Motivation</a:t>
            </a:r>
            <a:br>
              <a:rPr lang="en-US" sz="6600" dirty="0">
                <a:latin typeface="Gabriola"/>
                <a:ea typeface="+mn-lt"/>
                <a:cs typeface="+mn-lt"/>
              </a:rPr>
            </a:br>
            <a:r>
              <a:rPr lang="en-US" sz="6600">
                <a:latin typeface="Gabriola"/>
              </a:rPr>
              <a:t>Catalogue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AEE9B-8B75-43A1-B2F6-E1DD95618893}"/>
              </a:ext>
            </a:extLst>
          </p:cNvPr>
          <p:cNvSpPr txBox="1"/>
          <p:nvPr/>
        </p:nvSpPr>
        <p:spPr>
          <a:xfrm>
            <a:off x="1162279" y="4375531"/>
            <a:ext cx="326650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>
                <a:latin typeface="Gabriola"/>
                <a:ea typeface="+mn-lt"/>
                <a:cs typeface="+mn-lt"/>
              </a:rPr>
              <a:t>Artifact</a:t>
            </a:r>
            <a:br>
              <a:rPr lang="en-US" sz="6600" dirty="0">
                <a:latin typeface="Gabriola"/>
                <a:ea typeface="+mn-lt"/>
                <a:cs typeface="+mn-lt"/>
              </a:rPr>
            </a:br>
            <a:r>
              <a:rPr lang="en-US" dirty="0">
                <a:latin typeface="Candara" panose="020E0502030303020204" pitchFamily="34" charset="0"/>
                <a:ea typeface="+mn-lt"/>
                <a:cs typeface="+mn-lt"/>
              </a:rPr>
              <a:t>https://github.com/aserg-ufmg/why-we-refactor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DB622B8E-5CF5-4284-9F06-D485F63EC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394" y="27541"/>
            <a:ext cx="6748489" cy="3479494"/>
          </a:xfrm>
        </p:spPr>
      </p:pic>
    </p:spTree>
    <p:extLst>
      <p:ext uri="{BB962C8B-B14F-4D97-AF65-F5344CB8AC3E}">
        <p14:creationId xmlns:p14="http://schemas.microsoft.com/office/powerpoint/2010/main" val="371209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0246482-9F6F-4BD8-9B8C-AD478BA95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9" y="-1"/>
            <a:ext cx="5301164" cy="6858000"/>
          </a:xfrm>
        </p:spPr>
      </p:pic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05215F4C-CCC4-497D-930C-975531401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231" y="2842"/>
            <a:ext cx="5249537" cy="68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DA6B0A3D-2109-4356-9891-F88E13307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653" y="2509091"/>
            <a:ext cx="4331006" cy="1830636"/>
          </a:xfrm>
        </p:spPr>
      </p:pic>
      <p:pic>
        <p:nvPicPr>
          <p:cNvPr id="6" name="Picture 5" descr="A picture containing dark, male&#10;&#10;Description automatically generated">
            <a:extLst>
              <a:ext uri="{FF2B5EF4-FFF2-40B4-BE49-F238E27FC236}">
                <a16:creationId xmlns:a16="http://schemas.microsoft.com/office/drawing/2014/main" id="{5259FD69-D54D-48D9-A386-B92B5051A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136" y="4972590"/>
            <a:ext cx="1314450" cy="131445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8C21EB8-5FEB-48F1-8D1C-6FE658140C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08" b="8923"/>
          <a:stretch/>
        </p:blipFill>
        <p:spPr>
          <a:xfrm>
            <a:off x="7058861" y="4992266"/>
            <a:ext cx="1314450" cy="1293085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 descr="A picture containing person, dark&#10;&#10;Description automatically generated">
            <a:extLst>
              <a:ext uri="{FF2B5EF4-FFF2-40B4-BE49-F238E27FC236}">
                <a16:creationId xmlns:a16="http://schemas.microsoft.com/office/drawing/2014/main" id="{A3CF4BB4-225D-47CE-BAAA-C94B390A3F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10" b="5415"/>
          <a:stretch/>
        </p:blipFill>
        <p:spPr>
          <a:xfrm>
            <a:off x="5448989" y="571673"/>
            <a:ext cx="1314450" cy="1323977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2D27B5-86FD-4BDC-86AB-276D2802F8DF}"/>
              </a:ext>
            </a:extLst>
          </p:cNvPr>
          <p:cNvSpPr txBox="1"/>
          <p:nvPr/>
        </p:nvSpPr>
        <p:spPr>
          <a:xfrm>
            <a:off x="6799243" y="3585990"/>
            <a:ext cx="32665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latin typeface="Gabriola"/>
              </a:rPr>
              <a:t>RefDiff</a:t>
            </a:r>
            <a:r>
              <a:rPr lang="en-US" sz="4400" dirty="0">
                <a:latin typeface="Gabriola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DF7F0-6185-43BE-B9C5-21E71C27E9BE}"/>
              </a:ext>
            </a:extLst>
          </p:cNvPr>
          <p:cNvSpPr txBox="1"/>
          <p:nvPr/>
        </p:nvSpPr>
        <p:spPr>
          <a:xfrm>
            <a:off x="6799242" y="2511845"/>
            <a:ext cx="47078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latin typeface="Gabriola"/>
              </a:rPr>
              <a:t>RefactoringMiner</a:t>
            </a:r>
            <a:r>
              <a:rPr lang="en-US" sz="4400" dirty="0">
                <a:latin typeface="Gabriola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55722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3962-32AD-47E1-A219-BAFBB15C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8080"/>
            <a:ext cx="9144000" cy="1263649"/>
          </a:xfrm>
        </p:spPr>
        <p:txBody>
          <a:bodyPr>
            <a:no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Limitations of previous refactoring detection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956F-F6FB-4B18-8873-D8F9F2134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2395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Dependence on </a:t>
            </a:r>
            <a:r>
              <a:rPr lang="en-US" b="1" dirty="0">
                <a:latin typeface="Candara" panose="020E0502030303020204" pitchFamily="34" charset="0"/>
              </a:rPr>
              <a:t>similarity thresholds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thresholds need calibration for projects with different 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Dependence on </a:t>
            </a:r>
            <a:r>
              <a:rPr lang="en-US" b="1" dirty="0">
                <a:latin typeface="Candara" panose="020E0502030303020204" pitchFamily="34" charset="0"/>
              </a:rPr>
              <a:t>built versions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only 38% of the change history can be successfully compiled [</a:t>
            </a:r>
            <a:r>
              <a:rPr lang="en-US" dirty="0" err="1">
                <a:latin typeface="Candara" panose="020E0502030303020204" pitchFamily="34" charset="0"/>
              </a:rPr>
              <a:t>Tufano</a:t>
            </a:r>
            <a:r>
              <a:rPr lang="en-US" dirty="0">
                <a:latin typeface="Candara" panose="020E0502030303020204" pitchFamily="34" charset="0"/>
              </a:rPr>
              <a:t> et al., 2017]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Candara" panose="020E0502030303020204" pitchFamily="34" charset="0"/>
              </a:rPr>
              <a:t>Unreliable oracles</a:t>
            </a:r>
            <a:r>
              <a:rPr lang="en-US" dirty="0">
                <a:latin typeface="Candara" panose="020E0502030303020204" pitchFamily="34" charset="0"/>
              </a:rPr>
              <a:t> for evaluating precision/recall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Incomplete</a:t>
            </a:r>
            <a:r>
              <a:rPr lang="en-US" dirty="0">
                <a:latin typeface="Candara" panose="020E0502030303020204" pitchFamily="34" charset="0"/>
              </a:rPr>
              <a:t> (</a:t>
            </a:r>
            <a:r>
              <a:rPr lang="en-US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 found in release notes or commit messages)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Biased</a:t>
            </a:r>
            <a:r>
              <a:rPr lang="en-US" dirty="0">
                <a:latin typeface="Candara" panose="020E0502030303020204" pitchFamily="34" charset="0"/>
              </a:rPr>
              <a:t> (applying a single tool with two different similarity thresholds)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Artificial</a:t>
            </a:r>
            <a:r>
              <a:rPr lang="en-US" dirty="0">
                <a:latin typeface="Candara" panose="020E0502030303020204" pitchFamily="34" charset="0"/>
              </a:rPr>
              <a:t> (seeded </a:t>
            </a:r>
            <a:r>
              <a:rPr lang="en-US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746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0CACA-B8C4-1550-C473-DEC3CD86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Refactoring Mining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E76B0-8379-1C19-9B5E-F3374F9B8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RefactoringMiner</a:t>
            </a:r>
            <a:r>
              <a:rPr lang="en-US" dirty="0">
                <a:latin typeface="Candara" panose="020E0502030303020204" pitchFamily="34" charset="0"/>
              </a:rPr>
              <a:t> 0.1 (Silva, Tsantalis, Valente, FSE 2016)</a:t>
            </a:r>
          </a:p>
          <a:p>
            <a:r>
              <a:rPr lang="en-US" dirty="0" err="1">
                <a:latin typeface="Candara" panose="020E0502030303020204" pitchFamily="34" charset="0"/>
              </a:rPr>
              <a:t>RefDiff</a:t>
            </a:r>
            <a:r>
              <a:rPr lang="en-US" dirty="0">
                <a:latin typeface="Candara" panose="020E0502030303020204" pitchFamily="34" charset="0"/>
              </a:rPr>
              <a:t> 1.0 (Silva &amp; Valente, MSR 2017)</a:t>
            </a:r>
          </a:p>
          <a:p>
            <a:r>
              <a:rPr lang="en-US" dirty="0" err="1">
                <a:latin typeface="Candara" panose="020E0502030303020204" pitchFamily="34" charset="0"/>
              </a:rPr>
              <a:t>RefactoringMiner</a:t>
            </a:r>
            <a:r>
              <a:rPr lang="en-US" dirty="0">
                <a:latin typeface="Candara" panose="020E0502030303020204" pitchFamily="34" charset="0"/>
              </a:rPr>
              <a:t> 1.0 (Tsantalis et al., ICSE 2018)</a:t>
            </a:r>
          </a:p>
          <a:p>
            <a:r>
              <a:rPr lang="en-US" dirty="0" err="1">
                <a:latin typeface="Candara" panose="020E0502030303020204" pitchFamily="34" charset="0"/>
              </a:rPr>
              <a:t>RefDiff</a:t>
            </a:r>
            <a:r>
              <a:rPr lang="en-US" dirty="0">
                <a:latin typeface="Candara" panose="020E0502030303020204" pitchFamily="34" charset="0"/>
              </a:rPr>
              <a:t> 2.0 (Silva et al., TSE 2020)</a:t>
            </a:r>
          </a:p>
          <a:p>
            <a:r>
              <a:rPr lang="en-US" dirty="0" err="1">
                <a:latin typeface="Candara" panose="020E0502030303020204" pitchFamily="34" charset="0"/>
              </a:rPr>
              <a:t>RefactoringMiner</a:t>
            </a:r>
            <a:r>
              <a:rPr lang="en-US" dirty="0">
                <a:latin typeface="Candara" panose="020E0502030303020204" pitchFamily="34" charset="0"/>
              </a:rPr>
              <a:t> 2.0 (Tsantalis, </a:t>
            </a:r>
            <a:r>
              <a:rPr lang="en-US" dirty="0" err="1">
                <a:latin typeface="Candara" panose="020E0502030303020204" pitchFamily="34" charset="0"/>
              </a:rPr>
              <a:t>Ketkar</a:t>
            </a:r>
            <a:r>
              <a:rPr lang="en-US" dirty="0">
                <a:latin typeface="Candara" panose="020E0502030303020204" pitchFamily="34" charset="0"/>
              </a:rPr>
              <a:t>, Dig, TSE 2020)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A67713-19BD-B767-AB43-68E68784B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5066"/>
              </p:ext>
            </p:extLst>
          </p:nvPr>
        </p:nvGraphicFramePr>
        <p:xfrm>
          <a:off x="9616966" y="1521456"/>
          <a:ext cx="1261242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242">
                  <a:extLst>
                    <a:ext uri="{9D8B030D-6E8A-4147-A177-3AD203B41FA5}">
                      <a16:colId xmlns:a16="http://schemas.microsoft.com/office/drawing/2014/main" val="3992052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andara" panose="020E0502030303020204" pitchFamily="34" charset="0"/>
                        </a:rPr>
                        <a:t>citations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45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500" dirty="0"/>
                        <a:t>304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73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500" dirty="0"/>
                        <a:t>134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500" dirty="0"/>
                        <a:t>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3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500" dirty="0"/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21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500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85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/>
                        <a:t>905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81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21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9D4D-5E83-DCD2-05D1-A0202E56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Current state-of-the-art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062977E-B0D0-DECF-CBFC-6E5E024A9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035676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357">
                  <a:extLst>
                    <a:ext uri="{9D8B030D-6E8A-4147-A177-3AD203B41FA5}">
                      <a16:colId xmlns:a16="http://schemas.microsoft.com/office/drawing/2014/main" val="3660426141"/>
                    </a:ext>
                  </a:extLst>
                </a:gridCol>
                <a:gridCol w="1992923">
                  <a:extLst>
                    <a:ext uri="{9D8B030D-6E8A-4147-A177-3AD203B41FA5}">
                      <a16:colId xmlns:a16="http://schemas.microsoft.com/office/drawing/2014/main" val="3569078000"/>
                    </a:ext>
                  </a:extLst>
                </a:gridCol>
                <a:gridCol w="2091397">
                  <a:extLst>
                    <a:ext uri="{9D8B030D-6E8A-4147-A177-3AD203B41FA5}">
                      <a16:colId xmlns:a16="http://schemas.microsoft.com/office/drawing/2014/main" val="1718769100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2006060591"/>
                    </a:ext>
                  </a:extLst>
                </a:gridCol>
                <a:gridCol w="1787769">
                  <a:extLst>
                    <a:ext uri="{9D8B030D-6E8A-4147-A177-3AD203B41FA5}">
                      <a16:colId xmlns:a16="http://schemas.microsoft.com/office/drawing/2014/main" val="388922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ndara" panose="020E0502030303020204" pitchFamily="34" charset="0"/>
                        </a:rPr>
                        <a:t>RefMiner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ndara" panose="020E0502030303020204" pitchFamily="34" charset="0"/>
                        </a:rPr>
                        <a:t>RefMiner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ndara" panose="020E0502030303020204" pitchFamily="34" charset="0"/>
                        </a:rPr>
                        <a:t>RefDiff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ndara" panose="020E0502030303020204" pitchFamily="34" charset="0"/>
                        </a:rPr>
                        <a:t>RefDiff</a:t>
                      </a:r>
                      <a:r>
                        <a:rPr lang="en-US" dirty="0">
                          <a:latin typeface="Candara" panose="020E0502030303020204" pitchFamily="34" charset="0"/>
                        </a:rPr>
                        <a:t>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2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99.7%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96.5%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93.8%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ndara" panose="020E0502030303020204" pitchFamily="34" charset="0"/>
                        </a:rPr>
                        <a:t>88.3%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3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Recall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94.2%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81.3%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76.9%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60.7%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55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Average execution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253 </a:t>
                      </a:r>
                      <a:r>
                        <a:rPr lang="en-US" b="1" dirty="0" err="1">
                          <a:latin typeface="Candara" panose="020E0502030303020204" pitchFamily="34" charset="0"/>
                        </a:rPr>
                        <a:t>ms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1482 </a:t>
                      </a:r>
                      <a:r>
                        <a:rPr lang="en-US" dirty="0" err="1">
                          <a:latin typeface="Candara" panose="020E0502030303020204" pitchFamily="34" charset="0"/>
                        </a:rPr>
                        <a:t>ms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297 </a:t>
                      </a:r>
                      <a:r>
                        <a:rPr lang="en-US" dirty="0" err="1">
                          <a:latin typeface="Candara" panose="020E0502030303020204" pitchFamily="34" charset="0"/>
                        </a:rPr>
                        <a:t>ms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2906 </a:t>
                      </a:r>
                      <a:r>
                        <a:rPr lang="en-US" dirty="0" err="1">
                          <a:latin typeface="Candara" panose="020E0502030303020204" pitchFamily="34" charset="0"/>
                        </a:rPr>
                        <a:t>ms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079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Supported </a:t>
                      </a:r>
                      <a:r>
                        <a:rPr lang="en-US" dirty="0" err="1">
                          <a:latin typeface="Candara" panose="020E0502030303020204" pitchFamily="34" charset="0"/>
                        </a:rPr>
                        <a:t>refactorings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ndara" panose="020E050203030302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30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67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4368-660B-E884-5C35-777093DD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RefactoringMiner</a:t>
            </a:r>
            <a:r>
              <a:rPr lang="en-US" dirty="0">
                <a:latin typeface="Candara" panose="020E0502030303020204" pitchFamily="34" charset="0"/>
              </a:rPr>
              <a:t>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753A8-2D09-5822-36E9-9CD25DAC8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09" y="1825625"/>
            <a:ext cx="11557492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Hundreds of </a:t>
            </a:r>
            <a:r>
              <a:rPr lang="en-US" b="1" dirty="0">
                <a:latin typeface="Candara" panose="020E0502030303020204" pitchFamily="34" charset="0"/>
              </a:rPr>
              <a:t>empirical studies </a:t>
            </a:r>
            <a:r>
              <a:rPr lang="en-US" dirty="0">
                <a:latin typeface="Candara" panose="020E0502030303020204" pitchFamily="34" charset="0"/>
              </a:rPr>
              <a:t>on refactoring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Identifier renaming (</a:t>
            </a:r>
            <a:r>
              <a:rPr lang="en-US" dirty="0" err="1">
                <a:latin typeface="Candara" panose="020E0502030303020204" pitchFamily="34" charset="0"/>
              </a:rPr>
              <a:t>Peruma</a:t>
            </a:r>
            <a:r>
              <a:rPr lang="en-US" dirty="0">
                <a:latin typeface="Candara" panose="020E0502030303020204" pitchFamily="34" charset="0"/>
              </a:rPr>
              <a:t> et al., JSS 2020)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Refactoring documentation (</a:t>
            </a:r>
            <a:r>
              <a:rPr lang="en-US" dirty="0" err="1">
                <a:latin typeface="Candara" panose="020E0502030303020204" pitchFamily="34" charset="0"/>
              </a:rPr>
              <a:t>AlOmar</a:t>
            </a:r>
            <a:r>
              <a:rPr lang="en-US" dirty="0">
                <a:latin typeface="Candara" panose="020E0502030303020204" pitchFamily="34" charset="0"/>
              </a:rPr>
              <a:t> et al., ASE 2022)</a:t>
            </a:r>
          </a:p>
          <a:p>
            <a:r>
              <a:rPr lang="en-US" dirty="0">
                <a:latin typeface="Candara" panose="020E0502030303020204" pitchFamily="34" charset="0"/>
              </a:rPr>
              <a:t>Refactoring-aware </a:t>
            </a:r>
            <a:r>
              <a:rPr lang="en-US" b="1" dirty="0">
                <a:latin typeface="Candara" panose="020E0502030303020204" pitchFamily="34" charset="0"/>
              </a:rPr>
              <a:t>merging</a:t>
            </a:r>
            <a:r>
              <a:rPr lang="en-US" dirty="0">
                <a:latin typeface="Candara" panose="020E0502030303020204" pitchFamily="34" charset="0"/>
              </a:rPr>
              <a:t> (Ellis, Nadi, Dig, TSE 2023)</a:t>
            </a:r>
          </a:p>
          <a:p>
            <a:r>
              <a:rPr lang="en-US" b="1" dirty="0">
                <a:latin typeface="Candara" panose="020E0502030303020204" pitchFamily="34" charset="0"/>
              </a:rPr>
              <a:t>Decomposition of commits </a:t>
            </a:r>
            <a:r>
              <a:rPr lang="en-US" dirty="0">
                <a:latin typeface="Candara" panose="020E0502030303020204" pitchFamily="34" charset="0"/>
              </a:rPr>
              <a:t>to activities (Shen et al., FSE 2021)</a:t>
            </a:r>
          </a:p>
          <a:p>
            <a:r>
              <a:rPr lang="en-US" dirty="0">
                <a:latin typeface="Candara" panose="020E0502030303020204" pitchFamily="34" charset="0"/>
              </a:rPr>
              <a:t>Automatic source code </a:t>
            </a:r>
            <a:r>
              <a:rPr lang="en-US" b="1" dirty="0">
                <a:latin typeface="Candara" panose="020E0502030303020204" pitchFamily="34" charset="0"/>
              </a:rPr>
              <a:t>comment updating </a:t>
            </a:r>
            <a:r>
              <a:rPr lang="en-US" dirty="0">
                <a:latin typeface="Candara" panose="020E0502030303020204" pitchFamily="34" charset="0"/>
              </a:rPr>
              <a:t>(Liu et al., ASE 2020)</a:t>
            </a:r>
          </a:p>
          <a:p>
            <a:r>
              <a:rPr lang="en-US" dirty="0">
                <a:latin typeface="Candara" panose="020E0502030303020204" pitchFamily="34" charset="0"/>
              </a:rPr>
              <a:t>Automatic clean-up of </a:t>
            </a:r>
            <a:r>
              <a:rPr lang="en-US" b="1" dirty="0">
                <a:latin typeface="Candara" panose="020E0502030303020204" pitchFamily="34" charset="0"/>
              </a:rPr>
              <a:t>bug-fixing patches </a:t>
            </a:r>
            <a:r>
              <a:rPr lang="en-US" dirty="0">
                <a:latin typeface="Candara" panose="020E0502030303020204" pitchFamily="34" charset="0"/>
              </a:rPr>
              <a:t>from overlapping refactoring edits (Jiang et al., TSE 2023)</a:t>
            </a:r>
          </a:p>
          <a:p>
            <a:r>
              <a:rPr lang="en-US" dirty="0">
                <a:latin typeface="Candara" panose="020E0502030303020204" pitchFamily="34" charset="0"/>
              </a:rPr>
              <a:t>Refactoring-aware </a:t>
            </a:r>
            <a:r>
              <a:rPr lang="en-US" b="1" dirty="0">
                <a:latin typeface="Candara" panose="020E0502030303020204" pitchFamily="34" charset="0"/>
              </a:rPr>
              <a:t>program element tracking </a:t>
            </a:r>
            <a:r>
              <a:rPr lang="en-US" dirty="0">
                <a:latin typeface="Candara" panose="020E0502030303020204" pitchFamily="34" charset="0"/>
              </a:rPr>
              <a:t>(</a:t>
            </a:r>
            <a:r>
              <a:rPr lang="en-US" dirty="0" err="1">
                <a:latin typeface="Candara" panose="020E0502030303020204" pitchFamily="34" charset="0"/>
              </a:rPr>
              <a:t>Jodavi</a:t>
            </a:r>
            <a:r>
              <a:rPr lang="en-US" dirty="0">
                <a:latin typeface="Candara" panose="020E0502030303020204" pitchFamily="34" charset="0"/>
              </a:rPr>
              <a:t>, Tsantalis, FSE 2022)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040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E21B10A-BB8F-1891-B84A-E7A6795CD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"/>
            <a:ext cx="12192000" cy="6746240"/>
          </a:xfrm>
          <a:prstGeom prst="rect">
            <a:avLst/>
          </a:prstGeom>
        </p:spPr>
      </p:pic>
      <p:pic>
        <p:nvPicPr>
          <p:cNvPr id="5" name="Content Placeholder 4" descr="A screenshot of a screen&#10;&#10;Description automatically generated">
            <a:extLst>
              <a:ext uri="{FF2B5EF4-FFF2-40B4-BE49-F238E27FC236}">
                <a16:creationId xmlns:a16="http://schemas.microsoft.com/office/drawing/2014/main" id="{969B6DB8-3072-D303-670F-47D3D19BE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92" y="82981"/>
            <a:ext cx="3914804" cy="1271597"/>
          </a:xfrm>
        </p:spPr>
      </p:pic>
    </p:spTree>
    <p:extLst>
      <p:ext uri="{BB962C8B-B14F-4D97-AF65-F5344CB8AC3E}">
        <p14:creationId xmlns:p14="http://schemas.microsoft.com/office/powerpoint/2010/main" val="205997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uilding with a walkway and people walking on grass&#10;&#10;Description automatically generated with medium confidence">
            <a:extLst>
              <a:ext uri="{FF2B5EF4-FFF2-40B4-BE49-F238E27FC236}">
                <a16:creationId xmlns:a16="http://schemas.microsoft.com/office/drawing/2014/main" id="{BAD92F30-13DD-D94E-F83A-FBB311241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1" y="2954"/>
            <a:ext cx="10304059" cy="6860787"/>
          </a:xfrm>
        </p:spPr>
      </p:pic>
      <p:pic>
        <p:nvPicPr>
          <p:cNvPr id="6" name="Picture 2" descr="https://users.encs.concordia.ca/~nikolaos/images/profile.jpg">
            <a:extLst>
              <a:ext uri="{FF2B5EF4-FFF2-40B4-BE49-F238E27FC236}">
                <a16:creationId xmlns:a16="http://schemas.microsoft.com/office/drawing/2014/main" id="{7EFC9E6A-C05E-CB39-2B62-9D87085FDA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"/>
          <a:stretch/>
        </p:blipFill>
        <p:spPr bwMode="auto">
          <a:xfrm>
            <a:off x="1417658" y="115623"/>
            <a:ext cx="1195453" cy="1242713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EADCE7-651A-4942-310C-B918578E182B}"/>
              </a:ext>
            </a:extLst>
          </p:cNvPr>
          <p:cNvSpPr txBox="1"/>
          <p:nvPr/>
        </p:nvSpPr>
        <p:spPr>
          <a:xfrm>
            <a:off x="943970" y="1369320"/>
            <a:ext cx="2142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Nikolaos Tsantalis</a:t>
            </a:r>
          </a:p>
        </p:txBody>
      </p:sp>
      <p:pic>
        <p:nvPicPr>
          <p:cNvPr id="9" name="Picture 8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D28A7A98-6EDD-3DBA-3954-8BCAFA1433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12" y="160472"/>
            <a:ext cx="1197864" cy="1197864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37F324-8E2E-F4E4-A286-44DA48752073}"/>
              </a:ext>
            </a:extLst>
          </p:cNvPr>
          <p:cNvSpPr txBox="1"/>
          <p:nvPr/>
        </p:nvSpPr>
        <p:spPr>
          <a:xfrm>
            <a:off x="3495794" y="1375461"/>
            <a:ext cx="1592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Victor </a:t>
            </a:r>
            <a:r>
              <a:rPr lang="en-US" sz="2000" b="1" dirty="0" err="1">
                <a:latin typeface="Candara" panose="020E0502030303020204" pitchFamily="34" charset="0"/>
              </a:rPr>
              <a:t>Guana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pic>
        <p:nvPicPr>
          <p:cNvPr id="12" name="Picture 11" descr="A person smiling at camera&#10;&#10;Description automatically generated">
            <a:extLst>
              <a:ext uri="{FF2B5EF4-FFF2-40B4-BE49-F238E27FC236}">
                <a16:creationId xmlns:a16="http://schemas.microsoft.com/office/drawing/2014/main" id="{BE3A9F2A-C150-651E-E29D-38A85DBDC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1" r="1505"/>
          <a:stretch/>
        </p:blipFill>
        <p:spPr>
          <a:xfrm>
            <a:off x="6328191" y="138047"/>
            <a:ext cx="1204758" cy="1197864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B8A3B1-A286-E761-E4ED-298A6BCD8E5A}"/>
              </a:ext>
            </a:extLst>
          </p:cNvPr>
          <p:cNvSpPr txBox="1"/>
          <p:nvPr/>
        </p:nvSpPr>
        <p:spPr>
          <a:xfrm>
            <a:off x="6201512" y="1369320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Eleni </a:t>
            </a:r>
            <a:r>
              <a:rPr lang="en-US" sz="2000" b="1" dirty="0" err="1">
                <a:latin typeface="Candara" panose="020E0502030303020204" pitchFamily="34" charset="0"/>
              </a:rPr>
              <a:t>Stroulia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pic>
        <p:nvPicPr>
          <p:cNvPr id="15" name="Picture 14" descr="A person wearing glasses and a grey sweater&#10;&#10;Description automatically generated">
            <a:extLst>
              <a:ext uri="{FF2B5EF4-FFF2-40B4-BE49-F238E27FC236}">
                <a16:creationId xmlns:a16="http://schemas.microsoft.com/office/drawing/2014/main" id="{70A72AA7-C570-C13D-65CE-4DAA67703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766" y="138047"/>
            <a:ext cx="1197864" cy="1197864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7089D2-6C5E-7187-366C-FBE4F835F267}"/>
              </a:ext>
            </a:extLst>
          </p:cNvPr>
          <p:cNvSpPr txBox="1"/>
          <p:nvPr/>
        </p:nvSpPr>
        <p:spPr>
          <a:xfrm>
            <a:off x="9230442" y="1365610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Abram </a:t>
            </a:r>
            <a:r>
              <a:rPr lang="en-US" sz="2000" b="1" dirty="0" err="1">
                <a:latin typeface="Candara" panose="020E0502030303020204" pitchFamily="34" charset="0"/>
              </a:rPr>
              <a:t>Hindle</a:t>
            </a:r>
            <a:endParaRPr lang="en-US" sz="2000" b="1" dirty="0">
              <a:latin typeface="Candara" panose="020E0502030303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A19AD6-DB59-6B57-D0D0-5C0541092ACC}"/>
              </a:ext>
            </a:extLst>
          </p:cNvPr>
          <p:cNvCxnSpPr>
            <a:cxnSpLocks/>
          </p:cNvCxnSpPr>
          <p:nvPr/>
        </p:nvCxnSpPr>
        <p:spPr>
          <a:xfrm>
            <a:off x="9117237" y="3429000"/>
            <a:ext cx="319529" cy="81738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D29D-F887-DCA8-48D6-1B66FBEB7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0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Thank you</a:t>
            </a:r>
          </a:p>
        </p:txBody>
      </p:sp>
      <p:pic>
        <p:nvPicPr>
          <p:cNvPr id="5" name="Content Placeholder 4" descr="Men standing in front of a projector screen&#10;&#10;Description automatically generated">
            <a:extLst>
              <a:ext uri="{FF2B5EF4-FFF2-40B4-BE49-F238E27FC236}">
                <a16:creationId xmlns:a16="http://schemas.microsoft.com/office/drawing/2014/main" id="{B5E3380A-C0D5-24CC-AC70-3751B46A2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81090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7D9F-06C7-E218-FD3C-127045CC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CB0F-0240-1B39-7B59-BDF9C0F9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12170" cy="435133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 Do software developers perform different types of refactoring operations on </a:t>
            </a:r>
            <a:r>
              <a:rPr lang="en-US" b="1" dirty="0">
                <a:latin typeface="Candara" panose="020E0502030303020204" pitchFamily="34" charset="0"/>
              </a:rPr>
              <a:t>test code and production code</a:t>
            </a:r>
            <a:r>
              <a:rPr lang="en-US" dirty="0">
                <a:latin typeface="Candara" panose="020E0502030303020204" pitchFamily="3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 Which </a:t>
            </a:r>
            <a:r>
              <a:rPr lang="en-US" b="1" dirty="0">
                <a:latin typeface="Candara" panose="020E0502030303020204" pitchFamily="34" charset="0"/>
              </a:rPr>
              <a:t>developers</a:t>
            </a:r>
            <a:r>
              <a:rPr lang="en-US" dirty="0">
                <a:latin typeface="Candara" panose="020E0502030303020204" pitchFamily="34" charset="0"/>
              </a:rPr>
              <a:t> are responsible for </a:t>
            </a:r>
            <a:r>
              <a:rPr lang="en-US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 Is there more refactoring activity before major </a:t>
            </a:r>
            <a:r>
              <a:rPr lang="en-US" b="1" dirty="0">
                <a:latin typeface="Candara" panose="020E0502030303020204" pitchFamily="34" charset="0"/>
              </a:rPr>
              <a:t>project releases</a:t>
            </a:r>
            <a:r>
              <a:rPr lang="en-US" dirty="0">
                <a:latin typeface="Candara" panose="020E0502030303020204" pitchFamily="34" charset="0"/>
              </a:rPr>
              <a:t> than after?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 Is refactoring activity on production code preceded by the </a:t>
            </a:r>
            <a:r>
              <a:rPr lang="en-US" b="1" dirty="0">
                <a:latin typeface="Candara" panose="020E0502030303020204" pitchFamily="34" charset="0"/>
              </a:rPr>
              <a:t>addition or modification of test code</a:t>
            </a:r>
            <a:r>
              <a:rPr lang="en-US" dirty="0">
                <a:latin typeface="Candara" panose="020E0502030303020204" pitchFamily="34" charset="0"/>
              </a:rPr>
              <a:t>?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Candara" panose="020E0502030303020204" pitchFamily="34" charset="0"/>
              </a:rPr>
              <a:t> What is the </a:t>
            </a:r>
            <a:r>
              <a:rPr lang="en-US" b="1" dirty="0">
                <a:latin typeface="Candara" panose="020E0502030303020204" pitchFamily="34" charset="0"/>
              </a:rPr>
              <a:t>purpose</a:t>
            </a:r>
            <a:r>
              <a:rPr lang="en-US" dirty="0">
                <a:latin typeface="Candara" panose="020E0502030303020204" pitchFamily="34" charset="0"/>
              </a:rPr>
              <a:t> of the applied </a:t>
            </a:r>
            <a:r>
              <a:rPr lang="en-US" dirty="0" err="1">
                <a:latin typeface="Candara" panose="020E0502030303020204" pitchFamily="34" charset="0"/>
              </a:rPr>
              <a:t>refactorings</a:t>
            </a:r>
            <a:r>
              <a:rPr lang="en-US" dirty="0">
                <a:latin typeface="Candara" panose="020E05020303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209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4A5D-FC5A-2838-74B0-38E73612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Novelties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82BB3-1CE6-3DE7-D76D-0B3F16F86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The first refactoring detection tool to operate on </a:t>
            </a:r>
            <a:r>
              <a:rPr lang="en-US" b="1" dirty="0">
                <a:latin typeface="Candara" panose="020E0502030303020204" pitchFamily="34" charset="0"/>
              </a:rPr>
              <a:t>Git commits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Challenge</a:t>
            </a:r>
            <a:r>
              <a:rPr lang="en-US" dirty="0">
                <a:latin typeface="Candara" panose="020E0502030303020204" pitchFamily="34" charset="0"/>
              </a:rPr>
              <a:t>: partial code</a:t>
            </a:r>
          </a:p>
          <a:p>
            <a:pPr lvl="1"/>
            <a:r>
              <a:rPr lang="en-US" b="1" dirty="0">
                <a:latin typeface="Candara" panose="020E0502030303020204" pitchFamily="34" charset="0"/>
              </a:rPr>
              <a:t>Solution</a:t>
            </a:r>
            <a:r>
              <a:rPr lang="en-US" dirty="0">
                <a:latin typeface="Candara" panose="020E0502030303020204" pitchFamily="34" charset="0"/>
              </a:rPr>
              <a:t>: Inspired from </a:t>
            </a:r>
            <a:r>
              <a:rPr lang="en-US" dirty="0" err="1">
                <a:latin typeface="Candara" panose="020E0502030303020204" pitchFamily="34" charset="0"/>
              </a:rPr>
              <a:t>UMLDiff</a:t>
            </a:r>
            <a:r>
              <a:rPr lang="en-US" dirty="0">
                <a:latin typeface="Candara" panose="020E0502030303020204" pitchFamily="34" charset="0"/>
              </a:rPr>
              <a:t> (Xing and </a:t>
            </a:r>
            <a:r>
              <a:rPr lang="en-US" dirty="0" err="1">
                <a:latin typeface="Candara" panose="020E0502030303020204" pitchFamily="34" charset="0"/>
              </a:rPr>
              <a:t>Stroulia</a:t>
            </a:r>
            <a:r>
              <a:rPr lang="en-US" dirty="0">
                <a:latin typeface="Candara" panose="020E0502030303020204" pitchFamily="34" charset="0"/>
              </a:rPr>
              <a:t>)</a:t>
            </a:r>
          </a:p>
          <a:p>
            <a:r>
              <a:rPr lang="en-US" dirty="0">
                <a:latin typeface="Candara" panose="020E0502030303020204" pitchFamily="34" charset="0"/>
              </a:rPr>
              <a:t>The first study on the </a:t>
            </a:r>
            <a:r>
              <a:rPr lang="en-US" b="1" dirty="0">
                <a:latin typeface="Candara" panose="020E0502030303020204" pitchFamily="34" charset="0"/>
              </a:rPr>
              <a:t>motivations</a:t>
            </a:r>
            <a:r>
              <a:rPr lang="en-US" dirty="0">
                <a:latin typeface="Candara" panose="020E0502030303020204" pitchFamily="34" charset="0"/>
              </a:rPr>
              <a:t> driving refactoring activity, based on actual refactoring instances found in open-source projects</a:t>
            </a:r>
          </a:p>
        </p:txBody>
      </p:sp>
    </p:spTree>
    <p:extLst>
      <p:ext uri="{BB962C8B-B14F-4D97-AF65-F5344CB8AC3E}">
        <p14:creationId xmlns:p14="http://schemas.microsoft.com/office/powerpoint/2010/main" val="16971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7D77-8AA6-35D6-C6EE-3CBA66C0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RQ5: Refactoring motivations</a:t>
            </a:r>
          </a:p>
        </p:txBody>
      </p:sp>
      <p:pic>
        <p:nvPicPr>
          <p:cNvPr id="6" name="Picture 4" descr="Table&#10;&#10;Description automatically generated">
            <a:extLst>
              <a:ext uri="{FF2B5EF4-FFF2-40B4-BE49-F238E27FC236}">
                <a16:creationId xmlns:a16="http://schemas.microsoft.com/office/drawing/2014/main" id="{85E2E6DA-545E-C6EE-6DE8-A791D362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6" y="2039440"/>
            <a:ext cx="4128754" cy="3810174"/>
          </a:xfrm>
          <a:prstGeom prst="rect">
            <a:avLst/>
          </a:prstGeom>
        </p:spPr>
      </p:pic>
      <p:pic>
        <p:nvPicPr>
          <p:cNvPr id="7" name="Picture 5" descr="Table&#10;&#10;Description automatically generated">
            <a:extLst>
              <a:ext uri="{FF2B5EF4-FFF2-40B4-BE49-F238E27FC236}">
                <a16:creationId xmlns:a16="http://schemas.microsoft.com/office/drawing/2014/main" id="{7C224464-7E62-B7CF-F3A7-50227D9E4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865" y="2532870"/>
            <a:ext cx="4137935" cy="282331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9B3F32-E8FB-A92A-E3D1-5D1513FB82A8}"/>
              </a:ext>
            </a:extLst>
          </p:cNvPr>
          <p:cNvSpPr/>
          <p:nvPr/>
        </p:nvSpPr>
        <p:spPr>
          <a:xfrm>
            <a:off x="611090" y="4076886"/>
            <a:ext cx="4754880" cy="1437074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49531F-992B-27AA-FD8A-C38CB978981D}"/>
              </a:ext>
            </a:extLst>
          </p:cNvPr>
          <p:cNvSpPr/>
          <p:nvPr/>
        </p:nvSpPr>
        <p:spPr>
          <a:xfrm>
            <a:off x="6907392" y="3841224"/>
            <a:ext cx="4754880" cy="1163443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5AF35-68A8-3CAE-21D5-EF2F1B5C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A6443-249A-AFC9-21B9-01A6FF14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Only the </a:t>
            </a:r>
            <a:r>
              <a:rPr lang="en-US" b="1" dirty="0">
                <a:latin typeface="Candara" panose="020E0502030303020204" pitchFamily="34" charset="0"/>
              </a:rPr>
              <a:t>precision</a:t>
            </a:r>
            <a:r>
              <a:rPr lang="en-US" dirty="0">
                <a:latin typeface="Candara" panose="020E0502030303020204" pitchFamily="34" charset="0"/>
              </a:rPr>
              <a:t> of tool is provided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The detection rules were quite </a:t>
            </a:r>
            <a:r>
              <a:rPr lang="en-US" b="1" dirty="0">
                <a:latin typeface="Candara" panose="020E0502030303020204" pitchFamily="34" charset="0"/>
              </a:rPr>
              <a:t>strict</a:t>
            </a:r>
            <a:r>
              <a:rPr lang="en-US" dirty="0">
                <a:latin typeface="Candara" panose="020E0502030303020204" pitchFamily="34" charset="0"/>
              </a:rPr>
              <a:t> (low false positive rate)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Likely to have </a:t>
            </a:r>
            <a:r>
              <a:rPr lang="en-US" b="1" dirty="0">
                <a:latin typeface="Candara" panose="020E0502030303020204" pitchFamily="34" charset="0"/>
              </a:rPr>
              <a:t>low recall</a:t>
            </a:r>
          </a:p>
          <a:p>
            <a:r>
              <a:rPr lang="en-US" dirty="0">
                <a:latin typeface="Candara" panose="020E0502030303020204" pitchFamily="34" charset="0"/>
              </a:rPr>
              <a:t>The study include only 3 systems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External validity</a:t>
            </a:r>
          </a:p>
          <a:p>
            <a:r>
              <a:rPr lang="en-US" dirty="0">
                <a:latin typeface="Candara" panose="020E0502030303020204" pitchFamily="34" charset="0"/>
              </a:rPr>
              <a:t>The motivations were </a:t>
            </a:r>
            <a:r>
              <a:rPr lang="en-US" b="1" dirty="0">
                <a:latin typeface="Candara" panose="020E0502030303020204" pitchFamily="34" charset="0"/>
              </a:rPr>
              <a:t>labeled</a:t>
            </a:r>
            <a:r>
              <a:rPr lang="en-US" dirty="0">
                <a:latin typeface="Candara" panose="020E0502030303020204" pitchFamily="34" charset="0"/>
              </a:rPr>
              <a:t> by the authors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Bias</a:t>
            </a:r>
          </a:p>
        </p:txBody>
      </p:sp>
    </p:spTree>
    <p:extLst>
      <p:ext uri="{BB962C8B-B14F-4D97-AF65-F5344CB8AC3E}">
        <p14:creationId xmlns:p14="http://schemas.microsoft.com/office/powerpoint/2010/main" val="40188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F0C94-4AA0-4FC4-09AD-9608ABDC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Most important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A1070-4F92-3EF1-7684-C7C95A50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1813"/>
            <a:ext cx="10515600" cy="15509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dirty="0">
                <a:latin typeface="Candara" panose="020E0502030303020204" pitchFamily="34" charset="0"/>
              </a:rPr>
              <a:t>This work </a:t>
            </a:r>
            <a:r>
              <a:rPr lang="en-US" sz="4000" b="1" dirty="0">
                <a:latin typeface="Candara" panose="020E0502030303020204" pitchFamily="34" charset="0"/>
              </a:rPr>
              <a:t>inspired future research</a:t>
            </a:r>
            <a:r>
              <a:rPr lang="en-US" sz="4000" dirty="0">
                <a:latin typeface="Candara" panose="020E0502030303020204" pitchFamily="34" charset="0"/>
              </a:rPr>
              <a:t> on refactoring detection tools that operate at </a:t>
            </a:r>
            <a:r>
              <a:rPr lang="en-US" sz="4000" b="1" dirty="0">
                <a:latin typeface="Candara" panose="020E0502030303020204" pitchFamily="34" charset="0"/>
              </a:rPr>
              <a:t>commit</a:t>
            </a:r>
            <a:r>
              <a:rPr lang="en-US" sz="4000" dirty="0">
                <a:latin typeface="Candara" panose="020E0502030303020204" pitchFamily="34" charset="0"/>
              </a:rPr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2697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Graphical user interface, text, application, email">
            <a:extLst>
              <a:ext uri="{FF2B5EF4-FFF2-40B4-BE49-F238E27FC236}">
                <a16:creationId xmlns:a16="http://schemas.microsoft.com/office/drawing/2014/main" id="{19E94000-2CB2-05D8-B052-A196BCC3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16" y="3047999"/>
            <a:ext cx="9441369" cy="3048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675C9F78-E14E-4A9F-8465-824E19594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08" b="8923"/>
          <a:stretch/>
        </p:blipFill>
        <p:spPr>
          <a:xfrm>
            <a:off x="7705725" y="709586"/>
            <a:ext cx="1314450" cy="1293085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19633FE4-6F3D-88D5-B30C-316892649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3" y="689910"/>
            <a:ext cx="1314450" cy="1314450"/>
          </a:xfrm>
          <a:prstGeom prst="ellips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62D041-3247-2188-3F97-9F98AFBA60CF}"/>
              </a:ext>
            </a:extLst>
          </p:cNvPr>
          <p:cNvSpPr txBox="1"/>
          <p:nvPr/>
        </p:nvSpPr>
        <p:spPr>
          <a:xfrm>
            <a:off x="5756860" y="2039816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Danilo Silva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239EF2-D5C2-94E3-5ACF-BB96A6CDCB39}"/>
              </a:ext>
            </a:extLst>
          </p:cNvPr>
          <p:cNvSpPr txBox="1"/>
          <p:nvPr/>
        </p:nvSpPr>
        <p:spPr>
          <a:xfrm>
            <a:off x="7315004" y="2021591"/>
            <a:ext cx="2326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Marco Tulio Valente</a:t>
            </a:r>
          </a:p>
        </p:txBody>
      </p:sp>
    </p:spTree>
    <p:extLst>
      <p:ext uri="{BB962C8B-B14F-4D97-AF65-F5344CB8AC3E}">
        <p14:creationId xmlns:p14="http://schemas.microsoft.com/office/powerpoint/2010/main" val="3430149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BD23-5193-255C-A243-8EF25F84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Where was the code?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9A9D27-9D0D-B0B7-7668-8A820A4B3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2782094"/>
            <a:ext cx="4762500" cy="2438400"/>
          </a:xfrm>
        </p:spPr>
      </p:pic>
    </p:spTree>
    <p:extLst>
      <p:ext uri="{BB962C8B-B14F-4D97-AF65-F5344CB8AC3E}">
        <p14:creationId xmlns:p14="http://schemas.microsoft.com/office/powerpoint/2010/main" val="392486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623</Words>
  <Application>Microsoft Office PowerPoint</Application>
  <PresentationFormat>Widescreen</PresentationFormat>
  <Paragraphs>107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Gabriola</vt:lpstr>
      <vt:lpstr>Office Theme</vt:lpstr>
      <vt:lpstr>1_Office Theme</vt:lpstr>
      <vt:lpstr>PowerPoint Presentation</vt:lpstr>
      <vt:lpstr>PowerPoint Presentation</vt:lpstr>
      <vt:lpstr>Research Questions</vt:lpstr>
      <vt:lpstr>Novelties</vt:lpstr>
      <vt:lpstr>RQ5: Refactoring motivations</vt:lpstr>
      <vt:lpstr>Limitations</vt:lpstr>
      <vt:lpstr>Most important contribution</vt:lpstr>
      <vt:lpstr>PowerPoint Presentation</vt:lpstr>
      <vt:lpstr>Where was the code?</vt:lpstr>
      <vt:lpstr>Why We Refactor?</vt:lpstr>
      <vt:lpstr>Firehouse interview</vt:lpstr>
      <vt:lpstr>PowerPoint Presentation</vt:lpstr>
      <vt:lpstr>PowerPoint Presentation</vt:lpstr>
      <vt:lpstr>PowerPoint Presentation</vt:lpstr>
      <vt:lpstr>Limitations of previous refactoring detection tools</vt:lpstr>
      <vt:lpstr>Refactoring Mining Tools</vt:lpstr>
      <vt:lpstr>Current state-of-the-art</vt:lpstr>
      <vt:lpstr>RefactoringMiner Impact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Nikolaos Tsantalis</dc:creator>
  <cp:lastModifiedBy>Nikolaos Tsantalis</cp:lastModifiedBy>
  <cp:revision>45</cp:revision>
  <dcterms:created xsi:type="dcterms:W3CDTF">2023-09-02T21:43:29Z</dcterms:created>
  <dcterms:modified xsi:type="dcterms:W3CDTF">2023-09-08T23:26:32Z</dcterms:modified>
</cp:coreProperties>
</file>