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sldIdLst>
    <p:sldId id="263" r:id="rId2"/>
    <p:sldId id="290" r:id="rId3"/>
    <p:sldId id="291" r:id="rId4"/>
    <p:sldId id="264" r:id="rId5"/>
    <p:sldId id="305" r:id="rId6"/>
    <p:sldId id="265" r:id="rId7"/>
    <p:sldId id="268" r:id="rId8"/>
    <p:sldId id="271" r:id="rId9"/>
    <p:sldId id="270" r:id="rId10"/>
    <p:sldId id="293" r:id="rId11"/>
    <p:sldId id="294" r:id="rId12"/>
    <p:sldId id="275" r:id="rId13"/>
    <p:sldId id="295" r:id="rId14"/>
    <p:sldId id="297" r:id="rId15"/>
    <p:sldId id="300" r:id="rId16"/>
    <p:sldId id="277" r:id="rId17"/>
    <p:sldId id="276" r:id="rId18"/>
    <p:sldId id="296" r:id="rId19"/>
    <p:sldId id="298" r:id="rId20"/>
    <p:sldId id="299" r:id="rId21"/>
    <p:sldId id="301" r:id="rId22"/>
    <p:sldId id="303" r:id="rId23"/>
    <p:sldId id="302" r:id="rId24"/>
    <p:sldId id="304" r:id="rId25"/>
    <p:sldId id="272" r:id="rId26"/>
    <p:sldId id="273" r:id="rId27"/>
    <p:sldId id="274" r:id="rId28"/>
    <p:sldId id="282" r:id="rId29"/>
    <p:sldId id="278" r:id="rId30"/>
    <p:sldId id="280" r:id="rId31"/>
    <p:sldId id="319" r:id="rId32"/>
    <p:sldId id="289" r:id="rId33"/>
    <p:sldId id="279" r:id="rId34"/>
    <p:sldId id="281" r:id="rId35"/>
    <p:sldId id="283" r:id="rId36"/>
    <p:sldId id="284" r:id="rId37"/>
    <p:sldId id="285" r:id="rId38"/>
    <p:sldId id="286" r:id="rId39"/>
    <p:sldId id="287" r:id="rId40"/>
    <p:sldId id="288" r:id="rId41"/>
    <p:sldId id="320" r:id="rId42"/>
    <p:sldId id="306" r:id="rId43"/>
    <p:sldId id="307" r:id="rId44"/>
    <p:sldId id="308" r:id="rId45"/>
    <p:sldId id="309" r:id="rId46"/>
    <p:sldId id="310" r:id="rId47"/>
    <p:sldId id="311" r:id="rId48"/>
    <p:sldId id="312" r:id="rId49"/>
    <p:sldId id="315" r:id="rId50"/>
    <p:sldId id="318" r:id="rId51"/>
    <p:sldId id="316" r:id="rId52"/>
    <p:sldId id="317" r:id="rId53"/>
    <p:sldId id="314" r:id="rId54"/>
    <p:sldId id="31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FFC8"/>
    <a:srgbClr val="E6E6E6"/>
    <a:srgbClr val="FFD5D5"/>
    <a:srgbClr val="BFC0BE"/>
    <a:srgbClr val="223E6D"/>
    <a:srgbClr val="233E6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0"/>
    <p:restoredTop sz="86642" autoAdjust="0"/>
  </p:normalViewPr>
  <p:slideViewPr>
    <p:cSldViewPr snapToGrid="0" snapToObjects="1">
      <p:cViewPr varScale="1">
        <p:scale>
          <a:sx n="73" d="100"/>
          <a:sy n="73" d="100"/>
        </p:scale>
        <p:origin x="1350" y="78"/>
      </p:cViewPr>
      <p:guideLst>
        <p:guide orient="horz" pos="4315"/>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7A838-B040-4965-9646-4656A2B4AD22}" type="datetimeFigureOut">
              <a:rPr lang="en-US" smtClean="0"/>
              <a:t>2/27/2019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E2A6B-45DA-42F1-A87F-66B2542E5188}" type="slidenum">
              <a:rPr lang="en-US" smtClean="0"/>
              <a:t>‹#›</a:t>
            </a:fld>
            <a:endParaRPr lang="en-US"/>
          </a:p>
        </p:txBody>
      </p:sp>
    </p:spTree>
    <p:extLst>
      <p:ext uri="{BB962C8B-B14F-4D97-AF65-F5344CB8AC3E}">
        <p14:creationId xmlns:p14="http://schemas.microsoft.com/office/powerpoint/2010/main" val="326925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I would like thank the PC members and the MIP Chair for the great honor to select our paper among the most influential ones. The goal of this talk is to provide insights not only to the research behind this work, but all the experiences and lessons learned gained through this work, hoping they will be useful for the students in the audience.</a:t>
            </a:r>
          </a:p>
        </p:txBody>
      </p:sp>
    </p:spTree>
    <p:extLst>
      <p:ext uri="{BB962C8B-B14F-4D97-AF65-F5344CB8AC3E}">
        <p14:creationId xmlns:p14="http://schemas.microsoft.com/office/powerpoint/2010/main" val="335306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elegance of Maruyama’s work, it was very clear it had some limitations.</a:t>
            </a:r>
          </a:p>
          <a:p>
            <a:r>
              <a:rPr lang="en-US" dirty="0"/>
              <a:t>The first one was it didn’t support the extraction of objects. To overcome this limitation we proposed the concept of composite variables.</a:t>
            </a:r>
          </a:p>
        </p:txBody>
      </p:sp>
      <p:sp>
        <p:nvSpPr>
          <p:cNvPr id="4" name="Slide Number Placeholder 3"/>
          <p:cNvSpPr>
            <a:spLocks noGrp="1"/>
          </p:cNvSpPr>
          <p:nvPr>
            <p:ph type="sldNum" sz="quarter" idx="5"/>
          </p:nvPr>
        </p:nvSpPr>
        <p:spPr/>
        <p:txBody>
          <a:bodyPr/>
          <a:lstStyle/>
          <a:p>
            <a:fld id="{76AE2A6B-45DA-42F1-A87F-66B2542E5188}" type="slidenum">
              <a:rPr lang="en-US" smtClean="0"/>
              <a:t>10</a:t>
            </a:fld>
            <a:endParaRPr lang="en-US"/>
          </a:p>
        </p:txBody>
      </p:sp>
    </p:spTree>
    <p:extLst>
      <p:ext uri="{BB962C8B-B14F-4D97-AF65-F5344CB8AC3E}">
        <p14:creationId xmlns:p14="http://schemas.microsoft.com/office/powerpoint/2010/main" val="20368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that objects have state represented by the field values of an instance.</a:t>
            </a:r>
          </a:p>
        </p:txBody>
      </p:sp>
      <p:sp>
        <p:nvSpPr>
          <p:cNvPr id="4" name="Slide Number Placeholder 3"/>
          <p:cNvSpPr>
            <a:spLocks noGrp="1"/>
          </p:cNvSpPr>
          <p:nvPr>
            <p:ph type="sldNum" sz="quarter" idx="5"/>
          </p:nvPr>
        </p:nvSpPr>
        <p:spPr/>
        <p:txBody>
          <a:bodyPr/>
          <a:lstStyle/>
          <a:p>
            <a:fld id="{76AE2A6B-45DA-42F1-A87F-66B2542E5188}" type="slidenum">
              <a:rPr lang="en-US" smtClean="0"/>
              <a:t>11</a:t>
            </a:fld>
            <a:endParaRPr lang="en-US"/>
          </a:p>
        </p:txBody>
      </p:sp>
    </p:spTree>
    <p:extLst>
      <p:ext uri="{BB962C8B-B14F-4D97-AF65-F5344CB8AC3E}">
        <p14:creationId xmlns:p14="http://schemas.microsoft.com/office/powerpoint/2010/main" val="386030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when the enumeration rentals is instantiated from a vector, internally it has state count which is read when </a:t>
            </a:r>
            <a:r>
              <a:rPr lang="en-US" dirty="0" err="1"/>
              <a:t>hasMoreElements</a:t>
            </a:r>
            <a:r>
              <a:rPr lang="en-US" dirty="0"/>
              <a:t>() is called, and read + modified when </a:t>
            </a:r>
            <a:r>
              <a:rPr lang="en-US" dirty="0" err="1"/>
              <a:t>nextElement</a:t>
            </a:r>
            <a:r>
              <a:rPr lang="en-US" dirty="0"/>
              <a:t>() is called.</a:t>
            </a:r>
          </a:p>
        </p:txBody>
      </p:sp>
      <p:sp>
        <p:nvSpPr>
          <p:cNvPr id="4" name="Slide Number Placeholder 3"/>
          <p:cNvSpPr>
            <a:spLocks noGrp="1"/>
          </p:cNvSpPr>
          <p:nvPr>
            <p:ph type="sldNum" sz="quarter" idx="5"/>
          </p:nvPr>
        </p:nvSpPr>
        <p:spPr/>
        <p:txBody>
          <a:bodyPr/>
          <a:lstStyle/>
          <a:p>
            <a:fld id="{76AE2A6B-45DA-42F1-A87F-66B2542E5188}" type="slidenum">
              <a:rPr lang="en-US" smtClean="0"/>
              <a:t>12</a:t>
            </a:fld>
            <a:endParaRPr lang="en-US"/>
          </a:p>
        </p:txBody>
      </p:sp>
    </p:spTree>
    <p:extLst>
      <p:ext uri="{BB962C8B-B14F-4D97-AF65-F5344CB8AC3E}">
        <p14:creationId xmlns:p14="http://schemas.microsoft.com/office/powerpoint/2010/main" val="282317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performing some method call graph analysis we are able to extract the object state and represent it as composite variables. A composite variable is a variable composed by a variable and states.</a:t>
            </a:r>
          </a:p>
          <a:p>
            <a:r>
              <a:rPr lang="en-US" dirty="0"/>
              <a:t>Therefore, the while statement reads variable </a:t>
            </a:r>
            <a:r>
              <a:rPr lang="en-US" dirty="0" err="1"/>
              <a:t>rentals.count</a:t>
            </a:r>
            <a:r>
              <a:rPr lang="en-US" dirty="0"/>
              <a:t> and the next statement reads and modifies variable </a:t>
            </a:r>
            <a:r>
              <a:rPr lang="en-US" dirty="0" err="1"/>
              <a:t>rentals.count</a:t>
            </a:r>
            <a:r>
              <a:rPr lang="en-US" dirty="0"/>
              <a:t>. The composite variables help us to extract additional data dependencies between the program statements, and thus compute slices for objects.</a:t>
            </a:r>
          </a:p>
        </p:txBody>
      </p:sp>
      <p:sp>
        <p:nvSpPr>
          <p:cNvPr id="4" name="Slide Number Placeholder 3"/>
          <p:cNvSpPr>
            <a:spLocks noGrp="1"/>
          </p:cNvSpPr>
          <p:nvPr>
            <p:ph type="sldNum" sz="quarter" idx="5"/>
          </p:nvPr>
        </p:nvSpPr>
        <p:spPr/>
        <p:txBody>
          <a:bodyPr/>
          <a:lstStyle/>
          <a:p>
            <a:fld id="{76AE2A6B-45DA-42F1-A87F-66B2542E5188}" type="slidenum">
              <a:rPr lang="en-US" smtClean="0"/>
              <a:t>13</a:t>
            </a:fld>
            <a:endParaRPr lang="en-US"/>
          </a:p>
        </p:txBody>
      </p:sp>
    </p:spTree>
    <p:extLst>
      <p:ext uri="{BB962C8B-B14F-4D97-AF65-F5344CB8AC3E}">
        <p14:creationId xmlns:p14="http://schemas.microsoft.com/office/powerpoint/2010/main" val="105847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limitation was the Maruyama’s work did not deal with behavior preservation issues, which is a fundamental property of refactoring. To overcome this limitation, we proposed some behavior preservation rules.</a:t>
            </a:r>
          </a:p>
        </p:txBody>
      </p:sp>
      <p:sp>
        <p:nvSpPr>
          <p:cNvPr id="4" name="Slide Number Placeholder 3"/>
          <p:cNvSpPr>
            <a:spLocks noGrp="1"/>
          </p:cNvSpPr>
          <p:nvPr>
            <p:ph type="sldNum" sz="quarter" idx="5"/>
          </p:nvPr>
        </p:nvSpPr>
        <p:spPr/>
        <p:txBody>
          <a:bodyPr/>
          <a:lstStyle/>
          <a:p>
            <a:fld id="{76AE2A6B-45DA-42F1-A87F-66B2542E5188}" type="slidenum">
              <a:rPr lang="en-US" smtClean="0"/>
              <a:t>14</a:t>
            </a:fld>
            <a:endParaRPr lang="en-US"/>
          </a:p>
        </p:txBody>
      </p:sp>
    </p:spTree>
    <p:extLst>
      <p:ext uri="{BB962C8B-B14F-4D97-AF65-F5344CB8AC3E}">
        <p14:creationId xmlns:p14="http://schemas.microsoft.com/office/powerpoint/2010/main" val="3762433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extracted method is called, enumeration rentals is passed as an argument.</a:t>
            </a:r>
          </a:p>
          <a:p>
            <a:r>
              <a:rPr lang="en-US" dirty="0"/>
              <a:t>Inside the extracted method all elements are enumerated.</a:t>
            </a:r>
          </a:p>
          <a:p>
            <a:r>
              <a:rPr lang="en-US" dirty="0"/>
              <a:t>Therefore, after the execution of the extracted methods there are no more elements to be enumerated in the original method. This is causing a change in the program behavior.</a:t>
            </a:r>
          </a:p>
        </p:txBody>
      </p:sp>
      <p:sp>
        <p:nvSpPr>
          <p:cNvPr id="4" name="Slide Number Placeholder 3"/>
          <p:cNvSpPr>
            <a:spLocks noGrp="1"/>
          </p:cNvSpPr>
          <p:nvPr>
            <p:ph type="sldNum" sz="quarter" idx="5"/>
          </p:nvPr>
        </p:nvSpPr>
        <p:spPr/>
        <p:txBody>
          <a:bodyPr/>
          <a:lstStyle/>
          <a:p>
            <a:fld id="{76AE2A6B-45DA-42F1-A87F-66B2542E5188}" type="slidenum">
              <a:rPr lang="en-US" smtClean="0"/>
              <a:t>16</a:t>
            </a:fld>
            <a:endParaRPr lang="en-US"/>
          </a:p>
        </p:txBody>
      </p:sp>
    </p:spTree>
    <p:extLst>
      <p:ext uri="{BB962C8B-B14F-4D97-AF65-F5344CB8AC3E}">
        <p14:creationId xmlns:p14="http://schemas.microsoft.com/office/powerpoint/2010/main" val="197693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limitation was that Maruyama’s work did not guarantee that the complete computation of a variable will be extracted. To overcome this limitation we proposed the union of block-based slices.</a:t>
            </a:r>
          </a:p>
        </p:txBody>
      </p:sp>
      <p:sp>
        <p:nvSpPr>
          <p:cNvPr id="4" name="Slide Number Placeholder 3"/>
          <p:cNvSpPr>
            <a:spLocks noGrp="1"/>
          </p:cNvSpPr>
          <p:nvPr>
            <p:ph type="sldNum" sz="quarter" idx="5"/>
          </p:nvPr>
        </p:nvSpPr>
        <p:spPr/>
        <p:txBody>
          <a:bodyPr/>
          <a:lstStyle/>
          <a:p>
            <a:fld id="{76AE2A6B-45DA-42F1-A87F-66B2542E5188}" type="slidenum">
              <a:rPr lang="en-US" smtClean="0"/>
              <a:t>18</a:t>
            </a:fld>
            <a:endParaRPr lang="en-US"/>
          </a:p>
        </p:txBody>
      </p:sp>
    </p:spTree>
    <p:extLst>
      <p:ext uri="{BB962C8B-B14F-4D97-AF65-F5344CB8AC3E}">
        <p14:creationId xmlns:p14="http://schemas.microsoft.com/office/powerpoint/2010/main" val="227486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variables of primitive type, such as </a:t>
            </a:r>
            <a:r>
              <a:rPr lang="en-US" dirty="0" err="1"/>
              <a:t>dy</a:t>
            </a:r>
            <a:r>
              <a:rPr lang="en-US" dirty="0"/>
              <a:t>, we use as starting points for slicing, all the statements assigning the variable, and then we take the union of all block-based slices.</a:t>
            </a:r>
          </a:p>
        </p:txBody>
      </p:sp>
      <p:sp>
        <p:nvSpPr>
          <p:cNvPr id="4" name="Slide Number Placeholder 3"/>
          <p:cNvSpPr>
            <a:spLocks noGrp="1"/>
          </p:cNvSpPr>
          <p:nvPr>
            <p:ph type="sldNum" sz="quarter" idx="5"/>
          </p:nvPr>
        </p:nvSpPr>
        <p:spPr/>
        <p:txBody>
          <a:bodyPr/>
          <a:lstStyle/>
          <a:p>
            <a:fld id="{76AE2A6B-45DA-42F1-A87F-66B2542E5188}" type="slidenum">
              <a:rPr lang="en-US" smtClean="0"/>
              <a:t>19</a:t>
            </a:fld>
            <a:endParaRPr lang="en-US"/>
          </a:p>
        </p:txBody>
      </p:sp>
    </p:spTree>
    <p:extLst>
      <p:ext uri="{BB962C8B-B14F-4D97-AF65-F5344CB8AC3E}">
        <p14:creationId xmlns:p14="http://schemas.microsoft.com/office/powerpoint/2010/main" val="342667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variables that are objects, such as area, we use as starting points for slicing, all the statements modifying the state of the object, and then we take the union of all block-based slices.</a:t>
            </a:r>
          </a:p>
        </p:txBody>
      </p:sp>
      <p:sp>
        <p:nvSpPr>
          <p:cNvPr id="4" name="Slide Number Placeholder 3"/>
          <p:cNvSpPr>
            <a:spLocks noGrp="1"/>
          </p:cNvSpPr>
          <p:nvPr>
            <p:ph type="sldNum" sz="quarter" idx="5"/>
          </p:nvPr>
        </p:nvSpPr>
        <p:spPr/>
        <p:txBody>
          <a:bodyPr/>
          <a:lstStyle/>
          <a:p>
            <a:fld id="{76AE2A6B-45DA-42F1-A87F-66B2542E5188}" type="slidenum">
              <a:rPr lang="en-US" smtClean="0"/>
              <a:t>20</a:t>
            </a:fld>
            <a:endParaRPr lang="en-US"/>
          </a:p>
        </p:txBody>
      </p:sp>
    </p:spTree>
    <p:extLst>
      <p:ext uri="{BB962C8B-B14F-4D97-AF65-F5344CB8AC3E}">
        <p14:creationId xmlns:p14="http://schemas.microsoft.com/office/powerpoint/2010/main" val="249033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solution was implemented as an Eclipse plug-in named </a:t>
            </a:r>
            <a:r>
              <a:rPr lang="en-US" dirty="0" err="1"/>
              <a:t>JDeodorant</a:t>
            </a:r>
            <a:r>
              <a:rPr lang="en-US" dirty="0"/>
              <a:t>.</a:t>
            </a:r>
          </a:p>
        </p:txBody>
      </p:sp>
      <p:sp>
        <p:nvSpPr>
          <p:cNvPr id="4" name="Slide Number Placeholder 3"/>
          <p:cNvSpPr>
            <a:spLocks noGrp="1"/>
          </p:cNvSpPr>
          <p:nvPr>
            <p:ph type="sldNum" sz="quarter" idx="5"/>
          </p:nvPr>
        </p:nvSpPr>
        <p:spPr/>
        <p:txBody>
          <a:bodyPr/>
          <a:lstStyle/>
          <a:p>
            <a:fld id="{76AE2A6B-45DA-42F1-A87F-66B2542E5188}" type="slidenum">
              <a:rPr lang="en-US" smtClean="0"/>
              <a:t>21</a:t>
            </a:fld>
            <a:endParaRPr lang="en-US"/>
          </a:p>
        </p:txBody>
      </p:sp>
    </p:spTree>
    <p:extLst>
      <p:ext uri="{BB962C8B-B14F-4D97-AF65-F5344CB8AC3E}">
        <p14:creationId xmlns:p14="http://schemas.microsoft.com/office/powerpoint/2010/main" val="173567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back to year 2008. This was the second year of my PhD. In terms of publications, I had only two tool demo papers, because I invested a lot of time on tool and infrastructure development. I had already two journal papers in the review pipeline, one related to moving misplaced methods to the right classes, which was eventually accepted at TSE, and the other related to replacing conditional logic with polymorphism, which was eventually accepted at JSS. So, we were discussing what to do next with my supervisor, and I remember I wanted to work on something more challenging that would give me the opportunity to learn new theory and program analysis techniques.</a:t>
            </a:r>
          </a:p>
        </p:txBody>
      </p:sp>
      <p:sp>
        <p:nvSpPr>
          <p:cNvPr id="4" name="Slide Number Placeholder 3"/>
          <p:cNvSpPr>
            <a:spLocks noGrp="1"/>
          </p:cNvSpPr>
          <p:nvPr>
            <p:ph type="sldNum" sz="quarter" idx="5"/>
          </p:nvPr>
        </p:nvSpPr>
        <p:spPr/>
        <p:txBody>
          <a:bodyPr/>
          <a:lstStyle/>
          <a:p>
            <a:fld id="{76AE2A6B-45DA-42F1-A87F-66B2542E5188}" type="slidenum">
              <a:rPr lang="en-US" smtClean="0"/>
              <a:t>2</a:t>
            </a:fld>
            <a:endParaRPr lang="en-US"/>
          </a:p>
        </p:txBody>
      </p:sp>
    </p:spTree>
    <p:extLst>
      <p:ext uri="{BB962C8B-B14F-4D97-AF65-F5344CB8AC3E}">
        <p14:creationId xmlns:p14="http://schemas.microsoft.com/office/powerpoint/2010/main" val="342155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used slice-based cohesion metrics to evaluate the recommendations.</a:t>
            </a:r>
          </a:p>
          <a:p>
            <a:r>
              <a:rPr lang="en-US" dirty="0"/>
              <a:t>These metrics show how cohesive a function or method is and range between [0, 1].</a:t>
            </a:r>
          </a:p>
          <a:p>
            <a:r>
              <a:rPr lang="en-US" dirty="0"/>
              <a:t>We compared the metric values of the original methods before and after refactoring.</a:t>
            </a:r>
          </a:p>
        </p:txBody>
      </p:sp>
      <p:sp>
        <p:nvSpPr>
          <p:cNvPr id="4" name="Slide Number Placeholder 3"/>
          <p:cNvSpPr>
            <a:spLocks noGrp="1"/>
          </p:cNvSpPr>
          <p:nvPr>
            <p:ph type="sldNum" sz="quarter" idx="5"/>
          </p:nvPr>
        </p:nvSpPr>
        <p:spPr/>
        <p:txBody>
          <a:bodyPr/>
          <a:lstStyle/>
          <a:p>
            <a:fld id="{76AE2A6B-45DA-42F1-A87F-66B2542E5188}" type="slidenum">
              <a:rPr lang="en-US" smtClean="0"/>
              <a:t>23</a:t>
            </a:fld>
            <a:endParaRPr lang="en-US"/>
          </a:p>
        </p:txBody>
      </p:sp>
    </p:spTree>
    <p:extLst>
      <p:ext uri="{BB962C8B-B14F-4D97-AF65-F5344CB8AC3E}">
        <p14:creationId xmlns:p14="http://schemas.microsoft.com/office/powerpoint/2010/main" val="398693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am going to talk about how this work affected my research and career.</a:t>
            </a:r>
          </a:p>
        </p:txBody>
      </p:sp>
      <p:sp>
        <p:nvSpPr>
          <p:cNvPr id="4" name="Slide Number Placeholder 3"/>
          <p:cNvSpPr>
            <a:spLocks noGrp="1"/>
          </p:cNvSpPr>
          <p:nvPr>
            <p:ph type="sldNum" sz="quarter" idx="5"/>
          </p:nvPr>
        </p:nvSpPr>
        <p:spPr/>
        <p:txBody>
          <a:bodyPr/>
          <a:lstStyle/>
          <a:p>
            <a:fld id="{76AE2A6B-45DA-42F1-A87F-66B2542E5188}" type="slidenum">
              <a:rPr lang="en-US" smtClean="0"/>
              <a:t>28</a:t>
            </a:fld>
            <a:endParaRPr lang="en-US"/>
          </a:p>
        </p:txBody>
      </p:sp>
    </p:spTree>
    <p:extLst>
      <p:ext uri="{BB962C8B-B14F-4D97-AF65-F5344CB8AC3E}">
        <p14:creationId xmlns:p14="http://schemas.microsoft.com/office/powerpoint/2010/main" val="295866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research work that came naturally to me after studying Extract Method was the Refactoring of clones, because the extraction of clones is an extension of the Extract Method problem with the additional challenge of detecting and handling the differences that may exist between the clones. This work was published at the IEEE TSE and was the featured article of November 2015.</a:t>
            </a:r>
          </a:p>
        </p:txBody>
      </p:sp>
      <p:sp>
        <p:nvSpPr>
          <p:cNvPr id="4" name="Slide Number Placeholder 3"/>
          <p:cNvSpPr>
            <a:spLocks noGrp="1"/>
          </p:cNvSpPr>
          <p:nvPr>
            <p:ph type="sldNum" sz="quarter" idx="5"/>
          </p:nvPr>
        </p:nvSpPr>
        <p:spPr/>
        <p:txBody>
          <a:bodyPr/>
          <a:lstStyle/>
          <a:p>
            <a:fld id="{76AE2A6B-45DA-42F1-A87F-66B2542E5188}" type="slidenum">
              <a:rPr lang="en-US" smtClean="0"/>
              <a:t>29</a:t>
            </a:fld>
            <a:endParaRPr lang="en-US"/>
          </a:p>
        </p:txBody>
      </p:sp>
    </p:spTree>
    <p:extLst>
      <p:ext uri="{BB962C8B-B14F-4D97-AF65-F5344CB8AC3E}">
        <p14:creationId xmlns:p14="http://schemas.microsoft.com/office/powerpoint/2010/main" val="4206321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JExtract</a:t>
            </a:r>
            <a:r>
              <a:rPr lang="en-US" dirty="0"/>
              <a:t> generates all possible combinations of statements by applying some preconditions to eliminate invalid candidates.</a:t>
            </a:r>
          </a:p>
        </p:txBody>
      </p:sp>
      <p:sp>
        <p:nvSpPr>
          <p:cNvPr id="4" name="Slide Number Placeholder 3"/>
          <p:cNvSpPr>
            <a:spLocks noGrp="1"/>
          </p:cNvSpPr>
          <p:nvPr>
            <p:ph type="sldNum" sz="quarter" idx="5"/>
          </p:nvPr>
        </p:nvSpPr>
        <p:spPr/>
        <p:txBody>
          <a:bodyPr/>
          <a:lstStyle/>
          <a:p>
            <a:fld id="{76AE2A6B-45DA-42F1-A87F-66B2542E5188}" type="slidenum">
              <a:rPr lang="en-US" smtClean="0"/>
              <a:t>38</a:t>
            </a:fld>
            <a:endParaRPr lang="en-US"/>
          </a:p>
        </p:txBody>
      </p:sp>
    </p:spTree>
    <p:extLst>
      <p:ext uri="{BB962C8B-B14F-4D97-AF65-F5344CB8AC3E}">
        <p14:creationId xmlns:p14="http://schemas.microsoft.com/office/powerpoint/2010/main" val="3844382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smaller the intersection between the dependencies of the code fragment to be extracted and the remaining statements, the higher the candidate is ranked in the list.</a:t>
            </a:r>
          </a:p>
        </p:txBody>
      </p:sp>
      <p:sp>
        <p:nvSpPr>
          <p:cNvPr id="4" name="Slide Number Placeholder 3"/>
          <p:cNvSpPr>
            <a:spLocks noGrp="1"/>
          </p:cNvSpPr>
          <p:nvPr>
            <p:ph type="sldNum" sz="quarter" idx="5"/>
          </p:nvPr>
        </p:nvSpPr>
        <p:spPr/>
        <p:txBody>
          <a:bodyPr/>
          <a:lstStyle/>
          <a:p>
            <a:fld id="{76AE2A6B-45DA-42F1-A87F-66B2542E5188}" type="slidenum">
              <a:rPr lang="en-US" smtClean="0"/>
              <a:t>39</a:t>
            </a:fld>
            <a:endParaRPr lang="en-US"/>
          </a:p>
        </p:txBody>
      </p:sp>
    </p:spTree>
    <p:extLst>
      <p:ext uri="{BB962C8B-B14F-4D97-AF65-F5344CB8AC3E}">
        <p14:creationId xmlns:p14="http://schemas.microsoft.com/office/powerpoint/2010/main" val="3019554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contributions of this work was the methodology used to create an oracle for the evaluation.</a:t>
            </a:r>
          </a:p>
        </p:txBody>
      </p:sp>
      <p:sp>
        <p:nvSpPr>
          <p:cNvPr id="4" name="Slide Number Placeholder 3"/>
          <p:cNvSpPr>
            <a:spLocks noGrp="1"/>
          </p:cNvSpPr>
          <p:nvPr>
            <p:ph type="sldNum" sz="quarter" idx="5"/>
          </p:nvPr>
        </p:nvSpPr>
        <p:spPr/>
        <p:txBody>
          <a:bodyPr/>
          <a:lstStyle/>
          <a:p>
            <a:fld id="{76AE2A6B-45DA-42F1-A87F-66B2542E5188}" type="slidenum">
              <a:rPr lang="en-US" smtClean="0"/>
              <a:t>40</a:t>
            </a:fld>
            <a:endParaRPr lang="en-US"/>
          </a:p>
        </p:txBody>
      </p:sp>
    </p:spTree>
    <p:extLst>
      <p:ext uri="{BB962C8B-B14F-4D97-AF65-F5344CB8AC3E}">
        <p14:creationId xmlns:p14="http://schemas.microsoft.com/office/powerpoint/2010/main" val="402484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for generating oracles has the advantage of scaling-up the evaluation to more cases, but it is unknown whether these methods were actually or intentionally extracted.</a:t>
            </a:r>
          </a:p>
        </p:txBody>
      </p:sp>
      <p:sp>
        <p:nvSpPr>
          <p:cNvPr id="4" name="Slide Number Placeholder 3"/>
          <p:cNvSpPr>
            <a:spLocks noGrp="1"/>
          </p:cNvSpPr>
          <p:nvPr>
            <p:ph type="sldNum" sz="quarter" idx="5"/>
          </p:nvPr>
        </p:nvSpPr>
        <p:spPr/>
        <p:txBody>
          <a:bodyPr/>
          <a:lstStyle/>
          <a:p>
            <a:fld id="{76AE2A6B-45DA-42F1-A87F-66B2542E5188}" type="slidenum">
              <a:rPr lang="en-US" smtClean="0"/>
              <a:t>41</a:t>
            </a:fld>
            <a:endParaRPr lang="en-US"/>
          </a:p>
        </p:txBody>
      </p:sp>
    </p:spTree>
    <p:extLst>
      <p:ext uri="{BB962C8B-B14F-4D97-AF65-F5344CB8AC3E}">
        <p14:creationId xmlns:p14="http://schemas.microsoft.com/office/powerpoint/2010/main" val="325553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selected the same case studies as those used for the evaluation of </a:t>
            </a:r>
            <a:r>
              <a:rPr lang="en-US" dirty="0" err="1"/>
              <a:t>JDeodorant</a:t>
            </a:r>
            <a:r>
              <a:rPr lang="en-US" dirty="0"/>
              <a:t> and </a:t>
            </a:r>
            <a:r>
              <a:rPr lang="en-US" dirty="0" err="1"/>
              <a:t>JExtract</a:t>
            </a:r>
            <a:r>
              <a:rPr lang="en-US" dirty="0"/>
              <a:t>.</a:t>
            </a:r>
          </a:p>
          <a:p>
            <a:r>
              <a:rPr lang="en-US" dirty="0"/>
              <a:t>Tolerance is the percentage of statements that could differ from the golden standard (Lines of code to be extracted in a new method, as suggested by experts).</a:t>
            </a:r>
          </a:p>
        </p:txBody>
      </p:sp>
      <p:sp>
        <p:nvSpPr>
          <p:cNvPr id="4" name="Slide Number Placeholder 3"/>
          <p:cNvSpPr>
            <a:spLocks noGrp="1"/>
          </p:cNvSpPr>
          <p:nvPr>
            <p:ph type="sldNum" sz="quarter" idx="5"/>
          </p:nvPr>
        </p:nvSpPr>
        <p:spPr/>
        <p:txBody>
          <a:bodyPr/>
          <a:lstStyle/>
          <a:p>
            <a:fld id="{76AE2A6B-45DA-42F1-A87F-66B2542E5188}" type="slidenum">
              <a:rPr lang="en-US" smtClean="0"/>
              <a:t>48</a:t>
            </a:fld>
            <a:endParaRPr lang="en-US"/>
          </a:p>
        </p:txBody>
      </p:sp>
    </p:spTree>
    <p:extLst>
      <p:ext uri="{BB962C8B-B14F-4D97-AF65-F5344CB8AC3E}">
        <p14:creationId xmlns:p14="http://schemas.microsoft.com/office/powerpoint/2010/main" val="246476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GEMS is a machine-learning based approach</a:t>
            </a:r>
          </a:p>
        </p:txBody>
      </p:sp>
      <p:sp>
        <p:nvSpPr>
          <p:cNvPr id="4" name="Slide Number Placeholder 3"/>
          <p:cNvSpPr>
            <a:spLocks noGrp="1"/>
          </p:cNvSpPr>
          <p:nvPr>
            <p:ph type="sldNum" sz="quarter" idx="5"/>
          </p:nvPr>
        </p:nvSpPr>
        <p:spPr/>
        <p:txBody>
          <a:bodyPr/>
          <a:lstStyle/>
          <a:p>
            <a:fld id="{76AE2A6B-45DA-42F1-A87F-66B2542E5188}" type="slidenum">
              <a:rPr lang="en-US" smtClean="0"/>
              <a:t>49</a:t>
            </a:fld>
            <a:endParaRPr lang="en-US"/>
          </a:p>
        </p:txBody>
      </p:sp>
    </p:spTree>
    <p:extLst>
      <p:ext uri="{BB962C8B-B14F-4D97-AF65-F5344CB8AC3E}">
        <p14:creationId xmlns:p14="http://schemas.microsoft.com/office/powerpoint/2010/main" val="2612829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E2A6B-45DA-42F1-A87F-66B2542E5188}" type="slidenum">
              <a:rPr lang="en-US" smtClean="0"/>
              <a:t>52</a:t>
            </a:fld>
            <a:endParaRPr lang="en-US"/>
          </a:p>
        </p:txBody>
      </p:sp>
    </p:spTree>
    <p:extLst>
      <p:ext uri="{BB962C8B-B14F-4D97-AF65-F5344CB8AC3E}">
        <p14:creationId xmlns:p14="http://schemas.microsoft.com/office/powerpoint/2010/main" val="281616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we decided to work on the Extract Method problem.</a:t>
            </a:r>
          </a:p>
          <a:p>
            <a:r>
              <a:rPr lang="en-US" dirty="0"/>
              <a:t>In the past, I tried to investigate ways to extract a part of a method that is misplaced and needs to be moved to another class. However, based on the reviews I received it was clear I was lacking the required background on program analysis techniques, such as slicing.</a:t>
            </a:r>
          </a:p>
        </p:txBody>
      </p:sp>
      <p:sp>
        <p:nvSpPr>
          <p:cNvPr id="4" name="Slide Number Placeholder 3"/>
          <p:cNvSpPr>
            <a:spLocks noGrp="1"/>
          </p:cNvSpPr>
          <p:nvPr>
            <p:ph type="sldNum" sz="quarter" idx="5"/>
          </p:nvPr>
        </p:nvSpPr>
        <p:spPr/>
        <p:txBody>
          <a:bodyPr/>
          <a:lstStyle/>
          <a:p>
            <a:fld id="{76AE2A6B-45DA-42F1-A87F-66B2542E5188}" type="slidenum">
              <a:rPr lang="en-US" smtClean="0"/>
              <a:t>3</a:t>
            </a:fld>
            <a:endParaRPr lang="en-US"/>
          </a:p>
        </p:txBody>
      </p:sp>
    </p:spTree>
    <p:extLst>
      <p:ext uri="{BB962C8B-B14F-4D97-AF65-F5344CB8AC3E}">
        <p14:creationId xmlns:p14="http://schemas.microsoft.com/office/powerpoint/2010/main" val="510314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It’s very important to find a topic that will give you the opportunity to study a research area in depth. The knowledge and skills you will gain can build your career up to tenure and </a:t>
            </a:r>
            <a:r>
              <a:rPr lang="en-US"/>
              <a:t>even further.</a:t>
            </a:r>
          </a:p>
          <a:p>
            <a:r>
              <a:rPr lang="en-US" dirty="0"/>
              <a:t>2. It’s important to study well the related work, find good ideas that are perhaps not mature enough and build on them.</a:t>
            </a:r>
          </a:p>
          <a:p>
            <a:r>
              <a:rPr lang="en-US" dirty="0"/>
              <a:t>3. Make your tools and data publicly available.</a:t>
            </a:r>
          </a:p>
        </p:txBody>
      </p:sp>
      <p:sp>
        <p:nvSpPr>
          <p:cNvPr id="4" name="Slide Number Placeholder 3"/>
          <p:cNvSpPr>
            <a:spLocks noGrp="1"/>
          </p:cNvSpPr>
          <p:nvPr>
            <p:ph type="sldNum" sz="quarter" idx="5"/>
          </p:nvPr>
        </p:nvSpPr>
        <p:spPr/>
        <p:txBody>
          <a:bodyPr/>
          <a:lstStyle/>
          <a:p>
            <a:fld id="{76AE2A6B-45DA-42F1-A87F-66B2542E5188}" type="slidenum">
              <a:rPr lang="en-US" smtClean="0"/>
              <a:t>54</a:t>
            </a:fld>
            <a:endParaRPr lang="en-US"/>
          </a:p>
        </p:txBody>
      </p:sp>
    </p:spTree>
    <p:extLst>
      <p:ext uri="{BB962C8B-B14F-4D97-AF65-F5344CB8AC3E}">
        <p14:creationId xmlns:p14="http://schemas.microsoft.com/office/powerpoint/2010/main" val="259461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was studying the related work, one of the papers that influenced me was Block-based slicing by Maruyama. The goal of this work was to reduce the effort needed by a programmer to extract a method. Typically, a programmer needs to select some consecutive statements, and then the IDE can determine the required input parameters, return type of the extracted method. Maruyama simplified this process by asking the programmer to…</a:t>
            </a:r>
          </a:p>
        </p:txBody>
      </p:sp>
      <p:sp>
        <p:nvSpPr>
          <p:cNvPr id="4" name="Slide Number Placeholder 3"/>
          <p:cNvSpPr>
            <a:spLocks noGrp="1"/>
          </p:cNvSpPr>
          <p:nvPr>
            <p:ph type="sldNum" sz="quarter" idx="5"/>
          </p:nvPr>
        </p:nvSpPr>
        <p:spPr/>
        <p:txBody>
          <a:bodyPr/>
          <a:lstStyle/>
          <a:p>
            <a:fld id="{76AE2A6B-45DA-42F1-A87F-66B2542E5188}" type="slidenum">
              <a:rPr lang="en-US" smtClean="0"/>
              <a:t>4</a:t>
            </a:fld>
            <a:endParaRPr lang="en-US"/>
          </a:p>
        </p:txBody>
      </p:sp>
    </p:spTree>
    <p:extLst>
      <p:ext uri="{BB962C8B-B14F-4D97-AF65-F5344CB8AC3E}">
        <p14:creationId xmlns:p14="http://schemas.microsoft.com/office/powerpoint/2010/main" val="422425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Maruyama’s solution was elegant both theoretically and practically.</a:t>
            </a:r>
          </a:p>
        </p:txBody>
      </p:sp>
      <p:sp>
        <p:nvSpPr>
          <p:cNvPr id="4" name="Slide Number Placeholder 3"/>
          <p:cNvSpPr>
            <a:spLocks noGrp="1"/>
          </p:cNvSpPr>
          <p:nvPr>
            <p:ph type="sldNum" sz="quarter" idx="5"/>
          </p:nvPr>
        </p:nvSpPr>
        <p:spPr/>
        <p:txBody>
          <a:bodyPr/>
          <a:lstStyle/>
          <a:p>
            <a:fld id="{76AE2A6B-45DA-42F1-A87F-66B2542E5188}" type="slidenum">
              <a:rPr lang="en-US" smtClean="0"/>
              <a:t>5</a:t>
            </a:fld>
            <a:endParaRPr lang="en-US"/>
          </a:p>
        </p:txBody>
      </p:sp>
    </p:spTree>
    <p:extLst>
      <p:ext uri="{BB962C8B-B14F-4D97-AF65-F5344CB8AC3E}">
        <p14:creationId xmlns:p14="http://schemas.microsoft.com/office/powerpoint/2010/main" val="156300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The way it works is that the developer selects first a variable of interest in a specific program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The tool first computes the block-based regions the computation of the variable can be extracted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The first region is the body of the while loop, the second is the entire while loop and the code that follows, the final region is the entire method.</a:t>
            </a:r>
          </a:p>
        </p:txBody>
      </p:sp>
      <p:sp>
        <p:nvSpPr>
          <p:cNvPr id="4" name="Slide Number Placeholder 3"/>
          <p:cNvSpPr>
            <a:spLocks noGrp="1"/>
          </p:cNvSpPr>
          <p:nvPr>
            <p:ph type="sldNum" sz="quarter" idx="5"/>
          </p:nvPr>
        </p:nvSpPr>
        <p:spPr/>
        <p:txBody>
          <a:bodyPr/>
          <a:lstStyle/>
          <a:p>
            <a:fld id="{76AE2A6B-45DA-42F1-A87F-66B2542E5188}" type="slidenum">
              <a:rPr lang="en-US" smtClean="0"/>
              <a:t>6</a:t>
            </a:fld>
            <a:endParaRPr lang="en-US"/>
          </a:p>
        </p:txBody>
      </p:sp>
    </p:spTree>
    <p:extLst>
      <p:ext uri="{BB962C8B-B14F-4D97-AF65-F5344CB8AC3E}">
        <p14:creationId xmlns:p14="http://schemas.microsoft.com/office/powerpoint/2010/main" val="151817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developer selects one of the regions and the tool computes the block-based slice.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The block-based slice is a regular static slice that is restricted within the selected region.</a:t>
            </a:r>
            <a:endParaRPr lang="en-US" dirty="0"/>
          </a:p>
        </p:txBody>
      </p:sp>
      <p:sp>
        <p:nvSpPr>
          <p:cNvPr id="4" name="Slide Number Placeholder 3"/>
          <p:cNvSpPr>
            <a:spLocks noGrp="1"/>
          </p:cNvSpPr>
          <p:nvPr>
            <p:ph type="sldNum" sz="quarter" idx="5"/>
          </p:nvPr>
        </p:nvSpPr>
        <p:spPr/>
        <p:txBody>
          <a:bodyPr/>
          <a:lstStyle/>
          <a:p>
            <a:fld id="{76AE2A6B-45DA-42F1-A87F-66B2542E5188}" type="slidenum">
              <a:rPr lang="en-US" smtClean="0"/>
              <a:t>7</a:t>
            </a:fld>
            <a:endParaRPr lang="en-US"/>
          </a:p>
        </p:txBody>
      </p:sp>
    </p:spTree>
    <p:extLst>
      <p:ext uri="{BB962C8B-B14F-4D97-AF65-F5344CB8AC3E}">
        <p14:creationId xmlns:p14="http://schemas.microsoft.com/office/powerpoint/2010/main" val="338102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tool computes the statements that need to be duplicated, so that the original method remains functional.</a:t>
            </a:r>
            <a:br>
              <a:rPr lang="en-US" dirty="0"/>
            </a:br>
            <a:r>
              <a:rPr lang="en-US" dirty="0"/>
              <a:t>Here we see that these two statements highlighted in red are needed for the computation of variables </a:t>
            </a:r>
            <a:r>
              <a:rPr lang="en-US" dirty="0" err="1"/>
              <a:t>thisAmount</a:t>
            </a:r>
            <a:r>
              <a:rPr lang="en-US" dirty="0"/>
              <a:t>, result and </a:t>
            </a:r>
            <a:r>
              <a:rPr lang="en-US" dirty="0" err="1"/>
              <a:t>totalAmount</a:t>
            </a:r>
            <a:r>
              <a:rPr lang="en-US" dirty="0"/>
              <a:t>.</a:t>
            </a:r>
          </a:p>
        </p:txBody>
      </p:sp>
      <p:sp>
        <p:nvSpPr>
          <p:cNvPr id="4" name="Slide Number Placeholder 3"/>
          <p:cNvSpPr>
            <a:spLocks noGrp="1"/>
          </p:cNvSpPr>
          <p:nvPr>
            <p:ph type="sldNum" sz="quarter" idx="5"/>
          </p:nvPr>
        </p:nvSpPr>
        <p:spPr/>
        <p:txBody>
          <a:bodyPr/>
          <a:lstStyle/>
          <a:p>
            <a:fld id="{76AE2A6B-45DA-42F1-A87F-66B2542E5188}" type="slidenum">
              <a:rPr lang="en-US" smtClean="0"/>
              <a:t>8</a:t>
            </a:fld>
            <a:endParaRPr lang="en-US"/>
          </a:p>
        </p:txBody>
      </p:sp>
    </p:spTree>
    <p:extLst>
      <p:ext uri="{BB962C8B-B14F-4D97-AF65-F5344CB8AC3E}">
        <p14:creationId xmlns:p14="http://schemas.microsoft.com/office/powerpoint/2010/main" val="299659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tool determines the parameters of the extracted method, performs the extraction and placed the call to the extracted method right before the block-based region.</a:t>
            </a:r>
          </a:p>
          <a:p>
            <a:r>
              <a:rPr lang="en-US" dirty="0"/>
              <a:t>Here we see that the statements highlighted in red are duplicated on both methods.</a:t>
            </a:r>
          </a:p>
        </p:txBody>
      </p:sp>
      <p:sp>
        <p:nvSpPr>
          <p:cNvPr id="4" name="Slide Number Placeholder 3"/>
          <p:cNvSpPr>
            <a:spLocks noGrp="1"/>
          </p:cNvSpPr>
          <p:nvPr>
            <p:ph type="sldNum" sz="quarter" idx="5"/>
          </p:nvPr>
        </p:nvSpPr>
        <p:spPr/>
        <p:txBody>
          <a:bodyPr/>
          <a:lstStyle/>
          <a:p>
            <a:fld id="{76AE2A6B-45DA-42F1-A87F-66B2542E5188}" type="slidenum">
              <a:rPr lang="en-US" smtClean="0"/>
              <a:t>9</a:t>
            </a:fld>
            <a:endParaRPr lang="en-US"/>
          </a:p>
        </p:txBody>
      </p:sp>
    </p:spTree>
    <p:extLst>
      <p:ext uri="{BB962C8B-B14F-4D97-AF65-F5344CB8AC3E}">
        <p14:creationId xmlns:p14="http://schemas.microsoft.com/office/powerpoint/2010/main" val="363195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AFDE5-116B-4F70-83C4-A233984B2E95}" type="datetime1">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5F9C7-B4A9-4C87-B52F-B7636D141328}" type="datetime1">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F2738A-E96A-4A38-A529-79A571193314}" type="datetime1">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4D979-3ACB-49EF-B17A-A26A9F81906F}" type="datetime1">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F82DC-FB9C-4278-AF72-8B07C7FCDA97}" type="datetime1">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4FB065-7D52-4736-B467-95619B643240}" type="datetime1">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2319F8-4C8E-405F-96F4-98755D206509}" type="datetime1">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486896-56D9-4815-B6E4-4731E4CD0E3F}" type="datetime1">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C942B-8DFE-4E4A-AB05-CC087891FB24}" type="datetime1">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67AACA-D52A-4C1F-B76A-D098E3EAE967}" type="datetime1">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5C6D7-1C94-46D0-BF7A-1A4099D8CD5B}" type="datetime1">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A40BD-3997-BB4A-9AE7-14AF3A7E89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9671-DDC9-4F31-8CF8-04F060BBA500}" type="datetime1">
              <a:rPr lang="en-US" smtClean="0"/>
              <a:t>2/27/2019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A40BD-3997-BB4A-9AE7-14AF3A7E89A9}" type="slidenum">
              <a:rPr lang="en-US" smtClean="0"/>
              <a:t>‹#›</a:t>
            </a:fld>
            <a:endParaRPr lang="en-US"/>
          </a:p>
        </p:txBody>
      </p:sp>
    </p:spTree>
    <p:extLst>
      <p:ext uri="{BB962C8B-B14F-4D97-AF65-F5344CB8AC3E}">
        <p14:creationId xmlns:p14="http://schemas.microsoft.com/office/powerpoint/2010/main" val="882234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9021"/>
            <a:ext cx="9144000" cy="1334821"/>
          </a:xfrm>
        </p:spPr>
        <p:txBody>
          <a:bodyPr>
            <a:normAutofit fontScale="90000"/>
          </a:bodyPr>
          <a:lstStyle/>
          <a:p>
            <a:r>
              <a:rPr lang="en-US" sz="4800" b="1" dirty="0">
                <a:latin typeface="Candara" panose="020E0502030303020204" pitchFamily="34" charset="0"/>
              </a:rPr>
              <a:t>Identification of Extract Method Refactoring Opportunities</a:t>
            </a:r>
            <a:endParaRPr lang="en-CA" sz="5400" dirty="0">
              <a:latin typeface="Candara" panose="020E0502030303020204" pitchFamily="34" charset="0"/>
            </a:endParaRPr>
          </a:p>
        </p:txBody>
      </p:sp>
      <p:sp>
        <p:nvSpPr>
          <p:cNvPr id="3" name="Subtitle 2"/>
          <p:cNvSpPr>
            <a:spLocks noGrp="1"/>
          </p:cNvSpPr>
          <p:nvPr>
            <p:ph type="subTitle" idx="1"/>
          </p:nvPr>
        </p:nvSpPr>
        <p:spPr>
          <a:xfrm>
            <a:off x="1665974" y="3556723"/>
            <a:ext cx="5812052" cy="493777"/>
          </a:xfrm>
        </p:spPr>
        <p:txBody>
          <a:bodyPr>
            <a:normAutofit lnSpcReduction="10000"/>
          </a:bodyPr>
          <a:lstStyle/>
          <a:p>
            <a:r>
              <a:rPr lang="en-SG" sz="3200" dirty="0">
                <a:latin typeface="Candara" panose="020E0502030303020204" pitchFamily="34" charset="0"/>
              </a:rPr>
              <a:t>IEEE TCSE Most Influential Paper</a:t>
            </a:r>
            <a:endParaRPr lang="en-CA" sz="3200" dirty="0">
              <a:solidFill>
                <a:schemeClr val="bg1">
                  <a:lumMod val="75000"/>
                </a:schemeClr>
              </a:solidFill>
              <a:latin typeface="Candara" panose="020E0502030303020204" pitchFamily="34" charset="0"/>
            </a:endParaRPr>
          </a:p>
        </p:txBody>
      </p:sp>
      <p:pic>
        <p:nvPicPr>
          <p:cNvPr id="1026" name="Picture 2" descr="https://users.encs.concordia.ca/~nikolaos/images/profile.jpg"/>
          <p:cNvPicPr>
            <a:picLocks noChangeAspect="1" noChangeArrowheads="1"/>
          </p:cNvPicPr>
          <p:nvPr/>
        </p:nvPicPr>
        <p:blipFill rotWithShape="1">
          <a:blip r:embed="rId3">
            <a:extLst>
              <a:ext uri="{28A0092B-C50C-407E-A947-70E740481C1C}">
                <a14:useLocalDpi xmlns:a14="http://schemas.microsoft.com/office/drawing/2010/main" val="0"/>
              </a:ext>
            </a:extLst>
          </a:blip>
          <a:srcRect b="6179"/>
          <a:stretch/>
        </p:blipFill>
        <p:spPr bwMode="auto">
          <a:xfrm>
            <a:off x="75110" y="4369703"/>
            <a:ext cx="802484" cy="834208"/>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46" y="5304650"/>
            <a:ext cx="2825652" cy="671255"/>
          </a:xfrm>
          <a:prstGeom prst="rect">
            <a:avLst/>
          </a:prstGeom>
        </p:spPr>
      </p:pic>
      <p:sp>
        <p:nvSpPr>
          <p:cNvPr id="7" name="TextBox 6"/>
          <p:cNvSpPr txBox="1"/>
          <p:nvPr/>
        </p:nvSpPr>
        <p:spPr>
          <a:xfrm>
            <a:off x="3864915" y="6287665"/>
            <a:ext cx="1848583" cy="369332"/>
          </a:xfrm>
          <a:prstGeom prst="rect">
            <a:avLst/>
          </a:prstGeom>
          <a:noFill/>
        </p:spPr>
        <p:txBody>
          <a:bodyPr wrap="none" rtlCol="0">
            <a:spAutoFit/>
          </a:bodyPr>
          <a:lstStyle/>
          <a:p>
            <a:r>
              <a:rPr lang="en-CA" dirty="0">
                <a:solidFill>
                  <a:schemeClr val="tx1">
                    <a:lumMod val="75000"/>
                    <a:lumOff val="25000"/>
                  </a:schemeClr>
                </a:solidFill>
                <a:latin typeface="Candara" panose="020E0502030303020204" pitchFamily="34" charset="0"/>
              </a:rPr>
              <a:t>February 27, 2019</a:t>
            </a:r>
          </a:p>
        </p:txBody>
      </p:sp>
      <p:sp>
        <p:nvSpPr>
          <p:cNvPr id="9" name="Slide Number Placeholder 8"/>
          <p:cNvSpPr>
            <a:spLocks noGrp="1"/>
          </p:cNvSpPr>
          <p:nvPr>
            <p:ph type="sldNum" sz="quarter" idx="12"/>
          </p:nvPr>
        </p:nvSpPr>
        <p:spPr/>
        <p:txBody>
          <a:bodyPr/>
          <a:lstStyle/>
          <a:p>
            <a:fld id="{617A40BD-3997-BB4A-9AE7-14AF3A7E89A9}" type="slidenum">
              <a:rPr lang="en-US" smtClean="0"/>
              <a:t>1</a:t>
            </a:fld>
            <a:endParaRPr lang="en-US"/>
          </a:p>
        </p:txBody>
      </p:sp>
      <p:pic>
        <p:nvPicPr>
          <p:cNvPr id="4" name="Picture 3">
            <a:extLst>
              <a:ext uri="{FF2B5EF4-FFF2-40B4-BE49-F238E27FC236}">
                <a16:creationId xmlns:a16="http://schemas.microsoft.com/office/drawing/2014/main" id="{A412AF98-F63B-4389-B9B5-B82059D16CE1}"/>
              </a:ext>
            </a:extLst>
          </p:cNvPr>
          <p:cNvPicPr>
            <a:picLocks noChangeAspect="1"/>
          </p:cNvPicPr>
          <p:nvPr/>
        </p:nvPicPr>
        <p:blipFill>
          <a:blip r:embed="rId5"/>
          <a:stretch>
            <a:fillRect/>
          </a:stretch>
        </p:blipFill>
        <p:spPr>
          <a:xfrm>
            <a:off x="3619500" y="32895"/>
            <a:ext cx="1905000" cy="1905000"/>
          </a:xfrm>
          <a:prstGeom prst="rect">
            <a:avLst/>
          </a:prstGeom>
        </p:spPr>
      </p:pic>
      <p:pic>
        <p:nvPicPr>
          <p:cNvPr id="12" name="Picture 11">
            <a:extLst>
              <a:ext uri="{FF2B5EF4-FFF2-40B4-BE49-F238E27FC236}">
                <a16:creationId xmlns:a16="http://schemas.microsoft.com/office/drawing/2014/main" id="{C74EA51D-2C55-471D-A863-3528145A73F4}"/>
              </a:ext>
            </a:extLst>
          </p:cNvPr>
          <p:cNvPicPr>
            <a:picLocks noChangeAspect="1"/>
          </p:cNvPicPr>
          <p:nvPr/>
        </p:nvPicPr>
        <p:blipFill rotWithShape="1">
          <a:blip r:embed="rId6"/>
          <a:srcRect l="21860" r="19168" b="18549"/>
          <a:stretch/>
        </p:blipFill>
        <p:spPr>
          <a:xfrm>
            <a:off x="8191367" y="4462826"/>
            <a:ext cx="812997" cy="962941"/>
          </a:xfrm>
          <a:prstGeom prst="ellipse">
            <a:avLst/>
          </a:prstGeom>
          <a:noFill/>
        </p:spPr>
      </p:pic>
      <p:sp>
        <p:nvSpPr>
          <p:cNvPr id="13" name="Subtitle 2">
            <a:extLst>
              <a:ext uri="{FF2B5EF4-FFF2-40B4-BE49-F238E27FC236}">
                <a16:creationId xmlns:a16="http://schemas.microsoft.com/office/drawing/2014/main" id="{750869F3-FA0B-4C90-A79B-6787871CFEB1}"/>
              </a:ext>
            </a:extLst>
          </p:cNvPr>
          <p:cNvSpPr txBox="1">
            <a:spLocks/>
          </p:cNvSpPr>
          <p:nvPr/>
        </p:nvSpPr>
        <p:spPr>
          <a:xfrm>
            <a:off x="877594" y="4571246"/>
            <a:ext cx="3167464" cy="4937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SG" dirty="0">
                <a:latin typeface="Candara" panose="020E0502030303020204" pitchFamily="34" charset="0"/>
              </a:rPr>
              <a:t>Nikolaos Tsantalis</a:t>
            </a:r>
            <a:endParaRPr lang="en-CA" dirty="0">
              <a:solidFill>
                <a:schemeClr val="bg1">
                  <a:lumMod val="75000"/>
                </a:schemeClr>
              </a:solidFill>
              <a:latin typeface="Candara" panose="020E0502030303020204" pitchFamily="34" charset="0"/>
            </a:endParaRPr>
          </a:p>
        </p:txBody>
      </p:sp>
      <p:sp>
        <p:nvSpPr>
          <p:cNvPr id="14" name="Subtitle 2">
            <a:extLst>
              <a:ext uri="{FF2B5EF4-FFF2-40B4-BE49-F238E27FC236}">
                <a16:creationId xmlns:a16="http://schemas.microsoft.com/office/drawing/2014/main" id="{2419343C-0947-4695-AE71-AF256F2C23F5}"/>
              </a:ext>
            </a:extLst>
          </p:cNvPr>
          <p:cNvSpPr txBox="1">
            <a:spLocks/>
          </p:cNvSpPr>
          <p:nvPr/>
        </p:nvSpPr>
        <p:spPr>
          <a:xfrm>
            <a:off x="4401520" y="4567909"/>
            <a:ext cx="3789848" cy="4937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SG" dirty="0">
                <a:latin typeface="Candara" panose="020E0502030303020204" pitchFamily="34" charset="0"/>
              </a:rPr>
              <a:t>Alexander </a:t>
            </a:r>
            <a:r>
              <a:rPr lang="en-SG" dirty="0" err="1">
                <a:latin typeface="Candara" panose="020E0502030303020204" pitchFamily="34" charset="0"/>
              </a:rPr>
              <a:t>Chatzigeorgiou</a:t>
            </a:r>
            <a:endParaRPr lang="en-CA" dirty="0">
              <a:solidFill>
                <a:schemeClr val="bg1">
                  <a:lumMod val="75000"/>
                </a:schemeClr>
              </a:solidFill>
              <a:latin typeface="Candara" panose="020E0502030303020204" pitchFamily="34" charset="0"/>
            </a:endParaRPr>
          </a:p>
        </p:txBody>
      </p:sp>
      <p:pic>
        <p:nvPicPr>
          <p:cNvPr id="6" name="Picture 5">
            <a:extLst>
              <a:ext uri="{FF2B5EF4-FFF2-40B4-BE49-F238E27FC236}">
                <a16:creationId xmlns:a16="http://schemas.microsoft.com/office/drawing/2014/main" id="{275BE0A7-9146-4052-9D64-47F954474911}"/>
              </a:ext>
            </a:extLst>
          </p:cNvPr>
          <p:cNvPicPr>
            <a:picLocks noChangeAspect="1"/>
          </p:cNvPicPr>
          <p:nvPr/>
        </p:nvPicPr>
        <p:blipFill>
          <a:blip r:embed="rId7"/>
          <a:stretch>
            <a:fillRect/>
          </a:stretch>
        </p:blipFill>
        <p:spPr>
          <a:xfrm>
            <a:off x="6332602" y="5044964"/>
            <a:ext cx="1781175" cy="1190625"/>
          </a:xfrm>
          <a:prstGeom prst="rect">
            <a:avLst/>
          </a:prstGeom>
        </p:spPr>
      </p:pic>
    </p:spTree>
    <p:extLst>
      <p:ext uri="{BB962C8B-B14F-4D97-AF65-F5344CB8AC3E}">
        <p14:creationId xmlns:p14="http://schemas.microsoft.com/office/powerpoint/2010/main" val="303056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794A-BF8F-4536-AD47-87FD5F632F7E}"/>
              </a:ext>
            </a:extLst>
          </p:cNvPr>
          <p:cNvSpPr>
            <a:spLocks noGrp="1"/>
          </p:cNvSpPr>
          <p:nvPr>
            <p:ph type="title"/>
          </p:nvPr>
        </p:nvSpPr>
        <p:spPr/>
        <p:txBody>
          <a:bodyPr>
            <a:normAutofit/>
          </a:bodyPr>
          <a:lstStyle/>
          <a:p>
            <a:pPr algn="ctr"/>
            <a:r>
              <a:rPr lang="en-US" sz="4800" dirty="0">
                <a:latin typeface="Candara" panose="020E0502030303020204" pitchFamily="34" charset="0"/>
                <a:ea typeface="+mn-ea"/>
                <a:cs typeface="+mn-cs"/>
              </a:rPr>
              <a:t>Limitations</a:t>
            </a:r>
          </a:p>
        </p:txBody>
      </p:sp>
      <p:sp>
        <p:nvSpPr>
          <p:cNvPr id="3" name="Content Placeholder 2">
            <a:extLst>
              <a:ext uri="{FF2B5EF4-FFF2-40B4-BE49-F238E27FC236}">
                <a16:creationId xmlns:a16="http://schemas.microsoft.com/office/drawing/2014/main" id="{17BF39DB-C5B7-4234-AE74-C919628DB330}"/>
              </a:ext>
            </a:extLst>
          </p:cNvPr>
          <p:cNvSpPr>
            <a:spLocks noGrp="1"/>
          </p:cNvSpPr>
          <p:nvPr>
            <p:ph idx="1"/>
          </p:nvPr>
        </p:nvSpPr>
        <p:spPr/>
        <p:txBody>
          <a:bodyPr/>
          <a:lstStyle/>
          <a:p>
            <a:pPr marL="514350" indent="-514350">
              <a:buFont typeface="+mj-lt"/>
              <a:buAutoNum type="arabicPeriod"/>
            </a:pPr>
            <a:r>
              <a:rPr lang="en-US" dirty="0">
                <a:latin typeface="Candara" panose="020E0502030303020204" pitchFamily="34" charset="0"/>
              </a:rPr>
              <a:t>Does not support extraction opportunities for </a:t>
            </a:r>
            <a:r>
              <a:rPr lang="en-US" b="1" dirty="0">
                <a:latin typeface="Candara" panose="020E0502030303020204" pitchFamily="34" charset="0"/>
              </a:rPr>
              <a:t>objects</a:t>
            </a:r>
            <a:r>
              <a:rPr lang="en-US" dirty="0">
                <a:latin typeface="Candara" panose="020E0502030303020204" pitchFamily="34" charset="0"/>
              </a:rPr>
              <a:t>, but only variables of primitive type</a:t>
            </a:r>
          </a:p>
          <a:p>
            <a:pPr marL="514350" indent="-514350">
              <a:buFont typeface="+mj-lt"/>
              <a:buAutoNum type="arabicPeriod"/>
            </a:pPr>
            <a:r>
              <a:rPr lang="en-US" dirty="0">
                <a:solidFill>
                  <a:schemeClr val="tx1">
                    <a:alpha val="5000"/>
                  </a:schemeClr>
                </a:solidFill>
                <a:latin typeface="Candara" panose="020E0502030303020204" pitchFamily="34" charset="0"/>
              </a:rPr>
              <a:t>Does not handle </a:t>
            </a:r>
            <a:r>
              <a:rPr lang="en-US" b="1" dirty="0">
                <a:solidFill>
                  <a:schemeClr val="tx1">
                    <a:alpha val="5000"/>
                  </a:schemeClr>
                </a:solidFill>
                <a:latin typeface="Candara" panose="020E0502030303020204" pitchFamily="34" charset="0"/>
              </a:rPr>
              <a:t>behavior preservation</a:t>
            </a:r>
            <a:r>
              <a:rPr lang="en-US" dirty="0">
                <a:solidFill>
                  <a:schemeClr val="tx1">
                    <a:alpha val="5000"/>
                  </a:schemeClr>
                </a:solidFill>
                <a:latin typeface="Candara" panose="020E0502030303020204" pitchFamily="34" charset="0"/>
              </a:rPr>
              <a:t> issues</a:t>
            </a:r>
          </a:p>
          <a:p>
            <a:pPr marL="514350" indent="-514350">
              <a:buFont typeface="+mj-lt"/>
              <a:buAutoNum type="arabicPeriod"/>
            </a:pPr>
            <a:r>
              <a:rPr lang="en-US" dirty="0">
                <a:solidFill>
                  <a:schemeClr val="tx1">
                    <a:alpha val="5000"/>
                  </a:schemeClr>
                </a:solidFill>
                <a:latin typeface="Candara" panose="020E0502030303020204" pitchFamily="34" charset="0"/>
              </a:rPr>
              <a:t>Does not guarantee that the </a:t>
            </a:r>
            <a:r>
              <a:rPr lang="en-US" b="1" dirty="0">
                <a:solidFill>
                  <a:schemeClr val="tx1">
                    <a:alpha val="5000"/>
                  </a:schemeClr>
                </a:solidFill>
                <a:latin typeface="Candara" panose="020E0502030303020204" pitchFamily="34" charset="0"/>
              </a:rPr>
              <a:t>complete computation</a:t>
            </a:r>
            <a:r>
              <a:rPr lang="en-US" dirty="0">
                <a:solidFill>
                  <a:schemeClr val="tx1">
                    <a:alpha val="5000"/>
                  </a:schemeClr>
                </a:solidFill>
                <a:latin typeface="Candara" panose="020E0502030303020204" pitchFamily="34" charset="0"/>
              </a:rPr>
              <a:t> of the variable indicated by the user will be extracted.</a:t>
            </a:r>
          </a:p>
        </p:txBody>
      </p:sp>
      <p:sp>
        <p:nvSpPr>
          <p:cNvPr id="4" name="Slide Number Placeholder 3">
            <a:extLst>
              <a:ext uri="{FF2B5EF4-FFF2-40B4-BE49-F238E27FC236}">
                <a16:creationId xmlns:a16="http://schemas.microsoft.com/office/drawing/2014/main" id="{03D5D873-5318-4285-B1CA-2D29F6C366A1}"/>
              </a:ext>
            </a:extLst>
          </p:cNvPr>
          <p:cNvSpPr>
            <a:spLocks noGrp="1"/>
          </p:cNvSpPr>
          <p:nvPr>
            <p:ph type="sldNum" sz="quarter" idx="12"/>
          </p:nvPr>
        </p:nvSpPr>
        <p:spPr/>
        <p:txBody>
          <a:bodyPr/>
          <a:lstStyle/>
          <a:p>
            <a:fld id="{617A40BD-3997-BB4A-9AE7-14AF3A7E89A9}" type="slidenum">
              <a:rPr lang="en-US" smtClean="0"/>
              <a:t>10</a:t>
            </a:fld>
            <a:endParaRPr lang="en-US"/>
          </a:p>
        </p:txBody>
      </p:sp>
      <p:sp>
        <p:nvSpPr>
          <p:cNvPr id="6" name="TextBox 5">
            <a:extLst>
              <a:ext uri="{FF2B5EF4-FFF2-40B4-BE49-F238E27FC236}">
                <a16:creationId xmlns:a16="http://schemas.microsoft.com/office/drawing/2014/main" id="{A763E147-4AA8-4345-9326-0B1F6F07F9A0}"/>
              </a:ext>
            </a:extLst>
          </p:cNvPr>
          <p:cNvSpPr txBox="1"/>
          <p:nvPr/>
        </p:nvSpPr>
        <p:spPr>
          <a:xfrm>
            <a:off x="2254699" y="3366432"/>
            <a:ext cx="4634602" cy="707886"/>
          </a:xfrm>
          <a:prstGeom prst="rect">
            <a:avLst/>
          </a:prstGeom>
          <a:noFill/>
        </p:spPr>
        <p:txBody>
          <a:bodyPr wrap="none" rtlCol="0">
            <a:spAutoFit/>
          </a:bodyPr>
          <a:lstStyle/>
          <a:p>
            <a:r>
              <a:rPr lang="en-US" sz="4000" b="1" dirty="0">
                <a:latin typeface="Candara" panose="020E0502030303020204" pitchFamily="34" charset="0"/>
              </a:rPr>
              <a:t>Composite variables</a:t>
            </a:r>
          </a:p>
        </p:txBody>
      </p:sp>
    </p:spTree>
    <p:extLst>
      <p:ext uri="{BB962C8B-B14F-4D97-AF65-F5344CB8AC3E}">
        <p14:creationId xmlns:p14="http://schemas.microsoft.com/office/powerpoint/2010/main" val="113746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5D813C-B1D3-426F-A250-BBC4064E1993}"/>
              </a:ext>
            </a:extLst>
          </p:cNvPr>
          <p:cNvSpPr>
            <a:spLocks noGrp="1"/>
          </p:cNvSpPr>
          <p:nvPr>
            <p:ph type="sldNum" sz="quarter" idx="12"/>
          </p:nvPr>
        </p:nvSpPr>
        <p:spPr/>
        <p:txBody>
          <a:bodyPr/>
          <a:lstStyle/>
          <a:p>
            <a:fld id="{617A40BD-3997-BB4A-9AE7-14AF3A7E89A9}" type="slidenum">
              <a:rPr lang="en-US" smtClean="0"/>
              <a:t>11</a:t>
            </a:fld>
            <a:endParaRPr lang="en-US"/>
          </a:p>
        </p:txBody>
      </p:sp>
      <p:pic>
        <p:nvPicPr>
          <p:cNvPr id="12" name="Picture 11">
            <a:extLst>
              <a:ext uri="{FF2B5EF4-FFF2-40B4-BE49-F238E27FC236}">
                <a16:creationId xmlns:a16="http://schemas.microsoft.com/office/drawing/2014/main" id="{72BF0AC2-230C-431E-8E0F-947FCE14DF30}"/>
              </a:ext>
            </a:extLst>
          </p:cNvPr>
          <p:cNvPicPr>
            <a:picLocks noChangeAspect="1"/>
          </p:cNvPicPr>
          <p:nvPr/>
        </p:nvPicPr>
        <p:blipFill>
          <a:blip r:embed="rId3"/>
          <a:stretch>
            <a:fillRect/>
          </a:stretch>
        </p:blipFill>
        <p:spPr>
          <a:xfrm>
            <a:off x="89482" y="37973"/>
            <a:ext cx="8224920" cy="7193814"/>
          </a:xfrm>
          <a:prstGeom prst="rect">
            <a:avLst/>
          </a:prstGeom>
        </p:spPr>
      </p:pic>
      <p:sp>
        <p:nvSpPr>
          <p:cNvPr id="13" name="Rectangle: Rounded Corners 12">
            <a:extLst>
              <a:ext uri="{FF2B5EF4-FFF2-40B4-BE49-F238E27FC236}">
                <a16:creationId xmlns:a16="http://schemas.microsoft.com/office/drawing/2014/main" id="{91EE1F00-D052-40F5-A16E-591B4F12CA12}"/>
              </a:ext>
            </a:extLst>
          </p:cNvPr>
          <p:cNvSpPr/>
          <p:nvPr/>
        </p:nvSpPr>
        <p:spPr>
          <a:xfrm>
            <a:off x="1023580" y="1969295"/>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75545A3-A8C5-4387-A3CF-FCEE3262A3BE}"/>
              </a:ext>
            </a:extLst>
          </p:cNvPr>
          <p:cNvSpPr/>
          <p:nvPr/>
        </p:nvSpPr>
        <p:spPr>
          <a:xfrm>
            <a:off x="783771" y="1685191"/>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B72BE89-F1F9-4E5F-A089-FBA0F9A206F5}"/>
              </a:ext>
            </a:extLst>
          </p:cNvPr>
          <p:cNvSpPr/>
          <p:nvPr/>
        </p:nvSpPr>
        <p:spPr>
          <a:xfrm>
            <a:off x="1023580" y="4742490"/>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7860C21-B591-45BD-A0C5-38EB86684033}"/>
              </a:ext>
            </a:extLst>
          </p:cNvPr>
          <p:cNvSpPr/>
          <p:nvPr/>
        </p:nvSpPr>
        <p:spPr>
          <a:xfrm>
            <a:off x="783771" y="4458386"/>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23E355F-6D84-49F1-A8F4-4083E13B2E02}"/>
              </a:ext>
            </a:extLst>
          </p:cNvPr>
          <p:cNvSpPr/>
          <p:nvPr/>
        </p:nvSpPr>
        <p:spPr>
          <a:xfrm>
            <a:off x="1378423" y="609510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A6779B9-113B-4C0C-B3D4-803A72F5A0A6}"/>
              </a:ext>
            </a:extLst>
          </p:cNvPr>
          <p:cNvSpPr/>
          <p:nvPr/>
        </p:nvSpPr>
        <p:spPr>
          <a:xfrm>
            <a:off x="1378423" y="555648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79F54CB-DB13-4885-8A62-2C8023EC63B2}"/>
              </a:ext>
            </a:extLst>
          </p:cNvPr>
          <p:cNvSpPr/>
          <p:nvPr/>
        </p:nvSpPr>
        <p:spPr>
          <a:xfrm>
            <a:off x="1023580" y="499716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1631003-3194-4E82-8666-926E90DC3DF7}"/>
              </a:ext>
            </a:extLst>
          </p:cNvPr>
          <p:cNvSpPr/>
          <p:nvPr/>
        </p:nvSpPr>
        <p:spPr>
          <a:xfrm>
            <a:off x="1027058" y="582085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hidden="1">
            <a:extLst>
              <a:ext uri="{FF2B5EF4-FFF2-40B4-BE49-F238E27FC236}">
                <a16:creationId xmlns:a16="http://schemas.microsoft.com/office/drawing/2014/main" id="{A6BEA5CC-4C9D-497D-8ADC-ABA06C77C5B2}"/>
              </a:ext>
            </a:extLst>
          </p:cNvPr>
          <p:cNvPicPr>
            <a:picLocks noChangeAspect="1"/>
          </p:cNvPicPr>
          <p:nvPr/>
        </p:nvPicPr>
        <p:blipFill>
          <a:blip r:embed="rId4"/>
          <a:stretch>
            <a:fillRect/>
          </a:stretch>
        </p:blipFill>
        <p:spPr>
          <a:xfrm>
            <a:off x="5861622" y="2335715"/>
            <a:ext cx="3282378" cy="2186569"/>
          </a:xfrm>
          <a:prstGeom prst="rect">
            <a:avLst/>
          </a:prstGeom>
        </p:spPr>
      </p:pic>
    </p:spTree>
    <p:extLst>
      <p:ext uri="{BB962C8B-B14F-4D97-AF65-F5344CB8AC3E}">
        <p14:creationId xmlns:p14="http://schemas.microsoft.com/office/powerpoint/2010/main" val="372271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9823D-860C-4DDB-AD05-CE6CAD8F23DE}"/>
              </a:ext>
            </a:extLst>
          </p:cNvPr>
          <p:cNvSpPr>
            <a:spLocks noGrp="1"/>
          </p:cNvSpPr>
          <p:nvPr>
            <p:ph type="sldNum" sz="quarter" idx="12"/>
          </p:nvPr>
        </p:nvSpPr>
        <p:spPr/>
        <p:txBody>
          <a:bodyPr/>
          <a:lstStyle/>
          <a:p>
            <a:fld id="{617A40BD-3997-BB4A-9AE7-14AF3A7E89A9}" type="slidenum">
              <a:rPr lang="en-US" smtClean="0"/>
              <a:t>12</a:t>
            </a:fld>
            <a:endParaRPr lang="en-US"/>
          </a:p>
        </p:txBody>
      </p:sp>
      <p:pic>
        <p:nvPicPr>
          <p:cNvPr id="5" name="Picture 4">
            <a:extLst>
              <a:ext uri="{FF2B5EF4-FFF2-40B4-BE49-F238E27FC236}">
                <a16:creationId xmlns:a16="http://schemas.microsoft.com/office/drawing/2014/main" id="{191D9C51-1275-4F3F-89F7-C044CE47A81F}"/>
              </a:ext>
            </a:extLst>
          </p:cNvPr>
          <p:cNvPicPr>
            <a:picLocks noChangeAspect="1"/>
          </p:cNvPicPr>
          <p:nvPr/>
        </p:nvPicPr>
        <p:blipFill>
          <a:blip r:embed="rId3">
            <a:alphaModFix amt="8000"/>
          </a:blip>
          <a:stretch>
            <a:fillRect/>
          </a:stretch>
        </p:blipFill>
        <p:spPr>
          <a:xfrm>
            <a:off x="89482" y="37973"/>
            <a:ext cx="8224920" cy="7193814"/>
          </a:xfrm>
          <a:prstGeom prst="rect">
            <a:avLst/>
          </a:prstGeom>
        </p:spPr>
      </p:pic>
      <p:sp>
        <p:nvSpPr>
          <p:cNvPr id="14" name="Rectangle: Rounded Corners 13">
            <a:extLst>
              <a:ext uri="{FF2B5EF4-FFF2-40B4-BE49-F238E27FC236}">
                <a16:creationId xmlns:a16="http://schemas.microsoft.com/office/drawing/2014/main" id="{9C964E45-A174-4A42-8C73-3FEF1166CBDA}"/>
              </a:ext>
            </a:extLst>
          </p:cNvPr>
          <p:cNvSpPr/>
          <p:nvPr/>
        </p:nvSpPr>
        <p:spPr>
          <a:xfrm>
            <a:off x="783771" y="921660"/>
            <a:ext cx="5674179"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EC9C08-05B8-4B36-BC0D-CBBFC3FBFD74}"/>
              </a:ext>
            </a:extLst>
          </p:cNvPr>
          <p:cNvSpPr txBox="1"/>
          <p:nvPr/>
        </p:nvSpPr>
        <p:spPr>
          <a:xfrm>
            <a:off x="787835" y="851635"/>
            <a:ext cx="5705408" cy="353943"/>
          </a:xfrm>
          <a:prstGeom prst="rect">
            <a:avLst/>
          </a:prstGeom>
          <a:noFill/>
        </p:spPr>
        <p:txBody>
          <a:bodyPr wrap="none" rtlCol="0">
            <a:spAutoFit/>
          </a:bodyPr>
          <a:lstStyle/>
          <a:p>
            <a:r>
              <a:rPr lang="en-US" sz="1700" dirty="0">
                <a:solidFill>
                  <a:srgbClr val="000000"/>
                </a:solidFill>
                <a:latin typeface="Courier New" panose="02070309020205020404" pitchFamily="49" charset="0"/>
              </a:rPr>
              <a:t>Enumeration rentals = </a:t>
            </a:r>
            <a:r>
              <a:rPr lang="en-US" sz="1700" dirty="0">
                <a:solidFill>
                  <a:srgbClr val="0000C0"/>
                </a:solidFill>
                <a:latin typeface="Courier New" panose="02070309020205020404" pitchFamily="49" charset="0"/>
              </a:rPr>
              <a:t>_</a:t>
            </a:r>
            <a:r>
              <a:rPr lang="en-US" sz="1700" dirty="0" err="1">
                <a:solidFill>
                  <a:srgbClr val="0000C0"/>
                </a:solidFill>
                <a:latin typeface="Courier New" panose="02070309020205020404" pitchFamily="49" charset="0"/>
              </a:rPr>
              <a:t>rentals</a:t>
            </a:r>
            <a:r>
              <a:rPr lang="en-US" sz="1700" dirty="0" err="1">
                <a:solidFill>
                  <a:srgbClr val="000000"/>
                </a:solidFill>
                <a:latin typeface="Courier New" panose="02070309020205020404" pitchFamily="49" charset="0"/>
              </a:rPr>
              <a:t>.elements</a:t>
            </a:r>
            <a:r>
              <a:rPr lang="en-US" sz="1700" dirty="0">
                <a:solidFill>
                  <a:srgbClr val="000000"/>
                </a:solidFill>
                <a:latin typeface="Courier New" panose="02070309020205020404" pitchFamily="49" charset="0"/>
              </a:rPr>
              <a:t>();</a:t>
            </a:r>
            <a:endParaRPr lang="en-US" sz="1700" dirty="0"/>
          </a:p>
        </p:txBody>
      </p:sp>
      <p:pic>
        <p:nvPicPr>
          <p:cNvPr id="16" name="Picture 15">
            <a:extLst>
              <a:ext uri="{FF2B5EF4-FFF2-40B4-BE49-F238E27FC236}">
                <a16:creationId xmlns:a16="http://schemas.microsoft.com/office/drawing/2014/main" id="{971BCD71-DB45-4D5B-841B-C4D91E926B81}"/>
              </a:ext>
            </a:extLst>
          </p:cNvPr>
          <p:cNvPicPr>
            <a:picLocks noChangeAspect="1"/>
          </p:cNvPicPr>
          <p:nvPr/>
        </p:nvPicPr>
        <p:blipFill>
          <a:blip r:embed="rId4"/>
          <a:stretch>
            <a:fillRect/>
          </a:stretch>
        </p:blipFill>
        <p:spPr>
          <a:xfrm>
            <a:off x="787835" y="1339429"/>
            <a:ext cx="6514788" cy="4453312"/>
          </a:xfrm>
          <a:prstGeom prst="rect">
            <a:avLst/>
          </a:prstGeom>
        </p:spPr>
      </p:pic>
      <p:sp>
        <p:nvSpPr>
          <p:cNvPr id="7" name="Rectangle: Rounded Corners 6">
            <a:extLst>
              <a:ext uri="{FF2B5EF4-FFF2-40B4-BE49-F238E27FC236}">
                <a16:creationId xmlns:a16="http://schemas.microsoft.com/office/drawing/2014/main" id="{A9BF75C7-D96B-4000-A146-889774245892}"/>
              </a:ext>
            </a:extLst>
          </p:cNvPr>
          <p:cNvSpPr/>
          <p:nvPr/>
        </p:nvSpPr>
        <p:spPr>
          <a:xfrm>
            <a:off x="5998248" y="4108342"/>
            <a:ext cx="929898"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8C97C6E-9C5A-466D-A1C7-BDBC41BD6A58}"/>
              </a:ext>
            </a:extLst>
          </p:cNvPr>
          <p:cNvSpPr/>
          <p:nvPr/>
        </p:nvSpPr>
        <p:spPr>
          <a:xfrm>
            <a:off x="3369348" y="2631967"/>
            <a:ext cx="716877"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FB5900-1F49-4416-A33A-630FFF40084A}"/>
              </a:ext>
            </a:extLst>
          </p:cNvPr>
          <p:cNvSpPr/>
          <p:nvPr/>
        </p:nvSpPr>
        <p:spPr>
          <a:xfrm>
            <a:off x="3521748" y="3840462"/>
            <a:ext cx="716877"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E5893D-25EB-4D46-9568-CDFB05ED00EE}"/>
              </a:ext>
            </a:extLst>
          </p:cNvPr>
          <p:cNvSpPr txBox="1"/>
          <p:nvPr/>
        </p:nvSpPr>
        <p:spPr>
          <a:xfrm>
            <a:off x="7410301" y="2454995"/>
            <a:ext cx="1537601" cy="353943"/>
          </a:xfrm>
          <a:prstGeom prst="rect">
            <a:avLst/>
          </a:prstGeom>
          <a:solidFill>
            <a:srgbClr val="ED7D31">
              <a:alpha val="25000"/>
            </a:srgbClr>
          </a:solidFill>
          <a:ln w="12700">
            <a:solidFill>
              <a:schemeClr val="tx1"/>
            </a:solidFill>
            <a:prstDash val="dash"/>
          </a:ln>
        </p:spPr>
        <p:txBody>
          <a:bodyPr wrap="none" rtlCol="0">
            <a:spAutoFit/>
          </a:bodyPr>
          <a:lstStyle/>
          <a:p>
            <a:pPr algn="ctr"/>
            <a:r>
              <a:rPr lang="en-US" sz="1700" dirty="0">
                <a:solidFill>
                  <a:srgbClr val="000000"/>
                </a:solidFill>
                <a:latin typeface="Courier New" panose="02070309020205020404" pitchFamily="49" charset="0"/>
              </a:rPr>
              <a:t>count</a:t>
            </a:r>
            <a:r>
              <a:rPr lang="en-US" sz="1700" dirty="0">
                <a:latin typeface="Candara" panose="020E0502030303020204" pitchFamily="34" charset="0"/>
              </a:rPr>
              <a:t> is read </a:t>
            </a:r>
          </a:p>
        </p:txBody>
      </p:sp>
      <p:sp>
        <p:nvSpPr>
          <p:cNvPr id="11" name="TextBox 10">
            <a:extLst>
              <a:ext uri="{FF2B5EF4-FFF2-40B4-BE49-F238E27FC236}">
                <a16:creationId xmlns:a16="http://schemas.microsoft.com/office/drawing/2014/main" id="{79D09C97-D44F-4C4E-A2E5-92EF49C2BAB6}"/>
              </a:ext>
            </a:extLst>
          </p:cNvPr>
          <p:cNvSpPr txBox="1"/>
          <p:nvPr/>
        </p:nvSpPr>
        <p:spPr>
          <a:xfrm>
            <a:off x="7434873" y="3777033"/>
            <a:ext cx="1491113" cy="615553"/>
          </a:xfrm>
          <a:prstGeom prst="rect">
            <a:avLst/>
          </a:prstGeom>
          <a:solidFill>
            <a:srgbClr val="ED7D31">
              <a:alpha val="25000"/>
            </a:srgbClr>
          </a:solidFill>
          <a:ln w="12700">
            <a:solidFill>
              <a:schemeClr val="tx1"/>
            </a:solidFill>
            <a:prstDash val="dash"/>
          </a:ln>
        </p:spPr>
        <p:txBody>
          <a:bodyPr wrap="none" rtlCol="0">
            <a:spAutoFit/>
          </a:bodyPr>
          <a:lstStyle/>
          <a:p>
            <a:pPr algn="ctr"/>
            <a:r>
              <a:rPr lang="en-US" sz="1700" dirty="0">
                <a:solidFill>
                  <a:srgbClr val="000000"/>
                </a:solidFill>
                <a:latin typeface="Courier New" panose="02070309020205020404" pitchFamily="49" charset="0"/>
              </a:rPr>
              <a:t>count</a:t>
            </a:r>
            <a:r>
              <a:rPr lang="en-US" sz="1700" dirty="0">
                <a:latin typeface="Candara" panose="020E0502030303020204" pitchFamily="34" charset="0"/>
              </a:rPr>
              <a:t> is read</a:t>
            </a:r>
            <a:br>
              <a:rPr lang="en-US" sz="1700" dirty="0">
                <a:latin typeface="Candara" panose="020E0502030303020204" pitchFamily="34" charset="0"/>
              </a:rPr>
            </a:br>
            <a:r>
              <a:rPr lang="en-US" sz="1700" dirty="0">
                <a:latin typeface="Candara" panose="020E0502030303020204" pitchFamily="34" charset="0"/>
              </a:rPr>
              <a:t>&amp; modified </a:t>
            </a:r>
          </a:p>
        </p:txBody>
      </p:sp>
      <p:sp>
        <p:nvSpPr>
          <p:cNvPr id="12" name="Rectangle: Rounded Corners 11">
            <a:extLst>
              <a:ext uri="{FF2B5EF4-FFF2-40B4-BE49-F238E27FC236}">
                <a16:creationId xmlns:a16="http://schemas.microsoft.com/office/drawing/2014/main" id="{9A246EA4-AE03-464C-8C55-D550127CFCEA}"/>
              </a:ext>
            </a:extLst>
          </p:cNvPr>
          <p:cNvSpPr/>
          <p:nvPr/>
        </p:nvSpPr>
        <p:spPr>
          <a:xfrm>
            <a:off x="2464473" y="1946571"/>
            <a:ext cx="716877"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9823D-860C-4DDB-AD05-CE6CAD8F23DE}"/>
              </a:ext>
            </a:extLst>
          </p:cNvPr>
          <p:cNvSpPr>
            <a:spLocks noGrp="1"/>
          </p:cNvSpPr>
          <p:nvPr>
            <p:ph type="sldNum" sz="quarter" idx="12"/>
          </p:nvPr>
        </p:nvSpPr>
        <p:spPr/>
        <p:txBody>
          <a:bodyPr/>
          <a:lstStyle/>
          <a:p>
            <a:fld id="{617A40BD-3997-BB4A-9AE7-14AF3A7E89A9}" type="slidenum">
              <a:rPr lang="en-US" smtClean="0"/>
              <a:t>13</a:t>
            </a:fld>
            <a:endParaRPr lang="en-US"/>
          </a:p>
        </p:txBody>
      </p:sp>
      <p:pic>
        <p:nvPicPr>
          <p:cNvPr id="5" name="Picture 4">
            <a:extLst>
              <a:ext uri="{FF2B5EF4-FFF2-40B4-BE49-F238E27FC236}">
                <a16:creationId xmlns:a16="http://schemas.microsoft.com/office/drawing/2014/main" id="{191D9C51-1275-4F3F-89F7-C044CE47A81F}"/>
              </a:ext>
            </a:extLst>
          </p:cNvPr>
          <p:cNvPicPr>
            <a:picLocks noChangeAspect="1"/>
          </p:cNvPicPr>
          <p:nvPr/>
        </p:nvPicPr>
        <p:blipFill>
          <a:blip r:embed="rId3">
            <a:alphaModFix amt="8000"/>
          </a:blip>
          <a:stretch>
            <a:fillRect/>
          </a:stretch>
        </p:blipFill>
        <p:spPr>
          <a:xfrm>
            <a:off x="89482" y="37973"/>
            <a:ext cx="8224920" cy="7193814"/>
          </a:xfrm>
          <a:prstGeom prst="rect">
            <a:avLst/>
          </a:prstGeom>
        </p:spPr>
      </p:pic>
      <p:sp>
        <p:nvSpPr>
          <p:cNvPr id="14" name="Rectangle: Rounded Corners 13">
            <a:extLst>
              <a:ext uri="{FF2B5EF4-FFF2-40B4-BE49-F238E27FC236}">
                <a16:creationId xmlns:a16="http://schemas.microsoft.com/office/drawing/2014/main" id="{9C964E45-A174-4A42-8C73-3FEF1166CBDA}"/>
              </a:ext>
            </a:extLst>
          </p:cNvPr>
          <p:cNvSpPr/>
          <p:nvPr/>
        </p:nvSpPr>
        <p:spPr>
          <a:xfrm>
            <a:off x="783771" y="921660"/>
            <a:ext cx="5674179"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EC9C08-05B8-4B36-BC0D-CBBFC3FBFD74}"/>
              </a:ext>
            </a:extLst>
          </p:cNvPr>
          <p:cNvSpPr txBox="1"/>
          <p:nvPr/>
        </p:nvSpPr>
        <p:spPr>
          <a:xfrm>
            <a:off x="787835" y="859586"/>
            <a:ext cx="5705408" cy="353943"/>
          </a:xfrm>
          <a:prstGeom prst="rect">
            <a:avLst/>
          </a:prstGeom>
          <a:noFill/>
        </p:spPr>
        <p:txBody>
          <a:bodyPr wrap="none" rtlCol="0">
            <a:spAutoFit/>
          </a:bodyPr>
          <a:lstStyle/>
          <a:p>
            <a:r>
              <a:rPr lang="en-US" sz="1700" dirty="0">
                <a:solidFill>
                  <a:srgbClr val="000000"/>
                </a:solidFill>
                <a:latin typeface="Courier New" panose="02070309020205020404" pitchFamily="49" charset="0"/>
              </a:rPr>
              <a:t>Enumeration rentals = </a:t>
            </a:r>
            <a:r>
              <a:rPr lang="en-US" sz="1700" dirty="0">
                <a:solidFill>
                  <a:srgbClr val="0000C0"/>
                </a:solidFill>
                <a:latin typeface="Courier New" panose="02070309020205020404" pitchFamily="49" charset="0"/>
              </a:rPr>
              <a:t>_</a:t>
            </a:r>
            <a:r>
              <a:rPr lang="en-US" sz="1700" dirty="0" err="1">
                <a:solidFill>
                  <a:srgbClr val="0000C0"/>
                </a:solidFill>
                <a:latin typeface="Courier New" panose="02070309020205020404" pitchFamily="49" charset="0"/>
              </a:rPr>
              <a:t>rentals</a:t>
            </a:r>
            <a:r>
              <a:rPr lang="en-US" sz="1700" dirty="0" err="1">
                <a:solidFill>
                  <a:srgbClr val="000000"/>
                </a:solidFill>
                <a:latin typeface="Courier New" panose="02070309020205020404" pitchFamily="49" charset="0"/>
              </a:rPr>
              <a:t>.elements</a:t>
            </a:r>
            <a:r>
              <a:rPr lang="en-US" sz="1700" dirty="0">
                <a:solidFill>
                  <a:srgbClr val="000000"/>
                </a:solidFill>
                <a:latin typeface="Courier New" panose="02070309020205020404" pitchFamily="49" charset="0"/>
              </a:rPr>
              <a:t>();</a:t>
            </a:r>
            <a:endParaRPr lang="en-US" sz="1700" dirty="0"/>
          </a:p>
        </p:txBody>
      </p:sp>
      <p:sp>
        <p:nvSpPr>
          <p:cNvPr id="9" name="TextBox 8">
            <a:extLst>
              <a:ext uri="{FF2B5EF4-FFF2-40B4-BE49-F238E27FC236}">
                <a16:creationId xmlns:a16="http://schemas.microsoft.com/office/drawing/2014/main" id="{582FECF5-E5AB-49E7-B70C-A634A2997D07}"/>
              </a:ext>
            </a:extLst>
          </p:cNvPr>
          <p:cNvSpPr txBox="1"/>
          <p:nvPr/>
        </p:nvSpPr>
        <p:spPr>
          <a:xfrm>
            <a:off x="1049572" y="1916346"/>
            <a:ext cx="6099747" cy="353943"/>
          </a:xfrm>
          <a:prstGeom prst="rect">
            <a:avLst/>
          </a:prstGeom>
          <a:noFill/>
        </p:spPr>
        <p:txBody>
          <a:bodyPr wrap="none" rtlCol="0">
            <a:spAutoFit/>
          </a:bodyPr>
          <a:lstStyle/>
          <a:p>
            <a:r>
              <a:rPr lang="en-US" sz="1700" dirty="0">
                <a:solidFill>
                  <a:srgbClr val="000000"/>
                </a:solidFill>
                <a:latin typeface="Courier New" panose="02070309020205020404" pitchFamily="49" charset="0"/>
              </a:rPr>
              <a:t>Rental each = (Rental) </a:t>
            </a:r>
            <a:r>
              <a:rPr lang="en-US" sz="1700" dirty="0" err="1">
                <a:solidFill>
                  <a:srgbClr val="000000"/>
                </a:solidFill>
                <a:latin typeface="Courier New" panose="02070309020205020404" pitchFamily="49" charset="0"/>
              </a:rPr>
              <a:t>rentals.nextElement</a:t>
            </a:r>
            <a:r>
              <a:rPr lang="en-US" sz="1700" dirty="0">
                <a:solidFill>
                  <a:srgbClr val="000000"/>
                </a:solidFill>
                <a:latin typeface="Courier New" panose="02070309020205020404" pitchFamily="49" charset="0"/>
              </a:rPr>
              <a:t>();</a:t>
            </a:r>
            <a:endParaRPr lang="en-US" sz="1700" dirty="0"/>
          </a:p>
        </p:txBody>
      </p:sp>
      <p:sp>
        <p:nvSpPr>
          <p:cNvPr id="17" name="Rectangle: Rounded Corners 16">
            <a:extLst>
              <a:ext uri="{FF2B5EF4-FFF2-40B4-BE49-F238E27FC236}">
                <a16:creationId xmlns:a16="http://schemas.microsoft.com/office/drawing/2014/main" id="{70C988B4-25EF-401A-88B7-09591F4D13E7}"/>
              </a:ext>
            </a:extLst>
          </p:cNvPr>
          <p:cNvSpPr/>
          <p:nvPr/>
        </p:nvSpPr>
        <p:spPr>
          <a:xfrm>
            <a:off x="1023580" y="1951665"/>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DB9D71-ABFA-4493-BF6D-0B9EEEC74148}"/>
              </a:ext>
            </a:extLst>
          </p:cNvPr>
          <p:cNvSpPr txBox="1"/>
          <p:nvPr/>
        </p:nvSpPr>
        <p:spPr>
          <a:xfrm>
            <a:off x="7005811" y="1508219"/>
            <a:ext cx="2125903" cy="353943"/>
          </a:xfrm>
          <a:prstGeom prst="rect">
            <a:avLst/>
          </a:prstGeom>
          <a:solidFill>
            <a:srgbClr val="ED7D31">
              <a:alpha val="25000"/>
            </a:srgbClr>
          </a:solidFill>
          <a:ln w="12700">
            <a:solidFill>
              <a:schemeClr val="tx1"/>
            </a:solidFill>
            <a:prstDash val="dash"/>
          </a:ln>
        </p:spPr>
        <p:txBody>
          <a:bodyPr wrap="none" rtlCol="0">
            <a:spAutoFit/>
          </a:bodyPr>
          <a:lstStyle/>
          <a:p>
            <a:pPr algn="ctr"/>
            <a:r>
              <a:rPr lang="en-US" sz="1700" b="1" dirty="0">
                <a:latin typeface="Candara" panose="020E0502030303020204" pitchFamily="34" charset="0"/>
              </a:rPr>
              <a:t>R:</a:t>
            </a:r>
            <a:r>
              <a:rPr lang="en-US" sz="1700" dirty="0">
                <a:latin typeface="Candara" panose="020E0502030303020204" pitchFamily="34" charset="0"/>
              </a:rPr>
              <a:t> </a:t>
            </a:r>
            <a:r>
              <a:rPr lang="en-US" sz="1700" dirty="0" err="1">
                <a:solidFill>
                  <a:srgbClr val="000000"/>
                </a:solidFill>
                <a:latin typeface="Courier New" panose="02070309020205020404" pitchFamily="49" charset="0"/>
              </a:rPr>
              <a:t>rentals.</a:t>
            </a:r>
            <a:r>
              <a:rPr lang="en-US" sz="1700" dirty="0" err="1">
                <a:solidFill>
                  <a:srgbClr val="0000C0"/>
                </a:solidFill>
                <a:latin typeface="Courier New" panose="02070309020205020404" pitchFamily="49" charset="0"/>
              </a:rPr>
              <a:t>count</a:t>
            </a:r>
            <a:endParaRPr lang="en-US" sz="1700" dirty="0">
              <a:solidFill>
                <a:srgbClr val="0000C0"/>
              </a:solidFill>
              <a:latin typeface="Courier New" panose="02070309020205020404" pitchFamily="49" charset="0"/>
            </a:endParaRPr>
          </a:p>
        </p:txBody>
      </p:sp>
      <p:sp>
        <p:nvSpPr>
          <p:cNvPr id="19" name="TextBox 18">
            <a:extLst>
              <a:ext uri="{FF2B5EF4-FFF2-40B4-BE49-F238E27FC236}">
                <a16:creationId xmlns:a16="http://schemas.microsoft.com/office/drawing/2014/main" id="{3DCE2A01-A7B7-4038-9E24-BC5FCF00D620}"/>
              </a:ext>
            </a:extLst>
          </p:cNvPr>
          <p:cNvSpPr txBox="1"/>
          <p:nvPr/>
        </p:nvSpPr>
        <p:spPr>
          <a:xfrm>
            <a:off x="788813" y="1647067"/>
            <a:ext cx="4653838" cy="353943"/>
          </a:xfrm>
          <a:prstGeom prst="rect">
            <a:avLst/>
          </a:prstGeom>
          <a:noFill/>
        </p:spPr>
        <p:txBody>
          <a:bodyPr wrap="none" rtlCol="0">
            <a:spAutoFit/>
          </a:bodyPr>
          <a:lstStyle/>
          <a:p>
            <a:r>
              <a:rPr lang="en-US" sz="1700" b="1" dirty="0">
                <a:solidFill>
                  <a:srgbClr val="7F0055"/>
                </a:solidFill>
                <a:latin typeface="Courier New" panose="02070309020205020404" pitchFamily="49" charset="0"/>
              </a:rPr>
              <a:t>while</a:t>
            </a:r>
            <a:r>
              <a:rPr lang="en-US" sz="1700" dirty="0">
                <a:solidFill>
                  <a:srgbClr val="000000"/>
                </a:solidFill>
                <a:latin typeface="Courier New" panose="02070309020205020404" pitchFamily="49" charset="0"/>
              </a:rPr>
              <a:t>(</a:t>
            </a:r>
            <a:r>
              <a:rPr lang="en-US" sz="1700" dirty="0" err="1">
                <a:solidFill>
                  <a:srgbClr val="000000"/>
                </a:solidFill>
                <a:latin typeface="Courier New" panose="02070309020205020404" pitchFamily="49" charset="0"/>
              </a:rPr>
              <a:t>rentals.hasMoreElements</a:t>
            </a:r>
            <a:r>
              <a:rPr lang="en-US" sz="1700" dirty="0">
                <a:solidFill>
                  <a:srgbClr val="000000"/>
                </a:solidFill>
                <a:latin typeface="Courier New" panose="02070309020205020404" pitchFamily="49" charset="0"/>
              </a:rPr>
              <a:t>()) {</a:t>
            </a:r>
            <a:endParaRPr lang="en-US" sz="1700" dirty="0"/>
          </a:p>
        </p:txBody>
      </p:sp>
      <p:sp>
        <p:nvSpPr>
          <p:cNvPr id="20" name="Rectangle: Rounded Corners 19">
            <a:extLst>
              <a:ext uri="{FF2B5EF4-FFF2-40B4-BE49-F238E27FC236}">
                <a16:creationId xmlns:a16="http://schemas.microsoft.com/office/drawing/2014/main" id="{47821445-0BEA-432A-8B88-26EE9C9A402B}"/>
              </a:ext>
            </a:extLst>
          </p:cNvPr>
          <p:cNvSpPr/>
          <p:nvPr/>
        </p:nvSpPr>
        <p:spPr>
          <a:xfrm>
            <a:off x="783771" y="1685191"/>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DA0342E-53DF-49F6-B136-D3FBCC24B5E8}"/>
              </a:ext>
            </a:extLst>
          </p:cNvPr>
          <p:cNvSpPr txBox="1"/>
          <p:nvPr/>
        </p:nvSpPr>
        <p:spPr>
          <a:xfrm>
            <a:off x="6715125" y="2265313"/>
            <a:ext cx="2416589" cy="353943"/>
          </a:xfrm>
          <a:prstGeom prst="rect">
            <a:avLst/>
          </a:prstGeom>
          <a:solidFill>
            <a:srgbClr val="ED7D31">
              <a:alpha val="25000"/>
            </a:srgbClr>
          </a:solidFill>
          <a:ln w="12700">
            <a:solidFill>
              <a:schemeClr val="tx1"/>
            </a:solidFill>
            <a:prstDash val="dash"/>
          </a:ln>
        </p:spPr>
        <p:txBody>
          <a:bodyPr wrap="square" rtlCol="0">
            <a:spAutoFit/>
          </a:bodyPr>
          <a:lstStyle/>
          <a:p>
            <a:pPr algn="ctr"/>
            <a:r>
              <a:rPr lang="en-US" sz="1700" b="1" dirty="0">
                <a:latin typeface="Candara" panose="020E0502030303020204" pitchFamily="34" charset="0"/>
              </a:rPr>
              <a:t>R+W:</a:t>
            </a:r>
            <a:r>
              <a:rPr lang="en-US" sz="1700" dirty="0">
                <a:latin typeface="Candara" panose="020E0502030303020204" pitchFamily="34" charset="0"/>
              </a:rPr>
              <a:t> </a:t>
            </a:r>
            <a:r>
              <a:rPr lang="en-US" sz="1700" dirty="0" err="1">
                <a:solidFill>
                  <a:srgbClr val="000000"/>
                </a:solidFill>
                <a:latin typeface="Courier New" panose="02070309020205020404" pitchFamily="49" charset="0"/>
              </a:rPr>
              <a:t>rentals.</a:t>
            </a:r>
            <a:r>
              <a:rPr lang="en-US" sz="1700" dirty="0" err="1">
                <a:solidFill>
                  <a:srgbClr val="0000C0"/>
                </a:solidFill>
                <a:latin typeface="Courier New" panose="02070309020205020404" pitchFamily="49" charset="0"/>
              </a:rPr>
              <a:t>count</a:t>
            </a:r>
            <a:endParaRPr lang="en-US" sz="1700" dirty="0">
              <a:solidFill>
                <a:srgbClr val="0000C0"/>
              </a:solidFill>
              <a:latin typeface="Courier New" panose="02070309020205020404" pitchFamily="49" charset="0"/>
            </a:endParaRPr>
          </a:p>
        </p:txBody>
      </p:sp>
      <p:sp>
        <p:nvSpPr>
          <p:cNvPr id="3" name="Arrow: Circular 2">
            <a:extLst>
              <a:ext uri="{FF2B5EF4-FFF2-40B4-BE49-F238E27FC236}">
                <a16:creationId xmlns:a16="http://schemas.microsoft.com/office/drawing/2014/main" id="{7B274244-5EEB-4466-AC9B-EC9E4C478827}"/>
              </a:ext>
            </a:extLst>
          </p:cNvPr>
          <p:cNvSpPr/>
          <p:nvPr/>
        </p:nvSpPr>
        <p:spPr>
          <a:xfrm rot="17669686">
            <a:off x="93248" y="1624659"/>
            <a:ext cx="978408" cy="978408"/>
          </a:xfrm>
          <a:prstGeom prst="circularArrow">
            <a:avLst>
              <a:gd name="adj1" fmla="val 9804"/>
              <a:gd name="adj2" fmla="val 1142319"/>
              <a:gd name="adj3" fmla="val 20993071"/>
              <a:gd name="adj4" fmla="val 4613949"/>
              <a:gd name="adj5" fmla="val 1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92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animBg="1"/>
      <p:bldP spid="19" grpId="0"/>
      <p:bldP spid="20" grpId="0" animBg="1"/>
      <p:bldP spid="2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794A-BF8F-4536-AD47-87FD5F632F7E}"/>
              </a:ext>
            </a:extLst>
          </p:cNvPr>
          <p:cNvSpPr>
            <a:spLocks noGrp="1"/>
          </p:cNvSpPr>
          <p:nvPr>
            <p:ph type="title"/>
          </p:nvPr>
        </p:nvSpPr>
        <p:spPr/>
        <p:txBody>
          <a:bodyPr>
            <a:normAutofit/>
          </a:bodyPr>
          <a:lstStyle/>
          <a:p>
            <a:pPr algn="ctr"/>
            <a:r>
              <a:rPr lang="en-US" sz="4800" dirty="0">
                <a:latin typeface="Candara" panose="020E0502030303020204" pitchFamily="34" charset="0"/>
                <a:ea typeface="+mn-ea"/>
                <a:cs typeface="+mn-cs"/>
              </a:rPr>
              <a:t>Limitations</a:t>
            </a:r>
          </a:p>
        </p:txBody>
      </p:sp>
      <p:sp>
        <p:nvSpPr>
          <p:cNvPr id="3" name="Content Placeholder 2">
            <a:extLst>
              <a:ext uri="{FF2B5EF4-FFF2-40B4-BE49-F238E27FC236}">
                <a16:creationId xmlns:a16="http://schemas.microsoft.com/office/drawing/2014/main" id="{17BF39DB-C5B7-4234-AE74-C919628DB330}"/>
              </a:ext>
            </a:extLst>
          </p:cNvPr>
          <p:cNvSpPr>
            <a:spLocks noGrp="1"/>
          </p:cNvSpPr>
          <p:nvPr>
            <p:ph idx="1"/>
          </p:nvPr>
        </p:nvSpPr>
        <p:spPr/>
        <p:txBody>
          <a:bodyPr/>
          <a:lstStyle/>
          <a:p>
            <a:pPr marL="514350" indent="-514350">
              <a:buFont typeface="+mj-lt"/>
              <a:buAutoNum type="arabicPeriod"/>
            </a:pPr>
            <a:r>
              <a:rPr lang="en-US" dirty="0">
                <a:solidFill>
                  <a:schemeClr val="tx1">
                    <a:alpha val="5000"/>
                  </a:schemeClr>
                </a:solidFill>
                <a:latin typeface="Candara" panose="020E0502030303020204" pitchFamily="34" charset="0"/>
              </a:rPr>
              <a:t>Does not support extraction opportunities for </a:t>
            </a:r>
            <a:r>
              <a:rPr lang="en-US" b="1" dirty="0">
                <a:solidFill>
                  <a:schemeClr val="tx1">
                    <a:alpha val="5000"/>
                  </a:schemeClr>
                </a:solidFill>
                <a:latin typeface="Candara" panose="020E0502030303020204" pitchFamily="34" charset="0"/>
              </a:rPr>
              <a:t>objects</a:t>
            </a:r>
            <a:r>
              <a:rPr lang="en-US" dirty="0">
                <a:solidFill>
                  <a:schemeClr val="tx1">
                    <a:alpha val="5000"/>
                  </a:schemeClr>
                </a:solidFill>
                <a:latin typeface="Candara" panose="020E0502030303020204" pitchFamily="34" charset="0"/>
              </a:rPr>
              <a:t>, but only variables of primitive type</a:t>
            </a:r>
          </a:p>
          <a:p>
            <a:pPr marL="514350" indent="-514350">
              <a:buFont typeface="+mj-lt"/>
              <a:buAutoNum type="arabicPeriod"/>
            </a:pPr>
            <a:r>
              <a:rPr lang="en-US" dirty="0">
                <a:latin typeface="Candara" panose="020E0502030303020204" pitchFamily="34" charset="0"/>
              </a:rPr>
              <a:t>Does not handle </a:t>
            </a:r>
            <a:r>
              <a:rPr lang="en-US" b="1" dirty="0">
                <a:latin typeface="Candara" panose="020E0502030303020204" pitchFamily="34" charset="0"/>
              </a:rPr>
              <a:t>behavior preservation</a:t>
            </a:r>
            <a:r>
              <a:rPr lang="en-US" dirty="0">
                <a:latin typeface="Candara" panose="020E0502030303020204" pitchFamily="34" charset="0"/>
              </a:rPr>
              <a:t> issues</a:t>
            </a:r>
          </a:p>
          <a:p>
            <a:pPr marL="514350" indent="-514350">
              <a:buFont typeface="+mj-lt"/>
              <a:buAutoNum type="arabicPeriod"/>
            </a:pPr>
            <a:r>
              <a:rPr lang="en-US" dirty="0">
                <a:solidFill>
                  <a:schemeClr val="tx1">
                    <a:alpha val="5000"/>
                  </a:schemeClr>
                </a:solidFill>
                <a:latin typeface="Candara" panose="020E0502030303020204" pitchFamily="34" charset="0"/>
              </a:rPr>
              <a:t>Does not guarantee that the </a:t>
            </a:r>
            <a:r>
              <a:rPr lang="en-US" b="1" dirty="0">
                <a:solidFill>
                  <a:schemeClr val="tx1">
                    <a:alpha val="5000"/>
                  </a:schemeClr>
                </a:solidFill>
                <a:latin typeface="Candara" panose="020E0502030303020204" pitchFamily="34" charset="0"/>
              </a:rPr>
              <a:t>complete computation</a:t>
            </a:r>
            <a:r>
              <a:rPr lang="en-US" dirty="0">
                <a:solidFill>
                  <a:schemeClr val="tx1">
                    <a:alpha val="5000"/>
                  </a:schemeClr>
                </a:solidFill>
                <a:latin typeface="Candara" panose="020E0502030303020204" pitchFamily="34" charset="0"/>
              </a:rPr>
              <a:t> of the variable indicated by the user will be extracted.</a:t>
            </a:r>
          </a:p>
        </p:txBody>
      </p:sp>
      <p:sp>
        <p:nvSpPr>
          <p:cNvPr id="4" name="Slide Number Placeholder 3">
            <a:extLst>
              <a:ext uri="{FF2B5EF4-FFF2-40B4-BE49-F238E27FC236}">
                <a16:creationId xmlns:a16="http://schemas.microsoft.com/office/drawing/2014/main" id="{03D5D873-5318-4285-B1CA-2D29F6C366A1}"/>
              </a:ext>
            </a:extLst>
          </p:cNvPr>
          <p:cNvSpPr>
            <a:spLocks noGrp="1"/>
          </p:cNvSpPr>
          <p:nvPr>
            <p:ph type="sldNum" sz="quarter" idx="12"/>
          </p:nvPr>
        </p:nvSpPr>
        <p:spPr/>
        <p:txBody>
          <a:bodyPr/>
          <a:lstStyle/>
          <a:p>
            <a:fld id="{617A40BD-3997-BB4A-9AE7-14AF3A7E89A9}" type="slidenum">
              <a:rPr lang="en-US" smtClean="0"/>
              <a:t>14</a:t>
            </a:fld>
            <a:endParaRPr lang="en-US"/>
          </a:p>
        </p:txBody>
      </p:sp>
      <p:sp>
        <p:nvSpPr>
          <p:cNvPr id="6" name="TextBox 5">
            <a:extLst>
              <a:ext uri="{FF2B5EF4-FFF2-40B4-BE49-F238E27FC236}">
                <a16:creationId xmlns:a16="http://schemas.microsoft.com/office/drawing/2014/main" id="{A763E147-4AA8-4345-9326-0B1F6F07F9A0}"/>
              </a:ext>
            </a:extLst>
          </p:cNvPr>
          <p:cNvSpPr txBox="1"/>
          <p:nvPr/>
        </p:nvSpPr>
        <p:spPr>
          <a:xfrm>
            <a:off x="1438771" y="3931795"/>
            <a:ext cx="6266459" cy="707886"/>
          </a:xfrm>
          <a:prstGeom prst="rect">
            <a:avLst/>
          </a:prstGeom>
          <a:noFill/>
        </p:spPr>
        <p:txBody>
          <a:bodyPr wrap="none" rtlCol="0">
            <a:spAutoFit/>
          </a:bodyPr>
          <a:lstStyle/>
          <a:p>
            <a:r>
              <a:rPr lang="en-US" sz="4000" b="1" dirty="0">
                <a:latin typeface="Candara" panose="020E0502030303020204" pitchFamily="34" charset="0"/>
              </a:rPr>
              <a:t>Behavior preservation rules</a:t>
            </a:r>
          </a:p>
        </p:txBody>
      </p:sp>
    </p:spTree>
    <p:extLst>
      <p:ext uri="{BB962C8B-B14F-4D97-AF65-F5344CB8AC3E}">
        <p14:creationId xmlns:p14="http://schemas.microsoft.com/office/powerpoint/2010/main" val="34442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5D813C-B1D3-426F-A250-BBC4064E1993}"/>
              </a:ext>
            </a:extLst>
          </p:cNvPr>
          <p:cNvSpPr>
            <a:spLocks noGrp="1"/>
          </p:cNvSpPr>
          <p:nvPr>
            <p:ph type="sldNum" sz="quarter" idx="12"/>
          </p:nvPr>
        </p:nvSpPr>
        <p:spPr/>
        <p:txBody>
          <a:bodyPr/>
          <a:lstStyle/>
          <a:p>
            <a:fld id="{617A40BD-3997-BB4A-9AE7-14AF3A7E89A9}" type="slidenum">
              <a:rPr lang="en-US" smtClean="0"/>
              <a:t>15</a:t>
            </a:fld>
            <a:endParaRPr lang="en-US"/>
          </a:p>
        </p:txBody>
      </p:sp>
      <p:pic>
        <p:nvPicPr>
          <p:cNvPr id="12" name="Picture 11">
            <a:extLst>
              <a:ext uri="{FF2B5EF4-FFF2-40B4-BE49-F238E27FC236}">
                <a16:creationId xmlns:a16="http://schemas.microsoft.com/office/drawing/2014/main" id="{72BF0AC2-230C-431E-8E0F-947FCE14DF30}"/>
              </a:ext>
            </a:extLst>
          </p:cNvPr>
          <p:cNvPicPr>
            <a:picLocks noChangeAspect="1"/>
          </p:cNvPicPr>
          <p:nvPr/>
        </p:nvPicPr>
        <p:blipFill>
          <a:blip r:embed="rId2"/>
          <a:stretch>
            <a:fillRect/>
          </a:stretch>
        </p:blipFill>
        <p:spPr>
          <a:xfrm>
            <a:off x="89482" y="37973"/>
            <a:ext cx="8224920" cy="7193814"/>
          </a:xfrm>
          <a:prstGeom prst="rect">
            <a:avLst/>
          </a:prstGeom>
        </p:spPr>
      </p:pic>
      <p:sp>
        <p:nvSpPr>
          <p:cNvPr id="13" name="Rectangle: Rounded Corners 12">
            <a:extLst>
              <a:ext uri="{FF2B5EF4-FFF2-40B4-BE49-F238E27FC236}">
                <a16:creationId xmlns:a16="http://schemas.microsoft.com/office/drawing/2014/main" id="{91EE1F00-D052-40F5-A16E-591B4F12CA12}"/>
              </a:ext>
            </a:extLst>
          </p:cNvPr>
          <p:cNvSpPr/>
          <p:nvPr/>
        </p:nvSpPr>
        <p:spPr>
          <a:xfrm>
            <a:off x="1023580" y="1969295"/>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75545A3-A8C5-4387-A3CF-FCEE3262A3BE}"/>
              </a:ext>
            </a:extLst>
          </p:cNvPr>
          <p:cNvSpPr/>
          <p:nvPr/>
        </p:nvSpPr>
        <p:spPr>
          <a:xfrm>
            <a:off x="783771" y="1685191"/>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B72BE89-F1F9-4E5F-A089-FBA0F9A206F5}"/>
              </a:ext>
            </a:extLst>
          </p:cNvPr>
          <p:cNvSpPr/>
          <p:nvPr/>
        </p:nvSpPr>
        <p:spPr>
          <a:xfrm>
            <a:off x="1023580" y="4742490"/>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7860C21-B591-45BD-A0C5-38EB86684033}"/>
              </a:ext>
            </a:extLst>
          </p:cNvPr>
          <p:cNvSpPr/>
          <p:nvPr/>
        </p:nvSpPr>
        <p:spPr>
          <a:xfrm>
            <a:off x="783771" y="4458386"/>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23E355F-6D84-49F1-A8F4-4083E13B2E02}"/>
              </a:ext>
            </a:extLst>
          </p:cNvPr>
          <p:cNvSpPr/>
          <p:nvPr/>
        </p:nvSpPr>
        <p:spPr>
          <a:xfrm>
            <a:off x="1378423" y="609510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A6779B9-113B-4C0C-B3D4-803A72F5A0A6}"/>
              </a:ext>
            </a:extLst>
          </p:cNvPr>
          <p:cNvSpPr/>
          <p:nvPr/>
        </p:nvSpPr>
        <p:spPr>
          <a:xfrm>
            <a:off x="1378423" y="555648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79F54CB-DB13-4885-8A62-2C8023EC63B2}"/>
              </a:ext>
            </a:extLst>
          </p:cNvPr>
          <p:cNvSpPr/>
          <p:nvPr/>
        </p:nvSpPr>
        <p:spPr>
          <a:xfrm>
            <a:off x="1023580" y="499716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1631003-3194-4E82-8666-926E90DC3DF7}"/>
              </a:ext>
            </a:extLst>
          </p:cNvPr>
          <p:cNvSpPr/>
          <p:nvPr/>
        </p:nvSpPr>
        <p:spPr>
          <a:xfrm>
            <a:off x="1027058" y="582085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hidden="1">
            <a:extLst>
              <a:ext uri="{FF2B5EF4-FFF2-40B4-BE49-F238E27FC236}">
                <a16:creationId xmlns:a16="http://schemas.microsoft.com/office/drawing/2014/main" id="{A6BEA5CC-4C9D-497D-8ADC-ABA06C77C5B2}"/>
              </a:ext>
            </a:extLst>
          </p:cNvPr>
          <p:cNvPicPr>
            <a:picLocks noChangeAspect="1"/>
          </p:cNvPicPr>
          <p:nvPr/>
        </p:nvPicPr>
        <p:blipFill>
          <a:blip r:embed="rId3"/>
          <a:stretch>
            <a:fillRect/>
          </a:stretch>
        </p:blipFill>
        <p:spPr>
          <a:xfrm>
            <a:off x="5861622" y="2335715"/>
            <a:ext cx="3282378" cy="2186569"/>
          </a:xfrm>
          <a:prstGeom prst="rect">
            <a:avLst/>
          </a:prstGeom>
        </p:spPr>
      </p:pic>
    </p:spTree>
    <p:extLst>
      <p:ext uri="{BB962C8B-B14F-4D97-AF65-F5344CB8AC3E}">
        <p14:creationId xmlns:p14="http://schemas.microsoft.com/office/powerpoint/2010/main" val="55469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9823D-860C-4DDB-AD05-CE6CAD8F23DE}"/>
              </a:ext>
            </a:extLst>
          </p:cNvPr>
          <p:cNvSpPr>
            <a:spLocks noGrp="1"/>
          </p:cNvSpPr>
          <p:nvPr>
            <p:ph type="sldNum" sz="quarter" idx="12"/>
          </p:nvPr>
        </p:nvSpPr>
        <p:spPr/>
        <p:txBody>
          <a:bodyPr/>
          <a:lstStyle/>
          <a:p>
            <a:fld id="{617A40BD-3997-BB4A-9AE7-14AF3A7E89A9}" type="slidenum">
              <a:rPr lang="en-US" smtClean="0"/>
              <a:t>16</a:t>
            </a:fld>
            <a:endParaRPr lang="en-US"/>
          </a:p>
        </p:txBody>
      </p:sp>
      <p:pic>
        <p:nvPicPr>
          <p:cNvPr id="5" name="Picture 4">
            <a:extLst>
              <a:ext uri="{FF2B5EF4-FFF2-40B4-BE49-F238E27FC236}">
                <a16:creationId xmlns:a16="http://schemas.microsoft.com/office/drawing/2014/main" id="{191D9C51-1275-4F3F-89F7-C044CE47A81F}"/>
              </a:ext>
            </a:extLst>
          </p:cNvPr>
          <p:cNvPicPr>
            <a:picLocks noChangeAspect="1"/>
          </p:cNvPicPr>
          <p:nvPr/>
        </p:nvPicPr>
        <p:blipFill>
          <a:blip r:embed="rId3">
            <a:alphaModFix amt="8000"/>
          </a:blip>
          <a:stretch>
            <a:fillRect/>
          </a:stretch>
        </p:blipFill>
        <p:spPr>
          <a:xfrm>
            <a:off x="89482" y="37973"/>
            <a:ext cx="8224920" cy="7193814"/>
          </a:xfrm>
          <a:prstGeom prst="rect">
            <a:avLst/>
          </a:prstGeom>
        </p:spPr>
      </p:pic>
      <p:sp>
        <p:nvSpPr>
          <p:cNvPr id="14" name="Rectangle: Rounded Corners 13">
            <a:extLst>
              <a:ext uri="{FF2B5EF4-FFF2-40B4-BE49-F238E27FC236}">
                <a16:creationId xmlns:a16="http://schemas.microsoft.com/office/drawing/2014/main" id="{9C964E45-A174-4A42-8C73-3FEF1166CBDA}"/>
              </a:ext>
            </a:extLst>
          </p:cNvPr>
          <p:cNvSpPr/>
          <p:nvPr/>
        </p:nvSpPr>
        <p:spPr>
          <a:xfrm>
            <a:off x="783771" y="921660"/>
            <a:ext cx="5674179"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EC9C08-05B8-4B36-BC0D-CBBFC3FBFD74}"/>
              </a:ext>
            </a:extLst>
          </p:cNvPr>
          <p:cNvSpPr txBox="1"/>
          <p:nvPr/>
        </p:nvSpPr>
        <p:spPr>
          <a:xfrm>
            <a:off x="787835" y="859586"/>
            <a:ext cx="5705408" cy="353943"/>
          </a:xfrm>
          <a:prstGeom prst="rect">
            <a:avLst/>
          </a:prstGeom>
          <a:noFill/>
        </p:spPr>
        <p:txBody>
          <a:bodyPr wrap="none" rtlCol="0">
            <a:spAutoFit/>
          </a:bodyPr>
          <a:lstStyle/>
          <a:p>
            <a:r>
              <a:rPr lang="en-US" sz="1700" dirty="0">
                <a:solidFill>
                  <a:srgbClr val="000000"/>
                </a:solidFill>
                <a:latin typeface="Courier New" panose="02070309020205020404" pitchFamily="49" charset="0"/>
              </a:rPr>
              <a:t>Enumeration rentals = </a:t>
            </a:r>
            <a:r>
              <a:rPr lang="en-US" sz="1700" dirty="0">
                <a:solidFill>
                  <a:srgbClr val="0000C0"/>
                </a:solidFill>
                <a:latin typeface="Courier New" panose="02070309020205020404" pitchFamily="49" charset="0"/>
              </a:rPr>
              <a:t>_</a:t>
            </a:r>
            <a:r>
              <a:rPr lang="en-US" sz="1700" dirty="0" err="1">
                <a:solidFill>
                  <a:srgbClr val="0000C0"/>
                </a:solidFill>
                <a:latin typeface="Courier New" panose="02070309020205020404" pitchFamily="49" charset="0"/>
              </a:rPr>
              <a:t>rentals</a:t>
            </a:r>
            <a:r>
              <a:rPr lang="en-US" sz="1700" dirty="0" err="1">
                <a:solidFill>
                  <a:srgbClr val="000000"/>
                </a:solidFill>
                <a:latin typeface="Courier New" panose="02070309020205020404" pitchFamily="49" charset="0"/>
              </a:rPr>
              <a:t>.elements</a:t>
            </a:r>
            <a:r>
              <a:rPr lang="en-US" sz="1700" dirty="0">
                <a:solidFill>
                  <a:srgbClr val="000000"/>
                </a:solidFill>
                <a:latin typeface="Courier New" panose="02070309020205020404" pitchFamily="49" charset="0"/>
              </a:rPr>
              <a:t>();</a:t>
            </a:r>
            <a:endParaRPr lang="en-US" sz="1700" dirty="0"/>
          </a:p>
        </p:txBody>
      </p:sp>
      <p:sp>
        <p:nvSpPr>
          <p:cNvPr id="8" name="Rectangle: Rounded Corners 7">
            <a:extLst>
              <a:ext uri="{FF2B5EF4-FFF2-40B4-BE49-F238E27FC236}">
                <a16:creationId xmlns:a16="http://schemas.microsoft.com/office/drawing/2014/main" id="{207B2CAD-28E2-47F3-BA6E-45DCD9D49327}"/>
              </a:ext>
            </a:extLst>
          </p:cNvPr>
          <p:cNvSpPr/>
          <p:nvPr/>
        </p:nvSpPr>
        <p:spPr>
          <a:xfrm>
            <a:off x="787835" y="1422976"/>
            <a:ext cx="6767997"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4D57F31-E341-4F69-B86C-C5508A0E35CB}"/>
              </a:ext>
            </a:extLst>
          </p:cNvPr>
          <p:cNvSpPr txBox="1"/>
          <p:nvPr/>
        </p:nvSpPr>
        <p:spPr>
          <a:xfrm>
            <a:off x="792985" y="1383578"/>
            <a:ext cx="6888424" cy="353943"/>
          </a:xfrm>
          <a:prstGeom prst="rect">
            <a:avLst/>
          </a:prstGeom>
          <a:noFill/>
        </p:spPr>
        <p:txBody>
          <a:bodyPr wrap="none" rtlCol="0">
            <a:spAutoFit/>
          </a:bodyPr>
          <a:lstStyle/>
          <a:p>
            <a:r>
              <a:rPr lang="en-US" sz="1700" dirty="0" err="1">
                <a:solidFill>
                  <a:srgbClr val="000000"/>
                </a:solidFill>
                <a:latin typeface="Courier New" panose="02070309020205020404" pitchFamily="49" charset="0"/>
              </a:rPr>
              <a:t>renterPoints</a:t>
            </a:r>
            <a:r>
              <a:rPr lang="en-US" sz="1700" dirty="0">
                <a:solidFill>
                  <a:srgbClr val="000000"/>
                </a:solidFill>
                <a:latin typeface="Courier New" panose="02070309020205020404" pitchFamily="49" charset="0"/>
              </a:rPr>
              <a:t> = </a:t>
            </a:r>
            <a:r>
              <a:rPr lang="en-US" sz="1700" b="1" dirty="0" err="1">
                <a:solidFill>
                  <a:srgbClr val="000000"/>
                </a:solidFill>
                <a:latin typeface="Courier New" panose="02070309020205020404" pitchFamily="49" charset="0"/>
              </a:rPr>
              <a:t>renterPoints</a:t>
            </a:r>
            <a:r>
              <a:rPr lang="en-US" sz="1700" dirty="0">
                <a:solidFill>
                  <a:srgbClr val="000000"/>
                </a:solidFill>
                <a:latin typeface="Courier New" panose="02070309020205020404" pitchFamily="49" charset="0"/>
              </a:rPr>
              <a:t>(</a:t>
            </a:r>
            <a:r>
              <a:rPr lang="en-US" sz="1700" dirty="0" err="1">
                <a:solidFill>
                  <a:srgbClr val="000000"/>
                </a:solidFill>
                <a:latin typeface="Courier New" panose="02070309020205020404" pitchFamily="49" charset="0"/>
              </a:rPr>
              <a:t>renterPoints</a:t>
            </a:r>
            <a:r>
              <a:rPr lang="en-US" sz="1700" dirty="0">
                <a:solidFill>
                  <a:srgbClr val="000000"/>
                </a:solidFill>
                <a:latin typeface="Courier New" panose="02070309020205020404" pitchFamily="49" charset="0"/>
              </a:rPr>
              <a:t>, rentals);</a:t>
            </a:r>
            <a:endParaRPr lang="en-US" sz="1700" dirty="0"/>
          </a:p>
        </p:txBody>
      </p:sp>
      <p:sp>
        <p:nvSpPr>
          <p:cNvPr id="3" name="TextBox 2">
            <a:extLst>
              <a:ext uri="{FF2B5EF4-FFF2-40B4-BE49-F238E27FC236}">
                <a16:creationId xmlns:a16="http://schemas.microsoft.com/office/drawing/2014/main" id="{1D76B318-5DE6-484E-BFA8-32480B5F1235}"/>
              </a:ext>
            </a:extLst>
          </p:cNvPr>
          <p:cNvSpPr txBox="1"/>
          <p:nvPr/>
        </p:nvSpPr>
        <p:spPr>
          <a:xfrm>
            <a:off x="784115" y="4439087"/>
            <a:ext cx="4653838" cy="353943"/>
          </a:xfrm>
          <a:prstGeom prst="rect">
            <a:avLst/>
          </a:prstGeom>
          <a:noFill/>
        </p:spPr>
        <p:txBody>
          <a:bodyPr wrap="none" rtlCol="0">
            <a:spAutoFit/>
          </a:bodyPr>
          <a:lstStyle/>
          <a:p>
            <a:r>
              <a:rPr lang="en-US" sz="1700" b="1" dirty="0">
                <a:solidFill>
                  <a:srgbClr val="7F0055"/>
                </a:solidFill>
                <a:latin typeface="Courier New" panose="02070309020205020404" pitchFamily="49" charset="0"/>
              </a:rPr>
              <a:t>while</a:t>
            </a:r>
            <a:r>
              <a:rPr lang="en-US" sz="1700" dirty="0">
                <a:solidFill>
                  <a:srgbClr val="000000"/>
                </a:solidFill>
                <a:latin typeface="Courier New" panose="02070309020205020404" pitchFamily="49" charset="0"/>
              </a:rPr>
              <a:t>(</a:t>
            </a:r>
            <a:r>
              <a:rPr lang="en-US" sz="1700" dirty="0" err="1">
                <a:solidFill>
                  <a:srgbClr val="000000"/>
                </a:solidFill>
                <a:latin typeface="Courier New" panose="02070309020205020404" pitchFamily="49" charset="0"/>
              </a:rPr>
              <a:t>rentals.hasMoreElements</a:t>
            </a:r>
            <a:r>
              <a:rPr lang="en-US" sz="1700" dirty="0">
                <a:solidFill>
                  <a:srgbClr val="000000"/>
                </a:solidFill>
                <a:latin typeface="Courier New" panose="02070309020205020404" pitchFamily="49" charset="0"/>
              </a:rPr>
              <a:t>()) {</a:t>
            </a:r>
            <a:endParaRPr lang="en-US" sz="1700" dirty="0"/>
          </a:p>
        </p:txBody>
      </p:sp>
      <p:sp>
        <p:nvSpPr>
          <p:cNvPr id="11" name="Rectangle: Rounded Corners 10">
            <a:extLst>
              <a:ext uri="{FF2B5EF4-FFF2-40B4-BE49-F238E27FC236}">
                <a16:creationId xmlns:a16="http://schemas.microsoft.com/office/drawing/2014/main" id="{666CDD76-A4F0-44A0-A6C5-8315A9DF8491}"/>
              </a:ext>
            </a:extLst>
          </p:cNvPr>
          <p:cNvSpPr/>
          <p:nvPr/>
        </p:nvSpPr>
        <p:spPr>
          <a:xfrm>
            <a:off x="783771" y="4458386"/>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9BBA33-FBAF-4C48-96D0-044B63F33505}"/>
              </a:ext>
            </a:extLst>
          </p:cNvPr>
          <p:cNvSpPr txBox="1"/>
          <p:nvPr/>
        </p:nvSpPr>
        <p:spPr>
          <a:xfrm>
            <a:off x="522085" y="4177493"/>
            <a:ext cx="7677102" cy="353943"/>
          </a:xfrm>
          <a:prstGeom prst="rect">
            <a:avLst/>
          </a:prstGeom>
          <a:noFill/>
        </p:spPr>
        <p:txBody>
          <a:bodyPr wrap="none" rtlCol="0">
            <a:spAutoFit/>
          </a:bodyPr>
          <a:lstStyle/>
          <a:p>
            <a:r>
              <a:rPr lang="fr-FR" sz="1700" b="1" dirty="0" err="1">
                <a:solidFill>
                  <a:srgbClr val="7F0055"/>
                </a:solidFill>
                <a:latin typeface="Courier New" panose="02070309020205020404" pitchFamily="49" charset="0"/>
              </a:rPr>
              <a:t>int</a:t>
            </a:r>
            <a:r>
              <a:rPr lang="fr-FR" sz="1700" dirty="0">
                <a:solidFill>
                  <a:srgbClr val="000000"/>
                </a:solidFill>
                <a:latin typeface="Courier New" panose="02070309020205020404" pitchFamily="49" charset="0"/>
              </a:rPr>
              <a:t> </a:t>
            </a:r>
            <a:r>
              <a:rPr lang="fr-FR" sz="1700" b="1" dirty="0" err="1">
                <a:solidFill>
                  <a:srgbClr val="000000"/>
                </a:solidFill>
                <a:latin typeface="Courier New" panose="02070309020205020404" pitchFamily="49" charset="0"/>
              </a:rPr>
              <a:t>renterPoints</a:t>
            </a:r>
            <a:r>
              <a:rPr lang="fr-FR" sz="1700" dirty="0">
                <a:solidFill>
                  <a:srgbClr val="000000"/>
                </a:solidFill>
                <a:latin typeface="Courier New" panose="02070309020205020404" pitchFamily="49" charset="0"/>
              </a:rPr>
              <a:t>(</a:t>
            </a:r>
            <a:r>
              <a:rPr lang="fr-FR" sz="1700" b="1" dirty="0" err="1">
                <a:solidFill>
                  <a:srgbClr val="7F0055"/>
                </a:solidFill>
                <a:latin typeface="Courier New" panose="02070309020205020404" pitchFamily="49" charset="0"/>
              </a:rPr>
              <a:t>int</a:t>
            </a:r>
            <a:r>
              <a:rPr lang="fr-FR" sz="1700" dirty="0">
                <a:solidFill>
                  <a:srgbClr val="000000"/>
                </a:solidFill>
                <a:latin typeface="Courier New" panose="02070309020205020404" pitchFamily="49" charset="0"/>
              </a:rPr>
              <a:t> </a:t>
            </a:r>
            <a:r>
              <a:rPr lang="fr-FR" sz="1700" dirty="0" err="1">
                <a:solidFill>
                  <a:srgbClr val="000000"/>
                </a:solidFill>
                <a:latin typeface="Courier New" panose="02070309020205020404" pitchFamily="49" charset="0"/>
              </a:rPr>
              <a:t>renterPoints</a:t>
            </a:r>
            <a:r>
              <a:rPr lang="fr-FR" sz="1700" dirty="0">
                <a:solidFill>
                  <a:srgbClr val="000000"/>
                </a:solidFill>
                <a:latin typeface="Courier New" panose="02070309020205020404" pitchFamily="49" charset="0"/>
              </a:rPr>
              <a:t>, </a:t>
            </a:r>
            <a:r>
              <a:rPr lang="fr-FR" sz="1700" dirty="0" err="1">
                <a:solidFill>
                  <a:srgbClr val="000000"/>
                </a:solidFill>
                <a:latin typeface="Courier New" panose="02070309020205020404" pitchFamily="49" charset="0"/>
              </a:rPr>
              <a:t>Enumeration</a:t>
            </a:r>
            <a:r>
              <a:rPr lang="fr-FR" sz="1700" dirty="0">
                <a:solidFill>
                  <a:srgbClr val="000000"/>
                </a:solidFill>
                <a:latin typeface="Courier New" panose="02070309020205020404" pitchFamily="49" charset="0"/>
              </a:rPr>
              <a:t> </a:t>
            </a:r>
            <a:r>
              <a:rPr lang="fr-FR" sz="1700" dirty="0" err="1">
                <a:solidFill>
                  <a:srgbClr val="000000"/>
                </a:solidFill>
                <a:latin typeface="Courier New" panose="02070309020205020404" pitchFamily="49" charset="0"/>
              </a:rPr>
              <a:t>rentals</a:t>
            </a:r>
            <a:r>
              <a:rPr lang="fr-FR" sz="1700" dirty="0">
                <a:solidFill>
                  <a:srgbClr val="000000"/>
                </a:solidFill>
                <a:latin typeface="Courier New" panose="02070309020205020404" pitchFamily="49" charset="0"/>
              </a:rPr>
              <a:t>) {</a:t>
            </a:r>
            <a:endParaRPr lang="en-US" sz="1700" dirty="0"/>
          </a:p>
        </p:txBody>
      </p:sp>
      <p:sp>
        <p:nvSpPr>
          <p:cNvPr id="9" name="TextBox 8">
            <a:extLst>
              <a:ext uri="{FF2B5EF4-FFF2-40B4-BE49-F238E27FC236}">
                <a16:creationId xmlns:a16="http://schemas.microsoft.com/office/drawing/2014/main" id="{582FECF5-E5AB-49E7-B70C-A634A2997D07}"/>
              </a:ext>
            </a:extLst>
          </p:cNvPr>
          <p:cNvSpPr txBox="1"/>
          <p:nvPr/>
        </p:nvSpPr>
        <p:spPr>
          <a:xfrm>
            <a:off x="1049572" y="4707171"/>
            <a:ext cx="6099747" cy="353943"/>
          </a:xfrm>
          <a:prstGeom prst="rect">
            <a:avLst/>
          </a:prstGeom>
          <a:noFill/>
        </p:spPr>
        <p:txBody>
          <a:bodyPr wrap="none" rtlCol="0">
            <a:spAutoFit/>
          </a:bodyPr>
          <a:lstStyle/>
          <a:p>
            <a:r>
              <a:rPr lang="en-US" sz="1700" dirty="0">
                <a:solidFill>
                  <a:srgbClr val="000000"/>
                </a:solidFill>
                <a:latin typeface="Courier New" panose="02070309020205020404" pitchFamily="49" charset="0"/>
              </a:rPr>
              <a:t>Rental each = (Rental) </a:t>
            </a:r>
            <a:r>
              <a:rPr lang="en-US" sz="1700" dirty="0" err="1">
                <a:solidFill>
                  <a:srgbClr val="000000"/>
                </a:solidFill>
                <a:latin typeface="Courier New" panose="02070309020205020404" pitchFamily="49" charset="0"/>
              </a:rPr>
              <a:t>rentals.nextElement</a:t>
            </a:r>
            <a:r>
              <a:rPr lang="en-US" sz="1700" dirty="0">
                <a:solidFill>
                  <a:srgbClr val="000000"/>
                </a:solidFill>
                <a:latin typeface="Courier New" panose="02070309020205020404" pitchFamily="49" charset="0"/>
              </a:rPr>
              <a:t>();</a:t>
            </a:r>
            <a:endParaRPr lang="en-US" sz="1700" dirty="0"/>
          </a:p>
        </p:txBody>
      </p:sp>
      <p:sp>
        <p:nvSpPr>
          <p:cNvPr id="17" name="Rectangle: Rounded Corners 16">
            <a:extLst>
              <a:ext uri="{FF2B5EF4-FFF2-40B4-BE49-F238E27FC236}">
                <a16:creationId xmlns:a16="http://schemas.microsoft.com/office/drawing/2014/main" id="{70C988B4-25EF-401A-88B7-09591F4D13E7}"/>
              </a:ext>
            </a:extLst>
          </p:cNvPr>
          <p:cNvSpPr/>
          <p:nvPr/>
        </p:nvSpPr>
        <p:spPr>
          <a:xfrm>
            <a:off x="1023580" y="4742490"/>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DB9D71-ABFA-4493-BF6D-0B9EEEC74148}"/>
              </a:ext>
            </a:extLst>
          </p:cNvPr>
          <p:cNvSpPr txBox="1"/>
          <p:nvPr/>
        </p:nvSpPr>
        <p:spPr>
          <a:xfrm>
            <a:off x="7457064" y="4552429"/>
            <a:ext cx="1385316" cy="877163"/>
          </a:xfrm>
          <a:prstGeom prst="rect">
            <a:avLst/>
          </a:prstGeom>
          <a:solidFill>
            <a:srgbClr val="ED7D31">
              <a:alpha val="25000"/>
            </a:srgbClr>
          </a:solidFill>
          <a:ln w="12700">
            <a:solidFill>
              <a:schemeClr val="tx1"/>
            </a:solidFill>
            <a:prstDash val="dash"/>
          </a:ln>
        </p:spPr>
        <p:txBody>
          <a:bodyPr wrap="none" rtlCol="0">
            <a:spAutoFit/>
          </a:bodyPr>
          <a:lstStyle/>
          <a:p>
            <a:pPr algn="ctr"/>
            <a:r>
              <a:rPr lang="en-US" sz="1700" dirty="0">
                <a:latin typeface="Candara" panose="020E0502030303020204" pitchFamily="34" charset="0"/>
              </a:rPr>
              <a:t>All </a:t>
            </a:r>
            <a:r>
              <a:rPr lang="en-US" sz="1700" dirty="0">
                <a:solidFill>
                  <a:srgbClr val="000000"/>
                </a:solidFill>
                <a:latin typeface="Courier New" panose="02070309020205020404" pitchFamily="49" charset="0"/>
              </a:rPr>
              <a:t>rentals</a:t>
            </a:r>
            <a:endParaRPr lang="en-US" sz="1700" dirty="0">
              <a:solidFill>
                <a:srgbClr val="0000C0"/>
              </a:solidFill>
              <a:latin typeface="Courier New" panose="02070309020205020404" pitchFamily="49" charset="0"/>
            </a:endParaRPr>
          </a:p>
          <a:p>
            <a:pPr algn="ctr"/>
            <a:r>
              <a:rPr lang="en-US" sz="1700" dirty="0">
                <a:latin typeface="Candara" panose="020E0502030303020204" pitchFamily="34" charset="0"/>
              </a:rPr>
              <a:t>elements are</a:t>
            </a:r>
          </a:p>
          <a:p>
            <a:pPr algn="ctr"/>
            <a:r>
              <a:rPr lang="en-US" sz="1700" dirty="0">
                <a:latin typeface="Candara" panose="020E0502030303020204" pitchFamily="34" charset="0"/>
              </a:rPr>
              <a:t>enumerated</a:t>
            </a:r>
          </a:p>
        </p:txBody>
      </p:sp>
      <p:sp>
        <p:nvSpPr>
          <p:cNvPr id="19" name="TextBox 18">
            <a:extLst>
              <a:ext uri="{FF2B5EF4-FFF2-40B4-BE49-F238E27FC236}">
                <a16:creationId xmlns:a16="http://schemas.microsoft.com/office/drawing/2014/main" id="{3DCE2A01-A7B7-4038-9E24-BC5FCF00D620}"/>
              </a:ext>
            </a:extLst>
          </p:cNvPr>
          <p:cNvSpPr txBox="1"/>
          <p:nvPr/>
        </p:nvSpPr>
        <p:spPr>
          <a:xfrm>
            <a:off x="788813" y="1647067"/>
            <a:ext cx="4653838" cy="353943"/>
          </a:xfrm>
          <a:prstGeom prst="rect">
            <a:avLst/>
          </a:prstGeom>
          <a:noFill/>
        </p:spPr>
        <p:txBody>
          <a:bodyPr wrap="none" rtlCol="0">
            <a:spAutoFit/>
          </a:bodyPr>
          <a:lstStyle/>
          <a:p>
            <a:r>
              <a:rPr lang="en-US" sz="1700" b="1" dirty="0">
                <a:solidFill>
                  <a:srgbClr val="7F0055"/>
                </a:solidFill>
                <a:latin typeface="Courier New" panose="02070309020205020404" pitchFamily="49" charset="0"/>
              </a:rPr>
              <a:t>while</a:t>
            </a:r>
            <a:r>
              <a:rPr lang="en-US" sz="1700" dirty="0">
                <a:solidFill>
                  <a:srgbClr val="000000"/>
                </a:solidFill>
                <a:latin typeface="Courier New" panose="02070309020205020404" pitchFamily="49" charset="0"/>
              </a:rPr>
              <a:t>(</a:t>
            </a:r>
            <a:r>
              <a:rPr lang="en-US" sz="1700" dirty="0" err="1">
                <a:solidFill>
                  <a:srgbClr val="000000"/>
                </a:solidFill>
                <a:latin typeface="Courier New" panose="02070309020205020404" pitchFamily="49" charset="0"/>
              </a:rPr>
              <a:t>rentals.hasMoreElements</a:t>
            </a:r>
            <a:r>
              <a:rPr lang="en-US" sz="1700" dirty="0">
                <a:solidFill>
                  <a:srgbClr val="000000"/>
                </a:solidFill>
                <a:latin typeface="Courier New" panose="02070309020205020404" pitchFamily="49" charset="0"/>
              </a:rPr>
              <a:t>()) {</a:t>
            </a:r>
            <a:endParaRPr lang="en-US" sz="1700" dirty="0"/>
          </a:p>
        </p:txBody>
      </p:sp>
      <p:sp>
        <p:nvSpPr>
          <p:cNvPr id="20" name="Rectangle: Rounded Corners 19">
            <a:extLst>
              <a:ext uri="{FF2B5EF4-FFF2-40B4-BE49-F238E27FC236}">
                <a16:creationId xmlns:a16="http://schemas.microsoft.com/office/drawing/2014/main" id="{47821445-0BEA-432A-8B88-26EE9C9A402B}"/>
              </a:ext>
            </a:extLst>
          </p:cNvPr>
          <p:cNvSpPr/>
          <p:nvPr/>
        </p:nvSpPr>
        <p:spPr>
          <a:xfrm>
            <a:off x="783771" y="1685191"/>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E15A2BF-C1FD-48C2-B2DB-E572A14F131B}"/>
              </a:ext>
            </a:extLst>
          </p:cNvPr>
          <p:cNvSpPr txBox="1"/>
          <p:nvPr/>
        </p:nvSpPr>
        <p:spPr>
          <a:xfrm>
            <a:off x="7343640" y="1709071"/>
            <a:ext cx="1755609" cy="615553"/>
          </a:xfrm>
          <a:prstGeom prst="rect">
            <a:avLst/>
          </a:prstGeom>
          <a:solidFill>
            <a:srgbClr val="ED7D31">
              <a:alpha val="25000"/>
            </a:srgbClr>
          </a:solidFill>
          <a:ln w="12700">
            <a:solidFill>
              <a:schemeClr val="tx1"/>
            </a:solidFill>
            <a:prstDash val="dash"/>
          </a:ln>
        </p:spPr>
        <p:txBody>
          <a:bodyPr wrap="none" rtlCol="0">
            <a:spAutoFit/>
          </a:bodyPr>
          <a:lstStyle/>
          <a:p>
            <a:pPr algn="ctr"/>
            <a:r>
              <a:rPr lang="en-US" sz="1700" dirty="0">
                <a:solidFill>
                  <a:srgbClr val="000000"/>
                </a:solidFill>
                <a:latin typeface="Courier New" panose="02070309020205020404" pitchFamily="49" charset="0"/>
              </a:rPr>
              <a:t>rentals</a:t>
            </a:r>
            <a:r>
              <a:rPr lang="en-US" sz="1700" dirty="0">
                <a:latin typeface="Candara" panose="020E0502030303020204" pitchFamily="34" charset="0"/>
              </a:rPr>
              <a:t> has no</a:t>
            </a:r>
            <a:endParaRPr lang="en-US" sz="1700" dirty="0">
              <a:solidFill>
                <a:srgbClr val="0000C0"/>
              </a:solidFill>
              <a:latin typeface="Courier New" panose="02070309020205020404" pitchFamily="49" charset="0"/>
            </a:endParaRPr>
          </a:p>
          <a:p>
            <a:pPr algn="ctr"/>
            <a:r>
              <a:rPr lang="en-US" sz="1700" dirty="0">
                <a:latin typeface="Candara" panose="020E0502030303020204" pitchFamily="34" charset="0"/>
              </a:rPr>
              <a:t>more elements </a:t>
            </a:r>
          </a:p>
        </p:txBody>
      </p:sp>
      <p:pic>
        <p:nvPicPr>
          <p:cNvPr id="22" name="Picture 21">
            <a:extLst>
              <a:ext uri="{FF2B5EF4-FFF2-40B4-BE49-F238E27FC236}">
                <a16:creationId xmlns:a16="http://schemas.microsoft.com/office/drawing/2014/main" id="{53FC9855-7286-46CC-890B-51861124024F}"/>
              </a:ext>
            </a:extLst>
          </p:cNvPr>
          <p:cNvPicPr>
            <a:picLocks noChangeAspect="1"/>
          </p:cNvPicPr>
          <p:nvPr/>
        </p:nvPicPr>
        <p:blipFill>
          <a:blip r:embed="rId4"/>
          <a:stretch>
            <a:fillRect/>
          </a:stretch>
        </p:blipFill>
        <p:spPr>
          <a:xfrm>
            <a:off x="5861622" y="2335715"/>
            <a:ext cx="3282378" cy="2186569"/>
          </a:xfrm>
          <a:prstGeom prst="rect">
            <a:avLst/>
          </a:prstGeom>
        </p:spPr>
      </p:pic>
    </p:spTree>
    <p:extLst>
      <p:ext uri="{BB962C8B-B14F-4D97-AF65-F5344CB8AC3E}">
        <p14:creationId xmlns:p14="http://schemas.microsoft.com/office/powerpoint/2010/main" val="21266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11" grpId="0" animBg="1"/>
      <p:bldP spid="6" grpId="0"/>
      <p:bldP spid="9" grpId="0"/>
      <p:bldP spid="17" grpId="0" animBg="1"/>
      <p:bldP spid="18" grpId="0" animBg="1"/>
      <p:bldP spid="19" grpId="0"/>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8C5E-31B8-4EDC-8758-8EC9A17DCAFD}"/>
              </a:ext>
            </a:extLst>
          </p:cNvPr>
          <p:cNvSpPr>
            <a:spLocks noGrp="1"/>
          </p:cNvSpPr>
          <p:nvPr>
            <p:ph type="title"/>
          </p:nvPr>
        </p:nvSpPr>
        <p:spPr/>
        <p:txBody>
          <a:bodyPr>
            <a:normAutofit/>
          </a:bodyPr>
          <a:lstStyle/>
          <a:p>
            <a:pPr algn="ctr"/>
            <a:r>
              <a:rPr lang="en-US" sz="4800" dirty="0">
                <a:latin typeface="Candara" panose="020E0502030303020204" pitchFamily="34" charset="0"/>
                <a:ea typeface="+mn-ea"/>
                <a:cs typeface="+mn-cs"/>
              </a:rPr>
              <a:t>Rule #1</a:t>
            </a:r>
          </a:p>
        </p:txBody>
      </p:sp>
      <p:sp>
        <p:nvSpPr>
          <p:cNvPr id="4" name="Slide Number Placeholder 3">
            <a:extLst>
              <a:ext uri="{FF2B5EF4-FFF2-40B4-BE49-F238E27FC236}">
                <a16:creationId xmlns:a16="http://schemas.microsoft.com/office/drawing/2014/main" id="{8331DD25-5371-4DAD-8F8B-8D1255E9CFEC}"/>
              </a:ext>
            </a:extLst>
          </p:cNvPr>
          <p:cNvSpPr>
            <a:spLocks noGrp="1"/>
          </p:cNvSpPr>
          <p:nvPr>
            <p:ph type="sldNum" sz="quarter" idx="12"/>
          </p:nvPr>
        </p:nvSpPr>
        <p:spPr/>
        <p:txBody>
          <a:bodyPr/>
          <a:lstStyle/>
          <a:p>
            <a:fld id="{617A40BD-3997-BB4A-9AE7-14AF3A7E89A9}" type="slidenum">
              <a:rPr lang="en-US" smtClean="0"/>
              <a:t>17</a:t>
            </a:fld>
            <a:endParaRPr lang="en-US"/>
          </a:p>
        </p:txBody>
      </p:sp>
      <p:sp>
        <p:nvSpPr>
          <p:cNvPr id="5" name="Content Placeholder 4">
            <a:extLst>
              <a:ext uri="{FF2B5EF4-FFF2-40B4-BE49-F238E27FC236}">
                <a16:creationId xmlns:a16="http://schemas.microsoft.com/office/drawing/2014/main" id="{50C87475-EF08-4EBF-9929-A2AB3238EA44}"/>
              </a:ext>
            </a:extLst>
          </p:cNvPr>
          <p:cNvSpPr txBox="1">
            <a:spLocks/>
          </p:cNvSpPr>
          <p:nvPr/>
        </p:nvSpPr>
        <p:spPr>
          <a:xfrm>
            <a:off x="0" y="2833582"/>
            <a:ext cx="9144000" cy="1028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Candara" panose="020E0502030303020204" pitchFamily="34" charset="0"/>
              </a:rPr>
              <a:t>A duplicated statement should not</a:t>
            </a:r>
          </a:p>
          <a:p>
            <a:pPr marL="0" indent="0" algn="ctr">
              <a:buNone/>
            </a:pPr>
            <a:r>
              <a:rPr lang="en-US" sz="3200" dirty="0">
                <a:latin typeface="Candara" panose="020E0502030303020204" pitchFamily="34" charset="0"/>
              </a:rPr>
              <a:t>modify the state of an object</a:t>
            </a:r>
            <a:endParaRPr lang="en-CA" sz="32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12315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794A-BF8F-4536-AD47-87FD5F632F7E}"/>
              </a:ext>
            </a:extLst>
          </p:cNvPr>
          <p:cNvSpPr>
            <a:spLocks noGrp="1"/>
          </p:cNvSpPr>
          <p:nvPr>
            <p:ph type="title"/>
          </p:nvPr>
        </p:nvSpPr>
        <p:spPr/>
        <p:txBody>
          <a:bodyPr>
            <a:normAutofit/>
          </a:bodyPr>
          <a:lstStyle/>
          <a:p>
            <a:pPr algn="ctr"/>
            <a:r>
              <a:rPr lang="en-US" sz="4800" dirty="0">
                <a:latin typeface="Candara" panose="020E0502030303020204" pitchFamily="34" charset="0"/>
                <a:ea typeface="+mn-ea"/>
                <a:cs typeface="+mn-cs"/>
              </a:rPr>
              <a:t>Limitations</a:t>
            </a:r>
          </a:p>
        </p:txBody>
      </p:sp>
      <p:sp>
        <p:nvSpPr>
          <p:cNvPr id="3" name="Content Placeholder 2">
            <a:extLst>
              <a:ext uri="{FF2B5EF4-FFF2-40B4-BE49-F238E27FC236}">
                <a16:creationId xmlns:a16="http://schemas.microsoft.com/office/drawing/2014/main" id="{17BF39DB-C5B7-4234-AE74-C919628DB330}"/>
              </a:ext>
            </a:extLst>
          </p:cNvPr>
          <p:cNvSpPr>
            <a:spLocks noGrp="1"/>
          </p:cNvSpPr>
          <p:nvPr>
            <p:ph idx="1"/>
          </p:nvPr>
        </p:nvSpPr>
        <p:spPr/>
        <p:txBody>
          <a:bodyPr/>
          <a:lstStyle/>
          <a:p>
            <a:pPr marL="514350" indent="-514350">
              <a:buFont typeface="+mj-lt"/>
              <a:buAutoNum type="arabicPeriod"/>
            </a:pPr>
            <a:r>
              <a:rPr lang="en-US" dirty="0">
                <a:solidFill>
                  <a:schemeClr val="tx1">
                    <a:alpha val="5000"/>
                  </a:schemeClr>
                </a:solidFill>
                <a:latin typeface="Candara" panose="020E0502030303020204" pitchFamily="34" charset="0"/>
              </a:rPr>
              <a:t>Does not support extraction opportunities for </a:t>
            </a:r>
            <a:r>
              <a:rPr lang="en-US" b="1" dirty="0">
                <a:solidFill>
                  <a:schemeClr val="tx1">
                    <a:alpha val="5000"/>
                  </a:schemeClr>
                </a:solidFill>
                <a:latin typeface="Candara" panose="020E0502030303020204" pitchFamily="34" charset="0"/>
              </a:rPr>
              <a:t>objects</a:t>
            </a:r>
            <a:r>
              <a:rPr lang="en-US" dirty="0">
                <a:solidFill>
                  <a:schemeClr val="tx1">
                    <a:alpha val="5000"/>
                  </a:schemeClr>
                </a:solidFill>
                <a:latin typeface="Candara" panose="020E0502030303020204" pitchFamily="34" charset="0"/>
              </a:rPr>
              <a:t>, but only variables of primitive type</a:t>
            </a:r>
          </a:p>
          <a:p>
            <a:pPr marL="514350" indent="-514350">
              <a:buFont typeface="+mj-lt"/>
              <a:buAutoNum type="arabicPeriod"/>
            </a:pPr>
            <a:r>
              <a:rPr lang="en-US" dirty="0">
                <a:solidFill>
                  <a:schemeClr val="tx1">
                    <a:alpha val="5000"/>
                  </a:schemeClr>
                </a:solidFill>
                <a:latin typeface="Candara" panose="020E0502030303020204" pitchFamily="34" charset="0"/>
              </a:rPr>
              <a:t>Does not handle </a:t>
            </a:r>
            <a:r>
              <a:rPr lang="en-US" b="1" dirty="0">
                <a:solidFill>
                  <a:schemeClr val="tx1">
                    <a:alpha val="5000"/>
                  </a:schemeClr>
                </a:solidFill>
                <a:latin typeface="Candara" panose="020E0502030303020204" pitchFamily="34" charset="0"/>
              </a:rPr>
              <a:t>behavior preservation</a:t>
            </a:r>
            <a:r>
              <a:rPr lang="en-US" dirty="0">
                <a:solidFill>
                  <a:schemeClr val="tx1">
                    <a:alpha val="5000"/>
                  </a:schemeClr>
                </a:solidFill>
                <a:latin typeface="Candara" panose="020E0502030303020204" pitchFamily="34" charset="0"/>
              </a:rPr>
              <a:t> issues</a:t>
            </a:r>
          </a:p>
          <a:p>
            <a:pPr marL="514350" indent="-514350">
              <a:buFont typeface="+mj-lt"/>
              <a:buAutoNum type="arabicPeriod"/>
            </a:pPr>
            <a:r>
              <a:rPr lang="en-US" dirty="0">
                <a:latin typeface="Candara" panose="020E0502030303020204" pitchFamily="34" charset="0"/>
              </a:rPr>
              <a:t>Does not guarantee that the </a:t>
            </a:r>
            <a:r>
              <a:rPr lang="en-US" b="1" dirty="0">
                <a:latin typeface="Candara" panose="020E0502030303020204" pitchFamily="34" charset="0"/>
              </a:rPr>
              <a:t>complete computation</a:t>
            </a:r>
            <a:r>
              <a:rPr lang="en-US" dirty="0">
                <a:latin typeface="Candara" panose="020E0502030303020204" pitchFamily="34" charset="0"/>
              </a:rPr>
              <a:t> of the variable indicated by the user will be extracted.</a:t>
            </a:r>
          </a:p>
        </p:txBody>
      </p:sp>
      <p:sp>
        <p:nvSpPr>
          <p:cNvPr id="4" name="Slide Number Placeholder 3">
            <a:extLst>
              <a:ext uri="{FF2B5EF4-FFF2-40B4-BE49-F238E27FC236}">
                <a16:creationId xmlns:a16="http://schemas.microsoft.com/office/drawing/2014/main" id="{03D5D873-5318-4285-B1CA-2D29F6C366A1}"/>
              </a:ext>
            </a:extLst>
          </p:cNvPr>
          <p:cNvSpPr>
            <a:spLocks noGrp="1"/>
          </p:cNvSpPr>
          <p:nvPr>
            <p:ph type="sldNum" sz="quarter" idx="12"/>
          </p:nvPr>
        </p:nvSpPr>
        <p:spPr/>
        <p:txBody>
          <a:bodyPr/>
          <a:lstStyle/>
          <a:p>
            <a:fld id="{617A40BD-3997-BB4A-9AE7-14AF3A7E89A9}" type="slidenum">
              <a:rPr lang="en-US" smtClean="0"/>
              <a:t>18</a:t>
            </a:fld>
            <a:endParaRPr lang="en-US"/>
          </a:p>
        </p:txBody>
      </p:sp>
      <p:sp>
        <p:nvSpPr>
          <p:cNvPr id="6" name="TextBox 5">
            <a:extLst>
              <a:ext uri="{FF2B5EF4-FFF2-40B4-BE49-F238E27FC236}">
                <a16:creationId xmlns:a16="http://schemas.microsoft.com/office/drawing/2014/main" id="{A763E147-4AA8-4345-9326-0B1F6F07F9A0}"/>
              </a:ext>
            </a:extLst>
          </p:cNvPr>
          <p:cNvSpPr txBox="1"/>
          <p:nvPr/>
        </p:nvSpPr>
        <p:spPr>
          <a:xfrm>
            <a:off x="1516516" y="4661832"/>
            <a:ext cx="6110968" cy="707886"/>
          </a:xfrm>
          <a:prstGeom prst="rect">
            <a:avLst/>
          </a:prstGeom>
          <a:noFill/>
        </p:spPr>
        <p:txBody>
          <a:bodyPr wrap="none" rtlCol="0">
            <a:spAutoFit/>
          </a:bodyPr>
          <a:lstStyle/>
          <a:p>
            <a:r>
              <a:rPr lang="en-US" sz="4000" b="1" dirty="0">
                <a:latin typeface="Candara" panose="020E0502030303020204" pitchFamily="34" charset="0"/>
              </a:rPr>
              <a:t>Union of block-based slices</a:t>
            </a:r>
          </a:p>
        </p:txBody>
      </p:sp>
    </p:spTree>
    <p:extLst>
      <p:ext uri="{BB962C8B-B14F-4D97-AF65-F5344CB8AC3E}">
        <p14:creationId xmlns:p14="http://schemas.microsoft.com/office/powerpoint/2010/main" val="7337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740F9B-3C94-44C8-9437-B5A4C996494B}"/>
              </a:ext>
            </a:extLst>
          </p:cNvPr>
          <p:cNvPicPr>
            <a:picLocks noChangeAspect="1"/>
          </p:cNvPicPr>
          <p:nvPr/>
        </p:nvPicPr>
        <p:blipFill>
          <a:blip r:embed="rId3"/>
          <a:stretch>
            <a:fillRect/>
          </a:stretch>
        </p:blipFill>
        <p:spPr>
          <a:xfrm>
            <a:off x="-53500" y="2119879"/>
            <a:ext cx="9251000" cy="3376688"/>
          </a:xfrm>
          <a:prstGeom prst="rect">
            <a:avLst/>
          </a:prstGeom>
        </p:spPr>
      </p:pic>
      <p:sp>
        <p:nvSpPr>
          <p:cNvPr id="4" name="Slide Number Placeholder 3">
            <a:extLst>
              <a:ext uri="{FF2B5EF4-FFF2-40B4-BE49-F238E27FC236}">
                <a16:creationId xmlns:a16="http://schemas.microsoft.com/office/drawing/2014/main" id="{2A0A4041-64A6-4F52-B882-754C029C5B9D}"/>
              </a:ext>
            </a:extLst>
          </p:cNvPr>
          <p:cNvSpPr>
            <a:spLocks noGrp="1"/>
          </p:cNvSpPr>
          <p:nvPr>
            <p:ph type="sldNum" sz="quarter" idx="12"/>
          </p:nvPr>
        </p:nvSpPr>
        <p:spPr/>
        <p:txBody>
          <a:bodyPr/>
          <a:lstStyle/>
          <a:p>
            <a:fld id="{617A40BD-3997-BB4A-9AE7-14AF3A7E89A9}" type="slidenum">
              <a:rPr lang="en-US" smtClean="0"/>
              <a:t>19</a:t>
            </a:fld>
            <a:endParaRPr lang="en-US"/>
          </a:p>
        </p:txBody>
      </p:sp>
      <p:sp>
        <p:nvSpPr>
          <p:cNvPr id="8" name="Rectangle: Rounded Corners 7">
            <a:extLst>
              <a:ext uri="{FF2B5EF4-FFF2-40B4-BE49-F238E27FC236}">
                <a16:creationId xmlns:a16="http://schemas.microsoft.com/office/drawing/2014/main" id="{5BC3258B-DFBA-475F-87B4-DC69BA204162}"/>
              </a:ext>
            </a:extLst>
          </p:cNvPr>
          <p:cNvSpPr/>
          <p:nvPr/>
        </p:nvSpPr>
        <p:spPr>
          <a:xfrm>
            <a:off x="535799" y="2724990"/>
            <a:ext cx="4702628"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7B74A65-29D3-4BB9-BCF9-7B1EBABC427B}"/>
              </a:ext>
            </a:extLst>
          </p:cNvPr>
          <p:cNvSpPr/>
          <p:nvPr/>
        </p:nvSpPr>
        <p:spPr>
          <a:xfrm>
            <a:off x="535799" y="4287736"/>
            <a:ext cx="3770387"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03738C0-6EB9-4942-9908-59D0B3061B75}"/>
              </a:ext>
            </a:extLst>
          </p:cNvPr>
          <p:cNvSpPr>
            <a:spLocks noGrp="1"/>
          </p:cNvSpPr>
          <p:nvPr>
            <p:ph type="title"/>
          </p:nvPr>
        </p:nvSpPr>
        <p:spPr>
          <a:xfrm>
            <a:off x="628650" y="73666"/>
            <a:ext cx="7886700" cy="1325563"/>
          </a:xfrm>
        </p:spPr>
        <p:txBody>
          <a:bodyPr>
            <a:normAutofit/>
          </a:bodyPr>
          <a:lstStyle/>
          <a:p>
            <a:pPr algn="ctr"/>
            <a:r>
              <a:rPr lang="en-US" sz="4800" dirty="0">
                <a:latin typeface="Candara" panose="020E0502030303020204" pitchFamily="34" charset="0"/>
                <a:ea typeface="+mn-ea"/>
                <a:cs typeface="+mn-cs"/>
              </a:rPr>
              <a:t>Slicing criteria for variables </a:t>
            </a:r>
          </a:p>
        </p:txBody>
      </p:sp>
      <p:sp>
        <p:nvSpPr>
          <p:cNvPr id="11" name="Rectangle: Rounded Corners 10">
            <a:extLst>
              <a:ext uri="{FF2B5EF4-FFF2-40B4-BE49-F238E27FC236}">
                <a16:creationId xmlns:a16="http://schemas.microsoft.com/office/drawing/2014/main" id="{1354F2E9-588B-486F-ABD3-0A799F768FB3}"/>
              </a:ext>
            </a:extLst>
          </p:cNvPr>
          <p:cNvSpPr/>
          <p:nvPr/>
        </p:nvSpPr>
        <p:spPr>
          <a:xfrm>
            <a:off x="4306186" y="2187419"/>
            <a:ext cx="1261969"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2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29B43A-7CF5-4DEC-8ADA-4E8889AA4F26}"/>
              </a:ext>
            </a:extLst>
          </p:cNvPr>
          <p:cNvSpPr>
            <a:spLocks noGrp="1"/>
          </p:cNvSpPr>
          <p:nvPr>
            <p:ph type="sldNum" sz="quarter" idx="12"/>
          </p:nvPr>
        </p:nvSpPr>
        <p:spPr/>
        <p:txBody>
          <a:bodyPr/>
          <a:lstStyle/>
          <a:p>
            <a:fld id="{617A40BD-3997-BB4A-9AE7-14AF3A7E89A9}" type="slidenum">
              <a:rPr lang="en-US" smtClean="0"/>
              <a:t>2</a:t>
            </a:fld>
            <a:endParaRPr lang="en-US"/>
          </a:p>
        </p:txBody>
      </p:sp>
      <p:pic>
        <p:nvPicPr>
          <p:cNvPr id="5" name="Picture 4">
            <a:extLst>
              <a:ext uri="{FF2B5EF4-FFF2-40B4-BE49-F238E27FC236}">
                <a16:creationId xmlns:a16="http://schemas.microsoft.com/office/drawing/2014/main" id="{5145FD75-4809-429B-8530-D250F13E2959}"/>
              </a:ext>
            </a:extLst>
          </p:cNvPr>
          <p:cNvPicPr>
            <a:picLocks noChangeAspect="1"/>
          </p:cNvPicPr>
          <p:nvPr/>
        </p:nvPicPr>
        <p:blipFill rotWithShape="1">
          <a:blip r:embed="rId3"/>
          <a:srcRect l="21860" r="19168" b="18549"/>
          <a:stretch/>
        </p:blipFill>
        <p:spPr>
          <a:xfrm>
            <a:off x="6655553" y="495946"/>
            <a:ext cx="1859797" cy="2202805"/>
          </a:xfrm>
          <a:prstGeom prst="ellipse">
            <a:avLst/>
          </a:prstGeom>
          <a:noFill/>
        </p:spPr>
      </p:pic>
      <p:sp>
        <p:nvSpPr>
          <p:cNvPr id="6" name="Speech Bubble: Oval 5">
            <a:extLst>
              <a:ext uri="{FF2B5EF4-FFF2-40B4-BE49-F238E27FC236}">
                <a16:creationId xmlns:a16="http://schemas.microsoft.com/office/drawing/2014/main" id="{12B90D8E-1849-4FD0-B7AF-A34A0671AB48}"/>
              </a:ext>
            </a:extLst>
          </p:cNvPr>
          <p:cNvSpPr/>
          <p:nvPr/>
        </p:nvSpPr>
        <p:spPr>
          <a:xfrm>
            <a:off x="4445876" y="669367"/>
            <a:ext cx="1702676" cy="1108594"/>
          </a:xfrm>
          <a:prstGeom prst="wedgeEllipseCallout">
            <a:avLst>
              <a:gd name="adj1" fmla="val 112353"/>
              <a:gd name="adj2" fmla="val 591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ndara" panose="020E0502030303020204" pitchFamily="34" charset="0"/>
              </a:rPr>
              <a:t>What are we doing next?</a:t>
            </a:r>
          </a:p>
        </p:txBody>
      </p:sp>
      <p:sp>
        <p:nvSpPr>
          <p:cNvPr id="7" name="TextBox 6">
            <a:extLst>
              <a:ext uri="{FF2B5EF4-FFF2-40B4-BE49-F238E27FC236}">
                <a16:creationId xmlns:a16="http://schemas.microsoft.com/office/drawing/2014/main" id="{DD535416-B32C-4A54-9CA4-5BAEA0FF0B62}"/>
              </a:ext>
            </a:extLst>
          </p:cNvPr>
          <p:cNvSpPr txBox="1"/>
          <p:nvPr/>
        </p:nvSpPr>
        <p:spPr>
          <a:xfrm>
            <a:off x="930165" y="92298"/>
            <a:ext cx="1913729" cy="584775"/>
          </a:xfrm>
          <a:prstGeom prst="rect">
            <a:avLst/>
          </a:prstGeom>
          <a:noFill/>
        </p:spPr>
        <p:txBody>
          <a:bodyPr wrap="none" rtlCol="0">
            <a:spAutoFit/>
          </a:bodyPr>
          <a:lstStyle/>
          <a:p>
            <a:r>
              <a:rPr lang="en-US" sz="3200" dirty="0">
                <a:latin typeface="Candara" panose="020E0502030303020204" pitchFamily="34" charset="0"/>
              </a:rPr>
              <a:t>Year 2008</a:t>
            </a:r>
          </a:p>
        </p:txBody>
      </p:sp>
      <p:pic>
        <p:nvPicPr>
          <p:cNvPr id="9" name="Picture 8">
            <a:extLst>
              <a:ext uri="{FF2B5EF4-FFF2-40B4-BE49-F238E27FC236}">
                <a16:creationId xmlns:a16="http://schemas.microsoft.com/office/drawing/2014/main" id="{9E83B269-733C-4BD0-926C-DFF30D5F30AE}"/>
              </a:ext>
            </a:extLst>
          </p:cNvPr>
          <p:cNvPicPr>
            <a:picLocks noChangeAspect="1"/>
          </p:cNvPicPr>
          <p:nvPr/>
        </p:nvPicPr>
        <p:blipFill rotWithShape="1">
          <a:blip r:embed="rId4"/>
          <a:srcRect l="7795" b="7172"/>
          <a:stretch/>
        </p:blipFill>
        <p:spPr>
          <a:xfrm>
            <a:off x="930165" y="3261328"/>
            <a:ext cx="1598418" cy="2272370"/>
          </a:xfrm>
          <a:prstGeom prst="ellipse">
            <a:avLst/>
          </a:prstGeom>
          <a:noFill/>
        </p:spPr>
      </p:pic>
      <p:sp>
        <p:nvSpPr>
          <p:cNvPr id="10" name="Speech Bubble: Oval 9">
            <a:extLst>
              <a:ext uri="{FF2B5EF4-FFF2-40B4-BE49-F238E27FC236}">
                <a16:creationId xmlns:a16="http://schemas.microsoft.com/office/drawing/2014/main" id="{9017C0BB-FA04-4AD3-BBC3-95E937AF3453}"/>
              </a:ext>
            </a:extLst>
          </p:cNvPr>
          <p:cNvSpPr/>
          <p:nvPr/>
        </p:nvSpPr>
        <p:spPr>
          <a:xfrm>
            <a:off x="2528583" y="3261328"/>
            <a:ext cx="1828800" cy="914327"/>
          </a:xfrm>
          <a:prstGeom prst="wedgeEllipseCallout">
            <a:avLst>
              <a:gd name="adj1" fmla="val -67290"/>
              <a:gd name="adj2" fmla="val 923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ndara" panose="020E0502030303020204" pitchFamily="34" charset="0"/>
              </a:rPr>
              <a:t>Something challenging</a:t>
            </a:r>
          </a:p>
        </p:txBody>
      </p:sp>
      <p:sp>
        <p:nvSpPr>
          <p:cNvPr id="12" name="Speech Bubble: Oval 11">
            <a:extLst>
              <a:ext uri="{FF2B5EF4-FFF2-40B4-BE49-F238E27FC236}">
                <a16:creationId xmlns:a16="http://schemas.microsoft.com/office/drawing/2014/main" id="{01C732B5-07DD-4D01-A4D8-31DA204BEFB5}"/>
              </a:ext>
            </a:extLst>
          </p:cNvPr>
          <p:cNvSpPr/>
          <p:nvPr/>
        </p:nvSpPr>
        <p:spPr>
          <a:xfrm>
            <a:off x="2586178" y="4397513"/>
            <a:ext cx="1713609" cy="914327"/>
          </a:xfrm>
          <a:prstGeom prst="wedgeEllipseCallout">
            <a:avLst>
              <a:gd name="adj1" fmla="val -75378"/>
              <a:gd name="adj2" fmla="val -231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ndara" panose="020E0502030303020204" pitchFamily="34" charset="0"/>
              </a:rPr>
              <a:t>Learn new</a:t>
            </a:r>
            <a:br>
              <a:rPr lang="en-US" dirty="0">
                <a:solidFill>
                  <a:schemeClr val="tx1"/>
                </a:solidFill>
                <a:latin typeface="Candara" panose="020E0502030303020204" pitchFamily="34" charset="0"/>
              </a:rPr>
            </a:br>
            <a:r>
              <a:rPr lang="en-US" dirty="0">
                <a:solidFill>
                  <a:schemeClr val="tx1"/>
                </a:solidFill>
                <a:latin typeface="Candara" panose="020E0502030303020204" pitchFamily="34" charset="0"/>
              </a:rPr>
              <a:t>things</a:t>
            </a:r>
          </a:p>
        </p:txBody>
      </p:sp>
    </p:spTree>
    <p:extLst>
      <p:ext uri="{BB962C8B-B14F-4D97-AF65-F5344CB8AC3E}">
        <p14:creationId xmlns:p14="http://schemas.microsoft.com/office/powerpoint/2010/main" val="22951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742BB6-621E-461C-AAA5-407FCDD22159}"/>
              </a:ext>
            </a:extLst>
          </p:cNvPr>
          <p:cNvPicPr>
            <a:picLocks noChangeAspect="1"/>
          </p:cNvPicPr>
          <p:nvPr/>
        </p:nvPicPr>
        <p:blipFill>
          <a:blip r:embed="rId3"/>
          <a:stretch>
            <a:fillRect/>
          </a:stretch>
        </p:blipFill>
        <p:spPr>
          <a:xfrm>
            <a:off x="-53500" y="1318659"/>
            <a:ext cx="9251000" cy="5709376"/>
          </a:xfrm>
          <a:prstGeom prst="rect">
            <a:avLst/>
          </a:prstGeom>
        </p:spPr>
      </p:pic>
      <p:sp>
        <p:nvSpPr>
          <p:cNvPr id="4" name="Slide Number Placeholder 3">
            <a:extLst>
              <a:ext uri="{FF2B5EF4-FFF2-40B4-BE49-F238E27FC236}">
                <a16:creationId xmlns:a16="http://schemas.microsoft.com/office/drawing/2014/main" id="{2A0A4041-64A6-4F52-B882-754C029C5B9D}"/>
              </a:ext>
            </a:extLst>
          </p:cNvPr>
          <p:cNvSpPr>
            <a:spLocks noGrp="1"/>
          </p:cNvSpPr>
          <p:nvPr>
            <p:ph type="sldNum" sz="quarter" idx="12"/>
          </p:nvPr>
        </p:nvSpPr>
        <p:spPr/>
        <p:txBody>
          <a:bodyPr/>
          <a:lstStyle/>
          <a:p>
            <a:fld id="{617A40BD-3997-BB4A-9AE7-14AF3A7E89A9}" type="slidenum">
              <a:rPr lang="en-US" smtClean="0"/>
              <a:t>20</a:t>
            </a:fld>
            <a:endParaRPr lang="en-US"/>
          </a:p>
        </p:txBody>
      </p:sp>
      <p:sp>
        <p:nvSpPr>
          <p:cNvPr id="8" name="Rectangle: Rounded Corners 7">
            <a:extLst>
              <a:ext uri="{FF2B5EF4-FFF2-40B4-BE49-F238E27FC236}">
                <a16:creationId xmlns:a16="http://schemas.microsoft.com/office/drawing/2014/main" id="{5BC3258B-DFBA-475F-87B4-DC69BA204162}"/>
              </a:ext>
            </a:extLst>
          </p:cNvPr>
          <p:cNvSpPr/>
          <p:nvPr/>
        </p:nvSpPr>
        <p:spPr>
          <a:xfrm>
            <a:off x="535799" y="2449744"/>
            <a:ext cx="4563143"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7B74A65-29D3-4BB9-BCF9-7B1EBABC427B}"/>
              </a:ext>
            </a:extLst>
          </p:cNvPr>
          <p:cNvSpPr/>
          <p:nvPr/>
        </p:nvSpPr>
        <p:spPr>
          <a:xfrm>
            <a:off x="1061839" y="3500701"/>
            <a:ext cx="4563143"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03738C0-6EB9-4942-9908-59D0B3061B75}"/>
              </a:ext>
            </a:extLst>
          </p:cNvPr>
          <p:cNvSpPr>
            <a:spLocks noGrp="1"/>
          </p:cNvSpPr>
          <p:nvPr>
            <p:ph type="title"/>
          </p:nvPr>
        </p:nvSpPr>
        <p:spPr>
          <a:xfrm>
            <a:off x="628650" y="73666"/>
            <a:ext cx="7886700" cy="1325563"/>
          </a:xfrm>
        </p:spPr>
        <p:txBody>
          <a:bodyPr>
            <a:normAutofit/>
          </a:bodyPr>
          <a:lstStyle/>
          <a:p>
            <a:pPr algn="ctr"/>
            <a:r>
              <a:rPr lang="en-US" sz="4800" dirty="0">
                <a:latin typeface="Candara" panose="020E0502030303020204" pitchFamily="34" charset="0"/>
                <a:ea typeface="+mn-ea"/>
                <a:cs typeface="+mn-cs"/>
              </a:rPr>
              <a:t>Slicing criteria for objects </a:t>
            </a:r>
          </a:p>
        </p:txBody>
      </p:sp>
      <p:sp>
        <p:nvSpPr>
          <p:cNvPr id="12" name="Rectangle: Rounded Corners 11">
            <a:extLst>
              <a:ext uri="{FF2B5EF4-FFF2-40B4-BE49-F238E27FC236}">
                <a16:creationId xmlns:a16="http://schemas.microsoft.com/office/drawing/2014/main" id="{22278F5B-991D-4D83-BB9F-B44C5CAA7C98}"/>
              </a:ext>
            </a:extLst>
          </p:cNvPr>
          <p:cNvSpPr/>
          <p:nvPr/>
        </p:nvSpPr>
        <p:spPr>
          <a:xfrm>
            <a:off x="535799" y="4023930"/>
            <a:ext cx="2346886" cy="23177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E29E94E-53A1-495C-A848-8DACBA8E76B3}"/>
              </a:ext>
            </a:extLst>
          </p:cNvPr>
          <p:cNvSpPr/>
          <p:nvPr/>
        </p:nvSpPr>
        <p:spPr>
          <a:xfrm>
            <a:off x="539340" y="6398543"/>
            <a:ext cx="2346886" cy="23177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A0761C0-AF76-47D6-850D-C22268FEF9EE}"/>
              </a:ext>
            </a:extLst>
          </p:cNvPr>
          <p:cNvSpPr/>
          <p:nvPr/>
        </p:nvSpPr>
        <p:spPr>
          <a:xfrm>
            <a:off x="535798" y="4800727"/>
            <a:ext cx="4563143"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A5835F56-F996-4248-987A-DECBD61B60D3}"/>
              </a:ext>
            </a:extLst>
          </p:cNvPr>
          <p:cNvSpPr/>
          <p:nvPr/>
        </p:nvSpPr>
        <p:spPr>
          <a:xfrm>
            <a:off x="1061838" y="5856896"/>
            <a:ext cx="4563143"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6C223BA1-0F12-45DC-9268-24A788851426}"/>
              </a:ext>
            </a:extLst>
          </p:cNvPr>
          <p:cNvSpPr/>
          <p:nvPr/>
        </p:nvSpPr>
        <p:spPr>
          <a:xfrm>
            <a:off x="63794" y="1393575"/>
            <a:ext cx="2133839"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68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040102-25D2-4648-9612-8B47A7FF9182}"/>
              </a:ext>
            </a:extLst>
          </p:cNvPr>
          <p:cNvSpPr>
            <a:spLocks noGrp="1"/>
          </p:cNvSpPr>
          <p:nvPr>
            <p:ph type="sldNum" sz="quarter" idx="12"/>
          </p:nvPr>
        </p:nvSpPr>
        <p:spPr/>
        <p:txBody>
          <a:bodyPr/>
          <a:lstStyle/>
          <a:p>
            <a:fld id="{617A40BD-3997-BB4A-9AE7-14AF3A7E89A9}" type="slidenum">
              <a:rPr lang="en-US" smtClean="0"/>
              <a:t>21</a:t>
            </a:fld>
            <a:endParaRPr lang="en-US"/>
          </a:p>
        </p:txBody>
      </p:sp>
      <p:sp>
        <p:nvSpPr>
          <p:cNvPr id="6" name="Title 1">
            <a:extLst>
              <a:ext uri="{FF2B5EF4-FFF2-40B4-BE49-F238E27FC236}">
                <a16:creationId xmlns:a16="http://schemas.microsoft.com/office/drawing/2014/main" id="{7345FA4F-CA6E-48DA-A6CE-C494E477F068}"/>
              </a:ext>
            </a:extLst>
          </p:cNvPr>
          <p:cNvSpPr>
            <a:spLocks noGrp="1"/>
          </p:cNvSpPr>
          <p:nvPr>
            <p:ph type="title"/>
          </p:nvPr>
        </p:nvSpPr>
        <p:spPr>
          <a:xfrm>
            <a:off x="628650" y="73666"/>
            <a:ext cx="7886700" cy="1325563"/>
          </a:xfrm>
        </p:spPr>
        <p:txBody>
          <a:bodyPr>
            <a:normAutofit/>
          </a:bodyPr>
          <a:lstStyle/>
          <a:p>
            <a:pPr algn="ctr"/>
            <a:r>
              <a:rPr lang="en-US" sz="4800" dirty="0">
                <a:latin typeface="Candara" panose="020E0502030303020204" pitchFamily="34" charset="0"/>
                <a:ea typeface="+mn-ea"/>
                <a:cs typeface="+mn-cs"/>
              </a:rPr>
              <a:t>Tool support</a:t>
            </a:r>
          </a:p>
        </p:txBody>
      </p:sp>
      <p:pic>
        <p:nvPicPr>
          <p:cNvPr id="7" name="Picture 6">
            <a:extLst>
              <a:ext uri="{FF2B5EF4-FFF2-40B4-BE49-F238E27FC236}">
                <a16:creationId xmlns:a16="http://schemas.microsoft.com/office/drawing/2014/main" id="{A75C918E-C9A4-414D-9BA6-C5C0D2C2BF84}"/>
              </a:ext>
            </a:extLst>
          </p:cNvPr>
          <p:cNvPicPr>
            <a:picLocks noChangeAspect="1"/>
          </p:cNvPicPr>
          <p:nvPr/>
        </p:nvPicPr>
        <p:blipFill>
          <a:blip r:embed="rId3"/>
          <a:stretch>
            <a:fillRect/>
          </a:stretch>
        </p:blipFill>
        <p:spPr>
          <a:xfrm>
            <a:off x="0" y="994411"/>
            <a:ext cx="9144000" cy="2286001"/>
          </a:xfrm>
          <a:prstGeom prst="rect">
            <a:avLst/>
          </a:prstGeom>
        </p:spPr>
      </p:pic>
      <p:sp>
        <p:nvSpPr>
          <p:cNvPr id="8" name="TextBox 7">
            <a:extLst>
              <a:ext uri="{FF2B5EF4-FFF2-40B4-BE49-F238E27FC236}">
                <a16:creationId xmlns:a16="http://schemas.microsoft.com/office/drawing/2014/main" id="{32D6B937-14F8-4C97-9CAB-B5EEF45E4206}"/>
              </a:ext>
            </a:extLst>
          </p:cNvPr>
          <p:cNvSpPr txBox="1"/>
          <p:nvPr/>
        </p:nvSpPr>
        <p:spPr>
          <a:xfrm>
            <a:off x="1039622" y="3493271"/>
            <a:ext cx="3610284" cy="707886"/>
          </a:xfrm>
          <a:prstGeom prst="rect">
            <a:avLst/>
          </a:prstGeom>
          <a:noFill/>
        </p:spPr>
        <p:txBody>
          <a:bodyPr wrap="none" rtlCol="0">
            <a:spAutoFit/>
          </a:bodyPr>
          <a:lstStyle/>
          <a:p>
            <a:r>
              <a:rPr lang="en-US" sz="4000" b="1" dirty="0">
                <a:latin typeface="Candara" panose="020E0502030303020204" pitchFamily="34" charset="0"/>
              </a:rPr>
              <a:t>17K</a:t>
            </a:r>
            <a:r>
              <a:rPr lang="en-US" sz="4000" dirty="0">
                <a:latin typeface="Candara" panose="020E0502030303020204" pitchFamily="34" charset="0"/>
              </a:rPr>
              <a:t> installations</a:t>
            </a:r>
          </a:p>
        </p:txBody>
      </p:sp>
      <p:pic>
        <p:nvPicPr>
          <p:cNvPr id="12" name="Picture 11">
            <a:extLst>
              <a:ext uri="{FF2B5EF4-FFF2-40B4-BE49-F238E27FC236}">
                <a16:creationId xmlns:a16="http://schemas.microsoft.com/office/drawing/2014/main" id="{EE3D45BE-6D65-48E0-AE00-EB5F3B6B7052}"/>
              </a:ext>
            </a:extLst>
          </p:cNvPr>
          <p:cNvPicPr>
            <a:picLocks noChangeAspect="1"/>
          </p:cNvPicPr>
          <p:nvPr/>
        </p:nvPicPr>
        <p:blipFill>
          <a:blip r:embed="rId4"/>
          <a:stretch>
            <a:fillRect/>
          </a:stretch>
        </p:blipFill>
        <p:spPr>
          <a:xfrm>
            <a:off x="4967562" y="3430876"/>
            <a:ext cx="3028950" cy="876300"/>
          </a:xfrm>
          <a:prstGeom prst="rect">
            <a:avLst/>
          </a:prstGeom>
        </p:spPr>
      </p:pic>
      <p:sp>
        <p:nvSpPr>
          <p:cNvPr id="13" name="TextBox 12">
            <a:extLst>
              <a:ext uri="{FF2B5EF4-FFF2-40B4-BE49-F238E27FC236}">
                <a16:creationId xmlns:a16="http://schemas.microsoft.com/office/drawing/2014/main" id="{F6FC9DC5-7B77-45FD-A7B5-781B7B43E93A}"/>
              </a:ext>
            </a:extLst>
          </p:cNvPr>
          <p:cNvSpPr txBox="1"/>
          <p:nvPr/>
        </p:nvSpPr>
        <p:spPr>
          <a:xfrm>
            <a:off x="1039623" y="4307176"/>
            <a:ext cx="7064755" cy="707886"/>
          </a:xfrm>
          <a:prstGeom prst="rect">
            <a:avLst/>
          </a:prstGeom>
          <a:noFill/>
        </p:spPr>
        <p:txBody>
          <a:bodyPr wrap="none" rtlCol="0">
            <a:spAutoFit/>
          </a:bodyPr>
          <a:lstStyle/>
          <a:p>
            <a:r>
              <a:rPr lang="en-US" sz="4000" b="1" dirty="0">
                <a:latin typeface="Candara" panose="020E0502030303020204" pitchFamily="34" charset="0"/>
              </a:rPr>
              <a:t>40K</a:t>
            </a:r>
            <a:r>
              <a:rPr lang="en-US" sz="4000" dirty="0">
                <a:latin typeface="Candara" panose="020E0502030303020204" pitchFamily="34" charset="0"/>
              </a:rPr>
              <a:t> recommended </a:t>
            </a:r>
            <a:r>
              <a:rPr lang="en-US" sz="4000" dirty="0" err="1">
                <a:latin typeface="Candara" panose="020E0502030303020204" pitchFamily="34" charset="0"/>
              </a:rPr>
              <a:t>refactorings</a:t>
            </a:r>
            <a:endParaRPr lang="en-US" sz="4000" dirty="0">
              <a:latin typeface="Candara" panose="020E0502030303020204" pitchFamily="34" charset="0"/>
            </a:endParaRPr>
          </a:p>
        </p:txBody>
      </p:sp>
      <p:sp>
        <p:nvSpPr>
          <p:cNvPr id="14" name="TextBox 13">
            <a:extLst>
              <a:ext uri="{FF2B5EF4-FFF2-40B4-BE49-F238E27FC236}">
                <a16:creationId xmlns:a16="http://schemas.microsoft.com/office/drawing/2014/main" id="{175D7978-5D23-4084-9D2D-14595117E4A4}"/>
              </a:ext>
            </a:extLst>
          </p:cNvPr>
          <p:cNvSpPr txBox="1"/>
          <p:nvPr/>
        </p:nvSpPr>
        <p:spPr>
          <a:xfrm>
            <a:off x="1039622" y="5077457"/>
            <a:ext cx="7265130" cy="707886"/>
          </a:xfrm>
          <a:prstGeom prst="rect">
            <a:avLst/>
          </a:prstGeom>
          <a:noFill/>
        </p:spPr>
        <p:txBody>
          <a:bodyPr wrap="none" rtlCol="0">
            <a:spAutoFit/>
          </a:bodyPr>
          <a:lstStyle/>
          <a:p>
            <a:r>
              <a:rPr lang="en-US" sz="4000" b="1" dirty="0">
                <a:latin typeface="Candara" panose="020E0502030303020204" pitchFamily="34" charset="0"/>
              </a:rPr>
              <a:t>20K</a:t>
            </a:r>
            <a:r>
              <a:rPr lang="en-US" sz="4000" dirty="0">
                <a:latin typeface="Candara" panose="020E0502030303020204" pitchFamily="34" charset="0"/>
              </a:rPr>
              <a:t> Extract Method </a:t>
            </a:r>
            <a:r>
              <a:rPr lang="en-US" sz="4000" dirty="0" err="1">
                <a:latin typeface="Candara" panose="020E0502030303020204" pitchFamily="34" charset="0"/>
              </a:rPr>
              <a:t>refactorings</a:t>
            </a:r>
            <a:endParaRPr lang="en-US" sz="4000" dirty="0">
              <a:latin typeface="Candara" panose="020E0502030303020204" pitchFamily="34" charset="0"/>
            </a:endParaRPr>
          </a:p>
        </p:txBody>
      </p:sp>
    </p:spTree>
    <p:extLst>
      <p:ext uri="{BB962C8B-B14F-4D97-AF65-F5344CB8AC3E}">
        <p14:creationId xmlns:p14="http://schemas.microsoft.com/office/powerpoint/2010/main" val="15871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BED5B-BB1A-43C1-B4FC-56D5FED383DF}"/>
              </a:ext>
            </a:extLst>
          </p:cNvPr>
          <p:cNvSpPr>
            <a:spLocks noGrp="1"/>
          </p:cNvSpPr>
          <p:nvPr>
            <p:ph idx="1"/>
          </p:nvPr>
        </p:nvSpPr>
        <p:spPr>
          <a:xfrm>
            <a:off x="395785" y="1825625"/>
            <a:ext cx="8325133" cy="4351338"/>
          </a:xfrm>
        </p:spPr>
        <p:txBody>
          <a:bodyPr/>
          <a:lstStyle/>
          <a:p>
            <a:r>
              <a:rPr lang="en-US" dirty="0" err="1">
                <a:latin typeface="Candara" panose="020E0502030303020204" pitchFamily="34" charset="0"/>
              </a:rPr>
              <a:t>JFreeChart</a:t>
            </a:r>
            <a:r>
              <a:rPr lang="en-US" dirty="0">
                <a:latin typeface="Candara" panose="020E0502030303020204" pitchFamily="34" charset="0"/>
              </a:rPr>
              <a:t> v1.0</a:t>
            </a:r>
          </a:p>
          <a:p>
            <a:r>
              <a:rPr lang="en-US" dirty="0">
                <a:latin typeface="Candara" panose="020E0502030303020204" pitchFamily="34" charset="0"/>
              </a:rPr>
              <a:t>Independent expert assessed 64 recommendations</a:t>
            </a:r>
          </a:p>
          <a:p>
            <a:r>
              <a:rPr lang="en-US" dirty="0">
                <a:latin typeface="Candara" panose="020E0502030303020204" pitchFamily="34" charset="0"/>
              </a:rPr>
              <a:t>57 (89%) implemented a distinct functionality</a:t>
            </a:r>
          </a:p>
          <a:p>
            <a:r>
              <a:rPr lang="en-US" dirty="0">
                <a:latin typeface="Candara" panose="020E0502030303020204" pitchFamily="34" charset="0"/>
              </a:rPr>
              <a:t>27 (42%) resolved a code smell</a:t>
            </a:r>
          </a:p>
          <a:p>
            <a:pPr lvl="1"/>
            <a:r>
              <a:rPr lang="en-US" dirty="0">
                <a:latin typeface="Candara" panose="020E0502030303020204" pitchFamily="34" charset="0"/>
              </a:rPr>
              <a:t>15 eliminated duplicated code</a:t>
            </a:r>
          </a:p>
          <a:p>
            <a:pPr lvl="1"/>
            <a:r>
              <a:rPr lang="en-US" dirty="0">
                <a:latin typeface="Candara" panose="020E0502030303020204" pitchFamily="34" charset="0"/>
              </a:rPr>
              <a:t>11 decomposed complex methods</a:t>
            </a:r>
          </a:p>
          <a:p>
            <a:pPr lvl="1"/>
            <a:r>
              <a:rPr lang="en-US" dirty="0">
                <a:latin typeface="Candara" panose="020E0502030303020204" pitchFamily="34" charset="0"/>
              </a:rPr>
              <a:t>1 was part of method suffering from Feature Envy</a:t>
            </a:r>
          </a:p>
        </p:txBody>
      </p:sp>
      <p:sp>
        <p:nvSpPr>
          <p:cNvPr id="4" name="Slide Number Placeholder 3">
            <a:extLst>
              <a:ext uri="{FF2B5EF4-FFF2-40B4-BE49-F238E27FC236}">
                <a16:creationId xmlns:a16="http://schemas.microsoft.com/office/drawing/2014/main" id="{9674D489-941C-4387-A46A-8C4F6CAC5C5F}"/>
              </a:ext>
            </a:extLst>
          </p:cNvPr>
          <p:cNvSpPr>
            <a:spLocks noGrp="1"/>
          </p:cNvSpPr>
          <p:nvPr>
            <p:ph type="sldNum" sz="quarter" idx="12"/>
          </p:nvPr>
        </p:nvSpPr>
        <p:spPr/>
        <p:txBody>
          <a:bodyPr/>
          <a:lstStyle/>
          <a:p>
            <a:fld id="{617A40BD-3997-BB4A-9AE7-14AF3A7E89A9}" type="slidenum">
              <a:rPr lang="en-US" smtClean="0"/>
              <a:t>22</a:t>
            </a:fld>
            <a:endParaRPr lang="en-US"/>
          </a:p>
        </p:txBody>
      </p:sp>
      <p:sp>
        <p:nvSpPr>
          <p:cNvPr id="5" name="Title 1">
            <a:extLst>
              <a:ext uri="{FF2B5EF4-FFF2-40B4-BE49-F238E27FC236}">
                <a16:creationId xmlns:a16="http://schemas.microsoft.com/office/drawing/2014/main" id="{88C87C48-EEDC-4363-92F5-FA8DEFC2DCA3}"/>
              </a:ext>
            </a:extLst>
          </p:cNvPr>
          <p:cNvSpPr>
            <a:spLocks noGrp="1"/>
          </p:cNvSpPr>
          <p:nvPr>
            <p:ph type="title"/>
          </p:nvPr>
        </p:nvSpPr>
        <p:spPr>
          <a:xfrm>
            <a:off x="628650" y="73666"/>
            <a:ext cx="7886700" cy="1325563"/>
          </a:xfrm>
        </p:spPr>
        <p:txBody>
          <a:bodyPr>
            <a:normAutofit/>
          </a:bodyPr>
          <a:lstStyle/>
          <a:p>
            <a:pPr algn="ctr"/>
            <a:r>
              <a:rPr lang="en-US" sz="4800" dirty="0">
                <a:latin typeface="Candara" panose="020E0502030303020204" pitchFamily="34" charset="0"/>
                <a:ea typeface="+mn-ea"/>
                <a:cs typeface="+mn-cs"/>
              </a:rPr>
              <a:t>Evaluation (1)</a:t>
            </a:r>
          </a:p>
        </p:txBody>
      </p:sp>
    </p:spTree>
    <p:extLst>
      <p:ext uri="{BB962C8B-B14F-4D97-AF65-F5344CB8AC3E}">
        <p14:creationId xmlns:p14="http://schemas.microsoft.com/office/powerpoint/2010/main" val="17881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45FA4F-CA6E-48DA-A6CE-C494E477F068}"/>
              </a:ext>
            </a:extLst>
          </p:cNvPr>
          <p:cNvSpPr>
            <a:spLocks noGrp="1"/>
          </p:cNvSpPr>
          <p:nvPr>
            <p:ph type="title"/>
          </p:nvPr>
        </p:nvSpPr>
        <p:spPr>
          <a:xfrm>
            <a:off x="628650" y="73666"/>
            <a:ext cx="7886700" cy="1325563"/>
          </a:xfrm>
        </p:spPr>
        <p:txBody>
          <a:bodyPr>
            <a:normAutofit/>
          </a:bodyPr>
          <a:lstStyle/>
          <a:p>
            <a:pPr algn="ctr"/>
            <a:r>
              <a:rPr lang="en-US" sz="4800" dirty="0">
                <a:latin typeface="Candara" panose="020E0502030303020204" pitchFamily="34" charset="0"/>
                <a:ea typeface="+mn-ea"/>
                <a:cs typeface="+mn-cs"/>
              </a:rPr>
              <a:t>Evaluation (1)</a:t>
            </a:r>
          </a:p>
        </p:txBody>
      </p:sp>
      <p:pic>
        <p:nvPicPr>
          <p:cNvPr id="3" name="Picture 2">
            <a:extLst>
              <a:ext uri="{FF2B5EF4-FFF2-40B4-BE49-F238E27FC236}">
                <a16:creationId xmlns:a16="http://schemas.microsoft.com/office/drawing/2014/main" id="{AB8F7D9B-3821-43F2-B32E-3A194C7BA510}"/>
              </a:ext>
            </a:extLst>
          </p:cNvPr>
          <p:cNvPicPr>
            <a:picLocks noChangeAspect="1"/>
          </p:cNvPicPr>
          <p:nvPr/>
        </p:nvPicPr>
        <p:blipFill>
          <a:blip r:embed="rId3"/>
          <a:stretch>
            <a:fillRect/>
          </a:stretch>
        </p:blipFill>
        <p:spPr>
          <a:xfrm>
            <a:off x="192384" y="1528022"/>
            <a:ext cx="5238096" cy="4047619"/>
          </a:xfrm>
          <a:prstGeom prst="rect">
            <a:avLst/>
          </a:prstGeom>
        </p:spPr>
      </p:pic>
      <p:sp>
        <p:nvSpPr>
          <p:cNvPr id="11" name="Content Placeholder 2">
            <a:extLst>
              <a:ext uri="{FF2B5EF4-FFF2-40B4-BE49-F238E27FC236}">
                <a16:creationId xmlns:a16="http://schemas.microsoft.com/office/drawing/2014/main" id="{CB0AF999-3826-4946-9A3E-DEB2186E42C5}"/>
              </a:ext>
            </a:extLst>
          </p:cNvPr>
          <p:cNvSpPr>
            <a:spLocks noGrp="1"/>
          </p:cNvSpPr>
          <p:nvPr>
            <p:ph idx="1"/>
          </p:nvPr>
        </p:nvSpPr>
        <p:spPr>
          <a:xfrm>
            <a:off x="5759355" y="1528022"/>
            <a:ext cx="2961563" cy="4351338"/>
          </a:xfrm>
        </p:spPr>
        <p:txBody>
          <a:bodyPr/>
          <a:lstStyle/>
          <a:p>
            <a:r>
              <a:rPr lang="en-US" dirty="0">
                <a:latin typeface="Candara" panose="020E0502030303020204" pitchFamily="34" charset="0"/>
              </a:rPr>
              <a:t>Overlap    </a:t>
            </a:r>
            <a:r>
              <a:rPr lang="en-US" b="1" dirty="0">
                <a:solidFill>
                  <a:srgbClr val="00B050"/>
                </a:solidFill>
                <a:latin typeface="Candara" panose="020E0502030303020204" pitchFamily="34" charset="0"/>
              </a:rPr>
              <a:t>+0.29</a:t>
            </a:r>
          </a:p>
          <a:p>
            <a:r>
              <a:rPr lang="en-US" dirty="0">
                <a:latin typeface="Candara" panose="020E0502030303020204" pitchFamily="34" charset="0"/>
              </a:rPr>
              <a:t>Tightness </a:t>
            </a:r>
            <a:r>
              <a:rPr lang="en-US" b="1" dirty="0">
                <a:solidFill>
                  <a:srgbClr val="00B050"/>
                </a:solidFill>
                <a:latin typeface="Candara" panose="020E0502030303020204" pitchFamily="34" charset="0"/>
              </a:rPr>
              <a:t>+0.19</a:t>
            </a:r>
          </a:p>
          <a:p>
            <a:r>
              <a:rPr lang="en-US" dirty="0">
                <a:latin typeface="Candara" panose="020E0502030303020204" pitchFamily="34" charset="0"/>
              </a:rPr>
              <a:t>Coverage   </a:t>
            </a:r>
            <a:r>
              <a:rPr lang="en-US" b="1" dirty="0">
                <a:latin typeface="Candara" panose="020E0502030303020204" pitchFamily="34" charset="0"/>
              </a:rPr>
              <a:t>~</a:t>
            </a:r>
          </a:p>
        </p:txBody>
      </p:sp>
    </p:spTree>
    <p:extLst>
      <p:ext uri="{BB962C8B-B14F-4D97-AF65-F5344CB8AC3E}">
        <p14:creationId xmlns:p14="http://schemas.microsoft.com/office/powerpoint/2010/main" val="405363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BED5B-BB1A-43C1-B4FC-56D5FED383DF}"/>
              </a:ext>
            </a:extLst>
          </p:cNvPr>
          <p:cNvSpPr>
            <a:spLocks noGrp="1"/>
          </p:cNvSpPr>
          <p:nvPr>
            <p:ph idx="1"/>
          </p:nvPr>
        </p:nvSpPr>
        <p:spPr>
          <a:xfrm>
            <a:off x="177422" y="1825625"/>
            <a:ext cx="8761862" cy="4351338"/>
          </a:xfrm>
        </p:spPr>
        <p:txBody>
          <a:bodyPr/>
          <a:lstStyle/>
          <a:p>
            <a:r>
              <a:rPr lang="en-US" dirty="0">
                <a:latin typeface="Candara" panose="020E0502030303020204" pitchFamily="34" charset="0"/>
              </a:rPr>
              <a:t>2 developers found manually refactoring opportunities in their own projects</a:t>
            </a:r>
          </a:p>
          <a:p>
            <a:r>
              <a:rPr lang="en-US" dirty="0">
                <a:latin typeface="Candara" panose="020E0502030303020204" pitchFamily="34" charset="0"/>
              </a:rPr>
              <a:t>We compared their findings with </a:t>
            </a:r>
            <a:r>
              <a:rPr lang="en-US" dirty="0" err="1">
                <a:latin typeface="Candara" panose="020E0502030303020204" pitchFamily="34" charset="0"/>
              </a:rPr>
              <a:t>JDeodorant</a:t>
            </a:r>
            <a:endParaRPr lang="en-US" dirty="0">
              <a:latin typeface="Candara" panose="020E0502030303020204" pitchFamily="34" charset="0"/>
            </a:endParaRPr>
          </a:p>
          <a:p>
            <a:pPr lvl="1"/>
            <a:r>
              <a:rPr lang="en-US" b="1" dirty="0">
                <a:latin typeface="Candara" panose="020E0502030303020204" pitchFamily="34" charset="0"/>
              </a:rPr>
              <a:t>TP</a:t>
            </a:r>
            <a:r>
              <a:rPr lang="en-US" dirty="0">
                <a:latin typeface="Candara" panose="020E0502030303020204" pitchFamily="34" charset="0"/>
              </a:rPr>
              <a:t>: An opportunity identified by human and tool</a:t>
            </a:r>
          </a:p>
          <a:p>
            <a:pPr lvl="1"/>
            <a:r>
              <a:rPr lang="en-US" b="1" dirty="0">
                <a:latin typeface="Candara" panose="020E0502030303020204" pitchFamily="34" charset="0"/>
              </a:rPr>
              <a:t>FP</a:t>
            </a:r>
            <a:r>
              <a:rPr lang="en-US" dirty="0">
                <a:latin typeface="Candara" panose="020E0502030303020204" pitchFamily="34" charset="0"/>
              </a:rPr>
              <a:t>: An opportunity identified only by tool</a:t>
            </a:r>
          </a:p>
          <a:p>
            <a:pPr lvl="1"/>
            <a:r>
              <a:rPr lang="en-US" b="1" dirty="0">
                <a:latin typeface="Candara" panose="020E0502030303020204" pitchFamily="34" charset="0"/>
              </a:rPr>
              <a:t>FN</a:t>
            </a:r>
            <a:r>
              <a:rPr lang="en-US" dirty="0">
                <a:latin typeface="Candara" panose="020E0502030303020204" pitchFamily="34" charset="0"/>
              </a:rPr>
              <a:t>: An opportunity identified only by human</a:t>
            </a:r>
          </a:p>
          <a:p>
            <a:r>
              <a:rPr lang="en-US" dirty="0">
                <a:latin typeface="Candara" panose="020E0502030303020204" pitchFamily="34" charset="0"/>
              </a:rPr>
              <a:t>Average Precision: </a:t>
            </a:r>
            <a:r>
              <a:rPr lang="en-US" b="1" dirty="0">
                <a:latin typeface="Candara" panose="020E0502030303020204" pitchFamily="34" charset="0"/>
              </a:rPr>
              <a:t>51%</a:t>
            </a:r>
          </a:p>
          <a:p>
            <a:r>
              <a:rPr lang="en-US" dirty="0">
                <a:latin typeface="Candara" panose="020E0502030303020204" pitchFamily="34" charset="0"/>
              </a:rPr>
              <a:t>Average Recall: </a:t>
            </a:r>
            <a:r>
              <a:rPr lang="en-US" b="1" dirty="0">
                <a:latin typeface="Candara" panose="020E0502030303020204" pitchFamily="34" charset="0"/>
              </a:rPr>
              <a:t>69%</a:t>
            </a:r>
          </a:p>
        </p:txBody>
      </p:sp>
      <p:sp>
        <p:nvSpPr>
          <p:cNvPr id="4" name="Slide Number Placeholder 3">
            <a:extLst>
              <a:ext uri="{FF2B5EF4-FFF2-40B4-BE49-F238E27FC236}">
                <a16:creationId xmlns:a16="http://schemas.microsoft.com/office/drawing/2014/main" id="{9674D489-941C-4387-A46A-8C4F6CAC5C5F}"/>
              </a:ext>
            </a:extLst>
          </p:cNvPr>
          <p:cNvSpPr>
            <a:spLocks noGrp="1"/>
          </p:cNvSpPr>
          <p:nvPr>
            <p:ph type="sldNum" sz="quarter" idx="12"/>
          </p:nvPr>
        </p:nvSpPr>
        <p:spPr/>
        <p:txBody>
          <a:bodyPr/>
          <a:lstStyle/>
          <a:p>
            <a:fld id="{617A40BD-3997-BB4A-9AE7-14AF3A7E89A9}" type="slidenum">
              <a:rPr lang="en-US" smtClean="0"/>
              <a:t>24</a:t>
            </a:fld>
            <a:endParaRPr lang="en-US"/>
          </a:p>
        </p:txBody>
      </p:sp>
      <p:sp>
        <p:nvSpPr>
          <p:cNvPr id="5" name="Title 1">
            <a:extLst>
              <a:ext uri="{FF2B5EF4-FFF2-40B4-BE49-F238E27FC236}">
                <a16:creationId xmlns:a16="http://schemas.microsoft.com/office/drawing/2014/main" id="{88C87C48-EEDC-4363-92F5-FA8DEFC2DCA3}"/>
              </a:ext>
            </a:extLst>
          </p:cNvPr>
          <p:cNvSpPr>
            <a:spLocks noGrp="1"/>
          </p:cNvSpPr>
          <p:nvPr>
            <p:ph type="title"/>
          </p:nvPr>
        </p:nvSpPr>
        <p:spPr>
          <a:xfrm>
            <a:off x="628650" y="73666"/>
            <a:ext cx="7886700" cy="1325563"/>
          </a:xfrm>
        </p:spPr>
        <p:txBody>
          <a:bodyPr>
            <a:normAutofit/>
          </a:bodyPr>
          <a:lstStyle/>
          <a:p>
            <a:pPr algn="ctr"/>
            <a:r>
              <a:rPr lang="en-US" sz="4800" dirty="0">
                <a:latin typeface="Candara" panose="020E0502030303020204" pitchFamily="34" charset="0"/>
                <a:ea typeface="+mn-ea"/>
                <a:cs typeface="+mn-cs"/>
              </a:rPr>
              <a:t>Evaluation (2)</a:t>
            </a:r>
          </a:p>
        </p:txBody>
      </p:sp>
    </p:spTree>
    <p:extLst>
      <p:ext uri="{BB962C8B-B14F-4D97-AF65-F5344CB8AC3E}">
        <p14:creationId xmlns:p14="http://schemas.microsoft.com/office/powerpoint/2010/main" val="231907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8AA474-0EAA-4077-9196-4D3EEABA73E4}"/>
              </a:ext>
            </a:extLst>
          </p:cNvPr>
          <p:cNvSpPr>
            <a:spLocks noGrp="1"/>
          </p:cNvSpPr>
          <p:nvPr>
            <p:ph type="sldNum" sz="quarter" idx="12"/>
          </p:nvPr>
        </p:nvSpPr>
        <p:spPr/>
        <p:txBody>
          <a:bodyPr/>
          <a:lstStyle/>
          <a:p>
            <a:fld id="{617A40BD-3997-BB4A-9AE7-14AF3A7E89A9}" type="slidenum">
              <a:rPr lang="en-US" smtClean="0"/>
              <a:t>25</a:t>
            </a:fld>
            <a:endParaRPr lang="en-US"/>
          </a:p>
        </p:txBody>
      </p:sp>
      <p:sp>
        <p:nvSpPr>
          <p:cNvPr id="8" name="Rectangle: Rounded Corners 7">
            <a:extLst>
              <a:ext uri="{FF2B5EF4-FFF2-40B4-BE49-F238E27FC236}">
                <a16:creationId xmlns:a16="http://schemas.microsoft.com/office/drawing/2014/main" id="{7786E02F-D79B-42E4-B2CD-9948C442A20E}"/>
              </a:ext>
            </a:extLst>
          </p:cNvPr>
          <p:cNvSpPr/>
          <p:nvPr/>
        </p:nvSpPr>
        <p:spPr>
          <a:xfrm>
            <a:off x="1378423" y="355661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E6AD199-B4E6-48D5-90AC-05871D196020}"/>
              </a:ext>
            </a:extLst>
          </p:cNvPr>
          <p:cNvSpPr/>
          <p:nvPr/>
        </p:nvSpPr>
        <p:spPr>
          <a:xfrm>
            <a:off x="1378423" y="301799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70483EB-0108-494C-BC54-BA95195823A2}"/>
              </a:ext>
            </a:extLst>
          </p:cNvPr>
          <p:cNvSpPr/>
          <p:nvPr/>
        </p:nvSpPr>
        <p:spPr>
          <a:xfrm>
            <a:off x="1023580" y="245867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77B7E9-3E34-478A-A107-EA2C21FF2B47}"/>
              </a:ext>
            </a:extLst>
          </p:cNvPr>
          <p:cNvSpPr/>
          <p:nvPr/>
        </p:nvSpPr>
        <p:spPr>
          <a:xfrm>
            <a:off x="1023580" y="1969295"/>
            <a:ext cx="6000071"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F2AE1C8-6991-426C-926E-61FFCE14366D}"/>
              </a:ext>
            </a:extLst>
          </p:cNvPr>
          <p:cNvSpPr/>
          <p:nvPr/>
        </p:nvSpPr>
        <p:spPr>
          <a:xfrm>
            <a:off x="783771" y="1685191"/>
            <a:ext cx="4596612"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F59A0D-8FC7-40F9-B4FC-3C236F83FBC6}"/>
              </a:ext>
            </a:extLst>
          </p:cNvPr>
          <p:cNvSpPr/>
          <p:nvPr/>
        </p:nvSpPr>
        <p:spPr>
          <a:xfrm>
            <a:off x="1027058" y="328236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800411F-0662-4773-BCF6-4EE0E005CB8F}"/>
              </a:ext>
            </a:extLst>
          </p:cNvPr>
          <p:cNvPicPr>
            <a:picLocks noChangeAspect="1"/>
          </p:cNvPicPr>
          <p:nvPr/>
        </p:nvPicPr>
        <p:blipFill>
          <a:blip r:embed="rId2"/>
          <a:stretch>
            <a:fillRect/>
          </a:stretch>
        </p:blipFill>
        <p:spPr>
          <a:xfrm>
            <a:off x="92764" y="304293"/>
            <a:ext cx="8208634" cy="6280312"/>
          </a:xfrm>
          <a:prstGeom prst="rect">
            <a:avLst/>
          </a:prstGeom>
        </p:spPr>
      </p:pic>
      <p:pic>
        <p:nvPicPr>
          <p:cNvPr id="14" name="Picture 13">
            <a:extLst>
              <a:ext uri="{FF2B5EF4-FFF2-40B4-BE49-F238E27FC236}">
                <a16:creationId xmlns:a16="http://schemas.microsoft.com/office/drawing/2014/main" id="{85A856B2-56BC-452E-84E8-0E8EF12FF765}"/>
              </a:ext>
            </a:extLst>
          </p:cNvPr>
          <p:cNvPicPr>
            <a:picLocks noChangeAspect="1"/>
          </p:cNvPicPr>
          <p:nvPr/>
        </p:nvPicPr>
        <p:blipFill>
          <a:blip r:embed="rId3"/>
          <a:stretch>
            <a:fillRect/>
          </a:stretch>
        </p:blipFill>
        <p:spPr>
          <a:xfrm>
            <a:off x="574373" y="606978"/>
            <a:ext cx="8476862" cy="5660639"/>
          </a:xfrm>
          <a:prstGeom prst="rect">
            <a:avLst/>
          </a:prstGeom>
        </p:spPr>
      </p:pic>
      <p:sp>
        <p:nvSpPr>
          <p:cNvPr id="15" name="Rectangle: Rounded Corners 14">
            <a:extLst>
              <a:ext uri="{FF2B5EF4-FFF2-40B4-BE49-F238E27FC236}">
                <a16:creationId xmlns:a16="http://schemas.microsoft.com/office/drawing/2014/main" id="{F55B24DC-F2C9-455F-B43D-D4B2B3133AD0}"/>
              </a:ext>
            </a:extLst>
          </p:cNvPr>
          <p:cNvSpPr/>
          <p:nvPr/>
        </p:nvSpPr>
        <p:spPr>
          <a:xfrm>
            <a:off x="783771" y="1175159"/>
            <a:ext cx="5576086"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1BB311-0666-4E42-8049-F9FCC73CF557}"/>
              </a:ext>
            </a:extLst>
          </p:cNvPr>
          <p:cNvSpPr/>
          <p:nvPr/>
        </p:nvSpPr>
        <p:spPr>
          <a:xfrm>
            <a:off x="783771" y="902147"/>
            <a:ext cx="2887477" cy="23423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1" grpId="0" animBg="1"/>
      <p:bldP spid="12"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8AA474-0EAA-4077-9196-4D3EEABA73E4}"/>
              </a:ext>
            </a:extLst>
          </p:cNvPr>
          <p:cNvSpPr>
            <a:spLocks noGrp="1"/>
          </p:cNvSpPr>
          <p:nvPr>
            <p:ph type="sldNum" sz="quarter" idx="12"/>
          </p:nvPr>
        </p:nvSpPr>
        <p:spPr/>
        <p:txBody>
          <a:bodyPr/>
          <a:lstStyle/>
          <a:p>
            <a:fld id="{617A40BD-3997-BB4A-9AE7-14AF3A7E89A9}" type="slidenum">
              <a:rPr lang="en-US" smtClean="0"/>
              <a:t>26</a:t>
            </a:fld>
            <a:endParaRPr lang="en-US"/>
          </a:p>
        </p:txBody>
      </p:sp>
      <p:sp>
        <p:nvSpPr>
          <p:cNvPr id="8" name="Rectangle: Rounded Corners 7">
            <a:extLst>
              <a:ext uri="{FF2B5EF4-FFF2-40B4-BE49-F238E27FC236}">
                <a16:creationId xmlns:a16="http://schemas.microsoft.com/office/drawing/2014/main" id="{7786E02F-D79B-42E4-B2CD-9948C442A20E}"/>
              </a:ext>
            </a:extLst>
          </p:cNvPr>
          <p:cNvSpPr/>
          <p:nvPr/>
        </p:nvSpPr>
        <p:spPr>
          <a:xfrm>
            <a:off x="1378423" y="355661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E6AD199-B4E6-48D5-90AC-05871D196020}"/>
              </a:ext>
            </a:extLst>
          </p:cNvPr>
          <p:cNvSpPr/>
          <p:nvPr/>
        </p:nvSpPr>
        <p:spPr>
          <a:xfrm>
            <a:off x="1378423" y="301799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70483EB-0108-494C-BC54-BA95195823A2}"/>
              </a:ext>
            </a:extLst>
          </p:cNvPr>
          <p:cNvSpPr/>
          <p:nvPr/>
        </p:nvSpPr>
        <p:spPr>
          <a:xfrm>
            <a:off x="1023580" y="245867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77B7E9-3E34-478A-A107-EA2C21FF2B47}"/>
              </a:ext>
            </a:extLst>
          </p:cNvPr>
          <p:cNvSpPr/>
          <p:nvPr/>
        </p:nvSpPr>
        <p:spPr>
          <a:xfrm>
            <a:off x="1023580" y="1969295"/>
            <a:ext cx="6000071"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F2AE1C8-6991-426C-926E-61FFCE14366D}"/>
              </a:ext>
            </a:extLst>
          </p:cNvPr>
          <p:cNvSpPr/>
          <p:nvPr/>
        </p:nvSpPr>
        <p:spPr>
          <a:xfrm>
            <a:off x="783771" y="1685191"/>
            <a:ext cx="4596612"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F59A0D-8FC7-40F9-B4FC-3C236F83FBC6}"/>
              </a:ext>
            </a:extLst>
          </p:cNvPr>
          <p:cNvSpPr/>
          <p:nvPr/>
        </p:nvSpPr>
        <p:spPr>
          <a:xfrm>
            <a:off x="1027058" y="328236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800411F-0662-4773-BCF6-4EE0E005CB8F}"/>
              </a:ext>
            </a:extLst>
          </p:cNvPr>
          <p:cNvPicPr>
            <a:picLocks noChangeAspect="1"/>
          </p:cNvPicPr>
          <p:nvPr/>
        </p:nvPicPr>
        <p:blipFill>
          <a:blip r:embed="rId2"/>
          <a:stretch>
            <a:fillRect/>
          </a:stretch>
        </p:blipFill>
        <p:spPr>
          <a:xfrm>
            <a:off x="92764" y="304293"/>
            <a:ext cx="8208634" cy="6280312"/>
          </a:xfrm>
          <a:prstGeom prst="rect">
            <a:avLst/>
          </a:prstGeom>
        </p:spPr>
      </p:pic>
      <p:pic>
        <p:nvPicPr>
          <p:cNvPr id="14" name="Picture 13">
            <a:extLst>
              <a:ext uri="{FF2B5EF4-FFF2-40B4-BE49-F238E27FC236}">
                <a16:creationId xmlns:a16="http://schemas.microsoft.com/office/drawing/2014/main" id="{85A856B2-56BC-452E-84E8-0E8EF12FF765}"/>
              </a:ext>
            </a:extLst>
          </p:cNvPr>
          <p:cNvPicPr>
            <a:picLocks noChangeAspect="1"/>
          </p:cNvPicPr>
          <p:nvPr/>
        </p:nvPicPr>
        <p:blipFill>
          <a:blip r:embed="rId3"/>
          <a:stretch>
            <a:fillRect/>
          </a:stretch>
        </p:blipFill>
        <p:spPr>
          <a:xfrm>
            <a:off x="574373" y="606978"/>
            <a:ext cx="8476862" cy="5660639"/>
          </a:xfrm>
          <a:prstGeom prst="rect">
            <a:avLst/>
          </a:prstGeom>
        </p:spPr>
      </p:pic>
      <p:sp>
        <p:nvSpPr>
          <p:cNvPr id="15" name="Rectangle: Rounded Corners 14">
            <a:extLst>
              <a:ext uri="{FF2B5EF4-FFF2-40B4-BE49-F238E27FC236}">
                <a16:creationId xmlns:a16="http://schemas.microsoft.com/office/drawing/2014/main" id="{F55B24DC-F2C9-455F-B43D-D4B2B3133AD0}"/>
              </a:ext>
            </a:extLst>
          </p:cNvPr>
          <p:cNvSpPr/>
          <p:nvPr/>
        </p:nvSpPr>
        <p:spPr>
          <a:xfrm>
            <a:off x="783771" y="1175159"/>
            <a:ext cx="5576086" cy="25611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1BB311-0666-4E42-8049-F9FCC73CF557}"/>
              </a:ext>
            </a:extLst>
          </p:cNvPr>
          <p:cNvSpPr/>
          <p:nvPr/>
        </p:nvSpPr>
        <p:spPr>
          <a:xfrm>
            <a:off x="783771" y="902147"/>
            <a:ext cx="2887477" cy="23423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3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500" fill="hold"/>
                                        <p:tgtEl>
                                          <p:spTgt spid="10"/>
                                        </p:tgtEl>
                                        <p:attrNameLst>
                                          <p:attrName>style.color</p:attrName>
                                        </p:attrNameLst>
                                      </p:cBhvr>
                                      <p:to>
                                        <a:schemeClr val="accent2"/>
                                      </p:to>
                                    </p:animClr>
                                    <p:animClr clrSpc="rgb" dir="cw">
                                      <p:cBhvr>
                                        <p:cTn id="7" dur="500" fill="hold"/>
                                        <p:tgtEl>
                                          <p:spTgt spid="10"/>
                                        </p:tgtEl>
                                        <p:attrNameLst>
                                          <p:attrName>fillcolor</p:attrName>
                                        </p:attrNameLst>
                                      </p:cBhvr>
                                      <p:to>
                                        <a:schemeClr val="accent2"/>
                                      </p:to>
                                    </p:animClr>
                                    <p:set>
                                      <p:cBhvr>
                                        <p:cTn id="8" dur="500" fill="hold"/>
                                        <p:tgtEl>
                                          <p:spTgt spid="10"/>
                                        </p:tgtEl>
                                        <p:attrNameLst>
                                          <p:attrName>fill.type</p:attrName>
                                        </p:attrNameLst>
                                      </p:cBhvr>
                                      <p:to>
                                        <p:strVal val="solid"/>
                                      </p:to>
                                    </p:set>
                                    <p:set>
                                      <p:cBhvr>
                                        <p:cTn id="9" dur="500" fill="hold"/>
                                        <p:tgtEl>
                                          <p:spTgt spid="10"/>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11"/>
                                        </p:tgtEl>
                                        <p:attrNameLst>
                                          <p:attrName>style.color</p:attrName>
                                        </p:attrNameLst>
                                      </p:cBhvr>
                                      <p:to>
                                        <a:schemeClr val="accent2"/>
                                      </p:to>
                                    </p:animClr>
                                    <p:animClr clrSpc="rgb" dir="cw">
                                      <p:cBhvr>
                                        <p:cTn id="12" dur="500" fill="hold"/>
                                        <p:tgtEl>
                                          <p:spTgt spid="11"/>
                                        </p:tgtEl>
                                        <p:attrNameLst>
                                          <p:attrName>fillcolor</p:attrName>
                                        </p:attrNameLst>
                                      </p:cBhvr>
                                      <p:to>
                                        <a:schemeClr val="accent2"/>
                                      </p:to>
                                    </p:animClr>
                                    <p:set>
                                      <p:cBhvr>
                                        <p:cTn id="13" dur="500" fill="hold"/>
                                        <p:tgtEl>
                                          <p:spTgt spid="11"/>
                                        </p:tgtEl>
                                        <p:attrNameLst>
                                          <p:attrName>fill.type</p:attrName>
                                        </p:attrNameLst>
                                      </p:cBhvr>
                                      <p:to>
                                        <p:strVal val="solid"/>
                                      </p:to>
                                    </p:set>
                                    <p:set>
                                      <p:cBhvr>
                                        <p:cTn id="14" dur="500" fill="hold"/>
                                        <p:tgtEl>
                                          <p:spTgt spid="11"/>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5"/>
                                        </p:tgtEl>
                                        <p:attrNameLst>
                                          <p:attrName>style.color</p:attrName>
                                        </p:attrNameLst>
                                      </p:cBhvr>
                                      <p:to>
                                        <a:schemeClr val="accent2"/>
                                      </p:to>
                                    </p:animClr>
                                    <p:animClr clrSpc="rgb" dir="cw">
                                      <p:cBhvr>
                                        <p:cTn id="17" dur="500" fill="hold"/>
                                        <p:tgtEl>
                                          <p:spTgt spid="15"/>
                                        </p:tgtEl>
                                        <p:attrNameLst>
                                          <p:attrName>fillcolor</p:attrName>
                                        </p:attrNameLst>
                                      </p:cBhvr>
                                      <p:to>
                                        <a:schemeClr val="accent2"/>
                                      </p:to>
                                    </p:animClr>
                                    <p:set>
                                      <p:cBhvr>
                                        <p:cTn id="18" dur="500" fill="hold"/>
                                        <p:tgtEl>
                                          <p:spTgt spid="15"/>
                                        </p:tgtEl>
                                        <p:attrNameLst>
                                          <p:attrName>fill.type</p:attrName>
                                        </p:attrNameLst>
                                      </p:cBhvr>
                                      <p:to>
                                        <p:strVal val="solid"/>
                                      </p:to>
                                    </p:set>
                                    <p:set>
                                      <p:cBhvr>
                                        <p:cTn id="19"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A54AD4-7737-4A92-8FB1-96BA48FB79D4}"/>
              </a:ext>
            </a:extLst>
          </p:cNvPr>
          <p:cNvSpPr>
            <a:spLocks noGrp="1"/>
          </p:cNvSpPr>
          <p:nvPr>
            <p:ph type="sldNum" sz="quarter" idx="12"/>
          </p:nvPr>
        </p:nvSpPr>
        <p:spPr/>
        <p:txBody>
          <a:bodyPr/>
          <a:lstStyle/>
          <a:p>
            <a:fld id="{617A40BD-3997-BB4A-9AE7-14AF3A7E89A9}" type="slidenum">
              <a:rPr lang="en-US" smtClean="0"/>
              <a:t>27</a:t>
            </a:fld>
            <a:endParaRPr lang="en-US"/>
          </a:p>
        </p:txBody>
      </p:sp>
      <p:pic>
        <p:nvPicPr>
          <p:cNvPr id="5" name="Picture 4">
            <a:extLst>
              <a:ext uri="{FF2B5EF4-FFF2-40B4-BE49-F238E27FC236}">
                <a16:creationId xmlns:a16="http://schemas.microsoft.com/office/drawing/2014/main" id="{14C91F9B-3A33-49DC-BB65-6EB258948909}"/>
              </a:ext>
            </a:extLst>
          </p:cNvPr>
          <p:cNvPicPr>
            <a:picLocks noChangeAspect="1"/>
          </p:cNvPicPr>
          <p:nvPr/>
        </p:nvPicPr>
        <p:blipFill>
          <a:blip r:embed="rId2"/>
          <a:stretch>
            <a:fillRect/>
          </a:stretch>
        </p:blipFill>
        <p:spPr>
          <a:xfrm>
            <a:off x="88953" y="306968"/>
            <a:ext cx="8224920" cy="7454814"/>
          </a:xfrm>
          <a:prstGeom prst="rect">
            <a:avLst/>
          </a:prstGeom>
        </p:spPr>
      </p:pic>
      <p:sp>
        <p:nvSpPr>
          <p:cNvPr id="14" name="Rectangle: Rounded Corners 13">
            <a:extLst>
              <a:ext uri="{FF2B5EF4-FFF2-40B4-BE49-F238E27FC236}">
                <a16:creationId xmlns:a16="http://schemas.microsoft.com/office/drawing/2014/main" id="{B4A49D13-89E0-40E1-9AB4-DB6DA7E828F8}"/>
              </a:ext>
            </a:extLst>
          </p:cNvPr>
          <p:cNvSpPr/>
          <p:nvPr/>
        </p:nvSpPr>
        <p:spPr>
          <a:xfrm>
            <a:off x="1023580" y="1969295"/>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B8FBAB6-EF01-4C33-AA3E-58BD8E544255}"/>
              </a:ext>
            </a:extLst>
          </p:cNvPr>
          <p:cNvSpPr/>
          <p:nvPr/>
        </p:nvSpPr>
        <p:spPr>
          <a:xfrm>
            <a:off x="783771" y="1685191"/>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0A07354-7B07-49AF-8263-A1AD7245CB6C}"/>
              </a:ext>
            </a:extLst>
          </p:cNvPr>
          <p:cNvSpPr/>
          <p:nvPr/>
        </p:nvSpPr>
        <p:spPr>
          <a:xfrm>
            <a:off x="783771" y="1186931"/>
            <a:ext cx="5576086"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E2AD283-C428-49F9-9DD7-38D194CEF456}"/>
              </a:ext>
            </a:extLst>
          </p:cNvPr>
          <p:cNvSpPr/>
          <p:nvPr/>
        </p:nvSpPr>
        <p:spPr>
          <a:xfrm>
            <a:off x="1023580" y="5298851"/>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FF2A975-7FA0-4640-A78B-C51602A74A98}"/>
              </a:ext>
            </a:extLst>
          </p:cNvPr>
          <p:cNvSpPr/>
          <p:nvPr/>
        </p:nvSpPr>
        <p:spPr>
          <a:xfrm>
            <a:off x="783771" y="5014747"/>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C17EDE7-3E21-44DB-874E-D40A8B30E2EF}"/>
              </a:ext>
            </a:extLst>
          </p:cNvPr>
          <p:cNvSpPr/>
          <p:nvPr/>
        </p:nvSpPr>
        <p:spPr>
          <a:xfrm>
            <a:off x="783771" y="4747717"/>
            <a:ext cx="5576086" cy="24558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E889554-45C4-42D3-89EE-46FB2B211CD5}"/>
              </a:ext>
            </a:extLst>
          </p:cNvPr>
          <p:cNvSpPr/>
          <p:nvPr/>
        </p:nvSpPr>
        <p:spPr>
          <a:xfrm>
            <a:off x="1378423" y="664006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A7D815B-7230-4979-95F6-D413B459CC42}"/>
              </a:ext>
            </a:extLst>
          </p:cNvPr>
          <p:cNvSpPr/>
          <p:nvPr/>
        </p:nvSpPr>
        <p:spPr>
          <a:xfrm>
            <a:off x="1378423" y="610144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379D6C6-F5A2-4F3F-96B8-8C59CAC882BF}"/>
              </a:ext>
            </a:extLst>
          </p:cNvPr>
          <p:cNvSpPr/>
          <p:nvPr/>
        </p:nvSpPr>
        <p:spPr>
          <a:xfrm>
            <a:off x="1023580" y="554212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F7B3E5E-424E-4171-82F1-3E2434DC0414}"/>
              </a:ext>
            </a:extLst>
          </p:cNvPr>
          <p:cNvSpPr/>
          <p:nvPr/>
        </p:nvSpPr>
        <p:spPr>
          <a:xfrm>
            <a:off x="1027058" y="636581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4EBE45D-BEA9-461D-8435-B266C1B3D03B}"/>
              </a:ext>
            </a:extLst>
          </p:cNvPr>
          <p:cNvSpPr/>
          <p:nvPr/>
        </p:nvSpPr>
        <p:spPr>
          <a:xfrm>
            <a:off x="783771" y="4474704"/>
            <a:ext cx="2887477" cy="23423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15EED46-C72D-4E08-9C19-A1C82204561B}"/>
              </a:ext>
            </a:extLst>
          </p:cNvPr>
          <p:cNvPicPr>
            <a:picLocks noChangeAspect="1"/>
          </p:cNvPicPr>
          <p:nvPr/>
        </p:nvPicPr>
        <p:blipFill>
          <a:blip r:embed="rId3"/>
          <a:stretch>
            <a:fillRect/>
          </a:stretch>
        </p:blipFill>
        <p:spPr>
          <a:xfrm>
            <a:off x="6124353" y="2510306"/>
            <a:ext cx="2700602" cy="1890420"/>
          </a:xfrm>
          <a:prstGeom prst="rect">
            <a:avLst/>
          </a:prstGeom>
        </p:spPr>
      </p:pic>
    </p:spTree>
    <p:extLst>
      <p:ext uri="{BB962C8B-B14F-4D97-AF65-F5344CB8AC3E}">
        <p14:creationId xmlns:p14="http://schemas.microsoft.com/office/powerpoint/2010/main" val="33754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E565A1-A203-418B-A69C-809FFE6EC4E6}"/>
              </a:ext>
            </a:extLst>
          </p:cNvPr>
          <p:cNvSpPr>
            <a:spLocks noGrp="1"/>
          </p:cNvSpPr>
          <p:nvPr>
            <p:ph type="sldNum" sz="quarter" idx="12"/>
          </p:nvPr>
        </p:nvSpPr>
        <p:spPr/>
        <p:txBody>
          <a:bodyPr/>
          <a:lstStyle/>
          <a:p>
            <a:fld id="{617A40BD-3997-BB4A-9AE7-14AF3A7E89A9}" type="slidenum">
              <a:rPr lang="en-US" smtClean="0"/>
              <a:t>28</a:t>
            </a:fld>
            <a:endParaRPr lang="en-US"/>
          </a:p>
        </p:txBody>
      </p:sp>
      <p:sp>
        <p:nvSpPr>
          <p:cNvPr id="5" name="Content Placeholder 4">
            <a:extLst>
              <a:ext uri="{FF2B5EF4-FFF2-40B4-BE49-F238E27FC236}">
                <a16:creationId xmlns:a16="http://schemas.microsoft.com/office/drawing/2014/main" id="{C1E7E707-AB8C-489D-A730-C3469456AF36}"/>
              </a:ext>
            </a:extLst>
          </p:cNvPr>
          <p:cNvSpPr txBox="1">
            <a:spLocks/>
          </p:cNvSpPr>
          <p:nvPr/>
        </p:nvSpPr>
        <p:spPr>
          <a:xfrm>
            <a:off x="0" y="2691301"/>
            <a:ext cx="9144000" cy="1475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latin typeface="Candara" panose="020E0502030303020204" pitchFamily="34" charset="0"/>
              </a:rPr>
              <a:t>How this work affected my</a:t>
            </a:r>
          </a:p>
          <a:p>
            <a:pPr marL="0" indent="0" algn="ctr">
              <a:buNone/>
            </a:pPr>
            <a:r>
              <a:rPr lang="en-US" sz="4800" dirty="0">
                <a:latin typeface="Candara" panose="020E0502030303020204" pitchFamily="34" charset="0"/>
              </a:rPr>
              <a:t>research and career?</a:t>
            </a:r>
            <a:endParaRPr lang="en-CA" sz="4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263951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966052-6300-45FB-9896-C8874B00A01E}"/>
              </a:ext>
            </a:extLst>
          </p:cNvPr>
          <p:cNvSpPr>
            <a:spLocks noGrp="1"/>
          </p:cNvSpPr>
          <p:nvPr>
            <p:ph type="sldNum" sz="quarter" idx="12"/>
          </p:nvPr>
        </p:nvSpPr>
        <p:spPr/>
        <p:txBody>
          <a:bodyPr/>
          <a:lstStyle/>
          <a:p>
            <a:fld id="{617A40BD-3997-BB4A-9AE7-14AF3A7E89A9}" type="slidenum">
              <a:rPr lang="en-US" smtClean="0"/>
              <a:t>29</a:t>
            </a:fld>
            <a:endParaRPr lang="en-US"/>
          </a:p>
        </p:txBody>
      </p:sp>
      <p:pic>
        <p:nvPicPr>
          <p:cNvPr id="8" name="Picture 7">
            <a:extLst>
              <a:ext uri="{FF2B5EF4-FFF2-40B4-BE49-F238E27FC236}">
                <a16:creationId xmlns:a16="http://schemas.microsoft.com/office/drawing/2014/main" id="{0F9DE9E3-1992-413D-ACF8-74672912418F}"/>
              </a:ext>
            </a:extLst>
          </p:cNvPr>
          <p:cNvPicPr>
            <a:picLocks noChangeAspect="1"/>
          </p:cNvPicPr>
          <p:nvPr/>
        </p:nvPicPr>
        <p:blipFill>
          <a:blip r:embed="rId3"/>
          <a:stretch>
            <a:fillRect/>
          </a:stretch>
        </p:blipFill>
        <p:spPr>
          <a:xfrm>
            <a:off x="466152" y="1402812"/>
            <a:ext cx="8211696" cy="4982270"/>
          </a:xfrm>
          <a:prstGeom prst="rect">
            <a:avLst/>
          </a:prstGeom>
        </p:spPr>
      </p:pic>
      <p:pic>
        <p:nvPicPr>
          <p:cNvPr id="12" name="Picture 11">
            <a:extLst>
              <a:ext uri="{FF2B5EF4-FFF2-40B4-BE49-F238E27FC236}">
                <a16:creationId xmlns:a16="http://schemas.microsoft.com/office/drawing/2014/main" id="{E79A876F-BC0E-436F-A0E2-8CEE8FAC6130}"/>
              </a:ext>
            </a:extLst>
          </p:cNvPr>
          <p:cNvPicPr>
            <a:picLocks noChangeAspect="1"/>
          </p:cNvPicPr>
          <p:nvPr/>
        </p:nvPicPr>
        <p:blipFill rotWithShape="1">
          <a:blip r:embed="rId4"/>
          <a:srcRect t="16987" b="56750"/>
          <a:stretch/>
        </p:blipFill>
        <p:spPr>
          <a:xfrm>
            <a:off x="0" y="263471"/>
            <a:ext cx="9144000" cy="1100381"/>
          </a:xfrm>
          <a:prstGeom prst="rect">
            <a:avLst/>
          </a:prstGeom>
        </p:spPr>
      </p:pic>
    </p:spTree>
    <p:extLst>
      <p:ext uri="{BB962C8B-B14F-4D97-AF65-F5344CB8AC3E}">
        <p14:creationId xmlns:p14="http://schemas.microsoft.com/office/powerpoint/2010/main" val="342445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29B43A-7CF5-4DEC-8ADA-4E8889AA4F26}"/>
              </a:ext>
            </a:extLst>
          </p:cNvPr>
          <p:cNvSpPr>
            <a:spLocks noGrp="1"/>
          </p:cNvSpPr>
          <p:nvPr>
            <p:ph type="sldNum" sz="quarter" idx="12"/>
          </p:nvPr>
        </p:nvSpPr>
        <p:spPr/>
        <p:txBody>
          <a:bodyPr/>
          <a:lstStyle/>
          <a:p>
            <a:fld id="{617A40BD-3997-BB4A-9AE7-14AF3A7E89A9}" type="slidenum">
              <a:rPr lang="en-US" smtClean="0"/>
              <a:t>3</a:t>
            </a:fld>
            <a:endParaRPr lang="en-US"/>
          </a:p>
        </p:txBody>
      </p:sp>
      <p:pic>
        <p:nvPicPr>
          <p:cNvPr id="5" name="Picture 4">
            <a:extLst>
              <a:ext uri="{FF2B5EF4-FFF2-40B4-BE49-F238E27FC236}">
                <a16:creationId xmlns:a16="http://schemas.microsoft.com/office/drawing/2014/main" id="{5145FD75-4809-429B-8530-D250F13E2959}"/>
              </a:ext>
            </a:extLst>
          </p:cNvPr>
          <p:cNvPicPr>
            <a:picLocks noChangeAspect="1"/>
          </p:cNvPicPr>
          <p:nvPr/>
        </p:nvPicPr>
        <p:blipFill rotWithShape="1">
          <a:blip r:embed="rId3"/>
          <a:srcRect l="21860" r="19168" b="18549"/>
          <a:stretch/>
        </p:blipFill>
        <p:spPr>
          <a:xfrm>
            <a:off x="6655553" y="495946"/>
            <a:ext cx="1859797" cy="2202805"/>
          </a:xfrm>
          <a:prstGeom prst="ellipse">
            <a:avLst/>
          </a:prstGeom>
          <a:noFill/>
        </p:spPr>
      </p:pic>
      <p:sp>
        <p:nvSpPr>
          <p:cNvPr id="7" name="TextBox 6">
            <a:extLst>
              <a:ext uri="{FF2B5EF4-FFF2-40B4-BE49-F238E27FC236}">
                <a16:creationId xmlns:a16="http://schemas.microsoft.com/office/drawing/2014/main" id="{DD535416-B32C-4A54-9CA4-5BAEA0FF0B62}"/>
              </a:ext>
            </a:extLst>
          </p:cNvPr>
          <p:cNvSpPr txBox="1"/>
          <p:nvPr/>
        </p:nvSpPr>
        <p:spPr>
          <a:xfrm>
            <a:off x="930165" y="92298"/>
            <a:ext cx="1913729" cy="584775"/>
          </a:xfrm>
          <a:prstGeom prst="rect">
            <a:avLst/>
          </a:prstGeom>
          <a:noFill/>
        </p:spPr>
        <p:txBody>
          <a:bodyPr wrap="none" rtlCol="0">
            <a:spAutoFit/>
          </a:bodyPr>
          <a:lstStyle/>
          <a:p>
            <a:r>
              <a:rPr lang="en-US" sz="3200" dirty="0">
                <a:latin typeface="Candara" panose="020E0502030303020204" pitchFamily="34" charset="0"/>
              </a:rPr>
              <a:t>Year 2008</a:t>
            </a:r>
          </a:p>
        </p:txBody>
      </p:sp>
      <p:pic>
        <p:nvPicPr>
          <p:cNvPr id="9" name="Picture 8">
            <a:extLst>
              <a:ext uri="{FF2B5EF4-FFF2-40B4-BE49-F238E27FC236}">
                <a16:creationId xmlns:a16="http://schemas.microsoft.com/office/drawing/2014/main" id="{9E83B269-733C-4BD0-926C-DFF30D5F30AE}"/>
              </a:ext>
            </a:extLst>
          </p:cNvPr>
          <p:cNvPicPr>
            <a:picLocks noChangeAspect="1"/>
          </p:cNvPicPr>
          <p:nvPr/>
        </p:nvPicPr>
        <p:blipFill rotWithShape="1">
          <a:blip r:embed="rId4"/>
          <a:srcRect l="7795" b="7172"/>
          <a:stretch/>
        </p:blipFill>
        <p:spPr>
          <a:xfrm>
            <a:off x="930165" y="3261328"/>
            <a:ext cx="1598418" cy="2272370"/>
          </a:xfrm>
          <a:prstGeom prst="ellipse">
            <a:avLst/>
          </a:prstGeom>
          <a:noFill/>
        </p:spPr>
      </p:pic>
      <p:sp>
        <p:nvSpPr>
          <p:cNvPr id="2" name="Speech Bubble: Oval 1">
            <a:extLst>
              <a:ext uri="{FF2B5EF4-FFF2-40B4-BE49-F238E27FC236}">
                <a16:creationId xmlns:a16="http://schemas.microsoft.com/office/drawing/2014/main" id="{98D683BF-D875-4508-A221-EBDE36DE8395}"/>
              </a:ext>
            </a:extLst>
          </p:cNvPr>
          <p:cNvSpPr/>
          <p:nvPr/>
        </p:nvSpPr>
        <p:spPr>
          <a:xfrm>
            <a:off x="3168869" y="2301766"/>
            <a:ext cx="2790497" cy="1481958"/>
          </a:xfrm>
          <a:prstGeom prst="wedgeEllipseCallout">
            <a:avLst>
              <a:gd name="adj1" fmla="val -85240"/>
              <a:gd name="adj2" fmla="val 1029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ndara" panose="020E0502030303020204" pitchFamily="34" charset="0"/>
              </a:rPr>
              <a:t>Let’s try to solve the </a:t>
            </a:r>
            <a:r>
              <a:rPr lang="en-US" sz="2000" b="1" dirty="0">
                <a:solidFill>
                  <a:schemeClr val="tx1"/>
                </a:solidFill>
                <a:latin typeface="Candara" panose="020E0502030303020204" pitchFamily="34" charset="0"/>
              </a:rPr>
              <a:t>Extract Method</a:t>
            </a:r>
            <a:r>
              <a:rPr lang="en-US" dirty="0">
                <a:solidFill>
                  <a:schemeClr val="tx1"/>
                </a:solidFill>
                <a:latin typeface="Candara" panose="020E0502030303020204" pitchFamily="34" charset="0"/>
              </a:rPr>
              <a:t> problem</a:t>
            </a:r>
          </a:p>
        </p:txBody>
      </p:sp>
      <p:sp>
        <p:nvSpPr>
          <p:cNvPr id="11" name="Speech Bubble: Oval 10">
            <a:extLst>
              <a:ext uri="{FF2B5EF4-FFF2-40B4-BE49-F238E27FC236}">
                <a16:creationId xmlns:a16="http://schemas.microsoft.com/office/drawing/2014/main" id="{1C6AA424-8AB7-4E69-A071-DF06C3EC6249}"/>
              </a:ext>
            </a:extLst>
          </p:cNvPr>
          <p:cNvSpPr/>
          <p:nvPr/>
        </p:nvSpPr>
        <p:spPr>
          <a:xfrm>
            <a:off x="3163612" y="2296506"/>
            <a:ext cx="2790497" cy="1481958"/>
          </a:xfrm>
          <a:prstGeom prst="wedgeEllipseCallout">
            <a:avLst>
              <a:gd name="adj1" fmla="val 92161"/>
              <a:gd name="adj2" fmla="val -736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ndara" panose="020E0502030303020204" pitchFamily="34" charset="0"/>
            </a:endParaRPr>
          </a:p>
        </p:txBody>
      </p:sp>
    </p:spTree>
    <p:extLst>
      <p:ext uri="{BB962C8B-B14F-4D97-AF65-F5344CB8AC3E}">
        <p14:creationId xmlns:p14="http://schemas.microsoft.com/office/powerpoint/2010/main" val="1765651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40BE-2EE8-42AC-9110-E1D88F417DE8}"/>
              </a:ext>
            </a:extLst>
          </p:cNvPr>
          <p:cNvSpPr>
            <a:spLocks noGrp="1"/>
          </p:cNvSpPr>
          <p:nvPr>
            <p:ph type="title"/>
          </p:nvPr>
        </p:nvSpPr>
        <p:spPr/>
        <p:txBody>
          <a:bodyPr>
            <a:normAutofit fontScale="90000"/>
          </a:bodyPr>
          <a:lstStyle/>
          <a:p>
            <a:pPr algn="ctr"/>
            <a:r>
              <a:rPr lang="en-US" sz="4800" dirty="0">
                <a:latin typeface="Candara" panose="020E0502030303020204" pitchFamily="34" charset="0"/>
                <a:ea typeface="+mn-ea"/>
                <a:cs typeface="+mn-cs"/>
              </a:rPr>
              <a:t>Assessing the Refactorability</a:t>
            </a:r>
            <a:br>
              <a:rPr lang="en-US" sz="4800" dirty="0">
                <a:latin typeface="Candara" panose="020E0502030303020204" pitchFamily="34" charset="0"/>
                <a:ea typeface="+mn-ea"/>
                <a:cs typeface="+mn-cs"/>
              </a:rPr>
            </a:br>
            <a:r>
              <a:rPr lang="en-US" sz="4800" dirty="0">
                <a:latin typeface="Candara" panose="020E0502030303020204" pitchFamily="34" charset="0"/>
                <a:ea typeface="+mn-ea"/>
                <a:cs typeface="+mn-cs"/>
              </a:rPr>
              <a:t>of Software Clones</a:t>
            </a:r>
          </a:p>
        </p:txBody>
      </p:sp>
      <p:sp>
        <p:nvSpPr>
          <p:cNvPr id="3" name="Content Placeholder 2">
            <a:extLst>
              <a:ext uri="{FF2B5EF4-FFF2-40B4-BE49-F238E27FC236}">
                <a16:creationId xmlns:a16="http://schemas.microsoft.com/office/drawing/2014/main" id="{516FEE33-2D64-447D-8A21-E1D16ACEF993}"/>
              </a:ext>
            </a:extLst>
          </p:cNvPr>
          <p:cNvSpPr>
            <a:spLocks noGrp="1"/>
          </p:cNvSpPr>
          <p:nvPr>
            <p:ph idx="1"/>
          </p:nvPr>
        </p:nvSpPr>
        <p:spPr>
          <a:xfrm>
            <a:off x="170481" y="1949608"/>
            <a:ext cx="8787539" cy="3831257"/>
          </a:xfrm>
        </p:spPr>
        <p:txBody>
          <a:bodyPr>
            <a:normAutofit/>
          </a:bodyPr>
          <a:lstStyle/>
          <a:p>
            <a:r>
              <a:rPr lang="en-CA" sz="3200" dirty="0">
                <a:latin typeface="Candara" panose="020E0502030303020204" pitchFamily="34" charset="0"/>
              </a:rPr>
              <a:t>First approach to automatically assess whether a pair of clones can be </a:t>
            </a:r>
            <a:r>
              <a:rPr lang="en-CA" sz="3200" b="1" dirty="0">
                <a:latin typeface="Candara" panose="020E0502030303020204" pitchFamily="34" charset="0"/>
              </a:rPr>
              <a:t>safely refactored</a:t>
            </a:r>
            <a:endParaRPr lang="en-CA" sz="3200" dirty="0">
              <a:latin typeface="Candara" panose="020E0502030303020204" pitchFamily="34" charset="0"/>
            </a:endParaRPr>
          </a:p>
          <a:p>
            <a:r>
              <a:rPr lang="en-CA" sz="3200" dirty="0">
                <a:latin typeface="Candara" panose="020E0502030303020204" pitchFamily="34" charset="0"/>
              </a:rPr>
              <a:t>Optimize statement matching of the clones</a:t>
            </a:r>
          </a:p>
          <a:p>
            <a:pPr lvl="1"/>
            <a:r>
              <a:rPr lang="en-CA" sz="2800" b="1" dirty="0">
                <a:latin typeface="Candara" panose="020E0502030303020204" pitchFamily="34" charset="0"/>
              </a:rPr>
              <a:t>Maximize</a:t>
            </a:r>
            <a:r>
              <a:rPr lang="en-CA" sz="2800" dirty="0">
                <a:latin typeface="Candara" panose="020E0502030303020204" pitchFamily="34" charset="0"/>
              </a:rPr>
              <a:t> the number of </a:t>
            </a:r>
            <a:r>
              <a:rPr lang="en-CA" sz="2800" b="1" dirty="0">
                <a:latin typeface="Candara" panose="020E0502030303020204" pitchFamily="34" charset="0"/>
              </a:rPr>
              <a:t>matched statements</a:t>
            </a:r>
          </a:p>
          <a:p>
            <a:pPr lvl="1"/>
            <a:r>
              <a:rPr lang="en-CA" sz="2800" b="1" dirty="0">
                <a:latin typeface="Candara" panose="020E0502030303020204" pitchFamily="34" charset="0"/>
              </a:rPr>
              <a:t>Minimize</a:t>
            </a:r>
            <a:r>
              <a:rPr lang="en-CA" sz="2800" dirty="0">
                <a:latin typeface="Candara" panose="020E0502030303020204" pitchFamily="34" charset="0"/>
              </a:rPr>
              <a:t> the number of </a:t>
            </a:r>
            <a:r>
              <a:rPr lang="en-CA" sz="2800" b="1" dirty="0">
                <a:latin typeface="Candara" panose="020E0502030303020204" pitchFamily="34" charset="0"/>
              </a:rPr>
              <a:t>differences</a:t>
            </a:r>
            <a:r>
              <a:rPr lang="en-CA" sz="2800" dirty="0">
                <a:latin typeface="Candara" panose="020E0502030303020204" pitchFamily="34" charset="0"/>
              </a:rPr>
              <a:t> between them</a:t>
            </a:r>
          </a:p>
          <a:p>
            <a:r>
              <a:rPr lang="en-CA" sz="3200" dirty="0">
                <a:latin typeface="Candara" panose="020E0502030303020204" pitchFamily="34" charset="0"/>
              </a:rPr>
              <a:t>List of </a:t>
            </a:r>
            <a:r>
              <a:rPr lang="en-CA" sz="3200" b="1" dirty="0">
                <a:latin typeface="Candara" panose="020E0502030303020204" pitchFamily="34" charset="0"/>
              </a:rPr>
              <a:t>preconditions</a:t>
            </a:r>
            <a:r>
              <a:rPr lang="en-CA" sz="3200" dirty="0">
                <a:latin typeface="Candara" panose="020E0502030303020204" pitchFamily="34" charset="0"/>
              </a:rPr>
              <a:t> to ensure that the differences can be safely parameterized</a:t>
            </a:r>
          </a:p>
          <a:p>
            <a:pPr lvl="1"/>
            <a:endParaRPr lang="en-CA" sz="2800"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6CE695AA-DB08-46B6-9E78-CEB262B0A0DC}"/>
              </a:ext>
            </a:extLst>
          </p:cNvPr>
          <p:cNvSpPr>
            <a:spLocks noGrp="1"/>
          </p:cNvSpPr>
          <p:nvPr>
            <p:ph type="sldNum" sz="quarter" idx="12"/>
          </p:nvPr>
        </p:nvSpPr>
        <p:spPr/>
        <p:txBody>
          <a:bodyPr/>
          <a:lstStyle/>
          <a:p>
            <a:fld id="{617A40BD-3997-BB4A-9AE7-14AF3A7E89A9}" type="slidenum">
              <a:rPr lang="en-US" smtClean="0"/>
              <a:t>30</a:t>
            </a:fld>
            <a:endParaRPr lang="en-US"/>
          </a:p>
        </p:txBody>
      </p:sp>
    </p:spTree>
    <p:extLst>
      <p:ext uri="{BB962C8B-B14F-4D97-AF65-F5344CB8AC3E}">
        <p14:creationId xmlns:p14="http://schemas.microsoft.com/office/powerpoint/2010/main" val="20713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343CC-1D8C-4464-AB55-E4640C279200}"/>
              </a:ext>
            </a:extLst>
          </p:cNvPr>
          <p:cNvSpPr>
            <a:spLocks noGrp="1"/>
          </p:cNvSpPr>
          <p:nvPr>
            <p:ph type="sldNum" sz="quarter" idx="12"/>
          </p:nvPr>
        </p:nvSpPr>
        <p:spPr/>
        <p:txBody>
          <a:bodyPr/>
          <a:lstStyle/>
          <a:p>
            <a:fld id="{617A40BD-3997-BB4A-9AE7-14AF3A7E89A9}" type="slidenum">
              <a:rPr lang="en-US" smtClean="0"/>
              <a:t>31</a:t>
            </a:fld>
            <a:endParaRPr lang="en-US"/>
          </a:p>
        </p:txBody>
      </p:sp>
      <p:pic>
        <p:nvPicPr>
          <p:cNvPr id="10" name="Picture 9">
            <a:extLst>
              <a:ext uri="{FF2B5EF4-FFF2-40B4-BE49-F238E27FC236}">
                <a16:creationId xmlns:a16="http://schemas.microsoft.com/office/drawing/2014/main" id="{948DFAFD-460C-4F5F-88CB-7C867C88CE8A}"/>
              </a:ext>
            </a:extLst>
          </p:cNvPr>
          <p:cNvPicPr>
            <a:picLocks noChangeAspect="1"/>
          </p:cNvPicPr>
          <p:nvPr/>
        </p:nvPicPr>
        <p:blipFill>
          <a:blip r:embed="rId2"/>
          <a:stretch>
            <a:fillRect/>
          </a:stretch>
        </p:blipFill>
        <p:spPr>
          <a:xfrm>
            <a:off x="0" y="716375"/>
            <a:ext cx="9144000" cy="5425250"/>
          </a:xfrm>
          <a:prstGeom prst="rect">
            <a:avLst/>
          </a:prstGeom>
        </p:spPr>
      </p:pic>
    </p:spTree>
    <p:extLst>
      <p:ext uri="{BB962C8B-B14F-4D97-AF65-F5344CB8AC3E}">
        <p14:creationId xmlns:p14="http://schemas.microsoft.com/office/powerpoint/2010/main" val="4215662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7C9C-D2CB-480A-B90C-F027D87F2082}"/>
              </a:ext>
            </a:extLst>
          </p:cNvPr>
          <p:cNvSpPr>
            <a:spLocks noGrp="1"/>
          </p:cNvSpPr>
          <p:nvPr>
            <p:ph type="title"/>
          </p:nvPr>
        </p:nvSpPr>
        <p:spPr/>
        <p:txBody>
          <a:bodyPr/>
          <a:lstStyle/>
          <a:p>
            <a:pPr algn="ctr"/>
            <a:r>
              <a:rPr lang="en-US" dirty="0">
                <a:latin typeface="Candara" panose="020E0502030303020204" pitchFamily="34" charset="0"/>
              </a:rPr>
              <a:t>Large-scale Empirical Study</a:t>
            </a:r>
            <a:endParaRPr lang="en-US" dirty="0"/>
          </a:p>
        </p:txBody>
      </p:sp>
      <p:sp>
        <p:nvSpPr>
          <p:cNvPr id="3" name="Content Placeholder 2">
            <a:extLst>
              <a:ext uri="{FF2B5EF4-FFF2-40B4-BE49-F238E27FC236}">
                <a16:creationId xmlns:a16="http://schemas.microsoft.com/office/drawing/2014/main" id="{FAE3ECA3-48EA-4AD8-8F8F-A9A1BD7FC2CE}"/>
              </a:ext>
            </a:extLst>
          </p:cNvPr>
          <p:cNvSpPr>
            <a:spLocks noGrp="1"/>
          </p:cNvSpPr>
          <p:nvPr>
            <p:ph idx="1"/>
          </p:nvPr>
        </p:nvSpPr>
        <p:spPr>
          <a:xfrm>
            <a:off x="449451" y="1825625"/>
            <a:ext cx="8214101" cy="4351338"/>
          </a:xfrm>
        </p:spPr>
        <p:txBody>
          <a:bodyPr>
            <a:normAutofit/>
          </a:bodyPr>
          <a:lstStyle/>
          <a:p>
            <a:r>
              <a:rPr lang="en-CA" sz="3200" dirty="0">
                <a:latin typeface="Candara" panose="020E0502030303020204" pitchFamily="34" charset="0"/>
              </a:rPr>
              <a:t>Studied </a:t>
            </a:r>
            <a:r>
              <a:rPr lang="en-CA" sz="3200" b="1" dirty="0">
                <a:latin typeface="Candara" panose="020E0502030303020204" pitchFamily="34" charset="0"/>
              </a:rPr>
              <a:t>1M+</a:t>
            </a:r>
            <a:r>
              <a:rPr lang="en-CA" sz="3200" dirty="0">
                <a:latin typeface="Candara" panose="020E0502030303020204" pitchFamily="34" charset="0"/>
              </a:rPr>
              <a:t> clones detected by 4 clone detectors in 9 open-source projects</a:t>
            </a:r>
          </a:p>
          <a:p>
            <a:r>
              <a:rPr lang="en-CA" sz="3200" b="1" dirty="0">
                <a:latin typeface="Candara" panose="020E0502030303020204" pitchFamily="34" charset="0"/>
              </a:rPr>
              <a:t>94%</a:t>
            </a:r>
            <a:r>
              <a:rPr lang="en-CA" sz="3200" dirty="0">
                <a:latin typeface="Candara" panose="020E0502030303020204" pitchFamily="34" charset="0"/>
              </a:rPr>
              <a:t> of the clones are either </a:t>
            </a:r>
            <a:r>
              <a:rPr lang="en-CA" sz="3200" b="1" dirty="0">
                <a:latin typeface="Candara" panose="020E0502030303020204" pitchFamily="34" charset="0"/>
              </a:rPr>
              <a:t>Type-2</a:t>
            </a:r>
            <a:r>
              <a:rPr lang="en-CA" sz="3200" dirty="0">
                <a:latin typeface="Candara" panose="020E0502030303020204" pitchFamily="34" charset="0"/>
              </a:rPr>
              <a:t> or </a:t>
            </a:r>
            <a:r>
              <a:rPr lang="en-CA" sz="3200" b="1" dirty="0">
                <a:latin typeface="Candara" panose="020E0502030303020204" pitchFamily="34" charset="0"/>
              </a:rPr>
              <a:t>Type-3</a:t>
            </a:r>
          </a:p>
          <a:p>
            <a:r>
              <a:rPr lang="en-CA" sz="3200" dirty="0">
                <a:latin typeface="Candara" panose="020E0502030303020204" pitchFamily="34" charset="0"/>
              </a:rPr>
              <a:t>Out of those, </a:t>
            </a:r>
            <a:r>
              <a:rPr lang="en-CA" sz="3200" b="1" dirty="0">
                <a:latin typeface="Candara" panose="020E0502030303020204" pitchFamily="34" charset="0"/>
              </a:rPr>
              <a:t>only 14%</a:t>
            </a:r>
            <a:r>
              <a:rPr lang="en-CA" sz="3200" dirty="0">
                <a:latin typeface="Candara" panose="020E0502030303020204" pitchFamily="34" charset="0"/>
              </a:rPr>
              <a:t> could be </a:t>
            </a:r>
            <a:r>
              <a:rPr lang="en-CA" sz="3200" b="1" dirty="0">
                <a:latin typeface="Candara" panose="020E0502030303020204" pitchFamily="34" charset="0"/>
              </a:rPr>
              <a:t>safely</a:t>
            </a:r>
            <a:r>
              <a:rPr lang="en-CA" sz="3200" dirty="0">
                <a:latin typeface="Candara" panose="020E0502030303020204" pitchFamily="34" charset="0"/>
              </a:rPr>
              <a:t> refactored using regular parameters</a:t>
            </a:r>
            <a:endParaRPr lang="en-CA" sz="3200" dirty="0">
              <a:solidFill>
                <a:srgbClr val="FF0000"/>
              </a:solidFill>
              <a:latin typeface="Candara" panose="020E0502030303020204" pitchFamily="34" charset="0"/>
            </a:endParaRPr>
          </a:p>
        </p:txBody>
      </p:sp>
      <p:sp>
        <p:nvSpPr>
          <p:cNvPr id="4" name="Slide Number Placeholder 3">
            <a:extLst>
              <a:ext uri="{FF2B5EF4-FFF2-40B4-BE49-F238E27FC236}">
                <a16:creationId xmlns:a16="http://schemas.microsoft.com/office/drawing/2014/main" id="{F89FF1B2-6F48-4FE4-BE57-32284B97C5E4}"/>
              </a:ext>
            </a:extLst>
          </p:cNvPr>
          <p:cNvSpPr>
            <a:spLocks noGrp="1"/>
          </p:cNvSpPr>
          <p:nvPr>
            <p:ph type="sldNum" sz="quarter" idx="12"/>
          </p:nvPr>
        </p:nvSpPr>
        <p:spPr/>
        <p:txBody>
          <a:bodyPr/>
          <a:lstStyle/>
          <a:p>
            <a:fld id="{617A40BD-3997-BB4A-9AE7-14AF3A7E89A9}" type="slidenum">
              <a:rPr lang="en-US" smtClean="0"/>
              <a:t>32</a:t>
            </a:fld>
            <a:endParaRPr lang="en-US"/>
          </a:p>
        </p:txBody>
      </p:sp>
    </p:spTree>
    <p:extLst>
      <p:ext uri="{BB962C8B-B14F-4D97-AF65-F5344CB8AC3E}">
        <p14:creationId xmlns:p14="http://schemas.microsoft.com/office/powerpoint/2010/main" val="128527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03590E-D46A-4E33-8C8B-34E4A0343B1E}"/>
              </a:ext>
            </a:extLst>
          </p:cNvPr>
          <p:cNvSpPr>
            <a:spLocks noGrp="1"/>
          </p:cNvSpPr>
          <p:nvPr>
            <p:ph type="sldNum" sz="quarter" idx="12"/>
          </p:nvPr>
        </p:nvSpPr>
        <p:spPr/>
        <p:txBody>
          <a:bodyPr/>
          <a:lstStyle/>
          <a:p>
            <a:fld id="{617A40BD-3997-BB4A-9AE7-14AF3A7E89A9}" type="slidenum">
              <a:rPr lang="en-US" smtClean="0"/>
              <a:t>33</a:t>
            </a:fld>
            <a:endParaRPr lang="en-US"/>
          </a:p>
        </p:txBody>
      </p:sp>
      <p:pic>
        <p:nvPicPr>
          <p:cNvPr id="6" name="Picture 5">
            <a:extLst>
              <a:ext uri="{FF2B5EF4-FFF2-40B4-BE49-F238E27FC236}">
                <a16:creationId xmlns:a16="http://schemas.microsoft.com/office/drawing/2014/main" id="{3BAB9B6D-0DF0-4FFE-88E4-2136E6D2026E}"/>
              </a:ext>
            </a:extLst>
          </p:cNvPr>
          <p:cNvPicPr>
            <a:picLocks noChangeAspect="1"/>
          </p:cNvPicPr>
          <p:nvPr/>
        </p:nvPicPr>
        <p:blipFill rotWithShape="1">
          <a:blip r:embed="rId2"/>
          <a:srcRect l="2641" t="8815" r="2881" b="14802"/>
          <a:stretch/>
        </p:blipFill>
        <p:spPr>
          <a:xfrm>
            <a:off x="1518834" y="-231"/>
            <a:ext cx="6168325" cy="6858462"/>
          </a:xfrm>
          <a:prstGeom prst="rect">
            <a:avLst/>
          </a:prstGeom>
          <a:ln>
            <a:solidFill>
              <a:schemeClr val="tx1"/>
            </a:solidFill>
          </a:ln>
        </p:spPr>
      </p:pic>
    </p:spTree>
    <p:extLst>
      <p:ext uri="{BB962C8B-B14F-4D97-AF65-F5344CB8AC3E}">
        <p14:creationId xmlns:p14="http://schemas.microsoft.com/office/powerpoint/2010/main" val="292247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40BE-2EE8-42AC-9110-E1D88F417DE8}"/>
              </a:ext>
            </a:extLst>
          </p:cNvPr>
          <p:cNvSpPr>
            <a:spLocks noGrp="1"/>
          </p:cNvSpPr>
          <p:nvPr>
            <p:ph type="title"/>
          </p:nvPr>
        </p:nvSpPr>
        <p:spPr/>
        <p:txBody>
          <a:bodyPr>
            <a:normAutofit fontScale="90000"/>
          </a:bodyPr>
          <a:lstStyle/>
          <a:p>
            <a:pPr algn="ctr"/>
            <a:r>
              <a:rPr lang="en-US" sz="4800" dirty="0">
                <a:latin typeface="Candara" panose="020E0502030303020204" pitchFamily="34" charset="0"/>
                <a:ea typeface="+mn-ea"/>
                <a:cs typeface="+mn-cs"/>
              </a:rPr>
              <a:t>Clone Refactoring</a:t>
            </a:r>
            <a:br>
              <a:rPr lang="en-US" sz="4800" dirty="0">
                <a:latin typeface="Candara" panose="020E0502030303020204" pitchFamily="34" charset="0"/>
                <a:ea typeface="+mn-ea"/>
                <a:cs typeface="+mn-cs"/>
              </a:rPr>
            </a:br>
            <a:r>
              <a:rPr lang="en-US" sz="4800" dirty="0">
                <a:latin typeface="Candara" panose="020E0502030303020204" pitchFamily="34" charset="0"/>
                <a:ea typeface="+mn-ea"/>
                <a:cs typeface="+mn-cs"/>
              </a:rPr>
              <a:t>with Lambda Expressions</a:t>
            </a:r>
          </a:p>
        </p:txBody>
      </p:sp>
      <p:sp>
        <p:nvSpPr>
          <p:cNvPr id="3" name="Content Placeholder 2">
            <a:extLst>
              <a:ext uri="{FF2B5EF4-FFF2-40B4-BE49-F238E27FC236}">
                <a16:creationId xmlns:a16="http://schemas.microsoft.com/office/drawing/2014/main" id="{516FEE33-2D64-447D-8A21-E1D16ACEF993}"/>
              </a:ext>
            </a:extLst>
          </p:cNvPr>
          <p:cNvSpPr>
            <a:spLocks noGrp="1"/>
          </p:cNvSpPr>
          <p:nvPr>
            <p:ph idx="1"/>
          </p:nvPr>
        </p:nvSpPr>
        <p:spPr>
          <a:xfrm>
            <a:off x="170481" y="2275074"/>
            <a:ext cx="8787539" cy="3226823"/>
          </a:xfrm>
        </p:spPr>
        <p:txBody>
          <a:bodyPr>
            <a:normAutofit/>
          </a:bodyPr>
          <a:lstStyle/>
          <a:p>
            <a:r>
              <a:rPr lang="en-CA" sz="3200" dirty="0">
                <a:latin typeface="Candara" panose="020E0502030303020204" pitchFamily="34" charset="0"/>
              </a:rPr>
              <a:t>First approach to assess the applicability of Lambda expressions for clone refactoring</a:t>
            </a:r>
          </a:p>
          <a:p>
            <a:r>
              <a:rPr lang="en-CA" sz="3200" dirty="0">
                <a:latin typeface="Candara" panose="020E0502030303020204" pitchFamily="34" charset="0"/>
              </a:rPr>
              <a:t>Studied </a:t>
            </a:r>
            <a:r>
              <a:rPr lang="en-CA" sz="3200" b="1" dirty="0">
                <a:latin typeface="Candara" panose="020E0502030303020204" pitchFamily="34" charset="0"/>
              </a:rPr>
              <a:t>46K+</a:t>
            </a:r>
            <a:r>
              <a:rPr lang="en-CA" sz="3200" dirty="0">
                <a:latin typeface="Candara" panose="020E0502030303020204" pitchFamily="34" charset="0"/>
              </a:rPr>
              <a:t> Type-2 &amp; Type-3 clones that were not refactorable with regular parameters</a:t>
            </a:r>
          </a:p>
          <a:p>
            <a:r>
              <a:rPr lang="en-CA" sz="3200" b="1" dirty="0">
                <a:latin typeface="Candara" panose="020E0502030303020204" pitchFamily="34" charset="0"/>
              </a:rPr>
              <a:t>58%</a:t>
            </a:r>
            <a:r>
              <a:rPr lang="en-CA" sz="3200" dirty="0">
                <a:latin typeface="Candara" panose="020E0502030303020204" pitchFamily="34" charset="0"/>
              </a:rPr>
              <a:t> of these clones could be safely refactored with Lambda expressions</a:t>
            </a:r>
          </a:p>
        </p:txBody>
      </p:sp>
      <p:sp>
        <p:nvSpPr>
          <p:cNvPr id="4" name="Slide Number Placeholder 3">
            <a:extLst>
              <a:ext uri="{FF2B5EF4-FFF2-40B4-BE49-F238E27FC236}">
                <a16:creationId xmlns:a16="http://schemas.microsoft.com/office/drawing/2014/main" id="{6CE695AA-DB08-46B6-9E78-CEB262B0A0DC}"/>
              </a:ext>
            </a:extLst>
          </p:cNvPr>
          <p:cNvSpPr>
            <a:spLocks noGrp="1"/>
          </p:cNvSpPr>
          <p:nvPr>
            <p:ph type="sldNum" sz="quarter" idx="12"/>
          </p:nvPr>
        </p:nvSpPr>
        <p:spPr/>
        <p:txBody>
          <a:bodyPr/>
          <a:lstStyle/>
          <a:p>
            <a:fld id="{617A40BD-3997-BB4A-9AE7-14AF3A7E89A9}" type="slidenum">
              <a:rPr lang="en-US" smtClean="0"/>
              <a:t>34</a:t>
            </a:fld>
            <a:endParaRPr lang="en-US"/>
          </a:p>
        </p:txBody>
      </p:sp>
    </p:spTree>
    <p:extLst>
      <p:ext uri="{BB962C8B-B14F-4D97-AF65-F5344CB8AC3E}">
        <p14:creationId xmlns:p14="http://schemas.microsoft.com/office/powerpoint/2010/main" val="24095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E565A1-A203-418B-A69C-809FFE6EC4E6}"/>
              </a:ext>
            </a:extLst>
          </p:cNvPr>
          <p:cNvSpPr>
            <a:spLocks noGrp="1"/>
          </p:cNvSpPr>
          <p:nvPr>
            <p:ph type="sldNum" sz="quarter" idx="12"/>
          </p:nvPr>
        </p:nvSpPr>
        <p:spPr/>
        <p:txBody>
          <a:bodyPr/>
          <a:lstStyle/>
          <a:p>
            <a:fld id="{617A40BD-3997-BB4A-9AE7-14AF3A7E89A9}" type="slidenum">
              <a:rPr lang="en-US" smtClean="0"/>
              <a:t>35</a:t>
            </a:fld>
            <a:endParaRPr lang="en-US"/>
          </a:p>
        </p:txBody>
      </p:sp>
      <p:sp>
        <p:nvSpPr>
          <p:cNvPr id="5" name="Content Placeholder 4">
            <a:extLst>
              <a:ext uri="{FF2B5EF4-FFF2-40B4-BE49-F238E27FC236}">
                <a16:creationId xmlns:a16="http://schemas.microsoft.com/office/drawing/2014/main" id="{C1E7E707-AB8C-489D-A730-C3469456AF36}"/>
              </a:ext>
            </a:extLst>
          </p:cNvPr>
          <p:cNvSpPr txBox="1">
            <a:spLocks/>
          </p:cNvSpPr>
          <p:nvPr/>
        </p:nvSpPr>
        <p:spPr>
          <a:xfrm>
            <a:off x="0" y="2691301"/>
            <a:ext cx="9144000" cy="1475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latin typeface="Candara" panose="020E0502030303020204" pitchFamily="34" charset="0"/>
              </a:rPr>
              <a:t>How this work affected</a:t>
            </a:r>
          </a:p>
          <a:p>
            <a:pPr marL="0" indent="0" algn="ctr">
              <a:buNone/>
            </a:pPr>
            <a:r>
              <a:rPr lang="en-US" sz="4800" dirty="0">
                <a:latin typeface="Candara" panose="020E0502030303020204" pitchFamily="34" charset="0"/>
              </a:rPr>
              <a:t>other researchers?</a:t>
            </a:r>
            <a:endParaRPr lang="en-CA" sz="4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196853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53A363-DDE4-4CE6-B72D-6B4A64F708A5}"/>
              </a:ext>
            </a:extLst>
          </p:cNvPr>
          <p:cNvSpPr>
            <a:spLocks noGrp="1"/>
          </p:cNvSpPr>
          <p:nvPr>
            <p:ph type="sldNum" sz="quarter" idx="12"/>
          </p:nvPr>
        </p:nvSpPr>
        <p:spPr/>
        <p:txBody>
          <a:bodyPr/>
          <a:lstStyle/>
          <a:p>
            <a:fld id="{617A40BD-3997-BB4A-9AE7-14AF3A7E89A9}" type="slidenum">
              <a:rPr lang="en-US" smtClean="0"/>
              <a:t>36</a:t>
            </a:fld>
            <a:endParaRPr lang="en-US"/>
          </a:p>
        </p:txBody>
      </p:sp>
      <p:pic>
        <p:nvPicPr>
          <p:cNvPr id="8" name="Picture 7">
            <a:extLst>
              <a:ext uri="{FF2B5EF4-FFF2-40B4-BE49-F238E27FC236}">
                <a16:creationId xmlns:a16="http://schemas.microsoft.com/office/drawing/2014/main" id="{37C0C5D5-236E-4765-9DCF-BB6EAFE5DB36}"/>
              </a:ext>
            </a:extLst>
          </p:cNvPr>
          <p:cNvPicPr>
            <a:picLocks noChangeAspect="1"/>
          </p:cNvPicPr>
          <p:nvPr/>
        </p:nvPicPr>
        <p:blipFill>
          <a:blip r:embed="rId2"/>
          <a:stretch>
            <a:fillRect/>
          </a:stretch>
        </p:blipFill>
        <p:spPr>
          <a:xfrm>
            <a:off x="0" y="787338"/>
            <a:ext cx="9144000" cy="2400637"/>
          </a:xfrm>
          <a:prstGeom prst="rect">
            <a:avLst/>
          </a:prstGeom>
          <a:ln>
            <a:solidFill>
              <a:schemeClr val="tx1"/>
            </a:solidFill>
          </a:ln>
        </p:spPr>
      </p:pic>
      <p:sp>
        <p:nvSpPr>
          <p:cNvPr id="9" name="TextBox 8">
            <a:extLst>
              <a:ext uri="{FF2B5EF4-FFF2-40B4-BE49-F238E27FC236}">
                <a16:creationId xmlns:a16="http://schemas.microsoft.com/office/drawing/2014/main" id="{35D58991-CBE3-4088-9F25-C94D360AED8B}"/>
              </a:ext>
            </a:extLst>
          </p:cNvPr>
          <p:cNvSpPr txBox="1"/>
          <p:nvPr/>
        </p:nvSpPr>
        <p:spPr>
          <a:xfrm>
            <a:off x="1306523" y="5352095"/>
            <a:ext cx="6530955" cy="1077218"/>
          </a:xfrm>
          <a:prstGeom prst="rect">
            <a:avLst/>
          </a:prstGeom>
          <a:noFill/>
        </p:spPr>
        <p:txBody>
          <a:bodyPr wrap="none" rtlCol="0">
            <a:spAutoFit/>
          </a:bodyPr>
          <a:lstStyle/>
          <a:p>
            <a:r>
              <a:rPr lang="en-US" sz="3200" dirty="0">
                <a:latin typeface="Candara" panose="020E0502030303020204" pitchFamily="34" charset="0"/>
              </a:rPr>
              <a:t>@22nd International Conference on</a:t>
            </a:r>
          </a:p>
          <a:p>
            <a:r>
              <a:rPr lang="en-US" sz="3200" dirty="0">
                <a:latin typeface="Candara" panose="020E0502030303020204" pitchFamily="34" charset="0"/>
              </a:rPr>
              <a:t>Program Comprehension (ICPC</a:t>
            </a:r>
            <a:r>
              <a:rPr lang="en-US" dirty="0"/>
              <a:t> </a:t>
            </a:r>
            <a:r>
              <a:rPr lang="en-US" sz="3200" dirty="0">
                <a:latin typeface="Candara" panose="020E0502030303020204" pitchFamily="34" charset="0"/>
              </a:rPr>
              <a:t>2014)</a:t>
            </a:r>
          </a:p>
        </p:txBody>
      </p:sp>
      <p:pic>
        <p:nvPicPr>
          <p:cNvPr id="5" name="Picture 6" descr="C:\Users\aserg\Downloads\danilo\danilo.png">
            <a:extLst>
              <a:ext uri="{FF2B5EF4-FFF2-40B4-BE49-F238E27FC236}">
                <a16:creationId xmlns:a16="http://schemas.microsoft.com/office/drawing/2014/main" id="{917E1C9C-D771-4948-A4EF-5D6D578F9C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648" y="3259539"/>
            <a:ext cx="1489373" cy="1489373"/>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3" descr="C:\Users\aserg\Downloads\danilo\mtov.png">
            <a:extLst>
              <a:ext uri="{FF2B5EF4-FFF2-40B4-BE49-F238E27FC236}">
                <a16:creationId xmlns:a16="http://schemas.microsoft.com/office/drawing/2014/main" id="{470B6D90-071E-420D-9AA9-A8668ECE8E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7979" y="3259539"/>
            <a:ext cx="1489373" cy="1489373"/>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6D6CA50-57ED-49E7-A17D-7BF7AA5E1FE0}"/>
              </a:ext>
            </a:extLst>
          </p:cNvPr>
          <p:cNvPicPr>
            <a:picLocks noChangeAspect="1"/>
          </p:cNvPicPr>
          <p:nvPr/>
        </p:nvPicPr>
        <p:blipFill>
          <a:blip r:embed="rId5"/>
          <a:stretch>
            <a:fillRect/>
          </a:stretch>
        </p:blipFill>
        <p:spPr>
          <a:xfrm>
            <a:off x="3826764" y="3258440"/>
            <a:ext cx="1502208" cy="1490472"/>
          </a:xfrm>
          <a:prstGeom prst="ellipse">
            <a:avLst/>
          </a:prstGeom>
          <a:noFill/>
        </p:spPr>
      </p:pic>
    </p:spTree>
    <p:extLst>
      <p:ext uri="{BB962C8B-B14F-4D97-AF65-F5344CB8AC3E}">
        <p14:creationId xmlns:p14="http://schemas.microsoft.com/office/powerpoint/2010/main" val="2712527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5D0EB9-6A72-417F-986F-E12695B86301}"/>
              </a:ext>
            </a:extLst>
          </p:cNvPr>
          <p:cNvSpPr>
            <a:spLocks noGrp="1"/>
          </p:cNvSpPr>
          <p:nvPr>
            <p:ph type="sldNum" sz="quarter" idx="12"/>
          </p:nvPr>
        </p:nvSpPr>
        <p:spPr/>
        <p:txBody>
          <a:bodyPr/>
          <a:lstStyle/>
          <a:p>
            <a:fld id="{617A40BD-3997-BB4A-9AE7-14AF3A7E89A9}" type="slidenum">
              <a:rPr lang="en-US" smtClean="0"/>
              <a:t>37</a:t>
            </a:fld>
            <a:endParaRPr lang="en-US"/>
          </a:p>
        </p:txBody>
      </p:sp>
      <p:graphicFrame>
        <p:nvGraphicFramePr>
          <p:cNvPr id="5" name="Table 4">
            <a:extLst>
              <a:ext uri="{FF2B5EF4-FFF2-40B4-BE49-F238E27FC236}">
                <a16:creationId xmlns:a16="http://schemas.microsoft.com/office/drawing/2014/main" id="{86BA19C1-7A77-45AF-952D-789585DC2732}"/>
              </a:ext>
            </a:extLst>
          </p:cNvPr>
          <p:cNvGraphicFramePr>
            <a:graphicFrameLocks noGrp="1"/>
          </p:cNvGraphicFramePr>
          <p:nvPr>
            <p:extLst>
              <p:ext uri="{D42A27DB-BD31-4B8C-83A1-F6EECF244321}">
                <p14:modId xmlns:p14="http://schemas.microsoft.com/office/powerpoint/2010/main" val="1415097834"/>
              </p:ext>
            </p:extLst>
          </p:nvPr>
        </p:nvGraphicFramePr>
        <p:xfrm>
          <a:off x="0" y="588934"/>
          <a:ext cx="9143999" cy="4822881"/>
        </p:xfrm>
        <a:graphic>
          <a:graphicData uri="http://schemas.openxmlformats.org/drawingml/2006/table">
            <a:tbl>
              <a:tblPr firstRow="1" bandRow="1">
                <a:tableStyleId>{2D5ABB26-0587-4C30-8999-92F81FD0307C}</a:tableStyleId>
              </a:tblPr>
              <a:tblGrid>
                <a:gridCol w="319669">
                  <a:extLst>
                    <a:ext uri="{9D8B030D-6E8A-4147-A177-3AD203B41FA5}">
                      <a16:colId xmlns:a16="http://schemas.microsoft.com/office/drawing/2014/main" val="20000"/>
                    </a:ext>
                  </a:extLst>
                </a:gridCol>
                <a:gridCol w="519463">
                  <a:extLst>
                    <a:ext uri="{9D8B030D-6E8A-4147-A177-3AD203B41FA5}">
                      <a16:colId xmlns:a16="http://schemas.microsoft.com/office/drawing/2014/main" val="20001"/>
                    </a:ext>
                  </a:extLst>
                </a:gridCol>
                <a:gridCol w="519463">
                  <a:extLst>
                    <a:ext uri="{9D8B030D-6E8A-4147-A177-3AD203B41FA5}">
                      <a16:colId xmlns:a16="http://schemas.microsoft.com/office/drawing/2014/main" val="20002"/>
                    </a:ext>
                  </a:extLst>
                </a:gridCol>
                <a:gridCol w="7785404">
                  <a:extLst>
                    <a:ext uri="{9D8B030D-6E8A-4147-A177-3AD203B41FA5}">
                      <a16:colId xmlns:a16="http://schemas.microsoft.com/office/drawing/2014/main" val="20003"/>
                    </a:ext>
                  </a:extLst>
                </a:gridCol>
              </a:tblGrid>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01</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gridSpan="3">
                  <a:txBody>
                    <a:bodyPr/>
                    <a:lstStyle/>
                    <a:p>
                      <a:r>
                        <a:rPr lang="en-US" sz="1300" b="1" dirty="0">
                          <a:solidFill>
                            <a:schemeClr val="tx1"/>
                          </a:solidFill>
                          <a:latin typeface="Courier New" panose="02070309020205020404" pitchFamily="49" charset="0"/>
                          <a:cs typeface="Courier New" panose="02070309020205020404" pitchFamily="49" charset="0"/>
                        </a:rPr>
                        <a:t>public</a:t>
                      </a:r>
                      <a:r>
                        <a:rPr lang="en-US" sz="1300" dirty="0">
                          <a:solidFill>
                            <a:schemeClr val="tx1"/>
                          </a:solidFill>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String execute() </a:t>
                      </a:r>
                      <a:r>
                        <a:rPr lang="en-US" sz="1300" b="1" dirty="0">
                          <a:solidFill>
                            <a:schemeClr val="tx1"/>
                          </a:solidFill>
                          <a:latin typeface="Courier New" panose="02070309020205020404" pitchFamily="49" charset="0"/>
                          <a:cs typeface="Courier New" panose="02070309020205020404" pitchFamily="49" charset="0"/>
                        </a:rPr>
                        <a:t>throws</a:t>
                      </a:r>
                      <a:r>
                        <a:rPr lang="en-US" sz="1300" dirty="0">
                          <a:solidFill>
                            <a:schemeClr val="tx1"/>
                          </a:solidFill>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Exception {</a:t>
                      </a:r>
                      <a:endParaRPr lang="pt-BR" sz="1300" dirty="0">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0"/>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02</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300" dirty="0">
                          <a:latin typeface="Courier New" panose="02070309020205020404" pitchFamily="49" charset="0"/>
                          <a:cs typeface="Courier New" panose="02070309020205020404" pitchFamily="49" charset="0"/>
                        </a:rPr>
                        <a:t>logger.info(</a:t>
                      </a:r>
                      <a:r>
                        <a:rPr lang="pt-BR" sz="1300" i="1" dirty="0">
                          <a:solidFill>
                            <a:schemeClr val="tx1">
                              <a:lumMod val="50000"/>
                              <a:lumOff val="50000"/>
                            </a:schemeClr>
                          </a:solidFill>
                          <a:latin typeface="Courier New" panose="02070309020205020404" pitchFamily="49" charset="0"/>
                          <a:cs typeface="Courier New" panose="02070309020205020404" pitchFamily="49" charset="0"/>
                        </a:rPr>
                        <a:t>"Starting execute()"</a:t>
                      </a:r>
                      <a:r>
                        <a:rPr lang="pt-BR" sz="13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rgbClr val="33CC33"/>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1"/>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03</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latin typeface="Courier New" panose="02070309020205020404" pitchFamily="49" charset="0"/>
                          <a:cs typeface="Courier New" panose="02070309020205020404" pitchFamily="49" charset="0"/>
                        </a:rPr>
                        <a:t>Session sess = HibernateUtil.getSessionFactory().openSession();</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33CC33"/>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2"/>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04</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latin typeface="Courier New" panose="02070309020205020404" pitchFamily="49" charset="0"/>
                          <a:cs typeface="Courier New" panose="02070309020205020404" pitchFamily="49" charset="0"/>
                        </a:rPr>
                        <a:t>Transaction t = sess.beginTransaction();</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3"/>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05</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latin typeface="Courier New" panose="02070309020205020404" pitchFamily="49" charset="0"/>
                          <a:cs typeface="Courier New" panose="02070309020205020404" pitchFamily="49" charset="0"/>
                        </a:rPr>
                        <a:t>Criteria criteria = </a:t>
                      </a:r>
                      <a:r>
                        <a:rPr lang="pt-BR" sz="1600" dirty="0">
                          <a:solidFill>
                            <a:schemeClr val="tx1"/>
                          </a:solidFill>
                          <a:latin typeface="Courier New" panose="02070309020205020404" pitchFamily="49" charset="0"/>
                          <a:cs typeface="Courier New" panose="02070309020205020404" pitchFamily="49" charset="0"/>
                        </a:rPr>
                        <a:t>sess.createCriteria(User.</a:t>
                      </a:r>
                      <a:r>
                        <a:rPr lang="pt-BR" sz="1600" b="1" dirty="0">
                          <a:solidFill>
                            <a:schemeClr val="tx1"/>
                          </a:solidFill>
                          <a:latin typeface="Courier New" panose="02070309020205020404" pitchFamily="49" charset="0"/>
                          <a:cs typeface="Courier New" panose="02070309020205020404" pitchFamily="49" charset="0"/>
                        </a:rPr>
                        <a:t>class</a:t>
                      </a:r>
                      <a:r>
                        <a:rPr lang="pt-BR" sz="16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4"/>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06</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solidFill>
                            <a:schemeClr val="tx1"/>
                          </a:solidFill>
                          <a:latin typeface="Courier New" panose="02070309020205020404" pitchFamily="49" charset="0"/>
                          <a:cs typeface="Courier New" panose="02070309020205020404" pitchFamily="49" charset="0"/>
                        </a:rPr>
                        <a:t>criteria.add(Restrictions.idEq(</a:t>
                      </a:r>
                      <a:r>
                        <a:rPr lang="pt-BR" sz="1600" b="1" dirty="0">
                          <a:solidFill>
                            <a:schemeClr val="tx1"/>
                          </a:solidFill>
                          <a:latin typeface="Courier New" panose="02070309020205020404" pitchFamily="49" charset="0"/>
                          <a:cs typeface="Courier New" panose="02070309020205020404" pitchFamily="49" charset="0"/>
                        </a:rPr>
                        <a:t>this</a:t>
                      </a:r>
                      <a:r>
                        <a:rPr lang="pt-BR" sz="1600" dirty="0">
                          <a:solidFill>
                            <a:schemeClr val="tx1"/>
                          </a:solidFill>
                          <a:latin typeface="Courier New" panose="02070309020205020404" pitchFamily="49" charset="0"/>
                          <a:cs typeface="Courier New" panose="02070309020205020404" pitchFamily="49" charset="0"/>
                        </a:rPr>
                        <a:t>.user.getUsername</a:t>
                      </a:r>
                      <a:r>
                        <a:rPr lang="pt-BR" sz="16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5"/>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07</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latin typeface="Courier New" panose="02070309020205020404" pitchFamily="49" charset="0"/>
                          <a:cs typeface="Courier New" panose="02070309020205020404" pitchFamily="49" charset="0"/>
                        </a:rPr>
                        <a:t>criteria.add(Restrictions.eq(</a:t>
                      </a:r>
                      <a:r>
                        <a:rPr lang="pt-BR" sz="1600" i="1" dirty="0">
                          <a:solidFill>
                            <a:schemeClr val="tx1">
                              <a:lumMod val="50000"/>
                              <a:lumOff val="50000"/>
                            </a:schemeClr>
                          </a:solidFill>
                          <a:latin typeface="Courier New" panose="02070309020205020404" pitchFamily="49" charset="0"/>
                          <a:cs typeface="Courier New" panose="02070309020205020404" pitchFamily="49" charset="0"/>
                        </a:rPr>
                        <a:t>"password"</a:t>
                      </a:r>
                      <a:r>
                        <a:rPr lang="pt-BR" sz="1600" dirty="0">
                          <a:latin typeface="Courier New" panose="02070309020205020404" pitchFamily="49" charset="0"/>
                          <a:cs typeface="Courier New" panose="02070309020205020404" pitchFamily="49" charset="0"/>
                        </a:rPr>
                        <a:t>, </a:t>
                      </a:r>
                      <a:r>
                        <a:rPr lang="pt-BR" sz="1600" b="1" dirty="0">
                          <a:solidFill>
                            <a:schemeClr val="tx1"/>
                          </a:solidFill>
                          <a:latin typeface="Courier New" panose="02070309020205020404" pitchFamily="49" charset="0"/>
                          <a:cs typeface="Courier New" panose="02070309020205020404" pitchFamily="49" charset="0"/>
                        </a:rPr>
                        <a:t>this</a:t>
                      </a:r>
                      <a:r>
                        <a:rPr lang="pt-BR" sz="1600" dirty="0">
                          <a:latin typeface="Courier New" panose="02070309020205020404" pitchFamily="49" charset="0"/>
                          <a:cs typeface="Courier New" panose="02070309020205020404" pitchFamily="49" charset="0"/>
                        </a:rPr>
                        <a:t>.user.getPassword()));</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6"/>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08</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latin typeface="Courier New" panose="02070309020205020404" pitchFamily="49" charset="0"/>
                          <a:cs typeface="Courier New" panose="02070309020205020404" pitchFamily="49" charset="0"/>
                        </a:rPr>
                        <a:t>User user = (User) criteria.uniqueResult();</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7"/>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09</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latin typeface="Courier New" panose="02070309020205020404" pitchFamily="49" charset="0"/>
                          <a:cs typeface="Courier New" panose="02070309020205020404" pitchFamily="49" charset="0"/>
                        </a:rPr>
                        <a:t>t.commit();</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8"/>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10</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rgbClr val="33CC33"/>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600" dirty="0">
                          <a:latin typeface="Courier New" panose="02070309020205020404" pitchFamily="49" charset="0"/>
                          <a:cs typeface="Courier New" panose="02070309020205020404" pitchFamily="49" charset="0"/>
                        </a:rPr>
                        <a:t>sess.close();</a:t>
                      </a:r>
                    </a:p>
                  </a:txBody>
                  <a:tcPr marL="35998" marR="35998" marT="10801" marB="10801" anchor="ctr">
                    <a:lnL w="6350" cap="flat" cmpd="sng" algn="ctr">
                      <a:solidFill>
                        <a:srgbClr val="33CC3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rgbClr val="33CC33"/>
                      </a:solidFill>
                      <a:prstDash val="solid"/>
                      <a:round/>
                      <a:headEnd type="none" w="med" len="med"/>
                      <a:tailEnd type="none" w="med" len="med"/>
                    </a:lnB>
                    <a:solidFill>
                      <a:srgbClr val="99FF99"/>
                    </a:solidFill>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09"/>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11</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rowSpan="5">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300" b="1" dirty="0">
                          <a:solidFill>
                            <a:schemeClr val="tx1"/>
                          </a:solidFill>
                          <a:latin typeface="Courier New" panose="02070309020205020404" pitchFamily="49" charset="0"/>
                          <a:cs typeface="Courier New" panose="02070309020205020404" pitchFamily="49" charset="0"/>
                        </a:rPr>
                        <a:t>if</a:t>
                      </a:r>
                      <a:r>
                        <a:rPr lang="pt-BR" sz="1300" dirty="0">
                          <a:solidFill>
                            <a:schemeClr val="tx1"/>
                          </a:solidFill>
                          <a:latin typeface="Courier New" panose="02070309020205020404" pitchFamily="49" charset="0"/>
                          <a:cs typeface="Courier New" panose="02070309020205020404" pitchFamily="49" charset="0"/>
                        </a:rPr>
                        <a:t> (user != </a:t>
                      </a:r>
                      <a:r>
                        <a:rPr lang="pt-BR" sz="1300" b="1" dirty="0">
                          <a:solidFill>
                            <a:schemeClr val="tx1"/>
                          </a:solidFill>
                          <a:latin typeface="Courier New" panose="02070309020205020404" pitchFamily="49" charset="0"/>
                          <a:cs typeface="Courier New" panose="02070309020205020404" pitchFamily="49" charset="0"/>
                        </a:rPr>
                        <a:t>null</a:t>
                      </a:r>
                      <a:r>
                        <a:rPr lang="pt-BR" sz="1300" dirty="0">
                          <a:solidFill>
                            <a:schemeClr val="tx1"/>
                          </a:solidFill>
                          <a:latin typeface="Courier New" panose="02070309020205020404" pitchFamily="49" charset="0"/>
                          <a:cs typeface="Courier New" panose="02070309020205020404" pitchFamily="49" charset="0"/>
                        </a:rPr>
                        <a:t>) {</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33CC33"/>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10"/>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12</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vMerge="1">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6000" marR="36000" marT="10800" marB="108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r>
                        <a:rPr lang="pt-BR" sz="1300" dirty="0">
                          <a:latin typeface="Courier New" panose="02070309020205020404" pitchFamily="49" charset="0"/>
                          <a:cs typeface="Courier New" panose="02070309020205020404" pitchFamily="49" charset="0"/>
                        </a:rPr>
                        <a:t>ActionContext.getContext().getSession().put(AUTHENTICATED_USER, user);</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1"/>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13</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vMerge="1">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6000" marR="36000" marT="10800" marB="108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r>
                        <a:rPr lang="pt-BR" sz="1300" dirty="0">
                          <a:latin typeface="Courier New" panose="02070309020205020404" pitchFamily="49" charset="0"/>
                          <a:cs typeface="Courier New" panose="02070309020205020404" pitchFamily="49" charset="0"/>
                        </a:rPr>
                        <a:t>logger.info(</a:t>
                      </a:r>
                      <a:r>
                        <a:rPr lang="pt-BR" sz="1300" i="1" u="none" dirty="0">
                          <a:solidFill>
                            <a:schemeClr val="tx1">
                              <a:lumMod val="50000"/>
                              <a:lumOff val="50000"/>
                            </a:schemeClr>
                          </a:solidFill>
                          <a:latin typeface="Courier New" panose="02070309020205020404" pitchFamily="49" charset="0"/>
                          <a:cs typeface="Courier New" panose="02070309020205020404" pitchFamily="49" charset="0"/>
                        </a:rPr>
                        <a:t>"Finishing execute() -- Success"</a:t>
                      </a:r>
                      <a:r>
                        <a:rPr lang="pt-BR" sz="13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2"/>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14</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vMerge="1">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6000" marR="36000" marT="10800" marB="108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r>
                        <a:rPr lang="pt-BR" sz="1300" b="1" dirty="0">
                          <a:solidFill>
                            <a:schemeClr val="tx1"/>
                          </a:solidFill>
                          <a:latin typeface="Courier New" panose="02070309020205020404" pitchFamily="49" charset="0"/>
                          <a:cs typeface="Courier New" panose="02070309020205020404" pitchFamily="49" charset="0"/>
                        </a:rPr>
                        <a:t>return</a:t>
                      </a:r>
                      <a:r>
                        <a:rPr lang="pt-BR" sz="1300" dirty="0">
                          <a:solidFill>
                            <a:schemeClr val="tx1"/>
                          </a:solidFill>
                          <a:latin typeface="Courier New" panose="02070309020205020404" pitchFamily="49" charset="0"/>
                          <a:cs typeface="Courier New" panose="02070309020205020404" pitchFamily="49" charset="0"/>
                        </a:rPr>
                        <a:t> SUCCESS;</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3"/>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15</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vMerge="1">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6000" marR="36000" marT="10800" marB="108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3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14"/>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16</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300" b="1" dirty="0">
                          <a:solidFill>
                            <a:schemeClr val="tx1"/>
                          </a:solidFill>
                          <a:latin typeface="Courier New" panose="02070309020205020404" pitchFamily="49" charset="0"/>
                          <a:cs typeface="Courier New" panose="02070309020205020404" pitchFamily="49" charset="0"/>
                        </a:rPr>
                        <a:t>this</a:t>
                      </a:r>
                      <a:r>
                        <a:rPr lang="pt-BR" sz="1300" dirty="0">
                          <a:solidFill>
                            <a:schemeClr val="tx1"/>
                          </a:solidFill>
                          <a:latin typeface="Courier New" panose="02070309020205020404" pitchFamily="49" charset="0"/>
                          <a:cs typeface="Courier New" panose="02070309020205020404" pitchFamily="49" charset="0"/>
                        </a:rPr>
                        <a:t>.addActionError(</a:t>
                      </a:r>
                      <a:r>
                        <a:rPr lang="pt-BR" sz="1300" b="1" dirty="0">
                          <a:solidFill>
                            <a:schemeClr val="tx1"/>
                          </a:solidFill>
                          <a:latin typeface="Courier New" panose="02070309020205020404" pitchFamily="49" charset="0"/>
                          <a:cs typeface="Courier New" panose="02070309020205020404" pitchFamily="49" charset="0"/>
                        </a:rPr>
                        <a:t>this</a:t>
                      </a:r>
                      <a:r>
                        <a:rPr lang="pt-BR" sz="1300" dirty="0">
                          <a:latin typeface="Courier New" panose="02070309020205020404" pitchFamily="49" charset="0"/>
                          <a:cs typeface="Courier New" panose="02070309020205020404" pitchFamily="49" charset="0"/>
                        </a:rPr>
                        <a:t>.getText(</a:t>
                      </a:r>
                      <a:r>
                        <a:rPr lang="pt-BR" sz="1300" i="1" dirty="0">
                          <a:solidFill>
                            <a:schemeClr val="tx1">
                              <a:lumMod val="50000"/>
                              <a:lumOff val="50000"/>
                            </a:schemeClr>
                          </a:solidFill>
                          <a:latin typeface="Courier New" panose="02070309020205020404" pitchFamily="49" charset="0"/>
                          <a:cs typeface="Courier New" panose="02070309020205020404" pitchFamily="49" charset="0"/>
                        </a:rPr>
                        <a:t>"login.failure"</a:t>
                      </a:r>
                      <a:r>
                        <a:rPr lang="pt-BR" sz="13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15"/>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17</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300" dirty="0">
                          <a:latin typeface="Courier New" panose="02070309020205020404" pitchFamily="49" charset="0"/>
                          <a:cs typeface="Courier New" panose="02070309020205020404" pitchFamily="49" charset="0"/>
                        </a:rPr>
                        <a:t>logger.info(</a:t>
                      </a:r>
                      <a:r>
                        <a:rPr lang="pt-BR" sz="1300" i="1" dirty="0">
                          <a:solidFill>
                            <a:schemeClr val="tx1">
                              <a:lumMod val="50000"/>
                              <a:lumOff val="50000"/>
                            </a:schemeClr>
                          </a:solidFill>
                          <a:latin typeface="Courier New" panose="02070309020205020404" pitchFamily="49" charset="0"/>
                          <a:cs typeface="Courier New" panose="02070309020205020404" pitchFamily="49" charset="0"/>
                        </a:rPr>
                        <a:t>"Finishing execute() -- Failure"</a:t>
                      </a:r>
                      <a:r>
                        <a:rPr lang="pt-BR" sz="13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16"/>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18</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pt-BR" sz="1300" dirty="0">
                        <a:solidFill>
                          <a:schemeClr val="tx1">
                            <a:lumMod val="50000"/>
                            <a:lumOff val="50000"/>
                          </a:schemeClr>
                        </a:solidFill>
                        <a:latin typeface="Courier New" panose="02070309020205020404" pitchFamily="49" charset="0"/>
                        <a:cs typeface="Courier New" panose="02070309020205020404" pitchFamily="49" charset="0"/>
                      </a:endParaRPr>
                    </a:p>
                  </a:txBody>
                  <a:tcPr marL="35998" marR="35998" marT="10801" marB="10801"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lang="pt-BR" sz="1300" b="1" dirty="0">
                          <a:solidFill>
                            <a:schemeClr val="tx1"/>
                          </a:solidFill>
                          <a:latin typeface="Courier New" panose="02070309020205020404" pitchFamily="49" charset="0"/>
                          <a:cs typeface="Courier New" panose="02070309020205020404" pitchFamily="49" charset="0"/>
                        </a:rPr>
                        <a:t>return</a:t>
                      </a:r>
                      <a:r>
                        <a:rPr lang="pt-BR" sz="1300" dirty="0">
                          <a:solidFill>
                            <a:schemeClr val="tx1"/>
                          </a:solidFill>
                          <a:latin typeface="Courier New" panose="02070309020205020404" pitchFamily="49" charset="0"/>
                          <a:cs typeface="Courier New" panose="02070309020205020404" pitchFamily="49" charset="0"/>
                        </a:rPr>
                        <a:t> </a:t>
                      </a:r>
                      <a:r>
                        <a:rPr lang="pt-BR" sz="1300" dirty="0">
                          <a:latin typeface="Courier New" panose="02070309020205020404" pitchFamily="49" charset="0"/>
                          <a:cs typeface="Courier New" panose="02070309020205020404" pitchFamily="49" charset="0"/>
                        </a:rPr>
                        <a:t>INPUT;</a:t>
                      </a:r>
                    </a:p>
                  </a:txBody>
                  <a:tcPr marL="35998" marR="35998" marT="10801" marB="10801" anchor="ctr">
                    <a:lnL w="635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17"/>
                  </a:ext>
                </a:extLst>
              </a:tr>
              <a:tr h="245395">
                <a:tc>
                  <a:txBody>
                    <a:bodyPr/>
                    <a:lstStyle/>
                    <a:p>
                      <a:pPr algn="ctr"/>
                      <a:r>
                        <a:rPr lang="pt-BR" sz="1300" dirty="0">
                          <a:solidFill>
                            <a:schemeClr val="tx1">
                              <a:lumMod val="65000"/>
                              <a:lumOff val="35000"/>
                            </a:schemeClr>
                          </a:solidFill>
                          <a:latin typeface="Courier New" panose="02070309020205020404" pitchFamily="49" charset="0"/>
                          <a:cs typeface="Courier New" panose="02070309020205020404" pitchFamily="49" charset="0"/>
                        </a:rPr>
                        <a:t>19</a:t>
                      </a:r>
                    </a:p>
                  </a:txBody>
                  <a:tcPr marL="35998" marR="35998" marT="10801" marB="10801" anchor="ctr">
                    <a:lnL w="12700"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r>
                        <a:rPr lang="pt-BR" sz="1300" dirty="0">
                          <a:latin typeface="Courier New" panose="02070309020205020404" pitchFamily="49" charset="0"/>
                          <a:cs typeface="Courier New" panose="02070309020205020404" pitchFamily="49" charset="0"/>
                        </a:rPr>
                        <a:t>}</a:t>
                      </a:r>
                    </a:p>
                  </a:txBody>
                  <a:tcPr marL="35998" marR="35998" marT="10801" marB="10801" anchor="ctr">
                    <a:lnL w="635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tc hMerge="1">
                  <a:txBody>
                    <a:bodyPr/>
                    <a:lstStyle/>
                    <a:p>
                      <a:endParaRPr lang="pt-BR" sz="1300" dirty="0">
                        <a:latin typeface="Courier New" panose="02070309020205020404" pitchFamily="49" charset="0"/>
                        <a:cs typeface="Courier New" panose="02070309020205020404" pitchFamily="49" charset="0"/>
                      </a:endParaRPr>
                    </a:p>
                  </a:txBody>
                  <a:tcPr marL="36000" marR="36000" marT="10800" marB="10800" anchor="ctr"/>
                </a:tc>
                <a:extLst>
                  <a:ext uri="{0D108BD9-81ED-4DB2-BD59-A6C34878D82A}">
                    <a16:rowId xmlns:a16="http://schemas.microsoft.com/office/drawing/2014/main" val="10018"/>
                  </a:ext>
                </a:extLst>
              </a:tr>
            </a:tbl>
          </a:graphicData>
        </a:graphic>
      </p:graphicFrame>
      <p:sp>
        <p:nvSpPr>
          <p:cNvPr id="6" name="Rectangle: Rounded Corners 5">
            <a:extLst>
              <a:ext uri="{FF2B5EF4-FFF2-40B4-BE49-F238E27FC236}">
                <a16:creationId xmlns:a16="http://schemas.microsoft.com/office/drawing/2014/main" id="{3D1F5826-F60E-450B-893C-60E7AA854054}"/>
              </a:ext>
            </a:extLst>
          </p:cNvPr>
          <p:cNvSpPr/>
          <p:nvPr/>
        </p:nvSpPr>
        <p:spPr>
          <a:xfrm>
            <a:off x="836909" y="1092808"/>
            <a:ext cx="929898" cy="21907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31DDAA4-FA41-4466-9C8F-A624541ED8E3}"/>
              </a:ext>
            </a:extLst>
          </p:cNvPr>
          <p:cNvSpPr/>
          <p:nvPr/>
        </p:nvSpPr>
        <p:spPr>
          <a:xfrm>
            <a:off x="840448" y="1367036"/>
            <a:ext cx="1406806" cy="21907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8DB60EB-60C1-4D5F-A123-2BFFCF015AB3}"/>
              </a:ext>
            </a:extLst>
          </p:cNvPr>
          <p:cNvSpPr/>
          <p:nvPr/>
        </p:nvSpPr>
        <p:spPr>
          <a:xfrm>
            <a:off x="840448" y="1636339"/>
            <a:ext cx="1034848" cy="21907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07576F-C3A4-402A-B6D4-CA315B92EB36}"/>
              </a:ext>
            </a:extLst>
          </p:cNvPr>
          <p:cNvSpPr txBox="1"/>
          <p:nvPr/>
        </p:nvSpPr>
        <p:spPr>
          <a:xfrm>
            <a:off x="608832" y="5551719"/>
            <a:ext cx="7926337" cy="461665"/>
          </a:xfrm>
          <a:prstGeom prst="rect">
            <a:avLst/>
          </a:prstGeom>
          <a:noFill/>
        </p:spPr>
        <p:txBody>
          <a:bodyPr wrap="none" rtlCol="0">
            <a:spAutoFit/>
          </a:bodyPr>
          <a:lstStyle/>
          <a:p>
            <a:pPr algn="ctr"/>
            <a:r>
              <a:rPr lang="en-US" sz="2400" dirty="0">
                <a:latin typeface="Candara" panose="020E0502030303020204" pitchFamily="34" charset="0"/>
              </a:rPr>
              <a:t>Types </a:t>
            </a:r>
            <a:r>
              <a:rPr lang="en-US" sz="2400" dirty="0">
                <a:solidFill>
                  <a:srgbClr val="000000"/>
                </a:solidFill>
                <a:latin typeface="Courier New" panose="02070309020205020404" pitchFamily="49" charset="0"/>
              </a:rPr>
              <a:t>Session</a:t>
            </a:r>
            <a:r>
              <a:rPr lang="en-US" sz="2400" dirty="0">
                <a:latin typeface="Candara" panose="020E0502030303020204" pitchFamily="34" charset="0"/>
              </a:rPr>
              <a:t>, </a:t>
            </a:r>
            <a:r>
              <a:rPr lang="en-US" sz="2400" dirty="0">
                <a:solidFill>
                  <a:srgbClr val="000000"/>
                </a:solidFill>
                <a:latin typeface="Courier New" panose="02070309020205020404" pitchFamily="49" charset="0"/>
              </a:rPr>
              <a:t>Transaction</a:t>
            </a:r>
            <a:r>
              <a:rPr lang="en-US" sz="2400" dirty="0">
                <a:latin typeface="Candara" panose="020E0502030303020204" pitchFamily="34" charset="0"/>
              </a:rPr>
              <a:t>, </a:t>
            </a:r>
            <a:r>
              <a:rPr lang="en-US" sz="2400" dirty="0">
                <a:solidFill>
                  <a:srgbClr val="000000"/>
                </a:solidFill>
                <a:latin typeface="Courier New" panose="02070309020205020404" pitchFamily="49" charset="0"/>
              </a:rPr>
              <a:t>Criteria</a:t>
            </a:r>
            <a:r>
              <a:rPr lang="en-US" sz="2400" dirty="0">
                <a:latin typeface="Candara" panose="020E0502030303020204" pitchFamily="34" charset="0"/>
              </a:rPr>
              <a:t> are interfaces</a:t>
            </a:r>
            <a:endParaRPr lang="en-US" sz="2400" dirty="0">
              <a:solidFill>
                <a:srgbClr val="0000C0"/>
              </a:solidFill>
              <a:latin typeface="Courier New" panose="02070309020205020404" pitchFamily="49" charset="0"/>
            </a:endParaRPr>
          </a:p>
        </p:txBody>
      </p:sp>
    </p:spTree>
    <p:extLst>
      <p:ext uri="{BB962C8B-B14F-4D97-AF65-F5344CB8AC3E}">
        <p14:creationId xmlns:p14="http://schemas.microsoft.com/office/powerpoint/2010/main" val="38259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46-8811-4BBB-9604-20FF25B2C8FD}"/>
              </a:ext>
            </a:extLst>
          </p:cNvPr>
          <p:cNvSpPr>
            <a:spLocks noGrp="1"/>
          </p:cNvSpPr>
          <p:nvPr>
            <p:ph type="title"/>
          </p:nvPr>
        </p:nvSpPr>
        <p:spPr/>
        <p:txBody>
          <a:bodyPr/>
          <a:lstStyle/>
          <a:p>
            <a:pPr algn="ctr"/>
            <a:r>
              <a:rPr lang="en-US" sz="4300" dirty="0">
                <a:latin typeface="Candara" panose="020E0502030303020204" pitchFamily="34" charset="0"/>
                <a:ea typeface="+mn-ea"/>
                <a:cs typeface="+mn-cs"/>
              </a:rPr>
              <a:t>Generation of candidates</a:t>
            </a:r>
            <a:br>
              <a:rPr lang="en-US" sz="4300" dirty="0">
                <a:latin typeface="Candara" panose="020E0502030303020204" pitchFamily="34" charset="0"/>
                <a:ea typeface="+mn-ea"/>
                <a:cs typeface="+mn-cs"/>
              </a:rPr>
            </a:br>
            <a:r>
              <a:rPr lang="en-US" sz="4300" dirty="0">
                <a:latin typeface="Candara" panose="020E0502030303020204" pitchFamily="34" charset="0"/>
                <a:ea typeface="+mn-ea"/>
                <a:cs typeface="+mn-cs"/>
              </a:rPr>
              <a:t>for extraction</a:t>
            </a:r>
          </a:p>
        </p:txBody>
      </p:sp>
      <p:sp>
        <p:nvSpPr>
          <p:cNvPr id="3" name="Content Placeholder 2">
            <a:extLst>
              <a:ext uri="{FF2B5EF4-FFF2-40B4-BE49-F238E27FC236}">
                <a16:creationId xmlns:a16="http://schemas.microsoft.com/office/drawing/2014/main" id="{F19523DE-8B1F-4D15-8CD6-006D102D86C7}"/>
              </a:ext>
            </a:extLst>
          </p:cNvPr>
          <p:cNvSpPr>
            <a:spLocks noGrp="1"/>
          </p:cNvSpPr>
          <p:nvPr>
            <p:ph idx="1"/>
          </p:nvPr>
        </p:nvSpPr>
        <p:spPr>
          <a:xfrm>
            <a:off x="628650" y="1825625"/>
            <a:ext cx="8220882" cy="4351338"/>
          </a:xfrm>
        </p:spPr>
        <p:txBody>
          <a:bodyPr/>
          <a:lstStyle/>
          <a:p>
            <a:pPr marL="0" indent="0">
              <a:buNone/>
            </a:pPr>
            <a:r>
              <a:rPr lang="en-US" dirty="0">
                <a:latin typeface="Candara" panose="020E0502030303020204" pitchFamily="34" charset="0"/>
              </a:rPr>
              <a:t>Generate </a:t>
            </a:r>
            <a:r>
              <a:rPr lang="en-US" b="1" dirty="0">
                <a:latin typeface="Candara" panose="020E0502030303020204" pitchFamily="34" charset="0"/>
              </a:rPr>
              <a:t>all possible combinations</a:t>
            </a:r>
            <a:r>
              <a:rPr lang="en-US" dirty="0">
                <a:latin typeface="Candara" panose="020E0502030303020204" pitchFamily="34" charset="0"/>
              </a:rPr>
              <a:t> of statements:</a:t>
            </a:r>
          </a:p>
          <a:p>
            <a:r>
              <a:rPr lang="en-US" b="1" dirty="0">
                <a:latin typeface="Candara" panose="020E0502030303020204" pitchFamily="34" charset="0"/>
              </a:rPr>
              <a:t>Syntactical</a:t>
            </a:r>
            <a:r>
              <a:rPr lang="en-US" dirty="0">
                <a:latin typeface="Candara" panose="020E0502030303020204" pitchFamily="34" charset="0"/>
              </a:rPr>
              <a:t> preconditions:</a:t>
            </a:r>
          </a:p>
          <a:p>
            <a:pPr lvl="1"/>
            <a:r>
              <a:rPr lang="en-US" dirty="0">
                <a:latin typeface="Candara" panose="020E0502030303020204" pitchFamily="34" charset="0"/>
              </a:rPr>
              <a:t>ONLY consecutive statements</a:t>
            </a:r>
          </a:p>
          <a:p>
            <a:pPr lvl="1"/>
            <a:r>
              <a:rPr lang="en-US" dirty="0">
                <a:latin typeface="Candara" panose="020E0502030303020204" pitchFamily="34" charset="0"/>
              </a:rPr>
              <a:t>control statements should include all their child statements</a:t>
            </a:r>
          </a:p>
          <a:p>
            <a:r>
              <a:rPr lang="en-US" b="1" dirty="0">
                <a:latin typeface="Candara" panose="020E0502030303020204" pitchFamily="34" charset="0"/>
              </a:rPr>
              <a:t>Behavioral</a:t>
            </a:r>
            <a:r>
              <a:rPr lang="en-US" dirty="0">
                <a:latin typeface="Candara" panose="020E0502030303020204" pitchFamily="34" charset="0"/>
              </a:rPr>
              <a:t> preconditions:</a:t>
            </a:r>
          </a:p>
          <a:p>
            <a:pPr lvl="1"/>
            <a:r>
              <a:rPr lang="en-US" dirty="0">
                <a:latin typeface="Candara" panose="020E0502030303020204" pitchFamily="34" charset="0"/>
              </a:rPr>
              <a:t>a single variable must be assigned, if it is returned</a:t>
            </a:r>
          </a:p>
          <a:p>
            <a:r>
              <a:rPr lang="en-US" b="1" dirty="0">
                <a:latin typeface="Candara" panose="020E0502030303020204" pitchFamily="34" charset="0"/>
              </a:rPr>
              <a:t>Quality</a:t>
            </a:r>
            <a:r>
              <a:rPr lang="en-US" dirty="0">
                <a:latin typeface="Candara" panose="020E0502030303020204" pitchFamily="34" charset="0"/>
              </a:rPr>
              <a:t> preconditions:</a:t>
            </a:r>
          </a:p>
          <a:p>
            <a:pPr lvl="1"/>
            <a:r>
              <a:rPr lang="en-US" dirty="0">
                <a:latin typeface="Candara" panose="020E0502030303020204" pitchFamily="34" charset="0"/>
              </a:rPr>
              <a:t>Filter-out very small or very large candidates in size</a:t>
            </a:r>
          </a:p>
        </p:txBody>
      </p:sp>
      <p:sp>
        <p:nvSpPr>
          <p:cNvPr id="4" name="Slide Number Placeholder 3">
            <a:extLst>
              <a:ext uri="{FF2B5EF4-FFF2-40B4-BE49-F238E27FC236}">
                <a16:creationId xmlns:a16="http://schemas.microsoft.com/office/drawing/2014/main" id="{505015F5-DC2E-4CE2-ABB1-CC16CDAEB9D7}"/>
              </a:ext>
            </a:extLst>
          </p:cNvPr>
          <p:cNvSpPr>
            <a:spLocks noGrp="1"/>
          </p:cNvSpPr>
          <p:nvPr>
            <p:ph type="sldNum" sz="quarter" idx="12"/>
          </p:nvPr>
        </p:nvSpPr>
        <p:spPr/>
        <p:txBody>
          <a:bodyPr/>
          <a:lstStyle/>
          <a:p>
            <a:fld id="{617A40BD-3997-BB4A-9AE7-14AF3A7E89A9}" type="slidenum">
              <a:rPr lang="en-US" smtClean="0"/>
              <a:t>38</a:t>
            </a:fld>
            <a:endParaRPr lang="en-US"/>
          </a:p>
        </p:txBody>
      </p:sp>
    </p:spTree>
    <p:extLst>
      <p:ext uri="{BB962C8B-B14F-4D97-AF65-F5344CB8AC3E}">
        <p14:creationId xmlns:p14="http://schemas.microsoft.com/office/powerpoint/2010/main" val="36467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46-8811-4BBB-9604-20FF25B2C8FD}"/>
              </a:ext>
            </a:extLst>
          </p:cNvPr>
          <p:cNvSpPr>
            <a:spLocks noGrp="1"/>
          </p:cNvSpPr>
          <p:nvPr>
            <p:ph type="title"/>
          </p:nvPr>
        </p:nvSpPr>
        <p:spPr/>
        <p:txBody>
          <a:bodyPr/>
          <a:lstStyle/>
          <a:p>
            <a:pPr algn="ctr"/>
            <a:r>
              <a:rPr lang="en-US" sz="4300" dirty="0">
                <a:latin typeface="Candara" panose="020E0502030303020204" pitchFamily="34" charset="0"/>
                <a:ea typeface="+mn-ea"/>
                <a:cs typeface="+mn-cs"/>
              </a:rPr>
              <a:t>Ranking of candidates</a:t>
            </a:r>
          </a:p>
        </p:txBody>
      </p:sp>
      <p:sp>
        <p:nvSpPr>
          <p:cNvPr id="3" name="Content Placeholder 2">
            <a:extLst>
              <a:ext uri="{FF2B5EF4-FFF2-40B4-BE49-F238E27FC236}">
                <a16:creationId xmlns:a16="http://schemas.microsoft.com/office/drawing/2014/main" id="{F19523DE-8B1F-4D15-8CD6-006D102D86C7}"/>
              </a:ext>
            </a:extLst>
          </p:cNvPr>
          <p:cNvSpPr>
            <a:spLocks noGrp="1"/>
          </p:cNvSpPr>
          <p:nvPr>
            <p:ph idx="1"/>
          </p:nvPr>
        </p:nvSpPr>
        <p:spPr>
          <a:xfrm>
            <a:off x="628650" y="1825625"/>
            <a:ext cx="8220882" cy="4351338"/>
          </a:xfrm>
        </p:spPr>
        <p:txBody>
          <a:bodyPr/>
          <a:lstStyle/>
          <a:p>
            <a:pPr marL="0" indent="0">
              <a:buNone/>
            </a:pPr>
            <a:r>
              <a:rPr lang="en-US" dirty="0">
                <a:latin typeface="Candara" panose="020E0502030303020204" pitchFamily="34" charset="0"/>
              </a:rPr>
              <a:t>Extract the </a:t>
            </a:r>
            <a:r>
              <a:rPr lang="en-US" b="1" dirty="0">
                <a:latin typeface="Candara" panose="020E0502030303020204" pitchFamily="34" charset="0"/>
              </a:rPr>
              <a:t>dependencies</a:t>
            </a:r>
            <a:r>
              <a:rPr lang="en-US" dirty="0">
                <a:latin typeface="Candara" panose="020E0502030303020204" pitchFamily="34" charset="0"/>
              </a:rPr>
              <a:t> of:</a:t>
            </a:r>
            <a:endParaRPr lang="en-US" sz="2000" dirty="0">
              <a:latin typeface="Candara" panose="020E0502030303020204" pitchFamily="34" charset="0"/>
            </a:endParaRPr>
          </a:p>
          <a:p>
            <a:r>
              <a:rPr lang="en-US" altLang="pt-BR" sz="2400" dirty="0">
                <a:latin typeface="Candara" panose="020E0502030303020204" pitchFamily="34" charset="0"/>
              </a:rPr>
              <a:t>The code fragment to be extracted </a:t>
            </a:r>
            <a:r>
              <a:rPr lang="en-US" altLang="pt-BR" sz="2400" b="1" dirty="0">
                <a:latin typeface="Candara" panose="020E0502030303020204" pitchFamily="34" charset="0"/>
              </a:rPr>
              <a:t>Dep</a:t>
            </a:r>
          </a:p>
          <a:p>
            <a:pPr marL="228600" lvl="2">
              <a:spcBef>
                <a:spcPts val="1000"/>
              </a:spcBef>
            </a:pPr>
            <a:r>
              <a:rPr lang="en-US" altLang="pt-BR" sz="2400" dirty="0">
                <a:latin typeface="Candara" panose="020E0502030303020204" pitchFamily="34" charset="0"/>
              </a:rPr>
              <a:t>The remaining statements </a:t>
            </a:r>
            <a:r>
              <a:rPr lang="en-US" altLang="pt-BR" sz="2400" b="1" dirty="0">
                <a:latin typeface="Candara" panose="020E0502030303020204" pitchFamily="34" charset="0"/>
              </a:rPr>
              <a:t>Dep’</a:t>
            </a:r>
          </a:p>
          <a:p>
            <a:pPr marL="0" indent="0">
              <a:buNone/>
            </a:pPr>
            <a:r>
              <a:rPr lang="en-US" dirty="0">
                <a:latin typeface="Candara" panose="020E0502030303020204" pitchFamily="34" charset="0"/>
              </a:rPr>
              <a:t>Dependencies are:</a:t>
            </a:r>
          </a:p>
          <a:p>
            <a:r>
              <a:rPr lang="en-US" sz="2400" dirty="0">
                <a:latin typeface="Candara" panose="020E0502030303020204" pitchFamily="34" charset="0"/>
              </a:rPr>
              <a:t>Variables</a:t>
            </a:r>
          </a:p>
          <a:p>
            <a:r>
              <a:rPr lang="en-US" sz="2400" dirty="0">
                <a:latin typeface="Candara" panose="020E0502030303020204" pitchFamily="34" charset="0"/>
              </a:rPr>
              <a:t>Types</a:t>
            </a:r>
          </a:p>
          <a:p>
            <a:r>
              <a:rPr lang="en-US" sz="2400" dirty="0">
                <a:latin typeface="Candara" panose="020E0502030303020204" pitchFamily="34" charset="0"/>
              </a:rPr>
              <a:t>Packages</a:t>
            </a:r>
          </a:p>
        </p:txBody>
      </p:sp>
      <p:sp>
        <p:nvSpPr>
          <p:cNvPr id="4" name="Slide Number Placeholder 3">
            <a:extLst>
              <a:ext uri="{FF2B5EF4-FFF2-40B4-BE49-F238E27FC236}">
                <a16:creationId xmlns:a16="http://schemas.microsoft.com/office/drawing/2014/main" id="{505015F5-DC2E-4CE2-ABB1-CC16CDAEB9D7}"/>
              </a:ext>
            </a:extLst>
          </p:cNvPr>
          <p:cNvSpPr>
            <a:spLocks noGrp="1"/>
          </p:cNvSpPr>
          <p:nvPr>
            <p:ph type="sldNum" sz="quarter" idx="12"/>
          </p:nvPr>
        </p:nvSpPr>
        <p:spPr/>
        <p:txBody>
          <a:bodyPr/>
          <a:lstStyle/>
          <a:p>
            <a:fld id="{617A40BD-3997-BB4A-9AE7-14AF3A7E89A9}" type="slidenum">
              <a:rPr lang="en-US" smtClean="0"/>
              <a:t>39</a:t>
            </a:fld>
            <a:endParaRPr lang="en-US"/>
          </a:p>
        </p:txBody>
      </p:sp>
      <p:sp>
        <p:nvSpPr>
          <p:cNvPr id="5" name="Oval 4">
            <a:extLst>
              <a:ext uri="{FF2B5EF4-FFF2-40B4-BE49-F238E27FC236}">
                <a16:creationId xmlns:a16="http://schemas.microsoft.com/office/drawing/2014/main" id="{6BFBD6FB-EC53-4221-B596-40712F7A9570}"/>
              </a:ext>
            </a:extLst>
          </p:cNvPr>
          <p:cNvSpPr/>
          <p:nvPr/>
        </p:nvSpPr>
        <p:spPr>
          <a:xfrm>
            <a:off x="5177645" y="3255438"/>
            <a:ext cx="2016125" cy="1944687"/>
          </a:xfrm>
          <a:prstGeom prst="ellipse">
            <a:avLst/>
          </a:prstGeom>
          <a:solidFill>
            <a:srgbClr val="CCFFFF">
              <a:alpha val="4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i="1" dirty="0">
              <a:solidFill>
                <a:schemeClr val="tx1"/>
              </a:solidFill>
            </a:endParaRPr>
          </a:p>
        </p:txBody>
      </p:sp>
      <p:sp>
        <p:nvSpPr>
          <p:cNvPr id="6" name="Oval 5">
            <a:extLst>
              <a:ext uri="{FF2B5EF4-FFF2-40B4-BE49-F238E27FC236}">
                <a16:creationId xmlns:a16="http://schemas.microsoft.com/office/drawing/2014/main" id="{68A7E9BB-9A09-4722-84D1-83C330A2B953}"/>
              </a:ext>
            </a:extLst>
          </p:cNvPr>
          <p:cNvSpPr/>
          <p:nvPr/>
        </p:nvSpPr>
        <p:spPr>
          <a:xfrm>
            <a:off x="6833407" y="3255438"/>
            <a:ext cx="2016125" cy="1944687"/>
          </a:xfrm>
          <a:prstGeom prst="ellipse">
            <a:avLst/>
          </a:prstGeom>
          <a:solidFill>
            <a:srgbClr val="99FF9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i="1" dirty="0">
              <a:solidFill>
                <a:schemeClr val="tx1"/>
              </a:solidFill>
            </a:endParaRPr>
          </a:p>
        </p:txBody>
      </p:sp>
      <p:sp>
        <p:nvSpPr>
          <p:cNvPr id="7" name="Oval 6">
            <a:extLst>
              <a:ext uri="{FF2B5EF4-FFF2-40B4-BE49-F238E27FC236}">
                <a16:creationId xmlns:a16="http://schemas.microsoft.com/office/drawing/2014/main" id="{ADF1D20A-6B09-4168-9872-389AD6FEA53D}"/>
              </a:ext>
            </a:extLst>
          </p:cNvPr>
          <p:cNvSpPr/>
          <p:nvPr/>
        </p:nvSpPr>
        <p:spPr>
          <a:xfrm>
            <a:off x="5177645" y="3255438"/>
            <a:ext cx="2016125" cy="1944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TextBox 7">
            <a:extLst>
              <a:ext uri="{FF2B5EF4-FFF2-40B4-BE49-F238E27FC236}">
                <a16:creationId xmlns:a16="http://schemas.microsoft.com/office/drawing/2014/main" id="{9042EB5C-DF7C-4225-8AD6-058F4216768F}"/>
              </a:ext>
            </a:extLst>
          </p:cNvPr>
          <p:cNvSpPr txBox="1"/>
          <p:nvPr/>
        </p:nvSpPr>
        <p:spPr>
          <a:xfrm>
            <a:off x="5033182" y="5201713"/>
            <a:ext cx="2376488" cy="646112"/>
          </a:xfrm>
          <a:prstGeom prst="rect">
            <a:avLst/>
          </a:prstGeom>
          <a:noFill/>
        </p:spPr>
        <p:txBody>
          <a:bodyPr>
            <a:spAutoFit/>
          </a:bodyPr>
          <a:lstStyle/>
          <a:p>
            <a:pPr algn="ctr">
              <a:defRPr/>
            </a:pPr>
            <a:r>
              <a:rPr lang="pt-BR" sz="2000" b="1" i="1" dirty="0">
                <a:latin typeface="+mn-lt"/>
              </a:rPr>
              <a:t>Dep’ </a:t>
            </a:r>
          </a:p>
          <a:p>
            <a:pPr algn="ctr">
              <a:defRPr/>
            </a:pPr>
            <a:r>
              <a:rPr lang="pt-BR" sz="1600" i="1" dirty="0">
                <a:latin typeface="+mn-lt"/>
              </a:rPr>
              <a:t>(Remaining)</a:t>
            </a:r>
            <a:endParaRPr lang="pt-BR" sz="1600" dirty="0">
              <a:latin typeface="+mn-lt"/>
            </a:endParaRPr>
          </a:p>
        </p:txBody>
      </p:sp>
      <p:sp>
        <p:nvSpPr>
          <p:cNvPr id="9" name="TextBox 8">
            <a:extLst>
              <a:ext uri="{FF2B5EF4-FFF2-40B4-BE49-F238E27FC236}">
                <a16:creationId xmlns:a16="http://schemas.microsoft.com/office/drawing/2014/main" id="{72F43DE6-D499-43DF-88C5-C5E10DF28314}"/>
              </a:ext>
            </a:extLst>
          </p:cNvPr>
          <p:cNvSpPr txBox="1"/>
          <p:nvPr/>
        </p:nvSpPr>
        <p:spPr>
          <a:xfrm>
            <a:off x="6688945" y="5201713"/>
            <a:ext cx="2305050" cy="646112"/>
          </a:xfrm>
          <a:prstGeom prst="rect">
            <a:avLst/>
          </a:prstGeom>
          <a:noFill/>
        </p:spPr>
        <p:txBody>
          <a:bodyPr>
            <a:spAutoFit/>
          </a:bodyPr>
          <a:lstStyle/>
          <a:p>
            <a:pPr algn="ctr">
              <a:defRPr/>
            </a:pPr>
            <a:r>
              <a:rPr lang="pt-BR" sz="2000" b="1" i="1" dirty="0">
                <a:latin typeface="+mn-lt"/>
              </a:rPr>
              <a:t>Dep</a:t>
            </a:r>
          </a:p>
          <a:p>
            <a:pPr algn="ctr">
              <a:defRPr/>
            </a:pPr>
            <a:r>
              <a:rPr lang="pt-BR" sz="1600" i="1" dirty="0">
                <a:latin typeface="+mn-lt"/>
              </a:rPr>
              <a:t>(Extracted)</a:t>
            </a:r>
            <a:endParaRPr lang="pt-BR" sz="1600" dirty="0">
              <a:latin typeface="+mn-lt"/>
            </a:endParaRPr>
          </a:p>
        </p:txBody>
      </p:sp>
    </p:spTree>
    <p:extLst>
      <p:ext uri="{BB962C8B-B14F-4D97-AF65-F5344CB8AC3E}">
        <p14:creationId xmlns:p14="http://schemas.microsoft.com/office/powerpoint/2010/main" val="6637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418454" y="3803489"/>
            <a:ext cx="8322590" cy="2915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ndara" panose="020E0502030303020204" pitchFamily="34" charset="0"/>
              </a:rPr>
              <a:t>The programmer:</a:t>
            </a:r>
          </a:p>
          <a:p>
            <a:r>
              <a:rPr lang="en-US" dirty="0">
                <a:latin typeface="Candara" panose="020E0502030303020204" pitchFamily="34" charset="0"/>
              </a:rPr>
              <a:t>indicates a variable of interest at a specific program point</a:t>
            </a:r>
          </a:p>
          <a:p>
            <a:r>
              <a:rPr lang="en-US" dirty="0">
                <a:latin typeface="Candara" panose="020E0502030303020204" pitchFamily="34" charset="0"/>
              </a:rPr>
              <a:t>selects a suitable method from among the candidates created by the tool</a:t>
            </a:r>
          </a:p>
          <a:p>
            <a:r>
              <a:rPr lang="en-US" dirty="0">
                <a:latin typeface="Candara" panose="020E0502030303020204" pitchFamily="34" charset="0"/>
              </a:rPr>
              <a:t>names the selected method</a:t>
            </a:r>
          </a:p>
          <a:p>
            <a:endParaRPr lang="en-CA" dirty="0">
              <a:solidFill>
                <a:srgbClr val="FF0000"/>
              </a:solidFill>
              <a:latin typeface="Candara" panose="020E0502030303020204" pitchFamily="34" charset="0"/>
            </a:endParaRPr>
          </a:p>
        </p:txBody>
      </p:sp>
      <p:sp>
        <p:nvSpPr>
          <p:cNvPr id="10" name="Slide Number Placeholder 9"/>
          <p:cNvSpPr>
            <a:spLocks noGrp="1"/>
          </p:cNvSpPr>
          <p:nvPr>
            <p:ph type="sldNum" sz="quarter" idx="12"/>
          </p:nvPr>
        </p:nvSpPr>
        <p:spPr/>
        <p:txBody>
          <a:bodyPr/>
          <a:lstStyle/>
          <a:p>
            <a:fld id="{617A40BD-3997-BB4A-9AE7-14AF3A7E89A9}" type="slidenum">
              <a:rPr lang="en-US" smtClean="0"/>
              <a:t>4</a:t>
            </a:fld>
            <a:endParaRPr lang="en-US"/>
          </a:p>
        </p:txBody>
      </p:sp>
      <p:pic>
        <p:nvPicPr>
          <p:cNvPr id="2" name="Picture 1">
            <a:extLst>
              <a:ext uri="{FF2B5EF4-FFF2-40B4-BE49-F238E27FC236}">
                <a16:creationId xmlns:a16="http://schemas.microsoft.com/office/drawing/2014/main" id="{6D47D6E6-5968-4A92-B390-47E8F4312D56}"/>
              </a:ext>
            </a:extLst>
          </p:cNvPr>
          <p:cNvPicPr>
            <a:picLocks noChangeAspect="1"/>
          </p:cNvPicPr>
          <p:nvPr/>
        </p:nvPicPr>
        <p:blipFill>
          <a:blip r:embed="rId3"/>
          <a:stretch>
            <a:fillRect/>
          </a:stretch>
        </p:blipFill>
        <p:spPr>
          <a:xfrm>
            <a:off x="1" y="-7491"/>
            <a:ext cx="9144614" cy="3773579"/>
          </a:xfrm>
          <a:prstGeom prst="rect">
            <a:avLst/>
          </a:prstGeom>
          <a:ln>
            <a:solidFill>
              <a:schemeClr val="tx1"/>
            </a:solidFill>
          </a:ln>
        </p:spPr>
      </p:pic>
      <p:pic>
        <p:nvPicPr>
          <p:cNvPr id="3" name="Picture 2">
            <a:extLst>
              <a:ext uri="{FF2B5EF4-FFF2-40B4-BE49-F238E27FC236}">
                <a16:creationId xmlns:a16="http://schemas.microsoft.com/office/drawing/2014/main" id="{2D482BA4-6BC3-48AD-8CBF-94219AD8A36A}"/>
              </a:ext>
            </a:extLst>
          </p:cNvPr>
          <p:cNvPicPr>
            <a:picLocks noChangeAspect="1"/>
          </p:cNvPicPr>
          <p:nvPr/>
        </p:nvPicPr>
        <p:blipFill rotWithShape="1">
          <a:blip r:embed="rId4"/>
          <a:srcRect l="22520" r="17458" b="18994"/>
          <a:stretch/>
        </p:blipFill>
        <p:spPr>
          <a:xfrm>
            <a:off x="15498" y="1146500"/>
            <a:ext cx="1929520" cy="2604090"/>
          </a:xfrm>
          <a:prstGeom prst="ellipse">
            <a:avLst/>
          </a:prstGeom>
          <a:noFill/>
        </p:spPr>
      </p:pic>
      <p:sp>
        <p:nvSpPr>
          <p:cNvPr id="6" name="TextBox 5">
            <a:extLst>
              <a:ext uri="{FF2B5EF4-FFF2-40B4-BE49-F238E27FC236}">
                <a16:creationId xmlns:a16="http://schemas.microsoft.com/office/drawing/2014/main" id="{5748A71B-BD88-4F3E-A828-BF686BEFCFC7}"/>
              </a:ext>
            </a:extLst>
          </p:cNvPr>
          <p:cNvSpPr txBox="1"/>
          <p:nvPr/>
        </p:nvSpPr>
        <p:spPr>
          <a:xfrm>
            <a:off x="6990128" y="2156157"/>
            <a:ext cx="2052165" cy="584775"/>
          </a:xfrm>
          <a:prstGeom prst="rect">
            <a:avLst/>
          </a:prstGeom>
          <a:noFill/>
        </p:spPr>
        <p:txBody>
          <a:bodyPr wrap="none" rtlCol="0">
            <a:spAutoFit/>
          </a:bodyPr>
          <a:lstStyle/>
          <a:p>
            <a:r>
              <a:rPr lang="en-US" sz="3200" dirty="0">
                <a:latin typeface="Candara" panose="020E0502030303020204" pitchFamily="34" charset="0"/>
              </a:rPr>
              <a:t>@SSR2001</a:t>
            </a:r>
          </a:p>
        </p:txBody>
      </p:sp>
    </p:spTree>
    <p:extLst>
      <p:ext uri="{BB962C8B-B14F-4D97-AF65-F5344CB8AC3E}">
        <p14:creationId xmlns:p14="http://schemas.microsoft.com/office/powerpoint/2010/main" val="145608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46-8811-4BBB-9604-20FF25B2C8FD}"/>
              </a:ext>
            </a:extLst>
          </p:cNvPr>
          <p:cNvSpPr>
            <a:spLocks noGrp="1"/>
          </p:cNvSpPr>
          <p:nvPr>
            <p:ph type="title"/>
          </p:nvPr>
        </p:nvSpPr>
        <p:spPr/>
        <p:txBody>
          <a:bodyPr/>
          <a:lstStyle/>
          <a:p>
            <a:pPr algn="ctr"/>
            <a:r>
              <a:rPr lang="en-US" sz="4300" dirty="0">
                <a:latin typeface="Candara" panose="020E0502030303020204" pitchFamily="34" charset="0"/>
                <a:ea typeface="+mn-ea"/>
                <a:cs typeface="+mn-cs"/>
              </a:rPr>
              <a:t>Oracle for Evaluation</a:t>
            </a:r>
          </a:p>
        </p:txBody>
      </p:sp>
      <p:sp>
        <p:nvSpPr>
          <p:cNvPr id="3" name="Content Placeholder 2">
            <a:extLst>
              <a:ext uri="{FF2B5EF4-FFF2-40B4-BE49-F238E27FC236}">
                <a16:creationId xmlns:a16="http://schemas.microsoft.com/office/drawing/2014/main" id="{F19523DE-8B1F-4D15-8CD6-006D102D86C7}"/>
              </a:ext>
            </a:extLst>
          </p:cNvPr>
          <p:cNvSpPr>
            <a:spLocks noGrp="1"/>
          </p:cNvSpPr>
          <p:nvPr>
            <p:ph idx="1"/>
          </p:nvPr>
        </p:nvSpPr>
        <p:spPr>
          <a:xfrm>
            <a:off x="628650" y="1825625"/>
            <a:ext cx="8220882" cy="4351338"/>
          </a:xfrm>
        </p:spPr>
        <p:txBody>
          <a:bodyPr/>
          <a:lstStyle/>
          <a:p>
            <a:pPr marL="514350" indent="-514350">
              <a:buFont typeface="+mj-lt"/>
              <a:buAutoNum type="arabicPeriod"/>
            </a:pPr>
            <a:r>
              <a:rPr lang="en-US" dirty="0">
                <a:latin typeface="Candara" panose="020E0502030303020204" pitchFamily="34" charset="0"/>
              </a:rPr>
              <a:t>Retrieve all methods with N&gt;3 statements</a:t>
            </a:r>
          </a:p>
          <a:p>
            <a:pPr marL="514350" indent="-514350">
              <a:buFont typeface="+mj-lt"/>
              <a:buAutoNum type="arabicPeriod"/>
            </a:pPr>
            <a:r>
              <a:rPr lang="en-US" dirty="0">
                <a:latin typeface="Candara" panose="020E0502030303020204" pitchFamily="34" charset="0"/>
              </a:rPr>
              <a:t>Retrieve all invoked methods</a:t>
            </a:r>
          </a:p>
          <a:p>
            <a:pPr lvl="1"/>
            <a:r>
              <a:rPr lang="en-US" dirty="0">
                <a:latin typeface="Candara" panose="020E0502030303020204" pitchFamily="34" charset="0"/>
              </a:rPr>
              <a:t>Check inline method refactoring preconditions</a:t>
            </a:r>
          </a:p>
          <a:p>
            <a:pPr marL="514350" indent="-514350">
              <a:buFont typeface="+mj-lt"/>
              <a:buAutoNum type="arabicPeriod"/>
            </a:pPr>
            <a:r>
              <a:rPr lang="en-US" dirty="0">
                <a:latin typeface="Candara" panose="020E0502030303020204" pitchFamily="34" charset="0"/>
              </a:rPr>
              <a:t>Inline the methods passing the criteria</a:t>
            </a:r>
          </a:p>
          <a:p>
            <a:pPr marL="514350" indent="-514350">
              <a:buFont typeface="+mj-lt"/>
              <a:buAutoNum type="arabicPeriod"/>
            </a:pPr>
            <a:r>
              <a:rPr lang="en-US" dirty="0">
                <a:latin typeface="Candara" panose="020E0502030303020204" pitchFamily="34" charset="0"/>
              </a:rPr>
              <a:t>Add the Extract Method refactoring reverting the Inline in the oracle</a:t>
            </a:r>
          </a:p>
          <a:p>
            <a:pPr marL="514350" indent="-514350">
              <a:buFont typeface="+mj-lt"/>
              <a:buAutoNum type="arabicPeriod"/>
            </a:pPr>
            <a:endParaRPr lang="en-US"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505015F5-DC2E-4CE2-ABB1-CC16CDAEB9D7}"/>
              </a:ext>
            </a:extLst>
          </p:cNvPr>
          <p:cNvSpPr>
            <a:spLocks noGrp="1"/>
          </p:cNvSpPr>
          <p:nvPr>
            <p:ph type="sldNum" sz="quarter" idx="12"/>
          </p:nvPr>
        </p:nvSpPr>
        <p:spPr/>
        <p:txBody>
          <a:bodyPr/>
          <a:lstStyle/>
          <a:p>
            <a:fld id="{617A40BD-3997-BB4A-9AE7-14AF3A7E89A9}" type="slidenum">
              <a:rPr lang="en-US" smtClean="0"/>
              <a:t>40</a:t>
            </a:fld>
            <a:endParaRPr lang="en-US"/>
          </a:p>
        </p:txBody>
      </p:sp>
    </p:spTree>
    <p:extLst>
      <p:ext uri="{BB962C8B-B14F-4D97-AF65-F5344CB8AC3E}">
        <p14:creationId xmlns:p14="http://schemas.microsoft.com/office/powerpoint/2010/main" val="38618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46-8811-4BBB-9604-20FF25B2C8FD}"/>
              </a:ext>
            </a:extLst>
          </p:cNvPr>
          <p:cNvSpPr>
            <a:spLocks noGrp="1"/>
          </p:cNvSpPr>
          <p:nvPr>
            <p:ph type="title"/>
          </p:nvPr>
        </p:nvSpPr>
        <p:spPr/>
        <p:txBody>
          <a:bodyPr/>
          <a:lstStyle/>
          <a:p>
            <a:pPr algn="ctr"/>
            <a:r>
              <a:rPr lang="en-US" sz="4300" dirty="0">
                <a:latin typeface="Candara" panose="020E0502030303020204" pitchFamily="34" charset="0"/>
                <a:ea typeface="+mn-ea"/>
                <a:cs typeface="+mn-cs"/>
              </a:rPr>
              <a:t>Oracle for Evaluation</a:t>
            </a:r>
          </a:p>
        </p:txBody>
      </p:sp>
      <p:sp>
        <p:nvSpPr>
          <p:cNvPr id="3" name="Content Placeholder 2">
            <a:extLst>
              <a:ext uri="{FF2B5EF4-FFF2-40B4-BE49-F238E27FC236}">
                <a16:creationId xmlns:a16="http://schemas.microsoft.com/office/drawing/2014/main" id="{F19523DE-8B1F-4D15-8CD6-006D102D86C7}"/>
              </a:ext>
            </a:extLst>
          </p:cNvPr>
          <p:cNvSpPr>
            <a:spLocks noGrp="1"/>
          </p:cNvSpPr>
          <p:nvPr>
            <p:ph idx="1"/>
          </p:nvPr>
        </p:nvSpPr>
        <p:spPr>
          <a:xfrm>
            <a:off x="628650" y="1825625"/>
            <a:ext cx="8220882" cy="4351338"/>
          </a:xfrm>
        </p:spPr>
        <p:txBody>
          <a:bodyPr/>
          <a:lstStyle/>
          <a:p>
            <a:pPr marL="514350" indent="-514350">
              <a:buFont typeface="+mj-lt"/>
              <a:buAutoNum type="arabicPeriod"/>
            </a:pPr>
            <a:r>
              <a:rPr lang="en-US" dirty="0">
                <a:solidFill>
                  <a:schemeClr val="tx1">
                    <a:alpha val="4000"/>
                  </a:schemeClr>
                </a:solidFill>
                <a:latin typeface="Candara" panose="020E0502030303020204" pitchFamily="34" charset="0"/>
              </a:rPr>
              <a:t>Retrieve all methods with N&gt;3 statements</a:t>
            </a:r>
          </a:p>
          <a:p>
            <a:pPr marL="514350" indent="-514350">
              <a:buFont typeface="+mj-lt"/>
              <a:buAutoNum type="arabicPeriod"/>
            </a:pPr>
            <a:r>
              <a:rPr lang="en-US" dirty="0">
                <a:solidFill>
                  <a:schemeClr val="tx1">
                    <a:alpha val="4000"/>
                  </a:schemeClr>
                </a:solidFill>
                <a:latin typeface="Candara" panose="020E0502030303020204" pitchFamily="34" charset="0"/>
              </a:rPr>
              <a:t>Retrieve all invoked methods</a:t>
            </a:r>
          </a:p>
          <a:p>
            <a:pPr lvl="1"/>
            <a:r>
              <a:rPr lang="en-US" dirty="0">
                <a:solidFill>
                  <a:schemeClr val="tx1">
                    <a:alpha val="4000"/>
                  </a:schemeClr>
                </a:solidFill>
                <a:latin typeface="Candara" panose="020E0502030303020204" pitchFamily="34" charset="0"/>
              </a:rPr>
              <a:t>Check inline method refactoring preconditions</a:t>
            </a:r>
          </a:p>
          <a:p>
            <a:pPr marL="514350" indent="-514350">
              <a:buFont typeface="+mj-lt"/>
              <a:buAutoNum type="arabicPeriod"/>
            </a:pPr>
            <a:r>
              <a:rPr lang="en-US" dirty="0">
                <a:solidFill>
                  <a:schemeClr val="tx1">
                    <a:alpha val="4000"/>
                  </a:schemeClr>
                </a:solidFill>
                <a:latin typeface="Candara" panose="020E0502030303020204" pitchFamily="34" charset="0"/>
              </a:rPr>
              <a:t>Inline the methods passing the criteria</a:t>
            </a:r>
          </a:p>
          <a:p>
            <a:pPr marL="514350" indent="-514350">
              <a:buFont typeface="+mj-lt"/>
              <a:buAutoNum type="arabicPeriod"/>
            </a:pPr>
            <a:r>
              <a:rPr lang="en-US" dirty="0">
                <a:solidFill>
                  <a:schemeClr val="tx1">
                    <a:alpha val="4000"/>
                  </a:schemeClr>
                </a:solidFill>
                <a:latin typeface="Candara" panose="020E0502030303020204" pitchFamily="34" charset="0"/>
              </a:rPr>
              <a:t>Add the Extract Method refactoring reverting the Inline in the oracle</a:t>
            </a:r>
          </a:p>
          <a:p>
            <a:pPr marL="514350" indent="-514350">
              <a:buFont typeface="+mj-lt"/>
              <a:buAutoNum type="arabicPeriod"/>
            </a:pPr>
            <a:endParaRPr lang="en-US" dirty="0">
              <a:solidFill>
                <a:schemeClr val="tx1">
                  <a:alpha val="4000"/>
                </a:schemeClr>
              </a:solidFill>
              <a:latin typeface="Candara" panose="020E0502030303020204" pitchFamily="34" charset="0"/>
            </a:endParaRPr>
          </a:p>
        </p:txBody>
      </p:sp>
      <p:sp>
        <p:nvSpPr>
          <p:cNvPr id="4" name="Slide Number Placeholder 3">
            <a:extLst>
              <a:ext uri="{FF2B5EF4-FFF2-40B4-BE49-F238E27FC236}">
                <a16:creationId xmlns:a16="http://schemas.microsoft.com/office/drawing/2014/main" id="{505015F5-DC2E-4CE2-ABB1-CC16CDAEB9D7}"/>
              </a:ext>
            </a:extLst>
          </p:cNvPr>
          <p:cNvSpPr>
            <a:spLocks noGrp="1"/>
          </p:cNvSpPr>
          <p:nvPr>
            <p:ph type="sldNum" sz="quarter" idx="12"/>
          </p:nvPr>
        </p:nvSpPr>
        <p:spPr/>
        <p:txBody>
          <a:bodyPr/>
          <a:lstStyle/>
          <a:p>
            <a:fld id="{617A40BD-3997-BB4A-9AE7-14AF3A7E89A9}" type="slidenum">
              <a:rPr lang="en-US" smtClean="0"/>
              <a:t>41</a:t>
            </a:fld>
            <a:endParaRPr lang="en-US"/>
          </a:p>
        </p:txBody>
      </p:sp>
      <p:sp>
        <p:nvSpPr>
          <p:cNvPr id="5" name="TextBox 4">
            <a:extLst>
              <a:ext uri="{FF2B5EF4-FFF2-40B4-BE49-F238E27FC236}">
                <a16:creationId xmlns:a16="http://schemas.microsoft.com/office/drawing/2014/main" id="{F0682BEC-1E37-4284-A217-7937B063DD15}"/>
              </a:ext>
            </a:extLst>
          </p:cNvPr>
          <p:cNvSpPr txBox="1"/>
          <p:nvPr/>
        </p:nvSpPr>
        <p:spPr>
          <a:xfrm>
            <a:off x="352736" y="2161384"/>
            <a:ext cx="8438529" cy="707886"/>
          </a:xfrm>
          <a:prstGeom prst="rect">
            <a:avLst/>
          </a:prstGeom>
          <a:noFill/>
        </p:spPr>
        <p:txBody>
          <a:bodyPr wrap="none" rtlCol="0">
            <a:spAutoFit/>
          </a:bodyPr>
          <a:lstStyle/>
          <a:p>
            <a:r>
              <a:rPr lang="en-US" sz="4000" b="1" dirty="0">
                <a:solidFill>
                  <a:srgbClr val="00B050"/>
                </a:solidFill>
                <a:latin typeface="Candara" panose="020E0502030303020204" pitchFamily="34" charset="0"/>
              </a:rPr>
              <a:t>Scale-up the evaluation to more cases</a:t>
            </a:r>
          </a:p>
        </p:txBody>
      </p:sp>
      <p:sp>
        <p:nvSpPr>
          <p:cNvPr id="6" name="TextBox 5">
            <a:extLst>
              <a:ext uri="{FF2B5EF4-FFF2-40B4-BE49-F238E27FC236}">
                <a16:creationId xmlns:a16="http://schemas.microsoft.com/office/drawing/2014/main" id="{04C0B4C3-08FB-4E36-AC76-7584CA8FB3A6}"/>
              </a:ext>
            </a:extLst>
          </p:cNvPr>
          <p:cNvSpPr txBox="1"/>
          <p:nvPr/>
        </p:nvSpPr>
        <p:spPr>
          <a:xfrm>
            <a:off x="1514112" y="3615939"/>
            <a:ext cx="6115777" cy="1323439"/>
          </a:xfrm>
          <a:prstGeom prst="rect">
            <a:avLst/>
          </a:prstGeom>
          <a:noFill/>
        </p:spPr>
        <p:txBody>
          <a:bodyPr wrap="none" rtlCol="0">
            <a:spAutoFit/>
          </a:bodyPr>
          <a:lstStyle/>
          <a:p>
            <a:pPr algn="ctr"/>
            <a:r>
              <a:rPr lang="en-US" sz="4000" b="1" dirty="0">
                <a:solidFill>
                  <a:srgbClr val="FF0000"/>
                </a:solidFill>
                <a:latin typeface="Candara" panose="020E0502030303020204" pitchFamily="34" charset="0"/>
              </a:rPr>
              <a:t>Unknown if these methods</a:t>
            </a:r>
          </a:p>
          <a:p>
            <a:pPr algn="ctr"/>
            <a:r>
              <a:rPr lang="en-US" sz="4000" b="1" dirty="0">
                <a:solidFill>
                  <a:srgbClr val="FF0000"/>
                </a:solidFill>
                <a:latin typeface="Candara" panose="020E0502030303020204" pitchFamily="34" charset="0"/>
              </a:rPr>
              <a:t>were actually extracted</a:t>
            </a:r>
          </a:p>
        </p:txBody>
      </p:sp>
    </p:spTree>
    <p:extLst>
      <p:ext uri="{BB962C8B-B14F-4D97-AF65-F5344CB8AC3E}">
        <p14:creationId xmlns:p14="http://schemas.microsoft.com/office/powerpoint/2010/main" val="303423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24A88B-88AA-43AE-B0FE-939374E3C43D}"/>
              </a:ext>
            </a:extLst>
          </p:cNvPr>
          <p:cNvSpPr>
            <a:spLocks noGrp="1"/>
          </p:cNvSpPr>
          <p:nvPr>
            <p:ph type="sldNum" sz="quarter" idx="12"/>
          </p:nvPr>
        </p:nvSpPr>
        <p:spPr/>
        <p:txBody>
          <a:bodyPr/>
          <a:lstStyle/>
          <a:p>
            <a:fld id="{617A40BD-3997-BB4A-9AE7-14AF3A7E89A9}" type="slidenum">
              <a:rPr lang="en-US" smtClean="0"/>
              <a:t>42</a:t>
            </a:fld>
            <a:endParaRPr lang="en-US"/>
          </a:p>
        </p:txBody>
      </p:sp>
      <p:pic>
        <p:nvPicPr>
          <p:cNvPr id="5" name="Picture 4">
            <a:extLst>
              <a:ext uri="{FF2B5EF4-FFF2-40B4-BE49-F238E27FC236}">
                <a16:creationId xmlns:a16="http://schemas.microsoft.com/office/drawing/2014/main" id="{6B897F42-398E-4006-AAF7-683C4608911C}"/>
              </a:ext>
            </a:extLst>
          </p:cNvPr>
          <p:cNvPicPr>
            <a:picLocks noChangeAspect="1"/>
          </p:cNvPicPr>
          <p:nvPr/>
        </p:nvPicPr>
        <p:blipFill>
          <a:blip r:embed="rId2"/>
          <a:stretch>
            <a:fillRect/>
          </a:stretch>
        </p:blipFill>
        <p:spPr>
          <a:xfrm>
            <a:off x="0" y="701725"/>
            <a:ext cx="9144000" cy="1920935"/>
          </a:xfrm>
          <a:prstGeom prst="rect">
            <a:avLst/>
          </a:prstGeom>
          <a:ln>
            <a:solidFill>
              <a:schemeClr val="tx1"/>
            </a:solidFill>
          </a:ln>
        </p:spPr>
      </p:pic>
      <p:sp>
        <p:nvSpPr>
          <p:cNvPr id="6" name="TextBox 5">
            <a:extLst>
              <a:ext uri="{FF2B5EF4-FFF2-40B4-BE49-F238E27FC236}">
                <a16:creationId xmlns:a16="http://schemas.microsoft.com/office/drawing/2014/main" id="{6E157841-2505-4DB5-8F6F-B1E96A8B9C6E}"/>
              </a:ext>
            </a:extLst>
          </p:cNvPr>
          <p:cNvSpPr txBox="1"/>
          <p:nvPr/>
        </p:nvSpPr>
        <p:spPr>
          <a:xfrm>
            <a:off x="565134" y="4637869"/>
            <a:ext cx="8013732" cy="1077218"/>
          </a:xfrm>
          <a:prstGeom prst="rect">
            <a:avLst/>
          </a:prstGeom>
          <a:noFill/>
        </p:spPr>
        <p:txBody>
          <a:bodyPr wrap="none" rtlCol="0">
            <a:spAutoFit/>
          </a:bodyPr>
          <a:lstStyle/>
          <a:p>
            <a:pPr algn="ctr"/>
            <a:r>
              <a:rPr lang="en-US" sz="3200" dirty="0">
                <a:latin typeface="Candara" panose="020E0502030303020204" pitchFamily="34" charset="0"/>
              </a:rPr>
              <a:t>@IEEE Transactions on Software Engineering</a:t>
            </a:r>
            <a:br>
              <a:rPr lang="en-US" sz="3200" dirty="0">
                <a:latin typeface="Candara" panose="020E0502030303020204" pitchFamily="34" charset="0"/>
              </a:rPr>
            </a:br>
            <a:r>
              <a:rPr lang="en-US" sz="3200" dirty="0">
                <a:latin typeface="Candara" panose="020E0502030303020204" pitchFamily="34" charset="0"/>
              </a:rPr>
              <a:t>vol. 43, no. 10, October 2017</a:t>
            </a:r>
          </a:p>
        </p:txBody>
      </p:sp>
    </p:spTree>
    <p:extLst>
      <p:ext uri="{BB962C8B-B14F-4D97-AF65-F5344CB8AC3E}">
        <p14:creationId xmlns:p14="http://schemas.microsoft.com/office/powerpoint/2010/main" val="2879019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46-8811-4BBB-9604-20FF25B2C8FD}"/>
              </a:ext>
            </a:extLst>
          </p:cNvPr>
          <p:cNvSpPr>
            <a:spLocks noGrp="1"/>
          </p:cNvSpPr>
          <p:nvPr>
            <p:ph type="title"/>
          </p:nvPr>
        </p:nvSpPr>
        <p:spPr/>
        <p:txBody>
          <a:bodyPr/>
          <a:lstStyle/>
          <a:p>
            <a:pPr algn="ctr"/>
            <a:r>
              <a:rPr lang="en-US" sz="4300" dirty="0">
                <a:latin typeface="Candara" panose="020E0502030303020204" pitchFamily="34" charset="0"/>
                <a:ea typeface="+mn-ea"/>
                <a:cs typeface="+mn-cs"/>
              </a:rPr>
              <a:t>Coherent statements</a:t>
            </a:r>
          </a:p>
        </p:txBody>
      </p:sp>
      <p:sp>
        <p:nvSpPr>
          <p:cNvPr id="3" name="Content Placeholder 2">
            <a:extLst>
              <a:ext uri="{FF2B5EF4-FFF2-40B4-BE49-F238E27FC236}">
                <a16:creationId xmlns:a16="http://schemas.microsoft.com/office/drawing/2014/main" id="{F19523DE-8B1F-4D15-8CD6-006D102D86C7}"/>
              </a:ext>
            </a:extLst>
          </p:cNvPr>
          <p:cNvSpPr>
            <a:spLocks noGrp="1"/>
          </p:cNvSpPr>
          <p:nvPr>
            <p:ph idx="1"/>
          </p:nvPr>
        </p:nvSpPr>
        <p:spPr>
          <a:xfrm>
            <a:off x="628650" y="1825625"/>
            <a:ext cx="8220882" cy="4351338"/>
          </a:xfrm>
        </p:spPr>
        <p:txBody>
          <a:bodyPr/>
          <a:lstStyle/>
          <a:p>
            <a:pPr marL="514350" indent="-514350">
              <a:buFont typeface="+mj-lt"/>
              <a:buAutoNum type="arabicPeriod"/>
            </a:pPr>
            <a:r>
              <a:rPr lang="en-US" dirty="0">
                <a:latin typeface="Candara" panose="020E0502030303020204" pitchFamily="34" charset="0"/>
              </a:rPr>
              <a:t>accessing the same variable (attributes, local variables and method parameters)</a:t>
            </a:r>
          </a:p>
          <a:p>
            <a:pPr marL="514350" indent="-514350">
              <a:buFont typeface="+mj-lt"/>
              <a:buAutoNum type="arabicPeriod"/>
            </a:pPr>
            <a:r>
              <a:rPr lang="en-US" dirty="0">
                <a:latin typeface="Candara" panose="020E0502030303020204" pitchFamily="34" charset="0"/>
              </a:rPr>
              <a:t>calling a method for the same object</a:t>
            </a:r>
          </a:p>
          <a:p>
            <a:pPr marL="514350" indent="-514350">
              <a:buFont typeface="+mj-lt"/>
              <a:buAutoNum type="arabicPeriod"/>
            </a:pPr>
            <a:r>
              <a:rPr lang="en-US" dirty="0">
                <a:latin typeface="Candara" panose="020E0502030303020204" pitchFamily="34" charset="0"/>
              </a:rPr>
              <a:t>calling the same method for a different object of the same type</a:t>
            </a:r>
          </a:p>
        </p:txBody>
      </p:sp>
      <p:sp>
        <p:nvSpPr>
          <p:cNvPr id="4" name="Slide Number Placeholder 3">
            <a:extLst>
              <a:ext uri="{FF2B5EF4-FFF2-40B4-BE49-F238E27FC236}">
                <a16:creationId xmlns:a16="http://schemas.microsoft.com/office/drawing/2014/main" id="{505015F5-DC2E-4CE2-ABB1-CC16CDAEB9D7}"/>
              </a:ext>
            </a:extLst>
          </p:cNvPr>
          <p:cNvSpPr>
            <a:spLocks noGrp="1"/>
          </p:cNvSpPr>
          <p:nvPr>
            <p:ph type="sldNum" sz="quarter" idx="12"/>
          </p:nvPr>
        </p:nvSpPr>
        <p:spPr/>
        <p:txBody>
          <a:bodyPr/>
          <a:lstStyle/>
          <a:p>
            <a:fld id="{617A40BD-3997-BB4A-9AE7-14AF3A7E89A9}" type="slidenum">
              <a:rPr lang="en-US" smtClean="0"/>
              <a:t>43</a:t>
            </a:fld>
            <a:endParaRPr lang="en-US"/>
          </a:p>
        </p:txBody>
      </p:sp>
    </p:spTree>
    <p:extLst>
      <p:ext uri="{BB962C8B-B14F-4D97-AF65-F5344CB8AC3E}">
        <p14:creationId xmlns:p14="http://schemas.microsoft.com/office/powerpoint/2010/main" val="1618067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3666-432E-4D27-8A12-6B7BF192DBBB}"/>
              </a:ext>
            </a:extLst>
          </p:cNvPr>
          <p:cNvSpPr>
            <a:spLocks noGrp="1"/>
          </p:cNvSpPr>
          <p:nvPr>
            <p:ph type="title"/>
          </p:nvPr>
        </p:nvSpPr>
        <p:spPr>
          <a:xfrm>
            <a:off x="628650" y="194647"/>
            <a:ext cx="7886700" cy="1325563"/>
          </a:xfrm>
        </p:spPr>
        <p:txBody>
          <a:bodyPr vert="horz" lIns="91440" tIns="45720" rIns="91440" bIns="45720" rtlCol="0" anchor="ctr">
            <a:normAutofit/>
          </a:bodyPr>
          <a:lstStyle/>
          <a:p>
            <a:pPr algn="ctr"/>
            <a:r>
              <a:rPr lang="en-US" sz="4300" dirty="0">
                <a:latin typeface="Candara" panose="020E0502030303020204" pitchFamily="34" charset="0"/>
                <a:ea typeface="+mn-ea"/>
                <a:cs typeface="+mn-cs"/>
              </a:rPr>
              <a:t>accessible variables and method calls per statement</a:t>
            </a:r>
          </a:p>
        </p:txBody>
      </p:sp>
      <p:sp>
        <p:nvSpPr>
          <p:cNvPr id="4" name="Slide Number Placeholder 3">
            <a:extLst>
              <a:ext uri="{FF2B5EF4-FFF2-40B4-BE49-F238E27FC236}">
                <a16:creationId xmlns:a16="http://schemas.microsoft.com/office/drawing/2014/main" id="{98516530-82CA-4C13-98AB-87866A421841}"/>
              </a:ext>
            </a:extLst>
          </p:cNvPr>
          <p:cNvSpPr>
            <a:spLocks noGrp="1"/>
          </p:cNvSpPr>
          <p:nvPr>
            <p:ph type="sldNum" sz="quarter" idx="12"/>
          </p:nvPr>
        </p:nvSpPr>
        <p:spPr/>
        <p:txBody>
          <a:bodyPr/>
          <a:lstStyle/>
          <a:p>
            <a:fld id="{617A40BD-3997-BB4A-9AE7-14AF3A7E89A9}" type="slidenum">
              <a:rPr lang="en-US" smtClean="0"/>
              <a:t>44</a:t>
            </a:fld>
            <a:endParaRPr lang="en-US"/>
          </a:p>
        </p:txBody>
      </p:sp>
      <p:pic>
        <p:nvPicPr>
          <p:cNvPr id="5" name="Picture 4" descr="Macintosh HD:Users:Sofia:Desktop:Screen Shot 2016-09-08 at 12.02.07.png">
            <a:extLst>
              <a:ext uri="{FF2B5EF4-FFF2-40B4-BE49-F238E27FC236}">
                <a16:creationId xmlns:a16="http://schemas.microsoft.com/office/drawing/2014/main" id="{CFA1F835-BA6E-4D8A-AE29-0052A859F537}"/>
              </a:ext>
            </a:extLst>
          </p:cNvPr>
          <p:cNvPicPr/>
          <p:nvPr/>
        </p:nvPicPr>
        <p:blipFill rotWithShape="1">
          <a:blip r:embed="rId2">
            <a:extLst>
              <a:ext uri="{28A0092B-C50C-407E-A947-70E740481C1C}">
                <a14:useLocalDpi xmlns:a14="http://schemas.microsoft.com/office/drawing/2010/main" val="0"/>
              </a:ext>
            </a:extLst>
          </a:blip>
          <a:srcRect l="1455" t="13953" r="16840" b="13953"/>
          <a:stretch/>
        </p:blipFill>
        <p:spPr bwMode="auto">
          <a:xfrm>
            <a:off x="76200" y="1708353"/>
            <a:ext cx="8991600" cy="4944206"/>
          </a:xfrm>
          <a:prstGeom prst="rect">
            <a:avLst/>
          </a:prstGeom>
          <a:noFill/>
          <a:ln>
            <a:noFill/>
          </a:ln>
          <a:extLst>
            <a:ext uri="{53640926-AAD7-44d8-BBD7-CCE9431645EC}">
              <a14:shadowObscured xmlns="" xmlns:a14="http://schemas.microsoft.com/office/drawing/2010/main" xmlns:lc="http://schemas.openxmlformats.org/drawingml/2006/lockedCanvas"/>
            </a:ext>
          </a:extLst>
        </p:spPr>
      </p:pic>
    </p:spTree>
    <p:extLst>
      <p:ext uri="{BB962C8B-B14F-4D97-AF65-F5344CB8AC3E}">
        <p14:creationId xmlns:p14="http://schemas.microsoft.com/office/powerpoint/2010/main" val="2617587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FDA782-A677-4711-9221-58A274F5A74C}"/>
              </a:ext>
            </a:extLst>
          </p:cNvPr>
          <p:cNvSpPr>
            <a:spLocks noGrp="1"/>
          </p:cNvSpPr>
          <p:nvPr>
            <p:ph type="sldNum" sz="quarter" idx="12"/>
          </p:nvPr>
        </p:nvSpPr>
        <p:spPr/>
        <p:txBody>
          <a:bodyPr/>
          <a:lstStyle/>
          <a:p>
            <a:fld id="{617A40BD-3997-BB4A-9AE7-14AF3A7E89A9}" type="slidenum">
              <a:rPr lang="en-US" smtClean="0"/>
              <a:t>45</a:t>
            </a:fld>
            <a:endParaRPr lang="en-US"/>
          </a:p>
        </p:txBody>
      </p:sp>
      <p:pic>
        <p:nvPicPr>
          <p:cNvPr id="5" name="Picture 4" descr="Macintosh HD:Users:Sofia:Desktop:Screen Shot 2016-09-08 at 11.55.47.png">
            <a:extLst>
              <a:ext uri="{FF2B5EF4-FFF2-40B4-BE49-F238E27FC236}">
                <a16:creationId xmlns:a16="http://schemas.microsoft.com/office/drawing/2014/main" id="{34DA6A10-5C60-44E2-ABB0-7D25513DC733}"/>
              </a:ext>
            </a:extLst>
          </p:cNvPr>
          <p:cNvPicPr/>
          <p:nvPr/>
        </p:nvPicPr>
        <p:blipFill rotWithShape="1">
          <a:blip r:embed="rId2">
            <a:extLst>
              <a:ext uri="{28A0092B-C50C-407E-A947-70E740481C1C}">
                <a14:useLocalDpi xmlns:a14="http://schemas.microsoft.com/office/drawing/2010/main" val="0"/>
              </a:ext>
            </a:extLst>
          </a:blip>
          <a:srcRect l="1663" t="14286" r="16424" b="16944"/>
          <a:stretch/>
        </p:blipFill>
        <p:spPr bwMode="auto">
          <a:xfrm>
            <a:off x="75600" y="1754849"/>
            <a:ext cx="8992800" cy="4712156"/>
          </a:xfrm>
          <a:prstGeom prst="rect">
            <a:avLst/>
          </a:prstGeom>
          <a:noFill/>
          <a:ln>
            <a:noFill/>
          </a:ln>
          <a:extLst>
            <a:ext uri="{53640926-AAD7-44d8-BBD7-CCE9431645EC}">
              <a14:shadowObscured xmlns="" xmlns:a14="http://schemas.microsoft.com/office/drawing/2010/main" xmlns:lc="http://schemas.openxmlformats.org/drawingml/2006/lockedCanvas"/>
            </a:ext>
          </a:extLst>
        </p:spPr>
      </p:pic>
      <p:sp>
        <p:nvSpPr>
          <p:cNvPr id="6" name="Title 1">
            <a:extLst>
              <a:ext uri="{FF2B5EF4-FFF2-40B4-BE49-F238E27FC236}">
                <a16:creationId xmlns:a16="http://schemas.microsoft.com/office/drawing/2014/main" id="{7C4262B6-4FC5-4F0E-A911-9F26D5B81986}"/>
              </a:ext>
            </a:extLst>
          </p:cNvPr>
          <p:cNvSpPr>
            <a:spLocks noGrp="1"/>
          </p:cNvSpPr>
          <p:nvPr>
            <p:ph type="title"/>
          </p:nvPr>
        </p:nvSpPr>
        <p:spPr>
          <a:xfrm>
            <a:off x="628650" y="194647"/>
            <a:ext cx="7886700" cy="1325563"/>
          </a:xfrm>
        </p:spPr>
        <p:txBody>
          <a:bodyPr vert="horz" lIns="91440" tIns="45720" rIns="91440" bIns="45720" rtlCol="0" anchor="ctr">
            <a:normAutofit/>
          </a:bodyPr>
          <a:lstStyle/>
          <a:p>
            <a:pPr algn="ctr"/>
            <a:r>
              <a:rPr lang="en-US" sz="4300" dirty="0">
                <a:latin typeface="Candara" panose="020E0502030303020204" pitchFamily="34" charset="0"/>
                <a:ea typeface="+mn-ea"/>
                <a:cs typeface="+mn-cs"/>
              </a:rPr>
              <a:t>Clusters of coherent statements with distance = 1</a:t>
            </a:r>
          </a:p>
        </p:txBody>
      </p:sp>
    </p:spTree>
    <p:extLst>
      <p:ext uri="{BB962C8B-B14F-4D97-AF65-F5344CB8AC3E}">
        <p14:creationId xmlns:p14="http://schemas.microsoft.com/office/powerpoint/2010/main" val="2731412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FDA782-A677-4711-9221-58A274F5A74C}"/>
              </a:ext>
            </a:extLst>
          </p:cNvPr>
          <p:cNvSpPr>
            <a:spLocks noGrp="1"/>
          </p:cNvSpPr>
          <p:nvPr>
            <p:ph type="sldNum" sz="quarter" idx="12"/>
          </p:nvPr>
        </p:nvSpPr>
        <p:spPr/>
        <p:txBody>
          <a:bodyPr/>
          <a:lstStyle/>
          <a:p>
            <a:fld id="{617A40BD-3997-BB4A-9AE7-14AF3A7E89A9}" type="slidenum">
              <a:rPr lang="en-US" smtClean="0"/>
              <a:t>46</a:t>
            </a:fld>
            <a:endParaRPr lang="en-US"/>
          </a:p>
        </p:txBody>
      </p:sp>
      <p:sp>
        <p:nvSpPr>
          <p:cNvPr id="6" name="Title 1">
            <a:extLst>
              <a:ext uri="{FF2B5EF4-FFF2-40B4-BE49-F238E27FC236}">
                <a16:creationId xmlns:a16="http://schemas.microsoft.com/office/drawing/2014/main" id="{7C4262B6-4FC5-4F0E-A911-9F26D5B81986}"/>
              </a:ext>
            </a:extLst>
          </p:cNvPr>
          <p:cNvSpPr>
            <a:spLocks noGrp="1"/>
          </p:cNvSpPr>
          <p:nvPr>
            <p:ph type="title"/>
          </p:nvPr>
        </p:nvSpPr>
        <p:spPr>
          <a:xfrm>
            <a:off x="628650" y="194647"/>
            <a:ext cx="7886700" cy="1325563"/>
          </a:xfrm>
        </p:spPr>
        <p:txBody>
          <a:bodyPr vert="horz" lIns="91440" tIns="45720" rIns="91440" bIns="45720" rtlCol="0" anchor="ctr">
            <a:normAutofit/>
          </a:bodyPr>
          <a:lstStyle/>
          <a:p>
            <a:pPr algn="ctr"/>
            <a:r>
              <a:rPr lang="en-US" sz="4300" dirty="0">
                <a:latin typeface="Candara" panose="020E0502030303020204" pitchFamily="34" charset="0"/>
                <a:ea typeface="+mn-ea"/>
                <a:cs typeface="+mn-cs"/>
              </a:rPr>
              <a:t>Clusters of coherent statements with distance = 2</a:t>
            </a:r>
          </a:p>
        </p:txBody>
      </p:sp>
      <p:pic>
        <p:nvPicPr>
          <p:cNvPr id="7" name="Picture 6" descr="Macintosh HD:Users:Sofia:Desktop:Screen Shot 2016-09-08 at 12.03.30.png">
            <a:extLst>
              <a:ext uri="{FF2B5EF4-FFF2-40B4-BE49-F238E27FC236}">
                <a16:creationId xmlns:a16="http://schemas.microsoft.com/office/drawing/2014/main" id="{CF7E60C6-97DB-4624-97BB-BAFF1BB83F8A}"/>
              </a:ext>
            </a:extLst>
          </p:cNvPr>
          <p:cNvPicPr/>
          <p:nvPr/>
        </p:nvPicPr>
        <p:blipFill rotWithShape="1">
          <a:blip r:embed="rId2">
            <a:extLst>
              <a:ext uri="{28A0092B-C50C-407E-A947-70E740481C1C}">
                <a14:useLocalDpi xmlns:a14="http://schemas.microsoft.com/office/drawing/2010/main" val="0"/>
              </a:ext>
            </a:extLst>
          </a:blip>
          <a:srcRect l="1455" t="13953" r="20166" b="14286"/>
          <a:stretch/>
        </p:blipFill>
        <p:spPr bwMode="auto">
          <a:xfrm>
            <a:off x="75600" y="1739230"/>
            <a:ext cx="8992800" cy="4712400"/>
          </a:xfrm>
          <a:prstGeom prst="rect">
            <a:avLst/>
          </a:prstGeom>
          <a:noFill/>
          <a:ln>
            <a:noFill/>
          </a:ln>
          <a:extLst>
            <a:ext uri="{53640926-AAD7-44d8-BBD7-CCE9431645EC}">
              <a14:shadowObscured xmlns="" xmlns:a14="http://schemas.microsoft.com/office/drawing/2010/main" xmlns:lc="http://schemas.openxmlformats.org/drawingml/2006/lockedCanvas"/>
            </a:ext>
          </a:extLst>
        </p:spPr>
      </p:pic>
    </p:spTree>
    <p:extLst>
      <p:ext uri="{BB962C8B-B14F-4D97-AF65-F5344CB8AC3E}">
        <p14:creationId xmlns:p14="http://schemas.microsoft.com/office/powerpoint/2010/main" val="4201255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604E-E907-4185-9FD7-89DE11F9B925}"/>
              </a:ext>
            </a:extLst>
          </p:cNvPr>
          <p:cNvSpPr>
            <a:spLocks noGrp="1"/>
          </p:cNvSpPr>
          <p:nvPr>
            <p:ph type="title"/>
          </p:nvPr>
        </p:nvSpPr>
        <p:spPr/>
        <p:txBody>
          <a:bodyPr>
            <a:normAutofit/>
          </a:bodyPr>
          <a:lstStyle/>
          <a:p>
            <a:pPr algn="ctr"/>
            <a:r>
              <a:rPr lang="en-US" sz="4300" dirty="0">
                <a:latin typeface="Candara" panose="020E0502030303020204" pitchFamily="34" charset="0"/>
              </a:rPr>
              <a:t>Extract Method opportunities</a:t>
            </a:r>
          </a:p>
        </p:txBody>
      </p:sp>
      <p:sp>
        <p:nvSpPr>
          <p:cNvPr id="3" name="Content Placeholder 2">
            <a:extLst>
              <a:ext uri="{FF2B5EF4-FFF2-40B4-BE49-F238E27FC236}">
                <a16:creationId xmlns:a16="http://schemas.microsoft.com/office/drawing/2014/main" id="{5E964EDE-40E1-42BD-A0C2-166C84F672D0}"/>
              </a:ext>
            </a:extLst>
          </p:cNvPr>
          <p:cNvSpPr>
            <a:spLocks noGrp="1"/>
          </p:cNvSpPr>
          <p:nvPr>
            <p:ph idx="1"/>
          </p:nvPr>
        </p:nvSpPr>
        <p:spPr/>
        <p:txBody>
          <a:bodyPr/>
          <a:lstStyle/>
          <a:p>
            <a:r>
              <a:rPr lang="en-US" dirty="0">
                <a:latin typeface="Candara" panose="020E0502030303020204" pitchFamily="34" charset="0"/>
              </a:rPr>
              <a:t>In each iteration, the distance is increased by 1, until we reach the maximum, i.e., method size</a:t>
            </a:r>
          </a:p>
          <a:p>
            <a:r>
              <a:rPr lang="en-US" dirty="0">
                <a:latin typeface="Candara" panose="020E0502030303020204" pitchFamily="34" charset="0"/>
              </a:rPr>
              <a:t>Each formed cluster is a candidate refactoring opportunity</a:t>
            </a:r>
          </a:p>
          <a:p>
            <a:r>
              <a:rPr lang="en-US" dirty="0">
                <a:latin typeface="Candara" panose="020E0502030303020204" pitchFamily="34" charset="0"/>
              </a:rPr>
              <a:t>Remove candidates</a:t>
            </a:r>
          </a:p>
          <a:p>
            <a:pPr lvl="1"/>
            <a:r>
              <a:rPr lang="en-US" dirty="0">
                <a:latin typeface="Candara" panose="020E0502030303020204" pitchFamily="34" charset="0"/>
              </a:rPr>
              <a:t>Duplicate clusters</a:t>
            </a:r>
          </a:p>
          <a:p>
            <a:pPr lvl="1"/>
            <a:r>
              <a:rPr lang="en-US" dirty="0">
                <a:latin typeface="Candara" panose="020E0502030303020204" pitchFamily="34" charset="0"/>
              </a:rPr>
              <a:t>Clusters violating preconditions</a:t>
            </a:r>
          </a:p>
        </p:txBody>
      </p:sp>
      <p:sp>
        <p:nvSpPr>
          <p:cNvPr id="4" name="Slide Number Placeholder 3">
            <a:extLst>
              <a:ext uri="{FF2B5EF4-FFF2-40B4-BE49-F238E27FC236}">
                <a16:creationId xmlns:a16="http://schemas.microsoft.com/office/drawing/2014/main" id="{A2154803-2BDC-4EFF-8AFB-38996DD73B4B}"/>
              </a:ext>
            </a:extLst>
          </p:cNvPr>
          <p:cNvSpPr>
            <a:spLocks noGrp="1"/>
          </p:cNvSpPr>
          <p:nvPr>
            <p:ph type="sldNum" sz="quarter" idx="12"/>
          </p:nvPr>
        </p:nvSpPr>
        <p:spPr/>
        <p:txBody>
          <a:bodyPr/>
          <a:lstStyle/>
          <a:p>
            <a:fld id="{617A40BD-3997-BB4A-9AE7-14AF3A7E89A9}" type="slidenum">
              <a:rPr lang="en-US" smtClean="0"/>
              <a:t>47</a:t>
            </a:fld>
            <a:endParaRPr lang="en-US"/>
          </a:p>
        </p:txBody>
      </p:sp>
    </p:spTree>
    <p:extLst>
      <p:ext uri="{BB962C8B-B14F-4D97-AF65-F5344CB8AC3E}">
        <p14:creationId xmlns:p14="http://schemas.microsoft.com/office/powerpoint/2010/main" val="85897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604E-E907-4185-9FD7-89DE11F9B925}"/>
              </a:ext>
            </a:extLst>
          </p:cNvPr>
          <p:cNvSpPr>
            <a:spLocks noGrp="1"/>
          </p:cNvSpPr>
          <p:nvPr>
            <p:ph type="title"/>
          </p:nvPr>
        </p:nvSpPr>
        <p:spPr>
          <a:xfrm>
            <a:off x="628650" y="39660"/>
            <a:ext cx="7886700" cy="1325563"/>
          </a:xfrm>
        </p:spPr>
        <p:txBody>
          <a:bodyPr>
            <a:normAutofit/>
          </a:bodyPr>
          <a:lstStyle/>
          <a:p>
            <a:pPr algn="ctr"/>
            <a:r>
              <a:rPr lang="en-US" sz="4300" dirty="0">
                <a:latin typeface="Candara" panose="020E0502030303020204" pitchFamily="34" charset="0"/>
              </a:rPr>
              <a:t>Evaluation</a:t>
            </a:r>
          </a:p>
        </p:txBody>
      </p:sp>
      <p:sp>
        <p:nvSpPr>
          <p:cNvPr id="4" name="Slide Number Placeholder 3">
            <a:extLst>
              <a:ext uri="{FF2B5EF4-FFF2-40B4-BE49-F238E27FC236}">
                <a16:creationId xmlns:a16="http://schemas.microsoft.com/office/drawing/2014/main" id="{A2154803-2BDC-4EFF-8AFB-38996DD73B4B}"/>
              </a:ext>
            </a:extLst>
          </p:cNvPr>
          <p:cNvSpPr>
            <a:spLocks noGrp="1"/>
          </p:cNvSpPr>
          <p:nvPr>
            <p:ph type="sldNum" sz="quarter" idx="12"/>
          </p:nvPr>
        </p:nvSpPr>
        <p:spPr/>
        <p:txBody>
          <a:bodyPr/>
          <a:lstStyle/>
          <a:p>
            <a:fld id="{617A40BD-3997-BB4A-9AE7-14AF3A7E89A9}" type="slidenum">
              <a:rPr lang="en-US" smtClean="0"/>
              <a:t>48</a:t>
            </a:fld>
            <a:endParaRPr lang="en-US"/>
          </a:p>
        </p:txBody>
      </p:sp>
      <p:graphicFrame>
        <p:nvGraphicFramePr>
          <p:cNvPr id="5" name="Table 4">
            <a:extLst>
              <a:ext uri="{FF2B5EF4-FFF2-40B4-BE49-F238E27FC236}">
                <a16:creationId xmlns:a16="http://schemas.microsoft.com/office/drawing/2014/main" id="{AE0D7C80-AEF5-4C80-B615-DB8F00E4F97D}"/>
              </a:ext>
            </a:extLst>
          </p:cNvPr>
          <p:cNvGraphicFramePr>
            <a:graphicFrameLocks noGrp="1"/>
          </p:cNvGraphicFramePr>
          <p:nvPr>
            <p:extLst>
              <p:ext uri="{D42A27DB-BD31-4B8C-83A1-F6EECF244321}">
                <p14:modId xmlns:p14="http://schemas.microsoft.com/office/powerpoint/2010/main" val="1128861072"/>
              </p:ext>
            </p:extLst>
          </p:nvPr>
        </p:nvGraphicFramePr>
        <p:xfrm>
          <a:off x="1504603" y="1833047"/>
          <a:ext cx="6134794" cy="4082605"/>
        </p:xfrm>
        <a:graphic>
          <a:graphicData uri="http://schemas.openxmlformats.org/drawingml/2006/table">
            <a:tbl>
              <a:tblPr firstRow="1" bandRow="1">
                <a:tableStyleId>{B301B821-A1FF-4177-AEE7-76D212191A09}</a:tableStyleId>
              </a:tblPr>
              <a:tblGrid>
                <a:gridCol w="1445260">
                  <a:extLst>
                    <a:ext uri="{9D8B030D-6E8A-4147-A177-3AD203B41FA5}">
                      <a16:colId xmlns:a16="http://schemas.microsoft.com/office/drawing/2014/main" val="20000"/>
                    </a:ext>
                  </a:extLst>
                </a:gridCol>
                <a:gridCol w="1254760">
                  <a:extLst>
                    <a:ext uri="{9D8B030D-6E8A-4147-A177-3AD203B41FA5}">
                      <a16:colId xmlns:a16="http://schemas.microsoft.com/office/drawing/2014/main" val="20001"/>
                    </a:ext>
                  </a:extLst>
                </a:gridCol>
                <a:gridCol w="856496">
                  <a:extLst>
                    <a:ext uri="{9D8B030D-6E8A-4147-A177-3AD203B41FA5}">
                      <a16:colId xmlns:a16="http://schemas.microsoft.com/office/drawing/2014/main" val="20002"/>
                    </a:ext>
                  </a:extLst>
                </a:gridCol>
                <a:gridCol w="1209218">
                  <a:extLst>
                    <a:ext uri="{9D8B030D-6E8A-4147-A177-3AD203B41FA5}">
                      <a16:colId xmlns:a16="http://schemas.microsoft.com/office/drawing/2014/main" val="20003"/>
                    </a:ext>
                  </a:extLst>
                </a:gridCol>
                <a:gridCol w="1369060">
                  <a:extLst>
                    <a:ext uri="{9D8B030D-6E8A-4147-A177-3AD203B41FA5}">
                      <a16:colId xmlns:a16="http://schemas.microsoft.com/office/drawing/2014/main" val="20004"/>
                    </a:ext>
                  </a:extLst>
                </a:gridCol>
              </a:tblGrid>
              <a:tr h="547662">
                <a:tc>
                  <a:txBody>
                    <a:bodyPr/>
                    <a:lstStyle/>
                    <a:p>
                      <a:pPr algn="ctr">
                        <a:lnSpc>
                          <a:spcPct val="150000"/>
                        </a:lnSpc>
                        <a:spcAft>
                          <a:spcPts val="0"/>
                        </a:spcAft>
                      </a:pPr>
                      <a:r>
                        <a:rPr lang="en-US" sz="1800" b="1" u="none" kern="800" dirty="0">
                          <a:solidFill>
                            <a:srgbClr val="FFFFFF"/>
                          </a:solidFill>
                          <a:effectLst/>
                          <a:latin typeface="+mn-lt"/>
                          <a:ea typeface="Times New Roman"/>
                          <a:cs typeface="Palatino"/>
                        </a:rPr>
                        <a:t>Tools</a:t>
                      </a:r>
                      <a:endParaRPr lang="en-US" sz="1800" u="none" kern="800" dirty="0">
                        <a:solidFill>
                          <a:srgbClr val="FFFFFF"/>
                        </a:solidFill>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4536A"/>
                    </a:solidFill>
                  </a:tcPr>
                </a:tc>
                <a:tc>
                  <a:txBody>
                    <a:bodyPr/>
                    <a:lstStyle/>
                    <a:p>
                      <a:pPr algn="ctr">
                        <a:lnSpc>
                          <a:spcPct val="150000"/>
                        </a:lnSpc>
                        <a:spcAft>
                          <a:spcPts val="0"/>
                        </a:spcAft>
                      </a:pPr>
                      <a:r>
                        <a:rPr lang="en-US" sz="1800" b="1" u="none" kern="800" dirty="0">
                          <a:solidFill>
                            <a:srgbClr val="FFFFFF"/>
                          </a:solidFill>
                          <a:effectLst/>
                          <a:latin typeface="+mn-lt"/>
                          <a:ea typeface="Times New Roman"/>
                          <a:cs typeface="Palatino"/>
                        </a:rPr>
                        <a:t>Tolerance</a:t>
                      </a:r>
                      <a:endParaRPr lang="en-US" sz="1800" u="none" kern="800" dirty="0">
                        <a:solidFill>
                          <a:srgbClr val="FFFFFF"/>
                        </a:solidFill>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4536A"/>
                    </a:solidFill>
                  </a:tcPr>
                </a:tc>
                <a:tc>
                  <a:txBody>
                    <a:bodyPr/>
                    <a:lstStyle/>
                    <a:p>
                      <a:pPr algn="ctr">
                        <a:lnSpc>
                          <a:spcPct val="150000"/>
                        </a:lnSpc>
                        <a:spcAft>
                          <a:spcPts val="0"/>
                        </a:spcAft>
                      </a:pPr>
                      <a:r>
                        <a:rPr lang="en-US" sz="1800" b="1" u="none" kern="800" dirty="0">
                          <a:solidFill>
                            <a:srgbClr val="FFFFFF"/>
                          </a:solidFill>
                          <a:effectLst/>
                          <a:latin typeface="+mn-lt"/>
                          <a:ea typeface="Times New Roman"/>
                          <a:cs typeface="Palatino"/>
                        </a:rPr>
                        <a:t>Recall</a:t>
                      </a:r>
                      <a:endParaRPr lang="en-US" sz="1800" u="none" kern="800" dirty="0">
                        <a:solidFill>
                          <a:srgbClr val="FFFFFF"/>
                        </a:solidFill>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4536A"/>
                    </a:solidFill>
                  </a:tcPr>
                </a:tc>
                <a:tc>
                  <a:txBody>
                    <a:bodyPr/>
                    <a:lstStyle/>
                    <a:p>
                      <a:pPr algn="ctr">
                        <a:lnSpc>
                          <a:spcPct val="150000"/>
                        </a:lnSpc>
                        <a:spcAft>
                          <a:spcPts val="0"/>
                        </a:spcAft>
                      </a:pPr>
                      <a:r>
                        <a:rPr lang="en-US" sz="1800" b="1" u="none" kern="800" dirty="0">
                          <a:solidFill>
                            <a:srgbClr val="FFFFFF"/>
                          </a:solidFill>
                          <a:effectLst/>
                          <a:latin typeface="+mn-lt"/>
                          <a:ea typeface="Times New Roman"/>
                          <a:cs typeface="Palatino"/>
                        </a:rPr>
                        <a:t>Precision</a:t>
                      </a:r>
                      <a:endParaRPr lang="en-US" sz="1800" u="none" kern="800" dirty="0">
                        <a:solidFill>
                          <a:srgbClr val="FFFFFF"/>
                        </a:solidFill>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4536A"/>
                    </a:solidFill>
                  </a:tcPr>
                </a:tc>
                <a:tc>
                  <a:txBody>
                    <a:bodyPr/>
                    <a:lstStyle/>
                    <a:p>
                      <a:pPr algn="ctr">
                        <a:lnSpc>
                          <a:spcPct val="150000"/>
                        </a:lnSpc>
                        <a:spcAft>
                          <a:spcPts val="0"/>
                        </a:spcAft>
                      </a:pPr>
                      <a:r>
                        <a:rPr lang="en-US" sz="1800" b="1" u="none" kern="800" dirty="0">
                          <a:solidFill>
                            <a:srgbClr val="FFFFFF"/>
                          </a:solidFill>
                          <a:effectLst/>
                          <a:latin typeface="+mn-lt"/>
                          <a:ea typeface="Times New Roman"/>
                          <a:cs typeface="Palatino"/>
                        </a:rPr>
                        <a:t>F-Measure</a:t>
                      </a:r>
                      <a:endParaRPr lang="en-US" sz="1800" u="none" kern="800" dirty="0">
                        <a:solidFill>
                          <a:srgbClr val="FFFFFF"/>
                        </a:solidFill>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4536A"/>
                    </a:solidFill>
                  </a:tcPr>
                </a:tc>
                <a:extLst>
                  <a:ext uri="{0D108BD9-81ED-4DB2-BD59-A6C34878D82A}">
                    <a16:rowId xmlns:a16="http://schemas.microsoft.com/office/drawing/2014/main" val="10000"/>
                  </a:ext>
                </a:extLst>
              </a:tr>
              <a:tr h="315938">
                <a:tc rowSpan="3">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SEMI</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38,0%</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12,9%</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19,2%</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5751">
                <a:tc vMerge="1">
                  <a:txBody>
                    <a:bodyPr/>
                    <a:lstStyle/>
                    <a:p>
                      <a:endParaRPr lang="en-US"/>
                    </a:p>
                  </a:txBody>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2%</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47,0%</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14,6%</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22,3%</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95751">
                <a:tc vMerge="1">
                  <a:txBody>
                    <a:bodyPr/>
                    <a:lstStyle/>
                    <a:p>
                      <a:endParaRPr lang="en-US"/>
                    </a:p>
                  </a:txBody>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Palatino"/>
                        </a:rPr>
                        <a:t>3%</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55,5%</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18,8%</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28,1%</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5751">
                <a:tc rowSpan="3">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Times New Roman"/>
                        </a:rPr>
                        <a:t>JDeodorant</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Times New Roman"/>
                        </a:rPr>
                        <a:t>1%</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Palatino"/>
                        </a:rPr>
                        <a:t>14,8%</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17,4%</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16,0%</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5751">
                <a:tc vMerge="1">
                  <a:txBody>
                    <a:bodyPr/>
                    <a:lstStyle/>
                    <a:p>
                      <a:endParaRPr lang="en-US"/>
                    </a:p>
                  </a:txBody>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Times New Roman"/>
                        </a:rPr>
                        <a:t>2%</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Palatino"/>
                        </a:rPr>
                        <a:t>18,4%</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21,1%</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19,7%</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5751">
                <a:tc vMerge="1">
                  <a:txBody>
                    <a:bodyPr/>
                    <a:lstStyle/>
                    <a:p>
                      <a:endParaRPr lang="en-US"/>
                    </a:p>
                  </a:txBody>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Times New Roman"/>
                        </a:rPr>
                        <a:t>3%</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Palatino"/>
                        </a:rPr>
                        <a:t>23,8%</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28,0%</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25,7%</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5751">
                <a:tc rowSpan="3">
                  <a:txBody>
                    <a:bodyPr/>
                    <a:lstStyle/>
                    <a:p>
                      <a:pPr algn="ctr">
                        <a:lnSpc>
                          <a:spcPct val="150000"/>
                        </a:lnSpc>
                        <a:spcBef>
                          <a:spcPts val="100"/>
                        </a:spcBef>
                        <a:spcAft>
                          <a:spcPts val="100"/>
                        </a:spcAft>
                      </a:pPr>
                      <a:r>
                        <a:rPr lang="en-US" sz="1800" u="none" kern="800" dirty="0" err="1">
                          <a:solidFill>
                            <a:srgbClr val="000000"/>
                          </a:solidFill>
                          <a:effectLst/>
                          <a:latin typeface="+mn-lt"/>
                          <a:ea typeface="Times New Roman"/>
                          <a:cs typeface="Times New Roman"/>
                        </a:rPr>
                        <a:t>JExtract</a:t>
                      </a:r>
                      <a:endParaRPr lang="en-US" sz="1800" u="none" kern="800" dirty="0">
                        <a:effectLst/>
                        <a:latin typeface="+mn-lt"/>
                        <a:ea typeface="Times New Roman"/>
                        <a:cs typeface="Times New Roman"/>
                      </a:endParaRPr>
                    </a:p>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 </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Times New Roman"/>
                        </a:rPr>
                        <a:t>1%</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52,2%</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12,6%</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20,4%</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395751">
                <a:tc vMerge="1">
                  <a:txBody>
                    <a:bodyPr/>
                    <a:lstStyle/>
                    <a:p>
                      <a:endParaRPr lang="en-US"/>
                    </a:p>
                  </a:txBody>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Times New Roman"/>
                        </a:rPr>
                        <a:t>2%</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59,3%</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13,1%</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21,5%</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95751">
                <a:tc vMerge="1">
                  <a:txBody>
                    <a:bodyPr/>
                    <a:lstStyle/>
                    <a:p>
                      <a:endParaRPr lang="en-US"/>
                    </a:p>
                  </a:txBody>
                  <a:tcPr/>
                </a:tc>
                <a:tc>
                  <a:txBody>
                    <a:bodyPr/>
                    <a:lstStyle/>
                    <a:p>
                      <a:pPr algn="ctr">
                        <a:lnSpc>
                          <a:spcPct val="150000"/>
                        </a:lnSpc>
                        <a:spcBef>
                          <a:spcPts val="100"/>
                        </a:spcBef>
                        <a:spcAft>
                          <a:spcPts val="100"/>
                        </a:spcAft>
                      </a:pPr>
                      <a:r>
                        <a:rPr lang="en-US" sz="1800" u="none" kern="800">
                          <a:solidFill>
                            <a:srgbClr val="000000"/>
                          </a:solidFill>
                          <a:effectLst/>
                          <a:latin typeface="+mn-lt"/>
                          <a:ea typeface="Times New Roman"/>
                          <a:cs typeface="Times New Roman"/>
                        </a:rPr>
                        <a:t>3%</a:t>
                      </a:r>
                      <a:endParaRPr lang="en-US" sz="1800" u="none" kern="80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b="1" u="none" kern="800" dirty="0">
                          <a:solidFill>
                            <a:srgbClr val="000000"/>
                          </a:solidFill>
                          <a:effectLst/>
                          <a:latin typeface="+mn-lt"/>
                          <a:ea typeface="Times New Roman"/>
                          <a:cs typeface="Palatino"/>
                        </a:rPr>
                        <a:t>61,9%</a:t>
                      </a:r>
                      <a:endParaRPr lang="en-US" sz="1800" b="1"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15,0%</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1800" u="none" kern="800" dirty="0">
                          <a:solidFill>
                            <a:srgbClr val="000000"/>
                          </a:solidFill>
                          <a:effectLst/>
                          <a:latin typeface="+mn-lt"/>
                          <a:ea typeface="Times New Roman"/>
                          <a:cs typeface="Palatino"/>
                        </a:rPr>
                        <a:t>24,2%</a:t>
                      </a:r>
                      <a:endParaRPr lang="en-US" sz="1800" u="none" kern="800" dirty="0">
                        <a:effectLst/>
                        <a:latin typeface="+mn-lt"/>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37980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A2136C-4651-46C4-BCE4-4ADDC6B49E2F}"/>
              </a:ext>
            </a:extLst>
          </p:cNvPr>
          <p:cNvSpPr>
            <a:spLocks noGrp="1"/>
          </p:cNvSpPr>
          <p:nvPr>
            <p:ph type="sldNum" sz="quarter" idx="12"/>
          </p:nvPr>
        </p:nvSpPr>
        <p:spPr/>
        <p:txBody>
          <a:bodyPr/>
          <a:lstStyle/>
          <a:p>
            <a:fld id="{617A40BD-3997-BB4A-9AE7-14AF3A7E89A9}" type="slidenum">
              <a:rPr lang="en-US" smtClean="0"/>
              <a:t>49</a:t>
            </a:fld>
            <a:endParaRPr lang="en-US"/>
          </a:p>
        </p:txBody>
      </p:sp>
      <p:pic>
        <p:nvPicPr>
          <p:cNvPr id="6" name="Picture 5">
            <a:extLst>
              <a:ext uri="{FF2B5EF4-FFF2-40B4-BE49-F238E27FC236}">
                <a16:creationId xmlns:a16="http://schemas.microsoft.com/office/drawing/2014/main" id="{5898040F-1BAC-4960-A5EB-9DF71993BA9D}"/>
              </a:ext>
            </a:extLst>
          </p:cNvPr>
          <p:cNvPicPr>
            <a:picLocks noChangeAspect="1"/>
          </p:cNvPicPr>
          <p:nvPr/>
        </p:nvPicPr>
        <p:blipFill>
          <a:blip r:embed="rId3"/>
          <a:stretch>
            <a:fillRect/>
          </a:stretch>
        </p:blipFill>
        <p:spPr>
          <a:xfrm>
            <a:off x="0" y="760370"/>
            <a:ext cx="9144000" cy="2609557"/>
          </a:xfrm>
          <a:prstGeom prst="rect">
            <a:avLst/>
          </a:prstGeom>
          <a:ln>
            <a:solidFill>
              <a:schemeClr val="tx1"/>
            </a:solidFill>
          </a:ln>
        </p:spPr>
      </p:pic>
      <p:sp>
        <p:nvSpPr>
          <p:cNvPr id="7" name="TextBox 6">
            <a:extLst>
              <a:ext uri="{FF2B5EF4-FFF2-40B4-BE49-F238E27FC236}">
                <a16:creationId xmlns:a16="http://schemas.microsoft.com/office/drawing/2014/main" id="{CF741BE3-D984-43ED-9E83-87C8E359C840}"/>
              </a:ext>
            </a:extLst>
          </p:cNvPr>
          <p:cNvSpPr txBox="1"/>
          <p:nvPr/>
        </p:nvSpPr>
        <p:spPr>
          <a:xfrm>
            <a:off x="605209" y="4637869"/>
            <a:ext cx="7933583" cy="1077218"/>
          </a:xfrm>
          <a:prstGeom prst="rect">
            <a:avLst/>
          </a:prstGeom>
          <a:noFill/>
        </p:spPr>
        <p:txBody>
          <a:bodyPr wrap="none" rtlCol="0">
            <a:spAutoFit/>
          </a:bodyPr>
          <a:lstStyle/>
          <a:p>
            <a:pPr algn="ctr"/>
            <a:r>
              <a:rPr lang="en-US" sz="3200" dirty="0">
                <a:latin typeface="Candara" panose="020E0502030303020204" pitchFamily="34" charset="0"/>
              </a:rPr>
              <a:t>@IEEE 28th International Symposium on</a:t>
            </a:r>
          </a:p>
          <a:p>
            <a:pPr algn="ctr"/>
            <a:r>
              <a:rPr lang="en-US" sz="3200" dirty="0">
                <a:latin typeface="Candara" panose="020E0502030303020204" pitchFamily="34" charset="0"/>
              </a:rPr>
              <a:t>Software Reliability Engineering (ISSRE 2017)</a:t>
            </a:r>
          </a:p>
        </p:txBody>
      </p:sp>
    </p:spTree>
    <p:extLst>
      <p:ext uri="{BB962C8B-B14F-4D97-AF65-F5344CB8AC3E}">
        <p14:creationId xmlns:p14="http://schemas.microsoft.com/office/powerpoint/2010/main" val="298876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418454" y="3803489"/>
            <a:ext cx="8322590" cy="2915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alpha val="3000"/>
                  </a:schemeClr>
                </a:solidFill>
                <a:latin typeface="Candara" panose="020E0502030303020204" pitchFamily="34" charset="0"/>
              </a:rPr>
              <a:t>The programmer:</a:t>
            </a:r>
          </a:p>
          <a:p>
            <a:r>
              <a:rPr lang="en-US" dirty="0">
                <a:solidFill>
                  <a:schemeClr val="tx1">
                    <a:alpha val="3000"/>
                  </a:schemeClr>
                </a:solidFill>
                <a:latin typeface="Candara" panose="020E0502030303020204" pitchFamily="34" charset="0"/>
              </a:rPr>
              <a:t>indicates a variable of interest at a specific program point</a:t>
            </a:r>
          </a:p>
          <a:p>
            <a:r>
              <a:rPr lang="en-US" dirty="0">
                <a:solidFill>
                  <a:schemeClr val="tx1">
                    <a:alpha val="3000"/>
                  </a:schemeClr>
                </a:solidFill>
                <a:latin typeface="Candara" panose="020E0502030303020204" pitchFamily="34" charset="0"/>
              </a:rPr>
              <a:t>selects a suitable method from among the candidates created by the tool</a:t>
            </a:r>
          </a:p>
          <a:p>
            <a:r>
              <a:rPr lang="en-US" dirty="0">
                <a:solidFill>
                  <a:schemeClr val="tx1">
                    <a:alpha val="3000"/>
                  </a:schemeClr>
                </a:solidFill>
                <a:latin typeface="Candara" panose="020E0502030303020204" pitchFamily="34" charset="0"/>
              </a:rPr>
              <a:t>names the selected method</a:t>
            </a:r>
          </a:p>
          <a:p>
            <a:endParaRPr lang="en-CA" dirty="0">
              <a:solidFill>
                <a:srgbClr val="FF0000">
                  <a:alpha val="3000"/>
                </a:srgbClr>
              </a:solidFill>
              <a:latin typeface="Candara" panose="020E0502030303020204" pitchFamily="34" charset="0"/>
            </a:endParaRPr>
          </a:p>
        </p:txBody>
      </p:sp>
      <p:sp>
        <p:nvSpPr>
          <p:cNvPr id="10" name="Slide Number Placeholder 9"/>
          <p:cNvSpPr>
            <a:spLocks noGrp="1"/>
          </p:cNvSpPr>
          <p:nvPr>
            <p:ph type="sldNum" sz="quarter" idx="12"/>
          </p:nvPr>
        </p:nvSpPr>
        <p:spPr/>
        <p:txBody>
          <a:bodyPr/>
          <a:lstStyle/>
          <a:p>
            <a:fld id="{617A40BD-3997-BB4A-9AE7-14AF3A7E89A9}" type="slidenum">
              <a:rPr lang="en-US" smtClean="0"/>
              <a:t>5</a:t>
            </a:fld>
            <a:endParaRPr lang="en-US"/>
          </a:p>
        </p:txBody>
      </p:sp>
      <p:pic>
        <p:nvPicPr>
          <p:cNvPr id="2" name="Picture 1">
            <a:extLst>
              <a:ext uri="{FF2B5EF4-FFF2-40B4-BE49-F238E27FC236}">
                <a16:creationId xmlns:a16="http://schemas.microsoft.com/office/drawing/2014/main" id="{6D47D6E6-5968-4A92-B390-47E8F4312D56}"/>
              </a:ext>
            </a:extLst>
          </p:cNvPr>
          <p:cNvPicPr>
            <a:picLocks noChangeAspect="1"/>
          </p:cNvPicPr>
          <p:nvPr/>
        </p:nvPicPr>
        <p:blipFill>
          <a:blip r:embed="rId3"/>
          <a:stretch>
            <a:fillRect/>
          </a:stretch>
        </p:blipFill>
        <p:spPr>
          <a:xfrm>
            <a:off x="1" y="-7491"/>
            <a:ext cx="9144614" cy="3773579"/>
          </a:xfrm>
          <a:prstGeom prst="rect">
            <a:avLst/>
          </a:prstGeom>
          <a:ln>
            <a:solidFill>
              <a:schemeClr val="tx1"/>
            </a:solidFill>
          </a:ln>
        </p:spPr>
      </p:pic>
      <p:pic>
        <p:nvPicPr>
          <p:cNvPr id="3" name="Picture 2">
            <a:extLst>
              <a:ext uri="{FF2B5EF4-FFF2-40B4-BE49-F238E27FC236}">
                <a16:creationId xmlns:a16="http://schemas.microsoft.com/office/drawing/2014/main" id="{2D482BA4-6BC3-48AD-8CBF-94219AD8A36A}"/>
              </a:ext>
            </a:extLst>
          </p:cNvPr>
          <p:cNvPicPr>
            <a:picLocks noChangeAspect="1"/>
          </p:cNvPicPr>
          <p:nvPr/>
        </p:nvPicPr>
        <p:blipFill rotWithShape="1">
          <a:blip r:embed="rId4"/>
          <a:srcRect l="22520" r="17458" b="18994"/>
          <a:stretch/>
        </p:blipFill>
        <p:spPr>
          <a:xfrm>
            <a:off x="15498" y="1146500"/>
            <a:ext cx="1929520" cy="2604090"/>
          </a:xfrm>
          <a:prstGeom prst="ellipse">
            <a:avLst/>
          </a:prstGeom>
          <a:noFill/>
        </p:spPr>
      </p:pic>
      <p:sp>
        <p:nvSpPr>
          <p:cNvPr id="6" name="TextBox 5">
            <a:extLst>
              <a:ext uri="{FF2B5EF4-FFF2-40B4-BE49-F238E27FC236}">
                <a16:creationId xmlns:a16="http://schemas.microsoft.com/office/drawing/2014/main" id="{5748A71B-BD88-4F3E-A828-BF686BEFCFC7}"/>
              </a:ext>
            </a:extLst>
          </p:cNvPr>
          <p:cNvSpPr txBox="1"/>
          <p:nvPr/>
        </p:nvSpPr>
        <p:spPr>
          <a:xfrm>
            <a:off x="6990128" y="2156157"/>
            <a:ext cx="2052165" cy="584775"/>
          </a:xfrm>
          <a:prstGeom prst="rect">
            <a:avLst/>
          </a:prstGeom>
          <a:noFill/>
        </p:spPr>
        <p:txBody>
          <a:bodyPr wrap="none" rtlCol="0">
            <a:spAutoFit/>
          </a:bodyPr>
          <a:lstStyle/>
          <a:p>
            <a:r>
              <a:rPr lang="en-US" sz="3200" dirty="0">
                <a:latin typeface="Candara" panose="020E0502030303020204" pitchFamily="34" charset="0"/>
              </a:rPr>
              <a:t>@SSR2001</a:t>
            </a:r>
          </a:p>
        </p:txBody>
      </p:sp>
      <p:sp>
        <p:nvSpPr>
          <p:cNvPr id="7" name="TextBox 6">
            <a:extLst>
              <a:ext uri="{FF2B5EF4-FFF2-40B4-BE49-F238E27FC236}">
                <a16:creationId xmlns:a16="http://schemas.microsoft.com/office/drawing/2014/main" id="{8D237306-709E-4A23-865C-358A9FBF0FEA}"/>
              </a:ext>
            </a:extLst>
          </p:cNvPr>
          <p:cNvSpPr txBox="1"/>
          <p:nvPr/>
        </p:nvSpPr>
        <p:spPr>
          <a:xfrm>
            <a:off x="2116841" y="4291952"/>
            <a:ext cx="4910319" cy="1938992"/>
          </a:xfrm>
          <a:prstGeom prst="rect">
            <a:avLst/>
          </a:prstGeom>
          <a:noFill/>
        </p:spPr>
        <p:txBody>
          <a:bodyPr wrap="none" rtlCol="0">
            <a:spAutoFit/>
          </a:bodyPr>
          <a:lstStyle/>
          <a:p>
            <a:pPr algn="ctr"/>
            <a:r>
              <a:rPr lang="en-US" sz="4000" b="1" dirty="0">
                <a:latin typeface="Candara" panose="020E0502030303020204" pitchFamily="34" charset="0"/>
              </a:rPr>
              <a:t>Elegant solution both</a:t>
            </a:r>
          </a:p>
          <a:p>
            <a:pPr algn="ctr"/>
            <a:r>
              <a:rPr lang="en-US" sz="4000" b="1" dirty="0">
                <a:latin typeface="Candara" panose="020E0502030303020204" pitchFamily="34" charset="0"/>
              </a:rPr>
              <a:t>theoretically and</a:t>
            </a:r>
            <a:br>
              <a:rPr lang="en-US" sz="4000" b="1" dirty="0">
                <a:latin typeface="Candara" panose="020E0502030303020204" pitchFamily="34" charset="0"/>
              </a:rPr>
            </a:br>
            <a:r>
              <a:rPr lang="en-US" sz="4000" b="1" dirty="0">
                <a:latin typeface="Candara" panose="020E0502030303020204" pitchFamily="34" charset="0"/>
              </a:rPr>
              <a:t>practically</a:t>
            </a:r>
          </a:p>
        </p:txBody>
      </p:sp>
    </p:spTree>
    <p:extLst>
      <p:ext uri="{BB962C8B-B14F-4D97-AF65-F5344CB8AC3E}">
        <p14:creationId xmlns:p14="http://schemas.microsoft.com/office/powerpoint/2010/main" val="133077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604E-E907-4185-9FD7-89DE11F9B925}"/>
              </a:ext>
            </a:extLst>
          </p:cNvPr>
          <p:cNvSpPr>
            <a:spLocks noGrp="1"/>
          </p:cNvSpPr>
          <p:nvPr>
            <p:ph type="title"/>
          </p:nvPr>
        </p:nvSpPr>
        <p:spPr/>
        <p:txBody>
          <a:bodyPr>
            <a:normAutofit/>
          </a:bodyPr>
          <a:lstStyle/>
          <a:p>
            <a:pPr algn="ctr"/>
            <a:r>
              <a:rPr lang="en-US" sz="4300" dirty="0">
                <a:latin typeface="Candara" panose="020E0502030303020204" pitchFamily="34" charset="0"/>
              </a:rPr>
              <a:t>Feature Extraction</a:t>
            </a:r>
          </a:p>
        </p:txBody>
      </p:sp>
      <p:sp>
        <p:nvSpPr>
          <p:cNvPr id="3" name="Content Placeholder 2">
            <a:extLst>
              <a:ext uri="{FF2B5EF4-FFF2-40B4-BE49-F238E27FC236}">
                <a16:creationId xmlns:a16="http://schemas.microsoft.com/office/drawing/2014/main" id="{5E964EDE-40E1-42BD-A0C2-166C84F672D0}"/>
              </a:ext>
            </a:extLst>
          </p:cNvPr>
          <p:cNvSpPr>
            <a:spLocks noGrp="1"/>
          </p:cNvSpPr>
          <p:nvPr>
            <p:ph idx="1"/>
          </p:nvPr>
        </p:nvSpPr>
        <p:spPr>
          <a:xfrm>
            <a:off x="247973" y="1825625"/>
            <a:ext cx="8648054" cy="4351338"/>
          </a:xfrm>
        </p:spPr>
        <p:txBody>
          <a:bodyPr/>
          <a:lstStyle/>
          <a:p>
            <a:pPr marL="514350" indent="-514350">
              <a:buFont typeface="+mj-lt"/>
              <a:buAutoNum type="arabicPeriod"/>
            </a:pPr>
            <a:r>
              <a:rPr lang="en-US" sz="2800" b="1" dirty="0">
                <a:latin typeface="Candara" panose="020E0502030303020204" pitchFamily="34" charset="0"/>
              </a:rPr>
              <a:t>Structural features</a:t>
            </a:r>
            <a:r>
              <a:rPr lang="en-US" sz="2800" dirty="0">
                <a:latin typeface="Candara" panose="020E0502030303020204" pitchFamily="34" charset="0"/>
              </a:rPr>
              <a:t>: number of control flow statements, variables, method invocations, packages, ratio of total lines of code</a:t>
            </a:r>
          </a:p>
          <a:p>
            <a:pPr marL="514350" indent="-514350">
              <a:buFont typeface="+mj-lt"/>
              <a:buAutoNum type="arabicPeriod"/>
            </a:pPr>
            <a:r>
              <a:rPr lang="en-US" sz="2800" b="1" dirty="0">
                <a:latin typeface="Candara" panose="020E0502030303020204" pitchFamily="34" charset="0"/>
              </a:rPr>
              <a:t>Functional features</a:t>
            </a:r>
            <a:r>
              <a:rPr lang="en-US" sz="2800" dirty="0">
                <a:latin typeface="Candara" panose="020E0502030303020204" pitchFamily="34" charset="0"/>
              </a:rPr>
              <a:t>:</a:t>
            </a:r>
          </a:p>
          <a:p>
            <a:pPr marL="971550" lvl="1" indent="-514350">
              <a:buFont typeface="+mj-lt"/>
              <a:buAutoNum type="alphaLcPeriod"/>
            </a:pPr>
            <a:r>
              <a:rPr lang="en-US" dirty="0">
                <a:latin typeface="Candara" panose="020E0502030303020204" pitchFamily="34" charset="0"/>
              </a:rPr>
              <a:t>Find program elements (invocations, packages, variable accesses, type accesses) only/mainly used in extracted code (</a:t>
            </a:r>
            <a:r>
              <a:rPr lang="en-US" b="1" dirty="0">
                <a:latin typeface="Candara" panose="020E0502030303020204" pitchFamily="34" charset="0"/>
              </a:rPr>
              <a:t>likely functionality</a:t>
            </a:r>
            <a:r>
              <a:rPr lang="en-US" dirty="0">
                <a:latin typeface="Candara" panose="020E0502030303020204" pitchFamily="34" charset="0"/>
              </a:rPr>
              <a:t>)</a:t>
            </a:r>
          </a:p>
          <a:p>
            <a:pPr marL="971550" lvl="1" indent="-514350">
              <a:buFont typeface="+mj-lt"/>
              <a:buAutoNum type="alphaLcPeriod"/>
            </a:pPr>
            <a:r>
              <a:rPr lang="en-US" dirty="0">
                <a:latin typeface="Candara" panose="020E0502030303020204" pitchFamily="34" charset="0"/>
              </a:rPr>
              <a:t>Calculate the ratio of statements involved in this functionality within the extracted code (</a:t>
            </a:r>
            <a:r>
              <a:rPr lang="en-US" b="1" dirty="0">
                <a:latin typeface="Candara" panose="020E0502030303020204" pitchFamily="34" charset="0"/>
              </a:rPr>
              <a:t>cohesion</a:t>
            </a:r>
            <a:r>
              <a:rPr lang="en-US" dirty="0">
                <a:latin typeface="Candara" panose="020E0502030303020204" pitchFamily="34" charset="0"/>
              </a:rPr>
              <a:t>)</a:t>
            </a:r>
          </a:p>
        </p:txBody>
      </p:sp>
      <p:sp>
        <p:nvSpPr>
          <p:cNvPr id="4" name="Slide Number Placeholder 3">
            <a:extLst>
              <a:ext uri="{FF2B5EF4-FFF2-40B4-BE49-F238E27FC236}">
                <a16:creationId xmlns:a16="http://schemas.microsoft.com/office/drawing/2014/main" id="{A2154803-2BDC-4EFF-8AFB-38996DD73B4B}"/>
              </a:ext>
            </a:extLst>
          </p:cNvPr>
          <p:cNvSpPr>
            <a:spLocks noGrp="1"/>
          </p:cNvSpPr>
          <p:nvPr>
            <p:ph type="sldNum" sz="quarter" idx="12"/>
          </p:nvPr>
        </p:nvSpPr>
        <p:spPr/>
        <p:txBody>
          <a:bodyPr/>
          <a:lstStyle/>
          <a:p>
            <a:fld id="{617A40BD-3997-BB4A-9AE7-14AF3A7E89A9}" type="slidenum">
              <a:rPr lang="en-US" smtClean="0"/>
              <a:t>50</a:t>
            </a:fld>
            <a:endParaRPr lang="en-US"/>
          </a:p>
        </p:txBody>
      </p:sp>
    </p:spTree>
    <p:extLst>
      <p:ext uri="{BB962C8B-B14F-4D97-AF65-F5344CB8AC3E}">
        <p14:creationId xmlns:p14="http://schemas.microsoft.com/office/powerpoint/2010/main" val="39383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604E-E907-4185-9FD7-89DE11F9B925}"/>
              </a:ext>
            </a:extLst>
          </p:cNvPr>
          <p:cNvSpPr>
            <a:spLocks noGrp="1"/>
          </p:cNvSpPr>
          <p:nvPr>
            <p:ph type="title"/>
          </p:nvPr>
        </p:nvSpPr>
        <p:spPr/>
        <p:txBody>
          <a:bodyPr>
            <a:normAutofit/>
          </a:bodyPr>
          <a:lstStyle/>
          <a:p>
            <a:pPr algn="ctr"/>
            <a:r>
              <a:rPr lang="en-US" sz="4300" dirty="0">
                <a:latin typeface="Candara" panose="020E0502030303020204" pitchFamily="34" charset="0"/>
              </a:rPr>
              <a:t>Training GEMS</a:t>
            </a:r>
          </a:p>
        </p:txBody>
      </p:sp>
      <p:sp>
        <p:nvSpPr>
          <p:cNvPr id="3" name="Content Placeholder 2">
            <a:extLst>
              <a:ext uri="{FF2B5EF4-FFF2-40B4-BE49-F238E27FC236}">
                <a16:creationId xmlns:a16="http://schemas.microsoft.com/office/drawing/2014/main" id="{5E964EDE-40E1-42BD-A0C2-166C84F672D0}"/>
              </a:ext>
            </a:extLst>
          </p:cNvPr>
          <p:cNvSpPr>
            <a:spLocks noGrp="1"/>
          </p:cNvSpPr>
          <p:nvPr>
            <p:ph idx="1"/>
          </p:nvPr>
        </p:nvSpPr>
        <p:spPr/>
        <p:txBody>
          <a:bodyPr/>
          <a:lstStyle/>
          <a:p>
            <a:pPr marL="514350" indent="-514350">
              <a:buFont typeface="+mj-lt"/>
              <a:buAutoNum type="arabicPeriod"/>
            </a:pPr>
            <a:r>
              <a:rPr lang="en-US" b="1" dirty="0">
                <a:latin typeface="Candara" panose="020E0502030303020204" pitchFamily="34" charset="0"/>
              </a:rPr>
              <a:t>267 Extract Method</a:t>
            </a:r>
            <a:r>
              <a:rPr lang="en-US" dirty="0">
                <a:latin typeface="Candara" panose="020E0502030303020204" pitchFamily="34" charset="0"/>
              </a:rPr>
              <a:t> </a:t>
            </a:r>
            <a:r>
              <a:rPr lang="en-US" dirty="0" err="1">
                <a:latin typeface="Candara" panose="020E0502030303020204" pitchFamily="34" charset="0"/>
              </a:rPr>
              <a:t>refactorings</a:t>
            </a:r>
            <a:r>
              <a:rPr lang="en-US" dirty="0">
                <a:latin typeface="Candara" panose="020E0502030303020204" pitchFamily="34" charset="0"/>
              </a:rPr>
              <a:t> from open-source projects that were confirmed from the  developers who applied them</a:t>
            </a:r>
          </a:p>
          <a:p>
            <a:pPr marL="514350" indent="-514350">
              <a:buFont typeface="+mj-lt"/>
              <a:buAutoNum type="arabicPeriod"/>
            </a:pPr>
            <a:endParaRPr lang="en-US" dirty="0">
              <a:latin typeface="Candara" panose="020E0502030303020204" pitchFamily="34" charset="0"/>
            </a:endParaRPr>
          </a:p>
          <a:p>
            <a:pPr marL="514350" indent="-514350">
              <a:buFont typeface="+mj-lt"/>
              <a:buAutoNum type="arabicPeriod"/>
            </a:pPr>
            <a:endParaRPr lang="en-US" dirty="0">
              <a:latin typeface="Candara" panose="020E0502030303020204" pitchFamily="34" charset="0"/>
            </a:endParaRPr>
          </a:p>
          <a:p>
            <a:pPr marL="514350" indent="-514350">
              <a:buFont typeface="+mj-lt"/>
              <a:buAutoNum type="arabicPeriod"/>
            </a:pPr>
            <a:endParaRPr lang="en-US" dirty="0">
              <a:latin typeface="Candara" panose="020E0502030303020204" pitchFamily="34" charset="0"/>
            </a:endParaRPr>
          </a:p>
          <a:p>
            <a:pPr marL="514350" indent="-514350">
              <a:buFont typeface="+mj-lt"/>
              <a:buAutoNum type="arabicPeriod"/>
            </a:pPr>
            <a:endParaRPr lang="en-US" dirty="0">
              <a:latin typeface="Candara" panose="020E0502030303020204" pitchFamily="34" charset="0"/>
            </a:endParaRPr>
          </a:p>
          <a:p>
            <a:pPr marL="514350" indent="-514350">
              <a:buFont typeface="+mj-lt"/>
              <a:buAutoNum type="arabicPeriod"/>
            </a:pPr>
            <a:r>
              <a:rPr lang="en-US" dirty="0">
                <a:latin typeface="Candara" panose="020E0502030303020204" pitchFamily="34" charset="0"/>
              </a:rPr>
              <a:t> </a:t>
            </a:r>
            <a:r>
              <a:rPr lang="en-US" b="1" dirty="0">
                <a:latin typeface="Candara" panose="020E0502030303020204" pitchFamily="34" charset="0"/>
              </a:rPr>
              <a:t>5598 </a:t>
            </a:r>
            <a:r>
              <a:rPr lang="en-US" b="1" dirty="0" err="1">
                <a:latin typeface="Candara" panose="020E0502030303020204" pitchFamily="34" charset="0"/>
              </a:rPr>
              <a:t>inlined</a:t>
            </a:r>
            <a:r>
              <a:rPr lang="en-US" b="1" dirty="0">
                <a:latin typeface="Candara" panose="020E0502030303020204" pitchFamily="34" charset="0"/>
              </a:rPr>
              <a:t> methods</a:t>
            </a:r>
            <a:r>
              <a:rPr lang="en-US" dirty="0">
                <a:latin typeface="Candara" panose="020E0502030303020204" pitchFamily="34" charset="0"/>
              </a:rPr>
              <a:t> that were invoked only once in the source code of the projects</a:t>
            </a:r>
            <a:endParaRPr lang="en-US" sz="2800"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A2154803-2BDC-4EFF-8AFB-38996DD73B4B}"/>
              </a:ext>
            </a:extLst>
          </p:cNvPr>
          <p:cNvSpPr>
            <a:spLocks noGrp="1"/>
          </p:cNvSpPr>
          <p:nvPr>
            <p:ph type="sldNum" sz="quarter" idx="12"/>
          </p:nvPr>
        </p:nvSpPr>
        <p:spPr/>
        <p:txBody>
          <a:bodyPr/>
          <a:lstStyle/>
          <a:p>
            <a:fld id="{617A40BD-3997-BB4A-9AE7-14AF3A7E89A9}" type="slidenum">
              <a:rPr lang="en-US" smtClean="0"/>
              <a:t>51</a:t>
            </a:fld>
            <a:endParaRPr lang="en-US"/>
          </a:p>
        </p:txBody>
      </p:sp>
      <p:pic>
        <p:nvPicPr>
          <p:cNvPr id="6" name="Picture 5">
            <a:extLst>
              <a:ext uri="{FF2B5EF4-FFF2-40B4-BE49-F238E27FC236}">
                <a16:creationId xmlns:a16="http://schemas.microsoft.com/office/drawing/2014/main" id="{545A735C-F3BC-4E56-B191-F250DC6F3E27}"/>
              </a:ext>
            </a:extLst>
          </p:cNvPr>
          <p:cNvPicPr>
            <a:picLocks noChangeAspect="1"/>
          </p:cNvPicPr>
          <p:nvPr/>
        </p:nvPicPr>
        <p:blipFill>
          <a:blip r:embed="rId2"/>
          <a:stretch>
            <a:fillRect/>
          </a:stretch>
        </p:blipFill>
        <p:spPr>
          <a:xfrm>
            <a:off x="0" y="3180973"/>
            <a:ext cx="9144000" cy="1766917"/>
          </a:xfrm>
          <a:prstGeom prst="rect">
            <a:avLst/>
          </a:prstGeom>
          <a:ln>
            <a:solidFill>
              <a:schemeClr val="tx1"/>
            </a:solidFill>
          </a:ln>
        </p:spPr>
      </p:pic>
      <p:pic>
        <p:nvPicPr>
          <p:cNvPr id="7" name="Picture 6">
            <a:extLst>
              <a:ext uri="{FF2B5EF4-FFF2-40B4-BE49-F238E27FC236}">
                <a16:creationId xmlns:a16="http://schemas.microsoft.com/office/drawing/2014/main" id="{E273CD01-87D8-405B-A73F-810B440A95EF}"/>
              </a:ext>
            </a:extLst>
          </p:cNvPr>
          <p:cNvPicPr>
            <a:picLocks noChangeAspect="1"/>
          </p:cNvPicPr>
          <p:nvPr/>
        </p:nvPicPr>
        <p:blipFill>
          <a:blip r:embed="rId3"/>
          <a:stretch>
            <a:fillRect/>
          </a:stretch>
        </p:blipFill>
        <p:spPr>
          <a:xfrm>
            <a:off x="115524" y="3596481"/>
            <a:ext cx="657225" cy="809625"/>
          </a:xfrm>
          <a:prstGeom prst="rect">
            <a:avLst/>
          </a:prstGeom>
        </p:spPr>
      </p:pic>
    </p:spTree>
    <p:extLst>
      <p:ext uri="{BB962C8B-B14F-4D97-AF65-F5344CB8AC3E}">
        <p14:creationId xmlns:p14="http://schemas.microsoft.com/office/powerpoint/2010/main" val="26637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604E-E907-4185-9FD7-89DE11F9B925}"/>
              </a:ext>
            </a:extLst>
          </p:cNvPr>
          <p:cNvSpPr>
            <a:spLocks noGrp="1"/>
          </p:cNvSpPr>
          <p:nvPr>
            <p:ph type="title"/>
          </p:nvPr>
        </p:nvSpPr>
        <p:spPr>
          <a:xfrm>
            <a:off x="628650" y="39660"/>
            <a:ext cx="7886700" cy="1325563"/>
          </a:xfrm>
        </p:spPr>
        <p:txBody>
          <a:bodyPr>
            <a:normAutofit/>
          </a:bodyPr>
          <a:lstStyle/>
          <a:p>
            <a:pPr algn="ctr"/>
            <a:r>
              <a:rPr lang="en-US" sz="4300" dirty="0">
                <a:latin typeface="Candara" panose="020E0502030303020204" pitchFamily="34" charset="0"/>
              </a:rPr>
              <a:t>Evaluation</a:t>
            </a:r>
          </a:p>
        </p:txBody>
      </p:sp>
      <p:sp>
        <p:nvSpPr>
          <p:cNvPr id="4" name="Slide Number Placeholder 3">
            <a:extLst>
              <a:ext uri="{FF2B5EF4-FFF2-40B4-BE49-F238E27FC236}">
                <a16:creationId xmlns:a16="http://schemas.microsoft.com/office/drawing/2014/main" id="{A2154803-2BDC-4EFF-8AFB-38996DD73B4B}"/>
              </a:ext>
            </a:extLst>
          </p:cNvPr>
          <p:cNvSpPr>
            <a:spLocks noGrp="1"/>
          </p:cNvSpPr>
          <p:nvPr>
            <p:ph type="sldNum" sz="quarter" idx="12"/>
          </p:nvPr>
        </p:nvSpPr>
        <p:spPr/>
        <p:txBody>
          <a:bodyPr/>
          <a:lstStyle/>
          <a:p>
            <a:fld id="{617A40BD-3997-BB4A-9AE7-14AF3A7E89A9}" type="slidenum">
              <a:rPr lang="en-US" smtClean="0"/>
              <a:t>52</a:t>
            </a:fld>
            <a:endParaRPr lang="en-US"/>
          </a:p>
        </p:txBody>
      </p:sp>
      <p:pic>
        <p:nvPicPr>
          <p:cNvPr id="3" name="Picture 2">
            <a:extLst>
              <a:ext uri="{FF2B5EF4-FFF2-40B4-BE49-F238E27FC236}">
                <a16:creationId xmlns:a16="http://schemas.microsoft.com/office/drawing/2014/main" id="{7C59C0D7-75D6-4054-8410-7DAC08A9CA2B}"/>
              </a:ext>
            </a:extLst>
          </p:cNvPr>
          <p:cNvPicPr>
            <a:picLocks noChangeAspect="1"/>
          </p:cNvPicPr>
          <p:nvPr/>
        </p:nvPicPr>
        <p:blipFill>
          <a:blip r:embed="rId3"/>
          <a:stretch>
            <a:fillRect/>
          </a:stretch>
        </p:blipFill>
        <p:spPr>
          <a:xfrm>
            <a:off x="957263" y="1213870"/>
            <a:ext cx="7229475" cy="5391150"/>
          </a:xfrm>
          <a:prstGeom prst="rect">
            <a:avLst/>
          </a:prstGeom>
        </p:spPr>
      </p:pic>
    </p:spTree>
    <p:extLst>
      <p:ext uri="{BB962C8B-B14F-4D97-AF65-F5344CB8AC3E}">
        <p14:creationId xmlns:p14="http://schemas.microsoft.com/office/powerpoint/2010/main" val="2383861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604E-E907-4185-9FD7-89DE11F9B925}"/>
              </a:ext>
            </a:extLst>
          </p:cNvPr>
          <p:cNvSpPr>
            <a:spLocks noGrp="1"/>
          </p:cNvSpPr>
          <p:nvPr>
            <p:ph type="title"/>
          </p:nvPr>
        </p:nvSpPr>
        <p:spPr/>
        <p:txBody>
          <a:bodyPr>
            <a:normAutofit/>
          </a:bodyPr>
          <a:lstStyle/>
          <a:p>
            <a:pPr algn="ctr"/>
            <a:r>
              <a:rPr lang="en-US" sz="4300" dirty="0">
                <a:latin typeface="Candara" panose="020E0502030303020204" pitchFamily="34" charset="0"/>
              </a:rPr>
              <a:t>Overall comparison</a:t>
            </a:r>
          </a:p>
        </p:txBody>
      </p:sp>
      <p:sp>
        <p:nvSpPr>
          <p:cNvPr id="3" name="Content Placeholder 2">
            <a:extLst>
              <a:ext uri="{FF2B5EF4-FFF2-40B4-BE49-F238E27FC236}">
                <a16:creationId xmlns:a16="http://schemas.microsoft.com/office/drawing/2014/main" id="{5E964EDE-40E1-42BD-A0C2-166C84F672D0}"/>
              </a:ext>
            </a:extLst>
          </p:cNvPr>
          <p:cNvSpPr>
            <a:spLocks noGrp="1"/>
          </p:cNvSpPr>
          <p:nvPr>
            <p:ph idx="1"/>
          </p:nvPr>
        </p:nvSpPr>
        <p:spPr>
          <a:xfrm>
            <a:off x="495945" y="1825625"/>
            <a:ext cx="8167607" cy="4351338"/>
          </a:xfrm>
        </p:spPr>
        <p:txBody>
          <a:bodyPr/>
          <a:lstStyle/>
          <a:p>
            <a:pPr marL="514350" indent="-514350">
              <a:buFont typeface="+mj-lt"/>
              <a:buAutoNum type="arabicPeriod"/>
            </a:pPr>
            <a:r>
              <a:rPr lang="en-US" sz="2800" dirty="0" err="1">
                <a:latin typeface="Candara" panose="020E0502030303020204" pitchFamily="34" charset="0"/>
              </a:rPr>
              <a:t>JDeodorant</a:t>
            </a:r>
            <a:r>
              <a:rPr lang="en-US" sz="2800" dirty="0">
                <a:latin typeface="Candara" panose="020E0502030303020204" pitchFamily="34" charset="0"/>
              </a:rPr>
              <a:t> is still</a:t>
            </a:r>
            <a:r>
              <a:rPr lang="en-US" sz="2800" b="1" dirty="0">
                <a:latin typeface="Candara" panose="020E0502030303020204" pitchFamily="34" charset="0"/>
              </a:rPr>
              <a:t> the only tool</a:t>
            </a:r>
            <a:r>
              <a:rPr lang="en-US" sz="2800" dirty="0">
                <a:latin typeface="Candara" panose="020E0502030303020204" pitchFamily="34" charset="0"/>
              </a:rPr>
              <a:t> that can recommend Extract Method refactoring opportunities for </a:t>
            </a:r>
            <a:r>
              <a:rPr lang="en-US" sz="2800" b="1" dirty="0">
                <a:latin typeface="Candara" panose="020E0502030303020204" pitchFamily="34" charset="0"/>
              </a:rPr>
              <a:t>non-consecutive</a:t>
            </a:r>
            <a:r>
              <a:rPr lang="en-US" sz="2800" dirty="0">
                <a:latin typeface="Candara" panose="020E0502030303020204" pitchFamily="34" charset="0"/>
              </a:rPr>
              <a:t> statements</a:t>
            </a:r>
          </a:p>
          <a:p>
            <a:pPr marL="514350" indent="-514350">
              <a:buFont typeface="+mj-lt"/>
              <a:buAutoNum type="arabicPeriod"/>
            </a:pPr>
            <a:r>
              <a:rPr lang="en-US" dirty="0" err="1">
                <a:latin typeface="Candara" panose="020E0502030303020204" pitchFamily="34" charset="0"/>
              </a:rPr>
              <a:t>JDeodorant</a:t>
            </a:r>
            <a:r>
              <a:rPr lang="en-US" dirty="0">
                <a:latin typeface="Candara" panose="020E0502030303020204" pitchFamily="34" charset="0"/>
              </a:rPr>
              <a:t> still has very </a:t>
            </a:r>
            <a:r>
              <a:rPr lang="en-US" b="1" dirty="0">
                <a:latin typeface="Candara" panose="020E0502030303020204" pitchFamily="34" charset="0"/>
              </a:rPr>
              <a:t>competitive precision</a:t>
            </a:r>
            <a:endParaRPr lang="en-US" dirty="0">
              <a:latin typeface="Candara" panose="020E0502030303020204" pitchFamily="34" charset="0"/>
            </a:endParaRPr>
          </a:p>
          <a:p>
            <a:pPr marL="514350" indent="-514350">
              <a:buFont typeface="+mj-lt"/>
              <a:buAutoNum type="arabicPeriod"/>
            </a:pPr>
            <a:r>
              <a:rPr lang="en-US" dirty="0">
                <a:latin typeface="Candara" panose="020E0502030303020204" pitchFamily="34" charset="0"/>
              </a:rPr>
              <a:t>Machine learning </a:t>
            </a:r>
            <a:r>
              <a:rPr lang="en-US" b="1" dirty="0">
                <a:latin typeface="Candara" panose="020E0502030303020204" pitchFamily="34" charset="0"/>
              </a:rPr>
              <a:t>beats everything</a:t>
            </a:r>
            <a:r>
              <a:rPr lang="en-US" dirty="0">
                <a:latin typeface="Candara" panose="020E0502030303020204" pitchFamily="34" charset="0"/>
              </a:rPr>
              <a:t>, </a:t>
            </a:r>
            <a:r>
              <a:rPr lang="en-US">
                <a:latin typeface="Candara" panose="020E0502030303020204" pitchFamily="34" charset="0"/>
              </a:rPr>
              <a:t>but needs lots </a:t>
            </a:r>
            <a:r>
              <a:rPr lang="en-US" dirty="0">
                <a:latin typeface="Candara" panose="020E0502030303020204" pitchFamily="34" charset="0"/>
              </a:rPr>
              <a:t>of training data</a:t>
            </a:r>
          </a:p>
        </p:txBody>
      </p:sp>
      <p:sp>
        <p:nvSpPr>
          <p:cNvPr id="4" name="Slide Number Placeholder 3">
            <a:extLst>
              <a:ext uri="{FF2B5EF4-FFF2-40B4-BE49-F238E27FC236}">
                <a16:creationId xmlns:a16="http://schemas.microsoft.com/office/drawing/2014/main" id="{A2154803-2BDC-4EFF-8AFB-38996DD73B4B}"/>
              </a:ext>
            </a:extLst>
          </p:cNvPr>
          <p:cNvSpPr>
            <a:spLocks noGrp="1"/>
          </p:cNvSpPr>
          <p:nvPr>
            <p:ph type="sldNum" sz="quarter" idx="12"/>
          </p:nvPr>
        </p:nvSpPr>
        <p:spPr/>
        <p:txBody>
          <a:bodyPr/>
          <a:lstStyle/>
          <a:p>
            <a:fld id="{617A40BD-3997-BB4A-9AE7-14AF3A7E89A9}" type="slidenum">
              <a:rPr lang="en-US" smtClean="0"/>
              <a:t>53</a:t>
            </a:fld>
            <a:endParaRPr lang="en-US"/>
          </a:p>
        </p:txBody>
      </p:sp>
    </p:spTree>
    <p:extLst>
      <p:ext uri="{BB962C8B-B14F-4D97-AF65-F5344CB8AC3E}">
        <p14:creationId xmlns:p14="http://schemas.microsoft.com/office/powerpoint/2010/main" val="68379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604E-E907-4185-9FD7-89DE11F9B925}"/>
              </a:ext>
            </a:extLst>
          </p:cNvPr>
          <p:cNvSpPr>
            <a:spLocks noGrp="1"/>
          </p:cNvSpPr>
          <p:nvPr>
            <p:ph type="title"/>
          </p:nvPr>
        </p:nvSpPr>
        <p:spPr/>
        <p:txBody>
          <a:bodyPr>
            <a:normAutofit/>
          </a:bodyPr>
          <a:lstStyle/>
          <a:p>
            <a:pPr algn="ctr"/>
            <a:r>
              <a:rPr lang="en-US" sz="4300" dirty="0">
                <a:latin typeface="Candara" panose="020E0502030303020204" pitchFamily="34" charset="0"/>
              </a:rPr>
              <a:t>Lessons learned – How to impact</a:t>
            </a:r>
          </a:p>
        </p:txBody>
      </p:sp>
      <p:sp>
        <p:nvSpPr>
          <p:cNvPr id="3" name="Content Placeholder 2">
            <a:extLst>
              <a:ext uri="{FF2B5EF4-FFF2-40B4-BE49-F238E27FC236}">
                <a16:creationId xmlns:a16="http://schemas.microsoft.com/office/drawing/2014/main" id="{5E964EDE-40E1-42BD-A0C2-166C84F672D0}"/>
              </a:ext>
            </a:extLst>
          </p:cNvPr>
          <p:cNvSpPr>
            <a:spLocks noGrp="1"/>
          </p:cNvSpPr>
          <p:nvPr>
            <p:ph idx="1"/>
          </p:nvPr>
        </p:nvSpPr>
        <p:spPr/>
        <p:txBody>
          <a:bodyPr/>
          <a:lstStyle/>
          <a:p>
            <a:pPr marL="514350" indent="-514350">
              <a:buFont typeface="+mj-lt"/>
              <a:buAutoNum type="arabicPeriod"/>
            </a:pPr>
            <a:r>
              <a:rPr lang="en-US" sz="2800" dirty="0">
                <a:latin typeface="Candara" panose="020E0502030303020204" pitchFamily="34" charset="0"/>
              </a:rPr>
              <a:t>Find a challenging topic with practical impact</a:t>
            </a:r>
          </a:p>
          <a:p>
            <a:pPr lvl="1"/>
            <a:r>
              <a:rPr lang="en-US" dirty="0">
                <a:latin typeface="Candara" panose="020E0502030303020204" pitchFamily="34" charset="0"/>
              </a:rPr>
              <a:t>The right topic can build your career up to tenure</a:t>
            </a:r>
          </a:p>
          <a:p>
            <a:pPr marL="514350" indent="-514350">
              <a:buFont typeface="+mj-lt"/>
              <a:buAutoNum type="arabicPeriod"/>
            </a:pPr>
            <a:r>
              <a:rPr lang="en-US" dirty="0">
                <a:latin typeface="Candara" panose="020E0502030303020204" pitchFamily="34" charset="0"/>
              </a:rPr>
              <a:t>Don’t be afraid to build on previous ideas</a:t>
            </a:r>
          </a:p>
          <a:p>
            <a:pPr lvl="1"/>
            <a:r>
              <a:rPr lang="en-US" dirty="0">
                <a:latin typeface="Candara" panose="020E0502030303020204" pitchFamily="34" charset="0"/>
              </a:rPr>
              <a:t>As long as the increments are not trivial</a:t>
            </a:r>
          </a:p>
          <a:p>
            <a:pPr marL="514350" indent="-514350">
              <a:buFont typeface="+mj-lt"/>
              <a:buAutoNum type="arabicPeriod"/>
            </a:pPr>
            <a:r>
              <a:rPr lang="en-US" dirty="0">
                <a:latin typeface="Candara" panose="020E0502030303020204" pitchFamily="34" charset="0"/>
              </a:rPr>
              <a:t>Tools + data</a:t>
            </a:r>
          </a:p>
          <a:p>
            <a:pPr lvl="1"/>
            <a:r>
              <a:rPr lang="en-US" dirty="0">
                <a:latin typeface="Candara" panose="020E0502030303020204" pitchFamily="34" charset="0"/>
              </a:rPr>
              <a:t>Maintain your tools &amp; support your users</a:t>
            </a:r>
          </a:p>
          <a:p>
            <a:pPr lvl="1"/>
            <a:r>
              <a:rPr lang="en-US" dirty="0">
                <a:latin typeface="Candara" panose="020E0502030303020204" pitchFamily="34" charset="0"/>
              </a:rPr>
              <a:t>Research that cannot be reproduced is not science</a:t>
            </a:r>
          </a:p>
          <a:p>
            <a:pPr marL="514350" indent="-514350">
              <a:buFont typeface="+mj-lt"/>
              <a:buAutoNum type="arabicPeriod"/>
            </a:pPr>
            <a:r>
              <a:rPr lang="en-US" dirty="0">
                <a:latin typeface="Candara" panose="020E0502030303020204" pitchFamily="34" charset="0"/>
              </a:rPr>
              <a:t>Listen to your reviewers, despite the pain</a:t>
            </a:r>
          </a:p>
          <a:p>
            <a:pPr lvl="1"/>
            <a:r>
              <a:rPr lang="en-US" dirty="0">
                <a:latin typeface="Candara" panose="020E0502030303020204" pitchFamily="34" charset="0"/>
              </a:rPr>
              <a:t>Get inspired from their feedback and push the bar</a:t>
            </a:r>
          </a:p>
        </p:txBody>
      </p:sp>
      <p:sp>
        <p:nvSpPr>
          <p:cNvPr id="4" name="Slide Number Placeholder 3">
            <a:extLst>
              <a:ext uri="{FF2B5EF4-FFF2-40B4-BE49-F238E27FC236}">
                <a16:creationId xmlns:a16="http://schemas.microsoft.com/office/drawing/2014/main" id="{A2154803-2BDC-4EFF-8AFB-38996DD73B4B}"/>
              </a:ext>
            </a:extLst>
          </p:cNvPr>
          <p:cNvSpPr>
            <a:spLocks noGrp="1"/>
          </p:cNvSpPr>
          <p:nvPr>
            <p:ph type="sldNum" sz="quarter" idx="12"/>
          </p:nvPr>
        </p:nvSpPr>
        <p:spPr/>
        <p:txBody>
          <a:bodyPr/>
          <a:lstStyle/>
          <a:p>
            <a:fld id="{617A40BD-3997-BB4A-9AE7-14AF3A7E89A9}" type="slidenum">
              <a:rPr lang="en-US" smtClean="0"/>
              <a:t>54</a:t>
            </a:fld>
            <a:endParaRPr lang="en-US"/>
          </a:p>
        </p:txBody>
      </p:sp>
    </p:spTree>
    <p:extLst>
      <p:ext uri="{BB962C8B-B14F-4D97-AF65-F5344CB8AC3E}">
        <p14:creationId xmlns:p14="http://schemas.microsoft.com/office/powerpoint/2010/main" val="18639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F67477-BA2D-4FED-94B1-F0ECFA3DE8F9}"/>
              </a:ext>
            </a:extLst>
          </p:cNvPr>
          <p:cNvPicPr>
            <a:picLocks noChangeAspect="1"/>
          </p:cNvPicPr>
          <p:nvPr/>
        </p:nvPicPr>
        <p:blipFill>
          <a:blip r:embed="rId3"/>
          <a:stretch>
            <a:fillRect/>
          </a:stretch>
        </p:blipFill>
        <p:spPr>
          <a:xfrm>
            <a:off x="718583" y="1594579"/>
            <a:ext cx="8213382" cy="4591777"/>
          </a:xfrm>
          <a:prstGeom prst="rect">
            <a:avLst/>
          </a:prstGeom>
        </p:spPr>
      </p:pic>
      <p:sp>
        <p:nvSpPr>
          <p:cNvPr id="2" name="Slide Number Placeholder 1">
            <a:extLst>
              <a:ext uri="{FF2B5EF4-FFF2-40B4-BE49-F238E27FC236}">
                <a16:creationId xmlns:a16="http://schemas.microsoft.com/office/drawing/2014/main" id="{D345D565-8484-4E50-B54E-5B6F7CE5BCE8}"/>
              </a:ext>
            </a:extLst>
          </p:cNvPr>
          <p:cNvSpPr>
            <a:spLocks noGrp="1"/>
          </p:cNvSpPr>
          <p:nvPr>
            <p:ph type="sldNum" sz="quarter" idx="12"/>
          </p:nvPr>
        </p:nvSpPr>
        <p:spPr/>
        <p:txBody>
          <a:bodyPr/>
          <a:lstStyle/>
          <a:p>
            <a:fld id="{617A40BD-3997-BB4A-9AE7-14AF3A7E89A9}" type="slidenum">
              <a:rPr lang="en-US" smtClean="0"/>
              <a:t>6</a:t>
            </a:fld>
            <a:endParaRPr lang="en-US"/>
          </a:p>
        </p:txBody>
      </p:sp>
      <p:pic>
        <p:nvPicPr>
          <p:cNvPr id="4" name="Picture 3">
            <a:extLst>
              <a:ext uri="{FF2B5EF4-FFF2-40B4-BE49-F238E27FC236}">
                <a16:creationId xmlns:a16="http://schemas.microsoft.com/office/drawing/2014/main" id="{DAF70AC4-05A2-40EB-9B97-FFDF598B1054}"/>
              </a:ext>
            </a:extLst>
          </p:cNvPr>
          <p:cNvPicPr>
            <a:picLocks noChangeAspect="1"/>
          </p:cNvPicPr>
          <p:nvPr/>
        </p:nvPicPr>
        <p:blipFill>
          <a:blip r:embed="rId4"/>
          <a:stretch>
            <a:fillRect/>
          </a:stretch>
        </p:blipFill>
        <p:spPr>
          <a:xfrm>
            <a:off x="850549" y="1868556"/>
            <a:ext cx="7442902" cy="2749908"/>
          </a:xfrm>
          <a:prstGeom prst="rect">
            <a:avLst/>
          </a:prstGeom>
        </p:spPr>
      </p:pic>
      <p:pic>
        <p:nvPicPr>
          <p:cNvPr id="6" name="Picture 5">
            <a:extLst>
              <a:ext uri="{FF2B5EF4-FFF2-40B4-BE49-F238E27FC236}">
                <a16:creationId xmlns:a16="http://schemas.microsoft.com/office/drawing/2014/main" id="{BA2A14A3-0A04-4FAF-9D00-64EEED9D3486}"/>
              </a:ext>
            </a:extLst>
          </p:cNvPr>
          <p:cNvPicPr>
            <a:picLocks noChangeAspect="1"/>
          </p:cNvPicPr>
          <p:nvPr/>
        </p:nvPicPr>
        <p:blipFill>
          <a:blip r:embed="rId5"/>
          <a:stretch>
            <a:fillRect/>
          </a:stretch>
        </p:blipFill>
        <p:spPr>
          <a:xfrm>
            <a:off x="574373" y="606978"/>
            <a:ext cx="8476862" cy="5660639"/>
          </a:xfrm>
          <a:prstGeom prst="rect">
            <a:avLst/>
          </a:prstGeom>
        </p:spPr>
      </p:pic>
      <p:pic>
        <p:nvPicPr>
          <p:cNvPr id="9" name="Picture 8">
            <a:extLst>
              <a:ext uri="{FF2B5EF4-FFF2-40B4-BE49-F238E27FC236}">
                <a16:creationId xmlns:a16="http://schemas.microsoft.com/office/drawing/2014/main" id="{D804282D-F060-468F-8EE3-953A2461A953}"/>
              </a:ext>
            </a:extLst>
          </p:cNvPr>
          <p:cNvPicPr>
            <a:picLocks noChangeAspect="1"/>
          </p:cNvPicPr>
          <p:nvPr/>
        </p:nvPicPr>
        <p:blipFill>
          <a:blip r:embed="rId6"/>
          <a:stretch>
            <a:fillRect/>
          </a:stretch>
        </p:blipFill>
        <p:spPr>
          <a:xfrm>
            <a:off x="3595608" y="2933013"/>
            <a:ext cx="941956" cy="941956"/>
          </a:xfrm>
          <a:prstGeom prst="rect">
            <a:avLst/>
          </a:prstGeom>
        </p:spPr>
      </p:pic>
      <p:sp>
        <p:nvSpPr>
          <p:cNvPr id="10" name="Rectangle: Rounded Corners 9">
            <a:extLst>
              <a:ext uri="{FF2B5EF4-FFF2-40B4-BE49-F238E27FC236}">
                <a16:creationId xmlns:a16="http://schemas.microsoft.com/office/drawing/2014/main" id="{383037D9-C8DB-401F-BEC0-3B394782F6F7}"/>
              </a:ext>
            </a:extLst>
          </p:cNvPr>
          <p:cNvSpPr/>
          <p:nvPr/>
        </p:nvSpPr>
        <p:spPr>
          <a:xfrm>
            <a:off x="1378423" y="3017995"/>
            <a:ext cx="2412743"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71E5050-156B-46D4-9915-14891F71EC8B}"/>
              </a:ext>
            </a:extLst>
          </p:cNvPr>
          <p:cNvPicPr>
            <a:picLocks noChangeAspect="1"/>
          </p:cNvPicPr>
          <p:nvPr/>
        </p:nvPicPr>
        <p:blipFill>
          <a:blip r:embed="rId7"/>
          <a:stretch>
            <a:fillRect/>
          </a:stretch>
        </p:blipFill>
        <p:spPr>
          <a:xfrm>
            <a:off x="92764" y="304293"/>
            <a:ext cx="8208634" cy="6280312"/>
          </a:xfrm>
          <a:prstGeom prst="rect">
            <a:avLst/>
          </a:prstGeom>
        </p:spPr>
      </p:pic>
    </p:spTree>
    <p:extLst>
      <p:ext uri="{BB962C8B-B14F-4D97-AF65-F5344CB8AC3E}">
        <p14:creationId xmlns:p14="http://schemas.microsoft.com/office/powerpoint/2010/main" val="33763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8AA474-0EAA-4077-9196-4D3EEABA73E4}"/>
              </a:ext>
            </a:extLst>
          </p:cNvPr>
          <p:cNvSpPr>
            <a:spLocks noGrp="1"/>
          </p:cNvSpPr>
          <p:nvPr>
            <p:ph type="sldNum" sz="quarter" idx="12"/>
          </p:nvPr>
        </p:nvSpPr>
        <p:spPr/>
        <p:txBody>
          <a:bodyPr/>
          <a:lstStyle/>
          <a:p>
            <a:fld id="{617A40BD-3997-BB4A-9AE7-14AF3A7E89A9}" type="slidenum">
              <a:rPr lang="en-US" smtClean="0"/>
              <a:t>7</a:t>
            </a:fld>
            <a:endParaRPr lang="en-US"/>
          </a:p>
        </p:txBody>
      </p:sp>
      <p:pic>
        <p:nvPicPr>
          <p:cNvPr id="6" name="Picture 5">
            <a:extLst>
              <a:ext uri="{FF2B5EF4-FFF2-40B4-BE49-F238E27FC236}">
                <a16:creationId xmlns:a16="http://schemas.microsoft.com/office/drawing/2014/main" id="{0C9FC0B1-F418-4F15-AAF4-3ACECBF99888}"/>
              </a:ext>
            </a:extLst>
          </p:cNvPr>
          <p:cNvPicPr>
            <a:picLocks noChangeAspect="1"/>
          </p:cNvPicPr>
          <p:nvPr/>
        </p:nvPicPr>
        <p:blipFill>
          <a:blip r:embed="rId3"/>
          <a:stretch>
            <a:fillRect/>
          </a:stretch>
        </p:blipFill>
        <p:spPr>
          <a:xfrm>
            <a:off x="718583" y="1594579"/>
            <a:ext cx="8213382" cy="4591777"/>
          </a:xfrm>
          <a:prstGeom prst="rect">
            <a:avLst/>
          </a:prstGeom>
        </p:spPr>
      </p:pic>
      <p:sp>
        <p:nvSpPr>
          <p:cNvPr id="8" name="Rectangle: Rounded Corners 7">
            <a:extLst>
              <a:ext uri="{FF2B5EF4-FFF2-40B4-BE49-F238E27FC236}">
                <a16:creationId xmlns:a16="http://schemas.microsoft.com/office/drawing/2014/main" id="{7786E02F-D79B-42E4-B2CD-9948C442A20E}"/>
              </a:ext>
            </a:extLst>
          </p:cNvPr>
          <p:cNvSpPr/>
          <p:nvPr/>
        </p:nvSpPr>
        <p:spPr>
          <a:xfrm>
            <a:off x="1378423" y="355661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E6AD199-B4E6-48D5-90AC-05871D196020}"/>
              </a:ext>
            </a:extLst>
          </p:cNvPr>
          <p:cNvSpPr/>
          <p:nvPr/>
        </p:nvSpPr>
        <p:spPr>
          <a:xfrm>
            <a:off x="1378423" y="301799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70483EB-0108-494C-BC54-BA95195823A2}"/>
              </a:ext>
            </a:extLst>
          </p:cNvPr>
          <p:cNvSpPr/>
          <p:nvPr/>
        </p:nvSpPr>
        <p:spPr>
          <a:xfrm>
            <a:off x="1023580" y="245867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77B7E9-3E34-478A-A107-EA2C21FF2B47}"/>
              </a:ext>
            </a:extLst>
          </p:cNvPr>
          <p:cNvSpPr/>
          <p:nvPr/>
        </p:nvSpPr>
        <p:spPr>
          <a:xfrm>
            <a:off x="1023580" y="1969295"/>
            <a:ext cx="6000071"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F2AE1C8-6991-426C-926E-61FFCE14366D}"/>
              </a:ext>
            </a:extLst>
          </p:cNvPr>
          <p:cNvSpPr/>
          <p:nvPr/>
        </p:nvSpPr>
        <p:spPr>
          <a:xfrm>
            <a:off x="783771" y="1685191"/>
            <a:ext cx="4596612"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F59A0D-8FC7-40F9-B4FC-3C236F83FBC6}"/>
              </a:ext>
            </a:extLst>
          </p:cNvPr>
          <p:cNvSpPr/>
          <p:nvPr/>
        </p:nvSpPr>
        <p:spPr>
          <a:xfrm>
            <a:off x="1027058" y="328236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800411F-0662-4773-BCF6-4EE0E005CB8F}"/>
              </a:ext>
            </a:extLst>
          </p:cNvPr>
          <p:cNvPicPr>
            <a:picLocks noChangeAspect="1"/>
          </p:cNvPicPr>
          <p:nvPr/>
        </p:nvPicPr>
        <p:blipFill>
          <a:blip r:embed="rId4"/>
          <a:stretch>
            <a:fillRect/>
          </a:stretch>
        </p:blipFill>
        <p:spPr>
          <a:xfrm>
            <a:off x="92764" y="304293"/>
            <a:ext cx="8208634" cy="6280312"/>
          </a:xfrm>
          <a:prstGeom prst="rect">
            <a:avLst/>
          </a:prstGeom>
        </p:spPr>
      </p:pic>
    </p:spTree>
    <p:extLst>
      <p:ext uri="{BB962C8B-B14F-4D97-AF65-F5344CB8AC3E}">
        <p14:creationId xmlns:p14="http://schemas.microsoft.com/office/powerpoint/2010/main" val="23957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8AA474-0EAA-4077-9196-4D3EEABA73E4}"/>
              </a:ext>
            </a:extLst>
          </p:cNvPr>
          <p:cNvSpPr>
            <a:spLocks noGrp="1"/>
          </p:cNvSpPr>
          <p:nvPr>
            <p:ph type="sldNum" sz="quarter" idx="12"/>
          </p:nvPr>
        </p:nvSpPr>
        <p:spPr/>
        <p:txBody>
          <a:bodyPr/>
          <a:lstStyle/>
          <a:p>
            <a:fld id="{617A40BD-3997-BB4A-9AE7-14AF3A7E89A9}" type="slidenum">
              <a:rPr lang="en-US" smtClean="0"/>
              <a:t>8</a:t>
            </a:fld>
            <a:endParaRPr lang="en-US"/>
          </a:p>
        </p:txBody>
      </p:sp>
      <p:pic>
        <p:nvPicPr>
          <p:cNvPr id="6" name="Picture 5">
            <a:extLst>
              <a:ext uri="{FF2B5EF4-FFF2-40B4-BE49-F238E27FC236}">
                <a16:creationId xmlns:a16="http://schemas.microsoft.com/office/drawing/2014/main" id="{0C9FC0B1-F418-4F15-AAF4-3ACECBF99888}"/>
              </a:ext>
            </a:extLst>
          </p:cNvPr>
          <p:cNvPicPr>
            <a:picLocks noChangeAspect="1"/>
          </p:cNvPicPr>
          <p:nvPr/>
        </p:nvPicPr>
        <p:blipFill>
          <a:blip r:embed="rId3"/>
          <a:stretch>
            <a:fillRect/>
          </a:stretch>
        </p:blipFill>
        <p:spPr>
          <a:xfrm>
            <a:off x="718583" y="1594579"/>
            <a:ext cx="8213382" cy="4591777"/>
          </a:xfrm>
          <a:prstGeom prst="rect">
            <a:avLst/>
          </a:prstGeom>
        </p:spPr>
      </p:pic>
      <p:sp>
        <p:nvSpPr>
          <p:cNvPr id="8" name="Rectangle: Rounded Corners 7">
            <a:extLst>
              <a:ext uri="{FF2B5EF4-FFF2-40B4-BE49-F238E27FC236}">
                <a16:creationId xmlns:a16="http://schemas.microsoft.com/office/drawing/2014/main" id="{7786E02F-D79B-42E4-B2CD-9948C442A20E}"/>
              </a:ext>
            </a:extLst>
          </p:cNvPr>
          <p:cNvSpPr/>
          <p:nvPr/>
        </p:nvSpPr>
        <p:spPr>
          <a:xfrm>
            <a:off x="1378423" y="355661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E6AD199-B4E6-48D5-90AC-05871D196020}"/>
              </a:ext>
            </a:extLst>
          </p:cNvPr>
          <p:cNvSpPr/>
          <p:nvPr/>
        </p:nvSpPr>
        <p:spPr>
          <a:xfrm>
            <a:off x="1378423" y="301799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70483EB-0108-494C-BC54-BA95195823A2}"/>
              </a:ext>
            </a:extLst>
          </p:cNvPr>
          <p:cNvSpPr/>
          <p:nvPr/>
        </p:nvSpPr>
        <p:spPr>
          <a:xfrm>
            <a:off x="1023580" y="245867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77B7E9-3E34-478A-A107-EA2C21FF2B47}"/>
              </a:ext>
            </a:extLst>
          </p:cNvPr>
          <p:cNvSpPr/>
          <p:nvPr/>
        </p:nvSpPr>
        <p:spPr>
          <a:xfrm>
            <a:off x="1023580" y="1969295"/>
            <a:ext cx="6000071"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F2AE1C8-6991-426C-926E-61FFCE14366D}"/>
              </a:ext>
            </a:extLst>
          </p:cNvPr>
          <p:cNvSpPr/>
          <p:nvPr/>
        </p:nvSpPr>
        <p:spPr>
          <a:xfrm>
            <a:off x="783771" y="1685191"/>
            <a:ext cx="4596612" cy="24434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F59A0D-8FC7-40F9-B4FC-3C236F83FBC6}"/>
              </a:ext>
            </a:extLst>
          </p:cNvPr>
          <p:cNvSpPr/>
          <p:nvPr/>
        </p:nvSpPr>
        <p:spPr>
          <a:xfrm>
            <a:off x="1027058" y="328236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800411F-0662-4773-BCF6-4EE0E005CB8F}"/>
              </a:ext>
            </a:extLst>
          </p:cNvPr>
          <p:cNvPicPr>
            <a:picLocks noChangeAspect="1"/>
          </p:cNvPicPr>
          <p:nvPr/>
        </p:nvPicPr>
        <p:blipFill>
          <a:blip r:embed="rId4"/>
          <a:stretch>
            <a:fillRect/>
          </a:stretch>
        </p:blipFill>
        <p:spPr>
          <a:xfrm>
            <a:off x="92764" y="304293"/>
            <a:ext cx="8208634" cy="6280312"/>
          </a:xfrm>
          <a:prstGeom prst="rect">
            <a:avLst/>
          </a:prstGeom>
        </p:spPr>
      </p:pic>
    </p:spTree>
    <p:extLst>
      <p:ext uri="{BB962C8B-B14F-4D97-AF65-F5344CB8AC3E}">
        <p14:creationId xmlns:p14="http://schemas.microsoft.com/office/powerpoint/2010/main" val="347064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500" fill="hold"/>
                                        <p:tgtEl>
                                          <p:spTgt spid="10"/>
                                        </p:tgtEl>
                                        <p:attrNameLst>
                                          <p:attrName>style.color</p:attrName>
                                        </p:attrNameLst>
                                      </p:cBhvr>
                                      <p:to>
                                        <a:schemeClr val="accent2"/>
                                      </p:to>
                                    </p:animClr>
                                    <p:animClr clrSpc="rgb" dir="cw">
                                      <p:cBhvr>
                                        <p:cTn id="7" dur="500" fill="hold"/>
                                        <p:tgtEl>
                                          <p:spTgt spid="10"/>
                                        </p:tgtEl>
                                        <p:attrNameLst>
                                          <p:attrName>fillcolor</p:attrName>
                                        </p:attrNameLst>
                                      </p:cBhvr>
                                      <p:to>
                                        <a:schemeClr val="accent2"/>
                                      </p:to>
                                    </p:animClr>
                                    <p:set>
                                      <p:cBhvr>
                                        <p:cTn id="8" dur="500" fill="hold"/>
                                        <p:tgtEl>
                                          <p:spTgt spid="10"/>
                                        </p:tgtEl>
                                        <p:attrNameLst>
                                          <p:attrName>fill.type</p:attrName>
                                        </p:attrNameLst>
                                      </p:cBhvr>
                                      <p:to>
                                        <p:strVal val="solid"/>
                                      </p:to>
                                    </p:set>
                                    <p:set>
                                      <p:cBhvr>
                                        <p:cTn id="9" dur="500" fill="hold"/>
                                        <p:tgtEl>
                                          <p:spTgt spid="10"/>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11"/>
                                        </p:tgtEl>
                                        <p:attrNameLst>
                                          <p:attrName>style.color</p:attrName>
                                        </p:attrNameLst>
                                      </p:cBhvr>
                                      <p:to>
                                        <a:schemeClr val="accent2"/>
                                      </p:to>
                                    </p:animClr>
                                    <p:animClr clrSpc="rgb" dir="cw">
                                      <p:cBhvr>
                                        <p:cTn id="12" dur="500" fill="hold"/>
                                        <p:tgtEl>
                                          <p:spTgt spid="11"/>
                                        </p:tgtEl>
                                        <p:attrNameLst>
                                          <p:attrName>fillcolor</p:attrName>
                                        </p:attrNameLst>
                                      </p:cBhvr>
                                      <p:to>
                                        <a:schemeClr val="accent2"/>
                                      </p:to>
                                    </p:animClr>
                                    <p:set>
                                      <p:cBhvr>
                                        <p:cTn id="13" dur="500" fill="hold"/>
                                        <p:tgtEl>
                                          <p:spTgt spid="11"/>
                                        </p:tgtEl>
                                        <p:attrNameLst>
                                          <p:attrName>fill.type</p:attrName>
                                        </p:attrNameLst>
                                      </p:cBhvr>
                                      <p:to>
                                        <p:strVal val="solid"/>
                                      </p:to>
                                    </p:set>
                                    <p:set>
                                      <p:cBhvr>
                                        <p:cTn id="14" dur="5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5D813C-B1D3-426F-A250-BBC4064E1993}"/>
              </a:ext>
            </a:extLst>
          </p:cNvPr>
          <p:cNvSpPr>
            <a:spLocks noGrp="1"/>
          </p:cNvSpPr>
          <p:nvPr>
            <p:ph type="sldNum" sz="quarter" idx="12"/>
          </p:nvPr>
        </p:nvSpPr>
        <p:spPr/>
        <p:txBody>
          <a:bodyPr/>
          <a:lstStyle/>
          <a:p>
            <a:fld id="{617A40BD-3997-BB4A-9AE7-14AF3A7E89A9}" type="slidenum">
              <a:rPr lang="en-US" smtClean="0"/>
              <a:t>9</a:t>
            </a:fld>
            <a:endParaRPr lang="en-US"/>
          </a:p>
        </p:txBody>
      </p:sp>
      <p:pic>
        <p:nvPicPr>
          <p:cNvPr id="12" name="Picture 11">
            <a:extLst>
              <a:ext uri="{FF2B5EF4-FFF2-40B4-BE49-F238E27FC236}">
                <a16:creationId xmlns:a16="http://schemas.microsoft.com/office/drawing/2014/main" id="{72BF0AC2-230C-431E-8E0F-947FCE14DF30}"/>
              </a:ext>
            </a:extLst>
          </p:cNvPr>
          <p:cNvPicPr>
            <a:picLocks noChangeAspect="1"/>
          </p:cNvPicPr>
          <p:nvPr/>
        </p:nvPicPr>
        <p:blipFill>
          <a:blip r:embed="rId3"/>
          <a:stretch>
            <a:fillRect/>
          </a:stretch>
        </p:blipFill>
        <p:spPr>
          <a:xfrm>
            <a:off x="89482" y="37973"/>
            <a:ext cx="8224920" cy="7193814"/>
          </a:xfrm>
          <a:prstGeom prst="rect">
            <a:avLst/>
          </a:prstGeom>
        </p:spPr>
      </p:pic>
      <p:sp>
        <p:nvSpPr>
          <p:cNvPr id="13" name="Rectangle: Rounded Corners 12">
            <a:extLst>
              <a:ext uri="{FF2B5EF4-FFF2-40B4-BE49-F238E27FC236}">
                <a16:creationId xmlns:a16="http://schemas.microsoft.com/office/drawing/2014/main" id="{91EE1F00-D052-40F5-A16E-591B4F12CA12}"/>
              </a:ext>
            </a:extLst>
          </p:cNvPr>
          <p:cNvSpPr/>
          <p:nvPr/>
        </p:nvSpPr>
        <p:spPr>
          <a:xfrm>
            <a:off x="1023580" y="1969295"/>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75545A3-A8C5-4387-A3CF-FCEE3262A3BE}"/>
              </a:ext>
            </a:extLst>
          </p:cNvPr>
          <p:cNvSpPr/>
          <p:nvPr/>
        </p:nvSpPr>
        <p:spPr>
          <a:xfrm>
            <a:off x="783771" y="1685191"/>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B72BE89-F1F9-4E5F-A089-FBA0F9A206F5}"/>
              </a:ext>
            </a:extLst>
          </p:cNvPr>
          <p:cNvSpPr/>
          <p:nvPr/>
        </p:nvSpPr>
        <p:spPr>
          <a:xfrm>
            <a:off x="1023580" y="4742490"/>
            <a:ext cx="6000071" cy="235464"/>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7860C21-B591-45BD-A0C5-38EB86684033}"/>
              </a:ext>
            </a:extLst>
          </p:cNvPr>
          <p:cNvSpPr/>
          <p:nvPr/>
        </p:nvSpPr>
        <p:spPr>
          <a:xfrm>
            <a:off x="783771" y="4458386"/>
            <a:ext cx="4596612" cy="244348"/>
          </a:xfrm>
          <a:prstGeom prst="roundRect">
            <a:avLst/>
          </a:prstGeom>
          <a:solidFill>
            <a:srgbClr val="ED7D31">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23E355F-6D84-49F1-A8F4-4083E13B2E02}"/>
              </a:ext>
            </a:extLst>
          </p:cNvPr>
          <p:cNvSpPr/>
          <p:nvPr/>
        </p:nvSpPr>
        <p:spPr>
          <a:xfrm>
            <a:off x="1378423" y="6095103"/>
            <a:ext cx="2012477" cy="244642"/>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A6779B9-113B-4C0C-B3D4-803A72F5A0A6}"/>
              </a:ext>
            </a:extLst>
          </p:cNvPr>
          <p:cNvSpPr/>
          <p:nvPr/>
        </p:nvSpPr>
        <p:spPr>
          <a:xfrm>
            <a:off x="1378423" y="5556485"/>
            <a:ext cx="2412527"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79F54CB-DB13-4885-8A62-2C8023EC63B2}"/>
              </a:ext>
            </a:extLst>
          </p:cNvPr>
          <p:cNvSpPr/>
          <p:nvPr/>
        </p:nvSpPr>
        <p:spPr>
          <a:xfrm>
            <a:off x="1023580" y="4997161"/>
            <a:ext cx="7232523" cy="51956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1631003-3194-4E82-8666-926E90DC3DF7}"/>
              </a:ext>
            </a:extLst>
          </p:cNvPr>
          <p:cNvSpPr/>
          <p:nvPr/>
        </p:nvSpPr>
        <p:spPr>
          <a:xfrm>
            <a:off x="1027058" y="5820858"/>
            <a:ext cx="702730" cy="23546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EF9C6590-EC28-43A6-8083-A1AD445BFD2C}"/>
              </a:ext>
            </a:extLst>
          </p:cNvPr>
          <p:cNvSpPr/>
          <p:nvPr/>
        </p:nvSpPr>
        <p:spPr>
          <a:xfrm>
            <a:off x="135309" y="4184542"/>
            <a:ext cx="8528243" cy="2635485"/>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B77E6288-44F2-4560-A22F-2B635C493F20}"/>
              </a:ext>
            </a:extLst>
          </p:cNvPr>
          <p:cNvSpPr/>
          <p:nvPr/>
        </p:nvSpPr>
        <p:spPr>
          <a:xfrm>
            <a:off x="6333965" y="1534333"/>
            <a:ext cx="2453575" cy="2592209"/>
          </a:xfrm>
          <a:prstGeom prst="arc">
            <a:avLst>
              <a:gd name="adj1" fmla="val 16200000"/>
              <a:gd name="adj2" fmla="val 5259494"/>
            </a:avLst>
          </a:prstGeom>
          <a:ln w="25400">
            <a:solidFill>
              <a:srgbClr val="00B050"/>
            </a:solidFill>
            <a:tailEnd type="arrow"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9195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5654</TotalTime>
  <Words>2740</Words>
  <Application>Microsoft Office PowerPoint</Application>
  <PresentationFormat>On-screen Show (4:3)</PresentationFormat>
  <Paragraphs>395</Paragraphs>
  <Slides>54</Slides>
  <Notes>30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Candara</vt:lpstr>
      <vt:lpstr>Courier New</vt:lpstr>
      <vt:lpstr>Office Theme</vt:lpstr>
      <vt:lpstr>Identification of Extract Method Refactoring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PowerPoint Presentation</vt:lpstr>
      <vt:lpstr>PowerPoint Presentation</vt:lpstr>
      <vt:lpstr>PowerPoint Presentation</vt:lpstr>
      <vt:lpstr>Limitations</vt:lpstr>
      <vt:lpstr>PowerPoint Presentation</vt:lpstr>
      <vt:lpstr>PowerPoint Presentation</vt:lpstr>
      <vt:lpstr>Rule #1</vt:lpstr>
      <vt:lpstr>Limitations</vt:lpstr>
      <vt:lpstr>Slicing criteria for variables </vt:lpstr>
      <vt:lpstr>Slicing criteria for objects </vt:lpstr>
      <vt:lpstr>Tool support</vt:lpstr>
      <vt:lpstr>Evaluation (1)</vt:lpstr>
      <vt:lpstr>Evaluation (1)</vt:lpstr>
      <vt:lpstr>Evaluation (2)</vt:lpstr>
      <vt:lpstr>PowerPoint Presentation</vt:lpstr>
      <vt:lpstr>PowerPoint Presentation</vt:lpstr>
      <vt:lpstr>PowerPoint Presentation</vt:lpstr>
      <vt:lpstr>PowerPoint Presentation</vt:lpstr>
      <vt:lpstr>PowerPoint Presentation</vt:lpstr>
      <vt:lpstr>Assessing the Refactorability of Software Clones</vt:lpstr>
      <vt:lpstr>PowerPoint Presentation</vt:lpstr>
      <vt:lpstr>Large-scale Empirical Study</vt:lpstr>
      <vt:lpstr>PowerPoint Presentation</vt:lpstr>
      <vt:lpstr>Clone Refactoring with Lambda Expressions</vt:lpstr>
      <vt:lpstr>PowerPoint Presentation</vt:lpstr>
      <vt:lpstr>PowerPoint Presentation</vt:lpstr>
      <vt:lpstr>PowerPoint Presentation</vt:lpstr>
      <vt:lpstr>Generation of candidates for extraction</vt:lpstr>
      <vt:lpstr>Ranking of candidates</vt:lpstr>
      <vt:lpstr>Oracle for Evaluation</vt:lpstr>
      <vt:lpstr>Oracle for Evaluation</vt:lpstr>
      <vt:lpstr>PowerPoint Presentation</vt:lpstr>
      <vt:lpstr>Coherent statements</vt:lpstr>
      <vt:lpstr>accessible variables and method calls per statement</vt:lpstr>
      <vt:lpstr>Clusters of coherent statements with distance = 1</vt:lpstr>
      <vt:lpstr>Clusters of coherent statements with distance = 2</vt:lpstr>
      <vt:lpstr>Extract Method opportunities</vt:lpstr>
      <vt:lpstr>Evaluation</vt:lpstr>
      <vt:lpstr>PowerPoint Presentation</vt:lpstr>
      <vt:lpstr>Feature Extraction</vt:lpstr>
      <vt:lpstr>Training GEMS</vt:lpstr>
      <vt:lpstr>Evaluation</vt:lpstr>
      <vt:lpstr>Overall comparison</vt:lpstr>
      <vt:lpstr>Lessons learned – How to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Nikolaos Tsantalis</dc:creator>
  <cp:lastModifiedBy>Nikolaos Tsantalis</cp:lastModifiedBy>
  <cp:revision>590</cp:revision>
  <dcterms:created xsi:type="dcterms:W3CDTF">2017-01-26T14:47:30Z</dcterms:created>
  <dcterms:modified xsi:type="dcterms:W3CDTF">2019-02-27T06:16:05Z</dcterms:modified>
</cp:coreProperties>
</file>