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2"/>
  </p:notesMasterIdLst>
  <p:sldIdLst>
    <p:sldId id="31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1"/>
    <p:restoredTop sz="94652"/>
  </p:normalViewPr>
  <p:slideViewPr>
    <p:cSldViewPr snapToGrid="0" snapToObjects="1">
      <p:cViewPr>
        <p:scale>
          <a:sx n="141" d="100"/>
          <a:sy n="141" d="100"/>
        </p:scale>
        <p:origin x="552" y="-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9E450-AC7B-EC4F-AE4B-E71A6DB6BF43}" type="datetimeFigureOut">
              <a:rPr lang="en-US" smtClean="0"/>
              <a:t>3/17/17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D59EE-67F5-A349-9FBA-01E8EF84B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4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5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3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6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1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5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7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65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7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2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0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3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Make it</a:t>
            </a:r>
            <a:r>
              <a:rPr lang="en-US" baseline="0" smtClean="0"/>
              <a:t> small 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2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52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45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Goal evaluate the contribution</a:t>
            </a:r>
            <a:r>
              <a:rPr lang="en-US" baseline="0" smtClean="0"/>
              <a:t> of clustering using differences in our approach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3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4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91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33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4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14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54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1F4-1F76-F74D-9AE8-A49CCF4A04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908F06EA-3110-AD4F-8E95-9C6D699F3A25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FBC8CEFD-E940-A146-9C78-8970E9F7ED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383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3" y="1061485"/>
            <a:ext cx="8245162" cy="1106260"/>
          </a:xfrm>
        </p:spPr>
        <p:txBody>
          <a:bodyPr>
            <a:normAutofit/>
          </a:bodyPr>
          <a:lstStyle/>
          <a:p>
            <a:pPr algn="ctr"/>
            <a:r>
              <a:rPr lang="en-US" sz="3200" noProof="0" dirty="0" smtClean="0"/>
              <a:t>A Refactoring Technique for Large </a:t>
            </a:r>
            <a:br>
              <a:rPr lang="en-US" sz="3200" noProof="0" dirty="0" smtClean="0"/>
            </a:br>
            <a:r>
              <a:rPr lang="en-US" sz="3200" noProof="0" dirty="0" smtClean="0"/>
              <a:t>Groups of Software Clones</a:t>
            </a:r>
            <a:endParaRPr lang="en-US" sz="32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167745"/>
            <a:ext cx="8245160" cy="700167"/>
          </a:xfrm>
        </p:spPr>
        <p:txBody>
          <a:bodyPr>
            <a:normAutofit/>
          </a:bodyPr>
          <a:lstStyle/>
          <a:p>
            <a:pPr algn="ctr"/>
            <a:r>
              <a:rPr lang="en-US" noProof="0" dirty="0" smtClean="0"/>
              <a:t>(Master thesis defense)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2588223" y="5114068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Department of Computer Science and Software Engineering</a:t>
            </a:r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Faculty of Engineering and Computer Science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Concordia University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6088" y="3537045"/>
            <a:ext cx="4784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Asif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AlWaqfi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Supervised by:  Dr. Nikolaos </a:t>
            </a:r>
            <a:r>
              <a:rPr lang="en-US" sz="2400" dirty="0" err="1">
                <a:solidFill>
                  <a:schemeClr val="bg1"/>
                </a:solidFill>
              </a:rPr>
              <a:t>Tsantalis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Approach</a:t>
            </a:r>
            <a:endParaRPr lang="en-US" noProof="0"/>
          </a:p>
        </p:txBody>
      </p:sp>
      <p:sp>
        <p:nvSpPr>
          <p:cNvPr id="27" name="Rectangle 26"/>
          <p:cNvSpPr/>
          <p:nvPr/>
        </p:nvSpPr>
        <p:spPr>
          <a:xfrm>
            <a:off x="2205367" y="2185997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Clone Parsing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78813" y="2185487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Project Parsing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78198" y="3471492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Information Extraction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27466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Pairwise Matching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08302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Statement Alignment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30400" y="4997482"/>
            <a:ext cx="1351851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Refactorability Assessment</a:t>
            </a:r>
          </a:p>
        </p:txBody>
      </p:sp>
      <p:sp>
        <p:nvSpPr>
          <p:cNvPr id="33" name="Parallelogram 32"/>
          <p:cNvSpPr/>
          <p:nvPr/>
        </p:nvSpPr>
        <p:spPr>
          <a:xfrm flipH="1">
            <a:off x="5996694" y="2185487"/>
            <a:ext cx="1038427" cy="545672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lumMod val="57000"/>
                  <a:lumOff val="43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Project</a:t>
            </a:r>
          </a:p>
        </p:txBody>
      </p:sp>
      <p:sp>
        <p:nvSpPr>
          <p:cNvPr id="34" name="Parallelogram 33"/>
          <p:cNvSpPr/>
          <p:nvPr/>
        </p:nvSpPr>
        <p:spPr>
          <a:xfrm flipH="1">
            <a:off x="2274595" y="3462894"/>
            <a:ext cx="1038427" cy="545672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lumMod val="57000"/>
                  <a:lumOff val="43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/>
              <a:t>Clone Groups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68967" y="2956199"/>
            <a:ext cx="1373722" cy="1559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/>
          </a:p>
        </p:txBody>
      </p:sp>
      <p:sp>
        <p:nvSpPr>
          <p:cNvPr id="36" name="Rectangle 35"/>
          <p:cNvSpPr/>
          <p:nvPr/>
        </p:nvSpPr>
        <p:spPr>
          <a:xfrm>
            <a:off x="6112702" y="3098802"/>
            <a:ext cx="1080985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Common Structure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2702" y="3912706"/>
            <a:ext cx="1080985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/>
              <a:t>Differences</a:t>
            </a:r>
          </a:p>
        </p:txBody>
      </p:sp>
      <p:cxnSp>
        <p:nvCxnSpPr>
          <p:cNvPr id="43" name="Straight Arrow Connector 42"/>
          <p:cNvCxnSpPr>
            <a:stCxn id="35" idx="3"/>
            <a:endCxn id="46" idx="2"/>
          </p:cNvCxnSpPr>
          <p:nvPr/>
        </p:nvCxnSpPr>
        <p:spPr>
          <a:xfrm>
            <a:off x="7242689" y="3735730"/>
            <a:ext cx="531453" cy="85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arallelogram 45"/>
          <p:cNvSpPr/>
          <p:nvPr/>
        </p:nvSpPr>
        <p:spPr>
          <a:xfrm flipH="1">
            <a:off x="7705933" y="3471492"/>
            <a:ext cx="1038427" cy="545672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lumMod val="57000"/>
                  <a:lumOff val="43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Sub Groups</a:t>
            </a:r>
          </a:p>
        </p:txBody>
      </p:sp>
      <p:cxnSp>
        <p:nvCxnSpPr>
          <p:cNvPr id="47" name="Straight Arrow Connector 48"/>
          <p:cNvCxnSpPr>
            <a:stCxn id="46" idx="3"/>
            <a:endCxn id="30" idx="3"/>
          </p:cNvCxnSpPr>
          <p:nvPr/>
        </p:nvCxnSpPr>
        <p:spPr>
          <a:xfrm rot="5400000">
            <a:off x="7068864" y="4052651"/>
            <a:ext cx="1259978" cy="1189005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02428" y="3644475"/>
            <a:ext cx="0" cy="2682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5515556" y="3603108"/>
            <a:ext cx="9621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/>
              <a:t>Clustering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31920" y="2175848"/>
            <a:ext cx="1296079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/>
              <a:t>Clone Detection Tool</a:t>
            </a:r>
          </a:p>
        </p:txBody>
      </p:sp>
      <p:cxnSp>
        <p:nvCxnSpPr>
          <p:cNvPr id="51" name="Straight Arrow Connector 50"/>
          <p:cNvCxnSpPr>
            <a:stCxn id="50" idx="3"/>
            <a:endCxn id="27" idx="1"/>
          </p:cNvCxnSpPr>
          <p:nvPr/>
        </p:nvCxnSpPr>
        <p:spPr>
          <a:xfrm>
            <a:off x="1727999" y="2448684"/>
            <a:ext cx="477368" cy="101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099" name="Straight Arrow Connector 1098"/>
          <p:cNvCxnSpPr>
            <a:stCxn id="33" idx="2"/>
            <a:endCxn id="28" idx="3"/>
          </p:cNvCxnSpPr>
          <p:nvPr/>
        </p:nvCxnSpPr>
        <p:spPr>
          <a:xfrm flipH="1">
            <a:off x="5155697" y="2458323"/>
            <a:ext cx="90920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Straight Arrow Connector 1101"/>
          <p:cNvCxnSpPr>
            <a:stCxn id="28" idx="2"/>
            <a:endCxn id="29" idx="0"/>
          </p:cNvCxnSpPr>
          <p:nvPr/>
        </p:nvCxnSpPr>
        <p:spPr>
          <a:xfrm flipH="1">
            <a:off x="4566640" y="2731159"/>
            <a:ext cx="615" cy="7403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Arrow Connector 1104"/>
          <p:cNvCxnSpPr>
            <a:stCxn id="29" idx="3"/>
            <a:endCxn id="35" idx="1"/>
          </p:cNvCxnSpPr>
          <p:nvPr/>
        </p:nvCxnSpPr>
        <p:spPr>
          <a:xfrm flipV="1">
            <a:off x="5155082" y="3735730"/>
            <a:ext cx="713885" cy="85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Straight Arrow Connector 1116"/>
          <p:cNvCxnSpPr>
            <a:stCxn id="34" idx="5"/>
            <a:endCxn id="29" idx="1"/>
          </p:cNvCxnSpPr>
          <p:nvPr/>
        </p:nvCxnSpPr>
        <p:spPr>
          <a:xfrm>
            <a:off x="3244813" y="3735730"/>
            <a:ext cx="733385" cy="85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0" name="Straight Arrow Connector 1459"/>
          <p:cNvCxnSpPr>
            <a:stCxn id="27" idx="2"/>
            <a:endCxn id="34" idx="0"/>
          </p:cNvCxnSpPr>
          <p:nvPr/>
        </p:nvCxnSpPr>
        <p:spPr>
          <a:xfrm flipH="1">
            <a:off x="2793808" y="2731669"/>
            <a:ext cx="1" cy="7312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3" name="Straight Arrow Connector 1462"/>
          <p:cNvCxnSpPr>
            <a:stCxn id="30" idx="1"/>
            <a:endCxn id="31" idx="3"/>
          </p:cNvCxnSpPr>
          <p:nvPr/>
        </p:nvCxnSpPr>
        <p:spPr>
          <a:xfrm flipH="1">
            <a:off x="5085186" y="5277142"/>
            <a:ext cx="8422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7" name="Straight Arrow Connector 1466"/>
          <p:cNvCxnSpPr>
            <a:stCxn id="31" idx="1"/>
            <a:endCxn id="32" idx="3"/>
          </p:cNvCxnSpPr>
          <p:nvPr/>
        </p:nvCxnSpPr>
        <p:spPr>
          <a:xfrm flipH="1" flipV="1">
            <a:off x="3382251" y="5270318"/>
            <a:ext cx="526051" cy="6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Approach</a:t>
            </a:r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05367" y="218599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Clone Parsing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78813" y="218548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Project Parsing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78198" y="3471492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Information Extraction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27466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Pairwise Matching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08302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Statement Alignment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30400" y="4997482"/>
            <a:ext cx="1351851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Refactorability Assessment</a:t>
            </a:r>
          </a:p>
        </p:txBody>
      </p:sp>
      <p:sp>
        <p:nvSpPr>
          <p:cNvPr id="58" name="Parallelogram 57"/>
          <p:cNvSpPr/>
          <p:nvPr/>
        </p:nvSpPr>
        <p:spPr>
          <a:xfrm flipH="1">
            <a:off x="5996694" y="2185487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Project</a:t>
            </a:r>
          </a:p>
        </p:txBody>
      </p:sp>
      <p:sp>
        <p:nvSpPr>
          <p:cNvPr id="59" name="Parallelogram 58"/>
          <p:cNvSpPr/>
          <p:nvPr/>
        </p:nvSpPr>
        <p:spPr>
          <a:xfrm flipH="1">
            <a:off x="2274595" y="3462894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dk1">
                    <a:alpha val="50000"/>
                  </a:schemeClr>
                </a:solidFill>
              </a:rPr>
              <a:t>Clone Groups</a:t>
            </a:r>
          </a:p>
        </p:txBody>
      </p:sp>
      <p:cxnSp>
        <p:nvCxnSpPr>
          <p:cNvPr id="63" name="Straight Arrow Connector 62"/>
          <p:cNvCxnSpPr>
            <a:stCxn id="77" idx="3"/>
            <a:endCxn id="64" idx="2"/>
          </p:cNvCxnSpPr>
          <p:nvPr/>
        </p:nvCxnSpPr>
        <p:spPr>
          <a:xfrm>
            <a:off x="7242689" y="3735730"/>
            <a:ext cx="5594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 flipH="1">
            <a:off x="7733947" y="3462894"/>
            <a:ext cx="1038427" cy="545672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lumMod val="57000"/>
                  <a:lumOff val="43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Sub Groups</a:t>
            </a:r>
          </a:p>
        </p:txBody>
      </p:sp>
      <p:cxnSp>
        <p:nvCxnSpPr>
          <p:cNvPr id="65" name="Straight Arrow Connector 48"/>
          <p:cNvCxnSpPr>
            <a:stCxn id="64" idx="3"/>
          </p:cNvCxnSpPr>
          <p:nvPr/>
        </p:nvCxnSpPr>
        <p:spPr>
          <a:xfrm rot="5400000">
            <a:off x="7078573" y="4034346"/>
            <a:ext cx="1268576" cy="1217017"/>
          </a:xfrm>
          <a:prstGeom prst="bentConnector3">
            <a:avLst>
              <a:gd name="adj1" fmla="val 10002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1920" y="2175848"/>
            <a:ext cx="1296079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dk1">
                    <a:alpha val="50000"/>
                  </a:schemeClr>
                </a:solidFill>
              </a:rPr>
              <a:t>Clone Detection Tool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727999" y="2448684"/>
            <a:ext cx="477368" cy="101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55697" y="2458323"/>
            <a:ext cx="909206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566640" y="2731159"/>
            <a:ext cx="615" cy="74033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85" idx="0"/>
          </p:cNvCxnSpPr>
          <p:nvPr/>
        </p:nvCxnSpPr>
        <p:spPr>
          <a:xfrm>
            <a:off x="5155081" y="3744328"/>
            <a:ext cx="699190" cy="1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244813" y="3735730"/>
            <a:ext cx="733385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93808" y="2731669"/>
            <a:ext cx="1" cy="73122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085186" y="5277142"/>
            <a:ext cx="8422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82251" y="5270318"/>
            <a:ext cx="526051" cy="6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68967" y="2956199"/>
            <a:ext cx="1373722" cy="1559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/>
          </a:p>
        </p:txBody>
      </p:sp>
      <p:sp>
        <p:nvSpPr>
          <p:cNvPr id="82" name="Rectangle 81"/>
          <p:cNvSpPr/>
          <p:nvPr/>
        </p:nvSpPr>
        <p:spPr>
          <a:xfrm>
            <a:off x="6112702" y="3098802"/>
            <a:ext cx="1080985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Common Structure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112702" y="3912706"/>
            <a:ext cx="1080985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/>
              <a:t>Differences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702428" y="3644475"/>
            <a:ext cx="0" cy="2682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5515556" y="3603108"/>
            <a:ext cx="9621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2221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Information extraction (Data type, Example)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91166"/>
            <a:ext cx="8272211" cy="37731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600" noProof="0" dirty="0" err="1">
                <a:solidFill>
                  <a:schemeClr val="accent1"/>
                </a:solidFill>
                <a:ea typeface="Consolas" charset="0"/>
                <a:cs typeface="Consolas" charset="0"/>
              </a:rPr>
              <a:t>url</a:t>
            </a:r>
            <a:r>
              <a:rPr lang="en-US" sz="1600" noProof="0" dirty="0">
                <a:solidFill>
                  <a:schemeClr val="accent1"/>
                </a:solidFill>
                <a:ea typeface="Consolas" charset="0"/>
                <a:cs typeface="Consolas" charset="0"/>
              </a:rPr>
              <a:t> = </a:t>
            </a:r>
            <a:r>
              <a:rPr lang="en-US" sz="1600" noProof="0" dirty="0" err="1">
                <a:solidFill>
                  <a:schemeClr val="accent1"/>
                </a:solidFill>
                <a:ea typeface="Consolas" charset="0"/>
                <a:cs typeface="Consolas" charset="0"/>
              </a:rPr>
              <a:t>getItemURLGenerator</a:t>
            </a:r>
            <a:r>
              <a:rPr lang="en-US" sz="1600" noProof="0" dirty="0">
                <a:solidFill>
                  <a:schemeClr val="accent1"/>
                </a:solidFill>
                <a:ea typeface="Consolas" charset="0"/>
                <a:cs typeface="Consolas" charset="0"/>
              </a:rPr>
              <a:t>(row, column).</a:t>
            </a:r>
            <a:r>
              <a:rPr lang="en-US" sz="1600" noProof="0" dirty="0" err="1">
                <a:solidFill>
                  <a:schemeClr val="accent1"/>
                </a:solidFill>
                <a:ea typeface="Consolas" charset="0"/>
                <a:cs typeface="Consolas" charset="0"/>
              </a:rPr>
              <a:t>generateURL</a:t>
            </a:r>
            <a:r>
              <a:rPr lang="en-US" sz="1600" noProof="0" dirty="0">
                <a:solidFill>
                  <a:schemeClr val="accent1"/>
                </a:solidFill>
                <a:ea typeface="Consolas" charset="0"/>
                <a:cs typeface="Consolas" charset="0"/>
              </a:rPr>
              <a:t>(dataset, row, column);</a:t>
            </a:r>
          </a:p>
          <a:p>
            <a:pPr marL="0" indent="0" algn="ctr">
              <a:buNone/>
            </a:pPr>
            <a:endParaRPr lang="en-US" noProof="0" dirty="0"/>
          </a:p>
          <a:p>
            <a:r>
              <a:rPr lang="en-US" sz="1600" noProof="0" dirty="0"/>
              <a:t>Assignment Left-Side: </a:t>
            </a:r>
          </a:p>
          <a:p>
            <a:pPr lvl="1"/>
            <a:r>
              <a:rPr lang="en-US" sz="1400" noProof="0" dirty="0"/>
              <a:t>Identifier name: </a:t>
            </a:r>
            <a:r>
              <a:rPr lang="en-US" sz="1400" b="1" noProof="0" dirty="0" err="1"/>
              <a:t>url</a:t>
            </a:r>
            <a:endParaRPr lang="en-US" sz="1400" b="1" noProof="0" dirty="0"/>
          </a:p>
          <a:p>
            <a:pPr lvl="1"/>
            <a:r>
              <a:rPr lang="en-US" sz="1400" noProof="0" dirty="0"/>
              <a:t>Data Types (Including Super types): </a:t>
            </a:r>
            <a:r>
              <a:rPr lang="en-US" sz="1400" b="1" noProof="0" dirty="0" err="1"/>
              <a:t>CharSequence</a:t>
            </a:r>
            <a:r>
              <a:rPr lang="en-US" sz="1400" noProof="0" dirty="0"/>
              <a:t>, </a:t>
            </a:r>
            <a:r>
              <a:rPr lang="en-US" sz="1400" b="1" noProof="0" dirty="0"/>
              <a:t>String</a:t>
            </a:r>
          </a:p>
          <a:p>
            <a:pPr lvl="1"/>
            <a:endParaRPr lang="en-US" noProof="0" dirty="0"/>
          </a:p>
          <a:p>
            <a:r>
              <a:rPr lang="en-US" sz="1600" noProof="0" dirty="0"/>
              <a:t>Assignment Right-Side (Method Call):</a:t>
            </a:r>
          </a:p>
          <a:p>
            <a:pPr lvl="1"/>
            <a:r>
              <a:rPr lang="en-US" sz="1400" noProof="0" dirty="0"/>
              <a:t>Method name: </a:t>
            </a:r>
            <a:r>
              <a:rPr lang="en-US" sz="1400" b="1" noProof="0" dirty="0" err="1">
                <a:ea typeface="Consolas" charset="0"/>
                <a:cs typeface="Consolas" charset="0"/>
              </a:rPr>
              <a:t>getItemURLGenerator</a:t>
            </a:r>
            <a:r>
              <a:rPr lang="en-US" sz="1400" b="1" noProof="0" dirty="0">
                <a:ea typeface="Consolas" charset="0"/>
                <a:cs typeface="Consolas" charset="0"/>
              </a:rPr>
              <a:t>(row, column).</a:t>
            </a:r>
            <a:r>
              <a:rPr lang="en-US" sz="1400" b="1" noProof="0" dirty="0" err="1">
                <a:ea typeface="Consolas" charset="0"/>
                <a:cs typeface="Consolas" charset="0"/>
              </a:rPr>
              <a:t>generateURL</a:t>
            </a:r>
            <a:endParaRPr lang="en-US" sz="1400" b="1" noProof="0" dirty="0">
              <a:ea typeface="Consolas" charset="0"/>
              <a:cs typeface="Consolas" charset="0"/>
            </a:endParaRPr>
          </a:p>
          <a:p>
            <a:pPr lvl="1"/>
            <a:r>
              <a:rPr lang="en-US" sz="1400" noProof="0" dirty="0"/>
              <a:t>Return Data Types (Including Super types): </a:t>
            </a:r>
            <a:r>
              <a:rPr lang="en-US" sz="1400" b="1" noProof="0" dirty="0" err="1"/>
              <a:t>CharSequence</a:t>
            </a:r>
            <a:r>
              <a:rPr lang="en-US" sz="1400" noProof="0" dirty="0"/>
              <a:t>, </a:t>
            </a:r>
            <a:r>
              <a:rPr lang="en-US" sz="1400" b="1" noProof="0" dirty="0"/>
              <a:t>String</a:t>
            </a:r>
          </a:p>
          <a:p>
            <a:pPr lvl="1"/>
            <a:r>
              <a:rPr lang="en-US" sz="1400" noProof="0" dirty="0"/>
              <a:t>Parameters Data Types: (</a:t>
            </a:r>
            <a:r>
              <a:rPr lang="en-US" sz="1400" noProof="0" dirty="0">
                <a:solidFill>
                  <a:srgbClr val="0432FF"/>
                </a:solidFill>
              </a:rPr>
              <a:t>{</a:t>
            </a:r>
            <a:r>
              <a:rPr lang="en-US" sz="1400" i="1" noProof="0" dirty="0" err="1"/>
              <a:t>IntervalCategoryDataset</a:t>
            </a:r>
            <a:r>
              <a:rPr lang="en-US" sz="1400" i="1" noProof="0" dirty="0"/>
              <a:t>, KeyedValues2D, Dataset, </a:t>
            </a:r>
            <a:r>
              <a:rPr lang="en-US" sz="1400" i="1" noProof="0" dirty="0" err="1"/>
              <a:t>CategoryDataset</a:t>
            </a:r>
            <a:r>
              <a:rPr lang="en-US" sz="1400" i="1" noProof="0" dirty="0"/>
              <a:t>, </a:t>
            </a:r>
            <a:r>
              <a:rPr lang="en-US" sz="1400" i="1" u="sng" noProof="0" dirty="0" err="1"/>
              <a:t>GanttCategoryDataset</a:t>
            </a:r>
            <a:r>
              <a:rPr lang="en-US" sz="1400" i="1" noProof="0" dirty="0"/>
              <a:t>, Values2D</a:t>
            </a:r>
            <a:r>
              <a:rPr lang="en-US" sz="1400" noProof="0" dirty="0">
                <a:solidFill>
                  <a:srgbClr val="0432FF"/>
                </a:solidFill>
              </a:rPr>
              <a:t>}</a:t>
            </a:r>
            <a:r>
              <a:rPr lang="en-US" sz="1400" noProof="0" dirty="0"/>
              <a:t>, </a:t>
            </a:r>
            <a:r>
              <a:rPr lang="en-US" sz="1400" noProof="0" dirty="0">
                <a:solidFill>
                  <a:srgbClr val="0432FF"/>
                </a:solidFill>
              </a:rPr>
              <a:t>{</a:t>
            </a:r>
            <a:r>
              <a:rPr lang="en-US" sz="1400" i="1" noProof="0" dirty="0" err="1"/>
              <a:t>int</a:t>
            </a:r>
            <a:r>
              <a:rPr lang="en-US" sz="1400" noProof="0" dirty="0">
                <a:solidFill>
                  <a:srgbClr val="0432FF"/>
                </a:solidFill>
              </a:rPr>
              <a:t>}</a:t>
            </a:r>
            <a:r>
              <a:rPr lang="en-US" sz="1400" noProof="0" dirty="0"/>
              <a:t>, </a:t>
            </a:r>
            <a:r>
              <a:rPr lang="en-US" sz="1400" noProof="0" dirty="0">
                <a:solidFill>
                  <a:srgbClr val="0432FF"/>
                </a:solidFill>
              </a:rPr>
              <a:t>{</a:t>
            </a:r>
            <a:r>
              <a:rPr lang="en-US" sz="1400" i="1" noProof="0" dirty="0" err="1"/>
              <a:t>int</a:t>
            </a:r>
            <a:r>
              <a:rPr lang="en-US" sz="1400" noProof="0" dirty="0">
                <a:solidFill>
                  <a:srgbClr val="0432FF"/>
                </a:solidFill>
              </a:rPr>
              <a:t>}</a:t>
            </a:r>
            <a:r>
              <a:rPr lang="en-US" sz="1400" noProof="0" dirty="0"/>
              <a:t>)</a:t>
            </a:r>
          </a:p>
          <a:p>
            <a:pPr lvl="1"/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Approach</a:t>
            </a:r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05367" y="218599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Clone Parsing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78813" y="218548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Project Parsing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78198" y="3471492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Information Extraction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27466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Pairwise Matching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08302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Statement Alignment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30400" y="4997482"/>
            <a:ext cx="1351851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Refactorability Assessment</a:t>
            </a:r>
          </a:p>
        </p:txBody>
      </p:sp>
      <p:sp>
        <p:nvSpPr>
          <p:cNvPr id="58" name="Parallelogram 57"/>
          <p:cNvSpPr/>
          <p:nvPr/>
        </p:nvSpPr>
        <p:spPr>
          <a:xfrm flipH="1">
            <a:off x="5996694" y="2185487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Project</a:t>
            </a:r>
          </a:p>
        </p:txBody>
      </p:sp>
      <p:sp>
        <p:nvSpPr>
          <p:cNvPr id="59" name="Parallelogram 58"/>
          <p:cNvSpPr/>
          <p:nvPr/>
        </p:nvSpPr>
        <p:spPr>
          <a:xfrm flipH="1">
            <a:off x="2274595" y="3462894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dk1">
                    <a:alpha val="50000"/>
                  </a:schemeClr>
                </a:solidFill>
              </a:rPr>
              <a:t>Clone Groups</a:t>
            </a:r>
          </a:p>
        </p:txBody>
      </p:sp>
      <p:cxnSp>
        <p:nvCxnSpPr>
          <p:cNvPr id="63" name="Straight Arrow Connector 62"/>
          <p:cNvCxnSpPr>
            <a:stCxn id="77" idx="3"/>
            <a:endCxn id="64" idx="2"/>
          </p:cNvCxnSpPr>
          <p:nvPr/>
        </p:nvCxnSpPr>
        <p:spPr>
          <a:xfrm>
            <a:off x="7242689" y="3735730"/>
            <a:ext cx="613820" cy="117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 flipH="1">
            <a:off x="7788300" y="3474679"/>
            <a:ext cx="1038427" cy="545672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lumMod val="57000"/>
                  <a:lumOff val="43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Sub Groups</a:t>
            </a:r>
          </a:p>
        </p:txBody>
      </p:sp>
      <p:cxnSp>
        <p:nvCxnSpPr>
          <p:cNvPr id="65" name="Straight Arrow Connector 48"/>
          <p:cNvCxnSpPr>
            <a:stCxn id="64" idx="4"/>
          </p:cNvCxnSpPr>
          <p:nvPr/>
        </p:nvCxnSpPr>
        <p:spPr>
          <a:xfrm rot="5400000">
            <a:off x="7077538" y="4047166"/>
            <a:ext cx="1256791" cy="1203161"/>
          </a:xfrm>
          <a:prstGeom prst="bentConnector3">
            <a:avLst>
              <a:gd name="adj1" fmla="val 9886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1920" y="2175848"/>
            <a:ext cx="1296079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dk1">
                    <a:alpha val="50000"/>
                  </a:schemeClr>
                </a:solidFill>
              </a:rPr>
              <a:t>Clone Detection Tool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727999" y="2448684"/>
            <a:ext cx="477368" cy="101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55697" y="2458323"/>
            <a:ext cx="909206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566640" y="2731159"/>
            <a:ext cx="615" cy="74033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77" idx="1"/>
          </p:cNvCxnSpPr>
          <p:nvPr/>
        </p:nvCxnSpPr>
        <p:spPr>
          <a:xfrm flipV="1">
            <a:off x="5155081" y="3735730"/>
            <a:ext cx="713886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244813" y="3735730"/>
            <a:ext cx="733385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93808" y="2731669"/>
            <a:ext cx="1" cy="73122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085186" y="5277142"/>
            <a:ext cx="8422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82251" y="5270318"/>
            <a:ext cx="526051" cy="6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68967" y="2956199"/>
            <a:ext cx="1373722" cy="1559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/>
          </a:p>
        </p:txBody>
      </p:sp>
      <p:sp>
        <p:nvSpPr>
          <p:cNvPr id="82" name="Rectangle 81"/>
          <p:cNvSpPr/>
          <p:nvPr/>
        </p:nvSpPr>
        <p:spPr>
          <a:xfrm>
            <a:off x="6112702" y="3098802"/>
            <a:ext cx="1080985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Common Structure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112702" y="3912706"/>
            <a:ext cx="1080985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/>
              <a:t>Differences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702428" y="3644475"/>
            <a:ext cx="0" cy="2682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5515556" y="3603108"/>
            <a:ext cx="9621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406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Clustering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2045183"/>
            <a:ext cx="8272211" cy="3737051"/>
          </a:xfrm>
        </p:spPr>
        <p:txBody>
          <a:bodyPr anchor="t">
            <a:noAutofit/>
          </a:bodyPr>
          <a:lstStyle/>
          <a:p>
            <a:r>
              <a:rPr lang="en-US" sz="2000" noProof="0" dirty="0" smtClean="0"/>
              <a:t>Clone detection tools might report clone groups having dissimilar clone instances, affecting the refactorability of the group as a whole. </a:t>
            </a:r>
          </a:p>
          <a:p>
            <a:r>
              <a:rPr lang="en-US" sz="2000" noProof="0" dirty="0" smtClean="0"/>
              <a:t>For instance, token-based and text-based detectors don’t validate the control statements in the clones, one could be an </a:t>
            </a:r>
            <a:r>
              <a:rPr lang="en-US" sz="2000" b="1" u="sng" noProof="0" dirty="0" smtClean="0"/>
              <a:t>If</a:t>
            </a:r>
            <a:r>
              <a:rPr lang="en-US" sz="2000" noProof="0" dirty="0" smtClean="0"/>
              <a:t> while the other is a </a:t>
            </a:r>
            <a:r>
              <a:rPr lang="en-US" sz="2000" b="1" u="sng" noProof="0" dirty="0" smtClean="0"/>
              <a:t>For</a:t>
            </a:r>
            <a:r>
              <a:rPr lang="en-US" sz="2000" noProof="0" dirty="0" smtClean="0"/>
              <a:t>.</a:t>
            </a:r>
          </a:p>
          <a:p>
            <a:endParaRPr lang="en-US" sz="1600" noProof="0" dirty="0"/>
          </a:p>
          <a:p>
            <a:r>
              <a:rPr lang="en-US" sz="2000" noProof="0" dirty="0" smtClean="0"/>
              <a:t>The goal of clustering step is to create smaller groups that their clone instances:</a:t>
            </a:r>
          </a:p>
          <a:p>
            <a:pPr lvl="1"/>
            <a:r>
              <a:rPr lang="en-US" sz="1800" noProof="0" dirty="0" smtClean="0"/>
              <a:t>Have a common control structure.</a:t>
            </a:r>
          </a:p>
          <a:p>
            <a:pPr lvl="1"/>
            <a:r>
              <a:rPr lang="en-US" sz="1800" noProof="0" dirty="0" smtClean="0"/>
              <a:t>Less different.</a:t>
            </a:r>
          </a:p>
          <a:p>
            <a:endParaRPr lang="en-US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37146" y="1006443"/>
            <a:ext cx="3957038" cy="2139047"/>
          </a:xfrm>
          <a:prstGeom prst="rect">
            <a:avLst/>
          </a:prstGeom>
          <a:ln>
            <a:solidFill>
              <a:srgbClr val="4D1434"/>
            </a:solidFill>
          </a:ln>
        </p:spPr>
        <p:txBody>
          <a:bodyPr wrap="square">
            <a:spAutoFit/>
          </a:bodyPr>
          <a:lstStyle/>
          <a:p>
            <a:pPr marL="128588" indent="-128588">
              <a:buClr>
                <a:schemeClr val="tx1"/>
              </a:buClr>
              <a:buFont typeface="+mj-lt"/>
              <a:buAutoNum type="arabicPeriod"/>
            </a:pP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state.getInfo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entities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(entities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tip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 err="1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CategoryToolTipGenerator</a:t>
            </a:r>
            <a:r>
              <a:rPr lang="en-US" sz="7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7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tipster = </a:t>
            </a:r>
            <a:r>
              <a:rPr lang="en-US" sz="700" dirty="0" err="1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getToolTipGenerator</a:t>
            </a:r>
            <a:r>
              <a:rPr lang="en-US" sz="700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row,column</a:t>
            </a:r>
            <a:r>
              <a:rPr lang="en-US" sz="7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(tipster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tip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tipster.generateToolTip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(dataset, row,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 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       }</a:t>
            </a:r>
            <a:endParaRPr lang="en-US" sz="700" dirty="0">
              <a:latin typeface="Monaco" charset="0"/>
              <a:ea typeface="Monaco" charset="0"/>
              <a:cs typeface="Monaco" charset="0"/>
            </a:endParaRP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column).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generateURL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(dataset, row,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     }</a:t>
            </a:r>
            <a:endParaRPr lang="en-US" sz="700" dirty="0">
              <a:latin typeface="Monaco" charset="0"/>
              <a:ea typeface="Monaco" charset="0"/>
              <a:cs typeface="Monaco" charset="0"/>
            </a:endParaRPr>
          </a:p>
          <a:p>
            <a:pPr marL="128588" indent="-128588">
              <a:buFont typeface="+mj-lt"/>
              <a:buAutoNum type="arabicPeriod" startAt="11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entity =new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bar,tip,url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dataset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dataset.getRowKey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),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dataset.getColumnKey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(column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));</a:t>
            </a:r>
          </a:p>
          <a:p>
            <a:pPr marL="128588" indent="-128588">
              <a:buFont typeface="+mj-lt"/>
              <a:buAutoNum type="arabicPeriod" startAt="12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  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entities.add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(entity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}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8237" y="599976"/>
            <a:ext cx="69121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/>
              <a:t>Clone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8146" y="599976"/>
            <a:ext cx="69121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/>
              <a:t>Clone (2)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430" y="1006443"/>
            <a:ext cx="3985322" cy="2139047"/>
          </a:xfrm>
          <a:prstGeom prst="rect">
            <a:avLst/>
          </a:prstGeom>
          <a:ln>
            <a:solidFill>
              <a:srgbClr val="4D1434"/>
            </a:solidFill>
          </a:ln>
        </p:spPr>
        <p:txBody>
          <a:bodyPr wrap="square">
            <a:spAutoFit/>
          </a:bodyPr>
          <a:lstStyle/>
          <a:p>
            <a:pPr marL="128588" indent="-128588">
              <a:buClr>
                <a:schemeClr val="tx1"/>
              </a:buClr>
              <a:buFont typeface="+mj-lt"/>
              <a:buAutoNum type="arabicPeriod"/>
            </a:pP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state.getInfo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entities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(entities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tip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/>
            </a:pPr>
            <a:endParaRPr lang="en-US" sz="700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getToolTipGenerator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tip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getToolTipGenerator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column).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generateToolTip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		dataset, row,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     }</a:t>
            </a:r>
            <a:endParaRPr lang="en-US" sz="700" dirty="0">
              <a:latin typeface="Monaco" charset="0"/>
              <a:ea typeface="Monaco" charset="0"/>
              <a:cs typeface="Monaco" charset="0"/>
            </a:endParaRPr>
          </a:p>
          <a:p>
            <a:pPr marL="128588" indent="-128588">
              <a:buFont typeface="+mj-lt"/>
              <a:buAutoNum type="arabicPeriod" startAt="7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 startAt="7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 startAt="7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column).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generateURL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(dataset, row,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    }</a:t>
            </a:r>
            <a:endParaRPr lang="en-US" sz="700" dirty="0">
              <a:latin typeface="Monaco" charset="0"/>
              <a:ea typeface="Monaco" charset="0"/>
              <a:cs typeface="Monaco" charset="0"/>
            </a:endParaRPr>
          </a:p>
          <a:p>
            <a:pPr marL="128588" indent="-128588">
              <a:buFont typeface="+mj-lt"/>
              <a:buAutoNum type="arabicPeriod" startAt="10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entity = new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(bar,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tip,url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, dataset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dataset.getRowKey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(row),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dataset.getColumnKey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(column));</a:t>
            </a:r>
          </a:p>
          <a:p>
            <a:pPr marL="128588" indent="-128588">
              <a:buFont typeface="+mj-lt"/>
              <a:buAutoNum type="arabicPeriod" startAt="11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entities.add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(entity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}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430" y="3582207"/>
            <a:ext cx="3985322" cy="2139047"/>
          </a:xfrm>
          <a:prstGeom prst="rect">
            <a:avLst/>
          </a:prstGeom>
          <a:ln>
            <a:solidFill>
              <a:srgbClr val="4D1434"/>
            </a:solidFill>
          </a:ln>
        </p:spPr>
        <p:txBody>
          <a:bodyPr wrap="square">
            <a:spAutoFit/>
          </a:bodyPr>
          <a:lstStyle/>
          <a:p>
            <a:pPr marL="128588" indent="-128588">
              <a:buClr>
                <a:schemeClr val="tx1"/>
              </a:buClr>
              <a:buFont typeface="+mj-lt"/>
              <a:buAutoNum type="arabicPeriod"/>
            </a:pP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state.getInfo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entities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(entities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tip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 err="1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CategoryToolTipGenerator</a:t>
            </a:r>
            <a:r>
              <a:rPr lang="en-US" sz="7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tipster= </a:t>
            </a:r>
            <a:r>
              <a:rPr lang="en-US" sz="700" dirty="0" err="1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getToolTipGenerator</a:t>
            </a:r>
            <a:r>
              <a:rPr lang="en-US" sz="7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(row, column);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(tipster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tip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tipster.generateToolTip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(data, row,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	 }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row,column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).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generateURL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data,row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	 }</a:t>
            </a:r>
          </a:p>
          <a:p>
            <a:pPr marL="128588" indent="-128588">
              <a:buFont typeface="+mj-lt"/>
              <a:buAutoNum type="arabicPeriod" startAt="11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entity = new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bar,tip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, data,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data.getRowKey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),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data.getColumnKey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(column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));  </a:t>
            </a:r>
          </a:p>
          <a:p>
            <a:pPr marL="128588" indent="-128588">
              <a:buFont typeface="+mj-lt"/>
              <a:buAutoNum type="arabicPeriod" startAt="11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entities.add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(entity);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}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7146" y="3582207"/>
            <a:ext cx="4007317" cy="2139047"/>
          </a:xfrm>
          <a:prstGeom prst="rect">
            <a:avLst/>
          </a:prstGeom>
          <a:ln>
            <a:solidFill>
              <a:srgbClr val="4D1434"/>
            </a:solidFill>
          </a:ln>
        </p:spPr>
        <p:txBody>
          <a:bodyPr wrap="square">
            <a:spAutoFit/>
          </a:bodyPr>
          <a:lstStyle/>
          <a:p>
            <a:pPr marL="128588" indent="-128588">
              <a:buClr>
                <a:schemeClr val="tx1"/>
              </a:buClr>
              <a:buFont typeface="+mj-lt"/>
              <a:buAutoNum type="arabicPeriod"/>
            </a:pP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state.getInfo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entities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state.getEntityCollection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(entities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tip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 err="1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CategoryToolTipGenerator</a:t>
            </a:r>
            <a:r>
              <a:rPr lang="en-US" sz="7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tipster = </a:t>
            </a:r>
            <a:r>
              <a:rPr lang="en-US" sz="700" dirty="0" err="1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getToolTipGenerator</a:t>
            </a:r>
            <a:r>
              <a:rPr lang="en-US" sz="700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(row, column);</a:t>
            </a:r>
          </a:p>
          <a:p>
            <a:pPr marL="128588" indent="-128588">
              <a:buFont typeface="+mj-lt"/>
              <a:buAutoNum type="arabicPeriod" startAt="6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(tipster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 startAt="6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tip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tipster.generateToolTip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(data, row,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	 }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String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;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if 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 != </a:t>
            </a:r>
            <a:r>
              <a:rPr lang="en-US" sz="700" dirty="0">
                <a:solidFill>
                  <a:srgbClr val="0432FF"/>
                </a:solidFill>
                <a:latin typeface="Monaco" charset="0"/>
                <a:ea typeface="Monaco" charset="0"/>
                <a:cs typeface="Monaco" charset="0"/>
              </a:rPr>
              <a:t>null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 {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  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=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getItemURLGenerator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(row, column).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generateURL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(data, row, column);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  	 }</a:t>
            </a:r>
          </a:p>
          <a:p>
            <a:pPr marL="128588" indent="-128588">
              <a:buFont typeface="+mj-lt"/>
              <a:buAutoNum type="arabicPeriod" startAt="11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 entity = new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CategoryItemEntity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(bar, tip, 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url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, data, </a:t>
            </a:r>
            <a:r>
              <a:rPr lang="en-US" sz="700" dirty="0" err="1" smtClean="0">
                <a:latin typeface="Monaco" charset="0"/>
                <a:ea typeface="Monaco" charset="0"/>
                <a:cs typeface="Monaco" charset="0"/>
              </a:rPr>
              <a:t>data.getRowKey</a:t>
            </a:r>
            <a:r>
              <a:rPr lang="en-US" sz="700" dirty="0" smtClean="0">
                <a:latin typeface="Monaco" charset="0"/>
                <a:ea typeface="Monaco" charset="0"/>
                <a:cs typeface="Monaco" charset="0"/>
              </a:rPr>
              <a:t>(row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),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data.getColumnKey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(column));</a:t>
            </a:r>
          </a:p>
          <a:p>
            <a:pPr marL="128588" indent="-128588">
              <a:buFont typeface="+mj-lt"/>
              <a:buAutoNum type="arabicPeriod" startAt="12"/>
            </a:pP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 	</a:t>
            </a:r>
            <a:r>
              <a:rPr lang="en-US" sz="700" dirty="0" err="1">
                <a:latin typeface="Monaco" charset="0"/>
                <a:ea typeface="Monaco" charset="0"/>
                <a:cs typeface="Monaco" charset="0"/>
              </a:rPr>
              <a:t>entities.add</a:t>
            </a:r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(entity);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  }</a:t>
            </a:r>
          </a:p>
          <a:p>
            <a:r>
              <a:rPr lang="en-US" sz="700" dirty="0">
                <a:latin typeface="Monaco" charset="0"/>
                <a:ea typeface="Monaco" charset="0"/>
                <a:cs typeface="Monaco" charset="0"/>
              </a:rPr>
              <a:t>} 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408" y="3333998"/>
            <a:ext cx="69121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/>
              <a:t>Clone 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7404" y="3334740"/>
            <a:ext cx="69121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/>
              <a:t>Clone (4)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64142" y="2982636"/>
            <a:ext cx="4086524" cy="507831"/>
          </a:xfrm>
          <a:prstGeom prst="rect">
            <a:avLst/>
          </a:prstGeom>
          <a:solidFill>
            <a:srgbClr val="4D1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12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Clustering (common structure)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2757" y="2102274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Clone (1)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76901" y="3664665"/>
            <a:ext cx="1839465" cy="1832293"/>
            <a:chOff x="4059158" y="2968136"/>
            <a:chExt cx="1724391" cy="1847279"/>
          </a:xfrm>
        </p:grpSpPr>
        <p:sp>
          <p:nvSpPr>
            <p:cNvPr id="9" name="Oval 8"/>
            <p:cNvSpPr/>
            <p:nvPr/>
          </p:nvSpPr>
          <p:spPr>
            <a:xfrm>
              <a:off x="4690007" y="2968136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690007" y="3642946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59158" y="4479109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5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447243" y="4479109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58160" y="3304442"/>
              <a:ext cx="0" cy="338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346213" y="3930001"/>
              <a:ext cx="393045" cy="598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77062" y="3930001"/>
              <a:ext cx="519432" cy="598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371727" y="2103477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Clone (2)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4831" y="2386253"/>
            <a:ext cx="4282814" cy="1769715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128588" indent="-128588">
              <a:buClr>
                <a:schemeClr val="tx1"/>
              </a:buClr>
              <a:buFont typeface="+mj-lt"/>
              <a:buAutoNum type="arabicPeriod"/>
            </a:pP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800" b="1" dirty="0" err="1">
                <a:latin typeface="Consolas" charset="0"/>
                <a:ea typeface="Consolas" charset="0"/>
                <a:cs typeface="Consolas" charset="0"/>
              </a:rPr>
              <a:t>state.getInfo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()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7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7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EntityCollection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entities =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state.getEntityCollection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(entities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7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String tip = null;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CategoryToolTipGenerator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tipster=		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getToolTipGenerator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(row, column);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(tipster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7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tip =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tipster.generateToolTip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(data, row, column);</a:t>
            </a:r>
          </a:p>
          <a:p>
            <a:r>
              <a:rPr lang="en-US" sz="700" dirty="0">
                <a:latin typeface="Consolas" charset="0"/>
                <a:ea typeface="Consolas" charset="0"/>
                <a:cs typeface="Consolas" charset="0"/>
              </a:rPr>
              <a:t>   	 }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  String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null;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800" b="1" dirty="0" err="1">
                <a:latin typeface="Consolas" charset="0"/>
                <a:ea typeface="Consolas" charset="0"/>
                <a:cs typeface="Consolas" charset="0"/>
              </a:rPr>
              <a:t>getItemURLGenerator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(row, column)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7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128588" indent="-128588">
              <a:buFont typeface="+mj-lt"/>
              <a:buAutoNum type="arabicPeriod" startAt="8"/>
            </a:pPr>
            <a:r>
              <a:rPr lang="en-US" sz="7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 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getItemURLGenerator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row,column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).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generateURL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		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data,row,column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400" dirty="0">
                <a:latin typeface="Consolas" charset="0"/>
                <a:ea typeface="Consolas" charset="0"/>
                <a:cs typeface="Consolas" charset="0"/>
              </a:rPr>
              <a:t>    	 }</a:t>
            </a:r>
          </a:p>
          <a:p>
            <a:pPr marL="128588" indent="-128588">
              <a:buFont typeface="+mj-lt"/>
              <a:buAutoNum type="arabicPeriod" startAt="11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CategoryItemEntity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entity = new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CategoryItemEntity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	(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bar,tip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data,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data.getRowKey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(row), 			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data.getColumnKey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(column));  </a:t>
            </a:r>
          </a:p>
          <a:p>
            <a:pPr marL="128588" indent="-128588">
              <a:buFont typeface="+mj-lt"/>
              <a:buAutoNum type="arabicPeriod" startAt="11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entities.add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(entity);</a:t>
            </a:r>
          </a:p>
          <a:p>
            <a:r>
              <a:rPr lang="en-US" sz="700" dirty="0">
                <a:latin typeface="Consolas" charset="0"/>
                <a:ea typeface="Consolas" charset="0"/>
                <a:cs typeface="Consolas" charset="0"/>
              </a:rPr>
              <a:t>  }</a:t>
            </a:r>
          </a:p>
          <a:p>
            <a:r>
              <a:rPr lang="en-US" sz="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128588" indent="-128588">
              <a:buClr>
                <a:schemeClr val="tx1"/>
              </a:buClr>
              <a:buFont typeface="+mj-lt"/>
              <a:buAutoNum type="arabicPeriod"/>
            </a:pPr>
            <a:endParaRPr lang="en-US" sz="70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80153" y="3712234"/>
            <a:ext cx="2047899" cy="1934710"/>
            <a:chOff x="9566802" y="2799983"/>
            <a:chExt cx="1724391" cy="1847279"/>
          </a:xfrm>
        </p:grpSpPr>
        <p:sp>
          <p:nvSpPr>
            <p:cNvPr id="19" name="Oval 18"/>
            <p:cNvSpPr/>
            <p:nvPr/>
          </p:nvSpPr>
          <p:spPr>
            <a:xfrm>
              <a:off x="10197651" y="2799983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1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0197651" y="3474793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3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566802" y="4310956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6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0954887" y="4310956"/>
              <a:ext cx="336306" cy="336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9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365804" y="3136289"/>
              <a:ext cx="0" cy="338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9853857" y="3761848"/>
              <a:ext cx="393045" cy="598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484706" y="3761848"/>
              <a:ext cx="519432" cy="598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H="1">
            <a:off x="4463777" y="2665880"/>
            <a:ext cx="647" cy="2433917"/>
          </a:xfrm>
          <a:prstGeom prst="line">
            <a:avLst/>
          </a:prstGeom>
          <a:ln w="34925">
            <a:solidFill>
              <a:srgbClr val="4D143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7284" y="2386253"/>
            <a:ext cx="424719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28588" indent="-128588">
              <a:buClr>
                <a:schemeClr val="tx1"/>
              </a:buClr>
              <a:buFont typeface="+mj-lt"/>
              <a:buAutoNum type="arabicPeriod"/>
            </a:pP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800" b="1" dirty="0" err="1">
                <a:latin typeface="Consolas" charset="0"/>
                <a:ea typeface="Consolas" charset="0"/>
                <a:cs typeface="Consolas" charset="0"/>
              </a:rPr>
              <a:t>state.getInfo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()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EntityCollection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entities =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state.getEntityCollection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 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(entities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String tip = null</a:t>
            </a: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800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128588" indent="-128588">
              <a:buFont typeface="+mj-lt"/>
              <a:buAutoNum type="arabicPeriod"/>
            </a:pP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800" b="1" dirty="0" err="1">
                <a:latin typeface="Consolas" charset="0"/>
                <a:ea typeface="Consolas" charset="0"/>
                <a:cs typeface="Consolas" charset="0"/>
              </a:rPr>
              <a:t>getToolTipGenerator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(row, column)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128588" indent="-128588">
              <a:buFont typeface="+mj-lt"/>
              <a:buAutoNum type="arabicPeriod"/>
            </a:pP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en-US" sz="400" dirty="0" smtClean="0">
                <a:latin typeface="Consolas" charset="0"/>
                <a:ea typeface="Consolas" charset="0"/>
                <a:cs typeface="Consolas" charset="0"/>
              </a:rPr>
              <a:t>     </a:t>
            </a: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tip = </a:t>
            </a:r>
            <a:r>
              <a:rPr lang="en-US" sz="400" dirty="0" err="1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getToolTipGenerator</a:t>
            </a: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(row, column).</a:t>
            </a:r>
            <a:r>
              <a:rPr lang="en-US" sz="400" dirty="0" err="1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generateToolTip</a:t>
            </a: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</a:p>
          <a:p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		dataset, row, column);</a:t>
            </a:r>
          </a:p>
          <a:p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   	 }</a:t>
            </a:r>
          </a:p>
          <a:p>
            <a:pPr marL="128588" indent="-128588">
              <a:buFont typeface="+mj-lt"/>
              <a:buAutoNum type="arabicPeriod" startAt="7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String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null;</a:t>
            </a:r>
          </a:p>
          <a:p>
            <a:pPr marL="128588" indent="-128588">
              <a:buFont typeface="+mj-lt"/>
              <a:buAutoNum type="arabicPeriod" startAt="7"/>
            </a:pP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800" b="1" dirty="0" err="1">
                <a:latin typeface="Consolas" charset="0"/>
                <a:ea typeface="Consolas" charset="0"/>
                <a:cs typeface="Consolas" charset="0"/>
              </a:rPr>
              <a:t>getItemURLGenerator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(row, column) != </a:t>
            </a:r>
            <a:r>
              <a:rPr lang="en-US" sz="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null</a:t>
            </a:r>
            <a:r>
              <a:rPr lang="en-US" sz="800" b="1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128588" indent="-128588">
              <a:buFont typeface="+mj-lt"/>
              <a:buAutoNum type="arabicPeriod" startAt="7"/>
            </a:pPr>
            <a:r>
              <a:rPr lang="en-US" sz="8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getItemURLGenerator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(row, column).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generateURL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(dataset, row, column);</a:t>
            </a:r>
          </a:p>
          <a:p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   	 }</a:t>
            </a:r>
          </a:p>
          <a:p>
            <a:pPr marL="128588" indent="-128588">
              <a:buFont typeface="+mj-lt"/>
              <a:buAutoNum type="arabicPeriod" startAt="10"/>
            </a:pPr>
            <a:r>
              <a:rPr lang="en-US" sz="8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CategoryItemEntity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entity = new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CategoryItemEntity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(bar, tip,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url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endParaRPr lang="en-US" sz="400" dirty="0" smtClean="0">
              <a:solidFill>
                <a:schemeClr val="bg2">
                  <a:lumMod val="75000"/>
                  <a:alpha val="4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128588" indent="-128588">
              <a:buFont typeface="+mj-lt"/>
              <a:buAutoNum type="arabicPeriod" startAt="10"/>
            </a:pP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dataset, </a:t>
            </a:r>
            <a:r>
              <a:rPr lang="en-US" sz="400" dirty="0" err="1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dataset.getRowKey</a:t>
            </a: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(row),</a:t>
            </a:r>
            <a:r>
              <a:rPr lang="en-US" sz="400" dirty="0" err="1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dataset.getColumnKey</a:t>
            </a:r>
            <a:r>
              <a:rPr lang="en-US" sz="400" dirty="0" smtClean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(column));</a:t>
            </a:r>
          </a:p>
          <a:p>
            <a:pPr marL="128588" indent="-128588">
              <a:buFont typeface="+mj-lt"/>
              <a:buAutoNum type="arabicPeriod" startAt="11"/>
            </a:pP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</a:t>
            </a:r>
            <a:r>
              <a:rPr lang="en-US" sz="400" dirty="0" err="1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entities.add</a:t>
            </a:r>
            <a:r>
              <a:rPr lang="en-US" sz="400" dirty="0">
                <a:solidFill>
                  <a:schemeClr val="bg2">
                    <a:lumMod val="75000"/>
                    <a:alpha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(entity);</a:t>
            </a:r>
          </a:p>
          <a:p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  }</a:t>
            </a:r>
          </a:p>
          <a:p>
            <a:r>
              <a:rPr lang="en-US" sz="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29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Clustering (common structure)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71183" y="2147581"/>
            <a:ext cx="6042694" cy="3227135"/>
            <a:chOff x="3314700" y="2585629"/>
            <a:chExt cx="4724766" cy="2316655"/>
          </a:xfrm>
        </p:grpSpPr>
        <p:grpSp>
          <p:nvGrpSpPr>
            <p:cNvPr id="8" name="Group 7"/>
            <p:cNvGrpSpPr/>
            <p:nvPr/>
          </p:nvGrpSpPr>
          <p:grpSpPr>
            <a:xfrm>
              <a:off x="3314700" y="3050242"/>
              <a:ext cx="1724391" cy="1847279"/>
              <a:chOff x="5804389" y="2532185"/>
              <a:chExt cx="2299188" cy="246303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645521" y="2532185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1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645521" y="3431931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3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04389" y="4546815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5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55169" y="4546815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8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6869725" y="2980593"/>
                <a:ext cx="0" cy="4513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187129" y="3814671"/>
                <a:ext cx="524060" cy="7978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7028261" y="3814671"/>
                <a:ext cx="692576" cy="7978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315075" y="3050242"/>
              <a:ext cx="1724391" cy="1847279"/>
              <a:chOff x="9207012" y="2532185"/>
              <a:chExt cx="2299188" cy="246303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048144" y="2532185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1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048144" y="3431931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207012" y="4546815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6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057792" y="4546815"/>
                <a:ext cx="448408" cy="4484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9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0272348" y="2980593"/>
                <a:ext cx="0" cy="4513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9589752" y="3814671"/>
                <a:ext cx="524060" cy="7978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10430884" y="3814671"/>
                <a:ext cx="692576" cy="7978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787976" y="2585629"/>
              <a:ext cx="670811" cy="19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Clone (1)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8350" y="2585629"/>
              <a:ext cx="670811" cy="19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Clone (2)</a:t>
              </a:r>
            </a:p>
          </p:txBody>
        </p:sp>
        <p:cxnSp>
          <p:nvCxnSpPr>
            <p:cNvPr id="26" name="Straight Arrow Connector 22"/>
            <p:cNvCxnSpPr>
              <a:stCxn id="13" idx="4"/>
              <a:endCxn id="20" idx="4"/>
            </p:cNvCxnSpPr>
            <p:nvPr/>
          </p:nvCxnSpPr>
          <p:spPr>
            <a:xfrm rot="16200000" flipH="1">
              <a:off x="4983041" y="3397334"/>
              <a:ext cx="9525" cy="300037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4"/>
            <p:cNvCxnSpPr>
              <a:stCxn id="14" idx="4"/>
              <a:endCxn id="21" idx="4"/>
            </p:cNvCxnSpPr>
            <p:nvPr/>
          </p:nvCxnSpPr>
          <p:spPr>
            <a:xfrm rot="16200000" flipH="1">
              <a:off x="6371126" y="3397334"/>
              <a:ext cx="9525" cy="3000375"/>
            </a:xfrm>
            <a:prstGeom prst="bentConnector3">
              <a:avLst>
                <a:gd name="adj1" fmla="val 4084614"/>
              </a:avLst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2" idx="6"/>
              <a:endCxn id="19" idx="2"/>
            </p:cNvCxnSpPr>
            <p:nvPr/>
          </p:nvCxnSpPr>
          <p:spPr>
            <a:xfrm>
              <a:off x="4281855" y="3893205"/>
              <a:ext cx="266406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6"/>
              <a:endCxn id="18" idx="2"/>
            </p:cNvCxnSpPr>
            <p:nvPr/>
          </p:nvCxnSpPr>
          <p:spPr>
            <a:xfrm>
              <a:off x="4281855" y="3218396"/>
              <a:ext cx="266406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1502" y="5519057"/>
            <a:ext cx="1376018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/>
              <a:t>Clone 1, Clone 2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60045" y="879499"/>
            <a:ext cx="2387478" cy="4276542"/>
            <a:chOff x="480059" y="708660"/>
            <a:chExt cx="2031353" cy="4403040"/>
          </a:xfrm>
        </p:grpSpPr>
        <p:grpSp>
          <p:nvGrpSpPr>
            <p:cNvPr id="15" name="Group 14"/>
            <p:cNvGrpSpPr/>
            <p:nvPr/>
          </p:nvGrpSpPr>
          <p:grpSpPr>
            <a:xfrm>
              <a:off x="633540" y="842156"/>
              <a:ext cx="1724391" cy="1847279"/>
              <a:chOff x="1213088" y="785006"/>
              <a:chExt cx="1724391" cy="184727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843937" y="78500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1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843937" y="145981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3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13088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5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01173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8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012090" y="1121312"/>
                <a:ext cx="0" cy="338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1500143" y="1746871"/>
                <a:ext cx="393045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130992" y="1746871"/>
                <a:ext cx="519432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669149" y="2223018"/>
                <a:ext cx="803846" cy="308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/>
                  <a:t>Clone 1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3540" y="3198241"/>
              <a:ext cx="1724391" cy="1847279"/>
              <a:chOff x="1213088" y="785006"/>
              <a:chExt cx="1724391" cy="184727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843937" y="78500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1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43937" y="145981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213088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6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01173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9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2012090" y="1121312"/>
                <a:ext cx="0" cy="338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1500143" y="1746871"/>
                <a:ext cx="393045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130992" y="1746871"/>
                <a:ext cx="519432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676978" y="2221854"/>
                <a:ext cx="822529" cy="308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/>
                  <a:t>Clone </a:t>
                </a:r>
                <a:r>
                  <a:rPr lang="en-US" sz="1350" smtClean="0"/>
                  <a:t>2</a:t>
                </a:r>
                <a:endParaRPr lang="en-US" sz="1350" dirty="0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480059" y="708660"/>
              <a:ext cx="2031353" cy="4403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468735" y="926818"/>
            <a:ext cx="2382012" cy="4242834"/>
            <a:chOff x="4907841" y="708660"/>
            <a:chExt cx="2031353" cy="4362738"/>
          </a:xfrm>
        </p:grpSpPr>
        <p:grpSp>
          <p:nvGrpSpPr>
            <p:cNvPr id="26" name="Group 25"/>
            <p:cNvGrpSpPr/>
            <p:nvPr/>
          </p:nvGrpSpPr>
          <p:grpSpPr>
            <a:xfrm>
              <a:off x="5061322" y="838876"/>
              <a:ext cx="1724391" cy="1830370"/>
              <a:chOff x="1213088" y="785006"/>
              <a:chExt cx="1724391" cy="184727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843937" y="78500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1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43937" y="145981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13088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6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601173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9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2012090" y="1121312"/>
                <a:ext cx="0" cy="338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1500143" y="1746871"/>
                <a:ext cx="393045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130992" y="1746871"/>
                <a:ext cx="519432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694120" y="2232268"/>
                <a:ext cx="635939" cy="31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/>
                  <a:t>Clone </a:t>
                </a:r>
                <a:r>
                  <a:rPr lang="en-US" sz="1350" smtClean="0"/>
                  <a:t>2</a:t>
                </a:r>
                <a:endParaRPr lang="en-US" sz="135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061322" y="3138158"/>
              <a:ext cx="1724391" cy="1830370"/>
              <a:chOff x="1213088" y="785006"/>
              <a:chExt cx="1724391" cy="184727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843937" y="78500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1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843937" y="145981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3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3088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6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601173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9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2012090" y="1121312"/>
                <a:ext cx="0" cy="338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500143" y="1746871"/>
                <a:ext cx="393045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130992" y="1746871"/>
                <a:ext cx="519432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739538" y="2229254"/>
                <a:ext cx="635939" cy="31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/>
                  <a:t>Clone </a:t>
                </a:r>
                <a:r>
                  <a:rPr lang="en-US" sz="1350" smtClean="0"/>
                  <a:t>3</a:t>
                </a:r>
                <a:endParaRPr lang="en-US" sz="1350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4907841" y="708660"/>
              <a:ext cx="2031353" cy="4362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563112" y="879499"/>
            <a:ext cx="2286823" cy="4242834"/>
            <a:chOff x="6167636" y="748962"/>
            <a:chExt cx="2031353" cy="4403040"/>
          </a:xfrm>
        </p:grpSpPr>
        <p:grpSp>
          <p:nvGrpSpPr>
            <p:cNvPr id="63" name="Group 62"/>
            <p:cNvGrpSpPr/>
            <p:nvPr/>
          </p:nvGrpSpPr>
          <p:grpSpPr>
            <a:xfrm>
              <a:off x="6321117" y="840079"/>
              <a:ext cx="1724391" cy="1847279"/>
              <a:chOff x="1213088" y="785006"/>
              <a:chExt cx="1724391" cy="184727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843937" y="78500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1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843937" y="145981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3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3088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6</a:t>
                </a: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601173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9</a:t>
                </a: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2012090" y="1121312"/>
                <a:ext cx="0" cy="338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1500143" y="1746871"/>
                <a:ext cx="393045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130992" y="1746871"/>
                <a:ext cx="519432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708030" y="2211625"/>
                <a:ext cx="662410" cy="31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/>
                  <a:t>Clone </a:t>
                </a:r>
                <a:r>
                  <a:rPr lang="en-US" sz="1350" smtClean="0"/>
                  <a:t>3</a:t>
                </a:r>
                <a:endParaRPr lang="en-US" sz="135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321117" y="3264421"/>
              <a:ext cx="1724391" cy="1847279"/>
              <a:chOff x="1213088" y="785006"/>
              <a:chExt cx="1724391" cy="1847279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843937" y="78500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1</a:t>
                </a: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43937" y="1459816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3</a:t>
                </a: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213088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6</a:t>
                </a: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601173" y="2295979"/>
                <a:ext cx="336306" cy="3363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/>
                  <a:t>9</a:t>
                </a: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2012090" y="1121312"/>
                <a:ext cx="0" cy="338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500143" y="1746871"/>
                <a:ext cx="393045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2130992" y="1746871"/>
                <a:ext cx="519432" cy="598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1744078" y="2214842"/>
                <a:ext cx="662410" cy="31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/>
                  <a:t>Clone </a:t>
                </a:r>
                <a:r>
                  <a:rPr lang="en-US" sz="1350" smtClean="0"/>
                  <a:t>4</a:t>
                </a:r>
                <a:endParaRPr lang="en-US" sz="135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167636" y="748962"/>
              <a:ext cx="2031353" cy="4403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89253" y="2624588"/>
            <a:ext cx="341760" cy="496290"/>
            <a:chOff x="3371850" y="2802458"/>
            <a:chExt cx="455680" cy="661720"/>
          </a:xfrm>
        </p:grpSpPr>
        <p:sp>
          <p:nvSpPr>
            <p:cNvPr id="88" name="TextBox 87"/>
            <p:cNvSpPr txBox="1"/>
            <p:nvPr/>
          </p:nvSpPr>
          <p:spPr>
            <a:xfrm>
              <a:off x="3371850" y="2910181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/>
                <a:t>=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48017" y="2802458"/>
              <a:ext cx="323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?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664453" y="5496722"/>
            <a:ext cx="2006318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/>
              <a:t>Clone 1, Clone 2, Clone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14437" y="2551945"/>
            <a:ext cx="295995" cy="496290"/>
            <a:chOff x="5985880" y="2538334"/>
            <a:chExt cx="295995" cy="496290"/>
          </a:xfrm>
        </p:grpSpPr>
        <p:sp>
          <p:nvSpPr>
            <p:cNvPr id="91" name="TextBox 90"/>
            <p:cNvSpPr txBox="1"/>
            <p:nvPr/>
          </p:nvSpPr>
          <p:spPr>
            <a:xfrm>
              <a:off x="5985880" y="2619126"/>
              <a:ext cx="2959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/>
                <a:t>=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043004" y="2538334"/>
              <a:ext cx="1962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?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388212" y="5507490"/>
            <a:ext cx="2636619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/>
              <a:t>Clone 1, Clone 2, Clone 3, Clone 4</a:t>
            </a:r>
          </a:p>
        </p:txBody>
      </p:sp>
    </p:spTree>
    <p:extLst>
      <p:ext uri="{BB962C8B-B14F-4D97-AF65-F5344CB8AC3E}">
        <p14:creationId xmlns:p14="http://schemas.microsoft.com/office/powerpoint/2010/main" val="5046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0" grpId="0" animBg="1"/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Approach</a:t>
            </a:r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05367" y="218599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Clone Parsing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78813" y="218548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Project Parsing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78198" y="3471492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Information Extraction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27466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Pairwise Matching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08302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Statement Alignment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30400" y="4997482"/>
            <a:ext cx="1351851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Refactorability Assessment</a:t>
            </a:r>
          </a:p>
        </p:txBody>
      </p:sp>
      <p:sp>
        <p:nvSpPr>
          <p:cNvPr id="58" name="Parallelogram 57"/>
          <p:cNvSpPr/>
          <p:nvPr/>
        </p:nvSpPr>
        <p:spPr>
          <a:xfrm flipH="1">
            <a:off x="5996694" y="2185487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Project</a:t>
            </a:r>
          </a:p>
        </p:txBody>
      </p:sp>
      <p:sp>
        <p:nvSpPr>
          <p:cNvPr id="59" name="Parallelogram 58"/>
          <p:cNvSpPr/>
          <p:nvPr/>
        </p:nvSpPr>
        <p:spPr>
          <a:xfrm flipH="1">
            <a:off x="2274595" y="3462894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dk1">
                    <a:alpha val="50000"/>
                  </a:schemeClr>
                </a:solidFill>
              </a:rPr>
              <a:t>Clone Groups</a:t>
            </a:r>
          </a:p>
        </p:txBody>
      </p:sp>
      <p:cxnSp>
        <p:nvCxnSpPr>
          <p:cNvPr id="63" name="Straight Arrow Connector 62"/>
          <p:cNvCxnSpPr>
            <a:stCxn id="77" idx="3"/>
            <a:endCxn id="64" idx="2"/>
          </p:cNvCxnSpPr>
          <p:nvPr/>
        </p:nvCxnSpPr>
        <p:spPr>
          <a:xfrm>
            <a:off x="7242689" y="3735730"/>
            <a:ext cx="575116" cy="85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 flipH="1">
            <a:off x="7749596" y="3471492"/>
            <a:ext cx="1038427" cy="545672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lumMod val="57000"/>
                  <a:lumOff val="43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Sub Groups</a:t>
            </a:r>
          </a:p>
        </p:txBody>
      </p:sp>
      <p:cxnSp>
        <p:nvCxnSpPr>
          <p:cNvPr id="65" name="Straight Arrow Connector 48"/>
          <p:cNvCxnSpPr/>
          <p:nvPr/>
        </p:nvCxnSpPr>
        <p:spPr>
          <a:xfrm rot="5400000">
            <a:off x="7093075" y="4062703"/>
            <a:ext cx="1225716" cy="1203162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1920" y="2175848"/>
            <a:ext cx="1296079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dk1">
                    <a:alpha val="50000"/>
                  </a:schemeClr>
                </a:solidFill>
              </a:rPr>
              <a:t>Clone Detection Tool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727999" y="2448684"/>
            <a:ext cx="477368" cy="101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55697" y="2458323"/>
            <a:ext cx="909206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566640" y="2731159"/>
            <a:ext cx="615" cy="74033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85" idx="0"/>
          </p:cNvCxnSpPr>
          <p:nvPr/>
        </p:nvCxnSpPr>
        <p:spPr>
          <a:xfrm>
            <a:off x="5155081" y="3744328"/>
            <a:ext cx="699190" cy="1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244813" y="3735730"/>
            <a:ext cx="733385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93808" y="2731669"/>
            <a:ext cx="1" cy="73122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085186" y="5277142"/>
            <a:ext cx="8422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82251" y="5270318"/>
            <a:ext cx="526051" cy="6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68967" y="2956199"/>
            <a:ext cx="1373722" cy="1559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/>
          </a:p>
        </p:txBody>
      </p:sp>
      <p:sp>
        <p:nvSpPr>
          <p:cNvPr id="82" name="Rectangle 81"/>
          <p:cNvSpPr/>
          <p:nvPr/>
        </p:nvSpPr>
        <p:spPr>
          <a:xfrm>
            <a:off x="6112702" y="3098802"/>
            <a:ext cx="1080985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Common Structure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112702" y="3912706"/>
            <a:ext cx="1080985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/>
              <a:t>Differences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702428" y="3644475"/>
            <a:ext cx="0" cy="26823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5515556" y="3603108"/>
            <a:ext cx="9621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1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16444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01033"/>
            <a:ext cx="8272211" cy="3470028"/>
          </a:xfrm>
        </p:spPr>
        <p:txBody>
          <a:bodyPr anchor="t">
            <a:noAutofit/>
          </a:bodyPr>
          <a:lstStyle/>
          <a:p>
            <a:r>
              <a:rPr lang="en-US" sz="2000" noProof="0" dirty="0"/>
              <a:t>Software Maintenance </a:t>
            </a:r>
            <a:r>
              <a:rPr lang="en-US" sz="2000" noProof="0" dirty="0" smtClean="0"/>
              <a:t>is the last step in System Development Life Cycle (SDLC)</a:t>
            </a:r>
            <a:endParaRPr lang="en-US" sz="2000" noProof="0" dirty="0"/>
          </a:p>
          <a:p>
            <a:endParaRPr lang="en-US" sz="1800" noProof="0" dirty="0" smtClean="0"/>
          </a:p>
          <a:p>
            <a:r>
              <a:rPr lang="en-US" sz="2000" noProof="0" dirty="0" smtClean="0"/>
              <a:t>Duplicate </a:t>
            </a:r>
            <a:r>
              <a:rPr lang="en-US" sz="2000" noProof="0" dirty="0"/>
              <a:t>Code</a:t>
            </a:r>
          </a:p>
          <a:p>
            <a:pPr lvl="1"/>
            <a:r>
              <a:rPr lang="en-US" sz="1800" noProof="0" dirty="0"/>
              <a:t>Increase maintenance effort and </a:t>
            </a:r>
            <a:r>
              <a:rPr lang="en-US" sz="1800" noProof="0" dirty="0" smtClean="0"/>
              <a:t>cost [LozanoICSM2008]</a:t>
            </a:r>
            <a:endParaRPr lang="en-US" sz="1800" noProof="0" dirty="0"/>
          </a:p>
          <a:p>
            <a:pPr lvl="1"/>
            <a:r>
              <a:rPr lang="en-US" sz="1800" noProof="0" dirty="0"/>
              <a:t>Error proneness when clones are updated </a:t>
            </a:r>
            <a:r>
              <a:rPr lang="en-US" sz="1800" noProof="0" dirty="0" smtClean="0"/>
              <a:t>inconsistently [JuergensICSE2009]</a:t>
            </a:r>
            <a:endParaRPr lang="en-US" sz="1800" noProof="0" dirty="0"/>
          </a:p>
          <a:p>
            <a:pPr lvl="1"/>
            <a:r>
              <a:rPr lang="en-US" sz="1800" noProof="0" dirty="0"/>
              <a:t>Code </a:t>
            </a:r>
            <a:r>
              <a:rPr lang="en-US" sz="1800" noProof="0" dirty="0" smtClean="0"/>
              <a:t>instability [MondalACM2012]</a:t>
            </a:r>
          </a:p>
          <a:p>
            <a:pPr lvl="1"/>
            <a:endParaRPr lang="en-US" sz="1800" noProof="0" dirty="0" smtClean="0"/>
          </a:p>
          <a:p>
            <a:r>
              <a:rPr lang="en-US" sz="2000" noProof="0" dirty="0" smtClean="0"/>
              <a:t>Software Refactoring</a:t>
            </a:r>
          </a:p>
          <a:p>
            <a:endParaRPr lang="en-US" sz="18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Clustering (Differences)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2016366"/>
            <a:ext cx="8272212" cy="3774834"/>
          </a:xfrm>
        </p:spPr>
        <p:txBody>
          <a:bodyPr anchor="t"/>
          <a:lstStyle/>
          <a:p>
            <a:r>
              <a:rPr lang="en-US" sz="1600" noProof="0" dirty="0" smtClean="0"/>
              <a:t>This step of clustering is done by:</a:t>
            </a:r>
          </a:p>
          <a:p>
            <a:pPr marL="500175" lvl="1" indent="-257175">
              <a:buFont typeface="+mj-lt"/>
              <a:buAutoNum type="arabicPeriod"/>
            </a:pPr>
            <a:r>
              <a:rPr lang="en-US" sz="1400" noProof="0" dirty="0" smtClean="0"/>
              <a:t>Compute distance matrix.</a:t>
            </a:r>
          </a:p>
          <a:p>
            <a:pPr marL="514350" lvl="1" indent="-257175">
              <a:buFont typeface="+mj-lt"/>
              <a:buAutoNum type="arabicPeriod"/>
            </a:pPr>
            <a:r>
              <a:rPr lang="en-US" sz="1400" noProof="0" dirty="0"/>
              <a:t>Apply Hieratical </a:t>
            </a:r>
            <a:r>
              <a:rPr lang="en-US" sz="1400" noProof="0" dirty="0" smtClean="0"/>
              <a:t>clustering.</a:t>
            </a:r>
          </a:p>
          <a:p>
            <a:pPr marL="716850" lvl="2" indent="-257175"/>
            <a:r>
              <a:rPr lang="en-US" sz="1200" noProof="0" dirty="0" smtClean="0"/>
              <a:t>In each </a:t>
            </a:r>
            <a:r>
              <a:rPr lang="en-US" sz="1200" noProof="0" dirty="0"/>
              <a:t>round in Hieratical clustering a merge is done </a:t>
            </a:r>
            <a:r>
              <a:rPr lang="en-US" sz="1200" noProof="0" dirty="0" smtClean="0"/>
              <a:t>and Silhouette Coefficient is computed.</a:t>
            </a:r>
          </a:p>
          <a:p>
            <a:pPr marL="514350" lvl="1" indent="-257175">
              <a:buFont typeface="+mj-lt"/>
              <a:buAutoNum type="arabicPeriod"/>
            </a:pPr>
            <a:r>
              <a:rPr lang="en-US" sz="1400" noProof="0" dirty="0" smtClean="0"/>
              <a:t>Clusters with the highest </a:t>
            </a:r>
            <a:r>
              <a:rPr lang="en-US" sz="1400" noProof="0" dirty="0"/>
              <a:t>Silhouette </a:t>
            </a:r>
            <a:r>
              <a:rPr lang="en-US" sz="1400" noProof="0" dirty="0" smtClean="0"/>
              <a:t>Coefficient are selected.</a:t>
            </a:r>
          </a:p>
          <a:p>
            <a:pPr marL="514350" lvl="1" indent="-257175">
              <a:buFont typeface="+mj-lt"/>
              <a:buAutoNum type="arabicPeriod"/>
            </a:pPr>
            <a:endParaRPr lang="en-US" noProof="0" dirty="0"/>
          </a:p>
          <a:p>
            <a:pPr marL="271350" indent="-257175"/>
            <a:r>
              <a:rPr lang="en-US" sz="1600" noProof="0" dirty="0"/>
              <a:t>Silhouette </a:t>
            </a:r>
            <a:r>
              <a:rPr lang="en-US" sz="1600" noProof="0" dirty="0" smtClean="0"/>
              <a:t>Coefficient</a:t>
            </a:r>
          </a:p>
          <a:p>
            <a:pPr lvl="1"/>
            <a:r>
              <a:rPr lang="en-US" sz="1400" noProof="0" dirty="0" smtClean="0"/>
              <a:t>A measurement that is </a:t>
            </a:r>
            <a:r>
              <a:rPr lang="en-US" sz="1400" noProof="0" dirty="0"/>
              <a:t>used to </a:t>
            </a:r>
            <a:r>
              <a:rPr lang="en-US" sz="1400" noProof="0" dirty="0" smtClean="0"/>
              <a:t>measure and </a:t>
            </a:r>
            <a:r>
              <a:rPr lang="en-US" sz="1400" noProof="0" dirty="0"/>
              <a:t>estimate the consistency and quality of clusters</a:t>
            </a:r>
            <a:r>
              <a:rPr lang="en-US" sz="1400" noProof="0" dirty="0" smtClean="0"/>
              <a:t>.</a:t>
            </a:r>
          </a:p>
          <a:p>
            <a:pPr lvl="1"/>
            <a:r>
              <a:rPr lang="en-US" sz="1400" noProof="0" dirty="0"/>
              <a:t>The closer Silhouette Coefficient</a:t>
            </a:r>
            <a:r>
              <a:rPr lang="en-US" sz="1400" noProof="0" dirty="0" smtClean="0"/>
              <a:t> to </a:t>
            </a:r>
            <a:r>
              <a:rPr lang="en-US" sz="1400" b="1" u="sng" noProof="0" dirty="0" smtClean="0"/>
              <a:t>1</a:t>
            </a:r>
            <a:r>
              <a:rPr lang="en-US" sz="1400" noProof="0" dirty="0" smtClean="0"/>
              <a:t> </a:t>
            </a:r>
            <a:r>
              <a:rPr lang="en-US" sz="1400" noProof="0" dirty="0"/>
              <a:t>the less the dissimilarity within the same cluster and </a:t>
            </a:r>
            <a:r>
              <a:rPr lang="en-US" sz="1400" noProof="0" dirty="0" smtClean="0"/>
              <a:t>greater to </a:t>
            </a:r>
            <a:r>
              <a:rPr lang="en-US" sz="1400" noProof="0" dirty="0"/>
              <a:t>the other </a:t>
            </a:r>
            <a:r>
              <a:rPr lang="en-US" sz="1400" noProof="0" dirty="0" smtClean="0"/>
              <a:t>clusters so we can say it is </a:t>
            </a:r>
            <a:r>
              <a:rPr lang="en-US" sz="1400" u="sng" noProof="0" dirty="0" smtClean="0"/>
              <a:t>well-clustered</a:t>
            </a:r>
            <a:r>
              <a:rPr lang="en-US" sz="1400" noProof="0" dirty="0" smtClean="0"/>
              <a:t>.</a:t>
            </a:r>
            <a:endParaRPr lang="en-US" sz="1400" noProof="0" dirty="0"/>
          </a:p>
          <a:p>
            <a:pPr lvl="1"/>
            <a:endParaRPr lang="en-US" noProof="0" dirty="0"/>
          </a:p>
          <a:p>
            <a:pPr marL="514350" lvl="1" indent="-257175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Example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229147"/>
              </p:ext>
            </p:extLst>
          </p:nvPr>
        </p:nvGraphicFramePr>
        <p:xfrm>
          <a:off x="6168132" y="2139345"/>
          <a:ext cx="2771750" cy="1193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50"/>
                <a:gridCol w="554350"/>
                <a:gridCol w="554350"/>
                <a:gridCol w="554350"/>
                <a:gridCol w="554350"/>
              </a:tblGrid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Clone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(1)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(2)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(3)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(4)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(1)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0.0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(2)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14.0</a:t>
                      </a:r>
                      <a:endParaRPr lang="en-US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0.0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(3)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</a:t>
                      </a:r>
                      <a:endParaRPr lang="en-US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(4)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6.0</a:t>
                      </a:r>
                      <a:endParaRPr lang="en-US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</a:t>
                      </a:r>
                      <a:endParaRPr lang="en-US" sz="12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74567" y="2139345"/>
            <a:ext cx="5544602" cy="757418"/>
            <a:chOff x="662941" y="2267982"/>
            <a:chExt cx="6884118" cy="898128"/>
          </a:xfrm>
        </p:grpSpPr>
        <p:grpSp>
          <p:nvGrpSpPr>
            <p:cNvPr id="11" name="Group 10"/>
            <p:cNvGrpSpPr/>
            <p:nvPr/>
          </p:nvGrpSpPr>
          <p:grpSpPr>
            <a:xfrm>
              <a:off x="662941" y="2274570"/>
              <a:ext cx="1348740" cy="891540"/>
              <a:chOff x="662941" y="2274570"/>
              <a:chExt cx="1348740" cy="8915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57713" y="2432844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Clone(1)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62941" y="2274570"/>
                <a:ext cx="1348740" cy="8915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564131" y="2274570"/>
              <a:ext cx="1348740" cy="891540"/>
              <a:chOff x="662941" y="2274570"/>
              <a:chExt cx="1348740" cy="89154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57713" y="2432844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Clone(2)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2941" y="2274570"/>
                <a:ext cx="1348740" cy="8915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26073" y="2274570"/>
              <a:ext cx="1348740" cy="891540"/>
              <a:chOff x="662941" y="2274570"/>
              <a:chExt cx="1348740" cy="89154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57713" y="2432844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Clone(3)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62941" y="2274570"/>
                <a:ext cx="1348740" cy="8915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198319" y="2267982"/>
              <a:ext cx="1348740" cy="891540"/>
              <a:chOff x="662941" y="2274570"/>
              <a:chExt cx="1348740" cy="89154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57713" y="2432844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Clone(4)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62941" y="2274570"/>
                <a:ext cx="1348740" cy="8915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951786" y="3332855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Distance Matrix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74565" y="3332856"/>
            <a:ext cx="5544603" cy="733080"/>
            <a:chOff x="662941" y="3729278"/>
            <a:chExt cx="6884118" cy="891540"/>
          </a:xfrm>
        </p:grpSpPr>
        <p:grpSp>
          <p:nvGrpSpPr>
            <p:cNvPr id="22" name="Group 21"/>
            <p:cNvGrpSpPr/>
            <p:nvPr/>
          </p:nvGrpSpPr>
          <p:grpSpPr>
            <a:xfrm>
              <a:off x="662941" y="3729278"/>
              <a:ext cx="1348740" cy="891540"/>
              <a:chOff x="662941" y="2274570"/>
              <a:chExt cx="1348740" cy="89154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57713" y="2432844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Clone(1)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62941" y="2274570"/>
                <a:ext cx="1348740" cy="8915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564131" y="3729278"/>
              <a:ext cx="4982928" cy="891540"/>
              <a:chOff x="2564131" y="3729278"/>
              <a:chExt cx="4982928" cy="89154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658903" y="3887552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Clone(2)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64131" y="3729278"/>
                <a:ext cx="4982928" cy="89154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20845" y="3887552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Clone(3)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293091" y="3880964"/>
                <a:ext cx="1164272" cy="56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Clone(4)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74565" y="4552681"/>
            <a:ext cx="5544601" cy="696815"/>
            <a:chOff x="662941" y="5005948"/>
            <a:chExt cx="6971165" cy="891540"/>
          </a:xfrm>
        </p:grpSpPr>
        <p:sp>
          <p:nvSpPr>
            <p:cNvPr id="36" name="Oval 35"/>
            <p:cNvSpPr/>
            <p:nvPr/>
          </p:nvSpPr>
          <p:spPr>
            <a:xfrm>
              <a:off x="757713" y="5157634"/>
              <a:ext cx="1164272" cy="561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b="1"/>
                <a:t>Clone(1)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658903" y="5157634"/>
              <a:ext cx="1164272" cy="561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b="1"/>
                <a:t>Clone(2)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520845" y="5157634"/>
              <a:ext cx="1164272" cy="561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b="1"/>
                <a:t>Clone(3)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293091" y="5151046"/>
              <a:ext cx="1164272" cy="561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b="1"/>
                <a:t>Clone(4)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2941" y="5005948"/>
              <a:ext cx="6971165" cy="89154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</p:grpSp>
      <p:graphicFrame>
        <p:nvGraphicFramePr>
          <p:cNvPr id="4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87326"/>
              </p:ext>
            </p:extLst>
          </p:nvPr>
        </p:nvGraphicFramePr>
        <p:xfrm>
          <a:off x="6168132" y="2139345"/>
          <a:ext cx="2771750" cy="1193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50"/>
                <a:gridCol w="554350"/>
                <a:gridCol w="554350"/>
                <a:gridCol w="554350"/>
                <a:gridCol w="554350"/>
              </a:tblGrid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Clone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(1)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(2)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(3)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(4)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(1)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</a:t>
                      </a:r>
                      <a:endParaRPr lang="en-US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(2)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0.0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(3)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6.0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8702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(4)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14.0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6.0</a:t>
                      </a:r>
                      <a:endParaRPr lang="en-US" sz="120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6.0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</a:t>
                      </a: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1871539" y="4066958"/>
            <a:ext cx="269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Silhouette Coefficient = ~0.43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05820" y="5286783"/>
            <a:ext cx="232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Silhouette Coefficient = 0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74566" y="3332856"/>
            <a:ext cx="5544602" cy="733080"/>
            <a:chOff x="662941" y="3729278"/>
            <a:chExt cx="6884118" cy="891540"/>
          </a:xfrm>
          <a:solidFill>
            <a:schemeClr val="accent1">
              <a:lumMod val="10000"/>
              <a:lumOff val="90000"/>
            </a:schemeClr>
          </a:solidFill>
        </p:grpSpPr>
        <p:grpSp>
          <p:nvGrpSpPr>
            <p:cNvPr id="61" name="Group 60"/>
            <p:cNvGrpSpPr/>
            <p:nvPr/>
          </p:nvGrpSpPr>
          <p:grpSpPr>
            <a:xfrm>
              <a:off x="662941" y="3729278"/>
              <a:ext cx="1348740" cy="891540"/>
              <a:chOff x="662941" y="2274570"/>
              <a:chExt cx="1348740" cy="891540"/>
            </a:xfrm>
            <a:grpFill/>
          </p:grpSpPr>
          <p:sp>
            <p:nvSpPr>
              <p:cNvPr id="67" name="Rectangle 66"/>
              <p:cNvSpPr/>
              <p:nvPr/>
            </p:nvSpPr>
            <p:spPr>
              <a:xfrm>
                <a:off x="662941" y="2274570"/>
                <a:ext cx="1348740" cy="89154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57713" y="2432844"/>
                <a:ext cx="1164272" cy="5618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Clone(1)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564131" y="3729278"/>
              <a:ext cx="4982928" cy="891540"/>
              <a:chOff x="2564131" y="3729278"/>
              <a:chExt cx="4982928" cy="891540"/>
            </a:xfrm>
            <a:grpFill/>
          </p:grpSpPr>
          <p:sp>
            <p:nvSpPr>
              <p:cNvPr id="63" name="Rectangle 62"/>
              <p:cNvSpPr/>
              <p:nvPr/>
            </p:nvSpPr>
            <p:spPr>
              <a:xfrm>
                <a:off x="2564131" y="3729278"/>
                <a:ext cx="4982928" cy="89154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20845" y="3887552"/>
                <a:ext cx="1164272" cy="5618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Clone(3)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293091" y="3880964"/>
                <a:ext cx="1164272" cy="5618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Clone(4)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658903" y="3887552"/>
                <a:ext cx="1164272" cy="5618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b="1"/>
                  <a:t>Clone(2)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74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Approach</a:t>
            </a:r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05367" y="218599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Clone Parsing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78813" y="218548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Project Parsing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78198" y="3471492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Information Extraction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27466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Pairwise Matching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08302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Statement Alignment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30400" y="4997482"/>
            <a:ext cx="1351851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Refactorability Assessment</a:t>
            </a:r>
          </a:p>
        </p:txBody>
      </p:sp>
      <p:sp>
        <p:nvSpPr>
          <p:cNvPr id="58" name="Parallelogram 57"/>
          <p:cNvSpPr/>
          <p:nvPr/>
        </p:nvSpPr>
        <p:spPr>
          <a:xfrm flipH="1">
            <a:off x="5996694" y="2185487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Project</a:t>
            </a:r>
          </a:p>
        </p:txBody>
      </p:sp>
      <p:sp>
        <p:nvSpPr>
          <p:cNvPr id="59" name="Parallelogram 58"/>
          <p:cNvSpPr/>
          <p:nvPr/>
        </p:nvSpPr>
        <p:spPr>
          <a:xfrm flipH="1">
            <a:off x="2274595" y="3462894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Clone Groups</a:t>
            </a:r>
          </a:p>
        </p:txBody>
      </p:sp>
      <p:cxnSp>
        <p:nvCxnSpPr>
          <p:cNvPr id="63" name="Straight Arrow Connector 62"/>
          <p:cNvCxnSpPr>
            <a:stCxn id="77" idx="3"/>
            <a:endCxn id="64" idx="2"/>
          </p:cNvCxnSpPr>
          <p:nvPr/>
        </p:nvCxnSpPr>
        <p:spPr>
          <a:xfrm>
            <a:off x="7242689" y="3735730"/>
            <a:ext cx="582671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 flipH="1">
            <a:off x="7757151" y="3471492"/>
            <a:ext cx="1038427" cy="545672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lumMod val="57000"/>
                  <a:lumOff val="43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Sub Groups</a:t>
            </a:r>
          </a:p>
        </p:txBody>
      </p:sp>
      <p:cxnSp>
        <p:nvCxnSpPr>
          <p:cNvPr id="65" name="Straight Arrow Connector 48"/>
          <p:cNvCxnSpPr>
            <a:stCxn id="64" idx="3"/>
          </p:cNvCxnSpPr>
          <p:nvPr/>
        </p:nvCxnSpPr>
        <p:spPr>
          <a:xfrm rot="5400000">
            <a:off x="7094474" y="4027043"/>
            <a:ext cx="1259978" cy="1240221"/>
          </a:xfrm>
          <a:prstGeom prst="bentConnector3">
            <a:avLst>
              <a:gd name="adj1" fmla="val 98382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1920" y="2175848"/>
            <a:ext cx="1296079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Clone Detection Tool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727999" y="2448684"/>
            <a:ext cx="477368" cy="101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55697" y="2458323"/>
            <a:ext cx="909206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566640" y="2731159"/>
            <a:ext cx="615" cy="74033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155081" y="3744328"/>
            <a:ext cx="777240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244813" y="3735730"/>
            <a:ext cx="733385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93808" y="2731669"/>
            <a:ext cx="1" cy="73122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085186" y="5277142"/>
            <a:ext cx="8422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82251" y="5270318"/>
            <a:ext cx="526051" cy="6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68967" y="2956199"/>
            <a:ext cx="1373722" cy="155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12702" y="3098802"/>
            <a:ext cx="1080985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Common Structure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112702" y="3912706"/>
            <a:ext cx="1080985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Differences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702428" y="3644475"/>
            <a:ext cx="0" cy="26823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5515556" y="3603108"/>
            <a:ext cx="962123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14341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960110" y="1982364"/>
            <a:ext cx="3688299" cy="3444030"/>
            <a:chOff x="5559374" y="2076760"/>
            <a:chExt cx="3944820" cy="3520606"/>
          </a:xfrm>
        </p:grpSpPr>
        <p:sp>
          <p:nvSpPr>
            <p:cNvPr id="34" name="Rounded Rectangle 33"/>
            <p:cNvSpPr/>
            <p:nvPr/>
          </p:nvSpPr>
          <p:spPr>
            <a:xfrm>
              <a:off x="7006817" y="2076760"/>
              <a:ext cx="967812" cy="2900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/>
                <a:t>Clone Pair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01063" y="2537879"/>
              <a:ext cx="1186880" cy="3364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/>
                <a:t>Has control statement?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59374" y="3107774"/>
              <a:ext cx="1717705" cy="468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/>
                <a:t>(1) Map statements based on control dependencies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41100" y="3107774"/>
              <a:ext cx="1663094" cy="468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/>
                <a:t>(2) Map statements based on data dependencies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52250" y="3796966"/>
              <a:ext cx="1640793" cy="468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/>
                <a:t>(3) Map statements based on dependencies from method signature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52250" y="4472814"/>
              <a:ext cx="1640793" cy="468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/>
                <a:t>(4) Statements have no</a:t>
              </a:r>
            </a:p>
            <a:p>
              <a:pPr algn="ctr"/>
              <a:r>
                <a:rPr lang="en-US" sz="1000"/>
                <a:t>incoming dependencies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52250" y="5129217"/>
              <a:ext cx="1640793" cy="468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/>
                <a:t>(5) Statements not matched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89516" y="5192195"/>
              <a:ext cx="1023093" cy="3421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/>
                <a:t>Mapping Result</a:t>
              </a:r>
            </a:p>
          </p:txBody>
        </p:sp>
        <p:cxnSp>
          <p:nvCxnSpPr>
            <p:cNvPr id="47" name="Straight Arrow Connector 46"/>
            <p:cNvCxnSpPr>
              <a:stCxn id="50" idx="2"/>
              <a:endCxn id="51" idx="0"/>
            </p:cNvCxnSpPr>
            <p:nvPr/>
          </p:nvCxnSpPr>
          <p:spPr>
            <a:xfrm>
              <a:off x="8672647" y="3575923"/>
              <a:ext cx="0" cy="221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1" idx="2"/>
              <a:endCxn id="53" idx="0"/>
            </p:cNvCxnSpPr>
            <p:nvPr/>
          </p:nvCxnSpPr>
          <p:spPr>
            <a:xfrm>
              <a:off x="8672647" y="4265115"/>
              <a:ext cx="0" cy="20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2"/>
              <a:endCxn id="55" idx="0"/>
            </p:cNvCxnSpPr>
            <p:nvPr/>
          </p:nvCxnSpPr>
          <p:spPr>
            <a:xfrm>
              <a:off x="8672647" y="4940963"/>
              <a:ext cx="0" cy="1882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5" idx="1"/>
              <a:endCxn id="56" idx="3"/>
            </p:cNvCxnSpPr>
            <p:nvPr/>
          </p:nvCxnSpPr>
          <p:spPr>
            <a:xfrm flipH="1">
              <a:off x="7412609" y="5363292"/>
              <a:ext cx="4396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6" idx="2"/>
            </p:cNvCxnSpPr>
            <p:nvPr/>
          </p:nvCxnSpPr>
          <p:spPr>
            <a:xfrm flipH="1">
              <a:off x="7490722" y="2366783"/>
              <a:ext cx="1" cy="206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2"/>
              <a:endCxn id="50" idx="0"/>
            </p:cNvCxnSpPr>
            <p:nvPr/>
          </p:nvCxnSpPr>
          <p:spPr>
            <a:xfrm>
              <a:off x="7490723" y="2874369"/>
              <a:ext cx="1181924" cy="2334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2"/>
              <a:endCxn id="49" idx="0"/>
            </p:cNvCxnSpPr>
            <p:nvPr/>
          </p:nvCxnSpPr>
          <p:spPr>
            <a:xfrm flipH="1">
              <a:off x="6418227" y="2874369"/>
              <a:ext cx="1072496" cy="2334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9" idx="3"/>
              <a:endCxn id="50" idx="1"/>
            </p:cNvCxnSpPr>
            <p:nvPr/>
          </p:nvCxnSpPr>
          <p:spPr>
            <a:xfrm>
              <a:off x="7277079" y="3341848"/>
              <a:ext cx="5640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423418" y="2853279"/>
              <a:ext cx="398106" cy="251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Yes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49575" y="2886731"/>
              <a:ext cx="379245" cy="251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No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4917685" y="2946785"/>
            <a:ext cx="3786447" cy="1244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9" name="Group 58"/>
          <p:cNvGrpSpPr/>
          <p:nvPr/>
        </p:nvGrpSpPr>
        <p:grpSpPr>
          <a:xfrm>
            <a:off x="530524" y="2499956"/>
            <a:ext cx="4387161" cy="1068860"/>
            <a:chOff x="707366" y="2190276"/>
            <a:chExt cx="5849547" cy="1425146"/>
          </a:xfrm>
        </p:grpSpPr>
        <p:sp>
          <p:nvSpPr>
            <p:cNvPr id="60" name="Rectangle 59"/>
            <p:cNvSpPr/>
            <p:nvPr/>
          </p:nvSpPr>
          <p:spPr>
            <a:xfrm>
              <a:off x="707366" y="2215439"/>
              <a:ext cx="4480293" cy="1231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Children are mapped using (in order):</a:t>
              </a:r>
            </a:p>
            <a:p>
              <a:pPr marL="514350" lvl="1" indent="-257175">
                <a:buFont typeface="+mj-lt"/>
                <a:buAutoNum type="arabicPeriod"/>
              </a:pPr>
              <a:r>
                <a:rPr lang="en-US" sz="1050" dirty="0"/>
                <a:t>String similarity = 1.0 and Vector similarity = 1.0</a:t>
              </a:r>
            </a:p>
            <a:p>
              <a:pPr marL="514350" lvl="1" indent="-257175">
                <a:buFont typeface="+mj-lt"/>
                <a:buAutoNum type="arabicPeriod"/>
              </a:pPr>
              <a:r>
                <a:rPr lang="en-US" sz="1050" dirty="0"/>
                <a:t>Vector similarity = 1.0</a:t>
              </a:r>
            </a:p>
            <a:p>
              <a:pPr marL="514350" lvl="1" indent="-257175">
                <a:buFont typeface="+mj-lt"/>
                <a:buAutoNum type="arabicPeriod"/>
              </a:pPr>
              <a:r>
                <a:rPr lang="en-US" sz="1050" dirty="0"/>
                <a:t>String similarity = 1.0</a:t>
              </a:r>
            </a:p>
            <a:p>
              <a:pPr marL="514350" lvl="1" indent="-257175">
                <a:buFont typeface="+mj-lt"/>
                <a:buAutoNum type="arabicPeriod"/>
              </a:pPr>
              <a:r>
                <a:rPr lang="en-US" sz="1050" dirty="0"/>
                <a:t>Data types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07367" y="2190276"/>
              <a:ext cx="5849546" cy="1425146"/>
              <a:chOff x="707367" y="2190276"/>
              <a:chExt cx="5849546" cy="142514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07367" y="2190276"/>
                <a:ext cx="4482470" cy="12254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63" name="Straight Connector 26"/>
              <p:cNvCxnSpPr>
                <a:stCxn id="34" idx="3"/>
                <a:endCxn id="61" idx="1"/>
              </p:cNvCxnSpPr>
              <p:nvPr/>
            </p:nvCxnSpPr>
            <p:spPr>
              <a:xfrm>
                <a:off x="5189837" y="2803023"/>
                <a:ext cx="1367076" cy="812399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530525" y="3777809"/>
            <a:ext cx="6573361" cy="777477"/>
            <a:chOff x="707366" y="3894076"/>
            <a:chExt cx="8764481" cy="1036636"/>
          </a:xfrm>
        </p:grpSpPr>
        <p:sp>
          <p:nvSpPr>
            <p:cNvPr id="65" name="Rectangle 64"/>
            <p:cNvSpPr/>
            <p:nvPr/>
          </p:nvSpPr>
          <p:spPr>
            <a:xfrm>
              <a:off x="707366" y="3912688"/>
              <a:ext cx="461748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Statements Mapping using (in order):</a:t>
              </a:r>
            </a:p>
            <a:p>
              <a:pPr marL="514350" lvl="1" indent="-257175">
                <a:buFont typeface="+mj-lt"/>
                <a:buAutoNum type="arabicPeriod"/>
              </a:pPr>
              <a:r>
                <a:rPr lang="en-US" sz="1050"/>
                <a:t>String similarity = 1.0</a:t>
              </a:r>
            </a:p>
            <a:p>
              <a:pPr marL="514350" lvl="1" indent="-257175">
                <a:buFont typeface="+mj-lt"/>
                <a:buAutoNum type="arabicPeriod"/>
              </a:pPr>
              <a:r>
                <a:rPr lang="en-US" sz="1050"/>
                <a:t>Vector similarity = 1.0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07366" y="3894076"/>
              <a:ext cx="8764481" cy="1036636"/>
              <a:chOff x="707366" y="3894076"/>
              <a:chExt cx="8764481" cy="103663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707366" y="3894076"/>
                <a:ext cx="4480293" cy="9155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68" name="Straight Connector 26"/>
              <p:cNvCxnSpPr>
                <a:stCxn id="69" idx="3"/>
                <a:endCxn id="47" idx="1"/>
              </p:cNvCxnSpPr>
              <p:nvPr/>
            </p:nvCxnSpPr>
            <p:spPr>
              <a:xfrm>
                <a:off x="5187659" y="4351829"/>
                <a:ext cx="4284188" cy="578883"/>
              </a:xfrm>
              <a:prstGeom prst="bentConnector3">
                <a:avLst>
                  <a:gd name="adj1" fmla="val 25887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518733" y="4682618"/>
            <a:ext cx="7352202" cy="743777"/>
            <a:chOff x="691644" y="5100489"/>
            <a:chExt cx="9802936" cy="991702"/>
          </a:xfrm>
        </p:grpSpPr>
        <p:sp>
          <p:nvSpPr>
            <p:cNvPr id="70" name="Rectangle 69"/>
            <p:cNvSpPr/>
            <p:nvPr/>
          </p:nvSpPr>
          <p:spPr>
            <a:xfrm>
              <a:off x="691644" y="5100489"/>
              <a:ext cx="4480293" cy="4577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1" name="Straight Connector 26"/>
            <p:cNvCxnSpPr>
              <a:endCxn id="48" idx="2"/>
            </p:cNvCxnSpPr>
            <p:nvPr/>
          </p:nvCxnSpPr>
          <p:spPr>
            <a:xfrm>
              <a:off x="5171937" y="5329366"/>
              <a:ext cx="5322643" cy="762825"/>
            </a:xfrm>
            <a:prstGeom prst="bentConnector4">
              <a:avLst>
                <a:gd name="adj1" fmla="val 40393"/>
                <a:gd name="adj2" fmla="val 139957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707367" y="5138210"/>
              <a:ext cx="4364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Data Types</a:t>
              </a:r>
              <a:endParaRPr lang="en-US" sz="105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6997072" y="4284876"/>
            <a:ext cx="1707060" cy="1213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matching</a:t>
            </a:r>
          </a:p>
        </p:txBody>
      </p:sp>
      <p:sp>
        <p:nvSpPr>
          <p:cNvPr id="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Pairwise </a:t>
            </a:r>
            <a:r>
              <a:rPr lang="en-US" noProof="0" smtClean="0"/>
              <a:t>matching (Example)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789" y="2480192"/>
            <a:ext cx="3902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"Start"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x = 4.1;	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y = 2.0;	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z1 = y + 3.0;	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z2 = x + 5.0;	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=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"Do nothing"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;	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"End"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	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(x &gt; 0){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"Inside If"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Clr>
                <a:schemeClr val="tx1"/>
              </a:buClr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1272" y="2480192"/>
            <a:ext cx="42828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"Start"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y = 2.0;	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x = 4.1; 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z1 = y + 3.0;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=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"Do nothing"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str2 = 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"String 2"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+ x;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"End"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(x &gt; 0){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"Inside If"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Clr>
                <a:schemeClr val="tx1"/>
              </a:buClr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	} 	</a:t>
            </a:r>
          </a:p>
          <a:p>
            <a:pPr marL="257175" indent="-257175">
              <a:buClr>
                <a:schemeClr val="tx1"/>
              </a:buClr>
              <a:buFont typeface="+mj-lt"/>
              <a:buAutoNum type="arabicPeriod" startAt="10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z2 = x + 9.0;	</a:t>
            </a:r>
          </a:p>
        </p:txBody>
      </p:sp>
    </p:spTree>
    <p:extLst>
      <p:ext uri="{BB962C8B-B14F-4D97-AF65-F5344CB8AC3E}">
        <p14:creationId xmlns:p14="http://schemas.microsoft.com/office/powerpoint/2010/main" val="1001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Pairwise matching (Example)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17348"/>
              </p:ext>
            </p:extLst>
          </p:nvPr>
        </p:nvGraphicFramePr>
        <p:xfrm>
          <a:off x="346875" y="2167497"/>
          <a:ext cx="4050618" cy="2704653"/>
        </p:xfrm>
        <a:graphic>
          <a:graphicData uri="http://schemas.openxmlformats.org/drawingml/2006/table">
            <a:tbl>
              <a:tblPr/>
              <a:tblGrid>
                <a:gridCol w="368238"/>
                <a:gridCol w="368238"/>
                <a:gridCol w="368238"/>
                <a:gridCol w="368238"/>
                <a:gridCol w="368238"/>
                <a:gridCol w="368238"/>
                <a:gridCol w="368238"/>
                <a:gridCol w="368238"/>
                <a:gridCol w="368238"/>
                <a:gridCol w="368238"/>
                <a:gridCol w="368238"/>
              </a:tblGrid>
              <a:tr h="225954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String Similarity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Clone (1)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gridSpan="2"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5954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Clone (2)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59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5954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1811"/>
              </p:ext>
            </p:extLst>
          </p:nvPr>
        </p:nvGraphicFramePr>
        <p:xfrm>
          <a:off x="4513033" y="2167501"/>
          <a:ext cx="4023690" cy="2704648"/>
        </p:xfrm>
        <a:graphic>
          <a:graphicData uri="http://schemas.openxmlformats.org/drawingml/2006/table">
            <a:tbl>
              <a:tblPr/>
              <a:tblGrid>
                <a:gridCol w="365790"/>
                <a:gridCol w="365790"/>
                <a:gridCol w="365790"/>
                <a:gridCol w="365790"/>
                <a:gridCol w="365790"/>
                <a:gridCol w="365790"/>
                <a:gridCol w="365790"/>
                <a:gridCol w="365790"/>
                <a:gridCol w="365790"/>
                <a:gridCol w="365790"/>
                <a:gridCol w="365790"/>
              </a:tblGrid>
              <a:tr h="22244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Vector Similarity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Clone (1)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53">
                <a:tc gridSpan="2"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2445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Clone (2)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445"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noProof="0"/>
              <a:t>Pairwise matching (Example)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03241" y="1912221"/>
            <a:ext cx="3494153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"Start</a:t>
            </a:r>
            <a:r>
              <a:rPr lang="en-US" sz="1200" dirty="0" smtClean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x = 4.1;	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y = 2.0;	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z1 = y + 3.0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z2 = x + 5.0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=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"Do nothing</a:t>
            </a:r>
            <a:r>
              <a:rPr lang="en-US" sz="1200" dirty="0" smtClean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"End</a:t>
            </a:r>
            <a:r>
              <a:rPr lang="en-US" sz="1200" dirty="0" smtClean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);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(x &gt; 0){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"Inside If"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Clr>
                <a:schemeClr val="tx1"/>
              </a:buClr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}</a:t>
            </a:r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2335" y="3991975"/>
            <a:ext cx="3494153" cy="21236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"Start"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y = 2.0;	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x = 4.1;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z1 = y + 3.0;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=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"Do nothing"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str2 = 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"String 2"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+ x;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"End"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(x &gt; 0){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>
                <a:solidFill>
                  <a:srgbClr val="6D00FF"/>
                </a:solidFill>
                <a:latin typeface="Consolas" charset="0"/>
                <a:ea typeface="Consolas" charset="0"/>
                <a:cs typeface="Consolas" charset="0"/>
              </a:rPr>
              <a:t>"Inside If"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Clr>
                <a:schemeClr val="tx1"/>
              </a:buClr>
            </a:pP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 }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 startAt="10"/>
            </a:pPr>
            <a:r>
              <a:rPr lang="en-US" sz="12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z2 = x + 9.0;	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56078"/>
              </p:ext>
            </p:extLst>
          </p:nvPr>
        </p:nvGraphicFramePr>
        <p:xfrm>
          <a:off x="189068" y="1989203"/>
          <a:ext cx="176412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271"/>
                <a:gridCol w="893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Clone (2)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Clone (1)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5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7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8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9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20166" y="494646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70C0"/>
                </a:solidFill>
              </a:rPr>
              <a:t>8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0166" y="533660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70C0"/>
                </a:solidFill>
              </a:rPr>
              <a:t>9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0166" y="273155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0166" y="309942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B050"/>
                </a:solidFill>
              </a:rPr>
              <a:t>2</a:t>
            </a:r>
            <a:endParaRPr lang="en-US" sz="140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0166" y="346729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B050"/>
                </a:solidFill>
              </a:rPr>
              <a:t>4</a:t>
            </a:r>
            <a:endParaRPr lang="en-US" sz="14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0166" y="569425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B050"/>
                </a:solidFill>
              </a:rPr>
              <a:t>5</a:t>
            </a:r>
            <a:endParaRPr lang="en-US" sz="140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0166" y="235636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1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166" y="384313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7030A0"/>
                </a:solidFill>
              </a:rPr>
              <a:t>6</a:t>
            </a:r>
            <a:endParaRPr lang="en-US" sz="140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0166" y="45880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7030A0"/>
                </a:solidFill>
              </a:rPr>
              <a:t>7</a:t>
            </a:r>
            <a:endParaRPr lang="en-US" sz="1400">
              <a:solidFill>
                <a:srgbClr val="7030A0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20515"/>
              </p:ext>
            </p:extLst>
          </p:nvPr>
        </p:nvGraphicFramePr>
        <p:xfrm>
          <a:off x="193931" y="1996205"/>
          <a:ext cx="1751308" cy="35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654"/>
                <a:gridCol w="875654"/>
              </a:tblGrid>
              <a:tr h="3522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Clone (2)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Clone (1)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194487" y="1996204"/>
            <a:ext cx="700033" cy="3209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/>
              <a:t>Clone Pair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7993" y="2545459"/>
            <a:ext cx="853020" cy="333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Has </a:t>
            </a:r>
            <a:r>
              <a:rPr lang="en-US" sz="900" dirty="0" smtClean="0"/>
              <a:t>control statement?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6147529" y="3137069"/>
            <a:ext cx="1242442" cy="518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(1) Map statements based on </a:t>
            </a:r>
            <a:r>
              <a:rPr lang="en-US" sz="800" dirty="0" smtClean="0"/>
              <a:t>control </a:t>
            </a:r>
            <a:r>
              <a:rPr lang="en-US" sz="800" dirty="0"/>
              <a:t>dependencies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797936" y="3137069"/>
            <a:ext cx="1202941" cy="518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(2) Map statements based on data dependencies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6001" y="3899691"/>
            <a:ext cx="1186810" cy="518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(3) Map statements based on dependencies from method signature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06001" y="4647548"/>
            <a:ext cx="1186810" cy="518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(4) Statements have </a:t>
            </a:r>
            <a:r>
              <a:rPr lang="en-US" sz="900" dirty="0" smtClean="0"/>
              <a:t>no incoming </a:t>
            </a:r>
            <a:r>
              <a:rPr lang="en-US" sz="900" dirty="0"/>
              <a:t>dependencies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06001" y="5373888"/>
            <a:ext cx="1186810" cy="518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(5) Statements not matched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47983" y="5443577"/>
            <a:ext cx="740019" cy="378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/>
              <a:t>Mapping Result</a:t>
            </a:r>
          </a:p>
        </p:txBody>
      </p:sp>
      <p:cxnSp>
        <p:nvCxnSpPr>
          <p:cNvPr id="14" name="Straight Arrow Connector 13"/>
          <p:cNvCxnSpPr>
            <a:stCxn id="20" idx="2"/>
            <a:endCxn id="21" idx="0"/>
          </p:cNvCxnSpPr>
          <p:nvPr/>
        </p:nvCxnSpPr>
        <p:spPr>
          <a:xfrm>
            <a:off x="8399407" y="3655097"/>
            <a:ext cx="0" cy="244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1" idx="2"/>
            <a:endCxn id="22" idx="0"/>
          </p:cNvCxnSpPr>
          <p:nvPr/>
        </p:nvCxnSpPr>
        <p:spPr>
          <a:xfrm>
            <a:off x="8399407" y="4417720"/>
            <a:ext cx="0" cy="22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544502" y="2317128"/>
            <a:ext cx="1" cy="22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2"/>
            <a:endCxn id="20" idx="0"/>
          </p:cNvCxnSpPr>
          <p:nvPr/>
        </p:nvCxnSpPr>
        <p:spPr>
          <a:xfrm>
            <a:off x="7544503" y="2878796"/>
            <a:ext cx="854904" cy="258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>
          <a:xfrm flipH="1">
            <a:off x="6768751" y="2878796"/>
            <a:ext cx="775752" cy="258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  <a:endCxn id="20" idx="1"/>
          </p:cNvCxnSpPr>
          <p:nvPr/>
        </p:nvCxnSpPr>
        <p:spPr>
          <a:xfrm>
            <a:off x="7389971" y="3396082"/>
            <a:ext cx="407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72505" y="2855460"/>
            <a:ext cx="243541" cy="246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Yes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5723" y="2892473"/>
            <a:ext cx="232294" cy="246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No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49468" y="3136018"/>
            <a:ext cx="1242442" cy="5180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(1) Map statements based on control dependencies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9811" y="3134037"/>
            <a:ext cx="1202941" cy="5180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(2) Map statements based on data dependencies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06001" y="3882331"/>
            <a:ext cx="1186810" cy="537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(3) Map statements based on dependencies from method signature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07366" y="4650897"/>
            <a:ext cx="1186810" cy="5180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(4) Statements have </a:t>
            </a:r>
            <a:r>
              <a:rPr lang="en-US" sz="900" dirty="0" smtClean="0"/>
              <a:t>no incoming </a:t>
            </a:r>
            <a:r>
              <a:rPr lang="en-US" sz="900" dirty="0"/>
              <a:t>dependencies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04612" y="5374216"/>
            <a:ext cx="1186810" cy="5180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(5) Statements not matched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47983" y="5443577"/>
            <a:ext cx="740019" cy="37865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Mapping Result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117993" y="2545371"/>
            <a:ext cx="853020" cy="3333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/>
              <a:t>Has </a:t>
            </a:r>
            <a:r>
              <a:rPr lang="en-US" sz="900" dirty="0" smtClean="0"/>
              <a:t>control statement?</a:t>
            </a:r>
            <a:endParaRPr lang="en-US" sz="9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1843972" y="4884526"/>
            <a:ext cx="936475" cy="338554"/>
          </a:xfrm>
          <a:prstGeom prst="rect">
            <a:avLst/>
          </a:prstGeom>
          <a:solidFill>
            <a:srgbClr val="4D1434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Cone (2)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1904686" y="2868575"/>
            <a:ext cx="936475" cy="338554"/>
          </a:xfrm>
          <a:prstGeom prst="rect">
            <a:avLst/>
          </a:prstGeom>
          <a:solidFill>
            <a:srgbClr val="4D1434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Cone (1)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98017" y="5165577"/>
            <a:ext cx="0" cy="22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1"/>
            <a:endCxn id="13" idx="3"/>
          </p:cNvCxnSpPr>
          <p:nvPr/>
        </p:nvCxnSpPr>
        <p:spPr>
          <a:xfrm flipH="1">
            <a:off x="7488002" y="5632903"/>
            <a:ext cx="3179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27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Pairwise matching (</a:t>
            </a:r>
            <a:r>
              <a:rPr lang="en-US" noProof="0" smtClean="0"/>
              <a:t>Example)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" y="2095499"/>
            <a:ext cx="8808869" cy="31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Approach</a:t>
            </a:r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05367" y="218599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Clone Parsing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78813" y="218548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Project Parsing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78198" y="3471492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Information Extraction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27466" y="5004306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Pairwise Matching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08302" y="5004306"/>
            <a:ext cx="1176884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/>
              <a:t>Statement Alignment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30400" y="4997482"/>
            <a:ext cx="1351851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Refactorability Assessment</a:t>
            </a:r>
          </a:p>
        </p:txBody>
      </p:sp>
      <p:sp>
        <p:nvSpPr>
          <p:cNvPr id="58" name="Parallelogram 57"/>
          <p:cNvSpPr/>
          <p:nvPr/>
        </p:nvSpPr>
        <p:spPr>
          <a:xfrm flipH="1">
            <a:off x="5996694" y="2185487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Project</a:t>
            </a:r>
          </a:p>
        </p:txBody>
      </p:sp>
      <p:sp>
        <p:nvSpPr>
          <p:cNvPr id="59" name="Parallelogram 58"/>
          <p:cNvSpPr/>
          <p:nvPr/>
        </p:nvSpPr>
        <p:spPr>
          <a:xfrm flipH="1">
            <a:off x="2274595" y="3462894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Clone Groups</a:t>
            </a:r>
          </a:p>
        </p:txBody>
      </p:sp>
      <p:cxnSp>
        <p:nvCxnSpPr>
          <p:cNvPr id="63" name="Straight Arrow Connector 62"/>
          <p:cNvCxnSpPr>
            <a:stCxn id="77" idx="3"/>
            <a:endCxn id="64" idx="2"/>
          </p:cNvCxnSpPr>
          <p:nvPr/>
        </p:nvCxnSpPr>
        <p:spPr>
          <a:xfrm>
            <a:off x="7242689" y="3735730"/>
            <a:ext cx="559467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 flipH="1">
            <a:off x="7733947" y="3462894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Sub Groups</a:t>
            </a:r>
          </a:p>
        </p:txBody>
      </p:sp>
      <p:cxnSp>
        <p:nvCxnSpPr>
          <p:cNvPr id="65" name="Straight Arrow Connector 48"/>
          <p:cNvCxnSpPr>
            <a:stCxn id="64" idx="3"/>
            <a:endCxn id="55" idx="3"/>
          </p:cNvCxnSpPr>
          <p:nvPr/>
        </p:nvCxnSpPr>
        <p:spPr>
          <a:xfrm rot="5400000">
            <a:off x="7078572" y="4034345"/>
            <a:ext cx="1268576" cy="1217019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1920" y="2175848"/>
            <a:ext cx="1296079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Clone Detection Tool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727999" y="2448684"/>
            <a:ext cx="477368" cy="101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55697" y="2458323"/>
            <a:ext cx="909206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566640" y="2731159"/>
            <a:ext cx="615" cy="74033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77" idx="1"/>
          </p:cNvCxnSpPr>
          <p:nvPr/>
        </p:nvCxnSpPr>
        <p:spPr>
          <a:xfrm flipV="1">
            <a:off x="5155081" y="3735730"/>
            <a:ext cx="713886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244813" y="3735730"/>
            <a:ext cx="733385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93808" y="2731669"/>
            <a:ext cx="1" cy="73122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085186" y="5277142"/>
            <a:ext cx="842280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82251" y="5270318"/>
            <a:ext cx="526051" cy="68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68967" y="2956199"/>
            <a:ext cx="1373722" cy="155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12702" y="3098802"/>
            <a:ext cx="1080985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Common Structure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112702" y="3912706"/>
            <a:ext cx="1080985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Differences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702428" y="3644475"/>
            <a:ext cx="0" cy="26823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5515556" y="3603108"/>
            <a:ext cx="962123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3853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Statement alignment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1988432"/>
            <a:ext cx="8272211" cy="3470028"/>
          </a:xfrm>
        </p:spPr>
        <p:txBody>
          <a:bodyPr anchor="t">
            <a:normAutofit lnSpcReduction="10000"/>
          </a:bodyPr>
          <a:lstStyle/>
          <a:p>
            <a:r>
              <a:rPr lang="en-US" sz="1600" noProof="0" dirty="0" smtClean="0"/>
              <a:t>The results from previous step (Pairwise Matching) are matched pairs. </a:t>
            </a:r>
          </a:p>
          <a:p>
            <a:endParaRPr lang="en-US" sz="1600" noProof="0" dirty="0" smtClean="0"/>
          </a:p>
          <a:p>
            <a:r>
              <a:rPr lang="en-US" sz="1600" noProof="0" dirty="0" smtClean="0"/>
              <a:t>The goal of this step is to connect the mapped statements in these pairs and to find all common statements across the fragments in the cluster. </a:t>
            </a:r>
          </a:p>
          <a:p>
            <a:endParaRPr lang="en-US" sz="1600" noProof="0" dirty="0" smtClean="0"/>
          </a:p>
          <a:p>
            <a:r>
              <a:rPr lang="en-US" sz="1600" noProof="0" dirty="0" smtClean="0"/>
              <a:t>The alignment process follows a transitive approach, so in our example:</a:t>
            </a:r>
          </a:p>
          <a:p>
            <a:pPr lvl="1"/>
            <a:r>
              <a:rPr lang="en-US" sz="1400" noProof="0" dirty="0" smtClean="0"/>
              <a:t>Cluster contains three clones: Clone (2), Clone (3), Clone (4)</a:t>
            </a:r>
          </a:p>
          <a:p>
            <a:pPr lvl="1"/>
            <a:r>
              <a:rPr lang="en-US" sz="1400" noProof="0" dirty="0" smtClean="0"/>
              <a:t>Pairwise Matching return two pairs: </a:t>
            </a:r>
          </a:p>
          <a:p>
            <a:pPr lvl="2"/>
            <a:r>
              <a:rPr lang="en-US" sz="1200" noProof="0" dirty="0" smtClean="0"/>
              <a:t>Pair1: Clone (2) and Clone (3)</a:t>
            </a:r>
          </a:p>
          <a:p>
            <a:pPr lvl="2"/>
            <a:r>
              <a:rPr lang="en-US" sz="1200" noProof="0" dirty="0" smtClean="0"/>
              <a:t>Pair2: Clone (3) and Clone (4)</a:t>
            </a:r>
          </a:p>
          <a:p>
            <a:pPr lvl="1"/>
            <a:r>
              <a:rPr lang="en-US" sz="1400" noProof="0" dirty="0" smtClean="0"/>
              <a:t>Alignment results in the next slide.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Motivation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01033"/>
            <a:ext cx="8272211" cy="3470028"/>
          </a:xfrm>
        </p:spPr>
        <p:txBody>
          <a:bodyPr anchor="t">
            <a:normAutofit/>
          </a:bodyPr>
          <a:lstStyle/>
          <a:p>
            <a:r>
              <a:rPr lang="en-US" sz="1800" noProof="0" dirty="0" smtClean="0"/>
              <a:t>Amount of clones in the systems</a:t>
            </a:r>
          </a:p>
          <a:p>
            <a:pPr lvl="1"/>
            <a:r>
              <a:rPr lang="en-US" sz="1600" noProof="0" dirty="0" smtClean="0"/>
              <a:t>Researchers reported that clones in systems range between </a:t>
            </a:r>
            <a:r>
              <a:rPr lang="en-US" sz="1600" b="1" noProof="0" dirty="0" smtClean="0"/>
              <a:t>5%</a:t>
            </a:r>
            <a:r>
              <a:rPr lang="en-US" sz="1600" noProof="0" dirty="0" smtClean="0"/>
              <a:t> to </a:t>
            </a:r>
            <a:r>
              <a:rPr lang="en-US" sz="1600" b="1" noProof="0" dirty="0" smtClean="0"/>
              <a:t>50%</a:t>
            </a:r>
            <a:r>
              <a:rPr lang="en-US" sz="1600" noProof="0" dirty="0" smtClean="0"/>
              <a:t> of the systems code base.</a:t>
            </a:r>
          </a:p>
          <a:p>
            <a:endParaRPr lang="en-US" sz="1400" noProof="0" dirty="0"/>
          </a:p>
          <a:p>
            <a:r>
              <a:rPr lang="en-US" sz="1800" noProof="0" dirty="0" smtClean="0"/>
              <a:t>Lack of mature and reliable clone refactoring tools</a:t>
            </a:r>
          </a:p>
          <a:p>
            <a:pPr lvl="1"/>
            <a:r>
              <a:rPr lang="en-US" sz="1600" noProof="0" dirty="0" smtClean="0"/>
              <a:t>Support specific clone types</a:t>
            </a:r>
          </a:p>
          <a:p>
            <a:pPr lvl="1"/>
            <a:r>
              <a:rPr lang="en-US" sz="1600" noProof="0" dirty="0" smtClean="0"/>
              <a:t>Other limitations</a:t>
            </a:r>
          </a:p>
          <a:p>
            <a:endParaRPr lang="en-US" sz="1400" noProof="0" dirty="0" smtClean="0"/>
          </a:p>
          <a:p>
            <a:r>
              <a:rPr lang="en-US" sz="1800" noProof="0" dirty="0" smtClean="0"/>
              <a:t>Developers care about duplicate code and they try to avoid duplicate code when performing maintenance tasks. [YamashitaUSER2013, SilvaFSE2016]</a:t>
            </a:r>
            <a:endParaRPr lang="en-US" sz="1800" noProof="0" dirty="0"/>
          </a:p>
          <a:p>
            <a:endParaRPr lang="en-US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888"/>
            <a:ext cx="9144000" cy="36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Approach</a:t>
            </a:r>
            <a:endParaRPr lang="en-US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05367" y="218599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Clone Parsing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78813" y="2185487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Project Parsing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78198" y="3471492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Information Extraction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927466" y="5004306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Pairwise Matching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08302" y="5004306"/>
            <a:ext cx="1176884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Statement Alignment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30400" y="4997482"/>
            <a:ext cx="1351851" cy="545672"/>
          </a:xfrm>
          <a:prstGeom prst="rect">
            <a:avLst/>
          </a:prstGeom>
          <a:gradFill flip="none" rotWithShape="1">
            <a:gsLst>
              <a:gs pos="0">
                <a:srgbClr val="FFFF00">
                  <a:lumMod val="99000"/>
                  <a:lumOff val="1000"/>
                </a:srgbClr>
              </a:gs>
              <a:gs pos="100000">
                <a:srgbClr val="4D1434">
                  <a:lumMod val="43000"/>
                  <a:lumOff val="57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Refactorability Assessment</a:t>
            </a:r>
          </a:p>
        </p:txBody>
      </p:sp>
      <p:sp>
        <p:nvSpPr>
          <p:cNvPr id="58" name="Parallelogram 57"/>
          <p:cNvSpPr/>
          <p:nvPr/>
        </p:nvSpPr>
        <p:spPr>
          <a:xfrm flipH="1">
            <a:off x="5996694" y="2185487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Project</a:t>
            </a:r>
          </a:p>
        </p:txBody>
      </p:sp>
      <p:sp>
        <p:nvSpPr>
          <p:cNvPr id="59" name="Parallelogram 58"/>
          <p:cNvSpPr/>
          <p:nvPr/>
        </p:nvSpPr>
        <p:spPr>
          <a:xfrm flipH="1">
            <a:off x="2274595" y="3462894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Clone Groups</a:t>
            </a:r>
          </a:p>
        </p:txBody>
      </p:sp>
      <p:cxnSp>
        <p:nvCxnSpPr>
          <p:cNvPr id="63" name="Straight Arrow Connector 62"/>
          <p:cNvCxnSpPr>
            <a:stCxn id="77" idx="3"/>
            <a:endCxn id="64" idx="2"/>
          </p:cNvCxnSpPr>
          <p:nvPr/>
        </p:nvCxnSpPr>
        <p:spPr>
          <a:xfrm>
            <a:off x="7242689" y="3735730"/>
            <a:ext cx="613820" cy="915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 flipH="1">
            <a:off x="7788300" y="3472046"/>
            <a:ext cx="1038427" cy="545672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dk1">
                    <a:alpha val="50000"/>
                  </a:schemeClr>
                </a:solidFill>
              </a:rPr>
              <a:t>Sub Groups</a:t>
            </a:r>
          </a:p>
        </p:txBody>
      </p:sp>
      <p:cxnSp>
        <p:nvCxnSpPr>
          <p:cNvPr id="65" name="Straight Arrow Connector 48"/>
          <p:cNvCxnSpPr/>
          <p:nvPr/>
        </p:nvCxnSpPr>
        <p:spPr>
          <a:xfrm rot="5400000">
            <a:off x="7093075" y="4062703"/>
            <a:ext cx="1225716" cy="1203162"/>
          </a:xfrm>
          <a:prstGeom prst="bentConnector2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1920" y="2175848"/>
            <a:ext cx="1296079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Clone Detection Tool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727999" y="2448684"/>
            <a:ext cx="477368" cy="101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55697" y="2458323"/>
            <a:ext cx="909206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566640" y="2731159"/>
            <a:ext cx="615" cy="74033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77" idx="1"/>
          </p:cNvCxnSpPr>
          <p:nvPr/>
        </p:nvCxnSpPr>
        <p:spPr>
          <a:xfrm flipV="1">
            <a:off x="5155081" y="3735730"/>
            <a:ext cx="713886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244813" y="3735730"/>
            <a:ext cx="733385" cy="85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93808" y="2731669"/>
            <a:ext cx="1" cy="73122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085186" y="5277142"/>
            <a:ext cx="842280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3382251" y="5270318"/>
            <a:ext cx="526051" cy="682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68967" y="2956199"/>
            <a:ext cx="1373722" cy="155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 b="1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12702" y="3098802"/>
            <a:ext cx="1080985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>
                <a:solidFill>
                  <a:schemeClr val="tx1">
                    <a:alpha val="50000"/>
                  </a:schemeClr>
                </a:solidFill>
              </a:rPr>
              <a:t>Common Structure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112702" y="3912706"/>
            <a:ext cx="1080985" cy="54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Differences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702428" y="3644475"/>
            <a:ext cx="0" cy="26823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5515556" y="3603108"/>
            <a:ext cx="962123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50" b="1" dirty="0">
                <a:solidFill>
                  <a:schemeClr val="tx1">
                    <a:alpha val="50000"/>
                  </a:schemeClr>
                </a:solidFill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12887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Refactorability </a:t>
            </a:r>
            <a:r>
              <a:rPr lang="en-US" noProof="0" smtClean="0"/>
              <a:t>Assessment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011292"/>
            <a:ext cx="8272211" cy="3470028"/>
          </a:xfrm>
        </p:spPr>
        <p:txBody>
          <a:bodyPr anchor="t">
            <a:noAutofit/>
          </a:bodyPr>
          <a:lstStyle/>
          <a:p>
            <a:r>
              <a:rPr lang="en-US" sz="2000" noProof="0" dirty="0" smtClean="0"/>
              <a:t>To validate if the clones within the same cluster can </a:t>
            </a:r>
            <a:r>
              <a:rPr lang="en-US" sz="2000" noProof="0" smtClean="0"/>
              <a:t>be refactored</a:t>
            </a:r>
            <a:endParaRPr lang="en-US" sz="2000" noProof="0" dirty="0" smtClean="0"/>
          </a:p>
          <a:p>
            <a:endParaRPr lang="en-US" sz="2000" noProof="0" dirty="0" smtClean="0"/>
          </a:p>
          <a:p>
            <a:r>
              <a:rPr lang="en-US" sz="2000" noProof="0" dirty="0" smtClean="0"/>
              <a:t>We extended the work of  </a:t>
            </a:r>
            <a:r>
              <a:rPr lang="en-US" sz="2000" noProof="0" dirty="0" err="1" smtClean="0"/>
              <a:t>Tsantalis</a:t>
            </a:r>
            <a:r>
              <a:rPr lang="en-US" sz="2000" noProof="0" dirty="0" smtClean="0"/>
              <a:t> </a:t>
            </a:r>
            <a:r>
              <a:rPr lang="en-US" sz="2000" noProof="0" dirty="0"/>
              <a:t>et al</a:t>
            </a:r>
            <a:r>
              <a:rPr lang="en-US" sz="2000" noProof="0" dirty="0" smtClean="0"/>
              <a:t>. </a:t>
            </a:r>
            <a:r>
              <a:rPr lang="en-US" sz="2000" dirty="0"/>
              <a:t>[TsantalisTSE2015] </a:t>
            </a:r>
            <a:r>
              <a:rPr lang="en-US" sz="2000" noProof="0" dirty="0" smtClean="0"/>
              <a:t>to accept more than two fragments and return refactorability status </a:t>
            </a:r>
          </a:p>
          <a:p>
            <a:endParaRPr lang="en-US" sz="2000" noProof="0" dirty="0" smtClean="0"/>
          </a:p>
          <a:p>
            <a:r>
              <a:rPr lang="en-US" sz="2000" noProof="0" dirty="0" smtClean="0"/>
              <a:t>A cluster is refactorable if it passes all the 8-Preconditions proposed </a:t>
            </a:r>
            <a:r>
              <a:rPr lang="en-US" sz="2000" noProof="0" dirty="0"/>
              <a:t>by </a:t>
            </a:r>
            <a:r>
              <a:rPr lang="en-US" sz="2000" noProof="0" dirty="0" err="1"/>
              <a:t>Tsantalis</a:t>
            </a:r>
            <a:r>
              <a:rPr lang="en-US" sz="2000" noProof="0" dirty="0"/>
              <a:t> et al</a:t>
            </a:r>
            <a:r>
              <a:rPr lang="en-US" sz="2000" dirty="0"/>
              <a:t>. [TsantalisTSE2015] </a:t>
            </a:r>
            <a:endParaRPr lang="en-US" sz="2000" noProof="0" dirty="0" smtClean="0"/>
          </a:p>
          <a:p>
            <a:endParaRPr lang="en-US" sz="2000" noProof="0" dirty="0"/>
          </a:p>
          <a:p>
            <a:endParaRPr lang="en-US" sz="20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" y="768778"/>
            <a:ext cx="9027398" cy="4473782"/>
          </a:xfrm>
        </p:spPr>
      </p:pic>
    </p:spTree>
    <p:extLst>
      <p:ext uri="{BB962C8B-B14F-4D97-AF65-F5344CB8AC3E}">
        <p14:creationId xmlns:p14="http://schemas.microsoft.com/office/powerpoint/2010/main" val="7574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/>
              <a:t>Qualitative study</a:t>
            </a:r>
            <a:endParaRPr lang="en-US" sz="3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Qualitative </a:t>
            </a:r>
            <a:r>
              <a:rPr lang="en-US" noProof="0" smtClean="0"/>
              <a:t>study (Setup)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3" y="2018794"/>
            <a:ext cx="6153165" cy="2751170"/>
          </a:xfrm>
        </p:spPr>
        <p:txBody>
          <a:bodyPr anchor="t">
            <a:noAutofit/>
          </a:bodyPr>
          <a:lstStyle/>
          <a:p>
            <a:r>
              <a:rPr lang="en-US" sz="2000" noProof="0" dirty="0" smtClean="0"/>
              <a:t>Project</a:t>
            </a:r>
            <a:r>
              <a:rPr lang="en-US" sz="2000" noProof="0" dirty="0"/>
              <a:t>: </a:t>
            </a:r>
            <a:r>
              <a:rPr lang="en-US" sz="2000" noProof="0" dirty="0" err="1"/>
              <a:t>JFreeChart</a:t>
            </a:r>
            <a:r>
              <a:rPr lang="en-US" sz="2000" noProof="0" dirty="0"/>
              <a:t> </a:t>
            </a:r>
            <a:r>
              <a:rPr lang="en-US" sz="2000" noProof="0" dirty="0" smtClean="0"/>
              <a:t>1.0.10</a:t>
            </a:r>
          </a:p>
          <a:p>
            <a:r>
              <a:rPr lang="en-US" sz="2000" noProof="0" dirty="0" smtClean="0"/>
              <a:t>Clone Set: Clones were detected by Deckard in production code only.</a:t>
            </a:r>
          </a:p>
          <a:p>
            <a:pPr lvl="1"/>
            <a:r>
              <a:rPr lang="en-US" sz="1800" noProof="0" dirty="0"/>
              <a:t>Total clone instances: </a:t>
            </a:r>
            <a:r>
              <a:rPr lang="en-US" sz="1800" noProof="0" dirty="0" smtClean="0"/>
              <a:t>2306</a:t>
            </a:r>
          </a:p>
          <a:p>
            <a:pPr lvl="1"/>
            <a:r>
              <a:rPr lang="en-US" sz="1800" noProof="0" dirty="0" smtClean="0"/>
              <a:t>Total groups: 847</a:t>
            </a:r>
          </a:p>
          <a:p>
            <a:pPr lvl="1"/>
            <a:endParaRPr lang="en-US" sz="1600" noProof="0" dirty="0" smtClean="0"/>
          </a:p>
          <a:p>
            <a:r>
              <a:rPr lang="en-US" sz="2000" noProof="0" dirty="0" smtClean="0"/>
              <a:t>Pairwise matching is done to all pair combination for clones within the same cluster</a:t>
            </a:r>
          </a:p>
          <a:p>
            <a:pPr lvl="1"/>
            <a:endParaRPr lang="en-US" sz="1600" noProof="0" dirty="0" smtClean="0"/>
          </a:p>
          <a:p>
            <a:pPr lvl="1"/>
            <a:endParaRPr lang="en-US" sz="16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49172"/>
              </p:ext>
            </p:extLst>
          </p:nvPr>
        </p:nvGraphicFramePr>
        <p:xfrm>
          <a:off x="5997132" y="2443157"/>
          <a:ext cx="2567748" cy="172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907"/>
                <a:gridCol w="1511841"/>
              </a:tblGrid>
              <a:tr h="4537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Group Size</a:t>
                      </a:r>
                      <a:endParaRPr lang="en-US" sz="12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Number of Groups</a:t>
                      </a:r>
                      <a:endParaRPr lang="en-US" sz="1200" dirty="0"/>
                    </a:p>
                  </a:txBody>
                  <a:tcPr marL="51435" marR="51435" marT="25718" marB="25718" anchor="ctr"/>
                </a:tc>
              </a:tr>
              <a:tr h="254874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591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54874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92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54874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98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54874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5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21</a:t>
                      </a:r>
                      <a:endParaRPr lang="en-US" sz="1200"/>
                    </a:p>
                  </a:txBody>
                  <a:tcPr marL="51435" marR="51435" marT="25718" marB="25718"/>
                </a:tc>
              </a:tr>
              <a:tr h="254874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&gt;5</a:t>
                      </a:r>
                      <a:endParaRPr lang="en-US" sz="12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</a:t>
                      </a:r>
                      <a:endParaRPr lang="en-US" sz="12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2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Qualitative </a:t>
            </a:r>
            <a:r>
              <a:rPr lang="en-US" noProof="0" smtClean="0"/>
              <a:t>study (Discussion)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026532"/>
            <a:ext cx="8272211" cy="3470028"/>
          </a:xfrm>
        </p:spPr>
        <p:txBody>
          <a:bodyPr anchor="t">
            <a:normAutofit/>
          </a:bodyPr>
          <a:lstStyle/>
          <a:p>
            <a:r>
              <a:rPr lang="en-US" sz="1800" b="1" noProof="0" dirty="0" smtClean="0"/>
              <a:t>Accuracy Evaluation</a:t>
            </a:r>
          </a:p>
          <a:p>
            <a:pPr lvl="1"/>
            <a:r>
              <a:rPr lang="en-US" sz="1600" noProof="0" dirty="0" smtClean="0"/>
              <a:t>If pairs are similarly matched by Our work and </a:t>
            </a:r>
            <a:r>
              <a:rPr lang="en-US" sz="1600" noProof="0" dirty="0" err="1" smtClean="0"/>
              <a:t>Tsantalis</a:t>
            </a:r>
            <a:r>
              <a:rPr lang="en-US" sz="1600" noProof="0" dirty="0" smtClean="0"/>
              <a:t> et al</a:t>
            </a:r>
            <a:r>
              <a:rPr lang="en-US" sz="1600" noProof="0" dirty="0"/>
              <a:t>. [</a:t>
            </a:r>
            <a:r>
              <a:rPr lang="en-US" sz="1600" noProof="0" dirty="0" smtClean="0"/>
              <a:t>TsantalisTSE2015] work. </a:t>
            </a:r>
          </a:p>
          <a:p>
            <a:r>
              <a:rPr lang="en-US" sz="1800" b="1" noProof="0" dirty="0" smtClean="0"/>
              <a:t>Performance Evaluation</a:t>
            </a:r>
          </a:p>
          <a:p>
            <a:pPr lvl="1"/>
            <a:r>
              <a:rPr lang="en-US" sz="1600" noProof="0" dirty="0" smtClean="0"/>
              <a:t>Compare the time for our work to </a:t>
            </a:r>
            <a:r>
              <a:rPr lang="en-US" sz="1600" noProof="0" dirty="0" err="1"/>
              <a:t>Tsantalis</a:t>
            </a:r>
            <a:r>
              <a:rPr lang="en-US" sz="1600" noProof="0" dirty="0"/>
              <a:t> et al. work [TsantalisTSE2015] </a:t>
            </a:r>
            <a:r>
              <a:rPr lang="en-US" sz="1600" noProof="0" dirty="0" smtClean="0"/>
              <a:t>time.</a:t>
            </a:r>
          </a:p>
          <a:p>
            <a:r>
              <a:rPr lang="en-US" sz="1800" b="1" noProof="0" dirty="0" smtClean="0"/>
              <a:t>Clustering Evaluation</a:t>
            </a:r>
          </a:p>
          <a:p>
            <a:pPr lvl="1"/>
            <a:r>
              <a:rPr lang="en-US" sz="1600" noProof="0" dirty="0" smtClean="0"/>
              <a:t>The impact of the second step of clustering (Differences) in improving groups refactorability.</a:t>
            </a:r>
          </a:p>
          <a:p>
            <a:r>
              <a:rPr lang="en-US" sz="1800" b="1" noProof="0" dirty="0" smtClean="0"/>
              <a:t>Clone Group level Evaluation</a:t>
            </a:r>
          </a:p>
          <a:p>
            <a:pPr lvl="1"/>
            <a:r>
              <a:rPr lang="en-US" sz="1600" noProof="0" dirty="0" smtClean="0"/>
              <a:t>We assess the </a:t>
            </a:r>
            <a:r>
              <a:rPr lang="en-US" sz="1600" noProof="0" dirty="0" err="1" smtClean="0"/>
              <a:t>Grous</a:t>
            </a:r>
            <a:r>
              <a:rPr lang="en-US" sz="1600" noProof="0" dirty="0" smtClean="0"/>
              <a:t> refactorability, along with the execution time for the whole approach.</a:t>
            </a:r>
          </a:p>
          <a:p>
            <a:pPr lvl="1"/>
            <a:r>
              <a:rPr lang="en-US" sz="1600" noProof="0" dirty="0" smtClean="0"/>
              <a:t>Group time is in compare to </a:t>
            </a:r>
            <a:r>
              <a:rPr lang="en-US" sz="1600" noProof="0" dirty="0" err="1"/>
              <a:t>Tsantalis</a:t>
            </a:r>
            <a:r>
              <a:rPr lang="en-US" sz="1600" noProof="0" dirty="0"/>
              <a:t> et al. work [TsantalisTSE2015]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Accuracy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3508525"/>
            <a:ext cx="8272211" cy="959190"/>
          </a:xfrm>
        </p:spPr>
        <p:txBody>
          <a:bodyPr anchor="t">
            <a:noAutofit/>
          </a:bodyPr>
          <a:lstStyle/>
          <a:p>
            <a:r>
              <a:rPr lang="en-US" sz="1800" noProof="0" dirty="0" smtClean="0"/>
              <a:t>For Clone Type I our work has an identical </a:t>
            </a:r>
            <a:r>
              <a:rPr lang="en-US" sz="1800" noProof="0" dirty="0"/>
              <a:t>matching to </a:t>
            </a:r>
            <a:r>
              <a:rPr lang="en-US" sz="1800" noProof="0" dirty="0" err="1"/>
              <a:t>Tsantalis</a:t>
            </a:r>
            <a:r>
              <a:rPr lang="en-US" sz="1800" noProof="0" dirty="0"/>
              <a:t> et al</a:t>
            </a:r>
            <a:r>
              <a:rPr lang="en-US" sz="1800" noProof="0" dirty="0" smtClean="0"/>
              <a:t>. </a:t>
            </a:r>
          </a:p>
          <a:p>
            <a:r>
              <a:rPr lang="en-US" sz="1800" noProof="0" dirty="0" smtClean="0"/>
              <a:t>For Type II and Type III there are differences</a:t>
            </a:r>
            <a:r>
              <a:rPr lang="en-US" sz="1800" dirty="0"/>
              <a:t>:</a:t>
            </a:r>
            <a:endParaRPr lang="en-US" sz="18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9995"/>
              </p:ext>
            </p:extLst>
          </p:nvPr>
        </p:nvGraphicFramePr>
        <p:xfrm>
          <a:off x="1973579" y="2001265"/>
          <a:ext cx="5189221" cy="119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37"/>
                <a:gridCol w="1287605"/>
                <a:gridCol w="1445829"/>
                <a:gridCol w="1516150"/>
              </a:tblGrid>
              <a:tr h="3984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Clone Type</a:t>
                      </a:r>
                      <a:endParaRPr lang="en-US" sz="1200" dirty="0"/>
                    </a:p>
                  </a:txBody>
                  <a:tcPr marL="51435" marR="51435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 Number of clone pairs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Identical mapping at Pair</a:t>
                      </a:r>
                      <a:r>
                        <a:rPr lang="en-US" sz="1200" baseline="0" dirty="0" smtClean="0"/>
                        <a:t> level </a:t>
                      </a:r>
                      <a:endParaRPr lang="en-US" sz="1200" dirty="0"/>
                    </a:p>
                  </a:txBody>
                  <a:tcPr marL="51435" marR="51435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Identical mapping at statement level</a:t>
                      </a:r>
                      <a:endParaRPr lang="en-US" sz="1200" dirty="0"/>
                    </a:p>
                  </a:txBody>
                  <a:tcPr marL="51435" marR="51435" marT="25718" marB="25718" anchor="ctr">
                    <a:solidFill>
                      <a:schemeClr val="accent2"/>
                    </a:solidFill>
                  </a:tcPr>
                </a:tc>
              </a:tr>
              <a:tr h="259287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Type I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326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100%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 marL="51435" marR="51435" marT="25718" marB="25718" anchor="ctr"/>
                </a:tc>
              </a:tr>
              <a:tr h="259287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Type II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732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94%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98%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</a:tr>
              <a:tr h="259287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Type III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62.5%</a:t>
                      </a:r>
                      <a:endParaRPr lang="en-US" sz="120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93%</a:t>
                      </a:r>
                      <a:endParaRPr lang="en-US" sz="1200" dirty="0"/>
                    </a:p>
                  </a:txBody>
                  <a:tcPr marL="51435" marR="51435" marT="25718" marB="25718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1104" y="562249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369"/>
              </p:ext>
            </p:extLst>
          </p:nvPr>
        </p:nvGraphicFramePr>
        <p:xfrm>
          <a:off x="1244440" y="4552674"/>
          <a:ext cx="6954680" cy="971827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892547"/>
                <a:gridCol w="1184833"/>
                <a:gridCol w="1192526"/>
                <a:gridCol w="1100202"/>
                <a:gridCol w="1100202"/>
                <a:gridCol w="1484370"/>
              </a:tblGrid>
              <a:tr h="57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+mn-lt"/>
                        </a:rPr>
                        <a:t>Clone 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Type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u="none" strike="noStrike" dirty="0" smtClean="0">
                          <a:effectLst/>
                          <a:latin typeface="+mn-lt"/>
                        </a:rPr>
                        <a:t>Number of 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clone pairs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+mn-lt"/>
                        </a:rPr>
                        <a:t> Different mapping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+mn-lt"/>
                        </a:rPr>
                        <a:t> More mapped statements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Less mapped statements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mapping &amp; more mapped statements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3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u="none" strike="noStrike" dirty="0" err="1">
                          <a:effectLst/>
                          <a:latin typeface="+mn-lt"/>
                        </a:rPr>
                        <a:t>Type</a:t>
                      </a:r>
                      <a:r>
                        <a:rPr lang="mr-IN" sz="1100" u="none" strike="noStrike" dirty="0">
                          <a:effectLst/>
                          <a:latin typeface="+mn-lt"/>
                        </a:rPr>
                        <a:t> II                                           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  <a:latin typeface="+mn-lt"/>
                        </a:rPr>
                        <a:t>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33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u="none" strike="noStrike" dirty="0" err="1">
                          <a:effectLst/>
                          <a:latin typeface="+mn-lt"/>
                        </a:rPr>
                        <a:t>Type</a:t>
                      </a:r>
                      <a:r>
                        <a:rPr lang="mr-IN" sz="1100" u="none" strike="noStrike" dirty="0">
                          <a:effectLst/>
                          <a:latin typeface="+mn-lt"/>
                        </a:rPr>
                        <a:t> III                                          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4" y="984816"/>
            <a:ext cx="8525516" cy="2274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4" y="3467478"/>
            <a:ext cx="8619477" cy="2316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9591" y="657528"/>
            <a:ext cx="2189895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Different statement Mapping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66091" y="1835665"/>
            <a:ext cx="11096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350"/>
              <a:t>Our Mapping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578785" y="4409835"/>
            <a:ext cx="1789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350" dirty="0" err="1"/>
              <a:t>Tsantalis</a:t>
            </a:r>
            <a:r>
              <a:rPr lang="en-US" sz="1350" dirty="0"/>
              <a:t> et al. Mapping</a:t>
            </a:r>
          </a:p>
        </p:txBody>
      </p:sp>
    </p:spTree>
    <p:extLst>
      <p:ext uri="{BB962C8B-B14F-4D97-AF65-F5344CB8AC3E}">
        <p14:creationId xmlns:p14="http://schemas.microsoft.com/office/powerpoint/2010/main" val="357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71264" y="2664717"/>
            <a:ext cx="11096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350" dirty="0"/>
              <a:t>Our Mapping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5" y="3259723"/>
            <a:ext cx="8628119" cy="13988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6484" y="4703899"/>
            <a:ext cx="1828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350" err="1"/>
              <a:t>Tsantalis</a:t>
            </a:r>
            <a:r>
              <a:rPr lang="en-US" sz="1350" dirty="0"/>
              <a:t> et al., Mapping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9591" y="657528"/>
            <a:ext cx="1978234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More statements </a:t>
            </a:r>
            <a:r>
              <a:rPr lang="en-US" sz="1350" dirty="0" smtClean="0">
                <a:solidFill>
                  <a:schemeClr val="bg1"/>
                </a:solidFill>
              </a:rPr>
              <a:t>mapped</a:t>
            </a: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462"/>
            <a:ext cx="8946247" cy="12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Clone Types</a:t>
            </a:r>
            <a:endParaRPr lang="en-US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" y="2216103"/>
            <a:ext cx="8734228" cy="3421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1985825"/>
            <a:ext cx="8272211" cy="3470028"/>
          </a:xfrm>
        </p:spPr>
        <p:txBody>
          <a:bodyPr anchor="t">
            <a:normAutofit/>
          </a:bodyPr>
          <a:lstStyle/>
          <a:p>
            <a:r>
              <a:rPr lang="en-US" sz="1600" noProof="0" dirty="0" smtClean="0"/>
              <a:t>Clone Type I</a:t>
            </a: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4586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15052" y="613421"/>
            <a:ext cx="1901546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</a:rPr>
              <a:t>Less statements mapped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7" y="1135765"/>
            <a:ext cx="8811217" cy="1813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7" y="3477488"/>
            <a:ext cx="8811217" cy="1644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3116" y="2861934"/>
            <a:ext cx="16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Our Mapping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601" y="5121592"/>
            <a:ext cx="188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Tsantalis</a:t>
            </a:r>
            <a:r>
              <a:rPr lang="en-US" sz="1350" dirty="0"/>
              <a:t> et al., Mapping</a:t>
            </a:r>
          </a:p>
        </p:txBody>
      </p:sp>
    </p:spTree>
    <p:extLst>
      <p:ext uri="{BB962C8B-B14F-4D97-AF65-F5344CB8AC3E}">
        <p14:creationId xmlns:p14="http://schemas.microsoft.com/office/powerpoint/2010/main" val="17577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Evaluation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2040027"/>
            <a:ext cx="8272211" cy="3470028"/>
          </a:xfrm>
        </p:spPr>
        <p:txBody>
          <a:bodyPr anchor="t"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2400" dirty="0"/>
              <a:t>We have differences in statements mappings, but:</a:t>
            </a:r>
          </a:p>
          <a:p>
            <a:pPr lvl="1"/>
            <a:r>
              <a:rPr lang="en-US" sz="2000" dirty="0"/>
              <a:t>These differences didn’t affect the refactorability of the pairs.</a:t>
            </a:r>
          </a:p>
          <a:p>
            <a:pPr lvl="1"/>
            <a:r>
              <a:rPr lang="en-US" sz="2000" dirty="0"/>
              <a:t> For the refactorable pairs we need to extend our work to perform actual refactoring.</a:t>
            </a:r>
          </a:p>
          <a:p>
            <a:pPr marL="0" indent="0" defTabSz="6858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1989234"/>
            <a:ext cx="8272211" cy="2068416"/>
          </a:xfrm>
        </p:spPr>
        <p:txBody>
          <a:bodyPr anchor="t">
            <a:normAutofit/>
          </a:bodyPr>
          <a:lstStyle/>
          <a:p>
            <a:r>
              <a:rPr lang="en-US" sz="1600" noProof="0" dirty="0" smtClean="0"/>
              <a:t>Mean or Median? Decide based on the distribution of the data</a:t>
            </a:r>
          </a:p>
          <a:p>
            <a:endParaRPr lang="en-US" sz="1600" b="1" noProof="0" dirty="0" smtClean="0"/>
          </a:p>
          <a:p>
            <a:r>
              <a:rPr lang="en-US" sz="1600" b="1" noProof="0" dirty="0" smtClean="0"/>
              <a:t>Skewness:</a:t>
            </a:r>
            <a:r>
              <a:rPr lang="en-US" sz="1600" noProof="0" dirty="0" smtClean="0"/>
              <a:t> This </a:t>
            </a:r>
            <a:r>
              <a:rPr lang="en-US" sz="1600" noProof="0" dirty="0"/>
              <a:t>measure describes the symmetry of the </a:t>
            </a:r>
            <a:r>
              <a:rPr lang="en-US" sz="1600" noProof="0" dirty="0" smtClean="0"/>
              <a:t>data points </a:t>
            </a:r>
            <a:r>
              <a:rPr lang="en-US" sz="1600" noProof="0" dirty="0"/>
              <a:t>around the </a:t>
            </a:r>
            <a:r>
              <a:rPr lang="en-US" sz="1600" noProof="0" dirty="0" smtClean="0"/>
              <a:t>Mean (skewness = 0).</a:t>
            </a:r>
          </a:p>
          <a:p>
            <a:r>
              <a:rPr lang="en-US" sz="1600" b="1" noProof="0" dirty="0" smtClean="0"/>
              <a:t>Kurtosis:</a:t>
            </a:r>
            <a:r>
              <a:rPr lang="en-US" sz="1600" noProof="0" dirty="0" smtClean="0"/>
              <a:t> </a:t>
            </a:r>
            <a:r>
              <a:rPr lang="en-US" sz="1600" noProof="0" dirty="0"/>
              <a:t>This measure describes if the shape of the data is </a:t>
            </a:r>
            <a:r>
              <a:rPr lang="en-US" sz="1600" noProof="0" dirty="0" smtClean="0"/>
              <a:t>the same </a:t>
            </a:r>
            <a:r>
              <a:rPr lang="en-US" sz="1600" noProof="0" dirty="0"/>
              <a:t>as the Gaussian distribution (kurtosis = 0), or if it has a tail.</a:t>
            </a:r>
          </a:p>
          <a:p>
            <a:endParaRPr lang="en-US" sz="1600" noProof="0" dirty="0"/>
          </a:p>
          <a:p>
            <a:endParaRPr lang="en-US" sz="1600" noProof="0" dirty="0"/>
          </a:p>
          <a:p>
            <a:endParaRPr lang="en-US" sz="1600" noProof="0" dirty="0" smtClean="0"/>
          </a:p>
          <a:p>
            <a:endParaRPr lang="en-US" sz="1600" noProof="0" dirty="0"/>
          </a:p>
          <a:p>
            <a:endParaRPr lang="en-US" sz="16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55983"/>
              </p:ext>
            </p:extLst>
          </p:nvPr>
        </p:nvGraphicFramePr>
        <p:xfrm>
          <a:off x="1438058" y="4451391"/>
          <a:ext cx="6096000" cy="8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7813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Our work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Tsantalis</a:t>
                      </a:r>
                      <a:r>
                        <a:rPr lang="en-US" sz="1400" dirty="0" smtClean="0"/>
                        <a:t> et al.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968" y="4450620"/>
            <a:ext cx="875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Skewness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2401" y="472125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2401" y="499112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6.6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4624" y="4444260"/>
            <a:ext cx="79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Kurtosis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2079" y="471489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6.3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8798" y="4984767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82.5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2916" y="4444260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Median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5709" y="4714899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69.1 (</a:t>
            </a:r>
            <a:r>
              <a:rPr lang="en-US" sz="1400" err="1"/>
              <a:t>ms</a:t>
            </a:r>
            <a:r>
              <a:rPr lang="en-US" sz="140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5709" y="4984767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72.3 (</a:t>
            </a:r>
            <a:r>
              <a:rPr lang="en-US" sz="1400" err="1"/>
              <a:t>ms</a:t>
            </a:r>
            <a:r>
              <a:rPr lang="en-US" sz="1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8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Performance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90069" y="2017452"/>
            <a:ext cx="4428288" cy="3168801"/>
            <a:chOff x="2405433" y="2107151"/>
            <a:chExt cx="7016258" cy="42141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713" y="2107151"/>
              <a:ext cx="6661978" cy="421411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2113033" y="4018714"/>
              <a:ext cx="975784" cy="39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>
                  <a:latin typeface="Arial" charset="0"/>
                  <a:ea typeface="Arial" charset="0"/>
                  <a:cs typeface="Arial" charset="0"/>
                </a:rPr>
                <a:t>Millisecond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" y="2017452"/>
            <a:ext cx="4612859" cy="30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Evaluation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70226"/>
            <a:ext cx="8272211" cy="3470028"/>
          </a:xfrm>
        </p:spPr>
        <p:txBody>
          <a:bodyPr anchor="t"/>
          <a:lstStyle/>
          <a:p>
            <a:endParaRPr lang="en-US" sz="1200" dirty="0"/>
          </a:p>
          <a:p>
            <a:r>
              <a:rPr lang="en-US" sz="1600" dirty="0"/>
              <a:t>Medians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Our work:  69.1 (</a:t>
            </a:r>
            <a:r>
              <a:rPr lang="en-US" sz="1400" dirty="0" err="1"/>
              <a:t>ms</a:t>
            </a:r>
            <a:r>
              <a:rPr lang="en-US" sz="1400" dirty="0"/>
              <a:t>)</a:t>
            </a:r>
          </a:p>
          <a:p>
            <a:pPr lvl="1"/>
            <a:r>
              <a:rPr lang="en-US" sz="1400" dirty="0" err="1"/>
              <a:t>Tsantalis</a:t>
            </a:r>
            <a:r>
              <a:rPr lang="en-US" sz="1400" dirty="0"/>
              <a:t> et al.: 72.3 (</a:t>
            </a:r>
            <a:r>
              <a:rPr lang="en-US" sz="1400" dirty="0" err="1"/>
              <a:t>ms</a:t>
            </a:r>
            <a:r>
              <a:rPr lang="en-US" sz="1400" dirty="0"/>
              <a:t>)</a:t>
            </a:r>
          </a:p>
          <a:p>
            <a:pPr lvl="1"/>
            <a:endParaRPr lang="en-US" sz="1050" dirty="0"/>
          </a:p>
          <a:p>
            <a:r>
              <a:rPr lang="en-US" sz="1600" dirty="0"/>
              <a:t>Time distribution (</a:t>
            </a:r>
            <a:r>
              <a:rPr lang="en-US" sz="1600" dirty="0" err="1"/>
              <a:t>ms</a:t>
            </a:r>
            <a:r>
              <a:rPr lang="en-US" sz="1600" dirty="0"/>
              <a:t>)</a:t>
            </a:r>
          </a:p>
          <a:p>
            <a:pPr lvl="1"/>
            <a:r>
              <a:rPr lang="en-US" sz="1400" dirty="0"/>
              <a:t>Our work:       (5.1 - 170)</a:t>
            </a:r>
          </a:p>
          <a:p>
            <a:pPr lvl="1"/>
            <a:r>
              <a:rPr lang="en-US" sz="1400" dirty="0" err="1"/>
              <a:t>Tsantalis</a:t>
            </a:r>
            <a:r>
              <a:rPr lang="en-US" sz="1400" dirty="0"/>
              <a:t> et al.: (6.2 - 225)</a:t>
            </a:r>
          </a:p>
          <a:p>
            <a:pPr lvl="1"/>
            <a:endParaRPr lang="en-US" sz="1050" dirty="0"/>
          </a:p>
          <a:p>
            <a:r>
              <a:rPr lang="en-US" sz="1600" u="sng" dirty="0"/>
              <a:t>Medians are almost the same but the time distribution shows our time is better.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Clustering </a:t>
            </a:r>
            <a:r>
              <a:rPr lang="en-US" noProof="0" smtClean="0"/>
              <a:t>Evaluation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86914"/>
            <a:ext cx="8272211" cy="800819"/>
          </a:xfrm>
        </p:spPr>
        <p:txBody>
          <a:bodyPr anchor="t">
            <a:normAutofit/>
          </a:bodyPr>
          <a:lstStyle/>
          <a:p>
            <a:r>
              <a:rPr lang="en-US" sz="1600" noProof="0" dirty="0" smtClean="0"/>
              <a:t>In this evaluation we compare the clusters resulted from Common Structure to the clusters after applying Differences, and we found that:</a:t>
            </a:r>
            <a:endParaRPr lang="en-US" sz="16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90346"/>
              </p:ext>
            </p:extLst>
          </p:nvPr>
        </p:nvGraphicFramePr>
        <p:xfrm>
          <a:off x="806030" y="2930099"/>
          <a:ext cx="7112695" cy="220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706"/>
                <a:gridCol w="725989"/>
              </a:tblGrid>
              <a:tr h="3154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Change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#</a:t>
                      </a:r>
                      <a:r>
                        <a:rPr lang="en-US" sz="1200" baseline="0" smtClean="0"/>
                        <a:t> Cases</a:t>
                      </a:r>
                      <a:endParaRPr lang="en-US" sz="1200"/>
                    </a:p>
                  </a:txBody>
                  <a:tcPr marL="68580" marR="68580" marT="34290" marB="34290"/>
                </a:tc>
              </a:tr>
              <a:tr h="332156">
                <a:tc>
                  <a:txBody>
                    <a:bodyPr/>
                    <a:lstStyle/>
                    <a:p>
                      <a:endParaRPr lang="en-US" sz="100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</a:tr>
              <a:tr h="488065">
                <a:tc>
                  <a:txBody>
                    <a:bodyPr/>
                    <a:lstStyle/>
                    <a:p>
                      <a:endParaRPr lang="en-US" sz="100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538843">
                <a:tc>
                  <a:txBody>
                    <a:bodyPr/>
                    <a:lstStyle/>
                    <a:p>
                      <a:endParaRPr lang="en-US" sz="1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</a:tr>
              <a:tr h="53067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E9E7E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0729" y="3267625"/>
            <a:ext cx="619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changes to the clusters resulting from clustering based on Common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1619" y="3267625"/>
            <a:ext cx="441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249" y="3576560"/>
            <a:ext cx="62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Removing clone fragments from the clusters resulting from clustering based on Common Structure increased the number of refactorable clusters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0729" y="4071527"/>
            <a:ext cx="613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The clusters resulting from clustering based on Differences were more and/or smaller from the clusters resulting from clustering based on Common Structure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30729" y="4583735"/>
            <a:ext cx="613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Removing a clone fragment from the clusters resulting from clustering based on Common Structure increased the number of mapped statements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5114" y="3684282"/>
            <a:ext cx="51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3923" y="4179249"/>
            <a:ext cx="44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2001" y="4691457"/>
            <a:ext cx="27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3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Clustering </a:t>
            </a:r>
            <a:r>
              <a:rPr lang="en-US" noProof="0" smtClean="0"/>
              <a:t>Evaluation (Example 1)</a:t>
            </a:r>
            <a:endParaRPr lang="en-US" noProof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6" y="1820553"/>
            <a:ext cx="8954952" cy="33517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86"/>
            <a:ext cx="9107840" cy="45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" y="541124"/>
            <a:ext cx="9045493" cy="49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r="50229"/>
          <a:stretch/>
        </p:blipFill>
        <p:spPr>
          <a:xfrm>
            <a:off x="-1" y="809696"/>
            <a:ext cx="6528153" cy="2212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4" t="11779"/>
          <a:stretch/>
        </p:blipFill>
        <p:spPr>
          <a:xfrm>
            <a:off x="2868842" y="3356290"/>
            <a:ext cx="6198375" cy="20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Clone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96136"/>
            <a:ext cx="8272211" cy="3470028"/>
          </a:xfrm>
        </p:spPr>
        <p:txBody>
          <a:bodyPr anchor="t">
            <a:normAutofit/>
          </a:bodyPr>
          <a:lstStyle/>
          <a:p>
            <a:r>
              <a:rPr lang="en-US" sz="1600" noProof="0" dirty="0" smtClean="0"/>
              <a:t>Clone Type II</a:t>
            </a:r>
            <a:endParaRPr lang="en-US" sz="16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4822" y="2398541"/>
            <a:ext cx="8936298" cy="2841674"/>
            <a:chOff x="0" y="2947181"/>
            <a:chExt cx="8683284" cy="24534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54215"/>
              <a:ext cx="4074478" cy="23561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904" y="2947181"/>
              <a:ext cx="4613380" cy="2453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5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Clone Group level </a:t>
            </a:r>
            <a:r>
              <a:rPr lang="en-US" noProof="0" smtClean="0"/>
              <a:t>Evaluation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2035208"/>
            <a:ext cx="5064466" cy="3702477"/>
          </a:xfrm>
        </p:spPr>
        <p:txBody>
          <a:bodyPr anchor="t">
            <a:normAutofit/>
          </a:bodyPr>
          <a:lstStyle/>
          <a:p>
            <a:r>
              <a:rPr lang="en-US" sz="1800" noProof="0" dirty="0" smtClean="0"/>
              <a:t>In terms of refactorability:</a:t>
            </a:r>
          </a:p>
          <a:p>
            <a:pPr lvl="1"/>
            <a:r>
              <a:rPr lang="en-US" sz="1400" noProof="0" dirty="0" smtClean="0"/>
              <a:t>Initial Groups:</a:t>
            </a:r>
          </a:p>
          <a:p>
            <a:pPr lvl="2"/>
            <a:r>
              <a:rPr lang="en-US" sz="1200" noProof="0" dirty="0" smtClean="0"/>
              <a:t>256 Groups containing 3 clones or more</a:t>
            </a:r>
          </a:p>
          <a:p>
            <a:pPr lvl="2"/>
            <a:r>
              <a:rPr lang="en-US" sz="1200" noProof="0" dirty="0" smtClean="0"/>
              <a:t>60 Groups excluded (Class level or repeated group)  </a:t>
            </a:r>
          </a:p>
          <a:p>
            <a:pPr lvl="2"/>
            <a:r>
              <a:rPr lang="en-US" sz="1200" noProof="0" dirty="0" smtClean="0"/>
              <a:t>196 groups in the comparison</a:t>
            </a:r>
            <a:endParaRPr lang="en-US" noProof="0" dirty="0" smtClean="0"/>
          </a:p>
          <a:p>
            <a:pPr lvl="1"/>
            <a:r>
              <a:rPr lang="en-US" sz="1400" noProof="0" dirty="0" smtClean="0"/>
              <a:t>Results:</a:t>
            </a:r>
          </a:p>
          <a:p>
            <a:pPr lvl="2"/>
            <a:r>
              <a:rPr lang="en-US" sz="1200" noProof="0" dirty="0" smtClean="0"/>
              <a:t>98 Clusters (containing 3 clone instances or more)</a:t>
            </a:r>
          </a:p>
          <a:p>
            <a:pPr lvl="2"/>
            <a:r>
              <a:rPr lang="en-US" sz="1200" noProof="0" dirty="0" smtClean="0"/>
              <a:t>48 (out of 98) Refactorable Clusters</a:t>
            </a:r>
          </a:p>
          <a:p>
            <a:pPr lvl="2"/>
            <a:r>
              <a:rPr lang="en-US" sz="1200" noProof="0" dirty="0" smtClean="0"/>
              <a:t>41 clone groups (~21% refactorable groups)</a:t>
            </a:r>
          </a:p>
          <a:p>
            <a:pPr lvl="2"/>
            <a:endParaRPr lang="en-US" noProof="0" dirty="0" smtClean="0"/>
          </a:p>
          <a:p>
            <a:r>
              <a:rPr lang="en-US" sz="1800" noProof="0" dirty="0" smtClean="0"/>
              <a:t>In terms of group execution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7015"/>
              </p:ext>
            </p:extLst>
          </p:nvPr>
        </p:nvGraphicFramePr>
        <p:xfrm>
          <a:off x="5660218" y="2270372"/>
          <a:ext cx="3047888" cy="2253714"/>
        </p:xfrm>
        <a:graphic>
          <a:graphicData uri="http://schemas.openxmlformats.org/drawingml/2006/table">
            <a:tbl>
              <a:tblPr firstRow="1" firstCol="1"/>
              <a:tblGrid>
                <a:gridCol w="845054"/>
                <a:gridCol w="986509"/>
                <a:gridCol w="1216325"/>
              </a:tblGrid>
              <a:tr h="4706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chemeClr val="bg1"/>
                          </a:solidFill>
                        </a:rPr>
                        <a:t>Cluster Size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# of Clusters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chemeClr val="bg1"/>
                          </a:solidFill>
                        </a:rPr>
                        <a:t># of Refactorable</a:t>
                      </a:r>
                    </a:p>
                    <a:p>
                      <a:pPr algn="ctr"/>
                      <a:r>
                        <a:rPr lang="en-US" sz="1100" b="0" smtClean="0">
                          <a:solidFill>
                            <a:schemeClr val="bg1"/>
                          </a:solidFill>
                        </a:rPr>
                        <a:t>Clusters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8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b="1144"/>
          <a:stretch/>
        </p:blipFill>
        <p:spPr>
          <a:xfrm>
            <a:off x="75094" y="649561"/>
            <a:ext cx="9025077" cy="50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Clone Group Level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270372"/>
            <a:ext cx="8272211" cy="3470028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r>
              <a:rPr lang="en-US" sz="2000" dirty="0"/>
              <a:t>In </a:t>
            </a:r>
            <a:r>
              <a:rPr lang="en-US" sz="2000" dirty="0" smtClean="0"/>
              <a:t>terms </a:t>
            </a:r>
            <a:r>
              <a:rPr lang="en-US" sz="2000" dirty="0"/>
              <a:t>of Refactorability: </a:t>
            </a:r>
          </a:p>
          <a:p>
            <a:pPr lvl="1"/>
            <a:r>
              <a:rPr lang="en-US" sz="1800" dirty="0"/>
              <a:t>21% (out of 196) refactorable </a:t>
            </a:r>
            <a:r>
              <a:rPr lang="en-US" sz="1800" dirty="0" smtClean="0"/>
              <a:t>groups </a:t>
            </a:r>
            <a:r>
              <a:rPr lang="en-US" sz="1800" dirty="0"/>
              <a:t>were found</a:t>
            </a:r>
          </a:p>
          <a:p>
            <a:pPr lvl="1"/>
            <a:endParaRPr lang="en-US" sz="1600" dirty="0"/>
          </a:p>
          <a:p>
            <a:r>
              <a:rPr lang="en-US" sz="2000" dirty="0"/>
              <a:t>In </a:t>
            </a:r>
            <a:r>
              <a:rPr lang="en-US" sz="2000" dirty="0" smtClean="0"/>
              <a:t>terms </a:t>
            </a:r>
            <a:r>
              <a:rPr lang="en-US" sz="2000" dirty="0"/>
              <a:t>of Time: </a:t>
            </a:r>
          </a:p>
          <a:p>
            <a:pPr lvl="1"/>
            <a:r>
              <a:rPr lang="en-US" sz="1800" dirty="0"/>
              <a:t>For groups </a:t>
            </a:r>
            <a:r>
              <a:rPr lang="en-US" sz="1800" dirty="0" smtClean="0"/>
              <a:t>containing </a:t>
            </a:r>
            <a:r>
              <a:rPr lang="en-US" sz="1800" dirty="0"/>
              <a:t>2-5 </a:t>
            </a:r>
            <a:r>
              <a:rPr lang="en-US" sz="1800" dirty="0" smtClean="0"/>
              <a:t>clone instances </a:t>
            </a:r>
            <a:r>
              <a:rPr lang="en-US" sz="1800" dirty="0"/>
              <a:t>both times are </a:t>
            </a:r>
            <a:r>
              <a:rPr lang="en-US" sz="1800" dirty="0" smtClean="0"/>
              <a:t>almost the </a:t>
            </a:r>
            <a:r>
              <a:rPr lang="en-US" sz="1800" dirty="0"/>
              <a:t>same</a:t>
            </a:r>
          </a:p>
          <a:p>
            <a:pPr lvl="1"/>
            <a:r>
              <a:rPr lang="en-US" sz="1800" dirty="0"/>
              <a:t>For groups </a:t>
            </a:r>
            <a:r>
              <a:rPr lang="en-US" sz="1800" dirty="0" smtClean="0"/>
              <a:t>containing </a:t>
            </a:r>
            <a:r>
              <a:rPr lang="en-US" sz="1800" dirty="0"/>
              <a:t>6 clone instances or more our approach does better (A huge improvement)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/>
              <a:t>Empirical </a:t>
            </a:r>
            <a:r>
              <a:rPr lang="en-US" sz="3200" noProof="0" dirty="0" smtClean="0"/>
              <a:t>Study</a:t>
            </a:r>
            <a:endParaRPr lang="en-US" sz="3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Experiment </a:t>
            </a:r>
            <a:r>
              <a:rPr lang="en-US" noProof="0" smtClean="0"/>
              <a:t>Setup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1963245"/>
            <a:ext cx="4342343" cy="2393602"/>
          </a:xfrm>
        </p:spPr>
        <p:txBody>
          <a:bodyPr anchor="t">
            <a:noAutofit/>
          </a:bodyPr>
          <a:lstStyle/>
          <a:p>
            <a:r>
              <a:rPr lang="en-US" sz="1600" noProof="0" dirty="0" smtClean="0"/>
              <a:t>To evaluate on large scale projects from different domains. </a:t>
            </a:r>
          </a:p>
          <a:p>
            <a:r>
              <a:rPr lang="en-US" sz="1600" noProof="0" dirty="0" smtClean="0"/>
              <a:t>We ran the experiment on clones detected by NiCad, </a:t>
            </a:r>
            <a:r>
              <a:rPr lang="en-US" sz="1600" noProof="0" dirty="0" err="1" smtClean="0"/>
              <a:t>CCFinder</a:t>
            </a:r>
            <a:r>
              <a:rPr lang="en-US" sz="1600" noProof="0" dirty="0" smtClean="0"/>
              <a:t>, Deckard, and </a:t>
            </a:r>
            <a:r>
              <a:rPr lang="en-US" sz="1600" noProof="0" dirty="0" err="1" smtClean="0"/>
              <a:t>CloneDR</a:t>
            </a:r>
            <a:r>
              <a:rPr lang="en-US" sz="1600" noProof="0" dirty="0" smtClean="0"/>
              <a:t> on the 9 projects </a:t>
            </a:r>
          </a:p>
          <a:p>
            <a:r>
              <a:rPr lang="en-US" sz="1600" dirty="0"/>
              <a:t>44k </a:t>
            </a:r>
            <a:r>
              <a:rPr lang="en-US" sz="1600" noProof="0" dirty="0" smtClean="0"/>
              <a:t>clone groups, where 13.6k contain 3 clone instances or more.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03" y="1921762"/>
            <a:ext cx="3996503" cy="202176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94230"/>
              </p:ext>
            </p:extLst>
          </p:nvPr>
        </p:nvGraphicFramePr>
        <p:xfrm>
          <a:off x="2951636" y="4480273"/>
          <a:ext cx="5568006" cy="1144905"/>
        </p:xfrm>
        <a:graphic>
          <a:graphicData uri="http://schemas.openxmlformats.org/drawingml/2006/table">
            <a:tbl>
              <a:tblPr/>
              <a:tblGrid>
                <a:gridCol w="928001"/>
                <a:gridCol w="928001"/>
                <a:gridCol w="928001"/>
                <a:gridCol w="928001"/>
                <a:gridCol w="928001"/>
                <a:gridCol w="928001"/>
              </a:tblGrid>
              <a:tr h="329565">
                <a:tc>
                  <a:txBody>
                    <a:bodyPr/>
                    <a:lstStyle/>
                    <a:p>
                      <a:pPr algn="ctr" fontAlgn="b"/>
                      <a:endParaRPr lang="en-US" sz="12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CCFinder</a:t>
                      </a:r>
                      <a:endParaRPr lang="fi-FI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CloneDR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Deckard</a:t>
                      </a:r>
                      <a:endParaRPr lang="is-I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 Blind</a:t>
                      </a:r>
                      <a:endParaRPr lang="is-I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</a:t>
                      </a:r>
                      <a:r>
                        <a:rPr lang="en-US" sz="1200" b="0" i="0" u="none" strike="noStrike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Consistent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 Type 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4,875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 Type II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94,354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51,927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68,231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84,320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65,286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 Type III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30,174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Pairs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100,215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68,118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72,508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1" i="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117</a:t>
                      </a:r>
                      <a:r>
                        <a:rPr lang="en-US" sz="1200" b="1" i="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,</a:t>
                      </a:r>
                      <a:r>
                        <a:rPr lang="uk-UA" sz="1200" b="1" i="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772</a:t>
                      </a:r>
                      <a:endParaRPr lang="uk-UA" sz="1050" b="1" i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76,126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97785" y="5052726"/>
            <a:ext cx="22700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</a:rPr>
              <a:t>Total pairs in the comparison:</a:t>
            </a:r>
          </a:p>
        </p:txBody>
      </p:sp>
    </p:spTree>
    <p:extLst>
      <p:ext uri="{BB962C8B-B14F-4D97-AF65-F5344CB8AC3E}">
        <p14:creationId xmlns:p14="http://schemas.microsoft.com/office/powerpoint/2010/main" val="13083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45687"/>
              </p:ext>
            </p:extLst>
          </p:nvPr>
        </p:nvGraphicFramePr>
        <p:xfrm>
          <a:off x="174502" y="679209"/>
          <a:ext cx="8836875" cy="1568400"/>
        </p:xfrm>
        <a:graphic>
          <a:graphicData uri="http://schemas.openxmlformats.org/drawingml/2006/table">
            <a:tbl>
              <a:tblPr/>
              <a:tblGrid>
                <a:gridCol w="923454"/>
                <a:gridCol w="683253"/>
                <a:gridCol w="803352"/>
                <a:gridCol w="803352"/>
                <a:gridCol w="803352"/>
                <a:gridCol w="803352"/>
                <a:gridCol w="803352"/>
                <a:gridCol w="803352"/>
                <a:gridCol w="803352"/>
                <a:gridCol w="803352"/>
                <a:gridCol w="803352"/>
              </a:tblGrid>
              <a:tr h="3136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Accuracy</a:t>
                      </a:r>
                      <a:r>
                        <a:rPr lang="pt-BR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Evaluation</a:t>
                      </a:r>
                      <a:endParaRPr lang="pt-B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CCFinder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CloneDR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Deckard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 Blind</a:t>
                      </a:r>
                      <a:endParaRPr lang="is-IS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</a:t>
                      </a:r>
                      <a:r>
                        <a:rPr lang="is-IS" sz="1200" b="0" i="0" u="none" strike="noStrike" baseline="0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Consistent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680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is-IS" sz="12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</a:tr>
              <a:tr h="3136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</a:t>
                      </a:r>
                      <a:r>
                        <a:rPr lang="pt-BR" sz="12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Type I</a:t>
                      </a:r>
                      <a:endParaRPr lang="pt-BR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is-IS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</a:tr>
              <a:tr h="3136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</a:t>
                      </a:r>
                      <a:r>
                        <a:rPr lang="pt-BR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  <a:r>
                        <a:rPr lang="pt-BR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II</a:t>
                      </a:r>
                      <a:endParaRPr lang="pt-B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87.5%</a:t>
                      </a:r>
                      <a:endParaRPr lang="fi-FI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94.8%</a:t>
                      </a:r>
                      <a:endParaRPr lang="hr-H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97%</a:t>
                      </a:r>
                      <a:endParaRPr lang="hr-HR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98.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4%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89.9%</a:t>
                      </a:r>
                      <a:endParaRPr lang="hr-HR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96.8%</a:t>
                      </a:r>
                      <a:endParaRPr lang="hr-HR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85.2%</a:t>
                      </a:r>
                      <a:endParaRPr lang="nb-NO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95.2%</a:t>
                      </a:r>
                      <a:endParaRPr lang="nb-NO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  <a:endParaRPr lang="cs-CZ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96.3%</a:t>
                      </a:r>
                      <a:endParaRPr lang="hr-HR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</a:tr>
              <a:tr h="3136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</a:t>
                      </a:r>
                      <a:r>
                        <a:rPr lang="pt-BR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  <a:r>
                        <a:rPr lang="pt-BR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III</a:t>
                      </a:r>
                      <a:endParaRPr lang="pt-B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85.8%</a:t>
                      </a:r>
                      <a:endParaRPr lang="nb-NO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92.9%</a:t>
                      </a:r>
                      <a:endParaRPr lang="fi-FI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70.4%</a:t>
                      </a:r>
                      <a:endParaRPr lang="nb-NO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87.5%</a:t>
                      </a:r>
                      <a:endParaRPr lang="fi-FI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60.9%</a:t>
                      </a:r>
                      <a:endParaRPr lang="fi-FI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89.4%</a:t>
                      </a:r>
                      <a:endParaRPr lang="hr-HR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noProof="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77.</a:t>
                      </a:r>
                      <a:r>
                        <a:rPr lang="en-US" sz="1200" noProof="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6%</a:t>
                      </a:r>
                      <a:endParaRPr lang="uk-UA" sz="1200" noProof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90.8%</a:t>
                      </a:r>
                      <a:endParaRPr lang="nb-NO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77.6%</a:t>
                      </a:r>
                      <a:endParaRPr lang="nb-NO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93.3%</a:t>
                      </a:r>
                      <a:endParaRPr lang="hr-H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0454" y="2261629"/>
            <a:ext cx="5296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P: Pairs that </a:t>
            </a:r>
            <a:r>
              <a:rPr lang="en-US" sz="1400" u="sng" dirty="0"/>
              <a:t>our work </a:t>
            </a:r>
            <a:r>
              <a:rPr lang="en-US" sz="1400" dirty="0"/>
              <a:t>and </a:t>
            </a:r>
            <a:r>
              <a:rPr lang="en-US" sz="1400" u="sng" dirty="0" err="1"/>
              <a:t>Tsantalis</a:t>
            </a:r>
            <a:r>
              <a:rPr lang="en-US" sz="1400" u="sng" dirty="0"/>
              <a:t> et al.</a:t>
            </a:r>
            <a:r>
              <a:rPr lang="en-US" sz="1400" dirty="0"/>
              <a:t> have the same mapping</a:t>
            </a:r>
          </a:p>
          <a:p>
            <a:r>
              <a:rPr lang="en-US" sz="1400" dirty="0"/>
              <a:t>S: Statements that </a:t>
            </a:r>
            <a:r>
              <a:rPr lang="en-US" sz="1400" u="sng" dirty="0"/>
              <a:t>our work</a:t>
            </a:r>
            <a:r>
              <a:rPr lang="en-US" sz="1400" dirty="0"/>
              <a:t> and </a:t>
            </a:r>
            <a:r>
              <a:rPr lang="en-US" sz="1400" u="sng" dirty="0" err="1"/>
              <a:t>Tsantalis</a:t>
            </a:r>
            <a:r>
              <a:rPr lang="en-US" sz="1400" u="sng" dirty="0"/>
              <a:t> et al.</a:t>
            </a:r>
            <a:r>
              <a:rPr lang="en-US" sz="1400" dirty="0"/>
              <a:t> have the same mapping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2634"/>
              </p:ext>
            </p:extLst>
          </p:nvPr>
        </p:nvGraphicFramePr>
        <p:xfrm>
          <a:off x="174503" y="3434959"/>
          <a:ext cx="8836873" cy="1513968"/>
        </p:xfrm>
        <a:graphic>
          <a:graphicData uri="http://schemas.openxmlformats.org/drawingml/2006/table">
            <a:tbl>
              <a:tblPr/>
              <a:tblGrid>
                <a:gridCol w="1072282"/>
                <a:gridCol w="534423"/>
                <a:gridCol w="803352"/>
                <a:gridCol w="803352"/>
                <a:gridCol w="803352"/>
                <a:gridCol w="803352"/>
                <a:gridCol w="803352"/>
                <a:gridCol w="803352"/>
                <a:gridCol w="803352"/>
                <a:gridCol w="803352"/>
                <a:gridCol w="803352"/>
              </a:tblGrid>
              <a:tr h="2523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Performance</a:t>
                      </a:r>
                      <a:r>
                        <a:rPr lang="pt-BR" sz="11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1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Evaluation</a:t>
                      </a:r>
                      <a:endParaRPr lang="pt-B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CCFinder</a:t>
                      </a:r>
                      <a:endParaRPr lang="is-IS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CloneDR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Deckard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 Blind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</a:t>
                      </a:r>
                      <a:r>
                        <a:rPr lang="is-IS" sz="1100" b="0" i="0" u="none" strike="noStrike" baseline="0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Consistent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28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is-IS" sz="11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</a:tr>
              <a:tr h="2523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</a:t>
                      </a:r>
                      <a:r>
                        <a:rPr lang="pt-BR" sz="11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Type I</a:t>
                      </a:r>
                      <a:endParaRPr lang="pt-BR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</a:tr>
              <a:tr h="2523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</a:t>
                      </a:r>
                      <a:r>
                        <a:rPr lang="pt-BR" sz="11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Type II</a:t>
                      </a:r>
                      <a:endParaRPr lang="pt-BR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44.77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7E8"/>
                    </a:solidFill>
                  </a:tcPr>
                </a:tc>
              </a:tr>
              <a:tr h="2523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Clone</a:t>
                      </a:r>
                      <a:r>
                        <a:rPr lang="pt-BR" sz="11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Type III</a:t>
                      </a:r>
                      <a:endParaRPr lang="pt-BR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CD"/>
                    </a:solidFill>
                  </a:tcPr>
                </a:tc>
              </a:tr>
              <a:tr h="25232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noProof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Average</a:t>
                      </a:r>
                      <a:endParaRPr lang="pt-BR" sz="11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55.64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46.52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53.22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44.01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48.35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51.45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45.95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48.04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kern="1200" noProof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38.65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Gill Sans MT" charset="0"/>
                          <a:ea typeface="Gill Sans MT" charset="0"/>
                          <a:cs typeface="Gill Sans MT" charset="0"/>
                        </a:rPr>
                        <a:t>39.53</a:t>
                      </a:r>
                    </a:p>
                  </a:txBody>
                  <a:tcPr marL="9525" marR="9525" marT="9525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38506" y="5036657"/>
            <a:ext cx="360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O: Our execution time in </a:t>
            </a:r>
            <a:r>
              <a:rPr lang="en-US" sz="1400" u="sng" dirty="0"/>
              <a:t>milliseconds</a:t>
            </a:r>
          </a:p>
          <a:p>
            <a:r>
              <a:rPr lang="en-US" sz="1400" dirty="0"/>
              <a:t>T: </a:t>
            </a:r>
            <a:r>
              <a:rPr lang="en-US" sz="1400" dirty="0" err="1"/>
              <a:t>Tsantalis</a:t>
            </a:r>
            <a:r>
              <a:rPr lang="en-US" sz="1400" dirty="0"/>
              <a:t> et al. execution time in </a:t>
            </a:r>
            <a:r>
              <a:rPr lang="en-US" sz="1400" u="sng" dirty="0"/>
              <a:t>milliseconds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8458" y="1690566"/>
            <a:ext cx="446302" cy="220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736219" y="1675950"/>
            <a:ext cx="460691" cy="235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954415" y="1676606"/>
            <a:ext cx="452252" cy="2207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553002" y="1669072"/>
            <a:ext cx="460586" cy="2422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4347731" y="1970603"/>
            <a:ext cx="461594" cy="249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1153215" y="1980081"/>
            <a:ext cx="522021" cy="239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553002" y="1992941"/>
            <a:ext cx="460586" cy="2200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8345425" y="1992941"/>
            <a:ext cx="505409" cy="2267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74502" y="4761027"/>
            <a:ext cx="8620490" cy="187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0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Clone Group </a:t>
            </a:r>
            <a:r>
              <a:rPr lang="en-US" noProof="0" smtClean="0"/>
              <a:t>Refactorability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79440"/>
            <a:ext cx="8272211" cy="656861"/>
          </a:xfrm>
        </p:spPr>
        <p:txBody>
          <a:bodyPr anchor="t">
            <a:noAutofit/>
          </a:bodyPr>
          <a:lstStyle/>
          <a:p>
            <a:r>
              <a:rPr lang="en-US" sz="1600" noProof="0" dirty="0" smtClean="0"/>
              <a:t>A total of 7,217 subgroup we were able to find</a:t>
            </a:r>
          </a:p>
          <a:p>
            <a:r>
              <a:rPr lang="en-US" sz="1600" noProof="0" dirty="0" smtClean="0"/>
              <a:t>Out of the total subgroups 2,833 subgroup were refactorable that contain a total </a:t>
            </a:r>
            <a:r>
              <a:rPr lang="en-US" sz="1600" noProof="0" dirty="0"/>
              <a:t>of 13,398 clone instances</a:t>
            </a:r>
            <a:r>
              <a:rPr lang="en-US" sz="1600" noProof="0" dirty="0" smtClean="0"/>
              <a:t>.</a:t>
            </a:r>
            <a:endParaRPr lang="en-US" sz="16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11143"/>
              </p:ext>
            </p:extLst>
          </p:nvPr>
        </p:nvGraphicFramePr>
        <p:xfrm>
          <a:off x="226490" y="3176676"/>
          <a:ext cx="8272212" cy="2554752"/>
        </p:xfrm>
        <a:graphic>
          <a:graphicData uri="http://schemas.openxmlformats.org/drawingml/2006/table">
            <a:tbl>
              <a:tblPr/>
              <a:tblGrid>
                <a:gridCol w="1118312"/>
                <a:gridCol w="715390"/>
                <a:gridCol w="715390"/>
                <a:gridCol w="715390"/>
                <a:gridCol w="715390"/>
                <a:gridCol w="715390"/>
                <a:gridCol w="715390"/>
                <a:gridCol w="715390"/>
                <a:gridCol w="715390"/>
                <a:gridCol w="715390"/>
                <a:gridCol w="715390"/>
              </a:tblGrid>
              <a:tr h="21289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CCFinder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CloneDR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Deckard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 Blind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NiCad Consistent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14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Apache Ant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50.4%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72.3%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38.81%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35.42%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38.84%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Columba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55.7%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69.51%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48.25%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54.95%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24.2%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59.9%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8.45%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27.57%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24.0%</a:t>
                      </a:r>
                      <a:endParaRPr lang="hr-HR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Hibernate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40.8%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61.8%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37.04%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24.09%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35.4%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JEdit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26.9%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51.9%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32.35%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29.17%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JFreechart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18.8%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24.28%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25.56%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27.65%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JMeter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49.3%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38.1%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41.79%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37.97%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41.46%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JRuby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29.1%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47.1%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29.17%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17.79%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23.78%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SQuirreL</a:t>
                      </a:r>
                      <a:r>
                        <a:rPr lang="en-US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SQL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14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37.1%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64.5%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45.83%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39.42%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41.1%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Average(Tool)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34.4%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solidFill>
                            <a:srgbClr val="FF0000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</a:rPr>
                        <a:t>59.5%</a:t>
                      </a:r>
                      <a:endParaRPr lang="mr-IN" sz="1200">
                        <a:solidFill>
                          <a:srgbClr val="FF0000"/>
                        </a:solidFill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33.3%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20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31.1%</a:t>
                      </a:r>
                      <a:endParaRPr lang="mr-IN" sz="120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mr-IN" sz="1200" dirty="0" smtClean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34.0%</a:t>
                      </a:r>
                      <a:endParaRPr lang="mr-IN" sz="1200" dirty="0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C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0757" y="5798043"/>
            <a:ext cx="20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T: Total subgroups</a:t>
            </a:r>
          </a:p>
          <a:p>
            <a:r>
              <a:rPr lang="en-US" sz="1400" dirty="0"/>
              <a:t>R: Refactorable subgroups</a:t>
            </a:r>
          </a:p>
        </p:txBody>
      </p:sp>
    </p:spTree>
    <p:extLst>
      <p:ext uri="{BB962C8B-B14F-4D97-AF65-F5344CB8AC3E}">
        <p14:creationId xmlns:p14="http://schemas.microsoft.com/office/powerpoint/2010/main" val="18977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Threats to </a:t>
            </a:r>
            <a:r>
              <a:rPr lang="en-US" noProof="0" smtClean="0"/>
              <a:t>Validity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77206"/>
            <a:ext cx="8272211" cy="3470028"/>
          </a:xfrm>
        </p:spPr>
        <p:txBody>
          <a:bodyPr anchor="t">
            <a:normAutofit/>
          </a:bodyPr>
          <a:lstStyle/>
          <a:p>
            <a:r>
              <a:rPr lang="en-US" sz="2000" noProof="0" dirty="0" smtClean="0"/>
              <a:t>Internal threats</a:t>
            </a:r>
          </a:p>
          <a:p>
            <a:pPr lvl="1"/>
            <a:r>
              <a:rPr lang="en-US" sz="1800" noProof="0" dirty="0" smtClean="0"/>
              <a:t>Clone Detection configurations</a:t>
            </a:r>
          </a:p>
          <a:p>
            <a:pPr lvl="1"/>
            <a:r>
              <a:rPr lang="en-US" sz="1800" noProof="0" dirty="0" smtClean="0"/>
              <a:t>No actual refactoring is done</a:t>
            </a:r>
          </a:p>
          <a:p>
            <a:pPr lvl="1"/>
            <a:r>
              <a:rPr lang="en-US" sz="1800" noProof="0" dirty="0" smtClean="0"/>
              <a:t>Clustering step might create redundant clusters or discard some refactorable fragments</a:t>
            </a:r>
            <a:endParaRPr lang="en-US" sz="1800" noProof="0" dirty="0"/>
          </a:p>
          <a:p>
            <a:endParaRPr lang="en-US" sz="1400" noProof="0" dirty="0"/>
          </a:p>
          <a:p>
            <a:r>
              <a:rPr lang="en-US" sz="2000" noProof="0" dirty="0" smtClean="0"/>
              <a:t>External threats</a:t>
            </a:r>
          </a:p>
          <a:p>
            <a:pPr lvl="1"/>
            <a:r>
              <a:rPr lang="en-US" sz="1800" noProof="0" dirty="0" smtClean="0"/>
              <a:t>In ability to generalize our findings beyond the 9-projects we examined and the four clone detection tools we used</a:t>
            </a:r>
            <a:endParaRPr lang="en-US" sz="18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/>
              <a:t>conclusion </a:t>
            </a:r>
            <a:r>
              <a:rPr lang="en-US" sz="3200" noProof="0" dirty="0" smtClean="0"/>
              <a:t> and Future work</a:t>
            </a:r>
            <a:endParaRPr lang="en-US" sz="3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conclusion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28344"/>
            <a:ext cx="8272211" cy="4027794"/>
          </a:xfrm>
        </p:spPr>
        <p:txBody>
          <a:bodyPr anchor="t"/>
          <a:lstStyle/>
          <a:p>
            <a:r>
              <a:rPr lang="en-US" sz="1800" noProof="0" dirty="0" smtClean="0"/>
              <a:t>Pairwise Matching</a:t>
            </a:r>
          </a:p>
          <a:p>
            <a:pPr lvl="1"/>
            <a:r>
              <a:rPr lang="en-US" sz="1400" noProof="0" dirty="0" smtClean="0">
                <a:latin typeface="Gill Sans MT" charset="0"/>
                <a:ea typeface="Gill Sans MT" charset="0"/>
                <a:cs typeface="Gill Sans MT" charset="0"/>
              </a:rPr>
              <a:t>Clone Type I: 100% at pair and statement level</a:t>
            </a:r>
          </a:p>
          <a:p>
            <a:pPr lvl="1"/>
            <a:r>
              <a:rPr lang="en-US" sz="1400" noProof="0" dirty="0" smtClean="0">
                <a:latin typeface="Gill Sans MT" charset="0"/>
                <a:ea typeface="Gill Sans MT" charset="0"/>
                <a:cs typeface="Gill Sans MT" charset="0"/>
              </a:rPr>
              <a:t>Clone Type II: 85.2% - 97% at pair level, and 94.8%-98.4% at statement level</a:t>
            </a:r>
          </a:p>
          <a:p>
            <a:pPr lvl="1"/>
            <a:r>
              <a:rPr lang="en-US" sz="1400" noProof="0" dirty="0" smtClean="0">
                <a:latin typeface="Gill Sans MT" charset="0"/>
                <a:ea typeface="Gill Sans MT" charset="0"/>
                <a:cs typeface="Gill Sans MT" charset="0"/>
              </a:rPr>
              <a:t>Clone Type III: 60.9%-85.8% at pair level, and 87.5%-93.3% at statement level</a:t>
            </a:r>
          </a:p>
          <a:p>
            <a:pPr lvl="1"/>
            <a:r>
              <a:rPr lang="en-US" sz="1400" noProof="0" dirty="0" smtClean="0">
                <a:latin typeface="Gill Sans MT" charset="0"/>
                <a:ea typeface="Gill Sans MT" charset="0"/>
                <a:cs typeface="Gill Sans MT" charset="0"/>
              </a:rPr>
              <a:t>Map reordered statements</a:t>
            </a:r>
          </a:p>
          <a:p>
            <a:r>
              <a:rPr lang="en-US" sz="1800" noProof="0" dirty="0" smtClean="0">
                <a:latin typeface="Gill Sans MT" charset="0"/>
                <a:ea typeface="Gill Sans MT" charset="0"/>
                <a:cs typeface="Gill Sans MT" charset="0"/>
              </a:rPr>
              <a:t>No thresholds were used in any step of our work</a:t>
            </a:r>
          </a:p>
          <a:p>
            <a:r>
              <a:rPr lang="en-US" sz="1800" noProof="0" dirty="0" smtClean="0">
                <a:latin typeface="Gill Sans MT" charset="0"/>
                <a:ea typeface="Gill Sans MT" charset="0"/>
                <a:cs typeface="Gill Sans MT" charset="0"/>
              </a:rPr>
              <a:t>Subgroups Refactorability</a:t>
            </a:r>
          </a:p>
          <a:p>
            <a:pPr lvl="1"/>
            <a:r>
              <a:rPr lang="en-US" sz="1400" noProof="0" dirty="0" smtClean="0">
                <a:latin typeface="Gill Sans MT" charset="0"/>
                <a:ea typeface="Gill Sans MT" charset="0"/>
                <a:cs typeface="Gill Sans MT" charset="0"/>
              </a:rPr>
              <a:t>We achieved 59.5% for clones detected by </a:t>
            </a:r>
            <a:r>
              <a:rPr lang="en-US" sz="1400" noProof="0" dirty="0" err="1" smtClean="0">
                <a:latin typeface="Gill Sans MT" charset="0"/>
                <a:ea typeface="Gill Sans MT" charset="0"/>
                <a:cs typeface="Gill Sans MT" charset="0"/>
              </a:rPr>
              <a:t>CloneDR</a:t>
            </a:r>
            <a:r>
              <a:rPr lang="en-US" sz="1400" noProof="0" dirty="0" smtClean="0">
                <a:latin typeface="Gill Sans MT" charset="0"/>
                <a:ea typeface="Gill Sans MT" charset="0"/>
                <a:cs typeface="Gill Sans MT" charset="0"/>
              </a:rPr>
              <a:t>, and around 31.1%-34.4% for the rest of the tools.</a:t>
            </a:r>
          </a:p>
          <a:p>
            <a:pPr lvl="1"/>
            <a:r>
              <a:rPr lang="en-US" sz="1400" noProof="0" dirty="0" smtClean="0">
                <a:latin typeface="Gill Sans MT" charset="0"/>
                <a:ea typeface="Gill Sans MT" charset="0"/>
                <a:cs typeface="Gill Sans MT" charset="0"/>
              </a:rPr>
              <a:t>We found for some groups removing a single fragment </a:t>
            </a:r>
            <a:r>
              <a:rPr lang="en-US" sz="1400" dirty="0">
                <a:latin typeface="Gill Sans MT" charset="0"/>
                <a:ea typeface="Gill Sans MT" charset="0"/>
                <a:cs typeface="Gill Sans MT" charset="0"/>
              </a:rPr>
              <a:t>through </a:t>
            </a:r>
            <a:r>
              <a:rPr lang="en-US" sz="1400" dirty="0" smtClean="0">
                <a:latin typeface="Gill Sans MT" charset="0"/>
                <a:ea typeface="Gill Sans MT" charset="0"/>
                <a:cs typeface="Gill Sans MT" charset="0"/>
              </a:rPr>
              <a:t>clustering make them refactorable.</a:t>
            </a:r>
            <a:endParaRPr lang="en-US" sz="1400" noProof="0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 lvl="1"/>
            <a:endParaRPr lang="en-US" noProof="0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 lvl="1"/>
            <a:endParaRPr lang="en-US" noProof="0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 lvl="1"/>
            <a:endParaRPr lang="en-US" noProof="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Clone Types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5895" y="2010204"/>
            <a:ext cx="8272211" cy="3470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Clone Type III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3" y="2443053"/>
            <a:ext cx="8776856" cy="29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Future work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963247"/>
            <a:ext cx="8272211" cy="2294080"/>
          </a:xfrm>
        </p:spPr>
        <p:txBody>
          <a:bodyPr anchor="t">
            <a:normAutofit/>
          </a:bodyPr>
          <a:lstStyle/>
          <a:p>
            <a:r>
              <a:rPr lang="en-US" sz="1600" noProof="0" dirty="0"/>
              <a:t>Address some of the internal threats </a:t>
            </a:r>
            <a:r>
              <a:rPr lang="en-US" sz="1600" noProof="0" dirty="0" smtClean="0"/>
              <a:t>to validity.</a:t>
            </a:r>
          </a:p>
          <a:p>
            <a:r>
              <a:rPr lang="en-US" sz="1600" dirty="0" smtClean="0"/>
              <a:t>Add the support for actual refactoring.</a:t>
            </a:r>
            <a:endParaRPr lang="en-US" sz="1600" noProof="0" dirty="0"/>
          </a:p>
          <a:p>
            <a:r>
              <a:rPr lang="en-US" sz="1600" noProof="0" dirty="0"/>
              <a:t>Extend our work to support clone refactoring </a:t>
            </a:r>
            <a:r>
              <a:rPr lang="en-US" sz="1600" noProof="0" dirty="0" smtClean="0"/>
              <a:t>using Lambda expressions.</a:t>
            </a:r>
            <a:endParaRPr lang="en-US" sz="1600" noProof="0" dirty="0"/>
          </a:p>
          <a:p>
            <a:r>
              <a:rPr lang="en-US" sz="1600" noProof="0" dirty="0" smtClean="0"/>
              <a:t>Improve the steps in our approach.</a:t>
            </a:r>
          </a:p>
          <a:p>
            <a:r>
              <a:rPr lang="en-US" sz="1600" noProof="0" dirty="0"/>
              <a:t>Create an Eclipse plug-in for clone group </a:t>
            </a:r>
            <a:r>
              <a:rPr lang="en-US" sz="1600" noProof="0" dirty="0" smtClean="0"/>
              <a:t>refactoring.</a:t>
            </a:r>
            <a:endParaRPr lang="en-US" sz="1600" noProof="0" dirty="0"/>
          </a:p>
          <a:p>
            <a:endParaRPr lang="en-US" sz="1600" noProof="0" dirty="0"/>
          </a:p>
          <a:p>
            <a:endParaRPr lang="en-US" sz="1600" noProof="0" dirty="0"/>
          </a:p>
          <a:p>
            <a:pPr lvl="4"/>
            <a:endParaRPr lang="en-US" sz="105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8590" y="4849124"/>
            <a:ext cx="1145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819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Clone Types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068212"/>
            <a:ext cx="8272211" cy="3470028"/>
          </a:xfrm>
        </p:spPr>
        <p:txBody>
          <a:bodyPr anchor="t">
            <a:normAutofit/>
          </a:bodyPr>
          <a:lstStyle/>
          <a:p>
            <a:r>
              <a:rPr lang="en-US" sz="1600" noProof="0" dirty="0" smtClean="0"/>
              <a:t>Clone Type IV</a:t>
            </a:r>
            <a:endParaRPr lang="en-US" sz="1600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26680"/>
              </p:ext>
            </p:extLst>
          </p:nvPr>
        </p:nvGraphicFramePr>
        <p:xfrm>
          <a:off x="939711" y="2996353"/>
          <a:ext cx="7264577" cy="16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838"/>
                <a:gridCol w="3743739"/>
              </a:tblGrid>
              <a:tr h="1613747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rgbClr val="0432FF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void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  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loopOver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(</a:t>
                      </a:r>
                      <a:r>
                        <a:rPr lang="en-US" sz="1400" b="0" kern="1200" dirty="0" err="1" smtClean="0">
                          <a:solidFill>
                            <a:srgbClr val="0432FF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int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 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){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400" b="0" kern="1200" dirty="0" smtClean="0">
                          <a:solidFill>
                            <a:srgbClr val="0432FF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while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(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&gt; 0) {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    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System.out.println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(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);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    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--;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}</a:t>
                      </a: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}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b="0" kern="1200" dirty="0" smtClean="0">
                          <a:solidFill>
                            <a:srgbClr val="0432FF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void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  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loopOver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(</a:t>
                      </a:r>
                      <a:r>
                        <a:rPr lang="en-US" sz="1400" b="0" kern="1200" dirty="0" err="1" smtClean="0">
                          <a:solidFill>
                            <a:srgbClr val="0432FF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int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 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){</a:t>
                      </a:r>
                    </a:p>
                    <a:p>
                      <a:pPr lvl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400" b="0" kern="1200" dirty="0" smtClean="0">
                          <a:solidFill>
                            <a:srgbClr val="0432FF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if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(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&gt; 0) {</a:t>
                      </a:r>
                    </a:p>
                    <a:p>
                      <a:pPr lvl="1"/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  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System.out.println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(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);</a:t>
                      </a:r>
                    </a:p>
                    <a:p>
                      <a:pPr lvl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   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loopOver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(--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var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);</a:t>
                      </a:r>
                    </a:p>
                    <a:p>
                      <a:pPr lvl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   }</a:t>
                      </a:r>
                    </a:p>
                    <a:p>
                      <a:pPr lvl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}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Thesis goal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270372"/>
            <a:ext cx="8272211" cy="3470028"/>
          </a:xfrm>
        </p:spPr>
        <p:txBody>
          <a:bodyPr anchor="t"/>
          <a:lstStyle/>
          <a:p>
            <a:endParaRPr lang="en-US" sz="1800" dirty="0"/>
          </a:p>
          <a:p>
            <a:r>
              <a:rPr lang="en-US" sz="2000" dirty="0"/>
              <a:t>We ran </a:t>
            </a:r>
            <a:r>
              <a:rPr lang="en-US" sz="2000" u="sng" dirty="0"/>
              <a:t>4 clone detection tools</a:t>
            </a:r>
            <a:r>
              <a:rPr lang="en-US" sz="2000" dirty="0"/>
              <a:t> on </a:t>
            </a:r>
            <a:r>
              <a:rPr lang="en-US" sz="2000" u="sng" dirty="0"/>
              <a:t>9 open source projects</a:t>
            </a:r>
            <a:r>
              <a:rPr lang="en-US" sz="2000" dirty="0"/>
              <a:t>: </a:t>
            </a:r>
            <a:r>
              <a:rPr lang="en-US" sz="2000" b="1" dirty="0"/>
              <a:t>31%</a:t>
            </a:r>
            <a:r>
              <a:rPr lang="en-US" sz="2000" dirty="0"/>
              <a:t> of the reported clone groups contain more than 2 clone instances.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8946" y="4117049"/>
            <a:ext cx="39061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Refactoring Clone Groups</a:t>
            </a:r>
          </a:p>
        </p:txBody>
      </p:sp>
    </p:spTree>
    <p:extLst>
      <p:ext uri="{BB962C8B-B14F-4D97-AF65-F5344CB8AC3E}">
        <p14:creationId xmlns:p14="http://schemas.microsoft.com/office/powerpoint/2010/main" val="16358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 smtClean="0"/>
              <a:t>Approach</a:t>
            </a:r>
            <a:endParaRPr lang="en-US" sz="3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sis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sis" id="{6E7F8F3D-95E0-1C4E-B28B-C8D7EE60B6FB}" vid="{C991DC14-2A7A-A344-9018-8C3DA14DD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Thesis</Template>
  <TotalTime>3235</TotalTime>
  <Words>3176</Words>
  <Application>Microsoft Macintosh PowerPoint</Application>
  <PresentationFormat>On-screen Show (4:3)</PresentationFormat>
  <Paragraphs>1342</Paragraphs>
  <Slides>60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Calibri</vt:lpstr>
      <vt:lpstr>Consolas</vt:lpstr>
      <vt:lpstr>Gill Sans MT</vt:lpstr>
      <vt:lpstr>Monaco</vt:lpstr>
      <vt:lpstr>Wingdings 2</vt:lpstr>
      <vt:lpstr>Arial</vt:lpstr>
      <vt:lpstr>Thesis</vt:lpstr>
      <vt:lpstr>A Refactoring Technique for Large  Groups of Software Clones</vt:lpstr>
      <vt:lpstr>Introduction</vt:lpstr>
      <vt:lpstr>Motivation</vt:lpstr>
      <vt:lpstr>Clone Types</vt:lpstr>
      <vt:lpstr>Clone Types</vt:lpstr>
      <vt:lpstr>Clone Types</vt:lpstr>
      <vt:lpstr>Clone Types</vt:lpstr>
      <vt:lpstr>Thesis goal</vt:lpstr>
      <vt:lpstr>Approach</vt:lpstr>
      <vt:lpstr>Approach</vt:lpstr>
      <vt:lpstr>Approach</vt:lpstr>
      <vt:lpstr>Information extraction (Data type, Example)</vt:lpstr>
      <vt:lpstr>Approach</vt:lpstr>
      <vt:lpstr>Clustering</vt:lpstr>
      <vt:lpstr>PowerPoint Presentation</vt:lpstr>
      <vt:lpstr>Clustering (common structure)</vt:lpstr>
      <vt:lpstr>Clustering (common structure)</vt:lpstr>
      <vt:lpstr>PowerPoint Presentation</vt:lpstr>
      <vt:lpstr>Approach</vt:lpstr>
      <vt:lpstr>Clustering (Differences)</vt:lpstr>
      <vt:lpstr>Example</vt:lpstr>
      <vt:lpstr>Approach</vt:lpstr>
      <vt:lpstr>Pairwise matching</vt:lpstr>
      <vt:lpstr>Pairwise matching (Example)</vt:lpstr>
      <vt:lpstr>Pairwise matching (Example)</vt:lpstr>
      <vt:lpstr>Pairwise matching (Example)</vt:lpstr>
      <vt:lpstr>Pairwise matching (Example)</vt:lpstr>
      <vt:lpstr>Approach</vt:lpstr>
      <vt:lpstr>Statement alignment</vt:lpstr>
      <vt:lpstr>PowerPoint Presentation</vt:lpstr>
      <vt:lpstr>Approach</vt:lpstr>
      <vt:lpstr>Refactorability Assessment</vt:lpstr>
      <vt:lpstr>PowerPoint Presentation</vt:lpstr>
      <vt:lpstr>Qualitative study</vt:lpstr>
      <vt:lpstr>Qualitative study (Setup)</vt:lpstr>
      <vt:lpstr>Qualitative study (Discussion)</vt:lpstr>
      <vt:lpstr>Accuracy Evaluation</vt:lpstr>
      <vt:lpstr>PowerPoint Presentation</vt:lpstr>
      <vt:lpstr>PowerPoint Presentation</vt:lpstr>
      <vt:lpstr>PowerPoint Presentation</vt:lpstr>
      <vt:lpstr>Accuracy Evaluation</vt:lpstr>
      <vt:lpstr>Performance Evaluation</vt:lpstr>
      <vt:lpstr>Performance Evaluation</vt:lpstr>
      <vt:lpstr>Performance Evaluation</vt:lpstr>
      <vt:lpstr>Clustering Evaluation</vt:lpstr>
      <vt:lpstr>Clustering Evaluation (Example 1)</vt:lpstr>
      <vt:lpstr>PowerPoint Presentation</vt:lpstr>
      <vt:lpstr>PowerPoint Presentation</vt:lpstr>
      <vt:lpstr>PowerPoint Presentation</vt:lpstr>
      <vt:lpstr>Clone Group level Evaluation</vt:lpstr>
      <vt:lpstr>PowerPoint Presentation</vt:lpstr>
      <vt:lpstr>Clone Group Level Evaluation</vt:lpstr>
      <vt:lpstr>Empirical Study</vt:lpstr>
      <vt:lpstr>Experiment Setup</vt:lpstr>
      <vt:lpstr>PowerPoint Presentation</vt:lpstr>
      <vt:lpstr>Clone Group Refactorability</vt:lpstr>
      <vt:lpstr>Threats to Validity</vt:lpstr>
      <vt:lpstr>conclusion  and Future work</vt:lpstr>
      <vt:lpstr>conclusion</vt:lpstr>
      <vt:lpstr>Future work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Al-Waqfi</dc:creator>
  <cp:lastModifiedBy>Asif Al-Waqfi</cp:lastModifiedBy>
  <cp:revision>47</cp:revision>
  <dcterms:created xsi:type="dcterms:W3CDTF">2017-02-20T19:42:57Z</dcterms:created>
  <dcterms:modified xsi:type="dcterms:W3CDTF">2017-03-17T14:24:29Z</dcterms:modified>
</cp:coreProperties>
</file>