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7" r:id="rId4"/>
    <p:sldId id="260" r:id="rId5"/>
    <p:sldId id="268" r:id="rId6"/>
    <p:sldId id="269" r:id="rId7"/>
    <p:sldId id="279" r:id="rId8"/>
    <p:sldId id="290" r:id="rId9"/>
    <p:sldId id="281" r:id="rId10"/>
    <p:sldId id="282" r:id="rId11"/>
    <p:sldId id="283" r:id="rId12"/>
    <p:sldId id="261" r:id="rId13"/>
    <p:sldId id="262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84" r:id="rId22"/>
    <p:sldId id="289" r:id="rId23"/>
    <p:sldId id="264" r:id="rId24"/>
    <p:sldId id="285" r:id="rId25"/>
    <p:sldId id="286" r:id="rId26"/>
    <p:sldId id="287" r:id="rId27"/>
    <p:sldId id="292" r:id="rId28"/>
    <p:sldId id="293" r:id="rId29"/>
    <p:sldId id="265" r:id="rId30"/>
    <p:sldId id="267" r:id="rId31"/>
    <p:sldId id="288" r:id="rId32"/>
    <p:sldId id="26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677"/>
    <a:srgbClr val="E3D2AB"/>
    <a:srgbClr val="8E243B"/>
    <a:srgbClr val="002200"/>
    <a:srgbClr val="E0D2AB"/>
    <a:srgbClr val="922338"/>
    <a:srgbClr val="FF2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77" autoAdjust="0"/>
  </p:normalViewPr>
  <p:slideViewPr>
    <p:cSldViewPr>
      <p:cViewPr>
        <p:scale>
          <a:sx n="90" d="100"/>
          <a:sy n="90" d="100"/>
        </p:scale>
        <p:origin x="-81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3065-557E-4B6A-97E2-1E56F956A66C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EF1B9-9639-4261-9989-E493F7AF3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8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There is evidence that clones</a:t>
            </a:r>
            <a:r>
              <a:rPr lang="en-CA" baseline="0" dirty="0" smtClean="0"/>
              <a:t> may be harmful.</a:t>
            </a:r>
            <a:endParaRPr lang="en-CA" dirty="0" smtClean="0"/>
          </a:p>
          <a:p>
            <a:r>
              <a:rPr lang="en-CA" dirty="0" smtClean="0"/>
              <a:t>So, what is the support we can get from clone refactoring tools?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F1B9-9639-4261-9989-E493F7AF38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70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Assuming that these</a:t>
            </a:r>
            <a:r>
              <a:rPr lang="en-CA" baseline="0" dirty="0" smtClean="0"/>
              <a:t> are the CDTs of two code fragments, the largest common </a:t>
            </a:r>
            <a:r>
              <a:rPr lang="en-CA" baseline="0" dirty="0" err="1" smtClean="0"/>
              <a:t>subtree</a:t>
            </a:r>
            <a:r>
              <a:rPr lang="en-CA" baseline="0" dirty="0" smtClean="0"/>
              <a:t> corresponds to the highlighted nodes.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7008-72A1-416D-9074-A95DE13B3F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83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F1B9-9639-4261-9989-E493F7AF38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62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mtClean="0"/>
              <a:t>Starting from the control node pairs nested </a:t>
            </a:r>
            <a:r>
              <a:rPr lang="en-CA" b="1" smtClean="0"/>
              <a:t>deeper</a:t>
            </a:r>
            <a:r>
              <a:rPr lang="en-CA" smtClean="0"/>
              <a:t> in the control structure of the clones, we perform a Bottom-up Divide-and-Conquer approach to find the </a:t>
            </a:r>
            <a:r>
              <a:rPr lang="en-CA" b="1" smtClean="0"/>
              <a:t>best sub-solutions </a:t>
            </a:r>
            <a:r>
              <a:rPr lang="en-CA" smtClean="0"/>
              <a:t>at each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7008-72A1-416D-9074-A95DE13B3F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97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Assuming that these are the two CDT </a:t>
            </a:r>
            <a:r>
              <a:rPr lang="en-CA" dirty="0" err="1" smtClean="0"/>
              <a:t>subtrees</a:t>
            </a:r>
            <a:r>
              <a:rPr lang="en-CA" dirty="0" smtClean="0"/>
              <a:t> that have been matched in the previous</a:t>
            </a:r>
            <a:r>
              <a:rPr lang="en-CA" baseline="0" dirty="0" smtClean="0"/>
              <a:t> phase,</a:t>
            </a:r>
          </a:p>
          <a:p>
            <a:r>
              <a:rPr lang="en-CA" baseline="0" dirty="0" smtClean="0"/>
              <a:t>Our approach starts from node D of the first tree and tries to find all possible matching nodes (at the same level) in the second tree.</a:t>
            </a:r>
          </a:p>
          <a:p>
            <a:r>
              <a:rPr lang="en-CA" baseline="0" dirty="0" smtClean="0"/>
              <a:t>Every pair of matched nodes is used as starting point for the MCS algorithm, which returns a sub-solution</a:t>
            </a:r>
            <a:r>
              <a:rPr lang="en-CA" dirty="0" smtClean="0"/>
              <a:t>.</a:t>
            </a:r>
            <a:endParaRPr lang="en-CA" baseline="0" dirty="0" smtClean="0"/>
          </a:p>
          <a:p>
            <a:r>
              <a:rPr lang="en-CA" baseline="0" dirty="0" smtClean="0"/>
              <a:t>At the end, we select the best sub-solution and continue the same process in a bottom-up fashion.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7008-72A1-416D-9074-A95DE13B3F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26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7008-72A1-416D-9074-A95DE13B3F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26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As a result,</a:t>
            </a:r>
            <a:r>
              <a:rPr lang="en-CA" baseline="0" dirty="0" smtClean="0"/>
              <a:t> we first focused on these clone groups t</a:t>
            </a:r>
            <a:r>
              <a:rPr lang="en-CA" dirty="0" smtClean="0"/>
              <a:t>o enable</a:t>
            </a:r>
            <a:r>
              <a:rPr lang="en-CA" baseline="0" dirty="0" smtClean="0"/>
              <a:t> a fair comparison with </a:t>
            </a:r>
            <a:r>
              <a:rPr lang="en-CA" baseline="0" dirty="0" err="1" smtClean="0"/>
              <a:t>CeDAR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F1B9-9639-4261-9989-E493F7AF38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53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picture, we can see two bean plot graphs.</a:t>
            </a:r>
            <a:r>
              <a:rPr lang="en-US" baseline="0" dirty="0" smtClean="0"/>
              <a:t> Here, we analyze the number of node comparisons which we perform during PDG mapping in the clone refactoring process we did in the 7 open source projects. </a:t>
            </a:r>
          </a:p>
          <a:p>
            <a:r>
              <a:rPr lang="en-US" baseline="0" dirty="0" smtClean="0"/>
              <a:t>The one on the left side shows the number of node comparisons in all those clone groups using a brute force approach. For example, suppose if we have 10 nodes in the PDG of clone 1 and 20 nodes in the PDG of clone 2, the total number of node comparisons will be the product 10*20 = 200. And suppose, in that case, we take only 60 node comparisons, we show that in the right side plot graph.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F1B9-9639-4261-9989-E493F7AF38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3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Our position is that tools should be able to refactor more clones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F1B9-9639-4261-9989-E493F7AF3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3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this example,</a:t>
            </a:r>
            <a:r>
              <a:rPr lang="en-CA" baseline="0" dirty="0" smtClean="0"/>
              <a:t> we can see two clones that call the same constructor Rectangle,</a:t>
            </a:r>
          </a:p>
          <a:p>
            <a:r>
              <a:rPr lang="en-CA" baseline="0" dirty="0" smtClean="0"/>
              <a:t>but there are differences in the passed arguments. For instance method call </a:t>
            </a:r>
            <a:r>
              <a:rPr lang="en-CA" baseline="0" dirty="0" err="1" smtClean="0"/>
              <a:t>getHeight</a:t>
            </a:r>
            <a:r>
              <a:rPr lang="en-CA" baseline="0" dirty="0" smtClean="0"/>
              <a:t>() is replaced with infix expression “high - low”. This is a case that is not supported by current clone refactoring tools.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F1B9-9639-4261-9989-E493F7AF38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5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can see two clones (in </a:t>
            </a:r>
            <a:r>
              <a:rPr lang="en-US" dirty="0" err="1" smtClean="0"/>
              <a:t>JFreeChart</a:t>
            </a:r>
            <a:r>
              <a:rPr lang="en-US" dirty="0" smtClean="0"/>
              <a:t>) as matched by current clone unification techniques.</a:t>
            </a:r>
          </a:p>
          <a:p>
            <a:r>
              <a:rPr lang="en-US" dirty="0" smtClean="0"/>
              <a:t>As we can observe, there are</a:t>
            </a:r>
            <a:r>
              <a:rPr lang="en-US" baseline="0" dirty="0" smtClean="0"/>
              <a:t> several differences between the matched statement, which make more difficult the refactoring of the clones.</a:t>
            </a:r>
          </a:p>
          <a:p>
            <a:r>
              <a:rPr lang="en-US" baseline="0" dirty="0" smtClean="0"/>
              <a:t>For each difference a parameter has to be added in the extracted method, and in some cases there are differences that cannot be parameterized.</a:t>
            </a:r>
          </a:p>
          <a:p>
            <a:r>
              <a:rPr lang="en-US" baseline="0" dirty="0" smtClean="0"/>
              <a:t>So, this matching solution is not acceptable for the purpose refactoring.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7008-72A1-416D-9074-A95DE13B3F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49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have a closer look to the clones, we will notice that the bodies of the if statements are symmetrically</a:t>
            </a:r>
            <a:r>
              <a:rPr lang="en-US" baseline="0" dirty="0" smtClean="0"/>
              <a:t> exactly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7008-72A1-416D-9074-A95DE13B3F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09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result, we can find</a:t>
            </a:r>
            <a:r>
              <a:rPr lang="en-US" baseline="0" dirty="0" smtClean="0"/>
              <a:t> a better matching for the clones by parameterizing the differences in the conditional expressions of the “if” statements.</a:t>
            </a:r>
          </a:p>
          <a:p>
            <a:r>
              <a:rPr lang="en-US" baseline="0" dirty="0" smtClean="0"/>
              <a:t>This solution is easier to refactor, since a smaller number of differences has to be parameterized.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7008-72A1-416D-9074-A95DE13B3F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97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directly affects the number of parameters that have to be introduced in the extracted method containing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common functionality, as well as the feasibility of 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refactoring transformation.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7008-72A1-416D-9074-A95DE13B3F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99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Point 1: The clones may</a:t>
            </a:r>
            <a:r>
              <a:rPr lang="en-CA" baseline="0" dirty="0" smtClean="0"/>
              <a:t> not necessarily expand over the entire methods; The methods may not necessarily have the same control structure.</a:t>
            </a:r>
          </a:p>
          <a:p>
            <a:r>
              <a:rPr lang="en-CA" baseline="0" dirty="0" smtClean="0"/>
              <a:t>Point 2: An optimal mapping should have the maximum number of mapped statements with the minimum number of differences between them.</a:t>
            </a:r>
          </a:p>
          <a:p>
            <a:r>
              <a:rPr lang="en-CA" baseline="0" dirty="0" smtClean="0"/>
              <a:t>Point 3: Define preconditions to be examined before refactoring application.</a:t>
            </a:r>
          </a:p>
          <a:p>
            <a:r>
              <a:rPr lang="en-CA" baseline="0" dirty="0" smtClean="0"/>
              <a:t>Point 4: Based on the location of clones (i.e., same or different classes) and their particular characteristics (i.e., gaps)</a:t>
            </a:r>
            <a:r>
              <a:rPr lang="en-US" baseline="0" dirty="0" smtClean="0"/>
              <a:t> we can decide to Extract method, Extract and Pull Up method in a common superclass, apply Template Method design pattern to handle gaps, or extract a static method in a Utility class (if the clones do not access instance variables or methods).</a:t>
            </a:r>
            <a:endParaRPr lang="en-CA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F1B9-9639-4261-9989-E493F7AF38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9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Our approach takes</a:t>
            </a:r>
            <a:r>
              <a:rPr lang="en-CA" baseline="0" dirty="0" smtClean="0"/>
              <a:t> as input clone fragments (detected by tools) or entire methods containing clones.</a:t>
            </a:r>
          </a:p>
          <a:p>
            <a:r>
              <a:rPr lang="en-CA" baseline="0" dirty="0" smtClean="0"/>
              <a:t>First, it extracts the control structure of the input code fragments and tries to find matching </a:t>
            </a:r>
            <a:r>
              <a:rPr lang="en-CA" baseline="0" dirty="0" err="1" smtClean="0"/>
              <a:t>subtrees</a:t>
            </a:r>
            <a:r>
              <a:rPr lang="en-CA" baseline="0" dirty="0" smtClean="0"/>
              <a:t>.</a:t>
            </a:r>
          </a:p>
          <a:p>
            <a:r>
              <a:rPr lang="en-CA" baseline="0" dirty="0" smtClean="0"/>
              <a:t>Next, for each pair of matched </a:t>
            </a:r>
            <a:r>
              <a:rPr lang="en-CA" baseline="0" dirty="0" err="1" smtClean="0"/>
              <a:t>subtrees</a:t>
            </a:r>
            <a:r>
              <a:rPr lang="en-CA" baseline="0" dirty="0" smtClean="0"/>
              <a:t>, it generates the corresponding PDG </a:t>
            </a:r>
            <a:r>
              <a:rPr lang="en-CA" baseline="0" dirty="0" err="1" smtClean="0"/>
              <a:t>subgraphs</a:t>
            </a:r>
            <a:r>
              <a:rPr lang="en-CA" baseline="0" dirty="0" smtClean="0"/>
              <a:t> and tries to find an optimal mapping.</a:t>
            </a:r>
          </a:p>
          <a:p>
            <a:r>
              <a:rPr lang="en-CA" baseline="0" dirty="0" smtClean="0"/>
              <a:t>In the final step, the differences resulting from the mapping solution are examined against some preconditions.</a:t>
            </a:r>
          </a:p>
          <a:p>
            <a:r>
              <a:rPr lang="en-CA" dirty="0" smtClean="0"/>
              <a:t>If all preconditions are satisfied the clones can be refactored.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EF1B9-9639-4261-9989-E493F7AF38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7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1443-A973-48FE-8E8A-EEC33E254BB8}" type="datetime1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8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681B-D743-4441-9FA9-8B13F1F25438}" type="datetime1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1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310F-9C59-4839-8F2A-7CC959C3B4E2}" type="datetime1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3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1514-D84F-4218-AE25-C753395F6A0B}" type="datetime1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7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141-C0FC-4C43-B293-3E1B3E939D24}" type="datetime1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2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04D2-C82D-402A-8930-E13CEDA64495}" type="datetime1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3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E1DA-2E17-4DBC-89F7-965E45329FBB}" type="datetime1">
              <a:rPr lang="en-US" smtClean="0"/>
              <a:t>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4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C3C8-7CE4-47ED-8986-0786AE5F36D8}" type="datetime1">
              <a:rPr lang="en-US" smtClean="0"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5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9470-CBB1-4F5E-893A-BA9512C1B4CF}" type="datetime1">
              <a:rPr lang="en-US" smtClean="0"/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B954-0982-4EB4-AD71-ED23EBFF257E}" type="datetime1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8B5-F101-47FE-A8D1-F7A4C69136A0}" type="datetime1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8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C6E1-6039-4031-B808-38FE7D536853}" type="datetime1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EA43E-F1DF-4DBA-9ADE-277E0666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7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8610600" cy="2895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922338"/>
                </a:solidFill>
              </a:rPr>
              <a:t>Improving </a:t>
            </a:r>
            <a:r>
              <a:rPr lang="en-US" sz="4800" dirty="0" smtClean="0">
                <a:solidFill>
                  <a:srgbClr val="8E243B"/>
                </a:solidFill>
              </a:rPr>
              <a:t>the</a:t>
            </a:r>
            <a:r>
              <a:rPr lang="en-US" sz="4800" dirty="0" smtClean="0">
                <a:solidFill>
                  <a:srgbClr val="922338"/>
                </a:solidFill>
              </a:rPr>
              <a:t> Unification of Software Clones</a:t>
            </a:r>
            <a:br>
              <a:rPr lang="en-US" sz="4800" dirty="0" smtClean="0">
                <a:solidFill>
                  <a:srgbClr val="922338"/>
                </a:solidFill>
              </a:rPr>
            </a:br>
            <a:r>
              <a:rPr lang="en-US" sz="4800" dirty="0" smtClean="0">
                <a:solidFill>
                  <a:srgbClr val="922338"/>
                </a:solidFill>
              </a:rPr>
              <a:t>Using Tree &amp; </a:t>
            </a:r>
            <a:r>
              <a:rPr lang="en-US" sz="4800" dirty="0" smtClean="0">
                <a:solidFill>
                  <a:srgbClr val="922338"/>
                </a:solidFill>
              </a:rPr>
              <a:t>Graph Matching </a:t>
            </a:r>
            <a:br>
              <a:rPr lang="en-US" sz="4800" dirty="0" smtClean="0">
                <a:solidFill>
                  <a:srgbClr val="922338"/>
                </a:solidFill>
              </a:rPr>
            </a:br>
            <a:r>
              <a:rPr lang="en-US" sz="4800" dirty="0" smtClean="0">
                <a:solidFill>
                  <a:srgbClr val="922338"/>
                </a:solidFill>
              </a:rPr>
              <a:t>Algorithms</a:t>
            </a:r>
            <a:endParaRPr lang="en-US" sz="4800" dirty="0">
              <a:solidFill>
                <a:srgbClr val="92233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r>
              <a:rPr lang="en-US" sz="2800" dirty="0" smtClean="0">
                <a:solidFill>
                  <a:srgbClr val="CBB677"/>
                </a:solidFill>
              </a:rPr>
              <a:t>Giri </a:t>
            </a:r>
            <a:r>
              <a:rPr lang="en-US" sz="2800" dirty="0" err="1" smtClean="0">
                <a:solidFill>
                  <a:srgbClr val="CBB677"/>
                </a:solidFill>
              </a:rPr>
              <a:t>Panamoottil</a:t>
            </a:r>
            <a:r>
              <a:rPr lang="en-US" sz="2800" dirty="0" smtClean="0">
                <a:solidFill>
                  <a:srgbClr val="CBB677"/>
                </a:solidFill>
              </a:rPr>
              <a:t> Krishnan</a:t>
            </a:r>
          </a:p>
          <a:p>
            <a:r>
              <a:rPr lang="en-US" sz="2000" dirty="0" smtClean="0">
                <a:solidFill>
                  <a:srgbClr val="CBB677"/>
                </a:solidFill>
              </a:rPr>
              <a:t>Supervisor: Dr. </a:t>
            </a:r>
            <a:r>
              <a:rPr lang="en-US" sz="2000" dirty="0" err="1" smtClean="0">
                <a:solidFill>
                  <a:srgbClr val="CBB677"/>
                </a:solidFill>
              </a:rPr>
              <a:t>Nikolaos</a:t>
            </a:r>
            <a:r>
              <a:rPr lang="en-US" sz="2000" dirty="0" smtClean="0">
                <a:solidFill>
                  <a:srgbClr val="CBB677"/>
                </a:solidFill>
              </a:rPr>
              <a:t> </a:t>
            </a:r>
            <a:r>
              <a:rPr lang="en-US" sz="2000" dirty="0" err="1" smtClean="0">
                <a:solidFill>
                  <a:srgbClr val="CBB677"/>
                </a:solidFill>
              </a:rPr>
              <a:t>Tsantalis</a:t>
            </a:r>
            <a:r>
              <a:rPr lang="en-US" sz="2800" dirty="0" smtClean="0">
                <a:solidFill>
                  <a:srgbClr val="CBB677"/>
                </a:solidFill>
              </a:rPr>
              <a:t> </a:t>
            </a:r>
          </a:p>
          <a:p>
            <a:r>
              <a:rPr lang="en-US" sz="1800" dirty="0" smtClean="0">
                <a:solidFill>
                  <a:srgbClr val="E0D2AB"/>
                </a:solidFill>
              </a:rPr>
              <a:t>22.04.14</a:t>
            </a:r>
            <a:endParaRPr lang="en-US" sz="1800" dirty="0">
              <a:solidFill>
                <a:srgbClr val="E0D2A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70" y="152400"/>
            <a:ext cx="3465730" cy="8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Minimizing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95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8E243B"/>
              </a:buClr>
            </a:pPr>
            <a:r>
              <a:rPr lang="en-CA" b="1" dirty="0" smtClean="0"/>
              <a:t>Minimizing</a:t>
            </a:r>
            <a:r>
              <a:rPr lang="en-CA" dirty="0" smtClean="0"/>
              <a:t> the differences during the matching process is critical for </a:t>
            </a:r>
            <a:r>
              <a:rPr lang="en-CA" b="1" dirty="0" smtClean="0"/>
              <a:t>refactoring</a:t>
            </a:r>
            <a:r>
              <a:rPr lang="en-CA" dirty="0" smtClean="0"/>
              <a:t>.</a:t>
            </a:r>
          </a:p>
          <a:p>
            <a:pPr>
              <a:buClr>
                <a:srgbClr val="8E243B"/>
              </a:buClr>
            </a:pPr>
            <a:r>
              <a:rPr lang="en-CA" dirty="0" smtClean="0"/>
              <a:t>Why?</a:t>
            </a:r>
          </a:p>
          <a:p>
            <a:pPr lvl="1">
              <a:buClr>
                <a:srgbClr val="CBB677"/>
              </a:buClr>
            </a:pPr>
            <a:r>
              <a:rPr lang="en-CA" dirty="0" smtClean="0"/>
              <a:t>Less differences means </a:t>
            </a:r>
            <a:r>
              <a:rPr lang="en-CA" b="1" dirty="0" smtClean="0"/>
              <a:t>less parameters</a:t>
            </a:r>
            <a:r>
              <a:rPr lang="en-CA" dirty="0" smtClean="0"/>
              <a:t> for the extracted method (i.e., a more </a:t>
            </a:r>
            <a:r>
              <a:rPr lang="en-CA" b="1" dirty="0" smtClean="0"/>
              <a:t>reusable</a:t>
            </a:r>
            <a:r>
              <a:rPr lang="en-CA" dirty="0" smtClean="0"/>
              <a:t> method).</a:t>
            </a:r>
          </a:p>
          <a:p>
            <a:pPr lvl="1">
              <a:buClr>
                <a:srgbClr val="CBB677"/>
              </a:buClr>
            </a:pPr>
            <a:r>
              <a:rPr lang="en-CA" dirty="0" smtClean="0"/>
              <a:t>Less differences means also </a:t>
            </a:r>
            <a:r>
              <a:rPr lang="en-CA" b="1" dirty="0" smtClean="0"/>
              <a:t>lower probability</a:t>
            </a:r>
            <a:r>
              <a:rPr lang="en-CA" dirty="0" smtClean="0"/>
              <a:t> for precondition violations (i.e., higher refactoring </a:t>
            </a:r>
            <a:r>
              <a:rPr lang="en-CA" b="1" dirty="0" smtClean="0"/>
              <a:t>feasibility</a:t>
            </a:r>
            <a:r>
              <a:rPr lang="en-CA" dirty="0" smtClean="0"/>
              <a:t>)</a:t>
            </a:r>
            <a:endParaRPr lang="en-CA" b="1" dirty="0" smtClean="0"/>
          </a:p>
          <a:p>
            <a:pPr>
              <a:buClr>
                <a:srgbClr val="8E243B"/>
              </a:buClr>
            </a:pPr>
            <a:r>
              <a:rPr lang="en-CA" dirty="0" smtClean="0"/>
              <a:t>Matching process </a:t>
            </a:r>
            <a:r>
              <a:rPr lang="en-CA" b="1" dirty="0" smtClean="0"/>
              <a:t>objectives</a:t>
            </a:r>
            <a:r>
              <a:rPr lang="en-CA" dirty="0" smtClean="0"/>
              <a:t>:</a:t>
            </a:r>
          </a:p>
          <a:p>
            <a:pPr lvl="1">
              <a:buClr>
                <a:srgbClr val="CBB677"/>
              </a:buClr>
            </a:pPr>
            <a:r>
              <a:rPr lang="en-CA" b="1" dirty="0" smtClean="0"/>
              <a:t>Maximize</a:t>
            </a:r>
            <a:r>
              <a:rPr lang="en-CA" dirty="0" smtClean="0"/>
              <a:t> the number of </a:t>
            </a:r>
            <a:r>
              <a:rPr lang="en-CA" b="1" dirty="0" smtClean="0"/>
              <a:t>matched statements</a:t>
            </a:r>
          </a:p>
          <a:p>
            <a:pPr lvl="1">
              <a:buClr>
                <a:srgbClr val="CBB677"/>
              </a:buClr>
            </a:pPr>
            <a:r>
              <a:rPr lang="en-CA" b="1" dirty="0" smtClean="0"/>
              <a:t>Minimize</a:t>
            </a:r>
            <a:r>
              <a:rPr lang="en-CA" dirty="0" smtClean="0"/>
              <a:t> the number of </a:t>
            </a:r>
            <a:r>
              <a:rPr lang="en-CA" b="1" dirty="0" smtClean="0"/>
              <a:t>differences</a:t>
            </a:r>
            <a:r>
              <a:rPr lang="en-CA" dirty="0" smtClean="0"/>
              <a:t> between them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53AC-A8E4-470E-831B-490D66A13FEB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12" y="457200"/>
            <a:ext cx="3657600" cy="1143000"/>
          </a:xfrm>
        </p:spPr>
        <p:txBody>
          <a:bodyPr/>
          <a:lstStyle/>
          <a:p>
            <a:r>
              <a:rPr lang="en-US" u="sng" dirty="0">
                <a:solidFill>
                  <a:srgbClr val="8E243B"/>
                </a:solidFill>
              </a:rPr>
              <a:t>Motivation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457200"/>
            <a:ext cx="4387859" cy="2926080"/>
          </a:xfrm>
          <a:effectLst>
            <a:softEdge rad="6350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6519" y="2133600"/>
            <a:ext cx="807976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BB677"/>
              </a:buClr>
              <a:buNone/>
            </a:pPr>
            <a:r>
              <a:rPr lang="en-US" dirty="0" smtClean="0"/>
              <a:t>  </a:t>
            </a:r>
            <a:r>
              <a:rPr lang="en-US" b="1" dirty="0" smtClean="0"/>
              <a:t>Limitations </a:t>
            </a:r>
            <a:r>
              <a:rPr lang="en-US" dirty="0" smtClean="0"/>
              <a:t>of current refactoring tools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11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" y="3048000"/>
            <a:ext cx="914400" cy="9144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90600" y="28956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 smtClean="0"/>
              <a:t>There are </a:t>
            </a:r>
            <a:r>
              <a:rPr lang="en-CA" b="1" dirty="0" smtClean="0"/>
              <a:t>no preconditions</a:t>
            </a:r>
            <a:r>
              <a:rPr lang="en-CA" dirty="0" smtClean="0"/>
              <a:t> to determine whether clones can be </a:t>
            </a:r>
            <a:r>
              <a:rPr lang="en-CA" b="1" dirty="0" smtClean="0"/>
              <a:t>safely</a:t>
            </a:r>
            <a:r>
              <a:rPr lang="en-CA" dirty="0" smtClean="0"/>
              <a:t> refactored.</a:t>
            </a:r>
          </a:p>
          <a:p>
            <a:pPr lvl="1">
              <a:buClr>
                <a:srgbClr val="CBB677"/>
              </a:buClr>
            </a:pPr>
            <a:r>
              <a:rPr lang="en-US" dirty="0" smtClean="0"/>
              <a:t>The </a:t>
            </a:r>
            <a:r>
              <a:rPr lang="en-US" b="1" dirty="0" smtClean="0"/>
              <a:t>parameterization</a:t>
            </a:r>
            <a:r>
              <a:rPr lang="en-US" dirty="0" smtClean="0"/>
              <a:t> of differences might change the behavior of the program.</a:t>
            </a:r>
          </a:p>
          <a:p>
            <a:pPr lvl="1">
              <a:buClr>
                <a:srgbClr val="CBB677"/>
              </a:buClr>
            </a:pPr>
            <a:r>
              <a:rPr lang="en-CA" dirty="0" smtClean="0"/>
              <a:t>Statements in gaps need to be moved before the cloned code. </a:t>
            </a:r>
            <a:r>
              <a:rPr lang="en-CA" b="1" dirty="0" smtClean="0"/>
              <a:t>Changing the order </a:t>
            </a:r>
            <a:r>
              <a:rPr lang="en-CA" dirty="0" smtClean="0"/>
              <a:t>of statements might also affect the behavior of the program.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36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38600" y="6096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8E243B"/>
                </a:solidFill>
              </a:rPr>
              <a:t>Goal</a:t>
            </a:r>
            <a:endParaRPr lang="en-US" u="sng" dirty="0">
              <a:solidFill>
                <a:srgbClr val="8E243B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"/>
            <a:ext cx="2286000" cy="1973461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600" y="2133600"/>
            <a:ext cx="889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Improving the state-of-the-art in the Refactoring of Software clones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2990850"/>
            <a:ext cx="9067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BB677"/>
              </a:buClr>
              <a:buFont typeface="Arial" panose="020B0604020202020204" pitchFamily="34" charset="0"/>
              <a:buChar char="•"/>
            </a:pPr>
            <a:r>
              <a:rPr lang="en-US" sz="2800" b="1" dirty="0" smtClean="0"/>
              <a:t>Optimal mapping</a:t>
            </a:r>
            <a:r>
              <a:rPr lang="en-US" sz="2800" dirty="0" smtClean="0"/>
              <a:t> with </a:t>
            </a:r>
            <a:r>
              <a:rPr lang="en-US" sz="2800" b="1" dirty="0" smtClean="0"/>
              <a:t>minimum differences</a:t>
            </a:r>
          </a:p>
          <a:p>
            <a:pPr marL="285750" indent="-285750">
              <a:buClr>
                <a:srgbClr val="CBB677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Exhaustive search without compromising the </a:t>
            </a:r>
            <a:r>
              <a:rPr lang="en-US" sz="2800" b="1" dirty="0" smtClean="0"/>
              <a:t>performance</a:t>
            </a:r>
          </a:p>
          <a:p>
            <a:pPr marL="285750" indent="-285750">
              <a:buClr>
                <a:srgbClr val="CBB677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Preserve code behavior by extensive </a:t>
            </a:r>
            <a:r>
              <a:rPr lang="en-US" sz="2800" b="1" dirty="0" smtClean="0"/>
              <a:t>rules</a:t>
            </a:r>
          </a:p>
          <a:p>
            <a:pPr marL="285750" indent="-285750">
              <a:buClr>
                <a:srgbClr val="CBB677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Find the most appropriate refactoring </a:t>
            </a:r>
            <a:r>
              <a:rPr lang="en-US" sz="2800" b="1" dirty="0" smtClean="0"/>
              <a:t>strategy</a:t>
            </a:r>
            <a:r>
              <a:rPr lang="en-US" sz="2800" dirty="0" smtClean="0"/>
              <a:t> to eliminate the clones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91585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10" y="6609749"/>
            <a:ext cx="1143027" cy="24825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2667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8E243B"/>
                </a:solidFill>
              </a:rPr>
              <a:t>Approach</a:t>
            </a:r>
            <a:endParaRPr lang="en-US" u="sng" dirty="0">
              <a:solidFill>
                <a:srgbClr val="8E243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8" r="17606"/>
          <a:stretch/>
        </p:blipFill>
        <p:spPr>
          <a:xfrm>
            <a:off x="7376885" y="-106680"/>
            <a:ext cx="1799771" cy="12801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4" y="1524000"/>
            <a:ext cx="7313386" cy="386468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94" y="5937012"/>
            <a:ext cx="263066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5486400"/>
            <a:ext cx="16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71" y="146221"/>
            <a:ext cx="1905641" cy="1191249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05" y="880270"/>
            <a:ext cx="16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3145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5334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8E243B"/>
                </a:solidFill>
              </a:rPr>
              <a:t>Phase 1</a:t>
            </a:r>
            <a:endParaRPr lang="en-US" u="sng" dirty="0">
              <a:solidFill>
                <a:srgbClr val="8E243B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"/>
            <a:ext cx="3666165" cy="10058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14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6519" y="1600200"/>
            <a:ext cx="508128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BB677"/>
              </a:buClr>
              <a:buNone/>
            </a:pPr>
            <a:r>
              <a:rPr lang="en-US" dirty="0" smtClean="0"/>
              <a:t>  </a:t>
            </a:r>
            <a:r>
              <a:rPr lang="en-US" b="1" dirty="0" smtClean="0"/>
              <a:t>Control Structure Matching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032" y="2362200"/>
            <a:ext cx="8891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u="sng" dirty="0" smtClean="0">
                <a:latin typeface="Blackadder ITC" panose="04020505051007020D02" pitchFamily="82" charset="0"/>
              </a:rPr>
              <a:t>Assumption</a:t>
            </a:r>
            <a:r>
              <a:rPr lang="en-CA" u="sng" dirty="0" smtClean="0"/>
              <a:t> </a:t>
            </a:r>
          </a:p>
          <a:p>
            <a:r>
              <a:rPr lang="en-CA" dirty="0" smtClean="0"/>
              <a:t>Two </a:t>
            </a:r>
            <a:r>
              <a:rPr lang="en-CA" dirty="0"/>
              <a:t>pieces of code can be </a:t>
            </a:r>
            <a:r>
              <a:rPr lang="en-CA" b="1" dirty="0"/>
              <a:t>merged</a:t>
            </a:r>
            <a:r>
              <a:rPr lang="en-CA" dirty="0"/>
              <a:t> only if they have an </a:t>
            </a:r>
            <a:r>
              <a:rPr lang="en-CA" b="1" dirty="0"/>
              <a:t>identical control structure</a:t>
            </a:r>
            <a:r>
              <a:rPr lang="en-CA" dirty="0"/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918" y="34290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We </a:t>
            </a:r>
            <a:r>
              <a:rPr lang="en-CA" dirty="0"/>
              <a:t>extract the </a:t>
            </a:r>
            <a:r>
              <a:rPr lang="en-CA" b="1" dirty="0"/>
              <a:t>Control Dependence Trees </a:t>
            </a:r>
            <a:r>
              <a:rPr lang="en-CA" dirty="0"/>
              <a:t>(CDTs) representing the control structure of the input methods or clones.</a:t>
            </a:r>
          </a:p>
          <a:p>
            <a:endParaRPr lang="en-CA" dirty="0" smtClean="0"/>
          </a:p>
          <a:p>
            <a:r>
              <a:rPr lang="en-CA" dirty="0" smtClean="0"/>
              <a:t>We </a:t>
            </a:r>
            <a:r>
              <a:rPr lang="en-CA" dirty="0"/>
              <a:t>find all non-overlapping </a:t>
            </a:r>
            <a:r>
              <a:rPr lang="en-CA" b="1" dirty="0"/>
              <a:t>largest common </a:t>
            </a:r>
            <a:r>
              <a:rPr lang="en-CA" b="1" dirty="0" err="1"/>
              <a:t>subtrees</a:t>
            </a:r>
            <a:r>
              <a:rPr lang="en-CA" dirty="0"/>
              <a:t> within the </a:t>
            </a:r>
            <a:r>
              <a:rPr lang="en-CA" dirty="0" smtClean="0"/>
              <a:t>CDTs in a bottom-up manner.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Each </a:t>
            </a:r>
            <a:r>
              <a:rPr lang="en-CA" b="1" dirty="0" err="1"/>
              <a:t>subtree</a:t>
            </a:r>
            <a:r>
              <a:rPr lang="en-CA" b="1" dirty="0"/>
              <a:t> match</a:t>
            </a:r>
            <a:r>
              <a:rPr lang="en-CA" dirty="0"/>
              <a:t> will be treated as a separate refactoring opportunity.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488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CDT </a:t>
            </a:r>
            <a:r>
              <a:rPr lang="en-CA" dirty="0" err="1" smtClean="0"/>
              <a:t>Subtree</a:t>
            </a:r>
            <a:r>
              <a:rPr lang="en-CA" dirty="0" smtClean="0"/>
              <a:t> Matching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438400" y="4241170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882079" y="3541469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23310" y="4241170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5"/>
            <a:endCxn id="12" idx="0"/>
          </p:cNvCxnSpPr>
          <p:nvPr/>
        </p:nvCxnSpPr>
        <p:spPr>
          <a:xfrm>
            <a:off x="2272324" y="3931714"/>
            <a:ext cx="394676" cy="309456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  <a:endCxn id="14" idx="0"/>
          </p:cNvCxnSpPr>
          <p:nvPr/>
        </p:nvCxnSpPr>
        <p:spPr>
          <a:xfrm flipH="1">
            <a:off x="1551910" y="3931714"/>
            <a:ext cx="397124" cy="309456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5"/>
            <a:endCxn id="38" idx="0"/>
          </p:cNvCxnSpPr>
          <p:nvPr/>
        </p:nvCxnSpPr>
        <p:spPr>
          <a:xfrm>
            <a:off x="1713555" y="4631415"/>
            <a:ext cx="115245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3"/>
            <a:endCxn id="39" idx="0"/>
          </p:cNvCxnSpPr>
          <p:nvPr/>
        </p:nvCxnSpPr>
        <p:spPr>
          <a:xfrm flipH="1">
            <a:off x="1279451" y="4631415"/>
            <a:ext cx="110814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600200" y="5105400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1050851" y="5105400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12" idx="5"/>
            <a:endCxn id="49" idx="0"/>
          </p:cNvCxnSpPr>
          <p:nvPr/>
        </p:nvCxnSpPr>
        <p:spPr>
          <a:xfrm>
            <a:off x="2828645" y="4631415"/>
            <a:ext cx="143155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2" idx="3"/>
            <a:endCxn id="50" idx="0"/>
          </p:cNvCxnSpPr>
          <p:nvPr/>
        </p:nvCxnSpPr>
        <p:spPr>
          <a:xfrm flipH="1">
            <a:off x="2422451" y="4631415"/>
            <a:ext cx="82904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743200" y="5105400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2193851" y="5105400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6629400" y="4241170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6073079" y="3541469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514310" y="4241170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56" idx="5"/>
            <a:endCxn id="55" idx="0"/>
          </p:cNvCxnSpPr>
          <p:nvPr/>
        </p:nvCxnSpPr>
        <p:spPr>
          <a:xfrm>
            <a:off x="6463324" y="3931714"/>
            <a:ext cx="394676" cy="309456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6" idx="3"/>
            <a:endCxn id="57" idx="0"/>
          </p:cNvCxnSpPr>
          <p:nvPr/>
        </p:nvCxnSpPr>
        <p:spPr>
          <a:xfrm flipH="1">
            <a:off x="5742910" y="3931714"/>
            <a:ext cx="397124" cy="309456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7" idx="5"/>
            <a:endCxn id="62" idx="0"/>
          </p:cNvCxnSpPr>
          <p:nvPr/>
        </p:nvCxnSpPr>
        <p:spPr>
          <a:xfrm>
            <a:off x="5904555" y="4631415"/>
            <a:ext cx="115245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3"/>
            <a:endCxn id="63" idx="0"/>
          </p:cNvCxnSpPr>
          <p:nvPr/>
        </p:nvCxnSpPr>
        <p:spPr>
          <a:xfrm flipH="1">
            <a:off x="5470451" y="4631415"/>
            <a:ext cx="110814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5791200" y="5105400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5241851" y="5105400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64" name="Straight Arrow Connector 63"/>
          <p:cNvCxnSpPr>
            <a:stCxn id="55" idx="5"/>
            <a:endCxn id="66" idx="0"/>
          </p:cNvCxnSpPr>
          <p:nvPr/>
        </p:nvCxnSpPr>
        <p:spPr>
          <a:xfrm>
            <a:off x="7019645" y="4631415"/>
            <a:ext cx="143155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5" idx="3"/>
            <a:endCxn id="67" idx="0"/>
          </p:cNvCxnSpPr>
          <p:nvPr/>
        </p:nvCxnSpPr>
        <p:spPr>
          <a:xfrm flipH="1">
            <a:off x="6613451" y="4631415"/>
            <a:ext cx="82904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6934200" y="5105400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6384851" y="5105400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6613451" y="2814802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7239000" y="3541469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70" name="Straight Arrow Connector 69"/>
          <p:cNvCxnSpPr>
            <a:stCxn id="68" idx="3"/>
            <a:endCxn id="56" idx="0"/>
          </p:cNvCxnSpPr>
          <p:nvPr/>
        </p:nvCxnSpPr>
        <p:spPr>
          <a:xfrm flipH="1">
            <a:off x="6301679" y="3205047"/>
            <a:ext cx="378727" cy="336422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8" idx="5"/>
            <a:endCxn id="69" idx="0"/>
          </p:cNvCxnSpPr>
          <p:nvPr/>
        </p:nvCxnSpPr>
        <p:spPr>
          <a:xfrm>
            <a:off x="7003696" y="3205047"/>
            <a:ext cx="463904" cy="336422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080204" y="2145268"/>
            <a:ext cx="206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CDT of Fragment #1</a:t>
            </a:r>
            <a:endParaRPr lang="en-US" b="1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4572000" y="1724247"/>
            <a:ext cx="0" cy="43717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811576" y="2145268"/>
            <a:ext cx="206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CDT of Fragment #2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53AC-A8E4-470E-831B-490D66A13F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5334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8E243B"/>
                </a:solidFill>
              </a:rPr>
              <a:t>Phase 2</a:t>
            </a:r>
            <a:endParaRPr lang="en-US" u="sng" dirty="0">
              <a:solidFill>
                <a:srgbClr val="8E243B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"/>
            <a:ext cx="3666165" cy="10058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16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828800"/>
            <a:ext cx="508128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BB677"/>
              </a:buClr>
              <a:buNone/>
            </a:pPr>
            <a:r>
              <a:rPr lang="en-US" dirty="0" smtClean="0"/>
              <a:t>  </a:t>
            </a:r>
            <a:r>
              <a:rPr lang="en-US" b="1" dirty="0" smtClean="0"/>
              <a:t>PDG Mapping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0480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We extract the PDG </a:t>
            </a:r>
            <a:r>
              <a:rPr lang="en-CA" dirty="0" err="1"/>
              <a:t>subgraphs</a:t>
            </a:r>
            <a:r>
              <a:rPr lang="en-CA" dirty="0"/>
              <a:t> corresponding to the matched CDT </a:t>
            </a:r>
            <a:r>
              <a:rPr lang="en-CA" dirty="0" err="1"/>
              <a:t>subtrees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/>
              <a:t>We want to find  the </a:t>
            </a:r>
            <a:r>
              <a:rPr lang="en-CA" b="1" dirty="0"/>
              <a:t>common </a:t>
            </a:r>
            <a:r>
              <a:rPr lang="en-CA" b="1" dirty="0" err="1"/>
              <a:t>subgraph</a:t>
            </a:r>
            <a:r>
              <a:rPr lang="en-CA" dirty="0"/>
              <a:t> that satisfies two conditions:</a:t>
            </a:r>
          </a:p>
          <a:p>
            <a:pPr lvl="1"/>
            <a:r>
              <a:rPr lang="en-CA" dirty="0"/>
              <a:t>It has the </a:t>
            </a:r>
            <a:r>
              <a:rPr lang="en-CA" b="1" dirty="0"/>
              <a:t>maximum</a:t>
            </a:r>
            <a:r>
              <a:rPr lang="en-CA" dirty="0"/>
              <a:t> number of matched nodes</a:t>
            </a:r>
          </a:p>
          <a:p>
            <a:pPr lvl="1"/>
            <a:r>
              <a:rPr lang="en-CA" dirty="0"/>
              <a:t>The matched nodes have the </a:t>
            </a:r>
            <a:r>
              <a:rPr lang="en-CA" b="1" dirty="0"/>
              <a:t>minimum</a:t>
            </a:r>
            <a:r>
              <a:rPr lang="en-CA" dirty="0"/>
              <a:t> number of differences.</a:t>
            </a:r>
          </a:p>
          <a:p>
            <a:endParaRPr lang="en-CA" dirty="0" smtClean="0"/>
          </a:p>
          <a:p>
            <a:r>
              <a:rPr lang="en-CA" dirty="0" smtClean="0"/>
              <a:t>This </a:t>
            </a:r>
            <a:r>
              <a:rPr lang="en-CA" dirty="0"/>
              <a:t>is an optimization problem that can be solved using an adaptation of a </a:t>
            </a:r>
            <a:r>
              <a:rPr lang="en-CA" b="1" dirty="0"/>
              <a:t>Maximum Common </a:t>
            </a:r>
            <a:r>
              <a:rPr lang="en-CA" b="1" dirty="0" err="1"/>
              <a:t>Subgraph</a:t>
            </a:r>
            <a:r>
              <a:rPr lang="en-CA" b="1" dirty="0"/>
              <a:t> </a:t>
            </a:r>
            <a:r>
              <a:rPr lang="en-CA" dirty="0"/>
              <a:t>algorithm [McGregor, 1982].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490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MCS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Builds a </a:t>
            </a:r>
            <a:r>
              <a:rPr lang="en-CA" b="1" dirty="0" smtClean="0"/>
              <a:t>search tree</a:t>
            </a:r>
            <a:r>
              <a:rPr lang="en-CA" dirty="0" smtClean="0"/>
              <a:t> in depth-first order, where each node represents a </a:t>
            </a:r>
            <a:r>
              <a:rPr lang="en-CA" b="1" dirty="0" smtClean="0"/>
              <a:t>state</a:t>
            </a:r>
            <a:r>
              <a:rPr lang="en-CA" dirty="0" smtClean="0"/>
              <a:t> of the search space.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Explores the </a:t>
            </a:r>
            <a:r>
              <a:rPr lang="en-CA" b="1" dirty="0" smtClean="0"/>
              <a:t>entire search space</a:t>
            </a:r>
            <a:r>
              <a:rPr lang="en-CA" dirty="0" smtClean="0"/>
              <a:t>.</a:t>
            </a:r>
          </a:p>
          <a:p>
            <a:pPr>
              <a:buBlip>
                <a:blip r:embed="rId3"/>
              </a:buBlip>
            </a:pPr>
            <a:r>
              <a:rPr lang="en-CA" dirty="0" smtClean="0"/>
              <a:t>It has an </a:t>
            </a:r>
            <a:r>
              <a:rPr lang="en-CA" b="1" dirty="0" smtClean="0"/>
              <a:t>factorial </a:t>
            </a:r>
            <a:r>
              <a:rPr lang="en-CA" dirty="0" smtClean="0"/>
              <a:t>worst case complexity.</a:t>
            </a:r>
          </a:p>
          <a:p>
            <a:pPr>
              <a:buBlip>
                <a:blip r:embed="rId3"/>
              </a:buBlip>
            </a:pPr>
            <a:r>
              <a:rPr lang="en-CA" dirty="0" smtClean="0"/>
              <a:t>As the number of possible matching node combinations increases</a:t>
            </a:r>
            <a:r>
              <a:rPr lang="en-CA" dirty="0"/>
              <a:t>, the width of the search tree grows </a:t>
            </a:r>
            <a:r>
              <a:rPr lang="en-CA" dirty="0" smtClean="0"/>
              <a:t>rapidly (</a:t>
            </a:r>
            <a:r>
              <a:rPr lang="en-CA" b="1" dirty="0" smtClean="0"/>
              <a:t>combinatorial explosion</a:t>
            </a:r>
            <a:r>
              <a:rPr lang="en-CA" dirty="0" smtClean="0"/>
              <a:t>).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53AC-A8E4-470E-831B-490D66A13F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Divide-and-Conquer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724400"/>
          </a:xfrm>
        </p:spPr>
        <p:txBody>
          <a:bodyPr>
            <a:normAutofit/>
          </a:bodyPr>
          <a:lstStyle/>
          <a:p>
            <a:r>
              <a:rPr lang="en-CA" dirty="0" smtClean="0"/>
              <a:t>We break the original matching problem into smaller </a:t>
            </a:r>
            <a:r>
              <a:rPr lang="en-CA" b="1" dirty="0" smtClean="0"/>
              <a:t>sub-problems</a:t>
            </a:r>
            <a:r>
              <a:rPr lang="en-CA" dirty="0" smtClean="0"/>
              <a:t> based on the </a:t>
            </a:r>
            <a:r>
              <a:rPr lang="en-CA" b="1" dirty="0" smtClean="0"/>
              <a:t>control dependence structure</a:t>
            </a:r>
            <a:r>
              <a:rPr lang="en-CA" dirty="0" smtClean="0"/>
              <a:t> of the clones.</a:t>
            </a:r>
          </a:p>
          <a:p>
            <a:r>
              <a:rPr lang="en-CA" dirty="0" smtClean="0"/>
              <a:t>The </a:t>
            </a:r>
            <a:r>
              <a:rPr lang="en-CA" b="1" dirty="0" smtClean="0"/>
              <a:t>sub-problem</a:t>
            </a:r>
            <a:r>
              <a:rPr lang="en-CA" dirty="0" smtClean="0"/>
              <a:t> is the mapping of PDG </a:t>
            </a:r>
            <a:r>
              <a:rPr lang="en-CA" dirty="0" err="1" smtClean="0"/>
              <a:t>subgraphs</a:t>
            </a:r>
            <a:r>
              <a:rPr lang="en-CA" dirty="0" smtClean="0"/>
              <a:t> corresponding to the set of statements nested under two control predicate nodes.</a:t>
            </a:r>
          </a:p>
          <a:p>
            <a:r>
              <a:rPr lang="en-CA" dirty="0" smtClean="0"/>
              <a:t>Finally, we combine the </a:t>
            </a:r>
            <a:r>
              <a:rPr lang="en-CA" b="1" dirty="0" smtClean="0"/>
              <a:t>sub-solutions</a:t>
            </a:r>
            <a:r>
              <a:rPr lang="en-CA" dirty="0" smtClean="0"/>
              <a:t> to </a:t>
            </a:r>
            <a:r>
              <a:rPr lang="en-CA" dirty="0"/>
              <a:t>give a </a:t>
            </a:r>
            <a:r>
              <a:rPr lang="en-CA" b="1" dirty="0" smtClean="0"/>
              <a:t>global solution</a:t>
            </a:r>
            <a:r>
              <a:rPr lang="en-CA" dirty="0" smtClean="0"/>
              <a:t> </a:t>
            </a:r>
            <a:r>
              <a:rPr lang="en-CA" dirty="0"/>
              <a:t>to the original </a:t>
            </a:r>
            <a:r>
              <a:rPr lang="en-CA" dirty="0" smtClean="0"/>
              <a:t>matching problem</a:t>
            </a:r>
            <a:r>
              <a:rPr lang="en-CA" dirty="0"/>
              <a:t>.</a:t>
            </a:r>
            <a:endParaRPr lang="en-CA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53AC-A8E4-470E-831B-490D66A13F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9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Bottom-up </a:t>
            </a:r>
            <a:r>
              <a:rPr lang="en-CA" dirty="0"/>
              <a:t>Divide-and-Conquer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29902" y="290950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73581" y="2209800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514812" y="290950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5"/>
            <a:endCxn id="6" idx="0"/>
          </p:cNvCxnSpPr>
          <p:nvPr/>
        </p:nvCxnSpPr>
        <p:spPr>
          <a:xfrm>
            <a:off x="2463826" y="2600045"/>
            <a:ext cx="394676" cy="309456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  <a:endCxn id="8" idx="0"/>
          </p:cNvCxnSpPr>
          <p:nvPr/>
        </p:nvCxnSpPr>
        <p:spPr>
          <a:xfrm flipH="1">
            <a:off x="1743412" y="2600045"/>
            <a:ext cx="397124" cy="309456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5"/>
            <a:endCxn id="13" idx="0"/>
          </p:cNvCxnSpPr>
          <p:nvPr/>
        </p:nvCxnSpPr>
        <p:spPr>
          <a:xfrm>
            <a:off x="1905057" y="3299746"/>
            <a:ext cx="115245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14" idx="0"/>
          </p:cNvCxnSpPr>
          <p:nvPr/>
        </p:nvCxnSpPr>
        <p:spPr>
          <a:xfrm flipH="1">
            <a:off x="1470953" y="3299746"/>
            <a:ext cx="110814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791702" y="377373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42353" y="377373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6" idx="5"/>
            <a:endCxn id="17" idx="0"/>
          </p:cNvCxnSpPr>
          <p:nvPr/>
        </p:nvCxnSpPr>
        <p:spPr>
          <a:xfrm>
            <a:off x="3020147" y="3299746"/>
            <a:ext cx="143155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18" idx="0"/>
          </p:cNvCxnSpPr>
          <p:nvPr/>
        </p:nvCxnSpPr>
        <p:spPr>
          <a:xfrm flipH="1">
            <a:off x="2613953" y="3299746"/>
            <a:ext cx="82904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934702" y="377373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385353" y="377373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820902" y="290950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264581" y="2209800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705812" y="290950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5"/>
            <a:endCxn id="19" idx="0"/>
          </p:cNvCxnSpPr>
          <p:nvPr/>
        </p:nvCxnSpPr>
        <p:spPr>
          <a:xfrm>
            <a:off x="6654826" y="2600045"/>
            <a:ext cx="394676" cy="309456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3"/>
            <a:endCxn id="21" idx="0"/>
          </p:cNvCxnSpPr>
          <p:nvPr/>
        </p:nvCxnSpPr>
        <p:spPr>
          <a:xfrm flipH="1">
            <a:off x="5934412" y="2600045"/>
            <a:ext cx="397124" cy="309456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5"/>
            <a:endCxn id="26" idx="0"/>
          </p:cNvCxnSpPr>
          <p:nvPr/>
        </p:nvCxnSpPr>
        <p:spPr>
          <a:xfrm>
            <a:off x="6096057" y="3299746"/>
            <a:ext cx="115245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3"/>
            <a:endCxn id="27" idx="0"/>
          </p:cNvCxnSpPr>
          <p:nvPr/>
        </p:nvCxnSpPr>
        <p:spPr>
          <a:xfrm flipH="1">
            <a:off x="5661953" y="3299746"/>
            <a:ext cx="110814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982702" y="377373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433353" y="377373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9" idx="5"/>
            <a:endCxn id="30" idx="0"/>
          </p:cNvCxnSpPr>
          <p:nvPr/>
        </p:nvCxnSpPr>
        <p:spPr>
          <a:xfrm>
            <a:off x="7211147" y="3299746"/>
            <a:ext cx="143155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3"/>
            <a:endCxn id="31" idx="0"/>
          </p:cNvCxnSpPr>
          <p:nvPr/>
        </p:nvCxnSpPr>
        <p:spPr>
          <a:xfrm flipH="1">
            <a:off x="6804953" y="3299746"/>
            <a:ext cx="82904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125702" y="377373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576353" y="377373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" y="386159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Level 2</a:t>
            </a:r>
            <a:endParaRPr lang="en-US" dirty="0"/>
          </a:p>
        </p:txBody>
      </p:sp>
      <p:cxnSp>
        <p:nvCxnSpPr>
          <p:cNvPr id="37" name="Curved Connector 36"/>
          <p:cNvCxnSpPr>
            <a:stCxn id="14" idx="4"/>
            <a:endCxn id="27" idx="4"/>
          </p:cNvCxnSpPr>
          <p:nvPr/>
        </p:nvCxnSpPr>
        <p:spPr>
          <a:xfrm rot="16200000" flipH="1">
            <a:off x="3566453" y="2135431"/>
            <a:ext cx="12700" cy="4191000"/>
          </a:xfrm>
          <a:prstGeom prst="curvedConnector3">
            <a:avLst>
              <a:gd name="adj1" fmla="val 3558142"/>
            </a:avLst>
          </a:prstGeom>
          <a:ln w="19050">
            <a:solidFill>
              <a:srgbClr val="CBB6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14" idx="4"/>
            <a:endCxn id="26" idx="4"/>
          </p:cNvCxnSpPr>
          <p:nvPr/>
        </p:nvCxnSpPr>
        <p:spPr>
          <a:xfrm rot="16200000" flipH="1">
            <a:off x="3841127" y="1860756"/>
            <a:ext cx="12700" cy="4740349"/>
          </a:xfrm>
          <a:prstGeom prst="curvedConnector3">
            <a:avLst>
              <a:gd name="adj1" fmla="val 4730252"/>
            </a:avLst>
          </a:prstGeom>
          <a:ln w="19050">
            <a:solidFill>
              <a:srgbClr val="CBB6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14" idx="4"/>
            <a:endCxn id="31" idx="4"/>
          </p:cNvCxnSpPr>
          <p:nvPr/>
        </p:nvCxnSpPr>
        <p:spPr>
          <a:xfrm rot="16200000" flipH="1">
            <a:off x="4137953" y="1563931"/>
            <a:ext cx="12700" cy="5334000"/>
          </a:xfrm>
          <a:prstGeom prst="curvedConnector3">
            <a:avLst>
              <a:gd name="adj1" fmla="val 5986047"/>
            </a:avLst>
          </a:prstGeom>
          <a:ln w="19050">
            <a:solidFill>
              <a:srgbClr val="CBB6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14" idx="4"/>
            <a:endCxn id="30" idx="4"/>
          </p:cNvCxnSpPr>
          <p:nvPr/>
        </p:nvCxnSpPr>
        <p:spPr>
          <a:xfrm rot="16200000" flipH="1">
            <a:off x="4412627" y="1289256"/>
            <a:ext cx="12700" cy="5883349"/>
          </a:xfrm>
          <a:prstGeom prst="curvedConnector3">
            <a:avLst>
              <a:gd name="adj1" fmla="val 7409307"/>
            </a:avLst>
          </a:prstGeom>
          <a:ln w="19050">
            <a:solidFill>
              <a:srgbClr val="CBB6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66265" y="1535668"/>
            <a:ext cx="247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CDT </a:t>
            </a:r>
            <a:r>
              <a:rPr lang="en-US" b="1" dirty="0" err="1" smtClean="0"/>
              <a:t>subtree</a:t>
            </a:r>
            <a:r>
              <a:rPr lang="en-US" b="1" dirty="0" smtClean="0"/>
              <a:t> of Clone #1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257265" y="1535668"/>
            <a:ext cx="247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CDT </a:t>
            </a:r>
            <a:r>
              <a:rPr lang="en-US" b="1" dirty="0" err="1" smtClean="0"/>
              <a:t>subtree</a:t>
            </a:r>
            <a:r>
              <a:rPr lang="en-US" b="1" dirty="0" smtClean="0"/>
              <a:t> of Clone #2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037204" y="5372983"/>
            <a:ext cx="5069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Best sub-solution from (D, d)</a:t>
            </a:r>
            <a:endParaRPr lang="en-US" sz="3200" dirty="0"/>
          </a:p>
        </p:txBody>
      </p:sp>
      <p:sp>
        <p:nvSpPr>
          <p:cNvPr id="40" name="Oval 39"/>
          <p:cNvSpPr/>
          <p:nvPr/>
        </p:nvSpPr>
        <p:spPr>
          <a:xfrm>
            <a:off x="1242353" y="3780081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6575160" y="3780081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53AC-A8E4-470E-831B-490D66A13F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6" grpId="0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497"/>
            <a:ext cx="5384800" cy="359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152400"/>
            <a:ext cx="51054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8E243B"/>
                </a:solidFill>
              </a:rPr>
              <a:t>Outline</a:t>
            </a:r>
            <a:endParaRPr lang="en-US" u="sng" dirty="0">
              <a:solidFill>
                <a:srgbClr val="8E243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524000"/>
            <a:ext cx="4267200" cy="36576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BB677"/>
              </a:buClr>
            </a:pPr>
            <a:r>
              <a:rPr lang="en-US" dirty="0"/>
              <a:t>Motivation</a:t>
            </a:r>
          </a:p>
          <a:p>
            <a:pPr>
              <a:buClr>
                <a:srgbClr val="CBB677"/>
              </a:buClr>
            </a:pPr>
            <a:r>
              <a:rPr lang="en-US" dirty="0"/>
              <a:t>Goal</a:t>
            </a:r>
          </a:p>
          <a:p>
            <a:pPr>
              <a:buClr>
                <a:srgbClr val="CBB677"/>
              </a:buClr>
            </a:pPr>
            <a:r>
              <a:rPr lang="en-US" dirty="0"/>
              <a:t>Approach</a:t>
            </a:r>
          </a:p>
          <a:p>
            <a:pPr>
              <a:buClr>
                <a:srgbClr val="CBB677"/>
              </a:buClr>
            </a:pPr>
            <a:r>
              <a:rPr lang="en-US" dirty="0" smtClean="0"/>
              <a:t>Evaluation</a:t>
            </a:r>
          </a:p>
          <a:p>
            <a:pPr>
              <a:buClr>
                <a:srgbClr val="CBB677"/>
              </a:buClr>
            </a:pPr>
            <a:r>
              <a:rPr lang="en-US" dirty="0" smtClean="0"/>
              <a:t>Conclusion</a:t>
            </a:r>
          </a:p>
          <a:p>
            <a:pPr>
              <a:buClr>
                <a:srgbClr val="CBB677"/>
              </a:buClr>
            </a:pPr>
            <a:r>
              <a:rPr lang="en-US" dirty="0" smtClean="0"/>
              <a:t>Publications</a:t>
            </a:r>
          </a:p>
          <a:p>
            <a:pPr>
              <a:buClr>
                <a:srgbClr val="CBB677"/>
              </a:buClr>
            </a:pPr>
            <a:r>
              <a:rPr lang="en-US" dirty="0" smtClean="0"/>
              <a:t>Future work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434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Bottom-up  Divide-and-Conquer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29902" y="290950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73581" y="2209800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514812" y="290950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5"/>
            <a:endCxn id="6" idx="0"/>
          </p:cNvCxnSpPr>
          <p:nvPr/>
        </p:nvCxnSpPr>
        <p:spPr>
          <a:xfrm>
            <a:off x="2463826" y="2600045"/>
            <a:ext cx="394676" cy="309456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  <a:endCxn id="8" idx="0"/>
          </p:cNvCxnSpPr>
          <p:nvPr/>
        </p:nvCxnSpPr>
        <p:spPr>
          <a:xfrm flipH="1">
            <a:off x="1743412" y="2600045"/>
            <a:ext cx="397124" cy="309456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5"/>
            <a:endCxn id="13" idx="0"/>
          </p:cNvCxnSpPr>
          <p:nvPr/>
        </p:nvCxnSpPr>
        <p:spPr>
          <a:xfrm>
            <a:off x="1905057" y="3299746"/>
            <a:ext cx="115245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791702" y="377373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6" idx="5"/>
            <a:endCxn id="17" idx="0"/>
          </p:cNvCxnSpPr>
          <p:nvPr/>
        </p:nvCxnSpPr>
        <p:spPr>
          <a:xfrm>
            <a:off x="3020147" y="3299746"/>
            <a:ext cx="143155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18" idx="0"/>
          </p:cNvCxnSpPr>
          <p:nvPr/>
        </p:nvCxnSpPr>
        <p:spPr>
          <a:xfrm flipH="1">
            <a:off x="2613953" y="3299746"/>
            <a:ext cx="82904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934702" y="377373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385353" y="377373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820902" y="290950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264581" y="2209800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705812" y="290950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5"/>
            <a:endCxn id="19" idx="0"/>
          </p:cNvCxnSpPr>
          <p:nvPr/>
        </p:nvCxnSpPr>
        <p:spPr>
          <a:xfrm>
            <a:off x="6654826" y="2600045"/>
            <a:ext cx="394676" cy="309456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3"/>
            <a:endCxn id="21" idx="0"/>
          </p:cNvCxnSpPr>
          <p:nvPr/>
        </p:nvCxnSpPr>
        <p:spPr>
          <a:xfrm flipH="1">
            <a:off x="5934412" y="2600045"/>
            <a:ext cx="397124" cy="309456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5"/>
            <a:endCxn id="26" idx="0"/>
          </p:cNvCxnSpPr>
          <p:nvPr/>
        </p:nvCxnSpPr>
        <p:spPr>
          <a:xfrm>
            <a:off x="6096057" y="3299746"/>
            <a:ext cx="115245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3"/>
            <a:endCxn id="27" idx="0"/>
          </p:cNvCxnSpPr>
          <p:nvPr/>
        </p:nvCxnSpPr>
        <p:spPr>
          <a:xfrm flipH="1">
            <a:off x="5661953" y="3299746"/>
            <a:ext cx="110814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982702" y="377373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433353" y="377373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9" idx="5"/>
            <a:endCxn id="30" idx="0"/>
          </p:cNvCxnSpPr>
          <p:nvPr/>
        </p:nvCxnSpPr>
        <p:spPr>
          <a:xfrm>
            <a:off x="7211147" y="3299746"/>
            <a:ext cx="143155" cy="473985"/>
          </a:xfrm>
          <a:prstGeom prst="straightConnector1">
            <a:avLst/>
          </a:prstGeom>
          <a:ln w="25400">
            <a:solidFill>
              <a:srgbClr val="CBB677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125702" y="3773731"/>
            <a:ext cx="457200" cy="457200"/>
          </a:xfrm>
          <a:prstGeom prst="ellipse">
            <a:avLst/>
          </a:prstGeom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" y="386159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Level 2</a:t>
            </a:r>
            <a:endParaRPr lang="en-US" dirty="0"/>
          </a:p>
        </p:txBody>
      </p:sp>
      <p:cxnSp>
        <p:nvCxnSpPr>
          <p:cNvPr id="37" name="Curved Connector 36"/>
          <p:cNvCxnSpPr>
            <a:stCxn id="13" idx="4"/>
            <a:endCxn id="27" idx="4"/>
          </p:cNvCxnSpPr>
          <p:nvPr/>
        </p:nvCxnSpPr>
        <p:spPr>
          <a:xfrm rot="16200000" flipH="1">
            <a:off x="3841127" y="2410105"/>
            <a:ext cx="12700" cy="3641651"/>
          </a:xfrm>
          <a:prstGeom prst="curvedConnector3">
            <a:avLst>
              <a:gd name="adj1" fmla="val 4137677"/>
            </a:avLst>
          </a:prstGeom>
          <a:ln w="19050">
            <a:solidFill>
              <a:srgbClr val="CBB6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13" idx="4"/>
            <a:endCxn id="26" idx="4"/>
          </p:cNvCxnSpPr>
          <p:nvPr/>
        </p:nvCxnSpPr>
        <p:spPr>
          <a:xfrm rot="16200000" flipH="1">
            <a:off x="4115802" y="2135431"/>
            <a:ext cx="12700" cy="4191000"/>
          </a:xfrm>
          <a:prstGeom prst="curvedConnector3">
            <a:avLst>
              <a:gd name="adj1" fmla="val 5446748"/>
            </a:avLst>
          </a:prstGeom>
          <a:ln w="19050">
            <a:solidFill>
              <a:srgbClr val="CBB6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13" idx="4"/>
            <a:endCxn id="30" idx="4"/>
          </p:cNvCxnSpPr>
          <p:nvPr/>
        </p:nvCxnSpPr>
        <p:spPr>
          <a:xfrm rot="16200000" flipH="1">
            <a:off x="4687302" y="1563931"/>
            <a:ext cx="12700" cy="5334000"/>
          </a:xfrm>
          <a:prstGeom prst="curvedConnector3">
            <a:avLst>
              <a:gd name="adj1" fmla="val 7159953"/>
            </a:avLst>
          </a:prstGeom>
          <a:ln w="19050">
            <a:solidFill>
              <a:srgbClr val="CBB67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66265" y="1535668"/>
            <a:ext cx="247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CDT </a:t>
            </a:r>
            <a:r>
              <a:rPr lang="en-US" b="1" dirty="0" err="1" smtClean="0"/>
              <a:t>subtree</a:t>
            </a:r>
            <a:r>
              <a:rPr lang="en-US" b="1" dirty="0" smtClean="0"/>
              <a:t> of Clone #1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257265" y="1535668"/>
            <a:ext cx="247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CDT </a:t>
            </a:r>
            <a:r>
              <a:rPr lang="en-US" b="1" dirty="0" err="1" smtClean="0"/>
              <a:t>subtree</a:t>
            </a:r>
            <a:r>
              <a:rPr lang="en-US" b="1" dirty="0" smtClean="0"/>
              <a:t> of Clone #2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037204" y="5372983"/>
            <a:ext cx="5069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Best sub-solution from (E, e)</a:t>
            </a:r>
            <a:endParaRPr lang="en-US" sz="3200" dirty="0"/>
          </a:p>
        </p:txBody>
      </p:sp>
      <p:sp>
        <p:nvSpPr>
          <p:cNvPr id="53" name="Oval 52"/>
          <p:cNvSpPr/>
          <p:nvPr/>
        </p:nvSpPr>
        <p:spPr>
          <a:xfrm>
            <a:off x="1799245" y="3780081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7132052" y="3780081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53AC-A8E4-470E-831B-490D66A13F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243B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2" grpId="0"/>
      <p:bldP spid="53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8E243B"/>
                </a:solidFill>
              </a:rPr>
              <a:t>Phase 3</a:t>
            </a:r>
            <a:endParaRPr lang="en-US" u="sng" dirty="0">
              <a:solidFill>
                <a:srgbClr val="8E243B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"/>
            <a:ext cx="3666165" cy="10058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21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1919" y="1371600"/>
            <a:ext cx="508128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BB677"/>
              </a:buClr>
              <a:buNone/>
            </a:pPr>
            <a:r>
              <a:rPr lang="en-US" b="1" dirty="0" smtClean="0"/>
              <a:t>Precondition checking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534400" cy="3352800"/>
          </a:xfrm>
        </p:spPr>
        <p:txBody>
          <a:bodyPr>
            <a:normAutofit/>
          </a:bodyPr>
          <a:lstStyle/>
          <a:p>
            <a:pPr>
              <a:buClr>
                <a:srgbClr val="8E243B"/>
              </a:buClr>
            </a:pPr>
            <a:r>
              <a:rPr lang="en-CA" dirty="0" smtClean="0"/>
              <a:t>Preconditions related to </a:t>
            </a:r>
            <a:r>
              <a:rPr lang="en-CA" b="1" dirty="0" smtClean="0"/>
              <a:t>clone differences</a:t>
            </a:r>
            <a:r>
              <a:rPr lang="en-CA" dirty="0" smtClean="0"/>
              <a:t>:</a:t>
            </a:r>
          </a:p>
          <a:p>
            <a:pPr lvl="1">
              <a:buClr>
                <a:srgbClr val="CBB677"/>
              </a:buClr>
            </a:pPr>
            <a:r>
              <a:rPr lang="en-CA" dirty="0" smtClean="0"/>
              <a:t>Parameterization of differences should not break existing data dependences in the PDGs.</a:t>
            </a:r>
          </a:p>
          <a:p>
            <a:pPr lvl="1">
              <a:buClr>
                <a:srgbClr val="CBB677"/>
              </a:buClr>
            </a:pPr>
            <a:r>
              <a:rPr lang="en-CA" dirty="0" smtClean="0"/>
              <a:t>Reordering of unmapped statements should not break </a:t>
            </a:r>
            <a:r>
              <a:rPr lang="en-CA" dirty="0"/>
              <a:t>existing data dependences in the </a:t>
            </a:r>
            <a:r>
              <a:rPr lang="en-CA" dirty="0" smtClean="0"/>
              <a:t>PDGs.</a:t>
            </a:r>
          </a:p>
        </p:txBody>
      </p:sp>
    </p:spTree>
    <p:extLst>
      <p:ext uri="{BB962C8B-B14F-4D97-AF65-F5344CB8AC3E}">
        <p14:creationId xmlns:p14="http://schemas.microsoft.com/office/powerpoint/2010/main" val="16964220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8E243B"/>
                </a:solidFill>
              </a:rPr>
              <a:t>Phase 3</a:t>
            </a:r>
            <a:endParaRPr lang="en-US" u="sng" dirty="0">
              <a:solidFill>
                <a:srgbClr val="8E243B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"/>
            <a:ext cx="3666165" cy="10058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22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1919" y="1371600"/>
            <a:ext cx="508128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BB677"/>
              </a:buClr>
              <a:buNone/>
            </a:pPr>
            <a:r>
              <a:rPr lang="en-US" b="1" dirty="0" smtClean="0"/>
              <a:t>Precondition checking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534400" cy="3581400"/>
          </a:xfrm>
        </p:spPr>
        <p:txBody>
          <a:bodyPr>
            <a:normAutofit/>
          </a:bodyPr>
          <a:lstStyle/>
          <a:p>
            <a:pPr>
              <a:buClr>
                <a:srgbClr val="8E243B"/>
              </a:buClr>
            </a:pPr>
            <a:r>
              <a:rPr lang="en-CA" dirty="0" smtClean="0"/>
              <a:t>Preconditions related to </a:t>
            </a:r>
            <a:r>
              <a:rPr lang="en-CA" b="1" dirty="0" smtClean="0"/>
              <a:t>method extraction</a:t>
            </a:r>
            <a:r>
              <a:rPr lang="en-CA" dirty="0" smtClean="0"/>
              <a:t>:</a:t>
            </a:r>
          </a:p>
          <a:p>
            <a:pPr lvl="1">
              <a:buClr>
                <a:srgbClr val="CBB677"/>
              </a:buClr>
            </a:pPr>
            <a:r>
              <a:rPr lang="en-CA" dirty="0" smtClean="0"/>
              <a:t>The unified code should return one variable at most.</a:t>
            </a:r>
          </a:p>
          <a:p>
            <a:pPr lvl="1">
              <a:buClr>
                <a:srgbClr val="CBB677"/>
              </a:buClr>
            </a:pPr>
            <a:r>
              <a:rPr lang="en-CA" dirty="0"/>
              <a:t>Matched branching (</a:t>
            </a:r>
            <a:r>
              <a:rPr lang="en-CA" b="1" dirty="0"/>
              <a:t>break</a:t>
            </a:r>
            <a:r>
              <a:rPr lang="en-CA" dirty="0"/>
              <a:t>, </a:t>
            </a:r>
            <a:r>
              <a:rPr lang="en-CA" b="1" dirty="0" smtClean="0"/>
              <a:t>continue</a:t>
            </a:r>
            <a:r>
              <a:rPr lang="en-CA" dirty="0" smtClean="0"/>
              <a:t>) statements </a:t>
            </a:r>
            <a:r>
              <a:rPr lang="en-CA" dirty="0"/>
              <a:t>should be accompanied with </a:t>
            </a:r>
            <a:r>
              <a:rPr lang="en-CA" dirty="0" smtClean="0"/>
              <a:t>the corresponding matched loops in the unified code.</a:t>
            </a:r>
          </a:p>
          <a:p>
            <a:pPr lvl="1">
              <a:buClr>
                <a:srgbClr val="CBB677"/>
              </a:buClr>
            </a:pPr>
            <a:r>
              <a:rPr lang="en-CA" dirty="0" smtClean="0"/>
              <a:t>If </a:t>
            </a:r>
            <a:r>
              <a:rPr lang="en-CA" dirty="0"/>
              <a:t>two clones belong to </a:t>
            </a:r>
            <a:r>
              <a:rPr lang="en-CA" dirty="0" smtClean="0"/>
              <a:t>different </a:t>
            </a:r>
            <a:r>
              <a:rPr lang="en-CA" dirty="0"/>
              <a:t>classes, these classes should extend a </a:t>
            </a:r>
            <a:r>
              <a:rPr lang="en-CA" dirty="0" smtClean="0"/>
              <a:t>common </a:t>
            </a:r>
            <a:r>
              <a:rPr lang="en-US" dirty="0" smtClean="0"/>
              <a:t>superclass.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00470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29200" y="3810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8E243B"/>
                </a:solidFill>
              </a:rPr>
              <a:t>Evaluation</a:t>
            </a:r>
            <a:endParaRPr lang="en-US" u="sng" dirty="0">
              <a:solidFill>
                <a:srgbClr val="8E243B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21336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BB677"/>
              </a:buClr>
            </a:pPr>
            <a:r>
              <a:rPr lang="en-CA" dirty="0" smtClean="0"/>
              <a:t>We compared our approach with a state-of-the-art tool in the refactoring of </a:t>
            </a:r>
            <a:r>
              <a:rPr lang="en-CA" b="1" dirty="0" smtClean="0"/>
              <a:t>Type-II clones</a:t>
            </a:r>
            <a:r>
              <a:rPr lang="en-CA" dirty="0" smtClean="0"/>
              <a:t>, </a:t>
            </a:r>
            <a:r>
              <a:rPr lang="en-CA" b="1" dirty="0" err="1" smtClean="0"/>
              <a:t>CeDAR</a:t>
            </a:r>
            <a:r>
              <a:rPr lang="en-CA" dirty="0" smtClean="0"/>
              <a:t> [</a:t>
            </a:r>
            <a:r>
              <a:rPr lang="en-CA" dirty="0" err="1" smtClean="0"/>
              <a:t>Tairas</a:t>
            </a:r>
            <a:r>
              <a:rPr lang="en-CA" dirty="0" smtClean="0"/>
              <a:t> &amp; Gray, IST’12].</a:t>
            </a:r>
          </a:p>
          <a:p>
            <a:pPr>
              <a:buClr>
                <a:srgbClr val="CBB677"/>
              </a:buClr>
            </a:pPr>
            <a:r>
              <a:rPr lang="en-US" b="1" dirty="0" smtClean="0"/>
              <a:t>2342</a:t>
            </a:r>
            <a:r>
              <a:rPr lang="en-US" dirty="0" smtClean="0"/>
              <a:t> clone groups, detected in 7 open-source projects by Deckard clone detection tool.</a:t>
            </a:r>
          </a:p>
          <a:p>
            <a:pPr>
              <a:buClr>
                <a:srgbClr val="CBB677"/>
              </a:buClr>
            </a:pPr>
            <a:r>
              <a:rPr lang="en-CA" dirty="0" err="1" smtClean="0"/>
              <a:t>CeDAR</a:t>
            </a:r>
            <a:r>
              <a:rPr lang="en-CA" dirty="0" smtClean="0"/>
              <a:t> is able to analyze only clone groups in which all clones belong to the </a:t>
            </a:r>
            <a:r>
              <a:rPr lang="en-CA" b="1" dirty="0" smtClean="0"/>
              <a:t>same Java ﬁle</a:t>
            </a:r>
            <a:r>
              <a:rPr lang="en-CA" dirty="0" smtClean="0"/>
              <a:t>.</a:t>
            </a:r>
            <a:endParaRPr lang="en-US" dirty="0"/>
          </a:p>
        </p:txBody>
      </p:sp>
      <p:pic>
        <p:nvPicPr>
          <p:cNvPr id="4" name="Picture 3" descr="balanc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15055" r="1010" b="11607"/>
          <a:stretch/>
        </p:blipFill>
        <p:spPr>
          <a:xfrm>
            <a:off x="72000" y="172800"/>
            <a:ext cx="3571200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58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Clone groups within the </a:t>
            </a:r>
            <a:r>
              <a:rPr lang="en-CA" b="1" dirty="0" smtClean="0"/>
              <a:t>same</a:t>
            </a:r>
            <a:r>
              <a:rPr lang="en-CA" dirty="0" smtClean="0"/>
              <a:t> Java file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53AC-A8E4-470E-831B-490D66A13FEB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303594"/>
              </p:ext>
            </p:extLst>
          </p:nvPr>
        </p:nvGraphicFramePr>
        <p:xfrm>
          <a:off x="457200" y="1803400"/>
          <a:ext cx="8229600" cy="3606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5400"/>
                <a:gridCol w="838200"/>
                <a:gridCol w="762000"/>
                <a:gridCol w="685800"/>
                <a:gridCol w="685800"/>
                <a:gridCol w="762000"/>
                <a:gridCol w="914400"/>
                <a:gridCol w="914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8E243B"/>
                          </a:solidFill>
                        </a:rPr>
                        <a:t>Project</a:t>
                      </a:r>
                      <a:endParaRPr lang="en-US" dirty="0">
                        <a:solidFill>
                          <a:srgbClr val="8E243B"/>
                        </a:solidFill>
                      </a:endParaRPr>
                    </a:p>
                  </a:txBody>
                  <a:tcPr anchor="ctr"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8E243B"/>
                          </a:solidFill>
                        </a:rPr>
                        <a:t>Clone groups</a:t>
                      </a:r>
                      <a:endParaRPr lang="en-US" dirty="0">
                        <a:solidFill>
                          <a:srgbClr val="8E243B"/>
                        </a:solidFill>
                      </a:endParaRPr>
                    </a:p>
                  </a:txBody>
                  <a:tcPr anchor="ctr">
                    <a:solidFill>
                      <a:srgbClr val="E3D2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8E243B"/>
                          </a:solidFill>
                        </a:rPr>
                        <a:t>Eclipse</a:t>
                      </a:r>
                      <a:endParaRPr lang="en-US" dirty="0">
                        <a:solidFill>
                          <a:srgbClr val="8E243B"/>
                        </a:solidFill>
                      </a:endParaRPr>
                    </a:p>
                  </a:txBody>
                  <a:tcPr anchor="ctr">
                    <a:solidFill>
                      <a:srgbClr val="E3D2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dirty="0" err="1" smtClean="0">
                          <a:solidFill>
                            <a:srgbClr val="8E243B"/>
                          </a:solidFill>
                        </a:rPr>
                        <a:t>CeDAR</a:t>
                      </a:r>
                      <a:endParaRPr lang="en-US" dirty="0">
                        <a:solidFill>
                          <a:srgbClr val="8E243B"/>
                        </a:solidFill>
                      </a:endParaRPr>
                    </a:p>
                  </a:txBody>
                  <a:tcPr anchor="ctr">
                    <a:solidFill>
                      <a:srgbClr val="E3D2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8E243B"/>
                          </a:solidFill>
                        </a:rPr>
                        <a:t>Our tool</a:t>
                      </a:r>
                      <a:r>
                        <a:rPr lang="en-CA" baseline="0" dirty="0" smtClean="0">
                          <a:solidFill>
                            <a:srgbClr val="8E243B"/>
                          </a:solidFill>
                        </a:rPr>
                        <a:t> </a:t>
                      </a:r>
                      <a:r>
                        <a:rPr lang="en-CA" dirty="0" smtClean="0">
                          <a:solidFill>
                            <a:srgbClr val="8E243B"/>
                          </a:solidFill>
                        </a:rPr>
                        <a:t>(</a:t>
                      </a:r>
                      <a:r>
                        <a:rPr lang="en-CA" dirty="0" err="1" smtClean="0">
                          <a:solidFill>
                            <a:srgbClr val="8E243B"/>
                          </a:solidFill>
                        </a:rPr>
                        <a:t>JDeodorant</a:t>
                      </a:r>
                      <a:r>
                        <a:rPr lang="en-CA" dirty="0" smtClean="0">
                          <a:solidFill>
                            <a:srgbClr val="8E243B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8E243B"/>
                        </a:solidFill>
                      </a:endParaRPr>
                    </a:p>
                  </a:txBody>
                  <a:tcPr anchor="ctr">
                    <a:solidFill>
                      <a:srgbClr val="E3D2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8E243B"/>
                          </a:solidFill>
                          <a:sym typeface="Symbol"/>
                        </a:rPr>
                        <a:t></a:t>
                      </a:r>
                      <a:endParaRPr lang="en-US" dirty="0">
                        <a:solidFill>
                          <a:srgbClr val="8E243B"/>
                        </a:solidFill>
                      </a:endParaRPr>
                    </a:p>
                  </a:txBody>
                  <a:tcPr anchor="ctr">
                    <a:solidFill>
                      <a:srgbClr val="E3D2A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Ant 1.7.0</a:t>
                      </a:r>
                      <a:endParaRPr lang="en-US" sz="1800" b="0" i="0" u="none" strike="noStrike" dirty="0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12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23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42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+79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Columba 1.4</a:t>
                      </a:r>
                      <a:endParaRPr lang="en-US" sz="1800" b="0" i="0" u="none" strike="noStrike" dirty="0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15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34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47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+37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EMF 2.4.1</a:t>
                      </a:r>
                      <a:endParaRPr lang="en-US" sz="1800" b="0" i="0" u="none" strike="noStrike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9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36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+286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JMeter 2.3.2</a:t>
                      </a:r>
                      <a:endParaRPr lang="en-US" sz="1800" b="0" i="0" u="none" strike="noStrike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16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29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+82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JEdit 4.2</a:t>
                      </a:r>
                      <a:endParaRPr lang="en-US" sz="1800" b="0" i="0" u="none" strike="noStrike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13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36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+185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 err="1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JFreeChart</a:t>
                      </a:r>
                      <a:r>
                        <a:rPr lang="en-US" sz="1400" b="0" i="0" u="none" strike="noStrike" kern="1200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 1.0.10</a:t>
                      </a:r>
                      <a:endParaRPr lang="en-US" sz="1800" b="0" i="0" u="none" strike="noStrike" dirty="0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21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30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+40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 err="1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JRuby</a:t>
                      </a:r>
                      <a:r>
                        <a:rPr lang="en-US" sz="1400" b="0" i="0" u="none" strike="noStrike" kern="1200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 1.4.0</a:t>
                      </a:r>
                      <a:endParaRPr lang="en-US" sz="1800" b="0" i="0" u="none" strike="noStrike" dirty="0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28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28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41%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+43%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800" b="1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954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sz="1800" b="1" kern="1200" dirty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800" b="1" kern="1200" dirty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342</a:t>
                      </a:r>
                      <a:endParaRPr lang="en-US" sz="1800" b="1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r>
                        <a:rPr lang="en-US" sz="1800" b="1" kern="1200" dirty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+82%</a:t>
                      </a:r>
                      <a:endParaRPr lang="en-US" sz="1800" b="1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24400" y="5029200"/>
            <a:ext cx="762000" cy="381000"/>
          </a:xfrm>
          <a:prstGeom prst="rect">
            <a:avLst/>
          </a:prstGeom>
          <a:noFill/>
          <a:ln w="25400">
            <a:solidFill>
              <a:srgbClr val="8E2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5029200"/>
            <a:ext cx="762000" cy="381000"/>
          </a:xfrm>
          <a:prstGeom prst="rect">
            <a:avLst/>
          </a:prstGeom>
          <a:noFill/>
          <a:ln w="25400">
            <a:solidFill>
              <a:srgbClr val="8E2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5029200"/>
            <a:ext cx="762000" cy="381000"/>
          </a:xfrm>
          <a:prstGeom prst="rect">
            <a:avLst/>
          </a:prstGeom>
          <a:noFill/>
          <a:ln w="25400">
            <a:solidFill>
              <a:srgbClr val="8E2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5021943"/>
            <a:ext cx="685800" cy="381000"/>
          </a:xfrm>
          <a:prstGeom prst="rect">
            <a:avLst/>
          </a:prstGeom>
          <a:noFill/>
          <a:ln w="25400">
            <a:solidFill>
              <a:srgbClr val="8E2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8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Clone groups within </a:t>
            </a:r>
            <a:r>
              <a:rPr lang="en-CA" b="1" dirty="0" smtClean="0"/>
              <a:t>different</a:t>
            </a:r>
            <a:r>
              <a:rPr lang="en-CA" dirty="0" smtClean="0"/>
              <a:t> Java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53AC-A8E4-470E-831B-490D66A13FEB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000258"/>
              </p:ext>
            </p:extLst>
          </p:nvPr>
        </p:nvGraphicFramePr>
        <p:xfrm>
          <a:off x="457200" y="1803400"/>
          <a:ext cx="3962400" cy="3606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5400"/>
                <a:gridCol w="8382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endParaRPr lang="en-US" sz="1800" b="1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Clone groups</a:t>
                      </a:r>
                      <a:endParaRPr lang="en-US" sz="1800" b="1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3D2A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b="1" kern="1200" dirty="0" err="1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JDeodorant</a:t>
                      </a:r>
                      <a:endParaRPr lang="en-US" sz="1800" b="1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3D2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Ant 1.7.0</a:t>
                      </a:r>
                      <a:endParaRPr lang="en-US" sz="1800" b="0" i="0" u="none" strike="noStrike" dirty="0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20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Columba 1.4</a:t>
                      </a:r>
                      <a:endParaRPr lang="en-US" sz="1800" b="0" i="0" u="none" strike="noStrike" dirty="0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24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EMF 2.4.1</a:t>
                      </a:r>
                      <a:endParaRPr lang="en-US" sz="1800" b="0" i="0" u="none" strike="noStrike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29%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JMeter 2.3.2</a:t>
                      </a:r>
                      <a:endParaRPr lang="en-US" sz="1800" b="0" i="0" u="none" strike="noStrike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30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JEdit 4.2</a:t>
                      </a:r>
                      <a:endParaRPr lang="en-US" sz="1800" b="0" i="0" u="none" strike="noStrike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35%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 err="1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JFreeChart</a:t>
                      </a:r>
                      <a:r>
                        <a:rPr lang="en-US" sz="1400" b="0" i="0" u="none" strike="noStrike" kern="1200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 1.0.10</a:t>
                      </a:r>
                      <a:endParaRPr lang="en-US" sz="1800" b="0" i="0" u="none" strike="noStrike" dirty="0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36</a:t>
                      </a:r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 err="1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JRuby</a:t>
                      </a:r>
                      <a:r>
                        <a:rPr lang="en-US" sz="1400" b="0" i="0" u="none" strike="noStrike" kern="1200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 1.4.0</a:t>
                      </a:r>
                      <a:endParaRPr lang="en-US" sz="1800" b="0" i="0" u="none" strike="noStrike" dirty="0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25%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800" b="1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1388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393</a:t>
                      </a:r>
                      <a:endParaRPr lang="en-US" sz="1800" b="1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28.3%</a:t>
                      </a:r>
                      <a:endParaRPr lang="en-US" sz="1800" b="1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77036" y="2438400"/>
            <a:ext cx="339400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Clones in different</a:t>
            </a:r>
          </a:p>
          <a:p>
            <a:pPr algn="ctr"/>
            <a:r>
              <a:rPr lang="en-C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files are more</a:t>
            </a:r>
          </a:p>
          <a:p>
            <a:pPr algn="ctr"/>
            <a:r>
              <a:rPr lang="en-C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difficult to refactor</a:t>
            </a:r>
          </a:p>
          <a:p>
            <a:pPr algn="ctr"/>
            <a:endParaRPr lang="en-C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C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3D2A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36% </a:t>
            </a:r>
            <a:r>
              <a:rPr lang="en-C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vs. </a:t>
            </a:r>
            <a:r>
              <a:rPr lang="en-C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3D2A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28%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0" y="5029200"/>
            <a:ext cx="762000" cy="381000"/>
          </a:xfrm>
          <a:prstGeom prst="rect">
            <a:avLst/>
          </a:prstGeom>
          <a:noFill/>
          <a:ln w="25400">
            <a:solidFill>
              <a:srgbClr val="8E2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42" y="533400"/>
            <a:ext cx="855015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Clone groups violating </a:t>
            </a:r>
            <a:br>
              <a:rPr lang="en-CA" dirty="0" smtClean="0"/>
            </a:br>
            <a:r>
              <a:rPr lang="en-CA" b="1" dirty="0" smtClean="0"/>
              <a:t>only one </a:t>
            </a:r>
            <a:r>
              <a:rPr lang="en-CA" dirty="0" smtClean="0"/>
              <a:t>pre-condition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53AC-A8E4-470E-831B-490D66A13FEB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87199"/>
              </p:ext>
            </p:extLst>
          </p:nvPr>
        </p:nvGraphicFramePr>
        <p:xfrm>
          <a:off x="381000" y="2286000"/>
          <a:ext cx="4953000" cy="3606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5400"/>
                <a:gridCol w="838200"/>
                <a:gridCol w="914400"/>
                <a:gridCol w="190500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endParaRPr lang="en-US" sz="1800" b="1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Clone groups</a:t>
                      </a:r>
                      <a:endParaRPr lang="en-US" sz="1800" b="1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3D2A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Returning more than one variable</a:t>
                      </a:r>
                      <a:endParaRPr lang="en-US" sz="1800" b="1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3D2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Ant 1.7.0</a:t>
                      </a:r>
                      <a:endParaRPr lang="en-US" sz="1800" b="0" i="0" u="none" strike="noStrike" dirty="0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239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11%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Columba 1.4</a:t>
                      </a:r>
                      <a:endParaRPr lang="en-US" sz="1800" b="0" i="0" u="none" strike="noStrike" dirty="0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256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EMF 2.4.1</a:t>
                      </a:r>
                      <a:endParaRPr lang="en-US" sz="1800" b="0" i="0" u="none" strike="noStrike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  <a:endParaRPr lang="en-US" sz="1800" b="0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JMeter 2.3.2</a:t>
                      </a:r>
                      <a:endParaRPr lang="en-US" sz="1800" b="0" i="0" u="none" strike="noStrike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205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JEdit 4.2</a:t>
                      </a:r>
                      <a:endParaRPr lang="en-US" sz="1800" b="0" i="0" u="none" strike="noStrike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180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8%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 err="1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JFreeChart</a:t>
                      </a:r>
                      <a:r>
                        <a:rPr lang="en-US" sz="1400" b="0" i="0" u="none" strike="noStrike" kern="1200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 1.0.10</a:t>
                      </a:r>
                      <a:endParaRPr lang="en-US" sz="1800" b="0" i="0" u="none" strike="noStrike" dirty="0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420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57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14%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 err="1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JRuby</a:t>
                      </a:r>
                      <a:r>
                        <a:rPr lang="en-US" sz="1400" b="0" i="0" u="none" strike="noStrike" kern="1200" dirty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 1.4.0</a:t>
                      </a:r>
                      <a:endParaRPr lang="en-US" sz="1800" b="0" i="0" u="none" strike="noStrike" dirty="0">
                        <a:solidFill>
                          <a:srgbClr val="8E243B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184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8E243B"/>
                          </a:solidFill>
                          <a:effectLst/>
                          <a:latin typeface="Calibri"/>
                        </a:rPr>
                        <a:t>10%</a:t>
                      </a:r>
                      <a:endParaRPr lang="en-US" sz="1600" b="0" i="0" u="none" strike="noStrike" dirty="0">
                        <a:solidFill>
                          <a:srgbClr val="8E243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800" b="1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1607</a:t>
                      </a:r>
                      <a:endParaRPr lang="en-US" sz="1800" b="1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  <a:endParaRPr lang="en-US" sz="1800" b="1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 smtClean="0">
                          <a:solidFill>
                            <a:srgbClr val="8E243B"/>
                          </a:solidFill>
                          <a:latin typeface="+mn-lt"/>
                          <a:ea typeface="+mn-ea"/>
                          <a:cs typeface="+mn-cs"/>
                        </a:rPr>
                        <a:t>8.4%</a:t>
                      </a:r>
                      <a:endParaRPr lang="en-US" sz="1800" b="1" kern="1200" dirty="0">
                        <a:solidFill>
                          <a:srgbClr val="8E243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2AB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59400" y="2286000"/>
            <a:ext cx="38862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 we consider these </a:t>
            </a:r>
            <a:r>
              <a:rPr lang="en-C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cases </a:t>
            </a:r>
            <a:r>
              <a:rPr lang="en-C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 </a:t>
            </a:r>
            <a:r>
              <a:rPr lang="en-CA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refactorable</a:t>
            </a:r>
            <a:r>
              <a:rPr lang="en-C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the total </a:t>
            </a:r>
            <a:r>
              <a:rPr lang="en-C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 of</a:t>
            </a:r>
            <a:endParaRPr lang="en-C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CA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refactorable</a:t>
            </a:r>
            <a:r>
              <a:rPr lang="en-C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clone groups found by </a:t>
            </a:r>
            <a:r>
              <a:rPr lang="en-CA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JDeodorant</a:t>
            </a:r>
            <a:r>
              <a:rPr lang="en-C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would be equal to </a:t>
            </a:r>
            <a:r>
              <a:rPr lang="en-C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3D2A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37</a:t>
            </a:r>
            <a:r>
              <a:rPr lang="en-C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3D2A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C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5558971"/>
            <a:ext cx="762000" cy="304800"/>
          </a:xfrm>
          <a:prstGeom prst="rect">
            <a:avLst/>
          </a:prstGeom>
          <a:noFill/>
          <a:ln w="25400">
            <a:solidFill>
              <a:srgbClr val="8E24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4707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Performance analysis: Node comparisons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53AC-A8E4-470E-831B-490D66A13FEB}" type="slidenum">
              <a:rPr lang="en-US" smtClean="0"/>
              <a:t>27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7096" r="20301" b="3312"/>
          <a:stretch/>
        </p:blipFill>
        <p:spPr bwMode="auto">
          <a:xfrm>
            <a:off x="1752599" y="914400"/>
            <a:ext cx="5943600" cy="57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752599" y="9144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1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015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Performance analysis: </a:t>
            </a:r>
            <a:br>
              <a:rPr lang="en-CA" dirty="0" smtClean="0"/>
            </a:br>
            <a:r>
              <a:rPr lang="en-CA" dirty="0" smtClean="0"/>
              <a:t>Total time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53AC-A8E4-470E-831B-490D66A13FEB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382000" cy="3505200"/>
          </a:xfrm>
        </p:spPr>
        <p:txBody>
          <a:bodyPr>
            <a:normAutofit/>
          </a:bodyPr>
          <a:lstStyle/>
          <a:p>
            <a:pPr>
              <a:buClr>
                <a:srgbClr val="E3D2AB"/>
              </a:buClr>
            </a:pPr>
            <a:r>
              <a:rPr lang="en-CA" dirty="0"/>
              <a:t>T</a:t>
            </a:r>
            <a:r>
              <a:rPr lang="en-CA" dirty="0" smtClean="0"/>
              <a:t>he </a:t>
            </a:r>
            <a:r>
              <a:rPr lang="en-CA" b="1" dirty="0"/>
              <a:t>CPU time </a:t>
            </a:r>
            <a:r>
              <a:rPr lang="en-CA" dirty="0"/>
              <a:t>taken for the execution of the PDG mapping process </a:t>
            </a:r>
            <a:r>
              <a:rPr lang="en-CA" dirty="0" smtClean="0"/>
              <a:t>for each </a:t>
            </a:r>
            <a:r>
              <a:rPr lang="en-CA" dirty="0"/>
              <a:t>of the clone </a:t>
            </a:r>
            <a:r>
              <a:rPr lang="en-CA" dirty="0" smtClean="0"/>
              <a:t>groups was calculated</a:t>
            </a:r>
            <a:r>
              <a:rPr lang="en-US" dirty="0" smtClean="0"/>
              <a:t>.</a:t>
            </a:r>
          </a:p>
          <a:p>
            <a:pPr>
              <a:buClr>
                <a:srgbClr val="E3D2AB"/>
              </a:buClr>
            </a:pPr>
            <a:endParaRPr lang="en-US" dirty="0" smtClean="0"/>
          </a:p>
          <a:p>
            <a:pPr>
              <a:buClr>
                <a:srgbClr val="E3D2AB"/>
              </a:buClr>
            </a:pPr>
            <a:r>
              <a:rPr lang="en-CA" dirty="0"/>
              <a:t>The mean value is found to be </a:t>
            </a:r>
            <a:r>
              <a:rPr lang="en-CA" b="1" dirty="0" smtClean="0"/>
              <a:t>354.7 </a:t>
            </a:r>
            <a:r>
              <a:rPr lang="en-CA" b="1" dirty="0" err="1" smtClean="0"/>
              <a:t>ms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51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5334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8E243B"/>
                </a:solidFill>
              </a:rPr>
              <a:t>Conclusion</a:t>
            </a:r>
            <a:endParaRPr lang="en-US" u="sng" dirty="0">
              <a:solidFill>
                <a:srgbClr val="8E243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96" y="198120"/>
            <a:ext cx="2329804" cy="155448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BB677"/>
              </a:buClr>
            </a:pPr>
            <a:r>
              <a:rPr lang="en-US" dirty="0" smtClean="0"/>
              <a:t>The approach was able to refactor </a:t>
            </a:r>
            <a:r>
              <a:rPr lang="en-US" b="1" dirty="0" smtClean="0"/>
              <a:t>82%</a:t>
            </a:r>
            <a:r>
              <a:rPr lang="en-US" dirty="0" smtClean="0"/>
              <a:t> more clone groups (in which clones are </a:t>
            </a:r>
            <a:r>
              <a:rPr lang="en-US" b="1" dirty="0" smtClean="0"/>
              <a:t>in the same file</a:t>
            </a:r>
            <a:r>
              <a:rPr lang="en-US" dirty="0" smtClean="0"/>
              <a:t>) than </a:t>
            </a:r>
            <a:r>
              <a:rPr lang="en-US" dirty="0" err="1" smtClean="0"/>
              <a:t>CeDAR</a:t>
            </a:r>
            <a:r>
              <a:rPr lang="en-US" dirty="0" smtClean="0"/>
              <a:t>.</a:t>
            </a:r>
          </a:p>
          <a:p>
            <a:pPr>
              <a:buClr>
                <a:srgbClr val="CBB677"/>
              </a:buClr>
            </a:pPr>
            <a:r>
              <a:rPr lang="en-US" dirty="0" smtClean="0"/>
              <a:t>The approach could refactor </a:t>
            </a:r>
            <a:r>
              <a:rPr lang="en-US" b="1" dirty="0" smtClean="0"/>
              <a:t>28%</a:t>
            </a:r>
            <a:r>
              <a:rPr lang="en-US" dirty="0" smtClean="0"/>
              <a:t> of the clone groups, in which clones are </a:t>
            </a:r>
            <a:r>
              <a:rPr lang="en-US" b="1" dirty="0" smtClean="0"/>
              <a:t>in different files</a:t>
            </a:r>
            <a:r>
              <a:rPr lang="en-US" dirty="0" smtClean="0"/>
              <a:t>.</a:t>
            </a:r>
          </a:p>
          <a:p>
            <a:pPr>
              <a:buClr>
                <a:srgbClr val="CBB677"/>
              </a:buClr>
            </a:pPr>
            <a:r>
              <a:rPr lang="en-US" dirty="0" smtClean="0"/>
              <a:t>The experiment revealed that </a:t>
            </a:r>
            <a:r>
              <a:rPr lang="en-US" b="1" dirty="0" smtClean="0"/>
              <a:t>37%</a:t>
            </a:r>
            <a:r>
              <a:rPr lang="en-US" dirty="0" smtClean="0"/>
              <a:t> of the clone groups can be </a:t>
            </a:r>
            <a:r>
              <a:rPr lang="en-US" b="1" dirty="0" smtClean="0"/>
              <a:t>refactored directly </a:t>
            </a:r>
            <a:r>
              <a:rPr lang="en-US" dirty="0" smtClean="0"/>
              <a:t>or by </a:t>
            </a:r>
            <a:r>
              <a:rPr lang="en-US" b="1" dirty="0" smtClean="0"/>
              <a:t>decomposing original clones into sub-clones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466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12" y="457200"/>
            <a:ext cx="3657600" cy="1143000"/>
          </a:xfrm>
        </p:spPr>
        <p:txBody>
          <a:bodyPr/>
          <a:lstStyle/>
          <a:p>
            <a:r>
              <a:rPr lang="en-US" u="sng" dirty="0">
                <a:solidFill>
                  <a:srgbClr val="8E243B"/>
                </a:solidFill>
              </a:rPr>
              <a:t>Motivation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457200"/>
            <a:ext cx="4387859" cy="2926080"/>
          </a:xfrm>
          <a:effectLst>
            <a:softEdge rad="6350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b="3544"/>
          <a:stretch/>
        </p:blipFill>
        <p:spPr>
          <a:xfrm>
            <a:off x="1539240" y="3060578"/>
            <a:ext cx="5608320" cy="377286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3238" y="1695603"/>
            <a:ext cx="8308362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BB677"/>
              </a:buClr>
              <a:buNone/>
            </a:pPr>
            <a:r>
              <a:rPr lang="en-US" b="1" dirty="0" smtClean="0"/>
              <a:t>Harmful</a:t>
            </a:r>
            <a:r>
              <a:rPr lang="en-US" dirty="0" smtClean="0"/>
              <a:t> effects of software clones</a:t>
            </a:r>
          </a:p>
          <a:p>
            <a:pPr lvl="1">
              <a:buClr>
                <a:srgbClr val="CBB677"/>
              </a:buClr>
            </a:pPr>
            <a:r>
              <a:rPr lang="en-US" dirty="0" smtClean="0"/>
              <a:t> They are </a:t>
            </a:r>
            <a:r>
              <a:rPr lang="en-US" b="1" dirty="0" smtClean="0"/>
              <a:t>error-prone</a:t>
            </a:r>
            <a:r>
              <a:rPr lang="en-US" dirty="0" smtClean="0"/>
              <a:t> due to </a:t>
            </a:r>
            <a:r>
              <a:rPr lang="en-US" b="1" dirty="0" smtClean="0"/>
              <a:t>inconsistent updates</a:t>
            </a:r>
          </a:p>
          <a:p>
            <a:pPr lvl="1">
              <a:buClr>
                <a:srgbClr val="CBB677"/>
              </a:buClr>
            </a:pPr>
            <a:r>
              <a:rPr lang="en-US" dirty="0" smtClean="0"/>
              <a:t> Increase </a:t>
            </a:r>
            <a:r>
              <a:rPr lang="en-US" b="1" dirty="0" smtClean="0"/>
              <a:t>maintenance effort</a:t>
            </a:r>
            <a:r>
              <a:rPr lang="en-US" dirty="0" smtClean="0"/>
              <a:t> and </a:t>
            </a:r>
            <a:r>
              <a:rPr lang="en-US" b="1" dirty="0" smtClean="0"/>
              <a:t>cost</a:t>
            </a:r>
          </a:p>
          <a:p>
            <a:pPr lvl="1">
              <a:buClr>
                <a:srgbClr val="CBB677"/>
              </a:buClr>
            </a:pPr>
            <a:r>
              <a:rPr lang="en-US" dirty="0" smtClean="0"/>
              <a:t> They are </a:t>
            </a:r>
            <a:r>
              <a:rPr lang="en-US" b="1" dirty="0" smtClean="0"/>
              <a:t>change-prone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1" b="15198"/>
          <a:stretch/>
        </p:blipFill>
        <p:spPr>
          <a:xfrm>
            <a:off x="1118442" y="4514946"/>
            <a:ext cx="6400800" cy="13908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304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762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8E243B"/>
                </a:solidFill>
              </a:rPr>
              <a:t>Publications</a:t>
            </a:r>
            <a:endParaRPr lang="en-US" u="sng" dirty="0">
              <a:solidFill>
                <a:srgbClr val="8E243B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r="4851"/>
          <a:stretch/>
        </p:blipFill>
        <p:spPr>
          <a:xfrm>
            <a:off x="5949043" y="5291554"/>
            <a:ext cx="3194957" cy="1371600"/>
          </a:xfrm>
        </p:spPr>
      </p:pic>
      <p:sp>
        <p:nvSpPr>
          <p:cNvPr id="7" name="Rectangle 6"/>
          <p:cNvSpPr/>
          <p:nvPr/>
        </p:nvSpPr>
        <p:spPr>
          <a:xfrm>
            <a:off x="438150" y="1242320"/>
            <a:ext cx="86296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1.  Nikolaos </a:t>
            </a:r>
            <a:r>
              <a:rPr lang="en-US" sz="2000" dirty="0" err="1"/>
              <a:t>Tsantalis</a:t>
            </a:r>
            <a:r>
              <a:rPr lang="en-US" sz="2000" dirty="0"/>
              <a:t> and </a:t>
            </a:r>
            <a:r>
              <a:rPr lang="en-US" sz="2000" dirty="0" err="1"/>
              <a:t>Giri</a:t>
            </a:r>
            <a:r>
              <a:rPr lang="en-US" sz="2000" dirty="0"/>
              <a:t> </a:t>
            </a:r>
            <a:r>
              <a:rPr lang="en-US" sz="2000" dirty="0" err="1"/>
              <a:t>Panamoottil</a:t>
            </a:r>
            <a:r>
              <a:rPr lang="en-US" sz="2000" dirty="0"/>
              <a:t> Krishnan, </a:t>
            </a:r>
            <a:endParaRPr lang="en-US" sz="2000" dirty="0" smtClean="0"/>
          </a:p>
          <a:p>
            <a:pPr algn="just"/>
            <a:r>
              <a:rPr lang="en-US" sz="2000" dirty="0" smtClean="0"/>
              <a:t>     "</a:t>
            </a:r>
            <a:r>
              <a:rPr lang="en-US" sz="2000" b="1" dirty="0"/>
              <a:t>Refactoring Clones: A New Perspective</a:t>
            </a:r>
            <a:r>
              <a:rPr lang="en-US" sz="2000" dirty="0"/>
              <a:t>" </a:t>
            </a:r>
            <a:endParaRPr lang="en-US" sz="2000" dirty="0" smtClean="0"/>
          </a:p>
          <a:p>
            <a:pPr algn="just"/>
            <a:r>
              <a:rPr lang="en-US" sz="2000" i="1" dirty="0" smtClean="0"/>
              <a:t>     7th </a:t>
            </a:r>
            <a:r>
              <a:rPr lang="en-US" sz="2000" i="1" dirty="0"/>
              <a:t>International Workshop on Software Clones (IWSC'2013), </a:t>
            </a:r>
          </a:p>
          <a:p>
            <a:pPr algn="just"/>
            <a:r>
              <a:rPr lang="en-US" sz="2000" i="1" dirty="0" smtClean="0"/>
              <a:t>     San </a:t>
            </a:r>
            <a:r>
              <a:rPr lang="en-US" sz="2000" i="1" dirty="0"/>
              <a:t>Francisco, California, USA, May 19, </a:t>
            </a:r>
            <a:r>
              <a:rPr lang="en-US" sz="2000" i="1" dirty="0" smtClean="0"/>
              <a:t>2013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2.  </a:t>
            </a:r>
            <a:r>
              <a:rPr lang="en-US" sz="2000" dirty="0" err="1" smtClean="0"/>
              <a:t>Giri</a:t>
            </a:r>
            <a:r>
              <a:rPr lang="en-US" sz="2000" dirty="0" smtClean="0"/>
              <a:t> </a:t>
            </a:r>
            <a:r>
              <a:rPr lang="en-US" sz="2000" dirty="0" err="1"/>
              <a:t>Panamoottil</a:t>
            </a:r>
            <a:r>
              <a:rPr lang="en-US" sz="2000" dirty="0"/>
              <a:t> Krishnan and Nikolaos </a:t>
            </a:r>
            <a:r>
              <a:rPr lang="en-US" sz="2000" dirty="0" err="1"/>
              <a:t>Tsantalis</a:t>
            </a:r>
            <a:r>
              <a:rPr lang="en-US" sz="2000" dirty="0"/>
              <a:t>, </a:t>
            </a:r>
            <a:endParaRPr lang="en-US" sz="2000" dirty="0" smtClean="0"/>
          </a:p>
          <a:p>
            <a:pPr algn="just"/>
            <a:r>
              <a:rPr lang="en-US" sz="2000" dirty="0" smtClean="0"/>
              <a:t>     "</a:t>
            </a:r>
            <a:r>
              <a:rPr lang="en-US" sz="2000" b="1" dirty="0"/>
              <a:t>Refactoring Clones: An Optimization Problem</a:t>
            </a:r>
            <a:r>
              <a:rPr lang="en-US" sz="2000" dirty="0"/>
              <a:t>" </a:t>
            </a:r>
            <a:endParaRPr lang="en-US" sz="2000" dirty="0" smtClean="0"/>
          </a:p>
          <a:p>
            <a:pPr algn="just"/>
            <a:r>
              <a:rPr lang="en-US" sz="2000" i="1" dirty="0" smtClean="0"/>
              <a:t>     29th </a:t>
            </a:r>
            <a:r>
              <a:rPr lang="en-US" sz="2000" i="1" dirty="0"/>
              <a:t>IEEE International Conference on Software Maintenance (ICSM'2013</a:t>
            </a:r>
            <a:r>
              <a:rPr lang="en-US" sz="2000" i="1" dirty="0" smtClean="0"/>
              <a:t>),</a:t>
            </a:r>
          </a:p>
          <a:p>
            <a:pPr algn="just"/>
            <a:r>
              <a:rPr lang="en-US" sz="2000" dirty="0" smtClean="0"/>
              <a:t>     </a:t>
            </a:r>
            <a:r>
              <a:rPr lang="en-US" sz="2000" i="1" dirty="0"/>
              <a:t>Ein</a:t>
            </a:r>
            <a:r>
              <a:rPr lang="en-US" sz="2000" i="1" dirty="0" smtClean="0"/>
              <a:t>dhoven</a:t>
            </a:r>
            <a:r>
              <a:rPr lang="en-US" sz="2000" i="1" dirty="0"/>
              <a:t>, The Netherlands, September 22-28, 2013</a:t>
            </a:r>
            <a:r>
              <a:rPr lang="en-US" sz="2000" dirty="0"/>
              <a:t>.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3.  </a:t>
            </a:r>
            <a:r>
              <a:rPr lang="en-US" sz="2000" dirty="0" err="1" smtClean="0"/>
              <a:t>Giri</a:t>
            </a:r>
            <a:r>
              <a:rPr lang="en-US" sz="2000" dirty="0" smtClean="0"/>
              <a:t> </a:t>
            </a:r>
            <a:r>
              <a:rPr lang="en-US" sz="2000" dirty="0" err="1"/>
              <a:t>Panamoottil</a:t>
            </a:r>
            <a:r>
              <a:rPr lang="en-US" sz="2000" dirty="0"/>
              <a:t> Krishnan and Nikolaos </a:t>
            </a:r>
            <a:r>
              <a:rPr lang="en-US" sz="2000" dirty="0" err="1"/>
              <a:t>Tsantalis</a:t>
            </a:r>
            <a:r>
              <a:rPr lang="en-US" sz="2000" dirty="0"/>
              <a:t>, </a:t>
            </a:r>
            <a:endParaRPr lang="en-US" sz="2000" dirty="0" smtClean="0"/>
          </a:p>
          <a:p>
            <a:pPr algn="just"/>
            <a:r>
              <a:rPr lang="en-US" sz="2000" dirty="0" smtClean="0"/>
              <a:t>     "</a:t>
            </a:r>
            <a:r>
              <a:rPr lang="en-US" sz="2000" b="1" dirty="0"/>
              <a:t>Unification and Refactoring of </a:t>
            </a:r>
            <a:r>
              <a:rPr lang="en-US" sz="2000" b="1" dirty="0" smtClean="0"/>
              <a:t>Clones</a:t>
            </a:r>
            <a:r>
              <a:rPr lang="en-US" sz="2000" dirty="0" smtClean="0"/>
              <a:t>", </a:t>
            </a:r>
          </a:p>
          <a:p>
            <a:pPr algn="just"/>
            <a:r>
              <a:rPr lang="en-US" sz="2000" i="1" dirty="0"/>
              <a:t> </a:t>
            </a:r>
            <a:r>
              <a:rPr lang="en-US" sz="2000" i="1" dirty="0" smtClean="0"/>
              <a:t>    IEEE </a:t>
            </a:r>
            <a:r>
              <a:rPr lang="en-US" sz="2000" i="1" dirty="0"/>
              <a:t>CSMR-WCRE 2014 Software Evolution Week (CSMR-WCRE'2014), </a:t>
            </a:r>
            <a:endParaRPr lang="en-US" sz="2000" i="1" dirty="0" smtClean="0"/>
          </a:p>
          <a:p>
            <a:pPr algn="just"/>
            <a:r>
              <a:rPr lang="en-US" sz="2000" i="1" dirty="0"/>
              <a:t> </a:t>
            </a:r>
            <a:r>
              <a:rPr lang="en-US" sz="2000" i="1" dirty="0" smtClean="0"/>
              <a:t>    Antwerp</a:t>
            </a:r>
            <a:r>
              <a:rPr lang="en-US" sz="2000" i="1" dirty="0"/>
              <a:t>, Belgium, February 3-7, 2014</a:t>
            </a:r>
            <a:r>
              <a:rPr lang="en-US" sz="2000" dirty="0"/>
              <a:t>. 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en-US" sz="2000" dirty="0" smtClean="0"/>
          </a:p>
          <a:p>
            <a:pPr marL="342900" indent="-342900" algn="just">
              <a:buFont typeface="+mj-lt"/>
              <a:buAutoNum type="arabicPeriod" startAt="2"/>
            </a:pPr>
            <a:endParaRPr lang="en-US" sz="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30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6248192"/>
            <a:ext cx="3393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www.jdeodorant.com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90570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5334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8E243B"/>
                </a:solidFill>
              </a:rPr>
              <a:t>What’s next?</a:t>
            </a:r>
            <a:endParaRPr lang="en-US" u="sng" dirty="0">
              <a:solidFill>
                <a:srgbClr val="8E243B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CBB677"/>
              </a:buClr>
            </a:pPr>
            <a:r>
              <a:rPr lang="en-CA" dirty="0" smtClean="0"/>
              <a:t>An extensive empirical study on the </a:t>
            </a:r>
            <a:r>
              <a:rPr lang="en-CA" dirty="0" err="1" smtClean="0"/>
              <a:t>refactorability</a:t>
            </a:r>
            <a:r>
              <a:rPr lang="en-CA" dirty="0" smtClean="0"/>
              <a:t> of clones detected from different clone detection tools such as </a:t>
            </a:r>
            <a:r>
              <a:rPr lang="en-CA" i="1" dirty="0" err="1" smtClean="0"/>
              <a:t>ConQat</a:t>
            </a:r>
            <a:r>
              <a:rPr lang="en-CA" dirty="0" smtClean="0"/>
              <a:t>, </a:t>
            </a:r>
            <a:r>
              <a:rPr lang="en-CA" i="1" dirty="0" smtClean="0"/>
              <a:t>NiCad</a:t>
            </a:r>
            <a:r>
              <a:rPr lang="en-CA" dirty="0" smtClean="0"/>
              <a:t> and </a:t>
            </a:r>
            <a:r>
              <a:rPr lang="en-CA" i="1" dirty="0" err="1" smtClean="0"/>
              <a:t>CCFinder</a:t>
            </a:r>
            <a:endParaRPr lang="en-CA" i="1" dirty="0" smtClean="0"/>
          </a:p>
          <a:p>
            <a:pPr>
              <a:buClr>
                <a:srgbClr val="CBB677"/>
              </a:buClr>
            </a:pPr>
            <a:r>
              <a:rPr lang="en-US" dirty="0" smtClean="0"/>
              <a:t>More </a:t>
            </a:r>
            <a:r>
              <a:rPr lang="en-CA" dirty="0" smtClean="0"/>
              <a:t>challenging cases of </a:t>
            </a:r>
            <a:r>
              <a:rPr lang="en-CA" i="1" dirty="0" smtClean="0"/>
              <a:t>Type-3</a:t>
            </a:r>
            <a:r>
              <a:rPr lang="en-CA" dirty="0" smtClean="0"/>
              <a:t> clones with </a:t>
            </a:r>
            <a:r>
              <a:rPr lang="en-US" dirty="0" smtClean="0"/>
              <a:t>more complex refactoring transformations</a:t>
            </a:r>
          </a:p>
          <a:p>
            <a:pPr>
              <a:buClr>
                <a:srgbClr val="CBB677"/>
              </a:buClr>
            </a:pPr>
            <a:r>
              <a:rPr lang="en-CA" dirty="0" smtClean="0"/>
              <a:t>To extend our AST matching mechanism in order to support the matching of different types of control predicate statements</a:t>
            </a:r>
          </a:p>
          <a:p>
            <a:pPr>
              <a:buClr>
                <a:srgbClr val="CBB677"/>
              </a:buClr>
            </a:pPr>
            <a:r>
              <a:rPr lang="en-CA" dirty="0" smtClean="0"/>
              <a:t>Unification of semantically equivalent expressions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2" y="77289"/>
            <a:ext cx="2487168" cy="15544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185263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786" y="5410200"/>
            <a:ext cx="2848428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32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093" y="685800"/>
            <a:ext cx="4068535" cy="533400"/>
          </a:xfrm>
          <a:prstGeom prst="rect">
            <a:avLst/>
          </a:prstGeom>
          <a:ln>
            <a:solidFill>
              <a:srgbClr val="CBB67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/>
              <a:t>Harmful </a:t>
            </a:r>
            <a:r>
              <a:rPr lang="en-US" sz="1600" dirty="0"/>
              <a:t>effects of software </a:t>
            </a:r>
            <a:r>
              <a:rPr lang="en-US" sz="1600" dirty="0" smtClean="0"/>
              <a:t>clones</a:t>
            </a:r>
          </a:p>
          <a:p>
            <a:pPr algn="l"/>
            <a:r>
              <a:rPr lang="en-US" sz="1600" dirty="0"/>
              <a:t>Poor performance of current refactoring </a:t>
            </a:r>
            <a:r>
              <a:rPr lang="en-US" sz="1600" dirty="0" smtClean="0"/>
              <a:t>tools</a:t>
            </a: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97022" y="457199"/>
            <a:ext cx="3838121" cy="930825"/>
          </a:xfrm>
          <a:prstGeom prst="rect">
            <a:avLst/>
          </a:prstGeom>
          <a:ln>
            <a:solidFill>
              <a:srgbClr val="CBB677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1600" dirty="0" smtClean="0"/>
          </a:p>
          <a:p>
            <a:pPr algn="r"/>
            <a:r>
              <a:rPr lang="en-US" sz="1600" dirty="0" smtClean="0"/>
              <a:t>Optimal </a:t>
            </a:r>
            <a:r>
              <a:rPr lang="en-US" sz="1600" dirty="0"/>
              <a:t>mapping with minimum differences</a:t>
            </a:r>
          </a:p>
          <a:p>
            <a:pPr algn="r">
              <a:buClr>
                <a:srgbClr val="CBB677"/>
              </a:buClr>
            </a:pPr>
            <a:r>
              <a:rPr lang="en-US" sz="1600" dirty="0"/>
              <a:t>Exhaustive </a:t>
            </a:r>
            <a:r>
              <a:rPr lang="en-US" sz="1600" dirty="0" smtClean="0"/>
              <a:t>search</a:t>
            </a:r>
            <a:endParaRPr lang="en-US" sz="1600" dirty="0"/>
          </a:p>
          <a:p>
            <a:pPr algn="r">
              <a:buClr>
                <a:srgbClr val="CBB677"/>
              </a:buClr>
            </a:pPr>
            <a:r>
              <a:rPr lang="en-US" sz="1600" dirty="0"/>
              <a:t>Preserve code behavior by </a:t>
            </a:r>
            <a:r>
              <a:rPr lang="en-US" sz="1600" dirty="0" smtClean="0"/>
              <a:t>preconditions</a:t>
            </a:r>
            <a:endParaRPr lang="en-US" sz="1600" dirty="0"/>
          </a:p>
          <a:p>
            <a:pPr algn="r"/>
            <a:endParaRPr lang="en-US" sz="1800" u="sng" dirty="0">
              <a:solidFill>
                <a:srgbClr val="8E243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70" y="1921425"/>
            <a:ext cx="4332740" cy="118872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9983" y="1388025"/>
            <a:ext cx="197031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u="sng" dirty="0" smtClean="0">
                <a:solidFill>
                  <a:srgbClr val="8E243B"/>
                </a:solidFill>
              </a:rPr>
              <a:t>Approach</a:t>
            </a:r>
            <a:endParaRPr lang="en-US" u="sng" dirty="0">
              <a:solidFill>
                <a:srgbClr val="8E243B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039860" y="3586555"/>
            <a:ext cx="3966254" cy="952500"/>
          </a:xfrm>
          <a:ln>
            <a:solidFill>
              <a:srgbClr val="CBB677"/>
            </a:solidFill>
          </a:ln>
        </p:spPr>
        <p:txBody>
          <a:bodyPr>
            <a:normAutofit/>
          </a:bodyPr>
          <a:lstStyle/>
          <a:p>
            <a:pPr marL="0" indent="0" algn="r">
              <a:buClr>
                <a:srgbClr val="CBB677"/>
              </a:buClr>
              <a:buNone/>
            </a:pPr>
            <a:r>
              <a:rPr lang="en-US" sz="1600" dirty="0" smtClean="0"/>
              <a:t>Refactor 82% more clone groups than </a:t>
            </a:r>
            <a:r>
              <a:rPr lang="en-US" sz="1600" dirty="0" err="1" smtClean="0"/>
              <a:t>CeDAR</a:t>
            </a:r>
            <a:endParaRPr lang="en-US" sz="1600" dirty="0" smtClean="0"/>
          </a:p>
          <a:p>
            <a:pPr marL="0" indent="0" algn="r">
              <a:buClr>
                <a:srgbClr val="CBB677"/>
              </a:buClr>
              <a:buNone/>
            </a:pPr>
            <a:r>
              <a:rPr lang="en-US" sz="1600" dirty="0" smtClean="0"/>
              <a:t>Refactor 28% of the clone groups additionally</a:t>
            </a:r>
          </a:p>
          <a:p>
            <a:pPr marL="0" indent="0" algn="r">
              <a:buClr>
                <a:srgbClr val="CBB677"/>
              </a:buClr>
              <a:buNone/>
            </a:pPr>
            <a:r>
              <a:rPr lang="en-US" sz="1600" dirty="0" smtClean="0"/>
              <a:t>37% of the clone groups can be refactored</a:t>
            </a:r>
          </a:p>
          <a:p>
            <a:pPr algn="r">
              <a:buClr>
                <a:srgbClr val="CBB677"/>
              </a:buClr>
            </a:pPr>
            <a:endParaRPr lang="en-US" sz="1600" dirty="0" smtClean="0"/>
          </a:p>
          <a:p>
            <a:pPr algn="r"/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50200" y="2900755"/>
            <a:ext cx="106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u="sng" dirty="0" smtClean="0">
                <a:solidFill>
                  <a:srgbClr val="8E243B"/>
                </a:solidFill>
              </a:rPr>
              <a:t>Findings</a:t>
            </a:r>
            <a:endParaRPr lang="en-US" u="sng" dirty="0">
              <a:solidFill>
                <a:srgbClr val="8E243B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035" y="2856953"/>
            <a:ext cx="1217386" cy="724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u="sng" dirty="0" smtClean="0">
                <a:solidFill>
                  <a:srgbClr val="8E243B"/>
                </a:solidFill>
              </a:rPr>
              <a:t>Evaluation</a:t>
            </a:r>
            <a:endParaRPr lang="en-US" u="sng" dirty="0">
              <a:solidFill>
                <a:srgbClr val="8E243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064" y="3586555"/>
            <a:ext cx="4606472" cy="584775"/>
          </a:xfrm>
          <a:prstGeom prst="rect">
            <a:avLst/>
          </a:prstGeom>
          <a:ln>
            <a:solidFill>
              <a:srgbClr val="CBB677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CBB677"/>
              </a:buClr>
            </a:pPr>
            <a:r>
              <a:rPr lang="en-US" sz="1600" dirty="0"/>
              <a:t>Comparison with the state-of-the-art tool </a:t>
            </a:r>
            <a:r>
              <a:rPr lang="en-US" sz="1600" dirty="0" err="1"/>
              <a:t>CeDAR</a:t>
            </a:r>
            <a:endParaRPr lang="en-US" sz="1600" dirty="0"/>
          </a:p>
          <a:p>
            <a:pPr>
              <a:buClr>
                <a:srgbClr val="CBB677"/>
              </a:buClr>
            </a:pPr>
            <a:r>
              <a:rPr lang="en-US" sz="1600" dirty="0" smtClean="0"/>
              <a:t>2342 </a:t>
            </a:r>
            <a:r>
              <a:rPr lang="en-US" sz="1600" dirty="0"/>
              <a:t>clone </a:t>
            </a:r>
            <a:r>
              <a:rPr lang="en-US" sz="1600" dirty="0" smtClean="0"/>
              <a:t>groups from 7 </a:t>
            </a:r>
            <a:r>
              <a:rPr lang="en-US" sz="1600" dirty="0"/>
              <a:t>open-source </a:t>
            </a:r>
            <a:r>
              <a:rPr lang="en-US" sz="1600" dirty="0" smtClean="0"/>
              <a:t>Java projects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905226" y="4938486"/>
            <a:ext cx="5159828" cy="673100"/>
          </a:xfrm>
          <a:prstGeom prst="rect">
            <a:avLst/>
          </a:prstGeom>
          <a:ln>
            <a:solidFill>
              <a:srgbClr val="CBB677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BB677"/>
              </a:buClr>
              <a:buNone/>
            </a:pPr>
            <a:r>
              <a:rPr lang="en-CA" sz="1600" dirty="0" smtClean="0"/>
              <a:t>Extensive empirical study on the </a:t>
            </a:r>
            <a:r>
              <a:rPr lang="en-CA" sz="1600" dirty="0" err="1" smtClean="0"/>
              <a:t>refactorability</a:t>
            </a:r>
            <a:r>
              <a:rPr lang="en-CA" sz="1600" dirty="0" smtClean="0"/>
              <a:t> of clones </a:t>
            </a:r>
          </a:p>
          <a:p>
            <a:pPr marL="0" indent="0" algn="ctr">
              <a:buClr>
                <a:srgbClr val="CBB677"/>
              </a:buClr>
              <a:buNone/>
            </a:pPr>
            <a:r>
              <a:rPr lang="en-US" sz="1600" dirty="0" smtClean="0"/>
              <a:t>C</a:t>
            </a:r>
            <a:r>
              <a:rPr lang="en-CA" sz="1600" dirty="0" err="1" smtClean="0"/>
              <a:t>hallenging</a:t>
            </a:r>
            <a:r>
              <a:rPr lang="en-CA" sz="1600" dirty="0" smtClean="0"/>
              <a:t> cases of </a:t>
            </a:r>
            <a:r>
              <a:rPr lang="en-CA" sz="1600" i="1" dirty="0" smtClean="0"/>
              <a:t>Type-3</a:t>
            </a:r>
            <a:r>
              <a:rPr lang="en-CA" sz="1600" dirty="0" smtClean="0"/>
              <a:t> and </a:t>
            </a:r>
            <a:r>
              <a:rPr lang="en-CA" sz="1600" i="1" dirty="0" smtClean="0"/>
              <a:t>Type-4 </a:t>
            </a:r>
            <a:r>
              <a:rPr lang="en-CA" sz="1600" dirty="0" smtClean="0"/>
              <a:t>clones</a:t>
            </a:r>
            <a:endParaRPr lang="en-US" sz="16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99290" y="4481286"/>
            <a:ext cx="21717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u="sng" dirty="0" smtClean="0">
                <a:solidFill>
                  <a:srgbClr val="8E243B"/>
                </a:solidFill>
              </a:rPr>
              <a:t>Future</a:t>
            </a:r>
            <a:endParaRPr lang="en-US" u="sng" dirty="0">
              <a:solidFill>
                <a:srgbClr val="8E243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6731" y="1845225"/>
            <a:ext cx="4625069" cy="1373949"/>
          </a:xfrm>
          <a:prstGeom prst="rect">
            <a:avLst/>
          </a:prstGeom>
          <a:noFill/>
          <a:ln>
            <a:solidFill>
              <a:srgbClr val="CBB6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6093" y="94980"/>
            <a:ext cx="1217386" cy="362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u="sng" dirty="0" smtClean="0">
                <a:solidFill>
                  <a:srgbClr val="8E243B"/>
                </a:solidFill>
              </a:rPr>
              <a:t>Motivation</a:t>
            </a:r>
            <a:endParaRPr lang="en-US" u="sng" dirty="0">
              <a:solidFill>
                <a:srgbClr val="8E243B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874907" y="94980"/>
            <a:ext cx="1217386" cy="37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u="sng" dirty="0" smtClean="0">
                <a:solidFill>
                  <a:srgbClr val="8E243B"/>
                </a:solidFill>
              </a:rPr>
              <a:t>Goals</a:t>
            </a:r>
            <a:endParaRPr lang="en-US" u="sng" dirty="0">
              <a:solidFill>
                <a:srgbClr val="8E24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191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12" y="457200"/>
            <a:ext cx="3657600" cy="1143000"/>
          </a:xfrm>
        </p:spPr>
        <p:txBody>
          <a:bodyPr/>
          <a:lstStyle/>
          <a:p>
            <a:r>
              <a:rPr lang="en-US" u="sng" dirty="0">
                <a:solidFill>
                  <a:srgbClr val="8E243B"/>
                </a:solidFill>
              </a:rPr>
              <a:t>Motivation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457200"/>
            <a:ext cx="4387859" cy="2926080"/>
          </a:xfrm>
          <a:effectLst>
            <a:softEdge rad="6350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6519" y="2133600"/>
            <a:ext cx="8079761" cy="1685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BB677"/>
              </a:buClr>
              <a:buNone/>
            </a:pPr>
            <a:r>
              <a:rPr lang="en-US" dirty="0" smtClean="0"/>
              <a:t>  </a:t>
            </a:r>
            <a:r>
              <a:rPr lang="en-US" b="1" dirty="0" smtClean="0"/>
              <a:t>Poor</a:t>
            </a:r>
            <a:r>
              <a:rPr lang="en-US" dirty="0" smtClean="0"/>
              <a:t> performance of current refactoring tools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9" y="2667000"/>
            <a:ext cx="914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8" y="4937760"/>
            <a:ext cx="914400" cy="9144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844056"/>
              </p:ext>
            </p:extLst>
          </p:nvPr>
        </p:nvGraphicFramePr>
        <p:xfrm>
          <a:off x="1524000" y="2753360"/>
          <a:ext cx="2362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Eclipse</a:t>
                      </a:r>
                    </a:p>
                  </a:txBody>
                  <a:tcPr>
                    <a:solidFill>
                      <a:srgbClr val="E0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10.6%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BB67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CeDAR</a:t>
                      </a:r>
                      <a:endParaRPr lang="en-US" dirty="0" smtClean="0"/>
                    </a:p>
                  </a:txBody>
                  <a:tcPr>
                    <a:solidFill>
                      <a:srgbClr val="E3D2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18.7%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BB677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78" y="4343400"/>
            <a:ext cx="7817521" cy="210312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242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12" y="457200"/>
            <a:ext cx="3657600" cy="1143000"/>
          </a:xfrm>
        </p:spPr>
        <p:txBody>
          <a:bodyPr/>
          <a:lstStyle/>
          <a:p>
            <a:r>
              <a:rPr lang="en-US" u="sng" dirty="0">
                <a:solidFill>
                  <a:srgbClr val="8E243B"/>
                </a:solidFill>
              </a:rPr>
              <a:t>Motivation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457200"/>
            <a:ext cx="4387859" cy="2926080"/>
          </a:xfrm>
          <a:effectLst>
            <a:softEdge rad="6350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6519" y="2133600"/>
            <a:ext cx="807976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BB677"/>
              </a:buClr>
              <a:buNone/>
            </a:pPr>
            <a:r>
              <a:rPr lang="en-US" dirty="0" smtClean="0"/>
              <a:t>  </a:t>
            </a:r>
            <a:r>
              <a:rPr lang="en-US" b="1" dirty="0" smtClean="0"/>
              <a:t>Limitations </a:t>
            </a:r>
            <a:r>
              <a:rPr lang="en-US" dirty="0" smtClean="0"/>
              <a:t>of current refactoring tools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9" y="5486400"/>
            <a:ext cx="914400" cy="914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9" y="2889634"/>
            <a:ext cx="7774371" cy="1078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8" y="4267200"/>
            <a:ext cx="914400" cy="91440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371600" y="4343400"/>
            <a:ext cx="7621341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BB677"/>
              </a:buClr>
              <a:buNone/>
            </a:pPr>
            <a:r>
              <a:rPr lang="en-US" sz="2000" dirty="0" smtClean="0"/>
              <a:t>Current tools can </a:t>
            </a:r>
            <a:r>
              <a:rPr lang="en-US" sz="2000" b="1" dirty="0" smtClean="0"/>
              <a:t>parameterize</a:t>
            </a:r>
            <a:r>
              <a:rPr lang="en-US" sz="2000" dirty="0" smtClean="0"/>
              <a:t> only a small set of differences in clones.</a:t>
            </a:r>
          </a:p>
          <a:p>
            <a:pPr marL="0" indent="0">
              <a:buClr>
                <a:srgbClr val="CBB677"/>
              </a:buClr>
              <a:buNone/>
            </a:pPr>
            <a:r>
              <a:rPr lang="en-US" sz="2000" dirty="0" err="1" smtClean="0"/>
              <a:t>Eg</a:t>
            </a:r>
            <a:r>
              <a:rPr lang="en-US" sz="2000" dirty="0" smtClean="0"/>
              <a:t>: </a:t>
            </a:r>
            <a:r>
              <a:rPr lang="en-US" sz="2000" b="1" dirty="0" smtClean="0"/>
              <a:t>Identifiers</a:t>
            </a:r>
            <a:r>
              <a:rPr lang="en-US" sz="2000" dirty="0" smtClean="0"/>
              <a:t>, </a:t>
            </a:r>
            <a:r>
              <a:rPr lang="en-US" sz="2000" b="1" dirty="0" smtClean="0"/>
              <a:t>literals</a:t>
            </a:r>
            <a:r>
              <a:rPr lang="en-US" sz="2000" dirty="0" smtClean="0"/>
              <a:t>, simple </a:t>
            </a:r>
            <a:r>
              <a:rPr lang="en-US" sz="2000" b="1" dirty="0" smtClean="0"/>
              <a:t>method calls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447800" y="5486400"/>
            <a:ext cx="6886021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BB677"/>
              </a:buClr>
              <a:buNone/>
            </a:pPr>
            <a:r>
              <a:rPr lang="en-US" sz="2000" dirty="0" smtClean="0"/>
              <a:t>Tools should be able to </a:t>
            </a:r>
            <a:r>
              <a:rPr lang="en-US" sz="2000" b="1" dirty="0" smtClean="0"/>
              <a:t>parameterize</a:t>
            </a:r>
            <a:r>
              <a:rPr lang="en-US" sz="2000" dirty="0" smtClean="0"/>
              <a:t> </a:t>
            </a:r>
            <a:r>
              <a:rPr lang="en-US" sz="2000" b="1" dirty="0" smtClean="0"/>
              <a:t>non-trivial differences</a:t>
            </a:r>
            <a:r>
              <a:rPr lang="en-US" sz="2000" dirty="0" smtClean="0"/>
              <a:t>.</a:t>
            </a:r>
          </a:p>
          <a:p>
            <a:pPr marL="0" indent="0">
              <a:buClr>
                <a:srgbClr val="CBB677"/>
              </a:buClr>
              <a:buNone/>
            </a:pPr>
            <a:r>
              <a:rPr lang="en-US" sz="2000" dirty="0" err="1" smtClean="0"/>
              <a:t>Eg</a:t>
            </a:r>
            <a:r>
              <a:rPr lang="en-US" sz="2000" dirty="0" smtClean="0"/>
              <a:t>: </a:t>
            </a:r>
            <a:r>
              <a:rPr lang="en-US" sz="2000" b="1" dirty="0" smtClean="0"/>
              <a:t>Expression </a:t>
            </a:r>
            <a:r>
              <a:rPr lang="en-US" sz="2000" dirty="0" smtClean="0"/>
              <a:t>replaced by a </a:t>
            </a:r>
            <a:r>
              <a:rPr lang="en-US" sz="2000" b="1" dirty="0" smtClean="0"/>
              <a:t>method call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07812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12" y="457200"/>
            <a:ext cx="3657600" cy="1143000"/>
          </a:xfrm>
        </p:spPr>
        <p:txBody>
          <a:bodyPr/>
          <a:lstStyle/>
          <a:p>
            <a:r>
              <a:rPr lang="en-US" u="sng" dirty="0">
                <a:solidFill>
                  <a:srgbClr val="8E243B"/>
                </a:solidFill>
              </a:rPr>
              <a:t>Motivation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457200"/>
            <a:ext cx="4387859" cy="2926080"/>
          </a:xfrm>
          <a:effectLst>
            <a:softEdge rad="6350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6519" y="2133600"/>
            <a:ext cx="807976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BB677"/>
              </a:buClr>
              <a:buNone/>
            </a:pPr>
            <a:r>
              <a:rPr lang="en-US" dirty="0" smtClean="0"/>
              <a:t>  </a:t>
            </a:r>
            <a:r>
              <a:rPr lang="en-US" b="1" dirty="0" smtClean="0"/>
              <a:t>Limitations </a:t>
            </a:r>
            <a:r>
              <a:rPr lang="en-US" dirty="0" smtClean="0"/>
              <a:t>of current refactoring tools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A43E-F1DF-4DBA-9ADE-277E0666265A}" type="slidenum">
              <a:rPr lang="en-US" smtClean="0"/>
              <a:t>6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" y="3048000"/>
            <a:ext cx="914400" cy="9144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2895600"/>
            <a:ext cx="8229600" cy="37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 smtClean="0"/>
              <a:t>They may not return </a:t>
            </a:r>
            <a:r>
              <a:rPr lang="en-CA" sz="2400" b="1" dirty="0" smtClean="0"/>
              <a:t>the best matching</a:t>
            </a:r>
            <a:r>
              <a:rPr lang="en-CA" sz="2400" dirty="0" smtClean="0"/>
              <a:t> solutions.</a:t>
            </a:r>
          </a:p>
          <a:p>
            <a:pPr lvl="1">
              <a:buClr>
                <a:srgbClr val="CBB677"/>
              </a:buClr>
            </a:pPr>
            <a:r>
              <a:rPr lang="en-CA" sz="2400" dirty="0" smtClean="0"/>
              <a:t>They do not explore the </a:t>
            </a:r>
            <a:r>
              <a:rPr lang="en-CA" sz="2400" b="1" dirty="0" smtClean="0"/>
              <a:t>entire search space</a:t>
            </a:r>
            <a:r>
              <a:rPr lang="en-CA" sz="2400" dirty="0" smtClean="0"/>
              <a:t> of possible matches. In case of multiple possible matches, they select the </a:t>
            </a:r>
            <a:r>
              <a:rPr lang="en-CA" sz="2400" b="1" dirty="0" smtClean="0"/>
              <a:t>“first”</a:t>
            </a:r>
            <a:r>
              <a:rPr lang="en-CA" sz="2400" dirty="0" smtClean="0"/>
              <a:t> or </a:t>
            </a:r>
            <a:r>
              <a:rPr lang="en-CA" sz="2400" b="1" dirty="0" smtClean="0"/>
              <a:t>“best”</a:t>
            </a:r>
            <a:r>
              <a:rPr lang="en-CA" sz="2400" dirty="0" smtClean="0"/>
              <a:t> match at that point.</a:t>
            </a:r>
          </a:p>
          <a:p>
            <a:pPr lvl="1">
              <a:buClr>
                <a:srgbClr val="CBB677"/>
              </a:buClr>
            </a:pPr>
            <a:r>
              <a:rPr lang="en-CA" sz="2400" dirty="0" smtClean="0"/>
              <a:t>They face </a:t>
            </a:r>
            <a:r>
              <a:rPr lang="en-CA" sz="2400" b="1" dirty="0" smtClean="0"/>
              <a:t>scalability issues</a:t>
            </a:r>
            <a:r>
              <a:rPr lang="en-CA" sz="2400" dirty="0" smtClean="0"/>
              <a:t> due to the problem of </a:t>
            </a:r>
            <a:r>
              <a:rPr lang="en-CA" sz="2400" b="1" dirty="0" smtClean="0"/>
              <a:t>combinatorial explosion</a:t>
            </a:r>
            <a:r>
              <a:rPr lang="en-CA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45573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13" y="457200"/>
            <a:ext cx="41621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(orientation == </a:t>
            </a:r>
            <a:r>
              <a:rPr lang="en-US" sz="1200" b="1" i="1" dirty="0" smtClean="0">
                <a:solidFill>
                  <a:srgbClr val="0000C0"/>
                </a:solidFill>
                <a:latin typeface="Consolas"/>
              </a:rPr>
              <a:t>VERTICAL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Line2D line =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Line2D.Double();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y0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dataArea.getMinY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y1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dataArea.getMaxY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g2.setPaint(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im.getOutlinePaint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g2.setStroke(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im.getOutlineStroke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(start))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(start2d, y0, start2d, y1);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(end))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(end2d, y0, end2d, y1);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else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(orientation == </a:t>
            </a:r>
            <a:r>
              <a:rPr lang="en-US" sz="1200" b="1" i="1" dirty="0" smtClean="0">
                <a:solidFill>
                  <a:srgbClr val="0000C0"/>
                </a:solidFill>
                <a:latin typeface="Consolas"/>
              </a:rPr>
              <a:t>HORIZONTAL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Line2D line =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Line2D.Double();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x0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dataArea.getMinX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x1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dataArea.getMaxX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g2.setPaint(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im.getOutlinePaint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g2.setStroke(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im.getOutlineStroke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(start))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(x0, start2d, x1, start2d);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(end))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(x0, end2d, x1, end2d);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1" y="457200"/>
            <a:ext cx="4190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(orientation == </a:t>
            </a:r>
            <a:r>
              <a:rPr lang="en-US" sz="1200" b="1" i="1" dirty="0" smtClean="0">
                <a:solidFill>
                  <a:srgbClr val="0000C0"/>
                </a:solidFill>
                <a:latin typeface="Consolas"/>
              </a:rPr>
              <a:t>VERTICAL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Line2D line =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Line2D.Double();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x0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dataArea.getMinX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x1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dataArea.getMaxX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g2.setPaint(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im.getOutlinePaint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g2.setStroke(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im.getOutlineStroke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(start))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(x0, start2d, x1, start2d);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(end))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(x0, end2d, x1, end2d);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else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(orientation == </a:t>
            </a:r>
            <a:r>
              <a:rPr lang="en-US" sz="1200" b="1" i="1" dirty="0" smtClean="0">
                <a:solidFill>
                  <a:srgbClr val="0000C0"/>
                </a:solidFill>
                <a:latin typeface="Consolas"/>
              </a:rPr>
              <a:t>HORIZONTAL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Line2D line =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Line2D.Double();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y0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dataArea.getMinY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y1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dataArea.getMaxY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g2.setPaint(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im.getOutlinePaint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g2.setStroke(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im.getOutlineStroke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(start))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(start2d, y0, start2d, y1);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(end))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(end2d, y0, end2d, y1);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700813" y="94357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Clone #1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0"/>
            <a:ext cx="0" cy="6096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81187" y="87868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Clone #2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90600" y="898289"/>
            <a:ext cx="3048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1073289"/>
            <a:ext cx="3048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898289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43600" y="1073289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09800" y="898289"/>
            <a:ext cx="7620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09800" y="1073289"/>
            <a:ext cx="7620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24687" y="898289"/>
            <a:ext cx="7620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24687" y="1073289"/>
            <a:ext cx="7620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1119" y="1812691"/>
            <a:ext cx="609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60992" y="1812690"/>
            <a:ext cx="609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51914" y="1812691"/>
            <a:ext cx="609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29600" y="1812689"/>
            <a:ext cx="609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96726" y="1812688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01626" y="1812682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10080" y="4561221"/>
            <a:ext cx="609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69953" y="4561220"/>
            <a:ext cx="609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05687" y="4561218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610600" y="4561215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91772" y="1812684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844794" y="1812683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42940" y="4558409"/>
            <a:ext cx="609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20626" y="4558407"/>
            <a:ext cx="609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82798" y="4558402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35820" y="4558401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58082" y="2531193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86568" y="2531193"/>
            <a:ext cx="461081" cy="145912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783233" y="2537681"/>
            <a:ext cx="461081" cy="145912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39151" y="2537681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281107" y="5270827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809593" y="5270827"/>
            <a:ext cx="461081" cy="145912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706258" y="5277315"/>
            <a:ext cx="461081" cy="145912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362176" y="5277315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783283" y="2531193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136717" y="2522401"/>
            <a:ext cx="461081" cy="145912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033382" y="2528889"/>
            <a:ext cx="461081" cy="145912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689300" y="2528889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61874" y="5273080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15308" y="5264288"/>
            <a:ext cx="461081" cy="145912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11973" y="5270776"/>
            <a:ext cx="461081" cy="145912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767891" y="5270776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96526" y="3635000"/>
            <a:ext cx="298874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996526" y="3810000"/>
            <a:ext cx="298874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15726" y="3635000"/>
            <a:ext cx="7620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15726" y="3810000"/>
            <a:ext cx="7620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917517" y="3641489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917517" y="3816489"/>
            <a:ext cx="2286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136717" y="3641489"/>
            <a:ext cx="7620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136717" y="3816489"/>
            <a:ext cx="762000" cy="1459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895600" y="2438400"/>
            <a:ext cx="2934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24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differences</a:t>
            </a: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53AC-A8E4-470E-831B-490D66A13FEB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 descr="notapprovedstam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67"/>
          <a:stretch/>
        </p:blipFill>
        <p:spPr>
          <a:xfrm>
            <a:off x="2286000" y="6059424"/>
            <a:ext cx="4597200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53000" y="3200400"/>
            <a:ext cx="33281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else 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(orientation == </a:t>
            </a:r>
            <a:r>
              <a:rPr lang="en-US" sz="1200" b="1" i="1" dirty="0" smtClean="0">
                <a:solidFill>
                  <a:srgbClr val="0000C0"/>
                </a:solidFill>
                <a:latin typeface="Consolas"/>
              </a:rPr>
              <a:t>HORIZONTAL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endParaRPr lang="en-US" sz="1200" dirty="0">
              <a:solidFill>
                <a:srgbClr val="000000"/>
              </a:solidFill>
              <a:latin typeface="Consolas"/>
            </a:endParaRPr>
          </a:p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endParaRPr lang="en-US" sz="1200" dirty="0">
              <a:solidFill>
                <a:srgbClr val="000000"/>
              </a:solidFill>
              <a:latin typeface="Consolas"/>
            </a:endParaRPr>
          </a:p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endParaRPr lang="en-US" sz="1200" dirty="0">
              <a:solidFill>
                <a:srgbClr val="000000"/>
              </a:solidFill>
              <a:latin typeface="Consolas"/>
            </a:endParaRPr>
          </a:p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endParaRPr lang="en-US" sz="1200" dirty="0">
              <a:solidFill>
                <a:srgbClr val="000000"/>
              </a:solidFill>
              <a:latin typeface="Consolas"/>
            </a:endParaRPr>
          </a:p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endParaRPr lang="en-US" sz="1200" dirty="0">
              <a:solidFill>
                <a:srgbClr val="000000"/>
              </a:solidFill>
              <a:latin typeface="Consolas"/>
            </a:endParaRPr>
          </a:p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endParaRPr lang="en-US" sz="1200" dirty="0">
              <a:solidFill>
                <a:srgbClr val="000000"/>
              </a:solidFill>
              <a:latin typeface="Consolas"/>
            </a:endParaRPr>
          </a:p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953000" y="457200"/>
            <a:ext cx="4190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(orientation == </a:t>
            </a:r>
            <a:r>
              <a:rPr lang="en-US" sz="1200" b="1" i="1" dirty="0" smtClean="0">
                <a:solidFill>
                  <a:srgbClr val="0000C0"/>
                </a:solidFill>
                <a:latin typeface="Consolas"/>
              </a:rPr>
              <a:t>VERTICAL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endParaRPr lang="en-US" sz="1200" dirty="0">
              <a:solidFill>
                <a:srgbClr val="000000"/>
              </a:solidFill>
              <a:latin typeface="Consolas"/>
            </a:endParaRPr>
          </a:p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endParaRPr lang="en-US" sz="1200" dirty="0">
              <a:solidFill>
                <a:srgbClr val="000000"/>
              </a:solidFill>
              <a:latin typeface="Consolas"/>
            </a:endParaRPr>
          </a:p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endParaRPr lang="en-US" sz="1200" dirty="0">
              <a:solidFill>
                <a:srgbClr val="000000"/>
              </a:solidFill>
              <a:latin typeface="Consolas"/>
            </a:endParaRPr>
          </a:p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endParaRPr lang="en-US" sz="1200" dirty="0">
              <a:solidFill>
                <a:srgbClr val="000000"/>
              </a:solidFill>
              <a:latin typeface="Consolas"/>
            </a:endParaRPr>
          </a:p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endParaRPr lang="en-US" sz="1200" dirty="0">
              <a:solidFill>
                <a:srgbClr val="000000"/>
              </a:solidFill>
              <a:latin typeface="Consolas"/>
            </a:endParaRPr>
          </a:p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endParaRPr lang="en-US" sz="1200" dirty="0">
              <a:solidFill>
                <a:srgbClr val="000000"/>
              </a:solidFill>
              <a:latin typeface="Consolas"/>
            </a:endParaRPr>
          </a:p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83" y="470972"/>
            <a:ext cx="4185793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(orientation == </a:t>
            </a:r>
            <a:r>
              <a:rPr lang="en-US" sz="1200" b="1" i="1" dirty="0" smtClean="0">
                <a:solidFill>
                  <a:srgbClr val="0000C0"/>
                </a:solidFill>
                <a:latin typeface="Consolas"/>
              </a:rPr>
              <a:t>VERTICAL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Line2D line =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Line2D.Double();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y0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dataArea.getMinY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y1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dataArea.getMaxY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g2.setPaint(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im.getOutlinePaint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g2.setStroke(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im.getOutlineStroke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(start))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(start2d, y0, start2d, y1);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(end))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(end2d, y0, end2d, y1);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99" y="3213191"/>
            <a:ext cx="4177746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else 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(orientation == </a:t>
            </a:r>
            <a:r>
              <a:rPr lang="en-US" sz="1200" b="1" i="1" dirty="0" smtClean="0">
                <a:solidFill>
                  <a:srgbClr val="0000C0"/>
                </a:solidFill>
                <a:latin typeface="Consolas"/>
              </a:rPr>
              <a:t>HORIZONTAL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Line2D line =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Line2D.Double();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x0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dataArea.getMinX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x1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dataArea.getMaxX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g2.setPaint(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im.getOutlinePaint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g2.setStroke(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im.getOutlineStroke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(start))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(x0, start2d, x1, start2d);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(end))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(x0, end2d, x1, end2d);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1" y="457200"/>
            <a:ext cx="4190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Line2D line =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Line2D.Double();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x0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dataArea.getMinX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x1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dataArea.getMaxX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g2.setPaint(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im.getOutlinePaint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g2.setStroke(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im.getOutlineStroke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(start))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(x0, start2d, x1, start2d);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(end))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(x0, end2d, x1, end2d);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201412"/>
            <a:ext cx="41777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>
              <a:solidFill>
                <a:srgbClr val="000000"/>
              </a:solidFill>
              <a:latin typeface="Consolas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Line2D line =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Line2D.Double();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y0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dataArea.getMinY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y1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dataArea.getMaxY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g2.setPaint(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im.getOutlinePaint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g2.setStroke(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im.getOutlineStroke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(start))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(start2d, y0, start2d, y1);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(end))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(end2d, y0, end2d, y1);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endParaRPr lang="en-US" sz="12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0"/>
            <a:ext cx="0" cy="6096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00813" y="94357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Clone #1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81187" y="87868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Clone #2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53AC-A8E4-470E-831B-490D66A13F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0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53681 -0.39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147E-7 L -0.5375 0.402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20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53000" y="457200"/>
            <a:ext cx="41777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(orientation == </a:t>
            </a:r>
            <a:r>
              <a:rPr lang="en-US" sz="1200" b="1" i="1" dirty="0">
                <a:solidFill>
                  <a:srgbClr val="0000C0"/>
                </a:solidFill>
                <a:latin typeface="Consolas"/>
              </a:rPr>
              <a:t>HORIZONTAL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Line2D line =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Line2D.Double();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y0 = </a:t>
            </a:r>
            <a:r>
              <a:rPr lang="en-US" sz="1200" b="1" dirty="0" err="1">
                <a:solidFill>
                  <a:srgbClr val="000000"/>
                </a:solidFill>
                <a:latin typeface="Consolas"/>
              </a:rPr>
              <a:t>dataArea.getMinY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y1 = </a:t>
            </a:r>
            <a:r>
              <a:rPr lang="en-US" sz="1200" b="1" dirty="0" err="1">
                <a:solidFill>
                  <a:srgbClr val="000000"/>
                </a:solidFill>
                <a:latin typeface="Consolas"/>
              </a:rPr>
              <a:t>dataArea.getMaxY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g2.setPaint(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im.getOutlinePaint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g2.setStroke(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im.getOutlineStroke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(start)) 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(start2d, y0, start2d, y1);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(end)) 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(end2d, y0, end2d, y1);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200" b="1" dirty="0">
                <a:solidFill>
                  <a:srgbClr val="7F0055"/>
                </a:solidFill>
                <a:latin typeface="Consolas"/>
              </a:rPr>
              <a:t>else if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(orientation == </a:t>
            </a:r>
            <a:r>
              <a:rPr lang="en-US" sz="1200" b="1" i="1" dirty="0">
                <a:solidFill>
                  <a:srgbClr val="0000C0"/>
                </a:solidFill>
                <a:latin typeface="Consolas"/>
              </a:rPr>
              <a:t>VERTICAL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Line2D line =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Line2D.Double();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x0 = </a:t>
            </a:r>
            <a:r>
              <a:rPr lang="en-US" sz="1200" b="1" dirty="0" err="1">
                <a:solidFill>
                  <a:srgbClr val="000000"/>
                </a:solidFill>
                <a:latin typeface="Consolas"/>
              </a:rPr>
              <a:t>dataArea.getMinX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x1 = </a:t>
            </a:r>
            <a:r>
              <a:rPr lang="en-US" sz="1200" b="1" dirty="0" err="1">
                <a:solidFill>
                  <a:srgbClr val="000000"/>
                </a:solidFill>
                <a:latin typeface="Consolas"/>
              </a:rPr>
              <a:t>dataArea.getMaxX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g2.setPaint(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im.getOutlinePaint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g2.setStroke(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im.getOutlineStroke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(start)) 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(x0, start2d, x1, start2d);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(end)) 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(x0, end2d, x1, end2d);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}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6813" y="457200"/>
            <a:ext cx="41621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(orientation == </a:t>
            </a:r>
            <a:r>
              <a:rPr lang="en-US" sz="1200" b="1" i="1" dirty="0" smtClean="0">
                <a:solidFill>
                  <a:srgbClr val="0000C0"/>
                </a:solidFill>
                <a:latin typeface="Consolas"/>
              </a:rPr>
              <a:t>VERTICAL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Line2D line =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Line2D.Double();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y0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dataArea.getMinY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y1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dataArea.getMaxY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g2.setPaint(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im.getOutlinePaint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g2.setStroke(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im.getOutlineStroke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(start))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(start2d, y0, start2d, y1);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(end))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(end2d, y0, end2d, y1);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else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(orientation == </a:t>
            </a:r>
            <a:r>
              <a:rPr lang="en-US" sz="1200" b="1" i="1" dirty="0" smtClean="0">
                <a:solidFill>
                  <a:srgbClr val="0000C0"/>
                </a:solidFill>
                <a:latin typeface="Consolas"/>
              </a:rPr>
              <a:t>HORIZONTAL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Line2D line =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Line2D.Double();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x0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dataArea.getMinX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double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x1 = 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dataArea.getMaxX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g2.setPaint(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im.getOutlinePaint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g2.setStroke(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im.getOutlineStroke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(start))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(x0, start2d, x1, start2d);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b="1" dirty="0" err="1" smtClean="0">
                <a:solidFill>
                  <a:srgbClr val="000000"/>
                </a:solidFill>
                <a:latin typeface="Consolas"/>
              </a:rPr>
              <a:t>range.contains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(end)) {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line.setLine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(x0, end2d, x1, end2d);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g2.draw(line);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>
          <a:xfrm>
            <a:off x="6581064" y="457200"/>
            <a:ext cx="914400" cy="2221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464212"/>
            <a:ext cx="733016" cy="2221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10400" y="3200400"/>
            <a:ext cx="733016" cy="2221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87968" y="3201858"/>
            <a:ext cx="914400" cy="222111"/>
          </a:xfrm>
          <a:prstGeom prst="rect">
            <a:avLst/>
          </a:prstGeom>
          <a:solidFill>
            <a:srgbClr val="FFC000">
              <a:alpha val="3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0"/>
            <a:ext cx="0" cy="6096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00813" y="94357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Clone #1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81187" y="87868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Clone #2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53AC-A8E4-470E-831B-490D66A13FEB}" type="slidenum">
              <a:rPr lang="en-US" smtClean="0"/>
              <a:t>9</a:t>
            </a:fld>
            <a:endParaRPr lang="en-US"/>
          </a:p>
        </p:txBody>
      </p:sp>
      <p:pic>
        <p:nvPicPr>
          <p:cNvPr id="17" name="Picture 16" descr="approvedstam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26"/>
          <a:stretch/>
        </p:blipFill>
        <p:spPr>
          <a:xfrm>
            <a:off x="3048000" y="6039538"/>
            <a:ext cx="3067200" cy="7985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0" y="2438400"/>
            <a:ext cx="2700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differences</a:t>
            </a:r>
          </a:p>
        </p:txBody>
      </p:sp>
    </p:spTree>
    <p:extLst>
      <p:ext uri="{BB962C8B-B14F-4D97-AF65-F5344CB8AC3E}">
        <p14:creationId xmlns:p14="http://schemas.microsoft.com/office/powerpoint/2010/main" val="175583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20971</TotalTime>
  <Words>3242</Words>
  <Application>Microsoft Office PowerPoint</Application>
  <PresentationFormat>On-screen Show (4:3)</PresentationFormat>
  <Paragraphs>666</Paragraphs>
  <Slides>32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Improving the Unification of Software Clones Using Tree &amp; Graph Matching  Algorithms</vt:lpstr>
      <vt:lpstr>Outline</vt:lpstr>
      <vt:lpstr>Motivation</vt:lpstr>
      <vt:lpstr>Motivation</vt:lpstr>
      <vt:lpstr>Motivation</vt:lpstr>
      <vt:lpstr>Motivation</vt:lpstr>
      <vt:lpstr>PowerPoint Presentation</vt:lpstr>
      <vt:lpstr>PowerPoint Presentation</vt:lpstr>
      <vt:lpstr>PowerPoint Presentation</vt:lpstr>
      <vt:lpstr>Minimizing differences</vt:lpstr>
      <vt:lpstr>Motivation</vt:lpstr>
      <vt:lpstr>PowerPoint Presentation</vt:lpstr>
      <vt:lpstr>PowerPoint Presentation</vt:lpstr>
      <vt:lpstr>PowerPoint Presentation</vt:lpstr>
      <vt:lpstr>CDT Subtree Matching</vt:lpstr>
      <vt:lpstr>PowerPoint Presentation</vt:lpstr>
      <vt:lpstr>MCS Algorithm</vt:lpstr>
      <vt:lpstr>Divide-and-Conquer</vt:lpstr>
      <vt:lpstr>Bottom-up Divide-and-Conquer</vt:lpstr>
      <vt:lpstr>Bottom-up  Divide-and-Conquer</vt:lpstr>
      <vt:lpstr>PowerPoint Presentation</vt:lpstr>
      <vt:lpstr>PowerPoint Presentation</vt:lpstr>
      <vt:lpstr>PowerPoint Presentation</vt:lpstr>
      <vt:lpstr>Clone groups within the same Java file</vt:lpstr>
      <vt:lpstr>Clone groups within different Java files</vt:lpstr>
      <vt:lpstr>Clone groups violating  only one pre-condition</vt:lpstr>
      <vt:lpstr>Performance analysis: Node comparisons</vt:lpstr>
      <vt:lpstr>Performance analysis:  Total time</vt:lpstr>
      <vt:lpstr>PowerPoint Presentation</vt:lpstr>
      <vt:lpstr>PowerPoint Presentation</vt:lpstr>
      <vt:lpstr>PowerPoint Presentation</vt:lpstr>
      <vt:lpstr>Thank you</vt:lpstr>
    </vt:vector>
  </TitlesOfParts>
  <Company>ENCS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Concordia university</dc:creator>
  <cp:lastModifiedBy>Nikolaos Tsantalis</cp:lastModifiedBy>
  <cp:revision>114</cp:revision>
  <dcterms:created xsi:type="dcterms:W3CDTF">2014-03-31T23:51:40Z</dcterms:created>
  <dcterms:modified xsi:type="dcterms:W3CDTF">2014-06-02T20:07:30Z</dcterms:modified>
</cp:coreProperties>
</file>