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9" r:id="rId2"/>
    <p:sldId id="273" r:id="rId3"/>
    <p:sldId id="274" r:id="rId4"/>
    <p:sldId id="275" r:id="rId5"/>
    <p:sldId id="276" r:id="rId6"/>
    <p:sldId id="297" r:id="rId7"/>
    <p:sldId id="277" r:id="rId8"/>
    <p:sldId id="291" r:id="rId9"/>
    <p:sldId id="279" r:id="rId10"/>
    <p:sldId id="292" r:id="rId11"/>
    <p:sldId id="285" r:id="rId12"/>
    <p:sldId id="293" r:id="rId13"/>
    <p:sldId id="298" r:id="rId14"/>
    <p:sldId id="287" r:id="rId15"/>
    <p:sldId id="280" r:id="rId16"/>
    <p:sldId id="288" r:id="rId17"/>
    <p:sldId id="289" r:id="rId18"/>
    <p:sldId id="290" r:id="rId19"/>
    <p:sldId id="284" r:id="rId20"/>
    <p:sldId id="281" r:id="rId21"/>
    <p:sldId id="296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0A3D"/>
    <a:srgbClr val="C8D84B"/>
    <a:srgbClr val="BD1550"/>
    <a:srgbClr val="8A9B0F"/>
    <a:srgbClr val="A51A44"/>
    <a:srgbClr val="E97F02"/>
    <a:srgbClr val="ABBD29"/>
    <a:srgbClr val="E0F254"/>
    <a:srgbClr val="66A035"/>
    <a:srgbClr val="5B1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E5DD-14CE-475A-93C6-84F387FFC5E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7A68-B95A-498B-8FA1-D6E958C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4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41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60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91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88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6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54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53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81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03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53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88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22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7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27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61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8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4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0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73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6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43608" y="4149080"/>
            <a:ext cx="7772400" cy="1470025"/>
          </a:xfrm>
        </p:spPr>
        <p:txBody>
          <a:bodyPr>
            <a:normAutofit/>
          </a:bodyPr>
          <a:lstStyle>
            <a:lvl1pPr algn="r">
              <a:defRPr sz="440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43608" y="5733256"/>
            <a:ext cx="7772400" cy="924123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688" y="-144000"/>
            <a:ext cx="9985376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89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3200" b="1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fld id="{DAE5A09B-D604-4A22-B906-C22C6CD8E4B1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fld id="{09337C73-6FA9-45D2-9AFC-0B7166467F7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67544" y="6309320"/>
            <a:ext cx="82089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0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3524B-2C87-428A-88D7-1FB63FE4DFE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202EA-4DD3-43D5-9D44-A0125C69C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6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/>
          <p:cNvSpPr>
            <a:spLocks noGrp="1"/>
          </p:cNvSpPr>
          <p:nvPr>
            <p:ph type="ctrTitle"/>
          </p:nvPr>
        </p:nvSpPr>
        <p:spPr>
          <a:xfrm>
            <a:off x="395536" y="3241967"/>
            <a:ext cx="8352928" cy="147002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Automatic Motivation Detection for Refactoring Operations</a:t>
            </a:r>
            <a:br>
              <a:rPr lang="en-US" sz="28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en-US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91" y="5943838"/>
            <a:ext cx="3024336" cy="931243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/>
        </p:nvSpPr>
        <p:spPr>
          <a:xfrm>
            <a:off x="1023875" y="4353907"/>
            <a:ext cx="6912768" cy="557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Mohammad Sadegh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Aalizadeh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1014556" y="4854895"/>
            <a:ext cx="6912768" cy="557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Supervisor: Dr. Nikolaos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Tsantalis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978911" y="5386569"/>
            <a:ext cx="6912768" cy="557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A EntezareZohoor 1 **" panose="00000700000000000000" pitchFamily="2" charset="-78"/>
              </a:rPr>
              <a:t>Aug 2021</a:t>
            </a:r>
          </a:p>
        </p:txBody>
      </p:sp>
    </p:spTree>
    <p:extLst>
      <p:ext uri="{BB962C8B-B14F-4D97-AF65-F5344CB8AC3E}">
        <p14:creationId xmlns:p14="http://schemas.microsoft.com/office/powerpoint/2010/main" val="35626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Accuracy on Training Dataset (RQ1 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1174812"/>
            <a:ext cx="8435280" cy="144413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CA" dirty="0" err="1">
                <a:latin typeface="+mn-lt"/>
              </a:rPr>
              <a:t>Accuracy</a:t>
            </a:r>
            <a:r>
              <a:rPr lang="fr-CA" dirty="0">
                <a:latin typeface="+mn-lt"/>
              </a:rPr>
              <a:t> </a:t>
            </a:r>
            <a:r>
              <a:rPr lang="fr-CA" dirty="0" err="1">
                <a:latin typeface="+mn-lt"/>
              </a:rPr>
              <a:t>was</a:t>
            </a:r>
            <a:r>
              <a:rPr lang="fr-CA" dirty="0">
                <a:latin typeface="+mn-lt"/>
              </a:rPr>
              <a:t> </a:t>
            </a:r>
            <a:r>
              <a:rPr lang="fr-CA" dirty="0" err="1">
                <a:latin typeface="+mn-lt"/>
              </a:rPr>
              <a:t>evaluated</a:t>
            </a:r>
            <a:r>
              <a:rPr lang="fr-CA" dirty="0">
                <a:latin typeface="+mn-lt"/>
              </a:rPr>
              <a:t> </a:t>
            </a:r>
            <a:r>
              <a:rPr lang="fr-CA" dirty="0" err="1">
                <a:latin typeface="+mn-lt"/>
              </a:rPr>
              <a:t>based</a:t>
            </a:r>
            <a:r>
              <a:rPr lang="fr-CA" dirty="0">
                <a:latin typeface="+mn-lt"/>
              </a:rPr>
              <a:t> on </a:t>
            </a:r>
            <a:r>
              <a:rPr lang="fr-CA" b="1" dirty="0" err="1">
                <a:latin typeface="+mn-lt"/>
              </a:rPr>
              <a:t>Why</a:t>
            </a:r>
            <a:r>
              <a:rPr lang="fr-CA" b="1" dirty="0">
                <a:latin typeface="+mn-lt"/>
              </a:rPr>
              <a:t> </a:t>
            </a:r>
            <a:r>
              <a:rPr lang="fr-CA" b="1" dirty="0" err="1">
                <a:latin typeface="+mn-lt"/>
              </a:rPr>
              <a:t>we</a:t>
            </a:r>
            <a:r>
              <a:rPr lang="fr-CA" b="1" dirty="0">
                <a:latin typeface="+mn-lt"/>
              </a:rPr>
              <a:t> </a:t>
            </a:r>
            <a:r>
              <a:rPr lang="fr-CA" b="1" dirty="0" err="1">
                <a:latin typeface="+mn-lt"/>
              </a:rPr>
              <a:t>refactor</a:t>
            </a:r>
            <a:r>
              <a:rPr lang="fr-CA" b="1" dirty="0">
                <a:latin typeface="+mn-lt"/>
              </a:rPr>
              <a:t>? </a:t>
            </a:r>
            <a:r>
              <a:rPr lang="fr-CA" dirty="0">
                <a:latin typeface="+mn-lt"/>
              </a:rPr>
              <a:t>oracle </a:t>
            </a:r>
            <a:r>
              <a:rPr lang="fr-CA" dirty="0" smtClean="0">
                <a:latin typeface="+mn-lt"/>
              </a:rPr>
              <a:t>Silva </a:t>
            </a:r>
            <a:r>
              <a:rPr lang="fr-CA" dirty="0">
                <a:latin typeface="+mn-lt"/>
              </a:rPr>
              <a:t>et al</a:t>
            </a:r>
            <a:r>
              <a:rPr lang="fr-CA" dirty="0" smtClean="0">
                <a:latin typeface="+mn-lt"/>
              </a:rPr>
              <a:t>. (2016)</a:t>
            </a:r>
            <a:endParaRPr lang="fr-CA" dirty="0">
              <a:latin typeface="+mn-lt"/>
            </a:endParaRPr>
          </a:p>
          <a:p>
            <a:r>
              <a:rPr lang="fr-CA" dirty="0">
                <a:latin typeface="+mn-lt"/>
              </a:rPr>
              <a:t>Oracle </a:t>
            </a:r>
            <a:r>
              <a:rPr lang="fr-CA" dirty="0" err="1">
                <a:latin typeface="+mn-lt"/>
              </a:rPr>
              <a:t>was</a:t>
            </a:r>
            <a:r>
              <a:rPr lang="fr-CA" dirty="0">
                <a:latin typeface="+mn-lt"/>
              </a:rPr>
              <a:t> </a:t>
            </a:r>
            <a:r>
              <a:rPr lang="fr-CA" dirty="0" err="1">
                <a:latin typeface="+mn-lt"/>
              </a:rPr>
              <a:t>costructed</a:t>
            </a:r>
            <a:r>
              <a:rPr lang="fr-CA" dirty="0">
                <a:latin typeface="+mn-lt"/>
              </a:rPr>
              <a:t> </a:t>
            </a:r>
            <a:r>
              <a:rPr lang="fr-CA" dirty="0" err="1">
                <a:latin typeface="+mn-lt"/>
              </a:rPr>
              <a:t>from</a:t>
            </a:r>
            <a:r>
              <a:rPr lang="fr-CA" dirty="0">
                <a:latin typeface="+mn-lt"/>
              </a:rPr>
              <a:t> the </a:t>
            </a:r>
            <a:r>
              <a:rPr lang="fr-CA" b="1" dirty="0" err="1">
                <a:latin typeface="+mn-lt"/>
              </a:rPr>
              <a:t>answer</a:t>
            </a:r>
            <a:r>
              <a:rPr lang="fr-CA" b="1" dirty="0">
                <a:latin typeface="+mn-lt"/>
              </a:rPr>
              <a:t> of </a:t>
            </a:r>
            <a:r>
              <a:rPr lang="fr-CA" b="1" dirty="0" err="1">
                <a:latin typeface="+mn-lt"/>
              </a:rPr>
              <a:t>developers</a:t>
            </a:r>
            <a:r>
              <a:rPr lang="fr-CA" b="1" dirty="0">
                <a:latin typeface="+mn-lt"/>
              </a:rPr>
              <a:t> </a:t>
            </a:r>
            <a:r>
              <a:rPr lang="fr-CA" dirty="0">
                <a:latin typeface="+mn-lt"/>
              </a:rPr>
              <a:t>on </a:t>
            </a:r>
            <a:r>
              <a:rPr lang="fr-CA" b="1" dirty="0">
                <a:latin typeface="+mn-lt"/>
              </a:rPr>
              <a:t>222</a:t>
            </a:r>
            <a:r>
              <a:rPr lang="fr-CA" dirty="0">
                <a:latin typeface="+mn-lt"/>
              </a:rPr>
              <a:t> </a:t>
            </a:r>
            <a:r>
              <a:rPr lang="fr-CA" dirty="0" err="1">
                <a:latin typeface="+mn-lt"/>
              </a:rPr>
              <a:t>commits</a:t>
            </a:r>
            <a:r>
              <a:rPr lang="fr-CA" dirty="0">
                <a:latin typeface="+mn-lt"/>
              </a:rPr>
              <a:t> </a:t>
            </a:r>
          </a:p>
          <a:p>
            <a:r>
              <a:rPr lang="fr-CA" dirty="0" err="1">
                <a:latin typeface="+mn-lt"/>
              </a:rPr>
              <a:t>Commits</a:t>
            </a:r>
            <a:r>
              <a:rPr lang="fr-CA" dirty="0">
                <a:latin typeface="+mn-lt"/>
              </a:rPr>
              <a:t> </a:t>
            </a:r>
            <a:r>
              <a:rPr lang="fr-CA" dirty="0" err="1">
                <a:latin typeface="+mn-lt"/>
              </a:rPr>
              <a:t>contained</a:t>
            </a:r>
            <a:r>
              <a:rPr lang="fr-CA" dirty="0">
                <a:latin typeface="+mn-lt"/>
              </a:rPr>
              <a:t> </a:t>
            </a:r>
            <a:r>
              <a:rPr lang="fr-CA" b="1" dirty="0">
                <a:latin typeface="+mn-lt"/>
              </a:rPr>
              <a:t>261 </a:t>
            </a:r>
            <a:r>
              <a:rPr lang="fr-CA" b="1" dirty="0" err="1">
                <a:latin typeface="+mn-lt"/>
              </a:rPr>
              <a:t>Extract</a:t>
            </a:r>
            <a:r>
              <a:rPr lang="fr-CA" b="1" dirty="0">
                <a:latin typeface="+mn-lt"/>
              </a:rPr>
              <a:t> </a:t>
            </a:r>
            <a:r>
              <a:rPr lang="fr-CA" b="1" dirty="0" err="1">
                <a:latin typeface="+mn-lt"/>
              </a:rPr>
              <a:t>Methods</a:t>
            </a:r>
            <a:r>
              <a:rPr lang="fr-CA" b="1" dirty="0">
                <a:latin typeface="+mn-lt"/>
              </a:rPr>
              <a:t>  </a:t>
            </a:r>
            <a:r>
              <a:rPr lang="fr-CA" dirty="0" err="1">
                <a:latin typeface="+mn-lt"/>
              </a:rPr>
              <a:t>with</a:t>
            </a:r>
            <a:r>
              <a:rPr lang="fr-CA" dirty="0">
                <a:latin typeface="+mn-lt"/>
              </a:rPr>
              <a:t> </a:t>
            </a:r>
            <a:r>
              <a:rPr lang="fr-CA" b="1" dirty="0">
                <a:latin typeface="+mn-lt"/>
              </a:rPr>
              <a:t>307 motivations</a:t>
            </a:r>
            <a:r>
              <a:rPr lang="fr-CA" dirty="0">
                <a:latin typeface="+mn-lt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7467" y="2618945"/>
            <a:ext cx="2540132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50" dirty="0"/>
          </a:p>
          <a:p>
            <a:r>
              <a:rPr lang="fr-CA" b="1" dirty="0">
                <a:ea typeface="+mj-ea"/>
                <a:cs typeface="+mj-cs"/>
              </a:rPr>
              <a:t>Reconstruction</a:t>
            </a:r>
            <a:r>
              <a:rPr lang="fr-CA" dirty="0">
                <a:ea typeface="+mj-ea"/>
                <a:cs typeface="+mj-cs"/>
              </a:rPr>
              <a:t> of Oracle </a:t>
            </a:r>
            <a:r>
              <a:rPr lang="fr-CA" dirty="0" err="1">
                <a:ea typeface="+mj-ea"/>
                <a:cs typeface="+mj-cs"/>
              </a:rPr>
              <a:t>from</a:t>
            </a:r>
            <a:r>
              <a:rPr lang="fr-CA" dirty="0">
                <a:ea typeface="+mj-ea"/>
                <a:cs typeface="+mj-cs"/>
              </a:rPr>
              <a:t> </a:t>
            </a:r>
            <a:r>
              <a:rPr lang="fr-CA" b="1" dirty="0"/>
              <a:t>commit-</a:t>
            </a:r>
            <a:r>
              <a:rPr lang="fr-CA" b="1" dirty="0" err="1"/>
              <a:t>leve</a:t>
            </a:r>
            <a:r>
              <a:rPr lang="fr-CA" dirty="0" err="1"/>
              <a:t>l</a:t>
            </a:r>
            <a:r>
              <a:rPr lang="en-CA" dirty="0">
                <a:ea typeface="+mj-ea"/>
                <a:cs typeface="+mj-cs"/>
              </a:rPr>
              <a:t> </a:t>
            </a:r>
            <a:r>
              <a:rPr lang="fr-CA" dirty="0">
                <a:ea typeface="+mj-ea"/>
                <a:cs typeface="+mj-cs"/>
              </a:rPr>
              <a:t>to </a:t>
            </a:r>
            <a:r>
              <a:rPr lang="fr-CA" b="1" dirty="0" err="1">
                <a:ea typeface="+mj-ea"/>
                <a:cs typeface="+mj-cs"/>
              </a:rPr>
              <a:t>refactoring-level</a:t>
            </a:r>
            <a:r>
              <a:rPr lang="fr-CA" b="1" dirty="0">
                <a:ea typeface="+mj-ea"/>
                <a:cs typeface="+mj-cs"/>
              </a:rPr>
              <a:t> </a:t>
            </a:r>
            <a:r>
              <a:rPr lang="fr-CA" dirty="0">
                <a:ea typeface="+mj-ea"/>
                <a:cs typeface="+mj-cs"/>
              </a:rPr>
              <a:t>motivations.</a:t>
            </a:r>
          </a:p>
          <a:p>
            <a:endParaRPr lang="fr-CA" sz="2000" dirty="0"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5" y="2794355"/>
            <a:ext cx="5270855" cy="2863454"/>
          </a:xfrm>
          <a:prstGeom prst="rect">
            <a:avLst/>
          </a:prstGeom>
        </p:spPr>
      </p:pic>
      <p:sp>
        <p:nvSpPr>
          <p:cNvPr id="8" name="Vertical Scroll 7"/>
          <p:cNvSpPr/>
          <p:nvPr/>
        </p:nvSpPr>
        <p:spPr>
          <a:xfrm>
            <a:off x="6481848" y="4108068"/>
            <a:ext cx="1800200" cy="1036968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1400" b="1" dirty="0"/>
              <a:t>Training Oracle </a:t>
            </a:r>
            <a:r>
              <a:rPr lang="fr-CA" sz="1400" b="1" dirty="0" err="1"/>
              <a:t>accuracy</a:t>
            </a:r>
            <a:r>
              <a:rPr lang="fr-CA" sz="1400" b="1" dirty="0"/>
              <a:t>:</a:t>
            </a:r>
          </a:p>
          <a:p>
            <a:r>
              <a:rPr lang="fr-CA" sz="1400" dirty="0" err="1"/>
              <a:t>Precision</a:t>
            </a:r>
            <a:r>
              <a:rPr lang="fr-CA" sz="1400" dirty="0"/>
              <a:t> : </a:t>
            </a:r>
            <a:r>
              <a:rPr lang="fr-CA" sz="1400" b="1" dirty="0">
                <a:solidFill>
                  <a:srgbClr val="00B050"/>
                </a:solidFill>
              </a:rPr>
              <a:t>97.2%</a:t>
            </a:r>
          </a:p>
          <a:p>
            <a:r>
              <a:rPr lang="fr-CA" sz="1400" dirty="0" err="1"/>
              <a:t>Recall</a:t>
            </a:r>
            <a:r>
              <a:rPr lang="fr-CA" sz="1400" dirty="0"/>
              <a:t>: </a:t>
            </a:r>
            <a:r>
              <a:rPr lang="fr-CA" sz="1400" b="1" dirty="0">
                <a:solidFill>
                  <a:srgbClr val="00B050"/>
                </a:solidFill>
              </a:rPr>
              <a:t>95.9%</a:t>
            </a:r>
            <a:endParaRPr lang="en-CA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806375" y="5373216"/>
            <a:ext cx="5270855" cy="20277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23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Accuracy on Testing Dataset (RQ1 continued)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42392" y="1194768"/>
            <a:ext cx="7859216" cy="10801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CA" b="1" dirty="0">
                <a:latin typeface="+mn-lt"/>
              </a:rPr>
              <a:t>Test </a:t>
            </a:r>
            <a:r>
              <a:rPr lang="fr-CA" b="1" dirty="0" err="1">
                <a:latin typeface="+mn-lt"/>
              </a:rPr>
              <a:t>Dataset</a:t>
            </a:r>
            <a:r>
              <a:rPr lang="fr-CA" b="1" dirty="0">
                <a:latin typeface="+mn-lt"/>
              </a:rPr>
              <a:t>:</a:t>
            </a:r>
          </a:p>
          <a:p>
            <a:r>
              <a:rPr lang="fr-CA" dirty="0" err="1">
                <a:latin typeface="+mn-lt"/>
              </a:rPr>
              <a:t>Manually</a:t>
            </a:r>
            <a:r>
              <a:rPr lang="fr-CA" dirty="0">
                <a:latin typeface="+mn-lt"/>
              </a:rPr>
              <a:t> </a:t>
            </a:r>
            <a:r>
              <a:rPr lang="fr-CA" dirty="0" err="1">
                <a:latin typeface="+mn-lt"/>
              </a:rPr>
              <a:t>tagged</a:t>
            </a:r>
            <a:r>
              <a:rPr lang="fr-CA" dirty="0">
                <a:latin typeface="+mn-lt"/>
              </a:rPr>
              <a:t> Pull </a:t>
            </a:r>
            <a:r>
              <a:rPr lang="fr-CA" dirty="0" err="1">
                <a:latin typeface="+mn-lt"/>
              </a:rPr>
              <a:t>Request</a:t>
            </a:r>
            <a:r>
              <a:rPr lang="fr-CA" dirty="0">
                <a:latin typeface="+mn-lt"/>
              </a:rPr>
              <a:t> (</a:t>
            </a:r>
            <a:r>
              <a:rPr lang="fr-CA" dirty="0" err="1">
                <a:latin typeface="+mn-lt"/>
              </a:rPr>
              <a:t>PRs</a:t>
            </a:r>
            <a:r>
              <a:rPr lang="fr-CA" dirty="0">
                <a:latin typeface="+mn-lt"/>
              </a:rPr>
              <a:t>) </a:t>
            </a:r>
            <a:r>
              <a:rPr lang="fr-CA" dirty="0" smtClean="0">
                <a:latin typeface="+mn-lt"/>
              </a:rPr>
              <a:t>motivations (</a:t>
            </a:r>
            <a:r>
              <a:rPr lang="fr-CA" dirty="0" err="1" smtClean="0">
                <a:latin typeface="+mn-lt"/>
              </a:rPr>
              <a:t>Pantiuchina</a:t>
            </a:r>
            <a:r>
              <a:rPr lang="fr-CA" dirty="0" smtClean="0">
                <a:latin typeface="+mn-lt"/>
              </a:rPr>
              <a:t> </a:t>
            </a:r>
            <a:r>
              <a:rPr lang="fr-CA" dirty="0">
                <a:latin typeface="+mn-lt"/>
              </a:rPr>
              <a:t>et al</a:t>
            </a:r>
            <a:r>
              <a:rPr lang="fr-CA" dirty="0" smtClean="0">
                <a:latin typeface="+mn-lt"/>
              </a:rPr>
              <a:t>.)</a:t>
            </a:r>
            <a:endParaRPr lang="fr-CA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738" y="2374423"/>
            <a:ext cx="4066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PR- motivations to  </a:t>
            </a:r>
            <a:r>
              <a:rPr lang="fr-CA" b="1" dirty="0" err="1"/>
              <a:t>Refactoring-Level</a:t>
            </a:r>
            <a:r>
              <a:rPr lang="fr-CA" b="1" dirty="0"/>
              <a:t>  motivations conversion:</a:t>
            </a:r>
          </a:p>
          <a:p>
            <a:r>
              <a:rPr lang="fr-CA" b="1" dirty="0"/>
              <a:t>	</a:t>
            </a:r>
          </a:p>
          <a:p>
            <a:r>
              <a:rPr lang="fr-CA" b="1" dirty="0" err="1"/>
              <a:t>Step</a:t>
            </a:r>
            <a:r>
              <a:rPr lang="fr-CA" b="1" dirty="0"/>
              <a:t> 1 (</a:t>
            </a:r>
            <a:r>
              <a:rPr lang="fr-CA" b="1" dirty="0" err="1"/>
              <a:t>Filteration</a:t>
            </a:r>
            <a:r>
              <a:rPr lang="fr-CA" b="1" dirty="0"/>
              <a:t>): </a:t>
            </a:r>
          </a:p>
          <a:p>
            <a:r>
              <a:rPr lang="fr-CA" dirty="0" err="1"/>
              <a:t>Selected</a:t>
            </a:r>
            <a:r>
              <a:rPr lang="fr-CA" dirty="0"/>
              <a:t> </a:t>
            </a:r>
            <a:r>
              <a:rPr lang="fr-CA" b="1" dirty="0"/>
              <a:t>56 </a:t>
            </a:r>
            <a:r>
              <a:rPr lang="fr-CA" b="1" dirty="0" err="1"/>
              <a:t>PRs</a:t>
            </a:r>
            <a:r>
              <a:rPr lang="fr-CA" b="1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only</a:t>
            </a:r>
            <a:r>
              <a:rPr lang="fr-CA" dirty="0"/>
              <a:t> </a:t>
            </a:r>
            <a:r>
              <a:rPr lang="fr-CA" b="1" dirty="0" err="1"/>
              <a:t>Extract</a:t>
            </a:r>
            <a:r>
              <a:rPr lang="fr-CA" b="1" dirty="0"/>
              <a:t> Method </a:t>
            </a:r>
            <a:r>
              <a:rPr lang="fr-CA" dirty="0"/>
              <a:t>or </a:t>
            </a:r>
            <a:r>
              <a:rPr lang="fr-CA" b="1" dirty="0" err="1"/>
              <a:t>Extract</a:t>
            </a:r>
            <a:r>
              <a:rPr lang="fr-CA" b="1" dirty="0"/>
              <a:t> and Move Method </a:t>
            </a:r>
            <a:r>
              <a:rPr lang="fr-CA" dirty="0" err="1"/>
              <a:t>refactoring</a:t>
            </a:r>
            <a:r>
              <a:rPr lang="fr-CA" dirty="0"/>
              <a:t>.</a:t>
            </a:r>
          </a:p>
          <a:p>
            <a:pPr algn="ctr"/>
            <a:endParaRPr lang="fr-CA" b="1" dirty="0"/>
          </a:p>
          <a:p>
            <a:endParaRPr lang="fr-CA" b="1" dirty="0"/>
          </a:p>
          <a:p>
            <a:r>
              <a:rPr lang="fr-CA" b="1" dirty="0" err="1"/>
              <a:t>Step</a:t>
            </a:r>
            <a:r>
              <a:rPr lang="fr-CA" b="1" dirty="0"/>
              <a:t> 2 (</a:t>
            </a:r>
            <a:r>
              <a:rPr lang="fr-CA" b="1" dirty="0" err="1"/>
              <a:t>Mapping</a:t>
            </a:r>
            <a:r>
              <a:rPr lang="fr-CA" b="1" dirty="0"/>
              <a:t>): </a:t>
            </a:r>
          </a:p>
          <a:p>
            <a:r>
              <a:rPr lang="en-CA" dirty="0"/>
              <a:t>Categorized and mapped </a:t>
            </a:r>
            <a:r>
              <a:rPr lang="en-CA" b="1" dirty="0"/>
              <a:t>PR motivations </a:t>
            </a:r>
            <a:r>
              <a:rPr lang="en-CA" dirty="0"/>
              <a:t>to 11 major </a:t>
            </a:r>
            <a:r>
              <a:rPr lang="en-CA" b="1" dirty="0"/>
              <a:t>Extract Method motivations</a:t>
            </a:r>
            <a:r>
              <a:rPr lang="en-CA" dirty="0"/>
              <a:t>.</a:t>
            </a:r>
          </a:p>
        </p:txBody>
      </p:sp>
      <p:sp>
        <p:nvSpPr>
          <p:cNvPr id="8" name="Flowchart: Card 7"/>
          <p:cNvSpPr/>
          <p:nvPr/>
        </p:nvSpPr>
        <p:spPr>
          <a:xfrm>
            <a:off x="4873626" y="4635129"/>
            <a:ext cx="2841036" cy="1237142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/>
              <a:t>Computed</a:t>
            </a:r>
            <a:r>
              <a:rPr lang="fr-CA" dirty="0"/>
              <a:t> Test Oracle </a:t>
            </a:r>
            <a:r>
              <a:rPr lang="fr-CA" dirty="0" err="1"/>
              <a:t>Precision</a:t>
            </a:r>
            <a:r>
              <a:rPr lang="fr-CA" dirty="0"/>
              <a:t> and </a:t>
            </a:r>
            <a:r>
              <a:rPr lang="fr-CA" dirty="0" err="1"/>
              <a:t>Recall</a:t>
            </a:r>
            <a:r>
              <a:rPr lang="fr-CA" dirty="0"/>
              <a:t> </a:t>
            </a:r>
            <a:r>
              <a:rPr lang="fr-CA" dirty="0" err="1"/>
              <a:t>based</a:t>
            </a:r>
            <a:r>
              <a:rPr lang="fr-CA" dirty="0"/>
              <a:t> on the </a:t>
            </a:r>
            <a:r>
              <a:rPr lang="fr-CA" dirty="0" err="1"/>
              <a:t>Refactoring-Level</a:t>
            </a:r>
            <a:r>
              <a:rPr lang="fr-CA" dirty="0"/>
              <a:t> Motivations.</a:t>
            </a:r>
          </a:p>
          <a:p>
            <a:pPr algn="ctr"/>
            <a:endParaRPr lang="en-CA" dirty="0"/>
          </a:p>
        </p:txBody>
      </p:sp>
      <p:sp>
        <p:nvSpPr>
          <p:cNvPr id="12" name="Rectangular Callout 11"/>
          <p:cNvSpPr/>
          <p:nvPr/>
        </p:nvSpPr>
        <p:spPr>
          <a:xfrm>
            <a:off x="5113895" y="2639890"/>
            <a:ext cx="2284820" cy="1522264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b="1" dirty="0"/>
              <a:t>NOTE: </a:t>
            </a:r>
          </a:p>
          <a:p>
            <a:pPr algn="ctr"/>
            <a:r>
              <a:rPr lang="en-CA" sz="1600" u="sng" dirty="0"/>
              <a:t>Risk of assigning PR motivations to commit(s) with </a:t>
            </a:r>
            <a:r>
              <a:rPr lang="en-CA" sz="1600" b="1" u="sng" dirty="0"/>
              <a:t>multiple refactoring types</a:t>
            </a:r>
            <a:r>
              <a:rPr lang="en-CA" sz="1600" u="sng" dirty="0"/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90857"/>
            <a:ext cx="187534" cy="3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-33500"/>
            <a:ext cx="8229600" cy="614121"/>
          </a:xfrm>
        </p:spPr>
        <p:txBody>
          <a:bodyPr>
            <a:normAutofit/>
          </a:bodyPr>
          <a:lstStyle/>
          <a:p>
            <a:r>
              <a:rPr lang="en-US" sz="2700" dirty="0"/>
              <a:t>Motivation Mapping (RQ1 Continued</a:t>
            </a:r>
            <a:r>
              <a:rPr lang="en-US" sz="2700" dirty="0" smtClean="0"/>
              <a:t>)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33263" y="1565772"/>
            <a:ext cx="8229600" cy="4525963"/>
          </a:xfrm>
        </p:spPr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29264" y="6356350"/>
            <a:ext cx="2133600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0" y="484390"/>
            <a:ext cx="6986907" cy="58981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5760" y="514681"/>
            <a:ext cx="6935972" cy="383701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945761" y="4380381"/>
            <a:ext cx="6935971" cy="55787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945760" y="4925922"/>
            <a:ext cx="6935972" cy="141030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Callout 10"/>
          <p:cNvSpPr/>
          <p:nvPr/>
        </p:nvSpPr>
        <p:spPr>
          <a:xfrm>
            <a:off x="7418578" y="773924"/>
            <a:ext cx="1673651" cy="862797"/>
          </a:xfrm>
          <a:prstGeom prst="wedgeEllipseCallout">
            <a:avLst>
              <a:gd name="adj1" fmla="val -60418"/>
              <a:gd name="adj2" fmla="val 8163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000" b="1" dirty="0"/>
              <a:t>18 PR </a:t>
            </a:r>
            <a:r>
              <a:rPr lang="fr-CA" sz="1000" dirty="0"/>
              <a:t>motivations</a:t>
            </a:r>
            <a:r>
              <a:rPr lang="fr-CA" sz="1000" b="1" dirty="0"/>
              <a:t> </a:t>
            </a:r>
            <a:r>
              <a:rPr lang="fr-CA" sz="1000" b="1" dirty="0" err="1"/>
              <a:t>Mapped</a:t>
            </a:r>
            <a:r>
              <a:rPr lang="fr-CA" sz="1000" dirty="0"/>
              <a:t> to</a:t>
            </a:r>
          </a:p>
          <a:p>
            <a:pPr algn="ctr"/>
            <a:r>
              <a:rPr lang="fr-CA" sz="1000" b="1" dirty="0"/>
              <a:t> 8 </a:t>
            </a:r>
            <a:r>
              <a:rPr lang="fr-CA" sz="1000" b="1" dirty="0" err="1"/>
              <a:t>Extract</a:t>
            </a:r>
            <a:r>
              <a:rPr lang="fr-CA" sz="1000" b="1" dirty="0"/>
              <a:t> Method </a:t>
            </a:r>
            <a:r>
              <a:rPr lang="fr-CA" sz="1000" dirty="0"/>
              <a:t>motivations</a:t>
            </a:r>
            <a:endParaRPr lang="en-CA" sz="1000" dirty="0"/>
          </a:p>
        </p:txBody>
      </p:sp>
      <p:sp>
        <p:nvSpPr>
          <p:cNvPr id="12" name="Oval Callout 11"/>
          <p:cNvSpPr/>
          <p:nvPr/>
        </p:nvSpPr>
        <p:spPr>
          <a:xfrm>
            <a:off x="7418579" y="3904673"/>
            <a:ext cx="1673650" cy="964914"/>
          </a:xfrm>
          <a:prstGeom prst="wedgeEllipseCallout">
            <a:avLst>
              <a:gd name="adj1" fmla="val -57087"/>
              <a:gd name="adj2" fmla="val 4760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900" b="1" dirty="0"/>
          </a:p>
          <a:p>
            <a:pPr algn="ctr"/>
            <a:r>
              <a:rPr lang="fr-CA" sz="1050" b="1" dirty="0"/>
              <a:t>3 </a:t>
            </a:r>
            <a:r>
              <a:rPr lang="fr-CA" sz="1050" b="1" dirty="0" err="1"/>
              <a:t>Extract</a:t>
            </a:r>
            <a:r>
              <a:rPr lang="fr-CA" sz="1050" b="1" dirty="0"/>
              <a:t> Method motivations not </a:t>
            </a:r>
            <a:r>
              <a:rPr lang="fr-CA" sz="1050" b="1" dirty="0" err="1"/>
              <a:t>mapped</a:t>
            </a:r>
            <a:r>
              <a:rPr lang="fr-CA" sz="1050" b="1" dirty="0"/>
              <a:t> to PR motivations</a:t>
            </a:r>
          </a:p>
          <a:p>
            <a:pPr algn="ctr"/>
            <a:endParaRPr lang="en-CA" sz="1050" b="1" dirty="0"/>
          </a:p>
        </p:txBody>
      </p:sp>
      <p:sp>
        <p:nvSpPr>
          <p:cNvPr id="13" name="Oval Callout 12"/>
          <p:cNvSpPr/>
          <p:nvPr/>
        </p:nvSpPr>
        <p:spPr>
          <a:xfrm>
            <a:off x="2416030" y="5016047"/>
            <a:ext cx="1656184" cy="936104"/>
          </a:xfrm>
          <a:prstGeom prst="wedgeEllipseCallout">
            <a:avLst>
              <a:gd name="adj1" fmla="val -65492"/>
              <a:gd name="adj2" fmla="val 5732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50" b="1" dirty="0"/>
          </a:p>
          <a:p>
            <a:pPr algn="ctr"/>
            <a:r>
              <a:rPr lang="fr-CA" sz="1050" b="1" dirty="0"/>
              <a:t>8 PR </a:t>
            </a:r>
            <a:r>
              <a:rPr lang="fr-CA" sz="1050" dirty="0"/>
              <a:t>motivations </a:t>
            </a:r>
            <a:r>
              <a:rPr lang="fr-CA" sz="1050" b="1" dirty="0"/>
              <a:t>not </a:t>
            </a:r>
            <a:r>
              <a:rPr lang="fr-CA" sz="1050" b="1" dirty="0" err="1"/>
              <a:t>mapped</a:t>
            </a:r>
            <a:r>
              <a:rPr lang="fr-CA" sz="1050" b="1" dirty="0"/>
              <a:t> </a:t>
            </a:r>
            <a:r>
              <a:rPr lang="fr-CA" sz="1050" dirty="0"/>
              <a:t>to </a:t>
            </a:r>
            <a:r>
              <a:rPr lang="fr-CA" sz="1050" b="1" dirty="0" err="1"/>
              <a:t>Extract</a:t>
            </a:r>
            <a:r>
              <a:rPr lang="fr-CA" sz="1050" b="1" dirty="0"/>
              <a:t> Method </a:t>
            </a:r>
            <a:r>
              <a:rPr lang="fr-CA" sz="1050" dirty="0"/>
              <a:t>motivations</a:t>
            </a:r>
          </a:p>
          <a:p>
            <a:pPr algn="ctr"/>
            <a:endParaRPr lang="en-CA" sz="1050" dirty="0"/>
          </a:p>
        </p:txBody>
      </p:sp>
      <p:sp>
        <p:nvSpPr>
          <p:cNvPr id="14" name="Left-Right Arrow 13"/>
          <p:cNvSpPr/>
          <p:nvPr/>
        </p:nvSpPr>
        <p:spPr>
          <a:xfrm>
            <a:off x="3748337" y="709379"/>
            <a:ext cx="433832" cy="262474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Left-Right Arrow 14"/>
          <p:cNvSpPr/>
          <p:nvPr/>
        </p:nvSpPr>
        <p:spPr>
          <a:xfrm>
            <a:off x="3748337" y="1145231"/>
            <a:ext cx="433832" cy="262474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Left-Right Arrow 15"/>
          <p:cNvSpPr/>
          <p:nvPr/>
        </p:nvSpPr>
        <p:spPr>
          <a:xfrm rot="21437001">
            <a:off x="3748337" y="2000101"/>
            <a:ext cx="433832" cy="262474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Left-Right Arrow 16"/>
          <p:cNvSpPr/>
          <p:nvPr/>
        </p:nvSpPr>
        <p:spPr>
          <a:xfrm>
            <a:off x="3742360" y="2706082"/>
            <a:ext cx="433832" cy="262474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Left-Right Arrow 17"/>
          <p:cNvSpPr/>
          <p:nvPr/>
        </p:nvSpPr>
        <p:spPr>
          <a:xfrm>
            <a:off x="3754314" y="3239597"/>
            <a:ext cx="433832" cy="262474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Left-Right Arrow 18"/>
          <p:cNvSpPr/>
          <p:nvPr/>
        </p:nvSpPr>
        <p:spPr>
          <a:xfrm>
            <a:off x="3742360" y="3688534"/>
            <a:ext cx="433832" cy="262474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Left-Right Arrow 19"/>
          <p:cNvSpPr/>
          <p:nvPr/>
        </p:nvSpPr>
        <p:spPr>
          <a:xfrm>
            <a:off x="3754314" y="4145558"/>
            <a:ext cx="433832" cy="262474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Multiply 20"/>
          <p:cNvSpPr/>
          <p:nvPr/>
        </p:nvSpPr>
        <p:spPr>
          <a:xfrm>
            <a:off x="5718132" y="4410209"/>
            <a:ext cx="504056" cy="422377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Multiply 21"/>
          <p:cNvSpPr/>
          <p:nvPr/>
        </p:nvSpPr>
        <p:spPr>
          <a:xfrm>
            <a:off x="1472619" y="5385420"/>
            <a:ext cx="504056" cy="422377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3000097" y="477936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/>
              <a:t>(11 items)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8887" y="478572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/>
              <a:t>(29 items)</a:t>
            </a:r>
          </a:p>
        </p:txBody>
      </p:sp>
    </p:spTree>
    <p:extLst>
      <p:ext uri="{BB962C8B-B14F-4D97-AF65-F5344CB8AC3E}">
        <p14:creationId xmlns:p14="http://schemas.microsoft.com/office/powerpoint/2010/main" val="374900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08551" y="1185016"/>
            <a:ext cx="1505469" cy="12464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CA" sz="1200" b="1" dirty="0"/>
              <a:t>True Positive:</a:t>
            </a:r>
          </a:p>
          <a:p>
            <a:pPr lvl="1"/>
            <a:r>
              <a:rPr lang="en-CA" sz="1050" b="1" dirty="0"/>
              <a:t>8 Super </a:t>
            </a:r>
            <a:r>
              <a:rPr lang="en-CA" sz="1050" dirty="0" smtClean="0"/>
              <a:t>: </a:t>
            </a:r>
            <a:r>
              <a:rPr lang="en-CA" sz="1050" b="1" dirty="0"/>
              <a:t>more general </a:t>
            </a:r>
            <a:r>
              <a:rPr lang="en-CA" sz="1050" dirty="0" smtClean="0"/>
              <a:t>motivations</a:t>
            </a:r>
          </a:p>
          <a:p>
            <a:pPr lvl="1"/>
            <a:r>
              <a:rPr lang="en-CA" sz="1050" b="1" dirty="0" smtClean="0"/>
              <a:t>12 </a:t>
            </a:r>
            <a:r>
              <a:rPr lang="en-CA" sz="1050" b="1" dirty="0"/>
              <a:t>Sub </a:t>
            </a:r>
            <a:endParaRPr lang="en-CA" sz="1050" b="1" dirty="0" smtClean="0"/>
          </a:p>
          <a:p>
            <a:pPr lvl="1"/>
            <a:r>
              <a:rPr lang="en-CA" sz="1050" b="1" dirty="0" smtClean="0"/>
              <a:t>more specific</a:t>
            </a:r>
          </a:p>
          <a:p>
            <a:pPr lvl="1"/>
            <a:r>
              <a:rPr lang="fr-CA" sz="1050" dirty="0" smtClean="0"/>
              <a:t>motivations</a:t>
            </a:r>
            <a:endParaRPr lang="en-CA" sz="105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92101"/>
            <a:ext cx="8229600" cy="4525963"/>
          </a:xfrm>
        </p:spPr>
        <p:txBody>
          <a:bodyPr/>
          <a:lstStyle/>
          <a:p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37"/>
            <a:ext cx="7747455" cy="5182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23052" y="980114"/>
            <a:ext cx="836722" cy="4944882"/>
          </a:xfrm>
          <a:prstGeom prst="rect">
            <a:avLst/>
          </a:prstGeom>
          <a:noFill/>
          <a:ln w="254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744669" y="884714"/>
            <a:ext cx="2866004" cy="5040282"/>
          </a:xfrm>
          <a:prstGeom prst="rect">
            <a:avLst/>
          </a:prstGeom>
          <a:noFill/>
          <a:ln w="222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ounded Rectangular Callout 11"/>
          <p:cNvSpPr/>
          <p:nvPr/>
        </p:nvSpPr>
        <p:spPr>
          <a:xfrm>
            <a:off x="1619672" y="98818"/>
            <a:ext cx="1194130" cy="725119"/>
          </a:xfrm>
          <a:prstGeom prst="wedgeRoundRectCallout">
            <a:avLst>
              <a:gd name="adj1" fmla="val 137204"/>
              <a:gd name="adj2" fmla="val 6784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21 Matched</a:t>
            </a:r>
            <a:r>
              <a:rPr lang="en-CA" sz="1400" dirty="0" smtClean="0"/>
              <a:t> </a:t>
            </a:r>
            <a:r>
              <a:rPr lang="en-CA" sz="1200" dirty="0" smtClean="0"/>
              <a:t>(based on mapping)</a:t>
            </a:r>
            <a:endParaRPr lang="en-CA" sz="1200" dirty="0"/>
          </a:p>
        </p:txBody>
      </p:sp>
      <p:sp>
        <p:nvSpPr>
          <p:cNvPr id="13" name="Rounded Rectangular Callout 12"/>
          <p:cNvSpPr/>
          <p:nvPr/>
        </p:nvSpPr>
        <p:spPr>
          <a:xfrm flipH="1">
            <a:off x="7594061" y="159595"/>
            <a:ext cx="1495601" cy="725119"/>
          </a:xfrm>
          <a:prstGeom prst="wedgeRoundRectCallout">
            <a:avLst>
              <a:gd name="adj1" fmla="val 106081"/>
              <a:gd name="adj2" fmla="val 6027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82 Unmatched</a:t>
            </a:r>
            <a:r>
              <a:rPr lang="en-CA" sz="1400" dirty="0" smtClean="0"/>
              <a:t> </a:t>
            </a:r>
            <a:r>
              <a:rPr lang="en-CA" sz="1200" dirty="0" smtClean="0"/>
              <a:t>(based on mapping)</a:t>
            </a:r>
          </a:p>
          <a:p>
            <a:pPr algn="ctr"/>
            <a:r>
              <a:rPr lang="en-CA" sz="1200" b="1" dirty="0" smtClean="0"/>
              <a:t>5 sub-categories</a:t>
            </a:r>
            <a:endParaRPr lang="en-CA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38451" y="2638886"/>
            <a:ext cx="1491051" cy="14080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CA" sz="1100" b="1" dirty="0" smtClean="0"/>
              <a:t>True Negative</a:t>
            </a:r>
            <a:r>
              <a:rPr lang="en-CA" sz="1100" b="1" dirty="0"/>
              <a:t>:</a:t>
            </a:r>
          </a:p>
          <a:p>
            <a:pPr lvl="1"/>
            <a:r>
              <a:rPr lang="en-CA" sz="1100" b="1" dirty="0" smtClean="0"/>
              <a:t>50 </a:t>
            </a:r>
            <a:r>
              <a:rPr lang="en-CA" sz="1100" b="1" dirty="0"/>
              <a:t>Non EM Motivations: </a:t>
            </a:r>
            <a:r>
              <a:rPr lang="en-CA" sz="1050" dirty="0" smtClean="0"/>
              <a:t>Not related to </a:t>
            </a:r>
            <a:r>
              <a:rPr lang="en-CA" sz="1050" b="1" dirty="0" smtClean="0"/>
              <a:t>Extract </a:t>
            </a:r>
            <a:r>
              <a:rPr lang="en-CA" sz="1050" b="1" dirty="0"/>
              <a:t>Method </a:t>
            </a:r>
            <a:r>
              <a:rPr lang="en-CA" sz="1050" dirty="0"/>
              <a:t>or </a:t>
            </a:r>
            <a:r>
              <a:rPr lang="en-CA" sz="1050" b="1" dirty="0"/>
              <a:t>Extract and Move </a:t>
            </a:r>
            <a:r>
              <a:rPr lang="en-CA" sz="1050" b="1" dirty="0" smtClean="0"/>
              <a:t>Method</a:t>
            </a:r>
            <a:endParaRPr lang="en-CA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7623122" y="4277151"/>
            <a:ext cx="1536434" cy="1677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CA" sz="1050" b="1" dirty="0"/>
              <a:t>False Negative</a:t>
            </a:r>
            <a:r>
              <a:rPr lang="en-CA" sz="1050" b="1" dirty="0" smtClean="0"/>
              <a:t>:</a:t>
            </a:r>
          </a:p>
          <a:p>
            <a:pPr lvl="1"/>
            <a:r>
              <a:rPr lang="en-CA" sz="1050" b="1" dirty="0"/>
              <a:t>4 Filtered: </a:t>
            </a:r>
            <a:r>
              <a:rPr lang="en-CA" sz="1050" b="1" dirty="0" smtClean="0"/>
              <a:t>Filtered </a:t>
            </a:r>
            <a:r>
              <a:rPr lang="en-CA" sz="1050" b="1" dirty="0"/>
              <a:t>out </a:t>
            </a:r>
            <a:r>
              <a:rPr lang="en-CA" sz="1050" dirty="0"/>
              <a:t>in automatic detection (less priority</a:t>
            </a:r>
            <a:r>
              <a:rPr lang="en-CA" sz="1050" dirty="0" smtClean="0"/>
              <a:t>)</a:t>
            </a:r>
            <a:endParaRPr lang="en-CA" sz="1050" b="1" dirty="0"/>
          </a:p>
          <a:p>
            <a:pPr lvl="1"/>
            <a:r>
              <a:rPr lang="en-CA" sz="1000" b="1" dirty="0"/>
              <a:t>8 </a:t>
            </a:r>
            <a:r>
              <a:rPr lang="en-CA" sz="1000" b="1" dirty="0" smtClean="0"/>
              <a:t>(FN): </a:t>
            </a:r>
            <a:r>
              <a:rPr lang="en-CA" sz="1000" dirty="0"/>
              <a:t>PR motivation </a:t>
            </a:r>
            <a:r>
              <a:rPr lang="en-CA" sz="1000" b="1" dirty="0"/>
              <a:t>not automatically </a:t>
            </a:r>
            <a:r>
              <a:rPr lang="en-CA" sz="1000" b="1" dirty="0" smtClean="0"/>
              <a:t>detected</a:t>
            </a:r>
            <a:r>
              <a:rPr lang="en-CA" sz="1000" b="1" dirty="0"/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703714" y="1000268"/>
            <a:ext cx="832836" cy="4924728"/>
          </a:xfrm>
          <a:prstGeom prst="roundRect">
            <a:avLst>
              <a:gd name="adj" fmla="val 5498"/>
            </a:avLst>
          </a:prstGeom>
          <a:noFill/>
          <a:ln w="158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ounded Rectangle 21"/>
          <p:cNvSpPr/>
          <p:nvPr/>
        </p:nvSpPr>
        <p:spPr>
          <a:xfrm>
            <a:off x="5515702" y="1015214"/>
            <a:ext cx="1223166" cy="4909781"/>
          </a:xfrm>
          <a:prstGeom prst="roundRect">
            <a:avLst>
              <a:gd name="adj" fmla="val 3618"/>
            </a:avLst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6759151" y="1015215"/>
            <a:ext cx="834910" cy="490978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755576" y="4024957"/>
            <a:ext cx="2160240" cy="11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16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2" grpId="0" animBg="1"/>
      <p:bldP spid="13" grpId="0" animBg="1"/>
      <p:bldP spid="16" grpId="0" animBg="1"/>
      <p:bldP spid="18" grpId="0" animBg="1"/>
      <p:bldP spid="21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Oracle Accuracy </a:t>
            </a:r>
            <a:r>
              <a:rPr lang="en-US" sz="2800" dirty="0"/>
              <a:t>(RQ1 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70013"/>
            <a:ext cx="8401365" cy="28742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206" y="4652278"/>
            <a:ext cx="5732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Test Oracle Accuracy for </a:t>
            </a:r>
            <a:r>
              <a:rPr lang="en-US" b="1" dirty="0" smtClean="0"/>
              <a:t>refactoring-level</a:t>
            </a:r>
            <a:r>
              <a:rPr lang="en-US" dirty="0" smtClean="0"/>
              <a:t> motivations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No overfitting problem </a:t>
            </a:r>
            <a:r>
              <a:rPr lang="en-US" dirty="0" smtClean="0"/>
              <a:t>based on Test Oracle Results.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6305364" y="4666730"/>
            <a:ext cx="1800200" cy="1036968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1400" b="1" dirty="0"/>
              <a:t>Test Oracle </a:t>
            </a:r>
            <a:r>
              <a:rPr lang="fr-CA" sz="1400" b="1" dirty="0" err="1"/>
              <a:t>accuracy</a:t>
            </a:r>
            <a:r>
              <a:rPr lang="fr-CA" sz="1400" b="1" dirty="0"/>
              <a:t>:</a:t>
            </a:r>
          </a:p>
          <a:p>
            <a:r>
              <a:rPr lang="fr-CA" sz="1400" dirty="0" err="1"/>
              <a:t>Precision</a:t>
            </a:r>
            <a:r>
              <a:rPr lang="fr-CA" sz="1400" dirty="0"/>
              <a:t> : </a:t>
            </a:r>
            <a:r>
              <a:rPr lang="fr-CA" sz="1400" b="1" dirty="0">
                <a:solidFill>
                  <a:srgbClr val="00B050"/>
                </a:solidFill>
              </a:rPr>
              <a:t>98.4%</a:t>
            </a:r>
          </a:p>
          <a:p>
            <a:r>
              <a:rPr lang="fr-CA" sz="1400" dirty="0" err="1"/>
              <a:t>Recall</a:t>
            </a:r>
            <a:r>
              <a:rPr lang="fr-CA" sz="1400" dirty="0"/>
              <a:t>: </a:t>
            </a:r>
            <a:r>
              <a:rPr lang="fr-CA" sz="1400" b="1" dirty="0">
                <a:solidFill>
                  <a:srgbClr val="00B050"/>
                </a:solidFill>
              </a:rPr>
              <a:t>93.5%</a:t>
            </a:r>
            <a:endParaRPr lang="en-CA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457200" y="4005063"/>
            <a:ext cx="8208624" cy="17326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3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most prevalent Extract Method motivations?(RQ2)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20" y="2359816"/>
            <a:ext cx="3012260" cy="821386"/>
          </a:xfrm>
        </p:spPr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83885" y="4445946"/>
            <a:ext cx="3538659" cy="171418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CA" sz="1400" b="1" dirty="0" err="1" smtClean="0"/>
              <a:t>Reusable</a:t>
            </a:r>
            <a:r>
              <a:rPr lang="fr-CA" sz="1400" b="1" dirty="0" smtClean="0"/>
              <a:t> </a:t>
            </a:r>
            <a:r>
              <a:rPr lang="fr-CA" sz="1400" b="1" dirty="0" err="1" smtClean="0"/>
              <a:t>Methods</a:t>
            </a:r>
            <a:r>
              <a:rPr lang="fr-CA" sz="1400" b="1" dirty="0" smtClean="0"/>
              <a:t> </a:t>
            </a:r>
            <a:r>
              <a:rPr lang="fr-CA" sz="1400" dirty="0" smtClean="0"/>
              <a:t>are the </a:t>
            </a:r>
            <a:r>
              <a:rPr lang="fr-CA" sz="1400" b="1" dirty="0" err="1" smtClean="0"/>
              <a:t>topmost</a:t>
            </a:r>
            <a:r>
              <a:rPr lang="fr-CA" sz="1400" dirty="0"/>
              <a:t> </a:t>
            </a:r>
            <a:r>
              <a:rPr lang="fr-CA" sz="1400" dirty="0" smtClean="0"/>
              <a:t>motivation in </a:t>
            </a:r>
            <a:r>
              <a:rPr lang="fr-CA" sz="1400" dirty="0" err="1" smtClean="0"/>
              <a:t>both</a:t>
            </a:r>
            <a:r>
              <a:rPr lang="fr-CA" sz="1400" dirty="0" smtClean="0"/>
              <a:t> </a:t>
            </a:r>
            <a:r>
              <a:rPr lang="fr-CA" sz="1400" dirty="0" err="1" smtClean="0"/>
              <a:t>studies</a:t>
            </a:r>
            <a:r>
              <a:rPr lang="fr-CA" sz="1400" dirty="0" smtClean="0"/>
              <a:t> a </a:t>
            </a:r>
            <a:r>
              <a:rPr lang="fr-CA" sz="1400" dirty="0" err="1" smtClean="0"/>
              <a:t>big</a:t>
            </a:r>
            <a:r>
              <a:rPr lang="fr-CA" sz="1400" dirty="0" smtClean="0"/>
              <a:t> </a:t>
            </a:r>
            <a:r>
              <a:rPr lang="fr-CA" sz="1400" dirty="0" err="1" smtClean="0"/>
              <a:t>difference</a:t>
            </a:r>
            <a:endParaRPr lang="fr-CA" sz="1400" dirty="0" smtClean="0"/>
          </a:p>
          <a:p>
            <a:r>
              <a:rPr lang="en-US" sz="1400" b="1" dirty="0" smtClean="0"/>
              <a:t>Top 5  motivations remained top </a:t>
            </a:r>
            <a:r>
              <a:rPr lang="en-US" sz="1400" dirty="0" smtClean="0"/>
              <a:t>with not much change</a:t>
            </a:r>
            <a:r>
              <a:rPr lang="en-US" sz="1400" b="1" dirty="0" smtClean="0"/>
              <a:t>.</a:t>
            </a:r>
          </a:p>
          <a:p>
            <a:r>
              <a:rPr lang="en-US" sz="1400" b="1" dirty="0" smtClean="0"/>
              <a:t>Introduce factory method </a:t>
            </a:r>
            <a:r>
              <a:rPr lang="en-US" sz="1400" dirty="0" smtClean="0"/>
              <a:t>improved significantly.(6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and 10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00038" cy="307305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182814" y="4022309"/>
            <a:ext cx="576064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153048" y="3261594"/>
            <a:ext cx="1645273" cy="52118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328814" y="3436938"/>
            <a:ext cx="1450457" cy="22428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419872" y="3489325"/>
            <a:ext cx="1378449" cy="12981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601988" y="3297684"/>
            <a:ext cx="1215384" cy="43204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805141" y="2432119"/>
            <a:ext cx="1991841" cy="67751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 txBox="1">
            <a:spLocks/>
          </p:cNvSpPr>
          <p:nvPr/>
        </p:nvSpPr>
        <p:spPr>
          <a:xfrm>
            <a:off x="4306429" y="4493246"/>
            <a:ext cx="4392488" cy="18758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CA" sz="1400" b="1" dirty="0" err="1" smtClean="0"/>
              <a:t>Refactoring</a:t>
            </a:r>
            <a:r>
              <a:rPr lang="fr-CA" sz="1400" b="1" dirty="0" smtClean="0"/>
              <a:t> </a:t>
            </a:r>
            <a:r>
              <a:rPr lang="fr-CA" sz="1400" b="1" dirty="0" err="1" smtClean="0"/>
              <a:t>Recommendation</a:t>
            </a:r>
            <a:r>
              <a:rPr lang="fr-CA" sz="1400" b="1" dirty="0" smtClean="0"/>
              <a:t> Tools</a:t>
            </a:r>
          </a:p>
          <a:p>
            <a:r>
              <a:rPr lang="fr-CA" sz="1400" b="1" dirty="0" err="1" smtClean="0">
                <a:solidFill>
                  <a:srgbClr val="00B050"/>
                </a:solidFill>
              </a:rPr>
              <a:t>Remove</a:t>
            </a:r>
            <a:r>
              <a:rPr lang="fr-CA" sz="1400" b="1" dirty="0" smtClean="0">
                <a:solidFill>
                  <a:srgbClr val="00B050"/>
                </a:solidFill>
              </a:rPr>
              <a:t> Duplication: </a:t>
            </a:r>
            <a:r>
              <a:rPr lang="fr-CA" sz="1400" b="1" dirty="0" err="1" smtClean="0"/>
              <a:t>CEDAR,Jdeodorant,CREC</a:t>
            </a:r>
            <a:r>
              <a:rPr lang="fr-CA" sz="1400" b="1" dirty="0" smtClean="0"/>
              <a:t>, etc.</a:t>
            </a:r>
          </a:p>
          <a:p>
            <a:r>
              <a:rPr lang="fr-CA" sz="1400" b="1" dirty="0" err="1" smtClean="0">
                <a:solidFill>
                  <a:srgbClr val="00B050"/>
                </a:solidFill>
              </a:rPr>
              <a:t>Decompose</a:t>
            </a:r>
            <a:r>
              <a:rPr lang="fr-CA" sz="1400" b="1" dirty="0" smtClean="0">
                <a:solidFill>
                  <a:srgbClr val="00B050"/>
                </a:solidFill>
              </a:rPr>
              <a:t> Method to </a:t>
            </a:r>
            <a:r>
              <a:rPr lang="fr-CA" sz="1400" b="1" dirty="0" err="1" smtClean="0">
                <a:solidFill>
                  <a:srgbClr val="00B050"/>
                </a:solidFill>
              </a:rPr>
              <a:t>Improve</a:t>
            </a:r>
            <a:r>
              <a:rPr lang="fr-CA" sz="1400" b="1" dirty="0" smtClean="0">
                <a:solidFill>
                  <a:srgbClr val="00B050"/>
                </a:solidFill>
              </a:rPr>
              <a:t> </a:t>
            </a:r>
            <a:r>
              <a:rPr lang="fr-CA" sz="1400" b="1" dirty="0" err="1" smtClean="0">
                <a:solidFill>
                  <a:srgbClr val="00B050"/>
                </a:solidFill>
              </a:rPr>
              <a:t>Redability</a:t>
            </a:r>
            <a:r>
              <a:rPr lang="fr-CA" sz="1400" b="1" dirty="0">
                <a:solidFill>
                  <a:srgbClr val="00B050"/>
                </a:solidFill>
              </a:rPr>
              <a:t>: </a:t>
            </a:r>
            <a:r>
              <a:rPr lang="fr-CA" sz="1400" b="1" dirty="0" err="1"/>
              <a:t>Jdeodorant,Jextract,SEMI,GEMS</a:t>
            </a:r>
            <a:r>
              <a:rPr lang="fr-CA" sz="1400" b="1" dirty="0"/>
              <a:t> </a:t>
            </a:r>
            <a:r>
              <a:rPr lang="fr-CA" sz="1400" b="1" dirty="0" smtClean="0"/>
              <a:t>, etc.</a:t>
            </a:r>
          </a:p>
          <a:p>
            <a:r>
              <a:rPr lang="fr-CA" sz="1400" b="1" dirty="0" err="1" smtClean="0">
                <a:solidFill>
                  <a:srgbClr val="490A3D"/>
                </a:solidFill>
              </a:rPr>
              <a:t>Reusable</a:t>
            </a:r>
            <a:r>
              <a:rPr lang="fr-CA" sz="1400" b="1" dirty="0" smtClean="0">
                <a:solidFill>
                  <a:srgbClr val="490A3D"/>
                </a:solidFill>
              </a:rPr>
              <a:t> </a:t>
            </a:r>
            <a:r>
              <a:rPr lang="fr-CA" sz="1400" b="1" dirty="0" err="1" smtClean="0">
                <a:solidFill>
                  <a:srgbClr val="490A3D"/>
                </a:solidFill>
              </a:rPr>
              <a:t>Methods</a:t>
            </a:r>
            <a:r>
              <a:rPr lang="fr-CA" sz="1400" b="1" dirty="0" smtClean="0">
                <a:solidFill>
                  <a:srgbClr val="490A3D"/>
                </a:solidFill>
              </a:rPr>
              <a:t>, </a:t>
            </a:r>
            <a:r>
              <a:rPr lang="fr-CA" sz="1400" b="1" dirty="0" err="1" smtClean="0">
                <a:solidFill>
                  <a:srgbClr val="490A3D"/>
                </a:solidFill>
              </a:rPr>
              <a:t>Facilitate</a:t>
            </a:r>
            <a:r>
              <a:rPr lang="fr-CA" sz="1400" b="1" dirty="0" smtClean="0">
                <a:solidFill>
                  <a:srgbClr val="490A3D"/>
                </a:solidFill>
              </a:rPr>
              <a:t> Extension and </a:t>
            </a:r>
            <a:r>
              <a:rPr lang="fr-CA" sz="1400" b="1" dirty="0" err="1" smtClean="0">
                <a:solidFill>
                  <a:srgbClr val="490A3D"/>
                </a:solidFill>
              </a:rPr>
              <a:t>Introduce</a:t>
            </a:r>
            <a:r>
              <a:rPr lang="fr-CA" sz="1400" b="1" dirty="0" smtClean="0">
                <a:solidFill>
                  <a:srgbClr val="490A3D"/>
                </a:solidFill>
              </a:rPr>
              <a:t> Alternative Method </a:t>
            </a:r>
            <a:r>
              <a:rPr lang="fr-CA" sz="1400" b="1" dirty="0" err="1" smtClean="0">
                <a:solidFill>
                  <a:srgbClr val="490A3D"/>
                </a:solidFill>
              </a:rPr>
              <a:t>need</a:t>
            </a:r>
            <a:r>
              <a:rPr lang="fr-CA" sz="1400" b="1" dirty="0" smtClean="0">
                <a:solidFill>
                  <a:srgbClr val="490A3D"/>
                </a:solidFill>
              </a:rPr>
              <a:t> more attention.</a:t>
            </a:r>
            <a:endParaRPr lang="fr-CA" sz="1400" dirty="0" smtClean="0">
              <a:solidFill>
                <a:srgbClr val="490A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2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07" y="270655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Reusable Extracted Methods (</a:t>
            </a:r>
            <a:r>
              <a:rPr lang="en-US" sz="2800" dirty="0"/>
              <a:t>RQ2 continued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9807" y="901988"/>
            <a:ext cx="8219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About </a:t>
            </a:r>
            <a:r>
              <a:rPr lang="en-US" sz="2000" b="1" dirty="0"/>
              <a:t>41%</a:t>
            </a:r>
            <a:r>
              <a:rPr lang="en-US" sz="2000" dirty="0"/>
              <a:t> (</a:t>
            </a:r>
            <a:r>
              <a:rPr lang="en-US" sz="2000" b="1" dirty="0"/>
              <a:t>142k</a:t>
            </a:r>
            <a:r>
              <a:rPr lang="en-US" sz="2000" dirty="0"/>
              <a:t> of refactoring instances) are reusable in the same commit.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69% (</a:t>
            </a:r>
            <a:r>
              <a:rPr lang="en-US" dirty="0"/>
              <a:t>97.7k </a:t>
            </a:r>
            <a:r>
              <a:rPr lang="en-US" b="1" dirty="0"/>
              <a:t>EXTRACT METHOD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31% (</a:t>
            </a:r>
            <a:r>
              <a:rPr lang="en-US" dirty="0"/>
              <a:t>44.4k </a:t>
            </a:r>
            <a:r>
              <a:rPr lang="en-US" b="1" dirty="0"/>
              <a:t>EXTRACT AND MOVE METHOD</a:t>
            </a:r>
            <a:r>
              <a:rPr lang="en-US" sz="2000" dirty="0"/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90" y="1674992"/>
            <a:ext cx="3635896" cy="44009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219" y="2056505"/>
            <a:ext cx="473463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ym typeface="Wingdings" panose="05000000000000000000" pitchFamily="2" charset="2"/>
              </a:rPr>
              <a:t>Visibility Changes in Reusable Extracted Methods:</a:t>
            </a:r>
          </a:p>
          <a:p>
            <a:endParaRPr lang="en-CA" dirty="0"/>
          </a:p>
          <a:p>
            <a:r>
              <a:rPr lang="en-CA" sz="1600" dirty="0"/>
              <a:t>Access Modifiers from </a:t>
            </a:r>
            <a:r>
              <a:rPr lang="en-CA" sz="1600" b="1" dirty="0"/>
              <a:t>higher</a:t>
            </a:r>
            <a:r>
              <a:rPr lang="en-CA" sz="1600" dirty="0"/>
              <a:t> to </a:t>
            </a:r>
            <a:r>
              <a:rPr lang="en-CA" sz="1600" b="1" dirty="0"/>
              <a:t>lower</a:t>
            </a:r>
            <a:r>
              <a:rPr lang="en-CA" sz="1600" dirty="0"/>
              <a:t> visibility</a:t>
            </a:r>
          </a:p>
          <a:p>
            <a:r>
              <a:rPr lang="en-CA" sz="1600" dirty="0"/>
              <a:t>( public &gt; protected &gt; package &gt; private)</a:t>
            </a:r>
          </a:p>
          <a:p>
            <a:endParaRPr lang="en-CA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600" b="1" dirty="0"/>
              <a:t>Local Reuse </a:t>
            </a:r>
            <a:r>
              <a:rPr lang="en-CA" sz="1600" dirty="0"/>
              <a:t>for method extraction in same the class.</a:t>
            </a:r>
          </a:p>
          <a:p>
            <a:r>
              <a:rPr lang="en-CA" sz="1600" b="1" dirty="0"/>
              <a:t>        58% Extracted Methods </a:t>
            </a:r>
            <a:r>
              <a:rPr lang="en-CA" sz="1600" dirty="0"/>
              <a:t>visibility </a:t>
            </a:r>
            <a:r>
              <a:rPr lang="en-CA" sz="1600" b="1" dirty="0"/>
              <a:t>decrease</a:t>
            </a:r>
          </a:p>
          <a:p>
            <a:endParaRPr lang="en-CA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600" dirty="0"/>
              <a:t>More accessible outside its original class.</a:t>
            </a:r>
            <a:endParaRPr lang="en-US" sz="1600" dirty="0"/>
          </a:p>
          <a:p>
            <a:r>
              <a:rPr lang="en-US" sz="1600" dirty="0"/>
              <a:t>       In </a:t>
            </a:r>
            <a:r>
              <a:rPr lang="en-US" sz="1600" b="1" dirty="0"/>
              <a:t>27%</a:t>
            </a:r>
            <a:r>
              <a:rPr lang="en-US" sz="1600" dirty="0"/>
              <a:t> of </a:t>
            </a:r>
            <a:r>
              <a:rPr lang="en-US" sz="1600" b="1" dirty="0"/>
              <a:t>Extract and Move Methods </a:t>
            </a:r>
            <a:r>
              <a:rPr lang="en-US" sz="1600" dirty="0"/>
              <a:t>visibility</a:t>
            </a:r>
            <a:r>
              <a:rPr lang="en-US" sz="1600" b="1" dirty="0"/>
              <a:t> increases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89696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07" y="270655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Remove Duplication (</a:t>
            </a:r>
            <a:r>
              <a:rPr lang="en-US" sz="2800" dirty="0"/>
              <a:t>RQ2 continued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20" y="2359816"/>
            <a:ext cx="3012260" cy="821386"/>
          </a:xfrm>
        </p:spPr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50" y="980500"/>
            <a:ext cx="3621576" cy="3790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674" y="4782024"/>
            <a:ext cx="7920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Extract Method has an important role in removing duplicated code:</a:t>
            </a:r>
          </a:p>
          <a:p>
            <a:r>
              <a:rPr lang="en-US" dirty="0"/>
              <a:t>About </a:t>
            </a:r>
            <a:r>
              <a:rPr lang="en-US" b="1" dirty="0"/>
              <a:t>25% </a:t>
            </a:r>
            <a:r>
              <a:rPr lang="en-US" dirty="0"/>
              <a:t>(</a:t>
            </a:r>
            <a:r>
              <a:rPr lang="en-US" b="1" dirty="0"/>
              <a:t>89k </a:t>
            </a:r>
            <a:r>
              <a:rPr lang="en-US" dirty="0"/>
              <a:t>refactoring instances) are for </a:t>
            </a:r>
            <a:r>
              <a:rPr lang="en-US" b="1" dirty="0"/>
              <a:t>duplication removal</a:t>
            </a:r>
            <a:r>
              <a:rPr lang="en-US" dirty="0"/>
              <a:t>.</a:t>
            </a:r>
          </a:p>
          <a:p>
            <a:r>
              <a:rPr lang="en-US" dirty="0"/>
              <a:t>Among which: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63% </a:t>
            </a:r>
            <a:r>
              <a:rPr lang="en-US" b="1" dirty="0"/>
              <a:t>multiple</a:t>
            </a:r>
            <a:r>
              <a:rPr lang="en-US" dirty="0"/>
              <a:t> source methods.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37% </a:t>
            </a:r>
            <a:r>
              <a:rPr lang="en-US" b="1" dirty="0"/>
              <a:t>single</a:t>
            </a:r>
            <a:r>
              <a:rPr lang="en-US" dirty="0"/>
              <a:t> source method.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66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07" y="270655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Decompose Method to Improve Readability (</a:t>
            </a:r>
            <a:r>
              <a:rPr lang="en-US" sz="2800" dirty="0"/>
              <a:t>RQ2 continued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20" y="2359816"/>
            <a:ext cx="3012260" cy="821386"/>
          </a:xfrm>
        </p:spPr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45" y="1427736"/>
            <a:ext cx="4249386" cy="4305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2041613"/>
            <a:ext cx="453174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About </a:t>
            </a:r>
            <a:r>
              <a:rPr lang="en-US" sz="2000" b="1" dirty="0"/>
              <a:t>18% </a:t>
            </a:r>
            <a:r>
              <a:rPr lang="en-US" sz="2000" dirty="0"/>
              <a:t>(</a:t>
            </a:r>
            <a:r>
              <a:rPr lang="en-US" sz="2000" b="1" dirty="0"/>
              <a:t>62.7K </a:t>
            </a:r>
            <a:r>
              <a:rPr lang="en-US" sz="2000" dirty="0"/>
              <a:t>refactoring instances) are detected having </a:t>
            </a:r>
            <a:r>
              <a:rPr lang="en-US" sz="2000" b="1" dirty="0"/>
              <a:t>Decompose to Improve Readability</a:t>
            </a:r>
            <a:r>
              <a:rPr lang="en-US" sz="2000" dirty="0"/>
              <a:t> as motivation.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65% </a:t>
            </a:r>
            <a:r>
              <a:rPr lang="en-CA" b="1" dirty="0"/>
              <a:t>multiple</a:t>
            </a:r>
            <a:r>
              <a:rPr lang="en-CA" dirty="0"/>
              <a:t> methods extracted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35% </a:t>
            </a:r>
            <a:r>
              <a:rPr lang="en-US" b="1" dirty="0"/>
              <a:t>single</a:t>
            </a:r>
            <a:r>
              <a:rPr lang="en-US" dirty="0"/>
              <a:t> method is extracted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Developers generally decompose </a:t>
            </a:r>
            <a:r>
              <a:rPr lang="en-US" sz="2000" b="1" dirty="0"/>
              <a:t>multiple methods </a:t>
            </a:r>
            <a:r>
              <a:rPr lang="en-US" sz="2000" dirty="0"/>
              <a:t>from the source </a:t>
            </a:r>
            <a:r>
              <a:rPr lang="en-CA" sz="2000" dirty="0"/>
              <a:t>method to improve readability.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60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3437" cy="778098"/>
          </a:xfrm>
        </p:spPr>
        <p:txBody>
          <a:bodyPr>
            <a:noAutofit/>
          </a:bodyPr>
          <a:lstStyle/>
          <a:p>
            <a:r>
              <a:rPr lang="en-US" sz="2400" dirty="0"/>
              <a:t>Characteristics of the Extract </a:t>
            </a:r>
            <a:r>
              <a:rPr lang="en-US" sz="2400" dirty="0" smtClean="0"/>
              <a:t>Methods that </a:t>
            </a:r>
            <a:r>
              <a:rPr lang="en-US" sz="2400" dirty="0" err="1" smtClean="0"/>
              <a:t>Facilitat</a:t>
            </a:r>
            <a:r>
              <a:rPr lang="en-US" sz="2400" dirty="0" smtClean="0"/>
              <a:t> Extension</a:t>
            </a:r>
            <a:r>
              <a:rPr lang="en-US" sz="2000" dirty="0" smtClean="0"/>
              <a:t> </a:t>
            </a:r>
            <a:r>
              <a:rPr lang="en-US" sz="2000" dirty="0"/>
              <a:t>(RQ</a:t>
            </a:r>
            <a:r>
              <a:rPr lang="fr-CA" sz="2000" dirty="0"/>
              <a:t>3</a:t>
            </a:r>
            <a:r>
              <a:rPr lang="en-US" sz="2000" dirty="0" smtClean="0"/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4306" y="1940988"/>
            <a:ext cx="3012260" cy="821386"/>
          </a:xfrm>
        </p:spPr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5535854" y="3571182"/>
            <a:ext cx="3311292" cy="23550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b="1" dirty="0" smtClean="0">
                <a:latin typeface="+mn-lt"/>
                <a:ea typeface="+mn-ea"/>
                <a:cs typeface="+mn-cs"/>
              </a:rPr>
              <a:t>Commit Message Analysis</a:t>
            </a:r>
          </a:p>
          <a:p>
            <a:r>
              <a:rPr lang="en-US" sz="1600" b="1" dirty="0" smtClean="0">
                <a:latin typeface="+mn-lt"/>
                <a:ea typeface="+mn-ea"/>
                <a:cs typeface="+mn-cs"/>
              </a:rPr>
              <a:t>89 Self Affirmed Refactoring Patterns (</a:t>
            </a:r>
            <a:r>
              <a:rPr lang="en-US" sz="1600" b="1" dirty="0" err="1">
                <a:latin typeface="+mn-lt"/>
                <a:ea typeface="+mn-ea"/>
                <a:cs typeface="+mn-cs"/>
              </a:rPr>
              <a:t>AlOmar</a:t>
            </a:r>
            <a:r>
              <a:rPr lang="en-US" sz="1600" b="1" dirty="0">
                <a:latin typeface="+mn-lt"/>
                <a:ea typeface="+mn-ea"/>
                <a:cs typeface="+mn-cs"/>
              </a:rPr>
              <a:t> et al</a:t>
            </a:r>
            <a:r>
              <a:rPr lang="en-US" sz="1600" b="1" dirty="0" smtClean="0">
                <a:latin typeface="+mn-lt"/>
                <a:ea typeface="+mn-ea"/>
                <a:cs typeface="+mn-cs"/>
              </a:rPr>
              <a:t>.)</a:t>
            </a:r>
            <a:endParaRPr lang="en-US" sz="1600" b="1" dirty="0">
              <a:latin typeface="+mn-lt"/>
              <a:ea typeface="+mn-ea"/>
              <a:cs typeface="+mn-cs"/>
            </a:endParaRPr>
          </a:p>
          <a:p>
            <a:r>
              <a:rPr lang="fr-CA" sz="1600" b="1" dirty="0" smtClean="0">
                <a:latin typeface="+mn-lt"/>
                <a:ea typeface="+mn-ea"/>
                <a:cs typeface="+mn-cs"/>
              </a:rPr>
              <a:t>At </a:t>
            </a:r>
            <a:r>
              <a:rPr lang="fr-CA" sz="1600" b="1" dirty="0">
                <a:latin typeface="+mn-lt"/>
                <a:ea typeface="+mn-ea"/>
                <a:cs typeface="+mn-cs"/>
              </a:rPr>
              <a:t>least 28% </a:t>
            </a:r>
            <a:r>
              <a:rPr lang="fr-CA" sz="1600" dirty="0">
                <a:latin typeface="+mn-lt"/>
                <a:ea typeface="+mn-ea"/>
                <a:cs typeface="+mn-cs"/>
              </a:rPr>
              <a:t>are </a:t>
            </a:r>
            <a:r>
              <a:rPr lang="fr-CA" sz="1600" dirty="0" err="1">
                <a:latin typeface="+mn-lt"/>
                <a:ea typeface="+mn-ea"/>
                <a:cs typeface="+mn-cs"/>
              </a:rPr>
              <a:t>related</a:t>
            </a:r>
            <a:r>
              <a:rPr lang="fr-CA" sz="1600" dirty="0">
                <a:latin typeface="+mn-lt"/>
                <a:ea typeface="+mn-ea"/>
                <a:cs typeface="+mn-cs"/>
              </a:rPr>
              <a:t> to </a:t>
            </a:r>
            <a:r>
              <a:rPr lang="fr-CA" sz="1600" b="1" dirty="0">
                <a:latin typeface="+mn-lt"/>
                <a:ea typeface="+mn-ea"/>
                <a:cs typeface="+mn-cs"/>
              </a:rPr>
              <a:t>fixing a bug.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1" y="3068960"/>
            <a:ext cx="4708913" cy="3170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383" y="816753"/>
            <a:ext cx="807706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20.51%  </a:t>
            </a:r>
            <a:r>
              <a:rPr lang="en-US" dirty="0"/>
              <a:t>(71K refactoring instances) are related to </a:t>
            </a:r>
            <a:r>
              <a:rPr lang="en-CA" dirty="0"/>
              <a:t>the </a:t>
            </a:r>
            <a:r>
              <a:rPr lang="en-CA" b="1" dirty="0"/>
              <a:t>Facilitate Extension </a:t>
            </a:r>
            <a:r>
              <a:rPr lang="en-CA" dirty="0"/>
              <a:t>motivation</a:t>
            </a:r>
          </a:p>
          <a:p>
            <a:r>
              <a:rPr lang="en-US" b="1" dirty="0" smtClean="0"/>
              <a:t>         New code </a:t>
            </a:r>
            <a:r>
              <a:rPr lang="en-US" b="1" dirty="0"/>
              <a:t>is added </a:t>
            </a:r>
            <a:r>
              <a:rPr lang="en-US" b="1" dirty="0" smtClean="0"/>
              <a:t>to: </a:t>
            </a:r>
            <a:endParaRPr lang="en-US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61.30% </a:t>
            </a:r>
            <a:r>
              <a:rPr lang="en-CA" sz="1400" dirty="0"/>
              <a:t>(</a:t>
            </a:r>
            <a:r>
              <a:rPr lang="en-CA" sz="1400" b="1" dirty="0"/>
              <a:t>Extracted Method</a:t>
            </a:r>
            <a:r>
              <a:rPr lang="en-CA" sz="1400" dirty="0"/>
              <a:t>)</a:t>
            </a:r>
            <a:r>
              <a:rPr lang="en-US" sz="1400" dirty="0"/>
              <a:t>. </a:t>
            </a:r>
            <a:endParaRPr lang="en-CA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400" dirty="0"/>
              <a:t>26.66% </a:t>
            </a:r>
            <a:r>
              <a:rPr lang="en-US" sz="1400" dirty="0"/>
              <a:t>(</a:t>
            </a:r>
            <a:r>
              <a:rPr lang="en-US" sz="1400" b="1" dirty="0"/>
              <a:t>Source Operation After Extraction</a:t>
            </a:r>
            <a:r>
              <a:rPr lang="en-US" sz="1400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8.41% (</a:t>
            </a:r>
            <a:r>
              <a:rPr lang="en-US" sz="1400" b="1" dirty="0"/>
              <a:t>Extracted Method </a:t>
            </a:r>
            <a:r>
              <a:rPr lang="en-US" sz="1400" dirty="0"/>
              <a:t>and </a:t>
            </a:r>
            <a:r>
              <a:rPr lang="en-US" sz="1400" b="1" dirty="0"/>
              <a:t>Source Operation After Extraction</a:t>
            </a:r>
            <a:r>
              <a:rPr lang="en-US" sz="1400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3.74% (Use of a </a:t>
            </a:r>
            <a:r>
              <a:rPr lang="en-US" sz="1400" b="1" dirty="0"/>
              <a:t>Ternary Operator </a:t>
            </a:r>
            <a:r>
              <a:rPr lang="en-US" sz="1400" dirty="0"/>
              <a:t>in the </a:t>
            </a:r>
            <a:r>
              <a:rPr lang="en-US" sz="1400" b="1" dirty="0"/>
              <a:t>Extracted </a:t>
            </a:r>
            <a:r>
              <a:rPr lang="en-US" sz="1400" b="1" dirty="0" smtClean="0"/>
              <a:t>Method</a:t>
            </a:r>
            <a:r>
              <a:rPr lang="en-US" sz="1400" dirty="0" smtClean="0"/>
              <a:t>)</a:t>
            </a:r>
          </a:p>
          <a:p>
            <a:pPr lvl="2"/>
            <a:endParaRPr lang="en-US" sz="14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/>
              <a:t>Developers </a:t>
            </a:r>
            <a:r>
              <a:rPr lang="en-US" dirty="0"/>
              <a:t>usually intend to extend code in the </a:t>
            </a:r>
            <a:r>
              <a:rPr lang="en-US" b="1" dirty="0"/>
              <a:t>Extracted Method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9335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Why investigating motivations behind refactoring?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2963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It helps build refactoring recommenders that </a:t>
            </a:r>
            <a:r>
              <a:rPr lang="en-CA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propose </a:t>
            </a:r>
            <a:r>
              <a:rPr lang="en-CA" sz="28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suitable refactoring solutions </a:t>
            </a:r>
            <a:r>
              <a:rPr lang="en-CA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that fits the </a:t>
            </a:r>
            <a:r>
              <a:rPr lang="en-CA" sz="28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developer’s real purpose </a:t>
            </a:r>
            <a:r>
              <a:rPr lang="en-CA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and needs.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Previous studies are limited to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surveys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or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manual analysis of Pull Requests (PRs)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or analysis of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commit messages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There is no research to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automate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the detection of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Refactoring Motivations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according to the changes in the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refactoring context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in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large scale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</a:t>
            </a:r>
          </a:p>
          <a:p>
            <a:endParaRPr lang="en-CA" sz="3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5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Are there multiple or concurrent motivations for developers to Extract Methods? (RQ</a:t>
            </a:r>
            <a:r>
              <a:rPr lang="fr-CA" sz="2800" dirty="0"/>
              <a:t>4</a:t>
            </a:r>
            <a:r>
              <a:rPr lang="en-US" sz="2800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20" y="2359816"/>
            <a:ext cx="3012260" cy="821386"/>
          </a:xfrm>
        </p:spPr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251520" y="3181202"/>
            <a:ext cx="6373564" cy="274138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CA" sz="1600" dirty="0"/>
              <a:t>About </a:t>
            </a:r>
            <a:r>
              <a:rPr lang="fr-CA" sz="1600" b="1" dirty="0"/>
              <a:t>56% </a:t>
            </a:r>
            <a:r>
              <a:rPr lang="fr-CA" sz="1600" b="1" dirty="0">
                <a:latin typeface="+mn-lt"/>
              </a:rPr>
              <a:t>Single Motivation</a:t>
            </a:r>
          </a:p>
          <a:p>
            <a:r>
              <a:rPr lang="fr-CA" sz="1600" dirty="0">
                <a:latin typeface="+mn-lt"/>
              </a:rPr>
              <a:t> </a:t>
            </a:r>
            <a:r>
              <a:rPr lang="fr-CA" sz="1600" b="1" dirty="0"/>
              <a:t>Multiple </a:t>
            </a:r>
            <a:r>
              <a:rPr lang="fr-CA" sz="1600" b="1" dirty="0" err="1" smtClean="0"/>
              <a:t>Motivtions</a:t>
            </a:r>
            <a:r>
              <a:rPr lang="fr-CA" sz="1600" b="1" dirty="0"/>
              <a:t>: </a:t>
            </a:r>
          </a:p>
          <a:p>
            <a:pPr lvl="1"/>
            <a:r>
              <a:rPr lang="fr-CA" sz="1400" b="1" dirty="0">
                <a:latin typeface="+mn-lt"/>
              </a:rPr>
              <a:t>34%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had</a:t>
            </a:r>
            <a:r>
              <a:rPr lang="fr-CA" sz="1400" dirty="0">
                <a:latin typeface="+mn-lt"/>
              </a:rPr>
              <a:t> </a:t>
            </a:r>
            <a:r>
              <a:rPr lang="fr-CA" sz="1400" b="1" dirty="0">
                <a:latin typeface="+mn-lt"/>
              </a:rPr>
              <a:t>2 motivations </a:t>
            </a:r>
          </a:p>
          <a:p>
            <a:pPr lvl="1"/>
            <a:r>
              <a:rPr lang="fr-CA" sz="1400" b="1" dirty="0">
                <a:latin typeface="+mn-lt"/>
              </a:rPr>
              <a:t>2.5%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had</a:t>
            </a:r>
            <a:r>
              <a:rPr lang="fr-CA" sz="1400" dirty="0">
                <a:latin typeface="+mn-lt"/>
              </a:rPr>
              <a:t> </a:t>
            </a:r>
            <a:r>
              <a:rPr lang="fr-CA" sz="1400" b="1" dirty="0">
                <a:latin typeface="+mn-lt"/>
              </a:rPr>
              <a:t>3 motivations</a:t>
            </a:r>
            <a:r>
              <a:rPr lang="fr-CA" sz="1400" dirty="0">
                <a:latin typeface="+mn-lt"/>
              </a:rPr>
              <a:t>.</a:t>
            </a:r>
          </a:p>
          <a:p>
            <a:r>
              <a:rPr lang="fr-CA" sz="1600" b="1" dirty="0"/>
              <a:t>No motivation (6.9% of all instances)</a:t>
            </a:r>
          </a:p>
          <a:p>
            <a:r>
              <a:rPr lang="fr-CA" sz="1600" dirty="0">
                <a:latin typeface="+mn-lt"/>
              </a:rPr>
              <a:t>	</a:t>
            </a:r>
            <a:r>
              <a:rPr lang="fr-CA" sz="1400" b="1" dirty="0">
                <a:latin typeface="+mn-lt"/>
              </a:rPr>
              <a:t>50%</a:t>
            </a:r>
            <a:r>
              <a:rPr lang="fr-CA" sz="1400" dirty="0">
                <a:latin typeface="+mn-lt"/>
              </a:rPr>
              <a:t> </a:t>
            </a:r>
            <a:r>
              <a:rPr lang="en-US" sz="1400" b="1" dirty="0"/>
              <a:t>only one statement </a:t>
            </a:r>
            <a:r>
              <a:rPr lang="en-US" sz="1400" dirty="0"/>
              <a:t>in the extracted method.</a:t>
            </a:r>
          </a:p>
          <a:p>
            <a:pPr>
              <a:spcBef>
                <a:spcPts val="500"/>
              </a:spcBef>
            </a:pPr>
            <a:r>
              <a:rPr lang="en-US" sz="1400" dirty="0"/>
              <a:t>   </a:t>
            </a:r>
            <a:r>
              <a:rPr lang="en-US" sz="1400" b="1" dirty="0"/>
              <a:t>25%</a:t>
            </a:r>
            <a:r>
              <a:rPr lang="en-US" sz="1400" dirty="0"/>
              <a:t>, </a:t>
            </a:r>
            <a:r>
              <a:rPr lang="en-US" sz="1400" b="1" dirty="0"/>
              <a:t>the entire body of the source method </a:t>
            </a:r>
            <a:r>
              <a:rPr lang="en-US" sz="1400" dirty="0"/>
              <a:t>was extracted.</a:t>
            </a:r>
          </a:p>
          <a:p>
            <a:pPr>
              <a:spcBef>
                <a:spcPts val="500"/>
              </a:spcBef>
            </a:pPr>
            <a:r>
              <a:rPr lang="en-US" sz="1400" dirty="0"/>
              <a:t>   </a:t>
            </a:r>
            <a:r>
              <a:rPr lang="en-US" sz="1400" b="1" dirty="0"/>
              <a:t>25% </a:t>
            </a:r>
            <a:r>
              <a:rPr lang="en-US" sz="1400" dirty="0"/>
              <a:t>were </a:t>
            </a:r>
            <a:r>
              <a:rPr lang="en-US" sz="1400" b="1" dirty="0"/>
              <a:t>not related to</a:t>
            </a:r>
            <a:r>
              <a:rPr lang="en-US" sz="1400" dirty="0"/>
              <a:t> any of the </a:t>
            </a:r>
            <a:r>
              <a:rPr lang="en-US" sz="1400" b="1" dirty="0"/>
              <a:t>11 major Extract Method motivations</a:t>
            </a:r>
            <a:r>
              <a:rPr lang="en-US" sz="1400" dirty="0"/>
              <a:t>.</a:t>
            </a:r>
            <a:endParaRPr lang="fr-CA" sz="1400" dirty="0">
              <a:latin typeface="+mn-lt"/>
            </a:endParaRPr>
          </a:p>
          <a:p>
            <a:endParaRPr lang="fr-CA" sz="1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8666" y="-89188"/>
            <a:ext cx="274698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Association Rule Mining for Extract Method instances with Multiple Motivations (RQ</a:t>
            </a:r>
            <a:r>
              <a:rPr lang="fr-CA" sz="2800" dirty="0"/>
              <a:t>4</a:t>
            </a:r>
            <a:r>
              <a:rPr lang="en-US" sz="2800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20" y="2359816"/>
            <a:ext cx="3012260" cy="821386"/>
          </a:xfrm>
        </p:spPr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15279"/>
            <a:ext cx="5510926" cy="2910460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683568" y="4247778"/>
            <a:ext cx="8328728" cy="23933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CA" sz="1600" b="1" dirty="0">
                <a:latin typeface="+mn-lt"/>
              </a:rPr>
              <a:t>Association </a:t>
            </a:r>
            <a:r>
              <a:rPr lang="fr-CA" sz="1600" b="1" dirty="0" err="1">
                <a:latin typeface="+mn-lt"/>
              </a:rPr>
              <a:t>Rule</a:t>
            </a:r>
            <a:r>
              <a:rPr lang="fr-CA" sz="1600" b="1" dirty="0">
                <a:latin typeface="+mn-lt"/>
              </a:rPr>
              <a:t> Mining :</a:t>
            </a:r>
          </a:p>
          <a:p>
            <a:pPr lvl="1">
              <a:buClrTx/>
            </a:pPr>
            <a:r>
              <a:rPr lang="fr-CA" sz="1400" b="1" dirty="0">
                <a:latin typeface="+mn-lt"/>
              </a:rPr>
              <a:t>All</a:t>
            </a:r>
            <a:r>
              <a:rPr lang="fr-CA" sz="1400" dirty="0">
                <a:latin typeface="+mn-lt"/>
              </a:rPr>
              <a:t> instances </a:t>
            </a:r>
            <a:r>
              <a:rPr lang="fr-CA" sz="1400" dirty="0" err="1">
                <a:latin typeface="+mn-lt"/>
              </a:rPr>
              <a:t>with</a:t>
            </a:r>
            <a:r>
              <a:rPr lang="fr-CA" sz="1400" dirty="0">
                <a:latin typeface="+mn-lt"/>
              </a:rPr>
              <a:t> </a:t>
            </a:r>
            <a:r>
              <a:rPr lang="fr-CA" sz="1400" b="1" dirty="0">
                <a:latin typeface="+mn-lt"/>
              </a:rPr>
              <a:t>multiple motivations </a:t>
            </a:r>
          </a:p>
          <a:p>
            <a:pPr lvl="1">
              <a:buClrTx/>
            </a:pPr>
            <a:r>
              <a:rPr lang="fr-CA" sz="1400" dirty="0">
                <a:latin typeface="+mn-lt"/>
              </a:rPr>
              <a:t>Instances </a:t>
            </a:r>
            <a:r>
              <a:rPr lang="fr-CA" sz="1400" dirty="0" err="1">
                <a:latin typeface="+mn-lt"/>
              </a:rPr>
              <a:t>with</a:t>
            </a:r>
            <a:r>
              <a:rPr lang="fr-CA" sz="1400" dirty="0">
                <a:latin typeface="+mn-lt"/>
              </a:rPr>
              <a:t> </a:t>
            </a:r>
            <a:r>
              <a:rPr lang="fr-CA" sz="1400" b="1" dirty="0">
                <a:latin typeface="+mn-lt"/>
              </a:rPr>
              <a:t>2 motivations</a:t>
            </a:r>
            <a:r>
              <a:rPr lang="fr-CA" sz="1400" dirty="0">
                <a:latin typeface="+mn-lt"/>
              </a:rPr>
              <a:t>.</a:t>
            </a:r>
          </a:p>
          <a:p>
            <a:pPr lvl="1">
              <a:buClrTx/>
            </a:pPr>
            <a:r>
              <a:rPr lang="fr-CA" sz="1400" dirty="0"/>
              <a:t>Instances </a:t>
            </a:r>
            <a:r>
              <a:rPr lang="fr-CA" sz="1400" dirty="0" err="1"/>
              <a:t>with</a:t>
            </a:r>
            <a:r>
              <a:rPr lang="fr-CA" sz="1400" dirty="0"/>
              <a:t> </a:t>
            </a:r>
            <a:r>
              <a:rPr lang="fr-CA" sz="1400" b="1" dirty="0"/>
              <a:t>3 motivations</a:t>
            </a:r>
            <a:r>
              <a:rPr lang="fr-CA" sz="1400" dirty="0"/>
              <a:t>.</a:t>
            </a:r>
            <a:endParaRPr lang="fr-CA" sz="1400" dirty="0">
              <a:latin typeface="+mn-lt"/>
            </a:endParaRPr>
          </a:p>
          <a:p>
            <a:r>
              <a:rPr lang="en-US" sz="1600" dirty="0"/>
              <a:t>Strong association between </a:t>
            </a:r>
            <a:r>
              <a:rPr lang="en-US" sz="1600" b="1" dirty="0"/>
              <a:t>Remove Duplication </a:t>
            </a:r>
            <a:r>
              <a:rPr lang="en-US" sz="1600" dirty="0"/>
              <a:t>and </a:t>
            </a:r>
            <a:r>
              <a:rPr lang="en-US" sz="1600" b="1" dirty="0"/>
              <a:t>Reusable Method </a:t>
            </a:r>
            <a:r>
              <a:rPr lang="en-US" sz="1600" dirty="0"/>
              <a:t>(</a:t>
            </a:r>
            <a:r>
              <a:rPr lang="fr-CA" sz="1600" dirty="0">
                <a:latin typeface="+mn-lt"/>
              </a:rPr>
              <a:t>confidence &gt; 0.8).</a:t>
            </a:r>
          </a:p>
          <a:p>
            <a:r>
              <a:rPr lang="fr-CA" sz="1600" dirty="0" err="1">
                <a:latin typeface="+mn-lt"/>
              </a:rPr>
              <a:t>Overall</a:t>
            </a:r>
            <a:r>
              <a:rPr lang="fr-CA" sz="1600" b="1" dirty="0">
                <a:latin typeface="+mn-lt"/>
              </a:rPr>
              <a:t>, 30% </a:t>
            </a:r>
            <a:r>
              <a:rPr lang="fr-CA" sz="1600" dirty="0">
                <a:latin typeface="+mn-lt"/>
              </a:rPr>
              <a:t>of </a:t>
            </a:r>
            <a:r>
              <a:rPr lang="fr-CA" sz="1600" b="1" dirty="0" err="1">
                <a:latin typeface="+mn-lt"/>
              </a:rPr>
              <a:t>Reusable</a:t>
            </a:r>
            <a:r>
              <a:rPr lang="fr-CA" sz="1600" b="1" dirty="0">
                <a:latin typeface="+mn-lt"/>
              </a:rPr>
              <a:t> </a:t>
            </a:r>
            <a:r>
              <a:rPr lang="fr-CA" sz="1600" b="1" dirty="0" err="1">
                <a:latin typeface="+mn-lt"/>
              </a:rPr>
              <a:t>Methods</a:t>
            </a:r>
            <a:r>
              <a:rPr lang="fr-CA" sz="1600" b="1" dirty="0">
                <a:latin typeface="+mn-lt"/>
              </a:rPr>
              <a:t> </a:t>
            </a:r>
            <a:r>
              <a:rPr lang="fr-CA" sz="1600" dirty="0" err="1">
                <a:latin typeface="+mn-lt"/>
              </a:rPr>
              <a:t>also</a:t>
            </a:r>
            <a:r>
              <a:rPr lang="fr-CA" sz="1600" dirty="0">
                <a:latin typeface="+mn-lt"/>
              </a:rPr>
              <a:t> </a:t>
            </a:r>
            <a:r>
              <a:rPr lang="fr-CA" sz="1600" dirty="0" err="1">
                <a:latin typeface="+mn-lt"/>
              </a:rPr>
              <a:t>used</a:t>
            </a:r>
            <a:r>
              <a:rPr lang="fr-CA" sz="1600" dirty="0">
                <a:latin typeface="+mn-lt"/>
              </a:rPr>
              <a:t> to </a:t>
            </a:r>
            <a:r>
              <a:rPr lang="fr-CA" sz="1600" b="1" dirty="0" err="1">
                <a:latin typeface="+mn-lt"/>
              </a:rPr>
              <a:t>Remove</a:t>
            </a:r>
            <a:r>
              <a:rPr lang="fr-CA" sz="1600" b="1" dirty="0">
                <a:latin typeface="+mn-lt"/>
              </a:rPr>
              <a:t> Duplication</a:t>
            </a:r>
            <a:r>
              <a:rPr lang="fr-CA" sz="1600" dirty="0">
                <a:latin typeface="+mn-lt"/>
              </a:rPr>
              <a:t>.</a:t>
            </a:r>
          </a:p>
          <a:p>
            <a:endParaRPr lang="fr-CA" sz="1200" dirty="0"/>
          </a:p>
        </p:txBody>
      </p:sp>
      <p:sp>
        <p:nvSpPr>
          <p:cNvPr id="8" name="Rectangle 7"/>
          <p:cNvSpPr/>
          <p:nvPr/>
        </p:nvSpPr>
        <p:spPr>
          <a:xfrm>
            <a:off x="2987824" y="1603704"/>
            <a:ext cx="3565376" cy="20808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2987824" y="2068586"/>
            <a:ext cx="3565376" cy="20808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3008908" y="2518315"/>
            <a:ext cx="3565376" cy="20808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5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7840620" cy="4680520"/>
          </a:xfrm>
        </p:spPr>
        <p:txBody>
          <a:bodyPr>
            <a:normAutofit fontScale="92500" lnSpcReduction="10000"/>
          </a:bodyPr>
          <a:lstStyle/>
          <a:p>
            <a:r>
              <a:rPr lang="en-CA" sz="200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We proposed a novel Method to automatically detect 11 major </a:t>
            </a:r>
            <a:r>
              <a:rPr lang="en-CA" sz="2000" b="1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Extract Method </a:t>
            </a:r>
            <a:r>
              <a:rPr lang="en-CA" sz="200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and </a:t>
            </a:r>
            <a:r>
              <a:rPr lang="en-CA" sz="2000" b="1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Extract and Move Methods </a:t>
            </a:r>
            <a:r>
              <a:rPr lang="en-CA" sz="200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motivations.</a:t>
            </a:r>
          </a:p>
          <a:p>
            <a:endParaRPr lang="en-CA" sz="2000" dirty="0">
              <a:solidFill>
                <a:schemeClr val="tx1"/>
              </a:solidFill>
              <a:latin typeface="+mn-lt"/>
              <a:cs typeface="Helvetica" panose="020B0604020202020204" pitchFamily="34" charset="0"/>
            </a:endParaRPr>
          </a:p>
          <a:p>
            <a:r>
              <a:rPr lang="en-CA" sz="200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Performed a </a:t>
            </a:r>
            <a:r>
              <a:rPr lang="en-CA" sz="2000" b="1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large scale study </a:t>
            </a:r>
            <a:r>
              <a:rPr lang="en-CA" sz="200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on </a:t>
            </a:r>
            <a:r>
              <a:rPr lang="en-CA" sz="2000" b="1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346k refactoring instances</a:t>
            </a:r>
            <a:r>
              <a:rPr lang="en-CA" sz="200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 and ranked motivations.</a:t>
            </a:r>
          </a:p>
          <a:p>
            <a:endParaRPr lang="en-CA" sz="2000" dirty="0">
              <a:solidFill>
                <a:schemeClr val="tx1"/>
              </a:solidFill>
              <a:latin typeface="+mn-lt"/>
              <a:cs typeface="Helvetica" panose="020B0604020202020204" pitchFamily="34" charset="0"/>
            </a:endParaRPr>
          </a:p>
          <a:p>
            <a:r>
              <a:rPr lang="en-CA" sz="2000" b="1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Motivations with higher ranks respectively: </a:t>
            </a:r>
            <a:r>
              <a:rPr lang="en-CA" sz="200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Reusable Methods, Remove Duplication, Facilitate Extension and Decompose Method to Improve Readability , etc.</a:t>
            </a:r>
          </a:p>
          <a:p>
            <a:endParaRPr lang="en-CA" sz="2000" dirty="0">
              <a:solidFill>
                <a:schemeClr val="tx1"/>
              </a:solidFill>
              <a:latin typeface="+mn-lt"/>
              <a:cs typeface="Helvetica" panose="020B0604020202020204" pitchFamily="34" charset="0"/>
            </a:endParaRPr>
          </a:p>
          <a:p>
            <a:r>
              <a:rPr lang="en-US" sz="2100" b="1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Refactoring recommender systems </a:t>
            </a:r>
            <a:r>
              <a:rPr lang="en-US" sz="210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should focus on important motivations that did not receive much attention.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(i.e. Reusable Method, Facilitate Extension, Alternative Method Signature)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+mn-lt"/>
              <a:cs typeface="Helvetica" panose="020B0604020202020204" pitchFamily="34" charset="0"/>
            </a:endParaRPr>
          </a:p>
          <a:p>
            <a:r>
              <a:rPr lang="en-CA" sz="2000" b="1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Remove Duplication </a:t>
            </a:r>
            <a:r>
              <a:rPr lang="en-CA" sz="200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and </a:t>
            </a:r>
            <a:r>
              <a:rPr lang="en-CA" sz="2000" b="1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Reusable Method </a:t>
            </a:r>
            <a:r>
              <a:rPr lang="en-CA" sz="200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have concurrence in the Extracted Method Motivations.</a:t>
            </a:r>
          </a:p>
        </p:txBody>
      </p:sp>
    </p:spTree>
    <p:extLst>
      <p:ext uri="{BB962C8B-B14F-4D97-AF65-F5344CB8AC3E}">
        <p14:creationId xmlns:p14="http://schemas.microsoft.com/office/powerpoint/2010/main" val="11459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 noGrp="1"/>
          </p:cNvSpPr>
          <p:nvPr>
            <p:ph idx="1"/>
          </p:nvPr>
        </p:nvSpPr>
        <p:spPr>
          <a:xfrm>
            <a:off x="3033239" y="2204864"/>
            <a:ext cx="2582198" cy="121092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²"/>
              <a:defRPr sz="3200" b="1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1pPr>
            <a:lvl2pPr marL="742950" indent="-28575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2pPr>
            <a:lvl3pPr marL="1143000" indent="-228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3pPr>
            <a:lvl4pPr marL="1600200" indent="-228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4pPr>
            <a:lvl5pPr marL="2057400" indent="-228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5400" b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  <a:endParaRPr lang="zh-CN" altLang="en-US" sz="5400" b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17" y="2996952"/>
            <a:ext cx="2618220" cy="1963665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3033611" y="4990333"/>
            <a:ext cx="2582198" cy="121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²"/>
              <a:defRPr sz="3200" b="1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1pPr>
            <a:lvl2pPr marL="742950" indent="-28575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2pPr>
            <a:lvl3pPr marL="1143000" indent="-22860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3pPr>
            <a:lvl4pPr marL="1600200" indent="-22860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4pPr>
            <a:lvl5pPr marL="2057400" indent="-22860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2400" b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Any Questions???</a:t>
            </a:r>
            <a:endParaRPr lang="zh-CN" altLang="en-US" sz="2400" b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3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Goal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08520" y="1844824"/>
            <a:ext cx="9144000" cy="3883570"/>
          </a:xfrm>
        </p:spPr>
        <p:txBody>
          <a:bodyPr>
            <a:noAutofit/>
          </a:bodyPr>
          <a:lstStyle/>
          <a:p>
            <a:pPr lvl="2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CA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Building </a:t>
            </a:r>
            <a:r>
              <a:rPr lang="en-CA" sz="28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Motivation Detection Rules </a:t>
            </a:r>
            <a:r>
              <a:rPr lang="en-CA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and </a:t>
            </a:r>
            <a:r>
              <a:rPr lang="en-CA" sz="28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Decision Trees </a:t>
            </a:r>
            <a:r>
              <a:rPr lang="en-CA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for most common Extract Method Motivations.</a:t>
            </a:r>
          </a:p>
          <a:p>
            <a:pPr lvl="2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CA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Performing A </a:t>
            </a:r>
            <a:r>
              <a:rPr lang="en-CA" sz="28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large-scale study </a:t>
            </a:r>
            <a:r>
              <a:rPr lang="en-CA" sz="2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to investigate motivations in practice.</a:t>
            </a:r>
          </a:p>
          <a:p>
            <a:pPr marL="342900" lvl="1" indent="0">
              <a:buNone/>
            </a:pPr>
            <a:endParaRPr lang="en-CA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Studied Systems</a:t>
            </a: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251520" y="1196752"/>
            <a:ext cx="8640960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A total of </a:t>
            </a:r>
            <a:r>
              <a:rPr lang="en-US" sz="2800" b="1" dirty="0" smtClean="0"/>
              <a:t>346,776 (346k)  Extract Method </a:t>
            </a:r>
            <a:r>
              <a:rPr lang="en-US" sz="2800" dirty="0" smtClean="0"/>
              <a:t>and </a:t>
            </a:r>
            <a:r>
              <a:rPr lang="en-US" sz="2800" b="1" dirty="0" smtClean="0"/>
              <a:t>Extract and Move Method </a:t>
            </a:r>
            <a:r>
              <a:rPr lang="en-US" sz="2800" dirty="0" smtClean="0"/>
              <a:t>refactoring actions automatically identified in the </a:t>
            </a:r>
            <a:r>
              <a:rPr lang="en-US" sz="2800" b="1" dirty="0" smtClean="0"/>
              <a:t>entire commit history </a:t>
            </a:r>
            <a:r>
              <a:rPr lang="en-US" sz="2800" dirty="0" smtClean="0"/>
              <a:t>of the projects studied in:</a:t>
            </a:r>
          </a:p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Silva, D.,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Tsantalis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N., and Valente, M. T. </a:t>
            </a:r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 </a:t>
            </a: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refactor? confessions of </a:t>
            </a:r>
            <a:r>
              <a:rPr lang="en-US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github</a:t>
            </a: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contributors. </a:t>
            </a:r>
            <a:r>
              <a:rPr lang="en-US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(FSE 2016) </a:t>
            </a:r>
          </a:p>
          <a:p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Pantiuchina, J., Zampetti, F., Scalabrino, S., Piantadosi, V., Oliveto, R., Bavota, G., and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Penta, M. D. </a:t>
            </a:r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 developers refactor source code: A mining-based study.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(ACM 2020)</a:t>
            </a:r>
            <a:endParaRPr lang="en-US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800" b="1" dirty="0"/>
              <a:t>132,897 commits</a:t>
            </a:r>
          </a:p>
          <a:p>
            <a:pPr algn="ctr"/>
            <a:r>
              <a:rPr lang="en-US" sz="2800" b="1" dirty="0" smtClean="0"/>
              <a:t>325 </a:t>
            </a:r>
            <a:r>
              <a:rPr lang="en-US" sz="2800" b="1" dirty="0"/>
              <a:t>open-source projects </a:t>
            </a:r>
          </a:p>
          <a:p>
            <a:endParaRPr lang="en-US" dirty="0" smtClean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3200" dirty="0" smtClean="0"/>
          </a:p>
          <a:p>
            <a:endParaRPr lang="en-US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352928" cy="496855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RQ1</a:t>
            </a:r>
            <a:r>
              <a:rPr lang="en-US" dirty="0">
                <a:solidFill>
                  <a:schemeClr val="tx1"/>
                </a:solidFill>
              </a:rPr>
              <a:t>: How </a:t>
            </a:r>
            <a:r>
              <a:rPr lang="en-US" b="1" dirty="0">
                <a:solidFill>
                  <a:schemeClr val="tx1"/>
                </a:solidFill>
              </a:rPr>
              <a:t>accurate</a:t>
            </a:r>
            <a:r>
              <a:rPr lang="en-US" dirty="0">
                <a:solidFill>
                  <a:schemeClr val="tx1"/>
                </a:solidFill>
              </a:rPr>
              <a:t> is the Extract Method Refactoring motivation detection tool?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RQ2</a:t>
            </a:r>
            <a:r>
              <a:rPr lang="en-US" dirty="0">
                <a:solidFill>
                  <a:schemeClr val="tx1"/>
                </a:solidFill>
              </a:rPr>
              <a:t>: What are the </a:t>
            </a:r>
            <a:r>
              <a:rPr lang="en-US" b="1" dirty="0">
                <a:solidFill>
                  <a:schemeClr val="tx1"/>
                </a:solidFill>
              </a:rPr>
              <a:t>most prevalent motivations </a:t>
            </a:r>
            <a:r>
              <a:rPr lang="en-US" dirty="0">
                <a:solidFill>
                  <a:schemeClr val="tx1"/>
                </a:solidFill>
              </a:rPr>
              <a:t>among developers that perform Extract Method Refactoring?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RQ3</a:t>
            </a:r>
            <a:r>
              <a:rPr lang="en-US" dirty="0">
                <a:solidFill>
                  <a:schemeClr val="tx1"/>
                </a:solidFill>
              </a:rPr>
              <a:t>: What are the </a:t>
            </a:r>
            <a:r>
              <a:rPr lang="en-US" b="1" dirty="0">
                <a:solidFill>
                  <a:schemeClr val="tx1"/>
                </a:solidFill>
              </a:rPr>
              <a:t>characteristics</a:t>
            </a:r>
            <a:r>
              <a:rPr lang="en-US" dirty="0">
                <a:solidFill>
                  <a:schemeClr val="tx1"/>
                </a:solidFill>
              </a:rPr>
              <a:t> of the Extract Method </a:t>
            </a:r>
            <a:r>
              <a:rPr lang="en-US" dirty="0" err="1">
                <a:solidFill>
                  <a:schemeClr val="tx1"/>
                </a:solidFill>
              </a:rPr>
              <a:t>refactorings</a:t>
            </a:r>
            <a:r>
              <a:rPr lang="en-US" dirty="0">
                <a:solidFill>
                  <a:schemeClr val="tx1"/>
                </a:solidFill>
              </a:rPr>
              <a:t> having </a:t>
            </a:r>
            <a:r>
              <a:rPr lang="en-US" b="1" dirty="0">
                <a:solidFill>
                  <a:schemeClr val="tx1"/>
                </a:solidFill>
              </a:rPr>
              <a:t>Facilitate Extension </a:t>
            </a:r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en-CA" dirty="0">
                <a:solidFill>
                  <a:schemeClr val="tx1"/>
                </a:solidFill>
              </a:rPr>
              <a:t>motivation?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RQ</a:t>
            </a:r>
            <a:r>
              <a:rPr lang="fr-CA" b="1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: Are there </a:t>
            </a:r>
            <a:r>
              <a:rPr lang="en-US" b="1" dirty="0">
                <a:solidFill>
                  <a:schemeClr val="tx1"/>
                </a:solidFill>
              </a:rPr>
              <a:t>multiple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chemeClr val="tx1"/>
                </a:solidFill>
              </a:rPr>
              <a:t>concurrent</a:t>
            </a:r>
            <a:r>
              <a:rPr lang="en-US" dirty="0">
                <a:solidFill>
                  <a:schemeClr val="tx1"/>
                </a:solidFill>
              </a:rPr>
              <a:t> motivations for developers to Extract Methods?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Motivation Detection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70513"/>
            <a:ext cx="8645927" cy="4827564"/>
          </a:xfrm>
        </p:spPr>
      </p:pic>
      <p:sp>
        <p:nvSpPr>
          <p:cNvPr id="3" name="Rectangle 2"/>
          <p:cNvSpPr/>
          <p:nvPr/>
        </p:nvSpPr>
        <p:spPr>
          <a:xfrm>
            <a:off x="2843808" y="5038638"/>
            <a:ext cx="1553877" cy="859439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3192439" y="3734083"/>
            <a:ext cx="803497" cy="70306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907704" y="4702968"/>
            <a:ext cx="792088" cy="693077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611560" y="3792985"/>
            <a:ext cx="775712" cy="644157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1115615" y="2276872"/>
            <a:ext cx="792089" cy="648072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2699791" y="2276872"/>
            <a:ext cx="802997" cy="648071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Down Arrow 4"/>
          <p:cNvSpPr/>
          <p:nvPr/>
        </p:nvSpPr>
        <p:spPr>
          <a:xfrm>
            <a:off x="6591290" y="2610105"/>
            <a:ext cx="501099" cy="45885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Down Arrow 14"/>
          <p:cNvSpPr/>
          <p:nvPr/>
        </p:nvSpPr>
        <p:spPr>
          <a:xfrm>
            <a:off x="6588224" y="4473832"/>
            <a:ext cx="506394" cy="45827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Down Arrow 15"/>
          <p:cNvSpPr/>
          <p:nvPr/>
        </p:nvSpPr>
        <p:spPr>
          <a:xfrm>
            <a:off x="6553199" y="3508611"/>
            <a:ext cx="539189" cy="28042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507774" y="4121623"/>
            <a:ext cx="2592617" cy="352209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Elbow Connector 18"/>
          <p:cNvCxnSpPr/>
          <p:nvPr/>
        </p:nvCxnSpPr>
        <p:spPr>
          <a:xfrm>
            <a:off x="3286986" y="2481848"/>
            <a:ext cx="2220788" cy="1815879"/>
          </a:xfrm>
          <a:prstGeom prst="bentConnector3">
            <a:avLst>
              <a:gd name="adj1" fmla="val 51029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0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5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Extract Method Motivation Detection Themes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7" y="957172"/>
            <a:ext cx="8990585" cy="46880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187624" y="5810092"/>
            <a:ext cx="6840760" cy="407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/>
              <a:t>Used to Build Optimized </a:t>
            </a:r>
            <a:r>
              <a:rPr lang="en-CA" dirty="0"/>
              <a:t>Detection </a:t>
            </a:r>
            <a:r>
              <a:rPr lang="en-CA" dirty="0" smtClean="0"/>
              <a:t>Rules and Decision Trees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171419" y="1988840"/>
            <a:ext cx="7128792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/>
              <a:t>Reusable </a:t>
            </a:r>
            <a:r>
              <a:rPr lang="en-US" sz="2400" b="1" dirty="0"/>
              <a:t>Method Theme Description: </a:t>
            </a:r>
          </a:p>
          <a:p>
            <a:r>
              <a:rPr lang="en-US" sz="2400" dirty="0"/>
              <a:t>Extract a piece of reusable code from a single place and </a:t>
            </a:r>
            <a:r>
              <a:rPr lang="en-US" sz="2400" b="1" dirty="0"/>
              <a:t>call the extracted method </a:t>
            </a:r>
            <a:r>
              <a:rPr lang="en-US" sz="2400" dirty="0"/>
              <a:t>in </a:t>
            </a:r>
            <a:r>
              <a:rPr lang="en-CA" sz="2400" b="1" dirty="0"/>
              <a:t>multiple places</a:t>
            </a:r>
            <a:r>
              <a:rPr lang="en-CA" sz="2400" dirty="0"/>
              <a:t>.</a:t>
            </a:r>
            <a:endParaRPr lang="en-US" sz="2400" dirty="0"/>
          </a:p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489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Detection Rules and Decision Trees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/>
              <a:t>(Example: Reusable Method)</a:t>
            </a:r>
            <a:br>
              <a:rPr lang="en-US" sz="2400" dirty="0"/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8410" y="-1291331"/>
            <a:ext cx="4536503" cy="9073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548017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/>
            </a:r>
            <a:br>
              <a:rPr lang="en-US" sz="1200" b="1" dirty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SOBE: </a:t>
            </a:r>
            <a:r>
              <a:rPr lang="en-US" sz="1200" dirty="0" smtClean="0">
                <a:solidFill>
                  <a:schemeClr val="tx2"/>
                </a:solidFill>
              </a:rPr>
              <a:t>Source Operation Before Extraction</a:t>
            </a:r>
          </a:p>
          <a:p>
            <a:r>
              <a:rPr lang="en-US" sz="1200" b="1" dirty="0" smtClean="0">
                <a:solidFill>
                  <a:schemeClr val="tx2"/>
                </a:solidFill>
              </a:rPr>
              <a:t>SOAE: </a:t>
            </a:r>
            <a:r>
              <a:rPr lang="en-US" sz="1200" dirty="0" smtClean="0">
                <a:solidFill>
                  <a:schemeClr val="tx2"/>
                </a:solidFill>
              </a:rPr>
              <a:t>Source Operation After Extraction</a:t>
            </a:r>
            <a:endParaRPr lang="en-CA" sz="12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5" y="4795966"/>
            <a:ext cx="5392941" cy="1435234"/>
          </a:xfrm>
          <a:prstGeom prst="rect">
            <a:avLst/>
          </a:prstGeom>
        </p:spPr>
      </p:pic>
      <p:sp>
        <p:nvSpPr>
          <p:cNvPr id="8" name="Vertical Scroll 7"/>
          <p:cNvSpPr/>
          <p:nvPr/>
        </p:nvSpPr>
        <p:spPr>
          <a:xfrm>
            <a:off x="50896" y="5154709"/>
            <a:ext cx="812608" cy="66633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000" b="1" dirty="0" smtClean="0"/>
              <a:t>Generic Rule</a:t>
            </a:r>
            <a:endParaRPr lang="en-CA" sz="1000" b="1" dirty="0"/>
          </a:p>
        </p:txBody>
      </p:sp>
      <p:sp>
        <p:nvSpPr>
          <p:cNvPr id="9" name="Left Brace 8"/>
          <p:cNvSpPr/>
          <p:nvPr/>
        </p:nvSpPr>
        <p:spPr>
          <a:xfrm>
            <a:off x="808290" y="4956919"/>
            <a:ext cx="249379" cy="1113325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049976" y="4830491"/>
            <a:ext cx="1719649" cy="225433"/>
          </a:xfrm>
          <a:prstGeom prst="rect">
            <a:avLst/>
          </a:prstGeom>
          <a:noFill/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1006134" y="6011879"/>
            <a:ext cx="1719649" cy="225433"/>
          </a:xfrm>
          <a:prstGeom prst="rect">
            <a:avLst/>
          </a:prstGeom>
          <a:noFill/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3" name="Flowchart: Multidocument 12"/>
          <p:cNvSpPr/>
          <p:nvPr/>
        </p:nvSpPr>
        <p:spPr>
          <a:xfrm>
            <a:off x="3955601" y="5438165"/>
            <a:ext cx="1524567" cy="457373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/>
              <a:t>Rule Exceptions</a:t>
            </a:r>
            <a:endParaRPr lang="en-CA" sz="1200" b="1" dirty="0"/>
          </a:p>
        </p:txBody>
      </p:sp>
      <p:sp>
        <p:nvSpPr>
          <p:cNvPr id="14" name="Double Brace 13"/>
          <p:cNvSpPr/>
          <p:nvPr/>
        </p:nvSpPr>
        <p:spPr>
          <a:xfrm>
            <a:off x="940028" y="5042414"/>
            <a:ext cx="5261204" cy="898465"/>
          </a:xfrm>
          <a:prstGeom prst="brace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2555777" y="1512525"/>
            <a:ext cx="1656184" cy="188283"/>
          </a:xfrm>
          <a:prstGeom prst="rect">
            <a:avLst/>
          </a:prstGeom>
          <a:noFill/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6505083" y="1512525"/>
            <a:ext cx="1235269" cy="188283"/>
          </a:xfrm>
          <a:prstGeom prst="rect">
            <a:avLst/>
          </a:prstGeom>
          <a:noFill/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2455302" y="1962188"/>
            <a:ext cx="4204930" cy="230538"/>
          </a:xfrm>
          <a:prstGeom prst="rect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1235336" y="5042414"/>
            <a:ext cx="1576004" cy="204908"/>
          </a:xfrm>
          <a:prstGeom prst="rect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1235338" y="5231021"/>
            <a:ext cx="2311138" cy="207144"/>
          </a:xfrm>
          <a:prstGeom prst="rect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2973310" y="2435402"/>
            <a:ext cx="1944216" cy="254710"/>
          </a:xfrm>
          <a:prstGeom prst="rect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3829075" y="3326536"/>
            <a:ext cx="1681410" cy="254004"/>
          </a:xfrm>
          <a:prstGeom prst="rect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6300192" y="3324485"/>
            <a:ext cx="1296144" cy="257956"/>
          </a:xfrm>
          <a:prstGeom prst="rect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2978839" y="2433727"/>
            <a:ext cx="1953524" cy="247645"/>
          </a:xfrm>
          <a:prstGeom prst="rect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3678214" y="5238367"/>
            <a:ext cx="2311138" cy="207144"/>
          </a:xfrm>
          <a:prstGeom prst="rect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1271856" y="5604223"/>
            <a:ext cx="2364040" cy="240335"/>
          </a:xfrm>
          <a:prstGeom prst="rect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4926835" y="3794224"/>
            <a:ext cx="4035963" cy="255022"/>
          </a:xfrm>
          <a:prstGeom prst="rect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6574272" y="4262930"/>
            <a:ext cx="2030176" cy="278795"/>
          </a:xfrm>
          <a:prstGeom prst="rect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1238844" y="5422419"/>
            <a:ext cx="1889488" cy="175691"/>
          </a:xfrm>
          <a:prstGeom prst="rect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Rectangle 32"/>
          <p:cNvSpPr/>
          <p:nvPr/>
        </p:nvSpPr>
        <p:spPr>
          <a:xfrm>
            <a:off x="7308303" y="4751687"/>
            <a:ext cx="1731325" cy="261678"/>
          </a:xfrm>
          <a:prstGeom prst="rect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1271856" y="5772550"/>
            <a:ext cx="1539484" cy="221491"/>
          </a:xfrm>
          <a:prstGeom prst="rect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974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accurate is automatic Extract Method motivation detection?(RQ1)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55042" y="1585913"/>
            <a:ext cx="4965030" cy="40855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CA" sz="2400" b="1" dirty="0">
                <a:latin typeface="+mn-lt"/>
              </a:rPr>
              <a:t>1. </a:t>
            </a:r>
            <a:r>
              <a:rPr lang="fr-CA" sz="2400" b="1" dirty="0" err="1">
                <a:latin typeface="+mn-lt"/>
              </a:rPr>
              <a:t>Accuracy</a:t>
            </a:r>
            <a:r>
              <a:rPr lang="fr-CA" sz="2400" b="1" dirty="0">
                <a:latin typeface="+mn-lt"/>
              </a:rPr>
              <a:t> on Training </a:t>
            </a:r>
            <a:r>
              <a:rPr lang="fr-CA" sz="2400" b="1" dirty="0" err="1">
                <a:latin typeface="+mn-lt"/>
              </a:rPr>
              <a:t>Dataset</a:t>
            </a:r>
            <a:endParaRPr lang="fr-CA" sz="2400" b="1" dirty="0">
              <a:latin typeface="+mn-lt"/>
            </a:endParaRPr>
          </a:p>
          <a:p>
            <a:r>
              <a:rPr lang="fr-CA" sz="2400" dirty="0">
                <a:latin typeface="+mn-lt"/>
              </a:rPr>
              <a:t>Oracle of </a:t>
            </a:r>
            <a:r>
              <a:rPr lang="fr-CA" sz="2400" b="1" dirty="0">
                <a:latin typeface="+mn-lt"/>
              </a:rPr>
              <a:t>real </a:t>
            </a:r>
            <a:r>
              <a:rPr lang="fr-CA" sz="2400" b="1" dirty="0" err="1">
                <a:latin typeface="+mn-lt"/>
              </a:rPr>
              <a:t>developer</a:t>
            </a:r>
            <a:r>
              <a:rPr lang="fr-CA" sz="2400" b="1" dirty="0">
                <a:latin typeface="+mn-lt"/>
              </a:rPr>
              <a:t> </a:t>
            </a:r>
            <a:r>
              <a:rPr lang="fr-CA" sz="2400" b="1" dirty="0" err="1">
                <a:latin typeface="+mn-lt"/>
              </a:rPr>
              <a:t>answers</a:t>
            </a:r>
            <a:r>
              <a:rPr lang="fr-CA" sz="2400" b="1" dirty="0">
                <a:latin typeface="+mn-lt"/>
              </a:rPr>
              <a:t> </a:t>
            </a:r>
            <a:r>
              <a:rPr lang="fr-CA" sz="2400" dirty="0">
                <a:latin typeface="+mn-lt"/>
              </a:rPr>
              <a:t>for </a:t>
            </a:r>
            <a:r>
              <a:rPr lang="fr-CA" sz="2400" dirty="0" err="1">
                <a:latin typeface="+mn-lt"/>
              </a:rPr>
              <a:t>refactoring</a:t>
            </a:r>
            <a:r>
              <a:rPr lang="fr-CA" sz="2400" dirty="0">
                <a:latin typeface="+mn-lt"/>
              </a:rPr>
              <a:t> motivation in a </a:t>
            </a:r>
            <a:r>
              <a:rPr lang="fr-CA" sz="2400" dirty="0" err="1">
                <a:latin typeface="+mn-lt"/>
              </a:rPr>
              <a:t>survery</a:t>
            </a:r>
            <a:r>
              <a:rPr lang="fr-CA" sz="2400" dirty="0">
                <a:latin typeface="+mn-lt"/>
              </a:rPr>
              <a:t> by Silva et al. (2016)</a:t>
            </a:r>
          </a:p>
          <a:p>
            <a:endParaRPr lang="fr-CA" sz="2400" b="1" dirty="0">
              <a:latin typeface="+mn-lt"/>
            </a:endParaRPr>
          </a:p>
          <a:p>
            <a:r>
              <a:rPr lang="fr-CA" sz="2400" b="1" dirty="0">
                <a:latin typeface="+mn-lt"/>
              </a:rPr>
              <a:t>2. </a:t>
            </a:r>
            <a:r>
              <a:rPr lang="fr-CA" sz="2400" b="1" dirty="0" err="1">
                <a:latin typeface="+mn-lt"/>
              </a:rPr>
              <a:t>Accuracy</a:t>
            </a:r>
            <a:r>
              <a:rPr lang="fr-CA" sz="2400" b="1" dirty="0">
                <a:latin typeface="+mn-lt"/>
              </a:rPr>
              <a:t> on Test </a:t>
            </a:r>
            <a:r>
              <a:rPr lang="fr-CA" sz="2400" b="1" dirty="0" err="1">
                <a:latin typeface="+mn-lt"/>
              </a:rPr>
              <a:t>Dataset</a:t>
            </a:r>
            <a:endParaRPr lang="fr-CA" sz="2400" b="1" dirty="0">
              <a:latin typeface="+mn-lt"/>
            </a:endParaRPr>
          </a:p>
          <a:p>
            <a:r>
              <a:rPr lang="fr-CA" sz="2400" b="1" dirty="0" err="1">
                <a:latin typeface="+mn-lt"/>
              </a:rPr>
              <a:t>Manually</a:t>
            </a:r>
            <a:r>
              <a:rPr lang="fr-CA" sz="2400" b="1" dirty="0">
                <a:latin typeface="+mn-lt"/>
              </a:rPr>
              <a:t> </a:t>
            </a:r>
            <a:r>
              <a:rPr lang="fr-CA" sz="2400" b="1" dirty="0" err="1">
                <a:latin typeface="+mn-lt"/>
              </a:rPr>
              <a:t>analyzed</a:t>
            </a:r>
            <a:r>
              <a:rPr lang="fr-CA" sz="2400" dirty="0">
                <a:latin typeface="+mn-lt"/>
              </a:rPr>
              <a:t> and </a:t>
            </a:r>
            <a:r>
              <a:rPr lang="fr-CA" sz="2400" b="1" dirty="0" err="1">
                <a:latin typeface="+mn-lt"/>
              </a:rPr>
              <a:t>tagged</a:t>
            </a:r>
            <a:r>
              <a:rPr lang="fr-CA" sz="2400" dirty="0">
                <a:latin typeface="+mn-lt"/>
              </a:rPr>
              <a:t> pull </a:t>
            </a:r>
            <a:r>
              <a:rPr lang="fr-CA" sz="2400" dirty="0" err="1">
                <a:latin typeface="+mn-lt"/>
              </a:rPr>
              <a:t>requests</a:t>
            </a:r>
            <a:r>
              <a:rPr lang="fr-CA" sz="2400" dirty="0">
                <a:latin typeface="+mn-lt"/>
              </a:rPr>
              <a:t> motivations (</a:t>
            </a:r>
            <a:r>
              <a:rPr lang="fr-CA" sz="2400" dirty="0" err="1">
                <a:latin typeface="+mn-lt"/>
              </a:rPr>
              <a:t>PRs</a:t>
            </a:r>
            <a:r>
              <a:rPr lang="fr-CA" sz="2400" dirty="0">
                <a:latin typeface="+mn-lt"/>
              </a:rPr>
              <a:t>) by </a:t>
            </a:r>
            <a:r>
              <a:rPr lang="fr-CA" sz="2400" dirty="0" err="1">
                <a:latin typeface="+mn-lt"/>
              </a:rPr>
              <a:t>Pantiuchina</a:t>
            </a:r>
            <a:r>
              <a:rPr lang="fr-CA" sz="2400" dirty="0">
                <a:latin typeface="+mn-lt"/>
              </a:rPr>
              <a:t> et al.(2020)</a:t>
            </a:r>
          </a:p>
        </p:txBody>
      </p:sp>
      <p:sp>
        <p:nvSpPr>
          <p:cNvPr id="3" name="Flowchart: Multidocument 2"/>
          <p:cNvSpPr/>
          <p:nvPr/>
        </p:nvSpPr>
        <p:spPr>
          <a:xfrm>
            <a:off x="5534434" y="3863181"/>
            <a:ext cx="2305372" cy="1698566"/>
          </a:xfrm>
          <a:prstGeom prst="flowChartMulti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sz="1600" dirty="0"/>
          </a:p>
          <a:p>
            <a:pPr algn="ctr"/>
            <a:r>
              <a:rPr lang="fr-CA" sz="1600" b="1" dirty="0" err="1"/>
              <a:t>Ensure</a:t>
            </a:r>
            <a:r>
              <a:rPr lang="fr-CA" sz="1600" dirty="0"/>
              <a:t> </a:t>
            </a:r>
            <a:r>
              <a:rPr lang="fr-CA" sz="1600" dirty="0" err="1"/>
              <a:t>that</a:t>
            </a:r>
            <a:r>
              <a:rPr lang="fr-CA" sz="1600" dirty="0"/>
              <a:t> </a:t>
            </a:r>
            <a:r>
              <a:rPr lang="fr-CA" sz="1600" b="1" dirty="0" err="1"/>
              <a:t>Precision</a:t>
            </a:r>
            <a:r>
              <a:rPr lang="fr-CA" sz="1600" b="1" dirty="0"/>
              <a:t> and</a:t>
            </a:r>
            <a:r>
              <a:rPr lang="fr-CA" sz="1600" dirty="0"/>
              <a:t> </a:t>
            </a:r>
            <a:r>
              <a:rPr lang="fr-CA" sz="1600" b="1" dirty="0" err="1"/>
              <a:t>Recall</a:t>
            </a:r>
            <a:r>
              <a:rPr lang="fr-CA" sz="1600" dirty="0"/>
              <a:t> of the </a:t>
            </a:r>
            <a:r>
              <a:rPr lang="fr-CA" sz="1600" dirty="0" err="1"/>
              <a:t>detection</a:t>
            </a:r>
            <a:r>
              <a:rPr lang="fr-CA" sz="1600" dirty="0"/>
              <a:t> </a:t>
            </a:r>
            <a:r>
              <a:rPr lang="fr-CA" sz="1600" dirty="0" err="1"/>
              <a:t>rules</a:t>
            </a:r>
            <a:r>
              <a:rPr lang="fr-CA" sz="1600" dirty="0"/>
              <a:t> have no </a:t>
            </a:r>
            <a:r>
              <a:rPr lang="fr-CA" sz="1600" b="1" dirty="0" err="1"/>
              <a:t>overfitting</a:t>
            </a:r>
            <a:r>
              <a:rPr lang="fr-CA" sz="1600" b="1" dirty="0"/>
              <a:t> </a:t>
            </a:r>
            <a:r>
              <a:rPr lang="fr-CA" sz="1600" b="1" dirty="0" err="1"/>
              <a:t>problem</a:t>
            </a:r>
            <a:r>
              <a:rPr lang="fr-CA" sz="1600" b="1" dirty="0"/>
              <a:t>.</a:t>
            </a:r>
          </a:p>
          <a:p>
            <a:pPr algn="ctr"/>
            <a:endParaRPr lang="en-CA" dirty="0"/>
          </a:p>
        </p:txBody>
      </p:sp>
      <p:sp>
        <p:nvSpPr>
          <p:cNvPr id="8" name="Dodecagon 7"/>
          <p:cNvSpPr/>
          <p:nvPr/>
        </p:nvSpPr>
        <p:spPr>
          <a:xfrm>
            <a:off x="5462984" y="1647825"/>
            <a:ext cx="2448272" cy="1738480"/>
          </a:xfrm>
          <a:prstGeom prst="do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 err="1">
                <a:solidFill>
                  <a:schemeClr val="tx1"/>
                </a:solidFill>
              </a:rPr>
              <a:t>Optimized</a:t>
            </a:r>
            <a:r>
              <a:rPr lang="fr-CA" dirty="0">
                <a:solidFill>
                  <a:schemeClr val="tx1"/>
                </a:solidFill>
              </a:rPr>
              <a:t> the motivation </a:t>
            </a:r>
            <a:r>
              <a:rPr lang="fr-CA" dirty="0" err="1">
                <a:solidFill>
                  <a:schemeClr val="tx1"/>
                </a:solidFill>
              </a:rPr>
              <a:t>detection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rules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based</a:t>
            </a:r>
            <a:r>
              <a:rPr lang="fr-CA" dirty="0">
                <a:solidFill>
                  <a:schemeClr val="tx1"/>
                </a:solidFill>
              </a:rPr>
              <a:t> on the </a:t>
            </a:r>
            <a:r>
              <a:rPr lang="fr-CA" b="1" dirty="0">
                <a:solidFill>
                  <a:schemeClr val="tx1"/>
                </a:solidFill>
              </a:rPr>
              <a:t>Training </a:t>
            </a:r>
            <a:r>
              <a:rPr lang="fr-CA" b="1" dirty="0" err="1">
                <a:solidFill>
                  <a:schemeClr val="tx1"/>
                </a:solidFill>
              </a:rPr>
              <a:t>Dataset</a:t>
            </a:r>
            <a:r>
              <a:rPr lang="fr-CA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23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7404</TotalTime>
  <Words>1320</Words>
  <Application>Microsoft Office PowerPoint</Application>
  <PresentationFormat>On-screen Show (4:3)</PresentationFormat>
  <Paragraphs>213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 EntezareZohoor 1 **</vt:lpstr>
      <vt:lpstr>Arial</vt:lpstr>
      <vt:lpstr>Calibri</vt:lpstr>
      <vt:lpstr>Georgia</vt:lpstr>
      <vt:lpstr>Helvetica</vt:lpstr>
      <vt:lpstr>黑体</vt:lpstr>
      <vt:lpstr>Times New Roman</vt:lpstr>
      <vt:lpstr>Wingdings</vt:lpstr>
      <vt:lpstr>Wingdings 3</vt:lpstr>
      <vt:lpstr>Thème Office</vt:lpstr>
      <vt:lpstr>Automatic Motivation Detection for Refactoring Operations </vt:lpstr>
      <vt:lpstr>Why investigating motivations behind refactoring?</vt:lpstr>
      <vt:lpstr>Research Goal</vt:lpstr>
      <vt:lpstr>Studied Systems</vt:lpstr>
      <vt:lpstr>Research Questions</vt:lpstr>
      <vt:lpstr>Automatic Motivation Detection Process</vt:lpstr>
      <vt:lpstr>Extract Method Motivation Detection Themes</vt:lpstr>
      <vt:lpstr>Detection Rules and Decision Trees  (Example: Reusable Method) </vt:lpstr>
      <vt:lpstr>How accurate is automatic Extract Method motivation detection?(RQ1)</vt:lpstr>
      <vt:lpstr>Accuracy on Training Dataset (RQ1 continued)</vt:lpstr>
      <vt:lpstr>Accuracy on Testing Dataset (RQ1 continued)</vt:lpstr>
      <vt:lpstr>Motivation Mapping (RQ1 Continued)</vt:lpstr>
      <vt:lpstr>PowerPoint Presentation</vt:lpstr>
      <vt:lpstr>Test Oracle Accuracy (RQ1 Continued)</vt:lpstr>
      <vt:lpstr>What are the most prevalent Extract Method motivations?(RQ2)</vt:lpstr>
      <vt:lpstr>Reusable Extracted Methods (RQ2 continued)</vt:lpstr>
      <vt:lpstr>Remove Duplication (RQ2 continued)</vt:lpstr>
      <vt:lpstr>Decompose Method to Improve Readability (RQ2 continued)</vt:lpstr>
      <vt:lpstr>Characteristics of the Extract Methods that Facilitat Extension (RQ3)</vt:lpstr>
      <vt:lpstr>Are there multiple or concurrent motivations for developers to Extract Methods? (RQ4)</vt:lpstr>
      <vt:lpstr>Association Rule Mining for Extract Method instances with Multiple Motivations (RQ4)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Clean wavy (blue)</dc:title>
  <dc:creator>showeet.com</dc:creator>
  <cp:lastModifiedBy>Sadegh</cp:lastModifiedBy>
  <cp:revision>802</cp:revision>
  <dcterms:created xsi:type="dcterms:W3CDTF">2012-01-16T12:17:13Z</dcterms:created>
  <dcterms:modified xsi:type="dcterms:W3CDTF">2021-08-11T13:06:19Z</dcterms:modified>
  <cp:category>Templates</cp:category>
</cp:coreProperties>
</file>