
<file path=[Content_Types].xml><?xml version="1.0" encoding="utf-8"?>
<Types xmlns="http://schemas.openxmlformats.org/package/2006/content-types"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72" r:id="rId3"/>
  </p:sldMasterIdLst>
  <p:sldIdLst>
    <p:sldId id="286" r:id="rId4"/>
    <p:sldId id="257" r:id="rId5"/>
    <p:sldId id="302" r:id="rId6"/>
    <p:sldId id="287" r:id="rId7"/>
    <p:sldId id="288" r:id="rId8"/>
    <p:sldId id="289" r:id="rId9"/>
    <p:sldId id="259" r:id="rId10"/>
    <p:sldId id="275" r:id="rId11"/>
    <p:sldId id="303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291" r:id="rId21"/>
    <p:sldId id="300" r:id="rId22"/>
    <p:sldId id="301" r:id="rId23"/>
    <p:sldId id="274" r:id="rId24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0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1B2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381001"/>
            <a:ext cx="808990" cy="808990"/>
          </a:xfrm>
          <a:custGeom>
            <a:avLst/>
            <a:gdLst/>
            <a:ahLst/>
            <a:cxnLst/>
            <a:rect l="l" t="t" r="r" b="b"/>
            <a:pathLst>
              <a:path w="808990" h="808990">
                <a:moveTo>
                  <a:pt x="808799" y="808799"/>
                </a:moveTo>
                <a:lnTo>
                  <a:pt x="404399" y="808799"/>
                </a:lnTo>
                <a:lnTo>
                  <a:pt x="0" y="404399"/>
                </a:lnTo>
                <a:lnTo>
                  <a:pt x="0" y="0"/>
                </a:lnTo>
                <a:lnTo>
                  <a:pt x="808799" y="808799"/>
                </a:lnTo>
                <a:close/>
              </a:path>
            </a:pathLst>
          </a:custGeom>
          <a:solidFill>
            <a:srgbClr val="0145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29049" y="588488"/>
            <a:ext cx="808990" cy="808990"/>
          </a:xfrm>
          <a:custGeom>
            <a:avLst/>
            <a:gdLst/>
            <a:ahLst/>
            <a:cxnLst/>
            <a:rect l="l" t="t" r="r" b="b"/>
            <a:pathLst>
              <a:path w="808990" h="808990">
                <a:moveTo>
                  <a:pt x="808799" y="808799"/>
                </a:moveTo>
                <a:lnTo>
                  <a:pt x="0" y="0"/>
                </a:lnTo>
                <a:lnTo>
                  <a:pt x="404399" y="0"/>
                </a:lnTo>
                <a:lnTo>
                  <a:pt x="808799" y="404399"/>
                </a:lnTo>
                <a:lnTo>
                  <a:pt x="808799" y="808799"/>
                </a:lnTo>
                <a:close/>
              </a:path>
            </a:pathLst>
          </a:custGeom>
          <a:solidFill>
            <a:srgbClr val="82C7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0525" y="454583"/>
            <a:ext cx="6402949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11125">
              <a:lnSpc>
                <a:spcPct val="100000"/>
              </a:lnSpc>
              <a:spcBef>
                <a:spcPts val="85"/>
              </a:spcBef>
            </a:pPr>
            <a:fld id="{81D60167-4931-47E6-BA6A-407CBD079E47}" type="slidenum">
              <a:rPr spc="30" dirty="0"/>
              <a:t>‹#›</a:t>
            </a:fld>
            <a:endParaRPr spc="3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0"/>
                </a:moveTo>
                <a:lnTo>
                  <a:pt x="9143999" y="0"/>
                </a:lnTo>
                <a:lnTo>
                  <a:pt x="9143999" y="5143499"/>
                </a:lnTo>
                <a:lnTo>
                  <a:pt x="0" y="5143499"/>
                </a:lnTo>
                <a:lnTo>
                  <a:pt x="0" y="0"/>
                </a:lnTo>
                <a:close/>
              </a:path>
            </a:pathLst>
          </a:custGeom>
          <a:solidFill>
            <a:srgbClr val="1B2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381000"/>
            <a:ext cx="808990" cy="808990"/>
          </a:xfrm>
          <a:custGeom>
            <a:avLst/>
            <a:gdLst/>
            <a:ahLst/>
            <a:cxnLst/>
            <a:rect l="l" t="t" r="r" b="b"/>
            <a:pathLst>
              <a:path w="808990" h="808990">
                <a:moveTo>
                  <a:pt x="808799" y="808800"/>
                </a:moveTo>
                <a:lnTo>
                  <a:pt x="404399" y="808800"/>
                </a:lnTo>
                <a:lnTo>
                  <a:pt x="0" y="404400"/>
                </a:lnTo>
                <a:lnTo>
                  <a:pt x="0" y="0"/>
                </a:lnTo>
                <a:lnTo>
                  <a:pt x="808799" y="808800"/>
                </a:lnTo>
                <a:close/>
              </a:path>
            </a:pathLst>
          </a:custGeom>
          <a:solidFill>
            <a:srgbClr val="0145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29049" y="588488"/>
            <a:ext cx="808990" cy="808990"/>
          </a:xfrm>
          <a:custGeom>
            <a:avLst/>
            <a:gdLst/>
            <a:ahLst/>
            <a:cxnLst/>
            <a:rect l="l" t="t" r="r" b="b"/>
            <a:pathLst>
              <a:path w="808990" h="808990">
                <a:moveTo>
                  <a:pt x="808799" y="808800"/>
                </a:moveTo>
                <a:lnTo>
                  <a:pt x="0" y="0"/>
                </a:lnTo>
                <a:lnTo>
                  <a:pt x="404399" y="0"/>
                </a:lnTo>
                <a:lnTo>
                  <a:pt x="808799" y="404400"/>
                </a:lnTo>
                <a:lnTo>
                  <a:pt x="808799" y="808800"/>
                </a:lnTo>
                <a:close/>
              </a:path>
            </a:pathLst>
          </a:custGeom>
          <a:solidFill>
            <a:srgbClr val="82C7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1859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1B2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96875" y="2272190"/>
            <a:ext cx="7350249" cy="668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78082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1644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2541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1B2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890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3163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1B2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381001"/>
            <a:ext cx="808990" cy="808990"/>
          </a:xfrm>
          <a:custGeom>
            <a:avLst/>
            <a:gdLst/>
            <a:ahLst/>
            <a:cxnLst/>
            <a:rect l="l" t="t" r="r" b="b"/>
            <a:pathLst>
              <a:path w="808990" h="808990">
                <a:moveTo>
                  <a:pt x="808799" y="808799"/>
                </a:moveTo>
                <a:lnTo>
                  <a:pt x="404399" y="808799"/>
                </a:lnTo>
                <a:lnTo>
                  <a:pt x="0" y="404399"/>
                </a:lnTo>
                <a:lnTo>
                  <a:pt x="0" y="0"/>
                </a:lnTo>
                <a:lnTo>
                  <a:pt x="808799" y="808799"/>
                </a:lnTo>
                <a:close/>
              </a:path>
            </a:pathLst>
          </a:custGeom>
          <a:solidFill>
            <a:srgbClr val="0145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29049" y="588488"/>
            <a:ext cx="808990" cy="808990"/>
          </a:xfrm>
          <a:custGeom>
            <a:avLst/>
            <a:gdLst/>
            <a:ahLst/>
            <a:cxnLst/>
            <a:rect l="l" t="t" r="r" b="b"/>
            <a:pathLst>
              <a:path w="808990" h="808990">
                <a:moveTo>
                  <a:pt x="808799" y="808799"/>
                </a:moveTo>
                <a:lnTo>
                  <a:pt x="0" y="0"/>
                </a:lnTo>
                <a:lnTo>
                  <a:pt x="404399" y="0"/>
                </a:lnTo>
                <a:lnTo>
                  <a:pt x="808799" y="404399"/>
                </a:lnTo>
                <a:lnTo>
                  <a:pt x="808799" y="808799"/>
                </a:lnTo>
                <a:close/>
              </a:path>
            </a:pathLst>
          </a:custGeom>
          <a:solidFill>
            <a:srgbClr val="82C7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11125">
              <a:lnSpc>
                <a:spcPct val="100000"/>
              </a:lnSpc>
              <a:spcBef>
                <a:spcPts val="85"/>
              </a:spcBef>
            </a:pPr>
            <a:fld id="{81D60167-4931-47E6-BA6A-407CBD079E47}" type="slidenum">
              <a:rPr spc="30" dirty="0"/>
              <a:t>‹#›</a:t>
            </a:fld>
            <a:endParaRPr spc="3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11125">
              <a:lnSpc>
                <a:spcPct val="100000"/>
              </a:lnSpc>
              <a:spcBef>
                <a:spcPts val="85"/>
              </a:spcBef>
            </a:pPr>
            <a:fld id="{81D60167-4931-47E6-BA6A-407CBD079E47}" type="slidenum">
              <a:rPr spc="30" dirty="0"/>
              <a:t>‹#›</a:t>
            </a:fld>
            <a:endParaRPr spc="3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1B2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406392" y="0"/>
            <a:ext cx="4737735" cy="4734560"/>
          </a:xfrm>
          <a:custGeom>
            <a:avLst/>
            <a:gdLst/>
            <a:ahLst/>
            <a:cxnLst/>
            <a:rect l="l" t="t" r="r" b="b"/>
            <a:pathLst>
              <a:path w="4737734" h="4734560">
                <a:moveTo>
                  <a:pt x="4737608" y="2341867"/>
                </a:moveTo>
                <a:lnTo>
                  <a:pt x="4727130" y="2331402"/>
                </a:lnTo>
                <a:lnTo>
                  <a:pt x="4727130" y="0"/>
                </a:lnTo>
                <a:lnTo>
                  <a:pt x="2393962" y="0"/>
                </a:lnTo>
                <a:lnTo>
                  <a:pt x="440423" y="0"/>
                </a:lnTo>
                <a:lnTo>
                  <a:pt x="0" y="0"/>
                </a:lnTo>
                <a:lnTo>
                  <a:pt x="4737608" y="4734001"/>
                </a:lnTo>
                <a:lnTo>
                  <a:pt x="4737608" y="2341867"/>
                </a:lnTo>
                <a:close/>
              </a:path>
            </a:pathLst>
          </a:custGeom>
          <a:solidFill>
            <a:srgbClr val="FFFFFF">
              <a:alpha val="345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618391" y="1236471"/>
            <a:ext cx="1866264" cy="2249805"/>
          </a:xfrm>
          <a:custGeom>
            <a:avLst/>
            <a:gdLst/>
            <a:ahLst/>
            <a:cxnLst/>
            <a:rect l="l" t="t" r="r" b="b"/>
            <a:pathLst>
              <a:path w="1866265" h="2249804">
                <a:moveTo>
                  <a:pt x="808799" y="808799"/>
                </a:moveTo>
                <a:lnTo>
                  <a:pt x="0" y="0"/>
                </a:lnTo>
                <a:lnTo>
                  <a:pt x="0" y="404406"/>
                </a:lnTo>
                <a:lnTo>
                  <a:pt x="404406" y="808799"/>
                </a:lnTo>
                <a:lnTo>
                  <a:pt x="808799" y="808799"/>
                </a:lnTo>
                <a:close/>
              </a:path>
              <a:path w="1866265" h="2249804">
                <a:moveTo>
                  <a:pt x="1040257" y="611886"/>
                </a:moveTo>
                <a:lnTo>
                  <a:pt x="635863" y="207492"/>
                </a:lnTo>
                <a:lnTo>
                  <a:pt x="231457" y="207492"/>
                </a:lnTo>
                <a:lnTo>
                  <a:pt x="1040257" y="1016292"/>
                </a:lnTo>
                <a:lnTo>
                  <a:pt x="1040257" y="611886"/>
                </a:lnTo>
                <a:close/>
              </a:path>
              <a:path w="1866265" h="2249804">
                <a:moveTo>
                  <a:pt x="1177480" y="2041804"/>
                </a:moveTo>
                <a:lnTo>
                  <a:pt x="368681" y="1233004"/>
                </a:lnTo>
                <a:lnTo>
                  <a:pt x="368681" y="1637398"/>
                </a:lnTo>
                <a:lnTo>
                  <a:pt x="773087" y="2041804"/>
                </a:lnTo>
                <a:lnTo>
                  <a:pt x="1177480" y="2041804"/>
                </a:lnTo>
                <a:close/>
              </a:path>
              <a:path w="1866265" h="2249804">
                <a:moveTo>
                  <a:pt x="1412519" y="1844890"/>
                </a:moveTo>
                <a:lnTo>
                  <a:pt x="1008113" y="1440484"/>
                </a:lnTo>
                <a:lnTo>
                  <a:pt x="603719" y="1440484"/>
                </a:lnTo>
                <a:lnTo>
                  <a:pt x="1412519" y="2249284"/>
                </a:lnTo>
                <a:lnTo>
                  <a:pt x="1412519" y="1844890"/>
                </a:lnTo>
                <a:close/>
              </a:path>
              <a:path w="1866265" h="2249804">
                <a:moveTo>
                  <a:pt x="1865744" y="1434350"/>
                </a:moveTo>
                <a:lnTo>
                  <a:pt x="1056944" y="625551"/>
                </a:lnTo>
                <a:lnTo>
                  <a:pt x="1056944" y="1029957"/>
                </a:lnTo>
                <a:lnTo>
                  <a:pt x="1461338" y="1434350"/>
                </a:lnTo>
                <a:lnTo>
                  <a:pt x="1865744" y="1434350"/>
                </a:lnTo>
                <a:close/>
              </a:path>
            </a:pathLst>
          </a:custGeom>
          <a:solidFill>
            <a:srgbClr val="FFFFFF">
              <a:alpha val="730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908099" y="2069505"/>
            <a:ext cx="808990" cy="808990"/>
          </a:xfrm>
          <a:custGeom>
            <a:avLst/>
            <a:gdLst/>
            <a:ahLst/>
            <a:cxnLst/>
            <a:rect l="l" t="t" r="r" b="b"/>
            <a:pathLst>
              <a:path w="808990" h="808989">
                <a:moveTo>
                  <a:pt x="808799" y="808799"/>
                </a:moveTo>
                <a:lnTo>
                  <a:pt x="0" y="0"/>
                </a:lnTo>
                <a:lnTo>
                  <a:pt x="404399" y="0"/>
                </a:lnTo>
                <a:lnTo>
                  <a:pt x="808799" y="404399"/>
                </a:lnTo>
                <a:lnTo>
                  <a:pt x="808799" y="808799"/>
                </a:lnTo>
                <a:close/>
              </a:path>
            </a:pathLst>
          </a:custGeom>
          <a:solidFill>
            <a:srgbClr val="82C7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861137" y="2477820"/>
            <a:ext cx="2092960" cy="1640205"/>
          </a:xfrm>
          <a:custGeom>
            <a:avLst/>
            <a:gdLst/>
            <a:ahLst/>
            <a:cxnLst/>
            <a:rect l="l" t="t" r="r" b="b"/>
            <a:pathLst>
              <a:path w="2092959" h="1640204">
                <a:moveTo>
                  <a:pt x="808799" y="808799"/>
                </a:moveTo>
                <a:lnTo>
                  <a:pt x="0" y="0"/>
                </a:lnTo>
                <a:lnTo>
                  <a:pt x="0" y="404393"/>
                </a:lnTo>
                <a:lnTo>
                  <a:pt x="404393" y="808799"/>
                </a:lnTo>
                <a:lnTo>
                  <a:pt x="808799" y="808799"/>
                </a:lnTo>
                <a:close/>
              </a:path>
              <a:path w="2092959" h="1640204">
                <a:moveTo>
                  <a:pt x="995260" y="1426006"/>
                </a:moveTo>
                <a:lnTo>
                  <a:pt x="186461" y="617194"/>
                </a:lnTo>
                <a:lnTo>
                  <a:pt x="186461" y="1021600"/>
                </a:lnTo>
                <a:lnTo>
                  <a:pt x="590854" y="1426006"/>
                </a:lnTo>
                <a:lnTo>
                  <a:pt x="995260" y="1426006"/>
                </a:lnTo>
                <a:close/>
              </a:path>
              <a:path w="2092959" h="1640204">
                <a:moveTo>
                  <a:pt x="1224305" y="1229093"/>
                </a:moveTo>
                <a:lnTo>
                  <a:pt x="819912" y="824687"/>
                </a:lnTo>
                <a:lnTo>
                  <a:pt x="415505" y="824687"/>
                </a:lnTo>
                <a:lnTo>
                  <a:pt x="1224305" y="1633486"/>
                </a:lnTo>
                <a:lnTo>
                  <a:pt x="1224305" y="1229093"/>
                </a:lnTo>
                <a:close/>
              </a:path>
              <a:path w="2092959" h="1640204">
                <a:moveTo>
                  <a:pt x="1912924" y="619544"/>
                </a:moveTo>
                <a:lnTo>
                  <a:pt x="1508518" y="215150"/>
                </a:lnTo>
                <a:lnTo>
                  <a:pt x="1104125" y="215150"/>
                </a:lnTo>
                <a:lnTo>
                  <a:pt x="1912924" y="1023950"/>
                </a:lnTo>
                <a:lnTo>
                  <a:pt x="1912924" y="619544"/>
                </a:lnTo>
                <a:close/>
              </a:path>
              <a:path w="2092959" h="1640204">
                <a:moveTo>
                  <a:pt x="2092744" y="1235341"/>
                </a:moveTo>
                <a:lnTo>
                  <a:pt x="1688338" y="830935"/>
                </a:lnTo>
                <a:lnTo>
                  <a:pt x="1283944" y="830935"/>
                </a:lnTo>
                <a:lnTo>
                  <a:pt x="2092744" y="1639735"/>
                </a:lnTo>
                <a:lnTo>
                  <a:pt x="2092744" y="1235341"/>
                </a:lnTo>
                <a:close/>
              </a:path>
            </a:pathLst>
          </a:custGeom>
          <a:solidFill>
            <a:srgbClr val="FFFFFF">
              <a:alpha val="730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227414" y="3710806"/>
            <a:ext cx="808990" cy="808990"/>
          </a:xfrm>
          <a:custGeom>
            <a:avLst/>
            <a:gdLst/>
            <a:ahLst/>
            <a:cxnLst/>
            <a:rect l="l" t="t" r="r" b="b"/>
            <a:pathLst>
              <a:path w="808990" h="808989">
                <a:moveTo>
                  <a:pt x="808799" y="808799"/>
                </a:moveTo>
                <a:lnTo>
                  <a:pt x="404399" y="808799"/>
                </a:lnTo>
                <a:lnTo>
                  <a:pt x="0" y="404399"/>
                </a:lnTo>
                <a:lnTo>
                  <a:pt x="0" y="0"/>
                </a:lnTo>
                <a:lnTo>
                  <a:pt x="808799" y="808799"/>
                </a:lnTo>
                <a:close/>
              </a:path>
            </a:pathLst>
          </a:custGeom>
          <a:solidFill>
            <a:srgbClr val="0145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7462444" y="3718483"/>
            <a:ext cx="1681480" cy="1424940"/>
          </a:xfrm>
          <a:custGeom>
            <a:avLst/>
            <a:gdLst/>
            <a:ahLst/>
            <a:cxnLst/>
            <a:rect l="l" t="t" r="r" b="b"/>
            <a:pathLst>
              <a:path w="1681479" h="1424939">
                <a:moveTo>
                  <a:pt x="808799" y="604215"/>
                </a:moveTo>
                <a:lnTo>
                  <a:pt x="404393" y="199821"/>
                </a:lnTo>
                <a:lnTo>
                  <a:pt x="0" y="199821"/>
                </a:lnTo>
                <a:lnTo>
                  <a:pt x="808799" y="1008621"/>
                </a:lnTo>
                <a:lnTo>
                  <a:pt x="808799" y="604215"/>
                </a:lnTo>
                <a:close/>
              </a:path>
              <a:path w="1681479" h="1424939">
                <a:moveTo>
                  <a:pt x="1448841" y="808799"/>
                </a:moveTo>
                <a:lnTo>
                  <a:pt x="640041" y="0"/>
                </a:lnTo>
                <a:lnTo>
                  <a:pt x="640041" y="404393"/>
                </a:lnTo>
                <a:lnTo>
                  <a:pt x="1044435" y="808799"/>
                </a:lnTo>
                <a:lnTo>
                  <a:pt x="1448841" y="808799"/>
                </a:lnTo>
                <a:close/>
              </a:path>
              <a:path w="1681479" h="1424939">
                <a:moveTo>
                  <a:pt x="1634642" y="1424584"/>
                </a:moveTo>
                <a:lnTo>
                  <a:pt x="825842" y="615784"/>
                </a:lnTo>
                <a:lnTo>
                  <a:pt x="825842" y="1020191"/>
                </a:lnTo>
                <a:lnTo>
                  <a:pt x="1230236" y="1424584"/>
                </a:lnTo>
                <a:lnTo>
                  <a:pt x="1634642" y="1424584"/>
                </a:lnTo>
                <a:close/>
              </a:path>
              <a:path w="1681479" h="1424939">
                <a:moveTo>
                  <a:pt x="1680883" y="611886"/>
                </a:moveTo>
                <a:lnTo>
                  <a:pt x="1276477" y="207479"/>
                </a:lnTo>
                <a:lnTo>
                  <a:pt x="872083" y="207479"/>
                </a:lnTo>
                <a:lnTo>
                  <a:pt x="1680883" y="1016279"/>
                </a:lnTo>
                <a:lnTo>
                  <a:pt x="1680883" y="611886"/>
                </a:lnTo>
                <a:close/>
              </a:path>
            </a:pathLst>
          </a:custGeom>
          <a:solidFill>
            <a:srgbClr val="FFFFFF">
              <a:alpha val="730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11125">
              <a:lnSpc>
                <a:spcPct val="100000"/>
              </a:lnSpc>
              <a:spcBef>
                <a:spcPts val="85"/>
              </a:spcBef>
            </a:pPr>
            <a:fld id="{81D60167-4931-47E6-BA6A-407CBD079E47}" type="slidenum">
              <a:rPr spc="30" dirty="0"/>
              <a:t>‹#›</a:t>
            </a:fld>
            <a:endParaRPr spc="3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11125">
              <a:lnSpc>
                <a:spcPct val="100000"/>
              </a:lnSpc>
              <a:spcBef>
                <a:spcPts val="85"/>
              </a:spcBef>
            </a:pPr>
            <a:fld id="{81D60167-4931-47E6-BA6A-407CBD079E47}" type="slidenum">
              <a:rPr spc="30" dirty="0"/>
              <a:t>‹#›</a:t>
            </a:fld>
            <a:endParaRPr spc="3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96875" y="2248001"/>
            <a:ext cx="7350249" cy="733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6827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724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8355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867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1B2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0269" y="645479"/>
            <a:ext cx="6703460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1344" y="1633970"/>
            <a:ext cx="7361310" cy="1109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50071" y="4767688"/>
            <a:ext cx="22352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11125">
              <a:lnSpc>
                <a:spcPct val="100000"/>
              </a:lnSpc>
              <a:spcBef>
                <a:spcPts val="85"/>
              </a:spcBef>
            </a:pPr>
            <a:fld id="{81D60167-4931-47E6-BA6A-407CBD079E47}" type="slidenum">
              <a:rPr spc="30" dirty="0"/>
              <a:t>‹#›</a:t>
            </a:fld>
            <a:endParaRPr spc="3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0"/>
                </a:moveTo>
                <a:lnTo>
                  <a:pt x="9143999" y="0"/>
                </a:lnTo>
                <a:lnTo>
                  <a:pt x="9143999" y="5143499"/>
                </a:lnTo>
                <a:lnTo>
                  <a:pt x="0" y="5143499"/>
                </a:lnTo>
                <a:lnTo>
                  <a:pt x="0" y="0"/>
                </a:lnTo>
                <a:close/>
              </a:path>
            </a:pathLst>
          </a:custGeom>
          <a:solidFill>
            <a:srgbClr val="1B2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25329" y="454583"/>
            <a:ext cx="709334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58984" y="2289291"/>
            <a:ext cx="7026030" cy="2054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871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1B2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381001"/>
            <a:ext cx="808990" cy="808990"/>
          </a:xfrm>
          <a:custGeom>
            <a:avLst/>
            <a:gdLst/>
            <a:ahLst/>
            <a:cxnLst/>
            <a:rect l="l" t="t" r="r" b="b"/>
            <a:pathLst>
              <a:path w="808990" h="808990">
                <a:moveTo>
                  <a:pt x="808799" y="808799"/>
                </a:moveTo>
                <a:lnTo>
                  <a:pt x="404399" y="808799"/>
                </a:lnTo>
                <a:lnTo>
                  <a:pt x="0" y="404399"/>
                </a:lnTo>
                <a:lnTo>
                  <a:pt x="0" y="0"/>
                </a:lnTo>
                <a:lnTo>
                  <a:pt x="808799" y="808799"/>
                </a:lnTo>
                <a:close/>
              </a:path>
            </a:pathLst>
          </a:custGeom>
          <a:solidFill>
            <a:srgbClr val="0145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29049" y="588488"/>
            <a:ext cx="808990" cy="808990"/>
          </a:xfrm>
          <a:custGeom>
            <a:avLst/>
            <a:gdLst/>
            <a:ahLst/>
            <a:cxnLst/>
            <a:rect l="l" t="t" r="r" b="b"/>
            <a:pathLst>
              <a:path w="808990" h="808990">
                <a:moveTo>
                  <a:pt x="808799" y="808799"/>
                </a:moveTo>
                <a:lnTo>
                  <a:pt x="0" y="0"/>
                </a:lnTo>
                <a:lnTo>
                  <a:pt x="404399" y="0"/>
                </a:lnTo>
                <a:lnTo>
                  <a:pt x="808799" y="404399"/>
                </a:lnTo>
                <a:lnTo>
                  <a:pt x="808799" y="808799"/>
                </a:lnTo>
                <a:close/>
              </a:path>
            </a:pathLst>
          </a:custGeom>
          <a:solidFill>
            <a:srgbClr val="82C7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70525" y="454583"/>
            <a:ext cx="6402949" cy="753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66579" y="1633970"/>
            <a:ext cx="7410840" cy="1766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067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_lai@encs.concordia.ca" TargetMode="External"/><Relationship Id="rId2" Type="http://schemas.openxmlformats.org/officeDocument/2006/relationships/hyperlink" Target="mailto:paquet@cse.concordia.ca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00300" y="504"/>
            <a:ext cx="1644014" cy="1644014"/>
          </a:xfrm>
          <a:custGeom>
            <a:avLst/>
            <a:gdLst/>
            <a:ahLst/>
            <a:cxnLst/>
            <a:rect l="l" t="t" r="r" b="b"/>
            <a:pathLst>
              <a:path w="1644015" h="1644014">
                <a:moveTo>
                  <a:pt x="1643699" y="1643699"/>
                </a:moveTo>
                <a:lnTo>
                  <a:pt x="0" y="0"/>
                </a:lnTo>
                <a:lnTo>
                  <a:pt x="1643699" y="0"/>
                </a:lnTo>
                <a:lnTo>
                  <a:pt x="1643699" y="1643699"/>
                </a:lnTo>
                <a:close/>
              </a:path>
            </a:pathLst>
          </a:custGeom>
          <a:solidFill>
            <a:srgbClr val="FFFFFF">
              <a:alpha val="2745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" y="639"/>
            <a:ext cx="5154295" cy="5134610"/>
          </a:xfrm>
          <a:custGeom>
            <a:avLst/>
            <a:gdLst/>
            <a:ahLst/>
            <a:cxnLst/>
            <a:rect l="l" t="t" r="r" b="b"/>
            <a:pathLst>
              <a:path w="5154295" h="5134610">
                <a:moveTo>
                  <a:pt x="5153699" y="5134249"/>
                </a:moveTo>
                <a:lnTo>
                  <a:pt x="2576849" y="5134249"/>
                </a:lnTo>
                <a:lnTo>
                  <a:pt x="0" y="2567124"/>
                </a:lnTo>
                <a:lnTo>
                  <a:pt x="0" y="0"/>
                </a:lnTo>
                <a:lnTo>
                  <a:pt x="5153699" y="5134249"/>
                </a:lnTo>
                <a:close/>
              </a:path>
            </a:pathLst>
          </a:custGeom>
          <a:solidFill>
            <a:srgbClr val="FFFFFF">
              <a:alpha val="2745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142264"/>
            <a:ext cx="3997325" cy="3982720"/>
          </a:xfrm>
          <a:custGeom>
            <a:avLst/>
            <a:gdLst/>
            <a:ahLst/>
            <a:cxnLst/>
            <a:rect l="l" t="t" r="r" b="b"/>
            <a:pathLst>
              <a:path w="3997325" h="3982720">
                <a:moveTo>
                  <a:pt x="3996899" y="3982211"/>
                </a:moveTo>
                <a:lnTo>
                  <a:pt x="2349137" y="3982211"/>
                </a:lnTo>
                <a:lnTo>
                  <a:pt x="0" y="1641706"/>
                </a:lnTo>
                <a:lnTo>
                  <a:pt x="0" y="0"/>
                </a:lnTo>
                <a:lnTo>
                  <a:pt x="3996899" y="3982211"/>
                </a:lnTo>
                <a:close/>
              </a:path>
            </a:pathLst>
          </a:custGeom>
          <a:solidFill>
            <a:srgbClr val="FFFFFF">
              <a:alpha val="2745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95" y="489"/>
            <a:ext cx="2300605" cy="2291715"/>
          </a:xfrm>
          <a:custGeom>
            <a:avLst/>
            <a:gdLst/>
            <a:ahLst/>
            <a:cxnLst/>
            <a:rect l="l" t="t" r="r" b="b"/>
            <a:pathLst>
              <a:path w="2300605" h="2291715">
                <a:moveTo>
                  <a:pt x="2300099" y="2291520"/>
                </a:moveTo>
                <a:lnTo>
                  <a:pt x="1150049" y="2291520"/>
                </a:lnTo>
                <a:lnTo>
                  <a:pt x="0" y="1145760"/>
                </a:lnTo>
                <a:lnTo>
                  <a:pt x="0" y="0"/>
                </a:lnTo>
                <a:lnTo>
                  <a:pt x="2300099" y="2291520"/>
                </a:lnTo>
                <a:close/>
              </a:path>
            </a:pathLst>
          </a:custGeom>
          <a:solidFill>
            <a:srgbClr val="0145AB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52821" y="588326"/>
            <a:ext cx="2300605" cy="2291715"/>
          </a:xfrm>
          <a:custGeom>
            <a:avLst/>
            <a:gdLst/>
            <a:ahLst/>
            <a:cxnLst/>
            <a:rect l="l" t="t" r="r" b="b"/>
            <a:pathLst>
              <a:path w="2300605" h="2291715">
                <a:moveTo>
                  <a:pt x="2300099" y="2291520"/>
                </a:moveTo>
                <a:lnTo>
                  <a:pt x="0" y="0"/>
                </a:lnTo>
                <a:lnTo>
                  <a:pt x="1150049" y="0"/>
                </a:lnTo>
                <a:lnTo>
                  <a:pt x="2300099" y="1145760"/>
                </a:lnTo>
                <a:lnTo>
                  <a:pt x="2300099" y="2291520"/>
                </a:lnTo>
                <a:close/>
              </a:path>
            </a:pathLst>
          </a:custGeom>
          <a:solidFill>
            <a:srgbClr val="82C7A5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610175" y="645479"/>
            <a:ext cx="431355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660" dirty="0"/>
              <a:t>COMP </a:t>
            </a:r>
            <a:r>
              <a:rPr sz="4000" spc="490" dirty="0"/>
              <a:t>442</a:t>
            </a:r>
            <a:r>
              <a:rPr sz="4000" spc="-105" dirty="0"/>
              <a:t> </a:t>
            </a:r>
            <a:r>
              <a:rPr sz="4000" spc="-204" dirty="0"/>
              <a:t>/ </a:t>
            </a:r>
            <a:r>
              <a:rPr sz="4000" spc="170" dirty="0"/>
              <a:t>6421</a:t>
            </a:r>
            <a:endParaRPr sz="4000" dirty="0"/>
          </a:p>
          <a:p>
            <a:pPr marL="12700">
              <a:lnSpc>
                <a:spcPct val="100000"/>
              </a:lnSpc>
            </a:pPr>
            <a:r>
              <a:rPr sz="4000" spc="465" dirty="0"/>
              <a:t>Compiler</a:t>
            </a:r>
            <a:r>
              <a:rPr sz="4000" spc="85" dirty="0"/>
              <a:t> </a:t>
            </a:r>
            <a:r>
              <a:rPr sz="4000" spc="545" dirty="0"/>
              <a:t>Design</a:t>
            </a:r>
            <a:endParaRPr sz="4000" dirty="0"/>
          </a:p>
        </p:txBody>
      </p:sp>
      <p:sp>
        <p:nvSpPr>
          <p:cNvPr id="8" name="object 8"/>
          <p:cNvSpPr txBox="1"/>
          <p:nvPr/>
        </p:nvSpPr>
        <p:spPr>
          <a:xfrm>
            <a:off x="3690032" y="2234758"/>
            <a:ext cx="408236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19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74824" y="2970921"/>
            <a:ext cx="798195" cy="4235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1000"/>
              </a:lnSpc>
              <a:spcBef>
                <a:spcPts val="8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3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Instructor:  </a:t>
            </a:r>
            <a:r>
              <a:rPr kumimoji="0" sz="13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TAs:</a:t>
            </a:r>
            <a:endParaRPr kumimoji="0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90074" y="2970921"/>
            <a:ext cx="1458325" cy="60080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lvl="0" indent="7620" algn="l" defTabSz="914400" rtl="0" eaLnBrk="1" fontAlgn="auto" latinLnBrk="0" hangingPunct="1">
              <a:lnSpc>
                <a:spcPct val="101000"/>
              </a:lnSpc>
              <a:spcBef>
                <a:spcPts val="8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300" b="0" i="0" u="none" strike="noStrike" kern="1200" cap="none" spc="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Dr.</a:t>
            </a:r>
            <a:r>
              <a:rPr kumimoji="0" sz="1300" b="0" i="0" u="none" strike="noStrike" kern="1200" cap="none" spc="-19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sz="1300" b="0" i="0" u="none" strike="noStrike" kern="1200" cap="none" spc="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Joey</a:t>
            </a:r>
            <a:r>
              <a:rPr kumimoji="0" sz="1300" b="0" i="0" u="none" strike="noStrike" kern="1200" cap="none" spc="-19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sz="1300" b="0" i="0" u="none" strike="noStrike" kern="1200" cap="none" spc="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Paquet  </a:t>
            </a:r>
            <a:r>
              <a:rPr kumimoji="0" lang="en-US" sz="1300" b="0" i="0" u="none" strike="noStrike" kern="1200" cap="none" spc="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Dhaval Patel</a:t>
            </a:r>
            <a:r>
              <a:rPr kumimoji="0" sz="1300" b="0" i="0" u="none" strike="noStrike" kern="1200" cap="none" spc="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 </a:t>
            </a:r>
            <a:r>
              <a:rPr kumimoji="0" lang="en-US" sz="1300" b="0" i="0" u="none" strike="noStrike" kern="1200" cap="none" spc="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Hamed </a:t>
            </a:r>
            <a:r>
              <a:rPr kumimoji="0" lang="en-US" sz="1300" b="0" i="0" u="none" strike="noStrike" kern="1200" cap="none" spc="1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Jafarpour</a:t>
            </a:r>
            <a:endParaRPr kumimoji="0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18456" y="2970921"/>
            <a:ext cx="2529706" cy="60080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4604" marR="5080" lvl="0" indent="-2540" algn="l" defTabSz="914400" rtl="0" eaLnBrk="1" fontAlgn="auto" latinLnBrk="0" hangingPunct="1">
              <a:lnSpc>
                <a:spcPct val="101000"/>
              </a:lnSpc>
              <a:spcBef>
                <a:spcPts val="8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3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Tahoma"/>
                <a:hlinkClick r:id="rId2"/>
              </a:rPr>
              <a:t>paquet@cse.concordia.ca </a:t>
            </a:r>
            <a:r>
              <a:rPr kumimoji="0" sz="13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US" sz="1300" b="0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Tahoma"/>
                <a:hlinkClick r:id="rId3"/>
              </a:rPr>
              <a:t>p_haval@encs.</a:t>
            </a:r>
            <a:r>
              <a:rPr kumimoji="0" sz="1300" b="0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Tahoma"/>
                <a:hlinkClick r:id="rId3"/>
              </a:rPr>
              <a:t>concordia.ca </a:t>
            </a:r>
            <a:r>
              <a:rPr kumimoji="0" lang="en-US" sz="1300" b="0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Tahoma"/>
                <a:hlinkClick r:id="rId3"/>
              </a:rPr>
              <a:t>hamed.jafarpour@concordia.ca </a:t>
            </a:r>
            <a:endParaRPr kumimoji="0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49102" y="4766037"/>
            <a:ext cx="990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3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1</a:t>
            </a:r>
            <a:endParaRPr kumimoji="0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180C22-40C0-44A7-8AF5-E7B84DC2BB6C}"/>
              </a:ext>
            </a:extLst>
          </p:cNvPr>
          <p:cNvSpPr/>
          <p:nvPr/>
        </p:nvSpPr>
        <p:spPr>
          <a:xfrm>
            <a:off x="2934373" y="2387084"/>
            <a:ext cx="55568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-5" dirty="0">
                <a:solidFill>
                  <a:srgbClr val="FFFFFF"/>
                </a:solidFill>
                <a:latin typeface="Tahoma"/>
                <a:cs typeface="Tahoma"/>
              </a:rPr>
              <a:t>        Code Generation  II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1">
            <a:extLst>
              <a:ext uri="{FF2B5EF4-FFF2-40B4-BE49-F238E27FC236}">
                <a16:creationId xmlns:a16="http://schemas.microsoft.com/office/drawing/2014/main" id="{E7C83EA8-3499-41B2-AB9D-4D389FB1B6EE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277541" y="1428750"/>
            <a:ext cx="6481763" cy="153631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endParaRPr lang="en-US" altLang="en-US" dirty="0"/>
          </a:p>
          <a:p>
            <a:r>
              <a:rPr lang="en-US" altLang="en-US" dirty="0"/>
              <a:t>Solution:</a:t>
            </a:r>
          </a:p>
          <a:p>
            <a:pPr marL="12700" lvl="1" algn="l" rtl="0">
              <a:spcBef>
                <a:spcPts val="100"/>
              </a:spcBef>
            </a:pPr>
            <a:endParaRPr lang="en-US" altLang="en-US" sz="1300" kern="1200" spc="55" dirty="0">
              <a:solidFill>
                <a:srgbClr val="FFFFFF"/>
              </a:solidFill>
              <a:latin typeface="Tahoma"/>
              <a:cs typeface="Tahoma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altLang="en-US" sz="1300" dirty="0">
                <a:solidFill>
                  <a:schemeClr val="bg1"/>
                </a:solidFill>
                <a:latin typeface="Tahoma"/>
                <a:cs typeface="Tahoma"/>
              </a:rPr>
              <a:t>Branching to the function’s code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altLang="en-US" sz="1300" dirty="0">
                <a:solidFill>
                  <a:schemeClr val="bg1"/>
                </a:solidFill>
                <a:latin typeface="Tahoma"/>
                <a:cs typeface="Tahoma"/>
              </a:rPr>
              <a:t>Passing/storing the parameter values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altLang="en-US" sz="1300" dirty="0">
                <a:solidFill>
                  <a:schemeClr val="bg1"/>
                </a:solidFill>
                <a:latin typeface="Tahoma"/>
                <a:cs typeface="Tahoma"/>
              </a:rPr>
              <a:t>Storing/passing the return value</a:t>
            </a:r>
          </a:p>
          <a:p>
            <a:pPr lvl="1"/>
            <a:endParaRPr lang="en-US" altLang="en-US" sz="135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8EA338E-264F-4BE0-949E-1C0862ED0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541" y="134541"/>
            <a:ext cx="6597253" cy="738664"/>
          </a:xfrm>
        </p:spPr>
        <p:txBody>
          <a:bodyPr/>
          <a:lstStyle/>
          <a:p>
            <a:pPr>
              <a:defRPr/>
            </a:pPr>
            <a:br>
              <a:rPr lang="en-CA" dirty="0"/>
            </a:br>
            <a:r>
              <a:rPr lang="en-CA" dirty="0"/>
              <a:t>Code generation: Function definitions</a:t>
            </a:r>
          </a:p>
        </p:txBody>
      </p:sp>
      <p:sp>
        <p:nvSpPr>
          <p:cNvPr id="46084" name="Footer Placeholder 3">
            <a:extLst>
              <a:ext uri="{FF2B5EF4-FFF2-40B4-BE49-F238E27FC236}">
                <a16:creationId xmlns:a16="http://schemas.microsoft.com/office/drawing/2014/main" id="{E44E14A1-E890-4B21-B39B-F234255604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308850" y="6704013"/>
            <a:ext cx="1892300" cy="10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CA"/>
              <a:t>Joey Paquet, 2000-2020</a:t>
            </a:r>
            <a:endParaRPr lang="en-US" altLang="en-US" sz="90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46085" name="Slide Number Placeholder 4">
            <a:extLst>
              <a:ext uri="{FF2B5EF4-FFF2-40B4-BE49-F238E27FC236}">
                <a16:creationId xmlns:a16="http://schemas.microsoft.com/office/drawing/2014/main" id="{972674BA-9038-43CB-A5E6-C47A87E151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8001000" y="26988"/>
            <a:ext cx="1066800" cy="10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9220B176-68A3-456B-B273-4B02F501C137}" type="slidenum">
              <a:rPr lang="en-US" altLang="en-US" smtClean="0"/>
              <a:pPr>
                <a:defRPr/>
              </a:pPr>
              <a:t>10</a:t>
            </a:fld>
            <a:endParaRPr lang="en-US" altLang="en-US" sz="90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699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1">
            <a:extLst>
              <a:ext uri="{FF2B5EF4-FFF2-40B4-BE49-F238E27FC236}">
                <a16:creationId xmlns:a16="http://schemas.microsoft.com/office/drawing/2014/main" id="{E7C83EA8-3499-41B2-AB9D-4D389FB1B6EE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277541" y="1428750"/>
            <a:ext cx="6481763" cy="877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en-US" dirty="0"/>
              <a:t>Example:</a:t>
            </a:r>
          </a:p>
          <a:p>
            <a:endParaRPr lang="en-US" altLang="en-US" dirty="0"/>
          </a:p>
          <a:p>
            <a:endParaRPr lang="en-US" altLang="en-US" dirty="0"/>
          </a:p>
          <a:p>
            <a:pPr lvl="1"/>
            <a:endParaRPr lang="en-US" altLang="en-US" sz="135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8EA338E-264F-4BE0-949E-1C0862ED0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541" y="134541"/>
            <a:ext cx="6597253" cy="738664"/>
          </a:xfrm>
        </p:spPr>
        <p:txBody>
          <a:bodyPr/>
          <a:lstStyle/>
          <a:p>
            <a:pPr>
              <a:defRPr/>
            </a:pPr>
            <a:br>
              <a:rPr lang="en-CA" dirty="0"/>
            </a:br>
            <a:r>
              <a:rPr lang="en-CA" dirty="0"/>
              <a:t>Code generation: Function definitions</a:t>
            </a:r>
          </a:p>
        </p:txBody>
      </p:sp>
      <p:sp>
        <p:nvSpPr>
          <p:cNvPr id="46084" name="Footer Placeholder 3">
            <a:extLst>
              <a:ext uri="{FF2B5EF4-FFF2-40B4-BE49-F238E27FC236}">
                <a16:creationId xmlns:a16="http://schemas.microsoft.com/office/drawing/2014/main" id="{E44E14A1-E890-4B21-B39B-F234255604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308850" y="6704013"/>
            <a:ext cx="1892300" cy="10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CA"/>
              <a:t>Joey Paquet, 2000-2020</a:t>
            </a:r>
            <a:endParaRPr lang="en-US" altLang="en-US" sz="90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46085" name="Slide Number Placeholder 4">
            <a:extLst>
              <a:ext uri="{FF2B5EF4-FFF2-40B4-BE49-F238E27FC236}">
                <a16:creationId xmlns:a16="http://schemas.microsoft.com/office/drawing/2014/main" id="{972674BA-9038-43CB-A5E6-C47A87E151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8001000" y="26988"/>
            <a:ext cx="1066800" cy="10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9220B176-68A3-456B-B273-4B02F501C137}" type="slidenum">
              <a:rPr lang="en-US" altLang="en-US" smtClean="0"/>
              <a:pPr>
                <a:defRPr/>
              </a:pPr>
              <a:t>11</a:t>
            </a:fld>
            <a:endParaRPr lang="en-US" altLang="en-US" sz="90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5CE0BC-45BA-42F0-97A7-8EB468D1D3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114550"/>
            <a:ext cx="2476500" cy="1181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B04C669-4AB2-46BA-AE96-034C5C877D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1759" y="2007433"/>
            <a:ext cx="3314700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347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1">
            <a:extLst>
              <a:ext uri="{FF2B5EF4-FFF2-40B4-BE49-F238E27FC236}">
                <a16:creationId xmlns:a16="http://schemas.microsoft.com/office/drawing/2014/main" id="{E7C83EA8-3499-41B2-AB9D-4D389FB1B6EE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264164" y="1885950"/>
            <a:ext cx="6481763" cy="18774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previous example uses static memory allocation for a function, which is assuming that there can be at most one instance of a function being executed at any 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altLang="en-US" dirty="0"/>
              <a:t>To allow more than one instance of a function to execute at the same time, a dynamic memory allocation scheme is necessary, i.e. a function call stack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dirty="0"/>
          </a:p>
          <a:p>
            <a:endParaRPr lang="en-US" altLang="en-US" dirty="0"/>
          </a:p>
          <a:p>
            <a:pPr lvl="1"/>
            <a:endParaRPr lang="en-US" altLang="en-US" sz="135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8EA338E-264F-4BE0-949E-1C0862ED0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541" y="134541"/>
            <a:ext cx="6597253" cy="738664"/>
          </a:xfrm>
        </p:spPr>
        <p:txBody>
          <a:bodyPr/>
          <a:lstStyle/>
          <a:p>
            <a:pPr>
              <a:defRPr/>
            </a:pPr>
            <a:br>
              <a:rPr lang="en-CA" dirty="0"/>
            </a:br>
            <a:r>
              <a:rPr lang="en-CA" dirty="0"/>
              <a:t>Code generation: Function definitions</a:t>
            </a:r>
          </a:p>
        </p:txBody>
      </p:sp>
      <p:sp>
        <p:nvSpPr>
          <p:cNvPr id="46084" name="Footer Placeholder 3">
            <a:extLst>
              <a:ext uri="{FF2B5EF4-FFF2-40B4-BE49-F238E27FC236}">
                <a16:creationId xmlns:a16="http://schemas.microsoft.com/office/drawing/2014/main" id="{E44E14A1-E890-4B21-B39B-F234255604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308850" y="6704013"/>
            <a:ext cx="1892300" cy="10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CA"/>
              <a:t>Joey Paquet, 2000-2020</a:t>
            </a:r>
            <a:endParaRPr lang="en-US" altLang="en-US" sz="90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46085" name="Slide Number Placeholder 4">
            <a:extLst>
              <a:ext uri="{FF2B5EF4-FFF2-40B4-BE49-F238E27FC236}">
                <a16:creationId xmlns:a16="http://schemas.microsoft.com/office/drawing/2014/main" id="{972674BA-9038-43CB-A5E6-C47A87E151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8001000" y="26988"/>
            <a:ext cx="1066800" cy="10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9220B176-68A3-456B-B273-4B02F501C137}" type="slidenum">
              <a:rPr lang="en-US" altLang="en-US" smtClean="0"/>
              <a:pPr>
                <a:defRPr/>
              </a:pPr>
              <a:t>12</a:t>
            </a:fld>
            <a:endParaRPr lang="en-US" altLang="en-US" sz="90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122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1">
            <a:extLst>
              <a:ext uri="{FF2B5EF4-FFF2-40B4-BE49-F238E27FC236}">
                <a16:creationId xmlns:a16="http://schemas.microsoft.com/office/drawing/2014/main" id="{E7C83EA8-3499-41B2-AB9D-4D389FB1B6EE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277541" y="1504950"/>
            <a:ext cx="6481763" cy="283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with recursive function calls, the problem is that several instances of the same function can be running at the same time, hence there is a need to store a separate state of each function instances of the same function. 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To enable more than one function instance to run at the same time, all the variables and parameters of a running function are stored in a stack frame which is dynamically allocated on a function call stack.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Another problem with multiple function instances is that r15 is used to store the return address that is going to be branched upon after a call. If there is more than one consecutive call (i.e. main calls f1, then f1 calls f2), then the return address needs to be stored in the function call’s stack frame.  </a:t>
            </a:r>
          </a:p>
          <a:p>
            <a:endParaRPr lang="en-US" altLang="en-US" dirty="0"/>
          </a:p>
          <a:p>
            <a:endParaRPr lang="en-US" altLang="en-US" dirty="0"/>
          </a:p>
          <a:p>
            <a:pPr lvl="1"/>
            <a:endParaRPr lang="en-US" altLang="en-US" sz="135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8EA338E-264F-4BE0-949E-1C0862ED0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541" y="134541"/>
            <a:ext cx="6597253" cy="738664"/>
          </a:xfrm>
        </p:spPr>
        <p:txBody>
          <a:bodyPr/>
          <a:lstStyle/>
          <a:p>
            <a:pPr>
              <a:defRPr/>
            </a:pPr>
            <a:br>
              <a:rPr lang="en-CA" dirty="0"/>
            </a:br>
            <a:r>
              <a:rPr lang="en-CA" dirty="0"/>
              <a:t> multiple function call instances</a:t>
            </a:r>
          </a:p>
        </p:txBody>
      </p:sp>
      <p:sp>
        <p:nvSpPr>
          <p:cNvPr id="46084" name="Footer Placeholder 3">
            <a:extLst>
              <a:ext uri="{FF2B5EF4-FFF2-40B4-BE49-F238E27FC236}">
                <a16:creationId xmlns:a16="http://schemas.microsoft.com/office/drawing/2014/main" id="{E44E14A1-E890-4B21-B39B-F234255604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308850" y="6704013"/>
            <a:ext cx="1892300" cy="10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CA"/>
              <a:t>Joey Paquet, 2000-2020</a:t>
            </a:r>
            <a:endParaRPr lang="en-US" altLang="en-US" sz="90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46085" name="Slide Number Placeholder 4">
            <a:extLst>
              <a:ext uri="{FF2B5EF4-FFF2-40B4-BE49-F238E27FC236}">
                <a16:creationId xmlns:a16="http://schemas.microsoft.com/office/drawing/2014/main" id="{972674BA-9038-43CB-A5E6-C47A87E151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8001000" y="26988"/>
            <a:ext cx="1066800" cy="10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9220B176-68A3-456B-B273-4B02F501C137}" type="slidenum">
              <a:rPr lang="en-US" altLang="en-US" smtClean="0"/>
              <a:pPr>
                <a:defRPr/>
              </a:pPr>
              <a:t>13</a:t>
            </a:fld>
            <a:endParaRPr lang="en-US" altLang="en-US" sz="90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903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1">
            <a:extLst>
              <a:ext uri="{FF2B5EF4-FFF2-40B4-BE49-F238E27FC236}">
                <a16:creationId xmlns:a16="http://schemas.microsoft.com/office/drawing/2014/main" id="{E7C83EA8-3499-41B2-AB9D-4D389FB1B6EE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09600" y="1504950"/>
            <a:ext cx="8382000" cy="24575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300" dirty="0">
              <a:solidFill>
                <a:schemeClr val="bg1"/>
              </a:solidFill>
              <a:latin typeface="Tahoma"/>
              <a:cs typeface="Tahoma"/>
            </a:endParaRPr>
          </a:p>
          <a:p>
            <a:pPr marL="2857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300" dirty="0">
                <a:solidFill>
                  <a:schemeClr val="bg1"/>
                </a:solidFill>
                <a:latin typeface="Tahoma"/>
                <a:cs typeface="Tahoma"/>
              </a:rPr>
              <a:t>The location of the stack frame on top of the stack (</a:t>
            </a:r>
            <a:r>
              <a:rPr lang="en-US" altLang="en-US" sz="1300" dirty="0" err="1">
                <a:solidFill>
                  <a:schemeClr val="bg1"/>
                </a:solidFill>
                <a:latin typeface="Tahoma"/>
                <a:cs typeface="Tahoma"/>
              </a:rPr>
              <a:t>topofstack</a:t>
            </a:r>
            <a:r>
              <a:rPr lang="en-US" altLang="en-US" sz="1300" dirty="0">
                <a:solidFill>
                  <a:schemeClr val="bg1"/>
                </a:solidFill>
                <a:latin typeface="Tahoma"/>
                <a:cs typeface="Tahoma"/>
              </a:rPr>
              <a:t>) is managed by adding/subtracting stack frame sizes as an accumulated offset from the base address of the stack (</a:t>
            </a:r>
            <a:r>
              <a:rPr lang="en-US" altLang="en-US" sz="1300" dirty="0" err="1">
                <a:solidFill>
                  <a:schemeClr val="bg1"/>
                </a:solidFill>
                <a:latin typeface="Tahoma"/>
                <a:cs typeface="Tahoma"/>
              </a:rPr>
              <a:t>fstack</a:t>
            </a:r>
            <a:r>
              <a:rPr lang="en-US" altLang="en-US" sz="1300" dirty="0">
                <a:solidFill>
                  <a:schemeClr val="bg1"/>
                </a:solidFill>
                <a:latin typeface="Tahoma"/>
                <a:cs typeface="Tahoma"/>
              </a:rPr>
              <a:t>). </a:t>
            </a:r>
          </a:p>
          <a:p>
            <a:pPr marL="2857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300" dirty="0">
              <a:solidFill>
                <a:schemeClr val="bg1"/>
              </a:solidFill>
              <a:latin typeface="Tahoma"/>
              <a:cs typeface="Tahoma"/>
            </a:endParaRPr>
          </a:p>
          <a:p>
            <a:pPr marL="2857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300" dirty="0">
                <a:solidFill>
                  <a:schemeClr val="bg1"/>
                </a:solidFill>
                <a:latin typeface="Tahoma"/>
                <a:cs typeface="Tahoma"/>
              </a:rPr>
              <a:t>Before a function is called, </a:t>
            </a:r>
            <a:r>
              <a:rPr lang="en-US" altLang="en-US" sz="1300" dirty="0" err="1">
                <a:solidFill>
                  <a:schemeClr val="bg1"/>
                </a:solidFill>
                <a:latin typeface="Tahoma"/>
                <a:cs typeface="Tahoma"/>
              </a:rPr>
              <a:t>topofstack</a:t>
            </a:r>
            <a:r>
              <a:rPr lang="en-US" altLang="en-US" sz="1300" dirty="0">
                <a:solidFill>
                  <a:schemeClr val="bg1"/>
                </a:solidFill>
                <a:latin typeface="Tahoma"/>
                <a:cs typeface="Tahoma"/>
              </a:rPr>
              <a:t> is incremented by the stack frame size of the function currently being executed. </a:t>
            </a:r>
          </a:p>
          <a:p>
            <a:pPr marL="2857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300" dirty="0">
                <a:solidFill>
                  <a:schemeClr val="bg1"/>
                </a:solidFill>
                <a:latin typeface="Tahoma"/>
                <a:cs typeface="Tahoma"/>
              </a:rPr>
              <a:t>Then, when the functions’ code uses its local variables, it refers to them using offsets relative to </a:t>
            </a:r>
            <a:r>
              <a:rPr lang="en-US" altLang="en-US" sz="1300" dirty="0" err="1">
                <a:solidFill>
                  <a:schemeClr val="bg1"/>
                </a:solidFill>
                <a:latin typeface="Tahoma"/>
                <a:cs typeface="Tahoma"/>
              </a:rPr>
              <a:t>topofstack</a:t>
            </a:r>
            <a:r>
              <a:rPr lang="en-US" altLang="en-US" sz="1300" dirty="0">
                <a:solidFill>
                  <a:schemeClr val="bg1"/>
                </a:solidFill>
                <a:latin typeface="Tahoma"/>
                <a:cs typeface="Tahoma"/>
              </a:rPr>
              <a:t>.</a:t>
            </a:r>
          </a:p>
          <a:p>
            <a:pPr marL="2857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300" dirty="0">
              <a:solidFill>
                <a:schemeClr val="bg1"/>
              </a:solidFill>
              <a:latin typeface="Tahoma"/>
              <a:cs typeface="Tahoma"/>
            </a:endParaRPr>
          </a:p>
          <a:p>
            <a:pPr marL="2857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300" dirty="0">
                <a:solidFill>
                  <a:schemeClr val="bg1"/>
                </a:solidFill>
                <a:latin typeface="Tahoma"/>
                <a:cs typeface="Tahoma"/>
              </a:rPr>
              <a:t>After the function returns, the calling function “removes” the called function’s stack frame, i.e. </a:t>
            </a:r>
            <a:r>
              <a:rPr lang="en-US" altLang="en-US" sz="1300" dirty="0" err="1">
                <a:solidFill>
                  <a:schemeClr val="bg1"/>
                </a:solidFill>
                <a:latin typeface="Tahoma"/>
                <a:cs typeface="Tahoma"/>
              </a:rPr>
              <a:t>topofstack</a:t>
            </a:r>
            <a:r>
              <a:rPr lang="en-US" altLang="en-US" sz="1300" dirty="0">
                <a:solidFill>
                  <a:schemeClr val="bg1"/>
                </a:solidFill>
                <a:latin typeface="Tahoma"/>
                <a:cs typeface="Tahoma"/>
              </a:rPr>
              <a:t> is decremented by its function call stack frame size.  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endParaRPr lang="en-US" altLang="en-US" dirty="0"/>
          </a:p>
          <a:p>
            <a:pPr lvl="1"/>
            <a:endParaRPr lang="en-US" altLang="en-US" sz="135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8EA338E-264F-4BE0-949E-1C0862ED0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541" y="134541"/>
            <a:ext cx="6597253" cy="738664"/>
          </a:xfrm>
        </p:spPr>
        <p:txBody>
          <a:bodyPr/>
          <a:lstStyle/>
          <a:p>
            <a:pPr>
              <a:defRPr/>
            </a:pPr>
            <a:br>
              <a:rPr lang="en-CA" dirty="0"/>
            </a:br>
            <a:r>
              <a:rPr lang="en-CA" dirty="0"/>
              <a:t> function call stack and stack frames</a:t>
            </a:r>
          </a:p>
        </p:txBody>
      </p:sp>
      <p:sp>
        <p:nvSpPr>
          <p:cNvPr id="46084" name="Footer Placeholder 3">
            <a:extLst>
              <a:ext uri="{FF2B5EF4-FFF2-40B4-BE49-F238E27FC236}">
                <a16:creationId xmlns:a16="http://schemas.microsoft.com/office/drawing/2014/main" id="{E44E14A1-E890-4B21-B39B-F234255604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308850" y="6704013"/>
            <a:ext cx="1892300" cy="10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CA"/>
              <a:t>Joey Paquet, 2000-2020</a:t>
            </a:r>
            <a:endParaRPr lang="en-US" altLang="en-US" sz="90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46085" name="Slide Number Placeholder 4">
            <a:extLst>
              <a:ext uri="{FF2B5EF4-FFF2-40B4-BE49-F238E27FC236}">
                <a16:creationId xmlns:a16="http://schemas.microsoft.com/office/drawing/2014/main" id="{972674BA-9038-43CB-A5E6-C47A87E151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8001000" y="26988"/>
            <a:ext cx="1066800" cy="10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9220B176-68A3-456B-B273-4B02F501C137}" type="slidenum">
              <a:rPr lang="en-US" altLang="en-US" smtClean="0"/>
              <a:pPr>
                <a:defRPr/>
              </a:pPr>
              <a:t>14</a:t>
            </a:fld>
            <a:endParaRPr lang="en-US" altLang="en-US" sz="90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860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8EA338E-264F-4BE0-949E-1C0862ED0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541" y="134541"/>
            <a:ext cx="6597253" cy="738664"/>
          </a:xfrm>
        </p:spPr>
        <p:txBody>
          <a:bodyPr/>
          <a:lstStyle/>
          <a:p>
            <a:pPr>
              <a:defRPr/>
            </a:pPr>
            <a:br>
              <a:rPr lang="en-CA" dirty="0"/>
            </a:br>
            <a:r>
              <a:rPr lang="en-CA" dirty="0"/>
              <a:t> function call stack and stack frames</a:t>
            </a:r>
          </a:p>
        </p:txBody>
      </p:sp>
      <p:sp>
        <p:nvSpPr>
          <p:cNvPr id="46084" name="Footer Placeholder 3">
            <a:extLst>
              <a:ext uri="{FF2B5EF4-FFF2-40B4-BE49-F238E27FC236}">
                <a16:creationId xmlns:a16="http://schemas.microsoft.com/office/drawing/2014/main" id="{E44E14A1-E890-4B21-B39B-F234255604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308850" y="6704013"/>
            <a:ext cx="1892300" cy="10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CA"/>
              <a:t>Joey Paquet, 2000-2020</a:t>
            </a:r>
            <a:endParaRPr lang="en-US" altLang="en-US" sz="90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46085" name="Slide Number Placeholder 4">
            <a:extLst>
              <a:ext uri="{FF2B5EF4-FFF2-40B4-BE49-F238E27FC236}">
                <a16:creationId xmlns:a16="http://schemas.microsoft.com/office/drawing/2014/main" id="{972674BA-9038-43CB-A5E6-C47A87E151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8001000" y="26988"/>
            <a:ext cx="1066800" cy="10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9220B176-68A3-456B-B273-4B02F501C137}" type="slidenum">
              <a:rPr lang="en-US" altLang="en-US" smtClean="0"/>
              <a:pPr>
                <a:defRPr/>
              </a:pPr>
              <a:t>15</a:t>
            </a:fld>
            <a:endParaRPr lang="en-US" altLang="en-US" sz="90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76674B-827F-4A45-9162-FB1286B4EDE6}"/>
              </a:ext>
            </a:extLst>
          </p:cNvPr>
          <p:cNvSpPr txBox="1"/>
          <p:nvPr/>
        </p:nvSpPr>
        <p:spPr>
          <a:xfrm>
            <a:off x="685800" y="1428750"/>
            <a:ext cx="20574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800" dirty="0">
                <a:solidFill>
                  <a:srgbClr val="00B050"/>
                </a:solidFill>
                <a:latin typeface="Consolas" panose="020B0609020204030204" pitchFamily="49" charset="0"/>
              </a:rPr>
              <a:t>program{</a:t>
            </a:r>
          </a:p>
          <a:p>
            <a:r>
              <a:rPr lang="en-US" altLang="en-US" sz="1800" dirty="0">
                <a:solidFill>
                  <a:srgbClr val="00B050"/>
                </a:solidFill>
                <a:latin typeface="Consolas" panose="020B0609020204030204" pitchFamily="49" charset="0"/>
              </a:rPr>
              <a:t>  int a;</a:t>
            </a:r>
          </a:p>
          <a:p>
            <a:r>
              <a:rPr lang="en-US" altLang="en-US" sz="1800" dirty="0">
                <a:solidFill>
                  <a:srgbClr val="00B050"/>
                </a:solidFill>
                <a:latin typeface="Consolas" panose="020B0609020204030204" pitchFamily="49" charset="0"/>
              </a:rPr>
              <a:t>  float b;</a:t>
            </a:r>
          </a:p>
          <a:p>
            <a:r>
              <a:rPr lang="en-US" altLang="en-US" sz="1800" dirty="0">
                <a:solidFill>
                  <a:srgbClr val="00B050"/>
                </a:solidFill>
                <a:latin typeface="Consolas" panose="020B0609020204030204" pitchFamily="49" charset="0"/>
              </a:rPr>
              <a:t>  … f1(…) … }</a:t>
            </a:r>
          </a:p>
          <a:p>
            <a:endParaRPr lang="en-US" altLang="en-US" sz="1800" dirty="0">
              <a:solidFill>
                <a:srgbClr val="00B050"/>
              </a:solidFill>
              <a:latin typeface="Consolas" panose="020B0609020204030204" pitchFamily="49" charset="0"/>
            </a:endParaRPr>
          </a:p>
          <a:p>
            <a:r>
              <a:rPr lang="en-US" altLang="en-US" sz="1800" dirty="0">
                <a:solidFill>
                  <a:srgbClr val="00B050"/>
                </a:solidFill>
                <a:latin typeface="Consolas" panose="020B0609020204030204" pitchFamily="49" charset="0"/>
              </a:rPr>
              <a:t>int f1(…){</a:t>
            </a:r>
          </a:p>
          <a:p>
            <a:r>
              <a:rPr lang="en-US" altLang="en-US" sz="1800" dirty="0">
                <a:solidFill>
                  <a:srgbClr val="00B050"/>
                </a:solidFill>
                <a:latin typeface="Consolas" panose="020B0609020204030204" pitchFamily="49" charset="0"/>
              </a:rPr>
              <a:t>  float a[2];</a:t>
            </a:r>
          </a:p>
          <a:p>
            <a:r>
              <a:rPr lang="en-US" altLang="en-US" sz="1800" dirty="0">
                <a:solidFill>
                  <a:srgbClr val="00B050"/>
                </a:solidFill>
                <a:latin typeface="Consolas" panose="020B0609020204030204" pitchFamily="49" charset="0"/>
              </a:rPr>
              <a:t>  int b;</a:t>
            </a:r>
          </a:p>
          <a:p>
            <a:r>
              <a:rPr lang="en-US" altLang="en-US" sz="1800" dirty="0">
                <a:solidFill>
                  <a:srgbClr val="00B050"/>
                </a:solidFill>
                <a:latin typeface="Consolas" panose="020B0609020204030204" pitchFamily="49" charset="0"/>
              </a:rPr>
              <a:t>  … f2(…) …}</a:t>
            </a:r>
          </a:p>
          <a:p>
            <a:endParaRPr lang="en-US" altLang="en-US" sz="1800" dirty="0">
              <a:solidFill>
                <a:srgbClr val="00B050"/>
              </a:solidFill>
              <a:latin typeface="Consolas" panose="020B0609020204030204" pitchFamily="49" charset="0"/>
            </a:endParaRPr>
          </a:p>
          <a:p>
            <a:r>
              <a:rPr lang="en-US" altLang="en-US" sz="1800" dirty="0">
                <a:solidFill>
                  <a:srgbClr val="00B050"/>
                </a:solidFill>
                <a:latin typeface="Consolas" panose="020B0609020204030204" pitchFamily="49" charset="0"/>
              </a:rPr>
              <a:t>int f2(…){</a:t>
            </a:r>
          </a:p>
          <a:p>
            <a:r>
              <a:rPr lang="en-US" altLang="en-US" sz="1800" dirty="0">
                <a:solidFill>
                  <a:srgbClr val="00B050"/>
                </a:solidFill>
                <a:latin typeface="Consolas" panose="020B0609020204030204" pitchFamily="49" charset="0"/>
              </a:rPr>
              <a:t>  int </a:t>
            </a:r>
            <a:r>
              <a:rPr lang="en-US" altLang="en-US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x,y</a:t>
            </a:r>
            <a:r>
              <a:rPr lang="en-US" altLang="en-US" sz="1800" dirty="0">
                <a:solidFill>
                  <a:srgbClr val="00B050"/>
                </a:solidFill>
                <a:latin typeface="Consolas" panose="020B0609020204030204" pitchFamily="49" charset="0"/>
              </a:rPr>
              <a:t>; }</a:t>
            </a:r>
            <a:endParaRPr lang="en-US" dirty="0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851E9508-A6DE-448B-8643-632BC10AF9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4000"/>
            <a:ext cx="63246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3398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1">
            <a:extLst>
              <a:ext uri="{FF2B5EF4-FFF2-40B4-BE49-F238E27FC236}">
                <a16:creationId xmlns:a16="http://schemas.microsoft.com/office/drawing/2014/main" id="{E7C83EA8-3499-41B2-AB9D-4D389FB1B6EE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80677" y="1883100"/>
            <a:ext cx="8382000" cy="1377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300" dirty="0">
              <a:solidFill>
                <a:schemeClr val="bg1"/>
              </a:solidFill>
              <a:latin typeface="Tahoma"/>
              <a:cs typeface="Tahoma"/>
            </a:endParaRPr>
          </a:p>
          <a:p>
            <a:pPr marL="2857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300" dirty="0">
                <a:solidFill>
                  <a:schemeClr val="bg1"/>
                </a:solidFill>
                <a:latin typeface="Tahoma"/>
                <a:cs typeface="Tahoma"/>
              </a:rPr>
              <a:t>The first step is to compute the size of all variables involved in the compiled program. </a:t>
            </a:r>
          </a:p>
          <a:p>
            <a:pPr marL="2857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300" dirty="0">
                <a:solidFill>
                  <a:schemeClr val="bg1"/>
                </a:solidFill>
                <a:latin typeface="Tahoma"/>
                <a:cs typeface="Tahoma"/>
              </a:rPr>
              <a:t>These can be stored in the symbol tables. </a:t>
            </a:r>
          </a:p>
          <a:p>
            <a:pPr marL="2857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300" dirty="0">
                <a:solidFill>
                  <a:schemeClr val="bg1"/>
                </a:solidFill>
                <a:latin typeface="Tahoma"/>
                <a:cs typeface="Tahoma"/>
              </a:rPr>
              <a:t>Memory also needs to be reserved for intermediate results, and literal values used in the compiled program. </a:t>
            </a:r>
          </a:p>
          <a:p>
            <a:pPr marL="2857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300" dirty="0">
                <a:solidFill>
                  <a:schemeClr val="bg1"/>
                </a:solidFill>
                <a:latin typeface="Tahoma"/>
                <a:cs typeface="Tahoma"/>
              </a:rPr>
              <a:t>Then you can compute the offset of each element in a reserved block</a:t>
            </a:r>
          </a:p>
          <a:p>
            <a:endParaRPr lang="en-US" altLang="en-US" dirty="0"/>
          </a:p>
          <a:p>
            <a:pPr lvl="1"/>
            <a:endParaRPr lang="en-US" altLang="en-US" sz="135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8EA338E-264F-4BE0-949E-1C0862ED0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541" y="256714"/>
            <a:ext cx="6597253" cy="1377300"/>
          </a:xfrm>
        </p:spPr>
        <p:txBody>
          <a:bodyPr/>
          <a:lstStyle/>
          <a:p>
            <a:pPr>
              <a:defRPr/>
            </a:pPr>
            <a:br>
              <a:rPr lang="en-CA" dirty="0"/>
            </a:br>
            <a:br>
              <a:rPr lang="en-CA" dirty="0"/>
            </a:br>
            <a:r>
              <a:rPr lang="en-US" dirty="0"/>
              <a:t>function call stack</a:t>
            </a:r>
            <a:r>
              <a:rPr lang="en-CA" dirty="0"/>
              <a:t>: compute variables/block sizes and offsets</a:t>
            </a:r>
          </a:p>
        </p:txBody>
      </p:sp>
      <p:sp>
        <p:nvSpPr>
          <p:cNvPr id="46084" name="Footer Placeholder 3">
            <a:extLst>
              <a:ext uri="{FF2B5EF4-FFF2-40B4-BE49-F238E27FC236}">
                <a16:creationId xmlns:a16="http://schemas.microsoft.com/office/drawing/2014/main" id="{E44E14A1-E890-4B21-B39B-F234255604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308850" y="6704013"/>
            <a:ext cx="1892300" cy="10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CA"/>
              <a:t>Joey Paquet, 2000-2020</a:t>
            </a:r>
            <a:endParaRPr lang="en-US" altLang="en-US" sz="90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46085" name="Slide Number Placeholder 4">
            <a:extLst>
              <a:ext uri="{FF2B5EF4-FFF2-40B4-BE49-F238E27FC236}">
                <a16:creationId xmlns:a16="http://schemas.microsoft.com/office/drawing/2014/main" id="{972674BA-9038-43CB-A5E6-C47A87E151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8001000" y="26988"/>
            <a:ext cx="1066800" cy="10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9220B176-68A3-456B-B273-4B02F501C137}" type="slidenum">
              <a:rPr lang="en-US" altLang="en-US" smtClean="0"/>
              <a:pPr>
                <a:defRPr/>
              </a:pPr>
              <a:t>16</a:t>
            </a:fld>
            <a:endParaRPr lang="en-US" altLang="en-US" sz="90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641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1">
            <a:extLst>
              <a:ext uri="{FF2B5EF4-FFF2-40B4-BE49-F238E27FC236}">
                <a16:creationId xmlns:a16="http://schemas.microsoft.com/office/drawing/2014/main" id="{E7C83EA8-3499-41B2-AB9D-4D389FB1B6EE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85800" y="1334528"/>
            <a:ext cx="8382000" cy="877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en-US" dirty="0"/>
              <a:t>Example</a:t>
            </a:r>
          </a:p>
          <a:p>
            <a:endParaRPr lang="en-US" altLang="en-US" dirty="0"/>
          </a:p>
          <a:p>
            <a:endParaRPr lang="en-US" altLang="en-US" dirty="0"/>
          </a:p>
          <a:p>
            <a:pPr lvl="1"/>
            <a:endParaRPr lang="en-US" altLang="en-US" sz="135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8EA338E-264F-4BE0-949E-1C0862ED0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-400050"/>
            <a:ext cx="6597253" cy="1821875"/>
          </a:xfrm>
        </p:spPr>
        <p:txBody>
          <a:bodyPr/>
          <a:lstStyle/>
          <a:p>
            <a:pPr>
              <a:defRPr/>
            </a:pPr>
            <a:br>
              <a:rPr lang="en-CA" dirty="0"/>
            </a:br>
            <a:br>
              <a:rPr lang="en-CA" dirty="0"/>
            </a:br>
            <a:r>
              <a:rPr lang="en-US" dirty="0"/>
              <a:t>function call stack</a:t>
            </a:r>
            <a:r>
              <a:rPr lang="en-CA" dirty="0"/>
              <a:t>: compute variables/block sizes and offsets</a:t>
            </a:r>
          </a:p>
        </p:txBody>
      </p:sp>
      <p:sp>
        <p:nvSpPr>
          <p:cNvPr id="46084" name="Footer Placeholder 3">
            <a:extLst>
              <a:ext uri="{FF2B5EF4-FFF2-40B4-BE49-F238E27FC236}">
                <a16:creationId xmlns:a16="http://schemas.microsoft.com/office/drawing/2014/main" id="{E44E14A1-E890-4B21-B39B-F234255604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308850" y="6704013"/>
            <a:ext cx="1892300" cy="10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CA"/>
              <a:t>Joey Paquet, 2000-2020</a:t>
            </a:r>
            <a:endParaRPr lang="en-US" altLang="en-US" sz="90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46085" name="Slide Number Placeholder 4">
            <a:extLst>
              <a:ext uri="{FF2B5EF4-FFF2-40B4-BE49-F238E27FC236}">
                <a16:creationId xmlns:a16="http://schemas.microsoft.com/office/drawing/2014/main" id="{972674BA-9038-43CB-A5E6-C47A87E151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8001000" y="26988"/>
            <a:ext cx="1066800" cy="10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9220B176-68A3-456B-B273-4B02F501C137}" type="slidenum">
              <a:rPr lang="en-US" altLang="en-US" smtClean="0"/>
              <a:pPr>
                <a:defRPr/>
              </a:pPr>
              <a:t>17</a:t>
            </a:fld>
            <a:endParaRPr lang="en-US" altLang="en-US" sz="90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DEFC57F5-5B03-455B-9C9E-1D097CA59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440" y="1600371"/>
            <a:ext cx="1312863" cy="20939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000" b="1" dirty="0">
                <a:solidFill>
                  <a:srgbClr val="00B050"/>
                </a:solidFill>
                <a:latin typeface="Consolas" panose="020B0609020204030204" pitchFamily="49" charset="0"/>
              </a:rPr>
              <a:t>program{</a:t>
            </a:r>
          </a:p>
          <a:p>
            <a:r>
              <a:rPr lang="en-US" altLang="en-US" sz="1000" b="1" dirty="0">
                <a:solidFill>
                  <a:srgbClr val="00B050"/>
                </a:solidFill>
                <a:latin typeface="Consolas" panose="020B0609020204030204" pitchFamily="49" charset="0"/>
              </a:rPr>
              <a:t>  int a;</a:t>
            </a:r>
          </a:p>
          <a:p>
            <a:r>
              <a:rPr lang="en-US" altLang="en-US" sz="1000" b="1" dirty="0">
                <a:solidFill>
                  <a:srgbClr val="00B050"/>
                </a:solidFill>
                <a:latin typeface="Consolas" panose="020B0609020204030204" pitchFamily="49" charset="0"/>
              </a:rPr>
              <a:t>  int b;</a:t>
            </a:r>
          </a:p>
          <a:p>
            <a:r>
              <a:rPr lang="en-US" altLang="en-US" sz="1000" b="1" dirty="0">
                <a:solidFill>
                  <a:srgbClr val="00B050"/>
                </a:solidFill>
                <a:latin typeface="Consolas" panose="020B0609020204030204" pitchFamily="49" charset="0"/>
              </a:rPr>
              <a:t>  int c;</a:t>
            </a:r>
          </a:p>
          <a:p>
            <a:r>
              <a:rPr lang="en-US" altLang="en-US" sz="1000" b="1" dirty="0">
                <a:solidFill>
                  <a:srgbClr val="00B050"/>
                </a:solidFill>
                <a:latin typeface="Consolas" panose="020B0609020204030204" pitchFamily="49" charset="0"/>
              </a:rPr>
              <a:t>  a = 1;</a:t>
            </a:r>
          </a:p>
          <a:p>
            <a:r>
              <a:rPr lang="en-US" altLang="en-US" sz="1000" b="1" dirty="0">
                <a:solidFill>
                  <a:srgbClr val="00B050"/>
                </a:solidFill>
                <a:latin typeface="Consolas" panose="020B0609020204030204" pitchFamily="49" charset="0"/>
              </a:rPr>
              <a:t>  put(a);</a:t>
            </a:r>
          </a:p>
          <a:p>
            <a:r>
              <a:rPr lang="en-US" altLang="en-US" sz="1000" b="1" dirty="0">
                <a:solidFill>
                  <a:srgbClr val="00B050"/>
                </a:solidFill>
                <a:latin typeface="Consolas" panose="020B0609020204030204" pitchFamily="49" charset="0"/>
              </a:rPr>
              <a:t>  b = 2;</a:t>
            </a:r>
          </a:p>
          <a:p>
            <a:r>
              <a:rPr lang="en-US" altLang="en-US" sz="1000" b="1" dirty="0">
                <a:solidFill>
                  <a:srgbClr val="00B050"/>
                </a:solidFill>
                <a:latin typeface="Consolas" panose="020B0609020204030204" pitchFamily="49" charset="0"/>
              </a:rPr>
              <a:t>  put(b);</a:t>
            </a:r>
          </a:p>
          <a:p>
            <a:r>
              <a:rPr lang="en-US" altLang="en-US" sz="1000" b="1" dirty="0">
                <a:solidFill>
                  <a:srgbClr val="00B050"/>
                </a:solidFill>
                <a:latin typeface="Consolas" panose="020B0609020204030204" pitchFamily="49" charset="0"/>
              </a:rPr>
              <a:t>  c = 3;</a:t>
            </a:r>
          </a:p>
          <a:p>
            <a:r>
              <a:rPr lang="en-US" altLang="en-US" sz="1000" b="1" dirty="0">
                <a:solidFill>
                  <a:srgbClr val="00B050"/>
                </a:solidFill>
                <a:latin typeface="Consolas" panose="020B0609020204030204" pitchFamily="49" charset="0"/>
              </a:rPr>
              <a:t>  put(c);</a:t>
            </a:r>
          </a:p>
          <a:p>
            <a:r>
              <a:rPr lang="en-US" altLang="en-US" sz="1000" b="1" dirty="0">
                <a:solidFill>
                  <a:srgbClr val="00B050"/>
                </a:solidFill>
                <a:latin typeface="Consolas" panose="020B0609020204030204" pitchFamily="49" charset="0"/>
              </a:rPr>
              <a:t>  a = a + b c;</a:t>
            </a:r>
          </a:p>
          <a:p>
            <a:r>
              <a:rPr lang="en-US" altLang="en-US" sz="1000" b="1" dirty="0">
                <a:solidFill>
                  <a:srgbClr val="00B050"/>
                </a:solidFill>
                <a:latin typeface="Consolas" panose="020B0609020204030204" pitchFamily="49" charset="0"/>
              </a:rPr>
              <a:t>  put(a + 6);</a:t>
            </a:r>
          </a:p>
          <a:p>
            <a:r>
              <a:rPr lang="en-US" altLang="en-US" sz="1000" b="1" dirty="0">
                <a:solidFill>
                  <a:srgbClr val="00B050"/>
                </a:solidFill>
                <a:latin typeface="Consolas" panose="020B0609020204030204" pitchFamily="49" charset="0"/>
              </a:rPr>
              <a:t>} // result = 13</a:t>
            </a:r>
            <a:endParaRPr lang="en-US" altLang="en-US" sz="1000" b="1" dirty="0">
              <a:solidFill>
                <a:srgbClr val="00B05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A7F0D6-DBC9-4599-9940-429FF4339E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8651" y="1286290"/>
            <a:ext cx="4905375" cy="2256648"/>
          </a:xfrm>
          <a:prstGeom prst="rect">
            <a:avLst/>
          </a:prstGeom>
        </p:spPr>
      </p:pic>
      <p:pic>
        <p:nvPicPr>
          <p:cNvPr id="10" name="Picture 1">
            <a:extLst>
              <a:ext uri="{FF2B5EF4-FFF2-40B4-BE49-F238E27FC236}">
                <a16:creationId xmlns:a16="http://schemas.microsoft.com/office/drawing/2014/main" id="{4F31240C-AA17-4829-8926-6D844E50B5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672032"/>
            <a:ext cx="2881313" cy="1368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1C9D1CB-741A-41DE-B379-600FD87A7885}"/>
              </a:ext>
            </a:extLst>
          </p:cNvPr>
          <p:cNvCxnSpPr>
            <a:cxnSpLocks/>
          </p:cNvCxnSpPr>
          <p:nvPr/>
        </p:nvCxnSpPr>
        <p:spPr>
          <a:xfrm>
            <a:off x="3674269" y="4476750"/>
            <a:ext cx="576262" cy="358775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897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1">
            <a:extLst>
              <a:ext uri="{FF2B5EF4-FFF2-40B4-BE49-F238E27FC236}">
                <a16:creationId xmlns:a16="http://schemas.microsoft.com/office/drawing/2014/main" id="{E7C83EA8-3499-41B2-AB9D-4D389FB1B6EE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277541" y="895350"/>
            <a:ext cx="6481763" cy="46935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endParaRPr lang="en-US" altLang="en-US" dirty="0"/>
          </a:p>
          <a:p>
            <a:endParaRPr lang="en-CA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8EA338E-264F-4BE0-949E-1C0862ED0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541" y="134541"/>
            <a:ext cx="6597253" cy="738664"/>
          </a:xfrm>
        </p:spPr>
        <p:txBody>
          <a:bodyPr/>
          <a:lstStyle/>
          <a:p>
            <a:pPr>
              <a:defRPr/>
            </a:pPr>
            <a:br>
              <a:rPr lang="en-CA" dirty="0"/>
            </a:br>
            <a:r>
              <a:rPr lang="en-US" dirty="0"/>
              <a:t>Function calls using stack: full example</a:t>
            </a:r>
            <a:endParaRPr lang="en-CA" dirty="0"/>
          </a:p>
        </p:txBody>
      </p:sp>
      <p:sp>
        <p:nvSpPr>
          <p:cNvPr id="46084" name="Footer Placeholder 3">
            <a:extLst>
              <a:ext uri="{FF2B5EF4-FFF2-40B4-BE49-F238E27FC236}">
                <a16:creationId xmlns:a16="http://schemas.microsoft.com/office/drawing/2014/main" id="{E44E14A1-E890-4B21-B39B-F234255604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308850" y="6704013"/>
            <a:ext cx="1892300" cy="10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CA"/>
              <a:t>Joey Paquet, 2000-2020</a:t>
            </a:r>
            <a:endParaRPr lang="en-US" altLang="en-US" sz="90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46085" name="Slide Number Placeholder 4">
            <a:extLst>
              <a:ext uri="{FF2B5EF4-FFF2-40B4-BE49-F238E27FC236}">
                <a16:creationId xmlns:a16="http://schemas.microsoft.com/office/drawing/2014/main" id="{972674BA-9038-43CB-A5E6-C47A87E151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8001000" y="26988"/>
            <a:ext cx="1066800" cy="10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9220B176-68A3-456B-B273-4B02F501C137}" type="slidenum">
              <a:rPr lang="en-US" altLang="en-US" smtClean="0"/>
              <a:pPr>
                <a:defRPr/>
              </a:pPr>
              <a:t>18</a:t>
            </a:fld>
            <a:endParaRPr lang="en-US" altLang="en-US" sz="90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0FC476-30C2-46B7-8FF1-F125F1AFF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112464"/>
            <a:ext cx="7848600" cy="387893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1">
            <a:extLst>
              <a:ext uri="{FF2B5EF4-FFF2-40B4-BE49-F238E27FC236}">
                <a16:creationId xmlns:a16="http://schemas.microsoft.com/office/drawing/2014/main" id="{E7C83EA8-3499-41B2-AB9D-4D389FB1B6EE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277541" y="895350"/>
            <a:ext cx="6481763" cy="46935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endParaRPr lang="en-US" altLang="en-US" dirty="0"/>
          </a:p>
          <a:p>
            <a:endParaRPr lang="en-CA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8EA338E-264F-4BE0-949E-1C0862ED0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925" y="26988"/>
            <a:ext cx="6597253" cy="738664"/>
          </a:xfrm>
        </p:spPr>
        <p:txBody>
          <a:bodyPr/>
          <a:lstStyle/>
          <a:p>
            <a:pPr>
              <a:defRPr/>
            </a:pPr>
            <a:br>
              <a:rPr lang="en-CA" dirty="0"/>
            </a:br>
            <a:r>
              <a:rPr lang="en-US" dirty="0"/>
              <a:t>Function calls using stack: full example</a:t>
            </a:r>
            <a:endParaRPr lang="en-CA" dirty="0"/>
          </a:p>
        </p:txBody>
      </p:sp>
      <p:sp>
        <p:nvSpPr>
          <p:cNvPr id="46084" name="Footer Placeholder 3">
            <a:extLst>
              <a:ext uri="{FF2B5EF4-FFF2-40B4-BE49-F238E27FC236}">
                <a16:creationId xmlns:a16="http://schemas.microsoft.com/office/drawing/2014/main" id="{E44E14A1-E890-4B21-B39B-F234255604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308850" y="6704013"/>
            <a:ext cx="1892300" cy="10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CA"/>
              <a:t>Joey Paquet, 2000-2020</a:t>
            </a:r>
            <a:endParaRPr lang="en-US" altLang="en-US" sz="90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46085" name="Slide Number Placeholder 4">
            <a:extLst>
              <a:ext uri="{FF2B5EF4-FFF2-40B4-BE49-F238E27FC236}">
                <a16:creationId xmlns:a16="http://schemas.microsoft.com/office/drawing/2014/main" id="{972674BA-9038-43CB-A5E6-C47A87E151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8001000" y="26988"/>
            <a:ext cx="1066800" cy="10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9220B176-68A3-456B-B273-4B02F501C137}" type="slidenum">
              <a:rPr lang="en-US" altLang="en-US" smtClean="0"/>
              <a:pPr>
                <a:defRPr/>
              </a:pPr>
              <a:t>19</a:t>
            </a:fld>
            <a:endParaRPr lang="en-US" altLang="en-US" sz="90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DEA7A6-E8A5-4A83-8F64-ED6234811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524" y="765652"/>
            <a:ext cx="7333967" cy="415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71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0525" y="454583"/>
            <a:ext cx="12801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30" dirty="0">
                <a:solidFill>
                  <a:srgbClr val="FFFFFF"/>
                </a:solidFill>
                <a:latin typeface="Century Gothic"/>
                <a:cs typeface="Century Gothic"/>
              </a:rPr>
              <a:t>Content</a:t>
            </a:r>
            <a:endParaRPr sz="24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85"/>
              </a:spcBef>
            </a:pPr>
            <a:fld id="{81D60167-4931-47E6-BA6A-407CBD079E47}" type="slidenum">
              <a:rPr spc="30" dirty="0"/>
              <a:t>2</a:t>
            </a:fld>
            <a:endParaRPr spc="30" dirty="0"/>
          </a:p>
        </p:txBody>
      </p:sp>
      <p:sp>
        <p:nvSpPr>
          <p:cNvPr id="3" name="object 3"/>
          <p:cNvSpPr txBox="1"/>
          <p:nvPr/>
        </p:nvSpPr>
        <p:spPr>
          <a:xfrm>
            <a:off x="1541852" y="1603490"/>
            <a:ext cx="5236210" cy="71120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98450" indent="-286385">
              <a:lnSpc>
                <a:spcPct val="100000"/>
              </a:lnSpc>
              <a:spcBef>
                <a:spcPts val="340"/>
              </a:spcBef>
              <a:buChar char="-"/>
              <a:tabLst>
                <a:tab pos="298450" algn="l"/>
                <a:tab pos="299085" algn="l"/>
              </a:tabLst>
            </a:pPr>
            <a:r>
              <a:rPr lang="en-US" sz="1300" dirty="0">
                <a:solidFill>
                  <a:srgbClr val="FFFFFF"/>
                </a:solidFill>
                <a:latin typeface="Tahoma"/>
                <a:cs typeface="Tahoma"/>
              </a:rPr>
              <a:t>Commands for running moon code</a:t>
            </a:r>
            <a:endParaRPr sz="1300" dirty="0">
              <a:latin typeface="Tahoma"/>
              <a:cs typeface="Tahoma"/>
            </a:endParaRPr>
          </a:p>
          <a:p>
            <a:pPr marL="298450" indent="-286385">
              <a:lnSpc>
                <a:spcPct val="100000"/>
              </a:lnSpc>
              <a:spcBef>
                <a:spcPts val="240"/>
              </a:spcBef>
              <a:buChar char="-"/>
              <a:tabLst>
                <a:tab pos="298450" algn="l"/>
                <a:tab pos="299085" algn="l"/>
              </a:tabLst>
            </a:pPr>
            <a:r>
              <a:rPr lang="en-US" sz="1300" spc="40" dirty="0">
                <a:solidFill>
                  <a:srgbClr val="FFFFFF"/>
                </a:solidFill>
                <a:latin typeface="Tahoma"/>
                <a:cs typeface="Tahoma"/>
              </a:rPr>
              <a:t>Important notes for Assignment 4</a:t>
            </a:r>
            <a:endParaRPr sz="1300" dirty="0">
              <a:latin typeface="Tahoma"/>
              <a:cs typeface="Tahoma"/>
            </a:endParaRPr>
          </a:p>
          <a:p>
            <a:pPr marL="298450" indent="-286385">
              <a:lnSpc>
                <a:spcPct val="100000"/>
              </a:lnSpc>
              <a:spcBef>
                <a:spcPts val="240"/>
              </a:spcBef>
              <a:buChar char="-"/>
              <a:tabLst>
                <a:tab pos="298450" algn="l"/>
                <a:tab pos="299085" algn="l"/>
              </a:tabLst>
            </a:pPr>
            <a:r>
              <a:rPr lang="en-US" sz="1300" dirty="0">
                <a:solidFill>
                  <a:srgbClr val="FFFFFF"/>
                </a:solidFill>
                <a:latin typeface="Tahoma"/>
                <a:cs typeface="Tahoma"/>
              </a:rPr>
              <a:t>Code generation for function definitions and function call stack</a:t>
            </a:r>
            <a:endParaRPr sz="13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1">
            <a:extLst>
              <a:ext uri="{FF2B5EF4-FFF2-40B4-BE49-F238E27FC236}">
                <a16:creationId xmlns:a16="http://schemas.microsoft.com/office/drawing/2014/main" id="{E7C83EA8-3499-41B2-AB9D-4D389FB1B6EE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277541" y="895350"/>
            <a:ext cx="6481763" cy="46935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endParaRPr lang="en-US" altLang="en-US" dirty="0"/>
          </a:p>
          <a:p>
            <a:endParaRPr lang="en-CA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8EA338E-264F-4BE0-949E-1C0862ED0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925" y="26988"/>
            <a:ext cx="6597253" cy="738664"/>
          </a:xfrm>
        </p:spPr>
        <p:txBody>
          <a:bodyPr/>
          <a:lstStyle/>
          <a:p>
            <a:pPr>
              <a:defRPr/>
            </a:pPr>
            <a:br>
              <a:rPr lang="en-CA" dirty="0"/>
            </a:br>
            <a:r>
              <a:rPr lang="en-US" dirty="0"/>
              <a:t>Function calls using stack: full example</a:t>
            </a:r>
            <a:endParaRPr lang="en-CA" dirty="0"/>
          </a:p>
        </p:txBody>
      </p:sp>
      <p:sp>
        <p:nvSpPr>
          <p:cNvPr id="46084" name="Footer Placeholder 3">
            <a:extLst>
              <a:ext uri="{FF2B5EF4-FFF2-40B4-BE49-F238E27FC236}">
                <a16:creationId xmlns:a16="http://schemas.microsoft.com/office/drawing/2014/main" id="{E44E14A1-E890-4B21-B39B-F234255604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308850" y="6704013"/>
            <a:ext cx="1892300" cy="10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CA"/>
              <a:t>Joey Paquet, 2000-2020</a:t>
            </a:r>
            <a:endParaRPr lang="en-US" altLang="en-US" sz="90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46085" name="Slide Number Placeholder 4">
            <a:extLst>
              <a:ext uri="{FF2B5EF4-FFF2-40B4-BE49-F238E27FC236}">
                <a16:creationId xmlns:a16="http://schemas.microsoft.com/office/drawing/2014/main" id="{972674BA-9038-43CB-A5E6-C47A87E151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8001000" y="26988"/>
            <a:ext cx="1066800" cy="10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9220B176-68A3-456B-B273-4B02F501C137}" type="slidenum">
              <a:rPr lang="en-US" altLang="en-US" smtClean="0"/>
              <a:pPr>
                <a:defRPr/>
              </a:pPr>
              <a:t>20</a:t>
            </a:fld>
            <a:endParaRPr lang="en-US" altLang="en-US" sz="90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5E5C64-A5AE-4298-82FB-4AAF5A2F80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1" y="819150"/>
            <a:ext cx="72390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9106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1B2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4406400" y="0"/>
            <a:ext cx="4737735" cy="5143500"/>
            <a:chOff x="4406400" y="0"/>
            <a:chExt cx="4737735" cy="5143500"/>
          </a:xfrm>
        </p:grpSpPr>
        <p:sp>
          <p:nvSpPr>
            <p:cNvPr id="4" name="object 4"/>
            <p:cNvSpPr/>
            <p:nvPr/>
          </p:nvSpPr>
          <p:spPr>
            <a:xfrm>
              <a:off x="4406392" y="0"/>
              <a:ext cx="4737735" cy="4735195"/>
            </a:xfrm>
            <a:custGeom>
              <a:avLst/>
              <a:gdLst/>
              <a:ahLst/>
              <a:cxnLst/>
              <a:rect l="l" t="t" r="r" b="b"/>
              <a:pathLst>
                <a:path w="4737734" h="4735195">
                  <a:moveTo>
                    <a:pt x="4737608" y="2342159"/>
                  </a:moveTo>
                  <a:lnTo>
                    <a:pt x="4727130" y="2331694"/>
                  </a:lnTo>
                  <a:lnTo>
                    <a:pt x="4727130" y="0"/>
                  </a:lnTo>
                  <a:lnTo>
                    <a:pt x="2393962" y="0"/>
                  </a:lnTo>
                  <a:lnTo>
                    <a:pt x="440423" y="0"/>
                  </a:lnTo>
                  <a:lnTo>
                    <a:pt x="0" y="0"/>
                  </a:lnTo>
                  <a:lnTo>
                    <a:pt x="4737608" y="4734611"/>
                  </a:lnTo>
                  <a:lnTo>
                    <a:pt x="4737608" y="2342159"/>
                  </a:lnTo>
                  <a:close/>
                </a:path>
              </a:pathLst>
            </a:custGeom>
            <a:solidFill>
              <a:srgbClr val="FFFFFF">
                <a:alpha val="345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618391" y="1236649"/>
              <a:ext cx="1866264" cy="2249805"/>
            </a:xfrm>
            <a:custGeom>
              <a:avLst/>
              <a:gdLst/>
              <a:ahLst/>
              <a:cxnLst/>
              <a:rect l="l" t="t" r="r" b="b"/>
              <a:pathLst>
                <a:path w="1866265" h="2249804">
                  <a:moveTo>
                    <a:pt x="808799" y="808799"/>
                  </a:moveTo>
                  <a:lnTo>
                    <a:pt x="0" y="0"/>
                  </a:lnTo>
                  <a:lnTo>
                    <a:pt x="0" y="404393"/>
                  </a:lnTo>
                  <a:lnTo>
                    <a:pt x="404406" y="808799"/>
                  </a:lnTo>
                  <a:lnTo>
                    <a:pt x="808799" y="808799"/>
                  </a:lnTo>
                  <a:close/>
                </a:path>
                <a:path w="1866265" h="2249804">
                  <a:moveTo>
                    <a:pt x="1040257" y="611835"/>
                  </a:moveTo>
                  <a:lnTo>
                    <a:pt x="635863" y="207429"/>
                  </a:lnTo>
                  <a:lnTo>
                    <a:pt x="231457" y="207429"/>
                  </a:lnTo>
                  <a:lnTo>
                    <a:pt x="1040257" y="1016228"/>
                  </a:lnTo>
                  <a:lnTo>
                    <a:pt x="1040257" y="611835"/>
                  </a:lnTo>
                  <a:close/>
                </a:path>
                <a:path w="1866265" h="2249804">
                  <a:moveTo>
                    <a:pt x="1177480" y="2041893"/>
                  </a:moveTo>
                  <a:lnTo>
                    <a:pt x="368681" y="1233093"/>
                  </a:lnTo>
                  <a:lnTo>
                    <a:pt x="368681" y="1637499"/>
                  </a:lnTo>
                  <a:lnTo>
                    <a:pt x="773087" y="2041893"/>
                  </a:lnTo>
                  <a:lnTo>
                    <a:pt x="1177480" y="2041893"/>
                  </a:lnTo>
                  <a:close/>
                </a:path>
                <a:path w="1866265" h="2249804">
                  <a:moveTo>
                    <a:pt x="1412519" y="1844941"/>
                  </a:moveTo>
                  <a:lnTo>
                    <a:pt x="1008113" y="1440535"/>
                  </a:lnTo>
                  <a:lnTo>
                    <a:pt x="603719" y="1440535"/>
                  </a:lnTo>
                  <a:lnTo>
                    <a:pt x="1412519" y="2249335"/>
                  </a:lnTo>
                  <a:lnTo>
                    <a:pt x="1412519" y="1844941"/>
                  </a:lnTo>
                  <a:close/>
                </a:path>
                <a:path w="1866265" h="2249804">
                  <a:moveTo>
                    <a:pt x="1865744" y="1434401"/>
                  </a:moveTo>
                  <a:lnTo>
                    <a:pt x="1056944" y="625602"/>
                  </a:lnTo>
                  <a:lnTo>
                    <a:pt x="1056944" y="1029995"/>
                  </a:lnTo>
                  <a:lnTo>
                    <a:pt x="1461338" y="1434401"/>
                  </a:lnTo>
                  <a:lnTo>
                    <a:pt x="1865744" y="1434401"/>
                  </a:lnTo>
                  <a:close/>
                </a:path>
              </a:pathLst>
            </a:custGeom>
            <a:solidFill>
              <a:srgbClr val="FFFFFF">
                <a:alpha val="73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08099" y="2069680"/>
              <a:ext cx="808990" cy="808990"/>
            </a:xfrm>
            <a:custGeom>
              <a:avLst/>
              <a:gdLst/>
              <a:ahLst/>
              <a:cxnLst/>
              <a:rect l="l" t="t" r="r" b="b"/>
              <a:pathLst>
                <a:path w="808990" h="808989">
                  <a:moveTo>
                    <a:pt x="808799" y="808799"/>
                  </a:moveTo>
                  <a:lnTo>
                    <a:pt x="0" y="0"/>
                  </a:lnTo>
                  <a:lnTo>
                    <a:pt x="404399" y="0"/>
                  </a:lnTo>
                  <a:lnTo>
                    <a:pt x="808799" y="404399"/>
                  </a:lnTo>
                  <a:lnTo>
                    <a:pt x="808799" y="808799"/>
                  </a:lnTo>
                  <a:close/>
                </a:path>
              </a:pathLst>
            </a:custGeom>
            <a:solidFill>
              <a:srgbClr val="82C7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861137" y="2478100"/>
              <a:ext cx="2092960" cy="1640205"/>
            </a:xfrm>
            <a:custGeom>
              <a:avLst/>
              <a:gdLst/>
              <a:ahLst/>
              <a:cxnLst/>
              <a:rect l="l" t="t" r="r" b="b"/>
              <a:pathLst>
                <a:path w="2092959" h="1640204">
                  <a:moveTo>
                    <a:pt x="808799" y="808799"/>
                  </a:moveTo>
                  <a:lnTo>
                    <a:pt x="0" y="0"/>
                  </a:lnTo>
                  <a:lnTo>
                    <a:pt x="0" y="404393"/>
                  </a:lnTo>
                  <a:lnTo>
                    <a:pt x="404393" y="808799"/>
                  </a:lnTo>
                  <a:lnTo>
                    <a:pt x="808799" y="808799"/>
                  </a:lnTo>
                  <a:close/>
                </a:path>
                <a:path w="2092959" h="1640204">
                  <a:moveTo>
                    <a:pt x="995260" y="1426044"/>
                  </a:moveTo>
                  <a:lnTo>
                    <a:pt x="186461" y="617245"/>
                  </a:lnTo>
                  <a:lnTo>
                    <a:pt x="186461" y="1021651"/>
                  </a:lnTo>
                  <a:lnTo>
                    <a:pt x="590854" y="1426044"/>
                  </a:lnTo>
                  <a:lnTo>
                    <a:pt x="995260" y="1426044"/>
                  </a:lnTo>
                  <a:close/>
                </a:path>
                <a:path w="2092959" h="1640204">
                  <a:moveTo>
                    <a:pt x="1224305" y="1229093"/>
                  </a:moveTo>
                  <a:lnTo>
                    <a:pt x="819912" y="824687"/>
                  </a:lnTo>
                  <a:lnTo>
                    <a:pt x="415505" y="824687"/>
                  </a:lnTo>
                  <a:lnTo>
                    <a:pt x="1224305" y="1633486"/>
                  </a:lnTo>
                  <a:lnTo>
                    <a:pt x="1224305" y="1229093"/>
                  </a:lnTo>
                  <a:close/>
                </a:path>
                <a:path w="2092959" h="1640204">
                  <a:moveTo>
                    <a:pt x="1912924" y="619493"/>
                  </a:moveTo>
                  <a:lnTo>
                    <a:pt x="1508518" y="215099"/>
                  </a:lnTo>
                  <a:lnTo>
                    <a:pt x="1104125" y="215099"/>
                  </a:lnTo>
                  <a:lnTo>
                    <a:pt x="1912924" y="1023899"/>
                  </a:lnTo>
                  <a:lnTo>
                    <a:pt x="1912924" y="619493"/>
                  </a:lnTo>
                  <a:close/>
                </a:path>
                <a:path w="2092959" h="1640204">
                  <a:moveTo>
                    <a:pt x="2092744" y="1235341"/>
                  </a:moveTo>
                  <a:lnTo>
                    <a:pt x="1688338" y="830935"/>
                  </a:lnTo>
                  <a:lnTo>
                    <a:pt x="1283944" y="830935"/>
                  </a:lnTo>
                  <a:lnTo>
                    <a:pt x="2092744" y="1639747"/>
                  </a:lnTo>
                  <a:lnTo>
                    <a:pt x="2092744" y="1235341"/>
                  </a:lnTo>
                  <a:close/>
                </a:path>
              </a:pathLst>
            </a:custGeom>
            <a:solidFill>
              <a:srgbClr val="FFFFFF">
                <a:alpha val="73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227414" y="3711188"/>
              <a:ext cx="808990" cy="808990"/>
            </a:xfrm>
            <a:custGeom>
              <a:avLst/>
              <a:gdLst/>
              <a:ahLst/>
              <a:cxnLst/>
              <a:rect l="l" t="t" r="r" b="b"/>
              <a:pathLst>
                <a:path w="808990" h="808989">
                  <a:moveTo>
                    <a:pt x="808799" y="808799"/>
                  </a:moveTo>
                  <a:lnTo>
                    <a:pt x="404399" y="808799"/>
                  </a:lnTo>
                  <a:lnTo>
                    <a:pt x="0" y="404399"/>
                  </a:lnTo>
                  <a:lnTo>
                    <a:pt x="0" y="0"/>
                  </a:lnTo>
                  <a:lnTo>
                    <a:pt x="808799" y="808799"/>
                  </a:lnTo>
                  <a:close/>
                </a:path>
              </a:pathLst>
            </a:custGeom>
            <a:solidFill>
              <a:srgbClr val="0145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462444" y="3718864"/>
              <a:ext cx="1681480" cy="1424940"/>
            </a:xfrm>
            <a:custGeom>
              <a:avLst/>
              <a:gdLst/>
              <a:ahLst/>
              <a:cxnLst/>
              <a:rect l="l" t="t" r="r" b="b"/>
              <a:pathLst>
                <a:path w="1681479" h="1424939">
                  <a:moveTo>
                    <a:pt x="808799" y="604164"/>
                  </a:moveTo>
                  <a:lnTo>
                    <a:pt x="404393" y="199771"/>
                  </a:lnTo>
                  <a:lnTo>
                    <a:pt x="0" y="199771"/>
                  </a:lnTo>
                  <a:lnTo>
                    <a:pt x="808799" y="1008570"/>
                  </a:lnTo>
                  <a:lnTo>
                    <a:pt x="808799" y="604164"/>
                  </a:lnTo>
                  <a:close/>
                </a:path>
                <a:path w="1681479" h="1424939">
                  <a:moveTo>
                    <a:pt x="1448841" y="808799"/>
                  </a:moveTo>
                  <a:lnTo>
                    <a:pt x="640041" y="0"/>
                  </a:lnTo>
                  <a:lnTo>
                    <a:pt x="640041" y="404393"/>
                  </a:lnTo>
                  <a:lnTo>
                    <a:pt x="1044435" y="808799"/>
                  </a:lnTo>
                  <a:lnTo>
                    <a:pt x="1448841" y="808799"/>
                  </a:lnTo>
                  <a:close/>
                </a:path>
                <a:path w="1681479" h="1424939">
                  <a:moveTo>
                    <a:pt x="1634642" y="1424635"/>
                  </a:moveTo>
                  <a:lnTo>
                    <a:pt x="825842" y="615835"/>
                  </a:lnTo>
                  <a:lnTo>
                    <a:pt x="825842" y="1020241"/>
                  </a:lnTo>
                  <a:lnTo>
                    <a:pt x="1230236" y="1424635"/>
                  </a:lnTo>
                  <a:lnTo>
                    <a:pt x="1634642" y="1424635"/>
                  </a:lnTo>
                  <a:close/>
                </a:path>
                <a:path w="1681479" h="1424939">
                  <a:moveTo>
                    <a:pt x="1680883" y="611835"/>
                  </a:moveTo>
                  <a:lnTo>
                    <a:pt x="1276477" y="207429"/>
                  </a:lnTo>
                  <a:lnTo>
                    <a:pt x="872083" y="207429"/>
                  </a:lnTo>
                  <a:lnTo>
                    <a:pt x="1680883" y="1016228"/>
                  </a:lnTo>
                  <a:lnTo>
                    <a:pt x="1680883" y="611835"/>
                  </a:lnTo>
                  <a:close/>
                </a:path>
              </a:pathLst>
            </a:custGeom>
            <a:solidFill>
              <a:srgbClr val="FFFFFF">
                <a:alpha val="73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896875" y="2019376"/>
            <a:ext cx="140144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140" dirty="0"/>
              <a:t>Thanks!</a:t>
            </a:r>
            <a:endParaRPr sz="2800"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5"/>
              </a:spcBef>
            </a:pPr>
            <a:fld id="{81D60167-4931-47E6-BA6A-407CBD079E47}" type="slidenum">
              <a:rPr spc="30" dirty="0"/>
              <a:t>21</a:t>
            </a:fld>
            <a:endParaRPr spc="3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7BE32-03B0-4996-A6E0-3C3159FD8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268" y="645479"/>
            <a:ext cx="7390332" cy="369332"/>
          </a:xfrm>
        </p:spPr>
        <p:txBody>
          <a:bodyPr/>
          <a:lstStyle/>
          <a:p>
            <a:pPr marL="12700" algn="l" rtl="0">
              <a:spcBef>
                <a:spcPts val="100"/>
              </a:spcBef>
            </a:pPr>
            <a:r>
              <a:rPr lang="en-US" sz="2400" kern="1200" spc="30" dirty="0">
                <a:solidFill>
                  <a:srgbClr val="FFFFFF"/>
                </a:solidFill>
                <a:ea typeface="+mn-ea"/>
              </a:rPr>
              <a:t>Commands for running moon code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9826E9-BFA5-4EAC-BB8E-A17C8C724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8497" y="1721883"/>
            <a:ext cx="7361310" cy="92606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require c compiler. on </a:t>
            </a:r>
            <a:r>
              <a:rPr lang="en-US" dirty="0" err="1"/>
              <a:t>linux</a:t>
            </a:r>
            <a:r>
              <a:rPr lang="en-US" dirty="0"/>
              <a:t> system following commands can be runnable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gcc</a:t>
            </a:r>
            <a:r>
              <a:rPr lang="en-US" dirty="0"/>
              <a:t> </a:t>
            </a:r>
            <a:r>
              <a:rPr lang="en-US" dirty="0" err="1"/>
              <a:t>moon.c</a:t>
            </a:r>
            <a:r>
              <a:rPr lang="en-US" dirty="0"/>
              <a:t> -o moon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./moon </a:t>
            </a:r>
            <a:r>
              <a:rPr lang="en-US" dirty="0" err="1"/>
              <a:t>sample.m</a:t>
            </a:r>
            <a:r>
              <a:rPr lang="en-US" dirty="0"/>
              <a:t> </a:t>
            </a:r>
            <a:r>
              <a:rPr lang="en-US" dirty="0" err="1"/>
              <a:t>lib.m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40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406400" y="0"/>
            <a:ext cx="4737735" cy="5143500"/>
            <a:chOff x="4406400" y="0"/>
            <a:chExt cx="4737735" cy="5143500"/>
          </a:xfrm>
        </p:grpSpPr>
        <p:sp>
          <p:nvSpPr>
            <p:cNvPr id="3" name="object 3"/>
            <p:cNvSpPr/>
            <p:nvPr/>
          </p:nvSpPr>
          <p:spPr>
            <a:xfrm>
              <a:off x="4406392" y="0"/>
              <a:ext cx="4737735" cy="4734560"/>
            </a:xfrm>
            <a:custGeom>
              <a:avLst/>
              <a:gdLst/>
              <a:ahLst/>
              <a:cxnLst/>
              <a:rect l="l" t="t" r="r" b="b"/>
              <a:pathLst>
                <a:path w="4737734" h="4734560">
                  <a:moveTo>
                    <a:pt x="4737608" y="2341867"/>
                  </a:moveTo>
                  <a:lnTo>
                    <a:pt x="4727130" y="2331402"/>
                  </a:lnTo>
                  <a:lnTo>
                    <a:pt x="4727130" y="0"/>
                  </a:lnTo>
                  <a:lnTo>
                    <a:pt x="2393962" y="0"/>
                  </a:lnTo>
                  <a:lnTo>
                    <a:pt x="440423" y="0"/>
                  </a:lnTo>
                  <a:lnTo>
                    <a:pt x="0" y="0"/>
                  </a:lnTo>
                  <a:lnTo>
                    <a:pt x="4737608" y="4734001"/>
                  </a:lnTo>
                  <a:lnTo>
                    <a:pt x="4737608" y="2341867"/>
                  </a:lnTo>
                  <a:close/>
                </a:path>
              </a:pathLst>
            </a:custGeom>
            <a:solidFill>
              <a:srgbClr val="FFFFFF">
                <a:alpha val="3459"/>
              </a:srgbClr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5618391" y="1236471"/>
              <a:ext cx="1866264" cy="2249805"/>
            </a:xfrm>
            <a:custGeom>
              <a:avLst/>
              <a:gdLst/>
              <a:ahLst/>
              <a:cxnLst/>
              <a:rect l="l" t="t" r="r" b="b"/>
              <a:pathLst>
                <a:path w="1866265" h="2249804">
                  <a:moveTo>
                    <a:pt x="808799" y="808799"/>
                  </a:moveTo>
                  <a:lnTo>
                    <a:pt x="0" y="0"/>
                  </a:lnTo>
                  <a:lnTo>
                    <a:pt x="0" y="404406"/>
                  </a:lnTo>
                  <a:lnTo>
                    <a:pt x="404406" y="808799"/>
                  </a:lnTo>
                  <a:lnTo>
                    <a:pt x="808799" y="808799"/>
                  </a:lnTo>
                  <a:close/>
                </a:path>
                <a:path w="1866265" h="2249804">
                  <a:moveTo>
                    <a:pt x="1040257" y="611886"/>
                  </a:moveTo>
                  <a:lnTo>
                    <a:pt x="635863" y="207492"/>
                  </a:lnTo>
                  <a:lnTo>
                    <a:pt x="231457" y="207492"/>
                  </a:lnTo>
                  <a:lnTo>
                    <a:pt x="1040257" y="1016292"/>
                  </a:lnTo>
                  <a:lnTo>
                    <a:pt x="1040257" y="611886"/>
                  </a:lnTo>
                  <a:close/>
                </a:path>
                <a:path w="1866265" h="2249804">
                  <a:moveTo>
                    <a:pt x="1177480" y="2041804"/>
                  </a:moveTo>
                  <a:lnTo>
                    <a:pt x="368681" y="1233004"/>
                  </a:lnTo>
                  <a:lnTo>
                    <a:pt x="368681" y="1637398"/>
                  </a:lnTo>
                  <a:lnTo>
                    <a:pt x="773087" y="2041804"/>
                  </a:lnTo>
                  <a:lnTo>
                    <a:pt x="1177480" y="2041804"/>
                  </a:lnTo>
                  <a:close/>
                </a:path>
                <a:path w="1866265" h="2249804">
                  <a:moveTo>
                    <a:pt x="1412519" y="1844890"/>
                  </a:moveTo>
                  <a:lnTo>
                    <a:pt x="1008113" y="1440484"/>
                  </a:lnTo>
                  <a:lnTo>
                    <a:pt x="603719" y="1440484"/>
                  </a:lnTo>
                  <a:lnTo>
                    <a:pt x="1412519" y="2249284"/>
                  </a:lnTo>
                  <a:lnTo>
                    <a:pt x="1412519" y="1844890"/>
                  </a:lnTo>
                  <a:close/>
                </a:path>
                <a:path w="1866265" h="2249804">
                  <a:moveTo>
                    <a:pt x="1865744" y="1434350"/>
                  </a:moveTo>
                  <a:lnTo>
                    <a:pt x="1056944" y="625551"/>
                  </a:lnTo>
                  <a:lnTo>
                    <a:pt x="1056944" y="1029957"/>
                  </a:lnTo>
                  <a:lnTo>
                    <a:pt x="1461338" y="1434350"/>
                  </a:lnTo>
                  <a:lnTo>
                    <a:pt x="1865744" y="1434350"/>
                  </a:lnTo>
                  <a:close/>
                </a:path>
              </a:pathLst>
            </a:custGeom>
            <a:solidFill>
              <a:srgbClr val="FFFFFF">
                <a:alpha val="7308"/>
              </a:srgbClr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6908099" y="2069505"/>
              <a:ext cx="808990" cy="808990"/>
            </a:xfrm>
            <a:custGeom>
              <a:avLst/>
              <a:gdLst/>
              <a:ahLst/>
              <a:cxnLst/>
              <a:rect l="l" t="t" r="r" b="b"/>
              <a:pathLst>
                <a:path w="808990" h="808989">
                  <a:moveTo>
                    <a:pt x="808799" y="808799"/>
                  </a:moveTo>
                  <a:lnTo>
                    <a:pt x="0" y="0"/>
                  </a:lnTo>
                  <a:lnTo>
                    <a:pt x="404399" y="0"/>
                  </a:lnTo>
                  <a:lnTo>
                    <a:pt x="808799" y="404399"/>
                  </a:lnTo>
                  <a:lnTo>
                    <a:pt x="808799" y="808799"/>
                  </a:lnTo>
                  <a:close/>
                </a:path>
              </a:pathLst>
            </a:custGeom>
            <a:solidFill>
              <a:srgbClr val="82C7A5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6861137" y="2477820"/>
              <a:ext cx="2092960" cy="1640205"/>
            </a:xfrm>
            <a:custGeom>
              <a:avLst/>
              <a:gdLst/>
              <a:ahLst/>
              <a:cxnLst/>
              <a:rect l="l" t="t" r="r" b="b"/>
              <a:pathLst>
                <a:path w="2092959" h="1640204">
                  <a:moveTo>
                    <a:pt x="808799" y="808799"/>
                  </a:moveTo>
                  <a:lnTo>
                    <a:pt x="0" y="0"/>
                  </a:lnTo>
                  <a:lnTo>
                    <a:pt x="0" y="404393"/>
                  </a:lnTo>
                  <a:lnTo>
                    <a:pt x="404393" y="808799"/>
                  </a:lnTo>
                  <a:lnTo>
                    <a:pt x="808799" y="808799"/>
                  </a:lnTo>
                  <a:close/>
                </a:path>
                <a:path w="2092959" h="1640204">
                  <a:moveTo>
                    <a:pt x="995260" y="1426006"/>
                  </a:moveTo>
                  <a:lnTo>
                    <a:pt x="186461" y="617194"/>
                  </a:lnTo>
                  <a:lnTo>
                    <a:pt x="186461" y="1021600"/>
                  </a:lnTo>
                  <a:lnTo>
                    <a:pt x="590854" y="1426006"/>
                  </a:lnTo>
                  <a:lnTo>
                    <a:pt x="995260" y="1426006"/>
                  </a:lnTo>
                  <a:close/>
                </a:path>
                <a:path w="2092959" h="1640204">
                  <a:moveTo>
                    <a:pt x="1224305" y="1229093"/>
                  </a:moveTo>
                  <a:lnTo>
                    <a:pt x="819912" y="824687"/>
                  </a:lnTo>
                  <a:lnTo>
                    <a:pt x="415505" y="824687"/>
                  </a:lnTo>
                  <a:lnTo>
                    <a:pt x="1224305" y="1633486"/>
                  </a:lnTo>
                  <a:lnTo>
                    <a:pt x="1224305" y="1229093"/>
                  </a:lnTo>
                  <a:close/>
                </a:path>
                <a:path w="2092959" h="1640204">
                  <a:moveTo>
                    <a:pt x="1912924" y="619544"/>
                  </a:moveTo>
                  <a:lnTo>
                    <a:pt x="1508518" y="215150"/>
                  </a:lnTo>
                  <a:lnTo>
                    <a:pt x="1104125" y="215150"/>
                  </a:lnTo>
                  <a:lnTo>
                    <a:pt x="1912924" y="1023950"/>
                  </a:lnTo>
                  <a:lnTo>
                    <a:pt x="1912924" y="619544"/>
                  </a:lnTo>
                  <a:close/>
                </a:path>
                <a:path w="2092959" h="1640204">
                  <a:moveTo>
                    <a:pt x="2092744" y="1235341"/>
                  </a:moveTo>
                  <a:lnTo>
                    <a:pt x="1688338" y="830935"/>
                  </a:lnTo>
                  <a:lnTo>
                    <a:pt x="1283944" y="830935"/>
                  </a:lnTo>
                  <a:lnTo>
                    <a:pt x="2092744" y="1639735"/>
                  </a:lnTo>
                  <a:lnTo>
                    <a:pt x="2092744" y="1235341"/>
                  </a:lnTo>
                  <a:close/>
                </a:path>
              </a:pathLst>
            </a:custGeom>
            <a:solidFill>
              <a:srgbClr val="FFFFFF">
                <a:alpha val="7308"/>
              </a:srgbClr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7227414" y="3710806"/>
              <a:ext cx="808990" cy="808990"/>
            </a:xfrm>
            <a:custGeom>
              <a:avLst/>
              <a:gdLst/>
              <a:ahLst/>
              <a:cxnLst/>
              <a:rect l="l" t="t" r="r" b="b"/>
              <a:pathLst>
                <a:path w="808990" h="808989">
                  <a:moveTo>
                    <a:pt x="808799" y="808799"/>
                  </a:moveTo>
                  <a:lnTo>
                    <a:pt x="404399" y="808799"/>
                  </a:lnTo>
                  <a:lnTo>
                    <a:pt x="0" y="404399"/>
                  </a:lnTo>
                  <a:lnTo>
                    <a:pt x="0" y="0"/>
                  </a:lnTo>
                  <a:lnTo>
                    <a:pt x="808799" y="808799"/>
                  </a:lnTo>
                  <a:close/>
                </a:path>
              </a:pathLst>
            </a:custGeom>
            <a:solidFill>
              <a:srgbClr val="0145AB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7462444" y="3718483"/>
              <a:ext cx="1681480" cy="1424940"/>
            </a:xfrm>
            <a:custGeom>
              <a:avLst/>
              <a:gdLst/>
              <a:ahLst/>
              <a:cxnLst/>
              <a:rect l="l" t="t" r="r" b="b"/>
              <a:pathLst>
                <a:path w="1681479" h="1424939">
                  <a:moveTo>
                    <a:pt x="808799" y="604215"/>
                  </a:moveTo>
                  <a:lnTo>
                    <a:pt x="404393" y="199821"/>
                  </a:lnTo>
                  <a:lnTo>
                    <a:pt x="0" y="199821"/>
                  </a:lnTo>
                  <a:lnTo>
                    <a:pt x="808799" y="1008621"/>
                  </a:lnTo>
                  <a:lnTo>
                    <a:pt x="808799" y="604215"/>
                  </a:lnTo>
                  <a:close/>
                </a:path>
                <a:path w="1681479" h="1424939">
                  <a:moveTo>
                    <a:pt x="1448841" y="808799"/>
                  </a:moveTo>
                  <a:lnTo>
                    <a:pt x="640041" y="0"/>
                  </a:lnTo>
                  <a:lnTo>
                    <a:pt x="640041" y="404393"/>
                  </a:lnTo>
                  <a:lnTo>
                    <a:pt x="1044435" y="808799"/>
                  </a:lnTo>
                  <a:lnTo>
                    <a:pt x="1448841" y="808799"/>
                  </a:lnTo>
                  <a:close/>
                </a:path>
                <a:path w="1681479" h="1424939">
                  <a:moveTo>
                    <a:pt x="1634642" y="1424584"/>
                  </a:moveTo>
                  <a:lnTo>
                    <a:pt x="825842" y="615784"/>
                  </a:lnTo>
                  <a:lnTo>
                    <a:pt x="825842" y="1020191"/>
                  </a:lnTo>
                  <a:lnTo>
                    <a:pt x="1230236" y="1424584"/>
                  </a:lnTo>
                  <a:lnTo>
                    <a:pt x="1634642" y="1424584"/>
                  </a:lnTo>
                  <a:close/>
                </a:path>
                <a:path w="1681479" h="1424939">
                  <a:moveTo>
                    <a:pt x="1680883" y="611886"/>
                  </a:moveTo>
                  <a:lnTo>
                    <a:pt x="1276477" y="207479"/>
                  </a:lnTo>
                  <a:lnTo>
                    <a:pt x="872083" y="207479"/>
                  </a:lnTo>
                  <a:lnTo>
                    <a:pt x="1680883" y="1016279"/>
                  </a:lnTo>
                  <a:lnTo>
                    <a:pt x="1680883" y="611886"/>
                  </a:lnTo>
                  <a:close/>
                </a:path>
              </a:pathLst>
            </a:custGeom>
            <a:solidFill>
              <a:srgbClr val="FFFFFF">
                <a:alpha val="7308"/>
              </a:srgbClr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896875" y="2205138"/>
            <a:ext cx="25520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90" dirty="0"/>
              <a:t>Example</a:t>
            </a:r>
            <a:endParaRPr sz="2800" dirty="0"/>
          </a:p>
        </p:txBody>
      </p:sp>
      <p:sp>
        <p:nvSpPr>
          <p:cNvPr id="10" name="object 10"/>
          <p:cNvSpPr txBox="1"/>
          <p:nvPr/>
        </p:nvSpPr>
        <p:spPr>
          <a:xfrm>
            <a:off x="896875" y="2822866"/>
            <a:ext cx="2261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source</a:t>
            </a:r>
            <a:r>
              <a:rPr kumimoji="0" sz="1200" b="0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sz="1200" b="0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code</a:t>
            </a:r>
            <a:r>
              <a:rPr kumimoji="0" sz="1200" b="0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sz="1200" b="0" i="0" u="none" strike="noStrike" kern="1200" cap="none" spc="-48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→</a:t>
            </a:r>
            <a:r>
              <a:rPr kumimoji="0" sz="1200" b="0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sz="1200" b="0" i="0" u="none" strike="noStrike" kern="1200" cap="none" spc="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assembly</a:t>
            </a:r>
            <a:r>
              <a:rPr kumimoji="0" sz="1200" b="0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sz="1200" b="0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code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7499" y="348350"/>
            <a:ext cx="1630524" cy="172402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69314" y="348350"/>
            <a:ext cx="5067086" cy="293788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97499" y="3735925"/>
            <a:ext cx="5931400" cy="104129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37875" y="393750"/>
            <a:ext cx="4498524" cy="273254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97500" y="393737"/>
            <a:ext cx="2019299" cy="191452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97500" y="3611650"/>
            <a:ext cx="6820474" cy="118359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0525" y="454583"/>
            <a:ext cx="518267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2800" spc="145" dirty="0"/>
              <a:t>How to do Assignment 4 ?</a:t>
            </a:r>
            <a:endParaRPr sz="2800" spc="145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85"/>
              </a:spcBef>
            </a:pPr>
            <a:fld id="{81D60167-4931-47E6-BA6A-407CBD079E47}" type="slidenum">
              <a:rPr spc="30" dirty="0"/>
              <a:t>7</a:t>
            </a:fld>
            <a:endParaRPr spc="30" dirty="0"/>
          </a:p>
        </p:txBody>
      </p:sp>
      <p:sp>
        <p:nvSpPr>
          <p:cNvPr id="3" name="object 3"/>
          <p:cNvSpPr txBox="1"/>
          <p:nvPr/>
        </p:nvSpPr>
        <p:spPr>
          <a:xfrm>
            <a:off x="1370525" y="1504950"/>
            <a:ext cx="7835459" cy="29870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1300" spc="55" dirty="0">
                <a:solidFill>
                  <a:srgbClr val="FFFFFF"/>
                </a:solidFill>
                <a:latin typeface="Tahoma"/>
                <a:cs typeface="Tahoma"/>
              </a:rPr>
              <a:t>Assignment 4 is fairly involved</a:t>
            </a:r>
          </a:p>
          <a:p>
            <a:pPr marL="12700">
              <a:spcBef>
                <a:spcPts val="100"/>
              </a:spcBef>
            </a:pPr>
            <a:endParaRPr lang="en-US" sz="1300" spc="55" dirty="0">
              <a:solidFill>
                <a:srgbClr val="FFFFFF"/>
              </a:solidFill>
              <a:latin typeface="Tahoma"/>
              <a:cs typeface="Tahoma"/>
            </a:endParaRPr>
          </a:p>
          <a:p>
            <a:pPr marL="298450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300" spc="55" dirty="0">
                <a:solidFill>
                  <a:srgbClr val="FFFFFF"/>
                </a:solidFill>
                <a:latin typeface="Tahoma"/>
                <a:cs typeface="Tahoma"/>
              </a:rPr>
              <a:t>You will likely not have time to implement every feature of the language.</a:t>
            </a:r>
          </a:p>
          <a:p>
            <a:pPr marL="298450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300" spc="55" dirty="0">
                <a:solidFill>
                  <a:srgbClr val="FFFFFF"/>
                </a:solidFill>
                <a:latin typeface="Tahoma"/>
                <a:cs typeface="Tahoma"/>
              </a:rPr>
              <a:t>Familiarize yourself with the Moon processing environment</a:t>
            </a:r>
          </a:p>
          <a:p>
            <a:pPr marL="298450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300" spc="55" dirty="0">
                <a:solidFill>
                  <a:srgbClr val="FFFFFF"/>
                </a:solidFill>
                <a:latin typeface="Tahoma"/>
                <a:cs typeface="Tahoma"/>
              </a:rPr>
              <a:t>Implement simple statements for compiler code generation</a:t>
            </a:r>
          </a:p>
          <a:p>
            <a:pPr marL="298450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300" spc="55" dirty="0">
                <a:solidFill>
                  <a:srgbClr val="FFFFFF"/>
                </a:solidFill>
                <a:latin typeface="Tahoma"/>
                <a:cs typeface="Tahoma"/>
              </a:rPr>
              <a:t>Read/Write  critical for testing</a:t>
            </a:r>
          </a:p>
          <a:p>
            <a:pPr marL="298450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300" spc="55" dirty="0">
                <a:solidFill>
                  <a:srgbClr val="FFFFFF"/>
                </a:solidFill>
                <a:latin typeface="Tahoma"/>
                <a:cs typeface="Tahoma"/>
              </a:rPr>
              <a:t>Simple arithmetic  requires few memory considerations</a:t>
            </a:r>
          </a:p>
          <a:p>
            <a:pPr marL="298450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300" spc="55" dirty="0">
                <a:solidFill>
                  <a:srgbClr val="FFFFFF"/>
                </a:solidFill>
                <a:latin typeface="Tahoma"/>
                <a:cs typeface="Tahoma"/>
              </a:rPr>
              <a:t>Pick a static memory scheme</a:t>
            </a:r>
          </a:p>
          <a:p>
            <a:pPr marL="298450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300" spc="55" dirty="0">
                <a:solidFill>
                  <a:srgbClr val="FFFFFF"/>
                </a:solidFill>
                <a:latin typeface="Tahoma"/>
                <a:cs typeface="Tahoma"/>
              </a:rPr>
              <a:t>Use Tags or stack-based approach  </a:t>
            </a:r>
          </a:p>
          <a:p>
            <a:pPr marL="298450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300" spc="55" dirty="0">
                <a:solidFill>
                  <a:srgbClr val="FFFFFF"/>
                </a:solidFill>
                <a:latin typeface="Tahoma"/>
                <a:cs typeface="Tahoma"/>
              </a:rPr>
              <a:t>Prioritize the implementation of language features </a:t>
            </a:r>
          </a:p>
          <a:p>
            <a:pPr marL="12700">
              <a:spcBef>
                <a:spcPts val="100"/>
              </a:spcBef>
            </a:pPr>
            <a:r>
              <a:rPr lang="en-US" sz="1300" spc="55" dirty="0">
                <a:solidFill>
                  <a:srgbClr val="FFFFFF"/>
                </a:solidFill>
                <a:latin typeface="Tahoma"/>
                <a:cs typeface="Tahoma"/>
              </a:rPr>
              <a:t>        ◦By difficulty</a:t>
            </a:r>
          </a:p>
          <a:p>
            <a:pPr marL="12700">
              <a:spcBef>
                <a:spcPts val="100"/>
              </a:spcBef>
            </a:pPr>
            <a:r>
              <a:rPr lang="en-US" sz="1300" spc="55" dirty="0">
                <a:solidFill>
                  <a:srgbClr val="FFFFFF"/>
                </a:solidFill>
                <a:latin typeface="Tahoma"/>
                <a:cs typeface="Tahoma"/>
              </a:rPr>
              <a:t>        ◦By utility</a:t>
            </a:r>
          </a:p>
          <a:p>
            <a:pPr marL="12700">
              <a:spcBef>
                <a:spcPts val="100"/>
              </a:spcBef>
            </a:pPr>
            <a:r>
              <a:rPr lang="en-US" sz="1300" spc="55" dirty="0">
                <a:solidFill>
                  <a:srgbClr val="FFFFFF"/>
                </a:solidFill>
                <a:latin typeface="Tahoma"/>
                <a:cs typeface="Tahoma"/>
              </a:rPr>
              <a:t>        ◦By grade weight</a:t>
            </a:r>
          </a:p>
          <a:p>
            <a:pPr marL="12700" marR="5080">
              <a:lnSpc>
                <a:spcPct val="115399"/>
              </a:lnSpc>
              <a:spcBef>
                <a:spcPts val="100"/>
              </a:spcBef>
            </a:pPr>
            <a:endParaRPr sz="13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0525" y="454583"/>
            <a:ext cx="4954075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spc="145" dirty="0"/>
              <a:t>Important notes for Tag based approach</a:t>
            </a:r>
            <a:endParaRPr sz="2800" spc="145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85"/>
              </a:spcBef>
            </a:pPr>
            <a:fld id="{81D60167-4931-47E6-BA6A-407CBD079E47}" type="slidenum">
              <a:rPr spc="30" dirty="0"/>
              <a:t>8</a:t>
            </a:fld>
            <a:endParaRPr spc="30" dirty="0"/>
          </a:p>
        </p:txBody>
      </p:sp>
      <p:sp>
        <p:nvSpPr>
          <p:cNvPr id="3" name="object 3"/>
          <p:cNvSpPr txBox="1"/>
          <p:nvPr/>
        </p:nvSpPr>
        <p:spPr>
          <a:xfrm>
            <a:off x="1370525" y="1603490"/>
            <a:ext cx="6693534" cy="32444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98450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300" spc="55" dirty="0">
                <a:solidFill>
                  <a:srgbClr val="FFFFFF"/>
                </a:solidFill>
                <a:latin typeface="Tahoma"/>
                <a:cs typeface="Tahoma"/>
              </a:rPr>
              <a:t>Tags in moon code are necessary for jumping between functions and conditional structures</a:t>
            </a:r>
          </a:p>
          <a:p>
            <a:pPr marL="298450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300" spc="55" dirty="0">
                <a:solidFill>
                  <a:srgbClr val="FFFFFF"/>
                </a:solidFill>
                <a:latin typeface="Tahoma"/>
                <a:cs typeface="Tahoma"/>
              </a:rPr>
              <a:t>They are straightforward to use, but make sure generated tags are always unique</a:t>
            </a:r>
          </a:p>
          <a:p>
            <a:pPr marL="298450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300" spc="55" dirty="0">
                <a:solidFill>
                  <a:srgbClr val="FFFFFF"/>
                </a:solidFill>
                <a:latin typeface="Tahoma"/>
                <a:cs typeface="Tahoma"/>
              </a:rPr>
              <a:t>Prefixes can help with this </a:t>
            </a:r>
          </a:p>
          <a:p>
            <a:pPr marL="298450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300" spc="55" dirty="0">
                <a:solidFill>
                  <a:srgbClr val="FFFFFF"/>
                </a:solidFill>
                <a:latin typeface="Tahoma"/>
                <a:cs typeface="Tahoma"/>
              </a:rPr>
              <a:t>Be careful of tricky edge cases:</a:t>
            </a:r>
          </a:p>
          <a:p>
            <a:pPr marL="298450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300" spc="55" dirty="0">
                <a:solidFill>
                  <a:srgbClr val="FFFFFF"/>
                </a:solidFill>
                <a:latin typeface="Tahoma"/>
                <a:cs typeface="Tahoma"/>
              </a:rPr>
              <a:t>Function overloading</a:t>
            </a:r>
          </a:p>
          <a:p>
            <a:pPr marL="298450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300" spc="55" dirty="0">
                <a:solidFill>
                  <a:srgbClr val="FFFFFF"/>
                </a:solidFill>
                <a:latin typeface="Tahoma"/>
                <a:cs typeface="Tahoma"/>
              </a:rPr>
              <a:t>Function overriding and inheritance</a:t>
            </a:r>
          </a:p>
          <a:p>
            <a:pPr marL="298450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300" spc="55" dirty="0">
                <a:solidFill>
                  <a:srgbClr val="FFFFFF"/>
                </a:solidFill>
                <a:latin typeface="Tahoma"/>
                <a:cs typeface="Tahoma"/>
              </a:rPr>
              <a:t>Similar free functions and member functions</a:t>
            </a:r>
          </a:p>
          <a:p>
            <a:pPr marL="298450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300" spc="55" dirty="0">
                <a:solidFill>
                  <a:srgbClr val="FFFFFF"/>
                </a:solidFill>
                <a:latin typeface="Tahoma"/>
                <a:cs typeface="Tahoma"/>
              </a:rPr>
              <a:t>If using tag for memory, uniqueness is much harder</a:t>
            </a:r>
          </a:p>
          <a:p>
            <a:pPr marL="12700">
              <a:spcBef>
                <a:spcPts val="100"/>
              </a:spcBef>
            </a:pPr>
            <a:endParaRPr lang="en-US" sz="1300" spc="55" dirty="0">
              <a:solidFill>
                <a:srgbClr val="FFFFFF"/>
              </a:solidFill>
              <a:latin typeface="Tahoma"/>
              <a:cs typeface="Tahoma"/>
            </a:endParaRPr>
          </a:p>
          <a:p>
            <a:pPr marL="12700">
              <a:spcBef>
                <a:spcPts val="100"/>
              </a:spcBef>
            </a:pPr>
            <a:r>
              <a:rPr lang="en-US" sz="1300" spc="55" dirty="0">
                <a:solidFill>
                  <a:srgbClr val="FFFFFF"/>
                </a:solidFill>
                <a:latin typeface="Tahoma"/>
                <a:cs typeface="Tahoma"/>
              </a:rPr>
              <a:t>Example</a:t>
            </a:r>
          </a:p>
          <a:p>
            <a:pPr marL="298450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300" spc="55" dirty="0">
                <a:solidFill>
                  <a:srgbClr val="FFFFFF"/>
                </a:solidFill>
                <a:latin typeface="Tahoma"/>
                <a:cs typeface="Tahoma"/>
              </a:rPr>
              <a:t>class_function_functionName_param1Type_param2Type</a:t>
            </a:r>
          </a:p>
          <a:p>
            <a:pPr marL="298450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300" spc="55" dirty="0">
                <a:solidFill>
                  <a:srgbClr val="FFFFFF"/>
                </a:solidFill>
                <a:latin typeface="Tahoma"/>
                <a:cs typeface="Tahoma"/>
              </a:rPr>
              <a:t>if_22, then_22, else_227 </a:t>
            </a:r>
            <a:endParaRPr sz="1300" spc="55" dirty="0">
              <a:solidFill>
                <a:srgbClr val="FFFFFF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942269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0525" y="454583"/>
            <a:ext cx="655427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CA" sz="2400" spc="145" dirty="0"/>
              <a:t>Code generation: suggested sequence</a:t>
            </a:r>
            <a:endParaRPr sz="2400" spc="145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85"/>
              </a:spcBef>
            </a:pPr>
            <a:fld id="{81D60167-4931-47E6-BA6A-407CBD079E47}" type="slidenum">
              <a:rPr spc="30" dirty="0"/>
              <a:t>9</a:t>
            </a:fld>
            <a:endParaRPr spc="30" dirty="0"/>
          </a:p>
        </p:txBody>
      </p:sp>
      <p:sp>
        <p:nvSpPr>
          <p:cNvPr id="3" name="object 3"/>
          <p:cNvSpPr txBox="1"/>
          <p:nvPr/>
        </p:nvSpPr>
        <p:spPr>
          <a:xfrm>
            <a:off x="1398059" y="1076541"/>
            <a:ext cx="6478075" cy="36189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altLang="en-US" sz="1300" spc="55" dirty="0">
                <a:solidFill>
                  <a:srgbClr val="FFFFFF"/>
                </a:solidFill>
                <a:latin typeface="Tahoma"/>
                <a:cs typeface="Tahoma"/>
              </a:rPr>
              <a:t>Suggested sequence: </a:t>
            </a:r>
          </a:p>
          <a:p>
            <a:pPr marL="12700">
              <a:spcBef>
                <a:spcPts val="100"/>
              </a:spcBef>
            </a:pPr>
            <a:endParaRPr lang="en-US" altLang="en-US" sz="1300" spc="55" dirty="0">
              <a:solidFill>
                <a:srgbClr val="FFFFFF"/>
              </a:solidFill>
              <a:latin typeface="Tahoma"/>
              <a:cs typeface="Tahoma"/>
            </a:endParaRPr>
          </a:p>
          <a:p>
            <a:pPr marL="298450" lvl="1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altLang="en-US" sz="1300" spc="55" dirty="0">
                <a:solidFill>
                  <a:srgbClr val="FFFFFF"/>
                </a:solidFill>
                <a:latin typeface="Tahoma"/>
                <a:cs typeface="Tahoma"/>
              </a:rPr>
              <a:t>variable declarations (integers first)</a:t>
            </a:r>
          </a:p>
          <a:p>
            <a:pPr marL="298450" lvl="1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altLang="en-US" sz="1300" spc="55" dirty="0">
                <a:solidFill>
                  <a:srgbClr val="FFFFFF"/>
                </a:solidFill>
                <a:latin typeface="Tahoma"/>
                <a:cs typeface="Tahoma"/>
              </a:rPr>
              <a:t>expressions (one operator at a time)</a:t>
            </a:r>
          </a:p>
          <a:p>
            <a:pPr marL="298450" lvl="1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altLang="en-US" sz="1300" spc="55" dirty="0">
                <a:solidFill>
                  <a:srgbClr val="FFFFFF"/>
                </a:solidFill>
                <a:latin typeface="Tahoma"/>
                <a:cs typeface="Tahoma"/>
              </a:rPr>
              <a:t>assignment statement</a:t>
            </a:r>
          </a:p>
          <a:p>
            <a:pPr marL="298450" lvl="1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altLang="en-US" sz="1300" spc="55" dirty="0">
                <a:solidFill>
                  <a:srgbClr val="FFFFFF"/>
                </a:solidFill>
                <a:latin typeface="Tahoma"/>
                <a:cs typeface="Tahoma"/>
              </a:rPr>
              <a:t>read and write statements</a:t>
            </a:r>
          </a:p>
          <a:p>
            <a:pPr marL="298450" lvl="1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altLang="en-US" sz="1300" spc="55" dirty="0">
                <a:solidFill>
                  <a:srgbClr val="FFFFFF"/>
                </a:solidFill>
                <a:latin typeface="Tahoma"/>
                <a:cs typeface="Tahoma"/>
              </a:rPr>
              <a:t>conditional statement</a:t>
            </a:r>
          </a:p>
          <a:p>
            <a:pPr marL="298450" lvl="1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altLang="en-US" sz="1300" spc="55" dirty="0">
                <a:solidFill>
                  <a:srgbClr val="FFFFFF"/>
                </a:solidFill>
                <a:latin typeface="Tahoma"/>
                <a:cs typeface="Tahoma"/>
              </a:rPr>
              <a:t>loop statement</a:t>
            </a:r>
          </a:p>
          <a:p>
            <a:pPr marL="12700">
              <a:spcBef>
                <a:spcPts val="100"/>
              </a:spcBef>
            </a:pPr>
            <a:endParaRPr lang="en-US" altLang="en-US" sz="1300" spc="55" dirty="0">
              <a:solidFill>
                <a:srgbClr val="FFFFFF"/>
              </a:solidFill>
              <a:latin typeface="Tahoma"/>
              <a:cs typeface="Tahoma"/>
            </a:endParaRPr>
          </a:p>
          <a:p>
            <a:pPr marL="12700">
              <a:spcBef>
                <a:spcPts val="100"/>
              </a:spcBef>
            </a:pPr>
            <a:r>
              <a:rPr lang="en-US" altLang="en-US" sz="1300" spc="55" dirty="0">
                <a:solidFill>
                  <a:srgbClr val="FFFFFF"/>
                </a:solidFill>
                <a:latin typeface="Tahoma"/>
                <a:cs typeface="Tahoma"/>
              </a:rPr>
              <a:t>Tricky parts:</a:t>
            </a:r>
          </a:p>
          <a:p>
            <a:pPr marL="12700">
              <a:spcBef>
                <a:spcPts val="100"/>
              </a:spcBef>
            </a:pPr>
            <a:r>
              <a:rPr lang="en-US" altLang="en-US" sz="1300" spc="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</a:p>
          <a:p>
            <a:pPr marL="298450" lvl="1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altLang="en-US" sz="1300" spc="55" dirty="0">
                <a:solidFill>
                  <a:srgbClr val="FFFFFF"/>
                </a:solidFill>
                <a:latin typeface="Tahoma"/>
                <a:cs typeface="Tahoma"/>
              </a:rPr>
              <a:t>function calls</a:t>
            </a:r>
          </a:p>
          <a:p>
            <a:pPr marL="298450" lvl="1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altLang="en-US" sz="1300" spc="55" dirty="0">
                <a:solidFill>
                  <a:srgbClr val="FFFFFF"/>
                </a:solidFill>
                <a:latin typeface="Tahoma"/>
                <a:cs typeface="Tahoma"/>
              </a:rPr>
              <a:t>expressions involving arrays and classes (offset calculation)</a:t>
            </a:r>
          </a:p>
          <a:p>
            <a:pPr marL="298450" lvl="1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altLang="en-US" sz="1300" spc="55" dirty="0">
                <a:solidFill>
                  <a:srgbClr val="FFFFFF"/>
                </a:solidFill>
                <a:latin typeface="Tahoma"/>
                <a:cs typeface="Tahoma"/>
              </a:rPr>
              <a:t>floating point numbers (non-native in Moon)</a:t>
            </a:r>
          </a:p>
          <a:p>
            <a:pPr marL="298450" lvl="1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altLang="en-US" sz="1300" spc="55" dirty="0">
                <a:solidFill>
                  <a:srgbClr val="FFFFFF"/>
                </a:solidFill>
                <a:latin typeface="Tahoma"/>
                <a:cs typeface="Tahoma"/>
              </a:rPr>
              <a:t>function call stack</a:t>
            </a:r>
          </a:p>
          <a:p>
            <a:pPr marL="298450" lvl="1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altLang="en-US" sz="1300" spc="55" dirty="0">
                <a:solidFill>
                  <a:srgbClr val="FFFFFF"/>
                </a:solidFill>
                <a:latin typeface="Tahoma"/>
                <a:cs typeface="Tahoma"/>
              </a:rPr>
              <a:t>expressions involving access to object members (offset calculations)</a:t>
            </a:r>
          </a:p>
          <a:p>
            <a:pPr marL="298450" lvl="1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altLang="en-US" sz="1300" spc="55" dirty="0">
                <a:solidFill>
                  <a:srgbClr val="FFFFFF"/>
                </a:solidFill>
                <a:latin typeface="Tahoma"/>
                <a:cs typeface="Tahoma"/>
              </a:rPr>
              <a:t>calls to member functions (access to object’s data members) </a:t>
            </a:r>
          </a:p>
        </p:txBody>
      </p:sp>
    </p:spTree>
    <p:extLst>
      <p:ext uri="{BB962C8B-B14F-4D97-AF65-F5344CB8AC3E}">
        <p14:creationId xmlns:p14="http://schemas.microsoft.com/office/powerpoint/2010/main" val="1512262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1014</Words>
  <Application>Microsoft Office PowerPoint</Application>
  <PresentationFormat>On-screen Show (16:9)</PresentationFormat>
  <Paragraphs>163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Calibri</vt:lpstr>
      <vt:lpstr>Calibri Light</vt:lpstr>
      <vt:lpstr>Century Gothic</vt:lpstr>
      <vt:lpstr>Consolas</vt:lpstr>
      <vt:lpstr>Tahoma</vt:lpstr>
      <vt:lpstr>Times</vt:lpstr>
      <vt:lpstr>Office Theme</vt:lpstr>
      <vt:lpstr>1_Office Theme</vt:lpstr>
      <vt:lpstr>2_Office Theme</vt:lpstr>
      <vt:lpstr>COMP 442 / 6421 Compiler Design</vt:lpstr>
      <vt:lpstr>PowerPoint Presentation</vt:lpstr>
      <vt:lpstr>Commands for running moon code</vt:lpstr>
      <vt:lpstr>Example</vt:lpstr>
      <vt:lpstr>PowerPoint Presentation</vt:lpstr>
      <vt:lpstr>PowerPoint Presentation</vt:lpstr>
      <vt:lpstr>How to do Assignment 4 ?</vt:lpstr>
      <vt:lpstr>Important notes for Tag based approach</vt:lpstr>
      <vt:lpstr>Code generation: suggested sequence</vt:lpstr>
      <vt:lpstr> Code generation: Function definitions</vt:lpstr>
      <vt:lpstr> Code generation: Function definitions</vt:lpstr>
      <vt:lpstr> Code generation: Function definitions</vt:lpstr>
      <vt:lpstr>  multiple function call instances</vt:lpstr>
      <vt:lpstr>  function call stack and stack frames</vt:lpstr>
      <vt:lpstr>  function call stack and stack frames</vt:lpstr>
      <vt:lpstr>  function call stack: compute variables/block sizes and offsets</vt:lpstr>
      <vt:lpstr>  function call stack: compute variables/block sizes and offsets</vt:lpstr>
      <vt:lpstr> Function calls using stack: full example</vt:lpstr>
      <vt:lpstr> Function calls using stack: full example</vt:lpstr>
      <vt:lpstr> Function calls using stack: full example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442 / 6421 Compiler Design</dc:title>
  <cp:lastModifiedBy>Dhavalkumar Patel</cp:lastModifiedBy>
  <cp:revision>23</cp:revision>
  <dcterms:created xsi:type="dcterms:W3CDTF">2021-03-06T01:50:32Z</dcterms:created>
  <dcterms:modified xsi:type="dcterms:W3CDTF">2021-04-03T15:00:30Z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