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embeddedFontLst>
    <p:embeddedFont>
      <p:font typeface="Montserrat" panose="020B0604020202020204" charset="0"/>
      <p:regular r:id="rId23"/>
      <p:bold r:id="rId24"/>
      <p:italic r:id="rId25"/>
      <p:boldItalic r:id="rId26"/>
    </p:embeddedFont>
    <p:embeddedFont>
      <p:font typeface="Lato" panose="020B060402020202020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88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 name="Shape 18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0" name="Shape 21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6" name="Shape 21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3" name="Shape 22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0" name="Shape 23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7" name="Shape 23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5" name="Shape 24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3" name="Shape 2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1" name="Shape 11"/>
          <p:cNvGrpSpPr/>
          <p:nvPr/>
        </p:nvGrpSpPr>
        <p:grpSpPr>
          <a:xfrm>
            <a:off x="0" y="490"/>
            <a:ext cx="5153705" cy="5134399"/>
            <a:chOff x="0" y="75"/>
            <a:chExt cx="5153705" cy="5152950"/>
          </a:xfrm>
        </p:grpSpPr>
        <p:sp>
          <p:nvSpPr>
            <p:cNvPr id="12" name="Shape 1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14"/>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15"/>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6" name="Shape 16"/>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7" name="Shape 17"/>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8" name="Shape 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105"/>
        <p:cNvGrpSpPr/>
        <p:nvPr/>
      </p:nvGrpSpPr>
      <p:grpSpPr>
        <a:xfrm>
          <a:off x="0" y="0"/>
          <a:ext cx="0" cy="0"/>
          <a:chOff x="0" y="0"/>
          <a:chExt cx="0" cy="0"/>
        </a:xfrm>
      </p:grpSpPr>
      <p:grpSp>
        <p:nvGrpSpPr>
          <p:cNvPr id="106" name="Shape 106"/>
          <p:cNvGrpSpPr/>
          <p:nvPr/>
        </p:nvGrpSpPr>
        <p:grpSpPr>
          <a:xfrm>
            <a:off x="4406400" y="0"/>
            <a:ext cx="4737600" cy="5143065"/>
            <a:chOff x="4406400" y="0"/>
            <a:chExt cx="4737600" cy="5143065"/>
          </a:xfrm>
        </p:grpSpPr>
        <p:sp>
          <p:nvSpPr>
            <p:cNvPr id="107" name="Shape 107"/>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8" name="Shape 108"/>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9" name="Shape 109"/>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0" name="Shape 110"/>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1" name="Shape 1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2" name="Shape 112"/>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3" name="Shape 11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4" name="Shape 114"/>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5" name="Shape 115"/>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6" name="Shape 116"/>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7" name="Shape 117"/>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8" name="Shape 118"/>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9" name="Shape 119"/>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0" name="Shape 120"/>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1" name="Shape 12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2" name="Shape 122"/>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3" name="Shape 12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4" name="Shape 124"/>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25" name="Shape 125"/>
          <p:cNvSpPr txBox="1">
            <a:spLocks noGrp="1"/>
          </p:cNvSpPr>
          <p:nvPr>
            <p:ph type="title"/>
          </p:nvPr>
        </p:nvSpPr>
        <p:spPr>
          <a:xfrm>
            <a:off x="823850" y="1284675"/>
            <a:ext cx="4776000" cy="1300800"/>
          </a:xfrm>
          <a:prstGeom prst="rect">
            <a:avLst/>
          </a:prstGeom>
        </p:spPr>
        <p:txBody>
          <a:bodyPr spcFirstLastPara="1" wrap="square" lIns="91425" tIns="91425" rIns="91425" bIns="91425" anchor="t" anchorCtr="0"/>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endParaRPr/>
          </a:p>
        </p:txBody>
      </p:sp>
      <p:sp>
        <p:nvSpPr>
          <p:cNvPr id="126" name="Shape 126"/>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27" name="Shape 1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28"/>
        <p:cNvGrpSpPr/>
        <p:nvPr/>
      </p:nvGrpSpPr>
      <p:grpSpPr>
        <a:xfrm>
          <a:off x="0" y="0"/>
          <a:ext cx="0" cy="0"/>
          <a:chOff x="0" y="0"/>
          <a:chExt cx="0" cy="0"/>
        </a:xfrm>
      </p:grpSpPr>
      <p:sp>
        <p:nvSpPr>
          <p:cNvPr id="129" name="Shape 1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9"/>
        <p:cNvGrpSpPr/>
        <p:nvPr/>
      </p:nvGrpSpPr>
      <p:grpSpPr>
        <a:xfrm>
          <a:off x="0" y="0"/>
          <a:ext cx="0" cy="0"/>
          <a:chOff x="0" y="0"/>
          <a:chExt cx="0" cy="0"/>
        </a:xfrm>
      </p:grpSpPr>
      <p:grpSp>
        <p:nvGrpSpPr>
          <p:cNvPr id="20" name="Shape 20"/>
          <p:cNvGrpSpPr/>
          <p:nvPr/>
        </p:nvGrpSpPr>
        <p:grpSpPr>
          <a:xfrm>
            <a:off x="4406400" y="0"/>
            <a:ext cx="4737600" cy="5143065"/>
            <a:chOff x="4406400" y="0"/>
            <a:chExt cx="4737600" cy="5143065"/>
          </a:xfrm>
        </p:grpSpPr>
        <p:sp>
          <p:nvSpPr>
            <p:cNvPr id="21" name="Shape 2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 name="Shape 22"/>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 name="Shape 2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 name="Shape 24"/>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Shape 25"/>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 name="Shape 26"/>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27"/>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 name="Shape 28"/>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 name="Shape 29"/>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 name="Shape 30"/>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 name="Shape 3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 name="Shape 32"/>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 name="Shape 3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 name="Shape 34"/>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 name="Shape 35"/>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 name="Shape 36"/>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 name="Shape 38"/>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9" name="Shape 39"/>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41"/>
        <p:cNvGrpSpPr/>
        <p:nvPr/>
      </p:nvGrpSpPr>
      <p:grpSpPr>
        <a:xfrm>
          <a:off x="0" y="0"/>
          <a:ext cx="0" cy="0"/>
          <a:chOff x="0" y="0"/>
          <a:chExt cx="0" cy="0"/>
        </a:xfrm>
      </p:grpSpPr>
      <p:grpSp>
        <p:nvGrpSpPr>
          <p:cNvPr id="42" name="Shape 42"/>
          <p:cNvGrpSpPr/>
          <p:nvPr/>
        </p:nvGrpSpPr>
        <p:grpSpPr>
          <a:xfrm>
            <a:off x="0" y="381001"/>
            <a:ext cx="1037850" cy="1016287"/>
            <a:chOff x="0" y="381001"/>
            <a:chExt cx="1037850" cy="1016287"/>
          </a:xfrm>
        </p:grpSpPr>
        <p:sp>
          <p:nvSpPr>
            <p:cNvPr id="43" name="Shape 43"/>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 name="Shape 4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5" name="Shape 4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Shape 46"/>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48"/>
        <p:cNvGrpSpPr/>
        <p:nvPr/>
      </p:nvGrpSpPr>
      <p:grpSpPr>
        <a:xfrm>
          <a:off x="0" y="0"/>
          <a:ext cx="0" cy="0"/>
          <a:chOff x="0" y="0"/>
          <a:chExt cx="0" cy="0"/>
        </a:xfrm>
      </p:grpSpPr>
      <p:grpSp>
        <p:nvGrpSpPr>
          <p:cNvPr id="49" name="Shape 49"/>
          <p:cNvGrpSpPr/>
          <p:nvPr/>
        </p:nvGrpSpPr>
        <p:grpSpPr>
          <a:xfrm>
            <a:off x="0" y="381001"/>
            <a:ext cx="1037850" cy="1016287"/>
            <a:chOff x="0" y="381001"/>
            <a:chExt cx="1037850" cy="1016287"/>
          </a:xfrm>
        </p:grpSpPr>
        <p:sp>
          <p:nvSpPr>
            <p:cNvPr id="50" name="Shape 50"/>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 name="Shape 51"/>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52" name="Shape 52"/>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3" name="Shape 53"/>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Shape 54"/>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Shape 5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6"/>
        <p:cNvGrpSpPr/>
        <p:nvPr/>
      </p:nvGrpSpPr>
      <p:grpSpPr>
        <a:xfrm>
          <a:off x="0" y="0"/>
          <a:ext cx="0" cy="0"/>
          <a:chOff x="0" y="0"/>
          <a:chExt cx="0" cy="0"/>
        </a:xfrm>
      </p:grpSpPr>
      <p:grpSp>
        <p:nvGrpSpPr>
          <p:cNvPr id="57" name="Shape 57"/>
          <p:cNvGrpSpPr/>
          <p:nvPr/>
        </p:nvGrpSpPr>
        <p:grpSpPr>
          <a:xfrm>
            <a:off x="0" y="381001"/>
            <a:ext cx="1037850" cy="1016287"/>
            <a:chOff x="0" y="381001"/>
            <a:chExt cx="1037850" cy="1016287"/>
          </a:xfrm>
        </p:grpSpPr>
        <p:sp>
          <p:nvSpPr>
            <p:cNvPr id="58" name="Shape 58"/>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 name="Shape 5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60" name="Shape 60"/>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1" name="Shape 6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62"/>
        <p:cNvGrpSpPr/>
        <p:nvPr/>
      </p:nvGrpSpPr>
      <p:grpSpPr>
        <a:xfrm>
          <a:off x="0" y="0"/>
          <a:ext cx="0" cy="0"/>
          <a:chOff x="0" y="0"/>
          <a:chExt cx="0" cy="0"/>
        </a:xfrm>
      </p:grpSpPr>
      <p:grpSp>
        <p:nvGrpSpPr>
          <p:cNvPr id="63" name="Shape 63"/>
          <p:cNvGrpSpPr/>
          <p:nvPr/>
        </p:nvGrpSpPr>
        <p:grpSpPr>
          <a:xfrm>
            <a:off x="0" y="381001"/>
            <a:ext cx="1037850" cy="1016287"/>
            <a:chOff x="0" y="381001"/>
            <a:chExt cx="1037850" cy="1016287"/>
          </a:xfrm>
        </p:grpSpPr>
        <p:sp>
          <p:nvSpPr>
            <p:cNvPr id="64" name="Shape 6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 name="Shape 6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66" name="Shape 66"/>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7" name="Shape 6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8" name="Shape 6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69"/>
        <p:cNvGrpSpPr/>
        <p:nvPr/>
      </p:nvGrpSpPr>
      <p:grpSpPr>
        <a:xfrm>
          <a:off x="0" y="0"/>
          <a:ext cx="0" cy="0"/>
          <a:chOff x="0" y="0"/>
          <a:chExt cx="0" cy="0"/>
        </a:xfrm>
      </p:grpSpPr>
      <p:grpSp>
        <p:nvGrpSpPr>
          <p:cNvPr id="70" name="Shape 70"/>
          <p:cNvGrpSpPr/>
          <p:nvPr/>
        </p:nvGrpSpPr>
        <p:grpSpPr>
          <a:xfrm>
            <a:off x="4406400" y="0"/>
            <a:ext cx="4737600" cy="5143500"/>
            <a:chOff x="4406400" y="0"/>
            <a:chExt cx="4737600" cy="5143500"/>
          </a:xfrm>
        </p:grpSpPr>
        <p:sp>
          <p:nvSpPr>
            <p:cNvPr id="71" name="Shape 71"/>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 name="Shape 72"/>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 name="Shape 73"/>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 name="Shape 74"/>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 name="Shape 75"/>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 name="Shape 76"/>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 name="Shape 77"/>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 name="Shape 7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 name="Shape 79"/>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 name="Shape 80"/>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 name="Shape 81"/>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 name="Shape 82"/>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 name="Shape 83"/>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 name="Shape 84"/>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 name="Shape 85"/>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 name="Shape 86"/>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 name="Shape 87"/>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 name="Shape 8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89" name="Shape 89"/>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Shape 9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91"/>
        <p:cNvGrpSpPr/>
        <p:nvPr/>
      </p:nvGrpSpPr>
      <p:grpSpPr>
        <a:xfrm>
          <a:off x="0" y="0"/>
          <a:ext cx="0" cy="0"/>
          <a:chOff x="0" y="0"/>
          <a:chExt cx="0" cy="0"/>
        </a:xfrm>
      </p:grpSpPr>
      <p:grpSp>
        <p:nvGrpSpPr>
          <p:cNvPr id="92" name="Shape 92"/>
          <p:cNvGrpSpPr/>
          <p:nvPr/>
        </p:nvGrpSpPr>
        <p:grpSpPr>
          <a:xfrm>
            <a:off x="0" y="381001"/>
            <a:ext cx="1037850" cy="1016287"/>
            <a:chOff x="0" y="381001"/>
            <a:chExt cx="1037850" cy="1016287"/>
          </a:xfrm>
        </p:grpSpPr>
        <p:sp>
          <p:nvSpPr>
            <p:cNvPr id="93" name="Shape 93"/>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4" name="Shape 9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95" name="Shape 95"/>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6" name="Shape 96"/>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97" name="Shape 97"/>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8" name="Shape 9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99"/>
        <p:cNvGrpSpPr/>
        <p:nvPr/>
      </p:nvGrpSpPr>
      <p:grpSpPr>
        <a:xfrm>
          <a:off x="0" y="0"/>
          <a:ext cx="0" cy="0"/>
          <a:chOff x="0" y="0"/>
          <a:chExt cx="0" cy="0"/>
        </a:xfrm>
      </p:grpSpPr>
      <p:grpSp>
        <p:nvGrpSpPr>
          <p:cNvPr id="100" name="Shape 100"/>
          <p:cNvGrpSpPr/>
          <p:nvPr/>
        </p:nvGrpSpPr>
        <p:grpSpPr>
          <a:xfrm>
            <a:off x="0" y="4128572"/>
            <a:ext cx="698925" cy="684657"/>
            <a:chOff x="0" y="3785672"/>
            <a:chExt cx="698925" cy="684657"/>
          </a:xfrm>
        </p:grpSpPr>
        <p:sp>
          <p:nvSpPr>
            <p:cNvPr id="101" name="Shape 101"/>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2" name="Shape 102"/>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03" name="Shape 103"/>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300"/>
              <a:buNone/>
              <a:defRPr/>
            </a:lvl1pPr>
          </a:lstStyle>
          <a:p>
            <a:endParaRPr/>
          </a:p>
        </p:txBody>
      </p:sp>
      <p:sp>
        <p:nvSpPr>
          <p:cNvPr id="104" name="Shape 10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spcBef>
                <a:spcPts val="0"/>
              </a:spcBef>
              <a:buNone/>
              <a:defRPr sz="1000">
                <a:solidFill>
                  <a:schemeClr val="lt1"/>
                </a:solidFill>
                <a:latin typeface="Lato"/>
                <a:ea typeface="Lato"/>
                <a:cs typeface="Lato"/>
                <a:sym typeface="Lato"/>
              </a:defRPr>
            </a:lvl1pPr>
            <a:lvl2pPr lvl="1" algn="r">
              <a:spcBef>
                <a:spcPts val="0"/>
              </a:spcBef>
              <a:buNone/>
              <a:defRPr sz="1000">
                <a:solidFill>
                  <a:schemeClr val="lt1"/>
                </a:solidFill>
                <a:latin typeface="Lato"/>
                <a:ea typeface="Lato"/>
                <a:cs typeface="Lato"/>
                <a:sym typeface="Lato"/>
              </a:defRPr>
            </a:lvl2pPr>
            <a:lvl3pPr lvl="2" algn="r">
              <a:spcBef>
                <a:spcPts val="0"/>
              </a:spcBef>
              <a:buNone/>
              <a:defRPr sz="1000">
                <a:solidFill>
                  <a:schemeClr val="lt1"/>
                </a:solidFill>
                <a:latin typeface="Lato"/>
                <a:ea typeface="Lato"/>
                <a:cs typeface="Lato"/>
                <a:sym typeface="Lato"/>
              </a:defRPr>
            </a:lvl3pPr>
            <a:lvl4pPr lvl="3" algn="r">
              <a:spcBef>
                <a:spcPts val="0"/>
              </a:spcBef>
              <a:buNone/>
              <a:defRPr sz="1000">
                <a:solidFill>
                  <a:schemeClr val="lt1"/>
                </a:solidFill>
                <a:latin typeface="Lato"/>
                <a:ea typeface="Lato"/>
                <a:cs typeface="Lato"/>
                <a:sym typeface="Lato"/>
              </a:defRPr>
            </a:lvl4pPr>
            <a:lvl5pPr lvl="4" algn="r">
              <a:spcBef>
                <a:spcPts val="0"/>
              </a:spcBef>
              <a:buNone/>
              <a:defRPr sz="1000">
                <a:solidFill>
                  <a:schemeClr val="lt1"/>
                </a:solidFill>
                <a:latin typeface="Lato"/>
                <a:ea typeface="Lato"/>
                <a:cs typeface="Lato"/>
                <a:sym typeface="Lato"/>
              </a:defRPr>
            </a:lvl5pPr>
            <a:lvl6pPr lvl="5" algn="r">
              <a:spcBef>
                <a:spcPts val="0"/>
              </a:spcBef>
              <a:buNone/>
              <a:defRPr sz="1000">
                <a:solidFill>
                  <a:schemeClr val="lt1"/>
                </a:solidFill>
                <a:latin typeface="Lato"/>
                <a:ea typeface="Lato"/>
                <a:cs typeface="Lato"/>
                <a:sym typeface="Lato"/>
              </a:defRPr>
            </a:lvl6pPr>
            <a:lvl7pPr lvl="6" algn="r">
              <a:spcBef>
                <a:spcPts val="0"/>
              </a:spcBef>
              <a:buNone/>
              <a:defRPr sz="1000">
                <a:solidFill>
                  <a:schemeClr val="lt1"/>
                </a:solidFill>
                <a:latin typeface="Lato"/>
                <a:ea typeface="Lato"/>
                <a:cs typeface="Lato"/>
                <a:sym typeface="Lato"/>
              </a:defRPr>
            </a:lvl7pPr>
            <a:lvl8pPr lvl="7" algn="r">
              <a:spcBef>
                <a:spcPts val="0"/>
              </a:spcBef>
              <a:buNone/>
              <a:defRPr sz="1000">
                <a:solidFill>
                  <a:schemeClr val="lt1"/>
                </a:solidFill>
                <a:latin typeface="Lato"/>
                <a:ea typeface="Lato"/>
                <a:cs typeface="Lato"/>
                <a:sym typeface="Lato"/>
              </a:defRPr>
            </a:lvl8pPr>
            <a:lvl9pPr lvl="8" algn="r">
              <a:spcBef>
                <a:spcPts val="0"/>
              </a:spcBef>
              <a:buNone/>
              <a:defRPr sz="1000">
                <a:solidFill>
                  <a:schemeClr val="lt1"/>
                </a:solidFill>
                <a:latin typeface="Lato"/>
                <a:ea typeface="Lato"/>
                <a:cs typeface="Lato"/>
                <a:sym typeface="Lato"/>
              </a:defRPr>
            </a:lvl9pPr>
          </a:lstStyle>
          <a:p>
            <a:pPr marL="0" lvl="0" indent="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amazon.ca/Compilers-Principles-Techniques-Tools-2nd/dp/0321486811/ref=sr_1_1?ie=UTF8&amp;qid=1516647700&amp;sr=8-1&amp;keywords=compiler+principles+techniques,+and+tools"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hyperlink" Target="http://www.atocc.de/cgi-bin/atocc/site.cgi?lang=en&amp;site=main"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ctrTitle"/>
          </p:nvPr>
        </p:nvSpPr>
        <p:spPr>
          <a:xfrm>
            <a:off x="3537150" y="592775"/>
            <a:ext cx="5017500" cy="2136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t>COMP 442 / 6421</a:t>
            </a:r>
            <a:endParaRPr/>
          </a:p>
          <a:p>
            <a:pPr marL="0" lvl="0" indent="0">
              <a:spcBef>
                <a:spcPts val="0"/>
              </a:spcBef>
              <a:spcAft>
                <a:spcPts val="0"/>
              </a:spcAft>
              <a:buNone/>
            </a:pPr>
            <a:r>
              <a:rPr lang="en-GB"/>
              <a:t>Compiler Design</a:t>
            </a:r>
            <a:endParaRPr/>
          </a:p>
          <a:p>
            <a:pPr marL="0" lvl="0" indent="0">
              <a:spcBef>
                <a:spcPts val="0"/>
              </a:spcBef>
              <a:spcAft>
                <a:spcPts val="0"/>
              </a:spcAft>
              <a:buNone/>
            </a:pPr>
            <a:endParaRPr sz="2400"/>
          </a:p>
          <a:p>
            <a:pPr marL="0" lvl="0" indent="0">
              <a:spcBef>
                <a:spcPts val="0"/>
              </a:spcBef>
              <a:spcAft>
                <a:spcPts val="0"/>
              </a:spcAft>
              <a:buNone/>
            </a:pPr>
            <a:r>
              <a:rPr lang="en-GB" sz="2400"/>
              <a:t> Tutorial 1</a:t>
            </a:r>
            <a:endParaRPr sz="2400"/>
          </a:p>
        </p:txBody>
      </p:sp>
      <p:sp>
        <p:nvSpPr>
          <p:cNvPr id="135" name="Shape 135"/>
          <p:cNvSpPr txBox="1">
            <a:spLocks noGrp="1"/>
          </p:cNvSpPr>
          <p:nvPr>
            <p:ph type="subTitle" idx="1"/>
          </p:nvPr>
        </p:nvSpPr>
        <p:spPr>
          <a:xfrm>
            <a:off x="3601800" y="2904500"/>
            <a:ext cx="5466000" cy="883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Instructor:           </a:t>
            </a:r>
            <a:r>
              <a:rPr lang="en-GB" dirty="0" err="1"/>
              <a:t>Dr.</a:t>
            </a:r>
            <a:r>
              <a:rPr lang="en-GB" dirty="0"/>
              <a:t> Joey Paquet       	paquet@cse.concordia.ca</a:t>
            </a:r>
            <a:endParaRPr dirty="0"/>
          </a:p>
          <a:p>
            <a:pPr marL="0" lvl="0" indent="0">
              <a:spcBef>
                <a:spcPts val="0"/>
              </a:spcBef>
              <a:spcAft>
                <a:spcPts val="0"/>
              </a:spcAft>
              <a:buNone/>
            </a:pPr>
            <a:r>
              <a:rPr lang="en-GB" dirty="0"/>
              <a:t>TAs:                          </a:t>
            </a:r>
            <a:r>
              <a:rPr lang="en-GB" dirty="0" err="1"/>
              <a:t>Haotao</a:t>
            </a:r>
            <a:r>
              <a:rPr lang="en-GB" dirty="0"/>
              <a:t> Lai                          h_lai@encs.concordia.ca</a:t>
            </a:r>
            <a:endParaRPr dirty="0"/>
          </a:p>
          <a:p>
            <a:pPr marL="0" lvl="0" indent="0">
              <a:spcBef>
                <a:spcPts val="0"/>
              </a:spcBef>
              <a:spcAft>
                <a:spcPts val="0"/>
              </a:spcAft>
              <a:buNone/>
            </a:pPr>
            <a:r>
              <a:rPr lang="en-GB" dirty="0"/>
              <a:t>                                   </a:t>
            </a:r>
            <a:r>
              <a:rPr lang="en-GB" dirty="0" err="1"/>
              <a:t>Jashanjot</a:t>
            </a:r>
            <a:r>
              <a:rPr lang="en-GB" dirty="0"/>
              <a:t> Singh                s_jashan@cs.concordia.ca</a:t>
            </a:r>
            <a:endParaRPr dirty="0"/>
          </a:p>
        </p:txBody>
      </p:sp>
      <p:sp>
        <p:nvSpPr>
          <p:cNvPr id="136" name="Shape 1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GB"/>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Shape 191"/>
          <p:cNvPicPr preferRelativeResize="0"/>
          <p:nvPr/>
        </p:nvPicPr>
        <p:blipFill>
          <a:blip r:embed="rId3">
            <a:alphaModFix/>
          </a:blip>
          <a:stretch>
            <a:fillRect/>
          </a:stretch>
        </p:blipFill>
        <p:spPr>
          <a:xfrm>
            <a:off x="1268363" y="152400"/>
            <a:ext cx="6607277" cy="4838701"/>
          </a:xfrm>
          <a:prstGeom prst="rect">
            <a:avLst/>
          </a:prstGeom>
          <a:noFill/>
          <a:ln>
            <a:noFill/>
          </a:ln>
        </p:spPr>
      </p:pic>
      <p:sp>
        <p:nvSpPr>
          <p:cNvPr id="192" name="Shape 19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GB"/>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t>AtoCC Format</a:t>
            </a:r>
            <a:endParaRPr/>
          </a:p>
        </p:txBody>
      </p:sp>
      <p:sp>
        <p:nvSpPr>
          <p:cNvPr id="198" name="Shape 198"/>
          <p:cNvSpPr txBox="1">
            <a:spLocks noGrp="1"/>
          </p:cNvSpPr>
          <p:nvPr>
            <p:ph type="body" idx="1"/>
          </p:nvPr>
        </p:nvSpPr>
        <p:spPr>
          <a:xfrm>
            <a:off x="1297500" y="1171375"/>
            <a:ext cx="7038900" cy="29112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GB"/>
              <a:t>In assignment 2, you will have to use AtoCC to verify your grammar. For example, you will enter your grammar in the kfgEdit tool like this (simple grammar shown): </a:t>
            </a:r>
            <a:endParaRPr/>
          </a:p>
        </p:txBody>
      </p:sp>
      <p:sp>
        <p:nvSpPr>
          <p:cNvPr id="199" name="Shape 19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GB"/>
              <a:t>11</a:t>
            </a:fld>
            <a:endParaRPr/>
          </a:p>
        </p:txBody>
      </p:sp>
      <p:pic>
        <p:nvPicPr>
          <p:cNvPr id="200" name="Shape 200"/>
          <p:cNvPicPr preferRelativeResize="0"/>
          <p:nvPr/>
        </p:nvPicPr>
        <p:blipFill>
          <a:blip r:embed="rId3">
            <a:alphaModFix/>
          </a:blip>
          <a:stretch>
            <a:fillRect/>
          </a:stretch>
        </p:blipFill>
        <p:spPr>
          <a:xfrm>
            <a:off x="896136" y="1970827"/>
            <a:ext cx="7841640" cy="2911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t>Continued --- AtoCC Format</a:t>
            </a:r>
            <a:endParaRPr/>
          </a:p>
        </p:txBody>
      </p:sp>
      <p:sp>
        <p:nvSpPr>
          <p:cNvPr id="206" name="Shape 206"/>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Then, one very convenient thing that this tool allows is to verify a string against the grammar, by inputting a string in the "input sentence" field in the Derivation tab window (see the image in the next page)</a:t>
            </a:r>
            <a:endParaRPr dirty="0"/>
          </a:p>
          <a:p>
            <a:pPr marL="0" lvl="0" indent="0">
              <a:spcBef>
                <a:spcPts val="1600"/>
              </a:spcBef>
              <a:spcAft>
                <a:spcPts val="1600"/>
              </a:spcAft>
              <a:buNone/>
            </a:pPr>
            <a:r>
              <a:rPr lang="en-GB" dirty="0"/>
              <a:t>This allows the tool to verify if this string is </a:t>
            </a:r>
            <a:r>
              <a:rPr lang="en-GB" dirty="0" err="1"/>
              <a:t>parsable</a:t>
            </a:r>
            <a:r>
              <a:rPr lang="en-GB" dirty="0"/>
              <a:t> or not. If the string is </a:t>
            </a:r>
            <a:r>
              <a:rPr lang="en-GB" dirty="0" err="1"/>
              <a:t>parseable</a:t>
            </a:r>
            <a:r>
              <a:rPr lang="en-GB" dirty="0"/>
              <a:t>, it generates a tree and a derivation for it. In order to use the feature, your lexical </a:t>
            </a:r>
            <a:r>
              <a:rPr lang="en-GB" dirty="0" err="1"/>
              <a:t>analyzer</a:t>
            </a:r>
            <a:r>
              <a:rPr lang="en-GB" dirty="0"/>
              <a:t> needs to output a string that you can copy in </a:t>
            </a:r>
            <a:r>
              <a:rPr lang="en-GB" dirty="0" err="1"/>
              <a:t>the"input</a:t>
            </a:r>
            <a:r>
              <a:rPr lang="en-GB" dirty="0"/>
              <a:t> sentence" box. This way, you can verify if your grammar is correct by using your lexical </a:t>
            </a:r>
            <a:r>
              <a:rPr lang="en-GB" dirty="0" err="1"/>
              <a:t>analyzer</a:t>
            </a:r>
            <a:r>
              <a:rPr lang="en-GB" dirty="0"/>
              <a:t> to output a string representing the tokenized  version of the input program, and the </a:t>
            </a:r>
            <a:r>
              <a:rPr lang="en-GB" dirty="0" err="1"/>
              <a:t>kfgEdit</a:t>
            </a:r>
            <a:r>
              <a:rPr lang="en-GB" dirty="0"/>
              <a:t> tool to verify that you grammar can parse it.</a:t>
            </a:r>
            <a:endParaRPr dirty="0"/>
          </a:p>
        </p:txBody>
      </p:sp>
      <p:sp>
        <p:nvSpPr>
          <p:cNvPr id="207" name="Shape 20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GB"/>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GB"/>
              <a:t>13</a:t>
            </a:fld>
            <a:endParaRPr/>
          </a:p>
        </p:txBody>
      </p:sp>
      <p:pic>
        <p:nvPicPr>
          <p:cNvPr id="213" name="Shape 213"/>
          <p:cNvPicPr preferRelativeResize="0"/>
          <p:nvPr/>
        </p:nvPicPr>
        <p:blipFill rotWithShape="1">
          <a:blip r:embed="rId3">
            <a:alphaModFix/>
          </a:blip>
          <a:srcRect b="-18008"/>
          <a:stretch/>
        </p:blipFill>
        <p:spPr>
          <a:xfrm>
            <a:off x="765031" y="227200"/>
            <a:ext cx="7613939" cy="514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t>Implementation of lexical analyzer</a:t>
            </a:r>
            <a:endParaRPr/>
          </a:p>
        </p:txBody>
      </p:sp>
      <p:sp>
        <p:nvSpPr>
          <p:cNvPr id="219" name="Shape 219"/>
          <p:cNvSpPr txBox="1">
            <a:spLocks noGrp="1"/>
          </p:cNvSpPr>
          <p:nvPr>
            <p:ph type="body" idx="1"/>
          </p:nvPr>
        </p:nvSpPr>
        <p:spPr>
          <a:xfrm>
            <a:off x="1297500" y="1567550"/>
            <a:ext cx="7038900" cy="3315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Two ways to implement the lexical </a:t>
            </a:r>
            <a:r>
              <a:rPr lang="en-GB" dirty="0" err="1"/>
              <a:t>analyzer</a:t>
            </a:r>
            <a:r>
              <a:rPr lang="en-GB" dirty="0"/>
              <a:t>:</a:t>
            </a:r>
            <a:endParaRPr dirty="0"/>
          </a:p>
          <a:p>
            <a:pPr marL="457200" lvl="0" indent="-311150" rtl="0">
              <a:spcBef>
                <a:spcPts val="1600"/>
              </a:spcBef>
              <a:spcAft>
                <a:spcPts val="0"/>
              </a:spcAft>
              <a:buSzPts val="1300"/>
              <a:buAutoNum type="arabicPeriod"/>
            </a:pPr>
            <a:r>
              <a:rPr lang="en-GB" dirty="0"/>
              <a:t>Table driven (but constructing a transition table by hand is not an easy job)</a:t>
            </a:r>
            <a:endParaRPr dirty="0"/>
          </a:p>
          <a:p>
            <a:pPr marL="457200" lvl="0" indent="-311150" rtl="0">
              <a:spcBef>
                <a:spcPts val="0"/>
              </a:spcBef>
              <a:spcAft>
                <a:spcPts val="0"/>
              </a:spcAft>
              <a:buSzPts val="1300"/>
              <a:buAutoNum type="arabicPeriod"/>
            </a:pPr>
            <a:r>
              <a:rPr lang="en-GB" dirty="0"/>
              <a:t>Handwritten (it require you to be very careful considering all the possible situations)</a:t>
            </a:r>
            <a:endParaRPr dirty="0"/>
          </a:p>
          <a:p>
            <a:pPr marL="0" lvl="0" indent="0">
              <a:spcBef>
                <a:spcPts val="1600"/>
              </a:spcBef>
              <a:spcAft>
                <a:spcPts val="1600"/>
              </a:spcAft>
              <a:buNone/>
            </a:pPr>
            <a:r>
              <a:rPr lang="en-GB" b="1" i="1" u="sng" dirty="0"/>
              <a:t>Note:</a:t>
            </a:r>
            <a:r>
              <a:rPr lang="en-GB" dirty="0"/>
              <a:t> It is your choice to pick one of the methods to implement and your choice </a:t>
            </a:r>
            <a:r>
              <a:rPr lang="en-GB" u="sng" dirty="0"/>
              <a:t>will not</a:t>
            </a:r>
            <a:r>
              <a:rPr lang="en-GB" dirty="0"/>
              <a:t> affect the following  assignments. The output of the Scanner is the stream of tokens which can be accessed when the </a:t>
            </a:r>
            <a:r>
              <a:rPr lang="en-GB" dirty="0" err="1"/>
              <a:t>nextToken</a:t>
            </a:r>
            <a:r>
              <a:rPr lang="en-GB" dirty="0"/>
              <a:t>() method is being called repeatedly.</a:t>
            </a:r>
            <a:endParaRPr dirty="0"/>
          </a:p>
        </p:txBody>
      </p:sp>
      <p:sp>
        <p:nvSpPr>
          <p:cNvPr id="220" name="Shape 2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GB"/>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t>Continued --- Implementation</a:t>
            </a:r>
            <a:endParaRPr/>
          </a:p>
        </p:txBody>
      </p:sp>
      <p:sp>
        <p:nvSpPr>
          <p:cNvPr id="226" name="Shape 226"/>
          <p:cNvSpPr txBox="1">
            <a:spLocks noGrp="1"/>
          </p:cNvSpPr>
          <p:nvPr>
            <p:ph type="body" idx="1"/>
          </p:nvPr>
        </p:nvSpPr>
        <p:spPr>
          <a:xfrm>
            <a:off x="1297500" y="1567550"/>
            <a:ext cx="7038900" cy="2771400"/>
          </a:xfrm>
          <a:prstGeom prst="rect">
            <a:avLst/>
          </a:prstGeom>
        </p:spPr>
        <p:txBody>
          <a:bodyPr spcFirstLastPara="1" wrap="square" lIns="91425" tIns="91425" rIns="91425" bIns="91425" anchor="t" anchorCtr="0">
            <a:noAutofit/>
          </a:bodyPr>
          <a:lstStyle/>
          <a:p>
            <a:pPr marL="457200" lvl="0" indent="-311150">
              <a:spcBef>
                <a:spcPts val="0"/>
              </a:spcBef>
              <a:spcAft>
                <a:spcPts val="0"/>
              </a:spcAft>
              <a:buSzPts val="1300"/>
              <a:buChar char="●"/>
            </a:pPr>
            <a:r>
              <a:rPr lang="en-GB"/>
              <a:t>You need  to think about the ambiguity problem (you should already know that the solution is i.e. backtracking) and how to implement a backtracking mechanism.</a:t>
            </a:r>
            <a:endParaRPr/>
          </a:p>
          <a:p>
            <a:pPr marL="0" lvl="0" indent="0">
              <a:spcBef>
                <a:spcPts val="1600"/>
              </a:spcBef>
              <a:spcAft>
                <a:spcPts val="0"/>
              </a:spcAft>
              <a:buNone/>
            </a:pPr>
            <a:endParaRPr/>
          </a:p>
          <a:p>
            <a:pPr marL="457200" lvl="0" indent="-311150">
              <a:spcBef>
                <a:spcPts val="1600"/>
              </a:spcBef>
              <a:spcAft>
                <a:spcPts val="0"/>
              </a:spcAft>
              <a:buSzPts val="1300"/>
              <a:buChar char="●"/>
            </a:pPr>
            <a:r>
              <a:rPr lang="en-GB"/>
              <a:t>Also there is an advanced problem, how to make the lexical analyzer faster (read each character from the disk when you need a new one or there is some other ways to do it)?</a:t>
            </a:r>
            <a:endParaRPr/>
          </a:p>
          <a:p>
            <a:pPr marL="0" lvl="0" indent="0">
              <a:spcBef>
                <a:spcPts val="1600"/>
              </a:spcBef>
              <a:spcAft>
                <a:spcPts val="1600"/>
              </a:spcAft>
              <a:buNone/>
            </a:pPr>
            <a:endParaRPr/>
          </a:p>
        </p:txBody>
      </p:sp>
      <p:sp>
        <p:nvSpPr>
          <p:cNvPr id="227" name="Shape 2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GB"/>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t>Continued --- Implementation</a:t>
            </a:r>
            <a:endParaRPr/>
          </a:p>
        </p:txBody>
      </p:sp>
      <p:sp>
        <p:nvSpPr>
          <p:cNvPr id="233" name="Shape 233"/>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Obviously, we need to use buffers instead of reading when necessary, and there are two ways provided by the “Dragon book” (its real name is </a:t>
            </a:r>
            <a:r>
              <a:rPr lang="en-GB" i="1" u="sng" dirty="0">
                <a:solidFill>
                  <a:schemeClr val="hlink"/>
                </a:solidFill>
                <a:hlinkClick r:id="rId3"/>
              </a:rPr>
              <a:t>Compilers: Principles, Techniques, and Tools</a:t>
            </a:r>
            <a:r>
              <a:rPr lang="en-GB" dirty="0"/>
              <a:t>):</a:t>
            </a:r>
            <a:endParaRPr dirty="0"/>
          </a:p>
          <a:p>
            <a:pPr marL="457200" lvl="0" indent="-311150" rtl="0">
              <a:spcBef>
                <a:spcPts val="1600"/>
              </a:spcBef>
              <a:spcAft>
                <a:spcPts val="0"/>
              </a:spcAft>
              <a:buSzPts val="1300"/>
              <a:buAutoNum type="arabicPeriod"/>
            </a:pPr>
            <a:r>
              <a:rPr lang="en-GB" dirty="0"/>
              <a:t>Buffer in Pair</a:t>
            </a:r>
            <a:endParaRPr dirty="0"/>
          </a:p>
          <a:p>
            <a:pPr marL="457200" lvl="0" indent="-311150" rtl="0">
              <a:spcBef>
                <a:spcPts val="0"/>
              </a:spcBef>
              <a:spcAft>
                <a:spcPts val="0"/>
              </a:spcAft>
              <a:buSzPts val="1300"/>
              <a:buAutoNum type="arabicPeriod"/>
            </a:pPr>
            <a:r>
              <a:rPr lang="en-GB" dirty="0"/>
              <a:t>Sentinel</a:t>
            </a:r>
            <a:endParaRPr dirty="0"/>
          </a:p>
          <a:p>
            <a:pPr marL="0" lvl="0" indent="0">
              <a:spcBef>
                <a:spcPts val="1600"/>
              </a:spcBef>
              <a:spcAft>
                <a:spcPts val="0"/>
              </a:spcAft>
              <a:buNone/>
            </a:pPr>
            <a:r>
              <a:rPr lang="en-GB" dirty="0"/>
              <a:t>You can refer to the book in order to know more about these ways and how they can be leveraged in your project work. Although, you can have your own way to implement that.</a:t>
            </a:r>
            <a:endParaRPr dirty="0"/>
          </a:p>
          <a:p>
            <a:pPr marL="0" lvl="0" indent="0">
              <a:spcBef>
                <a:spcPts val="1600"/>
              </a:spcBef>
              <a:spcAft>
                <a:spcPts val="0"/>
              </a:spcAft>
              <a:buNone/>
            </a:pPr>
            <a:endParaRPr dirty="0"/>
          </a:p>
          <a:p>
            <a:pPr marL="0" lvl="0" indent="0" rtl="0">
              <a:spcBef>
                <a:spcPts val="1600"/>
              </a:spcBef>
              <a:spcAft>
                <a:spcPts val="1600"/>
              </a:spcAft>
              <a:buNone/>
            </a:pPr>
            <a:endParaRPr dirty="0"/>
          </a:p>
        </p:txBody>
      </p:sp>
      <p:sp>
        <p:nvSpPr>
          <p:cNvPr id="234" name="Shape 2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GB"/>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t>Buffer in Pair</a:t>
            </a:r>
            <a:endParaRPr/>
          </a:p>
        </p:txBody>
      </p:sp>
      <p:sp>
        <p:nvSpPr>
          <p:cNvPr id="240" name="Shape 240"/>
          <p:cNvSpPr txBox="1">
            <a:spLocks noGrp="1"/>
          </p:cNvSpPr>
          <p:nvPr>
            <p:ph type="body" idx="1"/>
          </p:nvPr>
        </p:nvSpPr>
        <p:spPr>
          <a:xfrm>
            <a:off x="1297500" y="3487825"/>
            <a:ext cx="7038900" cy="1324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t>Involves two buffers that are alternately reloaded, Each buffer is of the same size N, and N is usually the size of a disk block, e.g., 4096 bytes.</a:t>
            </a:r>
            <a:endParaRPr/>
          </a:p>
          <a:p>
            <a:pPr marL="0" lvl="0" indent="0">
              <a:spcBef>
                <a:spcPts val="1600"/>
              </a:spcBef>
              <a:spcAft>
                <a:spcPts val="1600"/>
              </a:spcAft>
              <a:buNone/>
            </a:pPr>
            <a:r>
              <a:rPr lang="en-GB"/>
              <a:t>we see forward has passed the end of the next lexeme, ** (the Fortran exponentiation operator), and must be retracted one position to its left.</a:t>
            </a:r>
            <a:endParaRPr/>
          </a:p>
        </p:txBody>
      </p:sp>
      <p:sp>
        <p:nvSpPr>
          <p:cNvPr id="241" name="Shape 2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GB"/>
              <a:t>17</a:t>
            </a:fld>
            <a:endParaRPr/>
          </a:p>
        </p:txBody>
      </p:sp>
      <p:pic>
        <p:nvPicPr>
          <p:cNvPr id="242" name="Shape 242"/>
          <p:cNvPicPr preferRelativeResize="0"/>
          <p:nvPr/>
        </p:nvPicPr>
        <p:blipFill>
          <a:blip r:embed="rId3">
            <a:alphaModFix/>
          </a:blip>
          <a:stretch>
            <a:fillRect/>
          </a:stretch>
        </p:blipFill>
        <p:spPr>
          <a:xfrm>
            <a:off x="1297499" y="1567550"/>
            <a:ext cx="7038900" cy="17500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t>Continued --- Buffer in Pair</a:t>
            </a:r>
            <a:endParaRPr/>
          </a:p>
        </p:txBody>
      </p:sp>
      <p:sp>
        <p:nvSpPr>
          <p:cNvPr id="248" name="Shape 248"/>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sp>
        <p:nvSpPr>
          <p:cNvPr id="249" name="Shape 2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GB"/>
              <a:t>18</a:t>
            </a:fld>
            <a:endParaRPr/>
          </a:p>
        </p:txBody>
      </p:sp>
      <p:pic>
        <p:nvPicPr>
          <p:cNvPr id="250" name="Shape 250"/>
          <p:cNvPicPr preferRelativeResize="0"/>
          <p:nvPr/>
        </p:nvPicPr>
        <p:blipFill>
          <a:blip r:embed="rId3">
            <a:alphaModFix/>
          </a:blip>
          <a:stretch>
            <a:fillRect/>
          </a:stretch>
        </p:blipFill>
        <p:spPr>
          <a:xfrm>
            <a:off x="1297500" y="1567562"/>
            <a:ext cx="7038898" cy="179486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Sentinel</a:t>
            </a:r>
            <a:endParaRPr/>
          </a:p>
        </p:txBody>
      </p:sp>
      <p:sp>
        <p:nvSpPr>
          <p:cNvPr id="256" name="Shape 25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GB"/>
              <a:t>19</a:t>
            </a:fld>
            <a:endParaRPr/>
          </a:p>
        </p:txBody>
      </p:sp>
      <p:pic>
        <p:nvPicPr>
          <p:cNvPr id="257" name="Shape 257"/>
          <p:cNvPicPr preferRelativeResize="0"/>
          <p:nvPr/>
        </p:nvPicPr>
        <p:blipFill>
          <a:blip r:embed="rId3">
            <a:alphaModFix/>
          </a:blip>
          <a:stretch>
            <a:fillRect/>
          </a:stretch>
        </p:blipFill>
        <p:spPr>
          <a:xfrm>
            <a:off x="1297500" y="2732775"/>
            <a:ext cx="4325226" cy="2215701"/>
          </a:xfrm>
          <a:prstGeom prst="rect">
            <a:avLst/>
          </a:prstGeom>
          <a:noFill/>
          <a:ln>
            <a:noFill/>
          </a:ln>
        </p:spPr>
      </p:pic>
      <p:pic>
        <p:nvPicPr>
          <p:cNvPr id="258" name="Shape 258"/>
          <p:cNvPicPr preferRelativeResize="0"/>
          <p:nvPr/>
        </p:nvPicPr>
        <p:blipFill>
          <a:blip r:embed="rId4">
            <a:alphaModFix/>
          </a:blip>
          <a:stretch>
            <a:fillRect/>
          </a:stretch>
        </p:blipFill>
        <p:spPr>
          <a:xfrm>
            <a:off x="1297488" y="1243450"/>
            <a:ext cx="6192325" cy="12070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A useful tool --- </a:t>
            </a:r>
            <a:r>
              <a:rPr lang="en-GB" dirty="0" err="1"/>
              <a:t>AtoCC</a:t>
            </a:r>
            <a:endParaRPr dirty="0"/>
          </a:p>
        </p:txBody>
      </p:sp>
      <p:sp>
        <p:nvSpPr>
          <p:cNvPr id="142" name="Shape 142"/>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t>The learning environment can be of use in teaching abstract automata, formal languages, and some of its applications in compiler construction. From a teacher's perspective AtoCC aims to address a broad range of different learning activities forcing the students to actively interact with the subjects being taught.</a:t>
            </a:r>
            <a:endParaRPr/>
          </a:p>
          <a:p>
            <a:pPr marL="0" lvl="0" indent="0">
              <a:spcBef>
                <a:spcPts val="1600"/>
              </a:spcBef>
              <a:spcAft>
                <a:spcPts val="0"/>
              </a:spcAft>
              <a:buNone/>
            </a:pPr>
            <a:endParaRPr/>
          </a:p>
          <a:p>
            <a:pPr marL="0" lvl="0" indent="0">
              <a:spcBef>
                <a:spcPts val="1600"/>
              </a:spcBef>
              <a:spcAft>
                <a:spcPts val="0"/>
              </a:spcAft>
              <a:buNone/>
            </a:pPr>
            <a:r>
              <a:rPr lang="en-GB" b="1" i="1" u="sng"/>
              <a:t>Note:</a:t>
            </a:r>
            <a:r>
              <a:rPr lang="en-GB"/>
              <a:t> We will need to use it for assignment 2 for grammar verification (will explain into detail when you receive assignment 2)</a:t>
            </a:r>
            <a:endParaRPr/>
          </a:p>
          <a:p>
            <a:pPr marL="0" lvl="0" indent="0">
              <a:spcBef>
                <a:spcPts val="1600"/>
              </a:spcBef>
              <a:spcAft>
                <a:spcPts val="1600"/>
              </a:spcAft>
              <a:buNone/>
            </a:pPr>
            <a:r>
              <a:rPr lang="en-GB" u="sng">
                <a:solidFill>
                  <a:schemeClr val="accent5"/>
                </a:solidFill>
                <a:hlinkClick r:id="rId3"/>
              </a:rPr>
              <a:t>http://www.atocc.de/cgi-bin/atocc/site.cgi?lang=en&amp;site=main</a:t>
            </a:r>
            <a:endParaRPr/>
          </a:p>
        </p:txBody>
      </p:sp>
      <p:sp>
        <p:nvSpPr>
          <p:cNvPr id="143" name="Shape 1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GB"/>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GB"/>
              <a:t>Thanks!</a:t>
            </a:r>
            <a:endParaRPr/>
          </a:p>
        </p:txBody>
      </p:sp>
      <p:sp>
        <p:nvSpPr>
          <p:cNvPr id="264" name="Shape 26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GB"/>
              <a:t>20</a:t>
            </a:fld>
            <a:endParaRPr/>
          </a:p>
        </p:txBody>
      </p:sp>
      <p:sp>
        <p:nvSpPr>
          <p:cNvPr id="265" name="Shape 265"/>
          <p:cNvSpPr txBox="1"/>
          <p:nvPr/>
        </p:nvSpPr>
        <p:spPr>
          <a:xfrm>
            <a:off x="1341500" y="3201700"/>
            <a:ext cx="4786500" cy="618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GB">
                <a:solidFill>
                  <a:srgbClr val="FFFFFF"/>
                </a:solidFill>
              </a:rPr>
              <a:t>You are not allowed to use any tool like Lex can generate a Scanner automatically.</a:t>
            </a:r>
            <a:endParaRPr>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t>AtoCC --- RegExp Edit</a:t>
            </a:r>
            <a:endParaRPr/>
          </a:p>
        </p:txBody>
      </p:sp>
      <p:sp>
        <p:nvSpPr>
          <p:cNvPr id="149" name="Shape 149"/>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GB" dirty="0"/>
              <a:t>It is a powerful tool that we can use to generate DFA from regular expression and validate your work. In the following slides you will find screenshots on how to use this tool in order to create a DFA from a regular expression that should conform to the lexical specification of the language. </a:t>
            </a:r>
            <a:endParaRPr dirty="0"/>
          </a:p>
        </p:txBody>
      </p:sp>
      <p:sp>
        <p:nvSpPr>
          <p:cNvPr id="150" name="Shape 15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GB"/>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Shape 155"/>
          <p:cNvPicPr preferRelativeResize="0"/>
          <p:nvPr/>
        </p:nvPicPr>
        <p:blipFill>
          <a:blip r:embed="rId3">
            <a:alphaModFix/>
          </a:blip>
          <a:stretch>
            <a:fillRect/>
          </a:stretch>
        </p:blipFill>
        <p:spPr>
          <a:xfrm>
            <a:off x="1354475" y="119250"/>
            <a:ext cx="6435047" cy="4838701"/>
          </a:xfrm>
          <a:prstGeom prst="rect">
            <a:avLst/>
          </a:prstGeom>
          <a:noFill/>
          <a:ln>
            <a:noFill/>
          </a:ln>
        </p:spPr>
      </p:pic>
      <p:sp>
        <p:nvSpPr>
          <p:cNvPr id="156" name="Shape 15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GB"/>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Shape 161"/>
          <p:cNvPicPr preferRelativeResize="0"/>
          <p:nvPr/>
        </p:nvPicPr>
        <p:blipFill>
          <a:blip r:embed="rId3">
            <a:alphaModFix/>
          </a:blip>
          <a:stretch>
            <a:fillRect/>
          </a:stretch>
        </p:blipFill>
        <p:spPr>
          <a:xfrm>
            <a:off x="1354475" y="152400"/>
            <a:ext cx="6435047" cy="4838701"/>
          </a:xfrm>
          <a:prstGeom prst="rect">
            <a:avLst/>
          </a:prstGeom>
          <a:noFill/>
          <a:ln>
            <a:noFill/>
          </a:ln>
        </p:spPr>
      </p:pic>
      <p:sp>
        <p:nvSpPr>
          <p:cNvPr id="162" name="Shape 16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GB"/>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Shape 167"/>
          <p:cNvPicPr preferRelativeResize="0"/>
          <p:nvPr/>
        </p:nvPicPr>
        <p:blipFill>
          <a:blip r:embed="rId3">
            <a:alphaModFix/>
          </a:blip>
          <a:stretch>
            <a:fillRect/>
          </a:stretch>
        </p:blipFill>
        <p:spPr>
          <a:xfrm>
            <a:off x="1354475" y="152400"/>
            <a:ext cx="6435047" cy="4838701"/>
          </a:xfrm>
          <a:prstGeom prst="rect">
            <a:avLst/>
          </a:prstGeom>
          <a:noFill/>
          <a:ln>
            <a:noFill/>
          </a:ln>
        </p:spPr>
      </p:pic>
      <p:sp>
        <p:nvSpPr>
          <p:cNvPr id="168" name="Shape 16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GB"/>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Shape 173"/>
          <p:cNvPicPr preferRelativeResize="0"/>
          <p:nvPr/>
        </p:nvPicPr>
        <p:blipFill>
          <a:blip r:embed="rId3">
            <a:alphaModFix/>
          </a:blip>
          <a:stretch>
            <a:fillRect/>
          </a:stretch>
        </p:blipFill>
        <p:spPr>
          <a:xfrm>
            <a:off x="1162913" y="152400"/>
            <a:ext cx="6818170" cy="4838701"/>
          </a:xfrm>
          <a:prstGeom prst="rect">
            <a:avLst/>
          </a:prstGeom>
          <a:noFill/>
          <a:ln>
            <a:noFill/>
          </a:ln>
        </p:spPr>
      </p:pic>
      <p:sp>
        <p:nvSpPr>
          <p:cNvPr id="174" name="Shape 17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GB"/>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Shape 179"/>
          <p:cNvPicPr preferRelativeResize="0"/>
          <p:nvPr/>
        </p:nvPicPr>
        <p:blipFill>
          <a:blip r:embed="rId3">
            <a:alphaModFix/>
          </a:blip>
          <a:stretch>
            <a:fillRect/>
          </a:stretch>
        </p:blipFill>
        <p:spPr>
          <a:xfrm>
            <a:off x="1130200" y="152400"/>
            <a:ext cx="6883588" cy="4838700"/>
          </a:xfrm>
          <a:prstGeom prst="rect">
            <a:avLst/>
          </a:prstGeom>
          <a:noFill/>
          <a:ln>
            <a:noFill/>
          </a:ln>
        </p:spPr>
      </p:pic>
      <p:sp>
        <p:nvSpPr>
          <p:cNvPr id="180" name="Shape 18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GB"/>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Shape 185"/>
          <p:cNvPicPr preferRelativeResize="0"/>
          <p:nvPr/>
        </p:nvPicPr>
        <p:blipFill>
          <a:blip r:embed="rId3">
            <a:alphaModFix/>
          </a:blip>
          <a:stretch>
            <a:fillRect/>
          </a:stretch>
        </p:blipFill>
        <p:spPr>
          <a:xfrm>
            <a:off x="1130200" y="152400"/>
            <a:ext cx="6883588" cy="4838700"/>
          </a:xfrm>
          <a:prstGeom prst="rect">
            <a:avLst/>
          </a:prstGeom>
          <a:noFill/>
          <a:ln>
            <a:noFill/>
          </a:ln>
        </p:spPr>
      </p:pic>
      <p:sp>
        <p:nvSpPr>
          <p:cNvPr id="186" name="Shape 18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GB"/>
              <a:t>9</a:t>
            </a:fld>
            <a:endParaRPr/>
          </a:p>
        </p:txBody>
      </p:sp>
    </p:spTree>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717</Words>
  <Application>Microsoft Office PowerPoint</Application>
  <PresentationFormat>On-screen Show (16:9)</PresentationFormat>
  <Paragraphs>60</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Montserrat</vt:lpstr>
      <vt:lpstr>Lato</vt:lpstr>
      <vt:lpstr>Arial</vt:lpstr>
      <vt:lpstr>Focus</vt:lpstr>
      <vt:lpstr>COMP 442 / 6421 Compiler Design   Tutorial 1</vt:lpstr>
      <vt:lpstr>A useful tool --- AtoCC</vt:lpstr>
      <vt:lpstr>AtoCC --- RegExp Edit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AtoCC Format</vt:lpstr>
      <vt:lpstr>Continued --- AtoCC Format</vt:lpstr>
      <vt:lpstr>PowerPoint Presentation</vt:lpstr>
      <vt:lpstr>Implementation of lexical analyzer</vt:lpstr>
      <vt:lpstr>Continued --- Implementation</vt:lpstr>
      <vt:lpstr>Continued --- Implementation</vt:lpstr>
      <vt:lpstr>Buffer in Pair</vt:lpstr>
      <vt:lpstr>Continued --- Buffer in Pair</vt:lpstr>
      <vt:lpstr>Sentinel</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 442 / 6421 Compiler Design   Tutorial 1</dc:title>
  <cp:lastModifiedBy>paquet</cp:lastModifiedBy>
  <cp:revision>1</cp:revision>
  <dcterms:modified xsi:type="dcterms:W3CDTF">2018-01-30T22:31:13Z</dcterms:modified>
</cp:coreProperties>
</file>