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76" r:id="rId4"/>
    <p:sldId id="277" r:id="rId5"/>
    <p:sldId id="278" r:id="rId6"/>
    <p:sldId id="27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embeddedFontLs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8986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44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291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61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016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690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641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252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011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73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313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03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73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71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30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75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33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55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43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34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ihaotao.me/t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zhg.github.io/toolbox/cfg2l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occ.de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tocc.de/AtoCCFAQ/index.php?option=com_content&amp;task=category&amp;sectionid=11&amp;id=25&amp;Itemid=3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zhg.github.io/toolbox/cfg2l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cyberzhg.github.io/toolbo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537150" y="592775"/>
            <a:ext cx="50175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 442 / 6421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Compiler Design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Tutorial 2</a:t>
            </a:r>
            <a:endParaRPr sz="2400"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3601800" y="2904500"/>
            <a:ext cx="54660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Instructor:           Dr. Joey Paquet               paquet@cse.concordia.ca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TAs:                          Haotao Lai                          h_lai@encs.concordia.ca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Jashanjot Singh                s_jashan@cs.concordia.ca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E</a:t>
            </a:r>
            <a:r>
              <a:rPr lang="en-GB" dirty="0" smtClean="0"/>
              <a:t>xample grammars in </a:t>
            </a:r>
            <a:r>
              <a:rPr lang="en-GB" dirty="0" err="1" smtClean="0"/>
              <a:t>kfgEdit</a:t>
            </a:r>
            <a:r>
              <a:rPr lang="en-GB" dirty="0" smtClean="0"/>
              <a:t> format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Includes some before-after transformation examples.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21" y="1885164"/>
            <a:ext cx="6809874" cy="110075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838226" y="2435543"/>
            <a:ext cx="950495" cy="204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Goal of Assignment 2</a:t>
            </a: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dirty="0"/>
              <a:t>Convert the given CFG to </a:t>
            </a:r>
            <a:r>
              <a:rPr lang="en-GB" dirty="0" smtClean="0"/>
              <a:t>an LL(1</a:t>
            </a:r>
            <a:r>
              <a:rPr lang="en-GB" dirty="0"/>
              <a:t>) grammar</a:t>
            </a:r>
            <a:endParaRPr dirty="0"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dirty="0"/>
              <a:t>U</a:t>
            </a:r>
            <a:r>
              <a:rPr lang="en-GB" dirty="0" smtClean="0"/>
              <a:t>se </a:t>
            </a:r>
            <a:r>
              <a:rPr lang="en-GB" dirty="0"/>
              <a:t>tools to </a:t>
            </a:r>
            <a:r>
              <a:rPr lang="en-GB" dirty="0" smtClean="0"/>
              <a:t>help</a:t>
            </a:r>
            <a:r>
              <a:rPr lang="en-GB" dirty="0" smtClean="0"/>
              <a:t> </a:t>
            </a:r>
            <a:r>
              <a:rPr lang="en-GB" dirty="0"/>
              <a:t>your </a:t>
            </a:r>
            <a:r>
              <a:rPr lang="en-GB" dirty="0" smtClean="0"/>
              <a:t>transformation</a:t>
            </a:r>
            <a:r>
              <a:rPr lang="en-GB" dirty="0" smtClean="0"/>
              <a:t> </a:t>
            </a:r>
            <a:r>
              <a:rPr lang="en-GB" dirty="0"/>
              <a:t>procedure</a:t>
            </a:r>
            <a:endParaRPr dirty="0"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dirty="0"/>
              <a:t>Remove the grammar from EBNF to non-EBNF </a:t>
            </a:r>
            <a:r>
              <a:rPr lang="en-GB" dirty="0" smtClean="0"/>
              <a:t>representation</a:t>
            </a:r>
            <a:endParaRPr dirty="0"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dirty="0"/>
              <a:t>Remove </a:t>
            </a:r>
            <a:r>
              <a:rPr lang="en-GB" dirty="0" smtClean="0"/>
              <a:t>ambiguities </a:t>
            </a:r>
            <a:r>
              <a:rPr lang="en-GB" dirty="0"/>
              <a:t>and left </a:t>
            </a:r>
            <a:r>
              <a:rPr lang="en-GB" dirty="0" smtClean="0"/>
              <a:t>recursions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dirty="0" smtClean="0"/>
              <a:t>After each transformation step, verify that your grammar was not broken</a:t>
            </a:r>
            <a:endParaRPr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dirty="0"/>
              <a:t>Implement a LL(1) parser</a:t>
            </a:r>
            <a:endParaRPr dirty="0"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dirty="0"/>
              <a:t>Recursive descent predictive parsing</a:t>
            </a:r>
            <a:endParaRPr dirty="0"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dirty="0"/>
              <a:t>Table-driven predictive parsing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Example: removing EBNF constructs</a:t>
            </a:r>
            <a:endParaRPr dirty="0"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/>
              <a:t>Assume you was given a grammar as </a:t>
            </a:r>
            <a:r>
              <a:rPr lang="en-GB" u="sng" dirty="0" smtClean="0"/>
              <a:t>following, with EBNF repetition:</a:t>
            </a:r>
            <a:endParaRPr u="sng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commaSeparatedList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-&gt;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{,a}  |  EPSILON</a:t>
            </a:r>
            <a:endParaRPr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 dirty="0"/>
              <a:t>You should remove the EBNF </a:t>
            </a:r>
            <a:r>
              <a:rPr lang="en-GB" u="sng" dirty="0" smtClean="0"/>
              <a:t>repetition </a:t>
            </a:r>
            <a:r>
              <a:rPr lang="en-GB" u="sng" dirty="0"/>
              <a:t>and come up with the following grammar:</a:t>
            </a:r>
            <a:endParaRPr u="sng" dirty="0"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commaSeparatedList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-&gt; 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commaSeparatedListTail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| EPSILON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commaSeparatedListTail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-&gt; ,a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commaSeparatedListTail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 EPSILON</a:t>
            </a:r>
            <a:endParaRPr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Example: removing left recursion</a:t>
            </a:r>
            <a:endParaRPr dirty="0"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After </a:t>
            </a:r>
            <a:r>
              <a:rPr lang="en-GB" dirty="0" smtClean="0"/>
              <a:t>removal of all </a:t>
            </a:r>
            <a:r>
              <a:rPr lang="en-GB" dirty="0"/>
              <a:t>EBNF </a:t>
            </a:r>
            <a:r>
              <a:rPr lang="en-GB" dirty="0" smtClean="0"/>
              <a:t>format instances, </a:t>
            </a:r>
            <a:r>
              <a:rPr lang="en-GB" dirty="0"/>
              <a:t>assume you have something like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-&gt;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 + term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| term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-&gt;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* factor |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'(' expr ')'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'x'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R</a:t>
            </a:r>
            <a:r>
              <a:rPr lang="en-GB" dirty="0" smtClean="0"/>
              <a:t>emove </a:t>
            </a:r>
            <a:r>
              <a:rPr lang="en-GB" dirty="0"/>
              <a:t>left </a:t>
            </a:r>
            <a:r>
              <a:rPr lang="en-GB" dirty="0" smtClean="0"/>
              <a:t>recursions (on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GB" dirty="0" smtClean="0"/>
              <a:t>) using the transformation shown in class: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154" y="3152238"/>
            <a:ext cx="5798288" cy="18134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come up with the proper grammar?</a:t>
            </a: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dirty="0"/>
              <a:t>You receive the initial grammar in EBNF in assignment 2 description </a:t>
            </a:r>
            <a:r>
              <a:rPr lang="en-GB" dirty="0" smtClean="0"/>
              <a:t>already</a:t>
            </a:r>
            <a:endParaRPr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dirty="0"/>
              <a:t>You need to remove the EBNF since </a:t>
            </a:r>
            <a:r>
              <a:rPr lang="en-GB" dirty="0" err="1" smtClean="0"/>
              <a:t>AtoCC</a:t>
            </a:r>
            <a:r>
              <a:rPr lang="en-GB" dirty="0" smtClean="0"/>
              <a:t> </a:t>
            </a:r>
            <a:r>
              <a:rPr lang="en-GB" dirty="0" err="1" smtClean="0"/>
              <a:t>kfgEdit</a:t>
            </a:r>
            <a:r>
              <a:rPr lang="en-GB" dirty="0" smtClean="0"/>
              <a:t> cannot </a:t>
            </a:r>
            <a:r>
              <a:rPr lang="en-GB" dirty="0"/>
              <a:t>understand this </a:t>
            </a:r>
            <a:r>
              <a:rPr lang="en-GB" dirty="0" smtClean="0"/>
              <a:t>form</a:t>
            </a:r>
            <a:endParaRPr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dirty="0"/>
              <a:t>Perform left factoring (if necessary</a:t>
            </a:r>
            <a:r>
              <a:rPr lang="en-GB" dirty="0" smtClean="0"/>
              <a:t>)</a:t>
            </a:r>
            <a:endParaRPr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dirty="0"/>
              <a:t>Remove left recursion (if exist, unfortunately, they exist in the given  grammar</a:t>
            </a:r>
            <a:r>
              <a:rPr lang="en-GB" dirty="0" smtClean="0"/>
              <a:t>)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 smtClean="0"/>
              <a:t>It is strongly suggested </a:t>
            </a:r>
            <a:r>
              <a:rPr lang="en-GB" dirty="0"/>
              <a:t>that every time you </a:t>
            </a:r>
            <a:r>
              <a:rPr lang="en-GB" dirty="0" smtClean="0"/>
              <a:t>make a single transformation step, that you use </a:t>
            </a:r>
            <a:r>
              <a:rPr lang="en-GB" dirty="0" err="1"/>
              <a:t>AtoCC</a:t>
            </a:r>
            <a:r>
              <a:rPr lang="en-GB" dirty="0"/>
              <a:t> to check whether </a:t>
            </a:r>
            <a:r>
              <a:rPr lang="en-GB" dirty="0" smtClean="0"/>
              <a:t>your transformation </a:t>
            </a:r>
            <a:r>
              <a:rPr lang="en-US" dirty="0" smtClean="0"/>
              <a:t>broke the grammar or not. 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/>
              <a:t>Don’t try to correct many errors </a:t>
            </a:r>
            <a:r>
              <a:rPr lang="en-GB" dirty="0" smtClean="0"/>
              <a:t>in </a:t>
            </a:r>
            <a:r>
              <a:rPr lang="en-GB" dirty="0"/>
              <a:t>one shot, it is easy to get lost</a:t>
            </a:r>
            <a:r>
              <a:rPr lang="en-GB" dirty="0" smtClean="0"/>
              <a:t>. Plus, if you make a mistake in one transformation step and you carry on without checking, your further transformation will be made on a wrong grammar and thus be invalid.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--- How to use AtoCC for verification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213" y="94750"/>
            <a:ext cx="6503578" cy="495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613" y="65150"/>
            <a:ext cx="6466776" cy="492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10425"/>
            <a:ext cx="4102377" cy="483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984850"/>
            <a:ext cx="6867276" cy="305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Tutorial Slides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You can access the tutorial slide </a:t>
            </a:r>
            <a:r>
              <a:rPr lang="en-GB" dirty="0" smtClean="0"/>
              <a:t>sets </a:t>
            </a:r>
            <a:r>
              <a:rPr lang="en-GB" dirty="0"/>
              <a:t>through the following link:</a:t>
            </a:r>
            <a:endParaRPr dirty="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http://laihaotao.me/ta/</a:t>
            </a:r>
            <a:endParaRPr dirty="0"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r="21715"/>
          <a:stretch/>
        </p:blipFill>
        <p:spPr>
          <a:xfrm>
            <a:off x="1297500" y="2681100"/>
            <a:ext cx="7158575" cy="20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you should do?</a:t>
            </a: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297500" y="2253350"/>
            <a:ext cx="70389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dirty="0"/>
              <a:t>Locate </a:t>
            </a:r>
            <a:r>
              <a:rPr lang="en-GB" dirty="0" smtClean="0"/>
              <a:t>a specific </a:t>
            </a:r>
            <a:r>
              <a:rPr lang="en-GB" dirty="0" smtClean="0"/>
              <a:t>error and identify the faulty productions (shown in red) </a:t>
            </a:r>
            <a:endParaRPr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dirty="0"/>
              <a:t>Copy the </a:t>
            </a:r>
            <a:r>
              <a:rPr lang="en-GB" dirty="0" smtClean="0"/>
              <a:t>related productions </a:t>
            </a:r>
            <a:r>
              <a:rPr lang="en-GB" dirty="0"/>
              <a:t>into the </a:t>
            </a:r>
            <a:r>
              <a:rPr lang="en-GB" dirty="0" smtClean="0"/>
              <a:t>grammar transformation</a:t>
            </a:r>
            <a:r>
              <a:rPr lang="en-GB" dirty="0" smtClean="0"/>
              <a:t> tool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mentioned </a:t>
            </a:r>
            <a:r>
              <a:rPr lang="en-GB" dirty="0"/>
              <a:t>above (</a:t>
            </a:r>
            <a:r>
              <a:rPr lang="en-GB" u="sng" dirty="0">
                <a:solidFill>
                  <a:schemeClr val="accent5"/>
                </a:solidFill>
                <a:hlinkClick r:id="rId3"/>
              </a:rPr>
              <a:t>https://cyberzhg.github.io/toolbox/cfg2ll</a:t>
            </a:r>
            <a:r>
              <a:rPr lang="en-GB" dirty="0"/>
              <a:t>).</a:t>
            </a:r>
            <a:endParaRPr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dirty="0"/>
              <a:t>Copy the correction from the tool and paste it into </a:t>
            </a:r>
            <a:r>
              <a:rPr lang="en-GB" dirty="0" err="1"/>
              <a:t>AtoCC</a:t>
            </a:r>
            <a:endParaRPr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dirty="0"/>
              <a:t>Do some modification to adapt </a:t>
            </a:r>
            <a:r>
              <a:rPr lang="en-GB" dirty="0" smtClean="0"/>
              <a:t>to </a:t>
            </a:r>
            <a:r>
              <a:rPr lang="en-GB" dirty="0" err="1" smtClean="0"/>
              <a:t>AtoCC</a:t>
            </a:r>
            <a:r>
              <a:rPr lang="en-GB" dirty="0" smtClean="0"/>
              <a:t> </a:t>
            </a:r>
            <a:r>
              <a:rPr lang="en-GB" dirty="0"/>
              <a:t>format</a:t>
            </a:r>
            <a:endParaRPr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dirty="0"/>
              <a:t>Check the grammar again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/>
              <a:t>Note: Don’t try to solve more than one production at a time. When you solve one production’s error, use the tool to check to make sure you are not bringing new errors.</a:t>
            </a:r>
            <a:endParaRPr dirty="0"/>
          </a:p>
        </p:txBody>
      </p:sp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275" y="393750"/>
            <a:ext cx="3274101" cy="19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400" y="1262750"/>
            <a:ext cx="2344849" cy="25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1564225" y="4398200"/>
            <a:ext cx="16563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result from the tool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5189500" y="4398200"/>
            <a:ext cx="32295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after </a:t>
            </a:r>
            <a:r>
              <a:rPr lang="en-GB" dirty="0" smtClean="0">
                <a:solidFill>
                  <a:srgbClr val="FFFFFF"/>
                </a:solidFill>
              </a:rPr>
              <a:t>modification, adapted </a:t>
            </a:r>
            <a:r>
              <a:rPr lang="en-GB" dirty="0">
                <a:solidFill>
                  <a:srgbClr val="FFFFFF"/>
                </a:solidFill>
              </a:rPr>
              <a:t>to </a:t>
            </a:r>
            <a:r>
              <a:rPr lang="en-GB" dirty="0" err="1">
                <a:solidFill>
                  <a:srgbClr val="FFFFFF"/>
                </a:solidFill>
              </a:rPr>
              <a:t>AtoCC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825" y="1460825"/>
            <a:ext cx="32766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669" y="0"/>
            <a:ext cx="64426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88" y="1651550"/>
            <a:ext cx="715327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2 : syntax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lab material is about helping you achieve assignment #2, which is done in two stages: </a:t>
            </a:r>
          </a:p>
          <a:p>
            <a:pPr lvl="1"/>
            <a:r>
              <a:rPr lang="en-US" dirty="0" smtClean="0"/>
              <a:t>Transform the grammar into an LL(1) grammar</a:t>
            </a:r>
          </a:p>
          <a:p>
            <a:pPr lvl="1"/>
            <a:r>
              <a:rPr lang="en-US" dirty="0" smtClean="0"/>
              <a:t>Implement the parser</a:t>
            </a:r>
          </a:p>
          <a:p>
            <a:endParaRPr lang="en-US" dirty="0"/>
          </a:p>
          <a:p>
            <a:r>
              <a:rPr lang="en-US" dirty="0" smtClean="0"/>
              <a:t>The implementation absolutely cannot start before the grammar has been transformed. </a:t>
            </a:r>
          </a:p>
          <a:p>
            <a:pPr lvl="1"/>
            <a:r>
              <a:rPr lang="en-US" dirty="0" smtClean="0"/>
              <a:t>We propose a set of tools to help achieve the transformation</a:t>
            </a:r>
          </a:p>
          <a:p>
            <a:pPr lvl="1"/>
            <a:r>
              <a:rPr lang="en-US" dirty="0" smtClean="0"/>
              <a:t>Sample usage of these tools is depicted in this slide set</a:t>
            </a:r>
          </a:p>
        </p:txBody>
      </p:sp>
    </p:spTree>
    <p:extLst>
      <p:ext uri="{BB962C8B-B14F-4D97-AF65-F5344CB8AC3E}">
        <p14:creationId xmlns:p14="http://schemas.microsoft.com/office/powerpoint/2010/main" val="344044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AtoCC</a:t>
            </a:r>
            <a:r>
              <a:rPr lang="en-US" dirty="0" smtClean="0"/>
              <a:t> </a:t>
            </a:r>
            <a:r>
              <a:rPr lang="en-US" dirty="0" err="1" smtClean="0"/>
              <a:t>kfgEdit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 that allows you to analyze your grammar and locate possible ambiguities in the grammar. </a:t>
            </a:r>
            <a:endParaRPr lang="en-US" dirty="0"/>
          </a:p>
          <a:p>
            <a:r>
              <a:rPr lang="en-US" dirty="0" smtClean="0"/>
              <a:t>After you grammar is entered, it also allows you to enter a string representing a token stream and verify if this token stream is derivable from the grammar.  If it is, it generates a parse tree and a derivation for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6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AtoCC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7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AtoCC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AtoCC</a:t>
            </a:r>
            <a:r>
              <a:rPr lang="en-US" dirty="0" smtClean="0"/>
              <a:t> can be downloaded at the following web site: 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www.atocc.de</a:t>
            </a:r>
            <a:endParaRPr lang="en-US" dirty="0" smtClean="0"/>
          </a:p>
          <a:p>
            <a:r>
              <a:rPr lang="en-US" dirty="0" smtClean="0"/>
              <a:t>You can either download an installer, or precompiled applications.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You don’t have </a:t>
            </a:r>
            <a:r>
              <a:rPr lang="en-GB" dirty="0" smtClean="0"/>
              <a:t>Windows </a:t>
            </a:r>
            <a:r>
              <a:rPr lang="en-GB" dirty="0"/>
              <a:t>machine?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Check the following link out: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http://atocc.de/AtoCCFAQ/index.php?option=com_content&amp;task=category&amp;sectionid=11&amp;id=25&amp;Itemid=34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 smtClean="0"/>
              <a:t>Works, for example, for </a:t>
            </a:r>
            <a:r>
              <a:rPr lang="en-GB" dirty="0" err="1" smtClean="0"/>
              <a:t>macOS</a:t>
            </a:r>
            <a:r>
              <a:rPr lang="en-GB" dirty="0" smtClean="0"/>
              <a:t> </a:t>
            </a:r>
            <a:r>
              <a:rPr lang="en-GB" dirty="0"/>
              <a:t>High Sierra version </a:t>
            </a:r>
            <a:r>
              <a:rPr lang="en-GB" dirty="0" smtClean="0"/>
              <a:t>10.13.1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Install </a:t>
            </a:r>
            <a:r>
              <a:rPr lang="en-GB" dirty="0" err="1"/>
              <a:t>AtoCC</a:t>
            </a:r>
            <a:r>
              <a:rPr lang="en-GB" dirty="0"/>
              <a:t> without administration </a:t>
            </a:r>
            <a:r>
              <a:rPr lang="en-GB" dirty="0" smtClean="0"/>
              <a:t>rights </a:t>
            </a:r>
            <a:r>
              <a:rPr lang="en-GB" dirty="0"/>
              <a:t>?</a:t>
            </a:r>
            <a:endParaRPr dirty="0"/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r="10602"/>
          <a:stretch/>
        </p:blipFill>
        <p:spPr>
          <a:xfrm>
            <a:off x="1297500" y="1627893"/>
            <a:ext cx="7038899" cy="225705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297500" y="4316875"/>
            <a:ext cx="70389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FFFFFF"/>
                </a:solidFill>
              </a:rPr>
              <a:t>These are portable executables, but they often </a:t>
            </a:r>
            <a:r>
              <a:rPr lang="en-GB" dirty="0">
                <a:solidFill>
                  <a:srgbClr val="FFFFFF"/>
                </a:solidFill>
              </a:rPr>
              <a:t>crash, </a:t>
            </a:r>
            <a:r>
              <a:rPr lang="en-GB" dirty="0" smtClean="0">
                <a:solidFill>
                  <a:srgbClr val="FFFFFF"/>
                </a:solidFill>
              </a:rPr>
              <a:t>so save </a:t>
            </a:r>
            <a:r>
              <a:rPr lang="en-GB" dirty="0">
                <a:solidFill>
                  <a:srgbClr val="FFFFFF"/>
                </a:solidFill>
              </a:rPr>
              <a:t>your work frequently!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Automated grammar transformation tools</a:t>
            </a:r>
            <a:endParaRPr dirty="0"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283324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GB" u="sng" dirty="0" smtClean="0">
              <a:solidFill>
                <a:schemeClr val="hlink"/>
              </a:solidFill>
              <a:hlinkClick r:id="rId3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GB" u="sng" dirty="0">
              <a:solidFill>
                <a:schemeClr val="hlink"/>
              </a:solidFill>
              <a:hlinkClick r:id="rId3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GB" u="sng" dirty="0" smtClean="0">
              <a:solidFill>
                <a:schemeClr val="hlink"/>
              </a:solidFill>
              <a:hlinkClick r:id="rId3"/>
            </a:endParaRPr>
          </a:p>
          <a:p>
            <a:pPr marL="285750" indent="-285750">
              <a:spcAft>
                <a:spcPts val="1600"/>
              </a:spcAft>
            </a:pPr>
            <a:r>
              <a:rPr lang="en-GB" dirty="0" err="1" smtClean="0">
                <a:solidFill>
                  <a:schemeClr val="bg1"/>
                </a:solidFill>
              </a:rPr>
              <a:t>CyberZHG’s</a:t>
            </a:r>
            <a:r>
              <a:rPr lang="en-GB" dirty="0" smtClean="0">
                <a:solidFill>
                  <a:schemeClr val="bg1"/>
                </a:solidFill>
              </a:rPr>
              <a:t> Compiler </a:t>
            </a:r>
            <a:r>
              <a:rPr lang="en-GB" dirty="0" err="1" smtClean="0">
                <a:solidFill>
                  <a:schemeClr val="bg1"/>
                </a:solidFill>
              </a:rPr>
              <a:t>contruction</a:t>
            </a:r>
            <a:r>
              <a:rPr lang="en-GB" dirty="0" smtClean="0">
                <a:solidFill>
                  <a:schemeClr val="bg1"/>
                </a:solidFill>
              </a:rPr>
              <a:t> toolkit:</a:t>
            </a:r>
          </a:p>
          <a:p>
            <a:pPr marL="45720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https://cyberzhg.github.io/toolbox</a:t>
            </a:r>
            <a:r>
              <a:rPr lang="en-GB" u="sng" dirty="0" smtClean="0">
                <a:solidFill>
                  <a:schemeClr val="hlink"/>
                </a:solidFill>
                <a:hlinkClick r:id="rId4"/>
              </a:rPr>
              <a:t>/</a:t>
            </a:r>
            <a:endParaRPr lang="en-GB" u="sng" dirty="0" smtClean="0">
              <a:solidFill>
                <a:schemeClr val="hlink"/>
              </a:solidFill>
            </a:endParaRPr>
          </a:p>
          <a:p>
            <a:pPr marL="285750" indent="-285750">
              <a:spcAft>
                <a:spcPts val="1600"/>
              </a:spcAft>
            </a:pPr>
            <a:r>
              <a:rPr lang="en-GB" dirty="0" smtClean="0">
                <a:solidFill>
                  <a:schemeClr val="bg1"/>
                </a:solidFill>
              </a:rPr>
              <a:t>Can help you apply specific transformations</a:t>
            </a:r>
          </a:p>
          <a:p>
            <a:pPr marL="285750" indent="-285750">
              <a:spcAft>
                <a:spcPts val="1600"/>
              </a:spcAft>
            </a:pPr>
            <a:r>
              <a:rPr lang="en-GB" dirty="0" smtClean="0">
                <a:solidFill>
                  <a:schemeClr val="bg1"/>
                </a:solidFill>
              </a:rPr>
              <a:t>Use in conjunction with </a:t>
            </a:r>
            <a:r>
              <a:rPr lang="en-GB" dirty="0" err="1" smtClean="0">
                <a:solidFill>
                  <a:schemeClr val="bg1"/>
                </a:solidFill>
              </a:rPr>
              <a:t>kfgEdit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Aft>
                <a:spcPts val="1600"/>
              </a:spcAft>
            </a:pPr>
            <a:r>
              <a:rPr lang="en-GB" dirty="0">
                <a:solidFill>
                  <a:schemeClr val="bg1"/>
                </a:solidFill>
              </a:rPr>
              <a:t>H</a:t>
            </a:r>
            <a:r>
              <a:rPr lang="en-GB" dirty="0" smtClean="0">
                <a:solidFill>
                  <a:schemeClr val="bg1"/>
                </a:solidFill>
              </a:rPr>
              <a:t>owever, it does not use the same grammar representation conventions</a:t>
            </a:r>
            <a:r>
              <a:rPr lang="en-GB" u="sng" dirty="0">
                <a:solidFill>
                  <a:schemeClr val="hlink"/>
                </a:solidFill>
              </a:rPr>
              <a:t/>
            </a:r>
            <a:br>
              <a:rPr lang="en-GB" u="sng" dirty="0">
                <a:solidFill>
                  <a:schemeClr val="hlink"/>
                </a:solidFill>
              </a:rPr>
            </a:br>
            <a:endParaRPr lang="en-GB" u="sng" dirty="0" smtClean="0">
              <a:solidFill>
                <a:schemeClr val="hlink"/>
              </a:solidFill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8945" y="874026"/>
            <a:ext cx="5529808" cy="204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610</Words>
  <Application>Microsoft Office PowerPoint</Application>
  <PresentationFormat>On-screen Show (16:9)</PresentationFormat>
  <Paragraphs>89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Lato</vt:lpstr>
      <vt:lpstr>Arial</vt:lpstr>
      <vt:lpstr>Montserrat</vt:lpstr>
      <vt:lpstr>Consolas</vt:lpstr>
      <vt:lpstr>Focus</vt:lpstr>
      <vt:lpstr>COMP 442 / 6421 Compiler Design   Tutorial 2</vt:lpstr>
      <vt:lpstr>Tutorial Slides</vt:lpstr>
      <vt:lpstr>Assignment 2 : syntax analysis</vt:lpstr>
      <vt:lpstr>AtoCC kfgEdit</vt:lpstr>
      <vt:lpstr>Installing AtoCC</vt:lpstr>
      <vt:lpstr>Installing AtoCC</vt:lpstr>
      <vt:lpstr>You don’t have Windows machine?</vt:lpstr>
      <vt:lpstr>Install AtoCC without administration rights ?</vt:lpstr>
      <vt:lpstr>Automated grammar transformation tools</vt:lpstr>
      <vt:lpstr>Example grammars in kfgEdit format</vt:lpstr>
      <vt:lpstr>The Goal of Assignment 2</vt:lpstr>
      <vt:lpstr>Example: removing EBNF constructs</vt:lpstr>
      <vt:lpstr>Example: removing left recursion</vt:lpstr>
      <vt:lpstr>How to come up with the proper grammar?</vt:lpstr>
      <vt:lpstr>Example  --- How to use AtoCC for verification</vt:lpstr>
      <vt:lpstr>PowerPoint Presentation</vt:lpstr>
      <vt:lpstr>PowerPoint Presentation</vt:lpstr>
      <vt:lpstr>PowerPoint Presentation</vt:lpstr>
      <vt:lpstr>PowerPoint Presentation</vt:lpstr>
      <vt:lpstr>What you should do?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442 / 6421 Compiler Design   Tutorial 2</dc:title>
  <dc:creator>Joey Paquet</dc:creator>
  <cp:lastModifiedBy>Joey Paquet</cp:lastModifiedBy>
  <cp:revision>7</cp:revision>
  <dcterms:modified xsi:type="dcterms:W3CDTF">2018-02-02T15:49:10Z</dcterms:modified>
</cp:coreProperties>
</file>