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Montserrat"/>
      <p:regular r:id="rId19"/>
      <p:bold r:id="rId20"/>
      <p:italic r:id="rId21"/>
      <p:boldItalic r:id="rId22"/>
    </p:embeddedFont>
    <p:embeddedFont>
      <p:font typeface="La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Lato-bold.fntdata"/><Relationship Id="rId23" Type="http://schemas.openxmlformats.org/officeDocument/2006/relationships/font" Target="fonts/Lato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ato-boldItalic.fntdata"/><Relationship Id="rId25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Montserrat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Shape 6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Shape 89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laihaotao.me/ta/w18_comp442_fst_flw_set.pdf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hackingoff.com/compilers/ll-1-parser-generator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3537150" y="592775"/>
            <a:ext cx="5017500" cy="21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COMP 442 / 6421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Compiler Design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 Tutorial 3</a:t>
            </a:r>
            <a:endParaRPr sz="2400"/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3601800" y="2904500"/>
            <a:ext cx="5466000" cy="88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Instructor:           Dr. Joey Paquet               paquet@cse.concordia.ca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TAs:                          Haotao Lai                          h_lai@encs.concordia.ca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                                   Jashanjot Singh                s_jashan@cs.concordia.ca</a:t>
            </a:r>
            <a:endParaRPr/>
          </a:p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First Set and Follow Set</a:t>
            </a:r>
            <a:endParaRPr/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example 1:</a:t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S -&gt; A B C D E</a:t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A -&gt; a | </a:t>
            </a:r>
            <a:r>
              <a:rPr lang="zh-CN"/>
              <a:t>ε</a:t>
            </a:r>
            <a:endParaRPr/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 -&gt; b | ε</a:t>
            </a:r>
            <a:endParaRPr/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 -&gt; c</a:t>
            </a:r>
            <a:endParaRPr/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D -&gt; d | ε</a:t>
            </a:r>
            <a:endParaRPr/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 -&gt; e | ε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First Set and Follow Set</a:t>
            </a:r>
            <a:endParaRPr/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example 2:</a:t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S -&gt; B b | C d</a:t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B -&gt; a B | </a:t>
            </a:r>
            <a:r>
              <a:rPr lang="zh-CN"/>
              <a:t>ε</a:t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C -&gt; c C | </a:t>
            </a:r>
            <a:r>
              <a:rPr lang="zh-CN"/>
              <a:t>ε</a:t>
            </a:r>
            <a:endParaRPr>
              <a:solidFill>
                <a:srgbClr val="FFFFFF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Shape 2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First Set and Follow Set</a:t>
            </a:r>
            <a:endParaRPr/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example 3:</a:t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S -&gt; A C B | C b B | B a</a:t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A -&gt; d a | B C</a:t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B -&gt; g | </a:t>
            </a:r>
            <a:r>
              <a:rPr lang="zh-CN"/>
              <a:t>ε</a:t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C -&gt; h | </a:t>
            </a:r>
            <a:r>
              <a:rPr lang="zh-CN"/>
              <a:t>ε</a:t>
            </a:r>
            <a:endParaRPr>
              <a:solidFill>
                <a:srgbClr val="FFFFFF"/>
              </a:solidFill>
            </a:endParaRPr>
          </a:p>
          <a:p>
            <a:pPr indent="1016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Shape 2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221" name="Shape 221"/>
          <p:cNvSpPr txBox="1"/>
          <p:nvPr/>
        </p:nvSpPr>
        <p:spPr>
          <a:xfrm>
            <a:off x="1392725" y="3846550"/>
            <a:ext cx="7038900" cy="49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>
                <a:solidFill>
                  <a:srgbClr val="F3F3F3"/>
                </a:solidFill>
              </a:rPr>
              <a:t>the note shows what I did in the lab can access: </a:t>
            </a:r>
            <a:r>
              <a:rPr lang="zh-CN" sz="1200" u="sng">
                <a:solidFill>
                  <a:schemeClr val="hlink"/>
                </a:solidFill>
                <a:hlinkClick r:id="rId3"/>
              </a:rPr>
              <a:t>http://laihaotao.me/ta/w18_comp442_fst_flw_set.pdf</a:t>
            </a:r>
            <a:endParaRPr sz="12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Tool</a:t>
            </a:r>
            <a:endParaRPr/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If you plan to use the table-driven approach, you will need a parse table. Of course you can generate your own parse table, or put a proper grammar into a tool and it will give you the table.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We propose an online tool to do that: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u="sng">
                <a:solidFill>
                  <a:schemeClr val="hlink"/>
                </a:solidFill>
                <a:hlinkClick r:id="rId3"/>
              </a:rPr>
              <a:t>http://hackingoff.com/compilers/ll-1-parser-generator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note: you need to use EPSILON to repersent ε</a:t>
            </a:r>
            <a:endParaRPr/>
          </a:p>
        </p:txBody>
      </p:sp>
      <p:sp>
        <p:nvSpPr>
          <p:cNvPr id="228" name="Shape 2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Thanks</a:t>
            </a:r>
            <a:endParaRPr/>
          </a:p>
        </p:txBody>
      </p:sp>
      <p:sp>
        <p:nvSpPr>
          <p:cNvPr id="234" name="Shape 2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Recall Assignment2</a:t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CN"/>
              <a:t>Convert the given CFG to LL(1) grammar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zh-CN"/>
              <a:t>Need to use tools to verify your converting procedure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zh-CN"/>
              <a:t>Remove the grammar from EBNF to non-EBNF presentation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zh-CN"/>
              <a:t>Remove ambiguity and left recursion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CN"/>
              <a:t>Implement a LL(1) parser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zh-CN"/>
              <a:t>Recursive descent predictive parsing</a:t>
            </a:r>
            <a:endParaRPr/>
          </a:p>
          <a:p>
            <a: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AutoNum type="alphaLcPeriod"/>
            </a:pPr>
            <a:r>
              <a:rPr lang="zh-CN"/>
              <a:t>Table-driven predictive parsing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In the following slides, I use </a:t>
            </a:r>
            <a:r>
              <a:rPr lang="zh-CN" u="sng"/>
              <a:t>step 1</a:t>
            </a:r>
            <a:r>
              <a:rPr lang="zh-CN"/>
              <a:t> to refer point No. 1, </a:t>
            </a:r>
            <a:r>
              <a:rPr lang="zh-CN" u="sng"/>
              <a:t>step 2</a:t>
            </a:r>
            <a:r>
              <a:rPr lang="zh-CN"/>
              <a:t> to refer point No. 2;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>
                <a:solidFill>
                  <a:srgbClr val="FF9900"/>
                </a:solidFill>
              </a:rPr>
              <a:t>Question: What is exactly a LL parser and what is the 1 stand for?</a:t>
            </a:r>
            <a:endParaRPr>
              <a:solidFill>
                <a:srgbClr val="FF9900"/>
              </a:solidFill>
            </a:endParaRPr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Three Roadblocks in Assignment 2 Step 1</a:t>
            </a:r>
            <a:endParaRPr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Quick review</a:t>
            </a:r>
            <a:endParaRPr/>
          </a:p>
          <a:p>
            <a:pPr indent="-311150" lvl="0" marL="457200" rtl="0">
              <a:spcBef>
                <a:spcPts val="1600"/>
              </a:spcBef>
              <a:spcAft>
                <a:spcPts val="0"/>
              </a:spcAft>
              <a:buSzPts val="1300"/>
              <a:buAutoNum type="arabicPeriod"/>
            </a:pPr>
            <a:r>
              <a:rPr lang="zh-CN"/>
              <a:t>Ambiguity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CN"/>
              <a:t>Non-deterministic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CN"/>
              <a:t>Left recursion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For theoritical detail, see the lecture slide set [syntax analysis: introduction].</a:t>
            </a:r>
            <a:endParaRPr/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Ambiguity Grammar</a:t>
            </a:r>
            <a:endParaRPr/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1297500" y="1567550"/>
            <a:ext cx="71055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Grammar: </a:t>
            </a:r>
            <a:r>
              <a:rPr lang="zh-CN" u="sng"/>
              <a:t>E -&gt; E + E | E * E | id</a:t>
            </a:r>
            <a:endParaRPr u="sng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Input string: </a:t>
            </a:r>
            <a:r>
              <a:rPr lang="zh-CN" u="sng"/>
              <a:t>id * id + id</a:t>
            </a:r>
            <a:endParaRPr u="sng"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Requirement of the </a:t>
            </a:r>
            <a:r>
              <a:rPr lang="zh-CN">
                <a:solidFill>
                  <a:srgbClr val="FF9900"/>
                </a:solidFill>
              </a:rPr>
              <a:t>parse tree</a:t>
            </a:r>
            <a:r>
              <a:rPr lang="zh-CN"/>
              <a:t>:</a:t>
            </a:r>
            <a:endParaRPr/>
          </a:p>
          <a:p>
            <a:pPr indent="0" lvl="0" marL="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A tree that its in order traversal should give the string same as the input string</a:t>
            </a:r>
            <a:endParaRPr/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150" y="1567547"/>
            <a:ext cx="3562749" cy="1501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Ambiguity Grammar</a:t>
            </a:r>
            <a:endParaRPr/>
          </a:p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1297500" y="1567550"/>
            <a:ext cx="7038900" cy="31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The solution for ambiguity is rewrite the grammar (that’s exac</a:t>
            </a:r>
            <a:r>
              <a:rPr lang="zh-CN"/>
              <a:t>tly</a:t>
            </a:r>
            <a:r>
              <a:rPr lang="zh-CN"/>
              <a:t> what you need to do in assignment 2) to make it unambiguous.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In this case, we want to enforce precedence of multiplication over addition.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                                                           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                                                            original: E -&gt; E + E | E * E | id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                                                            modified: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                                                                                    E -&gt; E’ + E | E’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                                                                                    E’ -&gt; id * E’ | id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2150" y="3117625"/>
            <a:ext cx="1369775" cy="1568201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167" name="Shape 167"/>
          <p:cNvSpPr txBox="1"/>
          <p:nvPr/>
        </p:nvSpPr>
        <p:spPr>
          <a:xfrm>
            <a:off x="6035150" y="3176200"/>
            <a:ext cx="2271600" cy="156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1000" u="sng">
                <a:solidFill>
                  <a:srgbClr val="FF9900"/>
                </a:solidFill>
              </a:rPr>
              <a:t>Note</a:t>
            </a:r>
            <a:endParaRPr b="1" sz="1000" u="sng">
              <a:solidFill>
                <a:srgbClr val="FF99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 u="sng">
              <a:solidFill>
                <a:srgbClr val="FF99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0">
                <a:solidFill>
                  <a:srgbClr val="FF9900"/>
                </a:solidFill>
              </a:rPr>
              <a:t>The modified grammar here is not a LL(1) grammar, the example here just show how to remove ambiguity.</a:t>
            </a:r>
            <a:endParaRPr sz="1000">
              <a:solidFill>
                <a:srgbClr val="FF99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99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000">
                <a:solidFill>
                  <a:srgbClr val="FF9900"/>
                </a:solidFill>
              </a:rPr>
              <a:t>If you look carefully, you will find it is actually a LL(2) grammar</a:t>
            </a:r>
            <a:endParaRPr sz="10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Non-deterministic Grammar</a:t>
            </a:r>
            <a:endParaRPr/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1297500" y="2224525"/>
            <a:ext cx="7038900" cy="225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CN"/>
              <a:t>backtracking can solve this problem, but it is </a:t>
            </a:r>
            <a:r>
              <a:rPr lang="zh-CN"/>
              <a:t>inefficient;</a:t>
            </a:r>
            <a:endParaRPr/>
          </a:p>
          <a:p>
            <a:pPr indent="-311150" lvl="0" marL="45720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zh-CN"/>
              <a:t>introduce a new non-terminal which we refer as left factoring</a:t>
            </a:r>
            <a:endParaRPr/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6275" y="1586213"/>
            <a:ext cx="2356036" cy="35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96286" y="3116800"/>
            <a:ext cx="2023895" cy="6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Left Recursion</a:t>
            </a:r>
            <a:endParaRPr/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Garmmar: A -&gt; Aα | β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By analyze these three possibilities, our goal is to construct something like:  A -&gt; </a:t>
            </a:r>
            <a:r>
              <a:rPr lang="zh-CN"/>
              <a:t>βα*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But we don’t allow * in the grammar, so we can replace a* with a new non-terminal A’, so we have: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A -&gt; βA’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A’ -&gt; </a:t>
            </a:r>
            <a:r>
              <a:rPr lang="zh-CN">
                <a:solidFill>
                  <a:srgbClr val="FFFFFF"/>
                </a:solidFill>
              </a:rPr>
              <a:t>αA’ | ε</a:t>
            </a:r>
            <a:endParaRPr/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1826" y="3231675"/>
            <a:ext cx="3420675" cy="143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Big Tip</a:t>
            </a:r>
            <a:endParaRPr/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When you implement the assignment 2, the online tool we introduced in the tutorial 2 can solve the non-</a:t>
            </a:r>
            <a:r>
              <a:rPr lang="zh-CN"/>
              <a:t>deterministic</a:t>
            </a:r>
            <a:r>
              <a:rPr lang="zh-CN"/>
              <a:t> and left recursion problems!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But as the </a:t>
            </a:r>
            <a:r>
              <a:rPr lang="zh-CN"/>
              <a:t>theoretical</a:t>
            </a:r>
            <a:r>
              <a:rPr lang="zh-CN"/>
              <a:t> part of the course you should also be able to fix the grammar by hand.</a:t>
            </a:r>
            <a:endParaRPr/>
          </a:p>
        </p:txBody>
      </p:sp>
      <p:sp>
        <p:nvSpPr>
          <p:cNvPr id="191" name="Shape 19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Parse Tree</a:t>
            </a:r>
            <a:endParaRPr/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zh-CN"/>
              <a:t>concrete syntax tree (</a:t>
            </a:r>
            <a:r>
              <a:rPr lang="zh-CN"/>
              <a:t>left</a:t>
            </a:r>
            <a:r>
              <a:rPr lang="zh-CN"/>
              <a:t>)</a:t>
            </a:r>
            <a:endParaRPr/>
          </a:p>
          <a:p>
            <a: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zh-CN"/>
              <a:t>abstract syntax tree (right)</a:t>
            </a:r>
            <a:endParaRPr/>
          </a:p>
        </p:txBody>
      </p:sp>
      <p:sp>
        <p:nvSpPr>
          <p:cNvPr id="198" name="Shape 19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3700" y="2613150"/>
            <a:ext cx="4943224" cy="186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