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6" r:id="rId4"/>
    <p:sldId id="300" r:id="rId5"/>
    <p:sldId id="258" r:id="rId6"/>
    <p:sldId id="302" r:id="rId7"/>
    <p:sldId id="304" r:id="rId8"/>
    <p:sldId id="305" r:id="rId9"/>
    <p:sldId id="301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4" r:id="rId18"/>
    <p:sldId id="316" r:id="rId19"/>
    <p:sldId id="315" r:id="rId20"/>
    <p:sldId id="317" r:id="rId21"/>
    <p:sldId id="318" r:id="rId22"/>
    <p:sldId id="319" r:id="rId23"/>
    <p:sldId id="275" r:id="rId24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6" d="100"/>
          <a:sy n="146" d="100"/>
        </p:scale>
        <p:origin x="603" y="6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‹#›</a:t>
            </a:fld>
            <a:endParaRPr spc="3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381001"/>
            <a:ext cx="808990" cy="808990"/>
          </a:xfrm>
          <a:custGeom>
            <a:avLst/>
            <a:gdLst/>
            <a:ahLst/>
            <a:cxnLst/>
            <a:rect l="l" t="t" r="r" b="b"/>
            <a:pathLst>
              <a:path w="808990" h="808990">
                <a:moveTo>
                  <a:pt x="808799" y="808799"/>
                </a:moveTo>
                <a:lnTo>
                  <a:pt x="404399" y="808799"/>
                </a:lnTo>
                <a:lnTo>
                  <a:pt x="0" y="404399"/>
                </a:lnTo>
                <a:lnTo>
                  <a:pt x="0" y="0"/>
                </a:lnTo>
                <a:lnTo>
                  <a:pt x="808799" y="808799"/>
                </a:lnTo>
                <a:close/>
              </a:path>
            </a:pathLst>
          </a:custGeom>
          <a:solidFill>
            <a:srgbClr val="0145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29049" y="588488"/>
            <a:ext cx="808990" cy="808990"/>
          </a:xfrm>
          <a:custGeom>
            <a:avLst/>
            <a:gdLst/>
            <a:ahLst/>
            <a:cxnLst/>
            <a:rect l="l" t="t" r="r" b="b"/>
            <a:pathLst>
              <a:path w="808990" h="808990">
                <a:moveTo>
                  <a:pt x="808799" y="808799"/>
                </a:moveTo>
                <a:lnTo>
                  <a:pt x="0" y="0"/>
                </a:lnTo>
                <a:lnTo>
                  <a:pt x="404399" y="0"/>
                </a:lnTo>
                <a:lnTo>
                  <a:pt x="808799" y="404399"/>
                </a:lnTo>
                <a:lnTo>
                  <a:pt x="808799" y="808799"/>
                </a:lnTo>
                <a:close/>
              </a:path>
            </a:pathLst>
          </a:custGeom>
          <a:solidFill>
            <a:srgbClr val="82C7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‹#›</a:t>
            </a:fld>
            <a:endParaRPr spc="3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‹#›</a:t>
            </a:fld>
            <a:endParaRPr spc="3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381001"/>
            <a:ext cx="808990" cy="808990"/>
          </a:xfrm>
          <a:custGeom>
            <a:avLst/>
            <a:gdLst/>
            <a:ahLst/>
            <a:cxnLst/>
            <a:rect l="l" t="t" r="r" b="b"/>
            <a:pathLst>
              <a:path w="808990" h="808990">
                <a:moveTo>
                  <a:pt x="808799" y="808799"/>
                </a:moveTo>
                <a:lnTo>
                  <a:pt x="404399" y="808799"/>
                </a:lnTo>
                <a:lnTo>
                  <a:pt x="0" y="404399"/>
                </a:lnTo>
                <a:lnTo>
                  <a:pt x="0" y="0"/>
                </a:lnTo>
                <a:lnTo>
                  <a:pt x="808799" y="808799"/>
                </a:lnTo>
                <a:close/>
              </a:path>
            </a:pathLst>
          </a:custGeom>
          <a:solidFill>
            <a:srgbClr val="0145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29049" y="588488"/>
            <a:ext cx="808990" cy="808990"/>
          </a:xfrm>
          <a:custGeom>
            <a:avLst/>
            <a:gdLst/>
            <a:ahLst/>
            <a:cxnLst/>
            <a:rect l="l" t="t" r="r" b="b"/>
            <a:pathLst>
              <a:path w="808990" h="808990">
                <a:moveTo>
                  <a:pt x="808799" y="808799"/>
                </a:moveTo>
                <a:lnTo>
                  <a:pt x="0" y="0"/>
                </a:lnTo>
                <a:lnTo>
                  <a:pt x="404399" y="0"/>
                </a:lnTo>
                <a:lnTo>
                  <a:pt x="808799" y="404399"/>
                </a:lnTo>
                <a:lnTo>
                  <a:pt x="808799" y="808799"/>
                </a:lnTo>
                <a:close/>
              </a:path>
            </a:pathLst>
          </a:custGeom>
          <a:solidFill>
            <a:srgbClr val="82C7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‹#›</a:t>
            </a:fld>
            <a:endParaRPr spc="3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‹#›</a:t>
            </a:fld>
            <a:endParaRPr spc="3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0269" y="645479"/>
            <a:ext cx="6703460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88194" y="1603490"/>
            <a:ext cx="6967610" cy="1797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50071" y="4767688"/>
            <a:ext cx="22352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‹#›</a:t>
            </a:fld>
            <a:endParaRPr spc="3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med.jafarpour@concordia.ca" TargetMode="External"/><Relationship Id="rId2" Type="http://schemas.openxmlformats.org/officeDocument/2006/relationships/hyperlink" Target="mailto:paquet@cse.concordia.c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_haval@encs.concordia.ca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raphviz.org/doc/info/lang.html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gephi.org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gephi.org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00300" y="504"/>
            <a:ext cx="1644014" cy="1644014"/>
          </a:xfrm>
          <a:custGeom>
            <a:avLst/>
            <a:gdLst/>
            <a:ahLst/>
            <a:cxnLst/>
            <a:rect l="l" t="t" r="r" b="b"/>
            <a:pathLst>
              <a:path w="1644015" h="1644014">
                <a:moveTo>
                  <a:pt x="1643699" y="1643700"/>
                </a:moveTo>
                <a:lnTo>
                  <a:pt x="0" y="0"/>
                </a:lnTo>
                <a:lnTo>
                  <a:pt x="1643699" y="0"/>
                </a:lnTo>
                <a:lnTo>
                  <a:pt x="1643699" y="1643700"/>
                </a:lnTo>
                <a:close/>
              </a:path>
            </a:pathLst>
          </a:custGeom>
          <a:solidFill>
            <a:srgbClr val="FFFFFF">
              <a:alpha val="302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490"/>
            <a:ext cx="5154295" cy="5134610"/>
            <a:chOff x="0" y="490"/>
            <a:chExt cx="5154295" cy="5134610"/>
          </a:xfrm>
        </p:grpSpPr>
        <p:sp>
          <p:nvSpPr>
            <p:cNvPr id="5" name="object 5"/>
            <p:cNvSpPr/>
            <p:nvPr/>
          </p:nvSpPr>
          <p:spPr>
            <a:xfrm>
              <a:off x="0" y="647"/>
              <a:ext cx="5154295" cy="5134610"/>
            </a:xfrm>
            <a:custGeom>
              <a:avLst/>
              <a:gdLst/>
              <a:ahLst/>
              <a:cxnLst/>
              <a:rect l="l" t="t" r="r" b="b"/>
              <a:pathLst>
                <a:path w="5154295" h="5134610">
                  <a:moveTo>
                    <a:pt x="5153698" y="5134254"/>
                  </a:moveTo>
                  <a:lnTo>
                    <a:pt x="0" y="0"/>
                  </a:lnTo>
                  <a:lnTo>
                    <a:pt x="0" y="1141628"/>
                  </a:lnTo>
                  <a:lnTo>
                    <a:pt x="0" y="2567127"/>
                  </a:lnTo>
                  <a:lnTo>
                    <a:pt x="0" y="2783332"/>
                  </a:lnTo>
                  <a:lnTo>
                    <a:pt x="2349131" y="5123840"/>
                  </a:lnTo>
                  <a:lnTo>
                    <a:pt x="2566378" y="5123840"/>
                  </a:lnTo>
                  <a:lnTo>
                    <a:pt x="2576842" y="5134254"/>
                  </a:lnTo>
                  <a:lnTo>
                    <a:pt x="5153698" y="5134254"/>
                  </a:lnTo>
                  <a:close/>
                </a:path>
              </a:pathLst>
            </a:custGeom>
            <a:solidFill>
              <a:srgbClr val="FFFFFF">
                <a:alpha val="302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96" y="490"/>
              <a:ext cx="2300605" cy="2291715"/>
            </a:xfrm>
            <a:custGeom>
              <a:avLst/>
              <a:gdLst/>
              <a:ahLst/>
              <a:cxnLst/>
              <a:rect l="l" t="t" r="r" b="b"/>
              <a:pathLst>
                <a:path w="2300605" h="2291715">
                  <a:moveTo>
                    <a:pt x="2300099" y="2291520"/>
                  </a:moveTo>
                  <a:lnTo>
                    <a:pt x="1150049" y="2291520"/>
                  </a:lnTo>
                  <a:lnTo>
                    <a:pt x="0" y="1145760"/>
                  </a:lnTo>
                  <a:lnTo>
                    <a:pt x="0" y="0"/>
                  </a:lnTo>
                  <a:lnTo>
                    <a:pt x="2300099" y="2291520"/>
                  </a:lnTo>
                  <a:close/>
                </a:path>
              </a:pathLst>
            </a:custGeom>
            <a:solidFill>
              <a:srgbClr val="014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2821" y="588326"/>
              <a:ext cx="2300605" cy="2291715"/>
            </a:xfrm>
            <a:custGeom>
              <a:avLst/>
              <a:gdLst/>
              <a:ahLst/>
              <a:cxnLst/>
              <a:rect l="l" t="t" r="r" b="b"/>
              <a:pathLst>
                <a:path w="2300605" h="2291715">
                  <a:moveTo>
                    <a:pt x="2300099" y="2291520"/>
                  </a:moveTo>
                  <a:lnTo>
                    <a:pt x="0" y="0"/>
                  </a:lnTo>
                  <a:lnTo>
                    <a:pt x="1150049" y="0"/>
                  </a:lnTo>
                  <a:lnTo>
                    <a:pt x="2300099" y="1145760"/>
                  </a:lnTo>
                  <a:lnTo>
                    <a:pt x="2300099" y="2291520"/>
                  </a:lnTo>
                  <a:close/>
                </a:path>
              </a:pathLst>
            </a:custGeom>
            <a:solidFill>
              <a:srgbClr val="82C7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2205">
              <a:lnSpc>
                <a:spcPct val="100000"/>
              </a:lnSpc>
              <a:spcBef>
                <a:spcPts val="100"/>
              </a:spcBef>
            </a:pPr>
            <a:r>
              <a:rPr spc="660" dirty="0"/>
              <a:t>COMP </a:t>
            </a:r>
            <a:r>
              <a:rPr spc="490" dirty="0"/>
              <a:t>442</a:t>
            </a:r>
            <a:r>
              <a:rPr spc="-105" dirty="0"/>
              <a:t> </a:t>
            </a:r>
            <a:r>
              <a:rPr spc="-204" dirty="0"/>
              <a:t>/ </a:t>
            </a:r>
            <a:r>
              <a:rPr spc="170" dirty="0"/>
              <a:t>6421</a:t>
            </a:r>
          </a:p>
          <a:p>
            <a:pPr marL="2402205">
              <a:lnSpc>
                <a:spcPct val="100000"/>
              </a:lnSpc>
            </a:pPr>
            <a:r>
              <a:rPr spc="465" dirty="0"/>
              <a:t>Compiler</a:t>
            </a:r>
            <a:r>
              <a:rPr spc="85" dirty="0"/>
              <a:t> </a:t>
            </a:r>
            <a:r>
              <a:rPr spc="545" dirty="0"/>
              <a:t>Design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1</a:t>
            </a:fld>
            <a:endParaRPr spc="30" dirty="0"/>
          </a:p>
        </p:txBody>
      </p:sp>
      <p:sp>
        <p:nvSpPr>
          <p:cNvPr id="9" name="object 9"/>
          <p:cNvSpPr txBox="1"/>
          <p:nvPr/>
        </p:nvSpPr>
        <p:spPr>
          <a:xfrm>
            <a:off x="3604751" y="2247351"/>
            <a:ext cx="457199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2000" spc="465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Abstract Syntax Tree (AST) </a:t>
            </a:r>
            <a:endParaRPr sz="2000" spc="465" dirty="0">
              <a:solidFill>
                <a:schemeClr val="bg1"/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74824" y="2970921"/>
            <a:ext cx="798195" cy="4235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5"/>
              </a:spcBef>
            </a:pP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Instructor: 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TAs: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70984" y="2970921"/>
            <a:ext cx="1882216" cy="649088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7620">
              <a:lnSpc>
                <a:spcPct val="101000"/>
              </a:lnSpc>
              <a:spcBef>
                <a:spcPts val="85"/>
              </a:spcBef>
            </a:pP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Dr.</a:t>
            </a:r>
            <a:r>
              <a:rPr sz="1300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Joey</a:t>
            </a:r>
            <a:r>
              <a:rPr sz="1300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Paquet </a:t>
            </a:r>
            <a:endParaRPr lang="en-US" sz="1300" spc="15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2700" marR="5080" indent="7620">
              <a:lnSpc>
                <a:spcPct val="101000"/>
              </a:lnSpc>
              <a:spcBef>
                <a:spcPts val="85"/>
              </a:spcBef>
            </a:pPr>
            <a:r>
              <a:rPr lang="en-CA" sz="1300" spc="20" dirty="0">
                <a:solidFill>
                  <a:srgbClr val="FFFFFF"/>
                </a:solidFill>
                <a:latin typeface="Tahoma"/>
                <a:cs typeface="Tahoma"/>
              </a:rPr>
              <a:t>Hamed Jafarpour</a:t>
            </a:r>
          </a:p>
          <a:p>
            <a:pPr marL="12700" marR="5080" indent="7620">
              <a:lnSpc>
                <a:spcPct val="101000"/>
              </a:lnSpc>
              <a:spcBef>
                <a:spcPts val="85"/>
              </a:spcBef>
            </a:pPr>
            <a:r>
              <a:rPr lang="en-CA" sz="1300" spc="20" dirty="0">
                <a:solidFill>
                  <a:srgbClr val="FFFFFF"/>
                </a:solidFill>
                <a:latin typeface="Tahoma"/>
                <a:cs typeface="Tahoma"/>
              </a:rPr>
              <a:t>Dhaval Patel</a:t>
            </a:r>
            <a:endParaRPr sz="1300" spc="2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18024" y="2970921"/>
            <a:ext cx="2649776" cy="85965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5240" marR="5080" indent="-3175">
              <a:lnSpc>
                <a:spcPct val="101000"/>
              </a:lnSpc>
              <a:spcBef>
                <a:spcPts val="85"/>
              </a:spcBef>
            </a:pPr>
            <a:r>
              <a:rPr sz="1300" spc="-10" dirty="0">
                <a:solidFill>
                  <a:srgbClr val="FFFFFF"/>
                </a:solidFill>
                <a:latin typeface="Tahoma"/>
                <a:cs typeface="Tahoma"/>
                <a:hlinkClick r:id="rId2"/>
              </a:rPr>
              <a:t>paquet@cse.concordia.ca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400" dirty="0">
                <a:hlinkClick r:id="rId3"/>
              </a:rPr>
              <a:t>hamed.jafarpour@concordia.ca</a:t>
            </a:r>
            <a:endParaRPr lang="en-CA" sz="1400" dirty="0"/>
          </a:p>
          <a:p>
            <a:pPr marL="15240" marR="5080" indent="-3175">
              <a:lnSpc>
                <a:spcPct val="101000"/>
              </a:lnSpc>
              <a:spcBef>
                <a:spcPts val="85"/>
              </a:spcBef>
            </a:pPr>
            <a:r>
              <a:rPr lang="en-CA" sz="1400" dirty="0">
                <a:hlinkClick r:id="rId4"/>
              </a:rPr>
              <a:t>p_haval@encs.concordia.ca</a:t>
            </a:r>
            <a:endParaRPr lang="en-CA" sz="1400" dirty="0"/>
          </a:p>
          <a:p>
            <a:pPr marL="15240" marR="5080" indent="-3175">
              <a:lnSpc>
                <a:spcPct val="101000"/>
              </a:lnSpc>
              <a:spcBef>
                <a:spcPts val="85"/>
              </a:spcBef>
            </a:pPr>
            <a:endParaRPr sz="13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525" y="454583"/>
            <a:ext cx="33896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2400" spc="325" dirty="0"/>
              <a:t>DOT Files:</a:t>
            </a:r>
            <a:endParaRPr sz="2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10</a:t>
            </a:fld>
            <a:endParaRPr spc="30" dirty="0"/>
          </a:p>
        </p:txBody>
      </p:sp>
      <p:sp>
        <p:nvSpPr>
          <p:cNvPr id="3" name="object 3"/>
          <p:cNvSpPr txBox="1"/>
          <p:nvPr/>
        </p:nvSpPr>
        <p:spPr>
          <a:xfrm>
            <a:off x="1370525" y="1276350"/>
            <a:ext cx="7311584" cy="16246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DOT is a graph description language. 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DOT graphs are files with the filename extension </a:t>
            </a:r>
            <a:r>
              <a:rPr lang="en-CA" i="1" dirty="0" err="1">
                <a:solidFill>
                  <a:srgbClr val="FFFF00"/>
                </a:solidFill>
                <a:latin typeface="Tahoma"/>
                <a:cs typeface="Tahoma"/>
              </a:rPr>
              <a:t>gv</a:t>
            </a: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 or </a:t>
            </a:r>
            <a:r>
              <a:rPr lang="en-CA" dirty="0">
                <a:solidFill>
                  <a:srgbClr val="FFFF00"/>
                </a:solidFill>
                <a:latin typeface="Tahoma"/>
                <a:cs typeface="Tahoma"/>
              </a:rPr>
              <a:t>dot.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dirty="0">
              <a:solidFill>
                <a:srgbClr val="FFFF00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DOT can be used to describe an undirected or directed graph</a:t>
            </a:r>
            <a:endParaRPr dirty="0">
              <a:solidFill>
                <a:schemeClr val="bg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87495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525" y="454583"/>
            <a:ext cx="33896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2400" spc="325" dirty="0"/>
              <a:t>DOT Files:</a:t>
            </a:r>
            <a:endParaRPr sz="2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11</a:t>
            </a:fld>
            <a:endParaRPr spc="30" dirty="0"/>
          </a:p>
        </p:txBody>
      </p:sp>
      <p:sp>
        <p:nvSpPr>
          <p:cNvPr id="3" name="object 3"/>
          <p:cNvSpPr txBox="1"/>
          <p:nvPr/>
        </p:nvSpPr>
        <p:spPr>
          <a:xfrm>
            <a:off x="1370525" y="1276350"/>
            <a:ext cx="6401875" cy="3281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Undirected graphs: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graph </a:t>
            </a:r>
            <a:r>
              <a:rPr lang="en-CA" dirty="0" err="1">
                <a:solidFill>
                  <a:schemeClr val="bg1"/>
                </a:solidFill>
                <a:latin typeface="Tahoma"/>
                <a:cs typeface="Tahoma"/>
              </a:rPr>
              <a:t>graphName</a:t>
            </a: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 {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    a -- b -- c;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    b -- d;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}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Note: The graph name and the semicolons are optional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3332D-4F55-4A4B-A5D0-B311D45DC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518246"/>
            <a:ext cx="1466145" cy="210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6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525" y="454583"/>
            <a:ext cx="33896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2400" spc="325" dirty="0"/>
              <a:t>DOT Files:</a:t>
            </a:r>
            <a:endParaRPr sz="2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12</a:t>
            </a:fld>
            <a:endParaRPr spc="30" dirty="0"/>
          </a:p>
        </p:txBody>
      </p:sp>
      <p:sp>
        <p:nvSpPr>
          <p:cNvPr id="3" name="object 3"/>
          <p:cNvSpPr txBox="1"/>
          <p:nvPr/>
        </p:nvSpPr>
        <p:spPr>
          <a:xfrm>
            <a:off x="1370525" y="1276350"/>
            <a:ext cx="2820475" cy="22874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Directed graphs: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digraph </a:t>
            </a:r>
            <a:r>
              <a:rPr lang="en-CA" dirty="0" err="1">
                <a:solidFill>
                  <a:schemeClr val="bg1"/>
                </a:solidFill>
                <a:latin typeface="Tahoma"/>
                <a:cs typeface="Tahoma"/>
              </a:rPr>
              <a:t>graphName</a:t>
            </a: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 {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    a -&gt; b -&gt; c;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    b -&gt; d;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}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FDE234-916B-4DF0-B467-E31B952E2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091322"/>
            <a:ext cx="1846427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64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525" y="454583"/>
            <a:ext cx="33896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2400" spc="325" dirty="0"/>
              <a:t>DOT Files:</a:t>
            </a:r>
            <a:endParaRPr sz="2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13</a:t>
            </a:fld>
            <a:endParaRPr spc="30" dirty="0"/>
          </a:p>
        </p:txBody>
      </p:sp>
      <p:sp>
        <p:nvSpPr>
          <p:cNvPr id="3" name="object 3"/>
          <p:cNvSpPr txBox="1"/>
          <p:nvPr/>
        </p:nvSpPr>
        <p:spPr>
          <a:xfrm>
            <a:off x="1370525" y="1276350"/>
            <a:ext cx="6935275" cy="3944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Directed graphs: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 B -&gt; {C D}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is equivalent to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  B -&gt; C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  B -&gt; D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Note: For mor information about DOT file, visit the bellow link: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  <a:hlinkClick r:id="rId2"/>
              </a:rPr>
              <a:t>https://graphviz.org/doc/info/lang.html</a:t>
            </a: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FDE234-916B-4DF0-B467-E31B952E2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091322"/>
            <a:ext cx="1846427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83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525" y="454583"/>
            <a:ext cx="338962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400" spc="325" dirty="0"/>
              <a:t>Gephi Platform </a:t>
            </a:r>
            <a:br>
              <a:rPr lang="en-US" sz="2400" b="1" dirty="0">
                <a:solidFill>
                  <a:schemeClr val="bg1"/>
                </a:solidFill>
                <a:latin typeface="Tahoma"/>
                <a:cs typeface="Tahoma"/>
              </a:rPr>
            </a:br>
            <a:endParaRPr sz="2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14</a:t>
            </a:fld>
            <a:endParaRPr spc="3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5A34C150-E184-48EE-B1F7-AB73C76B7B0F}"/>
              </a:ext>
            </a:extLst>
          </p:cNvPr>
          <p:cNvSpPr txBox="1"/>
          <p:nvPr/>
        </p:nvSpPr>
        <p:spPr>
          <a:xfrm>
            <a:off x="1219200" y="1352550"/>
            <a:ext cx="6935275" cy="2605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15399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Gephi is the leading visualization and exploration software for all kinds of graphs and networks. </a:t>
            </a:r>
          </a:p>
          <a:p>
            <a:pPr marL="298450" marR="5080" indent="-285750">
              <a:lnSpc>
                <a:spcPct val="115399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298450" marR="5080" indent="-285750">
              <a:lnSpc>
                <a:spcPct val="115399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Gephi is open-source and free.</a:t>
            </a:r>
          </a:p>
          <a:p>
            <a:pPr marL="298450" marR="5080" indent="-285750">
              <a:lnSpc>
                <a:spcPct val="115399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298450" marR="5080" indent="-285750">
              <a:lnSpc>
                <a:spcPct val="115399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  <a:hlinkClick r:id="rId2"/>
              </a:rPr>
              <a:t>Download Gephi Platform</a:t>
            </a: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7999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525" y="454583"/>
            <a:ext cx="338962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400" spc="325" dirty="0"/>
              <a:t>Gephi Platform </a:t>
            </a:r>
            <a:br>
              <a:rPr lang="en-US" sz="2400" b="1" dirty="0">
                <a:solidFill>
                  <a:schemeClr val="bg1"/>
                </a:solidFill>
                <a:latin typeface="Tahoma"/>
                <a:cs typeface="Tahoma"/>
              </a:rPr>
            </a:br>
            <a:endParaRPr sz="2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15</a:t>
            </a:fld>
            <a:endParaRPr spc="3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5A34C150-E184-48EE-B1F7-AB73C76B7B0F}"/>
              </a:ext>
            </a:extLst>
          </p:cNvPr>
          <p:cNvSpPr txBox="1"/>
          <p:nvPr/>
        </p:nvSpPr>
        <p:spPr>
          <a:xfrm>
            <a:off x="1219200" y="1352550"/>
            <a:ext cx="6935275" cy="2605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15399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Gephi is the leading visualization and exploration software for all kinds of graphs and networks. </a:t>
            </a:r>
          </a:p>
          <a:p>
            <a:pPr marL="298450" marR="5080" indent="-285750">
              <a:lnSpc>
                <a:spcPct val="115399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298450" marR="5080" indent="-285750">
              <a:lnSpc>
                <a:spcPct val="115399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Gephi is open-source and free.</a:t>
            </a:r>
          </a:p>
          <a:p>
            <a:pPr marL="298450" marR="5080" indent="-285750">
              <a:lnSpc>
                <a:spcPct val="115399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298450" marR="5080" indent="-285750">
              <a:lnSpc>
                <a:spcPct val="115399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  <a:hlinkClick r:id="rId2"/>
              </a:rPr>
              <a:t>Download Gephi Platform</a:t>
            </a: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07184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525" y="454583"/>
            <a:ext cx="338962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400" spc="325" dirty="0"/>
              <a:t>Gephi Platform </a:t>
            </a:r>
            <a:br>
              <a:rPr lang="en-US" sz="2400" b="1" dirty="0">
                <a:solidFill>
                  <a:schemeClr val="bg1"/>
                </a:solidFill>
                <a:latin typeface="Tahoma"/>
                <a:cs typeface="Tahoma"/>
              </a:rPr>
            </a:br>
            <a:endParaRPr sz="2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16</a:t>
            </a:fld>
            <a:endParaRPr spc="3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5A34C150-E184-48EE-B1F7-AB73C76B7B0F}"/>
              </a:ext>
            </a:extLst>
          </p:cNvPr>
          <p:cNvSpPr txBox="1"/>
          <p:nvPr/>
        </p:nvSpPr>
        <p:spPr>
          <a:xfrm>
            <a:off x="1219200" y="1352550"/>
            <a:ext cx="6935275" cy="36129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digraph name {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	A[label="program"]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	B[label="class list"]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	C[label="class: LINEAR"]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	D[label="class: QUADRATIC"]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	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	A-&gt;B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	B-&gt;C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	B-&gt;D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}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12678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525" y="454583"/>
            <a:ext cx="338962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400" spc="325" dirty="0"/>
              <a:t>Gephi Platform </a:t>
            </a:r>
            <a:br>
              <a:rPr lang="en-US" sz="2400" b="1" dirty="0">
                <a:solidFill>
                  <a:schemeClr val="bg1"/>
                </a:solidFill>
                <a:latin typeface="Tahoma"/>
                <a:cs typeface="Tahoma"/>
              </a:rPr>
            </a:br>
            <a:endParaRPr sz="2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17</a:t>
            </a:fld>
            <a:endParaRPr spc="3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5A34C150-E184-48EE-B1F7-AB73C76B7B0F}"/>
              </a:ext>
            </a:extLst>
          </p:cNvPr>
          <p:cNvSpPr txBox="1"/>
          <p:nvPr/>
        </p:nvSpPr>
        <p:spPr>
          <a:xfrm>
            <a:off x="1219200" y="1352550"/>
            <a:ext cx="6935275" cy="299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DE0E97-8CC7-490B-9EE6-FFEE427B4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326" y="971550"/>
            <a:ext cx="7579473" cy="401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22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525" y="454583"/>
            <a:ext cx="338962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400" spc="325" dirty="0"/>
              <a:t>Gephi Platform </a:t>
            </a:r>
            <a:br>
              <a:rPr lang="en-US" sz="2400" b="1" dirty="0">
                <a:solidFill>
                  <a:schemeClr val="bg1"/>
                </a:solidFill>
                <a:latin typeface="Tahoma"/>
                <a:cs typeface="Tahoma"/>
              </a:rPr>
            </a:br>
            <a:endParaRPr sz="2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18</a:t>
            </a:fld>
            <a:endParaRPr spc="3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5A34C150-E184-48EE-B1F7-AB73C76B7B0F}"/>
              </a:ext>
            </a:extLst>
          </p:cNvPr>
          <p:cNvSpPr txBox="1"/>
          <p:nvPr/>
        </p:nvSpPr>
        <p:spPr>
          <a:xfrm>
            <a:off x="1219200" y="1352550"/>
            <a:ext cx="6935275" cy="299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E33EFF-CD12-44D2-AE70-5CB6CE23E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47634"/>
            <a:ext cx="7543800" cy="401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11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525" y="454583"/>
            <a:ext cx="338962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400" spc="325" dirty="0"/>
              <a:t>Gephi Platform </a:t>
            </a:r>
            <a:br>
              <a:rPr lang="en-US" sz="2400" b="1" dirty="0">
                <a:solidFill>
                  <a:schemeClr val="bg1"/>
                </a:solidFill>
                <a:latin typeface="Tahoma"/>
                <a:cs typeface="Tahoma"/>
              </a:rPr>
            </a:br>
            <a:endParaRPr sz="2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19</a:t>
            </a:fld>
            <a:endParaRPr spc="3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5A34C150-E184-48EE-B1F7-AB73C76B7B0F}"/>
              </a:ext>
            </a:extLst>
          </p:cNvPr>
          <p:cNvSpPr txBox="1"/>
          <p:nvPr/>
        </p:nvSpPr>
        <p:spPr>
          <a:xfrm>
            <a:off x="1219200" y="1352550"/>
            <a:ext cx="6935275" cy="299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764E9A-5AFA-41E5-98B8-3F3AF2804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046" y="1033870"/>
            <a:ext cx="7696201" cy="408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26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525" y="454583"/>
            <a:ext cx="360743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spc="345" dirty="0"/>
              <a:t>Outline</a:t>
            </a:r>
            <a:endParaRPr sz="32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2</a:t>
            </a:fld>
            <a:endParaRPr spc="30" dirty="0"/>
          </a:p>
        </p:txBody>
      </p:sp>
      <p:sp>
        <p:nvSpPr>
          <p:cNvPr id="3" name="object 3"/>
          <p:cNvSpPr txBox="1"/>
          <p:nvPr/>
        </p:nvSpPr>
        <p:spPr>
          <a:xfrm>
            <a:off x="1370525" y="1603490"/>
            <a:ext cx="6696075" cy="1747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15399"/>
              </a:lnSpc>
              <a:spcBef>
                <a:spcPts val="1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bg1"/>
                </a:solidFill>
                <a:latin typeface="Tahoma"/>
                <a:cs typeface="Tahoma"/>
              </a:rPr>
              <a:t>Abstract Syntax Tree (AST)</a:t>
            </a:r>
          </a:p>
          <a:p>
            <a:pPr marL="298450" marR="5080" indent="-285750">
              <a:lnSpc>
                <a:spcPct val="115399"/>
              </a:lnSpc>
              <a:spcBef>
                <a:spcPts val="1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bg1"/>
                </a:solidFill>
                <a:latin typeface="Tahoma"/>
                <a:cs typeface="Tahoma"/>
              </a:rPr>
              <a:t>AST Data Structure</a:t>
            </a:r>
          </a:p>
          <a:p>
            <a:pPr marL="298450" marR="5080" indent="-285750">
              <a:lnSpc>
                <a:spcPct val="115399"/>
              </a:lnSpc>
              <a:spcBef>
                <a:spcPts val="1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bg1"/>
                </a:solidFill>
                <a:latin typeface="Tahoma"/>
                <a:cs typeface="Tahoma"/>
              </a:rPr>
              <a:t>DOT files</a:t>
            </a:r>
          </a:p>
          <a:p>
            <a:pPr marL="298450" marR="5080" indent="-285750">
              <a:lnSpc>
                <a:spcPct val="115399"/>
              </a:lnSpc>
              <a:spcBef>
                <a:spcPts val="1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bg1"/>
                </a:solidFill>
                <a:latin typeface="Tahoma"/>
                <a:cs typeface="Tahoma"/>
              </a:rPr>
              <a:t>Gephi Platform </a:t>
            </a:r>
          </a:p>
          <a:p>
            <a:pPr marL="298450" marR="5080" indent="-285750">
              <a:lnSpc>
                <a:spcPct val="115399"/>
              </a:lnSpc>
              <a:spcBef>
                <a:spcPts val="100"/>
              </a:spcBef>
              <a:buFont typeface="Wingdings" panose="05000000000000000000" pitchFamily="2" charset="2"/>
              <a:buChar char="q"/>
            </a:pPr>
            <a:endParaRPr lang="en-US" sz="1600" b="1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sz="1600" b="1" dirty="0">
              <a:solidFill>
                <a:schemeClr val="bg1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361950"/>
            <a:ext cx="731627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400" spc="325" dirty="0"/>
              <a:t>Gephi Platform ( a piece of a file)  </a:t>
            </a:r>
            <a:br>
              <a:rPr lang="en-US" sz="2400" b="1" dirty="0">
                <a:solidFill>
                  <a:schemeClr val="bg1"/>
                </a:solidFill>
                <a:latin typeface="Tahoma"/>
                <a:cs typeface="Tahoma"/>
              </a:rPr>
            </a:br>
            <a:endParaRPr sz="2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20</a:t>
            </a:fld>
            <a:endParaRPr spc="3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5A34C150-E184-48EE-B1F7-AB73C76B7B0F}"/>
              </a:ext>
            </a:extLst>
          </p:cNvPr>
          <p:cNvSpPr txBox="1"/>
          <p:nvPr/>
        </p:nvSpPr>
        <p:spPr>
          <a:xfrm>
            <a:off x="1219200" y="888416"/>
            <a:ext cx="6935275" cy="42756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digraph name  {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0[label="program"]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0-&gt;1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1[label="class list"]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1-&gt;2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2[label="class"]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2-&gt;3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3[label="</a:t>
            </a:r>
            <a:r>
              <a:rPr lang="en-CA" dirty="0" err="1">
                <a:solidFill>
                  <a:schemeClr val="bg1"/>
                </a:solidFill>
                <a:latin typeface="Tahoma"/>
                <a:cs typeface="Tahoma"/>
              </a:rPr>
              <a:t>InheritedUtility</a:t>
            </a: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"]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2-&gt;4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4[label="inheritance list"]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2-&gt;5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5[label="</a:t>
            </a:r>
            <a:r>
              <a:rPr lang="en-CA" dirty="0" err="1">
                <a:solidFill>
                  <a:schemeClr val="bg1"/>
                </a:solidFill>
                <a:latin typeface="Tahoma"/>
                <a:cs typeface="Tahoma"/>
              </a:rPr>
              <a:t>var+func</a:t>
            </a: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en-CA" dirty="0" err="1">
                <a:solidFill>
                  <a:schemeClr val="bg1"/>
                </a:solidFill>
                <a:latin typeface="Tahoma"/>
                <a:cs typeface="Tahoma"/>
              </a:rPr>
              <a:t>decl</a:t>
            </a: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 list"]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5-&gt;6</a:t>
            </a:r>
          </a:p>
        </p:txBody>
      </p:sp>
    </p:spTree>
    <p:extLst>
      <p:ext uri="{BB962C8B-B14F-4D97-AF65-F5344CB8AC3E}">
        <p14:creationId xmlns:p14="http://schemas.microsoft.com/office/powerpoint/2010/main" val="3358673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525" y="454583"/>
            <a:ext cx="338962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400" spc="325" dirty="0"/>
              <a:t>Gephi Platform  </a:t>
            </a:r>
            <a:br>
              <a:rPr lang="en-US" sz="2400" b="1" dirty="0">
                <a:solidFill>
                  <a:schemeClr val="bg1"/>
                </a:solidFill>
                <a:latin typeface="Tahoma"/>
                <a:cs typeface="Tahoma"/>
              </a:rPr>
            </a:br>
            <a:endParaRPr sz="2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21</a:t>
            </a:fld>
            <a:endParaRPr spc="3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5A34C150-E184-48EE-B1F7-AB73C76B7B0F}"/>
              </a:ext>
            </a:extLst>
          </p:cNvPr>
          <p:cNvSpPr txBox="1"/>
          <p:nvPr/>
        </p:nvSpPr>
        <p:spPr>
          <a:xfrm>
            <a:off x="1219200" y="1352550"/>
            <a:ext cx="6935275" cy="299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A22C13-C5AB-4FB5-BFBB-6F3CC7824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25" y="895351"/>
            <a:ext cx="7760546" cy="40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28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525" y="454583"/>
            <a:ext cx="338962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400" spc="325" dirty="0"/>
              <a:t>Gephi Platform  </a:t>
            </a:r>
            <a:br>
              <a:rPr lang="en-US" sz="2400" b="1" dirty="0">
                <a:solidFill>
                  <a:schemeClr val="bg1"/>
                </a:solidFill>
                <a:latin typeface="Tahoma"/>
                <a:cs typeface="Tahoma"/>
              </a:rPr>
            </a:br>
            <a:endParaRPr sz="2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22</a:t>
            </a:fld>
            <a:endParaRPr spc="3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5A34C150-E184-48EE-B1F7-AB73C76B7B0F}"/>
              </a:ext>
            </a:extLst>
          </p:cNvPr>
          <p:cNvSpPr txBox="1"/>
          <p:nvPr/>
        </p:nvSpPr>
        <p:spPr>
          <a:xfrm>
            <a:off x="1219200" y="1352550"/>
            <a:ext cx="6935275" cy="299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312A24-323B-480C-A980-9088A0A54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107" y="977685"/>
            <a:ext cx="7613248" cy="396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70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06400" y="0"/>
            <a:ext cx="4737735" cy="5143500"/>
            <a:chOff x="4406400" y="0"/>
            <a:chExt cx="4737735" cy="5143500"/>
          </a:xfrm>
        </p:grpSpPr>
        <p:sp>
          <p:nvSpPr>
            <p:cNvPr id="3" name="object 3"/>
            <p:cNvSpPr/>
            <p:nvPr/>
          </p:nvSpPr>
          <p:spPr>
            <a:xfrm>
              <a:off x="4406392" y="0"/>
              <a:ext cx="4737735" cy="4734560"/>
            </a:xfrm>
            <a:custGeom>
              <a:avLst/>
              <a:gdLst/>
              <a:ahLst/>
              <a:cxnLst/>
              <a:rect l="l" t="t" r="r" b="b"/>
              <a:pathLst>
                <a:path w="4737734" h="4734560">
                  <a:moveTo>
                    <a:pt x="4737608" y="2341867"/>
                  </a:moveTo>
                  <a:lnTo>
                    <a:pt x="4727130" y="2331402"/>
                  </a:lnTo>
                  <a:lnTo>
                    <a:pt x="4727130" y="0"/>
                  </a:lnTo>
                  <a:lnTo>
                    <a:pt x="2393962" y="0"/>
                  </a:lnTo>
                  <a:lnTo>
                    <a:pt x="440423" y="0"/>
                  </a:lnTo>
                  <a:lnTo>
                    <a:pt x="0" y="0"/>
                  </a:lnTo>
                  <a:lnTo>
                    <a:pt x="4737608" y="4734001"/>
                  </a:lnTo>
                  <a:lnTo>
                    <a:pt x="4737608" y="2341867"/>
                  </a:lnTo>
                  <a:close/>
                </a:path>
              </a:pathLst>
            </a:custGeom>
            <a:solidFill>
              <a:srgbClr val="FFFFFF">
                <a:alpha val="34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18391" y="1236471"/>
              <a:ext cx="1866264" cy="2249805"/>
            </a:xfrm>
            <a:custGeom>
              <a:avLst/>
              <a:gdLst/>
              <a:ahLst/>
              <a:cxnLst/>
              <a:rect l="l" t="t" r="r" b="b"/>
              <a:pathLst>
                <a:path w="1866265" h="2249804">
                  <a:moveTo>
                    <a:pt x="808799" y="808799"/>
                  </a:moveTo>
                  <a:lnTo>
                    <a:pt x="0" y="0"/>
                  </a:lnTo>
                  <a:lnTo>
                    <a:pt x="0" y="404406"/>
                  </a:lnTo>
                  <a:lnTo>
                    <a:pt x="404406" y="808799"/>
                  </a:lnTo>
                  <a:lnTo>
                    <a:pt x="808799" y="808799"/>
                  </a:lnTo>
                  <a:close/>
                </a:path>
                <a:path w="1866265" h="2249804">
                  <a:moveTo>
                    <a:pt x="1040257" y="611886"/>
                  </a:moveTo>
                  <a:lnTo>
                    <a:pt x="635863" y="207492"/>
                  </a:lnTo>
                  <a:lnTo>
                    <a:pt x="231457" y="207492"/>
                  </a:lnTo>
                  <a:lnTo>
                    <a:pt x="1040257" y="1016292"/>
                  </a:lnTo>
                  <a:lnTo>
                    <a:pt x="1040257" y="611886"/>
                  </a:lnTo>
                  <a:close/>
                </a:path>
                <a:path w="1866265" h="2249804">
                  <a:moveTo>
                    <a:pt x="1177480" y="2041804"/>
                  </a:moveTo>
                  <a:lnTo>
                    <a:pt x="368681" y="1233004"/>
                  </a:lnTo>
                  <a:lnTo>
                    <a:pt x="368681" y="1637398"/>
                  </a:lnTo>
                  <a:lnTo>
                    <a:pt x="773087" y="2041804"/>
                  </a:lnTo>
                  <a:lnTo>
                    <a:pt x="1177480" y="2041804"/>
                  </a:lnTo>
                  <a:close/>
                </a:path>
                <a:path w="1866265" h="2249804">
                  <a:moveTo>
                    <a:pt x="1412519" y="1844890"/>
                  </a:moveTo>
                  <a:lnTo>
                    <a:pt x="1008113" y="1440484"/>
                  </a:lnTo>
                  <a:lnTo>
                    <a:pt x="603719" y="1440484"/>
                  </a:lnTo>
                  <a:lnTo>
                    <a:pt x="1412519" y="2249284"/>
                  </a:lnTo>
                  <a:lnTo>
                    <a:pt x="1412519" y="1844890"/>
                  </a:lnTo>
                  <a:close/>
                </a:path>
                <a:path w="1866265" h="2249804">
                  <a:moveTo>
                    <a:pt x="1865744" y="1434350"/>
                  </a:moveTo>
                  <a:lnTo>
                    <a:pt x="1056944" y="625551"/>
                  </a:lnTo>
                  <a:lnTo>
                    <a:pt x="1056944" y="1029957"/>
                  </a:lnTo>
                  <a:lnTo>
                    <a:pt x="1461338" y="1434350"/>
                  </a:lnTo>
                  <a:lnTo>
                    <a:pt x="1865744" y="1434350"/>
                  </a:lnTo>
                  <a:close/>
                </a:path>
              </a:pathLst>
            </a:custGeom>
            <a:solidFill>
              <a:srgbClr val="FFFFFF">
                <a:alpha val="73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08099" y="2069505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89">
                  <a:moveTo>
                    <a:pt x="808799" y="808799"/>
                  </a:moveTo>
                  <a:lnTo>
                    <a:pt x="0" y="0"/>
                  </a:lnTo>
                  <a:lnTo>
                    <a:pt x="404399" y="0"/>
                  </a:lnTo>
                  <a:lnTo>
                    <a:pt x="808799" y="404399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82C7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61137" y="2477820"/>
              <a:ext cx="2092960" cy="1640205"/>
            </a:xfrm>
            <a:custGeom>
              <a:avLst/>
              <a:gdLst/>
              <a:ahLst/>
              <a:cxnLst/>
              <a:rect l="l" t="t" r="r" b="b"/>
              <a:pathLst>
                <a:path w="2092959" h="1640204">
                  <a:moveTo>
                    <a:pt x="808799" y="808799"/>
                  </a:moveTo>
                  <a:lnTo>
                    <a:pt x="0" y="0"/>
                  </a:lnTo>
                  <a:lnTo>
                    <a:pt x="0" y="404393"/>
                  </a:lnTo>
                  <a:lnTo>
                    <a:pt x="404393" y="808799"/>
                  </a:lnTo>
                  <a:lnTo>
                    <a:pt x="808799" y="808799"/>
                  </a:lnTo>
                  <a:close/>
                </a:path>
                <a:path w="2092959" h="1640204">
                  <a:moveTo>
                    <a:pt x="995260" y="1426006"/>
                  </a:moveTo>
                  <a:lnTo>
                    <a:pt x="186461" y="617194"/>
                  </a:lnTo>
                  <a:lnTo>
                    <a:pt x="186461" y="1021600"/>
                  </a:lnTo>
                  <a:lnTo>
                    <a:pt x="590854" y="1426006"/>
                  </a:lnTo>
                  <a:lnTo>
                    <a:pt x="995260" y="1426006"/>
                  </a:lnTo>
                  <a:close/>
                </a:path>
                <a:path w="2092959" h="1640204">
                  <a:moveTo>
                    <a:pt x="1224305" y="1229093"/>
                  </a:moveTo>
                  <a:lnTo>
                    <a:pt x="819912" y="824687"/>
                  </a:lnTo>
                  <a:lnTo>
                    <a:pt x="415505" y="824687"/>
                  </a:lnTo>
                  <a:lnTo>
                    <a:pt x="1224305" y="1633486"/>
                  </a:lnTo>
                  <a:lnTo>
                    <a:pt x="1224305" y="1229093"/>
                  </a:lnTo>
                  <a:close/>
                </a:path>
                <a:path w="2092959" h="1640204">
                  <a:moveTo>
                    <a:pt x="1912924" y="619544"/>
                  </a:moveTo>
                  <a:lnTo>
                    <a:pt x="1508518" y="215150"/>
                  </a:lnTo>
                  <a:lnTo>
                    <a:pt x="1104125" y="215150"/>
                  </a:lnTo>
                  <a:lnTo>
                    <a:pt x="1912924" y="1023950"/>
                  </a:lnTo>
                  <a:lnTo>
                    <a:pt x="1912924" y="619544"/>
                  </a:lnTo>
                  <a:close/>
                </a:path>
                <a:path w="2092959" h="1640204">
                  <a:moveTo>
                    <a:pt x="2092744" y="1235341"/>
                  </a:moveTo>
                  <a:lnTo>
                    <a:pt x="1688338" y="830935"/>
                  </a:lnTo>
                  <a:lnTo>
                    <a:pt x="1283944" y="830935"/>
                  </a:lnTo>
                  <a:lnTo>
                    <a:pt x="2092744" y="1639735"/>
                  </a:lnTo>
                  <a:lnTo>
                    <a:pt x="2092744" y="1235341"/>
                  </a:lnTo>
                  <a:close/>
                </a:path>
              </a:pathLst>
            </a:custGeom>
            <a:solidFill>
              <a:srgbClr val="FFFFFF">
                <a:alpha val="73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27414" y="3710806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89">
                  <a:moveTo>
                    <a:pt x="808799" y="808799"/>
                  </a:moveTo>
                  <a:lnTo>
                    <a:pt x="404399" y="808799"/>
                  </a:lnTo>
                  <a:lnTo>
                    <a:pt x="0" y="404399"/>
                  </a:lnTo>
                  <a:lnTo>
                    <a:pt x="0" y="0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014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62444" y="3718483"/>
              <a:ext cx="1681480" cy="1424940"/>
            </a:xfrm>
            <a:custGeom>
              <a:avLst/>
              <a:gdLst/>
              <a:ahLst/>
              <a:cxnLst/>
              <a:rect l="l" t="t" r="r" b="b"/>
              <a:pathLst>
                <a:path w="1681479" h="1424939">
                  <a:moveTo>
                    <a:pt x="808799" y="604215"/>
                  </a:moveTo>
                  <a:lnTo>
                    <a:pt x="404393" y="199821"/>
                  </a:lnTo>
                  <a:lnTo>
                    <a:pt x="0" y="199821"/>
                  </a:lnTo>
                  <a:lnTo>
                    <a:pt x="808799" y="1008621"/>
                  </a:lnTo>
                  <a:lnTo>
                    <a:pt x="808799" y="604215"/>
                  </a:lnTo>
                  <a:close/>
                </a:path>
                <a:path w="1681479" h="1424939">
                  <a:moveTo>
                    <a:pt x="1448841" y="808799"/>
                  </a:moveTo>
                  <a:lnTo>
                    <a:pt x="640041" y="0"/>
                  </a:lnTo>
                  <a:lnTo>
                    <a:pt x="640041" y="404393"/>
                  </a:lnTo>
                  <a:lnTo>
                    <a:pt x="1044435" y="808799"/>
                  </a:lnTo>
                  <a:lnTo>
                    <a:pt x="1448841" y="808799"/>
                  </a:lnTo>
                  <a:close/>
                </a:path>
                <a:path w="1681479" h="1424939">
                  <a:moveTo>
                    <a:pt x="1634642" y="1424584"/>
                  </a:moveTo>
                  <a:lnTo>
                    <a:pt x="825842" y="615784"/>
                  </a:lnTo>
                  <a:lnTo>
                    <a:pt x="825842" y="1020191"/>
                  </a:lnTo>
                  <a:lnTo>
                    <a:pt x="1230236" y="1424584"/>
                  </a:lnTo>
                  <a:lnTo>
                    <a:pt x="1634642" y="1424584"/>
                  </a:lnTo>
                  <a:close/>
                </a:path>
                <a:path w="1681479" h="1424939">
                  <a:moveTo>
                    <a:pt x="1680883" y="611886"/>
                  </a:moveTo>
                  <a:lnTo>
                    <a:pt x="1276477" y="207479"/>
                  </a:lnTo>
                  <a:lnTo>
                    <a:pt x="872083" y="207479"/>
                  </a:lnTo>
                  <a:lnTo>
                    <a:pt x="1680883" y="1016279"/>
                  </a:lnTo>
                  <a:lnTo>
                    <a:pt x="1680883" y="611886"/>
                  </a:lnTo>
                  <a:close/>
                </a:path>
              </a:pathLst>
            </a:custGeom>
            <a:solidFill>
              <a:srgbClr val="FFFFFF">
                <a:alpha val="73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96875" y="2386113"/>
            <a:ext cx="14014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270" dirty="0">
                <a:solidFill>
                  <a:srgbClr val="FFFFFF"/>
                </a:solidFill>
                <a:latin typeface="Calibri"/>
                <a:cs typeface="Calibri"/>
              </a:rPr>
              <a:t>Thanks!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23</a:t>
            </a:fld>
            <a:endParaRPr spc="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525" y="454583"/>
            <a:ext cx="46492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2400" spc="325" dirty="0"/>
              <a:t>Abstract Syntax Tree (AST)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3</a:t>
            </a:fld>
            <a:endParaRPr spc="30" dirty="0"/>
          </a:p>
        </p:txBody>
      </p:sp>
      <p:sp>
        <p:nvSpPr>
          <p:cNvPr id="3" name="object 3"/>
          <p:cNvSpPr txBox="1"/>
          <p:nvPr/>
        </p:nvSpPr>
        <p:spPr>
          <a:xfrm>
            <a:off x="1223962" y="1276350"/>
            <a:ext cx="6696075" cy="14212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sz="1300" spc="10" dirty="0">
                <a:solidFill>
                  <a:srgbClr val="FFFFFF"/>
                </a:solidFill>
                <a:latin typeface="Tahoma"/>
                <a:cs typeface="Tahoma"/>
              </a:rPr>
              <a:t>AST is a tree representation of the abstract syntactic structure of source code written in a programming language. 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sz="1300" spc="1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sz="1300" spc="10" dirty="0">
                <a:solidFill>
                  <a:srgbClr val="FFFFFF"/>
                </a:solidFill>
                <a:latin typeface="Tahoma"/>
                <a:cs typeface="Tahoma"/>
              </a:rPr>
              <a:t>Each node of the tree denotes a construct occurring in the source code.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sz="1300" spc="1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sz="1300" spc="10" dirty="0">
                <a:solidFill>
                  <a:srgbClr val="FFFFFF"/>
                </a:solidFill>
                <a:latin typeface="Tahoma"/>
                <a:cs typeface="Tahoma"/>
              </a:rPr>
              <a:t>The AST structure is constructed bottom-up.</a:t>
            </a:r>
          </a:p>
        </p:txBody>
      </p:sp>
    </p:spTree>
    <p:extLst>
      <p:ext uri="{BB962C8B-B14F-4D97-AF65-F5344CB8AC3E}">
        <p14:creationId xmlns:p14="http://schemas.microsoft.com/office/powerpoint/2010/main" val="327017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525" y="454583"/>
            <a:ext cx="46492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2400" spc="325" dirty="0"/>
              <a:t>Abstract Syntax Tree (AST)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4</a:t>
            </a:fld>
            <a:endParaRPr spc="30" dirty="0"/>
          </a:p>
        </p:txBody>
      </p:sp>
      <p:sp>
        <p:nvSpPr>
          <p:cNvPr id="3" name="object 3"/>
          <p:cNvSpPr txBox="1"/>
          <p:nvPr/>
        </p:nvSpPr>
        <p:spPr>
          <a:xfrm>
            <a:off x="1223962" y="1276350"/>
            <a:ext cx="6696075" cy="240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sz="1300" spc="10" dirty="0">
                <a:solidFill>
                  <a:srgbClr val="FFFFFF"/>
                </a:solidFill>
                <a:latin typeface="Tahoma"/>
                <a:cs typeface="Tahoma"/>
              </a:rPr>
              <a:t>An abstract syntax tree for the following code: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sz="1300" spc="1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sz="1300" spc="1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sz="1300" spc="10" dirty="0">
                <a:solidFill>
                  <a:srgbClr val="FFFFFF"/>
                </a:solidFill>
                <a:latin typeface="Tahoma"/>
                <a:cs typeface="Tahoma"/>
              </a:rPr>
              <a:t>while b ≠ 0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sz="1300" spc="10" dirty="0">
                <a:solidFill>
                  <a:srgbClr val="FFFFFF"/>
                </a:solidFill>
                <a:latin typeface="Tahoma"/>
                <a:cs typeface="Tahoma"/>
              </a:rPr>
              <a:t>  if a &gt; b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sz="1300" spc="10" dirty="0">
                <a:solidFill>
                  <a:srgbClr val="FFFFFF"/>
                </a:solidFill>
                <a:latin typeface="Tahoma"/>
                <a:cs typeface="Tahoma"/>
              </a:rPr>
              <a:t>    a := a − b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sz="1300" spc="10" dirty="0">
                <a:solidFill>
                  <a:srgbClr val="FFFFFF"/>
                </a:solidFill>
                <a:latin typeface="Tahoma"/>
                <a:cs typeface="Tahoma"/>
              </a:rPr>
              <a:t>  else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sz="1300" spc="10" dirty="0">
                <a:solidFill>
                  <a:srgbClr val="FFFFFF"/>
                </a:solidFill>
                <a:latin typeface="Tahoma"/>
                <a:cs typeface="Tahoma"/>
              </a:rPr>
              <a:t>    b := b − a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sz="1300" spc="10" dirty="0">
                <a:solidFill>
                  <a:srgbClr val="FFFFFF"/>
                </a:solidFill>
                <a:latin typeface="Tahoma"/>
                <a:cs typeface="Tahoma"/>
              </a:rPr>
              <a:t>return a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sz="1300" spc="1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6" name="Picture 5" descr="A screen shot of a computer&#10;&#10;Description automatically generated with low confidence">
            <a:extLst>
              <a:ext uri="{FF2B5EF4-FFF2-40B4-BE49-F238E27FC236}">
                <a16:creationId xmlns:a16="http://schemas.microsoft.com/office/drawing/2014/main" id="{E735F33E-6ECC-4E11-924A-B4E3FD5EF3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246" y="1672651"/>
            <a:ext cx="2795753" cy="315570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00834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525" y="454583"/>
            <a:ext cx="33896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2400" spc="325" dirty="0"/>
              <a:t>AST Data Structure</a:t>
            </a:r>
            <a:endParaRPr sz="2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5</a:t>
            </a:fld>
            <a:endParaRPr spc="30" dirty="0"/>
          </a:p>
        </p:txBody>
      </p:sp>
      <p:sp>
        <p:nvSpPr>
          <p:cNvPr id="3" name="object 3"/>
          <p:cNvSpPr txBox="1"/>
          <p:nvPr/>
        </p:nvSpPr>
        <p:spPr>
          <a:xfrm>
            <a:off x="1332424" y="996146"/>
            <a:ext cx="6855459" cy="41473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3A299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Each node needs connection to: </a:t>
            </a:r>
          </a:p>
          <a:p>
            <a:pPr marL="457200" marR="0" lvl="1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3A299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Parent</a:t>
            </a: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:</a:t>
            </a: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</a:t>
            </a: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to migrate information upwards in the tree</a:t>
            </a:r>
          </a:p>
          <a:p>
            <a:pPr marL="730250" marR="0" lvl="2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3A2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Link to parent</a:t>
            </a:r>
          </a:p>
          <a:p>
            <a:pPr marL="457200" marR="0" lvl="1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3A299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Siblings</a:t>
            </a: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:</a:t>
            </a: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to iterate through (1) a list of operands or (2) members of a group, e.g. members of a class, or statements in a statement block. </a:t>
            </a:r>
          </a:p>
          <a:p>
            <a:pPr marL="730250" marR="0" lvl="2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3A2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Link to right sibling (thus creating a linked list of siblings)</a:t>
            </a:r>
          </a:p>
          <a:p>
            <a:pPr marL="730250" marR="0" lvl="2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3A2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Link to leftmost sibling (in case one needs to traverse the list as a sibling is being processed).</a:t>
            </a:r>
          </a:p>
          <a:p>
            <a:pPr marL="457200" marR="0" lvl="1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3A299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Children</a:t>
            </a: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:</a:t>
            </a: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to generate/traverse the tree</a:t>
            </a:r>
          </a:p>
          <a:p>
            <a:pPr marL="730250" marR="0" lvl="2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3A2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Link to leftmost child (who represents the head of the linked list of children, which are each other’s siblings). 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sz="13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133350"/>
            <a:ext cx="60208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2400" spc="325" dirty="0">
                <a:solidFill>
                  <a:srgbClr val="FFFF00"/>
                </a:solidFill>
              </a:rPr>
              <a:t>Parent</a:t>
            </a:r>
            <a:r>
              <a:rPr lang="en-CA" sz="2400" spc="325" dirty="0"/>
              <a:t> Connection for Each Node</a:t>
            </a:r>
            <a:endParaRPr sz="2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6</a:t>
            </a:fld>
            <a:endParaRPr spc="30" dirty="0"/>
          </a:p>
        </p:txBody>
      </p:sp>
      <p:pic>
        <p:nvPicPr>
          <p:cNvPr id="5" name="Picture 4" descr="A screen shot of a computer&#10;&#10;Description automatically generated with low confidence">
            <a:extLst>
              <a:ext uri="{FF2B5EF4-FFF2-40B4-BE49-F238E27FC236}">
                <a16:creationId xmlns:a16="http://schemas.microsoft.com/office/drawing/2014/main" id="{1C5E67B2-6449-48A3-9385-5E32856B13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45441"/>
            <a:ext cx="3886200" cy="4386547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21B66D8-810A-49F9-B268-DA2D1DA0E6B3}"/>
              </a:ext>
            </a:extLst>
          </p:cNvPr>
          <p:cNvCxnSpPr/>
          <p:nvPr/>
        </p:nvCxnSpPr>
        <p:spPr>
          <a:xfrm flipV="1">
            <a:off x="3657600" y="895350"/>
            <a:ext cx="533400" cy="304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2EE2342-8196-44D4-99C6-57C07CD8F310}"/>
              </a:ext>
            </a:extLst>
          </p:cNvPr>
          <p:cNvCxnSpPr>
            <a:cxnSpLocks/>
          </p:cNvCxnSpPr>
          <p:nvPr/>
        </p:nvCxnSpPr>
        <p:spPr>
          <a:xfrm flipH="1" flipV="1">
            <a:off x="4800600" y="89535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AFDEF3F-66A4-4597-BA8B-962031A522AD}"/>
              </a:ext>
            </a:extLst>
          </p:cNvPr>
          <p:cNvCxnSpPr>
            <a:cxnSpLocks/>
          </p:cNvCxnSpPr>
          <p:nvPr/>
        </p:nvCxnSpPr>
        <p:spPr>
          <a:xfrm flipV="1">
            <a:off x="3200400" y="1733550"/>
            <a:ext cx="457200" cy="228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94A0D02-A6FB-47C8-8D80-C19A4A26B5F2}"/>
              </a:ext>
            </a:extLst>
          </p:cNvPr>
          <p:cNvCxnSpPr>
            <a:cxnSpLocks/>
          </p:cNvCxnSpPr>
          <p:nvPr/>
        </p:nvCxnSpPr>
        <p:spPr>
          <a:xfrm flipH="1" flipV="1">
            <a:off x="3733800" y="1733550"/>
            <a:ext cx="304800" cy="762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6D323F2-9830-4AD2-9EE4-13F4AC9232C7}"/>
              </a:ext>
            </a:extLst>
          </p:cNvPr>
          <p:cNvCxnSpPr>
            <a:cxnSpLocks/>
          </p:cNvCxnSpPr>
          <p:nvPr/>
        </p:nvCxnSpPr>
        <p:spPr>
          <a:xfrm flipV="1">
            <a:off x="5334000" y="1657350"/>
            <a:ext cx="0" cy="1905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085936C-9427-4577-9D98-13D0F8CAD6D8}"/>
              </a:ext>
            </a:extLst>
          </p:cNvPr>
          <p:cNvCxnSpPr>
            <a:cxnSpLocks/>
          </p:cNvCxnSpPr>
          <p:nvPr/>
        </p:nvCxnSpPr>
        <p:spPr>
          <a:xfrm flipV="1">
            <a:off x="2765945" y="2306758"/>
            <a:ext cx="152400" cy="2413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584ACE9-52F7-4C2B-8B1C-662A661D3E11}"/>
              </a:ext>
            </a:extLst>
          </p:cNvPr>
          <p:cNvCxnSpPr>
            <a:cxnSpLocks/>
          </p:cNvCxnSpPr>
          <p:nvPr/>
        </p:nvCxnSpPr>
        <p:spPr>
          <a:xfrm flipV="1">
            <a:off x="3159459" y="2950022"/>
            <a:ext cx="914400" cy="3905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A09B381-E8E5-4E3D-A693-9A116562BE3D}"/>
              </a:ext>
            </a:extLst>
          </p:cNvPr>
          <p:cNvCxnSpPr>
            <a:cxnSpLocks/>
          </p:cNvCxnSpPr>
          <p:nvPr/>
        </p:nvCxnSpPr>
        <p:spPr>
          <a:xfrm flipH="1" flipV="1">
            <a:off x="4226259" y="2947483"/>
            <a:ext cx="1031541" cy="3680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F5E5D2C-C7BC-4BA5-8947-4FECAA0FCA2E}"/>
              </a:ext>
            </a:extLst>
          </p:cNvPr>
          <p:cNvCxnSpPr>
            <a:cxnSpLocks/>
          </p:cNvCxnSpPr>
          <p:nvPr/>
        </p:nvCxnSpPr>
        <p:spPr>
          <a:xfrm flipV="1">
            <a:off x="4114800" y="2947483"/>
            <a:ext cx="1" cy="3100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8C5A5A9-1566-4410-BD38-9D95629E31EE}"/>
              </a:ext>
            </a:extLst>
          </p:cNvPr>
          <p:cNvCxnSpPr>
            <a:cxnSpLocks/>
          </p:cNvCxnSpPr>
          <p:nvPr/>
        </p:nvCxnSpPr>
        <p:spPr>
          <a:xfrm flipH="1" flipV="1">
            <a:off x="3171968" y="3693279"/>
            <a:ext cx="180832" cy="2500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8B0D7B5-2A90-4EE8-9319-42448CEB251C}"/>
              </a:ext>
            </a:extLst>
          </p:cNvPr>
          <p:cNvCxnSpPr>
            <a:cxnSpLocks/>
          </p:cNvCxnSpPr>
          <p:nvPr/>
        </p:nvCxnSpPr>
        <p:spPr>
          <a:xfrm flipV="1">
            <a:off x="2555541" y="3693279"/>
            <a:ext cx="210404" cy="312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F3B2BC4-2200-436A-9E11-7144FD303AF3}"/>
              </a:ext>
            </a:extLst>
          </p:cNvPr>
          <p:cNvCxnSpPr>
            <a:cxnSpLocks/>
          </p:cNvCxnSpPr>
          <p:nvPr/>
        </p:nvCxnSpPr>
        <p:spPr>
          <a:xfrm flipV="1">
            <a:off x="3758823" y="3692601"/>
            <a:ext cx="210404" cy="312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0FE49CD-178F-428C-96F7-CFED114835DE}"/>
              </a:ext>
            </a:extLst>
          </p:cNvPr>
          <p:cNvCxnSpPr>
            <a:cxnSpLocks/>
          </p:cNvCxnSpPr>
          <p:nvPr/>
        </p:nvCxnSpPr>
        <p:spPr>
          <a:xfrm flipV="1">
            <a:off x="5066524" y="3692601"/>
            <a:ext cx="210404" cy="312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DB8D62F-DB84-4BCB-AF49-1797C9FCF047}"/>
              </a:ext>
            </a:extLst>
          </p:cNvPr>
          <p:cNvCxnSpPr>
            <a:cxnSpLocks/>
          </p:cNvCxnSpPr>
          <p:nvPr/>
        </p:nvCxnSpPr>
        <p:spPr>
          <a:xfrm flipV="1">
            <a:off x="4105702" y="4377805"/>
            <a:ext cx="210404" cy="312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5967281-596A-441A-86CE-C4B4AD1354D9}"/>
              </a:ext>
            </a:extLst>
          </p:cNvPr>
          <p:cNvCxnSpPr>
            <a:cxnSpLocks/>
          </p:cNvCxnSpPr>
          <p:nvPr/>
        </p:nvCxnSpPr>
        <p:spPr>
          <a:xfrm flipV="1">
            <a:off x="5414541" y="4364491"/>
            <a:ext cx="210404" cy="312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78504A0-4E14-40FA-BEA7-7644D6EA5F6C}"/>
              </a:ext>
            </a:extLst>
          </p:cNvPr>
          <p:cNvCxnSpPr>
            <a:cxnSpLocks/>
          </p:cNvCxnSpPr>
          <p:nvPr/>
        </p:nvCxnSpPr>
        <p:spPr>
          <a:xfrm flipH="1" flipV="1">
            <a:off x="4376385" y="3714427"/>
            <a:ext cx="180832" cy="2500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6D75F80-B568-4180-84C0-8E1B26644112}"/>
              </a:ext>
            </a:extLst>
          </p:cNvPr>
          <p:cNvCxnSpPr>
            <a:cxnSpLocks/>
          </p:cNvCxnSpPr>
          <p:nvPr/>
        </p:nvCxnSpPr>
        <p:spPr>
          <a:xfrm flipH="1" flipV="1">
            <a:off x="5679536" y="3727974"/>
            <a:ext cx="180832" cy="2500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F04BB19-4A09-460C-BFE4-3C01B4A801B5}"/>
              </a:ext>
            </a:extLst>
          </p:cNvPr>
          <p:cNvCxnSpPr>
            <a:cxnSpLocks/>
          </p:cNvCxnSpPr>
          <p:nvPr/>
        </p:nvCxnSpPr>
        <p:spPr>
          <a:xfrm flipH="1" flipV="1">
            <a:off x="4714886" y="4370590"/>
            <a:ext cx="161914" cy="2585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838B3E0-9F85-47C1-A51D-C4475F0165ED}"/>
              </a:ext>
            </a:extLst>
          </p:cNvPr>
          <p:cNvCxnSpPr>
            <a:cxnSpLocks/>
          </p:cNvCxnSpPr>
          <p:nvPr/>
        </p:nvCxnSpPr>
        <p:spPr>
          <a:xfrm flipH="1" flipV="1">
            <a:off x="6000772" y="4377805"/>
            <a:ext cx="161914" cy="2513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28F93F9-5EDC-41F1-AEE4-0BB8367F52E2}"/>
              </a:ext>
            </a:extLst>
          </p:cNvPr>
          <p:cNvCxnSpPr>
            <a:cxnSpLocks/>
          </p:cNvCxnSpPr>
          <p:nvPr/>
        </p:nvCxnSpPr>
        <p:spPr>
          <a:xfrm flipH="1" flipV="1">
            <a:off x="3171968" y="2265378"/>
            <a:ext cx="180832" cy="2500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626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6AFAB26D-BDD3-4CDD-A227-88A81C481491}"/>
              </a:ext>
            </a:extLst>
          </p:cNvPr>
          <p:cNvSpPr txBox="1"/>
          <p:nvPr/>
        </p:nvSpPr>
        <p:spPr>
          <a:xfrm>
            <a:off x="381000" y="1581150"/>
            <a:ext cx="3048000" cy="28670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marR="0" lvl="1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3A299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Siblings</a:t>
            </a: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</a:t>
            </a:r>
          </a:p>
          <a:p>
            <a:pPr marL="730250" marR="0" lvl="2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3A2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Link to right sibling (thus creating a linked list of siblings) </a:t>
            </a:r>
            <a:r>
              <a:rPr kumimoji="0" lang="en-CA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(Blue</a:t>
            </a:r>
            <a:r>
              <a:rPr kumimoji="0" lang="fa-I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Arrows</a:t>
            </a:r>
            <a:r>
              <a:rPr kumimoji="0" lang="en-CA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)</a:t>
            </a:r>
          </a:p>
          <a:p>
            <a:pPr marL="730250" marR="0" lvl="2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3A2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Link to leftmost sibling (in case one needs to traverse the list as a sibling is being processed). </a:t>
            </a:r>
            <a:r>
              <a:rPr kumimoji="0" lang="en-CA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(Red Arrows)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sz="1300" dirty="0">
              <a:latin typeface="Tahoma"/>
              <a:cs typeface="Tahoma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C570E36E-754B-4155-B940-CE12AE9FC4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600" y="133350"/>
            <a:ext cx="60208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kumimoji="0" lang="en-CA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Siblings</a:t>
            </a:r>
            <a:r>
              <a:rPr lang="en-CA" sz="2400" spc="325" dirty="0"/>
              <a:t> Connection for Each Node</a:t>
            </a:r>
            <a:endParaRPr sz="2400" dirty="0"/>
          </a:p>
        </p:txBody>
      </p:sp>
      <p:pic>
        <p:nvPicPr>
          <p:cNvPr id="5" name="Picture 4" descr="A screen shot of a computer&#10;&#10;Description automatically generated with low confidence">
            <a:extLst>
              <a:ext uri="{FF2B5EF4-FFF2-40B4-BE49-F238E27FC236}">
                <a16:creationId xmlns:a16="http://schemas.microsoft.com/office/drawing/2014/main" id="{5ABC62AD-24B6-4C22-841B-A39C5FC60E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070" y="590550"/>
            <a:ext cx="3711229" cy="4189048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BF44BA7-6CB7-49B5-96F4-DB36DE55F48B}"/>
              </a:ext>
            </a:extLst>
          </p:cNvPr>
          <p:cNvCxnSpPr/>
          <p:nvPr/>
        </p:nvCxnSpPr>
        <p:spPr>
          <a:xfrm>
            <a:off x="5791200" y="1435100"/>
            <a:ext cx="990600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926BFAA-C863-4EC7-99F0-3331D34F3DD8}"/>
              </a:ext>
            </a:extLst>
          </p:cNvPr>
          <p:cNvCxnSpPr>
            <a:cxnSpLocks/>
          </p:cNvCxnSpPr>
          <p:nvPr/>
        </p:nvCxnSpPr>
        <p:spPr>
          <a:xfrm>
            <a:off x="5105400" y="1962150"/>
            <a:ext cx="609600" cy="45720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172BBB0-7CE7-4B5F-BA0A-8CBB4193C244}"/>
              </a:ext>
            </a:extLst>
          </p:cNvPr>
          <p:cNvCxnSpPr>
            <a:cxnSpLocks/>
          </p:cNvCxnSpPr>
          <p:nvPr/>
        </p:nvCxnSpPr>
        <p:spPr>
          <a:xfrm>
            <a:off x="6228444" y="3333750"/>
            <a:ext cx="746516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C48C1C7-88AE-4B09-99D9-AC395794A1FF}"/>
              </a:ext>
            </a:extLst>
          </p:cNvPr>
          <p:cNvCxnSpPr>
            <a:cxnSpLocks/>
          </p:cNvCxnSpPr>
          <p:nvPr/>
        </p:nvCxnSpPr>
        <p:spPr>
          <a:xfrm>
            <a:off x="5073036" y="3333750"/>
            <a:ext cx="670316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CFEF6D9-ACAB-4CB6-9BF5-3CA6E7505441}"/>
              </a:ext>
            </a:extLst>
          </p:cNvPr>
          <p:cNvCxnSpPr>
            <a:cxnSpLocks/>
          </p:cNvCxnSpPr>
          <p:nvPr/>
        </p:nvCxnSpPr>
        <p:spPr>
          <a:xfrm>
            <a:off x="4737100" y="2609850"/>
            <a:ext cx="228600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FBB3200-3355-42B9-8795-B115149179AC}"/>
              </a:ext>
            </a:extLst>
          </p:cNvPr>
          <p:cNvCxnSpPr>
            <a:cxnSpLocks/>
          </p:cNvCxnSpPr>
          <p:nvPr/>
        </p:nvCxnSpPr>
        <p:spPr>
          <a:xfrm>
            <a:off x="4737100" y="3981450"/>
            <a:ext cx="228600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A9CF3FB-6FE3-4555-8D83-D2C6BEFF257A}"/>
              </a:ext>
            </a:extLst>
          </p:cNvPr>
          <p:cNvCxnSpPr>
            <a:cxnSpLocks/>
          </p:cNvCxnSpPr>
          <p:nvPr/>
        </p:nvCxnSpPr>
        <p:spPr>
          <a:xfrm>
            <a:off x="5867400" y="3981450"/>
            <a:ext cx="228600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D9D545C-B137-478F-B9F7-980D63439702}"/>
              </a:ext>
            </a:extLst>
          </p:cNvPr>
          <p:cNvCxnSpPr>
            <a:cxnSpLocks/>
          </p:cNvCxnSpPr>
          <p:nvPr/>
        </p:nvCxnSpPr>
        <p:spPr>
          <a:xfrm>
            <a:off x="7137400" y="3981450"/>
            <a:ext cx="228600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A0D8760-B348-42E4-BF50-0DAB1E1CFEF7}"/>
              </a:ext>
            </a:extLst>
          </p:cNvPr>
          <p:cNvCxnSpPr>
            <a:cxnSpLocks/>
          </p:cNvCxnSpPr>
          <p:nvPr/>
        </p:nvCxnSpPr>
        <p:spPr>
          <a:xfrm>
            <a:off x="7435850" y="4641850"/>
            <a:ext cx="228600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A525363-7866-4F61-B4E6-4804E4A999BD}"/>
              </a:ext>
            </a:extLst>
          </p:cNvPr>
          <p:cNvCxnSpPr>
            <a:cxnSpLocks/>
          </p:cNvCxnSpPr>
          <p:nvPr/>
        </p:nvCxnSpPr>
        <p:spPr>
          <a:xfrm>
            <a:off x="6197600" y="4667250"/>
            <a:ext cx="228600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B9A173A-E452-4D04-98C7-3A7BF8501BC1}"/>
              </a:ext>
            </a:extLst>
          </p:cNvPr>
          <p:cNvCxnSpPr>
            <a:cxnSpLocks/>
          </p:cNvCxnSpPr>
          <p:nvPr/>
        </p:nvCxnSpPr>
        <p:spPr>
          <a:xfrm flipH="1">
            <a:off x="5772150" y="1308100"/>
            <a:ext cx="962248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66F7F0B-329B-4599-9598-0B6A28E31146}"/>
              </a:ext>
            </a:extLst>
          </p:cNvPr>
          <p:cNvCxnSpPr>
            <a:cxnSpLocks/>
          </p:cNvCxnSpPr>
          <p:nvPr/>
        </p:nvCxnSpPr>
        <p:spPr>
          <a:xfrm flipH="1" flipV="1">
            <a:off x="5073036" y="1847850"/>
            <a:ext cx="718164" cy="5334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5652F0D-DA9F-4BF3-932C-DEF3FC629C15}"/>
              </a:ext>
            </a:extLst>
          </p:cNvPr>
          <p:cNvCxnSpPr>
            <a:cxnSpLocks/>
          </p:cNvCxnSpPr>
          <p:nvPr/>
        </p:nvCxnSpPr>
        <p:spPr>
          <a:xfrm flipH="1">
            <a:off x="4697630" y="2520950"/>
            <a:ext cx="25537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E355E85-461C-4E7C-B46A-4B922F0995F7}"/>
              </a:ext>
            </a:extLst>
          </p:cNvPr>
          <p:cNvCxnSpPr>
            <a:cxnSpLocks/>
          </p:cNvCxnSpPr>
          <p:nvPr/>
        </p:nvCxnSpPr>
        <p:spPr>
          <a:xfrm flipH="1">
            <a:off x="4705350" y="3917950"/>
            <a:ext cx="25537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335BC05-1024-470D-A56A-7D3C27E0F3E9}"/>
              </a:ext>
            </a:extLst>
          </p:cNvPr>
          <p:cNvCxnSpPr>
            <a:cxnSpLocks/>
          </p:cNvCxnSpPr>
          <p:nvPr/>
        </p:nvCxnSpPr>
        <p:spPr>
          <a:xfrm flipH="1">
            <a:off x="5861050" y="3911600"/>
            <a:ext cx="25537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08E3306-FBF9-4C0D-9818-2A8BFE0B487B}"/>
              </a:ext>
            </a:extLst>
          </p:cNvPr>
          <p:cNvCxnSpPr>
            <a:cxnSpLocks/>
          </p:cNvCxnSpPr>
          <p:nvPr/>
        </p:nvCxnSpPr>
        <p:spPr>
          <a:xfrm flipH="1">
            <a:off x="7078880" y="3892550"/>
            <a:ext cx="25537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6354602-A925-450C-B963-0FE707E94C1D}"/>
              </a:ext>
            </a:extLst>
          </p:cNvPr>
          <p:cNvCxnSpPr>
            <a:cxnSpLocks/>
          </p:cNvCxnSpPr>
          <p:nvPr/>
        </p:nvCxnSpPr>
        <p:spPr>
          <a:xfrm flipH="1">
            <a:off x="6172200" y="4552950"/>
            <a:ext cx="25537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DFFB3CF-7EB1-45DB-991B-27EA5DFB0D9D}"/>
              </a:ext>
            </a:extLst>
          </p:cNvPr>
          <p:cNvCxnSpPr>
            <a:cxnSpLocks/>
          </p:cNvCxnSpPr>
          <p:nvPr/>
        </p:nvCxnSpPr>
        <p:spPr>
          <a:xfrm flipH="1">
            <a:off x="7377330" y="4552950"/>
            <a:ext cx="25537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5F314F5-E8A0-4EE7-9B27-11A0E874442D}"/>
              </a:ext>
            </a:extLst>
          </p:cNvPr>
          <p:cNvCxnSpPr>
            <a:cxnSpLocks/>
          </p:cNvCxnSpPr>
          <p:nvPr/>
        </p:nvCxnSpPr>
        <p:spPr>
          <a:xfrm flipH="1">
            <a:off x="5073036" y="3257550"/>
            <a:ext cx="66873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A7C93F6-662B-4F09-9578-E128F9B8FEF8}"/>
              </a:ext>
            </a:extLst>
          </p:cNvPr>
          <p:cNvCxnSpPr>
            <a:cxnSpLocks/>
          </p:cNvCxnSpPr>
          <p:nvPr/>
        </p:nvCxnSpPr>
        <p:spPr>
          <a:xfrm flipH="1">
            <a:off x="5046266" y="3149600"/>
            <a:ext cx="192869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663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6AFAB26D-BDD3-4CDD-A227-88A81C481491}"/>
              </a:ext>
            </a:extLst>
          </p:cNvPr>
          <p:cNvSpPr txBox="1"/>
          <p:nvPr/>
        </p:nvSpPr>
        <p:spPr>
          <a:xfrm>
            <a:off x="381000" y="1581150"/>
            <a:ext cx="3048000" cy="29285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marR="0" lvl="1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3A299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Children</a:t>
            </a: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:</a:t>
            </a: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to generate/traverse the tree</a:t>
            </a:r>
          </a:p>
          <a:p>
            <a:pPr marL="730250" marR="0" lvl="2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3A2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Link to leftmost child </a:t>
            </a:r>
            <a:r>
              <a:rPr kumimoji="0" lang="en-CA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(who represents the head of the linked list of children, which are each other’s siblings). </a:t>
            </a:r>
          </a:p>
          <a:p>
            <a:pPr marL="730250" marR="0" lvl="2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3A2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en-CA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sz="1300" dirty="0">
              <a:latin typeface="Tahoma"/>
              <a:cs typeface="Tahoma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C570E36E-754B-4155-B940-CE12AE9FC4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600" y="133350"/>
            <a:ext cx="60208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kumimoji="0" lang="en-CA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Children</a:t>
            </a:r>
            <a:r>
              <a:rPr lang="en-CA" sz="2400" spc="325" dirty="0"/>
              <a:t> Connection for Each Node</a:t>
            </a:r>
            <a:endParaRPr sz="2400" dirty="0"/>
          </a:p>
        </p:txBody>
      </p:sp>
      <p:pic>
        <p:nvPicPr>
          <p:cNvPr id="5" name="Picture 4" descr="A screen shot of a computer&#10;&#10;Description automatically generated with low confidence">
            <a:extLst>
              <a:ext uri="{FF2B5EF4-FFF2-40B4-BE49-F238E27FC236}">
                <a16:creationId xmlns:a16="http://schemas.microsoft.com/office/drawing/2014/main" id="{5ABC62AD-24B6-4C22-841B-A39C5FC60E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070" y="590550"/>
            <a:ext cx="3711229" cy="4189048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A525363-7866-4F61-B4E6-4804E4A999BD}"/>
              </a:ext>
            </a:extLst>
          </p:cNvPr>
          <p:cNvCxnSpPr>
            <a:cxnSpLocks/>
          </p:cNvCxnSpPr>
          <p:nvPr/>
        </p:nvCxnSpPr>
        <p:spPr>
          <a:xfrm flipH="1">
            <a:off x="5468112" y="837438"/>
            <a:ext cx="609600" cy="30480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E04A189-9FF9-4E05-851C-BD4D80DBB1FC}"/>
              </a:ext>
            </a:extLst>
          </p:cNvPr>
          <p:cNvCxnSpPr>
            <a:cxnSpLocks/>
          </p:cNvCxnSpPr>
          <p:nvPr/>
        </p:nvCxnSpPr>
        <p:spPr>
          <a:xfrm flipH="1">
            <a:off x="5029200" y="1636014"/>
            <a:ext cx="438912" cy="197358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345FF41-BC6F-4F73-B475-EB8DFAB377CE}"/>
              </a:ext>
            </a:extLst>
          </p:cNvPr>
          <p:cNvCxnSpPr>
            <a:cxnSpLocks/>
          </p:cNvCxnSpPr>
          <p:nvPr/>
        </p:nvCxnSpPr>
        <p:spPr>
          <a:xfrm flipH="1">
            <a:off x="4456176" y="2132838"/>
            <a:ext cx="228600" cy="273558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16D7249-87F4-45D6-8719-570775A39A3D}"/>
              </a:ext>
            </a:extLst>
          </p:cNvPr>
          <p:cNvCxnSpPr>
            <a:cxnSpLocks/>
          </p:cNvCxnSpPr>
          <p:nvPr/>
        </p:nvCxnSpPr>
        <p:spPr>
          <a:xfrm flipH="1">
            <a:off x="4419600" y="3543086"/>
            <a:ext cx="166653" cy="247864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333BAE6-373A-4A06-ADEA-DB262EFB3F1B}"/>
              </a:ext>
            </a:extLst>
          </p:cNvPr>
          <p:cNvCxnSpPr>
            <a:cxnSpLocks/>
          </p:cNvCxnSpPr>
          <p:nvPr/>
        </p:nvCxnSpPr>
        <p:spPr>
          <a:xfrm flipH="1">
            <a:off x="5569683" y="3512606"/>
            <a:ext cx="166653" cy="247864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6CF5D27-1832-4766-A0BC-2D95438FBC31}"/>
              </a:ext>
            </a:extLst>
          </p:cNvPr>
          <p:cNvCxnSpPr>
            <a:cxnSpLocks/>
          </p:cNvCxnSpPr>
          <p:nvPr/>
        </p:nvCxnSpPr>
        <p:spPr>
          <a:xfrm flipH="1">
            <a:off x="6828507" y="3522726"/>
            <a:ext cx="166653" cy="247864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D32E212-F5EE-4BC8-A5FB-49218AF853EE}"/>
              </a:ext>
            </a:extLst>
          </p:cNvPr>
          <p:cNvCxnSpPr>
            <a:cxnSpLocks/>
          </p:cNvCxnSpPr>
          <p:nvPr/>
        </p:nvCxnSpPr>
        <p:spPr>
          <a:xfrm flipH="1">
            <a:off x="5903976" y="4152686"/>
            <a:ext cx="166653" cy="247864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A048CD7-BE36-4BA2-B963-49D85CCBD098}"/>
              </a:ext>
            </a:extLst>
          </p:cNvPr>
          <p:cNvCxnSpPr>
            <a:cxnSpLocks/>
          </p:cNvCxnSpPr>
          <p:nvPr/>
        </p:nvCxnSpPr>
        <p:spPr>
          <a:xfrm flipH="1">
            <a:off x="7157691" y="4153662"/>
            <a:ext cx="166653" cy="247864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B3E6D57-1E7D-4E9F-BFBE-A876B5DECE3D}"/>
              </a:ext>
            </a:extLst>
          </p:cNvPr>
          <p:cNvCxnSpPr>
            <a:cxnSpLocks/>
          </p:cNvCxnSpPr>
          <p:nvPr/>
        </p:nvCxnSpPr>
        <p:spPr>
          <a:xfrm flipH="1">
            <a:off x="5038344" y="2856918"/>
            <a:ext cx="865632" cy="351425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076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525" y="454583"/>
            <a:ext cx="33896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2400" spc="325" dirty="0"/>
              <a:t>AST Data Structure</a:t>
            </a:r>
            <a:endParaRPr sz="2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9</a:t>
            </a:fld>
            <a:endParaRPr spc="30" dirty="0"/>
          </a:p>
        </p:txBody>
      </p:sp>
      <p:sp>
        <p:nvSpPr>
          <p:cNvPr id="3" name="object 3"/>
          <p:cNvSpPr txBox="1"/>
          <p:nvPr/>
        </p:nvSpPr>
        <p:spPr>
          <a:xfrm>
            <a:off x="1104362" y="1123950"/>
            <a:ext cx="7311584" cy="38960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US" dirty="0">
                <a:solidFill>
                  <a:schemeClr val="bg1"/>
                </a:solidFill>
                <a:latin typeface="Tahoma"/>
                <a:cs typeface="Tahoma"/>
              </a:rPr>
              <a:t>Methods: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US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US" sz="1600" dirty="0" err="1">
                <a:solidFill>
                  <a:schemeClr val="bg1"/>
                </a:solidFill>
                <a:latin typeface="Tahoma"/>
                <a:cs typeface="Tahoma"/>
              </a:rPr>
              <a:t>makeNode</a:t>
            </a:r>
            <a:r>
              <a:rPr lang="en-US" sz="1600" dirty="0">
                <a:solidFill>
                  <a:schemeClr val="bg1"/>
                </a:solidFill>
                <a:latin typeface="Tahoma"/>
                <a:cs typeface="Tahoma"/>
              </a:rPr>
              <a:t>(): A method that creates a node. 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US" sz="1600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US" sz="1600" dirty="0" err="1">
                <a:solidFill>
                  <a:schemeClr val="bg1"/>
                </a:solidFill>
                <a:latin typeface="Tahoma"/>
                <a:cs typeface="Tahoma"/>
              </a:rPr>
              <a:t>x.makeSiblings</a:t>
            </a:r>
            <a:r>
              <a:rPr lang="en-US" sz="1600" dirty="0">
                <a:solidFill>
                  <a:schemeClr val="bg1"/>
                </a:solidFill>
                <a:latin typeface="Tahoma"/>
                <a:cs typeface="Tahoma"/>
              </a:rPr>
              <a:t>(y): A method that </a:t>
            </a:r>
            <a:r>
              <a:rPr lang="en-CA" sz="1600" dirty="0">
                <a:solidFill>
                  <a:schemeClr val="bg1"/>
                </a:solidFill>
                <a:latin typeface="Tahoma"/>
                <a:cs typeface="Tahoma"/>
              </a:rPr>
              <a:t>inserts a new sibling node y in the list of siblings of node x. 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US" sz="1600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US" sz="1600" dirty="0" err="1">
                <a:solidFill>
                  <a:schemeClr val="bg1"/>
                </a:solidFill>
                <a:latin typeface="Tahoma"/>
                <a:cs typeface="Tahoma"/>
              </a:rPr>
              <a:t>x.adpotChidren</a:t>
            </a:r>
            <a:r>
              <a:rPr lang="en-US" sz="1600" dirty="0">
                <a:solidFill>
                  <a:schemeClr val="bg1"/>
                </a:solidFill>
                <a:latin typeface="Tahoma"/>
                <a:cs typeface="Tahoma"/>
              </a:rPr>
              <a:t>(y): A method that </a:t>
            </a:r>
            <a:r>
              <a:rPr lang="en-CA" sz="1600" dirty="0">
                <a:solidFill>
                  <a:schemeClr val="bg1"/>
                </a:solidFill>
                <a:latin typeface="Tahoma"/>
                <a:cs typeface="Tahoma"/>
              </a:rPr>
              <a:t>adopts node y and all its siblings under the parent x. 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US" sz="1600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sz="1600" dirty="0" err="1">
                <a:solidFill>
                  <a:schemeClr val="bg1"/>
                </a:solidFill>
                <a:latin typeface="Tahoma"/>
                <a:cs typeface="Tahoma"/>
              </a:rPr>
              <a:t>makeFamily</a:t>
            </a:r>
            <a:r>
              <a:rPr lang="en-CA" sz="1600" dirty="0">
                <a:solidFill>
                  <a:schemeClr val="bg1"/>
                </a:solidFill>
                <a:latin typeface="Tahoma"/>
                <a:cs typeface="Tahoma"/>
              </a:rPr>
              <a:t> (</a:t>
            </a:r>
            <a:r>
              <a:rPr lang="en-CA" sz="1600" dirty="0" err="1">
                <a:solidFill>
                  <a:schemeClr val="bg1"/>
                </a:solidFill>
                <a:latin typeface="Tahoma"/>
                <a:cs typeface="Tahoma"/>
              </a:rPr>
              <a:t>Prnt</a:t>
            </a:r>
            <a:r>
              <a:rPr lang="en-CA" sz="1600" dirty="0">
                <a:solidFill>
                  <a:schemeClr val="bg1"/>
                </a:solidFill>
                <a:latin typeface="Tahoma"/>
                <a:cs typeface="Tahoma"/>
              </a:rPr>
              <a:t>, kid1, kid2, …, </a:t>
            </a:r>
            <a:r>
              <a:rPr lang="en-CA" sz="1600" dirty="0" err="1">
                <a:solidFill>
                  <a:schemeClr val="bg1"/>
                </a:solidFill>
                <a:latin typeface="Tahoma"/>
                <a:cs typeface="Tahoma"/>
              </a:rPr>
              <a:t>kidn</a:t>
            </a:r>
            <a:r>
              <a:rPr lang="en-CA" sz="1600" dirty="0">
                <a:solidFill>
                  <a:schemeClr val="bg1"/>
                </a:solidFill>
                <a:latin typeface="Tahoma"/>
                <a:cs typeface="Tahoma"/>
              </a:rPr>
              <a:t>): generates a family with n children under a parent </a:t>
            </a:r>
            <a:r>
              <a:rPr lang="en-CA" sz="1600" dirty="0" err="1">
                <a:solidFill>
                  <a:schemeClr val="bg1"/>
                </a:solidFill>
                <a:latin typeface="Tahoma"/>
                <a:cs typeface="Tahoma"/>
              </a:rPr>
              <a:t>Prnt</a:t>
            </a:r>
            <a:r>
              <a:rPr lang="en-CA" sz="1600" dirty="0">
                <a:solidFill>
                  <a:schemeClr val="bg1"/>
                </a:solidFill>
                <a:latin typeface="Tahoma"/>
                <a:cs typeface="Tahoma"/>
              </a:rPr>
              <a:t>. In fact, with this function you can find sub-tree.</a:t>
            </a:r>
            <a:endParaRPr lang="en-US" sz="1600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dirty="0">
              <a:solidFill>
                <a:schemeClr val="bg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16022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</TotalTime>
  <Words>805</Words>
  <Application>Microsoft Office PowerPoint</Application>
  <PresentationFormat>On-screen Show (16:9)</PresentationFormat>
  <Paragraphs>156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Tahoma</vt:lpstr>
      <vt:lpstr>Wingdings</vt:lpstr>
      <vt:lpstr>Office Theme</vt:lpstr>
      <vt:lpstr>COMP 442 / 6421 Compiler Design</vt:lpstr>
      <vt:lpstr>Outline</vt:lpstr>
      <vt:lpstr>Abstract Syntax Tree (AST)</vt:lpstr>
      <vt:lpstr>Abstract Syntax Tree (AST)</vt:lpstr>
      <vt:lpstr>AST Data Structure</vt:lpstr>
      <vt:lpstr>Parent Connection for Each Node</vt:lpstr>
      <vt:lpstr>Siblings Connection for Each Node</vt:lpstr>
      <vt:lpstr>Children Connection for Each Node</vt:lpstr>
      <vt:lpstr>AST Data Structure</vt:lpstr>
      <vt:lpstr>DOT Files:</vt:lpstr>
      <vt:lpstr>DOT Files:</vt:lpstr>
      <vt:lpstr>DOT Files:</vt:lpstr>
      <vt:lpstr>DOT Files:</vt:lpstr>
      <vt:lpstr>Gephi Platform  </vt:lpstr>
      <vt:lpstr>Gephi Platform  </vt:lpstr>
      <vt:lpstr>Gephi Platform  </vt:lpstr>
      <vt:lpstr>Gephi Platform  </vt:lpstr>
      <vt:lpstr>Gephi Platform  </vt:lpstr>
      <vt:lpstr>Gephi Platform  </vt:lpstr>
      <vt:lpstr>Gephi Platform ( a piece of a file)   </vt:lpstr>
      <vt:lpstr>Gephi Platform   </vt:lpstr>
      <vt:lpstr>Gephi Platform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442 / 6421 Compiler Design</dc:title>
  <dc:creator>Joey Paquet</dc:creator>
  <cp:lastModifiedBy>Joey Paquet</cp:lastModifiedBy>
  <cp:revision>52</cp:revision>
  <dcterms:created xsi:type="dcterms:W3CDTF">2021-01-29T19:12:27Z</dcterms:created>
  <dcterms:modified xsi:type="dcterms:W3CDTF">2021-02-21T15:25:17Z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