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  <p:sldMasterId id="2147483696" r:id="rId3"/>
    <p:sldMasterId id="2147483720" r:id="rId4"/>
    <p:sldMasterId id="2147483732" r:id="rId5"/>
    <p:sldMasterId id="2147483744" r:id="rId6"/>
  </p:sldMasterIdLst>
  <p:notesMasterIdLst>
    <p:notesMasterId r:id="rId18"/>
  </p:notesMasterIdLst>
  <p:sldIdLst>
    <p:sldId id="263" r:id="rId7"/>
    <p:sldId id="266" r:id="rId8"/>
    <p:sldId id="269" r:id="rId9"/>
    <p:sldId id="264" r:id="rId10"/>
    <p:sldId id="257" r:id="rId11"/>
    <p:sldId id="258" r:id="rId12"/>
    <p:sldId id="259" r:id="rId13"/>
    <p:sldId id="260" r:id="rId14"/>
    <p:sldId id="261" r:id="rId15"/>
    <p:sldId id="262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9EFBB-CAC5-49A2-A32F-A13E16C85F7E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FF952-72AF-4D9D-AADE-F36527F7DAC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6643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FF952-72AF-4D9D-AADE-F36527F7DAC9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FF952-72AF-4D9D-AADE-F36527F7DAC9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FF952-72AF-4D9D-AADE-F36527F7DAC9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FF952-72AF-4D9D-AADE-F36527F7DAC9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FF952-72AF-4D9D-AADE-F36527F7DAC9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FF952-72AF-4D9D-AADE-F36527F7DAC9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FF952-72AF-4D9D-AADE-F36527F7DAC9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FF952-72AF-4D9D-AADE-F36527F7DAC9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FF952-72AF-4D9D-AADE-F36527F7DAC9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FF952-72AF-4D9D-AADE-F36527F7DAC9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CA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80F947-20C9-4D39-AC6F-7A63579062DB}" type="datetimeFigureOut">
              <a:rPr lang="en-US" smtClean="0"/>
              <a:pPr/>
              <a:t>4/10/2012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02A0514-DC07-4967-916E-832ED42347B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3574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Topics </a:t>
            </a:r>
            <a:r>
              <a:rPr lang="en-CA" b="1" dirty="0" smtClean="0"/>
              <a:t>&amp; </a:t>
            </a:r>
            <a:r>
              <a:rPr lang="en-CA" b="1" dirty="0" smtClean="0"/>
              <a:t>Important Concepts</a:t>
            </a:r>
            <a:r>
              <a:rPr lang="en-CA" b="1" dirty="0" smtClean="0"/>
              <a:t/>
            </a:r>
            <a:br>
              <a:rPr lang="en-CA" b="1" dirty="0" smtClean="0"/>
            </a:br>
            <a:r>
              <a:rPr lang="en-CA" dirty="0" smtClean="0"/>
              <a:t>ELEC 312 (W11-12)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8"/>
            <a:ext cx="8229600" cy="1554155"/>
          </a:xfrm>
        </p:spPr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319202"/>
          </a:xfrm>
        </p:spPr>
        <p:txBody>
          <a:bodyPr/>
          <a:lstStyle/>
          <a:p>
            <a:r>
              <a:rPr lang="en-CA" dirty="0" smtClean="0"/>
              <a:t>Oscillators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313579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2800" dirty="0" err="1" smtClean="0"/>
              <a:t>Barkhausen</a:t>
            </a:r>
            <a:r>
              <a:rPr lang="en-CA" sz="2800" dirty="0" smtClean="0"/>
              <a:t> condition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/>
              <a:t> R,C Oscillators (</a:t>
            </a:r>
            <a:r>
              <a:rPr lang="en-CA" sz="2800" dirty="0" err="1" smtClean="0"/>
              <a:t>Wein</a:t>
            </a:r>
            <a:r>
              <a:rPr lang="en-CA" sz="2800" dirty="0" smtClean="0"/>
              <a:t> </a:t>
            </a:r>
            <a:r>
              <a:rPr lang="en-CA" sz="2800" dirty="0" smtClean="0"/>
              <a:t>Bridge, Phase </a:t>
            </a:r>
            <a:r>
              <a:rPr lang="en-CA" sz="2800" dirty="0" smtClean="0"/>
              <a:t>shift)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/>
              <a:t> </a:t>
            </a:r>
            <a:r>
              <a:rPr lang="en-CA" sz="2800" dirty="0" smtClean="0"/>
              <a:t>L,C Oscillators (</a:t>
            </a:r>
            <a:r>
              <a:rPr lang="en-CA" sz="2800" dirty="0" err="1" smtClean="0"/>
              <a:t>Colpitts</a:t>
            </a:r>
            <a:r>
              <a:rPr lang="en-CA" sz="2800" dirty="0" smtClean="0"/>
              <a:t> </a:t>
            </a:r>
            <a:r>
              <a:rPr lang="en-CA" sz="2800" dirty="0" smtClean="0"/>
              <a:t>and </a:t>
            </a:r>
            <a:r>
              <a:rPr lang="en-CA" sz="2800" dirty="0" smtClean="0"/>
              <a:t>Crystal)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/>
              <a:t> Analysis </a:t>
            </a:r>
            <a:r>
              <a:rPr lang="en-CA" sz="2800" dirty="0" smtClean="0"/>
              <a:t>using loop-gain concept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/>
              <a:t> Analysis </a:t>
            </a:r>
            <a:r>
              <a:rPr lang="en-CA" sz="2800" dirty="0" smtClean="0"/>
              <a:t>using Nodal </a:t>
            </a:r>
            <a:r>
              <a:rPr lang="en-CA" sz="2800" dirty="0" smtClean="0"/>
              <a:t>Admittance Matrix Equation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4400" b="1" dirty="0" smtClean="0">
                <a:solidFill>
                  <a:srgbClr val="00B0F0"/>
                </a:solidFill>
              </a:rPr>
              <a:t>Review</a:t>
            </a:r>
            <a:r>
              <a:rPr lang="en-CA" sz="4400" b="1" smtClean="0">
                <a:solidFill>
                  <a:srgbClr val="00B0F0"/>
                </a:solidFill>
              </a:rPr>
              <a:t>, Take self </a:t>
            </a:r>
            <a:r>
              <a:rPr lang="en-CA" sz="4400" b="1" dirty="0" smtClean="0">
                <a:solidFill>
                  <a:srgbClr val="00B0F0"/>
                </a:solidFill>
              </a:rPr>
              <a:t>test, Practice fast pace writing</a:t>
            </a:r>
            <a:endParaRPr lang="en-CA" sz="4400" b="1" dirty="0">
              <a:solidFill>
                <a:srgbClr val="00B0F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5400" dirty="0" smtClean="0">
                <a:solidFill>
                  <a:srgbClr val="C00000"/>
                </a:solidFill>
              </a:rPr>
              <a:t>Good luck</a:t>
            </a:r>
            <a:endParaRPr lang="en-CA" sz="5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500174"/>
            <a:ext cx="8183880" cy="3857652"/>
          </a:xfrm>
        </p:spPr>
        <p:txBody>
          <a:bodyPr>
            <a:normAutofit/>
          </a:bodyPr>
          <a:lstStyle/>
          <a:p>
            <a:r>
              <a:rPr lang="en-CA" sz="2800" dirty="0" smtClean="0"/>
              <a:t>1. Semiconductor devices</a:t>
            </a:r>
            <a:br>
              <a:rPr lang="en-CA" sz="2800" dirty="0" smtClean="0"/>
            </a:br>
            <a:r>
              <a:rPr lang="en-CA" sz="2800" dirty="0" smtClean="0"/>
              <a:t>2. I-V equations</a:t>
            </a:r>
            <a:br>
              <a:rPr lang="en-CA" sz="2800" dirty="0" smtClean="0"/>
            </a:br>
            <a:r>
              <a:rPr lang="en-CA" sz="2800" dirty="0" smtClean="0"/>
              <a:t>3. DC analysis, DC design</a:t>
            </a:r>
            <a:br>
              <a:rPr lang="en-CA" sz="2800" dirty="0" smtClean="0"/>
            </a:br>
            <a:r>
              <a:rPr lang="en-CA" sz="2800" dirty="0" smtClean="0"/>
              <a:t>4. AC equivalent circuits</a:t>
            </a:r>
            <a:br>
              <a:rPr lang="en-CA" sz="2800" dirty="0" smtClean="0"/>
            </a:br>
            <a:r>
              <a:rPr lang="en-CA" sz="2800" dirty="0" smtClean="0"/>
              <a:t>5. AC analysis</a:t>
            </a:r>
            <a:br>
              <a:rPr lang="en-CA" sz="2800" dirty="0" smtClean="0"/>
            </a:br>
            <a:r>
              <a:rPr lang="en-CA" sz="2800" dirty="0" smtClean="0"/>
              <a:t>6. Voltage gain, Input &amp; Output resistances</a:t>
            </a:r>
            <a:br>
              <a:rPr lang="en-CA" sz="2800" dirty="0" smtClean="0"/>
            </a:br>
            <a:r>
              <a:rPr lang="en-CA" sz="2800" dirty="0" smtClean="0"/>
              <a:t>7. Single stage amplifiers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00042"/>
            <a:ext cx="8183880" cy="1000132"/>
          </a:xfrm>
        </p:spPr>
        <p:txBody>
          <a:bodyPr>
            <a:normAutofit/>
          </a:bodyPr>
          <a:lstStyle/>
          <a:p>
            <a:r>
              <a:rPr lang="en-CA" dirty="0" smtClean="0"/>
              <a:t>Review of Diode, BJT and </a:t>
            </a:r>
            <a:r>
              <a:rPr lang="en-CA" dirty="0" smtClean="0"/>
              <a:t>MOSFET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(ELEC 311 materials)</a:t>
            </a:r>
            <a:endParaRPr lang="en-CA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Current Source, Current Mirror &amp; Active Loads</a:t>
            </a:r>
            <a:endParaRPr lang="en-CA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Current source using BJT and MOSFET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Design of current source and mirror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Non-idealities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Improved current mirrors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Active loads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Use of active loads in basic amplifiers</a:t>
            </a:r>
            <a:endParaRPr lang="en-C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349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1470025"/>
          </a:xfrm>
          <a:solidFill>
            <a:srgbClr val="92D050"/>
          </a:solidFill>
        </p:spPr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Differential Amplifier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786058"/>
            <a:ext cx="6400800" cy="350046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Large signal operation</a:t>
            </a:r>
            <a:endParaRPr lang="en-CA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AC </a:t>
            </a:r>
            <a:r>
              <a:rPr lang="en-CA" dirty="0" smtClean="0">
                <a:solidFill>
                  <a:schemeClr val="tx1"/>
                </a:solidFill>
              </a:rPr>
              <a:t>operation with discrete load (fully </a:t>
            </a:r>
            <a:r>
              <a:rPr lang="en-CA" dirty="0" err="1" smtClean="0">
                <a:solidFill>
                  <a:schemeClr val="tx1"/>
                </a:solidFill>
              </a:rPr>
              <a:t>diff.,balanced</a:t>
            </a:r>
            <a:r>
              <a:rPr lang="en-CA" dirty="0" smtClean="0">
                <a:solidFill>
                  <a:schemeClr val="tx1"/>
                </a:solidFill>
              </a:rPr>
              <a:t> </a:t>
            </a:r>
            <a:r>
              <a:rPr lang="en-CA" dirty="0" err="1" smtClean="0">
                <a:solidFill>
                  <a:schemeClr val="tx1"/>
                </a:solidFill>
              </a:rPr>
              <a:t>diff.,single</a:t>
            </a:r>
            <a:r>
              <a:rPr lang="en-CA" dirty="0" smtClean="0">
                <a:solidFill>
                  <a:schemeClr val="tx1"/>
                </a:solidFill>
              </a:rPr>
              <a:t> in diff. Out, Common mode rejection)</a:t>
            </a:r>
          </a:p>
          <a:p>
            <a:pPr algn="l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AC operation with active load (diff. In single out</a:t>
            </a:r>
            <a:r>
              <a:rPr lang="en-CA" dirty="0" smtClean="0">
                <a:solidFill>
                  <a:schemeClr val="tx1"/>
                </a:solidFill>
              </a:rPr>
              <a:t>)</a:t>
            </a:r>
            <a:endParaRPr lang="en-C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Multistage Amplifier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22860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Operational Amplifier examples</a:t>
            </a:r>
            <a:endParaRPr lang="en-CA" dirty="0" smtClean="0"/>
          </a:p>
          <a:p>
            <a:r>
              <a:rPr lang="en-CA" dirty="0" smtClean="0"/>
              <a:t>Diff</a:t>
            </a:r>
            <a:r>
              <a:rPr lang="en-CA" dirty="0" smtClean="0"/>
              <a:t>. Amp, CE, CB, CC (CS,CG,CD for MOS) stages</a:t>
            </a:r>
          </a:p>
          <a:p>
            <a:r>
              <a:rPr lang="en-CA" dirty="0" smtClean="0"/>
              <a:t>Overall gain calculations – take note of the loading at the inter-stage coupling</a:t>
            </a:r>
          </a:p>
          <a:p>
            <a:r>
              <a:rPr lang="en-CA" dirty="0" smtClean="0"/>
              <a:t>Input, output resistance calculations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Frequency Response</a:t>
            </a:r>
            <a:br>
              <a:rPr lang="en-CA" dirty="0" smtClean="0"/>
            </a:br>
            <a:r>
              <a:rPr lang="en-CA" dirty="0" smtClean="0"/>
              <a:t>of Amplifiers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Concepts of 3dB frequencies, dominant poles</a:t>
            </a:r>
          </a:p>
          <a:p>
            <a:r>
              <a:rPr lang="en-CA" dirty="0" smtClean="0"/>
              <a:t>Expressing the gain as </a:t>
            </a:r>
          </a:p>
          <a:p>
            <a:r>
              <a:rPr lang="en-CA" dirty="0" smtClean="0"/>
              <a:t>Calculations for high-frequency gain (OCTC, Full Transfer function, use of Miller’s effect principle)</a:t>
            </a:r>
          </a:p>
          <a:p>
            <a:r>
              <a:rPr lang="en-CA" dirty="0" smtClean="0"/>
              <a:t>Frequency response of        (~relates to transition frequency</a:t>
            </a:r>
            <a:r>
              <a:rPr lang="en-CA" dirty="0" smtClean="0"/>
              <a:t>)</a:t>
            </a:r>
          </a:p>
          <a:p>
            <a:r>
              <a:rPr lang="en-CA" dirty="0"/>
              <a:t>Gain- bandwidth calculations</a:t>
            </a:r>
          </a:p>
          <a:p>
            <a:r>
              <a:rPr lang="en-CA" dirty="0" smtClean="0"/>
              <a:t>Compound amplifier stages </a:t>
            </a:r>
            <a:r>
              <a:rPr lang="en-CA" dirty="0" smtClean="0"/>
              <a:t>for improved high </a:t>
            </a:r>
            <a:r>
              <a:rPr lang="en-CA" dirty="0" smtClean="0"/>
              <a:t>frequency (wide-band) response</a:t>
            </a:r>
            <a:endParaRPr lang="en-CA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57752" y="857232"/>
          <a:ext cx="1143008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571320" imgH="215640" progId="Equation.3">
                  <p:embed/>
                </p:oleObj>
              </mc:Choice>
              <mc:Fallback>
                <p:oleObj name="Equation" r:id="rId4" imgW="5713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2" y="857232"/>
                        <a:ext cx="1143008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786314" y="2357430"/>
          <a:ext cx="857256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6" imgW="203040" imgH="241200" progId="Equation.3">
                  <p:embed/>
                </p:oleObj>
              </mc:Choice>
              <mc:Fallback>
                <p:oleObj name="Equation" r:id="rId6" imgW="20304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4" y="2357430"/>
                        <a:ext cx="857256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Negative Feedback Systems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Basic concept and advantages</a:t>
            </a:r>
            <a:endParaRPr lang="en-CA" dirty="0" smtClean="0"/>
          </a:p>
          <a:p>
            <a:r>
              <a:rPr lang="en-CA" dirty="0" smtClean="0"/>
              <a:t>Four </a:t>
            </a:r>
            <a:r>
              <a:rPr lang="en-CA" dirty="0" smtClean="0"/>
              <a:t>types of feedback connection</a:t>
            </a:r>
          </a:p>
          <a:p>
            <a:r>
              <a:rPr lang="en-CA" dirty="0" smtClean="0"/>
              <a:t>Two-port </a:t>
            </a:r>
            <a:r>
              <a:rPr lang="en-CA" dirty="0" smtClean="0"/>
              <a:t>circuit and equation models (only three parameters are important)</a:t>
            </a:r>
          </a:p>
          <a:p>
            <a:r>
              <a:rPr lang="en-CA" dirty="0" smtClean="0"/>
              <a:t>Calculations with ‘loaded’ amplifier (pay attention to proper unit of the loaded gain)</a:t>
            </a:r>
          </a:p>
          <a:p>
            <a:r>
              <a:rPr lang="en-CA" dirty="0" smtClean="0"/>
              <a:t>Stability in negative feedback </a:t>
            </a:r>
          </a:p>
          <a:p>
            <a:r>
              <a:rPr lang="en-CA" dirty="0" smtClean="0"/>
              <a:t>Gain margin, phase </a:t>
            </a:r>
            <a:r>
              <a:rPr lang="en-CA" dirty="0" smtClean="0"/>
              <a:t>margin, frequency compensation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254318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Requirements of an output stage</a:t>
            </a:r>
            <a:endParaRPr lang="en-CA" dirty="0" smtClean="0"/>
          </a:p>
          <a:p>
            <a:pPr algn="l">
              <a:buFont typeface="Arial" pitchFamily="34" charset="0"/>
              <a:buChar char="•"/>
            </a:pPr>
            <a:r>
              <a:rPr lang="en-CA" dirty="0" smtClean="0"/>
              <a:t> Different </a:t>
            </a:r>
            <a:r>
              <a:rPr lang="en-CA" dirty="0" smtClean="0"/>
              <a:t>dc Biasing</a:t>
            </a:r>
          </a:p>
          <a:p>
            <a:pPr algn="l">
              <a:buFont typeface="Arial" pitchFamily="34" charset="0"/>
              <a:buChar char="•"/>
            </a:pPr>
            <a:r>
              <a:rPr lang="en-CA" dirty="0" smtClean="0"/>
              <a:t> class A and B stages- efficiency, power dissipation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CA" dirty="0"/>
              <a:t>Class </a:t>
            </a:r>
            <a:r>
              <a:rPr lang="en-CA" dirty="0" err="1"/>
              <a:t>ab</a:t>
            </a:r>
            <a:r>
              <a:rPr lang="en-CA" dirty="0"/>
              <a:t> biasing – calculations</a:t>
            </a:r>
          </a:p>
          <a:p>
            <a:pPr algn="l">
              <a:buFont typeface="Arial" pitchFamily="34" charset="0"/>
              <a:buChar char="•"/>
            </a:pPr>
            <a:r>
              <a:rPr lang="en-CA" dirty="0" smtClean="0"/>
              <a:t>Different </a:t>
            </a:r>
            <a:r>
              <a:rPr lang="en-CA" dirty="0" smtClean="0"/>
              <a:t>class </a:t>
            </a:r>
            <a:r>
              <a:rPr lang="en-CA" dirty="0" err="1" smtClean="0"/>
              <a:t>ab</a:t>
            </a:r>
            <a:r>
              <a:rPr lang="en-CA" dirty="0" smtClean="0"/>
              <a:t> </a:t>
            </a:r>
            <a:r>
              <a:rPr lang="en-CA" dirty="0" smtClean="0"/>
              <a:t>configurations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dirty="0" smtClean="0"/>
              <a:t> Heat </a:t>
            </a:r>
            <a:r>
              <a:rPr lang="en-CA" dirty="0" smtClean="0"/>
              <a:t>dissipation considerations</a:t>
            </a:r>
          </a:p>
          <a:p>
            <a:pPr algn="l">
              <a:buFont typeface="Arial" pitchFamily="34" charset="0"/>
              <a:buChar char="•"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Output Stages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72" y="857232"/>
            <a:ext cx="7772400" cy="1362456"/>
          </a:xfrm>
        </p:spPr>
        <p:txBody>
          <a:bodyPr/>
          <a:lstStyle/>
          <a:p>
            <a:r>
              <a:rPr lang="en-CA" dirty="0" smtClean="0"/>
              <a:t>Filters &amp; Tuned Amplifiers</a:t>
            </a:r>
            <a:endParaRPr lang="en-CA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65316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4000" dirty="0" smtClean="0"/>
              <a:t>Transfer function calculations</a:t>
            </a:r>
          </a:p>
          <a:p>
            <a:pPr>
              <a:buFont typeface="Arial" pitchFamily="34" charset="0"/>
              <a:buChar char="•"/>
            </a:pPr>
            <a:r>
              <a:rPr lang="en-CA" sz="4000" dirty="0" smtClean="0"/>
              <a:t>Band-edge frequencies and Band-width calculations</a:t>
            </a:r>
            <a:endParaRPr lang="en-C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340</Words>
  <Application>Microsoft Office PowerPoint</Application>
  <PresentationFormat>On-screen Show (4:3)</PresentationFormat>
  <Paragraphs>62</Paragraphs>
  <Slides>11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Office Theme</vt:lpstr>
      <vt:lpstr>Aspect</vt:lpstr>
      <vt:lpstr>Civic</vt:lpstr>
      <vt:lpstr>1_Apex</vt:lpstr>
      <vt:lpstr>Flow</vt:lpstr>
      <vt:lpstr>Equity</vt:lpstr>
      <vt:lpstr>Equation</vt:lpstr>
      <vt:lpstr>Topics &amp; Important Concepts ELEC 312 (W11-12)</vt:lpstr>
      <vt:lpstr>1. Semiconductor devices 2. I-V equations 3. DC analysis, DC design 4. AC equivalent circuits 5. AC analysis 6. Voltage gain, Input &amp; Output resistances 7. Single stage amplifiers</vt:lpstr>
      <vt:lpstr>Current Source, Current Mirror &amp; Active Loads</vt:lpstr>
      <vt:lpstr>Differential Amplifier </vt:lpstr>
      <vt:lpstr>Multistage Amplifier</vt:lpstr>
      <vt:lpstr>Frequency Response of Amplifiers</vt:lpstr>
      <vt:lpstr>Negative Feedback Systems</vt:lpstr>
      <vt:lpstr>Output Stages</vt:lpstr>
      <vt:lpstr>Filters &amp; Tuned Amplifiers</vt:lpstr>
      <vt:lpstr>Oscillators</vt:lpstr>
      <vt:lpstr>Review, Take self test, Practice fast pace writing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Differential Amplifier &amp; Multistage Amplifier</dc:title>
  <dc:creator>Fujitsu</dc:creator>
  <cp:lastModifiedBy>umroot</cp:lastModifiedBy>
  <cp:revision>22</cp:revision>
  <dcterms:created xsi:type="dcterms:W3CDTF">2009-04-13T23:30:19Z</dcterms:created>
  <dcterms:modified xsi:type="dcterms:W3CDTF">2012-04-10T13:47:07Z</dcterms:modified>
</cp:coreProperties>
</file>