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tags/tag3.xml" ContentType="application/vnd.openxmlformats-officedocument.presentationml.tags+xml"/>
  <Override PartName="/ppt/notesSlides/notesSlide36.xml" ContentType="application/vnd.openxmlformats-officedocument.presentationml.notesSlide+xml"/>
  <Override PartName="/ppt/tags/tag4.xml" ContentType="application/vnd.openxmlformats-officedocument.presentationml.tags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tags/tag5.xml" ContentType="application/vnd.openxmlformats-officedocument.presentationml.tags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6" r:id="rId1"/>
    <p:sldMasterId id="2147483830" r:id="rId2"/>
  </p:sldMasterIdLst>
  <p:notesMasterIdLst>
    <p:notesMasterId r:id="rId66"/>
  </p:notesMasterIdLst>
  <p:handoutMasterIdLst>
    <p:handoutMasterId r:id="rId67"/>
  </p:handoutMasterIdLst>
  <p:sldIdLst>
    <p:sldId id="265" r:id="rId3"/>
    <p:sldId id="266" r:id="rId4"/>
    <p:sldId id="267" r:id="rId5"/>
    <p:sldId id="268" r:id="rId6"/>
    <p:sldId id="309" r:id="rId7"/>
    <p:sldId id="269" r:id="rId8"/>
    <p:sldId id="270" r:id="rId9"/>
    <p:sldId id="271" r:id="rId10"/>
    <p:sldId id="272" r:id="rId11"/>
    <p:sldId id="273" r:id="rId12"/>
    <p:sldId id="310" r:id="rId13"/>
    <p:sldId id="311" r:id="rId14"/>
    <p:sldId id="312" r:id="rId15"/>
    <p:sldId id="274" r:id="rId16"/>
    <p:sldId id="275" r:id="rId17"/>
    <p:sldId id="276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4" r:id="rId28"/>
    <p:sldId id="295" r:id="rId29"/>
    <p:sldId id="296" r:id="rId30"/>
    <p:sldId id="297" r:id="rId31"/>
    <p:sldId id="301" r:id="rId32"/>
    <p:sldId id="302" r:id="rId33"/>
    <p:sldId id="303" r:id="rId34"/>
    <p:sldId id="305" r:id="rId35"/>
    <p:sldId id="358" r:id="rId36"/>
    <p:sldId id="306" r:id="rId37"/>
    <p:sldId id="307" r:id="rId38"/>
    <p:sldId id="359" r:id="rId39"/>
    <p:sldId id="360" r:id="rId40"/>
    <p:sldId id="361" r:id="rId41"/>
    <p:sldId id="362" r:id="rId42"/>
    <p:sldId id="308" r:id="rId43"/>
    <p:sldId id="313" r:id="rId44"/>
    <p:sldId id="315" r:id="rId45"/>
    <p:sldId id="317" r:id="rId46"/>
    <p:sldId id="318" r:id="rId47"/>
    <p:sldId id="320" r:id="rId48"/>
    <p:sldId id="321" r:id="rId49"/>
    <p:sldId id="322" r:id="rId50"/>
    <p:sldId id="326" r:id="rId51"/>
    <p:sldId id="327" r:id="rId52"/>
    <p:sldId id="328" r:id="rId53"/>
    <p:sldId id="331" r:id="rId54"/>
    <p:sldId id="332" r:id="rId55"/>
    <p:sldId id="334" r:id="rId56"/>
    <p:sldId id="336" r:id="rId57"/>
    <p:sldId id="356" r:id="rId58"/>
    <p:sldId id="357" r:id="rId59"/>
    <p:sldId id="277" r:id="rId60"/>
    <p:sldId id="278" r:id="rId61"/>
    <p:sldId id="279" r:id="rId62"/>
    <p:sldId id="280" r:id="rId63"/>
    <p:sldId id="281" r:id="rId64"/>
    <p:sldId id="282" r:id="rId65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el Sinnig" initials="DS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1203"/>
    <a:srgbClr val="651517"/>
    <a:srgbClr val="4E0402"/>
    <a:srgbClr val="FF9933"/>
    <a:srgbClr val="FF3399"/>
    <a:srgbClr val="336699"/>
    <a:srgbClr val="D3DAEB"/>
    <a:srgbClr val="435C96"/>
    <a:srgbClr val="003366"/>
    <a:srgbClr val="4E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79479" autoAdjust="0"/>
  </p:normalViewPr>
  <p:slideViewPr>
    <p:cSldViewPr>
      <p:cViewPr varScale="1">
        <p:scale>
          <a:sx n="88" d="100"/>
          <a:sy n="88" d="100"/>
        </p:scale>
        <p:origin x="-22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920" y="-90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commentAuthors" Target="commentAuthors.xml"/><Relationship Id="rId7" Type="http://schemas.openxmlformats.org/officeDocument/2006/relationships/slide" Target="slides/slide5.xml"/><Relationship Id="rId71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fld id="{415A054A-6992-495F-89C6-05AAEF3A0B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0887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9938"/>
            <a:ext cx="5114925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2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Click to edit Master text styles</a:t>
            </a:r>
          </a:p>
          <a:p>
            <a:pPr lvl="1"/>
            <a:r>
              <a:rPr lang="de-DE" noProof="0" smtClean="0"/>
              <a:t>Second level</a:t>
            </a:r>
          </a:p>
          <a:p>
            <a:pPr lvl="2"/>
            <a:r>
              <a:rPr lang="de-DE" noProof="0" smtClean="0"/>
              <a:t>Third level</a:t>
            </a:r>
          </a:p>
          <a:p>
            <a:pPr lvl="3"/>
            <a:r>
              <a:rPr lang="de-DE" noProof="0" smtClean="0"/>
              <a:t>Fourth level</a:t>
            </a:r>
          </a:p>
          <a:p>
            <a:pPr lvl="4"/>
            <a:r>
              <a:rPr lang="de-DE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fld id="{C56672A2-9EA4-403C-A323-0492410697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211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7B51A1-965E-4277-A50B-637E6C13DAE5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2BBA55-3B51-49A4-BE03-D8C531A63BCB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C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 smtClean="0"/>
              <a:t>note that increment is not mean to be taken literally</a:t>
            </a:r>
            <a:r>
              <a:rPr lang="de-DE" baseline="0" dirty="0" smtClean="0"/>
              <a:t> 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868C1-50FC-4973-9064-D74262BDA1AC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868C1-50FC-4973-9064-D74262BDA1AC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868C1-50FC-4973-9064-D74262BDA1AC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868C1-50FC-4973-9064-D74262BDA1AC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868C1-50FC-4973-9064-D74262BDA1AC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868C1-50FC-4973-9064-D74262BDA1AC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about when the compiler finds</a:t>
            </a:r>
            <a:r>
              <a:rPr lang="en-US" baseline="0" dirty="0" smtClean="0"/>
              <a:t> the function….and how compilation usually takes place. 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27930-A4C1-487F-AD62-97F54A3368C4}" type="slidenum">
              <a:rPr lang="de-DE" smtClean="0"/>
              <a:pPr/>
              <a:t>24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868C1-50FC-4973-9064-D74262BDA1AC}" type="slidenum">
              <a:rPr lang="de-DE" smtClean="0"/>
              <a:pPr/>
              <a:t>26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868C1-50FC-4973-9064-D74262BDA1AC}" type="slidenum">
              <a:rPr lang="de-DE" smtClean="0"/>
              <a:pPr/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D75E25-33AA-49FE-A3D9-3377A9AF7259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CA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868C1-50FC-4973-9064-D74262BDA1AC}" type="slidenum">
              <a:rPr lang="de-DE" smtClean="0"/>
              <a:pPr/>
              <a:t>28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868C1-50FC-4973-9064-D74262BDA1AC}" type="slidenum">
              <a:rPr lang="de-DE" smtClean="0"/>
              <a:pPr/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E7A299-6EB2-43B8-A7FF-C060ED9F0506}" type="slidenum">
              <a:rPr lang="en-US"/>
              <a:pPr/>
              <a:t>30</a:t>
            </a:fld>
            <a:endParaRPr lang="en-US"/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9938"/>
            <a:ext cx="5114925" cy="3836987"/>
          </a:xfrm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5817" y="4862148"/>
            <a:ext cx="5207668" cy="4603464"/>
          </a:xfrm>
        </p:spPr>
        <p:txBody>
          <a:bodyPr/>
          <a:lstStyle/>
          <a:p>
            <a:r>
              <a:rPr lang="en-US" dirty="0" smtClean="0"/>
              <a:t>write</a:t>
            </a:r>
            <a:r>
              <a:rPr lang="en-US" baseline="0" dirty="0" smtClean="0"/>
              <a:t> an example onto the board. </a:t>
            </a:r>
            <a:endParaRPr lang="de-DE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usually</a:t>
            </a:r>
            <a:r>
              <a:rPr lang="en-US" baseline="0" dirty="0" smtClean="0"/>
              <a:t> doesn’t work for recursive functions…unless the compile first translates the recursion into iteration and then uses </a:t>
            </a:r>
            <a:r>
              <a:rPr lang="en-US" baseline="0" dirty="0" err="1" smtClean="0"/>
              <a:t>inlining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868C1-50FC-4973-9064-D74262BDA1AC}" type="slidenum">
              <a:rPr lang="de-DE" smtClean="0"/>
              <a:pPr/>
              <a:t>31</a:t>
            </a:fld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little example here…..</a:t>
            </a:r>
          </a:p>
          <a:p>
            <a:endParaRPr lang="en-US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868C1-50FC-4973-9064-D74262BDA1AC}" type="slidenum">
              <a:rPr lang="de-DE" smtClean="0"/>
              <a:pPr/>
              <a:t>32</a:t>
            </a:fld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BD0424-2313-4A05-BC1C-5DFE49B74B8E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CA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BD0424-2313-4A05-BC1C-5DFE49B74B8E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CA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BEBA90-5BF4-4D45-B943-45ABF237BD38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CA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783A7B-AAE1-4D3A-9251-5B0871F34CD3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CA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B48638-A58B-4B66-9AC9-C4E4F5520A6A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868C1-50FC-4973-9064-D74262BDA1AC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A93819-16E8-445F-A348-F67375254DCC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CA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C8E2CE-AE9E-4F30-92BF-FE1DF939E806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CA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A577AE-CAE7-488F-8296-A33FB9E4BC0F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CA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E50426-E48F-41B6-8F25-BE574526F31C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CA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580014-63D6-4350-A97F-E2F92BFE00BF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CA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E67723-2D22-42E7-8102-20E6B079FE05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CA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C973EA-BB34-4F25-BD2F-3A40C8E7C9FE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CA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BEFF05-0FED-4A7A-AFFE-128B505C7A78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CA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173F1A-0817-4AFA-B1D5-542DD2CBA7DD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CA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623DFE-92B9-46F2-903D-3494DA09FDBA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no need for {}</a:t>
            </a:r>
            <a:r>
              <a:rPr lang="de-DE" baseline="0" dirty="0" smtClean="0"/>
              <a:t> for each case. </a:t>
            </a:r>
          </a:p>
          <a:p>
            <a:r>
              <a:rPr lang="de-DE" baseline="0" dirty="0" smtClean="0"/>
              <a:t>consists of a series of labes and a default case. </a:t>
            </a:r>
          </a:p>
          <a:p>
            <a:r>
              <a:rPr lang="de-DE" baseline="0" dirty="0" smtClean="0"/>
              <a:t>break makes the control flow of the program jump the first statement following the case statement. </a:t>
            </a:r>
          </a:p>
          <a:p>
            <a:r>
              <a:rPr lang="de-DE" dirty="0" smtClean="0"/>
              <a:t>Optional case does not require a break</a:t>
            </a:r>
            <a:r>
              <a:rPr lang="de-DE" baseline="0" dirty="0" smtClean="0"/>
              <a:t> statement, however many programmers include it for symmetry. 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868C1-50FC-4973-9064-D74262BDA1AC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E6E81-CBD0-4170-B294-EA6126F7E4FD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n-CA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5E85E3-45F2-471B-BF84-E3586C3669B5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CA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77B202-8DF3-4E24-AB0B-A90DF759110F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CA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7BF92D-B18B-49FE-B040-D183E979B40C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CA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3D8555-713B-480B-985E-E37DA86D77EC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CA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D9F0A7-C8B2-4E23-BF2B-FD0FF364128B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en-CA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6F0D62-99E0-4EC9-A6B2-353D74D924D2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en-CA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E59615-B266-4615-8112-4A85CF30A0D5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55</a:t>
            </a:fld>
            <a:endParaRPr lang="en-CA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510128-FFF3-420D-99E3-57D3EE9ABF6E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56</a:t>
            </a:fld>
            <a:endParaRPr lang="en-CA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A4613D-E1B5-4BFC-B559-4E23C7C7539F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57</a:t>
            </a:fld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868C1-50FC-4973-9064-D74262BDA1AC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assignment expression</a:t>
            </a:r>
            <a:r>
              <a:rPr lang="en-US" baseline="0" dirty="0" smtClean="0"/>
              <a:t> returns a value… which however is scraped by using the subsequent semicolon statement</a:t>
            </a:r>
          </a:p>
          <a:p>
            <a:pPr>
              <a:buFontTx/>
              <a:buChar char="-"/>
            </a:pPr>
            <a:r>
              <a:rPr lang="en-US" baseline="0" dirty="0" smtClean="0"/>
              <a:t>-better to use != instead to avoid assignment – equality in the first place. </a:t>
            </a:r>
          </a:p>
          <a:p>
            <a:pPr defTabSz="990381">
              <a:buFontTx/>
              <a:buChar char="-"/>
              <a:defRPr/>
            </a:pPr>
            <a:r>
              <a:rPr lang="en-US" baseline="0" dirty="0" smtClean="0"/>
              <a:t>--turn compiler warnings level to highest level (level 4 in VS C++)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C9151-28BA-4B07-8F3A-C1F8F97A902B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else always associates with the nearest if statement. </a:t>
            </a:r>
          </a:p>
          <a:p>
            <a:pPr>
              <a:buFontTx/>
              <a:buChar char="-"/>
            </a:pPr>
            <a:r>
              <a:rPr lang="en-US" baseline="0" dirty="0" smtClean="0"/>
              <a:t>languages such as PHP enforce the proper indentation of nested if statements 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C9151-28BA-4B07-8F3A-C1F8F97A902B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C9151-28BA-4B07-8F3A-C1F8F97A902B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assignment expression</a:t>
            </a:r>
            <a:r>
              <a:rPr lang="en-US" baseline="0" dirty="0" smtClean="0"/>
              <a:t> returns a value… which however is scraped by using the subsequent semicolon statement</a:t>
            </a:r>
          </a:p>
          <a:p>
            <a:pPr>
              <a:buFontTx/>
              <a:buChar char="-"/>
            </a:pPr>
            <a:r>
              <a:rPr lang="en-US" baseline="0" dirty="0" smtClean="0"/>
              <a:t>-better to use != instead to avoid assignment – equality in the first place. </a:t>
            </a:r>
          </a:p>
          <a:p>
            <a:pPr defTabSz="990381">
              <a:buFontTx/>
              <a:buChar char="-"/>
              <a:defRPr/>
            </a:pPr>
            <a:r>
              <a:rPr lang="en-US" baseline="0" dirty="0" smtClean="0"/>
              <a:t>--turn compiler warnings level to highest level (level 4 in VS C++)</a:t>
            </a:r>
          </a:p>
          <a:p>
            <a:pPr defTabSz="990381">
              <a:defRPr/>
            </a:pPr>
            <a:endParaRPr lang="en-US" baseline="0" dirty="0" smtClean="0"/>
          </a:p>
          <a:p>
            <a:pPr defTabSz="990381">
              <a:defRPr/>
            </a:pPr>
            <a:r>
              <a:rPr lang="en-US" baseline="0" dirty="0" smtClean="0"/>
              <a:t>-what happens to the value of assignments, if there are stand-a-lone?</a:t>
            </a:r>
          </a:p>
          <a:p>
            <a:pPr defTabSz="990381">
              <a:defRPr/>
            </a:pPr>
            <a:endParaRPr lang="en-US" baseline="0" dirty="0" smtClean="0"/>
          </a:p>
          <a:p>
            <a:pPr defTabSz="990381">
              <a:defRPr/>
            </a:pPr>
            <a:endParaRPr lang="en-US" baseline="0" dirty="0" smtClean="0"/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C9151-28BA-4B07-8F3A-C1F8F97A902B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else always associates with the nearest if statement. </a:t>
            </a:r>
          </a:p>
          <a:p>
            <a:pPr>
              <a:buFontTx/>
              <a:buChar char="-"/>
            </a:pPr>
            <a:r>
              <a:rPr lang="en-US" baseline="0" dirty="0" err="1" smtClean="0"/>
              <a:t>langauges</a:t>
            </a:r>
            <a:r>
              <a:rPr lang="en-US" baseline="0" dirty="0" smtClean="0"/>
              <a:t> such as </a:t>
            </a:r>
            <a:r>
              <a:rPr lang="en-US" baseline="0" dirty="0" err="1" smtClean="0"/>
              <a:t>php</a:t>
            </a:r>
            <a:r>
              <a:rPr lang="en-US" baseline="0" dirty="0" smtClean="0"/>
              <a:t> enforce the proper indentation of nested if statements 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C9151-28BA-4B07-8F3A-C1F8F97A902B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868C1-50FC-4973-9064-D74262BDA1AC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baseline="0" dirty="0" smtClean="0"/>
              <a:t>-important to note that the code on the loop body should eventually make condition false...otherwise the loop will continue forever. 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868C1-50FC-4973-9064-D74262BDA1AC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661995-127A-440D-AFBE-3AEB8958C083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32A690-DA28-48A1-880B-7E511D899FD8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41"/>
          <p:cNvSpPr>
            <a:spLocks noChangeArrowheads="1"/>
          </p:cNvSpPr>
          <p:nvPr/>
        </p:nvSpPr>
        <p:spPr bwMode="auto">
          <a:xfrm>
            <a:off x="8631238" y="5160963"/>
            <a:ext cx="171450" cy="1984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" name="Rectangle 42"/>
          <p:cNvSpPr>
            <a:spLocks noChangeArrowheads="1"/>
          </p:cNvSpPr>
          <p:nvPr/>
        </p:nvSpPr>
        <p:spPr bwMode="auto">
          <a:xfrm>
            <a:off x="8043863" y="5132388"/>
            <a:ext cx="560387" cy="968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" name="Rectangle 44"/>
          <p:cNvSpPr>
            <a:spLocks noChangeArrowheads="1"/>
          </p:cNvSpPr>
          <p:nvPr/>
        </p:nvSpPr>
        <p:spPr bwMode="auto">
          <a:xfrm>
            <a:off x="7951788" y="5164138"/>
            <a:ext cx="119062" cy="1381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" name="Rectangle 45"/>
          <p:cNvSpPr>
            <a:spLocks noChangeArrowheads="1"/>
          </p:cNvSpPr>
          <p:nvPr/>
        </p:nvSpPr>
        <p:spPr bwMode="auto">
          <a:xfrm>
            <a:off x="8561388" y="5170488"/>
            <a:ext cx="142875" cy="141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30" name="Grafik 29" descr="uni-li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422149"/>
            <a:ext cx="7572428" cy="435083"/>
          </a:xfrm>
          <a:prstGeom prst="rect">
            <a:avLst/>
          </a:prstGeom>
        </p:spPr>
      </p:pic>
      <p:pic>
        <p:nvPicPr>
          <p:cNvPr id="33" name="Grafik 32" descr="musama-lin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5643578"/>
            <a:ext cx="7531134" cy="972000"/>
          </a:xfrm>
          <a:prstGeom prst="rect">
            <a:avLst/>
          </a:prstGeom>
        </p:spPr>
      </p:pic>
      <p:sp>
        <p:nvSpPr>
          <p:cNvPr id="13" name="Rectangle 1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55650" y="1214422"/>
            <a:ext cx="7772400" cy="11572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eaLnBrk="1" hangingPunct="1">
              <a:buNone/>
            </a:pPr>
            <a:r>
              <a:rPr lang="en-US" sz="3200" dirty="0" smtClean="0"/>
              <a:t>Title</a:t>
            </a:r>
            <a:r>
              <a:rPr lang="en-US" sz="3200" cap="small" dirty="0" smtClean="0"/>
              <a:t/>
            </a:r>
            <a:br>
              <a:rPr lang="en-US" sz="3200" cap="small" dirty="0" smtClean="0"/>
            </a:br>
            <a:endParaRPr lang="en-US" dirty="0" smtClean="0"/>
          </a:p>
        </p:txBody>
      </p:sp>
      <p:sp>
        <p:nvSpPr>
          <p:cNvPr id="14" name="Rectangle 1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643042" y="4500570"/>
            <a:ext cx="2786081" cy="1071570"/>
          </a:xfrm>
          <a:prstGeom prst="rect">
            <a:avLst/>
          </a:prstGeom>
        </p:spPr>
        <p:txBody>
          <a:bodyPr/>
          <a:lstStyle>
            <a:lvl1pPr marL="0">
              <a:buNone/>
              <a:defRPr/>
            </a:lvl1pPr>
          </a:lstStyle>
          <a:p>
            <a:pPr algn="l" eaLnBrk="1" hangingPunct="1">
              <a:spcBef>
                <a:spcPts val="0"/>
              </a:spcBef>
            </a:pPr>
            <a:r>
              <a:rPr lang="de-DE" sz="1800" dirty="0" smtClean="0"/>
              <a:t>Maik Wurdel</a:t>
            </a:r>
          </a:p>
          <a:p>
            <a:pPr algn="l" eaLnBrk="1" hangingPunct="1">
              <a:spcBef>
                <a:spcPts val="0"/>
              </a:spcBef>
            </a:pPr>
            <a:r>
              <a:rPr lang="de-DE" sz="1800" dirty="0" err="1" smtClean="0"/>
              <a:t>PhD</a:t>
            </a:r>
            <a:r>
              <a:rPr lang="de-DE" sz="1800" dirty="0" smtClean="0"/>
              <a:t> </a:t>
            </a:r>
            <a:r>
              <a:rPr lang="de-DE" sz="1800" dirty="0" err="1" smtClean="0"/>
              <a:t>Candidate</a:t>
            </a:r>
            <a:endParaRPr lang="de-DE" sz="1800" dirty="0" smtClean="0"/>
          </a:p>
          <a:p>
            <a:pPr algn="l" eaLnBrk="1" hangingPunct="1">
              <a:spcBef>
                <a:spcPts val="0"/>
              </a:spcBef>
            </a:pPr>
            <a:r>
              <a:rPr lang="de-DE" sz="1800" dirty="0" smtClean="0"/>
              <a:t>maik.wurdel@uni-rostock.de</a:t>
            </a:r>
            <a:endParaRPr lang="en-US" sz="1800" dirty="0" smtClean="0"/>
          </a:p>
        </p:txBody>
      </p:sp>
      <p:sp>
        <p:nvSpPr>
          <p:cNvPr id="15" name="Rectangle 17"/>
          <p:cNvSpPr txBox="1">
            <a:spLocks noChangeArrowheads="1"/>
          </p:cNvSpPr>
          <p:nvPr/>
        </p:nvSpPr>
        <p:spPr>
          <a:xfrm>
            <a:off x="4860032" y="4500570"/>
            <a:ext cx="3354674" cy="107157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for Computer Science </a:t>
            </a:r>
            <a:b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Software Engineering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01728" y="5623612"/>
            <a:ext cx="1927518" cy="51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71736" y="1285860"/>
            <a:ext cx="5924564" cy="44259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28650" indent="-171450">
              <a:buFont typeface="Arial" pitchFamily="34" charset="0"/>
              <a:buChar char="•"/>
              <a:defRPr sz="2000"/>
            </a:lvl2pPr>
            <a:lvl3pPr marL="1165225" indent="-250825">
              <a:buFont typeface="Symbol" pitchFamily="18" charset="2"/>
              <a:buChar char="-"/>
              <a:defRPr sz="1600"/>
            </a:lvl3pPr>
            <a:lvl4pPr>
              <a:buFont typeface="Arial" pitchFamily="34" charset="0"/>
              <a:buChar char="•"/>
              <a:defRPr sz="1400"/>
            </a:lvl4pPr>
            <a:lvl5pPr>
              <a:buFont typeface="Symbol" pitchFamily="18" charset="2"/>
              <a:buChar char="-"/>
              <a:defRPr sz="10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14"/>
          </p:nvPr>
        </p:nvSpPr>
        <p:spPr>
          <a:xfrm>
            <a:off x="214296" y="1571625"/>
            <a:ext cx="1928812" cy="357187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400"/>
              </a:spcBef>
              <a:buNone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85725" indent="-85725">
              <a:buFont typeface="Wingdings" pitchFamily="2" charset="2"/>
              <a:buChar char="v"/>
              <a:defRPr sz="1200"/>
            </a:lvl2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71736" y="1285860"/>
            <a:ext cx="5924564" cy="44259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28650" indent="-171450">
              <a:buFont typeface="Arial" pitchFamily="34" charset="0"/>
              <a:buChar char="•"/>
              <a:defRPr sz="2000"/>
            </a:lvl2pPr>
            <a:lvl3pPr marL="1165225" indent="-250825">
              <a:buFont typeface="Symbol" pitchFamily="18" charset="2"/>
              <a:buChar char="-"/>
              <a:defRPr sz="1600"/>
            </a:lvl3pPr>
            <a:lvl4pPr>
              <a:buFont typeface="Arial" pitchFamily="34" charset="0"/>
              <a:buChar char="•"/>
              <a:defRPr sz="1400"/>
            </a:lvl4pPr>
            <a:lvl5pPr>
              <a:buFont typeface="Symbol" pitchFamily="18" charset="2"/>
              <a:buChar char="-"/>
              <a:defRPr sz="10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14"/>
          </p:nvPr>
        </p:nvSpPr>
        <p:spPr>
          <a:xfrm>
            <a:off x="214296" y="1571625"/>
            <a:ext cx="1928812" cy="357187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400"/>
              </a:spcBef>
              <a:buNone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85725" indent="-85725">
              <a:buFont typeface="Wingdings" pitchFamily="2" charset="2"/>
              <a:buChar char="v"/>
              <a:defRPr sz="1200"/>
            </a:lvl2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71736" y="1285860"/>
            <a:ext cx="5924564" cy="44259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28650" indent="-171450">
              <a:buFont typeface="Arial" pitchFamily="34" charset="0"/>
              <a:buChar char="•"/>
              <a:defRPr sz="2000"/>
            </a:lvl2pPr>
            <a:lvl3pPr marL="1165225" indent="-250825">
              <a:buFont typeface="Symbol" pitchFamily="18" charset="2"/>
              <a:buChar char="-"/>
              <a:defRPr sz="1600"/>
            </a:lvl3pPr>
            <a:lvl4pPr>
              <a:buFont typeface="Arial" pitchFamily="34" charset="0"/>
              <a:buChar char="•"/>
              <a:defRPr sz="1400"/>
            </a:lvl4pPr>
            <a:lvl5pPr>
              <a:buFont typeface="Symbol" pitchFamily="18" charset="2"/>
              <a:buChar char="-"/>
              <a:defRPr sz="10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14"/>
          </p:nvPr>
        </p:nvSpPr>
        <p:spPr>
          <a:xfrm>
            <a:off x="214296" y="1571625"/>
            <a:ext cx="1928812" cy="357187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400"/>
              </a:spcBef>
              <a:buNone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85725" indent="-85725">
              <a:buFont typeface="Wingdings" pitchFamily="2" charset="2"/>
              <a:buChar char="v"/>
              <a:defRPr sz="1200"/>
            </a:lvl2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71736" y="1285860"/>
            <a:ext cx="5924564" cy="44259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28650" indent="-171450">
              <a:buFont typeface="Arial" pitchFamily="34" charset="0"/>
              <a:buChar char="•"/>
              <a:defRPr sz="2000"/>
            </a:lvl2pPr>
            <a:lvl3pPr marL="1165225" indent="-250825">
              <a:buFont typeface="Symbol" pitchFamily="18" charset="2"/>
              <a:buChar char="-"/>
              <a:defRPr sz="1600"/>
            </a:lvl3pPr>
            <a:lvl4pPr>
              <a:buFont typeface="Arial" pitchFamily="34" charset="0"/>
              <a:buChar char="•"/>
              <a:defRPr sz="1400"/>
            </a:lvl4pPr>
            <a:lvl5pPr>
              <a:buFont typeface="Symbol" pitchFamily="18" charset="2"/>
              <a:buChar char="-"/>
              <a:defRPr sz="10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14"/>
          </p:nvPr>
        </p:nvSpPr>
        <p:spPr>
          <a:xfrm>
            <a:off x="214296" y="1571625"/>
            <a:ext cx="1928812" cy="357187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400"/>
              </a:spcBef>
              <a:buNone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85725" indent="-85725">
              <a:buFont typeface="Wingdings" pitchFamily="2" charset="2"/>
              <a:buChar char="v"/>
              <a:defRPr sz="1200"/>
            </a:lvl2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71736" y="1285860"/>
            <a:ext cx="5924564" cy="44259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28650" indent="-171450">
              <a:buFont typeface="Arial" pitchFamily="34" charset="0"/>
              <a:buChar char="•"/>
              <a:defRPr sz="2000"/>
            </a:lvl2pPr>
            <a:lvl3pPr marL="1165225" indent="-250825">
              <a:buFont typeface="Symbol" pitchFamily="18" charset="2"/>
              <a:buChar char="-"/>
              <a:defRPr sz="1600"/>
            </a:lvl3pPr>
            <a:lvl4pPr>
              <a:buFont typeface="Arial" pitchFamily="34" charset="0"/>
              <a:buChar char="•"/>
              <a:defRPr sz="1400"/>
            </a:lvl4pPr>
            <a:lvl5pPr>
              <a:buFont typeface="Symbol" pitchFamily="18" charset="2"/>
              <a:buChar char="-"/>
              <a:defRPr sz="10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14"/>
          </p:nvPr>
        </p:nvSpPr>
        <p:spPr>
          <a:xfrm>
            <a:off x="214296" y="1571625"/>
            <a:ext cx="1928812" cy="357187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400"/>
              </a:spcBef>
              <a:buNone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85725" indent="-85725">
              <a:buFont typeface="Wingdings" pitchFamily="2" charset="2"/>
              <a:buChar char="v"/>
              <a:defRPr sz="1200"/>
            </a:lvl2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71736" y="1285860"/>
            <a:ext cx="5924564" cy="44259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28650" indent="-171450">
              <a:buFont typeface="Arial" pitchFamily="34" charset="0"/>
              <a:buChar char="•"/>
              <a:defRPr sz="2000"/>
            </a:lvl2pPr>
            <a:lvl3pPr marL="1165225" indent="-250825">
              <a:buFont typeface="Symbol" pitchFamily="18" charset="2"/>
              <a:buChar char="-"/>
              <a:defRPr sz="1600"/>
            </a:lvl3pPr>
            <a:lvl4pPr>
              <a:buFont typeface="Arial" pitchFamily="34" charset="0"/>
              <a:buChar char="•"/>
              <a:defRPr sz="1400"/>
            </a:lvl4pPr>
            <a:lvl5pPr>
              <a:buFont typeface="Symbol" pitchFamily="18" charset="2"/>
              <a:buChar char="-"/>
              <a:defRPr sz="10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14"/>
          </p:nvPr>
        </p:nvSpPr>
        <p:spPr>
          <a:xfrm>
            <a:off x="214296" y="1571625"/>
            <a:ext cx="1928812" cy="357187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400"/>
              </a:spcBef>
              <a:buNone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85725" indent="-85725">
              <a:buFont typeface="Wingdings" pitchFamily="2" charset="2"/>
              <a:buChar char="v"/>
              <a:defRPr sz="1200"/>
            </a:lvl2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71736" y="1285860"/>
            <a:ext cx="5924564" cy="44259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28650" indent="-171450">
              <a:buFont typeface="Arial" pitchFamily="34" charset="0"/>
              <a:buChar char="•"/>
              <a:defRPr sz="2000"/>
            </a:lvl2pPr>
            <a:lvl3pPr marL="1165225" indent="-250825">
              <a:buFont typeface="Symbol" pitchFamily="18" charset="2"/>
              <a:buChar char="-"/>
              <a:defRPr sz="1600"/>
            </a:lvl3pPr>
            <a:lvl4pPr>
              <a:buFont typeface="Arial" pitchFamily="34" charset="0"/>
              <a:buChar char="•"/>
              <a:defRPr sz="1400"/>
            </a:lvl4pPr>
            <a:lvl5pPr>
              <a:buFont typeface="Symbol" pitchFamily="18" charset="2"/>
              <a:buChar char="-"/>
              <a:defRPr sz="10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14"/>
          </p:nvPr>
        </p:nvSpPr>
        <p:spPr>
          <a:xfrm>
            <a:off x="214296" y="1571625"/>
            <a:ext cx="1928812" cy="357187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400"/>
              </a:spcBef>
              <a:buNone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85725" indent="-85725">
              <a:buFont typeface="Wingdings" pitchFamily="2" charset="2"/>
              <a:buChar char="v"/>
              <a:defRPr sz="1200"/>
            </a:lvl2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71736" y="1285860"/>
            <a:ext cx="5924564" cy="44259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28650" indent="-171450">
              <a:buFont typeface="Arial" pitchFamily="34" charset="0"/>
              <a:buChar char="•"/>
              <a:defRPr sz="2000"/>
            </a:lvl2pPr>
            <a:lvl3pPr marL="1165225" indent="-250825">
              <a:buFont typeface="Symbol" pitchFamily="18" charset="2"/>
              <a:buChar char="-"/>
              <a:defRPr sz="1600"/>
            </a:lvl3pPr>
            <a:lvl4pPr>
              <a:buFont typeface="Arial" pitchFamily="34" charset="0"/>
              <a:buChar char="•"/>
              <a:defRPr sz="1400"/>
            </a:lvl4pPr>
            <a:lvl5pPr>
              <a:buFont typeface="Symbol" pitchFamily="18" charset="2"/>
              <a:buChar char="-"/>
              <a:defRPr sz="10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14"/>
          </p:nvPr>
        </p:nvSpPr>
        <p:spPr>
          <a:xfrm>
            <a:off x="214296" y="1571625"/>
            <a:ext cx="1928812" cy="357187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400"/>
              </a:spcBef>
              <a:buNone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85725" indent="-85725">
              <a:buFont typeface="Wingdings" pitchFamily="2" charset="2"/>
              <a:buChar char="v"/>
              <a:defRPr sz="1200"/>
            </a:lvl2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71736" y="1285860"/>
            <a:ext cx="5924564" cy="44259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28650" indent="-171450">
              <a:buFont typeface="Arial" pitchFamily="34" charset="0"/>
              <a:buChar char="•"/>
              <a:defRPr sz="2000"/>
            </a:lvl2pPr>
            <a:lvl3pPr marL="1165225" indent="-250825">
              <a:buFont typeface="Symbol" pitchFamily="18" charset="2"/>
              <a:buChar char="-"/>
              <a:defRPr sz="1600"/>
            </a:lvl3pPr>
            <a:lvl4pPr>
              <a:buFont typeface="Arial" pitchFamily="34" charset="0"/>
              <a:buChar char="•"/>
              <a:defRPr sz="1400"/>
            </a:lvl4pPr>
            <a:lvl5pPr>
              <a:buFont typeface="Symbol" pitchFamily="18" charset="2"/>
              <a:buChar char="-"/>
              <a:defRPr sz="10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14"/>
          </p:nvPr>
        </p:nvSpPr>
        <p:spPr>
          <a:xfrm>
            <a:off x="214296" y="1571625"/>
            <a:ext cx="1928812" cy="357187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400"/>
              </a:spcBef>
              <a:buNone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85725" indent="-85725">
              <a:buFont typeface="Wingdings" pitchFamily="2" charset="2"/>
              <a:buChar char="v"/>
              <a:defRPr sz="1200"/>
            </a:lvl2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41"/>
          <p:cNvSpPr>
            <a:spLocks noChangeArrowheads="1"/>
          </p:cNvSpPr>
          <p:nvPr/>
        </p:nvSpPr>
        <p:spPr bwMode="auto">
          <a:xfrm>
            <a:off x="8631238" y="5160963"/>
            <a:ext cx="171450" cy="1984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" name="Rectangle 42"/>
          <p:cNvSpPr>
            <a:spLocks noChangeArrowheads="1"/>
          </p:cNvSpPr>
          <p:nvPr/>
        </p:nvSpPr>
        <p:spPr bwMode="auto">
          <a:xfrm>
            <a:off x="8043863" y="5132388"/>
            <a:ext cx="560387" cy="968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" name="Rectangle 44"/>
          <p:cNvSpPr>
            <a:spLocks noChangeArrowheads="1"/>
          </p:cNvSpPr>
          <p:nvPr/>
        </p:nvSpPr>
        <p:spPr bwMode="auto">
          <a:xfrm>
            <a:off x="7951788" y="5164138"/>
            <a:ext cx="119062" cy="1381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" name="Rectangle 45"/>
          <p:cNvSpPr>
            <a:spLocks noChangeArrowheads="1"/>
          </p:cNvSpPr>
          <p:nvPr/>
        </p:nvSpPr>
        <p:spPr bwMode="auto">
          <a:xfrm>
            <a:off x="8561388" y="5170488"/>
            <a:ext cx="142875" cy="141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30" name="Grafik 29" descr="uni-li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422149"/>
            <a:ext cx="7572428" cy="435083"/>
          </a:xfrm>
          <a:prstGeom prst="rect">
            <a:avLst/>
          </a:prstGeom>
        </p:spPr>
      </p:pic>
      <p:pic>
        <p:nvPicPr>
          <p:cNvPr id="33" name="Grafik 32" descr="musama-lin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5643578"/>
            <a:ext cx="7531134" cy="972000"/>
          </a:xfrm>
          <a:prstGeom prst="rect">
            <a:avLst/>
          </a:prstGeom>
        </p:spPr>
      </p:pic>
      <p:sp>
        <p:nvSpPr>
          <p:cNvPr id="13" name="Rectangle 1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55650" y="1214422"/>
            <a:ext cx="7772400" cy="11572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eaLnBrk="1" hangingPunct="1">
              <a:buNone/>
            </a:pPr>
            <a:r>
              <a:rPr lang="en-US" sz="3200" dirty="0" smtClean="0"/>
              <a:t>Title</a:t>
            </a:r>
            <a:r>
              <a:rPr lang="en-US" sz="3200" cap="small" dirty="0" smtClean="0"/>
              <a:t/>
            </a:r>
            <a:br>
              <a:rPr lang="en-US" sz="3200" cap="small" dirty="0" smtClean="0"/>
            </a:br>
            <a:endParaRPr lang="en-US" dirty="0" smtClean="0"/>
          </a:p>
        </p:txBody>
      </p:sp>
      <p:sp>
        <p:nvSpPr>
          <p:cNvPr id="14" name="Rectangle 1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643042" y="4500570"/>
            <a:ext cx="2786081" cy="1071570"/>
          </a:xfrm>
          <a:prstGeom prst="rect">
            <a:avLst/>
          </a:prstGeom>
        </p:spPr>
        <p:txBody>
          <a:bodyPr/>
          <a:lstStyle>
            <a:lvl1pPr marL="0">
              <a:buNone/>
              <a:defRPr/>
            </a:lvl1pPr>
          </a:lstStyle>
          <a:p>
            <a:pPr algn="l" eaLnBrk="1" hangingPunct="1">
              <a:spcBef>
                <a:spcPts val="0"/>
              </a:spcBef>
            </a:pPr>
            <a:r>
              <a:rPr lang="de-DE" sz="1800" dirty="0" smtClean="0"/>
              <a:t>Maik Wurdel</a:t>
            </a:r>
          </a:p>
          <a:p>
            <a:pPr algn="l" eaLnBrk="1" hangingPunct="1">
              <a:spcBef>
                <a:spcPts val="0"/>
              </a:spcBef>
            </a:pPr>
            <a:r>
              <a:rPr lang="de-DE" sz="1800" dirty="0" err="1" smtClean="0"/>
              <a:t>PhD</a:t>
            </a:r>
            <a:r>
              <a:rPr lang="de-DE" sz="1800" dirty="0" smtClean="0"/>
              <a:t> </a:t>
            </a:r>
            <a:r>
              <a:rPr lang="de-DE" sz="1800" dirty="0" err="1" smtClean="0"/>
              <a:t>Candidate</a:t>
            </a:r>
            <a:endParaRPr lang="de-DE" sz="1800" dirty="0" smtClean="0"/>
          </a:p>
          <a:p>
            <a:pPr algn="l" eaLnBrk="1" hangingPunct="1">
              <a:spcBef>
                <a:spcPts val="0"/>
              </a:spcBef>
            </a:pPr>
            <a:r>
              <a:rPr lang="de-DE" sz="1800" dirty="0" smtClean="0"/>
              <a:t>maik.wurdel@uni-rostock.de</a:t>
            </a:r>
            <a:endParaRPr lang="en-US" sz="1800" dirty="0" smtClean="0"/>
          </a:p>
        </p:txBody>
      </p:sp>
      <p:sp>
        <p:nvSpPr>
          <p:cNvPr id="15" name="Rectangle 17"/>
          <p:cNvSpPr txBox="1">
            <a:spLocks noChangeArrowheads="1"/>
          </p:cNvSpPr>
          <p:nvPr/>
        </p:nvSpPr>
        <p:spPr>
          <a:xfrm>
            <a:off x="4969382" y="4500570"/>
            <a:ext cx="3214710" cy="107157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Computer Science and Software Engineering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Concordia University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65314" y="5715016"/>
            <a:ext cx="1852601" cy="49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42D991-AD1B-445D-88B1-6FEA7827E1C6}" type="datetimeFigureOut">
              <a:rPr lang="de-DE" smtClean="0"/>
              <a:pPr/>
              <a:t>09.09.2012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58681E-FE79-4CF2-8091-CD7D5003C9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0082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04800"/>
            <a:ext cx="7772400" cy="6172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5B78462-174E-4106-8E0F-C25CCB41E3F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916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648200" y="6340475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C94B6-147A-4275-B91F-E6D13C74ABA1}" type="datetime1">
              <a:rPr lang="en-US"/>
              <a:pPr>
                <a:defRPr/>
              </a:pPr>
              <a:t>9/9/2012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2010 Pearson Addison-Wesley. All rights reserved.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BC568113-457E-48D9-96FD-34BBA11BB44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758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BB7F-79D0-4AA4-A3B0-A02BC1EA6ED0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E65A-D33F-4035-84D2-A85E869B6E5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BB7F-79D0-4AA4-A3B0-A02BC1EA6ED0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E65A-D33F-4035-84D2-A85E869B6E5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BB7F-79D0-4AA4-A3B0-A02BC1EA6ED0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E65A-D33F-4035-84D2-A85E869B6E5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BB7F-79D0-4AA4-A3B0-A02BC1EA6ED0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E65A-D33F-4035-84D2-A85E869B6E5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BB7F-79D0-4AA4-A3B0-A02BC1EA6ED0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E65A-D33F-4035-84D2-A85E869B6E5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BB7F-79D0-4AA4-A3B0-A02BC1EA6ED0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E65A-D33F-4035-84D2-A85E869B6E5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BB7F-79D0-4AA4-A3B0-A02BC1EA6ED0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E65A-D33F-4035-84D2-A85E869B6E5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71736" y="1285860"/>
            <a:ext cx="5924564" cy="44259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28650" indent="-171450">
              <a:buFont typeface="Arial" pitchFamily="34" charset="0"/>
              <a:buChar char="•"/>
              <a:defRPr sz="2000"/>
            </a:lvl2pPr>
            <a:lvl3pPr marL="1165225" indent="-250825">
              <a:buFont typeface="Symbol" pitchFamily="18" charset="2"/>
              <a:buChar char="-"/>
              <a:defRPr sz="1600"/>
            </a:lvl3pPr>
            <a:lvl4pPr>
              <a:buFont typeface="Arial" pitchFamily="34" charset="0"/>
              <a:buChar char="•"/>
              <a:defRPr sz="1400"/>
            </a:lvl4pPr>
            <a:lvl5pPr>
              <a:buFont typeface="Symbol" pitchFamily="18" charset="2"/>
              <a:buChar char="-"/>
              <a:defRPr sz="10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23" name="Inhaltsplatzhalter 8"/>
          <p:cNvSpPr txBox="1">
            <a:spLocks/>
          </p:cNvSpPr>
          <p:nvPr userDrawn="1"/>
        </p:nvSpPr>
        <p:spPr>
          <a:xfrm>
            <a:off x="397499" y="1643050"/>
            <a:ext cx="1928812" cy="357190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400"/>
              </a:spcBef>
              <a:buNone/>
              <a:defRPr sz="1200"/>
            </a:lvl1pPr>
            <a:lvl2pPr marL="266700" indent="-266700">
              <a:buFont typeface="Wingdings" pitchFamily="2" charset="2"/>
              <a:buChar char="v"/>
              <a:defRPr sz="1200"/>
            </a:lvl2pPr>
            <a:lvl5pPr>
              <a:buNone/>
              <a:defRPr/>
            </a:lvl5pPr>
          </a:lstStyle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14" hasCustomPrompt="1"/>
          </p:nvPr>
        </p:nvSpPr>
        <p:spPr>
          <a:xfrm>
            <a:off x="357158" y="1428736"/>
            <a:ext cx="1928812" cy="4143404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400"/>
              </a:spcBef>
              <a:buNone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85725" indent="-85725">
              <a:buFont typeface="Wingdings" pitchFamily="2" charset="2"/>
              <a:buChar char="v"/>
              <a:defRPr sz="1200"/>
            </a:lvl2pPr>
          </a:lstStyle>
          <a:p>
            <a:pPr>
              <a:spcBef>
                <a:spcPts val="0"/>
              </a:spcBef>
            </a:pPr>
            <a:r>
              <a:rPr lang="en-US" dirty="0" smtClean="0"/>
              <a:t>Research Statement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Review </a:t>
            </a:r>
          </a:p>
          <a:p>
            <a:pPr lvl="1"/>
            <a:r>
              <a:rPr lang="en-US" dirty="0" smtClean="0"/>
              <a:t>Use Case Modeling</a:t>
            </a:r>
          </a:p>
          <a:p>
            <a:pPr lvl="1"/>
            <a:r>
              <a:rPr lang="en-US" dirty="0" smtClean="0"/>
              <a:t>Task Modeling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Integrated Dev. Meth.</a:t>
            </a:r>
          </a:p>
          <a:p>
            <a:pPr lvl="1"/>
            <a:r>
              <a:rPr lang="en-US" dirty="0" smtClean="0"/>
              <a:t>Key Principles</a:t>
            </a:r>
          </a:p>
          <a:p>
            <a:pPr lvl="1"/>
            <a:r>
              <a:rPr lang="en-US" dirty="0" smtClean="0"/>
              <a:t>Refinement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Formal Framework</a:t>
            </a:r>
          </a:p>
          <a:p>
            <a:pPr lvl="1"/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Formal Semantics</a:t>
            </a:r>
          </a:p>
          <a:p>
            <a:pPr lvl="1"/>
            <a:r>
              <a:rPr lang="en-US" dirty="0" smtClean="0"/>
              <a:t>Refinement (revisited)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Validation</a:t>
            </a:r>
          </a:p>
          <a:p>
            <a:pPr lvl="1"/>
            <a:r>
              <a:rPr lang="en-US" dirty="0" smtClean="0"/>
              <a:t>Correspondence Proof</a:t>
            </a:r>
          </a:p>
          <a:p>
            <a:pPr lvl="1"/>
            <a:r>
              <a:rPr lang="en-US" dirty="0" smtClean="0"/>
              <a:t>Tool Support</a:t>
            </a:r>
          </a:p>
          <a:p>
            <a:pPr lvl="1"/>
            <a:r>
              <a:rPr lang="en-US" dirty="0" smtClean="0"/>
              <a:t>Case Study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Conclusion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Academic Achievements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6715140" y="2285992"/>
            <a:ext cx="184731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BB7F-79D0-4AA4-A3B0-A02BC1EA6ED0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E65A-D33F-4035-84D2-A85E869B6E5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BB7F-79D0-4AA4-A3B0-A02BC1EA6ED0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E65A-D33F-4035-84D2-A85E869B6E5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BB7F-79D0-4AA4-A3B0-A02BC1EA6ED0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E65A-D33F-4035-84D2-A85E869B6E5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BB7F-79D0-4AA4-A3B0-A02BC1EA6ED0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E65A-D33F-4035-84D2-A85E869B6E5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71736" y="1285860"/>
            <a:ext cx="5924564" cy="44259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28650" indent="-171450">
              <a:buFont typeface="Arial" pitchFamily="34" charset="0"/>
              <a:buChar char="•"/>
              <a:defRPr sz="2000"/>
            </a:lvl2pPr>
            <a:lvl3pPr marL="1165225" indent="-250825">
              <a:buFont typeface="Symbol" pitchFamily="18" charset="2"/>
              <a:buChar char="-"/>
              <a:defRPr sz="1600"/>
            </a:lvl3pPr>
            <a:lvl4pPr>
              <a:buFont typeface="Arial" pitchFamily="34" charset="0"/>
              <a:buChar char="•"/>
              <a:defRPr sz="1400"/>
            </a:lvl4pPr>
            <a:lvl5pPr>
              <a:buFont typeface="Symbol" pitchFamily="18" charset="2"/>
              <a:buChar char="-"/>
              <a:defRPr sz="10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14"/>
          </p:nvPr>
        </p:nvSpPr>
        <p:spPr>
          <a:xfrm>
            <a:off x="214296" y="1571625"/>
            <a:ext cx="1928812" cy="357187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400"/>
              </a:spcBef>
              <a:buNone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85725" indent="-85725">
              <a:buFont typeface="Wingdings" pitchFamily="2" charset="2"/>
              <a:buChar char="v"/>
              <a:defRPr sz="1200"/>
            </a:lvl2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71736" y="1285860"/>
            <a:ext cx="5924564" cy="44259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28650" indent="-171450">
              <a:buFont typeface="Arial" pitchFamily="34" charset="0"/>
              <a:buChar char="•"/>
              <a:defRPr sz="2000"/>
            </a:lvl2pPr>
            <a:lvl3pPr marL="1165225" indent="-250825">
              <a:buFont typeface="Symbol" pitchFamily="18" charset="2"/>
              <a:buChar char="-"/>
              <a:defRPr sz="1600"/>
            </a:lvl3pPr>
            <a:lvl4pPr>
              <a:buFont typeface="Arial" pitchFamily="34" charset="0"/>
              <a:buChar char="•"/>
              <a:defRPr sz="1400"/>
            </a:lvl4pPr>
            <a:lvl5pPr>
              <a:buFont typeface="Symbol" pitchFamily="18" charset="2"/>
              <a:buChar char="-"/>
              <a:defRPr sz="10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14"/>
          </p:nvPr>
        </p:nvSpPr>
        <p:spPr>
          <a:xfrm>
            <a:off x="214296" y="1571625"/>
            <a:ext cx="1928812" cy="357187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400"/>
              </a:spcBef>
              <a:buNone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85725" indent="-85725">
              <a:buFont typeface="Wingdings" pitchFamily="2" charset="2"/>
              <a:buChar char="v"/>
              <a:defRPr sz="1200"/>
            </a:lvl2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71736" y="1285860"/>
            <a:ext cx="5924564" cy="44259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28650" indent="-171450">
              <a:buFont typeface="Arial" pitchFamily="34" charset="0"/>
              <a:buChar char="•"/>
              <a:defRPr sz="2000"/>
            </a:lvl2pPr>
            <a:lvl3pPr marL="1165225" indent="-250825">
              <a:buFont typeface="Symbol" pitchFamily="18" charset="2"/>
              <a:buChar char="-"/>
              <a:defRPr sz="1600"/>
            </a:lvl3pPr>
            <a:lvl4pPr>
              <a:buFont typeface="Arial" pitchFamily="34" charset="0"/>
              <a:buChar char="•"/>
              <a:defRPr sz="1400"/>
            </a:lvl4pPr>
            <a:lvl5pPr>
              <a:buFont typeface="Symbol" pitchFamily="18" charset="2"/>
              <a:buChar char="-"/>
              <a:defRPr sz="10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14"/>
          </p:nvPr>
        </p:nvSpPr>
        <p:spPr>
          <a:xfrm>
            <a:off x="214296" y="1571625"/>
            <a:ext cx="1928812" cy="357187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400"/>
              </a:spcBef>
              <a:buNone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85725" indent="-85725">
              <a:buFont typeface="Wingdings" pitchFamily="2" charset="2"/>
              <a:buChar char="v"/>
              <a:defRPr sz="1200"/>
            </a:lvl2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71736" y="1285860"/>
            <a:ext cx="5924564" cy="44259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28650" indent="-171450">
              <a:buFont typeface="Arial" pitchFamily="34" charset="0"/>
              <a:buChar char="•"/>
              <a:defRPr sz="2000"/>
            </a:lvl2pPr>
            <a:lvl3pPr marL="1165225" indent="-250825">
              <a:buFont typeface="Symbol" pitchFamily="18" charset="2"/>
              <a:buChar char="-"/>
              <a:defRPr sz="1600"/>
            </a:lvl3pPr>
            <a:lvl4pPr>
              <a:buFont typeface="Arial" pitchFamily="34" charset="0"/>
              <a:buChar char="•"/>
              <a:defRPr sz="1400"/>
            </a:lvl4pPr>
            <a:lvl5pPr>
              <a:buFont typeface="Symbol" pitchFamily="18" charset="2"/>
              <a:buChar char="-"/>
              <a:defRPr sz="10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14"/>
          </p:nvPr>
        </p:nvSpPr>
        <p:spPr>
          <a:xfrm>
            <a:off x="214296" y="1571625"/>
            <a:ext cx="1928812" cy="357187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400"/>
              </a:spcBef>
              <a:buNone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85725" indent="-85725">
              <a:buFont typeface="Wingdings" pitchFamily="2" charset="2"/>
              <a:buChar char="v"/>
              <a:defRPr sz="1200"/>
            </a:lvl2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71736" y="1285860"/>
            <a:ext cx="5924564" cy="44259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28650" indent="-171450">
              <a:buFont typeface="Arial" pitchFamily="34" charset="0"/>
              <a:buChar char="•"/>
              <a:defRPr sz="2000"/>
            </a:lvl2pPr>
            <a:lvl3pPr marL="1165225" indent="-250825">
              <a:buFont typeface="Symbol" pitchFamily="18" charset="2"/>
              <a:buChar char="-"/>
              <a:defRPr sz="1600"/>
            </a:lvl3pPr>
            <a:lvl4pPr>
              <a:buFont typeface="Arial" pitchFamily="34" charset="0"/>
              <a:buChar char="•"/>
              <a:defRPr sz="1400"/>
            </a:lvl4pPr>
            <a:lvl5pPr>
              <a:buFont typeface="Symbol" pitchFamily="18" charset="2"/>
              <a:buChar char="-"/>
              <a:defRPr sz="10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14"/>
          </p:nvPr>
        </p:nvSpPr>
        <p:spPr>
          <a:xfrm>
            <a:off x="214296" y="1571625"/>
            <a:ext cx="1928812" cy="357187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400"/>
              </a:spcBef>
              <a:buNone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85725" indent="-85725">
              <a:buFont typeface="Wingdings" pitchFamily="2" charset="2"/>
              <a:buChar char="v"/>
              <a:defRPr sz="1200"/>
            </a:lvl2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71736" y="1285860"/>
            <a:ext cx="5924564" cy="44259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28650" indent="-171450">
              <a:buFont typeface="Arial" pitchFamily="34" charset="0"/>
              <a:buChar char="•"/>
              <a:defRPr sz="2000"/>
            </a:lvl2pPr>
            <a:lvl3pPr marL="1165225" indent="-250825">
              <a:buFont typeface="Symbol" pitchFamily="18" charset="2"/>
              <a:buChar char="-"/>
              <a:defRPr sz="1600"/>
            </a:lvl3pPr>
            <a:lvl4pPr>
              <a:buFont typeface="Arial" pitchFamily="34" charset="0"/>
              <a:buChar char="•"/>
              <a:defRPr sz="1400"/>
            </a:lvl4pPr>
            <a:lvl5pPr>
              <a:buFont typeface="Symbol" pitchFamily="18" charset="2"/>
              <a:buChar char="-"/>
              <a:defRPr sz="10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14"/>
          </p:nvPr>
        </p:nvSpPr>
        <p:spPr>
          <a:xfrm>
            <a:off x="214296" y="1571625"/>
            <a:ext cx="1928812" cy="357187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400"/>
              </a:spcBef>
              <a:buNone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85725" indent="-85725">
              <a:buFont typeface="Wingdings" pitchFamily="2" charset="2"/>
              <a:buChar char="v"/>
              <a:defRPr sz="1200"/>
            </a:lvl2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0"/>
          <p:cNvSpPr txBox="1">
            <a:spLocks noChangeArrowheads="1"/>
          </p:cNvSpPr>
          <p:nvPr/>
        </p:nvSpPr>
        <p:spPr bwMode="auto">
          <a:xfrm>
            <a:off x="7316817" y="6364816"/>
            <a:ext cx="1541463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809C9C-BAA9-46D5-A2DB-791169B1EFC0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41"/>
          <p:cNvSpPr>
            <a:spLocks noChangeArrowheads="1"/>
          </p:cNvSpPr>
          <p:nvPr/>
        </p:nvSpPr>
        <p:spPr bwMode="auto">
          <a:xfrm>
            <a:off x="8345486" y="5160963"/>
            <a:ext cx="171450" cy="1984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Rectangle 42"/>
          <p:cNvSpPr>
            <a:spLocks noChangeArrowheads="1"/>
          </p:cNvSpPr>
          <p:nvPr/>
        </p:nvSpPr>
        <p:spPr bwMode="auto">
          <a:xfrm>
            <a:off x="7758111" y="5132388"/>
            <a:ext cx="560387" cy="968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44"/>
          <p:cNvSpPr>
            <a:spLocks noChangeArrowheads="1"/>
          </p:cNvSpPr>
          <p:nvPr/>
        </p:nvSpPr>
        <p:spPr bwMode="auto">
          <a:xfrm>
            <a:off x="7666036" y="5164138"/>
            <a:ext cx="119062" cy="1381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0" name="Grafik 29" descr="uni-line.gif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241176" y="707901"/>
            <a:ext cx="8617104" cy="435083"/>
          </a:xfrm>
          <a:prstGeom prst="rect">
            <a:avLst/>
          </a:prstGeom>
        </p:spPr>
      </p:pic>
      <p:pic>
        <p:nvPicPr>
          <p:cNvPr id="21" name="Grafik 32" descr="musama-line.gif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285720" y="5429264"/>
            <a:ext cx="8501122" cy="972000"/>
          </a:xfrm>
          <a:prstGeom prst="rect">
            <a:avLst/>
          </a:prstGeom>
        </p:spPr>
      </p:pic>
      <p:sp>
        <p:nvSpPr>
          <p:cNvPr id="26" name="Rectangle 20"/>
          <p:cNvSpPr txBox="1">
            <a:spLocks noChangeArrowheads="1"/>
          </p:cNvSpPr>
          <p:nvPr/>
        </p:nvSpPr>
        <p:spPr bwMode="auto">
          <a:xfrm>
            <a:off x="214282" y="428604"/>
            <a:ext cx="892971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Advanced</a:t>
            </a: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</a:t>
            </a: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Design </a:t>
            </a:r>
            <a:r>
              <a:rPr kumimoji="0" lang="de-DE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C++</a:t>
            </a:r>
            <a:endParaRPr kumimoji="0" lang="de-DE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387323" y="6337895"/>
            <a:ext cx="1003800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Stuart Thiel</a:t>
            </a:r>
            <a:endParaRPr kumimoji="0" lang="de-DE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225629" y="6309320"/>
            <a:ext cx="889987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12-Sep-12</a:t>
            </a:r>
            <a:endParaRPr kumimoji="0" lang="de-DE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29" r:id="rId2"/>
    <p:sldLayoutId id="2147483808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  <p:sldLayoutId id="2147483825" r:id="rId17"/>
    <p:sldLayoutId id="2147483826" r:id="rId18"/>
    <p:sldLayoutId id="2147483828" r:id="rId19"/>
    <p:sldLayoutId id="2147483842" r:id="rId20"/>
    <p:sldLayoutId id="2147483843" r:id="rId21"/>
    <p:sldLayoutId id="2147483844" r:id="rId2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•"/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9BB7F-79D0-4AA4-A3B0-A02BC1EA6ED0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9E65A-D33F-4035-84D2-A85E869B6E5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-2003-Dokument1.doc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3.xml"/><Relationship Id="rId4" Type="http://schemas.openxmlformats.org/officeDocument/2006/relationships/image" Target="../media/image9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4.xml"/><Relationship Id="rId4" Type="http://schemas.openxmlformats.org/officeDocument/2006/relationships/image" Target="../media/image10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0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0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0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0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5.xml"/><Relationship Id="rId4" Type="http://schemas.openxmlformats.org/officeDocument/2006/relationships/image" Target="../media/image11.pn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0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0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0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0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0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0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323528" y="1340768"/>
            <a:ext cx="9433048" cy="115728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buNone/>
            </a:pPr>
            <a:r>
              <a:rPr lang="en-US" sz="4000" cap="small" dirty="0" smtClean="0"/>
              <a:t>COMP 345</a:t>
            </a:r>
            <a:r>
              <a:rPr lang="en-US" sz="4000" cap="small" dirty="0"/>
              <a:t>: </a:t>
            </a:r>
            <a:r>
              <a:rPr lang="en-US" sz="4000" cap="small" dirty="0" smtClean="0"/>
              <a:t/>
            </a:r>
            <a:br>
              <a:rPr lang="en-US" sz="4000" cap="small" dirty="0" smtClean="0"/>
            </a:br>
            <a:r>
              <a:rPr lang="en-US" sz="4000" cap="small" dirty="0" smtClean="0"/>
              <a:t>Advanced </a:t>
            </a:r>
            <a:r>
              <a:rPr lang="en-US" sz="4000" cap="small" dirty="0"/>
              <a:t>Program Design with C++</a:t>
            </a:r>
            <a:r>
              <a:rPr lang="en-US" sz="3200" cap="small" dirty="0" smtClean="0"/>
              <a:t/>
            </a:r>
            <a:br>
              <a:rPr lang="en-US" sz="3200" cap="small" dirty="0" smtClean="0"/>
            </a:br>
            <a:r>
              <a:rPr lang="en-US" sz="3200" cap="small" dirty="0" smtClean="0"/>
              <a:t/>
            </a:r>
            <a:br>
              <a:rPr lang="en-US" sz="3200" cap="small" dirty="0" smtClean="0"/>
            </a:br>
            <a:endParaRPr lang="en-US" dirty="0" smtClean="0"/>
          </a:p>
        </p:txBody>
      </p:sp>
      <p:sp>
        <p:nvSpPr>
          <p:cNvPr id="11" name="Untertitel 10"/>
          <p:cNvSpPr>
            <a:spLocks noGrp="1"/>
          </p:cNvSpPr>
          <p:nvPr>
            <p:ph type="subTitle" idx="1"/>
          </p:nvPr>
        </p:nvSpPr>
        <p:spPr>
          <a:xfrm>
            <a:off x="785787" y="4500570"/>
            <a:ext cx="2786081" cy="107157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800" dirty="0" smtClean="0"/>
              <a:t>Stuart Thiel</a:t>
            </a: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sthiel</a:t>
            </a:r>
            <a:r>
              <a:rPr lang="en-US" sz="1800" dirty="0" smtClean="0"/>
              <a:t>@cs.concordia.ca</a:t>
            </a:r>
            <a:endParaRPr lang="en-US" sz="1800" dirty="0"/>
          </a:p>
        </p:txBody>
      </p:sp>
      <p:sp>
        <p:nvSpPr>
          <p:cNvPr id="4" name="Textfeld 3"/>
          <p:cNvSpPr txBox="1"/>
          <p:nvPr/>
        </p:nvSpPr>
        <p:spPr>
          <a:xfrm>
            <a:off x="493079" y="5917188"/>
            <a:ext cx="1091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n-lt"/>
              </a:rPr>
              <a:t>12</a:t>
            </a:r>
            <a:r>
              <a:rPr lang="en-US" b="0" dirty="0" smtClean="0">
                <a:latin typeface="+mn-lt"/>
              </a:rPr>
              <a:t>-Sep-12</a:t>
            </a:r>
            <a:endParaRPr lang="en-US" b="0" dirty="0">
              <a:latin typeface="+mn-lt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23528" y="2859929"/>
            <a:ext cx="7064755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 Statements, Loops, Functions, Parameters, Arrays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596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686800" cy="114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3200" dirty="0" smtClean="0"/>
              <a:t>The</a:t>
            </a:r>
            <a:r>
              <a:rPr lang="de-DE" sz="3200" i="1" dirty="0" smtClean="0"/>
              <a:t> while </a:t>
            </a:r>
            <a:r>
              <a:rPr lang="de-DE" sz="3200" dirty="0" smtClean="0"/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2746648" cy="4525963"/>
          </a:xfrm>
        </p:spPr>
        <p:txBody>
          <a:bodyPr>
            <a:noAutofit/>
          </a:bodyPr>
          <a:lstStyle/>
          <a:p>
            <a:pPr lvl="1">
              <a:buNone/>
            </a:pPr>
            <a:endParaRPr lang="de-DE" b="1" dirty="0" smtClean="0"/>
          </a:p>
          <a:p>
            <a:pPr lvl="1">
              <a:buNone/>
            </a:pPr>
            <a:r>
              <a:rPr lang="de-DE" b="1" dirty="0" smtClean="0"/>
              <a:t>while</a:t>
            </a:r>
            <a:r>
              <a:rPr lang="de-DE" dirty="0" smtClean="0"/>
              <a:t> (</a:t>
            </a:r>
            <a:r>
              <a:rPr lang="de-DE" i="1" dirty="0" smtClean="0"/>
              <a:t>condition</a:t>
            </a:r>
            <a:r>
              <a:rPr lang="de-DE" dirty="0" smtClean="0"/>
              <a:t>) </a:t>
            </a:r>
          </a:p>
          <a:p>
            <a:pPr lvl="1">
              <a:buNone/>
            </a:pPr>
            <a:r>
              <a:rPr lang="de-DE" dirty="0" smtClean="0"/>
              <a:t>{</a:t>
            </a:r>
          </a:p>
          <a:p>
            <a:pPr lvl="1">
              <a:buNone/>
            </a:pPr>
            <a:r>
              <a:rPr lang="de-DE" dirty="0" smtClean="0"/>
              <a:t>	statement 1;</a:t>
            </a:r>
          </a:p>
          <a:p>
            <a:pPr lvl="1">
              <a:buNone/>
            </a:pPr>
            <a:r>
              <a:rPr lang="de-DE" dirty="0" smtClean="0"/>
              <a:t>	statement 2;</a:t>
            </a:r>
          </a:p>
          <a:p>
            <a:pPr lvl="1">
              <a:buNone/>
            </a:pPr>
            <a:r>
              <a:rPr lang="de-DE" dirty="0" smtClean="0"/>
              <a:t>	etc...</a:t>
            </a:r>
          </a:p>
          <a:p>
            <a:pPr lvl="1">
              <a:buNone/>
            </a:pPr>
            <a:r>
              <a:rPr lang="de-DE" dirty="0" smtClean="0"/>
              <a:t>} </a:t>
            </a:r>
          </a:p>
          <a:p>
            <a:pPr lvl="1">
              <a:buNone/>
            </a:pPr>
            <a:endParaRPr lang="de-DE" b="1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Right Brace 3"/>
          <p:cNvSpPr/>
          <p:nvPr/>
        </p:nvSpPr>
        <p:spPr>
          <a:xfrm>
            <a:off x="3275856" y="2813112"/>
            <a:ext cx="457200" cy="79972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Box 4"/>
          <p:cNvSpPr txBox="1"/>
          <p:nvPr/>
        </p:nvSpPr>
        <p:spPr>
          <a:xfrm>
            <a:off x="4211960" y="2797477"/>
            <a:ext cx="3839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Repeatedly executed as long as </a:t>
            </a:r>
            <a:r>
              <a:rPr lang="en-US" sz="2000" b="0" i="1" dirty="0" smtClean="0">
                <a:latin typeface="+mj-lt"/>
              </a:rPr>
              <a:t>condition</a:t>
            </a:r>
            <a:r>
              <a:rPr lang="en-US" sz="2000" b="0" dirty="0" smtClean="0">
                <a:latin typeface="+mj-lt"/>
              </a:rPr>
              <a:t> is true</a:t>
            </a:r>
            <a:endParaRPr lang="en-US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181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1124744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do-while Loop Syntax</a:t>
            </a:r>
          </a:p>
        </p:txBody>
      </p:sp>
      <p:pic>
        <p:nvPicPr>
          <p:cNvPr id="43011" name="Picture 4" descr="C:\WINDOWS\Desktop\Oh_type\sacitch_C++_ppt\gif\savitchc02d_p70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3" y="1600200"/>
            <a:ext cx="7458075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5814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052736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do-while Loop Example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count = 0;		// Initialization</a:t>
            </a:r>
            <a:br>
              <a:rPr lang="en-US" sz="2400" dirty="0" smtClean="0"/>
            </a:br>
            <a:r>
              <a:rPr lang="en-US" sz="2400" dirty="0" smtClean="0"/>
              <a:t>do   		</a:t>
            </a:r>
            <a:br>
              <a:rPr lang="en-US" sz="2400" dirty="0" smtClean="0"/>
            </a:br>
            <a:r>
              <a:rPr lang="en-US" sz="2400" dirty="0" smtClean="0"/>
              <a:t>{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dirty="0" err="1" smtClean="0"/>
              <a:t>cout</a:t>
            </a:r>
            <a:r>
              <a:rPr lang="en-US" sz="2400" dirty="0" smtClean="0"/>
              <a:t> &lt;&lt; "Hi ";	// Loop Body</a:t>
            </a:r>
            <a:br>
              <a:rPr lang="en-US" sz="2400" dirty="0" smtClean="0"/>
            </a:br>
            <a:r>
              <a:rPr lang="en-US" sz="2400" dirty="0" smtClean="0"/>
              <a:t>	count++;		// Update expression</a:t>
            </a:r>
            <a:br>
              <a:rPr lang="en-US" sz="2400" dirty="0" smtClean="0"/>
            </a:br>
            <a:r>
              <a:rPr lang="en-US" sz="2400" dirty="0" smtClean="0"/>
              <a:t>} while (count &lt; 3);	// Loop Condition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000" dirty="0" smtClean="0"/>
              <a:t>Loop body executes how many times?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000" dirty="0" smtClean="0"/>
              <a:t>do-while loops always execute body at least once!</a:t>
            </a:r>
          </a:p>
        </p:txBody>
      </p:sp>
    </p:spTree>
    <p:extLst>
      <p:ext uri="{BB962C8B-B14F-4D97-AF65-F5344CB8AC3E}">
        <p14:creationId xmlns:p14="http://schemas.microsoft.com/office/powerpoint/2010/main" val="14091349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while vs. do-while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Very similar, but…</a:t>
            </a:r>
          </a:p>
          <a:p>
            <a:pPr lvl="1" eaLnBrk="1" hangingPunct="1"/>
            <a:r>
              <a:rPr lang="en-US" sz="2400" smtClean="0"/>
              <a:t>One important difference</a:t>
            </a:r>
          </a:p>
          <a:p>
            <a:pPr lvl="2" eaLnBrk="1" hangingPunct="1"/>
            <a:r>
              <a:rPr lang="en-US" sz="2000" smtClean="0"/>
              <a:t>Issue is "WHEN" boolean expression is checked</a:t>
            </a:r>
          </a:p>
          <a:p>
            <a:pPr lvl="2" eaLnBrk="1" hangingPunct="1"/>
            <a:r>
              <a:rPr lang="en-US" sz="2000" smtClean="0"/>
              <a:t>while:		checks BEFORE body is executed</a:t>
            </a:r>
          </a:p>
          <a:p>
            <a:pPr lvl="2" eaLnBrk="1" hangingPunct="1"/>
            <a:r>
              <a:rPr lang="en-US" sz="2000" smtClean="0"/>
              <a:t>do-while:	checked AFTER body is executed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smtClean="0"/>
              <a:t>After this difference, they’re </a:t>
            </a:r>
            <a:br>
              <a:rPr lang="en-US" sz="2800" smtClean="0"/>
            </a:br>
            <a:r>
              <a:rPr lang="en-US" sz="2800" smtClean="0"/>
              <a:t>essentially identical!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smtClean="0"/>
              <a:t>while is more common, due to it’s </a:t>
            </a:r>
            <a:br>
              <a:rPr lang="en-US" sz="2800" smtClean="0"/>
            </a:br>
            <a:r>
              <a:rPr lang="en-US" sz="2800" smtClean="0"/>
              <a:t>ultimate "flexibility"</a:t>
            </a:r>
          </a:p>
        </p:txBody>
      </p:sp>
    </p:spTree>
    <p:extLst>
      <p:ext uri="{BB962C8B-B14F-4D97-AF65-F5344CB8AC3E}">
        <p14:creationId xmlns:p14="http://schemas.microsoft.com/office/powerpoint/2010/main" val="243103268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24744"/>
            <a:ext cx="8686800" cy="114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3200" dirty="0" smtClean="0"/>
              <a:t>The</a:t>
            </a:r>
            <a:r>
              <a:rPr lang="de-DE" sz="3200" i="1" dirty="0" smtClean="0"/>
              <a:t> for </a:t>
            </a:r>
            <a:r>
              <a:rPr lang="de-DE" sz="3200" dirty="0" smtClean="0"/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00808"/>
            <a:ext cx="6440016" cy="4525963"/>
          </a:xfrm>
        </p:spPr>
        <p:txBody>
          <a:bodyPr>
            <a:noAutofit/>
          </a:bodyPr>
          <a:lstStyle/>
          <a:p>
            <a:pPr lvl="1">
              <a:buNone/>
            </a:pPr>
            <a:endParaRPr lang="de-DE" sz="600" b="1" dirty="0" smtClean="0"/>
          </a:p>
          <a:p>
            <a:pPr lvl="1">
              <a:buNone/>
            </a:pPr>
            <a:r>
              <a:rPr lang="de-DE" sz="2800" b="1" dirty="0" smtClean="0"/>
              <a:t>for </a:t>
            </a:r>
            <a:r>
              <a:rPr lang="de-DE" sz="2800" dirty="0" smtClean="0"/>
              <a:t>(initialization; condition; increment) </a:t>
            </a:r>
          </a:p>
          <a:p>
            <a:pPr lvl="1">
              <a:buNone/>
            </a:pPr>
            <a:r>
              <a:rPr lang="de-DE" sz="2800" dirty="0" smtClean="0"/>
              <a:t>{</a:t>
            </a:r>
          </a:p>
          <a:p>
            <a:pPr lvl="1">
              <a:buNone/>
            </a:pPr>
            <a:r>
              <a:rPr lang="de-DE" sz="2800" dirty="0" smtClean="0"/>
              <a:t>	statement 1;</a:t>
            </a:r>
          </a:p>
          <a:p>
            <a:pPr lvl="1">
              <a:buNone/>
            </a:pPr>
            <a:r>
              <a:rPr lang="de-DE" sz="2800" dirty="0" smtClean="0"/>
              <a:t>	statement 2;</a:t>
            </a:r>
          </a:p>
          <a:p>
            <a:pPr lvl="1">
              <a:buNone/>
            </a:pPr>
            <a:r>
              <a:rPr lang="de-DE" sz="2800" dirty="0" smtClean="0"/>
              <a:t>	etc...</a:t>
            </a:r>
          </a:p>
          <a:p>
            <a:pPr lvl="1">
              <a:buNone/>
            </a:pPr>
            <a:r>
              <a:rPr lang="de-DE" sz="2800" dirty="0" smtClean="0"/>
              <a:t>}</a:t>
            </a:r>
          </a:p>
          <a:p>
            <a:pPr lvl="1">
              <a:buNone/>
            </a:pPr>
            <a:endParaRPr lang="de-DE" sz="600" b="1" dirty="0" smtClean="0"/>
          </a:p>
          <a:p>
            <a:endParaRPr lang="de-DE" sz="700" dirty="0" smtClean="0"/>
          </a:p>
          <a:p>
            <a:endParaRPr lang="de-DE" sz="700" dirty="0"/>
          </a:p>
        </p:txBody>
      </p:sp>
      <p:sp>
        <p:nvSpPr>
          <p:cNvPr id="4" name="Right Brace 3"/>
          <p:cNvSpPr/>
          <p:nvPr/>
        </p:nvSpPr>
        <p:spPr>
          <a:xfrm>
            <a:off x="3347864" y="2996952"/>
            <a:ext cx="457200" cy="8763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Box 4"/>
          <p:cNvSpPr txBox="1"/>
          <p:nvPr/>
        </p:nvSpPr>
        <p:spPr>
          <a:xfrm>
            <a:off x="4211960" y="3081159"/>
            <a:ext cx="3839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Executed repeatedly as long as </a:t>
            </a:r>
            <a:r>
              <a:rPr lang="en-US" sz="2000" b="0" i="1" dirty="0" smtClean="0">
                <a:latin typeface="+mj-lt"/>
              </a:rPr>
              <a:t>condition</a:t>
            </a:r>
            <a:r>
              <a:rPr lang="en-US" sz="2000" b="0" dirty="0" smtClean="0">
                <a:latin typeface="+mj-lt"/>
              </a:rPr>
              <a:t> is true</a:t>
            </a:r>
            <a:endParaRPr lang="en-US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63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86800" cy="114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3200" dirty="0" smtClean="0"/>
              <a:t>The</a:t>
            </a:r>
            <a:r>
              <a:rPr lang="de-DE" sz="3200" i="1" dirty="0" smtClean="0"/>
              <a:t> for </a:t>
            </a:r>
            <a:r>
              <a:rPr lang="de-DE" sz="3200" dirty="0" smtClean="0"/>
              <a:t>loop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" y="1595264"/>
            <a:ext cx="9144000" cy="6096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de-DE" b="1" dirty="0" smtClean="0"/>
              <a:t>Examples: </a:t>
            </a:r>
            <a:endParaRPr lang="de-DE" dirty="0" smtClean="0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204864"/>
            <a:ext cx="810577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430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3200" i="1" dirty="0" smtClean="0"/>
              <a:t>break</a:t>
            </a:r>
            <a:r>
              <a:rPr lang="de-DE" sz="3200" dirty="0" smtClean="0"/>
              <a:t> and </a:t>
            </a:r>
            <a:r>
              <a:rPr lang="de-DE" sz="3200" i="1" dirty="0" smtClean="0"/>
              <a:t>continue</a:t>
            </a:r>
            <a:endParaRPr lang="de-DE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711349"/>
            <a:ext cx="8229600" cy="4525963"/>
          </a:xfrm>
        </p:spPr>
        <p:txBody>
          <a:bodyPr>
            <a:normAutofit/>
          </a:bodyPr>
          <a:lstStyle/>
          <a:p>
            <a:r>
              <a:rPr lang="en-US" i="1" dirty="0" smtClean="0"/>
              <a:t>break </a:t>
            </a:r>
            <a:r>
              <a:rPr lang="en-US" dirty="0" smtClean="0"/>
              <a:t>statement: </a:t>
            </a:r>
          </a:p>
          <a:p>
            <a:pPr lvl="1"/>
            <a:r>
              <a:rPr lang="en-US" dirty="0" smtClean="0"/>
              <a:t>causes immediate exit from loop</a:t>
            </a:r>
          </a:p>
          <a:p>
            <a:pPr lvl="1"/>
            <a:r>
              <a:rPr lang="en-US" dirty="0" smtClean="0"/>
              <a:t>program execution continues with the first statement after the loop statement</a:t>
            </a:r>
          </a:p>
          <a:p>
            <a:endParaRPr lang="en-US" b="1" dirty="0" smtClean="0"/>
          </a:p>
          <a:p>
            <a:r>
              <a:rPr lang="en-US" i="1" dirty="0" smtClean="0"/>
              <a:t>continue</a:t>
            </a:r>
            <a:r>
              <a:rPr lang="en-US" dirty="0" smtClean="0"/>
              <a:t> statement: </a:t>
            </a:r>
          </a:p>
          <a:p>
            <a:pPr lvl="1"/>
            <a:r>
              <a:rPr lang="en-US" dirty="0" smtClean="0"/>
              <a:t>skips remaining statements in loop body and proceeds with the next iteration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620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3200" dirty="0" smtClean="0"/>
              <a:t>C++ User-defined Data Types</a:t>
            </a:r>
            <a:endParaRPr lang="de-D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C++ features several techniques to defines user-defined data types. Two ways are:</a:t>
            </a:r>
          </a:p>
          <a:p>
            <a:pPr lvl="1"/>
            <a:r>
              <a:rPr lang="en-US" dirty="0" smtClean="0"/>
              <a:t>Type synonymous (</a:t>
            </a:r>
            <a:r>
              <a:rPr lang="en-US" dirty="0" err="1" smtClean="0"/>
              <a:t>typedef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defines an alternative name for an already existing type</a:t>
            </a:r>
          </a:p>
          <a:p>
            <a:pPr lvl="1"/>
            <a:r>
              <a:rPr lang="en-US" dirty="0" smtClean="0"/>
              <a:t>Enumeration</a:t>
            </a:r>
          </a:p>
          <a:p>
            <a:pPr lvl="2"/>
            <a:r>
              <a:rPr lang="en-US" dirty="0" smtClean="0"/>
              <a:t>defines a (finite) set of integer constants </a:t>
            </a:r>
          </a:p>
          <a:p>
            <a:endParaRPr lang="de-DE" dirty="0" smtClean="0"/>
          </a:p>
          <a:p>
            <a:endParaRPr lang="de-DE" b="1" dirty="0" smtClean="0"/>
          </a:p>
          <a:p>
            <a:endParaRPr lang="de-DE" b="1" dirty="0" smtClean="0"/>
          </a:p>
          <a:p>
            <a:endParaRPr lang="de-DE" b="1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350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3200" dirty="0" smtClean="0"/>
              <a:t>Type Synonymons</a:t>
            </a:r>
            <a:endParaRPr lang="de-D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52601"/>
            <a:ext cx="8229600" cy="38862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b="1" dirty="0" err="1" smtClean="0"/>
              <a:t>typedef</a:t>
            </a:r>
            <a:r>
              <a:rPr lang="en-US" dirty="0" smtClean="0"/>
              <a:t> [type expression] [identifier]</a:t>
            </a:r>
          </a:p>
          <a:p>
            <a:pPr lvl="1"/>
            <a:r>
              <a:rPr lang="en-US" dirty="0" smtClean="0"/>
              <a:t>defines [identifier] to be synonymous for [type expression]</a:t>
            </a:r>
          </a:p>
          <a:p>
            <a:pPr lvl="1"/>
            <a:r>
              <a:rPr lang="en-US" dirty="0" smtClean="0"/>
              <a:t>e.g., </a:t>
            </a:r>
          </a:p>
          <a:p>
            <a:pPr lvl="2"/>
            <a:r>
              <a:rPr lang="en-US" i="1" dirty="0" err="1" smtClean="0"/>
              <a:t>typedef</a:t>
            </a:r>
            <a:r>
              <a:rPr lang="en-US" i="1" dirty="0" smtClean="0"/>
              <a:t> unsigned </a:t>
            </a:r>
            <a:r>
              <a:rPr lang="en-US" i="1" dirty="0" err="1" smtClean="0"/>
              <a:t>int</a:t>
            </a:r>
            <a:r>
              <a:rPr lang="en-US" i="1" dirty="0" smtClean="0"/>
              <a:t> </a:t>
            </a:r>
            <a:r>
              <a:rPr lang="en-US" i="1" dirty="0" err="1" smtClean="0"/>
              <a:t>uint</a:t>
            </a:r>
            <a:r>
              <a:rPr lang="en-US" i="1" dirty="0" smtClean="0"/>
              <a:t>; </a:t>
            </a:r>
          </a:p>
          <a:p>
            <a:pPr lvl="2">
              <a:buNone/>
            </a:pPr>
            <a:r>
              <a:rPr lang="en-US" i="1" dirty="0" smtClean="0"/>
              <a:t>	</a:t>
            </a:r>
            <a:r>
              <a:rPr lang="en-US" dirty="0" smtClean="0"/>
              <a:t>//defines </a:t>
            </a:r>
            <a:r>
              <a:rPr lang="en-US" b="1" dirty="0" err="1" smtClean="0"/>
              <a:t>uint</a:t>
            </a:r>
            <a:r>
              <a:rPr lang="en-US" dirty="0" smtClean="0"/>
              <a:t> be synonymous to </a:t>
            </a:r>
            <a:r>
              <a:rPr lang="en-US" b="1" dirty="0" smtClean="0"/>
              <a:t>unsigned </a:t>
            </a:r>
            <a:r>
              <a:rPr lang="en-US" b="1" dirty="0" err="1" smtClean="0"/>
              <a:t>int</a:t>
            </a:r>
            <a:endParaRPr lang="en-US" b="1" i="1" dirty="0" smtClean="0"/>
          </a:p>
          <a:p>
            <a:pPr lvl="2"/>
            <a:r>
              <a:rPr lang="en-US" i="1" dirty="0" err="1" smtClean="0"/>
              <a:t>typedef</a:t>
            </a:r>
            <a:r>
              <a:rPr lang="en-US" i="1" dirty="0" smtClean="0"/>
              <a:t> </a:t>
            </a:r>
            <a:r>
              <a:rPr lang="en-US" i="1" dirty="0" err="1" smtClean="0"/>
              <a:t>int</a:t>
            </a:r>
            <a:r>
              <a:rPr lang="en-US" i="1" dirty="0" smtClean="0"/>
              <a:t> integer;</a:t>
            </a:r>
          </a:p>
          <a:p>
            <a:pPr lvl="2">
              <a:buNone/>
            </a:pPr>
            <a:r>
              <a:rPr lang="en-US" dirty="0" smtClean="0"/>
              <a:t>	//defines </a:t>
            </a:r>
            <a:r>
              <a:rPr lang="en-US" b="1" dirty="0" smtClean="0"/>
              <a:t>integer</a:t>
            </a:r>
            <a:r>
              <a:rPr lang="en-US" dirty="0" smtClean="0"/>
              <a:t> to by synonymous to </a:t>
            </a:r>
            <a:r>
              <a:rPr lang="en-US" b="1" dirty="0" err="1" smtClean="0"/>
              <a:t>int</a:t>
            </a:r>
            <a:endParaRPr lang="en-US" b="1" dirty="0" smtClean="0"/>
          </a:p>
          <a:p>
            <a:endParaRPr lang="de-DE" dirty="0" smtClean="0"/>
          </a:p>
          <a:p>
            <a:endParaRPr lang="de-DE" b="1" dirty="0" smtClean="0"/>
          </a:p>
          <a:p>
            <a:endParaRPr lang="de-DE" b="1" dirty="0" smtClean="0"/>
          </a:p>
          <a:p>
            <a:endParaRPr lang="de-DE" b="1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5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3200" dirty="0" smtClean="0"/>
              <a:t>Enumerations</a:t>
            </a:r>
            <a:endParaRPr lang="de-D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52601"/>
            <a:ext cx="8229600" cy="38862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b="1" dirty="0" err="1" smtClean="0"/>
              <a:t>enum</a:t>
            </a:r>
            <a:r>
              <a:rPr lang="en-US" b="1" dirty="0" smtClean="0"/>
              <a:t> </a:t>
            </a:r>
            <a:r>
              <a:rPr lang="en-US" dirty="0" smtClean="0"/>
              <a:t>[</a:t>
            </a:r>
            <a:r>
              <a:rPr lang="en-US" dirty="0" err="1" smtClean="0"/>
              <a:t>identifer</a:t>
            </a:r>
            <a:r>
              <a:rPr lang="en-US" dirty="0" smtClean="0"/>
              <a:t>] {enum_0, enum_1, enum_2...}</a:t>
            </a:r>
          </a:p>
          <a:p>
            <a:pPr lvl="1"/>
            <a:r>
              <a:rPr lang="en-US" dirty="0" smtClean="0"/>
              <a:t>variables of </a:t>
            </a:r>
            <a:r>
              <a:rPr lang="en-US" dirty="0" err="1" smtClean="0"/>
              <a:t>enum</a:t>
            </a:r>
            <a:r>
              <a:rPr lang="en-US" dirty="0" smtClean="0"/>
              <a:t> type can have values only from the list of enumerators. </a:t>
            </a:r>
          </a:p>
          <a:p>
            <a:pPr lvl="1"/>
            <a:r>
              <a:rPr lang="en-US" dirty="0" smtClean="0"/>
              <a:t>values corresponds to consecutive integers starting from 0, unless otherwise specified. </a:t>
            </a:r>
          </a:p>
          <a:p>
            <a:pPr lvl="1"/>
            <a:r>
              <a:rPr lang="en-US" dirty="0" smtClean="0"/>
              <a:t>e.g., </a:t>
            </a:r>
          </a:p>
          <a:p>
            <a:pPr lvl="2"/>
            <a:r>
              <a:rPr lang="en-US" dirty="0" err="1" smtClean="0"/>
              <a:t>enum</a:t>
            </a:r>
            <a:r>
              <a:rPr lang="en-US" dirty="0" smtClean="0"/>
              <a:t> Grades = {A, B, C, D, E, F}</a:t>
            </a:r>
          </a:p>
          <a:p>
            <a:pPr lvl="2"/>
            <a:r>
              <a:rPr lang="en-US" dirty="0" err="1" smtClean="0"/>
              <a:t>enum</a:t>
            </a:r>
            <a:r>
              <a:rPr lang="en-US" dirty="0" smtClean="0"/>
              <a:t> Days = {SUN = 1, MON, TUE, WED, THU, FRI, SAT}</a:t>
            </a:r>
          </a:p>
          <a:p>
            <a:endParaRPr lang="de-DE" dirty="0" smtClean="0"/>
          </a:p>
          <a:p>
            <a:endParaRPr lang="de-DE" b="1" dirty="0" smtClean="0"/>
          </a:p>
          <a:p>
            <a:endParaRPr lang="de-DE" b="1" dirty="0" smtClean="0"/>
          </a:p>
          <a:p>
            <a:endParaRPr lang="de-DE" b="1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536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012825"/>
            <a:ext cx="7772400" cy="1066800"/>
          </a:xfrm>
        </p:spPr>
        <p:txBody>
          <a:bodyPr/>
          <a:lstStyle/>
          <a:p>
            <a:pPr>
              <a:buNone/>
            </a:pPr>
            <a:r>
              <a:rPr lang="en-US" sz="3200" dirty="0"/>
              <a:t>Selection Structure: if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864" y="1574824"/>
            <a:ext cx="8229600" cy="4662488"/>
          </a:xfrm>
        </p:spPr>
        <p:txBody>
          <a:bodyPr/>
          <a:lstStyle/>
          <a:p>
            <a:r>
              <a:rPr lang="en-US" dirty="0"/>
              <a:t>Statement to express conditions</a:t>
            </a:r>
          </a:p>
          <a:p>
            <a:pPr lvl="3">
              <a:buFont typeface="Wingdings 2" pitchFamily="18" charset="2"/>
              <a:buNone/>
            </a:pPr>
            <a:endParaRPr lang="en-US" i="1" dirty="0">
              <a:solidFill>
                <a:schemeClr val="accent2"/>
              </a:solidFill>
            </a:endParaRPr>
          </a:p>
          <a:p>
            <a:pPr lvl="3">
              <a:buFont typeface="Wingdings 2" pitchFamily="18" charset="2"/>
              <a:buNone/>
            </a:pPr>
            <a:r>
              <a:rPr lang="en-US" i="1" dirty="0">
                <a:solidFill>
                  <a:schemeClr val="accent2"/>
                </a:solidFill>
              </a:rPr>
              <a:t>If student’s grade is greater than or equal to 60</a:t>
            </a:r>
          </a:p>
          <a:p>
            <a:pPr lvl="3">
              <a:buFont typeface="Wingdings 2" pitchFamily="18" charset="2"/>
              <a:buNone/>
            </a:pPr>
            <a:r>
              <a:rPr lang="en-US" i="1" dirty="0">
                <a:solidFill>
                  <a:schemeClr val="accent2"/>
                </a:solidFill>
              </a:rPr>
              <a:t>	Print “Passed”</a:t>
            </a:r>
            <a:br>
              <a:rPr lang="en-US" i="1" dirty="0">
                <a:solidFill>
                  <a:schemeClr val="accent2"/>
                </a:solidFill>
              </a:rPr>
            </a:br>
            <a:endParaRPr lang="en-US" dirty="0"/>
          </a:p>
          <a:p>
            <a:pPr lvl="3">
              <a:buFont typeface="Wingdings 2" pitchFamily="18" charset="2"/>
              <a:buNone/>
            </a:pPr>
            <a:r>
              <a:rPr lang="en-US" dirty="0"/>
              <a:t>	</a:t>
            </a:r>
            <a:r>
              <a:rPr lang="en-US" b="1" dirty="0"/>
              <a:t>if ( grade &gt;= 60 ) </a:t>
            </a:r>
            <a:br>
              <a:rPr lang="en-US" b="1" dirty="0"/>
            </a:br>
            <a:r>
              <a:rPr lang="en-US" b="1" dirty="0"/>
              <a:t>      </a:t>
            </a:r>
            <a:r>
              <a:rPr lang="en-US" b="1" dirty="0" err="1"/>
              <a:t>cout</a:t>
            </a:r>
            <a:r>
              <a:rPr lang="en-US" b="1" dirty="0"/>
              <a:t> &lt;&lt; "Passed";</a:t>
            </a:r>
          </a:p>
          <a:p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Indenting makes programs easier to read</a:t>
            </a:r>
          </a:p>
          <a:p>
            <a:pPr lvl="2"/>
            <a:r>
              <a:rPr lang="en-US" dirty="0"/>
              <a:t>C++ ignores whitespace characters (tabs, spaces, etc.)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1546225"/>
            <a:ext cx="5486400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3724275"/>
            <a:ext cx="5486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2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052736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Functions</a:t>
            </a:r>
            <a:endParaRPr lang="en-US" sz="3200" dirty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44352"/>
            <a:ext cx="7772400" cy="49530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2400" dirty="0"/>
              <a:t>Programs can be quite large, we need to break them down into smaller functions.</a:t>
            </a:r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r>
              <a:rPr lang="en-US" sz="2400" dirty="0"/>
              <a:t>Functions call other functions to complete specific tasks.</a:t>
            </a:r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r>
              <a:rPr lang="en-US" sz="2400" u="sng" dirty="0"/>
              <a:t>Divide and Conquer</a:t>
            </a:r>
            <a:r>
              <a:rPr lang="en-US" sz="2400" dirty="0"/>
              <a:t> principle: Divide the problem into smaller pieces, you conquer the complexity of the problem</a:t>
            </a:r>
            <a:r>
              <a:rPr lang="en-US" sz="2400" dirty="0" smtClean="0"/>
              <a:t>.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Functions allow for code reuse</a:t>
            </a:r>
            <a:endParaRPr lang="en-US" sz="2400" dirty="0"/>
          </a:p>
          <a:p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892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/>
              <a:t>C++ </a:t>
            </a:r>
            <a:r>
              <a:rPr lang="en-US" sz="3200" dirty="0" smtClean="0"/>
              <a:t>Math Library Functions</a:t>
            </a:r>
            <a:endParaRPr lang="en-US" sz="3200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dirty="0"/>
              <a:t>C++ has many libraries that are predefined that you can simply use.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dirty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dirty="0"/>
              <a:t>The math library has tens of math functions you can call.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 dirty="0"/>
              <a:t>You need to include the header file </a:t>
            </a:r>
            <a:r>
              <a:rPr lang="en-US" sz="2000" dirty="0" smtClean="0"/>
              <a:t>&lt;#include </a:t>
            </a:r>
            <a:r>
              <a:rPr lang="en-US" sz="2000" dirty="0" err="1" smtClean="0"/>
              <a:t>cmath</a:t>
            </a:r>
            <a:r>
              <a:rPr lang="en-US" sz="2000" dirty="0"/>
              <a:t>&gt;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 dirty="0"/>
              <a:t>E.g. </a:t>
            </a:r>
            <a:r>
              <a:rPr lang="en-US" sz="2000" dirty="0" err="1"/>
              <a:t>sqrt</a:t>
            </a:r>
            <a:r>
              <a:rPr lang="en-US" sz="2000" dirty="0"/>
              <a:t>, ceil, etc.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dirty="0"/>
              <a:t>You call a function by specifying its name, and the list of </a:t>
            </a:r>
            <a:r>
              <a:rPr lang="en-US" sz="2400" dirty="0" smtClean="0"/>
              <a:t>arguments </a:t>
            </a:r>
            <a:r>
              <a:rPr lang="en-US" sz="2400" dirty="0"/>
              <a:t>it takes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000" dirty="0"/>
              <a:t>E.g. </a:t>
            </a:r>
            <a:r>
              <a:rPr lang="en-US" sz="2000" dirty="0" err="1"/>
              <a:t>sqrt</a:t>
            </a:r>
            <a:r>
              <a:rPr lang="en-US" sz="2000" dirty="0"/>
              <a:t>(4) will return the square root of 4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04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2692" name="Object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796688798"/>
              </p:ext>
            </p:extLst>
          </p:nvPr>
        </p:nvGraphicFramePr>
        <p:xfrm>
          <a:off x="755576" y="1196752"/>
          <a:ext cx="6999312" cy="547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6116245" imgH="5841161" progId="Word.Document.8">
                  <p:embed/>
                </p:oleObj>
              </mc:Choice>
              <mc:Fallback>
                <p:oleObj name="Document" r:id="rId3" imgW="6116245" imgH="5841161" progId="Word.Document.8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196752"/>
                        <a:ext cx="6999312" cy="5474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463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Function Definitions</a:t>
            </a:r>
            <a:endParaRPr lang="en-US" sz="3200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864" y="1711349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You can create your own functions</a:t>
            </a:r>
          </a:p>
          <a:p>
            <a:pPr>
              <a:lnSpc>
                <a:spcPct val="90000"/>
              </a:lnSpc>
            </a:pPr>
            <a:r>
              <a:rPr lang="en-US" dirty="0"/>
              <a:t>Format for function definition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    </a:t>
            </a:r>
            <a:r>
              <a:rPr lang="en-US" i="1" dirty="0"/>
              <a:t>return-value-type  function-name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i="1" dirty="0"/>
              <a:t> parameter-list 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i="1" dirty="0"/>
              <a:t/>
            </a:r>
            <a:br>
              <a:rPr lang="en-US" i="1" dirty="0"/>
            </a:br>
            <a:r>
              <a:rPr lang="en-US" b="1" dirty="0">
                <a:latin typeface="Courier New" pitchFamily="49" charset="0"/>
              </a:rPr>
              <a:t>{</a:t>
            </a:r>
            <a:br>
              <a:rPr lang="en-US" b="1" dirty="0">
                <a:latin typeface="Courier New" pitchFamily="49" charset="0"/>
              </a:rPr>
            </a:br>
            <a:r>
              <a:rPr lang="en-US" i="1" dirty="0"/>
              <a:t>   declarations and statements</a:t>
            </a:r>
            <a:br>
              <a:rPr lang="en-US" i="1" dirty="0"/>
            </a:br>
            <a:r>
              <a:rPr lang="en-US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Parameter list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Comma separated list of </a:t>
            </a:r>
            <a:r>
              <a:rPr lang="en-US" dirty="0" smtClean="0"/>
              <a:t>parameters</a:t>
            </a:r>
            <a:endParaRPr lang="en-US" dirty="0"/>
          </a:p>
          <a:p>
            <a:pPr lvl="3">
              <a:lnSpc>
                <a:spcPct val="90000"/>
              </a:lnSpc>
            </a:pPr>
            <a:r>
              <a:rPr lang="en-US" dirty="0"/>
              <a:t>Data type needed for each argument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If no </a:t>
            </a:r>
            <a:r>
              <a:rPr lang="en-US" dirty="0" smtClean="0"/>
              <a:t>parameters, </a:t>
            </a:r>
            <a:r>
              <a:rPr lang="en-US" dirty="0"/>
              <a:t>use </a:t>
            </a:r>
            <a:r>
              <a:rPr lang="en-US" b="1" u="sng" dirty="0">
                <a:latin typeface="Courier New" pitchFamily="49" charset="0"/>
              </a:rPr>
              <a:t>void</a:t>
            </a:r>
            <a:r>
              <a:rPr lang="en-US" dirty="0"/>
              <a:t> or leave blank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Return-value-type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Data type of result returned (use </a:t>
            </a:r>
            <a:r>
              <a:rPr lang="en-US" b="1" u="sng" dirty="0">
                <a:latin typeface="Courier New" pitchFamily="49" charset="0"/>
              </a:rPr>
              <a:t>void</a:t>
            </a:r>
            <a:r>
              <a:rPr lang="en-US" dirty="0"/>
              <a:t> if nothing returned)</a:t>
            </a:r>
          </a:p>
        </p:txBody>
      </p:sp>
    </p:spTree>
    <p:extLst>
      <p:ext uri="{BB962C8B-B14F-4D97-AF65-F5344CB8AC3E}">
        <p14:creationId xmlns:p14="http://schemas.microsoft.com/office/powerpoint/2010/main" val="257346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Function Definitions</a:t>
            </a:r>
            <a:endParaRPr lang="en-US" sz="3200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function</a:t>
            </a:r>
          </a:p>
          <a:p>
            <a:pPr lvl="1">
              <a:buFontTx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FontTx/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square(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y )</a:t>
            </a:r>
          </a:p>
          <a:p>
            <a:pPr lvl="1"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                                                          </a:t>
            </a:r>
            <a:endParaRPr lang="en-US" sz="1800" b="1" dirty="0">
              <a:latin typeface="Courier New" pitchFamily="49" charset="0"/>
              <a:cs typeface="Times New Roman" pitchFamily="18" charset="0"/>
            </a:endParaRPr>
          </a:p>
          <a:p>
            <a:pPr lvl="1"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return y * y;</a:t>
            </a:r>
            <a:endParaRPr lang="en-US" sz="1800" b="1" dirty="0">
              <a:latin typeface="Courier New" pitchFamily="49" charset="0"/>
              <a:cs typeface="Times New Roman" pitchFamily="18" charset="0"/>
            </a:endParaRPr>
          </a:p>
          <a:p>
            <a:pPr lvl="1"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Tx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</a:rPr>
              <a:t>return</a:t>
            </a:r>
            <a:r>
              <a:rPr lang="en-US" sz="2400" dirty="0"/>
              <a:t> keyword</a:t>
            </a:r>
          </a:p>
          <a:p>
            <a:pPr lvl="1"/>
            <a:r>
              <a:rPr lang="en-US" sz="2000" dirty="0"/>
              <a:t>Returns data, and control goes to function’s caller</a:t>
            </a:r>
          </a:p>
          <a:p>
            <a:pPr lvl="2"/>
            <a:r>
              <a:rPr lang="en-US" sz="1800" dirty="0"/>
              <a:t>If no data to return, use </a:t>
            </a:r>
            <a:r>
              <a:rPr lang="en-US" sz="1800" b="1" dirty="0">
                <a:latin typeface="Courier New" pitchFamily="49" charset="0"/>
              </a:rPr>
              <a:t>return;</a:t>
            </a:r>
          </a:p>
          <a:p>
            <a:pPr lvl="1"/>
            <a:r>
              <a:rPr lang="en-US" sz="2000" dirty="0"/>
              <a:t>Function ends when reaches right brace</a:t>
            </a:r>
          </a:p>
          <a:p>
            <a:pPr lvl="2"/>
            <a:r>
              <a:rPr lang="en-US" sz="1800" dirty="0"/>
              <a:t>Control goes to caller</a:t>
            </a:r>
            <a:endParaRPr lang="en-US" sz="1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1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052736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Function </a:t>
            </a:r>
            <a:r>
              <a:rPr lang="en-US" sz="3200" dirty="0" smtClean="0"/>
              <a:t>Prototypes</a:t>
            </a:r>
            <a:endParaRPr lang="en-US" sz="3200" dirty="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1384"/>
            <a:ext cx="7772400" cy="5334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Tells compiler argument type and return type of function</a:t>
            </a:r>
          </a:p>
          <a:p>
            <a:r>
              <a:rPr lang="en-US" sz="2000" dirty="0" smtClean="0"/>
              <a:t>Function </a:t>
            </a:r>
            <a:r>
              <a:rPr lang="en-US" sz="2000" dirty="0"/>
              <a:t>prototype contains</a:t>
            </a:r>
          </a:p>
          <a:p>
            <a:pPr lvl="1"/>
            <a:r>
              <a:rPr lang="en-US" sz="1800" dirty="0"/>
              <a:t>Function name</a:t>
            </a:r>
          </a:p>
          <a:p>
            <a:pPr lvl="1"/>
            <a:r>
              <a:rPr lang="en-US" sz="1800" dirty="0"/>
              <a:t>Parameters (number and data type)</a:t>
            </a:r>
          </a:p>
          <a:p>
            <a:pPr lvl="1"/>
            <a:r>
              <a:rPr lang="en-US" sz="1800" dirty="0"/>
              <a:t>Return type (</a:t>
            </a:r>
            <a:r>
              <a:rPr lang="en-US" sz="1800" b="1" dirty="0">
                <a:latin typeface="Courier New" pitchFamily="49" charset="0"/>
              </a:rPr>
              <a:t>void</a:t>
            </a:r>
            <a:r>
              <a:rPr lang="en-US" sz="1800" dirty="0"/>
              <a:t> if returns nothing)</a:t>
            </a:r>
          </a:p>
          <a:p>
            <a:pPr lvl="1"/>
            <a:r>
              <a:rPr lang="en-US" sz="1800" dirty="0"/>
              <a:t>Only </a:t>
            </a:r>
            <a:r>
              <a:rPr lang="en-US" sz="1800" dirty="0" smtClean="0"/>
              <a:t>required, if </a:t>
            </a:r>
            <a:r>
              <a:rPr lang="en-US" sz="1800" dirty="0"/>
              <a:t>function definition after function </a:t>
            </a:r>
            <a:r>
              <a:rPr lang="en-US" sz="1800" dirty="0" smtClean="0"/>
              <a:t>call (although it is good practice to always include them in separate header file (*.h)</a:t>
            </a:r>
            <a:endParaRPr lang="en-US" sz="1800" dirty="0"/>
          </a:p>
          <a:p>
            <a:r>
              <a:rPr lang="en-US" sz="2000" dirty="0"/>
              <a:t>Prototype must match function definition</a:t>
            </a:r>
          </a:p>
          <a:p>
            <a:pPr lvl="1"/>
            <a:r>
              <a:rPr lang="en-US" sz="1800" dirty="0"/>
              <a:t>Function prototype</a:t>
            </a:r>
          </a:p>
          <a:p>
            <a:pPr lvl="2">
              <a:buFontTx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double maximum( double, double, double );</a:t>
            </a:r>
          </a:p>
          <a:p>
            <a:pPr lvl="1"/>
            <a:r>
              <a:rPr lang="en-US" sz="1800" dirty="0">
                <a:cs typeface="Courier New" pitchFamily="49" charset="0"/>
              </a:rPr>
              <a:t>Definition</a:t>
            </a:r>
          </a:p>
          <a:p>
            <a:pPr lvl="2">
              <a:buFontTx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double maximum( double x, double y, double z )</a:t>
            </a:r>
          </a:p>
          <a:p>
            <a:pPr lvl="2">
              <a:buFontTx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2">
              <a:buFontTx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lvl="2">
              <a:buFontTx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2">
              <a:buFontTx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Tx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2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24744"/>
            <a:ext cx="7772400" cy="10668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Parameter Passing</a:t>
            </a:r>
            <a:endParaRPr lang="en-US" sz="3200" dirty="0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 C++ arguments can passed to a function in a number of ways: The following three are most popular</a:t>
            </a:r>
          </a:p>
          <a:p>
            <a:r>
              <a:rPr lang="en-US" b="1" dirty="0" smtClean="0"/>
              <a:t>Call </a:t>
            </a:r>
            <a:r>
              <a:rPr lang="en-US" b="1" dirty="0"/>
              <a:t>by </a:t>
            </a:r>
            <a:r>
              <a:rPr lang="en-US" b="1" dirty="0" smtClean="0"/>
              <a:t>value</a:t>
            </a:r>
          </a:p>
          <a:p>
            <a:pPr lvl="1"/>
            <a:r>
              <a:rPr lang="en-US" dirty="0" smtClean="0"/>
              <a:t>e.g., void </a:t>
            </a:r>
            <a:r>
              <a:rPr lang="en-US" dirty="0" err="1" smtClean="0"/>
              <a:t>passByValue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k)</a:t>
            </a:r>
          </a:p>
          <a:p>
            <a:r>
              <a:rPr lang="en-US" b="1" dirty="0" smtClean="0"/>
              <a:t>Call by reference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e.g., void </a:t>
            </a:r>
            <a:r>
              <a:rPr lang="en-US" dirty="0" err="1" smtClean="0"/>
              <a:t>passByReference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 &amp; k)</a:t>
            </a:r>
          </a:p>
          <a:p>
            <a:r>
              <a:rPr lang="en-US" b="1" dirty="0" smtClean="0"/>
              <a:t>Call by constant reference</a:t>
            </a:r>
          </a:p>
          <a:p>
            <a:pPr lvl="1"/>
            <a:r>
              <a:rPr lang="en-US" dirty="0" smtClean="0"/>
              <a:t>e.g., void </a:t>
            </a:r>
            <a:r>
              <a:rPr lang="en-US" dirty="0" err="1" smtClean="0"/>
              <a:t>passByConstantValue</a:t>
            </a:r>
            <a:r>
              <a:rPr lang="en-US" dirty="0" smtClean="0"/>
              <a:t>(const </a:t>
            </a:r>
            <a:r>
              <a:rPr lang="en-US" dirty="0" err="1" smtClean="0"/>
              <a:t>int</a:t>
            </a:r>
            <a:r>
              <a:rPr lang="en-US" dirty="0" smtClean="0"/>
              <a:t> &amp; k)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5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7772400" cy="10668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Call by Value</a:t>
            </a:r>
            <a:endParaRPr lang="en-US" sz="3200" dirty="0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Parameter is unqualified</a:t>
            </a:r>
          </a:p>
          <a:p>
            <a:r>
              <a:rPr lang="en-US" dirty="0" smtClean="0"/>
              <a:t>When function is called, run-time system makes copy of the arguments and passes the copy to the function</a:t>
            </a:r>
          </a:p>
          <a:p>
            <a:r>
              <a:rPr lang="en-US" dirty="0" smtClean="0"/>
              <a:t>Function can change value of its parameters, but these changes have no effect on the original arguments (prevents unwanted side-effects)</a:t>
            </a:r>
          </a:p>
          <a:p>
            <a:r>
              <a:rPr lang="en-US" dirty="0" smtClean="0"/>
              <a:t>Usually used to pass ‘small’ arguments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29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052736"/>
            <a:ext cx="7772400" cy="10668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Call by Reference</a:t>
            </a:r>
            <a:endParaRPr lang="en-US" sz="3200" dirty="0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864" y="1627584"/>
            <a:ext cx="8229600" cy="5257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Parameter is qualified by &amp; (which is read as “reference to”</a:t>
            </a:r>
          </a:p>
          <a:p>
            <a:pPr lvl="1"/>
            <a:r>
              <a:rPr lang="en-US" sz="1800" dirty="0" smtClean="0"/>
              <a:t>e.g., </a:t>
            </a:r>
            <a:r>
              <a:rPr lang="en-US" sz="1800" dirty="0" err="1" smtClean="0"/>
              <a:t>sqr</a:t>
            </a:r>
            <a:r>
              <a:rPr lang="en-US" sz="1800" dirty="0" smtClean="0"/>
              <a:t> (</a:t>
            </a:r>
            <a:r>
              <a:rPr lang="en-US" sz="1800" dirty="0" err="1" smtClean="0"/>
              <a:t>int</a:t>
            </a:r>
            <a:r>
              <a:rPr lang="en-US" sz="1800" dirty="0" smtClean="0"/>
              <a:t> &amp; x)</a:t>
            </a:r>
          </a:p>
          <a:p>
            <a:r>
              <a:rPr lang="en-US" sz="2000" dirty="0" smtClean="0"/>
              <a:t>When function is called, run-time system, passes a reference to the argument to the function</a:t>
            </a:r>
          </a:p>
          <a:p>
            <a:r>
              <a:rPr lang="en-US" sz="2000" dirty="0" smtClean="0"/>
              <a:t>When parameter is used in the function, it is effectively a synonym for the argument</a:t>
            </a:r>
          </a:p>
          <a:p>
            <a:r>
              <a:rPr lang="en-US" sz="2000" dirty="0" smtClean="0"/>
              <a:t>Any change made to the parameter is also a change to the argument</a:t>
            </a:r>
          </a:p>
          <a:p>
            <a:r>
              <a:rPr lang="en-US" sz="2000" dirty="0" smtClean="0"/>
              <a:t>Literals cannot be passed as arguments</a:t>
            </a:r>
          </a:p>
          <a:p>
            <a:pPr lvl="1"/>
            <a:r>
              <a:rPr lang="en-US" sz="1800" dirty="0" smtClean="0"/>
              <a:t>e.g., </a:t>
            </a:r>
            <a:r>
              <a:rPr lang="en-US" sz="1800" dirty="0" err="1" smtClean="0"/>
              <a:t>sqr</a:t>
            </a:r>
            <a:r>
              <a:rPr lang="en-US" sz="1800" dirty="0" smtClean="0"/>
              <a:t> (x); // allowed</a:t>
            </a:r>
          </a:p>
          <a:p>
            <a:pPr lvl="1"/>
            <a:r>
              <a:rPr lang="en-US" sz="1800" dirty="0" smtClean="0"/>
              <a:t>e.g., </a:t>
            </a:r>
            <a:r>
              <a:rPr lang="en-US" sz="1800" dirty="0" err="1" smtClean="0"/>
              <a:t>sqr</a:t>
            </a:r>
            <a:r>
              <a:rPr lang="en-US" sz="1800" dirty="0" smtClean="0"/>
              <a:t> (4); // not allowed</a:t>
            </a:r>
          </a:p>
          <a:p>
            <a:r>
              <a:rPr lang="en-US" sz="2000" dirty="0" smtClean="0"/>
              <a:t>Used only, when changes made by the function must be passed back to the caller. 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4360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7772400" cy="10668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Call by Constant Reference</a:t>
            </a:r>
            <a:endParaRPr lang="en-US" sz="3200" dirty="0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63216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Parameter is qualified by </a:t>
            </a:r>
            <a:r>
              <a:rPr lang="en-US" sz="2400" i="1" dirty="0" smtClean="0"/>
              <a:t>const </a:t>
            </a:r>
            <a:r>
              <a:rPr lang="en-US" sz="2400" dirty="0" smtClean="0"/>
              <a:t> and &amp;</a:t>
            </a:r>
          </a:p>
          <a:p>
            <a:pPr lvl="1"/>
            <a:r>
              <a:rPr lang="en-US" sz="2000" dirty="0" smtClean="0"/>
              <a:t>e.g., </a:t>
            </a:r>
            <a:r>
              <a:rPr lang="en-US" sz="2000" dirty="0" err="1" smtClean="0"/>
              <a:t>sqr</a:t>
            </a:r>
            <a:r>
              <a:rPr lang="en-US" sz="2000" dirty="0" smtClean="0"/>
              <a:t> (const </a:t>
            </a:r>
            <a:r>
              <a:rPr lang="en-US" sz="2000" dirty="0" err="1" smtClean="0"/>
              <a:t>int</a:t>
            </a:r>
            <a:r>
              <a:rPr lang="en-US" sz="2000" dirty="0" smtClean="0"/>
              <a:t> &amp; x) </a:t>
            </a:r>
          </a:p>
          <a:p>
            <a:r>
              <a:rPr lang="en-US" sz="2400" dirty="0" smtClean="0"/>
              <a:t>When function is called, run-time system, passes a reference to the argument to the function</a:t>
            </a:r>
          </a:p>
          <a:p>
            <a:r>
              <a:rPr lang="en-US" sz="2400" dirty="0" smtClean="0"/>
              <a:t>When parameter is used in the function, it is effectively a synonym for the argument</a:t>
            </a:r>
          </a:p>
          <a:p>
            <a:r>
              <a:rPr lang="en-US" sz="2400" dirty="0" smtClean="0"/>
              <a:t>Compiler ensures that parameter is never changed</a:t>
            </a:r>
          </a:p>
          <a:p>
            <a:r>
              <a:rPr lang="en-US" sz="2400" dirty="0" smtClean="0"/>
              <a:t>Any attempted changes will result in a compiler error</a:t>
            </a:r>
          </a:p>
          <a:p>
            <a:r>
              <a:rPr lang="en-US" sz="2400" dirty="0" smtClean="0"/>
              <a:t>Usually considered the “default” way of value passing for large objects</a:t>
            </a:r>
            <a:endParaRPr lang="en-US" sz="2400" dirty="0"/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E428-C598-44A9-A50D-BEF8ED19E9C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6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7992" y="1023392"/>
            <a:ext cx="7772400" cy="533400"/>
          </a:xfrm>
        </p:spPr>
        <p:txBody>
          <a:bodyPr>
            <a:normAutofit fontScale="90000"/>
          </a:bodyPr>
          <a:lstStyle/>
          <a:p>
            <a:pPr>
              <a:buNone/>
            </a:pPr>
            <a:r>
              <a:rPr lang="en-US" sz="3600" dirty="0"/>
              <a:t>Selection Structure: if-else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Pseudocode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i="1">
                <a:solidFill>
                  <a:schemeClr val="accent2"/>
                </a:solidFill>
              </a:rPr>
              <a:t>if student’s grade is greater than or equal to 60</a:t>
            </a:r>
            <a:br>
              <a:rPr lang="en-US" i="1">
                <a:solidFill>
                  <a:schemeClr val="accent2"/>
                </a:solidFill>
              </a:rPr>
            </a:br>
            <a:r>
              <a:rPr lang="en-US" i="1">
                <a:solidFill>
                  <a:schemeClr val="accent2"/>
                </a:solidFill>
              </a:rPr>
              <a:t>print “Passed”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i="1">
                <a:solidFill>
                  <a:schemeClr val="accent2"/>
                </a:solidFill>
              </a:rPr>
              <a:t>else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i="1">
                <a:solidFill>
                  <a:schemeClr val="accent2"/>
                </a:solidFill>
              </a:rPr>
              <a:t>	print “Failed” 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C++ code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</a:t>
            </a:r>
            <a:r>
              <a:rPr lang="en-US" sz="2000" b="1">
                <a:latin typeface="Courier New" pitchFamily="49" charset="0"/>
              </a:rPr>
              <a:t>if ( grade &gt;= 60 ) 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   cout &lt;&lt; "Passed";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else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   cout &lt;&lt; "Failed";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5772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The Function Call Stack</a:t>
            </a:r>
            <a:endParaRPr lang="en-US" sz="3200" dirty="0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14264"/>
            <a:ext cx="82296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Internal</a:t>
            </a:r>
            <a:r>
              <a:rPr lang="en-US" sz="2400" dirty="0" smtClean="0"/>
              <a:t> data structure, which supports the function call / return mechanism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i.e., each function must eventually return to the function that called it.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Last IN –First Out (</a:t>
            </a:r>
            <a:r>
              <a:rPr lang="en-US" sz="2400" b="1" dirty="0" smtClean="0"/>
              <a:t>LIFO</a:t>
            </a:r>
            <a:r>
              <a:rPr lang="en-US" sz="2400" dirty="0" smtClean="0"/>
              <a:t>) principle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Supports creation, maintenance and destruction of variables defined as function scope.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Each time a </a:t>
            </a:r>
            <a:r>
              <a:rPr lang="en-US" sz="2400" b="1" dirty="0" smtClean="0"/>
              <a:t>function</a:t>
            </a:r>
            <a:r>
              <a:rPr lang="en-US" sz="2400" dirty="0" smtClean="0"/>
              <a:t> is </a:t>
            </a:r>
            <a:r>
              <a:rPr lang="en-US" sz="2400" b="1" dirty="0" smtClean="0"/>
              <a:t>called</a:t>
            </a:r>
            <a:r>
              <a:rPr lang="en-US" sz="2400" dirty="0" smtClean="0"/>
              <a:t>, an </a:t>
            </a:r>
            <a:r>
              <a:rPr lang="en-US" sz="2400" b="1" dirty="0" smtClean="0"/>
              <a:t>activation record </a:t>
            </a:r>
            <a:r>
              <a:rPr lang="en-US" sz="2400" dirty="0" smtClean="0"/>
              <a:t>(containing the return address and all necessary information for function execution) is </a:t>
            </a:r>
            <a:r>
              <a:rPr lang="en-US" sz="2400" b="1" dirty="0" smtClean="0"/>
              <a:t>pushed</a:t>
            </a:r>
            <a:r>
              <a:rPr lang="en-US" sz="2400" dirty="0" smtClean="0"/>
              <a:t> (added) onto the stuck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When </a:t>
            </a:r>
            <a:r>
              <a:rPr lang="en-US" sz="2400" b="1" dirty="0" smtClean="0"/>
              <a:t>function</a:t>
            </a:r>
            <a:r>
              <a:rPr lang="en-US" sz="2400" dirty="0" smtClean="0"/>
              <a:t> </a:t>
            </a:r>
            <a:r>
              <a:rPr lang="en-US" sz="2400" b="1" dirty="0" smtClean="0"/>
              <a:t>terminates</a:t>
            </a:r>
            <a:r>
              <a:rPr lang="en-US" sz="2400" dirty="0" smtClean="0"/>
              <a:t>, the </a:t>
            </a:r>
            <a:r>
              <a:rPr lang="en-US" sz="2400" b="1" dirty="0" smtClean="0"/>
              <a:t>activation record</a:t>
            </a:r>
            <a:r>
              <a:rPr lang="en-US" sz="2400" dirty="0" smtClean="0"/>
              <a:t> is </a:t>
            </a:r>
            <a:r>
              <a:rPr lang="en-US" sz="2400" b="1" dirty="0" smtClean="0"/>
              <a:t>popped </a:t>
            </a:r>
            <a:r>
              <a:rPr lang="en-US" sz="2400" dirty="0" smtClean="0"/>
              <a:t>(removed) from the stack.</a:t>
            </a:r>
          </a:p>
          <a:p>
            <a:pPr>
              <a:lnSpc>
                <a:spcPct val="90000"/>
              </a:lnSpc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9863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Inline Functions</a:t>
            </a:r>
            <a:endParaRPr lang="de-D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Reduce function call overhead—especially for small functions </a:t>
            </a:r>
          </a:p>
          <a:p>
            <a:pPr lvl="1"/>
            <a:r>
              <a:rPr lang="en-US" dirty="0" smtClean="0"/>
              <a:t>Qualifier </a:t>
            </a:r>
            <a:r>
              <a:rPr lang="en-US" dirty="0" smtClean="0">
                <a:latin typeface="Lucida Console" pitchFamily="49" charset="0"/>
              </a:rPr>
              <a:t>inline</a:t>
            </a:r>
            <a:r>
              <a:rPr lang="en-US" dirty="0" smtClean="0"/>
              <a:t> before a function’s return type in the function definition</a:t>
            </a:r>
          </a:p>
          <a:p>
            <a:pPr lvl="2"/>
            <a:r>
              <a:rPr lang="en-US" dirty="0" smtClean="0"/>
              <a:t>“Advises” the compiler to generate a copy of the function’s code in place (when appropriate) to avoid a function call</a:t>
            </a:r>
          </a:p>
          <a:p>
            <a:pPr lvl="1"/>
            <a:r>
              <a:rPr lang="en-US" dirty="0" smtClean="0"/>
              <a:t>Trade-off of inline functions</a:t>
            </a:r>
          </a:p>
          <a:p>
            <a:pPr lvl="2"/>
            <a:r>
              <a:rPr lang="en-US" dirty="0" smtClean="0"/>
              <a:t>Multiple copies of the function code are inserted in the program (often making the program larger)</a:t>
            </a:r>
          </a:p>
          <a:p>
            <a:pPr lvl="1"/>
            <a:r>
              <a:rPr lang="en-US" dirty="0" smtClean="0"/>
              <a:t>The compiler can ignore the </a:t>
            </a:r>
            <a:r>
              <a:rPr lang="en-US" dirty="0" smtClean="0">
                <a:latin typeface="Lucida Console" pitchFamily="49" charset="0"/>
              </a:rPr>
              <a:t>inline</a:t>
            </a:r>
            <a:r>
              <a:rPr lang="en-US" dirty="0" smtClean="0"/>
              <a:t> qualifier and typically does so for all but the smallest functions</a:t>
            </a:r>
          </a:p>
          <a:p>
            <a:pPr lvl="1">
              <a:buNone/>
            </a:pPr>
            <a:endParaRPr lang="en-US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23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24744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Function Overloading</a:t>
            </a:r>
            <a:endParaRPr lang="en-US" sz="3200" dirty="0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7584"/>
            <a:ext cx="7772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Overloaded functions</a:t>
            </a:r>
          </a:p>
          <a:p>
            <a:pPr lvl="1"/>
            <a:r>
              <a:rPr lang="en-US" dirty="0" smtClean="0"/>
              <a:t>Overloaded functions have</a:t>
            </a:r>
          </a:p>
          <a:p>
            <a:pPr lvl="2"/>
            <a:r>
              <a:rPr lang="en-US" dirty="0" smtClean="0"/>
              <a:t>Same name</a:t>
            </a:r>
          </a:p>
          <a:p>
            <a:pPr lvl="2"/>
            <a:r>
              <a:rPr lang="en-US" dirty="0" smtClean="0"/>
              <a:t>Different sets of parameters</a:t>
            </a:r>
          </a:p>
          <a:p>
            <a:pPr lvl="1"/>
            <a:r>
              <a:rPr lang="en-US" dirty="0" smtClean="0"/>
              <a:t>Compiler selects proper function to execute based on number, types and order of arguments in the function call</a:t>
            </a:r>
          </a:p>
          <a:p>
            <a:pPr lvl="1"/>
            <a:r>
              <a:rPr lang="en-US" dirty="0" smtClean="0"/>
              <a:t>Function must be unambiguously identifiable </a:t>
            </a:r>
          </a:p>
          <a:p>
            <a:pPr lvl="1"/>
            <a:r>
              <a:rPr lang="en-US" dirty="0" smtClean="0"/>
              <a:t>Commonly used to create several functions of the same name that perform similar tasks, but on different data types</a:t>
            </a:r>
          </a:p>
          <a:p>
            <a:pPr lvl="2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48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Recursive Functions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 function that "calls itself"</a:t>
            </a:r>
          </a:p>
          <a:p>
            <a:pPr lvl="1" eaLnBrk="1" hangingPunct="1"/>
            <a:r>
              <a:rPr lang="en-US" dirty="0" smtClean="0"/>
              <a:t>Said to be </a:t>
            </a:r>
            <a:r>
              <a:rPr lang="en-US" i="1" dirty="0" smtClean="0"/>
              <a:t>recursive</a:t>
            </a:r>
          </a:p>
          <a:p>
            <a:pPr lvl="1" eaLnBrk="1" hangingPunct="1"/>
            <a:r>
              <a:rPr lang="en-US" dirty="0" smtClean="0"/>
              <a:t>In function definition, call to same function</a:t>
            </a:r>
          </a:p>
          <a:p>
            <a:r>
              <a:rPr lang="en-US" dirty="0" smtClean="0"/>
              <a:t>Recursive Functions have two parts</a:t>
            </a:r>
          </a:p>
          <a:p>
            <a:pPr marL="914400" lvl="1" indent="-457200">
              <a:buFont typeface="Times"/>
              <a:buAutoNum type="arabicPeriod"/>
            </a:pPr>
            <a:r>
              <a:rPr lang="en-US" sz="2400" b="1" dirty="0" smtClean="0"/>
              <a:t>Recursive part</a:t>
            </a:r>
            <a:r>
              <a:rPr lang="en-US" sz="2400" dirty="0" smtClean="0"/>
              <a:t>: Computation involves a recursive call</a:t>
            </a:r>
          </a:p>
          <a:p>
            <a:pPr marL="914400" lvl="1" indent="-457200">
              <a:buFont typeface="Times"/>
              <a:buAutoNum type="arabicPeriod" startAt="2"/>
            </a:pPr>
            <a:r>
              <a:rPr lang="en-US" sz="2400" b="1" dirty="0" smtClean="0"/>
              <a:t>Base case: </a:t>
            </a:r>
            <a:r>
              <a:rPr lang="en-US" sz="2400" dirty="0" smtClean="0"/>
              <a:t>Computation without recursive calls</a:t>
            </a:r>
          </a:p>
          <a:p>
            <a:pPr lvl="1" eaLnBrk="1" hangingPunct="1">
              <a:buNone/>
            </a:pP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581400" y="4974771"/>
            <a:ext cx="1512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 Example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001848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Recursive </a:t>
            </a:r>
            <a:r>
              <a:rPr lang="en-US" sz="3200" dirty="0" smtClean="0"/>
              <a:t>Function: Example</a:t>
            </a:r>
            <a:endParaRPr lang="en-US" sz="3200" dirty="0" smtClean="0"/>
          </a:p>
        </p:txBody>
      </p:sp>
      <p:sp>
        <p:nvSpPr>
          <p:cNvPr id="3" name="Rechteck 2"/>
          <p:cNvSpPr/>
          <p:nvPr/>
        </p:nvSpPr>
        <p:spPr>
          <a:xfrm>
            <a:off x="755576" y="2132856"/>
            <a:ext cx="59046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 err="1">
                <a:latin typeface="+mj-lt"/>
              </a:rPr>
              <a:t>int</a:t>
            </a:r>
            <a:r>
              <a:rPr lang="en-US" sz="2000" b="0" dirty="0">
                <a:latin typeface="+mj-lt"/>
              </a:rPr>
              <a:t> faculty(</a:t>
            </a:r>
            <a:r>
              <a:rPr lang="en-US" sz="2000" b="0" dirty="0" err="1">
                <a:latin typeface="+mj-lt"/>
              </a:rPr>
              <a:t>int</a:t>
            </a:r>
            <a:r>
              <a:rPr lang="en-US" sz="2000" b="0" dirty="0">
                <a:latin typeface="+mj-lt"/>
              </a:rPr>
              <a:t> n) </a:t>
            </a:r>
            <a:r>
              <a:rPr lang="en-US" sz="2000" b="0" dirty="0" smtClean="0">
                <a:latin typeface="+mj-lt"/>
              </a:rPr>
              <a:t>{</a:t>
            </a:r>
          </a:p>
          <a:p>
            <a:endParaRPr lang="en-US" sz="2000" b="0" dirty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	if </a:t>
            </a:r>
            <a:r>
              <a:rPr lang="en-US" sz="2000" b="0" dirty="0">
                <a:latin typeface="+mj-lt"/>
              </a:rPr>
              <a:t>(n &lt;= 1) return 1; //base case</a:t>
            </a:r>
          </a:p>
          <a:p>
            <a:endParaRPr lang="en-US" sz="2000" b="0" dirty="0" smtClean="0">
              <a:latin typeface="+mj-lt"/>
            </a:endParaRPr>
          </a:p>
          <a:p>
            <a:r>
              <a:rPr lang="en-US" sz="2000" b="0" dirty="0">
                <a:latin typeface="+mj-lt"/>
              </a:rPr>
              <a:t>	</a:t>
            </a:r>
            <a:r>
              <a:rPr lang="en-US" sz="2000" b="0" dirty="0" smtClean="0">
                <a:latin typeface="+mj-lt"/>
              </a:rPr>
              <a:t>return </a:t>
            </a:r>
            <a:r>
              <a:rPr lang="en-US" sz="2000" b="0" dirty="0">
                <a:latin typeface="+mj-lt"/>
              </a:rPr>
              <a:t>n * faculty(n-1); //recursive case</a:t>
            </a:r>
          </a:p>
          <a:p>
            <a:r>
              <a:rPr lang="en-US" sz="2000" b="0" dirty="0">
                <a:latin typeface="+mj-l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653277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Infinite Recursion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864" y="1711349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Base case MUST eventually be entered</a:t>
            </a:r>
          </a:p>
          <a:p>
            <a:pPr eaLnBrk="1" hangingPunct="1"/>
            <a:r>
              <a:rPr lang="en-US" dirty="0" smtClean="0"/>
              <a:t>If it doesn’t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infinite recursion</a:t>
            </a:r>
          </a:p>
          <a:p>
            <a:pPr lvl="1" eaLnBrk="1" hangingPunct="1"/>
            <a:r>
              <a:rPr lang="en-US" dirty="0" smtClean="0"/>
              <a:t>Recursive calls never end!</a:t>
            </a:r>
          </a:p>
        </p:txBody>
      </p:sp>
    </p:spTree>
    <p:extLst>
      <p:ext uri="{BB962C8B-B14F-4D97-AF65-F5344CB8AC3E}">
        <p14:creationId xmlns:p14="http://schemas.microsoft.com/office/powerpoint/2010/main" val="56482949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Stacks for Recursion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11349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Recursion uses stacks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Each recursive call (like each ordinary functional call) placed on stack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When one completes, last call is removed</a:t>
            </a:r>
            <a:br>
              <a:rPr lang="en-US" sz="2400" dirty="0" smtClean="0"/>
            </a:br>
            <a:r>
              <a:rPr lang="en-US" sz="2400" dirty="0" smtClean="0"/>
              <a:t>from stack</a:t>
            </a:r>
          </a:p>
        </p:txBody>
      </p:sp>
    </p:spTree>
    <p:extLst>
      <p:ext uri="{BB962C8B-B14F-4D97-AF65-F5344CB8AC3E}">
        <p14:creationId xmlns:p14="http://schemas.microsoft.com/office/powerpoint/2010/main" val="65398820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052736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Recursion—A Closer Look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Computer tracks recursive calls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 smtClean="0"/>
              <a:t>Stops current function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 smtClean="0"/>
              <a:t>Must know results of new recursive call </a:t>
            </a:r>
            <a:br>
              <a:rPr lang="en-US" sz="2400" smtClean="0"/>
            </a:br>
            <a:r>
              <a:rPr lang="en-US" sz="2400" smtClean="0"/>
              <a:t>before proceeding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 smtClean="0"/>
              <a:t>Saves all information needed for current call</a:t>
            </a:r>
          </a:p>
          <a:p>
            <a:pPr lvl="2" eaLnBrk="1" hangingPunct="1"/>
            <a:r>
              <a:rPr lang="en-US" sz="2000" smtClean="0"/>
              <a:t>To be used later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 smtClean="0"/>
              <a:t>Proceeds with evaluation of new recursive call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 smtClean="0"/>
              <a:t>When THAT call is complete, returns to</a:t>
            </a:r>
            <a:br>
              <a:rPr lang="en-US" sz="2400" smtClean="0"/>
            </a:br>
            <a:r>
              <a:rPr lang="en-US" sz="2400" smtClean="0"/>
              <a:t>"outer" computation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C49A2D40-4F27-4A4E-A1EC-05DD4E58A4FA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898989"/>
                </a:solidFill>
                <a:latin typeface="Calibri" pitchFamily="34" charset="0"/>
              </a:rPr>
              <a:t>Copyright © 2010 Pearson Addison-Wesley. All rights reserved.</a:t>
            </a:r>
            <a:endParaRPr lang="en-CA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4659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052736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Function Definition for power()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9186" y="1700808"/>
            <a:ext cx="7815262" cy="45910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power(</a:t>
            </a:r>
            <a:r>
              <a:rPr lang="en-US" sz="2400" dirty="0" err="1" smtClean="0"/>
              <a:t>int</a:t>
            </a:r>
            <a:r>
              <a:rPr lang="en-US" sz="2400" dirty="0" smtClean="0"/>
              <a:t> x, </a:t>
            </a:r>
            <a:r>
              <a:rPr lang="en-US" sz="2400" dirty="0" err="1" smtClean="0"/>
              <a:t>int</a:t>
            </a:r>
            <a:r>
              <a:rPr lang="en-US" sz="2400" dirty="0" smtClean="0"/>
              <a:t> n)</a:t>
            </a:r>
            <a:br>
              <a:rPr lang="en-US" sz="2400" dirty="0" smtClean="0"/>
            </a:br>
            <a:r>
              <a:rPr lang="en-US" sz="2400" dirty="0" smtClean="0"/>
              <a:t>{</a:t>
            </a:r>
            <a:br>
              <a:rPr lang="en-US" sz="2400" dirty="0" smtClean="0"/>
            </a:br>
            <a:r>
              <a:rPr lang="en-US" sz="2400" dirty="0" smtClean="0"/>
              <a:t>	if (n&lt;0)</a:t>
            </a:r>
            <a:br>
              <a:rPr lang="en-US" sz="2400" dirty="0" smtClean="0"/>
            </a:br>
            <a:r>
              <a:rPr lang="en-US" sz="2400" dirty="0" smtClean="0"/>
              <a:t>	{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dirty="0" err="1" smtClean="0"/>
              <a:t>cout</a:t>
            </a:r>
            <a:r>
              <a:rPr lang="en-US" sz="2400" dirty="0" smtClean="0"/>
              <a:t> &lt;&lt; "Illegal argument";</a:t>
            </a:r>
            <a:br>
              <a:rPr lang="en-US" sz="2400" dirty="0" smtClean="0"/>
            </a:br>
            <a:r>
              <a:rPr lang="en-US" sz="2400" dirty="0" smtClean="0"/>
              <a:t>		exit(1);</a:t>
            </a:r>
            <a:br>
              <a:rPr lang="en-US" sz="2400" dirty="0" smtClean="0"/>
            </a:br>
            <a:r>
              <a:rPr lang="en-US" sz="2400" dirty="0" smtClean="0"/>
              <a:t>	}</a:t>
            </a:r>
            <a:br>
              <a:rPr lang="en-US" sz="2400" dirty="0" smtClean="0"/>
            </a:br>
            <a:r>
              <a:rPr lang="en-US" sz="2400" dirty="0" smtClean="0"/>
              <a:t>	if (n&gt;0)</a:t>
            </a:r>
            <a:br>
              <a:rPr lang="en-US" sz="2400" dirty="0" smtClean="0"/>
            </a:br>
            <a:r>
              <a:rPr lang="en-US" sz="2400" dirty="0" smtClean="0"/>
              <a:t>		return (power(x, n-1)*x);</a:t>
            </a:r>
            <a:br>
              <a:rPr lang="en-US" sz="2400" dirty="0" smtClean="0"/>
            </a:br>
            <a:r>
              <a:rPr lang="en-US" sz="2400" dirty="0" smtClean="0"/>
              <a:t>	else</a:t>
            </a:r>
            <a:br>
              <a:rPr lang="en-US" sz="2400" dirty="0" smtClean="0"/>
            </a:br>
            <a:r>
              <a:rPr lang="en-US" sz="2400" dirty="0" smtClean="0"/>
              <a:t>		return (1);</a:t>
            </a:r>
            <a:br>
              <a:rPr lang="en-US" sz="2400" dirty="0" smtClean="0"/>
            </a:br>
            <a:r>
              <a:rPr lang="en-US" sz="24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433693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Calling Function power()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72" y="1783357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 calls: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power(2, 0);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returns 1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power(2, 1);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returns (power(2, 0) * 2);</a:t>
            </a:r>
            <a:br>
              <a:rPr lang="en-US" dirty="0" smtClean="0"/>
            </a:br>
            <a:r>
              <a:rPr lang="en-US" dirty="0" smtClean="0"/>
              <a:t>		   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returns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Value 1 multiplied by 2 &amp; returned to original call</a:t>
            </a:r>
          </a:p>
        </p:txBody>
      </p:sp>
    </p:spTree>
    <p:extLst>
      <p:ext uri="{BB962C8B-B14F-4D97-AF65-F5344CB8AC3E}">
        <p14:creationId xmlns:p14="http://schemas.microsoft.com/office/powerpoint/2010/main" val="402969032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052736"/>
            <a:ext cx="7772400" cy="1066800"/>
          </a:xfrm>
        </p:spPr>
        <p:txBody>
          <a:bodyPr/>
          <a:lstStyle/>
          <a:p>
            <a:pPr>
              <a:buNone/>
            </a:pPr>
            <a:r>
              <a:rPr lang="en-US" sz="3200" dirty="0"/>
              <a:t>Ternary Conditional Operator (?:)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27584"/>
            <a:ext cx="7772400" cy="5257800"/>
          </a:xfrm>
        </p:spPr>
        <p:txBody>
          <a:bodyPr/>
          <a:lstStyle/>
          <a:p>
            <a:r>
              <a:rPr lang="en-US" sz="2800" dirty="0"/>
              <a:t>Three arguments (condition, value if </a:t>
            </a:r>
            <a:r>
              <a:rPr lang="en-US" sz="2800" b="1" dirty="0"/>
              <a:t>true</a:t>
            </a:r>
            <a:r>
              <a:rPr lang="en-US" sz="2800" dirty="0"/>
              <a:t>, value if </a:t>
            </a:r>
            <a:r>
              <a:rPr lang="en-US" sz="2800" b="1" dirty="0"/>
              <a:t>false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Code could be written:</a:t>
            </a:r>
          </a:p>
          <a:p>
            <a:pPr>
              <a:buFont typeface="Wingdings" pitchFamily="2" charset="2"/>
              <a:buNone/>
            </a:pPr>
            <a:r>
              <a:rPr lang="en-US" sz="2000" b="1" dirty="0"/>
              <a:t>	         </a:t>
            </a:r>
            <a:r>
              <a:rPr lang="en-US" sz="2200" b="1" dirty="0" err="1"/>
              <a:t>cout</a:t>
            </a:r>
            <a:r>
              <a:rPr lang="en-US" sz="2200" b="1" dirty="0"/>
              <a:t> &lt;&lt; ( grade &gt;= 60 ? “Passed” : “Failed” );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19400" y="4038600"/>
            <a:ext cx="5562600" cy="793750"/>
            <a:chOff x="1344" y="1852"/>
            <a:chExt cx="3504" cy="500"/>
          </a:xfrm>
        </p:grpSpPr>
        <p:sp>
          <p:nvSpPr>
            <p:cNvPr id="53253" name="Text Box 5"/>
            <p:cNvSpPr txBox="1">
              <a:spLocks noChangeArrowheads="1"/>
            </p:cNvSpPr>
            <p:nvPr/>
          </p:nvSpPr>
          <p:spPr bwMode="auto">
            <a:xfrm>
              <a:off x="1344" y="2140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b="1">
                  <a:latin typeface="Helvetica" pitchFamily="34" charset="0"/>
                  <a:cs typeface="Times New Roman" pitchFamily="18" charset="0"/>
                </a:rPr>
                <a:t>Condition</a:t>
              </a:r>
            </a:p>
          </p:txBody>
        </p:sp>
        <p:sp>
          <p:nvSpPr>
            <p:cNvPr id="53254" name="Text Box 6"/>
            <p:cNvSpPr txBox="1">
              <a:spLocks noChangeArrowheads="1"/>
            </p:cNvSpPr>
            <p:nvPr/>
          </p:nvSpPr>
          <p:spPr bwMode="auto">
            <a:xfrm>
              <a:off x="2496" y="2140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b="1">
                  <a:latin typeface="Helvetica" pitchFamily="34" charset="0"/>
                  <a:cs typeface="Times New Roman" pitchFamily="18" charset="0"/>
                </a:rPr>
                <a:t>Value if true</a:t>
              </a:r>
            </a:p>
          </p:txBody>
        </p:sp>
        <p:sp>
          <p:nvSpPr>
            <p:cNvPr id="53255" name="Text Box 7"/>
            <p:cNvSpPr txBox="1">
              <a:spLocks noChangeArrowheads="1"/>
            </p:cNvSpPr>
            <p:nvPr/>
          </p:nvSpPr>
          <p:spPr bwMode="auto">
            <a:xfrm>
              <a:off x="3696" y="2140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b="1">
                  <a:latin typeface="Helvetica" pitchFamily="34" charset="0"/>
                  <a:cs typeface="Times New Roman" pitchFamily="18" charset="0"/>
                </a:rPr>
                <a:t>Value if false</a:t>
              </a:r>
            </a:p>
          </p:txBody>
        </p:sp>
        <p:sp>
          <p:nvSpPr>
            <p:cNvPr id="53256" name="Line 8"/>
            <p:cNvSpPr>
              <a:spLocks noChangeShapeType="1"/>
            </p:cNvSpPr>
            <p:nvPr/>
          </p:nvSpPr>
          <p:spPr bwMode="auto">
            <a:xfrm flipV="1">
              <a:off x="1872" y="18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3257" name="Line 9"/>
            <p:cNvSpPr>
              <a:spLocks noChangeShapeType="1"/>
            </p:cNvSpPr>
            <p:nvPr/>
          </p:nvSpPr>
          <p:spPr bwMode="auto">
            <a:xfrm flipV="1">
              <a:off x="3120" y="18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3258" name="Line 10"/>
            <p:cNvSpPr>
              <a:spLocks noChangeShapeType="1"/>
            </p:cNvSpPr>
            <p:nvPr/>
          </p:nvSpPr>
          <p:spPr bwMode="auto">
            <a:xfrm flipV="1">
              <a:off x="4176" y="18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109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101952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Calling Function power()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72" y="1711349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Larger example:</a:t>
            </a:r>
            <a:br>
              <a:rPr lang="en-US" dirty="0" smtClean="0"/>
            </a:br>
            <a:r>
              <a:rPr lang="en-US" dirty="0" smtClean="0"/>
              <a:t>power(2,3);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power(2,2)*2</a:t>
            </a:r>
            <a:br>
              <a:rPr lang="en-US" dirty="0" smtClean="0"/>
            </a:br>
            <a:r>
              <a:rPr lang="en-US" dirty="0" smtClean="0"/>
              <a:t>	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power(2,1)*2</a:t>
            </a:r>
            <a:br>
              <a:rPr lang="en-US" dirty="0" smtClean="0"/>
            </a:br>
            <a:r>
              <a:rPr lang="en-US" dirty="0" smtClean="0"/>
              <a:t>	   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power(2,0)*2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1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Reaches base case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Recursion stops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Values "returned back" up stack</a:t>
            </a:r>
          </a:p>
        </p:txBody>
      </p:sp>
    </p:spTree>
    <p:extLst>
      <p:ext uri="{BB962C8B-B14F-4D97-AF65-F5344CB8AC3E}">
        <p14:creationId xmlns:p14="http://schemas.microsoft.com/office/powerpoint/2010/main" val="76176278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Recursion Versus Iteration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864" y="1639341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Recursion not always "necessary"</a:t>
            </a:r>
          </a:p>
          <a:p>
            <a:pPr eaLnBrk="1" hangingPunct="1"/>
            <a:r>
              <a:rPr lang="en-US" sz="2800" dirty="0" smtClean="0"/>
              <a:t>Not even allowed in some languages</a:t>
            </a:r>
          </a:p>
          <a:p>
            <a:pPr eaLnBrk="1" hangingPunct="1"/>
            <a:r>
              <a:rPr lang="en-US" sz="2800" dirty="0" smtClean="0"/>
              <a:t>Any task accomplished with recursion can</a:t>
            </a:r>
            <a:br>
              <a:rPr lang="en-US" sz="2800" dirty="0" smtClean="0"/>
            </a:br>
            <a:r>
              <a:rPr lang="en-US" sz="2800" dirty="0" smtClean="0"/>
              <a:t>also be done without it</a:t>
            </a:r>
          </a:p>
          <a:p>
            <a:pPr lvl="1" eaLnBrk="1" hangingPunct="1"/>
            <a:r>
              <a:rPr lang="en-US" sz="2400" dirty="0" err="1" smtClean="0"/>
              <a:t>Nonrecursive</a:t>
            </a:r>
            <a:r>
              <a:rPr lang="en-US" sz="2400" dirty="0" smtClean="0"/>
              <a:t>: called iterative, using loops</a:t>
            </a:r>
          </a:p>
          <a:p>
            <a:pPr eaLnBrk="1" hangingPunct="1"/>
            <a:r>
              <a:rPr lang="en-US" sz="2800" dirty="0" smtClean="0"/>
              <a:t>Recursive:</a:t>
            </a:r>
          </a:p>
          <a:p>
            <a:pPr lvl="1" eaLnBrk="1" hangingPunct="1"/>
            <a:r>
              <a:rPr lang="en-US" sz="2400" dirty="0" smtClean="0"/>
              <a:t>Runs slower, uses more storage</a:t>
            </a:r>
          </a:p>
          <a:p>
            <a:pPr lvl="1" eaLnBrk="1" hangingPunct="1"/>
            <a:r>
              <a:rPr lang="en-US" sz="2400" dirty="0" smtClean="0"/>
              <a:t>Elegant solution; less coding</a:t>
            </a:r>
          </a:p>
        </p:txBody>
      </p:sp>
    </p:spTree>
    <p:extLst>
      <p:ext uri="{BB962C8B-B14F-4D97-AF65-F5344CB8AC3E}">
        <p14:creationId xmlns:p14="http://schemas.microsoft.com/office/powerpoint/2010/main" val="39717811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Arrays</a:t>
            </a:r>
            <a:endParaRPr lang="en-US" sz="32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77724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Aggregate data type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 collection of data of same </a:t>
            </a:r>
            <a:r>
              <a:rPr lang="en-US" sz="2400" dirty="0" smtClean="0"/>
              <a:t>type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Declare </a:t>
            </a:r>
            <a:r>
              <a:rPr lang="en-US" dirty="0"/>
              <a:t>the array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allocates memory</a:t>
            </a:r>
            <a:br>
              <a:rPr lang="en-US" dirty="0"/>
            </a:br>
            <a:r>
              <a:rPr lang="en-US" dirty="0" err="1"/>
              <a:t>int</a:t>
            </a:r>
            <a:r>
              <a:rPr lang="en-US" dirty="0"/>
              <a:t> score[5];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Declares array of 5 integers named "score"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Similar to declaring five variables:</a:t>
            </a:r>
            <a:br>
              <a:rPr lang="en-US" dirty="0"/>
            </a:br>
            <a:r>
              <a:rPr lang="en-US" dirty="0" err="1"/>
              <a:t>int</a:t>
            </a:r>
            <a:r>
              <a:rPr lang="en-US" dirty="0"/>
              <a:t> score[0], score[1], score[2], score[3], score[4]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414118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Accessing Arrays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77724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Access using index/subscript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cout</a:t>
            </a:r>
            <a:r>
              <a:rPr lang="en-US" sz="2000" dirty="0" smtClean="0"/>
              <a:t> &lt;&lt; score[3];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400" dirty="0" smtClean="0"/>
              <a:t>Note two uses of brackets: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 declaration, specifies SIZE of array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Anywhere else, specifies a subscript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400" dirty="0" smtClean="0"/>
              <a:t>Size, subscript need not be literal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int</a:t>
            </a:r>
            <a:r>
              <a:rPr lang="en-US" sz="2000" dirty="0" smtClean="0"/>
              <a:t> score[MAX_SCORES];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score[n+1] = 99;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If n is 2, identical to: score[3]</a:t>
            </a:r>
          </a:p>
        </p:txBody>
      </p:sp>
    </p:spTree>
    <p:extLst>
      <p:ext uri="{BB962C8B-B14F-4D97-AF65-F5344CB8AC3E}">
        <p14:creationId xmlns:p14="http://schemas.microsoft.com/office/powerpoint/2010/main" val="31799448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C:\WINDOWS\Desktop\Oh_type\sacitch_C++_ppt\gif\savitchc05d01_1of2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63905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6"/>
          <p:cNvSpPr>
            <a:spLocks noGrp="1" noChangeArrowheads="1"/>
          </p:cNvSpPr>
          <p:nvPr>
            <p:ph type="title"/>
          </p:nvPr>
        </p:nvSpPr>
        <p:spPr>
          <a:xfrm>
            <a:off x="323528" y="1052736"/>
            <a:ext cx="8229600" cy="576064"/>
          </a:xfrm>
        </p:spPr>
        <p:txBody>
          <a:bodyPr/>
          <a:lstStyle/>
          <a:p>
            <a:pPr eaLnBrk="1" hangingPunct="1">
              <a:buNone/>
            </a:pPr>
            <a:r>
              <a:rPr lang="en-US" sz="3000" dirty="0" smtClean="0"/>
              <a:t>Array Program Example: </a:t>
            </a:r>
            <a:br>
              <a:rPr lang="en-US" sz="3000" dirty="0" smtClean="0"/>
            </a:b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71733197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028602"/>
            <a:ext cx="8229600" cy="634082"/>
          </a:xfrm>
        </p:spPr>
        <p:txBody>
          <a:bodyPr/>
          <a:lstStyle/>
          <a:p>
            <a:pPr eaLnBrk="1" hangingPunct="1">
              <a:buNone/>
            </a:pPr>
            <a:r>
              <a:rPr lang="en-US" sz="3000" dirty="0" smtClean="0"/>
              <a:t>Array Program Example</a:t>
            </a:r>
            <a:r>
              <a:rPr lang="en-US" sz="3000" dirty="0"/>
              <a:t> </a:t>
            </a:r>
            <a:r>
              <a:rPr lang="en-US" sz="3000" dirty="0" smtClean="0"/>
              <a:t>(</a:t>
            </a:r>
            <a:r>
              <a:rPr lang="en-US" sz="3000" dirty="0" err="1" smtClean="0"/>
              <a:t>cont</a:t>
            </a:r>
            <a:r>
              <a:rPr lang="en-US" sz="3000" dirty="0" smtClean="0"/>
              <a:t>)</a:t>
            </a:r>
            <a:br>
              <a:rPr lang="en-US" sz="3000" dirty="0" smtClean="0"/>
            </a:br>
            <a:endParaRPr lang="en-US" sz="3000" dirty="0" smtClean="0"/>
          </a:p>
        </p:txBody>
      </p:sp>
      <p:pic>
        <p:nvPicPr>
          <p:cNvPr id="20483" name="Picture 4" descr="C:\WINDOWS\Desktop\Oh_type\sacitch_C++_ppt\gif\savitchc05d01_2of2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70050"/>
            <a:ext cx="6732984" cy="4212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0891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052736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Major Array Pitfall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7772400" cy="4038600"/>
          </a:xfrm>
        </p:spPr>
        <p:txBody>
          <a:bodyPr/>
          <a:lstStyle/>
          <a:p>
            <a:pPr eaLnBrk="1" hangingPunct="1"/>
            <a:r>
              <a:rPr lang="en-US" dirty="0" smtClean="0"/>
              <a:t>Array indexes always start with zero!</a:t>
            </a:r>
          </a:p>
          <a:p>
            <a:pPr eaLnBrk="1" hangingPunct="1"/>
            <a:r>
              <a:rPr lang="en-US" dirty="0" smtClean="0"/>
              <a:t>Zero is "first" number to computer</a:t>
            </a:r>
            <a:br>
              <a:rPr lang="en-US" dirty="0" smtClean="0"/>
            </a:br>
            <a:r>
              <a:rPr lang="en-US" dirty="0" smtClean="0"/>
              <a:t>scientists</a:t>
            </a:r>
          </a:p>
          <a:p>
            <a:pPr eaLnBrk="1" hangingPunct="1"/>
            <a:r>
              <a:rPr lang="en-US" dirty="0" smtClean="0"/>
              <a:t>C++ will "let" you go beyond range</a:t>
            </a:r>
          </a:p>
          <a:p>
            <a:pPr lvl="1" eaLnBrk="1" hangingPunct="1"/>
            <a:r>
              <a:rPr lang="en-US" dirty="0" smtClean="0"/>
              <a:t>Unpredictable results</a:t>
            </a:r>
          </a:p>
          <a:p>
            <a:pPr lvl="1" eaLnBrk="1" hangingPunct="1"/>
            <a:r>
              <a:rPr lang="en-US" dirty="0" smtClean="0"/>
              <a:t>Compiler will not detect these errors!</a:t>
            </a:r>
          </a:p>
          <a:p>
            <a:pPr eaLnBrk="1" hangingPunct="1"/>
            <a:r>
              <a:rPr lang="en-US" dirty="0" smtClean="0"/>
              <a:t>Up to programmer to "stay in range"</a:t>
            </a:r>
          </a:p>
        </p:txBody>
      </p:sp>
    </p:spTree>
    <p:extLst>
      <p:ext uri="{BB962C8B-B14F-4D97-AF65-F5344CB8AC3E}">
        <p14:creationId xmlns:p14="http://schemas.microsoft.com/office/powerpoint/2010/main" val="101597308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Major Array Pitfall 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7772400" cy="4038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Indexes range from 0 to (</a:t>
            </a:r>
            <a:r>
              <a:rPr lang="en-US" sz="2800" dirty="0" err="1" smtClean="0"/>
              <a:t>array_size</a:t>
            </a:r>
            <a:r>
              <a:rPr lang="en-US" sz="2800" dirty="0" smtClean="0"/>
              <a:t> – 1)</a:t>
            </a:r>
          </a:p>
          <a:p>
            <a:pPr lvl="1" eaLnBrk="1" hangingPunct="1"/>
            <a:r>
              <a:rPr lang="en-US" sz="2400" dirty="0" smtClean="0"/>
              <a:t>Example:</a:t>
            </a:r>
            <a:br>
              <a:rPr lang="en-US" sz="2400" dirty="0" smtClean="0"/>
            </a:br>
            <a:r>
              <a:rPr lang="en-US" sz="2400" dirty="0" smtClean="0"/>
              <a:t>double temperature[24]; 	// 24 is array size</a:t>
            </a:r>
            <a:br>
              <a:rPr lang="en-US" sz="2400" dirty="0" smtClean="0"/>
            </a:br>
            <a:r>
              <a:rPr lang="en-US" sz="2400" dirty="0" smtClean="0"/>
              <a:t>// Declares array of 24 double values called</a:t>
            </a:r>
            <a:br>
              <a:rPr lang="en-US" sz="2400" dirty="0" smtClean="0"/>
            </a:br>
            <a:r>
              <a:rPr lang="en-US" sz="2400" dirty="0" smtClean="0"/>
              <a:t>temperature</a:t>
            </a:r>
          </a:p>
          <a:p>
            <a:pPr lvl="2" eaLnBrk="1" hangingPunct="1"/>
            <a:r>
              <a:rPr lang="en-US" sz="2000" dirty="0" smtClean="0"/>
              <a:t>They are indexed as:</a:t>
            </a:r>
            <a:br>
              <a:rPr lang="en-US" sz="2000" dirty="0" smtClean="0"/>
            </a:br>
            <a:r>
              <a:rPr lang="en-US" sz="2000" dirty="0" smtClean="0"/>
              <a:t>temperature[0], temperature[1] … temperature[23]</a:t>
            </a:r>
          </a:p>
          <a:p>
            <a:pPr lvl="1" eaLnBrk="1" hangingPunct="1"/>
            <a:r>
              <a:rPr lang="en-US" sz="2400" dirty="0" smtClean="0"/>
              <a:t>Common mistake:</a:t>
            </a:r>
            <a:br>
              <a:rPr lang="en-US" sz="2400" dirty="0" smtClean="0"/>
            </a:br>
            <a:r>
              <a:rPr lang="en-US" sz="2400" dirty="0" smtClean="0"/>
              <a:t>temperature[24] = 5;</a:t>
            </a:r>
          </a:p>
          <a:p>
            <a:pPr lvl="2" eaLnBrk="1" hangingPunct="1"/>
            <a:r>
              <a:rPr lang="en-US" sz="2000" dirty="0" smtClean="0"/>
              <a:t>Index 24 is "out of range"!</a:t>
            </a:r>
          </a:p>
          <a:p>
            <a:pPr lvl="2" eaLnBrk="1" hangingPunct="1"/>
            <a:r>
              <a:rPr lang="en-US" sz="2000" dirty="0" smtClean="0"/>
              <a:t>No warning, possibly disastrous results</a:t>
            </a:r>
          </a:p>
        </p:txBody>
      </p:sp>
    </p:spTree>
    <p:extLst>
      <p:ext uri="{BB962C8B-B14F-4D97-AF65-F5344CB8AC3E}">
        <p14:creationId xmlns:p14="http://schemas.microsoft.com/office/powerpoint/2010/main" val="27133620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052736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Defined Constant as Array Size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7772400" cy="4038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Always use defined/named constant for</a:t>
            </a:r>
            <a:br>
              <a:rPr lang="en-US" sz="2400" dirty="0" smtClean="0"/>
            </a:br>
            <a:r>
              <a:rPr lang="en-US" sz="2400" dirty="0" smtClean="0"/>
              <a:t>array size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/>
              <a:t>Example:</a:t>
            </a:r>
            <a:br>
              <a:rPr lang="en-US" sz="2400" dirty="0" smtClean="0"/>
            </a:br>
            <a:r>
              <a:rPr lang="en-US" sz="2400" dirty="0" err="1" smtClean="0"/>
              <a:t>const</a:t>
            </a:r>
            <a:r>
              <a:rPr lang="en-US" sz="2400" dirty="0" smtClean="0"/>
              <a:t> </a:t>
            </a:r>
            <a:r>
              <a:rPr lang="en-US" sz="2400" dirty="0" err="1" smtClean="0"/>
              <a:t>int</a:t>
            </a:r>
            <a:r>
              <a:rPr lang="en-US" sz="2400" dirty="0" smtClean="0"/>
              <a:t> NUMBER_OF_STUDENTS = 5;</a:t>
            </a:r>
            <a:br>
              <a:rPr lang="en-US" sz="2400" dirty="0" smtClean="0"/>
            </a:br>
            <a:r>
              <a:rPr lang="en-US" sz="2400" dirty="0" err="1" smtClean="0"/>
              <a:t>int</a:t>
            </a:r>
            <a:r>
              <a:rPr lang="en-US" sz="2400" dirty="0" smtClean="0"/>
              <a:t> score[NUMBER_OF_STUDENTS];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/>
              <a:t>Improves readability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/>
              <a:t>Improves versatility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/>
              <a:t>Improves maintainability</a:t>
            </a:r>
          </a:p>
        </p:txBody>
      </p:sp>
    </p:spTree>
    <p:extLst>
      <p:ext uri="{BB962C8B-B14F-4D97-AF65-F5344CB8AC3E}">
        <p14:creationId xmlns:p14="http://schemas.microsoft.com/office/powerpoint/2010/main" val="27433899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Initializing Arrays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72816"/>
            <a:ext cx="7772400" cy="4038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As simple variables can be initialized at</a:t>
            </a:r>
            <a:br>
              <a:rPr lang="en-US" sz="2800" dirty="0" smtClean="0"/>
            </a:br>
            <a:r>
              <a:rPr lang="en-US" sz="2800" dirty="0" smtClean="0"/>
              <a:t>declaration:</a:t>
            </a:r>
            <a:br>
              <a:rPr lang="en-US" sz="2800" dirty="0" smtClean="0"/>
            </a:br>
            <a:r>
              <a:rPr lang="en-US" sz="2800" dirty="0" err="1" smtClean="0"/>
              <a:t>int</a:t>
            </a:r>
            <a:r>
              <a:rPr lang="en-US" sz="2800" dirty="0" smtClean="0"/>
              <a:t> price = 0;	// 0 is initial value</a:t>
            </a:r>
          </a:p>
          <a:p>
            <a:pPr eaLnBrk="1" hangingPunct="1"/>
            <a:r>
              <a:rPr lang="en-US" sz="2800" dirty="0" smtClean="0"/>
              <a:t>Arrays can as well:</a:t>
            </a:r>
            <a:br>
              <a:rPr lang="en-US" sz="2800" dirty="0" smtClean="0"/>
            </a:br>
            <a:r>
              <a:rPr lang="en-US" sz="2800" dirty="0" err="1" smtClean="0"/>
              <a:t>int</a:t>
            </a:r>
            <a:r>
              <a:rPr lang="en-US" sz="2800" dirty="0" smtClean="0"/>
              <a:t> children[3] = {2, 12, 1};</a:t>
            </a:r>
          </a:p>
          <a:p>
            <a:pPr lvl="1" eaLnBrk="1" hangingPunct="1"/>
            <a:r>
              <a:rPr lang="en-US" sz="2400" dirty="0" smtClean="0"/>
              <a:t>Equivalent to following:</a:t>
            </a:r>
            <a:br>
              <a:rPr lang="en-US" sz="2400" dirty="0" smtClean="0"/>
            </a:br>
            <a:r>
              <a:rPr lang="en-US" sz="2400" dirty="0" err="1" smtClean="0"/>
              <a:t>int</a:t>
            </a:r>
            <a:r>
              <a:rPr lang="en-US" sz="2400" dirty="0" smtClean="0"/>
              <a:t> children[3];</a:t>
            </a:r>
            <a:br>
              <a:rPr lang="en-US" sz="2400" dirty="0" smtClean="0"/>
            </a:br>
            <a:r>
              <a:rPr lang="en-US" sz="2400" dirty="0" smtClean="0"/>
              <a:t>children[0] = 2;</a:t>
            </a:r>
            <a:br>
              <a:rPr lang="en-US" sz="2400" dirty="0" smtClean="0"/>
            </a:br>
            <a:r>
              <a:rPr lang="en-US" sz="2400" dirty="0" smtClean="0"/>
              <a:t>children[1] = 12;</a:t>
            </a:r>
            <a:br>
              <a:rPr lang="en-US" sz="2400" dirty="0" smtClean="0"/>
            </a:br>
            <a:r>
              <a:rPr lang="en-US" sz="2400" dirty="0" smtClean="0"/>
              <a:t>children[2] = 1;</a:t>
            </a:r>
          </a:p>
        </p:txBody>
      </p:sp>
    </p:spTree>
    <p:extLst>
      <p:ext uri="{BB962C8B-B14F-4D97-AF65-F5344CB8AC3E}">
        <p14:creationId xmlns:p14="http://schemas.microsoft.com/office/powerpoint/2010/main" val="15131124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sz="3200" dirty="0"/>
              <a:t>Ternary Conditional Operator (?:)</a:t>
            </a:r>
            <a:endParaRPr lang="en-US" sz="3200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83357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400" dirty="0" smtClean="0"/>
              <a:t>Allows </a:t>
            </a:r>
            <a:r>
              <a:rPr lang="en-US" sz="2400" dirty="0" smtClean="0"/>
              <a:t>embedded conditional in expression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400" dirty="0" smtClean="0"/>
              <a:t>Essentially "shorthand if-else" operator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400" dirty="0" smtClean="0"/>
              <a:t>Example:</a:t>
            </a:r>
            <a:br>
              <a:rPr lang="en-US" sz="2400" dirty="0" smtClean="0"/>
            </a:br>
            <a:r>
              <a:rPr lang="en-US" sz="2400" dirty="0" smtClean="0"/>
              <a:t>if (n1 &gt; n2)</a:t>
            </a:r>
            <a:br>
              <a:rPr lang="en-US" sz="2400" dirty="0" smtClean="0"/>
            </a:br>
            <a:r>
              <a:rPr lang="en-US" sz="2400" dirty="0" smtClean="0"/>
              <a:t>     max = n1;</a:t>
            </a:r>
            <a:br>
              <a:rPr lang="en-US" sz="2400" dirty="0" smtClean="0"/>
            </a:br>
            <a:r>
              <a:rPr lang="en-US" sz="2400" dirty="0" smtClean="0"/>
              <a:t>else</a:t>
            </a:r>
            <a:br>
              <a:rPr lang="en-US" sz="2400" dirty="0" smtClean="0"/>
            </a:br>
            <a:r>
              <a:rPr lang="en-US" sz="2400" dirty="0" smtClean="0"/>
              <a:t>     max = n2;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400" dirty="0" smtClean="0"/>
              <a:t>Can be written:</a:t>
            </a:r>
            <a:br>
              <a:rPr lang="en-US" sz="2400" dirty="0" smtClean="0"/>
            </a:br>
            <a:r>
              <a:rPr lang="en-US" sz="2400" dirty="0" smtClean="0"/>
              <a:t>max = (n1 &gt; n2) ? N1 : n2;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"?" and ":" form this "ternary" operator</a:t>
            </a:r>
          </a:p>
        </p:txBody>
      </p:sp>
    </p:spTree>
    <p:extLst>
      <p:ext uri="{BB962C8B-B14F-4D97-AF65-F5344CB8AC3E}">
        <p14:creationId xmlns:p14="http://schemas.microsoft.com/office/powerpoint/2010/main" val="36739281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Auto-Initializing Arrays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77724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If fewer values than size supplied: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Fills from beginning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Fills "rest" with zero of array base type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If array-size is left out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Declares array with size required based on</a:t>
            </a:r>
            <a:br>
              <a:rPr lang="en-US" dirty="0" smtClean="0"/>
            </a:br>
            <a:r>
              <a:rPr lang="en-US" dirty="0" smtClean="0"/>
              <a:t>number of initialization values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err="1" smtClean="0"/>
              <a:t>int</a:t>
            </a:r>
            <a:r>
              <a:rPr lang="en-US" dirty="0" smtClean="0"/>
              <a:t> b[] = {5, 12, 11};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Allocates array b to size 3</a:t>
            </a:r>
          </a:p>
        </p:txBody>
      </p:sp>
    </p:spTree>
    <p:extLst>
      <p:ext uri="{BB962C8B-B14F-4D97-AF65-F5344CB8AC3E}">
        <p14:creationId xmlns:p14="http://schemas.microsoft.com/office/powerpoint/2010/main" val="41089778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Arrays in Functions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77724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As arguments to functions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Indexed variables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An individual "element" of an array can be </a:t>
            </a:r>
            <a:br>
              <a:rPr lang="en-US" dirty="0" smtClean="0"/>
            </a:br>
            <a:r>
              <a:rPr lang="en-US" dirty="0" smtClean="0"/>
              <a:t>function parameter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Entire arrays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All array elements can be passed as </a:t>
            </a:r>
            <a:br>
              <a:rPr lang="en-US" dirty="0" smtClean="0"/>
            </a:br>
            <a:r>
              <a:rPr lang="en-US" dirty="0" smtClean="0"/>
              <a:t>"one entity"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As return value from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 be done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later in the semester</a:t>
            </a:r>
          </a:p>
        </p:txBody>
      </p:sp>
    </p:spTree>
    <p:extLst>
      <p:ext uri="{BB962C8B-B14F-4D97-AF65-F5344CB8AC3E}">
        <p14:creationId xmlns:p14="http://schemas.microsoft.com/office/powerpoint/2010/main" val="202306448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Entire Arrays as Arguments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7772400" cy="4038600"/>
          </a:xfrm>
        </p:spPr>
        <p:txBody>
          <a:bodyPr/>
          <a:lstStyle/>
          <a:p>
            <a:pPr eaLnBrk="1" hangingPunct="1"/>
            <a:r>
              <a:rPr lang="en-US" dirty="0" smtClean="0"/>
              <a:t>Formal parameter can be entire array</a:t>
            </a:r>
          </a:p>
          <a:p>
            <a:pPr lvl="1" eaLnBrk="1" hangingPunct="1"/>
            <a:r>
              <a:rPr lang="en-US" dirty="0" smtClean="0"/>
              <a:t>Argument then passed in function call</a:t>
            </a:r>
            <a:br>
              <a:rPr lang="en-US" dirty="0" smtClean="0"/>
            </a:br>
            <a:r>
              <a:rPr lang="en-US" dirty="0" smtClean="0"/>
              <a:t>is array name</a:t>
            </a:r>
          </a:p>
          <a:p>
            <a:pPr lvl="1" eaLnBrk="1" hangingPunct="1"/>
            <a:r>
              <a:rPr lang="en-US" dirty="0" smtClean="0"/>
              <a:t>Called "array parameter"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Send size of array as well</a:t>
            </a:r>
          </a:p>
          <a:p>
            <a:pPr lvl="1" eaLnBrk="1" hangingPunct="1"/>
            <a:r>
              <a:rPr lang="en-US" dirty="0" smtClean="0"/>
              <a:t>Typically done as second parameter</a:t>
            </a:r>
          </a:p>
          <a:p>
            <a:pPr lvl="1" eaLnBrk="1" hangingPunct="1"/>
            <a:r>
              <a:rPr lang="en-US" dirty="0" smtClean="0"/>
              <a:t>Simple </a:t>
            </a:r>
            <a:r>
              <a:rPr lang="en-US" dirty="0" err="1" smtClean="0"/>
              <a:t>int</a:t>
            </a:r>
            <a:r>
              <a:rPr lang="en-US" dirty="0" smtClean="0"/>
              <a:t> type formal parameter</a:t>
            </a:r>
          </a:p>
        </p:txBody>
      </p:sp>
    </p:spTree>
    <p:extLst>
      <p:ext uri="{BB962C8B-B14F-4D97-AF65-F5344CB8AC3E}">
        <p14:creationId xmlns:p14="http://schemas.microsoft.com/office/powerpoint/2010/main" val="21891731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5" descr="C:\WINDOWS\Desktop\Oh_type\sacitch_C++_ppt\gif\savitchc05d03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6908304" cy="40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7"/>
          <p:cNvSpPr>
            <a:spLocks noGrp="1" noChangeArrowheads="1"/>
          </p:cNvSpPr>
          <p:nvPr>
            <p:ph type="title"/>
          </p:nvPr>
        </p:nvSpPr>
        <p:spPr>
          <a:xfrm>
            <a:off x="251520" y="1124744"/>
            <a:ext cx="7986712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dirty="0" smtClean="0"/>
              <a:t>Entire Array as Argument Example</a:t>
            </a:r>
          </a:p>
        </p:txBody>
      </p:sp>
    </p:spTree>
    <p:extLst>
      <p:ext uri="{BB962C8B-B14F-4D97-AF65-F5344CB8AC3E}">
        <p14:creationId xmlns:p14="http://schemas.microsoft.com/office/powerpoint/2010/main" val="33939406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Array as Argument: How?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864" y="1711349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What’s really passed?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/>
              <a:t>Think of array as 3 "pieces"</a:t>
            </a:r>
          </a:p>
          <a:p>
            <a:pPr lvl="1" eaLnBrk="1" hangingPunct="1"/>
            <a:r>
              <a:rPr lang="en-US" sz="2000" dirty="0" smtClean="0"/>
              <a:t>Address of first indexed variable (</a:t>
            </a:r>
            <a:r>
              <a:rPr lang="en-US" sz="2000" dirty="0" err="1" smtClean="0"/>
              <a:t>arrName</a:t>
            </a:r>
            <a:r>
              <a:rPr lang="en-US" sz="2000" dirty="0" smtClean="0"/>
              <a:t>[0])</a:t>
            </a:r>
          </a:p>
          <a:p>
            <a:pPr lvl="1" eaLnBrk="1" hangingPunct="1"/>
            <a:r>
              <a:rPr lang="en-US" sz="2000" dirty="0" smtClean="0"/>
              <a:t>Array base type</a:t>
            </a:r>
          </a:p>
          <a:p>
            <a:pPr lvl="1" eaLnBrk="1" hangingPunct="1"/>
            <a:r>
              <a:rPr lang="en-US" sz="2000" dirty="0" smtClean="0"/>
              <a:t>Size of array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/>
              <a:t>Only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piece is passed!</a:t>
            </a:r>
          </a:p>
          <a:p>
            <a:pPr lvl="1" eaLnBrk="1" hangingPunct="1"/>
            <a:r>
              <a:rPr lang="en-US" sz="2000" dirty="0" smtClean="0"/>
              <a:t>Just the beginning address of array</a:t>
            </a:r>
          </a:p>
          <a:p>
            <a:pPr lvl="1" eaLnBrk="1" hangingPunct="1"/>
            <a:r>
              <a:rPr lang="en-US" sz="2000" dirty="0" smtClean="0"/>
              <a:t>Very similar to "pass-by-reference" </a:t>
            </a:r>
          </a:p>
        </p:txBody>
      </p:sp>
    </p:spTree>
    <p:extLst>
      <p:ext uri="{BB962C8B-B14F-4D97-AF65-F5344CB8AC3E}">
        <p14:creationId xmlns:p14="http://schemas.microsoft.com/office/powerpoint/2010/main" val="3573003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24744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The </a:t>
            </a:r>
            <a:r>
              <a:rPr lang="en-US" sz="3200" dirty="0" err="1" smtClean="0"/>
              <a:t>const</a:t>
            </a:r>
            <a:r>
              <a:rPr lang="en-US" sz="3200" dirty="0" smtClean="0"/>
              <a:t> Parameter Modifier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77724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Recall: array parameter actually passes</a:t>
            </a:r>
            <a:br>
              <a:rPr lang="en-US" sz="2800" dirty="0" smtClean="0"/>
            </a:br>
            <a:r>
              <a:rPr lang="en-US" sz="2800" dirty="0" smtClean="0"/>
              <a:t>address of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element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Similar to pass-by-reference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dirty="0" smtClean="0"/>
              <a:t>Function can then modify array!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Often desirable, sometimes not!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dirty="0" smtClean="0"/>
              <a:t>Protect array contents from modification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Use "</a:t>
            </a:r>
            <a:r>
              <a:rPr lang="en-US" sz="2400" dirty="0" err="1" smtClean="0"/>
              <a:t>const</a:t>
            </a:r>
            <a:r>
              <a:rPr lang="en-US" sz="2400" dirty="0" smtClean="0"/>
              <a:t>" modifier before array parameter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Called "constant array parameter"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Tells compiler to "not allow" modifications</a:t>
            </a:r>
          </a:p>
        </p:txBody>
      </p:sp>
    </p:spTree>
    <p:extLst>
      <p:ext uri="{BB962C8B-B14F-4D97-AF65-F5344CB8AC3E}">
        <p14:creationId xmlns:p14="http://schemas.microsoft.com/office/powerpoint/2010/main" val="6907158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Multidimensional Arrays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844824"/>
            <a:ext cx="77724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Arrays with more than one index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char page[30][100];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Two indexes: An "array of arrays"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Visualize as:</a:t>
            </a:r>
            <a:br>
              <a:rPr lang="en-US" dirty="0" smtClean="0"/>
            </a:br>
            <a:r>
              <a:rPr lang="en-US" dirty="0" smtClean="0"/>
              <a:t>page[0][0], page[0][1], …, page[0][99]</a:t>
            </a:r>
            <a:br>
              <a:rPr lang="en-US" dirty="0" smtClean="0"/>
            </a:br>
            <a:r>
              <a:rPr lang="en-US" dirty="0" smtClean="0"/>
              <a:t>page[1][0], page[1][1], …, page[1][99]</a:t>
            </a:r>
            <a:br>
              <a:rPr lang="en-US" dirty="0" smtClean="0"/>
            </a:br>
            <a:r>
              <a:rPr lang="en-US" dirty="0" smtClean="0"/>
              <a:t>…</a:t>
            </a:r>
            <a:br>
              <a:rPr lang="en-US" dirty="0" smtClean="0"/>
            </a:br>
            <a:r>
              <a:rPr lang="en-US" dirty="0" smtClean="0"/>
              <a:t>page[29][0], page[29][1], …, page[29][99]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C++ allows any number of indexes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Typically no more than two</a:t>
            </a:r>
          </a:p>
        </p:txBody>
      </p:sp>
    </p:spTree>
    <p:extLst>
      <p:ext uri="{BB962C8B-B14F-4D97-AF65-F5344CB8AC3E}">
        <p14:creationId xmlns:p14="http://schemas.microsoft.com/office/powerpoint/2010/main" val="11295769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Multidimensional Array Parameters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77724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Similar to one-dimensional array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dimension size not given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Provided as second parameter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dimension size IS given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400" dirty="0" smtClean="0"/>
              <a:t>Example:</a:t>
            </a:r>
            <a:br>
              <a:rPr lang="en-US" sz="2400" dirty="0" smtClean="0"/>
            </a:br>
            <a:r>
              <a:rPr lang="en-US" sz="2000" dirty="0" smtClean="0"/>
              <a:t>void </a:t>
            </a:r>
            <a:r>
              <a:rPr lang="en-US" sz="2000" dirty="0" err="1" smtClean="0"/>
              <a:t>DisplayPage</a:t>
            </a:r>
            <a:r>
              <a:rPr lang="en-US" sz="2000" dirty="0" smtClean="0"/>
              <a:t>(</a:t>
            </a:r>
            <a:r>
              <a:rPr lang="en-US" sz="2000" dirty="0" err="1" smtClean="0"/>
              <a:t>const</a:t>
            </a:r>
            <a:r>
              <a:rPr lang="en-US" sz="2000" dirty="0" smtClean="0"/>
              <a:t> char p[][100], </a:t>
            </a:r>
            <a:r>
              <a:rPr lang="en-US" sz="2000" dirty="0" err="1" smtClean="0"/>
              <a:t>int</a:t>
            </a:r>
            <a:r>
              <a:rPr lang="en-US" sz="2000" dirty="0" smtClean="0"/>
              <a:t> sizeDimension1)</a:t>
            </a:r>
            <a:br>
              <a:rPr lang="en-US" sz="2000" dirty="0" smtClean="0"/>
            </a:br>
            <a:r>
              <a:rPr lang="en-US" sz="2000" dirty="0" smtClean="0"/>
              <a:t>{</a:t>
            </a:r>
            <a:br>
              <a:rPr lang="en-US" sz="2000" dirty="0" smtClean="0"/>
            </a:br>
            <a:r>
              <a:rPr lang="en-US" sz="2000" dirty="0" smtClean="0"/>
              <a:t>	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index1=0; index1&lt;sizeDimension1; index1++)</a:t>
            </a:r>
            <a:br>
              <a:rPr lang="en-US" sz="2000" dirty="0" smtClean="0"/>
            </a:br>
            <a:r>
              <a:rPr lang="en-US" sz="2000" dirty="0" smtClean="0"/>
              <a:t>	{</a:t>
            </a:r>
            <a:br>
              <a:rPr lang="en-US" sz="2000" dirty="0" smtClean="0"/>
            </a:br>
            <a:r>
              <a:rPr lang="en-US" sz="2000" dirty="0" smtClean="0"/>
              <a:t>		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index2=0; index2 &lt; 100; index2++)</a:t>
            </a:r>
            <a:br>
              <a:rPr lang="en-US" sz="2000" dirty="0" smtClean="0"/>
            </a:br>
            <a:r>
              <a:rPr lang="en-US" sz="2000" dirty="0" smtClean="0"/>
              <a:t>			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p[index1][index2];</a:t>
            </a:r>
            <a:br>
              <a:rPr lang="en-US" sz="2000" dirty="0" smtClean="0"/>
            </a:br>
            <a:r>
              <a:rPr lang="en-US" sz="2000" dirty="0" smtClean="0"/>
              <a:t>		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  <a:br>
              <a:rPr lang="en-US" sz="2000" dirty="0" smtClean="0"/>
            </a:br>
            <a:r>
              <a:rPr lang="en-US" sz="2000" dirty="0" smtClean="0"/>
              <a:t>	}</a:t>
            </a:r>
            <a:br>
              <a:rPr lang="en-US" sz="2000" dirty="0" smtClean="0"/>
            </a:br>
            <a:r>
              <a:rPr lang="en-US" sz="20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554215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Flash Questions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#1:</a:t>
            </a:r>
          </a:p>
          <a:p>
            <a:pPr marL="514350" indent="-514350">
              <a:buNone/>
            </a:pPr>
            <a:r>
              <a:rPr lang="en-US" sz="2400" b="1" dirty="0" smtClean="0"/>
              <a:t>Write down the output of the following code snippets. </a:t>
            </a:r>
          </a:p>
          <a:p>
            <a:pPr marL="514350" indent="-514350">
              <a:buNone/>
            </a:pPr>
            <a:endParaRPr lang="en-US" sz="2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3048000"/>
            <a:ext cx="29418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c = 5;</a:t>
            </a:r>
          </a:p>
          <a:p>
            <a:r>
              <a:rPr lang="fr-FR" dirty="0" smtClean="0">
                <a:latin typeface="Courier New" pitchFamily="49" charset="0"/>
                <a:cs typeface="Courier New" pitchFamily="49" charset="0"/>
              </a:rPr>
              <a:t>cout &lt;&lt; c &lt;&lt;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fr-FR" dirty="0" smtClean="0">
                <a:latin typeface="Courier New" pitchFamily="49" charset="0"/>
                <a:cs typeface="Courier New" pitchFamily="49" charset="0"/>
              </a:rPr>
              <a:t>cout &lt;&lt; 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c++ 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fr-FR" dirty="0" smtClean="0">
                <a:latin typeface="Courier New" pitchFamily="49" charset="0"/>
                <a:cs typeface="Courier New" pitchFamily="49" charset="0"/>
              </a:rPr>
              <a:t>cout &lt;&lt; c &lt;&lt;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3048000"/>
            <a:ext cx="29418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c = 5;</a:t>
            </a:r>
          </a:p>
          <a:p>
            <a:r>
              <a:rPr lang="fr-FR" dirty="0" smtClean="0">
                <a:latin typeface="Courier New" pitchFamily="49" charset="0"/>
                <a:cs typeface="Courier New" pitchFamily="49" charset="0"/>
              </a:rPr>
              <a:t>cout &lt;&lt; c &lt;&lt;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fr-FR" dirty="0" smtClean="0">
                <a:latin typeface="Courier New" pitchFamily="49" charset="0"/>
                <a:cs typeface="Courier New" pitchFamily="49" charset="0"/>
              </a:rPr>
              <a:t>cout &lt;&lt; 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++c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fr-FR" dirty="0" smtClean="0">
                <a:latin typeface="Courier New" pitchFamily="49" charset="0"/>
                <a:cs typeface="Courier New" pitchFamily="49" charset="0"/>
              </a:rPr>
              <a:t>cout &lt;&lt; c &lt;&lt;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12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Flash Questions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#2:</a:t>
            </a:r>
          </a:p>
          <a:p>
            <a:pPr marL="514350" indent="-514350">
              <a:buNone/>
            </a:pPr>
            <a:r>
              <a:rPr lang="en-US" sz="2400" b="1" dirty="0" smtClean="0"/>
              <a:t>Write down the output of the following code snippets. </a:t>
            </a:r>
          </a:p>
          <a:p>
            <a:pPr marL="514350" indent="-514350">
              <a:buNone/>
            </a:pPr>
            <a:endParaRPr lang="en-US" sz="2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3048000"/>
            <a:ext cx="34932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 = 0;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 (c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1)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&lt;&lt; "YES" &lt;&lt;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&lt;&lt; "NO" &lt;&lt;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88736" y="3048000"/>
            <a:ext cx="34932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 = 0;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 (c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1)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&lt;&lt; "YES" &lt;&lt;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&lt;&lt; "NO" &lt;&lt;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68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451" y="1124744"/>
            <a:ext cx="8686800" cy="114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3200" dirty="0" smtClean="0"/>
              <a:t>Multi Selection: The</a:t>
            </a:r>
            <a:r>
              <a:rPr lang="de-DE" sz="3200" i="1" dirty="0" smtClean="0"/>
              <a:t> switch </a:t>
            </a:r>
            <a:r>
              <a:rPr lang="de-DE" sz="3200" dirty="0" smtClean="0"/>
              <a:t>statement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46856" y="19888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Selection between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multiple courses of actions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based on possible values of a variable or expression (switch value)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switch value must be a constant integral expression, e.g., </a:t>
            </a:r>
          </a:p>
          <a:p>
            <a:pPr marL="1371600" lvl="2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0" dirty="0" smtClean="0">
                <a:latin typeface="+mj-lt"/>
              </a:rPr>
              <a:t>integer</a:t>
            </a:r>
          </a:p>
          <a:p>
            <a:pPr marL="1371600" lvl="2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0" dirty="0" smtClean="0">
                <a:latin typeface="+mj-lt"/>
              </a:rPr>
              <a:t>character constant</a:t>
            </a:r>
          </a:p>
          <a:p>
            <a:pPr marL="1371600" lvl="2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enumeration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068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24744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Flash Questions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#3:</a:t>
            </a:r>
          </a:p>
          <a:p>
            <a:pPr marL="0" indent="0">
              <a:buNone/>
            </a:pPr>
            <a:r>
              <a:rPr lang="en-US" sz="2400" b="1" dirty="0" smtClean="0"/>
              <a:t>Write down the output of the following code snippet. </a:t>
            </a:r>
          </a:p>
          <a:p>
            <a:pPr marL="0" indent="0">
              <a:buNone/>
            </a:pPr>
            <a:r>
              <a:rPr lang="en-US" sz="2400" b="1" dirty="0" smtClean="0"/>
              <a:t>Do you see a problem?</a:t>
            </a:r>
          </a:p>
          <a:p>
            <a:pPr marL="514350" indent="-514350">
              <a:buNone/>
            </a:pPr>
            <a:endParaRPr lang="en-US" sz="2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3505200"/>
            <a:ext cx="85523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outerCond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innerCond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outerCond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innerCond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&lt;&lt; "Outer and inner Conditions are True" &lt;&lt;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&lt;&lt; "Outer condition is false" &lt;&lt;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3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80728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Flash Questions - Solutions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#1: Post-increment vs. Pre-increment:</a:t>
            </a:r>
          </a:p>
          <a:p>
            <a:pPr marL="514350" indent="-514350">
              <a:buNone/>
            </a:pPr>
            <a:r>
              <a:rPr lang="en-US" sz="2400" b="1" dirty="0" smtClean="0"/>
              <a:t>Write down the output of the following code snippets. </a:t>
            </a:r>
          </a:p>
          <a:p>
            <a:pPr marL="514350" indent="-514350">
              <a:buNone/>
            </a:pPr>
            <a:endParaRPr lang="en-US" sz="2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1753" y="2636912"/>
            <a:ext cx="29418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c = 5;</a:t>
            </a:r>
          </a:p>
          <a:p>
            <a:r>
              <a:rPr lang="fr-FR" dirty="0" smtClean="0">
                <a:latin typeface="Courier New" pitchFamily="49" charset="0"/>
                <a:cs typeface="Courier New" pitchFamily="49" charset="0"/>
              </a:rPr>
              <a:t>cout &lt;&lt; c &lt;&lt;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fr-FR" dirty="0" smtClean="0">
                <a:latin typeface="Courier New" pitchFamily="49" charset="0"/>
                <a:cs typeface="Courier New" pitchFamily="49" charset="0"/>
              </a:rPr>
              <a:t>cout &lt;&lt; 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c++ 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fr-FR" dirty="0" smtClean="0">
                <a:latin typeface="Courier New" pitchFamily="49" charset="0"/>
                <a:cs typeface="Courier New" pitchFamily="49" charset="0"/>
              </a:rPr>
              <a:t>cout &lt;&lt; c &lt;&lt;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8403" y="2636912"/>
            <a:ext cx="29418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c = 5;</a:t>
            </a:r>
          </a:p>
          <a:p>
            <a:r>
              <a:rPr lang="fr-FR" dirty="0" smtClean="0">
                <a:latin typeface="Courier New" pitchFamily="49" charset="0"/>
                <a:cs typeface="Courier New" pitchFamily="49" charset="0"/>
              </a:rPr>
              <a:t>cout &lt;&lt; c &lt;&lt;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fr-FR" dirty="0" smtClean="0">
                <a:latin typeface="Courier New" pitchFamily="49" charset="0"/>
                <a:cs typeface="Courier New" pitchFamily="49" charset="0"/>
              </a:rPr>
              <a:t>cout &lt;&lt; 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++c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fr-FR" dirty="0" smtClean="0">
                <a:latin typeface="Courier New" pitchFamily="49" charset="0"/>
                <a:cs typeface="Courier New" pitchFamily="49" charset="0"/>
              </a:rPr>
              <a:t>cout &lt;&lt; c &lt;&lt;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3789040"/>
            <a:ext cx="3225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3789040"/>
            <a:ext cx="3225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0970" y="4733018"/>
            <a:ext cx="75996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latin typeface="+mj-lt"/>
              </a:rPr>
              <a:t>Morale</a:t>
            </a:r>
            <a:r>
              <a:rPr lang="en-US" sz="2400" b="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latin typeface="+mj-lt"/>
              </a:rPr>
              <a:t> </a:t>
            </a:r>
            <a:r>
              <a:rPr lang="en-US" sz="2000" b="0" dirty="0" smtClean="0">
                <a:latin typeface="+mj-lt"/>
              </a:rPr>
              <a:t>Always use pre-increment, unless you really need the ‘old’ value  </a:t>
            </a:r>
            <a:endParaRPr lang="en-US" sz="2400" b="0" dirty="0" smtClean="0">
              <a:latin typeface="+mj-lt"/>
            </a:endParaRPr>
          </a:p>
          <a:p>
            <a:pPr marL="166688" indent="-166688"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</a:rPr>
              <a:t>Pre-increment tends to be more efficient (post-increment may force the compiler to create a temporary variable)</a:t>
            </a:r>
          </a:p>
        </p:txBody>
      </p:sp>
    </p:spTree>
    <p:extLst>
      <p:ext uri="{BB962C8B-B14F-4D97-AF65-F5344CB8AC3E}">
        <p14:creationId xmlns:p14="http://schemas.microsoft.com/office/powerpoint/2010/main" val="420967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1052736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Flash Questions - Solutions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#2: Assignment vs. Equality</a:t>
            </a:r>
          </a:p>
          <a:p>
            <a:pPr marL="514350" indent="-514350">
              <a:buNone/>
            </a:pPr>
            <a:r>
              <a:rPr lang="en-US" sz="2400" dirty="0" smtClean="0"/>
              <a:t>Write down the output of the following code snippets. </a:t>
            </a:r>
          </a:p>
          <a:p>
            <a:pPr marL="514350" indent="-514350"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2492896"/>
            <a:ext cx="34932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 = 0;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 (c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1)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&lt;&lt; "YES" &lt;&lt;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&lt;&lt; "NO" &lt;&lt;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88736" y="2539568"/>
            <a:ext cx="34932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 = 0;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 (c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1)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&lt;&lt; "YES" &lt;&lt;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&lt;&lt; "NO" &lt;&lt;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486" y="399512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400506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4287867"/>
            <a:ext cx="8001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Morale: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b="0" dirty="0" smtClean="0">
                <a:latin typeface="+mj-lt"/>
              </a:rPr>
              <a:t>Assignments are expressions and thus return a value (i.e., value of the right hand side)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b="0" dirty="0" smtClean="0">
                <a:latin typeface="+mj-lt"/>
              </a:rPr>
              <a:t>Better to use ‘!=“ or to reverse the arguments to avoid assignment – equality mismatch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b="0" dirty="0" smtClean="0">
                <a:latin typeface="+mj-lt"/>
              </a:rPr>
              <a:t>Recommendation: Make compile spot these mismatches </a:t>
            </a:r>
          </a:p>
          <a:p>
            <a:pPr marL="623888" lvl="1" indent="-166688"/>
            <a:endParaRPr lang="en-US" sz="2000" b="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75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52736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Flash Questions - Solutions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567333"/>
            <a:ext cx="82296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en-US" sz="2400" b="1" dirty="0" smtClean="0"/>
              <a:t>#3: Dangling </a:t>
            </a:r>
            <a:r>
              <a:rPr lang="en-US" sz="2400" b="1" i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400" b="1" dirty="0" smtClean="0"/>
              <a:t> Problem</a:t>
            </a:r>
          </a:p>
          <a:p>
            <a:pPr marL="0" indent="0">
              <a:buNone/>
            </a:pPr>
            <a:r>
              <a:rPr lang="en-US" sz="2000" b="1" dirty="0" smtClean="0"/>
              <a:t>Write down the output of the following code snippet. </a:t>
            </a:r>
          </a:p>
          <a:p>
            <a:pPr marL="0" indent="0">
              <a:buNone/>
            </a:pPr>
            <a:r>
              <a:rPr lang="en-US" sz="2000" b="1" dirty="0" smtClean="0"/>
              <a:t>What is the problematic here?</a:t>
            </a:r>
          </a:p>
          <a:p>
            <a:pPr marL="514350" indent="-514350">
              <a:buNone/>
            </a:pPr>
            <a:endParaRPr lang="en-US" sz="2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72187" y="2776860"/>
            <a:ext cx="777328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outerCond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innerCond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outerCond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innerCond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&lt;&lt; "Outer and inner Conditions are True" &lt;&lt;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&lt;&lt; "Outer condition is false" &lt;&lt;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48387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--no output--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085184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Morale:</a:t>
            </a:r>
          </a:p>
          <a:p>
            <a:pPr marL="623888" lvl="1" indent="-166688">
              <a:buFontTx/>
              <a:buChar char="-"/>
            </a:pPr>
            <a:r>
              <a:rPr lang="en-US" sz="2000" b="0" dirty="0" smtClean="0">
                <a:latin typeface="+mj-lt"/>
              </a:rPr>
              <a:t>else always associates with the nearest condition. </a:t>
            </a:r>
          </a:p>
          <a:p>
            <a:pPr marL="623888" lvl="1" indent="-166688">
              <a:buFontTx/>
              <a:buChar char="-"/>
            </a:pPr>
            <a:r>
              <a:rPr lang="en-US" sz="2000" b="0" dirty="0" smtClean="0">
                <a:latin typeface="+mj-lt"/>
              </a:rPr>
              <a:t>Use brackets {} to ‘overwrite’ this rule</a:t>
            </a:r>
          </a:p>
        </p:txBody>
      </p:sp>
    </p:spTree>
    <p:extLst>
      <p:ext uri="{BB962C8B-B14F-4D97-AF65-F5344CB8AC3E}">
        <p14:creationId xmlns:p14="http://schemas.microsoft.com/office/powerpoint/2010/main" val="353972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686800" cy="114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3200" i="1" dirty="0" smtClean="0"/>
              <a:t>switch</a:t>
            </a:r>
            <a:r>
              <a:rPr lang="de-DE" sz="3200" dirty="0" smtClean="0"/>
              <a:t> Statement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5105400" cy="4525963"/>
          </a:xfrm>
        </p:spPr>
        <p:txBody>
          <a:bodyPr>
            <a:noAutofit/>
          </a:bodyPr>
          <a:lstStyle/>
          <a:p>
            <a:pPr lvl="1">
              <a:buNone/>
            </a:pPr>
            <a:endParaRPr lang="de-DE" sz="400" b="1" dirty="0" smtClean="0"/>
          </a:p>
          <a:p>
            <a:pPr lvl="1">
              <a:buNone/>
            </a:pPr>
            <a:r>
              <a:rPr lang="de-DE" sz="1800" b="1" dirty="0" smtClean="0"/>
              <a:t>switch</a:t>
            </a:r>
            <a:r>
              <a:rPr lang="de-DE" sz="1800" dirty="0" smtClean="0"/>
              <a:t> (</a:t>
            </a:r>
            <a:r>
              <a:rPr lang="de-DE" sz="1800" i="1" dirty="0" smtClean="0"/>
              <a:t>integral expression</a:t>
            </a:r>
            <a:r>
              <a:rPr lang="de-DE" sz="1800" dirty="0" smtClean="0"/>
              <a:t>) </a:t>
            </a:r>
          </a:p>
          <a:p>
            <a:pPr lvl="1">
              <a:buNone/>
            </a:pPr>
            <a:r>
              <a:rPr lang="de-DE" sz="1800" dirty="0" smtClean="0"/>
              <a:t>{</a:t>
            </a:r>
          </a:p>
          <a:p>
            <a:pPr lvl="1">
              <a:buNone/>
            </a:pPr>
            <a:r>
              <a:rPr lang="de-DE" sz="1800" dirty="0" smtClean="0"/>
              <a:t>	</a:t>
            </a:r>
            <a:r>
              <a:rPr lang="de-DE" sz="1800" b="1" dirty="0" smtClean="0"/>
              <a:t>case</a:t>
            </a:r>
            <a:r>
              <a:rPr lang="de-DE" sz="1800" dirty="0" smtClean="0"/>
              <a:t> </a:t>
            </a:r>
            <a:r>
              <a:rPr lang="en-US" sz="1800" dirty="0" smtClean="0"/>
              <a:t>‘value_1’:</a:t>
            </a:r>
          </a:p>
          <a:p>
            <a:pPr lvl="1">
              <a:buNone/>
            </a:pPr>
            <a:r>
              <a:rPr lang="en-US" sz="1800" dirty="0" smtClean="0"/>
              <a:t>		   statement 1;</a:t>
            </a:r>
          </a:p>
          <a:p>
            <a:pPr lvl="1">
              <a:buNone/>
            </a:pPr>
            <a:r>
              <a:rPr lang="en-US" sz="1800" dirty="0" smtClean="0"/>
              <a:t>		   statement 2;</a:t>
            </a:r>
          </a:p>
          <a:p>
            <a:pPr lvl="1">
              <a:buNone/>
            </a:pPr>
            <a:r>
              <a:rPr lang="en-US" sz="1800" dirty="0" smtClean="0"/>
              <a:t>          </a:t>
            </a:r>
            <a:r>
              <a:rPr lang="en-US" sz="1800" b="1" dirty="0" smtClean="0"/>
              <a:t>break</a:t>
            </a:r>
            <a:r>
              <a:rPr lang="en-US" sz="1800" dirty="0" smtClean="0"/>
              <a:t>;</a:t>
            </a:r>
            <a:endParaRPr lang="de-DE" sz="1800" dirty="0" smtClean="0"/>
          </a:p>
          <a:p>
            <a:pPr lvl="1">
              <a:buNone/>
            </a:pPr>
            <a:r>
              <a:rPr lang="de-DE" sz="1800" b="1" dirty="0" smtClean="0"/>
              <a:t>	case</a:t>
            </a:r>
            <a:r>
              <a:rPr lang="de-DE" sz="1800" dirty="0" smtClean="0"/>
              <a:t> </a:t>
            </a:r>
            <a:r>
              <a:rPr lang="en-US" sz="1800" dirty="0" smtClean="0"/>
              <a:t>‘value_2’:</a:t>
            </a:r>
          </a:p>
          <a:p>
            <a:pPr lvl="1">
              <a:buNone/>
            </a:pPr>
            <a:r>
              <a:rPr lang="en-US" sz="1800" dirty="0" smtClean="0"/>
              <a:t>		    …</a:t>
            </a:r>
          </a:p>
          <a:p>
            <a:pPr lvl="1">
              <a:buNone/>
            </a:pPr>
            <a:r>
              <a:rPr lang="en-US" sz="1800" dirty="0" smtClean="0"/>
              <a:t>		    </a:t>
            </a:r>
            <a:r>
              <a:rPr lang="en-US" sz="1800" b="1" dirty="0" smtClean="0"/>
              <a:t>break;</a:t>
            </a:r>
          </a:p>
          <a:p>
            <a:pPr lvl="1">
              <a:buNone/>
            </a:pPr>
            <a:r>
              <a:rPr lang="en-US" sz="1800" dirty="0" smtClean="0"/>
              <a:t>	</a:t>
            </a:r>
            <a:r>
              <a:rPr lang="de-DE" sz="1800" b="1" dirty="0" smtClean="0"/>
              <a:t> case</a:t>
            </a:r>
            <a:r>
              <a:rPr lang="de-DE" sz="1800" dirty="0" smtClean="0"/>
              <a:t> </a:t>
            </a:r>
            <a:r>
              <a:rPr lang="en-US" sz="1800" dirty="0" smtClean="0"/>
              <a:t>‘</a:t>
            </a:r>
            <a:r>
              <a:rPr lang="en-US" sz="1800" dirty="0" err="1" smtClean="0"/>
              <a:t>value_n</a:t>
            </a:r>
            <a:r>
              <a:rPr lang="en-US" sz="1800" dirty="0" smtClean="0"/>
              <a:t>’:</a:t>
            </a:r>
          </a:p>
          <a:p>
            <a:pPr lvl="1">
              <a:buNone/>
            </a:pPr>
            <a:r>
              <a:rPr lang="en-US" sz="1800" dirty="0" smtClean="0"/>
              <a:t>	  …</a:t>
            </a:r>
            <a:endParaRPr lang="de-DE" sz="1800" dirty="0" smtClean="0"/>
          </a:p>
          <a:p>
            <a:pPr lvl="1">
              <a:buNone/>
            </a:pPr>
            <a:r>
              <a:rPr lang="de-DE" sz="1800" dirty="0" smtClean="0"/>
              <a:t>      </a:t>
            </a:r>
            <a:r>
              <a:rPr lang="de-DE" sz="1800" b="1" dirty="0" smtClean="0"/>
              <a:t>default:</a:t>
            </a:r>
            <a:r>
              <a:rPr lang="de-DE" sz="1800" dirty="0" smtClean="0"/>
              <a:t> </a:t>
            </a:r>
          </a:p>
          <a:p>
            <a:pPr lvl="1">
              <a:buNone/>
            </a:pPr>
            <a:r>
              <a:rPr lang="de-DE" sz="1800" dirty="0" smtClean="0"/>
              <a:t>		    </a:t>
            </a:r>
          </a:p>
          <a:p>
            <a:pPr lvl="1">
              <a:buNone/>
            </a:pPr>
            <a:r>
              <a:rPr lang="de-DE" sz="1800" dirty="0" smtClean="0"/>
              <a:t>}</a:t>
            </a:r>
          </a:p>
          <a:p>
            <a:pPr lvl="1">
              <a:buNone/>
            </a:pPr>
            <a:endParaRPr lang="de-DE" sz="400" b="1" dirty="0" smtClean="0"/>
          </a:p>
          <a:p>
            <a:endParaRPr lang="de-DE" sz="500" dirty="0" smtClean="0"/>
          </a:p>
          <a:p>
            <a:endParaRPr lang="de-DE" sz="500" dirty="0"/>
          </a:p>
        </p:txBody>
      </p:sp>
      <p:sp>
        <p:nvSpPr>
          <p:cNvPr id="4" name="Right Brace 3"/>
          <p:cNvSpPr/>
          <p:nvPr/>
        </p:nvSpPr>
        <p:spPr>
          <a:xfrm>
            <a:off x="2843808" y="2460958"/>
            <a:ext cx="304800" cy="609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ight Brace 5"/>
          <p:cNvSpPr/>
          <p:nvPr/>
        </p:nvSpPr>
        <p:spPr>
          <a:xfrm>
            <a:off x="2843808" y="3370385"/>
            <a:ext cx="228600" cy="381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Box 7"/>
          <p:cNvSpPr txBox="1"/>
          <p:nvPr/>
        </p:nvSpPr>
        <p:spPr>
          <a:xfrm>
            <a:off x="3419872" y="3351275"/>
            <a:ext cx="42147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Ensures that the remaining cases are skipped</a:t>
            </a:r>
            <a:endParaRPr lang="en-US" sz="2000" b="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31489" y="2565703"/>
            <a:ext cx="4749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Executed if integral expression is of ‘value_1‘</a:t>
            </a:r>
            <a:endParaRPr lang="en-US" sz="2000" b="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2985" y="4854714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Optional! Taken, if the integral expression corresponds to </a:t>
            </a:r>
            <a:r>
              <a:rPr lang="en-US" sz="2000" b="0" i="1" dirty="0" smtClean="0">
                <a:latin typeface="+mj-lt"/>
              </a:rPr>
              <a:t>none </a:t>
            </a:r>
            <a:r>
              <a:rPr lang="en-US" sz="2000" b="0" dirty="0" smtClean="0">
                <a:latin typeface="+mj-lt"/>
              </a:rPr>
              <a:t>of the case values. </a:t>
            </a:r>
            <a:endParaRPr lang="en-US" sz="2000" b="0" dirty="0">
              <a:latin typeface="+mj-lt"/>
            </a:endParaRPr>
          </a:p>
        </p:txBody>
      </p:sp>
      <p:sp>
        <p:nvSpPr>
          <p:cNvPr id="12" name="Right Brace 5"/>
          <p:cNvSpPr/>
          <p:nvPr/>
        </p:nvSpPr>
        <p:spPr>
          <a:xfrm>
            <a:off x="2975248" y="5018157"/>
            <a:ext cx="228600" cy="381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550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  <p:bldP spid="9" grpId="0"/>
      <p:bldP spid="11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686800" cy="114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3200" i="1" dirty="0" smtClean="0"/>
              <a:t>switch</a:t>
            </a:r>
            <a:r>
              <a:rPr lang="de-DE" sz="3200" dirty="0" smtClean="0"/>
              <a:t> Statement (cont.)</a:t>
            </a:r>
          </a:p>
        </p:txBody>
      </p:sp>
      <p:pic>
        <p:nvPicPr>
          <p:cNvPr id="6" name="Picture 4" descr="C:\WINDOWS\Desktop\Oh_type\sacitch_C++_ppt\gif\savitchc02d_p64_2of2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5342483" cy="404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25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114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3200" dirty="0" smtClean="0"/>
              <a:t>Repetition Structures</a:t>
            </a:r>
            <a:endParaRPr lang="de-D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711349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Enable programs to perform statements </a:t>
            </a:r>
            <a:r>
              <a:rPr lang="en-US" sz="2400" i="1" dirty="0" smtClean="0"/>
              <a:t>repetitively</a:t>
            </a:r>
            <a:r>
              <a:rPr lang="en-US" sz="2400" dirty="0" smtClean="0"/>
              <a:t> as long as the </a:t>
            </a:r>
            <a:r>
              <a:rPr lang="en-US" sz="2400" i="1" dirty="0" smtClean="0"/>
              <a:t>loop-continuation condition</a:t>
            </a:r>
            <a:r>
              <a:rPr lang="en-US" sz="2400" dirty="0" smtClean="0"/>
              <a:t> remains true. </a:t>
            </a:r>
          </a:p>
          <a:p>
            <a:r>
              <a:rPr lang="en-US" sz="2400" b="1" i="1" dirty="0" smtClean="0"/>
              <a:t>while</a:t>
            </a:r>
            <a:r>
              <a:rPr lang="en-US" sz="2400" b="1" dirty="0" smtClean="0"/>
              <a:t> </a:t>
            </a:r>
            <a:r>
              <a:rPr lang="en-US" sz="2400" dirty="0" smtClean="0"/>
              <a:t>– loop</a:t>
            </a:r>
          </a:p>
          <a:p>
            <a:pPr lvl="1"/>
            <a:r>
              <a:rPr lang="en-US" sz="2000" dirty="0" smtClean="0"/>
              <a:t>loop body may or may not be executed</a:t>
            </a:r>
          </a:p>
          <a:p>
            <a:r>
              <a:rPr lang="en-US" sz="2400" b="1" i="1" dirty="0" smtClean="0"/>
              <a:t>do</a:t>
            </a:r>
            <a:r>
              <a:rPr lang="en-US" sz="2400" dirty="0" smtClean="0"/>
              <a:t>...</a:t>
            </a:r>
            <a:r>
              <a:rPr lang="en-US" sz="2400" b="1" i="1" dirty="0" smtClean="0"/>
              <a:t>while</a:t>
            </a:r>
            <a:r>
              <a:rPr lang="en-US" sz="2400" dirty="0" smtClean="0"/>
              <a:t> loop</a:t>
            </a:r>
          </a:p>
          <a:p>
            <a:pPr lvl="1"/>
            <a:r>
              <a:rPr lang="en-US" sz="2000" dirty="0" smtClean="0"/>
              <a:t>loop body is executed at least once</a:t>
            </a:r>
          </a:p>
          <a:p>
            <a:r>
              <a:rPr lang="en-US" sz="2400" b="1" i="1" dirty="0" smtClean="0"/>
              <a:t>for</a:t>
            </a:r>
            <a:r>
              <a:rPr lang="en-US" sz="2400" b="1" dirty="0" smtClean="0"/>
              <a:t> </a:t>
            </a:r>
            <a:r>
              <a:rPr lang="en-US" sz="2400" dirty="0" smtClean="0"/>
              <a:t>loop</a:t>
            </a:r>
          </a:p>
          <a:p>
            <a:pPr lvl="1"/>
            <a:r>
              <a:rPr lang="en-US" sz="2000" dirty="0" smtClean="0"/>
              <a:t>ideal for counter controlled repetition</a:t>
            </a:r>
          </a:p>
          <a:p>
            <a:pPr lvl="1"/>
            <a:r>
              <a:rPr lang="en-US" sz="2000" dirty="0" smtClean="0"/>
              <a:t>loop body may or may not be executed</a:t>
            </a:r>
          </a:p>
          <a:p>
            <a:endParaRPr lang="de-DE" sz="2400" b="1" dirty="0" smtClean="0"/>
          </a:p>
          <a:p>
            <a:endParaRPr lang="de-DE" sz="2400" b="1" dirty="0" smtClean="0"/>
          </a:p>
          <a:p>
            <a:endParaRPr lang="de-DE" sz="2400" dirty="0" smtClean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48362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ts val="0"/>
          </a:spcBef>
          <a:spcAft>
            <a:spcPct val="0"/>
          </a:spcAft>
          <a:buClrTx/>
          <a:buSzTx/>
          <a:buFontTx/>
          <a:buNone/>
          <a:tabLst/>
          <a:defRPr kumimoji="0" b="0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2621</Words>
  <Application>Microsoft Office PowerPoint</Application>
  <PresentationFormat>Bildschirmpräsentation (4:3)</PresentationFormat>
  <Paragraphs>587</Paragraphs>
  <Slides>63</Slides>
  <Notes>54</Notes>
  <HiddenSlides>0</HiddenSlides>
  <MMClips>0</MMClips>
  <ScaleCrop>false</ScaleCrop>
  <HeadingPairs>
    <vt:vector size="6" baseType="variant"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63</vt:i4>
      </vt:variant>
    </vt:vector>
  </HeadingPairs>
  <TitlesOfParts>
    <vt:vector size="66" baseType="lpstr">
      <vt:lpstr>Default Design</vt:lpstr>
      <vt:lpstr>Custom Design</vt:lpstr>
      <vt:lpstr>Document</vt:lpstr>
      <vt:lpstr>COMP 345:  Advanced Program Design with C++  </vt:lpstr>
      <vt:lpstr>Selection Structure: if</vt:lpstr>
      <vt:lpstr>Selection Structure: if-else</vt:lpstr>
      <vt:lpstr>Ternary Conditional Operator (?:)</vt:lpstr>
      <vt:lpstr>Ternary Conditional Operator (?:)</vt:lpstr>
      <vt:lpstr>Multi Selection: The switch statement</vt:lpstr>
      <vt:lpstr>switch Statement (cont.)</vt:lpstr>
      <vt:lpstr>switch Statement (cont.)</vt:lpstr>
      <vt:lpstr>Repetition Structures</vt:lpstr>
      <vt:lpstr>The while loop</vt:lpstr>
      <vt:lpstr>do-while Loop Syntax</vt:lpstr>
      <vt:lpstr>do-while Loop Example</vt:lpstr>
      <vt:lpstr>while vs. do-while</vt:lpstr>
      <vt:lpstr>The for loop</vt:lpstr>
      <vt:lpstr>The for loop (cont.)</vt:lpstr>
      <vt:lpstr>break and continue</vt:lpstr>
      <vt:lpstr>C++ User-defined Data Types</vt:lpstr>
      <vt:lpstr>Type Synonymons</vt:lpstr>
      <vt:lpstr>Enumerations</vt:lpstr>
      <vt:lpstr>Functions</vt:lpstr>
      <vt:lpstr>C++ Math Library Functions</vt:lpstr>
      <vt:lpstr>PowerPoint-Präsentation</vt:lpstr>
      <vt:lpstr>Function Definitions</vt:lpstr>
      <vt:lpstr>Function Definitions</vt:lpstr>
      <vt:lpstr>Function Prototypes</vt:lpstr>
      <vt:lpstr>Parameter Passing</vt:lpstr>
      <vt:lpstr>Call by Value</vt:lpstr>
      <vt:lpstr>Call by Reference</vt:lpstr>
      <vt:lpstr>Call by Constant Reference</vt:lpstr>
      <vt:lpstr>The Function Call Stack</vt:lpstr>
      <vt:lpstr>Inline Functions</vt:lpstr>
      <vt:lpstr>Function Overloading</vt:lpstr>
      <vt:lpstr>Recursive Functions</vt:lpstr>
      <vt:lpstr>Recursive Function: Example</vt:lpstr>
      <vt:lpstr>Infinite Recursion</vt:lpstr>
      <vt:lpstr>Stacks for Recursion</vt:lpstr>
      <vt:lpstr>Recursion—A Closer Look</vt:lpstr>
      <vt:lpstr>Function Definition for power()</vt:lpstr>
      <vt:lpstr>Calling Function power()</vt:lpstr>
      <vt:lpstr>Calling Function power()</vt:lpstr>
      <vt:lpstr>Recursion Versus Iteration</vt:lpstr>
      <vt:lpstr>Arrays</vt:lpstr>
      <vt:lpstr>Accessing Arrays</vt:lpstr>
      <vt:lpstr>Array Program Example:  </vt:lpstr>
      <vt:lpstr>Array Program Example (cont) </vt:lpstr>
      <vt:lpstr>Major Array Pitfall</vt:lpstr>
      <vt:lpstr>Major Array Pitfall Example</vt:lpstr>
      <vt:lpstr>Defined Constant as Array Size</vt:lpstr>
      <vt:lpstr>Initializing Arrays</vt:lpstr>
      <vt:lpstr>Auto-Initializing Arrays</vt:lpstr>
      <vt:lpstr>Arrays in Functions</vt:lpstr>
      <vt:lpstr>Entire Arrays as Arguments</vt:lpstr>
      <vt:lpstr>Entire Array as Argument Example</vt:lpstr>
      <vt:lpstr>Array as Argument: How?</vt:lpstr>
      <vt:lpstr>The const Parameter Modifier</vt:lpstr>
      <vt:lpstr>Multidimensional Arrays</vt:lpstr>
      <vt:lpstr>Multidimensional Array Parameters</vt:lpstr>
      <vt:lpstr>Flash Questions</vt:lpstr>
      <vt:lpstr>Flash Questions</vt:lpstr>
      <vt:lpstr>Flash Questions</vt:lpstr>
      <vt:lpstr>Flash Questions - Solutions</vt:lpstr>
      <vt:lpstr>Flash Questions - Solutions</vt:lpstr>
      <vt:lpstr>Flash Questions - Solutions</vt:lpstr>
    </vt:vector>
  </TitlesOfParts>
  <Company>fbin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ct044</dc:creator>
  <cp:lastModifiedBy>Daniel Sinnig</cp:lastModifiedBy>
  <cp:revision>719</cp:revision>
  <dcterms:created xsi:type="dcterms:W3CDTF">2006-12-12T07:33:54Z</dcterms:created>
  <dcterms:modified xsi:type="dcterms:W3CDTF">2012-09-09T19:38:40Z</dcterms:modified>
</cp:coreProperties>
</file>