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6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9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0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1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5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8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0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1" r:id="rId1"/>
    <p:sldMasterId id="2147483675" r:id="rId2"/>
    <p:sldMasterId id="2147483689" r:id="rId3"/>
  </p:sldMasterIdLst>
  <p:notesMasterIdLst>
    <p:notesMasterId r:id="rId37"/>
  </p:notesMasterIdLst>
  <p:sldIdLst>
    <p:sldId id="359" r:id="rId4"/>
    <p:sldId id="257" r:id="rId5"/>
    <p:sldId id="268" r:id="rId6"/>
    <p:sldId id="340" r:id="rId7"/>
    <p:sldId id="291" r:id="rId8"/>
    <p:sldId id="365" r:id="rId9"/>
    <p:sldId id="338" r:id="rId10"/>
    <p:sldId id="336" r:id="rId11"/>
    <p:sldId id="337" r:id="rId12"/>
    <p:sldId id="360" r:id="rId13"/>
    <p:sldId id="273" r:id="rId14"/>
    <p:sldId id="258" r:id="rId15"/>
    <p:sldId id="335" r:id="rId16"/>
    <p:sldId id="366" r:id="rId17"/>
    <p:sldId id="348" r:id="rId18"/>
    <p:sldId id="353" r:id="rId19"/>
    <p:sldId id="368" r:id="rId20"/>
    <p:sldId id="354" r:id="rId21"/>
    <p:sldId id="369" r:id="rId22"/>
    <p:sldId id="370" r:id="rId23"/>
    <p:sldId id="371" r:id="rId24"/>
    <p:sldId id="373" r:id="rId25"/>
    <p:sldId id="349" r:id="rId26"/>
    <p:sldId id="364" r:id="rId27"/>
    <p:sldId id="374" r:id="rId28"/>
    <p:sldId id="320" r:id="rId29"/>
    <p:sldId id="339" r:id="rId30"/>
    <p:sldId id="287" r:id="rId31"/>
    <p:sldId id="325" r:id="rId32"/>
    <p:sldId id="323" r:id="rId33"/>
    <p:sldId id="322" r:id="rId34"/>
    <p:sldId id="334" r:id="rId35"/>
    <p:sldId id="26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0000"/>
    <a:srgbClr val="385D8A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1637" autoAdjust="0"/>
  </p:normalViewPr>
  <p:slideViewPr>
    <p:cSldViewPr snapToGrid="0">
      <p:cViewPr>
        <p:scale>
          <a:sx n="75" d="100"/>
          <a:sy n="75" d="100"/>
        </p:scale>
        <p:origin x="-26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6D2A7-C07C-4E9F-BC8B-D8C073D62F35}" type="datetimeFigureOut">
              <a:rPr lang="en-CA" smtClean="0"/>
              <a:pPr/>
              <a:t>2014-05-19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30DC1-15D6-4C5A-8247-9B9A3EE71F3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4458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SA" sz="1200" dirty="0" smtClean="0"/>
              <a:t>بسم</a:t>
            </a:r>
            <a:r>
              <a:rPr lang="ar-SA" sz="1200" baseline="0" dirty="0" smtClean="0"/>
              <a:t> الله الرحمن الرحيم</a:t>
            </a:r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0DC1-15D6-4C5A-8247-9B9A3EE71F30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306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Talk about different</a:t>
            </a:r>
            <a:r>
              <a:rPr lang="en-US" sz="1200" baseline="0" dirty="0" smtClean="0"/>
              <a:t> annealing time intervals.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is another option</a:t>
            </a:r>
            <a:r>
              <a:rPr lang="en-US" sz="1200" baseline="0" dirty="0" smtClean="0"/>
              <a:t> for an Overview slides using transitions.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Diffusivity of different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Single phase layer and two-phase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 am proud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Moving to diffusivity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We understood the shortcoming of the literature and we could discover all the expected phases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Results were comparable to the literature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breakdown of Canada’s emissions by economic sector shows the sources of Canada’s greenhouse gas (</a:t>
            </a:r>
            <a:r>
              <a:rPr lang="en-CA" dirty="0" smtClean="0"/>
              <a:t>GHG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emissions in 2012. The emissions can be attributed to seven key areas of the economy</a:t>
            </a:r>
          </a:p>
          <a:p>
            <a:pPr>
              <a:lnSpc>
                <a:spcPct val="80000"/>
              </a:lnSpc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smtClean="0"/>
              <a:t>Specific strength</a:t>
            </a:r>
            <a:r>
              <a:rPr lang="en-CA" sz="1200" baseline="0" dirty="0" smtClean="0"/>
              <a:t>= strength/density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aseline="0" dirty="0" smtClean="0"/>
              <a:t>Drives us to the following objectives</a:t>
            </a:r>
            <a:endParaRPr lang="en-CA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688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4CA402B3-C8F1-4C84-ACF9-8F0AFA044B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2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1380-1C2E-4743-A295-774EFB5859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202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B693-AAE0-4E97-8E7D-6643642542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789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BAE0274-8D49-4D25-9414-40E68D4A8C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214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71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84AF-6282-4B5E-80AE-F58C9E6E1D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633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5717-8BC6-4ABC-83DF-A326E34F13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248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4D12-BB5E-4471-889E-822FC9B158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259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9370-1B61-4AD1-8D4A-001F3A745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42921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AE6E-69C6-430F-B247-BA3E6F2197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715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F5075-2B1C-4DBD-8625-CA6CE0C7E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622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3CF9-79C3-4F91-868D-046E6651BE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77025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8CB8-912A-42FC-A613-FAD3276420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69620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BF85-080B-4802-A118-31A56CDDD6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69296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D700C0F5-EE4A-466A-904F-D8404AF252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04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82F0-2F5F-4A97-87BA-7B350E5E12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162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100D-83B3-4BFC-9BA5-C065FB12E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476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19017958-FA51-43EE-B74B-6E021126E5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38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013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076E-7458-480B-83D6-B749E516CA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038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BA1F-DE67-4DB4-9B7C-2E68D5E531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364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594B8-E65D-4941-B235-5AE1315DD8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117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AC03-19F8-4D50-993F-39A74DC139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159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81C7-73CE-403E-BC4E-4C37D6EDE5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26161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2CD6-7986-4128-8B7A-DEAB0B91F2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69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22AB-F033-4766-A516-A1EF4A3060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16431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E8DE-B840-46FD-AF53-2EB958708B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94077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75C-4F32-4053-8B2F-3B0A3D11C3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95307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630AF3AC-4C4F-4D3D-BCE0-DD553A51F9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09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A185-C75D-42A3-B9D5-F18FF4129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45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A028-8401-4A04-AA84-8D5D23E4AC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611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016637C2-6028-403B-84BD-8AEEDA1A2E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364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3E-5106-4564-B3B5-042A228526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099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58AF-718B-47EA-B276-F10DEFD98E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2671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4603-5993-4ADA-929E-42CA03AE6A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411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90AC-6491-408C-9FCE-4C636AF4F3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341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FF9C-AA58-4216-A9BF-F20C5CB99D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88490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B83-802D-40E6-99EE-7458A40CDC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8398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84222-A211-4DD1-8F52-797AD3842D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9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9415A-10E9-4BAA-87BF-932251A33A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2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ransition spd="slow"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98F3-CB1E-4BE2-A9D9-69CB454292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 spd="slow"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tags" Target="../tags/tag24.xml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.tiff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6.jpeg"/><Relationship Id="rId5" Type="http://schemas.openxmlformats.org/officeDocument/2006/relationships/image" Target="../media/image6.tiff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6.tiff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tags" Target="../tags/tag36.xml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.tiff"/><Relationship Id="rId11" Type="http://schemas.microsoft.com/office/2007/relationships/hdphoto" Target="../media/hdphoto5.wdp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9.wmf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microsoft.com/office/2007/relationships/hdphoto" Target="../media/hdphoto4.wdp"/><Relationship Id="rId1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microsoft.com/office/2007/relationships/hdphoto" Target="../media/hdphoto7.wdp"/><Relationship Id="rId3" Type="http://schemas.openxmlformats.org/officeDocument/2006/relationships/tags" Target="../tags/tag39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tiff"/><Relationship Id="rId11" Type="http://schemas.openxmlformats.org/officeDocument/2006/relationships/image" Target="../media/image43.tiff"/><Relationship Id="rId5" Type="http://schemas.openxmlformats.org/officeDocument/2006/relationships/notesSlide" Target="../notesSlides/notesSlide14.xml"/><Relationship Id="rId15" Type="http://schemas.microsoft.com/office/2007/relationships/hdphoto" Target="../media/hdphoto8.wdp"/><Relationship Id="rId10" Type="http://schemas.openxmlformats.org/officeDocument/2006/relationships/image" Target="../media/image42.tif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1.tiff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2.xml"/><Relationship Id="rId7" Type="http://schemas.openxmlformats.org/officeDocument/2006/relationships/image" Target="../media/image46.tif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tiff"/><Relationship Id="rId11" Type="http://schemas.openxmlformats.org/officeDocument/2006/relationships/image" Target="../media/image49.tiff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8.tif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7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45.xml"/><Relationship Id="rId7" Type="http://schemas.openxmlformats.org/officeDocument/2006/relationships/image" Target="../media/image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8.xml"/><Relationship Id="rId7" Type="http://schemas.openxmlformats.org/officeDocument/2006/relationships/image" Target="../media/image6.tiff"/><Relationship Id="rId12" Type="http://schemas.microsoft.com/office/2007/relationships/hdphoto" Target="../media/hdphoto9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52.emf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4.tif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59.png"/><Relationship Id="rId3" Type="http://schemas.openxmlformats.org/officeDocument/2006/relationships/tags" Target="../tags/tag51.xml"/><Relationship Id="rId7" Type="http://schemas.openxmlformats.org/officeDocument/2006/relationships/image" Target="../media/image7.png"/><Relationship Id="rId12" Type="http://schemas.microsoft.com/office/2007/relationships/hdphoto" Target="../media/hdphoto11.wdp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.tiff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60.emf"/><Relationship Id="rId10" Type="http://schemas.microsoft.com/office/2007/relationships/hdphoto" Target="../media/hdphoto10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7.png"/><Relationship Id="rId1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tags" Target="../tags/tag54.xml"/><Relationship Id="rId7" Type="http://schemas.openxmlformats.org/officeDocument/2006/relationships/image" Target="../media/image7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microsoft.com/office/2007/relationships/hdphoto" Target="../media/hdphoto13.wdp"/><Relationship Id="rId18" Type="http://schemas.openxmlformats.org/officeDocument/2006/relationships/image" Target="../media/image68.png"/><Relationship Id="rId3" Type="http://schemas.openxmlformats.org/officeDocument/2006/relationships/tags" Target="../tags/tag57.xml"/><Relationship Id="rId21" Type="http://schemas.microsoft.com/office/2007/relationships/hdphoto" Target="../media/hdphoto17.wdp"/><Relationship Id="rId7" Type="http://schemas.openxmlformats.org/officeDocument/2006/relationships/image" Target="../media/image63.wmf"/><Relationship Id="rId12" Type="http://schemas.openxmlformats.org/officeDocument/2006/relationships/image" Target="../media/image65.png"/><Relationship Id="rId17" Type="http://schemas.microsoft.com/office/2007/relationships/hdphoto" Target="../media/hdphoto15.wdp"/><Relationship Id="rId2" Type="http://schemas.openxmlformats.org/officeDocument/2006/relationships/tags" Target="../tags/tag56.xml"/><Relationship Id="rId16" Type="http://schemas.openxmlformats.org/officeDocument/2006/relationships/image" Target="../media/image67.jpeg"/><Relationship Id="rId20" Type="http://schemas.openxmlformats.org/officeDocument/2006/relationships/image" Target="../media/image69.jpeg"/><Relationship Id="rId1" Type="http://schemas.openxmlformats.org/officeDocument/2006/relationships/tags" Target="../tags/tag55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2.emf"/><Relationship Id="rId5" Type="http://schemas.openxmlformats.org/officeDocument/2006/relationships/slideLayout" Target="../slideLayouts/slideLayout3.xml"/><Relationship Id="rId15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16.wdp"/><Relationship Id="rId4" Type="http://schemas.openxmlformats.org/officeDocument/2006/relationships/tags" Target="../tags/tag58.xml"/><Relationship Id="rId9" Type="http://schemas.openxmlformats.org/officeDocument/2006/relationships/image" Target="../media/image6.tiff"/><Relationship Id="rId14" Type="http://schemas.openxmlformats.org/officeDocument/2006/relationships/image" Target="../media/image66.png"/><Relationship Id="rId22" Type="http://schemas.openxmlformats.org/officeDocument/2006/relationships/image" Target="../media/image70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1.xml"/><Relationship Id="rId7" Type="http://schemas.openxmlformats.org/officeDocument/2006/relationships/image" Target="../media/image71.emf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tags" Target="../tags/tag64.xml"/><Relationship Id="rId7" Type="http://schemas.openxmlformats.org/officeDocument/2006/relationships/image" Target="../media/image7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tags" Target="../tags/tag67.xml"/><Relationship Id="rId7" Type="http://schemas.openxmlformats.org/officeDocument/2006/relationships/image" Target="../media/image7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72.wm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7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13" Type="http://schemas.openxmlformats.org/officeDocument/2006/relationships/image" Target="../media/image30.png"/><Relationship Id="rId3" Type="http://schemas.openxmlformats.org/officeDocument/2006/relationships/tags" Target="../tags/tag73.xml"/><Relationship Id="rId7" Type="http://schemas.openxmlformats.org/officeDocument/2006/relationships/image" Target="../media/image7.png"/><Relationship Id="rId12" Type="http://schemas.openxmlformats.org/officeDocument/2006/relationships/image" Target="../media/image79.emf"/><Relationship Id="rId17" Type="http://schemas.openxmlformats.org/officeDocument/2006/relationships/image" Target="../media/image34.png"/><Relationship Id="rId2" Type="http://schemas.openxmlformats.org/officeDocument/2006/relationships/tags" Target="../tags/tag72.xml"/><Relationship Id="rId16" Type="http://schemas.openxmlformats.org/officeDocument/2006/relationships/image" Target="../media/image81.wmf"/><Relationship Id="rId1" Type="http://schemas.openxmlformats.org/officeDocument/2006/relationships/tags" Target="../tags/tag71.xml"/><Relationship Id="rId6" Type="http://schemas.openxmlformats.org/officeDocument/2006/relationships/image" Target="../media/image6.tiff"/><Relationship Id="rId11" Type="http://schemas.openxmlformats.org/officeDocument/2006/relationships/image" Target="../media/image78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80.emf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2.tiff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.tiff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tiff"/><Relationship Id="rId9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tags" Target="../tags/tag15.xml"/><Relationship Id="rId7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.tiff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tiff"/><Relationship Id="rId11" Type="http://schemas.microsoft.com/office/2007/relationships/hdphoto" Target="../media/hdphoto2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0.pn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3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tags" Target="../tags/tag2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259088" y="4886672"/>
            <a:ext cx="2625824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By</a:t>
            </a:r>
          </a:p>
          <a:p>
            <a:pPr marL="0" indent="0" algn="ctr">
              <a:buNone/>
            </a:pPr>
            <a:r>
              <a:rPr lang="en-US" sz="2000" b="1" dirty="0" smtClean="0"/>
              <a:t>Ahmad O. Mostafa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7818" y="1141623"/>
            <a:ext cx="8728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Experimental Investigation of the Phase Equilibria in the </a:t>
            </a:r>
            <a:endParaRPr lang="en-CA" sz="2400" b="1" dirty="0" smtClean="0"/>
          </a:p>
          <a:p>
            <a:pPr algn="ctr"/>
            <a:r>
              <a:rPr lang="en-CA" sz="2400" b="1" dirty="0" smtClean="0"/>
              <a:t>Mg-Mn-</a:t>
            </a:r>
            <a:r>
              <a:rPr lang="en-CA" sz="2400" b="1" dirty="0"/>
              <a:t>{Ce, Nd} and Ce-Mg-Zn Ternary Systems and Diffusivity Measurements of the Mg-{Ce, Nd, Zn} </a:t>
            </a:r>
            <a:endParaRPr lang="en-CA" sz="2400" b="1" dirty="0" smtClean="0"/>
          </a:p>
          <a:p>
            <a:pPr algn="ctr"/>
            <a:r>
              <a:rPr lang="en-CA" sz="2400" b="1" dirty="0" smtClean="0"/>
              <a:t>and </a:t>
            </a:r>
            <a:r>
              <a:rPr lang="en-CA" sz="2400" b="1" dirty="0"/>
              <a:t>Zn-{Ce, Nd} Binary Systems</a:t>
            </a:r>
          </a:p>
        </p:txBody>
      </p:sp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028020" y="5940152"/>
            <a:ext cx="3087960" cy="917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+mn-lt"/>
              </a:rPr>
              <a:t>Supervisor</a:t>
            </a:r>
          </a:p>
          <a:p>
            <a:pPr algn="ctr"/>
            <a:r>
              <a:rPr lang="en-US" b="1" dirty="0" smtClean="0">
                <a:latin typeface="+mn-lt"/>
              </a:rPr>
              <a:t>Dr. Mamoun Medraj</a:t>
            </a:r>
            <a:endParaRPr lang="en-US" b="1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30" y="-27384"/>
            <a:ext cx="3546140" cy="1169007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763688" y="2991067"/>
            <a:ext cx="5616624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dirty="0" smtClean="0">
                <a:latin typeface="+mj-lt"/>
              </a:rPr>
              <a:t>Doctoral Thesis Defense Presentation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>
                <a:latin typeface="+mj-lt"/>
              </a:rPr>
              <a:t>May 20</a:t>
            </a:r>
            <a:r>
              <a:rPr lang="en-US" sz="1800" baseline="30000" dirty="0" smtClean="0">
                <a:latin typeface="+mj-lt"/>
              </a:rPr>
              <a:t>th</a:t>
            </a:r>
            <a:r>
              <a:rPr lang="en-US" sz="1800" dirty="0" smtClean="0">
                <a:latin typeface="+mj-lt"/>
              </a:rPr>
              <a:t> , 2014</a:t>
            </a:r>
            <a:endParaRPr lang="en-CA" sz="1800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en-CA" sz="1800" dirty="0" smtClean="0">
                <a:latin typeface="+mj-lt"/>
              </a:rPr>
              <a:t>Mechanical Engineering</a:t>
            </a:r>
          </a:p>
          <a:p>
            <a:pPr algn="ctr">
              <a:spcBef>
                <a:spcPts val="0"/>
              </a:spcBef>
            </a:pPr>
            <a:r>
              <a:rPr lang="en-CA" sz="1800" dirty="0" smtClean="0">
                <a:latin typeface="+mj-lt"/>
              </a:rPr>
              <a:t>at</a:t>
            </a:r>
            <a:endParaRPr lang="en-CA" sz="1800" dirty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en-CA" sz="1800" dirty="0">
                <a:latin typeface="+mj-lt"/>
              </a:rPr>
              <a:t>Concordia University</a:t>
            </a:r>
          </a:p>
          <a:p>
            <a:pPr algn="ctr">
              <a:spcBef>
                <a:spcPts val="0"/>
              </a:spcBef>
            </a:pPr>
            <a:r>
              <a:rPr lang="en-CA" sz="1800" dirty="0">
                <a:latin typeface="+mj-lt"/>
              </a:rPr>
              <a:t>Montreal, Quebec, Canada</a:t>
            </a:r>
          </a:p>
        </p:txBody>
      </p:sp>
      <p:pic>
        <p:nvPicPr>
          <p:cNvPr id="7" name="Picture 2" descr="C:\Users\Ahmad Omar\Desktop\Defense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60"/>
          <a:stretch/>
        </p:blipFill>
        <p:spPr bwMode="auto">
          <a:xfrm>
            <a:off x="-69046" y="0"/>
            <a:ext cx="137127" cy="6900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220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Binary diffusivity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209603" y="1145818"/>
            <a:ext cx="2912318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900" b="1" dirty="0" smtClean="0">
                <a:solidFill>
                  <a:schemeClr val="bg1"/>
                </a:solidFill>
              </a:rPr>
              <a:t>Literature review</a:t>
            </a:r>
            <a:endParaRPr lang="en-CA" sz="29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60709" y="1626200"/>
            <a:ext cx="2743100" cy="2270717"/>
            <a:chOff x="3538189" y="584650"/>
            <a:chExt cx="2743100" cy="227071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189" y="584650"/>
              <a:ext cx="2743100" cy="2058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590805" y="2609146"/>
              <a:ext cx="25739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000" dirty="0"/>
                <a:t> S. </a:t>
              </a:r>
              <a:r>
                <a:rPr lang="en-CA" sz="1000" dirty="0" smtClean="0"/>
                <a:t>Brennan et al., ICCMA, </a:t>
              </a:r>
              <a:r>
                <a:rPr lang="en-CA" sz="1000" dirty="0"/>
                <a:t>2012, pp. 417-421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32259" y="2227568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400°C</a:t>
              </a:r>
              <a:endParaRPr lang="en-CA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900" y="1664598"/>
            <a:ext cx="2713532" cy="2420129"/>
            <a:chOff x="556900" y="623048"/>
            <a:chExt cx="2713532" cy="24201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623048"/>
              <a:ext cx="2620130" cy="2020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56900" y="2643067"/>
              <a:ext cx="27135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000" dirty="0" smtClean="0"/>
                <a:t>Xu et al., </a:t>
              </a:r>
              <a:r>
                <a:rPr lang="en-CA" sz="1000" dirty="0"/>
                <a:t>Journal of Materials Research, 16 (2001) 3287-3292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4145" y="2089069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5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00°C</a:t>
              </a:r>
              <a:endParaRPr lang="en-CA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11560" y="584301"/>
            <a:ext cx="83780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CA" sz="2000" b="1" dirty="0">
                <a:solidFill>
                  <a:srgbClr val="FF0000"/>
                </a:solidFill>
              </a:rPr>
              <a:t>No</a:t>
            </a:r>
            <a:r>
              <a:rPr lang="en-CA" sz="2000" dirty="0"/>
              <a:t> diffusion information could be found about the </a:t>
            </a:r>
            <a:r>
              <a:rPr lang="en-CA" sz="2000" b="1" dirty="0">
                <a:solidFill>
                  <a:srgbClr val="FF0000"/>
                </a:solidFill>
              </a:rPr>
              <a:t>Zn-{Ce, Nd} systems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sz="2000" dirty="0" smtClean="0"/>
              <a:t>The </a:t>
            </a:r>
            <a:r>
              <a:rPr lang="en-CA" sz="2000" dirty="0"/>
              <a:t>available coefficients of the </a:t>
            </a:r>
            <a:r>
              <a:rPr lang="en-CA" sz="2000" dirty="0" smtClean="0"/>
              <a:t>Mg-{Nd, Zn} in the literature were </a:t>
            </a:r>
            <a:r>
              <a:rPr lang="en-CA" sz="2000" dirty="0"/>
              <a:t>found </a:t>
            </a:r>
            <a:r>
              <a:rPr lang="en-CA" sz="2000" dirty="0" smtClean="0"/>
              <a:t>inaccurate </a:t>
            </a:r>
            <a:r>
              <a:rPr lang="en-CA" sz="2000" dirty="0"/>
              <a:t>due to </a:t>
            </a:r>
            <a:r>
              <a:rPr lang="en-CA" sz="2000" b="1" dirty="0">
                <a:solidFill>
                  <a:srgbClr val="FF0000"/>
                </a:solidFill>
              </a:rPr>
              <a:t>missing </a:t>
            </a:r>
            <a:r>
              <a:rPr lang="en-CA" sz="2000" b="1" dirty="0" smtClean="0">
                <a:solidFill>
                  <a:srgbClr val="FF0000"/>
                </a:solidFill>
              </a:rPr>
              <a:t>phases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12755" r="2099"/>
          <a:stretch/>
        </p:blipFill>
        <p:spPr bwMode="auto">
          <a:xfrm>
            <a:off x="5980058" y="1419101"/>
            <a:ext cx="3140191" cy="263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301165" y="2878764"/>
            <a:ext cx="2785685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498015" y="6528647"/>
            <a:ext cx="2618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 dirty="0"/>
              <a:t>M. </a:t>
            </a:r>
            <a:r>
              <a:rPr lang="en-CA" sz="1000" dirty="0" err="1" smtClean="0"/>
              <a:t>Mezbahul</a:t>
            </a:r>
            <a:r>
              <a:rPr lang="en-CA" sz="1000" dirty="0" smtClean="0"/>
              <a:t>-Islam et al. , </a:t>
            </a:r>
            <a:r>
              <a:rPr lang="en-CA" sz="1000" dirty="0"/>
              <a:t>Journal of Materials, (2014) Article ID: </a:t>
            </a:r>
            <a:r>
              <a:rPr lang="en-CA" sz="1000" dirty="0" smtClean="0"/>
              <a:t>704283</a:t>
            </a:r>
            <a:endParaRPr lang="en-CA" sz="1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301165" y="3130619"/>
            <a:ext cx="2785685" cy="221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/>
          <a:stretch/>
        </p:blipFill>
        <p:spPr bwMode="auto">
          <a:xfrm>
            <a:off x="5979399" y="4084728"/>
            <a:ext cx="3156475" cy="2383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79981" y="5258730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315°C</a:t>
            </a:r>
            <a:endParaRPr lang="en-CA" sz="1200" b="1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28147" y="4222870"/>
            <a:ext cx="2722811" cy="2364223"/>
            <a:chOff x="1996055" y="3727570"/>
            <a:chExt cx="2722811" cy="236422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175" y="3727570"/>
              <a:ext cx="2600573" cy="1987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1996055" y="5691683"/>
              <a:ext cx="27228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000" dirty="0"/>
                <a:t> S. </a:t>
              </a:r>
              <a:r>
                <a:rPr lang="en-CA" sz="1000" dirty="0" smtClean="0"/>
                <a:t>Brennan et al</a:t>
              </a:r>
              <a:r>
                <a:rPr lang="en-CA" sz="1000" dirty="0"/>
                <a:t>., Magnesium Technology 2012, John Wiley &amp; Sons, Inc., 2012, pp. 323-327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89091" y="4735509"/>
            <a:ext cx="2649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n-CA" sz="2000" b="1" dirty="0">
                <a:solidFill>
                  <a:srgbClr val="7030A0"/>
                </a:solidFill>
              </a:rPr>
              <a:t>It is necessary to provide accurate diffusion measurements.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358315" y="5495359"/>
            <a:ext cx="2631306" cy="221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005911" y="1961703"/>
            <a:ext cx="4033772" cy="369332"/>
            <a:chOff x="1005911" y="1466403"/>
            <a:chExt cx="403377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1005911" y="1466403"/>
              <a:ext cx="1114408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chemeClr val="bg1"/>
                  </a:solidFill>
                </a:rPr>
                <a:t>Mg</a:t>
              </a:r>
              <a:r>
                <a:rPr lang="en-CA" b="1" baseline="-25000" dirty="0" smtClean="0">
                  <a:solidFill>
                    <a:schemeClr val="bg1"/>
                  </a:solidFill>
                </a:rPr>
                <a:t>41</a:t>
              </a:r>
              <a:r>
                <a:rPr lang="en-CA" b="1" dirty="0" smtClean="0">
                  <a:solidFill>
                    <a:schemeClr val="bg1"/>
                  </a:solidFill>
                </a:rPr>
                <a:t>Nd</a:t>
              </a:r>
              <a:r>
                <a:rPr lang="en-CA" b="1" baseline="-25000" dirty="0" smtClean="0">
                  <a:solidFill>
                    <a:schemeClr val="bg1"/>
                  </a:solidFill>
                </a:rPr>
                <a:t>5</a:t>
              </a:r>
              <a:r>
                <a:rPr lang="en-CA" b="1" dirty="0" smtClean="0">
                  <a:solidFill>
                    <a:schemeClr val="bg1"/>
                  </a:solidFill>
                </a:rPr>
                <a:t>?</a:t>
              </a:r>
              <a:endParaRPr lang="en-CA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60916" y="1466403"/>
              <a:ext cx="878767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chemeClr val="bg1"/>
                  </a:solidFill>
                </a:rPr>
                <a:t>MgNd?</a:t>
              </a:r>
              <a:endParaRPr lang="en-CA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902801" y="5667580"/>
            <a:ext cx="115127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</a:rPr>
              <a:t>Mg</a:t>
            </a:r>
            <a:r>
              <a:rPr lang="en-CA" b="1" baseline="-25000" dirty="0" smtClean="0">
                <a:solidFill>
                  <a:schemeClr val="bg1"/>
                </a:solidFill>
              </a:rPr>
              <a:t>12</a:t>
            </a:r>
            <a:r>
              <a:rPr lang="en-CA" b="1" dirty="0" smtClean="0">
                <a:solidFill>
                  <a:schemeClr val="bg1"/>
                </a:solidFill>
              </a:rPr>
              <a:t>Zn</a:t>
            </a:r>
            <a:r>
              <a:rPr lang="en-CA" b="1" baseline="-25000" dirty="0" smtClean="0">
                <a:solidFill>
                  <a:schemeClr val="bg1"/>
                </a:solidFill>
              </a:rPr>
              <a:t>13</a:t>
            </a:r>
            <a:r>
              <a:rPr lang="en-CA" b="1" dirty="0" smtClean="0">
                <a:solidFill>
                  <a:schemeClr val="bg1"/>
                </a:solidFill>
              </a:rPr>
              <a:t>?</a:t>
            </a:r>
            <a:endParaRPr lang="en-CA" b="1" baseline="-25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31809" y="5137739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315°C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69873" y="2766279"/>
            <a:ext cx="4283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b="1" dirty="0" smtClean="0"/>
              <a:t>500°C</a:t>
            </a:r>
            <a:endParaRPr lang="en-CA" sz="800" b="1" dirty="0"/>
          </a:p>
        </p:txBody>
      </p:sp>
      <p:sp>
        <p:nvSpPr>
          <p:cNvPr id="34" name="Rectangle 33"/>
          <p:cNvSpPr/>
          <p:nvPr/>
        </p:nvSpPr>
        <p:spPr>
          <a:xfrm>
            <a:off x="5949051" y="3014836"/>
            <a:ext cx="4283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b="1" dirty="0" smtClean="0"/>
              <a:t>400°C</a:t>
            </a:r>
            <a:endParaRPr lang="en-CA" sz="800" b="1" dirty="0"/>
          </a:p>
        </p:txBody>
      </p:sp>
      <p:sp>
        <p:nvSpPr>
          <p:cNvPr id="36" name="Rectangle 35"/>
          <p:cNvSpPr/>
          <p:nvPr/>
        </p:nvSpPr>
        <p:spPr>
          <a:xfrm>
            <a:off x="6008572" y="5421656"/>
            <a:ext cx="4283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b="1" dirty="0" smtClean="0"/>
              <a:t>315°C</a:t>
            </a:r>
            <a:endParaRPr lang="en-CA" sz="8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39683" y="2146369"/>
            <a:ext cx="2654324" cy="95243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3"/>
          </p:cNvCxnSpPr>
          <p:nvPr/>
        </p:nvCxnSpPr>
        <p:spPr>
          <a:xfrm>
            <a:off x="2120319" y="2146369"/>
            <a:ext cx="4483681" cy="67938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3" idx="3"/>
          </p:cNvCxnSpPr>
          <p:nvPr/>
        </p:nvCxnSpPr>
        <p:spPr>
          <a:xfrm flipV="1">
            <a:off x="5054078" y="5535729"/>
            <a:ext cx="2689747" cy="31651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31" idx="3"/>
          </p:cNvCxnSpPr>
          <p:nvPr/>
        </p:nvCxnSpPr>
        <p:spPr>
          <a:xfrm flipV="1">
            <a:off x="5039683" y="2057400"/>
            <a:ext cx="421317" cy="8896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4" idx="3"/>
          </p:cNvCxnSpPr>
          <p:nvPr/>
        </p:nvCxnSpPr>
        <p:spPr>
          <a:xfrm flipV="1">
            <a:off x="2120319" y="2057400"/>
            <a:ext cx="260931" cy="8896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3" idx="0"/>
          </p:cNvCxnSpPr>
          <p:nvPr/>
        </p:nvCxnSpPr>
        <p:spPr>
          <a:xfrm flipH="1" flipV="1">
            <a:off x="3902801" y="5307278"/>
            <a:ext cx="575639" cy="360302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011040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 animBg="1"/>
      <p:bldP spid="35" grpId="0"/>
      <p:bldP spid="32" grpId="0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Methodology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Rounded Rectangle 96"/>
          <p:cNvSpPr/>
          <p:nvPr/>
        </p:nvSpPr>
        <p:spPr>
          <a:xfrm>
            <a:off x="2473686" y="1255428"/>
            <a:ext cx="4449144" cy="198684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84991" y="268475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Ce</a:t>
            </a:r>
            <a:r>
              <a:rPr lang="en-CA" b="1" dirty="0" smtClean="0"/>
              <a:t>-Mg-Zn</a:t>
            </a:r>
            <a:endParaRPr lang="en-CA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684991" y="2041432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Mg-Mn-Nd</a:t>
            </a:r>
            <a:endParaRPr lang="en-CA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5684990" y="1409111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Ce</a:t>
            </a:r>
            <a:r>
              <a:rPr lang="en-CA" b="1" dirty="0" smtClean="0"/>
              <a:t>-Mg-</a:t>
            </a:r>
            <a:r>
              <a:rPr lang="en-CA" b="1" dirty="0" err="1" smtClean="0"/>
              <a:t>Mn</a:t>
            </a:r>
            <a:endParaRPr lang="en-CA" b="1" dirty="0"/>
          </a:p>
        </p:txBody>
      </p:sp>
      <p:grpSp>
        <p:nvGrpSpPr>
          <p:cNvPr id="59" name="Group 58"/>
          <p:cNvGrpSpPr/>
          <p:nvPr/>
        </p:nvGrpSpPr>
        <p:grpSpPr>
          <a:xfrm>
            <a:off x="2577729" y="1377753"/>
            <a:ext cx="3107262" cy="1707691"/>
            <a:chOff x="2607501" y="1476992"/>
            <a:chExt cx="3107262" cy="1707691"/>
          </a:xfrm>
        </p:grpSpPr>
        <p:sp>
          <p:nvSpPr>
            <p:cNvPr id="4" name="Oval 3"/>
            <p:cNvSpPr/>
            <p:nvPr/>
          </p:nvSpPr>
          <p:spPr>
            <a:xfrm>
              <a:off x="2607501" y="2113789"/>
              <a:ext cx="684076" cy="684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Mg</a:t>
              </a:r>
              <a:endParaRPr lang="en-CA" sz="1600" b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27910" y="1770643"/>
              <a:ext cx="684076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Mn</a:t>
              </a:r>
              <a:endParaRPr lang="en-CA" sz="1600" b="1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627910" y="2752635"/>
              <a:ext cx="684076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Zn</a:t>
              </a:r>
              <a:endParaRPr lang="en-CA" sz="1600" b="1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674156" y="2109313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Nd</a:t>
              </a:r>
              <a:endParaRPr lang="en-CA" sz="1600" b="1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674156" y="1476992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Ce</a:t>
              </a:r>
              <a:endParaRPr lang="en-CA" sz="1600" b="1" dirty="0"/>
            </a:p>
          </p:txBody>
        </p:sp>
        <p:cxnSp>
          <p:nvCxnSpPr>
            <p:cNvPr id="71" name="Straight Connector 70"/>
            <p:cNvCxnSpPr>
              <a:stCxn id="4" idx="7"/>
              <a:endCxn id="18" idx="1"/>
            </p:cNvCxnSpPr>
            <p:nvPr/>
          </p:nvCxnSpPr>
          <p:spPr>
            <a:xfrm flipV="1">
              <a:off x="3191396" y="1986667"/>
              <a:ext cx="436514" cy="2273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18" idx="3"/>
              <a:endCxn id="24" idx="1"/>
            </p:cNvCxnSpPr>
            <p:nvPr/>
          </p:nvCxnSpPr>
          <p:spPr>
            <a:xfrm>
              <a:off x="4311986" y="1986667"/>
              <a:ext cx="362170" cy="3386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24" idx="3"/>
            </p:cNvCxnSpPr>
            <p:nvPr/>
          </p:nvCxnSpPr>
          <p:spPr>
            <a:xfrm>
              <a:off x="5358232" y="2325337"/>
              <a:ext cx="356531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25" idx="3"/>
            </p:cNvCxnSpPr>
            <p:nvPr/>
          </p:nvCxnSpPr>
          <p:spPr>
            <a:xfrm flipH="1">
              <a:off x="5358232" y="1693016"/>
              <a:ext cx="356531" cy="0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" idx="5"/>
              <a:endCxn id="23" idx="1"/>
            </p:cNvCxnSpPr>
            <p:nvPr/>
          </p:nvCxnSpPr>
          <p:spPr>
            <a:xfrm>
              <a:off x="3191396" y="2697684"/>
              <a:ext cx="436514" cy="2709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8" idx="3"/>
              <a:endCxn id="25" idx="1"/>
            </p:cNvCxnSpPr>
            <p:nvPr/>
          </p:nvCxnSpPr>
          <p:spPr>
            <a:xfrm flipV="1">
              <a:off x="4311986" y="1693016"/>
              <a:ext cx="362170" cy="2936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/>
            <p:cNvSpPr/>
            <p:nvPr/>
          </p:nvSpPr>
          <p:spPr>
            <a:xfrm>
              <a:off x="4725680" y="2752635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Ce</a:t>
              </a:r>
              <a:endParaRPr lang="en-CA" sz="1600" b="1" dirty="0"/>
            </a:p>
          </p:txBody>
        </p:sp>
        <p:cxnSp>
          <p:nvCxnSpPr>
            <p:cNvPr id="61" name="Straight Connector 60"/>
            <p:cNvCxnSpPr>
              <a:stCxn id="23" idx="3"/>
              <a:endCxn id="60" idx="1"/>
            </p:cNvCxnSpPr>
            <p:nvPr/>
          </p:nvCxnSpPr>
          <p:spPr>
            <a:xfrm>
              <a:off x="4311986" y="2968659"/>
              <a:ext cx="41369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endCxn id="60" idx="3"/>
            </p:cNvCxnSpPr>
            <p:nvPr/>
          </p:nvCxnSpPr>
          <p:spPr>
            <a:xfrm flipH="1">
              <a:off x="5409756" y="2968659"/>
              <a:ext cx="305007" cy="0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ounded Rectangle 52"/>
          <p:cNvSpPr/>
          <p:nvPr/>
        </p:nvSpPr>
        <p:spPr>
          <a:xfrm>
            <a:off x="3037454" y="3752994"/>
            <a:ext cx="3321609" cy="2867378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244540" y="4959407"/>
            <a:ext cx="825953" cy="43204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1600" b="1" dirty="0" smtClean="0"/>
              <a:t>Mg-Zn</a:t>
            </a:r>
            <a:endParaRPr lang="en-CA" sz="16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5226740" y="5481767"/>
            <a:ext cx="825953" cy="43204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1500" b="1" dirty="0" err="1" smtClean="0"/>
              <a:t>Ce</a:t>
            </a:r>
            <a:r>
              <a:rPr lang="en-CA" sz="1500" b="1" dirty="0" smtClean="0"/>
              <a:t>-Zn</a:t>
            </a:r>
            <a:endParaRPr lang="en-CA" sz="1500" b="1" dirty="0"/>
          </a:p>
        </p:txBody>
      </p:sp>
      <p:sp>
        <p:nvSpPr>
          <p:cNvPr id="47" name="Rounded Rectangle 46"/>
          <p:cNvSpPr/>
          <p:nvPr/>
        </p:nvSpPr>
        <p:spPr>
          <a:xfrm>
            <a:off x="5228376" y="5994922"/>
            <a:ext cx="825953" cy="43204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1500" b="1" dirty="0" err="1" smtClean="0"/>
              <a:t>Nd</a:t>
            </a:r>
            <a:r>
              <a:rPr lang="en-CA" sz="1500" b="1" dirty="0" smtClean="0"/>
              <a:t>-Zn</a:t>
            </a:r>
            <a:endParaRPr lang="en-CA" sz="1500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5244540" y="3921328"/>
            <a:ext cx="825953" cy="43204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1500" b="1" dirty="0" err="1" smtClean="0"/>
              <a:t>Ce</a:t>
            </a:r>
            <a:r>
              <a:rPr lang="en-CA" sz="1500" b="1" dirty="0" smtClean="0"/>
              <a:t>-Mg</a:t>
            </a:r>
            <a:endParaRPr lang="en-CA" sz="1500" b="1" dirty="0"/>
          </a:p>
        </p:txBody>
      </p:sp>
      <p:sp>
        <p:nvSpPr>
          <p:cNvPr id="50" name="Rounded Rectangle 49"/>
          <p:cNvSpPr/>
          <p:nvPr/>
        </p:nvSpPr>
        <p:spPr>
          <a:xfrm flipH="1">
            <a:off x="5244540" y="4436291"/>
            <a:ext cx="825953" cy="43204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1500" b="1" dirty="0" smtClean="0"/>
              <a:t>Mg-Nd</a:t>
            </a:r>
            <a:endParaRPr lang="en-CA" sz="1500" b="1" dirty="0"/>
          </a:p>
        </p:txBody>
      </p:sp>
      <p:grpSp>
        <p:nvGrpSpPr>
          <p:cNvPr id="62" name="Group 61"/>
          <p:cNvGrpSpPr/>
          <p:nvPr/>
        </p:nvGrpSpPr>
        <p:grpSpPr>
          <a:xfrm>
            <a:off x="3141497" y="3921328"/>
            <a:ext cx="2103043" cy="1470127"/>
            <a:chOff x="3171269" y="3662763"/>
            <a:chExt cx="2103043" cy="1470127"/>
          </a:xfrm>
        </p:grpSpPr>
        <p:sp>
          <p:nvSpPr>
            <p:cNvPr id="65" name="Oval 64"/>
            <p:cNvSpPr/>
            <p:nvPr/>
          </p:nvSpPr>
          <p:spPr>
            <a:xfrm>
              <a:off x="3171269" y="4051712"/>
              <a:ext cx="684076" cy="684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Mg</a:t>
              </a:r>
              <a:endParaRPr lang="en-CA" sz="1600" b="1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4191678" y="4700842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Zn</a:t>
              </a:r>
              <a:endParaRPr lang="en-CA" sz="1600" b="1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4191678" y="3662763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Ce</a:t>
              </a:r>
              <a:endParaRPr lang="en-CA" sz="1600" b="1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191678" y="4177726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Nd</a:t>
              </a:r>
              <a:endParaRPr lang="en-CA" sz="1600" b="1" dirty="0"/>
            </a:p>
          </p:txBody>
        </p:sp>
        <p:cxnSp>
          <p:nvCxnSpPr>
            <p:cNvPr id="96" name="Straight Connector 95"/>
            <p:cNvCxnSpPr>
              <a:stCxn id="65" idx="6"/>
              <a:endCxn id="70" idx="1"/>
            </p:cNvCxnSpPr>
            <p:nvPr/>
          </p:nvCxnSpPr>
          <p:spPr>
            <a:xfrm>
              <a:off x="3855345" y="4393750"/>
              <a:ext cx="3363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9" idx="3"/>
              <a:endCxn id="49" idx="1"/>
            </p:cNvCxnSpPr>
            <p:nvPr/>
          </p:nvCxnSpPr>
          <p:spPr>
            <a:xfrm>
              <a:off x="4875754" y="3878787"/>
              <a:ext cx="398558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5" idx="7"/>
              <a:endCxn id="69" idx="1"/>
            </p:cNvCxnSpPr>
            <p:nvPr/>
          </p:nvCxnSpPr>
          <p:spPr>
            <a:xfrm flipV="1">
              <a:off x="3755164" y="3878787"/>
              <a:ext cx="436514" cy="2731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5" idx="5"/>
              <a:endCxn id="68" idx="1"/>
            </p:cNvCxnSpPr>
            <p:nvPr/>
          </p:nvCxnSpPr>
          <p:spPr>
            <a:xfrm>
              <a:off x="3755164" y="4635607"/>
              <a:ext cx="436514" cy="28125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0" idx="3"/>
              <a:endCxn id="50" idx="3"/>
            </p:cNvCxnSpPr>
            <p:nvPr/>
          </p:nvCxnSpPr>
          <p:spPr>
            <a:xfrm>
              <a:off x="4875754" y="4393750"/>
              <a:ext cx="398558" cy="9939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68" idx="3"/>
              <a:endCxn id="41" idx="1"/>
            </p:cNvCxnSpPr>
            <p:nvPr/>
          </p:nvCxnSpPr>
          <p:spPr>
            <a:xfrm>
              <a:off x="4875754" y="4916866"/>
              <a:ext cx="398558" cy="9939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3141497" y="5473315"/>
            <a:ext cx="2086879" cy="947011"/>
            <a:chOff x="3171269" y="5214750"/>
            <a:chExt cx="2086879" cy="947011"/>
          </a:xfrm>
        </p:grpSpPr>
        <p:sp>
          <p:nvSpPr>
            <p:cNvPr id="86" name="Rounded Rectangle 85"/>
            <p:cNvSpPr/>
            <p:nvPr/>
          </p:nvSpPr>
          <p:spPr>
            <a:xfrm>
              <a:off x="4191678" y="5214750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Ce</a:t>
              </a:r>
              <a:endParaRPr lang="en-CA" sz="1600" b="1" dirty="0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4191678" y="5729713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Nd</a:t>
              </a:r>
              <a:endParaRPr lang="en-CA" sz="1600" b="1" dirty="0"/>
            </a:p>
          </p:txBody>
        </p:sp>
        <p:cxnSp>
          <p:nvCxnSpPr>
            <p:cNvPr id="88" name="Straight Connector 87"/>
            <p:cNvCxnSpPr>
              <a:stCxn id="86" idx="3"/>
              <a:endCxn id="46" idx="1"/>
            </p:cNvCxnSpPr>
            <p:nvPr/>
          </p:nvCxnSpPr>
          <p:spPr>
            <a:xfrm>
              <a:off x="4875754" y="5430774"/>
              <a:ext cx="380758" cy="8452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7" idx="3"/>
              <a:endCxn id="47" idx="1"/>
            </p:cNvCxnSpPr>
            <p:nvPr/>
          </p:nvCxnSpPr>
          <p:spPr>
            <a:xfrm>
              <a:off x="4875754" y="5945737"/>
              <a:ext cx="382394" cy="664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ounded Rectangle 89"/>
            <p:cNvSpPr/>
            <p:nvPr/>
          </p:nvSpPr>
          <p:spPr>
            <a:xfrm>
              <a:off x="3171269" y="5430774"/>
              <a:ext cx="684076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Zn</a:t>
              </a:r>
              <a:endParaRPr lang="en-CA" sz="1600" b="1" dirty="0"/>
            </a:p>
          </p:txBody>
        </p:sp>
        <p:cxnSp>
          <p:nvCxnSpPr>
            <p:cNvPr id="91" name="Straight Connector 90"/>
            <p:cNvCxnSpPr>
              <a:stCxn id="90" idx="3"/>
              <a:endCxn id="86" idx="1"/>
            </p:cNvCxnSpPr>
            <p:nvPr/>
          </p:nvCxnSpPr>
          <p:spPr>
            <a:xfrm flipV="1">
              <a:off x="3855345" y="5430774"/>
              <a:ext cx="336333" cy="2160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90" idx="3"/>
              <a:endCxn id="87" idx="1"/>
            </p:cNvCxnSpPr>
            <p:nvPr/>
          </p:nvCxnSpPr>
          <p:spPr>
            <a:xfrm>
              <a:off x="3855345" y="5646798"/>
              <a:ext cx="336333" cy="2989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349890" y="908070"/>
            <a:ext cx="470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Mg-Mn-{Ce, Nd} and Ce-Mg-Zn ternary systems</a:t>
            </a:r>
            <a:endParaRPr lang="en-CA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2338862" y="3383662"/>
            <a:ext cx="472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Mg-{Ce, Nd, Zn} and Zn-{Ce, Nd} binary systems</a:t>
            </a:r>
            <a:endParaRPr lang="en-CA" b="1" dirty="0"/>
          </a:p>
        </p:txBody>
      </p:sp>
      <p:sp>
        <p:nvSpPr>
          <p:cNvPr id="76" name="Down Arrow 75"/>
          <p:cNvSpPr/>
          <p:nvPr/>
        </p:nvSpPr>
        <p:spPr>
          <a:xfrm rot="16200000">
            <a:off x="2708351" y="4476426"/>
            <a:ext cx="108012" cy="4210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1" name="Down Arrow 80"/>
          <p:cNvSpPr/>
          <p:nvPr/>
        </p:nvSpPr>
        <p:spPr>
          <a:xfrm rot="16200000">
            <a:off x="2152850" y="1674280"/>
            <a:ext cx="108012" cy="4210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3" name="Down Arrow 82"/>
          <p:cNvSpPr/>
          <p:nvPr/>
        </p:nvSpPr>
        <p:spPr>
          <a:xfrm rot="16200000">
            <a:off x="2165315" y="2438680"/>
            <a:ext cx="108012" cy="4210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4" name="TextBox 83"/>
          <p:cNvSpPr txBox="1"/>
          <p:nvPr/>
        </p:nvSpPr>
        <p:spPr>
          <a:xfrm>
            <a:off x="664389" y="4363797"/>
            <a:ext cx="181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Binary</a:t>
            </a:r>
          </a:p>
          <a:p>
            <a:pPr algn="ctr"/>
            <a:r>
              <a:rPr lang="en-CA" b="1" dirty="0" smtClean="0"/>
              <a:t>diffusion couples</a:t>
            </a:r>
            <a:endParaRPr lang="en-CA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592179" y="5413673"/>
            <a:ext cx="203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Boltzmann-Matano</a:t>
            </a:r>
          </a:p>
          <a:p>
            <a:pPr algn="ctr"/>
            <a:r>
              <a:rPr lang="en-CA" b="1" dirty="0" smtClean="0"/>
              <a:t>analysis</a:t>
            </a:r>
            <a:endParaRPr lang="en-CA" b="1" dirty="0"/>
          </a:p>
        </p:txBody>
      </p:sp>
      <p:sp>
        <p:nvSpPr>
          <p:cNvPr id="92" name="Down Arrow 91"/>
          <p:cNvSpPr/>
          <p:nvPr/>
        </p:nvSpPr>
        <p:spPr>
          <a:xfrm rot="16200000">
            <a:off x="2727508" y="5588759"/>
            <a:ext cx="108012" cy="4210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4" name="TextBox 93"/>
          <p:cNvSpPr txBox="1"/>
          <p:nvPr/>
        </p:nvSpPr>
        <p:spPr>
          <a:xfrm>
            <a:off x="598171" y="1640087"/>
            <a:ext cx="181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Ternary</a:t>
            </a:r>
          </a:p>
          <a:p>
            <a:pPr algn="ctr"/>
            <a:r>
              <a:rPr lang="en-CA" b="1" dirty="0" smtClean="0"/>
              <a:t>diffusion couples</a:t>
            </a:r>
            <a:endParaRPr lang="en-CA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838645" y="2464551"/>
            <a:ext cx="112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Key alloys</a:t>
            </a:r>
            <a:endParaRPr lang="en-CA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13132" y="4138266"/>
            <a:ext cx="2570635" cy="2032290"/>
            <a:chOff x="6513132" y="4138266"/>
            <a:chExt cx="2570635" cy="2032290"/>
          </a:xfrm>
        </p:grpSpPr>
        <p:sp>
          <p:nvSpPr>
            <p:cNvPr id="67" name="Right Arrow 66"/>
            <p:cNvSpPr/>
            <p:nvPr/>
          </p:nvSpPr>
          <p:spPr>
            <a:xfrm>
              <a:off x="6513132" y="4962091"/>
              <a:ext cx="519111" cy="35917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884447" y="4138266"/>
              <a:ext cx="2199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/>
                <a:t>Binary interdiffusion </a:t>
              </a:r>
            </a:p>
            <a:p>
              <a:pPr algn="ctr"/>
              <a:r>
                <a:rPr lang="en-CA" b="1" dirty="0" smtClean="0"/>
                <a:t>coefficients</a:t>
              </a:r>
              <a:endParaRPr lang="en-CA" b="1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976557" y="4955140"/>
              <a:ext cx="201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/>
                <a:t>Activation energies</a:t>
              </a:r>
              <a:endParaRPr lang="en-CA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05629" y="5524225"/>
              <a:ext cx="1756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/>
                <a:t>Pre-exponential </a:t>
              </a:r>
            </a:p>
            <a:p>
              <a:pPr algn="ctr"/>
              <a:r>
                <a:rPr lang="en-CA" b="1" dirty="0" smtClean="0"/>
                <a:t>factors</a:t>
              </a:r>
              <a:endParaRPr lang="en-CA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27928" y="1902797"/>
            <a:ext cx="1790613" cy="646331"/>
            <a:chOff x="7027928" y="1902797"/>
            <a:chExt cx="1790613" cy="646331"/>
          </a:xfrm>
        </p:grpSpPr>
        <p:sp>
          <p:nvSpPr>
            <p:cNvPr id="64" name="Right Arrow 63"/>
            <p:cNvSpPr/>
            <p:nvPr/>
          </p:nvSpPr>
          <p:spPr>
            <a:xfrm>
              <a:off x="7027928" y="2046378"/>
              <a:ext cx="519111" cy="35917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47039" y="1902797"/>
              <a:ext cx="12715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/>
                <a:t>Isothermal </a:t>
              </a:r>
            </a:p>
            <a:p>
              <a:pPr algn="ctr"/>
              <a:r>
                <a:rPr lang="en-CA" b="1" dirty="0" smtClean="0"/>
                <a:t>sections</a:t>
              </a:r>
              <a:endParaRPr lang="en-CA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4120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40" grpId="0"/>
      <p:bldP spid="52" grpId="0"/>
      <p:bldP spid="54" grpId="0"/>
      <p:bldP spid="53" grpId="0" animBg="1"/>
      <p:bldP spid="41" grpId="0" animBg="1"/>
      <p:bldP spid="46" grpId="0" animBg="1"/>
      <p:bldP spid="47" grpId="0" animBg="1"/>
      <p:bldP spid="49" grpId="0" animBg="1"/>
      <p:bldP spid="50" grpId="0" animBg="1"/>
      <p:bldP spid="76" grpId="0" animBg="1"/>
      <p:bldP spid="81" grpId="0" animBg="1"/>
      <p:bldP spid="83" grpId="0" animBg="1"/>
      <p:bldP spid="84" grpId="0"/>
      <p:bldP spid="85" grpId="0"/>
      <p:bldP spid="92" grpId="0" animBg="1"/>
      <p:bldP spid="94" grpId="0"/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48072" y="-2738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Phase diagram determination methods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951" y="548680"/>
            <a:ext cx="3025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Key alloys preparation</a:t>
            </a:r>
            <a:endParaRPr lang="en-CA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24951" y="2889047"/>
            <a:ext cx="8352538" cy="1072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algn="just"/>
            <a:r>
              <a:rPr lang="en-US" sz="2400" dirty="0" smtClean="0">
                <a:latin typeface="Calibri" pitchFamily="34" charset="0"/>
              </a:rPr>
              <a:t>Diffusion </a:t>
            </a:r>
            <a:r>
              <a:rPr lang="en-US" sz="2400" dirty="0">
                <a:latin typeface="Calibri" pitchFamily="34" charset="0"/>
              </a:rPr>
              <a:t>couples prepared from pure metals and/or </a:t>
            </a:r>
            <a:r>
              <a:rPr lang="en-US" sz="2400" dirty="0" smtClean="0">
                <a:latin typeface="Calibri" pitchFamily="34" charset="0"/>
              </a:rPr>
              <a:t>alloys</a:t>
            </a:r>
          </a:p>
          <a:p>
            <a:pPr marL="685800" lvl="1" algn="just"/>
            <a:r>
              <a:rPr lang="en-US" sz="2000" dirty="0">
                <a:latin typeface="Calibri" pitchFamily="34" charset="0"/>
              </a:rPr>
              <a:t>End-members were selected to cover large area of the studied system</a:t>
            </a:r>
          </a:p>
          <a:p>
            <a:pPr marL="685800" lvl="1" algn="just"/>
            <a:r>
              <a:rPr lang="en-US" sz="2000" dirty="0" smtClean="0">
                <a:latin typeface="Calibri" pitchFamily="34" charset="0"/>
              </a:rPr>
              <a:t>Polishing up </a:t>
            </a:r>
            <a:r>
              <a:rPr lang="en-US" sz="2000" dirty="0">
                <a:latin typeface="Calibri" pitchFamily="34" charset="0"/>
              </a:rPr>
              <a:t>to 1</a:t>
            </a:r>
            <a:r>
              <a:rPr lang="el-GR" sz="2000" dirty="0">
                <a:latin typeface="Calibri" pitchFamily="34" charset="0"/>
              </a:rPr>
              <a:t>μ</a:t>
            </a:r>
            <a:r>
              <a:rPr lang="en-CA" sz="2000" dirty="0">
                <a:latin typeface="Calibri" pitchFamily="34" charset="0"/>
              </a:rPr>
              <a:t>m diamond </a:t>
            </a:r>
            <a:r>
              <a:rPr lang="en-CA" sz="2000" dirty="0" smtClean="0">
                <a:latin typeface="Calibri" pitchFamily="34" charset="0"/>
              </a:rPr>
              <a:t>suspension → clamping → annealing</a:t>
            </a:r>
            <a:endParaRPr lang="en-CA" sz="2000" dirty="0"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4951" y="1022214"/>
            <a:ext cx="5834529" cy="1314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dirty="0"/>
              <a:t>Alloys were prepared in arc-melting and/or induction-melting furnaces</a:t>
            </a:r>
          </a:p>
          <a:p>
            <a:pPr algn="just"/>
            <a:r>
              <a:rPr lang="en-CA" sz="2200" dirty="0"/>
              <a:t>Chemical </a:t>
            </a:r>
            <a:r>
              <a:rPr lang="en-CA" sz="2200" dirty="0" smtClean="0"/>
              <a:t>composition→ ICP-OEM </a:t>
            </a:r>
            <a:r>
              <a:rPr lang="en-CA" sz="2200" dirty="0"/>
              <a:t>and/or </a:t>
            </a:r>
            <a:r>
              <a:rPr lang="en-CA" sz="2200" dirty="0" smtClean="0"/>
              <a:t>EDS</a:t>
            </a:r>
            <a:endParaRPr lang="en-CA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3" b="46666"/>
          <a:stretch/>
        </p:blipFill>
        <p:spPr>
          <a:xfrm>
            <a:off x="3485601" y="4258631"/>
            <a:ext cx="4856242" cy="847916"/>
          </a:xfrm>
          <a:prstGeom prst="rect">
            <a:avLst/>
          </a:prstGeom>
        </p:spPr>
      </p:pic>
      <p:pic>
        <p:nvPicPr>
          <p:cNvPr id="10" name="Picture 9" descr="IMG_005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33" y="669134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73233" y="6320724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4951" y="2407005"/>
            <a:ext cx="3966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Diffusion couples preparation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5005" r="11470" b="27011"/>
          <a:stretch>
            <a:fillRect/>
          </a:stretch>
        </p:blipFill>
        <p:spPr bwMode="auto">
          <a:xfrm>
            <a:off x="1490086" y="4252756"/>
            <a:ext cx="1667623" cy="85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3" descr="DSC004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27376" r="32600" b="22987"/>
          <a:stretch>
            <a:fillRect/>
          </a:stretch>
        </p:blipFill>
        <p:spPr bwMode="auto">
          <a:xfrm>
            <a:off x="6241452" y="5509747"/>
            <a:ext cx="1171831" cy="117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30730" y="2431324"/>
            <a:ext cx="268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Induction melting furnace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951" y="5278915"/>
            <a:ext cx="122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A</a:t>
            </a:r>
            <a:r>
              <a:rPr lang="en-CA" sz="2400" b="1" dirty="0" smtClean="0"/>
              <a:t>nalysis</a:t>
            </a:r>
            <a:endParaRPr lang="en-CA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624951" y="5651568"/>
            <a:ext cx="66965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indent="-274638" algn="just">
              <a:spcBef>
                <a:spcPts val="0"/>
              </a:spcBef>
            </a:pPr>
            <a:r>
              <a:rPr lang="en-US" sz="2200" dirty="0"/>
              <a:t>XRD </a:t>
            </a:r>
            <a:r>
              <a:rPr lang="en-US" dirty="0"/>
              <a:t>(Phase identification and relative phase amount)</a:t>
            </a:r>
          </a:p>
          <a:p>
            <a:pPr marL="274638" indent="-274638" algn="just">
              <a:spcBef>
                <a:spcPts val="0"/>
              </a:spcBef>
            </a:pPr>
            <a:r>
              <a:rPr lang="en-US" sz="2200" dirty="0" smtClean="0"/>
              <a:t>WDS/EDS </a:t>
            </a:r>
            <a:r>
              <a:rPr lang="en-US" dirty="0"/>
              <a:t>(Phase composition</a:t>
            </a:r>
            <a:r>
              <a:rPr lang="en-US" dirty="0" smtClean="0"/>
              <a:t>)</a:t>
            </a:r>
          </a:p>
          <a:p>
            <a:pPr marL="274638" indent="-274638" algn="just">
              <a:spcBef>
                <a:spcPts val="0"/>
              </a:spcBef>
            </a:pPr>
            <a:r>
              <a:rPr lang="en-US" sz="2200" dirty="0"/>
              <a:t>SEM</a:t>
            </a:r>
            <a:r>
              <a:rPr lang="en-US" dirty="0" smtClean="0"/>
              <a:t> (microstructural studies)</a:t>
            </a:r>
            <a:endParaRPr lang="en-US" dirty="0"/>
          </a:p>
        </p:txBody>
      </p:sp>
      <p:sp>
        <p:nvSpPr>
          <p:cNvPr id="18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989454" y="925666"/>
            <a:ext cx="2472020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3000" b="1" dirty="0" smtClean="0">
                <a:solidFill>
                  <a:schemeClr val="bg1"/>
                </a:solidFill>
              </a:rPr>
              <a:t>Methodology</a:t>
            </a:r>
            <a:endParaRPr lang="en-CA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3833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1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48072" y="-2738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Binary diffusivity measurements</a:t>
            </a:r>
            <a:endParaRPr lang="en-CA" sz="3000" b="1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66336" y="1586544"/>
            <a:ext cx="3677661" cy="3447529"/>
            <a:chOff x="5927685" y="937549"/>
            <a:chExt cx="3103411" cy="2918508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927685" y="3333244"/>
              <a:ext cx="3099023" cy="5228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CA" sz="1000" dirty="0" smtClean="0"/>
                <a:t>Y</a:t>
              </a:r>
              <a:r>
                <a:rPr lang="en-CA" sz="1000" dirty="0"/>
                <a:t>. </a:t>
              </a:r>
              <a:r>
                <a:rPr lang="en-CA" sz="1000" dirty="0" smtClean="0"/>
                <a:t>Du </a:t>
              </a:r>
              <a:r>
                <a:rPr lang="en-CA" sz="1000" i="1" dirty="0" smtClean="0"/>
                <a:t>et al., </a:t>
              </a:r>
              <a:r>
                <a:rPr lang="en-CA" sz="1000" dirty="0"/>
                <a:t>Atomic Mobilities and Diffusivities in Al alloys, </a:t>
              </a:r>
              <a:r>
                <a:rPr lang="en-CA" sz="1000" dirty="0" smtClean="0"/>
                <a:t>Sci. China Tech. Sci., </a:t>
              </a:r>
              <a:r>
                <a:rPr lang="en-CA" sz="1000" dirty="0"/>
                <a:t>55 (2012) 1-23.</a:t>
              </a:r>
              <a:endParaRPr lang="en-US" sz="1000" dirty="0" smtClean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047" y="937549"/>
              <a:ext cx="3065049" cy="2416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46147" y="1635858"/>
                <a:ext cx="2830775" cy="975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 sz="2200" b="0" i="0">
                              <a:latin typeface="Cambria Math"/>
                            </a:rPr>
                            <m:t>D</m:t>
                          </m:r>
                        </m:e>
                      </m:acc>
                      <m:r>
                        <a:rPr lang="en-CA" sz="2200" b="0" i="0" smtClean="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sz="2200" b="0" i="0" smtClean="0">
                          <a:latin typeface="Cambria Math"/>
                        </a:rPr>
                        <m:t>C</m:t>
                      </m:r>
                      <m:r>
                        <a:rPr lang="en-CA" sz="2200" b="0" i="0" baseline="-25000" smtClean="0">
                          <a:latin typeface="Cambria Math"/>
                        </a:rPr>
                        <m:t>0</m:t>
                      </m:r>
                      <m:r>
                        <a:rPr lang="en-CA" sz="2200" b="0" i="0" smtClean="0">
                          <a:latin typeface="Cambria Math"/>
                        </a:rPr>
                        <m:t>)</m:t>
                      </m:r>
                      <m:r>
                        <a:rPr lang="en-CA" sz="2200" b="0" i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CA" sz="220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CA" sz="2200" i="1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CA" sz="22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CA" sz="2200" b="0" i="1">
                                      <a:latin typeface="Cambria Math"/>
                                    </a:rPr>
                                    <m:t>𝑐</m:t>
                                  </m:r>
                                  <m:r>
                                    <a:rPr lang="en-CA" sz="2200" b="0" i="1" baseline="-2500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CA" sz="2200" b="0" i="1" smtClean="0">
                                      <a:latin typeface="Cambria Math"/>
                                    </a:rPr>
                                    <m:t>𝐶</m:t>
                                  </m:r>
                                  <m:r>
                                    <a:rPr lang="en-CA" sz="2200" b="0" i="1" baseline="-2500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  <m:e>
                                  <m:r>
                                    <a:rPr lang="en-CA" sz="2200" b="0" i="1">
                                      <a:latin typeface="Cambria Math"/>
                                    </a:rPr>
                                    <m:t>𝑥𝑑𝑐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r>
                            <a:rPr lang="en-CA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CA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CA" sz="2200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CA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sz="2200" b="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CA" sz="2200" b="0" i="1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CA" sz="2200" b="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CA" sz="2200" b="0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CA" sz="22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CA" sz="2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147" y="1635858"/>
                <a:ext cx="2830775" cy="975652"/>
              </a:xfrm>
              <a:prstGeom prst="rect">
                <a:avLst/>
              </a:prstGeom>
              <a:blipFill rotWithShape="1">
                <a:blip r:embed="rId7"/>
                <a:stretch>
                  <a:fillRect r="-32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159702" y="4908535"/>
                <a:ext cx="1883721" cy="651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en-CA" sz="1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CA" sz="1600" b="0" i="0">
                              <a:latin typeface="Cambria Math"/>
                            </a:rPr>
                            <m:t>C</m:t>
                          </m:r>
                          <m:r>
                            <a:rPr lang="en-CA" sz="1600" b="0" i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CA" sz="1600" b="0" i="0">
                              <a:latin typeface="Cambria Math"/>
                            </a:rPr>
                            <m:t>C</m:t>
                          </m:r>
                          <m:r>
                            <a:rPr lang="en-CA" sz="1600" b="0" i="0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sz="1600" b="0" i="0">
                              <a:latin typeface="Cambria Math"/>
                            </a:rPr>
                            <m:t>xdc</m:t>
                          </m:r>
                          <m:r>
                            <a:rPr lang="en-CA" sz="1600" b="0" i="0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limLoc m:val="subSup"/>
                              <m:ctrlPr>
                                <a:rPr lang="en-CA" sz="16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 sz="1600" b="0" i="0">
                                  <a:latin typeface="Cambria Math"/>
                                </a:rPr>
                                <m:t>C</m:t>
                              </m:r>
                              <m:r>
                                <a:rPr lang="en-CA" sz="16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1600" b="0" i="0">
                                  <a:latin typeface="Cambria Math"/>
                                </a:rPr>
                                <m:t>C</m:t>
                              </m:r>
                              <m:r>
                                <a:rPr lang="en-CA" sz="1600" b="0" i="0">
                                  <a:latin typeface="Cambria Math"/>
                                </a:rPr>
                                <m:t>2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1600" b="0" i="0">
                                  <a:latin typeface="Cambria Math"/>
                                </a:rPr>
                                <m:t>xdc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702" y="4908535"/>
                <a:ext cx="1883721" cy="651845"/>
              </a:xfrm>
              <a:prstGeom prst="rect">
                <a:avLst/>
              </a:prstGeom>
              <a:blipFill rotWithShape="1">
                <a:blip r:embed="rId8"/>
                <a:stretch>
                  <a:fillRect r="-97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648072" y="2578950"/>
            <a:ext cx="4976606" cy="11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CA" sz="1600" i="1" dirty="0" smtClean="0">
                <a:solidFill>
                  <a:srgbClr val="FF0000"/>
                </a:solidFill>
              </a:rPr>
              <a:t>Ď</a:t>
            </a:r>
            <a:r>
              <a:rPr lang="en-CA" sz="1600" dirty="0" smtClean="0">
                <a:solidFill>
                  <a:srgbClr val="FF0000"/>
                </a:solidFill>
              </a:rPr>
              <a:t>(c): interdiffusivity </a:t>
            </a:r>
            <a:r>
              <a:rPr lang="en-CA" sz="1600" dirty="0">
                <a:solidFill>
                  <a:srgbClr val="FF0000"/>
                </a:solidFill>
              </a:rPr>
              <a:t>at the composition </a:t>
            </a:r>
            <a:r>
              <a:rPr lang="en-CA" sz="1600" i="1" dirty="0">
                <a:solidFill>
                  <a:srgbClr val="FF0000"/>
                </a:solidFill>
              </a:rPr>
              <a:t>C </a:t>
            </a:r>
            <a:r>
              <a:rPr lang="en-CA" sz="1600" dirty="0">
                <a:solidFill>
                  <a:srgbClr val="FF0000"/>
                </a:solidFill>
              </a:rPr>
              <a:t>(cm</a:t>
            </a:r>
            <a:r>
              <a:rPr lang="en-CA" sz="1600" baseline="30000" dirty="0">
                <a:solidFill>
                  <a:srgbClr val="FF0000"/>
                </a:solidFill>
              </a:rPr>
              <a:t>2</a:t>
            </a:r>
            <a:r>
              <a:rPr lang="en-CA" sz="1600" dirty="0">
                <a:solidFill>
                  <a:srgbClr val="FF0000"/>
                </a:solidFill>
              </a:rPr>
              <a:t>/sec</a:t>
            </a:r>
            <a:r>
              <a:rPr lang="en-CA" sz="16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1600" i="1" dirty="0" smtClean="0">
                <a:solidFill>
                  <a:srgbClr val="FF0000"/>
                </a:solidFill>
              </a:rPr>
              <a:t>t:</a:t>
            </a:r>
            <a:r>
              <a:rPr lang="en-CA" sz="1600" dirty="0" smtClean="0">
                <a:solidFill>
                  <a:srgbClr val="FF0000"/>
                </a:solidFill>
              </a:rPr>
              <a:t> annealing </a:t>
            </a:r>
            <a:r>
              <a:rPr lang="en-CA" sz="1600" dirty="0">
                <a:solidFill>
                  <a:srgbClr val="FF0000"/>
                </a:solidFill>
              </a:rPr>
              <a:t>time (</a:t>
            </a:r>
            <a:r>
              <a:rPr lang="en-CA" sz="1600" dirty="0" smtClean="0">
                <a:solidFill>
                  <a:srgbClr val="FF0000"/>
                </a:solidFill>
              </a:rPr>
              <a:t>sec)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1600" i="1" dirty="0" smtClean="0">
                <a:solidFill>
                  <a:srgbClr val="FF0000"/>
                </a:solidFill>
              </a:rPr>
              <a:t>dc/dx</a:t>
            </a:r>
            <a:r>
              <a:rPr lang="en-CA" sz="1600" dirty="0" smtClean="0">
                <a:solidFill>
                  <a:srgbClr val="FF0000"/>
                </a:solidFill>
              </a:rPr>
              <a:t> : slope </a:t>
            </a:r>
            <a:r>
              <a:rPr lang="en-CA" sz="1600" dirty="0">
                <a:solidFill>
                  <a:srgbClr val="FF0000"/>
                </a:solidFill>
              </a:rPr>
              <a:t>at the composition </a:t>
            </a:r>
            <a:r>
              <a:rPr lang="en-CA" sz="1600" i="1" dirty="0">
                <a:solidFill>
                  <a:srgbClr val="FF0000"/>
                </a:solidFill>
              </a:rPr>
              <a:t>C</a:t>
            </a:r>
            <a:r>
              <a:rPr lang="en-CA" sz="1600" dirty="0">
                <a:solidFill>
                  <a:srgbClr val="FF0000"/>
                </a:solidFill>
              </a:rPr>
              <a:t> (at.%/cm), </a:t>
            </a:r>
            <a:endParaRPr lang="en-CA" sz="16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1600" i="1" dirty="0" smtClean="0">
                <a:solidFill>
                  <a:srgbClr val="FF0000"/>
                </a:solidFill>
              </a:rPr>
              <a:t>x:</a:t>
            </a:r>
            <a:r>
              <a:rPr lang="en-CA" sz="1600" dirty="0" smtClean="0">
                <a:solidFill>
                  <a:srgbClr val="FF0000"/>
                </a:solidFill>
              </a:rPr>
              <a:t> layer </a:t>
            </a:r>
            <a:r>
              <a:rPr lang="en-CA" sz="1600" dirty="0">
                <a:solidFill>
                  <a:srgbClr val="FF0000"/>
                </a:solidFill>
              </a:rPr>
              <a:t>thickness (cm</a:t>
            </a:r>
            <a:r>
              <a:rPr lang="en-CA" sz="1600" dirty="0" smtClean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3568" y="1197324"/>
            <a:ext cx="750897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smtClean="0"/>
              <a:t>Calculating the coefficients directly from the</a:t>
            </a:r>
            <a:r>
              <a:rPr lang="en-US" sz="2000" b="1" dirty="0"/>
              <a:t> </a:t>
            </a:r>
            <a:r>
              <a:rPr lang="en-US" sz="2000" b="1" dirty="0" smtClean="0"/>
              <a:t>composition profile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683568" y="520734"/>
            <a:ext cx="7508973" cy="706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000" dirty="0"/>
              <a:t>The magnitude of the diffusion coefficient (D) is indicative of the rate which atoms diffuse.</a:t>
            </a:r>
          </a:p>
        </p:txBody>
      </p:sp>
      <p:sp>
        <p:nvSpPr>
          <p:cNvPr id="22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989454" y="925666"/>
            <a:ext cx="2472020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3000" b="1" dirty="0" smtClean="0">
                <a:solidFill>
                  <a:schemeClr val="bg1"/>
                </a:solidFill>
              </a:rPr>
              <a:t>Methodology</a:t>
            </a:r>
            <a:endParaRPr lang="en-CA" sz="3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683568" y="5694960"/>
                <a:ext cx="5257874" cy="11347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b="0" i="1" dirty="0" smtClean="0">
                    <a:solidFill>
                      <a:srgbClr val="FF0000"/>
                    </a:solidFill>
                  </a:rPr>
                  <a:t>Q</a:t>
                </a:r>
                <a14:m>
                  <m:oMath xmlns:m="http://schemas.openxmlformats.org/officeDocument/2006/math">
                    <m:r>
                      <a:rPr lang="en-CA" sz="1600" b="0" i="1" baseline="-25000" smtClean="0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CA" sz="1600" dirty="0" smtClean="0">
                    <a:solidFill>
                      <a:srgbClr val="FF0000"/>
                    </a:solidFill>
                  </a:rPr>
                  <a:t>: the activation energy for diffusion (J/mole)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solidFill>
                      <a:srgbClr val="FF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CA" sz="1600" b="0" i="1" baseline="-25000" smtClean="0">
                        <a:solidFill>
                          <a:srgbClr val="FF0000"/>
                        </a:solidFill>
                        <a:latin typeface="Cambria Math"/>
                      </a:rPr>
                      <m:t>𝑜</m:t>
                    </m:r>
                  </m:oMath>
                </a14:m>
                <a:r>
                  <a:rPr lang="en-CA" sz="1600" dirty="0" smtClean="0">
                    <a:solidFill>
                      <a:srgbClr val="FF0000"/>
                    </a:solidFill>
                  </a:rPr>
                  <a:t>: temperature-independent pre-exponential (</a:t>
                </a:r>
                <a:r>
                  <a:rPr lang="en-CA" sz="1600" dirty="0">
                    <a:solidFill>
                      <a:srgbClr val="FF0000"/>
                    </a:solidFill>
                  </a:rPr>
                  <a:t>cm</a:t>
                </a:r>
                <a:r>
                  <a:rPr lang="en-CA" sz="16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CA" sz="1600" dirty="0">
                    <a:solidFill>
                      <a:srgbClr val="FF0000"/>
                    </a:solidFill>
                  </a:rPr>
                  <a:t>/sec</a:t>
                </a:r>
                <a:r>
                  <a:rPr lang="en-CA" sz="1600" dirty="0" smtClean="0">
                    <a:solidFill>
                      <a:srgbClr val="FF0000"/>
                    </a:solidFill>
                  </a:rPr>
                  <a:t>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solidFill>
                      <a:srgbClr val="FF0000"/>
                    </a:solidFill>
                  </a:rPr>
                  <a:t>R:</a:t>
                </a:r>
                <a:r>
                  <a:rPr lang="en-CA" sz="1600" dirty="0" smtClean="0">
                    <a:solidFill>
                      <a:srgbClr val="FF0000"/>
                    </a:solidFill>
                  </a:rPr>
                  <a:t> the gas constant (8.31 J/</a:t>
                </a:r>
                <a:r>
                  <a:rPr lang="en-CA" sz="1600" dirty="0" err="1" smtClean="0">
                    <a:solidFill>
                      <a:srgbClr val="FF0000"/>
                    </a:solidFill>
                  </a:rPr>
                  <a:t>mole.K</a:t>
                </a:r>
                <a:r>
                  <a:rPr lang="en-CA" sz="1600" dirty="0" smtClean="0">
                    <a:solidFill>
                      <a:srgbClr val="FF0000"/>
                    </a:solidFill>
                  </a:rPr>
                  <a:t>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CA" sz="1600" i="1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CA" sz="1600" dirty="0" smtClean="0">
                    <a:solidFill>
                      <a:srgbClr val="FF0000"/>
                    </a:solidFill>
                  </a:rPr>
                  <a:t> : absolute temperature (K)</a:t>
                </a:r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694960"/>
                <a:ext cx="5257874" cy="1134772"/>
              </a:xfrm>
              <a:prstGeom prst="rect">
                <a:avLst/>
              </a:prstGeom>
              <a:blipFill rotWithShape="1">
                <a:blip r:embed="rId10"/>
                <a:stretch>
                  <a:fillRect l="-579" t="-1613" b="-10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/>
          <p:cNvSpPr txBox="1">
            <a:spLocks/>
          </p:cNvSpPr>
          <p:nvPr/>
        </p:nvSpPr>
        <p:spPr>
          <a:xfrm>
            <a:off x="624951" y="3742789"/>
            <a:ext cx="4710760" cy="1060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000" i="1" dirty="0" err="1"/>
              <a:t>Q</a:t>
            </a:r>
            <a:r>
              <a:rPr lang="en-CA" sz="2000" i="1" baseline="-25000" dirty="0" err="1"/>
              <a:t>d</a:t>
            </a:r>
            <a:r>
              <a:rPr lang="en-CA" sz="2000" dirty="0"/>
              <a:t> and </a:t>
            </a:r>
            <a:r>
              <a:rPr lang="en-CA" sz="2000" i="1" dirty="0" smtClean="0"/>
              <a:t>D</a:t>
            </a:r>
            <a:r>
              <a:rPr lang="en-CA" sz="2000" i="1" baseline="-25000" dirty="0" smtClean="0"/>
              <a:t>o</a:t>
            </a:r>
            <a:r>
              <a:rPr lang="en-CA" sz="2000" dirty="0" smtClean="0"/>
              <a:t> can be calculated using </a:t>
            </a:r>
            <a:r>
              <a:rPr lang="en-CA" sz="2000" dirty="0"/>
              <a:t>diffusion couples </a:t>
            </a:r>
            <a:r>
              <a:rPr lang="en-CA" sz="2000" dirty="0" smtClean="0"/>
              <a:t>annealed </a:t>
            </a:r>
            <a:r>
              <a:rPr lang="en-CA" sz="2000" dirty="0"/>
              <a:t>at different </a:t>
            </a:r>
            <a:r>
              <a:rPr lang="en-CA" sz="2000" dirty="0" smtClean="0"/>
              <a:t>temperatures and Arrhenius plot.</a:t>
            </a:r>
            <a:endParaRPr lang="en-US" sz="2000" dirty="0" smtClean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65" y="4874747"/>
            <a:ext cx="2965025" cy="6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677574" y="5694960"/>
            <a:ext cx="262347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</a:rPr>
              <a:t>The slope is </a:t>
            </a:r>
            <a:r>
              <a:rPr lang="en-CA" i="1" dirty="0" smtClean="0">
                <a:solidFill>
                  <a:srgbClr val="0070C0"/>
                </a:solidFill>
              </a:rPr>
              <a:t>-</a:t>
            </a:r>
            <a:r>
              <a:rPr lang="en-CA" i="1" dirty="0" err="1" smtClean="0">
                <a:solidFill>
                  <a:srgbClr val="0070C0"/>
                </a:solidFill>
              </a:rPr>
              <a:t>Q</a:t>
            </a:r>
            <a:r>
              <a:rPr lang="en-CA" i="1" baseline="-25000" dirty="0" err="1" smtClean="0">
                <a:solidFill>
                  <a:srgbClr val="0070C0"/>
                </a:solidFill>
              </a:rPr>
              <a:t>d</a:t>
            </a:r>
            <a:r>
              <a:rPr lang="en-CA" i="1" dirty="0" smtClean="0">
                <a:solidFill>
                  <a:srgbClr val="0070C0"/>
                </a:solidFill>
              </a:rPr>
              <a:t>/2.3R</a:t>
            </a:r>
            <a:r>
              <a:rPr lang="en-CA" dirty="0" smtClean="0">
                <a:solidFill>
                  <a:srgbClr val="0070C0"/>
                </a:solidFill>
              </a:rPr>
              <a:t>, and </a:t>
            </a:r>
          </a:p>
          <a:p>
            <a:r>
              <a:rPr lang="en-CA" dirty="0" smtClean="0">
                <a:solidFill>
                  <a:srgbClr val="0070C0"/>
                </a:solidFill>
              </a:rPr>
              <a:t>the </a:t>
            </a:r>
            <a:r>
              <a:rPr lang="en-CA" dirty="0">
                <a:solidFill>
                  <a:srgbClr val="0070C0"/>
                </a:solidFill>
              </a:rPr>
              <a:t>intersection with </a:t>
            </a:r>
            <a:r>
              <a:rPr lang="en-CA" i="1" dirty="0">
                <a:solidFill>
                  <a:srgbClr val="0070C0"/>
                </a:solidFill>
              </a:rPr>
              <a:t>y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 smtClean="0">
                <a:solidFill>
                  <a:srgbClr val="0070C0"/>
                </a:solidFill>
              </a:rPr>
              <a:t>axis is </a:t>
            </a:r>
            <a:r>
              <a:rPr lang="en-CA" i="1" dirty="0" err="1" smtClean="0">
                <a:solidFill>
                  <a:srgbClr val="0070C0"/>
                </a:solidFill>
              </a:rPr>
              <a:t>logD</a:t>
            </a:r>
            <a:r>
              <a:rPr lang="en-CA" i="1" baseline="-25000" dirty="0" err="1" smtClean="0">
                <a:solidFill>
                  <a:srgbClr val="0070C0"/>
                </a:solidFill>
              </a:rPr>
              <a:t>o</a:t>
            </a:r>
            <a:r>
              <a:rPr lang="en-CA" dirty="0" smtClean="0">
                <a:solidFill>
                  <a:srgbClr val="0070C0"/>
                </a:solidFill>
              </a:rPr>
              <a:t> .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36579" y="4972847"/>
            <a:ext cx="200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logD</a:t>
            </a:r>
            <a:r>
              <a:rPr lang="en-C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vs. </a:t>
            </a:r>
            <a:r>
              <a:rPr lang="en-C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1/T</a:t>
            </a:r>
            <a:endParaRPr lang="en-CA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957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9" grpId="0"/>
      <p:bldP spid="21" grpId="0" animBg="1"/>
      <p:bldP spid="23" grpId="0"/>
      <p:bldP spid="26" grpId="0" animBg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84616" y="1380818"/>
            <a:ext cx="8559384" cy="359591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Results</a:t>
            </a:r>
          </a:p>
          <a:p>
            <a:pPr algn="ctr"/>
            <a:r>
              <a:rPr lang="en-US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And</a:t>
            </a:r>
          </a:p>
          <a:p>
            <a:pPr algn="ctr"/>
            <a:r>
              <a:rPr lang="en-US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discussion</a:t>
            </a:r>
            <a:endParaRPr lang="en-CA" sz="75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0703" y="4314854"/>
            <a:ext cx="1726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err="1" smtClean="0"/>
              <a:t>Ce</a:t>
            </a:r>
            <a:r>
              <a:rPr lang="en-CA" sz="3000" b="1" dirty="0" smtClean="0"/>
              <a:t>-Mg-Zn</a:t>
            </a:r>
            <a:endParaRPr lang="en-CA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30703" y="3325159"/>
            <a:ext cx="1941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smtClean="0"/>
              <a:t>Mg-Mn-Nd</a:t>
            </a:r>
            <a:endParaRPr lang="en-CA" sz="3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30703" y="2323054"/>
            <a:ext cx="1879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smtClean="0"/>
              <a:t>Ce-Mg-Mn</a:t>
            </a:r>
            <a:endParaRPr lang="en-CA" sz="3000" b="1" dirty="0"/>
          </a:p>
        </p:txBody>
      </p:sp>
      <p:sp>
        <p:nvSpPr>
          <p:cNvPr id="9" name="Oval 8"/>
          <p:cNvSpPr/>
          <p:nvPr/>
        </p:nvSpPr>
        <p:spPr>
          <a:xfrm>
            <a:off x="1427669" y="3269293"/>
            <a:ext cx="1072961" cy="10729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Mg</a:t>
            </a:r>
            <a:endParaRPr lang="en-CA" sz="3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028162" y="2731075"/>
            <a:ext cx="1072961" cy="6776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Mn</a:t>
            </a:r>
            <a:endParaRPr lang="en-CA" sz="3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028162" y="4271312"/>
            <a:ext cx="1072961" cy="6776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Zn</a:t>
            </a:r>
            <a:endParaRPr lang="en-CA" sz="3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669179" y="3262273"/>
            <a:ext cx="1072961" cy="6776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Nd</a:t>
            </a:r>
            <a:endParaRPr lang="en-CA" sz="30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669179" y="2270489"/>
            <a:ext cx="1072961" cy="6776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Ce</a:t>
            </a:r>
            <a:endParaRPr lang="en-CA" sz="3000" b="1" dirty="0"/>
          </a:p>
        </p:txBody>
      </p:sp>
      <p:cxnSp>
        <p:nvCxnSpPr>
          <p:cNvPr id="14" name="Straight Connector 13"/>
          <p:cNvCxnSpPr>
            <a:stCxn id="9" idx="7"/>
            <a:endCxn id="10" idx="1"/>
          </p:cNvCxnSpPr>
          <p:nvPr/>
        </p:nvCxnSpPr>
        <p:spPr>
          <a:xfrm flipV="1">
            <a:off x="2343498" y="3069905"/>
            <a:ext cx="684664" cy="3565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3"/>
            <a:endCxn id="12" idx="1"/>
          </p:cNvCxnSpPr>
          <p:nvPr/>
        </p:nvCxnSpPr>
        <p:spPr>
          <a:xfrm>
            <a:off x="4101122" y="3069905"/>
            <a:ext cx="568057" cy="5311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3"/>
          </p:cNvCxnSpPr>
          <p:nvPr/>
        </p:nvCxnSpPr>
        <p:spPr>
          <a:xfrm>
            <a:off x="5742140" y="3601103"/>
            <a:ext cx="559212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3" idx="3"/>
          </p:cNvCxnSpPr>
          <p:nvPr/>
        </p:nvCxnSpPr>
        <p:spPr>
          <a:xfrm flipH="1">
            <a:off x="5742140" y="2609319"/>
            <a:ext cx="559212" cy="0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5"/>
            <a:endCxn id="11" idx="1"/>
          </p:cNvCxnSpPr>
          <p:nvPr/>
        </p:nvCxnSpPr>
        <p:spPr>
          <a:xfrm>
            <a:off x="2343498" y="4185122"/>
            <a:ext cx="684664" cy="42501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3" idx="1"/>
          </p:cNvCxnSpPr>
          <p:nvPr/>
        </p:nvCxnSpPr>
        <p:spPr>
          <a:xfrm flipV="1">
            <a:off x="4101122" y="2609319"/>
            <a:ext cx="568057" cy="4605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49994" y="4271312"/>
            <a:ext cx="1072961" cy="6776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Ce</a:t>
            </a:r>
            <a:endParaRPr lang="en-CA" sz="3000" b="1" dirty="0"/>
          </a:p>
        </p:txBody>
      </p:sp>
      <p:cxnSp>
        <p:nvCxnSpPr>
          <p:cNvPr id="21" name="Straight Connector 20"/>
          <p:cNvCxnSpPr>
            <a:stCxn id="11" idx="3"/>
            <a:endCxn id="20" idx="1"/>
          </p:cNvCxnSpPr>
          <p:nvPr/>
        </p:nvCxnSpPr>
        <p:spPr>
          <a:xfrm>
            <a:off x="4101122" y="4610141"/>
            <a:ext cx="6488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0" idx="3"/>
          </p:cNvCxnSpPr>
          <p:nvPr/>
        </p:nvCxnSpPr>
        <p:spPr>
          <a:xfrm flipH="1">
            <a:off x="5822954" y="4610141"/>
            <a:ext cx="478398" cy="0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56355" y="986757"/>
            <a:ext cx="6815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smtClean="0"/>
              <a:t>Phase equilibria of the Ce-Mg-Zn at 300°C</a:t>
            </a:r>
            <a:endParaRPr lang="en-CA" sz="3000" b="1" dirty="0"/>
          </a:p>
        </p:txBody>
      </p:sp>
      <p:sp>
        <p:nvSpPr>
          <p:cNvPr id="2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1732147" y="1668360"/>
            <a:ext cx="3957405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900" b="1" dirty="0" smtClean="0">
                <a:solidFill>
                  <a:schemeClr val="bg1"/>
                </a:solidFill>
              </a:rPr>
              <a:t>Results and discussion</a:t>
            </a:r>
            <a:endParaRPr lang="en-CA" sz="2900" b="1" dirty="0">
              <a:solidFill>
                <a:schemeClr val="bg1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Results part 1: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2913" y="5325307"/>
            <a:ext cx="5189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A" sz="2200" b="1" dirty="0" smtClean="0">
                <a:solidFill>
                  <a:srgbClr val="000000"/>
                </a:solidFill>
              </a:rPr>
              <a:t>(1) Diffusion multiple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CA" sz="2200" b="1" dirty="0" smtClean="0">
                <a:solidFill>
                  <a:srgbClr val="000000"/>
                </a:solidFill>
              </a:rPr>
              <a:t>(3) Diffusion couples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CA" sz="2200" b="1" dirty="0">
                <a:solidFill>
                  <a:srgbClr val="000000"/>
                </a:solidFill>
              </a:rPr>
              <a:t>(</a:t>
            </a:r>
            <a:r>
              <a:rPr lang="en-CA" sz="2200" b="1" dirty="0" smtClean="0">
                <a:solidFill>
                  <a:srgbClr val="000000"/>
                </a:solidFill>
              </a:rPr>
              <a:t>28) Key alloys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CA" sz="2200" b="1" dirty="0" smtClean="0">
                <a:solidFill>
                  <a:srgbClr val="000000"/>
                </a:solidFill>
              </a:rPr>
              <a:t>Tie-line interpolation technique</a:t>
            </a:r>
            <a:endParaRPr lang="en-CA" sz="2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21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7" grpId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20" grpId="0" animBg="1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Diffusion multiple- Ce/Mg/Zn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6039" y="464757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300°C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21 days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3" y="1280018"/>
            <a:ext cx="3359731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6391"/>
          <a:stretch/>
        </p:blipFill>
        <p:spPr>
          <a:xfrm rot="5400000">
            <a:off x="2822596" y="2743248"/>
            <a:ext cx="703739" cy="494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27" y="1280018"/>
            <a:ext cx="3359731" cy="252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095250" y="2392706"/>
            <a:ext cx="307100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6078101" y="2143283"/>
            <a:ext cx="797876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Line-scan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3727" r="3359" b="3106"/>
          <a:stretch/>
        </p:blipFill>
        <p:spPr bwMode="auto">
          <a:xfrm>
            <a:off x="4323226" y="3934034"/>
            <a:ext cx="4307625" cy="2662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0742" r="13637" b="6393"/>
          <a:stretch/>
        </p:blipFill>
        <p:spPr bwMode="auto">
          <a:xfrm>
            <a:off x="802145" y="3800018"/>
            <a:ext cx="3445306" cy="3059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 Box 132"/>
          <p:cNvSpPr txBox="1"/>
          <p:nvPr/>
        </p:nvSpPr>
        <p:spPr>
          <a:xfrm>
            <a:off x="2324721" y="3218981"/>
            <a:ext cx="23932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Ce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17" name="Text Box 132"/>
          <p:cNvSpPr txBox="1"/>
          <p:nvPr/>
        </p:nvSpPr>
        <p:spPr>
          <a:xfrm>
            <a:off x="1218337" y="2202706"/>
            <a:ext cx="23932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Zn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18" name="Text Box 132"/>
          <p:cNvSpPr txBox="1"/>
          <p:nvPr/>
        </p:nvSpPr>
        <p:spPr>
          <a:xfrm>
            <a:off x="4127791" y="2268305"/>
            <a:ext cx="23932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Mg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19" name="Text Box 132"/>
          <p:cNvSpPr txBox="1"/>
          <p:nvPr/>
        </p:nvSpPr>
        <p:spPr>
          <a:xfrm>
            <a:off x="1608243" y="1766466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1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1" name="Text Box 132"/>
          <p:cNvSpPr txBox="1"/>
          <p:nvPr/>
        </p:nvSpPr>
        <p:spPr>
          <a:xfrm>
            <a:off x="2664539" y="1753851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2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2" name="Text Box 132"/>
          <p:cNvSpPr txBox="1"/>
          <p:nvPr/>
        </p:nvSpPr>
        <p:spPr>
          <a:xfrm>
            <a:off x="3613194" y="1753851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3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3" name="Text Box 132"/>
          <p:cNvSpPr txBox="1"/>
          <p:nvPr/>
        </p:nvSpPr>
        <p:spPr>
          <a:xfrm>
            <a:off x="4067961" y="1771426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4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4" name="Text Box 132"/>
          <p:cNvSpPr txBox="1"/>
          <p:nvPr/>
        </p:nvSpPr>
        <p:spPr>
          <a:xfrm>
            <a:off x="5513245" y="1877041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5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5" name="Text Box 132"/>
          <p:cNvSpPr txBox="1"/>
          <p:nvPr/>
        </p:nvSpPr>
        <p:spPr>
          <a:xfrm>
            <a:off x="5035420" y="1877041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2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6" name="Text Box 132"/>
          <p:cNvSpPr txBox="1"/>
          <p:nvPr/>
        </p:nvSpPr>
        <p:spPr>
          <a:xfrm>
            <a:off x="6103877" y="1877041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6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7" name="Text Box 132"/>
          <p:cNvSpPr txBox="1"/>
          <p:nvPr/>
        </p:nvSpPr>
        <p:spPr>
          <a:xfrm>
            <a:off x="6536870" y="1861947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7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8" name="Text Box 132"/>
          <p:cNvSpPr txBox="1"/>
          <p:nvPr/>
        </p:nvSpPr>
        <p:spPr>
          <a:xfrm>
            <a:off x="7553821" y="1861947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8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9" name="Text Box 132"/>
          <p:cNvSpPr txBox="1"/>
          <p:nvPr/>
        </p:nvSpPr>
        <p:spPr>
          <a:xfrm>
            <a:off x="7886331" y="1877041"/>
            <a:ext cx="119660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9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175914" y="1203402"/>
            <a:ext cx="3333404" cy="2138769"/>
            <a:chOff x="1175914" y="1203402"/>
            <a:chExt cx="3333404" cy="2138769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608243" y="1520042"/>
              <a:ext cx="2579378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835899" y="2814452"/>
              <a:ext cx="0" cy="404529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294999" y="2634285"/>
              <a:ext cx="450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X</a:t>
              </a:r>
              <a:endParaRPr lang="en-CA" sz="40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18919" y="1203402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Mg-Zn</a:t>
              </a:r>
              <a:endParaRPr lang="en-CA" sz="1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73219" y="2844802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Ce-Mg</a:t>
              </a:r>
              <a:endParaRPr lang="en-CA" sz="1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75914" y="2516652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Ce-Zn</a:t>
              </a:r>
              <a:endParaRPr lang="en-CA" sz="1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2" name="Oval 41"/>
          <p:cNvSpPr/>
          <p:nvPr/>
        </p:nvSpPr>
        <p:spPr>
          <a:xfrm>
            <a:off x="5155080" y="5417210"/>
            <a:ext cx="226995" cy="2151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/>
          <p:cNvSpPr/>
          <p:nvPr/>
        </p:nvSpPr>
        <p:spPr>
          <a:xfrm>
            <a:off x="5638856" y="5136557"/>
            <a:ext cx="226995" cy="2151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/>
          <p:cNvSpPr/>
          <p:nvPr/>
        </p:nvSpPr>
        <p:spPr>
          <a:xfrm>
            <a:off x="1727904" y="5693688"/>
            <a:ext cx="178716" cy="16940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/>
          <p:cNvSpPr/>
          <p:nvPr/>
        </p:nvSpPr>
        <p:spPr>
          <a:xfrm>
            <a:off x="2049680" y="4828403"/>
            <a:ext cx="150055" cy="14224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TextBox 46"/>
          <p:cNvSpPr txBox="1"/>
          <p:nvPr/>
        </p:nvSpPr>
        <p:spPr>
          <a:xfrm>
            <a:off x="1815811" y="6131698"/>
            <a:ext cx="1396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Diffusion path</a:t>
            </a:r>
            <a:endParaRPr lang="en-CA" sz="1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675880" y="6533320"/>
            <a:ext cx="1871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Composition profile</a:t>
            </a:r>
            <a:endParaRPr lang="en-CA" sz="1600" b="1" dirty="0"/>
          </a:p>
        </p:txBody>
      </p:sp>
      <p:sp>
        <p:nvSpPr>
          <p:cNvPr id="49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3463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2544E-6 L 0.40139 -0.0076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>
                <a:solidFill>
                  <a:srgbClr val="0070C0"/>
                </a:solidFill>
              </a:rPr>
              <a:t>Diffusion </a:t>
            </a:r>
            <a:r>
              <a:rPr lang="en-CA" sz="3000" b="1" dirty="0" smtClean="0">
                <a:solidFill>
                  <a:srgbClr val="0070C0"/>
                </a:solidFill>
              </a:rPr>
              <a:t>couple #1- Mg+CeMg</a:t>
            </a:r>
            <a:r>
              <a:rPr lang="en-CA" sz="3000" b="1" baseline="-25000" dirty="0" smtClean="0">
                <a:solidFill>
                  <a:srgbClr val="0070C0"/>
                </a:solidFill>
              </a:rPr>
              <a:t>12</a:t>
            </a:r>
            <a:r>
              <a:rPr lang="en-CA" sz="3000" b="1" dirty="0" smtClean="0">
                <a:solidFill>
                  <a:srgbClr val="0070C0"/>
                </a:solidFill>
              </a:rPr>
              <a:t>/Zn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6039" y="464757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300°C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21 days</a:t>
            </a:r>
            <a:endParaRPr lang="en-US" sz="2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79032" y="1358647"/>
            <a:ext cx="5397496" cy="5132587"/>
            <a:chOff x="1409700" y="421906"/>
            <a:chExt cx="6324600" cy="601418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4" t="8895" r="18765" b="6438"/>
            <a:stretch/>
          </p:blipFill>
          <p:spPr bwMode="auto">
            <a:xfrm>
              <a:off x="1409700" y="421906"/>
              <a:ext cx="6324600" cy="6014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1939925" y="1237565"/>
              <a:ext cx="2860675" cy="440123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8895" r="18765" b="6438"/>
          <a:stretch/>
        </p:blipFill>
        <p:spPr bwMode="auto">
          <a:xfrm>
            <a:off x="2177057" y="1356672"/>
            <a:ext cx="5397496" cy="5132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grpSp>
        <p:nvGrpSpPr>
          <p:cNvPr id="3" name="Group 2"/>
          <p:cNvGrpSpPr/>
          <p:nvPr/>
        </p:nvGrpSpPr>
        <p:grpSpPr>
          <a:xfrm>
            <a:off x="5899470" y="900045"/>
            <a:ext cx="3079189" cy="2309392"/>
            <a:chOff x="5899470" y="900045"/>
            <a:chExt cx="3079189" cy="23093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470" y="900045"/>
              <a:ext cx="3079189" cy="2309392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6146206" y="1158650"/>
              <a:ext cx="1008112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>
                  <a:solidFill>
                    <a:schemeClr val="bg1"/>
                  </a:solidFill>
                </a:rPr>
                <a:t>CeMg</a:t>
              </a:r>
              <a:r>
                <a:rPr lang="en-CA" sz="1400" b="1" baseline="-25000" dirty="0" smtClean="0">
                  <a:solidFill>
                    <a:schemeClr val="bg1"/>
                  </a:solidFill>
                </a:rPr>
                <a:t>12</a:t>
              </a:r>
              <a:endParaRPr lang="en-US" sz="1400" b="1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650262" y="1466567"/>
              <a:ext cx="56298" cy="17625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7527052" y="1772759"/>
              <a:ext cx="1118183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>
                  <a:solidFill>
                    <a:schemeClr val="bg1"/>
                  </a:solidFill>
                </a:rPr>
                <a:t>Mg+CeMg</a:t>
              </a:r>
              <a:r>
                <a:rPr lang="en-CA" sz="1400" b="1" baseline="-25000" dirty="0" smtClean="0">
                  <a:solidFill>
                    <a:schemeClr val="bg1"/>
                  </a:solidFill>
                </a:rPr>
                <a:t>12</a:t>
              </a:r>
              <a:endParaRPr lang="en-US" sz="1400" b="1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8031109" y="2080676"/>
              <a:ext cx="56298" cy="17625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V="1">
            <a:off x="2629558" y="2025728"/>
            <a:ext cx="2443312" cy="378311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1160" y="1896911"/>
            <a:ext cx="6181939" cy="4594323"/>
            <a:chOff x="1531160" y="1896911"/>
            <a:chExt cx="6181939" cy="459432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35" y="1896911"/>
              <a:ext cx="6125764" cy="4594323"/>
            </a:xfrm>
            <a:prstGeom prst="rect">
              <a:avLst/>
            </a:prstGeom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1531160" y="3804986"/>
              <a:ext cx="504056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/>
                <a:t>Zn</a:t>
              </a:r>
              <a:endParaRPr lang="en-US" sz="1400" b="1" baseline="-25000" dirty="0"/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 rot="16200000">
              <a:off x="7011021" y="2857607"/>
              <a:ext cx="1008112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>
                  <a:solidFill>
                    <a:schemeClr val="bg1"/>
                  </a:solidFill>
                </a:rPr>
                <a:t>CeMg</a:t>
              </a:r>
              <a:r>
                <a:rPr lang="en-CA" sz="1400" b="1" baseline="-25000" dirty="0" smtClean="0">
                  <a:solidFill>
                    <a:schemeClr val="bg1"/>
                  </a:solidFill>
                </a:rPr>
                <a:t>12</a:t>
              </a:r>
              <a:endParaRPr lang="en-US" sz="1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 rot="16200000">
              <a:off x="6879973" y="4293847"/>
              <a:ext cx="1118183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>
                  <a:solidFill>
                    <a:schemeClr val="bg1"/>
                  </a:solidFill>
                </a:rPr>
                <a:t>Mg+CeMg</a:t>
              </a:r>
              <a:r>
                <a:rPr lang="en-CA" sz="1400" b="1" baseline="-25000" dirty="0" smtClean="0">
                  <a:solidFill>
                    <a:schemeClr val="bg1"/>
                  </a:solidFill>
                </a:rPr>
                <a:t>12</a:t>
              </a:r>
              <a:endParaRPr lang="en-US" sz="1400" b="1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7439064" y="4952010"/>
              <a:ext cx="137464" cy="41563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 flipH="1" flipV="1">
            <a:off x="5070895" y="2025728"/>
            <a:ext cx="1211154" cy="5494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headEnd type="oval" w="med" len="med"/>
            <a:tailEnd type="triangl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>
            <a:off x="8325837" y="2277587"/>
            <a:ext cx="86428" cy="5479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964092" y="4034187"/>
            <a:ext cx="3600000" cy="2700000"/>
            <a:chOff x="964092" y="4034187"/>
            <a:chExt cx="3600000" cy="27000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92" y="4034187"/>
              <a:ext cx="3600000" cy="2700000"/>
            </a:xfrm>
            <a:prstGeom prst="rect">
              <a:avLst/>
            </a:prstGeom>
          </p:spPr>
        </p:pic>
        <p:sp>
          <p:nvSpPr>
            <p:cNvPr id="68" name="Content Placeholder 2"/>
            <p:cNvSpPr txBox="1">
              <a:spLocks/>
            </p:cNvSpPr>
            <p:nvPr/>
          </p:nvSpPr>
          <p:spPr>
            <a:xfrm>
              <a:off x="986712" y="5141785"/>
              <a:ext cx="404437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>
                  <a:solidFill>
                    <a:schemeClr val="bg1"/>
                  </a:solidFill>
                </a:rPr>
                <a:t>Zn</a:t>
              </a:r>
              <a:endParaRPr lang="en-US" sz="1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9" name="Content Placeholder 2"/>
            <p:cNvSpPr txBox="1">
              <a:spLocks/>
            </p:cNvSpPr>
            <p:nvPr/>
          </p:nvSpPr>
          <p:spPr>
            <a:xfrm>
              <a:off x="1533100" y="5032350"/>
              <a:ext cx="1004231" cy="396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>
                  <a:solidFill>
                    <a:schemeClr val="bg1"/>
                  </a:solidFill>
                </a:rPr>
                <a:t>Mg</a:t>
              </a:r>
              <a:r>
                <a:rPr lang="en-CA" sz="1400" b="1" baseline="-25000" dirty="0">
                  <a:solidFill>
                    <a:schemeClr val="bg1"/>
                  </a:solidFill>
                </a:rPr>
                <a:t>2</a:t>
              </a:r>
              <a:r>
                <a:rPr lang="en-CA" sz="1400" b="1" dirty="0">
                  <a:solidFill>
                    <a:schemeClr val="bg1"/>
                  </a:solidFill>
                </a:rPr>
                <a:t>Zn</a:t>
              </a:r>
              <a:r>
                <a:rPr lang="en-CA" sz="1400" b="1" baseline="-25000" dirty="0">
                  <a:solidFill>
                    <a:schemeClr val="bg1"/>
                  </a:solidFill>
                </a:rPr>
                <a:t>11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en-US" sz="1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507719" y="4134793"/>
              <a:ext cx="13468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CA" sz="1200" b="1" dirty="0" smtClean="0"/>
                <a:t>Mg</a:t>
              </a:r>
              <a:r>
                <a:rPr lang="en-CA" sz="1200" b="1" baseline="-25000" dirty="0" smtClean="0"/>
                <a:t>2</a:t>
              </a:r>
              <a:r>
                <a:rPr lang="en-CA" sz="1200" b="1" dirty="0" smtClean="0"/>
                <a:t>Zn</a:t>
              </a:r>
              <a:r>
                <a:rPr lang="en-CA" sz="1200" b="1" baseline="-25000" dirty="0" smtClean="0"/>
                <a:t>11</a:t>
              </a:r>
              <a:r>
                <a:rPr lang="en-CA" sz="1200" b="1" dirty="0" smtClean="0"/>
                <a:t>+(Ce</a:t>
              </a:r>
              <a:r>
                <a:rPr lang="en-CA" sz="1200" b="1" baseline="-25000" dirty="0" smtClean="0"/>
                <a:t>2</a:t>
              </a:r>
              <a:r>
                <a:rPr lang="en-CA" sz="1200" b="1" dirty="0" smtClean="0"/>
                <a:t>Zn</a:t>
              </a:r>
              <a:r>
                <a:rPr lang="en-CA" sz="1200" b="1" baseline="-25000" dirty="0" smtClean="0"/>
                <a:t>17</a:t>
              </a:r>
              <a:r>
                <a:rPr lang="en-CA" sz="1200" b="1" dirty="0"/>
                <a:t>)</a:t>
              </a:r>
              <a:endParaRPr lang="en-CA" sz="1200" b="1" baseline="-25000" dirty="0"/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3718802" y="5263893"/>
              <a:ext cx="124425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CA" sz="1200" b="1" dirty="0" smtClean="0"/>
                <a:t>MgZn</a:t>
              </a:r>
              <a:r>
                <a:rPr lang="en-CA" sz="1200" b="1" baseline="-25000" dirty="0" smtClean="0"/>
                <a:t>2</a:t>
              </a:r>
              <a:r>
                <a:rPr lang="en-CA" sz="1200" b="1" dirty="0" smtClean="0"/>
                <a:t>+(Ce</a:t>
              </a:r>
              <a:r>
                <a:rPr lang="en-CA" sz="1200" b="1" baseline="-25000" dirty="0" smtClean="0"/>
                <a:t>2</a:t>
              </a:r>
              <a:r>
                <a:rPr lang="en-CA" sz="1200" b="1" dirty="0" smtClean="0"/>
                <a:t>Zn</a:t>
              </a:r>
              <a:r>
                <a:rPr lang="en-CA" sz="1200" b="1" baseline="-25000" dirty="0" smtClean="0"/>
                <a:t>17</a:t>
              </a:r>
              <a:r>
                <a:rPr lang="en-CA" sz="1200" b="1" dirty="0"/>
                <a:t>)</a:t>
              </a:r>
              <a:endParaRPr lang="en-CA" sz="1200" b="1" baseline="-25000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29272" y="4034187"/>
            <a:ext cx="3620989" cy="2728446"/>
            <a:chOff x="4829272" y="4034187"/>
            <a:chExt cx="3620989" cy="272844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272" y="4046892"/>
              <a:ext cx="3620989" cy="2715741"/>
            </a:xfrm>
            <a:prstGeom prst="rect">
              <a:avLst/>
            </a:prstGeom>
          </p:spPr>
        </p:pic>
        <p:cxnSp>
          <p:nvCxnSpPr>
            <p:cNvPr id="73" name="Straight Connector 72"/>
            <p:cNvCxnSpPr/>
            <p:nvPr/>
          </p:nvCxnSpPr>
          <p:spPr>
            <a:xfrm>
              <a:off x="6545634" y="4034187"/>
              <a:ext cx="0" cy="2568494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6210446" y="6200849"/>
              <a:ext cx="6703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CA" sz="1400" b="1" dirty="0" smtClean="0"/>
                <a:t>MgZn</a:t>
              </a:r>
              <a:r>
                <a:rPr lang="en-CA" sz="1400" b="1" baseline="-25000" dirty="0" smtClean="0"/>
                <a:t>2</a:t>
              </a:r>
              <a:endParaRPr lang="en-CA" sz="1400" b="1" baseline="-25000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33630" y="4203428"/>
              <a:ext cx="3161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sysClr val="windowText" lastClr="000000"/>
                  </a:solidFill>
                </a:rPr>
                <a:t>τ</a:t>
              </a:r>
              <a:r>
                <a:rPr lang="en-CA" sz="1400" b="1" baseline="-25000" dirty="0" smtClean="0">
                  <a:solidFill>
                    <a:sysClr val="windowText" lastClr="000000"/>
                  </a:solidFill>
                </a:rPr>
                <a:t>6</a:t>
              </a:r>
              <a:endParaRPr lang="en-CA" sz="1400" b="1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053551" y="4212718"/>
              <a:ext cx="3161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sysClr val="windowText" lastClr="000000"/>
                  </a:solidFill>
                </a:rPr>
                <a:t>τ</a:t>
              </a:r>
              <a:r>
                <a:rPr lang="en-CA" sz="1400" b="1" baseline="-25000" dirty="0" smtClean="0">
                  <a:solidFill>
                    <a:sysClr val="windowText" lastClr="000000"/>
                  </a:solidFill>
                </a:rPr>
                <a:t>5</a:t>
              </a:r>
              <a:endParaRPr lang="en-CA" sz="1400" b="1" baseline="-25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8" name="Straight Arrow Connector 77"/>
            <p:cNvCxnSpPr>
              <a:stCxn id="76" idx="2"/>
            </p:cNvCxnSpPr>
            <p:nvPr/>
          </p:nvCxnSpPr>
          <p:spPr>
            <a:xfrm flipH="1">
              <a:off x="5611188" y="4511205"/>
              <a:ext cx="180498" cy="23892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7" idx="1"/>
            </p:cNvCxnSpPr>
            <p:nvPr/>
          </p:nvCxnSpPr>
          <p:spPr>
            <a:xfrm flipH="1">
              <a:off x="7576529" y="4366607"/>
              <a:ext cx="477022" cy="38352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4850262" y="1284501"/>
            <a:ext cx="3600000" cy="2700000"/>
            <a:chOff x="4850262" y="1284501"/>
            <a:chExt cx="3600000" cy="270000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262" y="1284501"/>
              <a:ext cx="3600000" cy="2700000"/>
            </a:xfrm>
            <a:prstGeom prst="rect">
              <a:avLst/>
            </a:prstGeom>
          </p:spPr>
        </p:pic>
        <p:sp>
          <p:nvSpPr>
            <p:cNvPr id="126" name="Rectangle 125"/>
            <p:cNvSpPr/>
            <p:nvPr/>
          </p:nvSpPr>
          <p:spPr>
            <a:xfrm>
              <a:off x="7732937" y="1856451"/>
              <a:ext cx="6543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200" b="1" dirty="0" smtClean="0">
                  <a:solidFill>
                    <a:schemeClr val="bg1"/>
                  </a:solidFill>
                </a:rPr>
                <a:t>CeMg</a:t>
              </a:r>
              <a:r>
                <a:rPr lang="en-CA" sz="1200" b="1" baseline="-25000" dirty="0" smtClean="0">
                  <a:solidFill>
                    <a:schemeClr val="bg1"/>
                  </a:solidFill>
                </a:rPr>
                <a:t>12</a:t>
              </a:r>
              <a:endParaRPr lang="en-CA" sz="1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421284" y="2427300"/>
              <a:ext cx="9499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200" b="1" dirty="0" smtClean="0">
                  <a:solidFill>
                    <a:schemeClr val="bg1"/>
                  </a:solidFill>
                </a:rPr>
                <a:t>Ce(</a:t>
              </a:r>
              <a:r>
                <a:rPr lang="en-CA" sz="1200" b="1" dirty="0" err="1" smtClean="0">
                  <a:solidFill>
                    <a:schemeClr val="bg1"/>
                  </a:solidFill>
                </a:rPr>
                <a:t>Mg,Zn</a:t>
              </a:r>
              <a:r>
                <a:rPr lang="en-CA" sz="1200" b="1" dirty="0" smtClean="0">
                  <a:solidFill>
                    <a:schemeClr val="bg1"/>
                  </a:solidFill>
                </a:rPr>
                <a:t>)</a:t>
              </a:r>
              <a:r>
                <a:rPr lang="en-CA" sz="1200" b="1" baseline="-25000" dirty="0" smtClean="0">
                  <a:solidFill>
                    <a:schemeClr val="bg1"/>
                  </a:solidFill>
                </a:rPr>
                <a:t>12</a:t>
              </a:r>
              <a:endParaRPr lang="en-CA" sz="1200" b="1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7732937" y="2661824"/>
              <a:ext cx="0" cy="30112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/>
            <p:cNvSpPr/>
            <p:nvPr/>
          </p:nvSpPr>
          <p:spPr>
            <a:xfrm>
              <a:off x="6139678" y="1496934"/>
              <a:ext cx="3161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sysClr val="windowText" lastClr="000000"/>
                  </a:solidFill>
                </a:rPr>
                <a:t>τ</a:t>
              </a:r>
              <a:r>
                <a:rPr lang="en-CA" sz="1400" b="1" baseline="-25000" dirty="0" smtClean="0">
                  <a:solidFill>
                    <a:sysClr val="windowText" lastClr="000000"/>
                  </a:solidFill>
                </a:rPr>
                <a:t>5</a:t>
              </a:r>
              <a:endParaRPr lang="en-CA" sz="1400" b="1" baseline="-25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30" name="Straight Arrow Connector 129"/>
            <p:cNvCxnSpPr>
              <a:stCxn id="129" idx="2"/>
            </p:cNvCxnSpPr>
            <p:nvPr/>
          </p:nvCxnSpPr>
          <p:spPr>
            <a:xfrm flipH="1">
              <a:off x="6095232" y="1804711"/>
              <a:ext cx="202502" cy="39902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/>
            <p:cNvSpPr/>
            <p:nvPr/>
          </p:nvSpPr>
          <p:spPr>
            <a:xfrm>
              <a:off x="6860884" y="2053202"/>
              <a:ext cx="3161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sysClr val="windowText" lastClr="000000"/>
                  </a:solidFill>
                </a:rPr>
                <a:t>τ</a:t>
              </a:r>
              <a:r>
                <a:rPr lang="en-CA" sz="1400" b="1" baseline="-25000" dirty="0" smtClean="0">
                  <a:solidFill>
                    <a:sysClr val="windowText" lastClr="000000"/>
                  </a:solidFill>
                </a:rPr>
                <a:t>2</a:t>
              </a:r>
              <a:endParaRPr lang="en-CA" sz="1400" b="1" baseline="-25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 flipH="1">
              <a:off x="6843251" y="2391756"/>
              <a:ext cx="175690" cy="16927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5141799" y="1603482"/>
              <a:ext cx="6014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CA" sz="1200" b="1" dirty="0" smtClean="0">
                  <a:solidFill>
                    <a:sysClr val="windowText" lastClr="000000"/>
                  </a:solidFill>
                </a:rPr>
                <a:t>MgZn</a:t>
              </a:r>
              <a:r>
                <a:rPr lang="en-CA" sz="1200" b="1" baseline="-25000" dirty="0" smtClean="0">
                  <a:solidFill>
                    <a:sysClr val="windowText" lastClr="000000"/>
                  </a:solidFill>
                </a:rPr>
                <a:t>2</a:t>
              </a:r>
              <a:endParaRPr lang="en-CA" sz="1200" b="1" baseline="-25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34" name="Straight Arrow Connector 133"/>
            <p:cNvCxnSpPr>
              <a:stCxn id="133" idx="2"/>
            </p:cNvCxnSpPr>
            <p:nvPr/>
          </p:nvCxnSpPr>
          <p:spPr>
            <a:xfrm>
              <a:off x="5442523" y="1880481"/>
              <a:ext cx="1" cy="364959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31" idx="2"/>
            </p:cNvCxnSpPr>
            <p:nvPr/>
          </p:nvCxnSpPr>
          <p:spPr>
            <a:xfrm>
              <a:off x="7018940" y="2360979"/>
              <a:ext cx="237133" cy="200054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>
              <a:off x="6604724" y="3329468"/>
              <a:ext cx="6527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CA" sz="1200" b="1" dirty="0">
                  <a:solidFill>
                    <a:sysClr val="windowText" lastClr="000000"/>
                  </a:solidFill>
                </a:rPr>
                <a:t>Mg</a:t>
              </a:r>
              <a:r>
                <a:rPr lang="en-CA" sz="1200" b="1" baseline="-25000" dirty="0">
                  <a:solidFill>
                    <a:sysClr val="windowText" lastClr="000000"/>
                  </a:solidFill>
                </a:rPr>
                <a:t>2</a:t>
              </a:r>
              <a:r>
                <a:rPr lang="en-CA" sz="1200" b="1" dirty="0">
                  <a:solidFill>
                    <a:sysClr val="windowText" lastClr="000000"/>
                  </a:solidFill>
                </a:rPr>
                <a:t>Zn</a:t>
              </a:r>
              <a:r>
                <a:rPr lang="en-CA" sz="1200" b="1" baseline="-25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cxnSp>
          <p:nvCxnSpPr>
            <p:cNvPr id="137" name="Straight Arrow Connector 136"/>
            <p:cNvCxnSpPr>
              <a:stCxn id="136" idx="0"/>
            </p:cNvCxnSpPr>
            <p:nvPr/>
          </p:nvCxnSpPr>
          <p:spPr>
            <a:xfrm flipV="1">
              <a:off x="6931096" y="3140576"/>
              <a:ext cx="405548" cy="18889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1106008" y="3055629"/>
            <a:ext cx="929208" cy="6132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Rectangle 57"/>
          <p:cNvSpPr/>
          <p:nvPr/>
        </p:nvSpPr>
        <p:spPr>
          <a:xfrm>
            <a:off x="3781474" y="2276603"/>
            <a:ext cx="688761" cy="47304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Rectangle 63"/>
          <p:cNvSpPr/>
          <p:nvPr/>
        </p:nvSpPr>
        <p:spPr>
          <a:xfrm>
            <a:off x="2767965" y="3055628"/>
            <a:ext cx="929208" cy="6132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5" name="Straight Arrow Connector 54"/>
          <p:cNvCxnSpPr>
            <a:stCxn id="54" idx="2"/>
          </p:cNvCxnSpPr>
          <p:nvPr/>
        </p:nvCxnSpPr>
        <p:spPr>
          <a:xfrm>
            <a:off x="1570612" y="3668869"/>
            <a:ext cx="16723" cy="5967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697173" y="3362248"/>
            <a:ext cx="1516095" cy="101974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8" idx="3"/>
          </p:cNvCxnSpPr>
          <p:nvPr/>
        </p:nvCxnSpPr>
        <p:spPr>
          <a:xfrm>
            <a:off x="4470235" y="2513127"/>
            <a:ext cx="60066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459667" y="1346132"/>
            <a:ext cx="1279583" cy="2367671"/>
            <a:chOff x="3252792" y="1381757"/>
            <a:chExt cx="1279583" cy="2367671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3252792" y="1381757"/>
              <a:ext cx="0" cy="236767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ontent Placeholder 2"/>
            <p:cNvSpPr txBox="1">
              <a:spLocks/>
            </p:cNvSpPr>
            <p:nvPr/>
          </p:nvSpPr>
          <p:spPr>
            <a:xfrm>
              <a:off x="3524263" y="2462206"/>
              <a:ext cx="1008112" cy="512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CA" sz="1400" b="1" dirty="0" smtClean="0">
                  <a:solidFill>
                    <a:sysClr val="windowText" lastClr="000000"/>
                  </a:solidFill>
                </a:rPr>
                <a:t>Original interface</a:t>
              </a:r>
              <a:endParaRPr lang="en-US" sz="1400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3323177" y="2560103"/>
              <a:ext cx="334118" cy="1795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tangle 101"/>
          <p:cNvSpPr/>
          <p:nvPr/>
        </p:nvSpPr>
        <p:spPr>
          <a:xfrm>
            <a:off x="713165" y="4122918"/>
            <a:ext cx="38968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/>
              <a:t>Remarks</a:t>
            </a:r>
            <a:endParaRPr lang="en-CA" b="1" u="sng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Four ternary compounds were found (</a:t>
            </a:r>
            <a:r>
              <a:rPr lang="el-GR" b="1" dirty="0" smtClean="0">
                <a:solidFill>
                  <a:srgbClr val="7030A0"/>
                </a:solidFill>
              </a:rPr>
              <a:t>τ</a:t>
            </a:r>
            <a:r>
              <a:rPr lang="en-CA" b="1" baseline="-25000" dirty="0" smtClean="0">
                <a:solidFill>
                  <a:srgbClr val="7030A0"/>
                </a:solidFill>
              </a:rPr>
              <a:t>2</a:t>
            </a:r>
            <a:r>
              <a:rPr lang="en-CA" b="1" dirty="0" smtClean="0">
                <a:solidFill>
                  <a:srgbClr val="7030A0"/>
                </a:solidFill>
              </a:rPr>
              <a:t>, </a:t>
            </a:r>
            <a:r>
              <a:rPr lang="el-GR" b="1" dirty="0" smtClean="0">
                <a:solidFill>
                  <a:srgbClr val="7030A0"/>
                </a:solidFill>
              </a:rPr>
              <a:t>τ</a:t>
            </a:r>
            <a:r>
              <a:rPr lang="en-CA" b="1" baseline="-25000" dirty="0" smtClean="0">
                <a:solidFill>
                  <a:srgbClr val="7030A0"/>
                </a:solidFill>
              </a:rPr>
              <a:t>5</a:t>
            </a:r>
            <a:r>
              <a:rPr lang="en-CA" b="1" dirty="0" smtClean="0">
                <a:solidFill>
                  <a:srgbClr val="7030A0"/>
                </a:solidFill>
              </a:rPr>
              <a:t>, </a:t>
            </a:r>
            <a:r>
              <a:rPr lang="el-GR" b="1" dirty="0" smtClean="0">
                <a:solidFill>
                  <a:srgbClr val="7030A0"/>
                </a:solidFill>
              </a:rPr>
              <a:t>τ</a:t>
            </a:r>
            <a:r>
              <a:rPr lang="en-CA" b="1" baseline="-25000" dirty="0" smtClean="0">
                <a:solidFill>
                  <a:srgbClr val="7030A0"/>
                </a:solidFill>
              </a:rPr>
              <a:t>6</a:t>
            </a:r>
            <a:r>
              <a:rPr lang="en-CA" b="1" dirty="0">
                <a:solidFill>
                  <a:srgbClr val="7030A0"/>
                </a:solidFill>
              </a:rPr>
              <a:t> </a:t>
            </a:r>
            <a:r>
              <a:rPr lang="en-CA" b="1" dirty="0" smtClean="0">
                <a:solidFill>
                  <a:srgbClr val="7030A0"/>
                </a:solidFill>
              </a:rPr>
              <a:t>and </a:t>
            </a:r>
            <a:r>
              <a:rPr lang="el-GR" b="1" dirty="0" smtClean="0">
                <a:solidFill>
                  <a:srgbClr val="7030A0"/>
                </a:solidFill>
              </a:rPr>
              <a:t>τ</a:t>
            </a:r>
            <a:r>
              <a:rPr lang="en-CA" b="1" baseline="-25000" dirty="0" smtClean="0">
                <a:solidFill>
                  <a:srgbClr val="7030A0"/>
                </a:solidFill>
              </a:rPr>
              <a:t>8</a:t>
            </a:r>
            <a:r>
              <a:rPr lang="en-CA" b="1" dirty="0" smtClean="0">
                <a:solidFill>
                  <a:srgbClr val="7030A0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Mg was found in equilibrium with: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CeMg</a:t>
            </a:r>
            <a:r>
              <a:rPr lang="en-US" b="1" baseline="-25000" dirty="0" smtClean="0">
                <a:solidFill>
                  <a:srgbClr val="7030A0"/>
                </a:solidFill>
              </a:rPr>
              <a:t>12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(CeMg</a:t>
            </a:r>
            <a:r>
              <a:rPr lang="en-US" b="1" baseline="-25000" dirty="0" smtClean="0">
                <a:solidFill>
                  <a:srgbClr val="7030A0"/>
                </a:solidFill>
              </a:rPr>
              <a:t>12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τ</a:t>
            </a:r>
            <a:r>
              <a:rPr lang="en-US" b="1" baseline="-25000" dirty="0" smtClean="0">
                <a:solidFill>
                  <a:srgbClr val="7030A0"/>
                </a:solidFill>
              </a:rPr>
              <a:t>2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l-GR" b="1" dirty="0" smtClean="0">
                <a:solidFill>
                  <a:srgbClr val="7030A0"/>
                </a:solidFill>
              </a:rPr>
              <a:t>τ</a:t>
            </a:r>
            <a:r>
              <a:rPr lang="en-US" b="1" baseline="-25000" dirty="0" smtClean="0">
                <a:solidFill>
                  <a:srgbClr val="7030A0"/>
                </a:solidFill>
              </a:rPr>
              <a:t>8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Mg</a:t>
            </a:r>
            <a:r>
              <a:rPr lang="en-US" b="1" baseline="-25000" dirty="0" smtClean="0">
                <a:solidFill>
                  <a:srgbClr val="7030A0"/>
                </a:solidFill>
              </a:rPr>
              <a:t>12</a:t>
            </a:r>
            <a:r>
              <a:rPr lang="en-US" b="1" dirty="0" smtClean="0">
                <a:solidFill>
                  <a:srgbClr val="7030A0"/>
                </a:solidFill>
              </a:rPr>
              <a:t>Zn</a:t>
            </a:r>
            <a:r>
              <a:rPr lang="en-US" b="1" baseline="-25000" dirty="0" smtClean="0">
                <a:solidFill>
                  <a:srgbClr val="7030A0"/>
                </a:solidFill>
              </a:rPr>
              <a:t>13</a:t>
            </a:r>
          </a:p>
        </p:txBody>
      </p:sp>
      <p:sp>
        <p:nvSpPr>
          <p:cNvPr id="103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913337" y="2962944"/>
            <a:ext cx="393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Mg</a:t>
            </a:r>
            <a:endParaRPr lang="en-CA" sz="1200" b="1" baseline="-25000" dirty="0">
              <a:solidFill>
                <a:schemeClr val="bg1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7725402" y="3140576"/>
            <a:ext cx="243506" cy="9174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7263228" y="1696448"/>
            <a:ext cx="3161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 smtClean="0">
                <a:solidFill>
                  <a:sysClr val="windowText" lastClr="000000"/>
                </a:solidFill>
              </a:rPr>
              <a:t>τ</a:t>
            </a:r>
            <a:r>
              <a:rPr lang="en-CA" sz="1400" b="1" baseline="-25000" dirty="0" smtClean="0">
                <a:solidFill>
                  <a:sysClr val="windowText" lastClr="000000"/>
                </a:solidFill>
              </a:rPr>
              <a:t>8</a:t>
            </a:r>
            <a:endParaRPr lang="en-CA" sz="1400" b="1" baseline="-25000" dirty="0">
              <a:solidFill>
                <a:sysClr val="windowText" lastClr="000000"/>
              </a:solidFill>
            </a:endParaRPr>
          </a:p>
        </p:txBody>
      </p:sp>
      <p:cxnSp>
        <p:nvCxnSpPr>
          <p:cNvPr id="82" name="Straight Arrow Connector 81"/>
          <p:cNvCxnSpPr>
            <a:stCxn id="80" idx="2"/>
          </p:cNvCxnSpPr>
          <p:nvPr/>
        </p:nvCxnSpPr>
        <p:spPr>
          <a:xfrm>
            <a:off x="7421284" y="2004225"/>
            <a:ext cx="153269" cy="356754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7035251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8000" y="58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7438E-6 L -0.20382 -0.2294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1" y="-1147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8" grpId="0" animBg="1"/>
      <p:bldP spid="64" grpId="0" animBg="1"/>
      <p:bldP spid="64" grpId="1" animBg="1"/>
      <p:bldP spid="102" grpId="0"/>
      <p:bldP spid="74" grpId="0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4"/>
          <a:stretch/>
        </p:blipFill>
        <p:spPr bwMode="auto">
          <a:xfrm>
            <a:off x="833436" y="1203014"/>
            <a:ext cx="3574598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 Box 132"/>
          <p:cNvSpPr txBox="1"/>
          <p:nvPr/>
        </p:nvSpPr>
        <p:spPr>
          <a:xfrm>
            <a:off x="1296746" y="1316787"/>
            <a:ext cx="114771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A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6" name="Text Box 133"/>
          <p:cNvSpPr txBox="1"/>
          <p:nvPr/>
        </p:nvSpPr>
        <p:spPr>
          <a:xfrm>
            <a:off x="2126218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B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7" name="Text Box 134"/>
          <p:cNvSpPr txBox="1"/>
          <p:nvPr/>
        </p:nvSpPr>
        <p:spPr>
          <a:xfrm>
            <a:off x="2843691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C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8" name="Text Box 137"/>
          <p:cNvSpPr txBox="1"/>
          <p:nvPr/>
        </p:nvSpPr>
        <p:spPr>
          <a:xfrm>
            <a:off x="3924750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effectLst/>
                <a:latin typeface="Times New Roman"/>
                <a:ea typeface="Calibri"/>
                <a:cs typeface="Arial"/>
              </a:rPr>
              <a:t>E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9" name="Text Box 138"/>
          <p:cNvSpPr txBox="1"/>
          <p:nvPr/>
        </p:nvSpPr>
        <p:spPr>
          <a:xfrm>
            <a:off x="3313522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D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"/>
          <a:stretch/>
        </p:blipFill>
        <p:spPr bwMode="auto">
          <a:xfrm>
            <a:off x="852072" y="3926443"/>
            <a:ext cx="3537326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 Box 140"/>
          <p:cNvSpPr txBox="1"/>
          <p:nvPr/>
        </p:nvSpPr>
        <p:spPr>
          <a:xfrm>
            <a:off x="2413921" y="6003602"/>
            <a:ext cx="550054" cy="2940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Mg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34" name="Text Box 132"/>
          <p:cNvSpPr txBox="1"/>
          <p:nvPr/>
        </p:nvSpPr>
        <p:spPr>
          <a:xfrm>
            <a:off x="1296746" y="4082569"/>
            <a:ext cx="114771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A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5" name="Text Box 133"/>
          <p:cNvSpPr txBox="1"/>
          <p:nvPr/>
        </p:nvSpPr>
        <p:spPr>
          <a:xfrm>
            <a:off x="2126218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B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6" name="Text Box 134"/>
          <p:cNvSpPr txBox="1"/>
          <p:nvPr/>
        </p:nvSpPr>
        <p:spPr>
          <a:xfrm>
            <a:off x="2843691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C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7" name="Text Box 137"/>
          <p:cNvSpPr txBox="1"/>
          <p:nvPr/>
        </p:nvSpPr>
        <p:spPr>
          <a:xfrm>
            <a:off x="3924750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effectLst/>
                <a:latin typeface="Times New Roman"/>
                <a:ea typeface="Calibri"/>
                <a:cs typeface="Arial"/>
              </a:rPr>
              <a:t>E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8" name="Text Box 138"/>
          <p:cNvSpPr txBox="1"/>
          <p:nvPr/>
        </p:nvSpPr>
        <p:spPr>
          <a:xfrm>
            <a:off x="3313522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D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4"/>
          <a:stretch/>
        </p:blipFill>
        <p:spPr bwMode="auto">
          <a:xfrm>
            <a:off x="4740953" y="1203014"/>
            <a:ext cx="3534172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"/>
          <a:stretch/>
        </p:blipFill>
        <p:spPr bwMode="auto">
          <a:xfrm>
            <a:off x="4739376" y="3926443"/>
            <a:ext cx="3537326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66781" y="3351720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Ce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87861" y="598348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Zn</a:t>
            </a:r>
            <a:endParaRPr lang="en-CA" sz="1400" b="1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037321" y="5973996"/>
            <a:ext cx="1068403" cy="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1976322" y="6023506"/>
            <a:ext cx="1167448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37497" y="753484"/>
            <a:ext cx="245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EDS elemental mapping</a:t>
            </a:r>
            <a:endParaRPr lang="en-CA" b="1" dirty="0"/>
          </a:p>
        </p:txBody>
      </p:sp>
      <p:sp>
        <p:nvSpPr>
          <p:cNvPr id="73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>
                <a:solidFill>
                  <a:srgbClr val="0070C0"/>
                </a:solidFill>
              </a:rPr>
              <a:t>Diffusion </a:t>
            </a:r>
            <a:r>
              <a:rPr lang="en-CA" sz="3000" b="1" dirty="0" smtClean="0">
                <a:solidFill>
                  <a:srgbClr val="0070C0"/>
                </a:solidFill>
              </a:rPr>
              <a:t>couple #1- Mg+CeMg</a:t>
            </a:r>
            <a:r>
              <a:rPr lang="en-CA" sz="3000" b="1" baseline="-25000" dirty="0" smtClean="0">
                <a:solidFill>
                  <a:srgbClr val="0070C0"/>
                </a:solidFill>
              </a:rPr>
              <a:t>12</a:t>
            </a:r>
            <a:r>
              <a:rPr lang="en-CA" sz="3000" b="1" dirty="0" smtClean="0">
                <a:solidFill>
                  <a:srgbClr val="0070C0"/>
                </a:solidFill>
              </a:rPr>
              <a:t>/Zn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75" name="Text Box 132"/>
          <p:cNvSpPr txBox="1"/>
          <p:nvPr/>
        </p:nvSpPr>
        <p:spPr>
          <a:xfrm>
            <a:off x="5179317" y="1316787"/>
            <a:ext cx="114771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A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76" name="Text Box 133"/>
          <p:cNvSpPr txBox="1"/>
          <p:nvPr/>
        </p:nvSpPr>
        <p:spPr>
          <a:xfrm>
            <a:off x="6008789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B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77" name="Text Box 134"/>
          <p:cNvSpPr txBox="1"/>
          <p:nvPr/>
        </p:nvSpPr>
        <p:spPr>
          <a:xfrm>
            <a:off x="6726262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C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78" name="Text Box 137"/>
          <p:cNvSpPr txBox="1"/>
          <p:nvPr/>
        </p:nvSpPr>
        <p:spPr>
          <a:xfrm>
            <a:off x="7807321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effectLst/>
                <a:latin typeface="Times New Roman"/>
                <a:ea typeface="Calibri"/>
                <a:cs typeface="Arial"/>
              </a:rPr>
              <a:t>E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79" name="Text Box 138"/>
          <p:cNvSpPr txBox="1"/>
          <p:nvPr/>
        </p:nvSpPr>
        <p:spPr>
          <a:xfrm>
            <a:off x="7196093" y="1316787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D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80" name="Text Box 132"/>
          <p:cNvSpPr txBox="1"/>
          <p:nvPr/>
        </p:nvSpPr>
        <p:spPr>
          <a:xfrm>
            <a:off x="5179317" y="4082569"/>
            <a:ext cx="114771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A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81" name="Text Box 133"/>
          <p:cNvSpPr txBox="1"/>
          <p:nvPr/>
        </p:nvSpPr>
        <p:spPr>
          <a:xfrm>
            <a:off x="6008789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B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82" name="Text Box 134"/>
          <p:cNvSpPr txBox="1"/>
          <p:nvPr/>
        </p:nvSpPr>
        <p:spPr>
          <a:xfrm>
            <a:off x="6726262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C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83" name="Text Box 137"/>
          <p:cNvSpPr txBox="1"/>
          <p:nvPr/>
        </p:nvSpPr>
        <p:spPr>
          <a:xfrm>
            <a:off x="7807321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effectLst/>
                <a:latin typeface="Times New Roman"/>
                <a:ea typeface="Calibri"/>
                <a:cs typeface="Arial"/>
              </a:rPr>
              <a:t>E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84" name="Text Box 138"/>
          <p:cNvSpPr txBox="1"/>
          <p:nvPr/>
        </p:nvSpPr>
        <p:spPr>
          <a:xfrm>
            <a:off x="7196093" y="4082569"/>
            <a:ext cx="133032" cy="246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1200" b="1" dirty="0" smtClean="0">
                <a:effectLst/>
                <a:latin typeface="Times New Roman"/>
                <a:ea typeface="Calibri"/>
                <a:cs typeface="Arial"/>
              </a:rPr>
              <a:t>D</a:t>
            </a:r>
            <a:endParaRPr lang="en-CA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94785" y="3079555"/>
            <a:ext cx="2175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Almost constant at ~8 at.%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40934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>
                <a:solidFill>
                  <a:srgbClr val="0070C0"/>
                </a:solidFill>
              </a:rPr>
              <a:t>Diffusion </a:t>
            </a:r>
            <a:r>
              <a:rPr lang="en-CA" sz="3000" b="1" dirty="0" smtClean="0">
                <a:solidFill>
                  <a:srgbClr val="0070C0"/>
                </a:solidFill>
              </a:rPr>
              <a:t>couple #1- Mg+CeMg</a:t>
            </a:r>
            <a:r>
              <a:rPr lang="en-CA" sz="3000" b="1" baseline="-25000" dirty="0" smtClean="0">
                <a:solidFill>
                  <a:srgbClr val="0070C0"/>
                </a:solidFill>
              </a:rPr>
              <a:t>12</a:t>
            </a:r>
            <a:r>
              <a:rPr lang="en-CA" sz="3000" b="1" dirty="0" smtClean="0">
                <a:solidFill>
                  <a:srgbClr val="0070C0"/>
                </a:solidFill>
              </a:rPr>
              <a:t>/Zn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6039" y="464757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300°C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21 days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11323" r="16290" b="7790"/>
          <a:stretch/>
        </p:blipFill>
        <p:spPr bwMode="auto">
          <a:xfrm>
            <a:off x="3287596" y="1425659"/>
            <a:ext cx="5824821" cy="51563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8" y="1299565"/>
            <a:ext cx="3222069" cy="24165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1302" y="4084623"/>
            <a:ext cx="30266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CA" sz="2000" b="1" dirty="0" smtClean="0">
                <a:solidFill>
                  <a:srgbClr val="7030A0"/>
                </a:solidFill>
              </a:rPr>
              <a:t>Phase relationships analysis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WDS line-scans/spots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EDS elemental maps</a:t>
            </a:r>
            <a:endParaRPr lang="en-CA" sz="20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7278" y="930233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Phase equilibrium</a:t>
            </a:r>
            <a:endParaRPr lang="en-CA" b="1" dirty="0"/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889655" y="4545632"/>
            <a:ext cx="249498" cy="2282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5540819" y="3487868"/>
            <a:ext cx="249498" cy="2282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4483915" y="5268047"/>
            <a:ext cx="249498" cy="2282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4680837" y="3362375"/>
            <a:ext cx="249498" cy="2282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5951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66" y="3314265"/>
            <a:ext cx="465882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C:\Users\Ahmad Omar\Desktop\Defense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Diffusion couples #2 and 3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3620" y="354968"/>
            <a:ext cx="317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Phase equilibria representation</a:t>
            </a:r>
            <a:endParaRPr lang="en-C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9616" r="16723" b="7381"/>
          <a:stretch/>
        </p:blipFill>
        <p:spPr bwMode="auto">
          <a:xfrm>
            <a:off x="5077958" y="665312"/>
            <a:ext cx="3322411" cy="298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wn Arrow 16"/>
          <p:cNvSpPr/>
          <p:nvPr/>
        </p:nvSpPr>
        <p:spPr>
          <a:xfrm rot="16200000">
            <a:off x="4635761" y="1774301"/>
            <a:ext cx="432764" cy="592307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16200000">
            <a:off x="4635760" y="4806499"/>
            <a:ext cx="432764" cy="592307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724831" y="810455"/>
            <a:ext cx="3495151" cy="3090932"/>
            <a:chOff x="724831" y="810455"/>
            <a:chExt cx="3495151" cy="3090932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24831" y="3248544"/>
              <a:ext cx="3495151" cy="6528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1600" dirty="0" smtClean="0"/>
                <a:t>Zn/(CeMg</a:t>
              </a:r>
              <a:r>
                <a:rPr lang="en-US" sz="1600" baseline="-25000" dirty="0" smtClean="0"/>
                <a:t>3</a:t>
              </a:r>
              <a:r>
                <a:rPr lang="en-US" sz="1600" dirty="0" smtClean="0"/>
                <a:t>+CeMg) diffusion couple</a:t>
              </a:r>
              <a:endParaRPr lang="en-CA" sz="1600" dirty="0" smtClean="0"/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CA" sz="1600" dirty="0" smtClean="0"/>
                <a:t>Annealed at 300°C for 21 days</a:t>
              </a:r>
              <a:endParaRPr lang="en-US" sz="16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06" y="810455"/>
              <a:ext cx="3360000" cy="252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3365007" y="2037776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/>
                <a:t>CeMg</a:t>
              </a:r>
              <a:r>
                <a:rPr lang="en-CA" sz="1400" b="1" baseline="-25000" dirty="0" smtClean="0"/>
                <a:t>3</a:t>
              </a:r>
              <a:r>
                <a:rPr lang="en-CA" sz="1400" b="1" dirty="0" smtClean="0"/>
                <a:t>+CeMg</a:t>
              </a:r>
              <a:endParaRPr lang="en-CA" sz="1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6826" y="2066785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solidFill>
                    <a:schemeClr val="bg1"/>
                  </a:solidFill>
                </a:rPr>
                <a:t>Zn</a:t>
              </a:r>
              <a:endParaRPr lang="en-CA" sz="1400" b="1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3964" y="3814346"/>
            <a:ext cx="3495151" cy="3160079"/>
            <a:chOff x="713964" y="3814346"/>
            <a:chExt cx="3495151" cy="3160079"/>
          </a:xfrm>
        </p:grpSpPr>
        <p:pic>
          <p:nvPicPr>
            <p:cNvPr id="1028" name="Picture 4" descr="E:\PhD\Experimental work\010 Ce-Mg-Zn\EDS\Diffusion couples\009 DC-MgZn+Mg with Ce-300C-40days\1_m006-half colored.t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13" y="3842653"/>
              <a:ext cx="3360001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713964" y="6321582"/>
              <a:ext cx="3495151" cy="6528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1600" dirty="0" smtClean="0"/>
                <a:t>Ce/(Mg+Mg</a:t>
              </a:r>
              <a:r>
                <a:rPr lang="en-US" sz="1600" baseline="-25000" dirty="0" smtClean="0"/>
                <a:t>12</a:t>
              </a:r>
              <a:r>
                <a:rPr lang="en-US" sz="1600" dirty="0" smtClean="0"/>
                <a:t>Zn</a:t>
              </a:r>
              <a:r>
                <a:rPr lang="en-US" sz="1600" baseline="-25000" dirty="0" smtClean="0"/>
                <a:t>13</a:t>
              </a:r>
              <a:r>
                <a:rPr lang="en-US" sz="1600" dirty="0" smtClean="0"/>
                <a:t>) diffusion couple</a:t>
              </a:r>
              <a:endParaRPr lang="en-CA" sz="1600" dirty="0" smtClean="0"/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CA" sz="1600" dirty="0" smtClean="0"/>
                <a:t>Annealed at 300°C for 40 days</a:t>
              </a:r>
              <a:endParaRPr lang="en-US" sz="16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98331" y="3966791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solidFill>
                    <a:schemeClr val="bg1"/>
                  </a:solidFill>
                </a:rPr>
                <a:t>(Mg)</a:t>
              </a:r>
              <a:r>
                <a:rPr lang="en-CA" sz="1400" b="1" baseline="30000" dirty="0" smtClean="0">
                  <a:solidFill>
                    <a:schemeClr val="bg1"/>
                  </a:solidFill>
                </a:rPr>
                <a:t>Zn</a:t>
              </a:r>
              <a:endParaRPr lang="en-CA" sz="14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6506" y="3966791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solidFill>
                    <a:schemeClr val="bg1"/>
                  </a:solidFill>
                </a:rPr>
                <a:t>Ce</a:t>
              </a:r>
              <a:endParaRPr lang="en-CA" sz="14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1784864" y="3966791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/>
                <a:t>CeZn</a:t>
              </a:r>
              <a:endParaRPr lang="en-CA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2106098" y="3966791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/>
                <a:t>CeZn</a:t>
              </a:r>
              <a:r>
                <a:rPr lang="en-CA" sz="1400" b="1" baseline="-25000" dirty="0" smtClean="0"/>
                <a:t>2</a:t>
              </a:r>
              <a:endParaRPr lang="en-CA" sz="1400" b="1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9650" y="3966791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/>
                <a:t>τ</a:t>
              </a:r>
              <a:r>
                <a:rPr lang="en-CA" sz="1400" b="1" baseline="-25000" dirty="0" smtClean="0"/>
                <a:t>3</a:t>
              </a:r>
              <a:endParaRPr lang="en-CA" sz="1400" b="1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12050" y="3966791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/>
                <a:t>τ</a:t>
              </a:r>
              <a:r>
                <a:rPr lang="en-CA" sz="1400" b="1" baseline="-25000" dirty="0" smtClean="0"/>
                <a:t>7</a:t>
              </a:r>
              <a:endParaRPr lang="en-CA" sz="1400" b="1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75763" y="3966791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/>
                <a:t>τ</a:t>
              </a:r>
              <a:r>
                <a:rPr lang="en-CA" sz="1400" b="1" baseline="-25000" dirty="0" smtClean="0"/>
                <a:t>5</a:t>
              </a:r>
              <a:endParaRPr lang="en-CA" sz="1400" b="1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84320" y="3966791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/>
                <a:t>τ</a:t>
              </a:r>
              <a:r>
                <a:rPr lang="en-CA" sz="1400" b="1" baseline="-25000" dirty="0" smtClean="0"/>
                <a:t>2</a:t>
              </a:r>
              <a:endParaRPr lang="en-CA" sz="1400" b="1" baseline="-250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7641255" y="813683"/>
            <a:ext cx="1596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7030A0"/>
                </a:solidFill>
              </a:rPr>
              <a:t>Three ternary compounds were found (</a:t>
            </a:r>
            <a:r>
              <a:rPr lang="el-GR" b="1" dirty="0" smtClean="0">
                <a:solidFill>
                  <a:srgbClr val="7030A0"/>
                </a:solidFill>
              </a:rPr>
              <a:t>τ</a:t>
            </a:r>
            <a:r>
              <a:rPr lang="en-CA" b="1" baseline="-25000" dirty="0" smtClean="0">
                <a:solidFill>
                  <a:srgbClr val="7030A0"/>
                </a:solidFill>
              </a:rPr>
              <a:t>3</a:t>
            </a:r>
            <a:r>
              <a:rPr lang="en-CA" b="1" dirty="0" smtClean="0">
                <a:solidFill>
                  <a:srgbClr val="7030A0"/>
                </a:solidFill>
              </a:rPr>
              <a:t>, </a:t>
            </a:r>
            <a:r>
              <a:rPr lang="el-GR" b="1" dirty="0" smtClean="0">
                <a:solidFill>
                  <a:srgbClr val="C00000"/>
                </a:solidFill>
              </a:rPr>
              <a:t>τ</a:t>
            </a:r>
            <a:r>
              <a:rPr lang="en-CA" b="1" baseline="-25000" dirty="0" smtClean="0">
                <a:solidFill>
                  <a:srgbClr val="C00000"/>
                </a:solidFill>
              </a:rPr>
              <a:t>5</a:t>
            </a:r>
            <a:r>
              <a:rPr lang="en-CA" b="1" dirty="0">
                <a:solidFill>
                  <a:srgbClr val="7030A0"/>
                </a:solidFill>
              </a:rPr>
              <a:t> </a:t>
            </a:r>
            <a:r>
              <a:rPr lang="en-CA" b="1" dirty="0" smtClean="0">
                <a:solidFill>
                  <a:srgbClr val="7030A0"/>
                </a:solidFill>
              </a:rPr>
              <a:t>and </a:t>
            </a:r>
            <a:r>
              <a:rPr lang="el-GR" b="1" dirty="0" smtClean="0">
                <a:solidFill>
                  <a:srgbClr val="C00000"/>
                </a:solidFill>
              </a:rPr>
              <a:t>τ</a:t>
            </a:r>
            <a:r>
              <a:rPr lang="en-CA" b="1" baseline="-25000" dirty="0" smtClean="0">
                <a:solidFill>
                  <a:srgbClr val="C00000"/>
                </a:solidFill>
              </a:rPr>
              <a:t>6</a:t>
            </a:r>
            <a:r>
              <a:rPr lang="en-CA" b="1" dirty="0" smtClean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41255" y="3685941"/>
            <a:ext cx="15965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7030A0"/>
                </a:solidFill>
              </a:rPr>
              <a:t>Four ternary compounds were found (</a:t>
            </a:r>
            <a:r>
              <a:rPr lang="el-GR" b="1" dirty="0" smtClean="0">
                <a:solidFill>
                  <a:srgbClr val="C00000"/>
                </a:solidFill>
              </a:rPr>
              <a:t>τ</a:t>
            </a:r>
            <a:r>
              <a:rPr lang="en-CA" b="1" baseline="-25000" dirty="0" smtClean="0">
                <a:solidFill>
                  <a:srgbClr val="C00000"/>
                </a:solidFill>
              </a:rPr>
              <a:t>2</a:t>
            </a:r>
            <a:r>
              <a:rPr lang="en-CA" b="1" dirty="0" smtClean="0">
                <a:solidFill>
                  <a:srgbClr val="7030A0"/>
                </a:solidFill>
              </a:rPr>
              <a:t>, </a:t>
            </a:r>
            <a:r>
              <a:rPr lang="el-GR" b="1" dirty="0" smtClean="0">
                <a:solidFill>
                  <a:srgbClr val="C00000"/>
                </a:solidFill>
              </a:rPr>
              <a:t>τ</a:t>
            </a:r>
            <a:r>
              <a:rPr lang="en-CA" b="1" baseline="-25000" dirty="0" smtClean="0">
                <a:solidFill>
                  <a:srgbClr val="C00000"/>
                </a:solidFill>
              </a:rPr>
              <a:t>3</a:t>
            </a:r>
            <a:r>
              <a:rPr lang="en-CA" b="1" dirty="0" smtClean="0">
                <a:solidFill>
                  <a:srgbClr val="7030A0"/>
                </a:solidFill>
              </a:rPr>
              <a:t>, </a:t>
            </a:r>
            <a:r>
              <a:rPr lang="el-GR" b="1" dirty="0" smtClean="0">
                <a:solidFill>
                  <a:srgbClr val="C00000"/>
                </a:solidFill>
              </a:rPr>
              <a:t>τ</a:t>
            </a:r>
            <a:r>
              <a:rPr lang="en-CA" b="1" baseline="-25000" dirty="0" smtClean="0">
                <a:solidFill>
                  <a:srgbClr val="C00000"/>
                </a:solidFill>
              </a:rPr>
              <a:t>5</a:t>
            </a:r>
            <a:r>
              <a:rPr lang="en-CA" b="1" dirty="0">
                <a:solidFill>
                  <a:srgbClr val="7030A0"/>
                </a:solidFill>
              </a:rPr>
              <a:t> </a:t>
            </a:r>
            <a:r>
              <a:rPr lang="en-CA" b="1" dirty="0" smtClean="0">
                <a:solidFill>
                  <a:srgbClr val="7030A0"/>
                </a:solidFill>
              </a:rPr>
              <a:t>and </a:t>
            </a:r>
            <a:r>
              <a:rPr lang="el-GR" b="1" dirty="0">
                <a:solidFill>
                  <a:srgbClr val="7030A0"/>
                </a:solidFill>
              </a:rPr>
              <a:t>τ</a:t>
            </a:r>
            <a:r>
              <a:rPr lang="en-CA" b="1" baseline="-25000" dirty="0">
                <a:solidFill>
                  <a:srgbClr val="7030A0"/>
                </a:solidFill>
              </a:rPr>
              <a:t>7</a:t>
            </a:r>
            <a:r>
              <a:rPr lang="en-CA" b="1" dirty="0" smtClean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6433529" y="2650150"/>
            <a:ext cx="132372" cy="1323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6020779" y="5649322"/>
            <a:ext cx="132372" cy="1323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5707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28" grpId="0"/>
      <p:bldP spid="29" grpId="0"/>
      <p:bldP spid="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Outlines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8352928" cy="626469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Literature review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35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Methodology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Results and discussion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en-US" sz="310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 1: Ce-Mg-Zn ternary system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70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Mg-Mn-{Ce, Nd} ternary systems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en-US" sz="310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 2: Binary diffusivity measurements of the </a:t>
            </a:r>
            <a:r>
              <a:rPr lang="en-CA" sz="310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Mg-Ce system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35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en-CA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onclusions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Contributions</a:t>
            </a:r>
            <a:endParaRPr lang="en-CA" sz="35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Suggestions for </a:t>
            </a:r>
            <a:r>
              <a:rPr lang="en-US" sz="35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  <a:r>
              <a:rPr lang="en-US" sz="35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uture works</a:t>
            </a:r>
            <a:endParaRPr lang="en-CA" sz="35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10887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Combined diffusion multiple/couples results</a:t>
            </a:r>
            <a:endParaRPr lang="en-CA" sz="3000" b="1" dirty="0">
              <a:solidFill>
                <a:srgbClr val="0070C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2424" r="241" b="24675"/>
          <a:stretch/>
        </p:blipFill>
        <p:spPr>
          <a:xfrm>
            <a:off x="5017347" y="2610626"/>
            <a:ext cx="4046174" cy="38252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9" y="720876"/>
            <a:ext cx="2394933" cy="1796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36" y="720643"/>
            <a:ext cx="2394934" cy="1796200"/>
          </a:xfrm>
          <a:prstGeom prst="rect">
            <a:avLst/>
          </a:prstGeom>
        </p:spPr>
      </p:pic>
      <p:pic>
        <p:nvPicPr>
          <p:cNvPr id="37" name="Picture 4" descr="E:\PhD\Experimental work\010 Ce-Mg-Zn\EDS\Diffusion couples\009 DC-MgZn+Mg with Ce-300C-40days\1_m006-half colored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97" y="720384"/>
            <a:ext cx="2395278" cy="179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575528" y="2578464"/>
            <a:ext cx="4266220" cy="3913104"/>
            <a:chOff x="575528" y="2578464"/>
            <a:chExt cx="4266220" cy="3913104"/>
          </a:xfrm>
        </p:grpSpPr>
        <p:grpSp>
          <p:nvGrpSpPr>
            <p:cNvPr id="34" name="Group 33"/>
            <p:cNvGrpSpPr/>
            <p:nvPr/>
          </p:nvGrpSpPr>
          <p:grpSpPr>
            <a:xfrm>
              <a:off x="575528" y="2578464"/>
              <a:ext cx="4266220" cy="3913104"/>
              <a:chOff x="575528" y="2578464"/>
              <a:chExt cx="4266220" cy="3913104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62" t="10363" r="17814" b="7706"/>
              <a:stretch/>
            </p:blipFill>
            <p:spPr bwMode="auto">
              <a:xfrm>
                <a:off x="575528" y="2578464"/>
                <a:ext cx="4266220" cy="3913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2660650" y="3507702"/>
                <a:ext cx="184150" cy="6801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H="1">
              <a:off x="2712798" y="4420925"/>
              <a:ext cx="912997" cy="15962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01903" y="6393574"/>
            <a:ext cx="442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b="1" dirty="0" smtClean="0">
                <a:solidFill>
                  <a:srgbClr val="7030A0"/>
                </a:solidFill>
              </a:rPr>
              <a:t>Phase equilibrium obtained from a diffusion multiple and three diffusion couples at 300°C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21439" y="6413447"/>
            <a:ext cx="3106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 dirty="0"/>
              <a:t>Melnik </a:t>
            </a:r>
            <a:r>
              <a:rPr lang="en-CA" sz="1000" i="1" dirty="0"/>
              <a:t>et al., </a:t>
            </a:r>
            <a:r>
              <a:rPr lang="en-CA" sz="1000" i="1" dirty="0" err="1"/>
              <a:t>Magnievye</a:t>
            </a:r>
            <a:r>
              <a:rPr lang="en-CA" sz="1000" i="1" dirty="0"/>
              <a:t> </a:t>
            </a:r>
            <a:r>
              <a:rPr lang="en-CA" sz="1000" i="1" dirty="0" err="1"/>
              <a:t>Splavy</a:t>
            </a:r>
            <a:r>
              <a:rPr lang="en-CA" sz="1000" i="1" dirty="0"/>
              <a:t>. </a:t>
            </a:r>
            <a:r>
              <a:rPr lang="en-CA" sz="1000" i="1" dirty="0" err="1"/>
              <a:t>Mater.Vses</a:t>
            </a:r>
            <a:r>
              <a:rPr lang="en-CA" sz="1000" i="1" dirty="0"/>
              <a:t>. </a:t>
            </a:r>
            <a:r>
              <a:rPr lang="en-CA" sz="1000" i="1" dirty="0" err="1"/>
              <a:t>Soveshch</a:t>
            </a:r>
            <a:r>
              <a:rPr lang="en-CA" sz="1000" i="1" dirty="0"/>
              <a:t>. </a:t>
            </a:r>
            <a:r>
              <a:rPr lang="en-CA" sz="1000" i="1" dirty="0" err="1"/>
              <a:t>Issled</a:t>
            </a:r>
            <a:r>
              <a:rPr lang="en-CA" sz="1000" i="1" dirty="0"/>
              <a:t>., </a:t>
            </a:r>
            <a:r>
              <a:rPr lang="en-CA" sz="1000" i="1" dirty="0" err="1"/>
              <a:t>Razrab</a:t>
            </a:r>
            <a:r>
              <a:rPr lang="en-CA" sz="1000" i="1" dirty="0"/>
              <a:t>. </a:t>
            </a:r>
            <a:r>
              <a:rPr lang="en-CA" sz="1000" i="1" dirty="0" err="1"/>
              <a:t>Primen</a:t>
            </a:r>
            <a:r>
              <a:rPr lang="en-CA" sz="1000" i="1" dirty="0"/>
              <a:t>. </a:t>
            </a:r>
            <a:r>
              <a:rPr lang="en-CA" sz="1000" i="1" dirty="0" err="1"/>
              <a:t>Magnievyhk</a:t>
            </a:r>
            <a:r>
              <a:rPr lang="en-CA" sz="1000" i="1" dirty="0"/>
              <a:t> </a:t>
            </a:r>
            <a:r>
              <a:rPr lang="en-CA" sz="1000" i="1" dirty="0" err="1"/>
              <a:t>Splavov</a:t>
            </a:r>
            <a:r>
              <a:rPr lang="en-CA" sz="1000" i="1" dirty="0"/>
              <a:t> 1978, 95-99</a:t>
            </a:r>
            <a:endParaRPr lang="en-CA" sz="1000" dirty="0"/>
          </a:p>
        </p:txBody>
      </p:sp>
      <p:sp>
        <p:nvSpPr>
          <p:cNvPr id="39" name="Rectangle 38"/>
          <p:cNvSpPr/>
          <p:nvPr/>
        </p:nvSpPr>
        <p:spPr>
          <a:xfrm>
            <a:off x="2077711" y="3654453"/>
            <a:ext cx="1526688" cy="2341779"/>
          </a:xfrm>
          <a:custGeom>
            <a:avLst/>
            <a:gdLst>
              <a:gd name="connsiteX0" fmla="*/ 0 w 984739"/>
              <a:gd name="connsiteY0" fmla="*/ 0 h 1061446"/>
              <a:gd name="connsiteX1" fmla="*/ 984739 w 984739"/>
              <a:gd name="connsiteY1" fmla="*/ 0 h 1061446"/>
              <a:gd name="connsiteX2" fmla="*/ 984739 w 984739"/>
              <a:gd name="connsiteY2" fmla="*/ 1061446 h 1061446"/>
              <a:gd name="connsiteX3" fmla="*/ 0 w 984739"/>
              <a:gd name="connsiteY3" fmla="*/ 1061446 h 1061446"/>
              <a:gd name="connsiteX4" fmla="*/ 0 w 984739"/>
              <a:gd name="connsiteY4" fmla="*/ 0 h 106144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984739 w 984739"/>
              <a:gd name="connsiteY2" fmla="*/ 1448796 h 1448796"/>
              <a:gd name="connsiteX3" fmla="*/ 0 w 984739"/>
              <a:gd name="connsiteY3" fmla="*/ 1448796 h 1448796"/>
              <a:gd name="connsiteX4" fmla="*/ 50800 w 984739"/>
              <a:gd name="connsiteY4" fmla="*/ 0 h 144879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374162 w 984739"/>
              <a:gd name="connsiteY2" fmla="*/ 133838 h 1448796"/>
              <a:gd name="connsiteX3" fmla="*/ 984739 w 984739"/>
              <a:gd name="connsiteY3" fmla="*/ 1448796 h 1448796"/>
              <a:gd name="connsiteX4" fmla="*/ 0 w 984739"/>
              <a:gd name="connsiteY4" fmla="*/ 1448796 h 1448796"/>
              <a:gd name="connsiteX5" fmla="*/ 50800 w 984739"/>
              <a:gd name="connsiteY5" fmla="*/ 0 h 1448796"/>
              <a:gd name="connsiteX0" fmla="*/ 50800 w 1377462"/>
              <a:gd name="connsiteY0" fmla="*/ 0 h 1448796"/>
              <a:gd name="connsiteX1" fmla="*/ 984739 w 1377462"/>
              <a:gd name="connsiteY1" fmla="*/ 387350 h 1448796"/>
              <a:gd name="connsiteX2" fmla="*/ 1377462 w 1377462"/>
              <a:gd name="connsiteY2" fmla="*/ 1048238 h 1448796"/>
              <a:gd name="connsiteX3" fmla="*/ 984739 w 1377462"/>
              <a:gd name="connsiteY3" fmla="*/ 1448796 h 1448796"/>
              <a:gd name="connsiteX4" fmla="*/ 0 w 1377462"/>
              <a:gd name="connsiteY4" fmla="*/ 1448796 h 1448796"/>
              <a:gd name="connsiteX5" fmla="*/ 50800 w 1377462"/>
              <a:gd name="connsiteY5" fmla="*/ 0 h 1448796"/>
              <a:gd name="connsiteX0" fmla="*/ 50800 w 1561612"/>
              <a:gd name="connsiteY0" fmla="*/ 0 h 1740388"/>
              <a:gd name="connsiteX1" fmla="*/ 984739 w 1561612"/>
              <a:gd name="connsiteY1" fmla="*/ 387350 h 1740388"/>
              <a:gd name="connsiteX2" fmla="*/ 1561612 w 1561612"/>
              <a:gd name="connsiteY2" fmla="*/ 1740388 h 1740388"/>
              <a:gd name="connsiteX3" fmla="*/ 984739 w 1561612"/>
              <a:gd name="connsiteY3" fmla="*/ 1448796 h 1740388"/>
              <a:gd name="connsiteX4" fmla="*/ 0 w 1561612"/>
              <a:gd name="connsiteY4" fmla="*/ 1448796 h 1740388"/>
              <a:gd name="connsiteX5" fmla="*/ 50800 w 1561612"/>
              <a:gd name="connsiteY5" fmla="*/ 0 h 1740388"/>
              <a:gd name="connsiteX0" fmla="*/ 297961 w 1808773"/>
              <a:gd name="connsiteY0" fmla="*/ 0 h 1740388"/>
              <a:gd name="connsiteX1" fmla="*/ 1231900 w 1808773"/>
              <a:gd name="connsiteY1" fmla="*/ 387350 h 1740388"/>
              <a:gd name="connsiteX2" fmla="*/ 1808773 w 1808773"/>
              <a:gd name="connsiteY2" fmla="*/ 1740388 h 1740388"/>
              <a:gd name="connsiteX3" fmla="*/ 0 w 1808773"/>
              <a:gd name="connsiteY3" fmla="*/ 1734546 h 1740388"/>
              <a:gd name="connsiteX4" fmla="*/ 247161 w 1808773"/>
              <a:gd name="connsiteY4" fmla="*/ 1448796 h 1740388"/>
              <a:gd name="connsiteX5" fmla="*/ 297961 w 1808773"/>
              <a:gd name="connsiteY5" fmla="*/ 0 h 1740388"/>
              <a:gd name="connsiteX0" fmla="*/ 939800 w 2450612"/>
              <a:gd name="connsiteY0" fmla="*/ 0 h 1740388"/>
              <a:gd name="connsiteX1" fmla="*/ 1873739 w 2450612"/>
              <a:gd name="connsiteY1" fmla="*/ 38735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0 h 1740388"/>
              <a:gd name="connsiteX1" fmla="*/ 1346689 w 2450612"/>
              <a:gd name="connsiteY1" fmla="*/ 73660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603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939800 w 2450612"/>
              <a:gd name="connsiteY5" fmla="*/ 603250 h 2343638"/>
              <a:gd name="connsiteX0" fmla="*/ 247650 w 2450612"/>
              <a:gd name="connsiteY0" fmla="*/ 1492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47650 w 2450612"/>
              <a:gd name="connsiteY5" fmla="*/ 1492250 h 2343638"/>
              <a:gd name="connsiteX0" fmla="*/ 190500 w 2450612"/>
              <a:gd name="connsiteY0" fmla="*/ 154940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190500 w 2450612"/>
              <a:gd name="connsiteY5" fmla="*/ 1549400 h 2343638"/>
              <a:gd name="connsiteX0" fmla="*/ 203200 w 2450612"/>
              <a:gd name="connsiteY0" fmla="*/ 15684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68450 h 2343638"/>
              <a:gd name="connsiteX1" fmla="*/ 11053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5575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41839 w 2450612"/>
              <a:gd name="connsiteY3" fmla="*/ 2325096 h 2330938"/>
              <a:gd name="connsiteX4" fmla="*/ 0 w 2450612"/>
              <a:gd name="connsiteY4" fmla="*/ 2229846 h 2330938"/>
              <a:gd name="connsiteX5" fmla="*/ 203200 w 2450612"/>
              <a:gd name="connsiteY5" fmla="*/ 1555750 h 2330938"/>
              <a:gd name="connsiteX0" fmla="*/ 207963 w 2450612"/>
              <a:gd name="connsiteY0" fmla="*/ 153670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41839 w 2450612"/>
              <a:gd name="connsiteY3" fmla="*/ 2325096 h 2330938"/>
              <a:gd name="connsiteX4" fmla="*/ 0 w 2450612"/>
              <a:gd name="connsiteY4" fmla="*/ 2229846 h 2330938"/>
              <a:gd name="connsiteX5" fmla="*/ 207963 w 2450612"/>
              <a:gd name="connsiteY5" fmla="*/ 1536700 h 2330938"/>
              <a:gd name="connsiteX0" fmla="*/ 207963 w 2450612"/>
              <a:gd name="connsiteY0" fmla="*/ 153670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48983 w 2450612"/>
              <a:gd name="connsiteY3" fmla="*/ 2315571 h 2330938"/>
              <a:gd name="connsiteX4" fmla="*/ 0 w 2450612"/>
              <a:gd name="connsiteY4" fmla="*/ 2229846 h 2330938"/>
              <a:gd name="connsiteX5" fmla="*/ 207963 w 2450612"/>
              <a:gd name="connsiteY5" fmla="*/ 1536700 h 2330938"/>
              <a:gd name="connsiteX0" fmla="*/ 207963 w 2450612"/>
              <a:gd name="connsiteY0" fmla="*/ 1536700 h 2334621"/>
              <a:gd name="connsiteX1" fmla="*/ 1092689 w 2450612"/>
              <a:gd name="connsiteY1" fmla="*/ 0 h 2334621"/>
              <a:gd name="connsiteX2" fmla="*/ 2450612 w 2450612"/>
              <a:gd name="connsiteY2" fmla="*/ 2330938 h 2334621"/>
              <a:gd name="connsiteX3" fmla="*/ 658508 w 2450612"/>
              <a:gd name="connsiteY3" fmla="*/ 2334621 h 2334621"/>
              <a:gd name="connsiteX4" fmla="*/ 0 w 2450612"/>
              <a:gd name="connsiteY4" fmla="*/ 2229846 h 2334621"/>
              <a:gd name="connsiteX5" fmla="*/ 207963 w 2450612"/>
              <a:gd name="connsiteY5" fmla="*/ 1536700 h 2334621"/>
              <a:gd name="connsiteX0" fmla="*/ 0 w 2242649"/>
              <a:gd name="connsiteY0" fmla="*/ 1536700 h 2334621"/>
              <a:gd name="connsiteX1" fmla="*/ 884726 w 2242649"/>
              <a:gd name="connsiteY1" fmla="*/ 0 h 2334621"/>
              <a:gd name="connsiteX2" fmla="*/ 2242649 w 2242649"/>
              <a:gd name="connsiteY2" fmla="*/ 2330938 h 2334621"/>
              <a:gd name="connsiteX3" fmla="*/ 450545 w 2242649"/>
              <a:gd name="connsiteY3" fmla="*/ 2334621 h 2334621"/>
              <a:gd name="connsiteX4" fmla="*/ 37306 w 2242649"/>
              <a:gd name="connsiteY4" fmla="*/ 2122689 h 2334621"/>
              <a:gd name="connsiteX5" fmla="*/ 0 w 2242649"/>
              <a:gd name="connsiteY5" fmla="*/ 1536700 h 2334621"/>
              <a:gd name="connsiteX0" fmla="*/ 207963 w 2450612"/>
              <a:gd name="connsiteY0" fmla="*/ 1536700 h 2334621"/>
              <a:gd name="connsiteX1" fmla="*/ 1092689 w 2450612"/>
              <a:gd name="connsiteY1" fmla="*/ 0 h 2334621"/>
              <a:gd name="connsiteX2" fmla="*/ 2450612 w 2450612"/>
              <a:gd name="connsiteY2" fmla="*/ 2330938 h 2334621"/>
              <a:gd name="connsiteX3" fmla="*/ 658508 w 2450612"/>
              <a:gd name="connsiteY3" fmla="*/ 2334621 h 2334621"/>
              <a:gd name="connsiteX4" fmla="*/ 0 w 2450612"/>
              <a:gd name="connsiteY4" fmla="*/ 2248896 h 2334621"/>
              <a:gd name="connsiteX5" fmla="*/ 207963 w 2450612"/>
              <a:gd name="connsiteY5" fmla="*/ 1536700 h 2334621"/>
              <a:gd name="connsiteX0" fmla="*/ 207963 w 2450612"/>
              <a:gd name="connsiteY0" fmla="*/ 153670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58508 w 2450612"/>
              <a:gd name="connsiteY3" fmla="*/ 2327477 h 2330938"/>
              <a:gd name="connsiteX4" fmla="*/ 0 w 2450612"/>
              <a:gd name="connsiteY4" fmla="*/ 2248896 h 2330938"/>
              <a:gd name="connsiteX5" fmla="*/ 207963 w 2450612"/>
              <a:gd name="connsiteY5" fmla="*/ 1536700 h 2330938"/>
              <a:gd name="connsiteX0" fmla="*/ 207963 w 1092689"/>
              <a:gd name="connsiteY0" fmla="*/ 1536700 h 2330938"/>
              <a:gd name="connsiteX1" fmla="*/ 1092689 w 1092689"/>
              <a:gd name="connsiteY1" fmla="*/ 0 h 2330938"/>
              <a:gd name="connsiteX2" fmla="*/ 653618 w 1092689"/>
              <a:gd name="connsiteY2" fmla="*/ 2330938 h 2330938"/>
              <a:gd name="connsiteX3" fmla="*/ 658508 w 1092689"/>
              <a:gd name="connsiteY3" fmla="*/ 2327477 h 2330938"/>
              <a:gd name="connsiteX4" fmla="*/ 0 w 1092689"/>
              <a:gd name="connsiteY4" fmla="*/ 2248896 h 2330938"/>
              <a:gd name="connsiteX5" fmla="*/ 207963 w 1092689"/>
              <a:gd name="connsiteY5" fmla="*/ 1536700 h 2330938"/>
              <a:gd name="connsiteX0" fmla="*/ 207963 w 1092689"/>
              <a:gd name="connsiteY0" fmla="*/ 1536700 h 2330938"/>
              <a:gd name="connsiteX1" fmla="*/ 1092689 w 1092689"/>
              <a:gd name="connsiteY1" fmla="*/ 0 h 2330938"/>
              <a:gd name="connsiteX2" fmla="*/ 653618 w 1092689"/>
              <a:gd name="connsiteY2" fmla="*/ 2330938 h 2330938"/>
              <a:gd name="connsiteX3" fmla="*/ 827720 w 1092689"/>
              <a:gd name="connsiteY3" fmla="*/ 1545700 h 2330938"/>
              <a:gd name="connsiteX4" fmla="*/ 658508 w 1092689"/>
              <a:gd name="connsiteY4" fmla="*/ 2327477 h 2330938"/>
              <a:gd name="connsiteX5" fmla="*/ 0 w 1092689"/>
              <a:gd name="connsiteY5" fmla="*/ 2248896 h 2330938"/>
              <a:gd name="connsiteX6" fmla="*/ 207963 w 1092689"/>
              <a:gd name="connsiteY6" fmla="*/ 1536700 h 2330938"/>
              <a:gd name="connsiteX0" fmla="*/ 207963 w 1495630"/>
              <a:gd name="connsiteY0" fmla="*/ 1536700 h 2330938"/>
              <a:gd name="connsiteX1" fmla="*/ 1092689 w 1495630"/>
              <a:gd name="connsiteY1" fmla="*/ 0 h 2330938"/>
              <a:gd name="connsiteX2" fmla="*/ 653618 w 1495630"/>
              <a:gd name="connsiteY2" fmla="*/ 2330938 h 2330938"/>
              <a:gd name="connsiteX3" fmla="*/ 1495630 w 1495630"/>
              <a:gd name="connsiteY3" fmla="*/ 1537749 h 2330938"/>
              <a:gd name="connsiteX4" fmla="*/ 658508 w 1495630"/>
              <a:gd name="connsiteY4" fmla="*/ 2327477 h 2330938"/>
              <a:gd name="connsiteX5" fmla="*/ 0 w 1495630"/>
              <a:gd name="connsiteY5" fmla="*/ 2248896 h 2330938"/>
              <a:gd name="connsiteX6" fmla="*/ 207963 w 1495630"/>
              <a:gd name="connsiteY6" fmla="*/ 1536700 h 2330938"/>
              <a:gd name="connsiteX0" fmla="*/ 207963 w 1495630"/>
              <a:gd name="connsiteY0" fmla="*/ 1536700 h 2558065"/>
              <a:gd name="connsiteX1" fmla="*/ 1092689 w 1495630"/>
              <a:gd name="connsiteY1" fmla="*/ 0 h 2558065"/>
              <a:gd name="connsiteX2" fmla="*/ 653618 w 1495630"/>
              <a:gd name="connsiteY2" fmla="*/ 2330938 h 2558065"/>
              <a:gd name="connsiteX3" fmla="*/ 1495630 w 1495630"/>
              <a:gd name="connsiteY3" fmla="*/ 1537749 h 2558065"/>
              <a:gd name="connsiteX4" fmla="*/ 1032220 w 1495630"/>
              <a:gd name="connsiteY4" fmla="*/ 2558065 h 2558065"/>
              <a:gd name="connsiteX5" fmla="*/ 0 w 1495630"/>
              <a:gd name="connsiteY5" fmla="*/ 2248896 h 2558065"/>
              <a:gd name="connsiteX6" fmla="*/ 207963 w 1495630"/>
              <a:gd name="connsiteY6" fmla="*/ 1536700 h 2558065"/>
              <a:gd name="connsiteX0" fmla="*/ 207963 w 1536213"/>
              <a:gd name="connsiteY0" fmla="*/ 1536700 h 2558065"/>
              <a:gd name="connsiteX1" fmla="*/ 1092689 w 1536213"/>
              <a:gd name="connsiteY1" fmla="*/ 0 h 2558065"/>
              <a:gd name="connsiteX2" fmla="*/ 1536213 w 1536213"/>
              <a:gd name="connsiteY2" fmla="*/ 788385 h 2558065"/>
              <a:gd name="connsiteX3" fmla="*/ 1495630 w 1536213"/>
              <a:gd name="connsiteY3" fmla="*/ 1537749 h 2558065"/>
              <a:gd name="connsiteX4" fmla="*/ 1032220 w 1536213"/>
              <a:gd name="connsiteY4" fmla="*/ 2558065 h 2558065"/>
              <a:gd name="connsiteX5" fmla="*/ 0 w 1536213"/>
              <a:gd name="connsiteY5" fmla="*/ 2248896 h 2558065"/>
              <a:gd name="connsiteX6" fmla="*/ 207963 w 1536213"/>
              <a:gd name="connsiteY6" fmla="*/ 1536700 h 2558065"/>
              <a:gd name="connsiteX0" fmla="*/ 207963 w 1536213"/>
              <a:gd name="connsiteY0" fmla="*/ 1536700 h 2335429"/>
              <a:gd name="connsiteX1" fmla="*/ 1092689 w 1536213"/>
              <a:gd name="connsiteY1" fmla="*/ 0 h 2335429"/>
              <a:gd name="connsiteX2" fmla="*/ 1536213 w 1536213"/>
              <a:gd name="connsiteY2" fmla="*/ 788385 h 2335429"/>
              <a:gd name="connsiteX3" fmla="*/ 1495630 w 1536213"/>
              <a:gd name="connsiteY3" fmla="*/ 1537749 h 2335429"/>
              <a:gd name="connsiteX4" fmla="*/ 586947 w 1536213"/>
              <a:gd name="connsiteY4" fmla="*/ 2335429 h 2335429"/>
              <a:gd name="connsiteX5" fmla="*/ 0 w 1536213"/>
              <a:gd name="connsiteY5" fmla="*/ 2248896 h 2335429"/>
              <a:gd name="connsiteX6" fmla="*/ 207963 w 1536213"/>
              <a:gd name="connsiteY6" fmla="*/ 1536700 h 2335429"/>
              <a:gd name="connsiteX0" fmla="*/ 207963 w 1536213"/>
              <a:gd name="connsiteY0" fmla="*/ 1536700 h 2335429"/>
              <a:gd name="connsiteX1" fmla="*/ 1092689 w 1536213"/>
              <a:gd name="connsiteY1" fmla="*/ 0 h 2335429"/>
              <a:gd name="connsiteX2" fmla="*/ 1536213 w 1536213"/>
              <a:gd name="connsiteY2" fmla="*/ 788385 h 2335429"/>
              <a:gd name="connsiteX3" fmla="*/ 1495630 w 1536213"/>
              <a:gd name="connsiteY3" fmla="*/ 1537749 h 2335429"/>
              <a:gd name="connsiteX4" fmla="*/ 634655 w 1536213"/>
              <a:gd name="connsiteY4" fmla="*/ 2335429 h 2335429"/>
              <a:gd name="connsiteX5" fmla="*/ 0 w 1536213"/>
              <a:gd name="connsiteY5" fmla="*/ 2248896 h 2335429"/>
              <a:gd name="connsiteX6" fmla="*/ 207963 w 1536213"/>
              <a:gd name="connsiteY6" fmla="*/ 1536700 h 2335429"/>
              <a:gd name="connsiteX0" fmla="*/ 207963 w 1536213"/>
              <a:gd name="connsiteY0" fmla="*/ 1536700 h 2335429"/>
              <a:gd name="connsiteX1" fmla="*/ 1092689 w 1536213"/>
              <a:gd name="connsiteY1" fmla="*/ 0 h 2335429"/>
              <a:gd name="connsiteX2" fmla="*/ 1536213 w 1536213"/>
              <a:gd name="connsiteY2" fmla="*/ 788385 h 2335429"/>
              <a:gd name="connsiteX3" fmla="*/ 634655 w 1536213"/>
              <a:gd name="connsiteY3" fmla="*/ 2335429 h 2335429"/>
              <a:gd name="connsiteX4" fmla="*/ 0 w 1536213"/>
              <a:gd name="connsiteY4" fmla="*/ 2248896 h 2335429"/>
              <a:gd name="connsiteX5" fmla="*/ 207963 w 1536213"/>
              <a:gd name="connsiteY5" fmla="*/ 1536700 h 2335429"/>
              <a:gd name="connsiteX0" fmla="*/ 207963 w 1510813"/>
              <a:gd name="connsiteY0" fmla="*/ 1536700 h 2335429"/>
              <a:gd name="connsiteX1" fmla="*/ 1092689 w 1510813"/>
              <a:gd name="connsiteY1" fmla="*/ 0 h 2335429"/>
              <a:gd name="connsiteX2" fmla="*/ 1510813 w 1510813"/>
              <a:gd name="connsiteY2" fmla="*/ 756635 h 2335429"/>
              <a:gd name="connsiteX3" fmla="*/ 634655 w 1510813"/>
              <a:gd name="connsiteY3" fmla="*/ 2335429 h 2335429"/>
              <a:gd name="connsiteX4" fmla="*/ 0 w 1510813"/>
              <a:gd name="connsiteY4" fmla="*/ 2248896 h 2335429"/>
              <a:gd name="connsiteX5" fmla="*/ 207963 w 1510813"/>
              <a:gd name="connsiteY5" fmla="*/ 1536700 h 2335429"/>
              <a:gd name="connsiteX0" fmla="*/ 207963 w 1513988"/>
              <a:gd name="connsiteY0" fmla="*/ 1536700 h 2335429"/>
              <a:gd name="connsiteX1" fmla="*/ 1092689 w 1513988"/>
              <a:gd name="connsiteY1" fmla="*/ 0 h 2335429"/>
              <a:gd name="connsiteX2" fmla="*/ 1513988 w 1513988"/>
              <a:gd name="connsiteY2" fmla="*/ 775685 h 2335429"/>
              <a:gd name="connsiteX3" fmla="*/ 634655 w 1513988"/>
              <a:gd name="connsiteY3" fmla="*/ 2335429 h 2335429"/>
              <a:gd name="connsiteX4" fmla="*/ 0 w 1513988"/>
              <a:gd name="connsiteY4" fmla="*/ 2248896 h 2335429"/>
              <a:gd name="connsiteX5" fmla="*/ 207963 w 1513988"/>
              <a:gd name="connsiteY5" fmla="*/ 1536700 h 2335429"/>
              <a:gd name="connsiteX0" fmla="*/ 207963 w 1513988"/>
              <a:gd name="connsiteY0" fmla="*/ 1536700 h 2341779"/>
              <a:gd name="connsiteX1" fmla="*/ 1092689 w 1513988"/>
              <a:gd name="connsiteY1" fmla="*/ 0 h 2341779"/>
              <a:gd name="connsiteX2" fmla="*/ 1513988 w 1513988"/>
              <a:gd name="connsiteY2" fmla="*/ 775685 h 2341779"/>
              <a:gd name="connsiteX3" fmla="*/ 612430 w 1513988"/>
              <a:gd name="connsiteY3" fmla="*/ 2341779 h 2341779"/>
              <a:gd name="connsiteX4" fmla="*/ 0 w 1513988"/>
              <a:gd name="connsiteY4" fmla="*/ 2248896 h 2341779"/>
              <a:gd name="connsiteX5" fmla="*/ 207963 w 1513988"/>
              <a:gd name="connsiteY5" fmla="*/ 1536700 h 2341779"/>
              <a:gd name="connsiteX0" fmla="*/ 220663 w 1526688"/>
              <a:gd name="connsiteY0" fmla="*/ 1536700 h 2341779"/>
              <a:gd name="connsiteX1" fmla="*/ 1105389 w 1526688"/>
              <a:gd name="connsiteY1" fmla="*/ 0 h 2341779"/>
              <a:gd name="connsiteX2" fmla="*/ 1526688 w 1526688"/>
              <a:gd name="connsiteY2" fmla="*/ 775685 h 2341779"/>
              <a:gd name="connsiteX3" fmla="*/ 625130 w 1526688"/>
              <a:gd name="connsiteY3" fmla="*/ 2341779 h 2341779"/>
              <a:gd name="connsiteX4" fmla="*/ 0 w 1526688"/>
              <a:gd name="connsiteY4" fmla="*/ 2267946 h 2341779"/>
              <a:gd name="connsiteX5" fmla="*/ 220663 w 1526688"/>
              <a:gd name="connsiteY5" fmla="*/ 1536700 h 2341779"/>
              <a:gd name="connsiteX0" fmla="*/ 192088 w 1526688"/>
              <a:gd name="connsiteY0" fmla="*/ 1600200 h 2341779"/>
              <a:gd name="connsiteX1" fmla="*/ 1105389 w 1526688"/>
              <a:gd name="connsiteY1" fmla="*/ 0 h 2341779"/>
              <a:gd name="connsiteX2" fmla="*/ 1526688 w 1526688"/>
              <a:gd name="connsiteY2" fmla="*/ 775685 h 2341779"/>
              <a:gd name="connsiteX3" fmla="*/ 625130 w 1526688"/>
              <a:gd name="connsiteY3" fmla="*/ 2341779 h 2341779"/>
              <a:gd name="connsiteX4" fmla="*/ 0 w 1526688"/>
              <a:gd name="connsiteY4" fmla="*/ 2267946 h 2341779"/>
              <a:gd name="connsiteX5" fmla="*/ 192088 w 1526688"/>
              <a:gd name="connsiteY5" fmla="*/ 1600200 h 234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6688" h="2341779">
                <a:moveTo>
                  <a:pt x="192088" y="1600200"/>
                </a:moveTo>
                <a:lnTo>
                  <a:pt x="1105389" y="0"/>
                </a:lnTo>
                <a:lnTo>
                  <a:pt x="1526688" y="775685"/>
                </a:lnTo>
                <a:lnTo>
                  <a:pt x="625130" y="2341779"/>
                </a:lnTo>
                <a:lnTo>
                  <a:pt x="0" y="2267946"/>
                </a:lnTo>
                <a:lnTo>
                  <a:pt x="192088" y="16002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Rectangle 38"/>
          <p:cNvSpPr/>
          <p:nvPr/>
        </p:nvSpPr>
        <p:spPr>
          <a:xfrm>
            <a:off x="1277143" y="5218906"/>
            <a:ext cx="966789" cy="798289"/>
          </a:xfrm>
          <a:custGeom>
            <a:avLst/>
            <a:gdLst>
              <a:gd name="connsiteX0" fmla="*/ 0 w 984739"/>
              <a:gd name="connsiteY0" fmla="*/ 0 h 1061446"/>
              <a:gd name="connsiteX1" fmla="*/ 984739 w 984739"/>
              <a:gd name="connsiteY1" fmla="*/ 0 h 1061446"/>
              <a:gd name="connsiteX2" fmla="*/ 984739 w 984739"/>
              <a:gd name="connsiteY2" fmla="*/ 1061446 h 1061446"/>
              <a:gd name="connsiteX3" fmla="*/ 0 w 984739"/>
              <a:gd name="connsiteY3" fmla="*/ 1061446 h 1061446"/>
              <a:gd name="connsiteX4" fmla="*/ 0 w 984739"/>
              <a:gd name="connsiteY4" fmla="*/ 0 h 106144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984739 w 984739"/>
              <a:gd name="connsiteY2" fmla="*/ 1448796 h 1448796"/>
              <a:gd name="connsiteX3" fmla="*/ 0 w 984739"/>
              <a:gd name="connsiteY3" fmla="*/ 1448796 h 1448796"/>
              <a:gd name="connsiteX4" fmla="*/ 50800 w 984739"/>
              <a:gd name="connsiteY4" fmla="*/ 0 h 144879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374162 w 984739"/>
              <a:gd name="connsiteY2" fmla="*/ 133838 h 1448796"/>
              <a:gd name="connsiteX3" fmla="*/ 984739 w 984739"/>
              <a:gd name="connsiteY3" fmla="*/ 1448796 h 1448796"/>
              <a:gd name="connsiteX4" fmla="*/ 0 w 984739"/>
              <a:gd name="connsiteY4" fmla="*/ 1448796 h 1448796"/>
              <a:gd name="connsiteX5" fmla="*/ 50800 w 984739"/>
              <a:gd name="connsiteY5" fmla="*/ 0 h 1448796"/>
              <a:gd name="connsiteX0" fmla="*/ 50800 w 1377462"/>
              <a:gd name="connsiteY0" fmla="*/ 0 h 1448796"/>
              <a:gd name="connsiteX1" fmla="*/ 984739 w 1377462"/>
              <a:gd name="connsiteY1" fmla="*/ 387350 h 1448796"/>
              <a:gd name="connsiteX2" fmla="*/ 1377462 w 1377462"/>
              <a:gd name="connsiteY2" fmla="*/ 1048238 h 1448796"/>
              <a:gd name="connsiteX3" fmla="*/ 984739 w 1377462"/>
              <a:gd name="connsiteY3" fmla="*/ 1448796 h 1448796"/>
              <a:gd name="connsiteX4" fmla="*/ 0 w 1377462"/>
              <a:gd name="connsiteY4" fmla="*/ 1448796 h 1448796"/>
              <a:gd name="connsiteX5" fmla="*/ 50800 w 1377462"/>
              <a:gd name="connsiteY5" fmla="*/ 0 h 1448796"/>
              <a:gd name="connsiteX0" fmla="*/ 50800 w 1561612"/>
              <a:gd name="connsiteY0" fmla="*/ 0 h 1740388"/>
              <a:gd name="connsiteX1" fmla="*/ 984739 w 1561612"/>
              <a:gd name="connsiteY1" fmla="*/ 387350 h 1740388"/>
              <a:gd name="connsiteX2" fmla="*/ 1561612 w 1561612"/>
              <a:gd name="connsiteY2" fmla="*/ 1740388 h 1740388"/>
              <a:gd name="connsiteX3" fmla="*/ 984739 w 1561612"/>
              <a:gd name="connsiteY3" fmla="*/ 1448796 h 1740388"/>
              <a:gd name="connsiteX4" fmla="*/ 0 w 1561612"/>
              <a:gd name="connsiteY4" fmla="*/ 1448796 h 1740388"/>
              <a:gd name="connsiteX5" fmla="*/ 50800 w 1561612"/>
              <a:gd name="connsiteY5" fmla="*/ 0 h 1740388"/>
              <a:gd name="connsiteX0" fmla="*/ 297961 w 1808773"/>
              <a:gd name="connsiteY0" fmla="*/ 0 h 1740388"/>
              <a:gd name="connsiteX1" fmla="*/ 1231900 w 1808773"/>
              <a:gd name="connsiteY1" fmla="*/ 387350 h 1740388"/>
              <a:gd name="connsiteX2" fmla="*/ 1808773 w 1808773"/>
              <a:gd name="connsiteY2" fmla="*/ 1740388 h 1740388"/>
              <a:gd name="connsiteX3" fmla="*/ 0 w 1808773"/>
              <a:gd name="connsiteY3" fmla="*/ 1734546 h 1740388"/>
              <a:gd name="connsiteX4" fmla="*/ 247161 w 1808773"/>
              <a:gd name="connsiteY4" fmla="*/ 1448796 h 1740388"/>
              <a:gd name="connsiteX5" fmla="*/ 297961 w 1808773"/>
              <a:gd name="connsiteY5" fmla="*/ 0 h 1740388"/>
              <a:gd name="connsiteX0" fmla="*/ 939800 w 2450612"/>
              <a:gd name="connsiteY0" fmla="*/ 0 h 1740388"/>
              <a:gd name="connsiteX1" fmla="*/ 1873739 w 2450612"/>
              <a:gd name="connsiteY1" fmla="*/ 38735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0 h 1740388"/>
              <a:gd name="connsiteX1" fmla="*/ 1346689 w 2450612"/>
              <a:gd name="connsiteY1" fmla="*/ 73660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603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939800 w 2450612"/>
              <a:gd name="connsiteY5" fmla="*/ 603250 h 2343638"/>
              <a:gd name="connsiteX0" fmla="*/ 247650 w 2450612"/>
              <a:gd name="connsiteY0" fmla="*/ 1492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47650 w 2450612"/>
              <a:gd name="connsiteY5" fmla="*/ 1492250 h 2343638"/>
              <a:gd name="connsiteX0" fmla="*/ 190500 w 2450612"/>
              <a:gd name="connsiteY0" fmla="*/ 154940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190500 w 2450612"/>
              <a:gd name="connsiteY5" fmla="*/ 1549400 h 2343638"/>
              <a:gd name="connsiteX0" fmla="*/ 203200 w 2450612"/>
              <a:gd name="connsiteY0" fmla="*/ 15684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68450 h 2343638"/>
              <a:gd name="connsiteX1" fmla="*/ 11053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5575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41839 w 2450612"/>
              <a:gd name="connsiteY3" fmla="*/ 2325096 h 2330938"/>
              <a:gd name="connsiteX4" fmla="*/ 0 w 2450612"/>
              <a:gd name="connsiteY4" fmla="*/ 2229846 h 2330938"/>
              <a:gd name="connsiteX5" fmla="*/ 203200 w 2450612"/>
              <a:gd name="connsiteY5" fmla="*/ 1555750 h 2330938"/>
              <a:gd name="connsiteX0" fmla="*/ 368544 w 2615956"/>
              <a:gd name="connsiteY0" fmla="*/ 1555750 h 2398476"/>
              <a:gd name="connsiteX1" fmla="*/ 1258033 w 2615956"/>
              <a:gd name="connsiteY1" fmla="*/ 0 h 2398476"/>
              <a:gd name="connsiteX2" fmla="*/ 2615956 w 2615956"/>
              <a:gd name="connsiteY2" fmla="*/ 2330938 h 2398476"/>
              <a:gd name="connsiteX3" fmla="*/ 807183 w 2615956"/>
              <a:gd name="connsiteY3" fmla="*/ 2325096 h 2398476"/>
              <a:gd name="connsiteX4" fmla="*/ 0 w 2615956"/>
              <a:gd name="connsiteY4" fmla="*/ 2394438 h 2398476"/>
              <a:gd name="connsiteX5" fmla="*/ 165344 w 2615956"/>
              <a:gd name="connsiteY5" fmla="*/ 2229846 h 2398476"/>
              <a:gd name="connsiteX6" fmla="*/ 368544 w 2615956"/>
              <a:gd name="connsiteY6" fmla="*/ 1555750 h 2398476"/>
              <a:gd name="connsiteX0" fmla="*/ 254244 w 2615956"/>
              <a:gd name="connsiteY0" fmla="*/ 1809750 h 2398476"/>
              <a:gd name="connsiteX1" fmla="*/ 1258033 w 2615956"/>
              <a:gd name="connsiteY1" fmla="*/ 0 h 2398476"/>
              <a:gd name="connsiteX2" fmla="*/ 2615956 w 2615956"/>
              <a:gd name="connsiteY2" fmla="*/ 2330938 h 2398476"/>
              <a:gd name="connsiteX3" fmla="*/ 807183 w 2615956"/>
              <a:gd name="connsiteY3" fmla="*/ 2325096 h 2398476"/>
              <a:gd name="connsiteX4" fmla="*/ 0 w 2615956"/>
              <a:gd name="connsiteY4" fmla="*/ 2394438 h 2398476"/>
              <a:gd name="connsiteX5" fmla="*/ 165344 w 2615956"/>
              <a:gd name="connsiteY5" fmla="*/ 2229846 h 2398476"/>
              <a:gd name="connsiteX6" fmla="*/ 254244 w 2615956"/>
              <a:gd name="connsiteY6" fmla="*/ 1809750 h 2398476"/>
              <a:gd name="connsiteX0" fmla="*/ 254244 w 2615956"/>
              <a:gd name="connsiteY0" fmla="*/ 1809750 h 2398476"/>
              <a:gd name="connsiteX1" fmla="*/ 1258033 w 2615956"/>
              <a:gd name="connsiteY1" fmla="*/ 0 h 2398476"/>
              <a:gd name="connsiteX2" fmla="*/ 2615956 w 2615956"/>
              <a:gd name="connsiteY2" fmla="*/ 2330938 h 2398476"/>
              <a:gd name="connsiteX3" fmla="*/ 807183 w 2615956"/>
              <a:gd name="connsiteY3" fmla="*/ 2325096 h 2398476"/>
              <a:gd name="connsiteX4" fmla="*/ 0 w 2615956"/>
              <a:gd name="connsiteY4" fmla="*/ 2394438 h 2398476"/>
              <a:gd name="connsiteX5" fmla="*/ 158994 w 2615956"/>
              <a:gd name="connsiteY5" fmla="*/ 1950446 h 2398476"/>
              <a:gd name="connsiteX6" fmla="*/ 254244 w 2615956"/>
              <a:gd name="connsiteY6" fmla="*/ 1809750 h 2398476"/>
              <a:gd name="connsiteX0" fmla="*/ 254244 w 2615956"/>
              <a:gd name="connsiteY0" fmla="*/ 1809750 h 2413996"/>
              <a:gd name="connsiteX1" fmla="*/ 1258033 w 2615956"/>
              <a:gd name="connsiteY1" fmla="*/ 0 h 2413996"/>
              <a:gd name="connsiteX2" fmla="*/ 2615956 w 2615956"/>
              <a:gd name="connsiteY2" fmla="*/ 2330938 h 2413996"/>
              <a:gd name="connsiteX3" fmla="*/ 819883 w 2615956"/>
              <a:gd name="connsiteY3" fmla="*/ 2413996 h 2413996"/>
              <a:gd name="connsiteX4" fmla="*/ 0 w 2615956"/>
              <a:gd name="connsiteY4" fmla="*/ 2394438 h 2413996"/>
              <a:gd name="connsiteX5" fmla="*/ 158994 w 2615956"/>
              <a:gd name="connsiteY5" fmla="*/ 1950446 h 2413996"/>
              <a:gd name="connsiteX6" fmla="*/ 254244 w 2615956"/>
              <a:gd name="connsiteY6" fmla="*/ 1809750 h 2413996"/>
              <a:gd name="connsiteX0" fmla="*/ 254244 w 1258033"/>
              <a:gd name="connsiteY0" fmla="*/ 1809750 h 2413996"/>
              <a:gd name="connsiteX1" fmla="*/ 1258033 w 1258033"/>
              <a:gd name="connsiteY1" fmla="*/ 0 h 2413996"/>
              <a:gd name="connsiteX2" fmla="*/ 444256 w 1258033"/>
              <a:gd name="connsiteY2" fmla="*/ 2286488 h 2413996"/>
              <a:gd name="connsiteX3" fmla="*/ 819883 w 1258033"/>
              <a:gd name="connsiteY3" fmla="*/ 2413996 h 2413996"/>
              <a:gd name="connsiteX4" fmla="*/ 0 w 1258033"/>
              <a:gd name="connsiteY4" fmla="*/ 2394438 h 2413996"/>
              <a:gd name="connsiteX5" fmla="*/ 158994 w 1258033"/>
              <a:gd name="connsiteY5" fmla="*/ 1950446 h 2413996"/>
              <a:gd name="connsiteX6" fmla="*/ 254244 w 1258033"/>
              <a:gd name="connsiteY6" fmla="*/ 1809750 h 2413996"/>
              <a:gd name="connsiteX0" fmla="*/ 254244 w 1258033"/>
              <a:gd name="connsiteY0" fmla="*/ 1809750 h 2413996"/>
              <a:gd name="connsiteX1" fmla="*/ 1258033 w 1258033"/>
              <a:gd name="connsiteY1" fmla="*/ 0 h 2413996"/>
              <a:gd name="connsiteX2" fmla="*/ 774456 w 1258033"/>
              <a:gd name="connsiteY2" fmla="*/ 2280138 h 2413996"/>
              <a:gd name="connsiteX3" fmla="*/ 819883 w 1258033"/>
              <a:gd name="connsiteY3" fmla="*/ 2413996 h 2413996"/>
              <a:gd name="connsiteX4" fmla="*/ 0 w 1258033"/>
              <a:gd name="connsiteY4" fmla="*/ 2394438 h 2413996"/>
              <a:gd name="connsiteX5" fmla="*/ 158994 w 1258033"/>
              <a:gd name="connsiteY5" fmla="*/ 1950446 h 2413996"/>
              <a:gd name="connsiteX6" fmla="*/ 254244 w 1258033"/>
              <a:gd name="connsiteY6" fmla="*/ 1809750 h 2413996"/>
              <a:gd name="connsiteX0" fmla="*/ 254244 w 978633"/>
              <a:gd name="connsiteY0" fmla="*/ 171450 h 775696"/>
              <a:gd name="connsiteX1" fmla="*/ 978633 w 978633"/>
              <a:gd name="connsiteY1" fmla="*/ 0 h 775696"/>
              <a:gd name="connsiteX2" fmla="*/ 774456 w 978633"/>
              <a:gd name="connsiteY2" fmla="*/ 641838 h 775696"/>
              <a:gd name="connsiteX3" fmla="*/ 819883 w 978633"/>
              <a:gd name="connsiteY3" fmla="*/ 775696 h 775696"/>
              <a:gd name="connsiteX4" fmla="*/ 0 w 978633"/>
              <a:gd name="connsiteY4" fmla="*/ 756138 h 775696"/>
              <a:gd name="connsiteX5" fmla="*/ 158994 w 978633"/>
              <a:gd name="connsiteY5" fmla="*/ 312146 h 775696"/>
              <a:gd name="connsiteX6" fmla="*/ 254244 w 978633"/>
              <a:gd name="connsiteY6" fmla="*/ 171450 h 775696"/>
              <a:gd name="connsiteX0" fmla="*/ 254244 w 978633"/>
              <a:gd name="connsiteY0" fmla="*/ 171450 h 775696"/>
              <a:gd name="connsiteX1" fmla="*/ 978633 w 978633"/>
              <a:gd name="connsiteY1" fmla="*/ 0 h 775696"/>
              <a:gd name="connsiteX2" fmla="*/ 742951 w 978633"/>
              <a:gd name="connsiteY2" fmla="*/ 51288 h 775696"/>
              <a:gd name="connsiteX3" fmla="*/ 774456 w 978633"/>
              <a:gd name="connsiteY3" fmla="*/ 641838 h 775696"/>
              <a:gd name="connsiteX4" fmla="*/ 819883 w 978633"/>
              <a:gd name="connsiteY4" fmla="*/ 775696 h 775696"/>
              <a:gd name="connsiteX5" fmla="*/ 0 w 978633"/>
              <a:gd name="connsiteY5" fmla="*/ 756138 h 775696"/>
              <a:gd name="connsiteX6" fmla="*/ 158994 w 978633"/>
              <a:gd name="connsiteY6" fmla="*/ 312146 h 775696"/>
              <a:gd name="connsiteX7" fmla="*/ 254244 w 978633"/>
              <a:gd name="connsiteY7" fmla="*/ 171450 h 775696"/>
              <a:gd name="connsiteX0" fmla="*/ 254244 w 978633"/>
              <a:gd name="connsiteY0" fmla="*/ 171450 h 775696"/>
              <a:gd name="connsiteX1" fmla="*/ 978633 w 978633"/>
              <a:gd name="connsiteY1" fmla="*/ 0 h 775696"/>
              <a:gd name="connsiteX2" fmla="*/ 958851 w 978633"/>
              <a:gd name="connsiteY2" fmla="*/ 197338 h 775696"/>
              <a:gd name="connsiteX3" fmla="*/ 774456 w 978633"/>
              <a:gd name="connsiteY3" fmla="*/ 641838 h 775696"/>
              <a:gd name="connsiteX4" fmla="*/ 819883 w 978633"/>
              <a:gd name="connsiteY4" fmla="*/ 775696 h 775696"/>
              <a:gd name="connsiteX5" fmla="*/ 0 w 978633"/>
              <a:gd name="connsiteY5" fmla="*/ 756138 h 775696"/>
              <a:gd name="connsiteX6" fmla="*/ 158994 w 978633"/>
              <a:gd name="connsiteY6" fmla="*/ 312146 h 775696"/>
              <a:gd name="connsiteX7" fmla="*/ 254244 w 978633"/>
              <a:gd name="connsiteY7" fmla="*/ 171450 h 775696"/>
              <a:gd name="connsiteX0" fmla="*/ 254244 w 958851"/>
              <a:gd name="connsiteY0" fmla="*/ 0 h 604246"/>
              <a:gd name="connsiteX1" fmla="*/ 578583 w 958851"/>
              <a:gd name="connsiteY1" fmla="*/ 146050 h 604246"/>
              <a:gd name="connsiteX2" fmla="*/ 958851 w 958851"/>
              <a:gd name="connsiteY2" fmla="*/ 25888 h 604246"/>
              <a:gd name="connsiteX3" fmla="*/ 774456 w 958851"/>
              <a:gd name="connsiteY3" fmla="*/ 470388 h 604246"/>
              <a:gd name="connsiteX4" fmla="*/ 819883 w 958851"/>
              <a:gd name="connsiteY4" fmla="*/ 604246 h 604246"/>
              <a:gd name="connsiteX5" fmla="*/ 0 w 958851"/>
              <a:gd name="connsiteY5" fmla="*/ 584688 h 604246"/>
              <a:gd name="connsiteX6" fmla="*/ 158994 w 958851"/>
              <a:gd name="connsiteY6" fmla="*/ 140696 h 604246"/>
              <a:gd name="connsiteX7" fmla="*/ 254244 w 958851"/>
              <a:gd name="connsiteY7" fmla="*/ 0 h 604246"/>
              <a:gd name="connsiteX0" fmla="*/ 254244 w 990601"/>
              <a:gd name="connsiteY0" fmla="*/ 196362 h 800608"/>
              <a:gd name="connsiteX1" fmla="*/ 578583 w 990601"/>
              <a:gd name="connsiteY1" fmla="*/ 342412 h 800608"/>
              <a:gd name="connsiteX2" fmla="*/ 990601 w 990601"/>
              <a:gd name="connsiteY2" fmla="*/ 0 h 800608"/>
              <a:gd name="connsiteX3" fmla="*/ 774456 w 990601"/>
              <a:gd name="connsiteY3" fmla="*/ 666750 h 800608"/>
              <a:gd name="connsiteX4" fmla="*/ 819883 w 990601"/>
              <a:gd name="connsiteY4" fmla="*/ 800608 h 800608"/>
              <a:gd name="connsiteX5" fmla="*/ 0 w 990601"/>
              <a:gd name="connsiteY5" fmla="*/ 781050 h 800608"/>
              <a:gd name="connsiteX6" fmla="*/ 158994 w 990601"/>
              <a:gd name="connsiteY6" fmla="*/ 337058 h 800608"/>
              <a:gd name="connsiteX7" fmla="*/ 254244 w 990601"/>
              <a:gd name="connsiteY7" fmla="*/ 196362 h 800608"/>
              <a:gd name="connsiteX0" fmla="*/ 254244 w 990601"/>
              <a:gd name="connsiteY0" fmla="*/ 196362 h 800608"/>
              <a:gd name="connsiteX1" fmla="*/ 540483 w 990601"/>
              <a:gd name="connsiteY1" fmla="*/ 183662 h 800608"/>
              <a:gd name="connsiteX2" fmla="*/ 990601 w 990601"/>
              <a:gd name="connsiteY2" fmla="*/ 0 h 800608"/>
              <a:gd name="connsiteX3" fmla="*/ 774456 w 990601"/>
              <a:gd name="connsiteY3" fmla="*/ 666750 h 800608"/>
              <a:gd name="connsiteX4" fmla="*/ 819883 w 990601"/>
              <a:gd name="connsiteY4" fmla="*/ 800608 h 800608"/>
              <a:gd name="connsiteX5" fmla="*/ 0 w 990601"/>
              <a:gd name="connsiteY5" fmla="*/ 781050 h 800608"/>
              <a:gd name="connsiteX6" fmla="*/ 158994 w 990601"/>
              <a:gd name="connsiteY6" fmla="*/ 337058 h 800608"/>
              <a:gd name="connsiteX7" fmla="*/ 254244 w 990601"/>
              <a:gd name="connsiteY7" fmla="*/ 196362 h 800608"/>
              <a:gd name="connsiteX0" fmla="*/ 254244 w 978695"/>
              <a:gd name="connsiteY0" fmla="*/ 201124 h 805370"/>
              <a:gd name="connsiteX1" fmla="*/ 540483 w 978695"/>
              <a:gd name="connsiteY1" fmla="*/ 188424 h 805370"/>
              <a:gd name="connsiteX2" fmla="*/ 978695 w 978695"/>
              <a:gd name="connsiteY2" fmla="*/ 0 h 805370"/>
              <a:gd name="connsiteX3" fmla="*/ 774456 w 978695"/>
              <a:gd name="connsiteY3" fmla="*/ 671512 h 805370"/>
              <a:gd name="connsiteX4" fmla="*/ 819883 w 978695"/>
              <a:gd name="connsiteY4" fmla="*/ 805370 h 805370"/>
              <a:gd name="connsiteX5" fmla="*/ 0 w 978695"/>
              <a:gd name="connsiteY5" fmla="*/ 785812 h 805370"/>
              <a:gd name="connsiteX6" fmla="*/ 158994 w 978695"/>
              <a:gd name="connsiteY6" fmla="*/ 341820 h 805370"/>
              <a:gd name="connsiteX7" fmla="*/ 254244 w 978695"/>
              <a:gd name="connsiteY7" fmla="*/ 201124 h 805370"/>
              <a:gd name="connsiteX0" fmla="*/ 254244 w 978695"/>
              <a:gd name="connsiteY0" fmla="*/ 201124 h 805370"/>
              <a:gd name="connsiteX1" fmla="*/ 540483 w 978695"/>
              <a:gd name="connsiteY1" fmla="*/ 188424 h 805370"/>
              <a:gd name="connsiteX2" fmla="*/ 978695 w 978695"/>
              <a:gd name="connsiteY2" fmla="*/ 0 h 805370"/>
              <a:gd name="connsiteX3" fmla="*/ 741119 w 978695"/>
              <a:gd name="connsiteY3" fmla="*/ 657224 h 805370"/>
              <a:gd name="connsiteX4" fmla="*/ 819883 w 978695"/>
              <a:gd name="connsiteY4" fmla="*/ 805370 h 805370"/>
              <a:gd name="connsiteX5" fmla="*/ 0 w 978695"/>
              <a:gd name="connsiteY5" fmla="*/ 785812 h 805370"/>
              <a:gd name="connsiteX6" fmla="*/ 158994 w 978695"/>
              <a:gd name="connsiteY6" fmla="*/ 341820 h 805370"/>
              <a:gd name="connsiteX7" fmla="*/ 254244 w 978695"/>
              <a:gd name="connsiteY7" fmla="*/ 201124 h 805370"/>
              <a:gd name="connsiteX0" fmla="*/ 254244 w 978695"/>
              <a:gd name="connsiteY0" fmla="*/ 201124 h 805370"/>
              <a:gd name="connsiteX1" fmla="*/ 540483 w 978695"/>
              <a:gd name="connsiteY1" fmla="*/ 188424 h 805370"/>
              <a:gd name="connsiteX2" fmla="*/ 978695 w 978695"/>
              <a:gd name="connsiteY2" fmla="*/ 0 h 805370"/>
              <a:gd name="connsiteX3" fmla="*/ 764931 w 978695"/>
              <a:gd name="connsiteY3" fmla="*/ 678655 h 805370"/>
              <a:gd name="connsiteX4" fmla="*/ 819883 w 978695"/>
              <a:gd name="connsiteY4" fmla="*/ 805370 h 805370"/>
              <a:gd name="connsiteX5" fmla="*/ 0 w 978695"/>
              <a:gd name="connsiteY5" fmla="*/ 785812 h 805370"/>
              <a:gd name="connsiteX6" fmla="*/ 158994 w 978695"/>
              <a:gd name="connsiteY6" fmla="*/ 341820 h 805370"/>
              <a:gd name="connsiteX7" fmla="*/ 254244 w 978695"/>
              <a:gd name="connsiteY7" fmla="*/ 201124 h 805370"/>
              <a:gd name="connsiteX0" fmla="*/ 254244 w 985839"/>
              <a:gd name="connsiteY0" fmla="*/ 215411 h 819657"/>
              <a:gd name="connsiteX1" fmla="*/ 540483 w 985839"/>
              <a:gd name="connsiteY1" fmla="*/ 202711 h 819657"/>
              <a:gd name="connsiteX2" fmla="*/ 985839 w 985839"/>
              <a:gd name="connsiteY2" fmla="*/ 0 h 819657"/>
              <a:gd name="connsiteX3" fmla="*/ 764931 w 985839"/>
              <a:gd name="connsiteY3" fmla="*/ 692942 h 819657"/>
              <a:gd name="connsiteX4" fmla="*/ 819883 w 985839"/>
              <a:gd name="connsiteY4" fmla="*/ 819657 h 819657"/>
              <a:gd name="connsiteX5" fmla="*/ 0 w 985839"/>
              <a:gd name="connsiteY5" fmla="*/ 800099 h 819657"/>
              <a:gd name="connsiteX6" fmla="*/ 158994 w 985839"/>
              <a:gd name="connsiteY6" fmla="*/ 356107 h 819657"/>
              <a:gd name="connsiteX7" fmla="*/ 254244 w 985839"/>
              <a:gd name="connsiteY7" fmla="*/ 215411 h 819657"/>
              <a:gd name="connsiteX0" fmla="*/ 254244 w 985839"/>
              <a:gd name="connsiteY0" fmla="*/ 215411 h 809088"/>
              <a:gd name="connsiteX1" fmla="*/ 540483 w 985839"/>
              <a:gd name="connsiteY1" fmla="*/ 202711 h 809088"/>
              <a:gd name="connsiteX2" fmla="*/ 985839 w 985839"/>
              <a:gd name="connsiteY2" fmla="*/ 0 h 809088"/>
              <a:gd name="connsiteX3" fmla="*/ 764931 w 985839"/>
              <a:gd name="connsiteY3" fmla="*/ 692942 h 809088"/>
              <a:gd name="connsiteX4" fmla="*/ 815120 w 985839"/>
              <a:gd name="connsiteY4" fmla="*/ 807750 h 809088"/>
              <a:gd name="connsiteX5" fmla="*/ 0 w 985839"/>
              <a:gd name="connsiteY5" fmla="*/ 800099 h 809088"/>
              <a:gd name="connsiteX6" fmla="*/ 158994 w 985839"/>
              <a:gd name="connsiteY6" fmla="*/ 356107 h 809088"/>
              <a:gd name="connsiteX7" fmla="*/ 254244 w 985839"/>
              <a:gd name="connsiteY7" fmla="*/ 215411 h 809088"/>
              <a:gd name="connsiteX0" fmla="*/ 254244 w 985839"/>
              <a:gd name="connsiteY0" fmla="*/ 215411 h 814323"/>
              <a:gd name="connsiteX1" fmla="*/ 540483 w 985839"/>
              <a:gd name="connsiteY1" fmla="*/ 202711 h 814323"/>
              <a:gd name="connsiteX2" fmla="*/ 985839 w 985839"/>
              <a:gd name="connsiteY2" fmla="*/ 0 h 814323"/>
              <a:gd name="connsiteX3" fmla="*/ 764931 w 985839"/>
              <a:gd name="connsiteY3" fmla="*/ 692942 h 814323"/>
              <a:gd name="connsiteX4" fmla="*/ 815120 w 985839"/>
              <a:gd name="connsiteY4" fmla="*/ 807750 h 814323"/>
              <a:gd name="connsiteX5" fmla="*/ 0 w 985839"/>
              <a:gd name="connsiteY5" fmla="*/ 800099 h 814323"/>
              <a:gd name="connsiteX6" fmla="*/ 158994 w 985839"/>
              <a:gd name="connsiteY6" fmla="*/ 356107 h 814323"/>
              <a:gd name="connsiteX7" fmla="*/ 254244 w 985839"/>
              <a:gd name="connsiteY7" fmla="*/ 215411 h 814323"/>
              <a:gd name="connsiteX0" fmla="*/ 254244 w 985839"/>
              <a:gd name="connsiteY0" fmla="*/ 215411 h 811941"/>
              <a:gd name="connsiteX1" fmla="*/ 540483 w 985839"/>
              <a:gd name="connsiteY1" fmla="*/ 202711 h 811941"/>
              <a:gd name="connsiteX2" fmla="*/ 985839 w 985839"/>
              <a:gd name="connsiteY2" fmla="*/ 0 h 811941"/>
              <a:gd name="connsiteX3" fmla="*/ 764931 w 985839"/>
              <a:gd name="connsiteY3" fmla="*/ 692942 h 811941"/>
              <a:gd name="connsiteX4" fmla="*/ 815120 w 985839"/>
              <a:gd name="connsiteY4" fmla="*/ 807750 h 811941"/>
              <a:gd name="connsiteX5" fmla="*/ 0 w 985839"/>
              <a:gd name="connsiteY5" fmla="*/ 800099 h 811941"/>
              <a:gd name="connsiteX6" fmla="*/ 158994 w 985839"/>
              <a:gd name="connsiteY6" fmla="*/ 356107 h 811941"/>
              <a:gd name="connsiteX7" fmla="*/ 254244 w 985839"/>
              <a:gd name="connsiteY7" fmla="*/ 215411 h 811941"/>
              <a:gd name="connsiteX0" fmla="*/ 247100 w 978695"/>
              <a:gd name="connsiteY0" fmla="*/ 215411 h 810195"/>
              <a:gd name="connsiteX1" fmla="*/ 533339 w 978695"/>
              <a:gd name="connsiteY1" fmla="*/ 202711 h 810195"/>
              <a:gd name="connsiteX2" fmla="*/ 978695 w 978695"/>
              <a:gd name="connsiteY2" fmla="*/ 0 h 810195"/>
              <a:gd name="connsiteX3" fmla="*/ 757787 w 978695"/>
              <a:gd name="connsiteY3" fmla="*/ 692942 h 810195"/>
              <a:gd name="connsiteX4" fmla="*/ 807976 w 978695"/>
              <a:gd name="connsiteY4" fmla="*/ 807750 h 810195"/>
              <a:gd name="connsiteX5" fmla="*/ 0 w 978695"/>
              <a:gd name="connsiteY5" fmla="*/ 797718 h 810195"/>
              <a:gd name="connsiteX6" fmla="*/ 151850 w 978695"/>
              <a:gd name="connsiteY6" fmla="*/ 356107 h 810195"/>
              <a:gd name="connsiteX7" fmla="*/ 247100 w 978695"/>
              <a:gd name="connsiteY7" fmla="*/ 215411 h 810195"/>
              <a:gd name="connsiteX0" fmla="*/ 247100 w 978695"/>
              <a:gd name="connsiteY0" fmla="*/ 215411 h 810195"/>
              <a:gd name="connsiteX1" fmla="*/ 533339 w 978695"/>
              <a:gd name="connsiteY1" fmla="*/ 202711 h 810195"/>
              <a:gd name="connsiteX2" fmla="*/ 978695 w 978695"/>
              <a:gd name="connsiteY2" fmla="*/ 0 h 810195"/>
              <a:gd name="connsiteX3" fmla="*/ 757787 w 978695"/>
              <a:gd name="connsiteY3" fmla="*/ 692942 h 810195"/>
              <a:gd name="connsiteX4" fmla="*/ 807976 w 978695"/>
              <a:gd name="connsiteY4" fmla="*/ 807750 h 810195"/>
              <a:gd name="connsiteX5" fmla="*/ 0 w 978695"/>
              <a:gd name="connsiteY5" fmla="*/ 797718 h 810195"/>
              <a:gd name="connsiteX6" fmla="*/ 156613 w 978695"/>
              <a:gd name="connsiteY6" fmla="*/ 351344 h 810195"/>
              <a:gd name="connsiteX7" fmla="*/ 247100 w 978695"/>
              <a:gd name="connsiteY7" fmla="*/ 215411 h 810195"/>
              <a:gd name="connsiteX0" fmla="*/ 247100 w 978695"/>
              <a:gd name="connsiteY0" fmla="*/ 215411 h 810195"/>
              <a:gd name="connsiteX1" fmla="*/ 533339 w 978695"/>
              <a:gd name="connsiteY1" fmla="*/ 202711 h 810195"/>
              <a:gd name="connsiteX2" fmla="*/ 978695 w 978695"/>
              <a:gd name="connsiteY2" fmla="*/ 0 h 810195"/>
              <a:gd name="connsiteX3" fmla="*/ 757787 w 978695"/>
              <a:gd name="connsiteY3" fmla="*/ 692942 h 810195"/>
              <a:gd name="connsiteX4" fmla="*/ 807976 w 978695"/>
              <a:gd name="connsiteY4" fmla="*/ 807750 h 810195"/>
              <a:gd name="connsiteX5" fmla="*/ 0 w 978695"/>
              <a:gd name="connsiteY5" fmla="*/ 797718 h 810195"/>
              <a:gd name="connsiteX6" fmla="*/ 149469 w 978695"/>
              <a:gd name="connsiteY6" fmla="*/ 379919 h 810195"/>
              <a:gd name="connsiteX7" fmla="*/ 247100 w 978695"/>
              <a:gd name="connsiteY7" fmla="*/ 215411 h 810195"/>
              <a:gd name="connsiteX0" fmla="*/ 263769 w 978695"/>
              <a:gd name="connsiteY0" fmla="*/ 205886 h 810195"/>
              <a:gd name="connsiteX1" fmla="*/ 533339 w 978695"/>
              <a:gd name="connsiteY1" fmla="*/ 202711 h 810195"/>
              <a:gd name="connsiteX2" fmla="*/ 978695 w 978695"/>
              <a:gd name="connsiteY2" fmla="*/ 0 h 810195"/>
              <a:gd name="connsiteX3" fmla="*/ 757787 w 978695"/>
              <a:gd name="connsiteY3" fmla="*/ 692942 h 810195"/>
              <a:gd name="connsiteX4" fmla="*/ 807976 w 978695"/>
              <a:gd name="connsiteY4" fmla="*/ 807750 h 810195"/>
              <a:gd name="connsiteX5" fmla="*/ 0 w 978695"/>
              <a:gd name="connsiteY5" fmla="*/ 797718 h 810195"/>
              <a:gd name="connsiteX6" fmla="*/ 149469 w 978695"/>
              <a:gd name="connsiteY6" fmla="*/ 379919 h 810195"/>
              <a:gd name="connsiteX7" fmla="*/ 263769 w 978695"/>
              <a:gd name="connsiteY7" fmla="*/ 205886 h 810195"/>
              <a:gd name="connsiteX0" fmla="*/ 263769 w 978695"/>
              <a:gd name="connsiteY0" fmla="*/ 205886 h 810195"/>
              <a:gd name="connsiteX1" fmla="*/ 535721 w 978695"/>
              <a:gd name="connsiteY1" fmla="*/ 209855 h 810195"/>
              <a:gd name="connsiteX2" fmla="*/ 978695 w 978695"/>
              <a:gd name="connsiteY2" fmla="*/ 0 h 810195"/>
              <a:gd name="connsiteX3" fmla="*/ 757787 w 978695"/>
              <a:gd name="connsiteY3" fmla="*/ 692942 h 810195"/>
              <a:gd name="connsiteX4" fmla="*/ 807976 w 978695"/>
              <a:gd name="connsiteY4" fmla="*/ 807750 h 810195"/>
              <a:gd name="connsiteX5" fmla="*/ 0 w 978695"/>
              <a:gd name="connsiteY5" fmla="*/ 797718 h 810195"/>
              <a:gd name="connsiteX6" fmla="*/ 149469 w 978695"/>
              <a:gd name="connsiteY6" fmla="*/ 379919 h 810195"/>
              <a:gd name="connsiteX7" fmla="*/ 263769 w 978695"/>
              <a:gd name="connsiteY7" fmla="*/ 205886 h 810195"/>
              <a:gd name="connsiteX0" fmla="*/ 263769 w 966789"/>
              <a:gd name="connsiteY0" fmla="*/ 193980 h 798289"/>
              <a:gd name="connsiteX1" fmla="*/ 535721 w 966789"/>
              <a:gd name="connsiteY1" fmla="*/ 197949 h 798289"/>
              <a:gd name="connsiteX2" fmla="*/ 966789 w 966789"/>
              <a:gd name="connsiteY2" fmla="*/ 0 h 798289"/>
              <a:gd name="connsiteX3" fmla="*/ 757787 w 966789"/>
              <a:gd name="connsiteY3" fmla="*/ 681036 h 798289"/>
              <a:gd name="connsiteX4" fmla="*/ 807976 w 966789"/>
              <a:gd name="connsiteY4" fmla="*/ 795844 h 798289"/>
              <a:gd name="connsiteX5" fmla="*/ 0 w 966789"/>
              <a:gd name="connsiteY5" fmla="*/ 785812 h 798289"/>
              <a:gd name="connsiteX6" fmla="*/ 149469 w 966789"/>
              <a:gd name="connsiteY6" fmla="*/ 368013 h 798289"/>
              <a:gd name="connsiteX7" fmla="*/ 263769 w 966789"/>
              <a:gd name="connsiteY7" fmla="*/ 193980 h 798289"/>
              <a:gd name="connsiteX0" fmla="*/ 263769 w 966789"/>
              <a:gd name="connsiteY0" fmla="*/ 193980 h 798289"/>
              <a:gd name="connsiteX1" fmla="*/ 545246 w 966789"/>
              <a:gd name="connsiteY1" fmla="*/ 200331 h 798289"/>
              <a:gd name="connsiteX2" fmla="*/ 966789 w 966789"/>
              <a:gd name="connsiteY2" fmla="*/ 0 h 798289"/>
              <a:gd name="connsiteX3" fmla="*/ 757787 w 966789"/>
              <a:gd name="connsiteY3" fmla="*/ 681036 h 798289"/>
              <a:gd name="connsiteX4" fmla="*/ 807976 w 966789"/>
              <a:gd name="connsiteY4" fmla="*/ 795844 h 798289"/>
              <a:gd name="connsiteX5" fmla="*/ 0 w 966789"/>
              <a:gd name="connsiteY5" fmla="*/ 785812 h 798289"/>
              <a:gd name="connsiteX6" fmla="*/ 149469 w 966789"/>
              <a:gd name="connsiteY6" fmla="*/ 368013 h 798289"/>
              <a:gd name="connsiteX7" fmla="*/ 263769 w 966789"/>
              <a:gd name="connsiteY7" fmla="*/ 193980 h 79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6789" h="798289">
                <a:moveTo>
                  <a:pt x="263769" y="193980"/>
                </a:moveTo>
                <a:lnTo>
                  <a:pt x="545246" y="200331"/>
                </a:lnTo>
                <a:lnTo>
                  <a:pt x="966789" y="0"/>
                </a:lnTo>
                <a:lnTo>
                  <a:pt x="757787" y="681036"/>
                </a:lnTo>
                <a:lnTo>
                  <a:pt x="807976" y="795844"/>
                </a:lnTo>
                <a:cubicBezTo>
                  <a:pt x="607178" y="784827"/>
                  <a:pt x="205561" y="813498"/>
                  <a:pt x="0" y="785812"/>
                </a:cubicBezTo>
                <a:lnTo>
                  <a:pt x="149469" y="368013"/>
                </a:lnTo>
                <a:lnTo>
                  <a:pt x="263769" y="19398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schemeClr val="bg1"/>
            </a:bgClr>
          </a:patt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Rectangle 38"/>
          <p:cNvSpPr/>
          <p:nvPr/>
        </p:nvSpPr>
        <p:spPr>
          <a:xfrm>
            <a:off x="1816588" y="3526844"/>
            <a:ext cx="1015512" cy="1607546"/>
          </a:xfrm>
          <a:custGeom>
            <a:avLst/>
            <a:gdLst>
              <a:gd name="connsiteX0" fmla="*/ 0 w 984739"/>
              <a:gd name="connsiteY0" fmla="*/ 0 h 1061446"/>
              <a:gd name="connsiteX1" fmla="*/ 984739 w 984739"/>
              <a:gd name="connsiteY1" fmla="*/ 0 h 1061446"/>
              <a:gd name="connsiteX2" fmla="*/ 984739 w 984739"/>
              <a:gd name="connsiteY2" fmla="*/ 1061446 h 1061446"/>
              <a:gd name="connsiteX3" fmla="*/ 0 w 984739"/>
              <a:gd name="connsiteY3" fmla="*/ 1061446 h 1061446"/>
              <a:gd name="connsiteX4" fmla="*/ 0 w 984739"/>
              <a:gd name="connsiteY4" fmla="*/ 0 h 106144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984739 w 984739"/>
              <a:gd name="connsiteY2" fmla="*/ 1448796 h 1448796"/>
              <a:gd name="connsiteX3" fmla="*/ 0 w 984739"/>
              <a:gd name="connsiteY3" fmla="*/ 1448796 h 1448796"/>
              <a:gd name="connsiteX4" fmla="*/ 50800 w 984739"/>
              <a:gd name="connsiteY4" fmla="*/ 0 h 144879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374162 w 984739"/>
              <a:gd name="connsiteY2" fmla="*/ 133838 h 1448796"/>
              <a:gd name="connsiteX3" fmla="*/ 984739 w 984739"/>
              <a:gd name="connsiteY3" fmla="*/ 1448796 h 1448796"/>
              <a:gd name="connsiteX4" fmla="*/ 0 w 984739"/>
              <a:gd name="connsiteY4" fmla="*/ 1448796 h 1448796"/>
              <a:gd name="connsiteX5" fmla="*/ 50800 w 984739"/>
              <a:gd name="connsiteY5" fmla="*/ 0 h 1448796"/>
              <a:gd name="connsiteX0" fmla="*/ 50800 w 1377462"/>
              <a:gd name="connsiteY0" fmla="*/ 0 h 1448796"/>
              <a:gd name="connsiteX1" fmla="*/ 984739 w 1377462"/>
              <a:gd name="connsiteY1" fmla="*/ 387350 h 1448796"/>
              <a:gd name="connsiteX2" fmla="*/ 1377462 w 1377462"/>
              <a:gd name="connsiteY2" fmla="*/ 1048238 h 1448796"/>
              <a:gd name="connsiteX3" fmla="*/ 984739 w 1377462"/>
              <a:gd name="connsiteY3" fmla="*/ 1448796 h 1448796"/>
              <a:gd name="connsiteX4" fmla="*/ 0 w 1377462"/>
              <a:gd name="connsiteY4" fmla="*/ 1448796 h 1448796"/>
              <a:gd name="connsiteX5" fmla="*/ 50800 w 1377462"/>
              <a:gd name="connsiteY5" fmla="*/ 0 h 1448796"/>
              <a:gd name="connsiteX0" fmla="*/ 50800 w 1561612"/>
              <a:gd name="connsiteY0" fmla="*/ 0 h 1740388"/>
              <a:gd name="connsiteX1" fmla="*/ 984739 w 1561612"/>
              <a:gd name="connsiteY1" fmla="*/ 387350 h 1740388"/>
              <a:gd name="connsiteX2" fmla="*/ 1561612 w 1561612"/>
              <a:gd name="connsiteY2" fmla="*/ 1740388 h 1740388"/>
              <a:gd name="connsiteX3" fmla="*/ 984739 w 1561612"/>
              <a:gd name="connsiteY3" fmla="*/ 1448796 h 1740388"/>
              <a:gd name="connsiteX4" fmla="*/ 0 w 1561612"/>
              <a:gd name="connsiteY4" fmla="*/ 1448796 h 1740388"/>
              <a:gd name="connsiteX5" fmla="*/ 50800 w 1561612"/>
              <a:gd name="connsiteY5" fmla="*/ 0 h 1740388"/>
              <a:gd name="connsiteX0" fmla="*/ 297961 w 1808773"/>
              <a:gd name="connsiteY0" fmla="*/ 0 h 1740388"/>
              <a:gd name="connsiteX1" fmla="*/ 1231900 w 1808773"/>
              <a:gd name="connsiteY1" fmla="*/ 387350 h 1740388"/>
              <a:gd name="connsiteX2" fmla="*/ 1808773 w 1808773"/>
              <a:gd name="connsiteY2" fmla="*/ 1740388 h 1740388"/>
              <a:gd name="connsiteX3" fmla="*/ 0 w 1808773"/>
              <a:gd name="connsiteY3" fmla="*/ 1734546 h 1740388"/>
              <a:gd name="connsiteX4" fmla="*/ 247161 w 1808773"/>
              <a:gd name="connsiteY4" fmla="*/ 1448796 h 1740388"/>
              <a:gd name="connsiteX5" fmla="*/ 297961 w 1808773"/>
              <a:gd name="connsiteY5" fmla="*/ 0 h 1740388"/>
              <a:gd name="connsiteX0" fmla="*/ 939800 w 2450612"/>
              <a:gd name="connsiteY0" fmla="*/ 0 h 1740388"/>
              <a:gd name="connsiteX1" fmla="*/ 1873739 w 2450612"/>
              <a:gd name="connsiteY1" fmla="*/ 38735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0 h 1740388"/>
              <a:gd name="connsiteX1" fmla="*/ 1346689 w 2450612"/>
              <a:gd name="connsiteY1" fmla="*/ 73660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603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939800 w 2450612"/>
              <a:gd name="connsiteY5" fmla="*/ 603250 h 2343638"/>
              <a:gd name="connsiteX0" fmla="*/ 247650 w 2450612"/>
              <a:gd name="connsiteY0" fmla="*/ 1492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47650 w 2450612"/>
              <a:gd name="connsiteY5" fmla="*/ 1492250 h 2343638"/>
              <a:gd name="connsiteX0" fmla="*/ 190500 w 2450612"/>
              <a:gd name="connsiteY0" fmla="*/ 154940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190500 w 2450612"/>
              <a:gd name="connsiteY5" fmla="*/ 1549400 h 2343638"/>
              <a:gd name="connsiteX0" fmla="*/ 203200 w 2450612"/>
              <a:gd name="connsiteY0" fmla="*/ 15684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68450 h 2343638"/>
              <a:gd name="connsiteX1" fmla="*/ 11053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5575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41839 w 2450612"/>
              <a:gd name="connsiteY3" fmla="*/ 2325096 h 2330938"/>
              <a:gd name="connsiteX4" fmla="*/ 0 w 2450612"/>
              <a:gd name="connsiteY4" fmla="*/ 2229846 h 2330938"/>
              <a:gd name="connsiteX5" fmla="*/ 203200 w 2450612"/>
              <a:gd name="connsiteY5" fmla="*/ 1555750 h 2330938"/>
              <a:gd name="connsiteX0" fmla="*/ 0 w 2247412"/>
              <a:gd name="connsiteY0" fmla="*/ 1555750 h 2330938"/>
              <a:gd name="connsiteX1" fmla="*/ 889489 w 2247412"/>
              <a:gd name="connsiteY1" fmla="*/ 0 h 2330938"/>
              <a:gd name="connsiteX2" fmla="*/ 2247412 w 2247412"/>
              <a:gd name="connsiteY2" fmla="*/ 2330938 h 2330938"/>
              <a:gd name="connsiteX3" fmla="*/ 438639 w 2247412"/>
              <a:gd name="connsiteY3" fmla="*/ 2325096 h 2330938"/>
              <a:gd name="connsiteX4" fmla="*/ 38100 w 2247412"/>
              <a:gd name="connsiteY4" fmla="*/ 2229846 h 2330938"/>
              <a:gd name="connsiteX5" fmla="*/ 0 w 2247412"/>
              <a:gd name="connsiteY5" fmla="*/ 1555750 h 2330938"/>
              <a:gd name="connsiteX0" fmla="*/ 222250 w 2469662"/>
              <a:gd name="connsiteY0" fmla="*/ 1555750 h 2330938"/>
              <a:gd name="connsiteX1" fmla="*/ 1111739 w 2469662"/>
              <a:gd name="connsiteY1" fmla="*/ 0 h 2330938"/>
              <a:gd name="connsiteX2" fmla="*/ 2469662 w 2469662"/>
              <a:gd name="connsiteY2" fmla="*/ 2330938 h 2330938"/>
              <a:gd name="connsiteX3" fmla="*/ 660889 w 2469662"/>
              <a:gd name="connsiteY3" fmla="*/ 2325096 h 2330938"/>
              <a:gd name="connsiteX4" fmla="*/ 0 w 2469662"/>
              <a:gd name="connsiteY4" fmla="*/ 2242546 h 2330938"/>
              <a:gd name="connsiteX5" fmla="*/ 222250 w 2469662"/>
              <a:gd name="connsiteY5" fmla="*/ 1555750 h 2330938"/>
              <a:gd name="connsiteX0" fmla="*/ 222250 w 2469662"/>
              <a:gd name="connsiteY0" fmla="*/ 1555750 h 2452096"/>
              <a:gd name="connsiteX1" fmla="*/ 1111739 w 2469662"/>
              <a:gd name="connsiteY1" fmla="*/ 0 h 2452096"/>
              <a:gd name="connsiteX2" fmla="*/ 2469662 w 2469662"/>
              <a:gd name="connsiteY2" fmla="*/ 2330938 h 2452096"/>
              <a:gd name="connsiteX3" fmla="*/ 464039 w 2469662"/>
              <a:gd name="connsiteY3" fmla="*/ 2452096 h 2452096"/>
              <a:gd name="connsiteX4" fmla="*/ 0 w 2469662"/>
              <a:gd name="connsiteY4" fmla="*/ 2242546 h 2452096"/>
              <a:gd name="connsiteX5" fmla="*/ 222250 w 2469662"/>
              <a:gd name="connsiteY5" fmla="*/ 1555750 h 2452096"/>
              <a:gd name="connsiteX0" fmla="*/ 222250 w 1111739"/>
              <a:gd name="connsiteY0" fmla="*/ 1555750 h 2452096"/>
              <a:gd name="connsiteX1" fmla="*/ 1111739 w 1111739"/>
              <a:gd name="connsiteY1" fmla="*/ 0 h 2452096"/>
              <a:gd name="connsiteX2" fmla="*/ 494812 w 1111739"/>
              <a:gd name="connsiteY2" fmla="*/ 2102338 h 2452096"/>
              <a:gd name="connsiteX3" fmla="*/ 464039 w 1111739"/>
              <a:gd name="connsiteY3" fmla="*/ 2452096 h 2452096"/>
              <a:gd name="connsiteX4" fmla="*/ 0 w 1111739"/>
              <a:gd name="connsiteY4" fmla="*/ 2242546 h 2452096"/>
              <a:gd name="connsiteX5" fmla="*/ 222250 w 1111739"/>
              <a:gd name="connsiteY5" fmla="*/ 1555750 h 2452096"/>
              <a:gd name="connsiteX0" fmla="*/ 222250 w 946639"/>
              <a:gd name="connsiteY0" fmla="*/ 139700 h 1036046"/>
              <a:gd name="connsiteX1" fmla="*/ 946639 w 946639"/>
              <a:gd name="connsiteY1" fmla="*/ 0 h 1036046"/>
              <a:gd name="connsiteX2" fmla="*/ 494812 w 946639"/>
              <a:gd name="connsiteY2" fmla="*/ 686288 h 1036046"/>
              <a:gd name="connsiteX3" fmla="*/ 464039 w 946639"/>
              <a:gd name="connsiteY3" fmla="*/ 1036046 h 1036046"/>
              <a:gd name="connsiteX4" fmla="*/ 0 w 946639"/>
              <a:gd name="connsiteY4" fmla="*/ 826496 h 1036046"/>
              <a:gd name="connsiteX5" fmla="*/ 222250 w 946639"/>
              <a:gd name="connsiteY5" fmla="*/ 139700 h 1036046"/>
              <a:gd name="connsiteX0" fmla="*/ 222250 w 1021862"/>
              <a:gd name="connsiteY0" fmla="*/ 139700 h 1036046"/>
              <a:gd name="connsiteX1" fmla="*/ 946639 w 1021862"/>
              <a:gd name="connsiteY1" fmla="*/ 0 h 1036046"/>
              <a:gd name="connsiteX2" fmla="*/ 1021862 w 1021862"/>
              <a:gd name="connsiteY2" fmla="*/ 83038 h 1036046"/>
              <a:gd name="connsiteX3" fmla="*/ 464039 w 1021862"/>
              <a:gd name="connsiteY3" fmla="*/ 1036046 h 1036046"/>
              <a:gd name="connsiteX4" fmla="*/ 0 w 1021862"/>
              <a:gd name="connsiteY4" fmla="*/ 826496 h 1036046"/>
              <a:gd name="connsiteX5" fmla="*/ 222250 w 1021862"/>
              <a:gd name="connsiteY5" fmla="*/ 139700 h 1036046"/>
              <a:gd name="connsiteX0" fmla="*/ 222250 w 1021862"/>
              <a:gd name="connsiteY0" fmla="*/ 704850 h 1601196"/>
              <a:gd name="connsiteX1" fmla="*/ 845039 w 1021862"/>
              <a:gd name="connsiteY1" fmla="*/ 0 h 1601196"/>
              <a:gd name="connsiteX2" fmla="*/ 1021862 w 1021862"/>
              <a:gd name="connsiteY2" fmla="*/ 648188 h 1601196"/>
              <a:gd name="connsiteX3" fmla="*/ 464039 w 1021862"/>
              <a:gd name="connsiteY3" fmla="*/ 1601196 h 1601196"/>
              <a:gd name="connsiteX4" fmla="*/ 0 w 1021862"/>
              <a:gd name="connsiteY4" fmla="*/ 1391646 h 1601196"/>
              <a:gd name="connsiteX5" fmla="*/ 222250 w 1021862"/>
              <a:gd name="connsiteY5" fmla="*/ 704850 h 1601196"/>
              <a:gd name="connsiteX0" fmla="*/ 565150 w 1021862"/>
              <a:gd name="connsiteY0" fmla="*/ 844550 h 1601196"/>
              <a:gd name="connsiteX1" fmla="*/ 845039 w 1021862"/>
              <a:gd name="connsiteY1" fmla="*/ 0 h 1601196"/>
              <a:gd name="connsiteX2" fmla="*/ 1021862 w 1021862"/>
              <a:gd name="connsiteY2" fmla="*/ 648188 h 1601196"/>
              <a:gd name="connsiteX3" fmla="*/ 464039 w 1021862"/>
              <a:gd name="connsiteY3" fmla="*/ 1601196 h 1601196"/>
              <a:gd name="connsiteX4" fmla="*/ 0 w 1021862"/>
              <a:gd name="connsiteY4" fmla="*/ 1391646 h 1601196"/>
              <a:gd name="connsiteX5" fmla="*/ 565150 w 1021862"/>
              <a:gd name="connsiteY5" fmla="*/ 844550 h 1601196"/>
              <a:gd name="connsiteX0" fmla="*/ 146050 w 1021862"/>
              <a:gd name="connsiteY0" fmla="*/ 1136650 h 1601196"/>
              <a:gd name="connsiteX1" fmla="*/ 845039 w 1021862"/>
              <a:gd name="connsiteY1" fmla="*/ 0 h 1601196"/>
              <a:gd name="connsiteX2" fmla="*/ 1021862 w 1021862"/>
              <a:gd name="connsiteY2" fmla="*/ 648188 h 1601196"/>
              <a:gd name="connsiteX3" fmla="*/ 464039 w 1021862"/>
              <a:gd name="connsiteY3" fmla="*/ 1601196 h 1601196"/>
              <a:gd name="connsiteX4" fmla="*/ 0 w 1021862"/>
              <a:gd name="connsiteY4" fmla="*/ 1391646 h 1601196"/>
              <a:gd name="connsiteX5" fmla="*/ 146050 w 1021862"/>
              <a:gd name="connsiteY5" fmla="*/ 1136650 h 1601196"/>
              <a:gd name="connsiteX0" fmla="*/ 146050 w 1002812"/>
              <a:gd name="connsiteY0" fmla="*/ 1136650 h 1601196"/>
              <a:gd name="connsiteX1" fmla="*/ 845039 w 1002812"/>
              <a:gd name="connsiteY1" fmla="*/ 0 h 1601196"/>
              <a:gd name="connsiteX2" fmla="*/ 1002812 w 1002812"/>
              <a:gd name="connsiteY2" fmla="*/ 679938 h 1601196"/>
              <a:gd name="connsiteX3" fmla="*/ 464039 w 1002812"/>
              <a:gd name="connsiteY3" fmla="*/ 1601196 h 1601196"/>
              <a:gd name="connsiteX4" fmla="*/ 0 w 1002812"/>
              <a:gd name="connsiteY4" fmla="*/ 1391646 h 1601196"/>
              <a:gd name="connsiteX5" fmla="*/ 146050 w 1002812"/>
              <a:gd name="connsiteY5" fmla="*/ 1136650 h 1601196"/>
              <a:gd name="connsiteX0" fmla="*/ 146050 w 1015512"/>
              <a:gd name="connsiteY0" fmla="*/ 1136650 h 1601196"/>
              <a:gd name="connsiteX1" fmla="*/ 845039 w 1015512"/>
              <a:gd name="connsiteY1" fmla="*/ 0 h 1601196"/>
              <a:gd name="connsiteX2" fmla="*/ 1015512 w 1015512"/>
              <a:gd name="connsiteY2" fmla="*/ 660888 h 1601196"/>
              <a:gd name="connsiteX3" fmla="*/ 464039 w 1015512"/>
              <a:gd name="connsiteY3" fmla="*/ 1601196 h 1601196"/>
              <a:gd name="connsiteX4" fmla="*/ 0 w 1015512"/>
              <a:gd name="connsiteY4" fmla="*/ 1391646 h 1601196"/>
              <a:gd name="connsiteX5" fmla="*/ 146050 w 1015512"/>
              <a:gd name="connsiteY5" fmla="*/ 1136650 h 1601196"/>
              <a:gd name="connsiteX0" fmla="*/ 146050 w 1015512"/>
              <a:gd name="connsiteY0" fmla="*/ 1143000 h 1607546"/>
              <a:gd name="connsiteX1" fmla="*/ 832339 w 1015512"/>
              <a:gd name="connsiteY1" fmla="*/ 0 h 1607546"/>
              <a:gd name="connsiteX2" fmla="*/ 1015512 w 1015512"/>
              <a:gd name="connsiteY2" fmla="*/ 667238 h 1607546"/>
              <a:gd name="connsiteX3" fmla="*/ 464039 w 1015512"/>
              <a:gd name="connsiteY3" fmla="*/ 1607546 h 1607546"/>
              <a:gd name="connsiteX4" fmla="*/ 0 w 1015512"/>
              <a:gd name="connsiteY4" fmla="*/ 1397996 h 1607546"/>
              <a:gd name="connsiteX5" fmla="*/ 146050 w 1015512"/>
              <a:gd name="connsiteY5" fmla="*/ 1143000 h 160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512" h="1607546">
                <a:moveTo>
                  <a:pt x="146050" y="1143000"/>
                </a:moveTo>
                <a:lnTo>
                  <a:pt x="832339" y="0"/>
                </a:lnTo>
                <a:lnTo>
                  <a:pt x="1015512" y="667238"/>
                </a:lnTo>
                <a:lnTo>
                  <a:pt x="464039" y="1607546"/>
                </a:lnTo>
                <a:lnTo>
                  <a:pt x="0" y="1397996"/>
                </a:lnTo>
                <a:lnTo>
                  <a:pt x="146050" y="1143000"/>
                </a:lnTo>
                <a:close/>
              </a:path>
            </a:pathLst>
          </a:custGeom>
          <a:pattFill prst="ltHorz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38"/>
          <p:cNvSpPr/>
          <p:nvPr/>
        </p:nvSpPr>
        <p:spPr>
          <a:xfrm>
            <a:off x="2665901" y="3135821"/>
            <a:ext cx="483699" cy="1043983"/>
          </a:xfrm>
          <a:custGeom>
            <a:avLst/>
            <a:gdLst>
              <a:gd name="connsiteX0" fmla="*/ 0 w 984739"/>
              <a:gd name="connsiteY0" fmla="*/ 0 h 1061446"/>
              <a:gd name="connsiteX1" fmla="*/ 984739 w 984739"/>
              <a:gd name="connsiteY1" fmla="*/ 0 h 1061446"/>
              <a:gd name="connsiteX2" fmla="*/ 984739 w 984739"/>
              <a:gd name="connsiteY2" fmla="*/ 1061446 h 1061446"/>
              <a:gd name="connsiteX3" fmla="*/ 0 w 984739"/>
              <a:gd name="connsiteY3" fmla="*/ 1061446 h 1061446"/>
              <a:gd name="connsiteX4" fmla="*/ 0 w 984739"/>
              <a:gd name="connsiteY4" fmla="*/ 0 h 106144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984739 w 984739"/>
              <a:gd name="connsiteY2" fmla="*/ 1448796 h 1448796"/>
              <a:gd name="connsiteX3" fmla="*/ 0 w 984739"/>
              <a:gd name="connsiteY3" fmla="*/ 1448796 h 1448796"/>
              <a:gd name="connsiteX4" fmla="*/ 50800 w 984739"/>
              <a:gd name="connsiteY4" fmla="*/ 0 h 1448796"/>
              <a:gd name="connsiteX0" fmla="*/ 50800 w 984739"/>
              <a:gd name="connsiteY0" fmla="*/ 0 h 1448796"/>
              <a:gd name="connsiteX1" fmla="*/ 984739 w 984739"/>
              <a:gd name="connsiteY1" fmla="*/ 387350 h 1448796"/>
              <a:gd name="connsiteX2" fmla="*/ 374162 w 984739"/>
              <a:gd name="connsiteY2" fmla="*/ 133838 h 1448796"/>
              <a:gd name="connsiteX3" fmla="*/ 984739 w 984739"/>
              <a:gd name="connsiteY3" fmla="*/ 1448796 h 1448796"/>
              <a:gd name="connsiteX4" fmla="*/ 0 w 984739"/>
              <a:gd name="connsiteY4" fmla="*/ 1448796 h 1448796"/>
              <a:gd name="connsiteX5" fmla="*/ 50800 w 984739"/>
              <a:gd name="connsiteY5" fmla="*/ 0 h 1448796"/>
              <a:gd name="connsiteX0" fmla="*/ 50800 w 1377462"/>
              <a:gd name="connsiteY0" fmla="*/ 0 h 1448796"/>
              <a:gd name="connsiteX1" fmla="*/ 984739 w 1377462"/>
              <a:gd name="connsiteY1" fmla="*/ 387350 h 1448796"/>
              <a:gd name="connsiteX2" fmla="*/ 1377462 w 1377462"/>
              <a:gd name="connsiteY2" fmla="*/ 1048238 h 1448796"/>
              <a:gd name="connsiteX3" fmla="*/ 984739 w 1377462"/>
              <a:gd name="connsiteY3" fmla="*/ 1448796 h 1448796"/>
              <a:gd name="connsiteX4" fmla="*/ 0 w 1377462"/>
              <a:gd name="connsiteY4" fmla="*/ 1448796 h 1448796"/>
              <a:gd name="connsiteX5" fmla="*/ 50800 w 1377462"/>
              <a:gd name="connsiteY5" fmla="*/ 0 h 1448796"/>
              <a:gd name="connsiteX0" fmla="*/ 50800 w 1561612"/>
              <a:gd name="connsiteY0" fmla="*/ 0 h 1740388"/>
              <a:gd name="connsiteX1" fmla="*/ 984739 w 1561612"/>
              <a:gd name="connsiteY1" fmla="*/ 387350 h 1740388"/>
              <a:gd name="connsiteX2" fmla="*/ 1561612 w 1561612"/>
              <a:gd name="connsiteY2" fmla="*/ 1740388 h 1740388"/>
              <a:gd name="connsiteX3" fmla="*/ 984739 w 1561612"/>
              <a:gd name="connsiteY3" fmla="*/ 1448796 h 1740388"/>
              <a:gd name="connsiteX4" fmla="*/ 0 w 1561612"/>
              <a:gd name="connsiteY4" fmla="*/ 1448796 h 1740388"/>
              <a:gd name="connsiteX5" fmla="*/ 50800 w 1561612"/>
              <a:gd name="connsiteY5" fmla="*/ 0 h 1740388"/>
              <a:gd name="connsiteX0" fmla="*/ 297961 w 1808773"/>
              <a:gd name="connsiteY0" fmla="*/ 0 h 1740388"/>
              <a:gd name="connsiteX1" fmla="*/ 1231900 w 1808773"/>
              <a:gd name="connsiteY1" fmla="*/ 387350 h 1740388"/>
              <a:gd name="connsiteX2" fmla="*/ 1808773 w 1808773"/>
              <a:gd name="connsiteY2" fmla="*/ 1740388 h 1740388"/>
              <a:gd name="connsiteX3" fmla="*/ 0 w 1808773"/>
              <a:gd name="connsiteY3" fmla="*/ 1734546 h 1740388"/>
              <a:gd name="connsiteX4" fmla="*/ 247161 w 1808773"/>
              <a:gd name="connsiteY4" fmla="*/ 1448796 h 1740388"/>
              <a:gd name="connsiteX5" fmla="*/ 297961 w 1808773"/>
              <a:gd name="connsiteY5" fmla="*/ 0 h 1740388"/>
              <a:gd name="connsiteX0" fmla="*/ 939800 w 2450612"/>
              <a:gd name="connsiteY0" fmla="*/ 0 h 1740388"/>
              <a:gd name="connsiteX1" fmla="*/ 1873739 w 2450612"/>
              <a:gd name="connsiteY1" fmla="*/ 38735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0 h 1740388"/>
              <a:gd name="connsiteX1" fmla="*/ 1346689 w 2450612"/>
              <a:gd name="connsiteY1" fmla="*/ 736600 h 1740388"/>
              <a:gd name="connsiteX2" fmla="*/ 2450612 w 2450612"/>
              <a:gd name="connsiteY2" fmla="*/ 1740388 h 1740388"/>
              <a:gd name="connsiteX3" fmla="*/ 641839 w 2450612"/>
              <a:gd name="connsiteY3" fmla="*/ 1734546 h 1740388"/>
              <a:gd name="connsiteX4" fmla="*/ 0 w 2450612"/>
              <a:gd name="connsiteY4" fmla="*/ 1639296 h 1740388"/>
              <a:gd name="connsiteX5" fmla="*/ 939800 w 2450612"/>
              <a:gd name="connsiteY5" fmla="*/ 0 h 1740388"/>
              <a:gd name="connsiteX0" fmla="*/ 939800 w 2450612"/>
              <a:gd name="connsiteY0" fmla="*/ 603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939800 w 2450612"/>
              <a:gd name="connsiteY5" fmla="*/ 603250 h 2343638"/>
              <a:gd name="connsiteX0" fmla="*/ 247650 w 2450612"/>
              <a:gd name="connsiteY0" fmla="*/ 14922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47650 w 2450612"/>
              <a:gd name="connsiteY5" fmla="*/ 1492250 h 2343638"/>
              <a:gd name="connsiteX0" fmla="*/ 190500 w 2450612"/>
              <a:gd name="connsiteY0" fmla="*/ 154940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190500 w 2450612"/>
              <a:gd name="connsiteY5" fmla="*/ 1549400 h 2343638"/>
              <a:gd name="connsiteX0" fmla="*/ 203200 w 2450612"/>
              <a:gd name="connsiteY0" fmla="*/ 1568450 h 2343638"/>
              <a:gd name="connsiteX1" fmla="*/ 10799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68450 h 2343638"/>
              <a:gd name="connsiteX1" fmla="*/ 1105389 w 2450612"/>
              <a:gd name="connsiteY1" fmla="*/ 0 h 2343638"/>
              <a:gd name="connsiteX2" fmla="*/ 2450612 w 2450612"/>
              <a:gd name="connsiteY2" fmla="*/ 2343638 h 2343638"/>
              <a:gd name="connsiteX3" fmla="*/ 641839 w 2450612"/>
              <a:gd name="connsiteY3" fmla="*/ 2337796 h 2343638"/>
              <a:gd name="connsiteX4" fmla="*/ 0 w 2450612"/>
              <a:gd name="connsiteY4" fmla="*/ 2242546 h 2343638"/>
              <a:gd name="connsiteX5" fmla="*/ 203200 w 2450612"/>
              <a:gd name="connsiteY5" fmla="*/ 1568450 h 2343638"/>
              <a:gd name="connsiteX0" fmla="*/ 203200 w 2450612"/>
              <a:gd name="connsiteY0" fmla="*/ 1555750 h 2330938"/>
              <a:gd name="connsiteX1" fmla="*/ 1092689 w 2450612"/>
              <a:gd name="connsiteY1" fmla="*/ 0 h 2330938"/>
              <a:gd name="connsiteX2" fmla="*/ 2450612 w 2450612"/>
              <a:gd name="connsiteY2" fmla="*/ 2330938 h 2330938"/>
              <a:gd name="connsiteX3" fmla="*/ 641839 w 2450612"/>
              <a:gd name="connsiteY3" fmla="*/ 2325096 h 2330938"/>
              <a:gd name="connsiteX4" fmla="*/ 0 w 2450612"/>
              <a:gd name="connsiteY4" fmla="*/ 2229846 h 2330938"/>
              <a:gd name="connsiteX5" fmla="*/ 203200 w 2450612"/>
              <a:gd name="connsiteY5" fmla="*/ 1555750 h 2330938"/>
              <a:gd name="connsiteX0" fmla="*/ 0 w 2247412"/>
              <a:gd name="connsiteY0" fmla="*/ 1555750 h 2330938"/>
              <a:gd name="connsiteX1" fmla="*/ 889489 w 2247412"/>
              <a:gd name="connsiteY1" fmla="*/ 0 h 2330938"/>
              <a:gd name="connsiteX2" fmla="*/ 2247412 w 2247412"/>
              <a:gd name="connsiteY2" fmla="*/ 2330938 h 2330938"/>
              <a:gd name="connsiteX3" fmla="*/ 438639 w 2247412"/>
              <a:gd name="connsiteY3" fmla="*/ 2325096 h 2330938"/>
              <a:gd name="connsiteX4" fmla="*/ 38100 w 2247412"/>
              <a:gd name="connsiteY4" fmla="*/ 2229846 h 2330938"/>
              <a:gd name="connsiteX5" fmla="*/ 0 w 2247412"/>
              <a:gd name="connsiteY5" fmla="*/ 1555750 h 2330938"/>
              <a:gd name="connsiteX0" fmla="*/ 222250 w 2469662"/>
              <a:gd name="connsiteY0" fmla="*/ 1555750 h 2330938"/>
              <a:gd name="connsiteX1" fmla="*/ 1111739 w 2469662"/>
              <a:gd name="connsiteY1" fmla="*/ 0 h 2330938"/>
              <a:gd name="connsiteX2" fmla="*/ 2469662 w 2469662"/>
              <a:gd name="connsiteY2" fmla="*/ 2330938 h 2330938"/>
              <a:gd name="connsiteX3" fmla="*/ 660889 w 2469662"/>
              <a:gd name="connsiteY3" fmla="*/ 2325096 h 2330938"/>
              <a:gd name="connsiteX4" fmla="*/ 0 w 2469662"/>
              <a:gd name="connsiteY4" fmla="*/ 2242546 h 2330938"/>
              <a:gd name="connsiteX5" fmla="*/ 222250 w 2469662"/>
              <a:gd name="connsiteY5" fmla="*/ 1555750 h 2330938"/>
              <a:gd name="connsiteX0" fmla="*/ 222250 w 2469662"/>
              <a:gd name="connsiteY0" fmla="*/ 1555750 h 2452096"/>
              <a:gd name="connsiteX1" fmla="*/ 1111739 w 2469662"/>
              <a:gd name="connsiteY1" fmla="*/ 0 h 2452096"/>
              <a:gd name="connsiteX2" fmla="*/ 2469662 w 2469662"/>
              <a:gd name="connsiteY2" fmla="*/ 2330938 h 2452096"/>
              <a:gd name="connsiteX3" fmla="*/ 464039 w 2469662"/>
              <a:gd name="connsiteY3" fmla="*/ 2452096 h 2452096"/>
              <a:gd name="connsiteX4" fmla="*/ 0 w 2469662"/>
              <a:gd name="connsiteY4" fmla="*/ 2242546 h 2452096"/>
              <a:gd name="connsiteX5" fmla="*/ 222250 w 2469662"/>
              <a:gd name="connsiteY5" fmla="*/ 1555750 h 2452096"/>
              <a:gd name="connsiteX0" fmla="*/ 222250 w 1111739"/>
              <a:gd name="connsiteY0" fmla="*/ 1555750 h 2452096"/>
              <a:gd name="connsiteX1" fmla="*/ 1111739 w 1111739"/>
              <a:gd name="connsiteY1" fmla="*/ 0 h 2452096"/>
              <a:gd name="connsiteX2" fmla="*/ 494812 w 1111739"/>
              <a:gd name="connsiteY2" fmla="*/ 2102338 h 2452096"/>
              <a:gd name="connsiteX3" fmla="*/ 464039 w 1111739"/>
              <a:gd name="connsiteY3" fmla="*/ 2452096 h 2452096"/>
              <a:gd name="connsiteX4" fmla="*/ 0 w 1111739"/>
              <a:gd name="connsiteY4" fmla="*/ 2242546 h 2452096"/>
              <a:gd name="connsiteX5" fmla="*/ 222250 w 1111739"/>
              <a:gd name="connsiteY5" fmla="*/ 1555750 h 2452096"/>
              <a:gd name="connsiteX0" fmla="*/ 222250 w 946639"/>
              <a:gd name="connsiteY0" fmla="*/ 139700 h 1036046"/>
              <a:gd name="connsiteX1" fmla="*/ 946639 w 946639"/>
              <a:gd name="connsiteY1" fmla="*/ 0 h 1036046"/>
              <a:gd name="connsiteX2" fmla="*/ 494812 w 946639"/>
              <a:gd name="connsiteY2" fmla="*/ 686288 h 1036046"/>
              <a:gd name="connsiteX3" fmla="*/ 464039 w 946639"/>
              <a:gd name="connsiteY3" fmla="*/ 1036046 h 1036046"/>
              <a:gd name="connsiteX4" fmla="*/ 0 w 946639"/>
              <a:gd name="connsiteY4" fmla="*/ 826496 h 1036046"/>
              <a:gd name="connsiteX5" fmla="*/ 222250 w 946639"/>
              <a:gd name="connsiteY5" fmla="*/ 139700 h 1036046"/>
              <a:gd name="connsiteX0" fmla="*/ 222250 w 1021862"/>
              <a:gd name="connsiteY0" fmla="*/ 139700 h 1036046"/>
              <a:gd name="connsiteX1" fmla="*/ 946639 w 1021862"/>
              <a:gd name="connsiteY1" fmla="*/ 0 h 1036046"/>
              <a:gd name="connsiteX2" fmla="*/ 1021862 w 1021862"/>
              <a:gd name="connsiteY2" fmla="*/ 83038 h 1036046"/>
              <a:gd name="connsiteX3" fmla="*/ 464039 w 1021862"/>
              <a:gd name="connsiteY3" fmla="*/ 1036046 h 1036046"/>
              <a:gd name="connsiteX4" fmla="*/ 0 w 1021862"/>
              <a:gd name="connsiteY4" fmla="*/ 826496 h 1036046"/>
              <a:gd name="connsiteX5" fmla="*/ 222250 w 1021862"/>
              <a:gd name="connsiteY5" fmla="*/ 139700 h 1036046"/>
              <a:gd name="connsiteX0" fmla="*/ 222250 w 1021862"/>
              <a:gd name="connsiteY0" fmla="*/ 704850 h 1601196"/>
              <a:gd name="connsiteX1" fmla="*/ 845039 w 1021862"/>
              <a:gd name="connsiteY1" fmla="*/ 0 h 1601196"/>
              <a:gd name="connsiteX2" fmla="*/ 1021862 w 1021862"/>
              <a:gd name="connsiteY2" fmla="*/ 648188 h 1601196"/>
              <a:gd name="connsiteX3" fmla="*/ 464039 w 1021862"/>
              <a:gd name="connsiteY3" fmla="*/ 1601196 h 1601196"/>
              <a:gd name="connsiteX4" fmla="*/ 0 w 1021862"/>
              <a:gd name="connsiteY4" fmla="*/ 1391646 h 1601196"/>
              <a:gd name="connsiteX5" fmla="*/ 222250 w 1021862"/>
              <a:gd name="connsiteY5" fmla="*/ 704850 h 1601196"/>
              <a:gd name="connsiteX0" fmla="*/ 565150 w 1021862"/>
              <a:gd name="connsiteY0" fmla="*/ 844550 h 1601196"/>
              <a:gd name="connsiteX1" fmla="*/ 845039 w 1021862"/>
              <a:gd name="connsiteY1" fmla="*/ 0 h 1601196"/>
              <a:gd name="connsiteX2" fmla="*/ 1021862 w 1021862"/>
              <a:gd name="connsiteY2" fmla="*/ 648188 h 1601196"/>
              <a:gd name="connsiteX3" fmla="*/ 464039 w 1021862"/>
              <a:gd name="connsiteY3" fmla="*/ 1601196 h 1601196"/>
              <a:gd name="connsiteX4" fmla="*/ 0 w 1021862"/>
              <a:gd name="connsiteY4" fmla="*/ 1391646 h 1601196"/>
              <a:gd name="connsiteX5" fmla="*/ 565150 w 1021862"/>
              <a:gd name="connsiteY5" fmla="*/ 844550 h 1601196"/>
              <a:gd name="connsiteX0" fmla="*/ 146050 w 1021862"/>
              <a:gd name="connsiteY0" fmla="*/ 1136650 h 1601196"/>
              <a:gd name="connsiteX1" fmla="*/ 845039 w 1021862"/>
              <a:gd name="connsiteY1" fmla="*/ 0 h 1601196"/>
              <a:gd name="connsiteX2" fmla="*/ 1021862 w 1021862"/>
              <a:gd name="connsiteY2" fmla="*/ 648188 h 1601196"/>
              <a:gd name="connsiteX3" fmla="*/ 464039 w 1021862"/>
              <a:gd name="connsiteY3" fmla="*/ 1601196 h 1601196"/>
              <a:gd name="connsiteX4" fmla="*/ 0 w 1021862"/>
              <a:gd name="connsiteY4" fmla="*/ 1391646 h 1601196"/>
              <a:gd name="connsiteX5" fmla="*/ 146050 w 1021862"/>
              <a:gd name="connsiteY5" fmla="*/ 1136650 h 1601196"/>
              <a:gd name="connsiteX0" fmla="*/ 146050 w 1002812"/>
              <a:gd name="connsiteY0" fmla="*/ 1136650 h 1601196"/>
              <a:gd name="connsiteX1" fmla="*/ 845039 w 1002812"/>
              <a:gd name="connsiteY1" fmla="*/ 0 h 1601196"/>
              <a:gd name="connsiteX2" fmla="*/ 1002812 w 1002812"/>
              <a:gd name="connsiteY2" fmla="*/ 679938 h 1601196"/>
              <a:gd name="connsiteX3" fmla="*/ 464039 w 1002812"/>
              <a:gd name="connsiteY3" fmla="*/ 1601196 h 1601196"/>
              <a:gd name="connsiteX4" fmla="*/ 0 w 1002812"/>
              <a:gd name="connsiteY4" fmla="*/ 1391646 h 1601196"/>
              <a:gd name="connsiteX5" fmla="*/ 146050 w 1002812"/>
              <a:gd name="connsiteY5" fmla="*/ 1136650 h 1601196"/>
              <a:gd name="connsiteX0" fmla="*/ 146050 w 1015512"/>
              <a:gd name="connsiteY0" fmla="*/ 1136650 h 1601196"/>
              <a:gd name="connsiteX1" fmla="*/ 845039 w 1015512"/>
              <a:gd name="connsiteY1" fmla="*/ 0 h 1601196"/>
              <a:gd name="connsiteX2" fmla="*/ 1015512 w 1015512"/>
              <a:gd name="connsiteY2" fmla="*/ 660888 h 1601196"/>
              <a:gd name="connsiteX3" fmla="*/ 464039 w 1015512"/>
              <a:gd name="connsiteY3" fmla="*/ 1601196 h 1601196"/>
              <a:gd name="connsiteX4" fmla="*/ 0 w 1015512"/>
              <a:gd name="connsiteY4" fmla="*/ 1391646 h 1601196"/>
              <a:gd name="connsiteX5" fmla="*/ 146050 w 1015512"/>
              <a:gd name="connsiteY5" fmla="*/ 1136650 h 1601196"/>
              <a:gd name="connsiteX0" fmla="*/ 146050 w 1015512"/>
              <a:gd name="connsiteY0" fmla="*/ 1143000 h 1607546"/>
              <a:gd name="connsiteX1" fmla="*/ 832339 w 1015512"/>
              <a:gd name="connsiteY1" fmla="*/ 0 h 1607546"/>
              <a:gd name="connsiteX2" fmla="*/ 1015512 w 1015512"/>
              <a:gd name="connsiteY2" fmla="*/ 667238 h 1607546"/>
              <a:gd name="connsiteX3" fmla="*/ 464039 w 1015512"/>
              <a:gd name="connsiteY3" fmla="*/ 1607546 h 1607546"/>
              <a:gd name="connsiteX4" fmla="*/ 0 w 1015512"/>
              <a:gd name="connsiteY4" fmla="*/ 1397996 h 1607546"/>
              <a:gd name="connsiteX5" fmla="*/ 146050 w 1015512"/>
              <a:gd name="connsiteY5" fmla="*/ 1143000 h 1607546"/>
              <a:gd name="connsiteX0" fmla="*/ 749300 w 1618762"/>
              <a:gd name="connsiteY0" fmla="*/ 1143000 h 1607546"/>
              <a:gd name="connsiteX1" fmla="*/ 1435589 w 1618762"/>
              <a:gd name="connsiteY1" fmla="*/ 0 h 1607546"/>
              <a:gd name="connsiteX2" fmla="*/ 1618762 w 1618762"/>
              <a:gd name="connsiteY2" fmla="*/ 667238 h 1607546"/>
              <a:gd name="connsiteX3" fmla="*/ 1067289 w 1618762"/>
              <a:gd name="connsiteY3" fmla="*/ 1607546 h 1607546"/>
              <a:gd name="connsiteX4" fmla="*/ 0 w 1618762"/>
              <a:gd name="connsiteY4" fmla="*/ 635996 h 1607546"/>
              <a:gd name="connsiteX5" fmla="*/ 749300 w 1618762"/>
              <a:gd name="connsiteY5" fmla="*/ 1143000 h 1607546"/>
              <a:gd name="connsiteX0" fmla="*/ 0 w 1618762"/>
              <a:gd name="connsiteY0" fmla="*/ 635996 h 1607546"/>
              <a:gd name="connsiteX1" fmla="*/ 1435589 w 1618762"/>
              <a:gd name="connsiteY1" fmla="*/ 0 h 1607546"/>
              <a:gd name="connsiteX2" fmla="*/ 1618762 w 1618762"/>
              <a:gd name="connsiteY2" fmla="*/ 667238 h 1607546"/>
              <a:gd name="connsiteX3" fmla="*/ 1067289 w 1618762"/>
              <a:gd name="connsiteY3" fmla="*/ 1607546 h 1607546"/>
              <a:gd name="connsiteX4" fmla="*/ 0 w 1618762"/>
              <a:gd name="connsiteY4" fmla="*/ 635996 h 1607546"/>
              <a:gd name="connsiteX0" fmla="*/ 0 w 1618762"/>
              <a:gd name="connsiteY0" fmla="*/ 375646 h 1347196"/>
              <a:gd name="connsiteX1" fmla="*/ 216389 w 1618762"/>
              <a:gd name="connsiteY1" fmla="*/ 0 h 1347196"/>
              <a:gd name="connsiteX2" fmla="*/ 1618762 w 1618762"/>
              <a:gd name="connsiteY2" fmla="*/ 406888 h 1347196"/>
              <a:gd name="connsiteX3" fmla="*/ 1067289 w 1618762"/>
              <a:gd name="connsiteY3" fmla="*/ 1347196 h 1347196"/>
              <a:gd name="connsiteX4" fmla="*/ 0 w 1618762"/>
              <a:gd name="connsiteY4" fmla="*/ 375646 h 1347196"/>
              <a:gd name="connsiteX0" fmla="*/ 0 w 1618762"/>
              <a:gd name="connsiteY0" fmla="*/ 375646 h 1036046"/>
              <a:gd name="connsiteX1" fmla="*/ 216389 w 1618762"/>
              <a:gd name="connsiteY1" fmla="*/ 0 h 1036046"/>
              <a:gd name="connsiteX2" fmla="*/ 1618762 w 1618762"/>
              <a:gd name="connsiteY2" fmla="*/ 406888 h 1036046"/>
              <a:gd name="connsiteX3" fmla="*/ 210039 w 1618762"/>
              <a:gd name="connsiteY3" fmla="*/ 1036046 h 1036046"/>
              <a:gd name="connsiteX4" fmla="*/ 0 w 1618762"/>
              <a:gd name="connsiteY4" fmla="*/ 375646 h 1036046"/>
              <a:gd name="connsiteX0" fmla="*/ 0 w 494812"/>
              <a:gd name="connsiteY0" fmla="*/ 375646 h 1036046"/>
              <a:gd name="connsiteX1" fmla="*/ 216389 w 494812"/>
              <a:gd name="connsiteY1" fmla="*/ 0 h 1036046"/>
              <a:gd name="connsiteX2" fmla="*/ 494812 w 494812"/>
              <a:gd name="connsiteY2" fmla="*/ 635488 h 1036046"/>
              <a:gd name="connsiteX3" fmla="*/ 210039 w 494812"/>
              <a:gd name="connsiteY3" fmla="*/ 1036046 h 1036046"/>
              <a:gd name="connsiteX4" fmla="*/ 0 w 494812"/>
              <a:gd name="connsiteY4" fmla="*/ 375646 h 1036046"/>
              <a:gd name="connsiteX0" fmla="*/ 0 w 501162"/>
              <a:gd name="connsiteY0" fmla="*/ 375646 h 1036046"/>
              <a:gd name="connsiteX1" fmla="*/ 216389 w 501162"/>
              <a:gd name="connsiteY1" fmla="*/ 0 h 1036046"/>
              <a:gd name="connsiteX2" fmla="*/ 501162 w 501162"/>
              <a:gd name="connsiteY2" fmla="*/ 514838 h 1036046"/>
              <a:gd name="connsiteX3" fmla="*/ 210039 w 501162"/>
              <a:gd name="connsiteY3" fmla="*/ 1036046 h 1036046"/>
              <a:gd name="connsiteX4" fmla="*/ 0 w 501162"/>
              <a:gd name="connsiteY4" fmla="*/ 375646 h 1036046"/>
              <a:gd name="connsiteX0" fmla="*/ 0 w 501162"/>
              <a:gd name="connsiteY0" fmla="*/ 375646 h 1004296"/>
              <a:gd name="connsiteX1" fmla="*/ 216389 w 501162"/>
              <a:gd name="connsiteY1" fmla="*/ 0 h 1004296"/>
              <a:gd name="connsiteX2" fmla="*/ 501162 w 501162"/>
              <a:gd name="connsiteY2" fmla="*/ 514838 h 1004296"/>
              <a:gd name="connsiteX3" fmla="*/ 203689 w 501162"/>
              <a:gd name="connsiteY3" fmla="*/ 1004296 h 1004296"/>
              <a:gd name="connsiteX4" fmla="*/ 0 w 501162"/>
              <a:gd name="connsiteY4" fmla="*/ 375646 h 1004296"/>
              <a:gd name="connsiteX0" fmla="*/ 0 w 501162"/>
              <a:gd name="connsiteY0" fmla="*/ 375646 h 1016996"/>
              <a:gd name="connsiteX1" fmla="*/ 216389 w 501162"/>
              <a:gd name="connsiteY1" fmla="*/ 0 h 1016996"/>
              <a:gd name="connsiteX2" fmla="*/ 501162 w 501162"/>
              <a:gd name="connsiteY2" fmla="*/ 514838 h 1016996"/>
              <a:gd name="connsiteX3" fmla="*/ 222739 w 501162"/>
              <a:gd name="connsiteY3" fmla="*/ 1016996 h 1016996"/>
              <a:gd name="connsiteX4" fmla="*/ 0 w 501162"/>
              <a:gd name="connsiteY4" fmla="*/ 375646 h 1016996"/>
              <a:gd name="connsiteX0" fmla="*/ 0 w 501162"/>
              <a:gd name="connsiteY0" fmla="*/ 375646 h 1010646"/>
              <a:gd name="connsiteX1" fmla="*/ 216389 w 501162"/>
              <a:gd name="connsiteY1" fmla="*/ 0 h 1010646"/>
              <a:gd name="connsiteX2" fmla="*/ 501162 w 501162"/>
              <a:gd name="connsiteY2" fmla="*/ 514838 h 1010646"/>
              <a:gd name="connsiteX3" fmla="*/ 203689 w 501162"/>
              <a:gd name="connsiteY3" fmla="*/ 1010646 h 1010646"/>
              <a:gd name="connsiteX4" fmla="*/ 0 w 501162"/>
              <a:gd name="connsiteY4" fmla="*/ 375646 h 1010646"/>
              <a:gd name="connsiteX0" fmla="*/ 0 w 488462"/>
              <a:gd name="connsiteY0" fmla="*/ 369296 h 1010646"/>
              <a:gd name="connsiteX1" fmla="*/ 203689 w 488462"/>
              <a:gd name="connsiteY1" fmla="*/ 0 h 1010646"/>
              <a:gd name="connsiteX2" fmla="*/ 488462 w 488462"/>
              <a:gd name="connsiteY2" fmla="*/ 514838 h 1010646"/>
              <a:gd name="connsiteX3" fmla="*/ 190989 w 488462"/>
              <a:gd name="connsiteY3" fmla="*/ 1010646 h 1010646"/>
              <a:gd name="connsiteX4" fmla="*/ 0 w 488462"/>
              <a:gd name="connsiteY4" fmla="*/ 369296 h 1010646"/>
              <a:gd name="connsiteX0" fmla="*/ 0 w 483699"/>
              <a:gd name="connsiteY0" fmla="*/ 352628 h 1010646"/>
              <a:gd name="connsiteX1" fmla="*/ 198926 w 483699"/>
              <a:gd name="connsiteY1" fmla="*/ 0 h 1010646"/>
              <a:gd name="connsiteX2" fmla="*/ 483699 w 483699"/>
              <a:gd name="connsiteY2" fmla="*/ 514838 h 1010646"/>
              <a:gd name="connsiteX3" fmla="*/ 186226 w 483699"/>
              <a:gd name="connsiteY3" fmla="*/ 1010646 h 1010646"/>
              <a:gd name="connsiteX4" fmla="*/ 0 w 483699"/>
              <a:gd name="connsiteY4" fmla="*/ 352628 h 1010646"/>
              <a:gd name="connsiteX0" fmla="*/ 0 w 483699"/>
              <a:gd name="connsiteY0" fmla="*/ 352628 h 1043983"/>
              <a:gd name="connsiteX1" fmla="*/ 198926 w 483699"/>
              <a:gd name="connsiteY1" fmla="*/ 0 h 1043983"/>
              <a:gd name="connsiteX2" fmla="*/ 483699 w 483699"/>
              <a:gd name="connsiteY2" fmla="*/ 514838 h 1043983"/>
              <a:gd name="connsiteX3" fmla="*/ 183845 w 483699"/>
              <a:gd name="connsiteY3" fmla="*/ 1043983 h 1043983"/>
              <a:gd name="connsiteX4" fmla="*/ 0 w 483699"/>
              <a:gd name="connsiteY4" fmla="*/ 352628 h 104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699" h="1043983">
                <a:moveTo>
                  <a:pt x="0" y="352628"/>
                </a:moveTo>
                <a:lnTo>
                  <a:pt x="198926" y="0"/>
                </a:lnTo>
                <a:lnTo>
                  <a:pt x="483699" y="514838"/>
                </a:lnTo>
                <a:lnTo>
                  <a:pt x="183845" y="1043983"/>
                </a:lnTo>
                <a:lnTo>
                  <a:pt x="0" y="352628"/>
                </a:lnTo>
                <a:close/>
              </a:path>
            </a:pathLst>
          </a:custGeom>
          <a:pattFill prst="ltVert">
            <a:fgClr>
              <a:srgbClr val="00B050"/>
            </a:fgClr>
            <a:bgClr>
              <a:schemeClr val="bg1"/>
            </a:bgClr>
          </a:patt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021015" y="2956930"/>
            <a:ext cx="1500425" cy="738554"/>
          </a:xfrm>
          <a:prstGeom prst="wedgeRoundRectCallout">
            <a:avLst>
              <a:gd name="adj1" fmla="val -89675"/>
              <a:gd name="adj2" fmla="val 6408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Key </a:t>
            </a:r>
            <a:r>
              <a:rPr lang="en-CA" b="1" dirty="0" smtClean="0">
                <a:solidFill>
                  <a:schemeClr val="tx1"/>
                </a:solidFill>
              </a:rPr>
              <a:t>alloys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24885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2" grpId="0"/>
      <p:bldP spid="39" grpId="0" animBg="1"/>
      <p:bldP spid="47" grpId="0" animBg="1"/>
      <p:bldP spid="48" grpId="0" animBg="1"/>
      <p:bldP spid="49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Key alloys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3385" y="665312"/>
            <a:ext cx="80068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200" b="1" dirty="0" smtClean="0"/>
              <a:t>To confirm the obtained phase relationships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dirty="0" smtClean="0"/>
              <a:t>To verify the ternary compounds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dirty="0" smtClean="0"/>
              <a:t>To investigate the unstudied regions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dirty="0" smtClean="0"/>
              <a:t>To determine the solid solubilities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82" y="1929325"/>
            <a:ext cx="582353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68" y="1941048"/>
            <a:ext cx="5590589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Down Arrow 24"/>
          <p:cNvSpPr/>
          <p:nvPr/>
        </p:nvSpPr>
        <p:spPr>
          <a:xfrm rot="16200000">
            <a:off x="4337533" y="3498342"/>
            <a:ext cx="561718" cy="80024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841870" y="2769042"/>
            <a:ext cx="1596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u="sng" dirty="0" smtClean="0">
                <a:solidFill>
                  <a:srgbClr val="7030A0"/>
                </a:solidFill>
              </a:rPr>
              <a:t>28 key alloys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20127" y="2953635"/>
            <a:ext cx="159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Annealing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For ≥ 30 days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29531" y="2769042"/>
            <a:ext cx="1596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u="sng" dirty="0" smtClean="0">
                <a:solidFill>
                  <a:srgbClr val="7030A0"/>
                </a:solidFill>
              </a:rPr>
              <a:t>WDS and XRD</a:t>
            </a:r>
          </a:p>
        </p:txBody>
      </p:sp>
      <p:sp>
        <p:nvSpPr>
          <p:cNvPr id="3" name="Rectangle 2"/>
          <p:cNvSpPr/>
          <p:nvPr/>
        </p:nvSpPr>
        <p:spPr>
          <a:xfrm>
            <a:off x="4976813" y="5138737"/>
            <a:ext cx="385762" cy="471488"/>
          </a:xfrm>
          <a:custGeom>
            <a:avLst/>
            <a:gdLst>
              <a:gd name="connsiteX0" fmla="*/ 0 w 290512"/>
              <a:gd name="connsiteY0" fmla="*/ 0 h 385763"/>
              <a:gd name="connsiteX1" fmla="*/ 290512 w 290512"/>
              <a:gd name="connsiteY1" fmla="*/ 0 h 385763"/>
              <a:gd name="connsiteX2" fmla="*/ 290512 w 290512"/>
              <a:gd name="connsiteY2" fmla="*/ 385763 h 385763"/>
              <a:gd name="connsiteX3" fmla="*/ 0 w 290512"/>
              <a:gd name="connsiteY3" fmla="*/ 385763 h 385763"/>
              <a:gd name="connsiteX4" fmla="*/ 0 w 290512"/>
              <a:gd name="connsiteY4" fmla="*/ 0 h 385763"/>
              <a:gd name="connsiteX0" fmla="*/ 0 w 385762"/>
              <a:gd name="connsiteY0" fmla="*/ 0 h 385763"/>
              <a:gd name="connsiteX1" fmla="*/ 290512 w 385762"/>
              <a:gd name="connsiteY1" fmla="*/ 0 h 385763"/>
              <a:gd name="connsiteX2" fmla="*/ 385762 w 385762"/>
              <a:gd name="connsiteY2" fmla="*/ 361950 h 385763"/>
              <a:gd name="connsiteX3" fmla="*/ 0 w 385762"/>
              <a:gd name="connsiteY3" fmla="*/ 385763 h 385763"/>
              <a:gd name="connsiteX4" fmla="*/ 0 w 385762"/>
              <a:gd name="connsiteY4" fmla="*/ 0 h 385763"/>
              <a:gd name="connsiteX0" fmla="*/ 0 w 385762"/>
              <a:gd name="connsiteY0" fmla="*/ 80963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4" fmla="*/ 0 w 385762"/>
              <a:gd name="connsiteY4" fmla="*/ 80963 h 466726"/>
              <a:gd name="connsiteX0" fmla="*/ 0 w 385762"/>
              <a:gd name="connsiteY0" fmla="*/ 466726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0" fmla="*/ 0 w 304799"/>
              <a:gd name="connsiteY0" fmla="*/ 428626 h 442913"/>
              <a:gd name="connsiteX1" fmla="*/ 200024 w 304799"/>
              <a:gd name="connsiteY1" fmla="*/ 0 h 442913"/>
              <a:gd name="connsiteX2" fmla="*/ 304799 w 304799"/>
              <a:gd name="connsiteY2" fmla="*/ 442913 h 442913"/>
              <a:gd name="connsiteX3" fmla="*/ 0 w 304799"/>
              <a:gd name="connsiteY3" fmla="*/ 428626 h 442913"/>
              <a:gd name="connsiteX0" fmla="*/ 0 w 385762"/>
              <a:gd name="connsiteY0" fmla="*/ 471488 h 471488"/>
              <a:gd name="connsiteX1" fmla="*/ 280987 w 385762"/>
              <a:gd name="connsiteY1" fmla="*/ 0 h 471488"/>
              <a:gd name="connsiteX2" fmla="*/ 385762 w 385762"/>
              <a:gd name="connsiteY2" fmla="*/ 442913 h 471488"/>
              <a:gd name="connsiteX3" fmla="*/ 0 w 385762"/>
              <a:gd name="connsiteY3" fmla="*/ 471488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762" h="471488">
                <a:moveTo>
                  <a:pt x="0" y="471488"/>
                </a:moveTo>
                <a:lnTo>
                  <a:pt x="280987" y="0"/>
                </a:lnTo>
                <a:lnTo>
                  <a:pt x="385762" y="442913"/>
                </a:lnTo>
                <a:lnTo>
                  <a:pt x="0" y="471488"/>
                </a:ln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>
                <a:solidFill>
                  <a:srgbClr val="000000"/>
                </a:solidFill>
              </a:rPr>
              <a:t>    1</a:t>
            </a:r>
            <a:endParaRPr lang="en-CA" sz="1000" b="1" dirty="0">
              <a:solidFill>
                <a:srgbClr val="000000"/>
              </a:solidFill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5269705" y="4564682"/>
            <a:ext cx="328612" cy="962025"/>
          </a:xfrm>
          <a:custGeom>
            <a:avLst/>
            <a:gdLst>
              <a:gd name="connsiteX0" fmla="*/ 0 w 290512"/>
              <a:gd name="connsiteY0" fmla="*/ 0 h 385763"/>
              <a:gd name="connsiteX1" fmla="*/ 290512 w 290512"/>
              <a:gd name="connsiteY1" fmla="*/ 0 h 385763"/>
              <a:gd name="connsiteX2" fmla="*/ 290512 w 290512"/>
              <a:gd name="connsiteY2" fmla="*/ 385763 h 385763"/>
              <a:gd name="connsiteX3" fmla="*/ 0 w 290512"/>
              <a:gd name="connsiteY3" fmla="*/ 385763 h 385763"/>
              <a:gd name="connsiteX4" fmla="*/ 0 w 290512"/>
              <a:gd name="connsiteY4" fmla="*/ 0 h 385763"/>
              <a:gd name="connsiteX0" fmla="*/ 0 w 385762"/>
              <a:gd name="connsiteY0" fmla="*/ 0 h 385763"/>
              <a:gd name="connsiteX1" fmla="*/ 290512 w 385762"/>
              <a:gd name="connsiteY1" fmla="*/ 0 h 385763"/>
              <a:gd name="connsiteX2" fmla="*/ 385762 w 385762"/>
              <a:gd name="connsiteY2" fmla="*/ 361950 h 385763"/>
              <a:gd name="connsiteX3" fmla="*/ 0 w 385762"/>
              <a:gd name="connsiteY3" fmla="*/ 385763 h 385763"/>
              <a:gd name="connsiteX4" fmla="*/ 0 w 385762"/>
              <a:gd name="connsiteY4" fmla="*/ 0 h 385763"/>
              <a:gd name="connsiteX0" fmla="*/ 0 w 385762"/>
              <a:gd name="connsiteY0" fmla="*/ 80963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4" fmla="*/ 0 w 385762"/>
              <a:gd name="connsiteY4" fmla="*/ 80963 h 466726"/>
              <a:gd name="connsiteX0" fmla="*/ 0 w 385762"/>
              <a:gd name="connsiteY0" fmla="*/ 466726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0" fmla="*/ 0 w 304799"/>
              <a:gd name="connsiteY0" fmla="*/ 428626 h 442913"/>
              <a:gd name="connsiteX1" fmla="*/ 200024 w 304799"/>
              <a:gd name="connsiteY1" fmla="*/ 0 h 442913"/>
              <a:gd name="connsiteX2" fmla="*/ 304799 w 304799"/>
              <a:gd name="connsiteY2" fmla="*/ 442913 h 442913"/>
              <a:gd name="connsiteX3" fmla="*/ 0 w 304799"/>
              <a:gd name="connsiteY3" fmla="*/ 428626 h 442913"/>
              <a:gd name="connsiteX0" fmla="*/ 0 w 385762"/>
              <a:gd name="connsiteY0" fmla="*/ 471488 h 471488"/>
              <a:gd name="connsiteX1" fmla="*/ 280987 w 385762"/>
              <a:gd name="connsiteY1" fmla="*/ 0 h 471488"/>
              <a:gd name="connsiteX2" fmla="*/ 385762 w 385762"/>
              <a:gd name="connsiteY2" fmla="*/ 442913 h 471488"/>
              <a:gd name="connsiteX3" fmla="*/ 0 w 385762"/>
              <a:gd name="connsiteY3" fmla="*/ 471488 h 471488"/>
              <a:gd name="connsiteX0" fmla="*/ 0 w 433387"/>
              <a:gd name="connsiteY0" fmla="*/ 571501 h 571501"/>
              <a:gd name="connsiteX1" fmla="*/ 328612 w 433387"/>
              <a:gd name="connsiteY1" fmla="*/ 0 h 571501"/>
              <a:gd name="connsiteX2" fmla="*/ 433387 w 433387"/>
              <a:gd name="connsiteY2" fmla="*/ 442913 h 571501"/>
              <a:gd name="connsiteX3" fmla="*/ 0 w 433387"/>
              <a:gd name="connsiteY3" fmla="*/ 571501 h 571501"/>
              <a:gd name="connsiteX0" fmla="*/ 0 w 328612"/>
              <a:gd name="connsiteY0" fmla="*/ 571501 h 962025"/>
              <a:gd name="connsiteX1" fmla="*/ 328612 w 328612"/>
              <a:gd name="connsiteY1" fmla="*/ 0 h 962025"/>
              <a:gd name="connsiteX2" fmla="*/ 142875 w 328612"/>
              <a:gd name="connsiteY2" fmla="*/ 962025 h 962025"/>
              <a:gd name="connsiteX3" fmla="*/ 0 w 328612"/>
              <a:gd name="connsiteY3" fmla="*/ 571501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612" h="962025">
                <a:moveTo>
                  <a:pt x="0" y="571501"/>
                </a:moveTo>
                <a:lnTo>
                  <a:pt x="328612" y="0"/>
                </a:lnTo>
                <a:lnTo>
                  <a:pt x="142875" y="962025"/>
                </a:lnTo>
                <a:lnTo>
                  <a:pt x="0" y="571501"/>
                </a:lnTo>
                <a:close/>
              </a:path>
            </a:pathLst>
          </a:custGeom>
          <a:pattFill prst="ltDnDiag">
            <a:fgClr>
              <a:srgbClr val="FF0000"/>
            </a:fgClr>
            <a:bgClr>
              <a:schemeClr val="bg1"/>
            </a:bgClr>
          </a:patt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>
                <a:solidFill>
                  <a:srgbClr val="000000"/>
                </a:solidFill>
              </a:rPr>
              <a:t>2</a:t>
            </a:r>
            <a:endParaRPr lang="en-CA" sz="1000" b="1" dirty="0">
              <a:solidFill>
                <a:srgbClr val="000000"/>
              </a:solidFill>
            </a:endParaRPr>
          </a:p>
        </p:txBody>
      </p:sp>
      <p:sp>
        <p:nvSpPr>
          <p:cNvPr id="38" name="Rectangle 2"/>
          <p:cNvSpPr/>
          <p:nvPr/>
        </p:nvSpPr>
        <p:spPr>
          <a:xfrm>
            <a:off x="6298406" y="4831383"/>
            <a:ext cx="752475" cy="709614"/>
          </a:xfrm>
          <a:custGeom>
            <a:avLst/>
            <a:gdLst>
              <a:gd name="connsiteX0" fmla="*/ 0 w 290512"/>
              <a:gd name="connsiteY0" fmla="*/ 0 h 385763"/>
              <a:gd name="connsiteX1" fmla="*/ 290512 w 290512"/>
              <a:gd name="connsiteY1" fmla="*/ 0 h 385763"/>
              <a:gd name="connsiteX2" fmla="*/ 290512 w 290512"/>
              <a:gd name="connsiteY2" fmla="*/ 385763 h 385763"/>
              <a:gd name="connsiteX3" fmla="*/ 0 w 290512"/>
              <a:gd name="connsiteY3" fmla="*/ 385763 h 385763"/>
              <a:gd name="connsiteX4" fmla="*/ 0 w 290512"/>
              <a:gd name="connsiteY4" fmla="*/ 0 h 385763"/>
              <a:gd name="connsiteX0" fmla="*/ 0 w 385762"/>
              <a:gd name="connsiteY0" fmla="*/ 0 h 385763"/>
              <a:gd name="connsiteX1" fmla="*/ 290512 w 385762"/>
              <a:gd name="connsiteY1" fmla="*/ 0 h 385763"/>
              <a:gd name="connsiteX2" fmla="*/ 385762 w 385762"/>
              <a:gd name="connsiteY2" fmla="*/ 361950 h 385763"/>
              <a:gd name="connsiteX3" fmla="*/ 0 w 385762"/>
              <a:gd name="connsiteY3" fmla="*/ 385763 h 385763"/>
              <a:gd name="connsiteX4" fmla="*/ 0 w 385762"/>
              <a:gd name="connsiteY4" fmla="*/ 0 h 385763"/>
              <a:gd name="connsiteX0" fmla="*/ 0 w 385762"/>
              <a:gd name="connsiteY0" fmla="*/ 80963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4" fmla="*/ 0 w 385762"/>
              <a:gd name="connsiteY4" fmla="*/ 80963 h 466726"/>
              <a:gd name="connsiteX0" fmla="*/ 0 w 385762"/>
              <a:gd name="connsiteY0" fmla="*/ 466726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0" fmla="*/ 0 w 304799"/>
              <a:gd name="connsiteY0" fmla="*/ 428626 h 442913"/>
              <a:gd name="connsiteX1" fmla="*/ 200024 w 304799"/>
              <a:gd name="connsiteY1" fmla="*/ 0 h 442913"/>
              <a:gd name="connsiteX2" fmla="*/ 304799 w 304799"/>
              <a:gd name="connsiteY2" fmla="*/ 442913 h 442913"/>
              <a:gd name="connsiteX3" fmla="*/ 0 w 304799"/>
              <a:gd name="connsiteY3" fmla="*/ 428626 h 442913"/>
              <a:gd name="connsiteX0" fmla="*/ 0 w 385762"/>
              <a:gd name="connsiteY0" fmla="*/ 471488 h 471488"/>
              <a:gd name="connsiteX1" fmla="*/ 280987 w 385762"/>
              <a:gd name="connsiteY1" fmla="*/ 0 h 471488"/>
              <a:gd name="connsiteX2" fmla="*/ 385762 w 385762"/>
              <a:gd name="connsiteY2" fmla="*/ 442913 h 471488"/>
              <a:gd name="connsiteX3" fmla="*/ 0 w 385762"/>
              <a:gd name="connsiteY3" fmla="*/ 471488 h 471488"/>
              <a:gd name="connsiteX0" fmla="*/ 0 w 433387"/>
              <a:gd name="connsiteY0" fmla="*/ 571501 h 571501"/>
              <a:gd name="connsiteX1" fmla="*/ 328612 w 433387"/>
              <a:gd name="connsiteY1" fmla="*/ 0 h 571501"/>
              <a:gd name="connsiteX2" fmla="*/ 433387 w 433387"/>
              <a:gd name="connsiteY2" fmla="*/ 442913 h 571501"/>
              <a:gd name="connsiteX3" fmla="*/ 0 w 433387"/>
              <a:gd name="connsiteY3" fmla="*/ 571501 h 571501"/>
              <a:gd name="connsiteX0" fmla="*/ 0 w 328612"/>
              <a:gd name="connsiteY0" fmla="*/ 571501 h 962025"/>
              <a:gd name="connsiteX1" fmla="*/ 328612 w 328612"/>
              <a:gd name="connsiteY1" fmla="*/ 0 h 962025"/>
              <a:gd name="connsiteX2" fmla="*/ 142875 w 328612"/>
              <a:gd name="connsiteY2" fmla="*/ 962025 h 962025"/>
              <a:gd name="connsiteX3" fmla="*/ 0 w 328612"/>
              <a:gd name="connsiteY3" fmla="*/ 571501 h 962025"/>
              <a:gd name="connsiteX0" fmla="*/ 0 w 595313"/>
              <a:gd name="connsiteY0" fmla="*/ 571501 h 790575"/>
              <a:gd name="connsiteX1" fmla="*/ 328612 w 595313"/>
              <a:gd name="connsiteY1" fmla="*/ 0 h 790575"/>
              <a:gd name="connsiteX2" fmla="*/ 595313 w 595313"/>
              <a:gd name="connsiteY2" fmla="*/ 790575 h 790575"/>
              <a:gd name="connsiteX3" fmla="*/ 0 w 595313"/>
              <a:gd name="connsiteY3" fmla="*/ 571501 h 790575"/>
              <a:gd name="connsiteX0" fmla="*/ 0 w 752475"/>
              <a:gd name="connsiteY0" fmla="*/ 995364 h 995364"/>
              <a:gd name="connsiteX1" fmla="*/ 485774 w 752475"/>
              <a:gd name="connsiteY1" fmla="*/ 0 h 995364"/>
              <a:gd name="connsiteX2" fmla="*/ 752475 w 752475"/>
              <a:gd name="connsiteY2" fmla="*/ 790575 h 995364"/>
              <a:gd name="connsiteX3" fmla="*/ 0 w 752475"/>
              <a:gd name="connsiteY3" fmla="*/ 995364 h 995364"/>
              <a:gd name="connsiteX0" fmla="*/ 0 w 752475"/>
              <a:gd name="connsiteY0" fmla="*/ 709614 h 709614"/>
              <a:gd name="connsiteX1" fmla="*/ 128586 w 752475"/>
              <a:gd name="connsiteY1" fmla="*/ 0 h 709614"/>
              <a:gd name="connsiteX2" fmla="*/ 752475 w 752475"/>
              <a:gd name="connsiteY2" fmla="*/ 504825 h 709614"/>
              <a:gd name="connsiteX3" fmla="*/ 0 w 752475"/>
              <a:gd name="connsiteY3" fmla="*/ 709614 h 70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709614">
                <a:moveTo>
                  <a:pt x="0" y="709614"/>
                </a:moveTo>
                <a:lnTo>
                  <a:pt x="128586" y="0"/>
                </a:lnTo>
                <a:lnTo>
                  <a:pt x="752475" y="504825"/>
                </a:lnTo>
                <a:lnTo>
                  <a:pt x="0" y="709614"/>
                </a:lnTo>
                <a:close/>
              </a:path>
            </a:pathLst>
          </a:custGeom>
          <a:pattFill prst="ltVer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000" b="1" dirty="0" smtClean="0">
                <a:solidFill>
                  <a:srgbClr val="000000"/>
                </a:solidFill>
              </a:rPr>
              <a:t>     12</a:t>
            </a:r>
            <a:endParaRPr lang="en-CA" sz="1000" b="1" dirty="0">
              <a:solidFill>
                <a:srgbClr val="0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5550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/>
      <p:bldP spid="3" grpId="0" animBg="1"/>
      <p:bldP spid="31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221" r="2574" b="3889"/>
          <a:stretch/>
        </p:blipFill>
        <p:spPr bwMode="auto">
          <a:xfrm>
            <a:off x="3845168" y="3427462"/>
            <a:ext cx="5090639" cy="3230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6" name="Picture 13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2302" r="2569" b="4859"/>
          <a:stretch/>
        </p:blipFill>
        <p:spPr bwMode="auto">
          <a:xfrm>
            <a:off x="3845169" y="3514411"/>
            <a:ext cx="5064370" cy="3240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" descr="C:\Users\Ahmad Omar\Desktop\Defense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Alloys with three-phase </a:t>
            </a:r>
            <a:r>
              <a:rPr lang="en-CA" sz="3000" b="1" dirty="0" err="1" smtClean="0">
                <a:solidFill>
                  <a:srgbClr val="0070C0"/>
                </a:solidFill>
              </a:rPr>
              <a:t>equilib</a:t>
            </a:r>
            <a:r>
              <a:rPr lang="en-CA" sz="3000" b="1" dirty="0" smtClean="0">
                <a:solidFill>
                  <a:srgbClr val="0070C0"/>
                </a:solidFill>
              </a:rPr>
              <a:t>.</a:t>
            </a:r>
            <a:endParaRPr lang="en-CA" sz="3000" b="1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80" y="-124259"/>
            <a:ext cx="4795250" cy="370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495927" y="682940"/>
            <a:ext cx="241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000000"/>
                </a:solidFill>
              </a:rPr>
              <a:t>WDS and XRD analysis are consistent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318379" y="2603335"/>
            <a:ext cx="318103" cy="404412"/>
          </a:xfrm>
          <a:custGeom>
            <a:avLst/>
            <a:gdLst>
              <a:gd name="connsiteX0" fmla="*/ 0 w 290512"/>
              <a:gd name="connsiteY0" fmla="*/ 0 h 385763"/>
              <a:gd name="connsiteX1" fmla="*/ 290512 w 290512"/>
              <a:gd name="connsiteY1" fmla="*/ 0 h 385763"/>
              <a:gd name="connsiteX2" fmla="*/ 290512 w 290512"/>
              <a:gd name="connsiteY2" fmla="*/ 385763 h 385763"/>
              <a:gd name="connsiteX3" fmla="*/ 0 w 290512"/>
              <a:gd name="connsiteY3" fmla="*/ 385763 h 385763"/>
              <a:gd name="connsiteX4" fmla="*/ 0 w 290512"/>
              <a:gd name="connsiteY4" fmla="*/ 0 h 385763"/>
              <a:gd name="connsiteX0" fmla="*/ 0 w 385762"/>
              <a:gd name="connsiteY0" fmla="*/ 0 h 385763"/>
              <a:gd name="connsiteX1" fmla="*/ 290512 w 385762"/>
              <a:gd name="connsiteY1" fmla="*/ 0 h 385763"/>
              <a:gd name="connsiteX2" fmla="*/ 385762 w 385762"/>
              <a:gd name="connsiteY2" fmla="*/ 361950 h 385763"/>
              <a:gd name="connsiteX3" fmla="*/ 0 w 385762"/>
              <a:gd name="connsiteY3" fmla="*/ 385763 h 385763"/>
              <a:gd name="connsiteX4" fmla="*/ 0 w 385762"/>
              <a:gd name="connsiteY4" fmla="*/ 0 h 385763"/>
              <a:gd name="connsiteX0" fmla="*/ 0 w 385762"/>
              <a:gd name="connsiteY0" fmla="*/ 80963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4" fmla="*/ 0 w 385762"/>
              <a:gd name="connsiteY4" fmla="*/ 80963 h 466726"/>
              <a:gd name="connsiteX0" fmla="*/ 0 w 385762"/>
              <a:gd name="connsiteY0" fmla="*/ 466726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0" fmla="*/ 0 w 304799"/>
              <a:gd name="connsiteY0" fmla="*/ 428626 h 442913"/>
              <a:gd name="connsiteX1" fmla="*/ 200024 w 304799"/>
              <a:gd name="connsiteY1" fmla="*/ 0 h 442913"/>
              <a:gd name="connsiteX2" fmla="*/ 304799 w 304799"/>
              <a:gd name="connsiteY2" fmla="*/ 442913 h 442913"/>
              <a:gd name="connsiteX3" fmla="*/ 0 w 304799"/>
              <a:gd name="connsiteY3" fmla="*/ 428626 h 442913"/>
              <a:gd name="connsiteX0" fmla="*/ 0 w 385762"/>
              <a:gd name="connsiteY0" fmla="*/ 471488 h 471488"/>
              <a:gd name="connsiteX1" fmla="*/ 280987 w 385762"/>
              <a:gd name="connsiteY1" fmla="*/ 0 h 471488"/>
              <a:gd name="connsiteX2" fmla="*/ 385762 w 385762"/>
              <a:gd name="connsiteY2" fmla="*/ 442913 h 471488"/>
              <a:gd name="connsiteX3" fmla="*/ 0 w 385762"/>
              <a:gd name="connsiteY3" fmla="*/ 471488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762" h="471488">
                <a:moveTo>
                  <a:pt x="0" y="471488"/>
                </a:moveTo>
                <a:lnTo>
                  <a:pt x="280987" y="0"/>
                </a:lnTo>
                <a:lnTo>
                  <a:pt x="385762" y="442913"/>
                </a:lnTo>
                <a:lnTo>
                  <a:pt x="0" y="471488"/>
                </a:ln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>
                <a:solidFill>
                  <a:srgbClr val="000000"/>
                </a:solidFill>
              </a:rPr>
              <a:t>    1</a:t>
            </a:r>
            <a:endParaRPr lang="en-CA" sz="1000" b="1" dirty="0">
              <a:solidFill>
                <a:srgbClr val="000000"/>
              </a:solidFill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5565582" y="2120724"/>
            <a:ext cx="270977" cy="825164"/>
          </a:xfrm>
          <a:custGeom>
            <a:avLst/>
            <a:gdLst>
              <a:gd name="connsiteX0" fmla="*/ 0 w 290512"/>
              <a:gd name="connsiteY0" fmla="*/ 0 h 385763"/>
              <a:gd name="connsiteX1" fmla="*/ 290512 w 290512"/>
              <a:gd name="connsiteY1" fmla="*/ 0 h 385763"/>
              <a:gd name="connsiteX2" fmla="*/ 290512 w 290512"/>
              <a:gd name="connsiteY2" fmla="*/ 385763 h 385763"/>
              <a:gd name="connsiteX3" fmla="*/ 0 w 290512"/>
              <a:gd name="connsiteY3" fmla="*/ 385763 h 385763"/>
              <a:gd name="connsiteX4" fmla="*/ 0 w 290512"/>
              <a:gd name="connsiteY4" fmla="*/ 0 h 385763"/>
              <a:gd name="connsiteX0" fmla="*/ 0 w 385762"/>
              <a:gd name="connsiteY0" fmla="*/ 0 h 385763"/>
              <a:gd name="connsiteX1" fmla="*/ 290512 w 385762"/>
              <a:gd name="connsiteY1" fmla="*/ 0 h 385763"/>
              <a:gd name="connsiteX2" fmla="*/ 385762 w 385762"/>
              <a:gd name="connsiteY2" fmla="*/ 361950 h 385763"/>
              <a:gd name="connsiteX3" fmla="*/ 0 w 385762"/>
              <a:gd name="connsiteY3" fmla="*/ 385763 h 385763"/>
              <a:gd name="connsiteX4" fmla="*/ 0 w 385762"/>
              <a:gd name="connsiteY4" fmla="*/ 0 h 385763"/>
              <a:gd name="connsiteX0" fmla="*/ 0 w 385762"/>
              <a:gd name="connsiteY0" fmla="*/ 80963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4" fmla="*/ 0 w 385762"/>
              <a:gd name="connsiteY4" fmla="*/ 80963 h 466726"/>
              <a:gd name="connsiteX0" fmla="*/ 0 w 385762"/>
              <a:gd name="connsiteY0" fmla="*/ 466726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0" fmla="*/ 0 w 304799"/>
              <a:gd name="connsiteY0" fmla="*/ 428626 h 442913"/>
              <a:gd name="connsiteX1" fmla="*/ 200024 w 304799"/>
              <a:gd name="connsiteY1" fmla="*/ 0 h 442913"/>
              <a:gd name="connsiteX2" fmla="*/ 304799 w 304799"/>
              <a:gd name="connsiteY2" fmla="*/ 442913 h 442913"/>
              <a:gd name="connsiteX3" fmla="*/ 0 w 304799"/>
              <a:gd name="connsiteY3" fmla="*/ 428626 h 442913"/>
              <a:gd name="connsiteX0" fmla="*/ 0 w 385762"/>
              <a:gd name="connsiteY0" fmla="*/ 471488 h 471488"/>
              <a:gd name="connsiteX1" fmla="*/ 280987 w 385762"/>
              <a:gd name="connsiteY1" fmla="*/ 0 h 471488"/>
              <a:gd name="connsiteX2" fmla="*/ 385762 w 385762"/>
              <a:gd name="connsiteY2" fmla="*/ 442913 h 471488"/>
              <a:gd name="connsiteX3" fmla="*/ 0 w 385762"/>
              <a:gd name="connsiteY3" fmla="*/ 471488 h 471488"/>
              <a:gd name="connsiteX0" fmla="*/ 0 w 433387"/>
              <a:gd name="connsiteY0" fmla="*/ 571501 h 571501"/>
              <a:gd name="connsiteX1" fmla="*/ 328612 w 433387"/>
              <a:gd name="connsiteY1" fmla="*/ 0 h 571501"/>
              <a:gd name="connsiteX2" fmla="*/ 433387 w 433387"/>
              <a:gd name="connsiteY2" fmla="*/ 442913 h 571501"/>
              <a:gd name="connsiteX3" fmla="*/ 0 w 433387"/>
              <a:gd name="connsiteY3" fmla="*/ 571501 h 571501"/>
              <a:gd name="connsiteX0" fmla="*/ 0 w 328612"/>
              <a:gd name="connsiteY0" fmla="*/ 571501 h 962025"/>
              <a:gd name="connsiteX1" fmla="*/ 328612 w 328612"/>
              <a:gd name="connsiteY1" fmla="*/ 0 h 962025"/>
              <a:gd name="connsiteX2" fmla="*/ 142875 w 328612"/>
              <a:gd name="connsiteY2" fmla="*/ 962025 h 962025"/>
              <a:gd name="connsiteX3" fmla="*/ 0 w 328612"/>
              <a:gd name="connsiteY3" fmla="*/ 571501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612" h="962025">
                <a:moveTo>
                  <a:pt x="0" y="571501"/>
                </a:moveTo>
                <a:lnTo>
                  <a:pt x="328612" y="0"/>
                </a:lnTo>
                <a:lnTo>
                  <a:pt x="142875" y="962025"/>
                </a:lnTo>
                <a:lnTo>
                  <a:pt x="0" y="571501"/>
                </a:lnTo>
                <a:close/>
              </a:path>
            </a:pathLst>
          </a:custGeom>
          <a:pattFill prst="ltDnDiag">
            <a:fgClr>
              <a:srgbClr val="FF0000"/>
            </a:fgClr>
            <a:bgClr>
              <a:schemeClr val="bg1"/>
            </a:bgClr>
          </a:patt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>
                <a:solidFill>
                  <a:srgbClr val="000000"/>
                </a:solidFill>
              </a:rPr>
              <a:t>2</a:t>
            </a:r>
            <a:endParaRPr lang="en-CA" sz="1000" b="1" dirty="0">
              <a:solidFill>
                <a:srgbClr val="000000"/>
              </a:solidFill>
            </a:endParaRPr>
          </a:p>
        </p:txBody>
      </p:sp>
      <p:sp>
        <p:nvSpPr>
          <p:cNvPr id="38" name="Rectangle 2"/>
          <p:cNvSpPr/>
          <p:nvPr/>
        </p:nvSpPr>
        <p:spPr>
          <a:xfrm>
            <a:off x="6449122" y="2351516"/>
            <a:ext cx="620498" cy="608661"/>
          </a:xfrm>
          <a:custGeom>
            <a:avLst/>
            <a:gdLst>
              <a:gd name="connsiteX0" fmla="*/ 0 w 290512"/>
              <a:gd name="connsiteY0" fmla="*/ 0 h 385763"/>
              <a:gd name="connsiteX1" fmla="*/ 290512 w 290512"/>
              <a:gd name="connsiteY1" fmla="*/ 0 h 385763"/>
              <a:gd name="connsiteX2" fmla="*/ 290512 w 290512"/>
              <a:gd name="connsiteY2" fmla="*/ 385763 h 385763"/>
              <a:gd name="connsiteX3" fmla="*/ 0 w 290512"/>
              <a:gd name="connsiteY3" fmla="*/ 385763 h 385763"/>
              <a:gd name="connsiteX4" fmla="*/ 0 w 290512"/>
              <a:gd name="connsiteY4" fmla="*/ 0 h 385763"/>
              <a:gd name="connsiteX0" fmla="*/ 0 w 385762"/>
              <a:gd name="connsiteY0" fmla="*/ 0 h 385763"/>
              <a:gd name="connsiteX1" fmla="*/ 290512 w 385762"/>
              <a:gd name="connsiteY1" fmla="*/ 0 h 385763"/>
              <a:gd name="connsiteX2" fmla="*/ 385762 w 385762"/>
              <a:gd name="connsiteY2" fmla="*/ 361950 h 385763"/>
              <a:gd name="connsiteX3" fmla="*/ 0 w 385762"/>
              <a:gd name="connsiteY3" fmla="*/ 385763 h 385763"/>
              <a:gd name="connsiteX4" fmla="*/ 0 w 385762"/>
              <a:gd name="connsiteY4" fmla="*/ 0 h 385763"/>
              <a:gd name="connsiteX0" fmla="*/ 0 w 385762"/>
              <a:gd name="connsiteY0" fmla="*/ 80963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4" fmla="*/ 0 w 385762"/>
              <a:gd name="connsiteY4" fmla="*/ 80963 h 466726"/>
              <a:gd name="connsiteX0" fmla="*/ 0 w 385762"/>
              <a:gd name="connsiteY0" fmla="*/ 466726 h 466726"/>
              <a:gd name="connsiteX1" fmla="*/ 280987 w 385762"/>
              <a:gd name="connsiteY1" fmla="*/ 0 h 466726"/>
              <a:gd name="connsiteX2" fmla="*/ 385762 w 385762"/>
              <a:gd name="connsiteY2" fmla="*/ 442913 h 466726"/>
              <a:gd name="connsiteX3" fmla="*/ 0 w 385762"/>
              <a:gd name="connsiteY3" fmla="*/ 466726 h 466726"/>
              <a:gd name="connsiteX0" fmla="*/ 0 w 304799"/>
              <a:gd name="connsiteY0" fmla="*/ 428626 h 442913"/>
              <a:gd name="connsiteX1" fmla="*/ 200024 w 304799"/>
              <a:gd name="connsiteY1" fmla="*/ 0 h 442913"/>
              <a:gd name="connsiteX2" fmla="*/ 304799 w 304799"/>
              <a:gd name="connsiteY2" fmla="*/ 442913 h 442913"/>
              <a:gd name="connsiteX3" fmla="*/ 0 w 304799"/>
              <a:gd name="connsiteY3" fmla="*/ 428626 h 442913"/>
              <a:gd name="connsiteX0" fmla="*/ 0 w 385762"/>
              <a:gd name="connsiteY0" fmla="*/ 471488 h 471488"/>
              <a:gd name="connsiteX1" fmla="*/ 280987 w 385762"/>
              <a:gd name="connsiteY1" fmla="*/ 0 h 471488"/>
              <a:gd name="connsiteX2" fmla="*/ 385762 w 385762"/>
              <a:gd name="connsiteY2" fmla="*/ 442913 h 471488"/>
              <a:gd name="connsiteX3" fmla="*/ 0 w 385762"/>
              <a:gd name="connsiteY3" fmla="*/ 471488 h 471488"/>
              <a:gd name="connsiteX0" fmla="*/ 0 w 433387"/>
              <a:gd name="connsiteY0" fmla="*/ 571501 h 571501"/>
              <a:gd name="connsiteX1" fmla="*/ 328612 w 433387"/>
              <a:gd name="connsiteY1" fmla="*/ 0 h 571501"/>
              <a:gd name="connsiteX2" fmla="*/ 433387 w 433387"/>
              <a:gd name="connsiteY2" fmla="*/ 442913 h 571501"/>
              <a:gd name="connsiteX3" fmla="*/ 0 w 433387"/>
              <a:gd name="connsiteY3" fmla="*/ 571501 h 571501"/>
              <a:gd name="connsiteX0" fmla="*/ 0 w 328612"/>
              <a:gd name="connsiteY0" fmla="*/ 571501 h 962025"/>
              <a:gd name="connsiteX1" fmla="*/ 328612 w 328612"/>
              <a:gd name="connsiteY1" fmla="*/ 0 h 962025"/>
              <a:gd name="connsiteX2" fmla="*/ 142875 w 328612"/>
              <a:gd name="connsiteY2" fmla="*/ 962025 h 962025"/>
              <a:gd name="connsiteX3" fmla="*/ 0 w 328612"/>
              <a:gd name="connsiteY3" fmla="*/ 571501 h 962025"/>
              <a:gd name="connsiteX0" fmla="*/ 0 w 595313"/>
              <a:gd name="connsiteY0" fmla="*/ 571501 h 790575"/>
              <a:gd name="connsiteX1" fmla="*/ 328612 w 595313"/>
              <a:gd name="connsiteY1" fmla="*/ 0 h 790575"/>
              <a:gd name="connsiteX2" fmla="*/ 595313 w 595313"/>
              <a:gd name="connsiteY2" fmla="*/ 790575 h 790575"/>
              <a:gd name="connsiteX3" fmla="*/ 0 w 595313"/>
              <a:gd name="connsiteY3" fmla="*/ 571501 h 790575"/>
              <a:gd name="connsiteX0" fmla="*/ 0 w 752475"/>
              <a:gd name="connsiteY0" fmla="*/ 995364 h 995364"/>
              <a:gd name="connsiteX1" fmla="*/ 485774 w 752475"/>
              <a:gd name="connsiteY1" fmla="*/ 0 h 995364"/>
              <a:gd name="connsiteX2" fmla="*/ 752475 w 752475"/>
              <a:gd name="connsiteY2" fmla="*/ 790575 h 995364"/>
              <a:gd name="connsiteX3" fmla="*/ 0 w 752475"/>
              <a:gd name="connsiteY3" fmla="*/ 995364 h 995364"/>
              <a:gd name="connsiteX0" fmla="*/ 0 w 752475"/>
              <a:gd name="connsiteY0" fmla="*/ 709614 h 709614"/>
              <a:gd name="connsiteX1" fmla="*/ 128586 w 752475"/>
              <a:gd name="connsiteY1" fmla="*/ 0 h 709614"/>
              <a:gd name="connsiteX2" fmla="*/ 752475 w 752475"/>
              <a:gd name="connsiteY2" fmla="*/ 504825 h 709614"/>
              <a:gd name="connsiteX3" fmla="*/ 0 w 752475"/>
              <a:gd name="connsiteY3" fmla="*/ 709614 h 70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709614">
                <a:moveTo>
                  <a:pt x="0" y="709614"/>
                </a:moveTo>
                <a:lnTo>
                  <a:pt x="128586" y="0"/>
                </a:lnTo>
                <a:lnTo>
                  <a:pt x="752475" y="504825"/>
                </a:lnTo>
                <a:lnTo>
                  <a:pt x="0" y="709614"/>
                </a:lnTo>
                <a:close/>
              </a:path>
            </a:pathLst>
          </a:custGeom>
          <a:pattFill prst="ltVer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000" b="1" dirty="0" smtClean="0">
                <a:solidFill>
                  <a:srgbClr val="000000"/>
                </a:solidFill>
              </a:rPr>
              <a:t>     12</a:t>
            </a:r>
            <a:endParaRPr lang="en-CA" sz="1000" b="1" dirty="0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04711" y="4773213"/>
            <a:ext cx="2658689" cy="1980000"/>
            <a:chOff x="632199" y="1246041"/>
            <a:chExt cx="2658689" cy="1980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99" y="1246041"/>
              <a:ext cx="2639789" cy="1980000"/>
            </a:xfrm>
            <a:prstGeom prst="rect">
              <a:avLst/>
            </a:prstGeom>
          </p:spPr>
        </p:pic>
        <p:sp>
          <p:nvSpPr>
            <p:cNvPr id="20" name="Text Box 303"/>
            <p:cNvSpPr txBox="1"/>
            <p:nvPr/>
          </p:nvSpPr>
          <p:spPr>
            <a:xfrm>
              <a:off x="2483168" y="1711182"/>
              <a:ext cx="8077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(Ce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17</a:t>
              </a: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>
                <a:effectLst/>
                <a:ea typeface="Calibri"/>
                <a:cs typeface="Arial"/>
              </a:endParaRPr>
            </a:p>
          </p:txBody>
        </p:sp>
        <p:sp>
          <p:nvSpPr>
            <p:cNvPr id="21" name="Text Box 304"/>
            <p:cNvSpPr txBox="1"/>
            <p:nvPr/>
          </p:nvSpPr>
          <p:spPr>
            <a:xfrm>
              <a:off x="881062" y="2641445"/>
              <a:ext cx="3759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endParaRPr lang="en-CA" sz="1100">
                <a:effectLst/>
                <a:ea typeface="Calibri"/>
                <a:cs typeface="Arial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18502" y="2574747"/>
              <a:ext cx="230506" cy="15750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306"/>
            <p:cNvSpPr txBox="1"/>
            <p:nvPr/>
          </p:nvSpPr>
          <p:spPr>
            <a:xfrm>
              <a:off x="1806102" y="2076307"/>
              <a:ext cx="7486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Mg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11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sp>
          <p:nvSpPr>
            <p:cNvPr id="24" name="Text Box 307"/>
            <p:cNvSpPr txBox="1"/>
            <p:nvPr/>
          </p:nvSpPr>
          <p:spPr>
            <a:xfrm>
              <a:off x="1547813" y="1280017"/>
              <a:ext cx="8629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Sample #1</a:t>
              </a:r>
              <a:endParaRPr lang="en-CA" sz="1100">
                <a:effectLst/>
                <a:ea typeface="Calibri"/>
                <a:cs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6664" y="2701538"/>
            <a:ext cx="2656420" cy="1980000"/>
            <a:chOff x="3483341" y="1280017"/>
            <a:chExt cx="2656420" cy="1980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341" y="1280017"/>
              <a:ext cx="2639789" cy="1980000"/>
            </a:xfrm>
            <a:prstGeom prst="rect">
              <a:avLst/>
            </a:prstGeom>
          </p:spPr>
        </p:pic>
        <p:sp>
          <p:nvSpPr>
            <p:cNvPr id="33" name="Text Box 310"/>
            <p:cNvSpPr txBox="1"/>
            <p:nvPr/>
          </p:nvSpPr>
          <p:spPr>
            <a:xfrm>
              <a:off x="3727133" y="2420418"/>
              <a:ext cx="7486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Mg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11</a:t>
              </a:r>
              <a:endParaRPr lang="en-CA" sz="1100">
                <a:effectLst/>
                <a:ea typeface="Calibri"/>
                <a:cs typeface="Arial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3767138" y="2655368"/>
              <a:ext cx="212090" cy="13462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312"/>
            <p:cNvSpPr txBox="1"/>
            <p:nvPr/>
          </p:nvSpPr>
          <p:spPr>
            <a:xfrm>
              <a:off x="5492696" y="2376649"/>
              <a:ext cx="6470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MgZn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5413956" y="2410304"/>
              <a:ext cx="160655" cy="7302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Box 314"/>
            <p:cNvSpPr txBox="1"/>
            <p:nvPr/>
          </p:nvSpPr>
          <p:spPr>
            <a:xfrm>
              <a:off x="3655182" y="1846378"/>
              <a:ext cx="8077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(Ce</a:t>
              </a:r>
              <a:r>
                <a:rPr lang="ar-S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1</a:t>
              </a:r>
              <a:r>
                <a:rPr lang="ar-S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7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4033642" y="1666673"/>
              <a:ext cx="0" cy="22225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 Box 316"/>
            <p:cNvSpPr txBox="1"/>
            <p:nvPr/>
          </p:nvSpPr>
          <p:spPr>
            <a:xfrm>
              <a:off x="4471986" y="1291246"/>
              <a:ext cx="8629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Sample #2</a:t>
              </a:r>
              <a:endParaRPr lang="en-CA" sz="1100" dirty="0">
                <a:effectLst/>
                <a:latin typeface="Calibri"/>
                <a:ea typeface="Calibri"/>
                <a:cs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3296" y="665312"/>
            <a:ext cx="2639788" cy="1980000"/>
            <a:chOff x="6306891" y="1256767"/>
            <a:chExt cx="2639788" cy="19800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891" y="1256767"/>
              <a:ext cx="2639788" cy="1980000"/>
            </a:xfrm>
            <a:prstGeom prst="rect">
              <a:avLst/>
            </a:prstGeom>
          </p:spPr>
        </p:pic>
        <p:sp>
          <p:nvSpPr>
            <p:cNvPr id="44" name="Text Box 123"/>
            <p:cNvSpPr txBox="1"/>
            <p:nvPr/>
          </p:nvSpPr>
          <p:spPr>
            <a:xfrm>
              <a:off x="8007126" y="1660790"/>
              <a:ext cx="31051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τ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3</a:t>
              </a:r>
              <a:endParaRPr lang="en-CA" sz="1100">
                <a:effectLst/>
                <a:ea typeface="Calibri"/>
                <a:cs typeface="Arial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7857266" y="1845575"/>
              <a:ext cx="202565" cy="10922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7778526" y="2477053"/>
              <a:ext cx="238125" cy="22225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 Box 114"/>
            <p:cNvSpPr txBox="1"/>
            <p:nvPr/>
          </p:nvSpPr>
          <p:spPr>
            <a:xfrm>
              <a:off x="7305721" y="1274395"/>
              <a:ext cx="9391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Sample #12</a:t>
              </a:r>
              <a:endParaRPr lang="en-CA" sz="1100">
                <a:effectLst/>
                <a:latin typeface="Calibri"/>
                <a:ea typeface="Calibri"/>
                <a:cs typeface="Arial"/>
              </a:endParaRPr>
            </a:p>
          </p:txBody>
        </p:sp>
        <p:sp>
          <p:nvSpPr>
            <p:cNvPr id="48" name="Text Box 115"/>
            <p:cNvSpPr txBox="1"/>
            <p:nvPr/>
          </p:nvSpPr>
          <p:spPr>
            <a:xfrm>
              <a:off x="6608539" y="2167688"/>
              <a:ext cx="7061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(CeZn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6974934" y="2367078"/>
              <a:ext cx="55880" cy="142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 Box 117"/>
            <p:cNvSpPr txBox="1"/>
            <p:nvPr/>
          </p:nvSpPr>
          <p:spPr>
            <a:xfrm>
              <a:off x="7699786" y="2262423"/>
              <a:ext cx="91313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Ce(</a:t>
              </a:r>
              <a:r>
                <a:rPr lang="en-CA" sz="1200" b="1" dirty="0" err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Mg,Zn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</p:grpSp>
      <p:cxnSp>
        <p:nvCxnSpPr>
          <p:cNvPr id="7" name="Straight Arrow Connector 6"/>
          <p:cNvCxnSpPr>
            <a:endCxn id="19" idx="3"/>
          </p:cNvCxnSpPr>
          <p:nvPr/>
        </p:nvCxnSpPr>
        <p:spPr>
          <a:xfrm flipH="1">
            <a:off x="3344500" y="2950603"/>
            <a:ext cx="2061977" cy="2812610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32" idx="3"/>
          </p:cNvCxnSpPr>
          <p:nvPr/>
        </p:nvCxnSpPr>
        <p:spPr>
          <a:xfrm flipH="1">
            <a:off x="3336453" y="2450123"/>
            <a:ext cx="2383310" cy="1241415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2" idx="3"/>
          </p:cNvCxnSpPr>
          <p:nvPr/>
        </p:nvCxnSpPr>
        <p:spPr>
          <a:xfrm flipH="1" flipV="1">
            <a:off x="3353084" y="1655312"/>
            <a:ext cx="3264410" cy="847382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Alloys with two-phase </a:t>
            </a:r>
            <a:r>
              <a:rPr lang="en-CA" sz="3000" b="1" dirty="0" err="1" smtClean="0">
                <a:solidFill>
                  <a:srgbClr val="0070C0"/>
                </a:solidFill>
              </a:rPr>
              <a:t>equilib</a:t>
            </a:r>
            <a:r>
              <a:rPr lang="en-CA" sz="3000" b="1" dirty="0" smtClean="0">
                <a:solidFill>
                  <a:srgbClr val="0070C0"/>
                </a:solidFill>
              </a:rPr>
              <a:t>.</a:t>
            </a:r>
            <a:endParaRPr lang="en-CA" sz="3000" b="1" dirty="0">
              <a:solidFill>
                <a:srgbClr val="0070C0"/>
              </a:solidFill>
            </a:endParaRPr>
          </a:p>
        </p:txBody>
      </p:sp>
      <p:pic>
        <p:nvPicPr>
          <p:cNvPr id="133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3194" r="37123" b="3492"/>
          <a:stretch/>
        </p:blipFill>
        <p:spPr bwMode="auto">
          <a:xfrm>
            <a:off x="4536139" y="83331"/>
            <a:ext cx="4389619" cy="346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" name="Straight Arrow Connector 133"/>
          <p:cNvCxnSpPr>
            <a:endCxn id="152" idx="3"/>
          </p:cNvCxnSpPr>
          <p:nvPr/>
        </p:nvCxnSpPr>
        <p:spPr>
          <a:xfrm flipH="1" flipV="1">
            <a:off x="3321071" y="1645264"/>
            <a:ext cx="2235668" cy="585470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endCxn id="145" idx="3"/>
          </p:cNvCxnSpPr>
          <p:nvPr/>
        </p:nvCxnSpPr>
        <p:spPr>
          <a:xfrm flipH="1">
            <a:off x="3319032" y="829942"/>
            <a:ext cx="4810085" cy="2861596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3344500" y="2701538"/>
            <a:ext cx="2081610" cy="3061675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/>
          <p:nvPr/>
        </p:nvGrpSpPr>
        <p:grpSpPr>
          <a:xfrm>
            <a:off x="696665" y="4773213"/>
            <a:ext cx="2639788" cy="1980000"/>
            <a:chOff x="611561" y="1411118"/>
            <a:chExt cx="2639788" cy="1980000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1" y="1411118"/>
              <a:ext cx="2639788" cy="1980000"/>
            </a:xfrm>
            <a:prstGeom prst="rect">
              <a:avLst/>
            </a:prstGeom>
          </p:spPr>
        </p:pic>
        <p:sp>
          <p:nvSpPr>
            <p:cNvPr id="140" name="Text Box 84"/>
            <p:cNvSpPr txBox="1"/>
            <p:nvPr/>
          </p:nvSpPr>
          <p:spPr>
            <a:xfrm>
              <a:off x="2105030" y="2212321"/>
              <a:ext cx="8077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(Ce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3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22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sp>
          <p:nvSpPr>
            <p:cNvPr id="141" name="Text Box 94"/>
            <p:cNvSpPr txBox="1"/>
            <p:nvPr/>
          </p:nvSpPr>
          <p:spPr>
            <a:xfrm>
              <a:off x="645800" y="2633961"/>
              <a:ext cx="8077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(Ce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17</a:t>
              </a: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>
                <a:effectLst/>
                <a:ea typeface="Calibri"/>
                <a:cs typeface="Arial"/>
              </a:endParaRP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flipV="1">
              <a:off x="1005845" y="2494261"/>
              <a:ext cx="48260" cy="22225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 Box 109"/>
            <p:cNvSpPr txBox="1"/>
            <p:nvPr/>
          </p:nvSpPr>
          <p:spPr>
            <a:xfrm>
              <a:off x="1555755" y="1459846"/>
              <a:ext cx="8629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Sample #3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79244" y="2701538"/>
            <a:ext cx="2639788" cy="1980000"/>
            <a:chOff x="6095388" y="1311030"/>
            <a:chExt cx="2639788" cy="1980000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388" y="1311030"/>
              <a:ext cx="2639788" cy="1980000"/>
            </a:xfrm>
            <a:prstGeom prst="rect">
              <a:avLst/>
            </a:prstGeom>
          </p:spPr>
        </p:pic>
        <p:sp>
          <p:nvSpPr>
            <p:cNvPr id="146" name="Text Box 53"/>
            <p:cNvSpPr txBox="1"/>
            <p:nvPr/>
          </p:nvSpPr>
          <p:spPr>
            <a:xfrm>
              <a:off x="7086916" y="1315456"/>
              <a:ext cx="9391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Sample #10</a:t>
              </a:r>
              <a:endParaRPr lang="en-CA" sz="1100">
                <a:effectLst/>
                <a:latin typeface="Calibri"/>
                <a:ea typeface="Calibri"/>
                <a:cs typeface="Arial"/>
              </a:endParaRPr>
            </a:p>
          </p:txBody>
        </p:sp>
        <p:sp>
          <p:nvSpPr>
            <p:cNvPr id="147" name="Text Box 297"/>
            <p:cNvSpPr txBox="1"/>
            <p:nvPr/>
          </p:nvSpPr>
          <p:spPr>
            <a:xfrm>
              <a:off x="6466521" y="1988198"/>
              <a:ext cx="91313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Ce(</a:t>
              </a:r>
              <a:r>
                <a:rPr lang="en-CA" sz="1200" b="1" dirty="0" err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Mg,Zn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148" name="Straight Arrow Connector 147"/>
            <p:cNvCxnSpPr/>
            <p:nvPr/>
          </p:nvCxnSpPr>
          <p:spPr>
            <a:xfrm flipH="1" flipV="1">
              <a:off x="6422706" y="1822463"/>
              <a:ext cx="299720" cy="18478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 Box 299"/>
            <p:cNvSpPr txBox="1"/>
            <p:nvPr/>
          </p:nvSpPr>
          <p:spPr>
            <a:xfrm>
              <a:off x="7308848" y="2795641"/>
              <a:ext cx="96393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Ce(</a:t>
              </a:r>
              <a:r>
                <a:rPr lang="en-CA" sz="1200" b="1" dirty="0" err="1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Mg,Zn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3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flipV="1">
              <a:off x="7962263" y="2594981"/>
              <a:ext cx="174625" cy="24701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681071" y="655264"/>
            <a:ext cx="2640000" cy="1980000"/>
            <a:chOff x="647690" y="1757397"/>
            <a:chExt cx="2640000" cy="1980000"/>
          </a:xfrm>
        </p:grpSpPr>
        <p:pic>
          <p:nvPicPr>
            <p:cNvPr id="152" name="Picture 2" descr="E:\PhD\Experimental work\010 Ce-Mg-Zn\EDS\Key alloys\#23\Annealed-30days\Sample #23-annealed 30days-1.tif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0" y="1757397"/>
              <a:ext cx="264000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Text Box 84"/>
            <p:cNvSpPr txBox="1"/>
            <p:nvPr/>
          </p:nvSpPr>
          <p:spPr>
            <a:xfrm>
              <a:off x="2077990" y="2426516"/>
              <a:ext cx="8077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Times New Roman"/>
                  <a:ea typeface="Calibri"/>
                  <a:cs typeface="Arial"/>
                </a:rPr>
                <a:t>Mg</a:t>
              </a:r>
              <a:r>
                <a:rPr lang="en-CA" sz="12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sp>
          <p:nvSpPr>
            <p:cNvPr id="154" name="Text Box 94"/>
            <p:cNvSpPr txBox="1"/>
            <p:nvPr/>
          </p:nvSpPr>
          <p:spPr>
            <a:xfrm>
              <a:off x="973181" y="2747397"/>
              <a:ext cx="807720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(Ce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Zn</a:t>
              </a:r>
              <a:r>
                <a:rPr lang="en-CA" sz="1200" b="1" baseline="-25000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17</a:t>
              </a: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)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155" name="Straight Arrow Connector 154"/>
            <p:cNvCxnSpPr/>
            <p:nvPr/>
          </p:nvCxnSpPr>
          <p:spPr>
            <a:xfrm flipV="1">
              <a:off x="1333226" y="2607697"/>
              <a:ext cx="48260" cy="22225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 Box 109"/>
            <p:cNvSpPr txBox="1"/>
            <p:nvPr/>
          </p:nvSpPr>
          <p:spPr>
            <a:xfrm>
              <a:off x="1618885" y="1757397"/>
              <a:ext cx="862965" cy="294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CA" sz="1200" b="1" dirty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Sample </a:t>
              </a:r>
              <a:r>
                <a:rPr lang="en-CA" sz="12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#</a:t>
              </a:r>
              <a:r>
                <a:rPr lang="ar-SA" sz="12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2</a:t>
              </a:r>
              <a:r>
                <a:rPr lang="en-CA" sz="12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Arial"/>
                </a:rPr>
                <a:t>3</a:t>
              </a:r>
              <a:endParaRPr lang="en-CA" sz="1100" dirty="0">
                <a:effectLst/>
                <a:ea typeface="Calibri"/>
                <a:cs typeface="Arial"/>
              </a:endParaRP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flipV="1">
              <a:off x="2457720" y="2196294"/>
              <a:ext cx="48260" cy="22225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ectangle 157"/>
          <p:cNvSpPr/>
          <p:nvPr/>
        </p:nvSpPr>
        <p:spPr>
          <a:xfrm>
            <a:off x="3495927" y="739064"/>
            <a:ext cx="16583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200" b="1" dirty="0" smtClean="0">
                <a:solidFill>
                  <a:schemeClr val="accent4"/>
                </a:solidFill>
              </a:rPr>
              <a:t>Two-phase alloys give tie-lines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78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8" grpId="1"/>
      <p:bldP spid="3" grpId="0" animBg="1"/>
      <p:bldP spid="3" grpId="1" animBg="1"/>
      <p:bldP spid="31" grpId="0" animBg="1"/>
      <p:bldP spid="31" grpId="1" animBg="1"/>
      <p:bldP spid="38" grpId="0" animBg="1"/>
      <p:bldP spid="38" grpId="1" animBg="1"/>
      <p:bldP spid="132" grpId="0"/>
      <p:bldP spid="1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248398" y="3840662"/>
            <a:ext cx="1785941" cy="2271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43598" y="4374062"/>
            <a:ext cx="2090741" cy="1738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4741" r="12207" b="3388"/>
          <a:stretch/>
        </p:blipFill>
        <p:spPr bwMode="auto">
          <a:xfrm>
            <a:off x="1066798" y="427083"/>
            <a:ext cx="7467600" cy="6510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12" name="Straight Connector 11"/>
          <p:cNvCxnSpPr/>
          <p:nvPr/>
        </p:nvCxnSpPr>
        <p:spPr>
          <a:xfrm>
            <a:off x="5562598" y="4976517"/>
            <a:ext cx="2471741" cy="1135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87975" y="5593262"/>
            <a:ext cx="2846364" cy="519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03385" y="665312"/>
            <a:ext cx="32502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200" b="1" dirty="0" smtClean="0"/>
              <a:t>Boundary tie-lines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200" b="1" dirty="0" smtClean="0"/>
              <a:t>Interior tie-lines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200" b="1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703385" y="427083"/>
            <a:ext cx="7831013" cy="651021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>
                <a:solidFill>
                  <a:srgbClr val="0070C0"/>
                </a:solidFill>
              </a:rPr>
              <a:t>Interpolation of tie-lines on a ternary system </a:t>
            </a:r>
            <a:endParaRPr lang="en-CA" sz="3000" b="1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76788" y="3648857"/>
            <a:ext cx="500062" cy="182325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29198" y="3241656"/>
            <a:ext cx="641350" cy="1611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38798" y="2164262"/>
            <a:ext cx="838200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11375" y="3648857"/>
            <a:ext cx="65532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11375" y="3241656"/>
            <a:ext cx="65532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11375" y="2164262"/>
            <a:ext cx="65532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1398" y="1402262"/>
            <a:ext cx="3157541" cy="524351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19398" y="1405179"/>
            <a:ext cx="3157541" cy="5243511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2800348" y="2157912"/>
            <a:ext cx="2870200" cy="2476500"/>
          </a:xfrm>
          <a:custGeom>
            <a:avLst/>
            <a:gdLst>
              <a:gd name="connsiteX0" fmla="*/ 2870200 w 2870200"/>
              <a:gd name="connsiteY0" fmla="*/ 0 h 2476500"/>
              <a:gd name="connsiteX1" fmla="*/ 1885950 w 2870200"/>
              <a:gd name="connsiteY1" fmla="*/ 1117600 h 2476500"/>
              <a:gd name="connsiteX2" fmla="*/ 0 w 2870200"/>
              <a:gd name="connsiteY2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0200" h="2476500">
                <a:moveTo>
                  <a:pt x="2870200" y="0"/>
                </a:moveTo>
                <a:cubicBezTo>
                  <a:pt x="2617258" y="352425"/>
                  <a:pt x="2364317" y="704850"/>
                  <a:pt x="1885950" y="1117600"/>
                </a:cubicBezTo>
                <a:cubicBezTo>
                  <a:pt x="1407583" y="1530350"/>
                  <a:pt x="703791" y="2003425"/>
                  <a:pt x="0" y="2476500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/>
          <p:cNvSpPr/>
          <p:nvPr/>
        </p:nvSpPr>
        <p:spPr>
          <a:xfrm>
            <a:off x="5581648" y="2107112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>
            <a:off x="4109243" y="3591707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/>
          <p:cNvSpPr/>
          <p:nvPr/>
        </p:nvSpPr>
        <p:spPr>
          <a:xfrm>
            <a:off x="4632599" y="318212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1933107" y="3473650"/>
            <a:ext cx="65532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6427" y="3016450"/>
            <a:ext cx="65532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826427" y="2753560"/>
            <a:ext cx="65532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75079" y="1309094"/>
            <a:ext cx="3157541" cy="524351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115450" y="1309094"/>
            <a:ext cx="3157541" cy="5243511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953650" y="699494"/>
            <a:ext cx="3157541" cy="524351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4605" y="3473650"/>
            <a:ext cx="558458" cy="1707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73834" y="3016450"/>
            <a:ext cx="707854" cy="144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49873" y="2736056"/>
            <a:ext cx="708025" cy="144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877783" y="3507702"/>
            <a:ext cx="1599215" cy="26046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4" idx="6"/>
          </p:cNvCxnSpPr>
          <p:nvPr/>
        </p:nvCxnSpPr>
        <p:spPr>
          <a:xfrm flipH="1">
            <a:off x="4764884" y="2164262"/>
            <a:ext cx="931064" cy="15179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4837455" y="3421562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/>
          <p:cNvSpPr/>
          <p:nvPr/>
        </p:nvSpPr>
        <p:spPr>
          <a:xfrm>
            <a:off x="5395913" y="5124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4476470" y="2082225"/>
            <a:ext cx="2138240" cy="3676609"/>
            <a:chOff x="9167176" y="184901"/>
            <a:chExt cx="2138240" cy="3676609"/>
          </a:xfrm>
        </p:grpSpPr>
        <p:sp>
          <p:nvSpPr>
            <p:cNvPr id="3" name="TextBox 2"/>
            <p:cNvSpPr txBox="1"/>
            <p:nvPr/>
          </p:nvSpPr>
          <p:spPr>
            <a:xfrm>
              <a:off x="9167176" y="147369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56945" y="18490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998922" y="162262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887927" y="3492178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</a:t>
              </a:r>
              <a:endParaRPr lang="en-US" b="1" dirty="0"/>
            </a:p>
          </p:txBody>
        </p:sp>
      </p:grpSp>
      <p:sp>
        <p:nvSpPr>
          <p:cNvPr id="4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12438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25" grpId="1" animBg="1"/>
      <p:bldP spid="24" grpId="0" animBg="1"/>
      <p:bldP spid="24" grpId="1" animBg="1"/>
      <p:bldP spid="22" grpId="0" animBg="1"/>
      <p:bldP spid="22" grpId="1" animBg="1"/>
      <p:bldP spid="23" grpId="0" animBg="1"/>
      <p:bldP spid="23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Ce-Mg-Zn </a:t>
            </a:r>
            <a:r>
              <a:rPr lang="en-CA" sz="3000" b="1" dirty="0">
                <a:solidFill>
                  <a:srgbClr val="0070C0"/>
                </a:solidFill>
              </a:rPr>
              <a:t>isotherm at </a:t>
            </a:r>
            <a:r>
              <a:rPr lang="en-CA" sz="3000" b="1" dirty="0" smtClean="0">
                <a:solidFill>
                  <a:srgbClr val="0070C0"/>
                </a:solidFill>
              </a:rPr>
              <a:t>300°C</a:t>
            </a:r>
            <a:endParaRPr lang="en-CA" sz="30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4092" r="11661" b="5627"/>
          <a:stretch/>
        </p:blipFill>
        <p:spPr bwMode="auto">
          <a:xfrm>
            <a:off x="1712568" y="771777"/>
            <a:ext cx="5905327" cy="53725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560" y="905708"/>
            <a:ext cx="29791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</a:rPr>
              <a:t>(1) Diffusion multiple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</a:rPr>
              <a:t>(3) Diffusion couples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b="1" dirty="0">
                <a:solidFill>
                  <a:srgbClr val="000000"/>
                </a:solidFill>
              </a:rPr>
              <a:t>(</a:t>
            </a:r>
            <a:r>
              <a:rPr lang="en-CA" b="1" dirty="0" smtClean="0">
                <a:solidFill>
                  <a:srgbClr val="000000"/>
                </a:solidFill>
              </a:rPr>
              <a:t>28) Key alloys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</a:rPr>
              <a:t>Tie-line interpolation technique</a:t>
            </a:r>
            <a:endParaRPr lang="en-CA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800" y="6246934"/>
            <a:ext cx="77386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 smtClean="0"/>
              <a:t>Published as</a:t>
            </a:r>
            <a:r>
              <a:rPr lang="en-CA" sz="1600" b="1" dirty="0"/>
              <a:t>: </a:t>
            </a:r>
            <a:r>
              <a:rPr lang="en-CA" sz="1600" dirty="0"/>
              <a:t>Ahmad Mostafa and Mamoun Medraj , Phase equilibria of the Ce-Mg-Zn ternary system at 300°C, </a:t>
            </a:r>
            <a:r>
              <a:rPr lang="en-CA" sz="1600" b="1" i="1" dirty="0" smtClean="0"/>
              <a:t>Metals</a:t>
            </a:r>
            <a:r>
              <a:rPr lang="en-CA" sz="1600" i="1" dirty="0" smtClean="0"/>
              <a:t>, accepted on May 15, 2014</a:t>
            </a:r>
            <a:r>
              <a:rPr lang="en-CA" sz="1600" dirty="0" smtClean="0"/>
              <a:t>.</a:t>
            </a:r>
            <a:endParaRPr lang="en-CA" sz="1600" b="1" dirty="0"/>
          </a:p>
        </p:txBody>
      </p:sp>
      <p:sp>
        <p:nvSpPr>
          <p:cNvPr id="12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01508" y="665441"/>
            <a:ext cx="294249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/>
              <a:t>Remarks</a:t>
            </a:r>
            <a:endParaRPr lang="en-CA" b="1" u="sng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Isothermal section constructed in the full composition range</a:t>
            </a:r>
          </a:p>
          <a:p>
            <a:pPr marL="342900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Eight ternary compounds were found at 300°C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6738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833506" y="3168847"/>
            <a:ext cx="7174162" cy="3319822"/>
            <a:chOff x="833506" y="3168847"/>
            <a:chExt cx="7174162" cy="3319822"/>
          </a:xfrm>
        </p:grpSpPr>
        <p:sp>
          <p:nvSpPr>
            <p:cNvPr id="78" name="Rectangle 77"/>
            <p:cNvSpPr/>
            <p:nvPr/>
          </p:nvSpPr>
          <p:spPr>
            <a:xfrm>
              <a:off x="862353" y="6249873"/>
              <a:ext cx="3057843" cy="238796"/>
            </a:xfrm>
            <a:prstGeom prst="rect">
              <a:avLst/>
            </a:prstGeom>
            <a:solidFill>
              <a:srgbClr val="FFFF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33506" y="3168847"/>
              <a:ext cx="3057843" cy="238796"/>
            </a:xfrm>
            <a:prstGeom prst="rect">
              <a:avLst/>
            </a:prstGeom>
            <a:solidFill>
              <a:srgbClr val="FFFF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0" name="Rectangle 79"/>
            <p:cNvSpPr/>
            <p:nvPr/>
          </p:nvSpPr>
          <p:spPr>
            <a:xfrm rot="18120000">
              <a:off x="40581" y="4797544"/>
              <a:ext cx="2829770" cy="285002"/>
            </a:xfrm>
            <a:prstGeom prst="rect">
              <a:avLst/>
            </a:prstGeom>
            <a:solidFill>
              <a:srgbClr val="FFFF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949825" y="6249873"/>
              <a:ext cx="3057843" cy="238796"/>
            </a:xfrm>
            <a:prstGeom prst="rect">
              <a:avLst/>
            </a:prstGeom>
            <a:solidFill>
              <a:srgbClr val="FFFF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Rectangle 81"/>
            <p:cNvSpPr/>
            <p:nvPr/>
          </p:nvSpPr>
          <p:spPr>
            <a:xfrm rot="18060000">
              <a:off x="4227758" y="4694539"/>
              <a:ext cx="2829770" cy="285002"/>
            </a:xfrm>
            <a:prstGeom prst="rect">
              <a:avLst/>
            </a:prstGeom>
            <a:solidFill>
              <a:srgbClr val="FFFF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Rectangle 82"/>
            <p:cNvSpPr/>
            <p:nvPr/>
          </p:nvSpPr>
          <p:spPr>
            <a:xfrm rot="3540000">
              <a:off x="5944467" y="4752067"/>
              <a:ext cx="2829770" cy="285002"/>
            </a:xfrm>
            <a:prstGeom prst="rect">
              <a:avLst/>
            </a:prstGeom>
            <a:solidFill>
              <a:srgbClr val="FFFF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Mg-Mn-{Ce,Nd} and Ce-Mg-Zn ternary systems</a:t>
            </a:r>
            <a:endParaRPr lang="en-CA" sz="3000" b="1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3383" y="503281"/>
            <a:ext cx="3521575" cy="3185543"/>
            <a:chOff x="5720847" y="665310"/>
            <a:chExt cx="3521575" cy="31855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t="3948" r="7992"/>
            <a:stretch/>
          </p:blipFill>
          <p:spPr bwMode="auto">
            <a:xfrm>
              <a:off x="5720847" y="665310"/>
              <a:ext cx="3521575" cy="297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14829" y="3481521"/>
              <a:ext cx="30128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b="1" dirty="0" smtClean="0">
                  <a:solidFill>
                    <a:srgbClr val="0070C0"/>
                  </a:solidFill>
                </a:rPr>
                <a:t>Ce-Mg-Mn system at 450°C</a:t>
              </a:r>
              <a:endParaRPr lang="en-CA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1</a:t>
            </a:r>
            <a:endParaRPr lang="en-CA" sz="29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042" y="3608118"/>
            <a:ext cx="3532671" cy="3199943"/>
            <a:chOff x="3221746" y="2490172"/>
            <a:chExt cx="3532671" cy="31999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4" t="2222" r="6650" b="2500"/>
            <a:stretch/>
          </p:blipFill>
          <p:spPr bwMode="auto">
            <a:xfrm>
              <a:off x="3221746" y="2490172"/>
              <a:ext cx="3532671" cy="297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3344525" y="5320783"/>
              <a:ext cx="32871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b="1" dirty="0" smtClean="0">
                  <a:solidFill>
                    <a:srgbClr val="0070C0"/>
                  </a:solidFill>
                </a:rPr>
                <a:t>Mg-Mn-Nd system at 450°C</a:t>
              </a:r>
              <a:endParaRPr lang="en-CA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87103" y="3168847"/>
            <a:ext cx="1891973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7030A0"/>
                </a:solidFill>
              </a:rPr>
              <a:t>Diffusion couples </a:t>
            </a:r>
          </a:p>
          <a:p>
            <a:r>
              <a:rPr lang="en-CA" b="1" dirty="0" smtClean="0">
                <a:solidFill>
                  <a:srgbClr val="7030A0"/>
                </a:solidFill>
              </a:rPr>
              <a:t>Key alloys </a:t>
            </a:r>
          </a:p>
          <a:p>
            <a:r>
              <a:rPr lang="en-CA" b="1" dirty="0" smtClean="0">
                <a:solidFill>
                  <a:srgbClr val="7030A0"/>
                </a:solidFill>
              </a:rPr>
              <a:t>WDS and XRD</a:t>
            </a:r>
            <a:endParaRPr lang="en-CA" b="1" dirty="0">
              <a:solidFill>
                <a:srgbClr val="7030A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04872" y="1813454"/>
            <a:ext cx="487551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/>
              <a:t>Remarks</a:t>
            </a:r>
            <a:endParaRPr lang="en-CA" b="1" u="sng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Isothermal sections were constructed in the full composition range at 450°C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No ternary compound was found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Ternary solid solubilities were determined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CA" b="1" dirty="0" smtClean="0">
                <a:solidFill>
                  <a:srgbClr val="7030A0"/>
                </a:solidFill>
              </a:rPr>
              <a:t>Mn was found in equilibrium with most of the phases in both systems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68900" y="2568214"/>
            <a:ext cx="5346146" cy="1986844"/>
            <a:chOff x="3668900" y="2568214"/>
            <a:chExt cx="5346146" cy="1986844"/>
          </a:xfrm>
        </p:grpSpPr>
        <p:sp>
          <p:nvSpPr>
            <p:cNvPr id="27" name="Rounded Rectangle 26"/>
            <p:cNvSpPr/>
            <p:nvPr/>
          </p:nvSpPr>
          <p:spPr>
            <a:xfrm>
              <a:off x="3668900" y="2568214"/>
              <a:ext cx="5346146" cy="1986844"/>
            </a:xfrm>
            <a:prstGeom prst="round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772943" y="2690539"/>
              <a:ext cx="5093703" cy="1320873"/>
              <a:chOff x="3772943" y="2690539"/>
              <a:chExt cx="5093703" cy="132087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6880205" y="3354218"/>
                <a:ext cx="1986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 smtClean="0"/>
                  <a:t>Mg-Mn-Nd (450°C)</a:t>
                </a:r>
                <a:endParaRPr lang="en-CA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80204" y="2721897"/>
                <a:ext cx="1947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 smtClean="0"/>
                  <a:t>Ce-Mg-Mn (450°C)</a:t>
                </a:r>
                <a:endParaRPr lang="en-CA" b="1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772943" y="3327336"/>
                <a:ext cx="684076" cy="68407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 b="1" dirty="0" smtClean="0"/>
                  <a:t>Mg</a:t>
                </a:r>
                <a:endParaRPr lang="en-CA" sz="1600" b="1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793352" y="2984190"/>
                <a:ext cx="684076" cy="4320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 b="1" dirty="0" smtClean="0"/>
                  <a:t>Mn</a:t>
                </a:r>
                <a:endParaRPr lang="en-CA" sz="1600" b="1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5839598" y="3322860"/>
                <a:ext cx="684076" cy="432048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 b="1" dirty="0" smtClean="0"/>
                  <a:t>Nd</a:t>
                </a:r>
                <a:endParaRPr lang="en-CA" sz="1600" b="1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5839598" y="2690539"/>
                <a:ext cx="684076" cy="432048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 b="1" dirty="0" smtClean="0"/>
                  <a:t>Ce</a:t>
                </a:r>
                <a:endParaRPr lang="en-CA" sz="1600" b="1" dirty="0"/>
              </a:p>
            </p:txBody>
          </p:sp>
          <p:cxnSp>
            <p:nvCxnSpPr>
              <p:cNvPr id="37" name="Straight Connector 36"/>
              <p:cNvCxnSpPr>
                <a:stCxn id="32" idx="7"/>
                <a:endCxn id="33" idx="1"/>
              </p:cNvCxnSpPr>
              <p:nvPr/>
            </p:nvCxnSpPr>
            <p:spPr>
              <a:xfrm flipV="1">
                <a:off x="4356838" y="3200214"/>
                <a:ext cx="436514" cy="22730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33" idx="3"/>
                <a:endCxn id="35" idx="1"/>
              </p:cNvCxnSpPr>
              <p:nvPr/>
            </p:nvCxnSpPr>
            <p:spPr>
              <a:xfrm>
                <a:off x="5477428" y="3200214"/>
                <a:ext cx="362170" cy="33867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35" idx="3"/>
              </p:cNvCxnSpPr>
              <p:nvPr/>
            </p:nvCxnSpPr>
            <p:spPr>
              <a:xfrm>
                <a:off x="6523674" y="3538884"/>
                <a:ext cx="356531" cy="0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36" idx="3"/>
              </p:cNvCxnSpPr>
              <p:nvPr/>
            </p:nvCxnSpPr>
            <p:spPr>
              <a:xfrm flipH="1">
                <a:off x="6523674" y="2906563"/>
                <a:ext cx="356531" cy="0"/>
              </a:xfrm>
              <a:prstGeom prst="line">
                <a:avLst/>
              </a:prstGeom>
              <a:ln w="190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33" idx="3"/>
                <a:endCxn id="36" idx="1"/>
              </p:cNvCxnSpPr>
              <p:nvPr/>
            </p:nvCxnSpPr>
            <p:spPr>
              <a:xfrm flipV="1">
                <a:off x="5477428" y="2906563"/>
                <a:ext cx="362170" cy="29365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/>
          <p:cNvGrpSpPr/>
          <p:nvPr/>
        </p:nvGrpSpPr>
        <p:grpSpPr>
          <a:xfrm>
            <a:off x="4356838" y="3911231"/>
            <a:ext cx="4379965" cy="486999"/>
            <a:chOff x="4356838" y="3911231"/>
            <a:chExt cx="4379965" cy="486999"/>
          </a:xfrm>
        </p:grpSpPr>
        <p:sp>
          <p:nvSpPr>
            <p:cNvPr id="28" name="TextBox 27"/>
            <p:cNvSpPr txBox="1"/>
            <p:nvPr/>
          </p:nvSpPr>
          <p:spPr>
            <a:xfrm>
              <a:off x="6880205" y="3997540"/>
              <a:ext cx="1856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/>
                <a:t>Ce-Mg-Zn (300°C)</a:t>
              </a:r>
              <a:endParaRPr lang="en-CA" b="1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4793352" y="3966182"/>
              <a:ext cx="684076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Zn</a:t>
              </a:r>
              <a:endParaRPr lang="en-CA" sz="1600" b="1" dirty="0"/>
            </a:p>
          </p:txBody>
        </p:sp>
        <p:cxnSp>
          <p:nvCxnSpPr>
            <p:cNvPr id="41" name="Straight Connector 40"/>
            <p:cNvCxnSpPr>
              <a:stCxn id="32" idx="5"/>
              <a:endCxn id="34" idx="1"/>
            </p:cNvCxnSpPr>
            <p:nvPr/>
          </p:nvCxnSpPr>
          <p:spPr>
            <a:xfrm>
              <a:off x="4356838" y="3911231"/>
              <a:ext cx="436514" cy="2709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5891122" y="3966182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Ce</a:t>
              </a:r>
              <a:endParaRPr lang="en-CA" sz="1600" b="1" dirty="0"/>
            </a:p>
          </p:txBody>
        </p:sp>
        <p:cxnSp>
          <p:nvCxnSpPr>
            <p:cNvPr id="44" name="Straight Connector 43"/>
            <p:cNvCxnSpPr>
              <a:stCxn id="34" idx="3"/>
              <a:endCxn id="43" idx="1"/>
            </p:cNvCxnSpPr>
            <p:nvPr/>
          </p:nvCxnSpPr>
          <p:spPr>
            <a:xfrm>
              <a:off x="5477428" y="4182206"/>
              <a:ext cx="41369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43" idx="3"/>
            </p:cNvCxnSpPr>
            <p:nvPr/>
          </p:nvCxnSpPr>
          <p:spPr>
            <a:xfrm flipH="1">
              <a:off x="6575198" y="4182206"/>
              <a:ext cx="305007" cy="0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228524" y="2795752"/>
            <a:ext cx="2500444" cy="3768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ysClr val="windowText" lastClr="000000"/>
                </a:solidFill>
              </a:rPr>
              <a:t>Degree of complexity</a:t>
            </a:r>
            <a:endParaRPr lang="en-CA" b="1" dirty="0">
              <a:solidFill>
                <a:sysClr val="windowText" lastClr="000000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2684586" y="3429000"/>
            <a:ext cx="832338" cy="482231"/>
          </a:xfrm>
          <a:prstGeom prst="rightArrow">
            <a:avLst>
              <a:gd name="adj1" fmla="val 50000"/>
              <a:gd name="adj2" fmla="val 6215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Rectangle 51"/>
          <p:cNvSpPr/>
          <p:nvPr/>
        </p:nvSpPr>
        <p:spPr>
          <a:xfrm>
            <a:off x="3971436" y="1333445"/>
            <a:ext cx="5108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/>
              <a:t>Published as: </a:t>
            </a:r>
            <a:r>
              <a:rPr lang="en-CA" sz="1600" dirty="0"/>
              <a:t>Ahmad Mostafa and Mamoun Medraj </a:t>
            </a:r>
            <a:r>
              <a:rPr lang="en-CA" sz="1600" dirty="0" smtClean="0"/>
              <a:t>, Experimental </a:t>
            </a:r>
            <a:r>
              <a:rPr lang="en-CA" sz="1600" dirty="0"/>
              <a:t>investigation of the Ce-Mg-Mn isothermal section at 723K (450°C) via diffusion couples </a:t>
            </a:r>
            <a:r>
              <a:rPr lang="en-CA" sz="1600" dirty="0" smtClean="0"/>
              <a:t>technique, </a:t>
            </a:r>
            <a:r>
              <a:rPr lang="en-CA" sz="1600" b="1" i="1" dirty="0" smtClean="0"/>
              <a:t>Metallurgical </a:t>
            </a:r>
            <a:r>
              <a:rPr lang="en-CA" sz="1600" b="1" i="1" dirty="0"/>
              <a:t>and Materials Transactions </a:t>
            </a:r>
            <a:r>
              <a:rPr lang="en-CA" sz="1600" b="1" i="1" dirty="0" smtClean="0"/>
              <a:t>A</a:t>
            </a:r>
            <a:r>
              <a:rPr lang="en-CA" sz="1600" dirty="0" smtClean="0"/>
              <a:t>, Vol. 45 (7), </a:t>
            </a:r>
            <a:r>
              <a:rPr lang="en-CA" sz="1600" i="1" dirty="0" smtClean="0"/>
              <a:t>pp.</a:t>
            </a:r>
            <a:r>
              <a:rPr lang="en-CA" sz="1600" dirty="0" smtClean="0"/>
              <a:t> 3144-3160,</a:t>
            </a:r>
            <a:r>
              <a:rPr lang="en-CA" sz="1600" dirty="0"/>
              <a:t> </a:t>
            </a:r>
            <a:r>
              <a:rPr lang="en-CA" sz="1600" dirty="0" smtClean="0"/>
              <a:t>2014.</a:t>
            </a:r>
            <a:endParaRPr lang="en-CA" sz="1600" b="1" dirty="0"/>
          </a:p>
        </p:txBody>
      </p:sp>
      <p:sp>
        <p:nvSpPr>
          <p:cNvPr id="53" name="Rectangle 52"/>
          <p:cNvSpPr/>
          <p:nvPr/>
        </p:nvSpPr>
        <p:spPr>
          <a:xfrm>
            <a:off x="4035054" y="4555058"/>
            <a:ext cx="5108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/>
              <a:t>Published as: </a:t>
            </a:r>
            <a:r>
              <a:rPr lang="en-CA" sz="1600" dirty="0"/>
              <a:t>Ahmad Mostafa and Mamoun Medraj Experimental investigation of the Mg-Mn-Nd isothermal section at 450°C, </a:t>
            </a:r>
            <a:r>
              <a:rPr lang="en-CA" sz="1600" b="1" i="1" dirty="0"/>
              <a:t>Journal of Alloys and Compounds</a:t>
            </a:r>
            <a:r>
              <a:rPr lang="en-CA" sz="1600" i="1" dirty="0"/>
              <a:t>;</a:t>
            </a:r>
            <a:r>
              <a:rPr lang="en-CA" sz="1600" dirty="0"/>
              <a:t> </a:t>
            </a:r>
            <a:r>
              <a:rPr lang="en-CA" sz="1600" dirty="0" smtClean="0"/>
              <a:t>Vol. 608, pp. 247-257, 2014.</a:t>
            </a:r>
            <a:endParaRPr lang="en-CA" sz="1600" dirty="0"/>
          </a:p>
        </p:txBody>
      </p:sp>
      <p:sp>
        <p:nvSpPr>
          <p:cNvPr id="54" name="Right Arrow 53"/>
          <p:cNvSpPr/>
          <p:nvPr/>
        </p:nvSpPr>
        <p:spPr>
          <a:xfrm>
            <a:off x="3434150" y="1582616"/>
            <a:ext cx="422030" cy="29307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Right Arrow 54"/>
          <p:cNvSpPr/>
          <p:nvPr/>
        </p:nvSpPr>
        <p:spPr>
          <a:xfrm>
            <a:off x="3625725" y="4783005"/>
            <a:ext cx="422030" cy="29307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" name="Group 4"/>
          <p:cNvGrpSpPr/>
          <p:nvPr/>
        </p:nvGrpSpPr>
        <p:grpSpPr>
          <a:xfrm>
            <a:off x="4793351" y="3531840"/>
            <a:ext cx="3392939" cy="3326160"/>
            <a:chOff x="611558" y="3536231"/>
            <a:chExt cx="3392939" cy="33261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9" t="4092" r="11661" b="5627"/>
            <a:stretch/>
          </p:blipFill>
          <p:spPr bwMode="auto">
            <a:xfrm>
              <a:off x="611558" y="3536231"/>
              <a:ext cx="3392939" cy="30868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953597" y="6493059"/>
              <a:ext cx="29555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b="1" dirty="0" smtClean="0">
                  <a:solidFill>
                    <a:srgbClr val="0070C0"/>
                  </a:solidFill>
                </a:rPr>
                <a:t>Ce-Mg-Zn system at 300°C</a:t>
              </a:r>
              <a:endParaRPr lang="en-CA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622041" y="1028113"/>
            <a:ext cx="3713410" cy="1402081"/>
            <a:chOff x="4664406" y="2801304"/>
            <a:chExt cx="4165978" cy="1725980"/>
          </a:xfrm>
        </p:grpSpPr>
        <p:grpSp>
          <p:nvGrpSpPr>
            <p:cNvPr id="56" name="Group 55"/>
            <p:cNvGrpSpPr/>
            <p:nvPr/>
          </p:nvGrpSpPr>
          <p:grpSpPr>
            <a:xfrm>
              <a:off x="4664406" y="2801304"/>
              <a:ext cx="4165978" cy="1725980"/>
              <a:chOff x="4512006" y="2648904"/>
              <a:chExt cx="4165978" cy="1725980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4512006" y="2648904"/>
                <a:ext cx="4165978" cy="1725980"/>
              </a:xfrm>
              <a:prstGeom prst="roundRect">
                <a:avLst/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4636037" y="2747778"/>
                <a:ext cx="3914543" cy="962959"/>
                <a:chOff x="4636037" y="2747778"/>
                <a:chExt cx="3914543" cy="962959"/>
              </a:xfrm>
            </p:grpSpPr>
            <p:sp>
              <p:nvSpPr>
                <p:cNvPr id="59" name="TextBox 58"/>
                <p:cNvSpPr txBox="1"/>
                <p:nvPr/>
              </p:nvSpPr>
              <p:spPr>
                <a:xfrm>
                  <a:off x="4636037" y="3218197"/>
                  <a:ext cx="3914543" cy="4925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2000" b="1" dirty="0" smtClean="0"/>
                    <a:t>CHAPTER 3: Mg-Mn-Nd (450°C)</a:t>
                  </a:r>
                  <a:endParaRPr lang="en-CA" sz="2000" b="1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636037" y="2747778"/>
                  <a:ext cx="3869584" cy="492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2000" b="1" dirty="0" smtClean="0"/>
                    <a:t>CHAPTER 2: Ce-Mg-Mn (450°C)</a:t>
                  </a:r>
                  <a:endParaRPr lang="en-CA" sz="2000" b="1" dirty="0"/>
                </a:p>
              </p:txBody>
            </p:sp>
          </p:grpSp>
        </p:grpSp>
        <p:sp>
          <p:nvSpPr>
            <p:cNvPr id="71" name="TextBox 70"/>
            <p:cNvSpPr txBox="1"/>
            <p:nvPr/>
          </p:nvSpPr>
          <p:spPr>
            <a:xfrm>
              <a:off x="4788437" y="3846105"/>
              <a:ext cx="3754489" cy="492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 smtClean="0"/>
                <a:t>CHAPTER 4: Ce-Mg-Zn (300°C)</a:t>
              </a:r>
              <a:endParaRPr lang="en-CA" sz="2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204159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6" grpId="1"/>
      <p:bldP spid="20" grpId="0" animBg="1"/>
      <p:bldP spid="48" grpId="0" animBg="1"/>
      <p:bldP spid="52" grpId="0"/>
      <p:bldP spid="52" grpId="1"/>
      <p:bldP spid="53" grpId="0"/>
      <p:bldP spid="53" grpId="1"/>
      <p:bldP spid="54" grpId="0" animBg="1"/>
      <p:bldP spid="54" grpId="1" animBg="1"/>
      <p:bldP spid="55" grpId="0" animBg="1"/>
      <p:bldP spid="5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47990" y="6121230"/>
            <a:ext cx="8232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/>
              <a:t>Published as: </a:t>
            </a:r>
            <a:r>
              <a:rPr lang="en-CA" sz="1600" dirty="0"/>
              <a:t>Ahmad Mostafa and Mamoun Medraj , On the atomic interdiffusion in Mg-{Ce, Nd, Zn} and Zn-{Ce, Nd} binary systems, </a:t>
            </a:r>
            <a:r>
              <a:rPr lang="en-CA" sz="1600" b="1" i="1" dirty="0"/>
              <a:t>Journal of Materials Research</a:t>
            </a:r>
            <a:r>
              <a:rPr lang="en-CA" sz="1600" i="1" dirty="0"/>
              <a:t>, </a:t>
            </a:r>
            <a:r>
              <a:rPr lang="en-CA" sz="1600" dirty="0" smtClean="0"/>
              <a:t>submitted March, 2014.</a:t>
            </a:r>
            <a:endParaRPr lang="en-CA" sz="1600" b="1" dirty="0"/>
          </a:p>
        </p:txBody>
      </p:sp>
      <p:pic>
        <p:nvPicPr>
          <p:cNvPr id="35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1732147" y="1668360"/>
            <a:ext cx="3957405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900" b="1" dirty="0" smtClean="0">
                <a:solidFill>
                  <a:schemeClr val="bg1"/>
                </a:solidFill>
              </a:rPr>
              <a:t>Results and discussion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29785" y="3169012"/>
            <a:ext cx="1525760" cy="79811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Mg-Zn</a:t>
            </a:r>
            <a:endParaRPr lang="en-CA" sz="3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5611985" y="4115309"/>
            <a:ext cx="1525760" cy="79811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Ce-Zn</a:t>
            </a:r>
            <a:endParaRPr lang="en-CA" sz="3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629785" y="5126779"/>
            <a:ext cx="1525760" cy="79811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Nd-Zn</a:t>
            </a:r>
            <a:endParaRPr lang="en-CA" sz="30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629785" y="1318149"/>
            <a:ext cx="1525760" cy="79811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Mg-Ce</a:t>
            </a:r>
            <a:endParaRPr lang="en-CA" sz="3000" b="1" dirty="0"/>
          </a:p>
        </p:txBody>
      </p:sp>
      <p:sp>
        <p:nvSpPr>
          <p:cNvPr id="14" name="Rounded Rectangle 13"/>
          <p:cNvSpPr/>
          <p:nvPr/>
        </p:nvSpPr>
        <p:spPr>
          <a:xfrm flipH="1">
            <a:off x="5629780" y="2275821"/>
            <a:ext cx="1525760" cy="79811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Mg-Nd</a:t>
            </a:r>
            <a:endParaRPr lang="en-CA" sz="3000" b="1" dirty="0"/>
          </a:p>
        </p:txBody>
      </p:sp>
      <p:sp>
        <p:nvSpPr>
          <p:cNvPr id="16" name="Oval 15"/>
          <p:cNvSpPr/>
          <p:nvPr/>
        </p:nvSpPr>
        <p:spPr>
          <a:xfrm>
            <a:off x="2289001" y="2162502"/>
            <a:ext cx="1024747" cy="102474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Mg</a:t>
            </a:r>
            <a:endParaRPr lang="en-CA" sz="3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3821450" y="3169012"/>
            <a:ext cx="1263675" cy="7981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Zn</a:t>
            </a:r>
            <a:endParaRPr lang="en-CA" sz="30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3821450" y="1318149"/>
            <a:ext cx="1263675" cy="7981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Ce</a:t>
            </a:r>
            <a:endParaRPr lang="en-CA" sz="30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3821450" y="2275821"/>
            <a:ext cx="1263675" cy="7981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Nd</a:t>
            </a:r>
            <a:endParaRPr lang="en-CA" sz="3000" b="1" dirty="0"/>
          </a:p>
        </p:txBody>
      </p:sp>
      <p:cxnSp>
        <p:nvCxnSpPr>
          <p:cNvPr id="20" name="Straight Connector 19"/>
          <p:cNvCxnSpPr>
            <a:stCxn id="16" idx="6"/>
            <a:endCxn id="19" idx="1"/>
          </p:cNvCxnSpPr>
          <p:nvPr/>
        </p:nvCxnSpPr>
        <p:spPr>
          <a:xfrm>
            <a:off x="3313748" y="2674876"/>
            <a:ext cx="5077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8" idx="3"/>
            <a:endCxn id="13" idx="1"/>
          </p:cNvCxnSpPr>
          <p:nvPr/>
        </p:nvCxnSpPr>
        <p:spPr>
          <a:xfrm>
            <a:off x="5085125" y="1717204"/>
            <a:ext cx="544660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  <a:endCxn id="18" idx="1"/>
          </p:cNvCxnSpPr>
          <p:nvPr/>
        </p:nvCxnSpPr>
        <p:spPr>
          <a:xfrm flipV="1">
            <a:off x="3163677" y="1717204"/>
            <a:ext cx="657773" cy="5953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6" idx="5"/>
            <a:endCxn id="17" idx="1"/>
          </p:cNvCxnSpPr>
          <p:nvPr/>
        </p:nvCxnSpPr>
        <p:spPr>
          <a:xfrm>
            <a:off x="3163677" y="3037178"/>
            <a:ext cx="657773" cy="5308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3"/>
            <a:endCxn id="14" idx="3"/>
          </p:cNvCxnSpPr>
          <p:nvPr/>
        </p:nvCxnSpPr>
        <p:spPr>
          <a:xfrm>
            <a:off x="5085125" y="2674876"/>
            <a:ext cx="544655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3"/>
            <a:endCxn id="10" idx="1"/>
          </p:cNvCxnSpPr>
          <p:nvPr/>
        </p:nvCxnSpPr>
        <p:spPr>
          <a:xfrm>
            <a:off x="5085125" y="3568067"/>
            <a:ext cx="544660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821450" y="4115309"/>
            <a:ext cx="1263675" cy="7981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Ce</a:t>
            </a:r>
            <a:endParaRPr lang="en-CA" sz="3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3821450" y="5126779"/>
            <a:ext cx="1263675" cy="7981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Nd</a:t>
            </a:r>
            <a:endParaRPr lang="en-CA" sz="3000" b="1" dirty="0"/>
          </a:p>
        </p:txBody>
      </p:sp>
      <p:cxnSp>
        <p:nvCxnSpPr>
          <p:cNvPr id="29" name="Straight Connector 28"/>
          <p:cNvCxnSpPr>
            <a:stCxn id="27" idx="3"/>
            <a:endCxn id="11" idx="1"/>
          </p:cNvCxnSpPr>
          <p:nvPr/>
        </p:nvCxnSpPr>
        <p:spPr>
          <a:xfrm>
            <a:off x="5085125" y="4514364"/>
            <a:ext cx="526860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8" idx="3"/>
            <a:endCxn id="12" idx="1"/>
          </p:cNvCxnSpPr>
          <p:nvPr/>
        </p:nvCxnSpPr>
        <p:spPr>
          <a:xfrm>
            <a:off x="5085125" y="5525834"/>
            <a:ext cx="544660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27276" y="4652213"/>
            <a:ext cx="1024747" cy="6472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Zn</a:t>
            </a:r>
            <a:endParaRPr lang="en-CA" sz="3000" b="1" dirty="0"/>
          </a:p>
        </p:txBody>
      </p:sp>
      <p:cxnSp>
        <p:nvCxnSpPr>
          <p:cNvPr id="32" name="Straight Connector 31"/>
          <p:cNvCxnSpPr>
            <a:stCxn id="31" idx="3"/>
            <a:endCxn id="27" idx="1"/>
          </p:cNvCxnSpPr>
          <p:nvPr/>
        </p:nvCxnSpPr>
        <p:spPr>
          <a:xfrm flipV="1">
            <a:off x="3352023" y="4514364"/>
            <a:ext cx="469427" cy="4614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3"/>
            <a:endCxn id="28" idx="1"/>
          </p:cNvCxnSpPr>
          <p:nvPr/>
        </p:nvCxnSpPr>
        <p:spPr>
          <a:xfrm>
            <a:off x="3352023" y="4975818"/>
            <a:ext cx="469427" cy="550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57430" y="556242"/>
            <a:ext cx="77593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smtClean="0"/>
              <a:t>Mg-{Ce, Nd, Zn} and Zn-{Ce, Nd} binary systems</a:t>
            </a:r>
            <a:endParaRPr lang="en-CA" sz="3000" b="1" dirty="0"/>
          </a:p>
        </p:txBody>
      </p:sp>
      <p:sp>
        <p:nvSpPr>
          <p:cNvPr id="3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Results part 2:</a:t>
            </a:r>
            <a:endParaRPr lang="en-CA" sz="3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3348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7" grpId="0" animBg="1"/>
      <p:bldP spid="19" grpId="0" animBg="1"/>
      <p:bldP spid="27" grpId="0" animBg="1"/>
      <p:bldP spid="28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Mg-Ce binary system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639550" y="3034960"/>
            <a:ext cx="4575370" cy="3505726"/>
            <a:chOff x="2639550" y="3034960"/>
            <a:chExt cx="4575370" cy="35057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 t="5706" r="2905" b="2476"/>
            <a:stretch/>
          </p:blipFill>
          <p:spPr bwMode="auto">
            <a:xfrm>
              <a:off x="2639550" y="3034960"/>
              <a:ext cx="4575370" cy="35057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5531124" y="4115526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r>
                <a:rPr lang="en-US" sz="10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Ce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3033132" y="5174166"/>
            <a:ext cx="383764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33132" y="5385941"/>
            <a:ext cx="383764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4037" y="4994057"/>
            <a:ext cx="383764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89"/>
          <p:cNvSpPr txBox="1">
            <a:spLocks noChangeArrowheads="1"/>
          </p:cNvSpPr>
          <p:nvPr/>
        </p:nvSpPr>
        <p:spPr bwMode="auto">
          <a:xfrm>
            <a:off x="6976795" y="4883078"/>
            <a:ext cx="47625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490°C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344"/>
          <p:cNvSpPr txBox="1">
            <a:spLocks noChangeArrowheads="1"/>
          </p:cNvSpPr>
          <p:nvPr/>
        </p:nvSpPr>
        <p:spPr bwMode="auto">
          <a:xfrm>
            <a:off x="6976795" y="5288916"/>
            <a:ext cx="4778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400°C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335"/>
          <p:cNvSpPr txBox="1">
            <a:spLocks noChangeArrowheads="1"/>
          </p:cNvSpPr>
          <p:nvPr/>
        </p:nvSpPr>
        <p:spPr bwMode="auto">
          <a:xfrm>
            <a:off x="6978383" y="5070978"/>
            <a:ext cx="4762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450°C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56" name="Group 2055"/>
          <p:cNvGrpSpPr/>
          <p:nvPr/>
        </p:nvGrpSpPr>
        <p:grpSpPr>
          <a:xfrm>
            <a:off x="898775" y="914400"/>
            <a:ext cx="2772538" cy="1979613"/>
            <a:chOff x="898775" y="914400"/>
            <a:chExt cx="2772538" cy="1979613"/>
          </a:xfrm>
        </p:grpSpPr>
        <p:pic>
          <p:nvPicPr>
            <p:cNvPr id="2050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775" y="914400"/>
              <a:ext cx="2640013" cy="197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3193475" y="2305050"/>
              <a:ext cx="4778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129634" y="1150793"/>
              <a:ext cx="722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3</a:t>
              </a: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740070" y="1568449"/>
              <a:ext cx="8175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41</a:t>
              </a: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2623557" y="1539956"/>
              <a:ext cx="8191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12</a:t>
              </a: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1187579" y="2300887"/>
              <a:ext cx="6064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911225" y="1527175"/>
              <a:ext cx="381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76" name="Straight Arrow Connector 14"/>
            <p:cNvCxnSpPr>
              <a:cxnSpLocks noChangeShapeType="1"/>
            </p:cNvCxnSpPr>
            <p:nvPr/>
          </p:nvCxnSpPr>
          <p:spPr bwMode="auto">
            <a:xfrm>
              <a:off x="1490790" y="1445987"/>
              <a:ext cx="0" cy="21272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7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1354251" y="2149475"/>
              <a:ext cx="117475" cy="24447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5" name="Rectangle 2054"/>
            <p:cNvSpPr/>
            <p:nvPr/>
          </p:nvSpPr>
          <p:spPr>
            <a:xfrm>
              <a:off x="1740070" y="2459038"/>
              <a:ext cx="12930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200" dirty="0">
                  <a:solidFill>
                    <a:schemeClr val="bg1"/>
                  </a:solidFill>
                </a:rPr>
                <a:t>400°C for 120hr</a:t>
              </a: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6260947" y="914400"/>
            <a:ext cx="2805112" cy="1979613"/>
            <a:chOff x="6260947" y="914400"/>
            <a:chExt cx="2805112" cy="1979613"/>
          </a:xfrm>
        </p:grpSpPr>
        <p:pic>
          <p:nvPicPr>
            <p:cNvPr id="2052" name="Picture 2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611" y="914400"/>
              <a:ext cx="2640012" cy="197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73" name="Straight Arrow Connector 294"/>
            <p:cNvCxnSpPr>
              <a:cxnSpLocks noChangeShapeType="1"/>
            </p:cNvCxnSpPr>
            <p:nvPr/>
          </p:nvCxnSpPr>
          <p:spPr bwMode="auto">
            <a:xfrm>
              <a:off x="6813397" y="1849440"/>
              <a:ext cx="0" cy="21272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4" name="Straight Arrow Connector 295"/>
            <p:cNvCxnSpPr>
              <a:cxnSpLocks noChangeShapeType="1"/>
            </p:cNvCxnSpPr>
            <p:nvPr/>
          </p:nvCxnSpPr>
          <p:spPr bwMode="auto">
            <a:xfrm flipV="1">
              <a:off x="6641947" y="2211387"/>
              <a:ext cx="0" cy="24447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5" name="Straight Arrow Connector 296"/>
            <p:cNvCxnSpPr>
              <a:cxnSpLocks noChangeShapeType="1"/>
            </p:cNvCxnSpPr>
            <p:nvPr/>
          </p:nvCxnSpPr>
          <p:spPr bwMode="auto">
            <a:xfrm>
              <a:off x="8418360" y="1882775"/>
              <a:ext cx="0" cy="21272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ext Box 570"/>
            <p:cNvSpPr txBox="1">
              <a:spLocks noChangeArrowheads="1"/>
            </p:cNvSpPr>
            <p:nvPr/>
          </p:nvSpPr>
          <p:spPr bwMode="auto">
            <a:xfrm>
              <a:off x="8588222" y="1854161"/>
              <a:ext cx="4778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292"/>
            <p:cNvSpPr txBox="1">
              <a:spLocks noChangeArrowheads="1"/>
            </p:cNvSpPr>
            <p:nvPr/>
          </p:nvSpPr>
          <p:spPr bwMode="auto">
            <a:xfrm>
              <a:off x="7214920" y="1685492"/>
              <a:ext cx="8175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41</a:t>
              </a: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r>
                <a:rPr kumimoji="0" lang="en-CA" sz="1200" b="1" i="0" u="none" strike="noStrike" cap="none" normalizeH="0" baseline="-2500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293"/>
            <p:cNvSpPr txBox="1">
              <a:spLocks noChangeArrowheads="1"/>
            </p:cNvSpPr>
            <p:nvPr/>
          </p:nvSpPr>
          <p:spPr bwMode="auto">
            <a:xfrm>
              <a:off x="8009578" y="1596231"/>
              <a:ext cx="8175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12</a:t>
              </a: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8" name="Text Box 291"/>
            <p:cNvSpPr txBox="1">
              <a:spLocks noChangeArrowheads="1"/>
            </p:cNvSpPr>
            <p:nvPr/>
          </p:nvSpPr>
          <p:spPr bwMode="auto">
            <a:xfrm>
              <a:off x="6452241" y="1603045"/>
              <a:ext cx="7223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3</a:t>
              </a: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9" name="Text Box 290"/>
            <p:cNvSpPr txBox="1">
              <a:spLocks noChangeArrowheads="1"/>
            </p:cNvSpPr>
            <p:nvPr/>
          </p:nvSpPr>
          <p:spPr bwMode="auto">
            <a:xfrm>
              <a:off x="6349611" y="2422711"/>
              <a:ext cx="6064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4" name="Text Box 288"/>
            <p:cNvSpPr txBox="1">
              <a:spLocks noChangeArrowheads="1"/>
            </p:cNvSpPr>
            <p:nvPr/>
          </p:nvSpPr>
          <p:spPr bwMode="auto">
            <a:xfrm>
              <a:off x="6260947" y="1847931"/>
              <a:ext cx="3825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083559" y="2515042"/>
              <a:ext cx="1093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 smtClean="0">
                  <a:solidFill>
                    <a:schemeClr val="bg1"/>
                  </a:solidFill>
                </a:rPr>
                <a:t>490°C </a:t>
              </a:r>
              <a:r>
                <a:rPr lang="en-CA" sz="1200" dirty="0">
                  <a:solidFill>
                    <a:schemeClr val="bg1"/>
                  </a:solidFill>
                </a:rPr>
                <a:t>for </a:t>
              </a:r>
              <a:r>
                <a:rPr lang="en-CA" sz="1200" dirty="0" smtClean="0">
                  <a:solidFill>
                    <a:schemeClr val="bg1"/>
                  </a:solidFill>
                </a:rPr>
                <a:t>48hr</a:t>
              </a:r>
              <a:endParaRPr lang="en-CA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3541505" y="914400"/>
            <a:ext cx="2835275" cy="1979613"/>
            <a:chOff x="3541505" y="914400"/>
            <a:chExt cx="2835275" cy="1979613"/>
          </a:xfrm>
        </p:grpSpPr>
        <p:pic>
          <p:nvPicPr>
            <p:cNvPr id="2051" name="Picture 2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913" y="914400"/>
              <a:ext cx="2640012" cy="197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16"/>
            <p:cNvSpPr txBox="1">
              <a:spLocks noChangeArrowheads="1"/>
            </p:cNvSpPr>
            <p:nvPr/>
          </p:nvSpPr>
          <p:spPr bwMode="auto">
            <a:xfrm>
              <a:off x="3541505" y="1458768"/>
              <a:ext cx="3825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5898942" y="1211118"/>
              <a:ext cx="4778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3655805" y="2269981"/>
              <a:ext cx="6048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835192" y="1458768"/>
              <a:ext cx="7239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3</a:t>
              </a: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4527342" y="1458768"/>
              <a:ext cx="8191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41</a:t>
              </a:r>
              <a:r>
                <a:rPr kumimoji="0" lang="en-CA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r>
                <a:rPr kumimoji="0" lang="en-CA" sz="1200" b="1" i="0" u="none" strike="noStrike" cap="none" normalizeH="0" baseline="-2500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62" name="Straight Arrow Connector 22"/>
            <p:cNvCxnSpPr>
              <a:cxnSpLocks noChangeShapeType="1"/>
            </p:cNvCxnSpPr>
            <p:nvPr/>
          </p:nvCxnSpPr>
          <p:spPr bwMode="auto">
            <a:xfrm flipH="1">
              <a:off x="4121151" y="1722436"/>
              <a:ext cx="84137" cy="21272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3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3958223" y="2144671"/>
              <a:ext cx="42863" cy="206375"/>
            </a:xfrm>
            <a:prstGeom prst="straightConnector1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Rectangle 48"/>
            <p:cNvSpPr/>
            <p:nvPr/>
          </p:nvSpPr>
          <p:spPr>
            <a:xfrm>
              <a:off x="4363861" y="2515043"/>
              <a:ext cx="1093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 smtClean="0">
                  <a:solidFill>
                    <a:schemeClr val="bg1"/>
                  </a:solidFill>
                </a:rPr>
                <a:t>450°C </a:t>
              </a:r>
              <a:r>
                <a:rPr lang="en-CA" sz="1200" dirty="0">
                  <a:solidFill>
                    <a:schemeClr val="bg1"/>
                  </a:solidFill>
                </a:rPr>
                <a:t>for </a:t>
              </a:r>
              <a:r>
                <a:rPr lang="en-CA" sz="1200" dirty="0" smtClean="0">
                  <a:solidFill>
                    <a:schemeClr val="bg1"/>
                  </a:solidFill>
                </a:rPr>
                <a:t>96hr</a:t>
              </a:r>
              <a:endParaRPr lang="en-CA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 Box 13"/>
            <p:cNvSpPr txBox="1">
              <a:spLocks noChangeArrowheads="1"/>
            </p:cNvSpPr>
            <p:nvPr/>
          </p:nvSpPr>
          <p:spPr bwMode="auto">
            <a:xfrm>
              <a:off x="5318711" y="1466620"/>
              <a:ext cx="8191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Mg</a:t>
              </a:r>
              <a:r>
                <a:rPr kumimoji="0" lang="en-CA" sz="1200" b="1" i="0" u="none" strike="noStrike" cap="none" normalizeH="0" baseline="-25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12</a:t>
              </a:r>
              <a:r>
                <a:rPr kumimoji="0" lang="en-CA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Arial" pitchFamily="34" charset="0"/>
                  <a:cs typeface="Arial" pitchFamily="34" charset="0"/>
                </a:rPr>
                <a:t>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1308621" y="6562863"/>
            <a:ext cx="6846746" cy="29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/>
              <a:t>A. </a:t>
            </a:r>
            <a:r>
              <a:rPr lang="en-US" sz="1000" dirty="0" err="1"/>
              <a:t>Nayeb-Hashemi</a:t>
            </a:r>
            <a:r>
              <a:rPr lang="en-US" sz="1000" dirty="0"/>
              <a:t> and J. Clark: ASM Handbook, Volume 03—Alloy Phase Diagrams, ASM International, Materials Park, OH, 1992</a:t>
            </a:r>
            <a:endParaRPr lang="en-CA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3385175" y="516271"/>
            <a:ext cx="263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Diffusivity measurements</a:t>
            </a:r>
            <a:endParaRPr lang="en-CA" b="1" dirty="0"/>
          </a:p>
        </p:txBody>
      </p:sp>
      <p:sp>
        <p:nvSpPr>
          <p:cNvPr id="5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799532" y="1735745"/>
            <a:ext cx="4092176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Results: Part 2</a:t>
            </a:r>
            <a:endParaRPr lang="en-CA" sz="2900" b="1" dirty="0">
              <a:solidFill>
                <a:schemeClr val="bg1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6431502" y="1435749"/>
            <a:ext cx="2351144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2"/>
          <p:cNvSpPr txBox="1">
            <a:spLocks/>
          </p:cNvSpPr>
          <p:nvPr/>
        </p:nvSpPr>
        <p:spPr>
          <a:xfrm>
            <a:off x="7158531" y="1193692"/>
            <a:ext cx="797876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Line-scan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41" y="3474724"/>
            <a:ext cx="5211650" cy="31683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72" name="Group 71"/>
          <p:cNvGrpSpPr/>
          <p:nvPr/>
        </p:nvGrpSpPr>
        <p:grpSpPr>
          <a:xfrm>
            <a:off x="1076077" y="3034960"/>
            <a:ext cx="2637913" cy="2665181"/>
            <a:chOff x="5938404" y="937549"/>
            <a:chExt cx="2226015" cy="2256211"/>
          </a:xfrm>
        </p:grpSpPr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5938404" y="2670947"/>
              <a:ext cx="2226015" cy="5228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CA" sz="1000" dirty="0" smtClean="0"/>
                <a:t>Y</a:t>
              </a:r>
              <a:r>
                <a:rPr lang="en-CA" sz="1000" dirty="0"/>
                <a:t>. </a:t>
              </a:r>
              <a:r>
                <a:rPr lang="en-CA" sz="1000" dirty="0" smtClean="0"/>
                <a:t>Du </a:t>
              </a:r>
              <a:r>
                <a:rPr lang="en-CA" sz="1000" i="1" dirty="0" smtClean="0"/>
                <a:t>et al., </a:t>
              </a:r>
              <a:r>
                <a:rPr lang="en-CA" sz="1000" dirty="0"/>
                <a:t>Atomic Mobilities and Diffusivities in Al alloys, </a:t>
              </a:r>
              <a:r>
                <a:rPr lang="en-CA" sz="1000" dirty="0" smtClean="0"/>
                <a:t>Sci. China Tech. Sci., </a:t>
              </a:r>
              <a:r>
                <a:rPr lang="en-CA" sz="1000" dirty="0"/>
                <a:t>55 (2012) 1-23.</a:t>
              </a:r>
              <a:endParaRPr lang="en-US" sz="1000" dirty="0" smtClean="0"/>
            </a:p>
          </p:txBody>
        </p: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047" y="937549"/>
              <a:ext cx="2198372" cy="1733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1075347" y="5529865"/>
                <a:ext cx="2830775" cy="975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 sz="2200" b="0" i="0">
                              <a:latin typeface="Cambria Math"/>
                            </a:rPr>
                            <m:t>D</m:t>
                          </m:r>
                        </m:e>
                      </m:acc>
                      <m:r>
                        <a:rPr lang="en-CA" sz="2200" b="0" i="0" smtClean="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sz="2200" b="0" i="0" smtClean="0">
                          <a:latin typeface="Cambria Math"/>
                        </a:rPr>
                        <m:t>C</m:t>
                      </m:r>
                      <m:r>
                        <a:rPr lang="en-CA" sz="2200" b="0" i="0" baseline="-25000" smtClean="0">
                          <a:latin typeface="Cambria Math"/>
                        </a:rPr>
                        <m:t>0</m:t>
                      </m:r>
                      <m:r>
                        <a:rPr lang="en-CA" sz="2200" b="0" i="0" smtClean="0">
                          <a:latin typeface="Cambria Math"/>
                        </a:rPr>
                        <m:t>)</m:t>
                      </m:r>
                      <m:r>
                        <a:rPr lang="en-CA" sz="2200" b="0" i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CA" sz="220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CA" sz="2200" i="1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CA" sz="22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CA" sz="2200" b="0" i="1">
                                      <a:latin typeface="Cambria Math"/>
                                    </a:rPr>
                                    <m:t>𝑐</m:t>
                                  </m:r>
                                  <m:r>
                                    <a:rPr lang="en-CA" sz="2200" b="0" i="1" baseline="-2500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CA" sz="2200" b="0" i="1" smtClean="0">
                                      <a:latin typeface="Cambria Math"/>
                                    </a:rPr>
                                    <m:t>𝐶</m:t>
                                  </m:r>
                                  <m:r>
                                    <a:rPr lang="en-CA" sz="2200" b="0" i="1" baseline="-2500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  <m:e>
                                  <m:r>
                                    <a:rPr lang="en-CA" sz="2200" b="0" i="1">
                                      <a:latin typeface="Cambria Math"/>
                                    </a:rPr>
                                    <m:t>𝑥𝑑𝑐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r>
                            <a:rPr lang="en-CA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CA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CA" sz="2200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CA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sz="2200" b="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CA" sz="2200" b="0" i="1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CA" sz="2200" b="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CA" sz="2200" b="0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CA" sz="22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CA" sz="22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347" y="5529865"/>
                <a:ext cx="2830775" cy="975652"/>
              </a:xfrm>
              <a:prstGeom prst="rect">
                <a:avLst/>
              </a:prstGeom>
              <a:blipFill rotWithShape="1">
                <a:blip r:embed="rId14"/>
                <a:stretch>
                  <a:fillRect r="-32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Down Arrow 77"/>
          <p:cNvSpPr/>
          <p:nvPr/>
        </p:nvSpPr>
        <p:spPr>
          <a:xfrm>
            <a:off x="4564488" y="3137447"/>
            <a:ext cx="217311" cy="435856"/>
          </a:xfrm>
          <a:prstGeom prst="downArrow">
            <a:avLst>
              <a:gd name="adj1" fmla="val 50000"/>
              <a:gd name="adj2" fmla="val 8725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Down Arrow 78"/>
          <p:cNvSpPr/>
          <p:nvPr/>
        </p:nvSpPr>
        <p:spPr>
          <a:xfrm>
            <a:off x="4763780" y="3137448"/>
            <a:ext cx="217311" cy="435856"/>
          </a:xfrm>
          <a:prstGeom prst="downArrow">
            <a:avLst>
              <a:gd name="adj1" fmla="val 50000"/>
              <a:gd name="adj2" fmla="val 8725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Down Arrow 79"/>
          <p:cNvSpPr/>
          <p:nvPr/>
        </p:nvSpPr>
        <p:spPr>
          <a:xfrm>
            <a:off x="5267869" y="3137448"/>
            <a:ext cx="217311" cy="435856"/>
          </a:xfrm>
          <a:prstGeom prst="downArrow">
            <a:avLst>
              <a:gd name="adj1" fmla="val 50000"/>
              <a:gd name="adj2" fmla="val 8725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Down Arrow 80"/>
          <p:cNvSpPr/>
          <p:nvPr/>
        </p:nvSpPr>
        <p:spPr>
          <a:xfrm>
            <a:off x="8128281" y="3137448"/>
            <a:ext cx="217311" cy="435856"/>
          </a:xfrm>
          <a:prstGeom prst="downArrow">
            <a:avLst>
              <a:gd name="adj1" fmla="val 50000"/>
              <a:gd name="adj2" fmla="val 8725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Down Arrow 81"/>
          <p:cNvSpPr/>
          <p:nvPr/>
        </p:nvSpPr>
        <p:spPr>
          <a:xfrm>
            <a:off x="8655816" y="3137448"/>
            <a:ext cx="217311" cy="435856"/>
          </a:xfrm>
          <a:prstGeom prst="downArrow">
            <a:avLst>
              <a:gd name="adj1" fmla="val 50000"/>
              <a:gd name="adj2" fmla="val 8725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r="41811"/>
          <a:stretch/>
        </p:blipFill>
        <p:spPr bwMode="auto">
          <a:xfrm>
            <a:off x="5973385" y="4023591"/>
            <a:ext cx="2106926" cy="180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7" name="Rectangle 36"/>
          <p:cNvSpPr/>
          <p:nvPr/>
        </p:nvSpPr>
        <p:spPr>
          <a:xfrm>
            <a:off x="8418361" y="5715508"/>
            <a:ext cx="618116" cy="5245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  <a:endCxn id="1030" idx="3"/>
          </p:cNvCxnSpPr>
          <p:nvPr/>
        </p:nvCxnSpPr>
        <p:spPr>
          <a:xfrm flipH="1" flipV="1">
            <a:off x="8080311" y="4923960"/>
            <a:ext cx="647108" cy="7915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239068" y="4469606"/>
            <a:ext cx="0" cy="1060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324209" y="4660104"/>
            <a:ext cx="914789" cy="346025"/>
          </a:xfrm>
          <a:custGeom>
            <a:avLst/>
            <a:gdLst>
              <a:gd name="connsiteX0" fmla="*/ 0 w 719527"/>
              <a:gd name="connsiteY0" fmla="*/ 0 h 234878"/>
              <a:gd name="connsiteX1" fmla="*/ 719527 w 719527"/>
              <a:gd name="connsiteY1" fmla="*/ 0 h 234878"/>
              <a:gd name="connsiteX2" fmla="*/ 719527 w 719527"/>
              <a:gd name="connsiteY2" fmla="*/ 234878 h 234878"/>
              <a:gd name="connsiteX3" fmla="*/ 0 w 719527"/>
              <a:gd name="connsiteY3" fmla="*/ 234878 h 234878"/>
              <a:gd name="connsiteX4" fmla="*/ 0 w 719527"/>
              <a:gd name="connsiteY4" fmla="*/ 0 h 234878"/>
              <a:gd name="connsiteX0" fmla="*/ 0 w 1062427"/>
              <a:gd name="connsiteY0" fmla="*/ 11906 h 234878"/>
              <a:gd name="connsiteX1" fmla="*/ 1062427 w 1062427"/>
              <a:gd name="connsiteY1" fmla="*/ 0 h 234878"/>
              <a:gd name="connsiteX2" fmla="*/ 1062427 w 1062427"/>
              <a:gd name="connsiteY2" fmla="*/ 234878 h 234878"/>
              <a:gd name="connsiteX3" fmla="*/ 342900 w 1062427"/>
              <a:gd name="connsiteY3" fmla="*/ 234878 h 234878"/>
              <a:gd name="connsiteX4" fmla="*/ 0 w 1062427"/>
              <a:gd name="connsiteY4" fmla="*/ 11906 h 234878"/>
              <a:gd name="connsiteX0" fmla="*/ 0 w 1062427"/>
              <a:gd name="connsiteY0" fmla="*/ 0 h 222972"/>
              <a:gd name="connsiteX1" fmla="*/ 912409 w 1062427"/>
              <a:gd name="connsiteY1" fmla="*/ 0 h 222972"/>
              <a:gd name="connsiteX2" fmla="*/ 1062427 w 1062427"/>
              <a:gd name="connsiteY2" fmla="*/ 222972 h 222972"/>
              <a:gd name="connsiteX3" fmla="*/ 342900 w 1062427"/>
              <a:gd name="connsiteY3" fmla="*/ 222972 h 222972"/>
              <a:gd name="connsiteX4" fmla="*/ 0 w 1062427"/>
              <a:gd name="connsiteY4" fmla="*/ 0 h 222972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342900 w 914789"/>
              <a:gd name="connsiteY3" fmla="*/ 222972 h 330128"/>
              <a:gd name="connsiteX4" fmla="*/ 0 w 914789"/>
              <a:gd name="connsiteY4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604838 w 914789"/>
              <a:gd name="connsiteY3" fmla="*/ 6278 h 330128"/>
              <a:gd name="connsiteX4" fmla="*/ 0 w 914789"/>
              <a:gd name="connsiteY4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57629 w 914789"/>
              <a:gd name="connsiteY3" fmla="*/ 169069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60022 w 914789"/>
              <a:gd name="connsiteY3" fmla="*/ 159544 h 330128"/>
              <a:gd name="connsiteX4" fmla="*/ 757629 w 914789"/>
              <a:gd name="connsiteY4" fmla="*/ 169069 h 330128"/>
              <a:gd name="connsiteX5" fmla="*/ 604838 w 914789"/>
              <a:gd name="connsiteY5" fmla="*/ 6278 h 330128"/>
              <a:gd name="connsiteX6" fmla="*/ 0 w 914789"/>
              <a:gd name="connsiteY6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60022 w 914789"/>
              <a:gd name="connsiteY3" fmla="*/ 159544 h 330128"/>
              <a:gd name="connsiteX4" fmla="*/ 743342 w 914789"/>
              <a:gd name="connsiteY4" fmla="*/ 100013 h 330128"/>
              <a:gd name="connsiteX5" fmla="*/ 604838 w 914789"/>
              <a:gd name="connsiteY5" fmla="*/ 6278 h 330128"/>
              <a:gd name="connsiteX6" fmla="*/ 0 w 914789"/>
              <a:gd name="connsiteY6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52879 w 914789"/>
              <a:gd name="connsiteY3" fmla="*/ 188119 h 330128"/>
              <a:gd name="connsiteX4" fmla="*/ 743342 w 914789"/>
              <a:gd name="connsiteY4" fmla="*/ 100013 h 330128"/>
              <a:gd name="connsiteX5" fmla="*/ 604838 w 914789"/>
              <a:gd name="connsiteY5" fmla="*/ 6278 h 330128"/>
              <a:gd name="connsiteX6" fmla="*/ 0 w 914789"/>
              <a:gd name="connsiteY6" fmla="*/ 0 h 330128"/>
              <a:gd name="connsiteX0" fmla="*/ 0 w 914789"/>
              <a:gd name="connsiteY0" fmla="*/ 0 h 331145"/>
              <a:gd name="connsiteX1" fmla="*/ 912409 w 914789"/>
              <a:gd name="connsiteY1" fmla="*/ 0 h 331145"/>
              <a:gd name="connsiteX2" fmla="*/ 914789 w 914789"/>
              <a:gd name="connsiteY2" fmla="*/ 330128 h 331145"/>
              <a:gd name="connsiteX3" fmla="*/ 743342 w 914789"/>
              <a:gd name="connsiteY3" fmla="*/ 100013 h 331145"/>
              <a:gd name="connsiteX4" fmla="*/ 604838 w 914789"/>
              <a:gd name="connsiteY4" fmla="*/ 6278 h 331145"/>
              <a:gd name="connsiteX5" fmla="*/ 0 w 914789"/>
              <a:gd name="connsiteY5" fmla="*/ 0 h 331145"/>
              <a:gd name="connsiteX0" fmla="*/ 0 w 914789"/>
              <a:gd name="connsiteY0" fmla="*/ 0 h 331413"/>
              <a:gd name="connsiteX1" fmla="*/ 912409 w 914789"/>
              <a:gd name="connsiteY1" fmla="*/ 0 h 331413"/>
              <a:gd name="connsiteX2" fmla="*/ 914789 w 914789"/>
              <a:gd name="connsiteY2" fmla="*/ 330128 h 331413"/>
              <a:gd name="connsiteX3" fmla="*/ 798111 w 914789"/>
              <a:gd name="connsiteY3" fmla="*/ 142876 h 331413"/>
              <a:gd name="connsiteX4" fmla="*/ 604838 w 914789"/>
              <a:gd name="connsiteY4" fmla="*/ 6278 h 331413"/>
              <a:gd name="connsiteX5" fmla="*/ 0 w 914789"/>
              <a:gd name="connsiteY5" fmla="*/ 0 h 331413"/>
              <a:gd name="connsiteX0" fmla="*/ 0 w 914789"/>
              <a:gd name="connsiteY0" fmla="*/ 0 h 331266"/>
              <a:gd name="connsiteX1" fmla="*/ 912409 w 914789"/>
              <a:gd name="connsiteY1" fmla="*/ 0 h 331266"/>
              <a:gd name="connsiteX2" fmla="*/ 914789 w 914789"/>
              <a:gd name="connsiteY2" fmla="*/ 330128 h 331266"/>
              <a:gd name="connsiteX3" fmla="*/ 798111 w 914789"/>
              <a:gd name="connsiteY3" fmla="*/ 142876 h 331266"/>
              <a:gd name="connsiteX4" fmla="*/ 604838 w 914789"/>
              <a:gd name="connsiteY4" fmla="*/ 6278 h 331266"/>
              <a:gd name="connsiteX5" fmla="*/ 0 w 914789"/>
              <a:gd name="connsiteY5" fmla="*/ 0 h 331266"/>
              <a:gd name="connsiteX0" fmla="*/ 0 w 914789"/>
              <a:gd name="connsiteY0" fmla="*/ 0 h 331266"/>
              <a:gd name="connsiteX1" fmla="*/ 912409 w 914789"/>
              <a:gd name="connsiteY1" fmla="*/ 0 h 331266"/>
              <a:gd name="connsiteX2" fmla="*/ 914789 w 914789"/>
              <a:gd name="connsiteY2" fmla="*/ 330128 h 331266"/>
              <a:gd name="connsiteX3" fmla="*/ 798111 w 914789"/>
              <a:gd name="connsiteY3" fmla="*/ 142876 h 331266"/>
              <a:gd name="connsiteX4" fmla="*/ 604838 w 914789"/>
              <a:gd name="connsiteY4" fmla="*/ 6278 h 331266"/>
              <a:gd name="connsiteX5" fmla="*/ 0 w 914789"/>
              <a:gd name="connsiteY5" fmla="*/ 0 h 331266"/>
              <a:gd name="connsiteX0" fmla="*/ 0 w 914789"/>
              <a:gd name="connsiteY0" fmla="*/ 0 h 331031"/>
              <a:gd name="connsiteX1" fmla="*/ 912409 w 914789"/>
              <a:gd name="connsiteY1" fmla="*/ 0 h 331031"/>
              <a:gd name="connsiteX2" fmla="*/ 914789 w 914789"/>
              <a:gd name="connsiteY2" fmla="*/ 330128 h 331031"/>
              <a:gd name="connsiteX3" fmla="*/ 812398 w 914789"/>
              <a:gd name="connsiteY3" fmla="*/ 95251 h 331031"/>
              <a:gd name="connsiteX4" fmla="*/ 604838 w 914789"/>
              <a:gd name="connsiteY4" fmla="*/ 6278 h 331031"/>
              <a:gd name="connsiteX5" fmla="*/ 0 w 914789"/>
              <a:gd name="connsiteY5" fmla="*/ 0 h 331031"/>
              <a:gd name="connsiteX0" fmla="*/ 0 w 914789"/>
              <a:gd name="connsiteY0" fmla="*/ 0 h 331169"/>
              <a:gd name="connsiteX1" fmla="*/ 912409 w 914789"/>
              <a:gd name="connsiteY1" fmla="*/ 0 h 331169"/>
              <a:gd name="connsiteX2" fmla="*/ 914789 w 914789"/>
              <a:gd name="connsiteY2" fmla="*/ 330128 h 331169"/>
              <a:gd name="connsiteX3" fmla="*/ 812398 w 914789"/>
              <a:gd name="connsiteY3" fmla="*/ 95251 h 331169"/>
              <a:gd name="connsiteX4" fmla="*/ 604838 w 914789"/>
              <a:gd name="connsiteY4" fmla="*/ 6278 h 331169"/>
              <a:gd name="connsiteX5" fmla="*/ 0 w 914789"/>
              <a:gd name="connsiteY5" fmla="*/ 0 h 331169"/>
              <a:gd name="connsiteX0" fmla="*/ 0 w 914789"/>
              <a:gd name="connsiteY0" fmla="*/ 0 h 331169"/>
              <a:gd name="connsiteX1" fmla="*/ 912409 w 914789"/>
              <a:gd name="connsiteY1" fmla="*/ 0 h 331169"/>
              <a:gd name="connsiteX2" fmla="*/ 914789 w 914789"/>
              <a:gd name="connsiteY2" fmla="*/ 330128 h 331169"/>
              <a:gd name="connsiteX3" fmla="*/ 812398 w 914789"/>
              <a:gd name="connsiteY3" fmla="*/ 95251 h 331169"/>
              <a:gd name="connsiteX4" fmla="*/ 604838 w 914789"/>
              <a:gd name="connsiteY4" fmla="*/ 6278 h 331169"/>
              <a:gd name="connsiteX5" fmla="*/ 0 w 914789"/>
              <a:gd name="connsiteY5" fmla="*/ 0 h 331169"/>
              <a:gd name="connsiteX0" fmla="*/ 0 w 914789"/>
              <a:gd name="connsiteY0" fmla="*/ 0 h 331393"/>
              <a:gd name="connsiteX1" fmla="*/ 912409 w 914789"/>
              <a:gd name="connsiteY1" fmla="*/ 0 h 331393"/>
              <a:gd name="connsiteX2" fmla="*/ 914789 w 914789"/>
              <a:gd name="connsiteY2" fmla="*/ 330128 h 331393"/>
              <a:gd name="connsiteX3" fmla="*/ 800492 w 914789"/>
              <a:gd name="connsiteY3" fmla="*/ 130970 h 331393"/>
              <a:gd name="connsiteX4" fmla="*/ 604838 w 914789"/>
              <a:gd name="connsiteY4" fmla="*/ 6278 h 331393"/>
              <a:gd name="connsiteX5" fmla="*/ 0 w 914789"/>
              <a:gd name="connsiteY5" fmla="*/ 0 h 331393"/>
              <a:gd name="connsiteX0" fmla="*/ 0 w 914789"/>
              <a:gd name="connsiteY0" fmla="*/ 0 h 331431"/>
              <a:gd name="connsiteX1" fmla="*/ 912409 w 914789"/>
              <a:gd name="connsiteY1" fmla="*/ 0 h 331431"/>
              <a:gd name="connsiteX2" fmla="*/ 914789 w 914789"/>
              <a:gd name="connsiteY2" fmla="*/ 330128 h 331431"/>
              <a:gd name="connsiteX3" fmla="*/ 812398 w 914789"/>
              <a:gd name="connsiteY3" fmla="*/ 135732 h 331431"/>
              <a:gd name="connsiteX4" fmla="*/ 604838 w 914789"/>
              <a:gd name="connsiteY4" fmla="*/ 6278 h 331431"/>
              <a:gd name="connsiteX5" fmla="*/ 0 w 914789"/>
              <a:gd name="connsiteY5" fmla="*/ 0 h 331431"/>
              <a:gd name="connsiteX0" fmla="*/ 0 w 914789"/>
              <a:gd name="connsiteY0" fmla="*/ 0 h 331558"/>
              <a:gd name="connsiteX1" fmla="*/ 912409 w 914789"/>
              <a:gd name="connsiteY1" fmla="*/ 0 h 331558"/>
              <a:gd name="connsiteX2" fmla="*/ 914789 w 914789"/>
              <a:gd name="connsiteY2" fmla="*/ 330128 h 331558"/>
              <a:gd name="connsiteX3" fmla="*/ 807636 w 914789"/>
              <a:gd name="connsiteY3" fmla="*/ 150019 h 331558"/>
              <a:gd name="connsiteX4" fmla="*/ 604838 w 914789"/>
              <a:gd name="connsiteY4" fmla="*/ 6278 h 331558"/>
              <a:gd name="connsiteX5" fmla="*/ 0 w 914789"/>
              <a:gd name="connsiteY5" fmla="*/ 0 h 331558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04838 w 914789"/>
              <a:gd name="connsiteY4" fmla="*/ 6278 h 331683"/>
              <a:gd name="connsiteX5" fmla="*/ 0 w 914789"/>
              <a:gd name="connsiteY5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04838 w 914789"/>
              <a:gd name="connsiteY4" fmla="*/ 6278 h 331683"/>
              <a:gd name="connsiteX5" fmla="*/ 0 w 914789"/>
              <a:gd name="connsiteY5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95716 w 914789"/>
              <a:gd name="connsiteY4" fmla="*/ 73819 h 331683"/>
              <a:gd name="connsiteX5" fmla="*/ 604838 w 914789"/>
              <a:gd name="connsiteY5" fmla="*/ 6278 h 331683"/>
              <a:gd name="connsiteX6" fmla="*/ 0 w 914789"/>
              <a:gd name="connsiteY6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748104 w 914789"/>
              <a:gd name="connsiteY4" fmla="*/ 107156 h 331683"/>
              <a:gd name="connsiteX5" fmla="*/ 604838 w 914789"/>
              <a:gd name="connsiteY5" fmla="*/ 6278 h 331683"/>
              <a:gd name="connsiteX6" fmla="*/ 0 w 914789"/>
              <a:gd name="connsiteY6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748104 w 914789"/>
              <a:gd name="connsiteY4" fmla="*/ 107156 h 331683"/>
              <a:gd name="connsiteX5" fmla="*/ 604838 w 914789"/>
              <a:gd name="connsiteY5" fmla="*/ 6278 h 331683"/>
              <a:gd name="connsiteX6" fmla="*/ 0 w 914789"/>
              <a:gd name="connsiteY6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04838 w 914789"/>
              <a:gd name="connsiteY4" fmla="*/ 6278 h 331683"/>
              <a:gd name="connsiteX5" fmla="*/ 0 w 914789"/>
              <a:gd name="connsiteY5" fmla="*/ 0 h 331683"/>
              <a:gd name="connsiteX0" fmla="*/ 0 w 914789"/>
              <a:gd name="connsiteY0" fmla="*/ 0 h 331450"/>
              <a:gd name="connsiteX1" fmla="*/ 912409 w 914789"/>
              <a:gd name="connsiteY1" fmla="*/ 0 h 331450"/>
              <a:gd name="connsiteX2" fmla="*/ 914789 w 914789"/>
              <a:gd name="connsiteY2" fmla="*/ 330128 h 331450"/>
              <a:gd name="connsiteX3" fmla="*/ 776680 w 914789"/>
              <a:gd name="connsiteY3" fmla="*/ 138113 h 331450"/>
              <a:gd name="connsiteX4" fmla="*/ 604838 w 914789"/>
              <a:gd name="connsiteY4" fmla="*/ 6278 h 331450"/>
              <a:gd name="connsiteX5" fmla="*/ 0 w 914789"/>
              <a:gd name="connsiteY5" fmla="*/ 0 h 331450"/>
              <a:gd name="connsiteX0" fmla="*/ 0 w 914789"/>
              <a:gd name="connsiteY0" fmla="*/ 0 h 331093"/>
              <a:gd name="connsiteX1" fmla="*/ 912409 w 914789"/>
              <a:gd name="connsiteY1" fmla="*/ 0 h 331093"/>
              <a:gd name="connsiteX2" fmla="*/ 914789 w 914789"/>
              <a:gd name="connsiteY2" fmla="*/ 330128 h 331093"/>
              <a:gd name="connsiteX3" fmla="*/ 776680 w 914789"/>
              <a:gd name="connsiteY3" fmla="*/ 138113 h 331093"/>
              <a:gd name="connsiteX4" fmla="*/ 604838 w 914789"/>
              <a:gd name="connsiteY4" fmla="*/ 6278 h 331093"/>
              <a:gd name="connsiteX5" fmla="*/ 0 w 914789"/>
              <a:gd name="connsiteY5" fmla="*/ 0 h 331093"/>
              <a:gd name="connsiteX0" fmla="*/ 0 w 914789"/>
              <a:gd name="connsiteY0" fmla="*/ 0 h 331853"/>
              <a:gd name="connsiteX1" fmla="*/ 912409 w 914789"/>
              <a:gd name="connsiteY1" fmla="*/ 0 h 331853"/>
              <a:gd name="connsiteX2" fmla="*/ 914789 w 914789"/>
              <a:gd name="connsiteY2" fmla="*/ 330128 h 331853"/>
              <a:gd name="connsiteX3" fmla="*/ 700480 w 914789"/>
              <a:gd name="connsiteY3" fmla="*/ 233363 h 331853"/>
              <a:gd name="connsiteX4" fmla="*/ 604838 w 914789"/>
              <a:gd name="connsiteY4" fmla="*/ 6278 h 331853"/>
              <a:gd name="connsiteX5" fmla="*/ 0 w 914789"/>
              <a:gd name="connsiteY5" fmla="*/ 0 h 331853"/>
              <a:gd name="connsiteX0" fmla="*/ 0 w 914789"/>
              <a:gd name="connsiteY0" fmla="*/ 0 h 336997"/>
              <a:gd name="connsiteX1" fmla="*/ 912409 w 914789"/>
              <a:gd name="connsiteY1" fmla="*/ 0 h 336997"/>
              <a:gd name="connsiteX2" fmla="*/ 914789 w 914789"/>
              <a:gd name="connsiteY2" fmla="*/ 330128 h 336997"/>
              <a:gd name="connsiteX3" fmla="*/ 700480 w 914789"/>
              <a:gd name="connsiteY3" fmla="*/ 233363 h 336997"/>
              <a:gd name="connsiteX4" fmla="*/ 604838 w 914789"/>
              <a:gd name="connsiteY4" fmla="*/ 6278 h 336997"/>
              <a:gd name="connsiteX5" fmla="*/ 0 w 914789"/>
              <a:gd name="connsiteY5" fmla="*/ 0 h 336997"/>
              <a:gd name="connsiteX0" fmla="*/ 0 w 914789"/>
              <a:gd name="connsiteY0" fmla="*/ 0 h 332542"/>
              <a:gd name="connsiteX1" fmla="*/ 912409 w 914789"/>
              <a:gd name="connsiteY1" fmla="*/ 0 h 332542"/>
              <a:gd name="connsiteX2" fmla="*/ 914789 w 914789"/>
              <a:gd name="connsiteY2" fmla="*/ 330128 h 332542"/>
              <a:gd name="connsiteX3" fmla="*/ 814780 w 914789"/>
              <a:gd name="connsiteY3" fmla="*/ 169069 h 332542"/>
              <a:gd name="connsiteX4" fmla="*/ 604838 w 914789"/>
              <a:gd name="connsiteY4" fmla="*/ 6278 h 332542"/>
              <a:gd name="connsiteX5" fmla="*/ 0 w 914789"/>
              <a:gd name="connsiteY5" fmla="*/ 0 h 332542"/>
              <a:gd name="connsiteX0" fmla="*/ 0 w 914789"/>
              <a:gd name="connsiteY0" fmla="*/ 0 h 332542"/>
              <a:gd name="connsiteX1" fmla="*/ 912409 w 914789"/>
              <a:gd name="connsiteY1" fmla="*/ 0 h 332542"/>
              <a:gd name="connsiteX2" fmla="*/ 914789 w 914789"/>
              <a:gd name="connsiteY2" fmla="*/ 330128 h 332542"/>
              <a:gd name="connsiteX3" fmla="*/ 814780 w 914789"/>
              <a:gd name="connsiteY3" fmla="*/ 169069 h 332542"/>
              <a:gd name="connsiteX4" fmla="*/ 604838 w 914789"/>
              <a:gd name="connsiteY4" fmla="*/ 6278 h 332542"/>
              <a:gd name="connsiteX5" fmla="*/ 0 w 914789"/>
              <a:gd name="connsiteY5" fmla="*/ 0 h 332542"/>
              <a:gd name="connsiteX0" fmla="*/ 0 w 914789"/>
              <a:gd name="connsiteY0" fmla="*/ 0 h 333235"/>
              <a:gd name="connsiteX1" fmla="*/ 912409 w 914789"/>
              <a:gd name="connsiteY1" fmla="*/ 0 h 333235"/>
              <a:gd name="connsiteX2" fmla="*/ 914789 w 914789"/>
              <a:gd name="connsiteY2" fmla="*/ 330128 h 333235"/>
              <a:gd name="connsiteX3" fmla="*/ 814780 w 914789"/>
              <a:gd name="connsiteY3" fmla="*/ 169069 h 333235"/>
              <a:gd name="connsiteX4" fmla="*/ 604838 w 914789"/>
              <a:gd name="connsiteY4" fmla="*/ 6278 h 333235"/>
              <a:gd name="connsiteX5" fmla="*/ 0 w 914789"/>
              <a:gd name="connsiteY5" fmla="*/ 0 h 333235"/>
              <a:gd name="connsiteX0" fmla="*/ 0 w 914789"/>
              <a:gd name="connsiteY0" fmla="*/ 0 h 332404"/>
              <a:gd name="connsiteX1" fmla="*/ 912409 w 914789"/>
              <a:gd name="connsiteY1" fmla="*/ 0 h 332404"/>
              <a:gd name="connsiteX2" fmla="*/ 914789 w 914789"/>
              <a:gd name="connsiteY2" fmla="*/ 330128 h 332404"/>
              <a:gd name="connsiteX3" fmla="*/ 769536 w 914789"/>
              <a:gd name="connsiteY3" fmla="*/ 142875 h 332404"/>
              <a:gd name="connsiteX4" fmla="*/ 604838 w 914789"/>
              <a:gd name="connsiteY4" fmla="*/ 6278 h 332404"/>
              <a:gd name="connsiteX5" fmla="*/ 0 w 914789"/>
              <a:gd name="connsiteY5" fmla="*/ 0 h 332404"/>
              <a:gd name="connsiteX0" fmla="*/ 0 w 914789"/>
              <a:gd name="connsiteY0" fmla="*/ 0 h 340365"/>
              <a:gd name="connsiteX1" fmla="*/ 912409 w 914789"/>
              <a:gd name="connsiteY1" fmla="*/ 0 h 340365"/>
              <a:gd name="connsiteX2" fmla="*/ 914789 w 914789"/>
              <a:gd name="connsiteY2" fmla="*/ 330128 h 340365"/>
              <a:gd name="connsiteX3" fmla="*/ 857641 w 914789"/>
              <a:gd name="connsiteY3" fmla="*/ 228601 h 340365"/>
              <a:gd name="connsiteX4" fmla="*/ 769536 w 914789"/>
              <a:gd name="connsiteY4" fmla="*/ 142875 h 340365"/>
              <a:gd name="connsiteX5" fmla="*/ 604838 w 914789"/>
              <a:gd name="connsiteY5" fmla="*/ 6278 h 340365"/>
              <a:gd name="connsiteX6" fmla="*/ 0 w 914789"/>
              <a:gd name="connsiteY6" fmla="*/ 0 h 340365"/>
              <a:gd name="connsiteX0" fmla="*/ 0 w 914789"/>
              <a:gd name="connsiteY0" fmla="*/ 0 h 340365"/>
              <a:gd name="connsiteX1" fmla="*/ 912409 w 914789"/>
              <a:gd name="connsiteY1" fmla="*/ 0 h 340365"/>
              <a:gd name="connsiteX2" fmla="*/ 914789 w 914789"/>
              <a:gd name="connsiteY2" fmla="*/ 330128 h 340365"/>
              <a:gd name="connsiteX3" fmla="*/ 857641 w 914789"/>
              <a:gd name="connsiteY3" fmla="*/ 228601 h 340365"/>
              <a:gd name="connsiteX4" fmla="*/ 848116 w 914789"/>
              <a:gd name="connsiteY4" fmla="*/ 107158 h 340365"/>
              <a:gd name="connsiteX5" fmla="*/ 769536 w 914789"/>
              <a:gd name="connsiteY5" fmla="*/ 142875 h 340365"/>
              <a:gd name="connsiteX6" fmla="*/ 604838 w 914789"/>
              <a:gd name="connsiteY6" fmla="*/ 6278 h 340365"/>
              <a:gd name="connsiteX7" fmla="*/ 0 w 914789"/>
              <a:gd name="connsiteY7" fmla="*/ 0 h 340365"/>
              <a:gd name="connsiteX0" fmla="*/ 0 w 914789"/>
              <a:gd name="connsiteY0" fmla="*/ 0 h 340365"/>
              <a:gd name="connsiteX1" fmla="*/ 912409 w 914789"/>
              <a:gd name="connsiteY1" fmla="*/ 0 h 340365"/>
              <a:gd name="connsiteX2" fmla="*/ 914789 w 914789"/>
              <a:gd name="connsiteY2" fmla="*/ 330128 h 340365"/>
              <a:gd name="connsiteX3" fmla="*/ 857641 w 914789"/>
              <a:gd name="connsiteY3" fmla="*/ 228601 h 340365"/>
              <a:gd name="connsiteX4" fmla="*/ 769536 w 914789"/>
              <a:gd name="connsiteY4" fmla="*/ 142875 h 340365"/>
              <a:gd name="connsiteX5" fmla="*/ 604838 w 914789"/>
              <a:gd name="connsiteY5" fmla="*/ 6278 h 340365"/>
              <a:gd name="connsiteX6" fmla="*/ 0 w 914789"/>
              <a:gd name="connsiteY6" fmla="*/ 0 h 340365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769536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8052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8052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7671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7671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6715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8620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8620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8620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24303 w 914789"/>
              <a:gd name="connsiteY3" fmla="*/ 16192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98110 w 914789"/>
              <a:gd name="connsiteY3" fmla="*/ 154781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98110 w 914789"/>
              <a:gd name="connsiteY3" fmla="*/ 154781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79060 w 914789"/>
              <a:gd name="connsiteY3" fmla="*/ 111918 h 330128"/>
              <a:gd name="connsiteX4" fmla="*/ 604838 w 914789"/>
              <a:gd name="connsiteY4" fmla="*/ 6278 h 330128"/>
              <a:gd name="connsiteX5" fmla="*/ 0 w 914789"/>
              <a:gd name="connsiteY5" fmla="*/ 0 h 3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789" h="330128">
                <a:moveTo>
                  <a:pt x="0" y="0"/>
                </a:moveTo>
                <a:lnTo>
                  <a:pt x="912409" y="0"/>
                </a:lnTo>
                <a:cubicBezTo>
                  <a:pt x="913202" y="110043"/>
                  <a:pt x="913996" y="220085"/>
                  <a:pt x="914789" y="330128"/>
                </a:cubicBezTo>
                <a:cubicBezTo>
                  <a:pt x="824303" y="175346"/>
                  <a:pt x="864056" y="220661"/>
                  <a:pt x="779060" y="111918"/>
                </a:cubicBezTo>
                <a:cubicBezTo>
                  <a:pt x="753596" y="93662"/>
                  <a:pt x="725950" y="68985"/>
                  <a:pt x="604838" y="6278"/>
                </a:cubicBezTo>
                <a:lnTo>
                  <a:pt x="0" y="0"/>
                </a:ln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" name="Rectangle 58"/>
          <p:cNvSpPr/>
          <p:nvPr/>
        </p:nvSpPr>
        <p:spPr>
          <a:xfrm flipH="1" flipV="1">
            <a:off x="7238990" y="5033960"/>
            <a:ext cx="770588" cy="414335"/>
          </a:xfrm>
          <a:custGeom>
            <a:avLst/>
            <a:gdLst>
              <a:gd name="connsiteX0" fmla="*/ 0 w 719527"/>
              <a:gd name="connsiteY0" fmla="*/ 0 h 234878"/>
              <a:gd name="connsiteX1" fmla="*/ 719527 w 719527"/>
              <a:gd name="connsiteY1" fmla="*/ 0 h 234878"/>
              <a:gd name="connsiteX2" fmla="*/ 719527 w 719527"/>
              <a:gd name="connsiteY2" fmla="*/ 234878 h 234878"/>
              <a:gd name="connsiteX3" fmla="*/ 0 w 719527"/>
              <a:gd name="connsiteY3" fmla="*/ 234878 h 234878"/>
              <a:gd name="connsiteX4" fmla="*/ 0 w 719527"/>
              <a:gd name="connsiteY4" fmla="*/ 0 h 234878"/>
              <a:gd name="connsiteX0" fmla="*/ 0 w 1062427"/>
              <a:gd name="connsiteY0" fmla="*/ 11906 h 234878"/>
              <a:gd name="connsiteX1" fmla="*/ 1062427 w 1062427"/>
              <a:gd name="connsiteY1" fmla="*/ 0 h 234878"/>
              <a:gd name="connsiteX2" fmla="*/ 1062427 w 1062427"/>
              <a:gd name="connsiteY2" fmla="*/ 234878 h 234878"/>
              <a:gd name="connsiteX3" fmla="*/ 342900 w 1062427"/>
              <a:gd name="connsiteY3" fmla="*/ 234878 h 234878"/>
              <a:gd name="connsiteX4" fmla="*/ 0 w 1062427"/>
              <a:gd name="connsiteY4" fmla="*/ 11906 h 234878"/>
              <a:gd name="connsiteX0" fmla="*/ 0 w 1062427"/>
              <a:gd name="connsiteY0" fmla="*/ 0 h 222972"/>
              <a:gd name="connsiteX1" fmla="*/ 912409 w 1062427"/>
              <a:gd name="connsiteY1" fmla="*/ 0 h 222972"/>
              <a:gd name="connsiteX2" fmla="*/ 1062427 w 1062427"/>
              <a:gd name="connsiteY2" fmla="*/ 222972 h 222972"/>
              <a:gd name="connsiteX3" fmla="*/ 342900 w 1062427"/>
              <a:gd name="connsiteY3" fmla="*/ 222972 h 222972"/>
              <a:gd name="connsiteX4" fmla="*/ 0 w 1062427"/>
              <a:gd name="connsiteY4" fmla="*/ 0 h 222972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342900 w 914789"/>
              <a:gd name="connsiteY3" fmla="*/ 222972 h 330128"/>
              <a:gd name="connsiteX4" fmla="*/ 0 w 914789"/>
              <a:gd name="connsiteY4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604838 w 914789"/>
              <a:gd name="connsiteY3" fmla="*/ 6278 h 330128"/>
              <a:gd name="connsiteX4" fmla="*/ 0 w 914789"/>
              <a:gd name="connsiteY4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57629 w 914789"/>
              <a:gd name="connsiteY3" fmla="*/ 169069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60022 w 914789"/>
              <a:gd name="connsiteY3" fmla="*/ 159544 h 330128"/>
              <a:gd name="connsiteX4" fmla="*/ 757629 w 914789"/>
              <a:gd name="connsiteY4" fmla="*/ 169069 h 330128"/>
              <a:gd name="connsiteX5" fmla="*/ 604838 w 914789"/>
              <a:gd name="connsiteY5" fmla="*/ 6278 h 330128"/>
              <a:gd name="connsiteX6" fmla="*/ 0 w 914789"/>
              <a:gd name="connsiteY6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60022 w 914789"/>
              <a:gd name="connsiteY3" fmla="*/ 159544 h 330128"/>
              <a:gd name="connsiteX4" fmla="*/ 743342 w 914789"/>
              <a:gd name="connsiteY4" fmla="*/ 100013 h 330128"/>
              <a:gd name="connsiteX5" fmla="*/ 604838 w 914789"/>
              <a:gd name="connsiteY5" fmla="*/ 6278 h 330128"/>
              <a:gd name="connsiteX6" fmla="*/ 0 w 914789"/>
              <a:gd name="connsiteY6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52879 w 914789"/>
              <a:gd name="connsiteY3" fmla="*/ 188119 h 330128"/>
              <a:gd name="connsiteX4" fmla="*/ 743342 w 914789"/>
              <a:gd name="connsiteY4" fmla="*/ 100013 h 330128"/>
              <a:gd name="connsiteX5" fmla="*/ 604838 w 914789"/>
              <a:gd name="connsiteY5" fmla="*/ 6278 h 330128"/>
              <a:gd name="connsiteX6" fmla="*/ 0 w 914789"/>
              <a:gd name="connsiteY6" fmla="*/ 0 h 330128"/>
              <a:gd name="connsiteX0" fmla="*/ 0 w 914789"/>
              <a:gd name="connsiteY0" fmla="*/ 0 h 331145"/>
              <a:gd name="connsiteX1" fmla="*/ 912409 w 914789"/>
              <a:gd name="connsiteY1" fmla="*/ 0 h 331145"/>
              <a:gd name="connsiteX2" fmla="*/ 914789 w 914789"/>
              <a:gd name="connsiteY2" fmla="*/ 330128 h 331145"/>
              <a:gd name="connsiteX3" fmla="*/ 743342 w 914789"/>
              <a:gd name="connsiteY3" fmla="*/ 100013 h 331145"/>
              <a:gd name="connsiteX4" fmla="*/ 604838 w 914789"/>
              <a:gd name="connsiteY4" fmla="*/ 6278 h 331145"/>
              <a:gd name="connsiteX5" fmla="*/ 0 w 914789"/>
              <a:gd name="connsiteY5" fmla="*/ 0 h 331145"/>
              <a:gd name="connsiteX0" fmla="*/ 0 w 914789"/>
              <a:gd name="connsiteY0" fmla="*/ 0 h 331413"/>
              <a:gd name="connsiteX1" fmla="*/ 912409 w 914789"/>
              <a:gd name="connsiteY1" fmla="*/ 0 h 331413"/>
              <a:gd name="connsiteX2" fmla="*/ 914789 w 914789"/>
              <a:gd name="connsiteY2" fmla="*/ 330128 h 331413"/>
              <a:gd name="connsiteX3" fmla="*/ 798111 w 914789"/>
              <a:gd name="connsiteY3" fmla="*/ 142876 h 331413"/>
              <a:gd name="connsiteX4" fmla="*/ 604838 w 914789"/>
              <a:gd name="connsiteY4" fmla="*/ 6278 h 331413"/>
              <a:gd name="connsiteX5" fmla="*/ 0 w 914789"/>
              <a:gd name="connsiteY5" fmla="*/ 0 h 331413"/>
              <a:gd name="connsiteX0" fmla="*/ 0 w 914789"/>
              <a:gd name="connsiteY0" fmla="*/ 0 h 331266"/>
              <a:gd name="connsiteX1" fmla="*/ 912409 w 914789"/>
              <a:gd name="connsiteY1" fmla="*/ 0 h 331266"/>
              <a:gd name="connsiteX2" fmla="*/ 914789 w 914789"/>
              <a:gd name="connsiteY2" fmla="*/ 330128 h 331266"/>
              <a:gd name="connsiteX3" fmla="*/ 798111 w 914789"/>
              <a:gd name="connsiteY3" fmla="*/ 142876 h 331266"/>
              <a:gd name="connsiteX4" fmla="*/ 604838 w 914789"/>
              <a:gd name="connsiteY4" fmla="*/ 6278 h 331266"/>
              <a:gd name="connsiteX5" fmla="*/ 0 w 914789"/>
              <a:gd name="connsiteY5" fmla="*/ 0 h 331266"/>
              <a:gd name="connsiteX0" fmla="*/ 0 w 914789"/>
              <a:gd name="connsiteY0" fmla="*/ 0 h 331266"/>
              <a:gd name="connsiteX1" fmla="*/ 912409 w 914789"/>
              <a:gd name="connsiteY1" fmla="*/ 0 h 331266"/>
              <a:gd name="connsiteX2" fmla="*/ 914789 w 914789"/>
              <a:gd name="connsiteY2" fmla="*/ 330128 h 331266"/>
              <a:gd name="connsiteX3" fmla="*/ 798111 w 914789"/>
              <a:gd name="connsiteY3" fmla="*/ 142876 h 331266"/>
              <a:gd name="connsiteX4" fmla="*/ 604838 w 914789"/>
              <a:gd name="connsiteY4" fmla="*/ 6278 h 331266"/>
              <a:gd name="connsiteX5" fmla="*/ 0 w 914789"/>
              <a:gd name="connsiteY5" fmla="*/ 0 h 331266"/>
              <a:gd name="connsiteX0" fmla="*/ 0 w 914789"/>
              <a:gd name="connsiteY0" fmla="*/ 0 h 331031"/>
              <a:gd name="connsiteX1" fmla="*/ 912409 w 914789"/>
              <a:gd name="connsiteY1" fmla="*/ 0 h 331031"/>
              <a:gd name="connsiteX2" fmla="*/ 914789 w 914789"/>
              <a:gd name="connsiteY2" fmla="*/ 330128 h 331031"/>
              <a:gd name="connsiteX3" fmla="*/ 812398 w 914789"/>
              <a:gd name="connsiteY3" fmla="*/ 95251 h 331031"/>
              <a:gd name="connsiteX4" fmla="*/ 604838 w 914789"/>
              <a:gd name="connsiteY4" fmla="*/ 6278 h 331031"/>
              <a:gd name="connsiteX5" fmla="*/ 0 w 914789"/>
              <a:gd name="connsiteY5" fmla="*/ 0 h 331031"/>
              <a:gd name="connsiteX0" fmla="*/ 0 w 914789"/>
              <a:gd name="connsiteY0" fmla="*/ 0 h 331169"/>
              <a:gd name="connsiteX1" fmla="*/ 912409 w 914789"/>
              <a:gd name="connsiteY1" fmla="*/ 0 h 331169"/>
              <a:gd name="connsiteX2" fmla="*/ 914789 w 914789"/>
              <a:gd name="connsiteY2" fmla="*/ 330128 h 331169"/>
              <a:gd name="connsiteX3" fmla="*/ 812398 w 914789"/>
              <a:gd name="connsiteY3" fmla="*/ 95251 h 331169"/>
              <a:gd name="connsiteX4" fmla="*/ 604838 w 914789"/>
              <a:gd name="connsiteY4" fmla="*/ 6278 h 331169"/>
              <a:gd name="connsiteX5" fmla="*/ 0 w 914789"/>
              <a:gd name="connsiteY5" fmla="*/ 0 h 331169"/>
              <a:gd name="connsiteX0" fmla="*/ 0 w 914789"/>
              <a:gd name="connsiteY0" fmla="*/ 0 h 331169"/>
              <a:gd name="connsiteX1" fmla="*/ 912409 w 914789"/>
              <a:gd name="connsiteY1" fmla="*/ 0 h 331169"/>
              <a:gd name="connsiteX2" fmla="*/ 914789 w 914789"/>
              <a:gd name="connsiteY2" fmla="*/ 330128 h 331169"/>
              <a:gd name="connsiteX3" fmla="*/ 812398 w 914789"/>
              <a:gd name="connsiteY3" fmla="*/ 95251 h 331169"/>
              <a:gd name="connsiteX4" fmla="*/ 604838 w 914789"/>
              <a:gd name="connsiteY4" fmla="*/ 6278 h 331169"/>
              <a:gd name="connsiteX5" fmla="*/ 0 w 914789"/>
              <a:gd name="connsiteY5" fmla="*/ 0 h 331169"/>
              <a:gd name="connsiteX0" fmla="*/ 0 w 914789"/>
              <a:gd name="connsiteY0" fmla="*/ 0 h 331393"/>
              <a:gd name="connsiteX1" fmla="*/ 912409 w 914789"/>
              <a:gd name="connsiteY1" fmla="*/ 0 h 331393"/>
              <a:gd name="connsiteX2" fmla="*/ 914789 w 914789"/>
              <a:gd name="connsiteY2" fmla="*/ 330128 h 331393"/>
              <a:gd name="connsiteX3" fmla="*/ 800492 w 914789"/>
              <a:gd name="connsiteY3" fmla="*/ 130970 h 331393"/>
              <a:gd name="connsiteX4" fmla="*/ 604838 w 914789"/>
              <a:gd name="connsiteY4" fmla="*/ 6278 h 331393"/>
              <a:gd name="connsiteX5" fmla="*/ 0 w 914789"/>
              <a:gd name="connsiteY5" fmla="*/ 0 h 331393"/>
              <a:gd name="connsiteX0" fmla="*/ 0 w 914789"/>
              <a:gd name="connsiteY0" fmla="*/ 0 h 331431"/>
              <a:gd name="connsiteX1" fmla="*/ 912409 w 914789"/>
              <a:gd name="connsiteY1" fmla="*/ 0 h 331431"/>
              <a:gd name="connsiteX2" fmla="*/ 914789 w 914789"/>
              <a:gd name="connsiteY2" fmla="*/ 330128 h 331431"/>
              <a:gd name="connsiteX3" fmla="*/ 812398 w 914789"/>
              <a:gd name="connsiteY3" fmla="*/ 135732 h 331431"/>
              <a:gd name="connsiteX4" fmla="*/ 604838 w 914789"/>
              <a:gd name="connsiteY4" fmla="*/ 6278 h 331431"/>
              <a:gd name="connsiteX5" fmla="*/ 0 w 914789"/>
              <a:gd name="connsiteY5" fmla="*/ 0 h 331431"/>
              <a:gd name="connsiteX0" fmla="*/ 0 w 914789"/>
              <a:gd name="connsiteY0" fmla="*/ 0 h 331558"/>
              <a:gd name="connsiteX1" fmla="*/ 912409 w 914789"/>
              <a:gd name="connsiteY1" fmla="*/ 0 h 331558"/>
              <a:gd name="connsiteX2" fmla="*/ 914789 w 914789"/>
              <a:gd name="connsiteY2" fmla="*/ 330128 h 331558"/>
              <a:gd name="connsiteX3" fmla="*/ 807636 w 914789"/>
              <a:gd name="connsiteY3" fmla="*/ 150019 h 331558"/>
              <a:gd name="connsiteX4" fmla="*/ 604838 w 914789"/>
              <a:gd name="connsiteY4" fmla="*/ 6278 h 331558"/>
              <a:gd name="connsiteX5" fmla="*/ 0 w 914789"/>
              <a:gd name="connsiteY5" fmla="*/ 0 h 331558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04838 w 914789"/>
              <a:gd name="connsiteY4" fmla="*/ 6278 h 331683"/>
              <a:gd name="connsiteX5" fmla="*/ 0 w 914789"/>
              <a:gd name="connsiteY5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04838 w 914789"/>
              <a:gd name="connsiteY4" fmla="*/ 6278 h 331683"/>
              <a:gd name="connsiteX5" fmla="*/ 0 w 914789"/>
              <a:gd name="connsiteY5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95716 w 914789"/>
              <a:gd name="connsiteY4" fmla="*/ 73819 h 331683"/>
              <a:gd name="connsiteX5" fmla="*/ 604838 w 914789"/>
              <a:gd name="connsiteY5" fmla="*/ 6278 h 331683"/>
              <a:gd name="connsiteX6" fmla="*/ 0 w 914789"/>
              <a:gd name="connsiteY6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748104 w 914789"/>
              <a:gd name="connsiteY4" fmla="*/ 107156 h 331683"/>
              <a:gd name="connsiteX5" fmla="*/ 604838 w 914789"/>
              <a:gd name="connsiteY5" fmla="*/ 6278 h 331683"/>
              <a:gd name="connsiteX6" fmla="*/ 0 w 914789"/>
              <a:gd name="connsiteY6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748104 w 914789"/>
              <a:gd name="connsiteY4" fmla="*/ 107156 h 331683"/>
              <a:gd name="connsiteX5" fmla="*/ 604838 w 914789"/>
              <a:gd name="connsiteY5" fmla="*/ 6278 h 331683"/>
              <a:gd name="connsiteX6" fmla="*/ 0 w 914789"/>
              <a:gd name="connsiteY6" fmla="*/ 0 h 331683"/>
              <a:gd name="connsiteX0" fmla="*/ 0 w 914789"/>
              <a:gd name="connsiteY0" fmla="*/ 0 h 331683"/>
              <a:gd name="connsiteX1" fmla="*/ 912409 w 914789"/>
              <a:gd name="connsiteY1" fmla="*/ 0 h 331683"/>
              <a:gd name="connsiteX2" fmla="*/ 914789 w 914789"/>
              <a:gd name="connsiteY2" fmla="*/ 330128 h 331683"/>
              <a:gd name="connsiteX3" fmla="*/ 826686 w 914789"/>
              <a:gd name="connsiteY3" fmla="*/ 161925 h 331683"/>
              <a:gd name="connsiteX4" fmla="*/ 604838 w 914789"/>
              <a:gd name="connsiteY4" fmla="*/ 6278 h 331683"/>
              <a:gd name="connsiteX5" fmla="*/ 0 w 914789"/>
              <a:gd name="connsiteY5" fmla="*/ 0 h 331683"/>
              <a:gd name="connsiteX0" fmla="*/ 0 w 914789"/>
              <a:gd name="connsiteY0" fmla="*/ 0 h 331450"/>
              <a:gd name="connsiteX1" fmla="*/ 912409 w 914789"/>
              <a:gd name="connsiteY1" fmla="*/ 0 h 331450"/>
              <a:gd name="connsiteX2" fmla="*/ 914789 w 914789"/>
              <a:gd name="connsiteY2" fmla="*/ 330128 h 331450"/>
              <a:gd name="connsiteX3" fmla="*/ 776680 w 914789"/>
              <a:gd name="connsiteY3" fmla="*/ 138113 h 331450"/>
              <a:gd name="connsiteX4" fmla="*/ 604838 w 914789"/>
              <a:gd name="connsiteY4" fmla="*/ 6278 h 331450"/>
              <a:gd name="connsiteX5" fmla="*/ 0 w 914789"/>
              <a:gd name="connsiteY5" fmla="*/ 0 h 331450"/>
              <a:gd name="connsiteX0" fmla="*/ 0 w 914789"/>
              <a:gd name="connsiteY0" fmla="*/ 0 h 331093"/>
              <a:gd name="connsiteX1" fmla="*/ 912409 w 914789"/>
              <a:gd name="connsiteY1" fmla="*/ 0 h 331093"/>
              <a:gd name="connsiteX2" fmla="*/ 914789 w 914789"/>
              <a:gd name="connsiteY2" fmla="*/ 330128 h 331093"/>
              <a:gd name="connsiteX3" fmla="*/ 776680 w 914789"/>
              <a:gd name="connsiteY3" fmla="*/ 138113 h 331093"/>
              <a:gd name="connsiteX4" fmla="*/ 604838 w 914789"/>
              <a:gd name="connsiteY4" fmla="*/ 6278 h 331093"/>
              <a:gd name="connsiteX5" fmla="*/ 0 w 914789"/>
              <a:gd name="connsiteY5" fmla="*/ 0 h 331093"/>
              <a:gd name="connsiteX0" fmla="*/ 0 w 914789"/>
              <a:gd name="connsiteY0" fmla="*/ 0 h 331853"/>
              <a:gd name="connsiteX1" fmla="*/ 912409 w 914789"/>
              <a:gd name="connsiteY1" fmla="*/ 0 h 331853"/>
              <a:gd name="connsiteX2" fmla="*/ 914789 w 914789"/>
              <a:gd name="connsiteY2" fmla="*/ 330128 h 331853"/>
              <a:gd name="connsiteX3" fmla="*/ 700480 w 914789"/>
              <a:gd name="connsiteY3" fmla="*/ 233363 h 331853"/>
              <a:gd name="connsiteX4" fmla="*/ 604838 w 914789"/>
              <a:gd name="connsiteY4" fmla="*/ 6278 h 331853"/>
              <a:gd name="connsiteX5" fmla="*/ 0 w 914789"/>
              <a:gd name="connsiteY5" fmla="*/ 0 h 331853"/>
              <a:gd name="connsiteX0" fmla="*/ 0 w 914789"/>
              <a:gd name="connsiteY0" fmla="*/ 0 h 336997"/>
              <a:gd name="connsiteX1" fmla="*/ 912409 w 914789"/>
              <a:gd name="connsiteY1" fmla="*/ 0 h 336997"/>
              <a:gd name="connsiteX2" fmla="*/ 914789 w 914789"/>
              <a:gd name="connsiteY2" fmla="*/ 330128 h 336997"/>
              <a:gd name="connsiteX3" fmla="*/ 700480 w 914789"/>
              <a:gd name="connsiteY3" fmla="*/ 233363 h 336997"/>
              <a:gd name="connsiteX4" fmla="*/ 604838 w 914789"/>
              <a:gd name="connsiteY4" fmla="*/ 6278 h 336997"/>
              <a:gd name="connsiteX5" fmla="*/ 0 w 914789"/>
              <a:gd name="connsiteY5" fmla="*/ 0 h 336997"/>
              <a:gd name="connsiteX0" fmla="*/ 0 w 914789"/>
              <a:gd name="connsiteY0" fmla="*/ 0 h 332542"/>
              <a:gd name="connsiteX1" fmla="*/ 912409 w 914789"/>
              <a:gd name="connsiteY1" fmla="*/ 0 h 332542"/>
              <a:gd name="connsiteX2" fmla="*/ 914789 w 914789"/>
              <a:gd name="connsiteY2" fmla="*/ 330128 h 332542"/>
              <a:gd name="connsiteX3" fmla="*/ 814780 w 914789"/>
              <a:gd name="connsiteY3" fmla="*/ 169069 h 332542"/>
              <a:gd name="connsiteX4" fmla="*/ 604838 w 914789"/>
              <a:gd name="connsiteY4" fmla="*/ 6278 h 332542"/>
              <a:gd name="connsiteX5" fmla="*/ 0 w 914789"/>
              <a:gd name="connsiteY5" fmla="*/ 0 h 332542"/>
              <a:gd name="connsiteX0" fmla="*/ 0 w 914789"/>
              <a:gd name="connsiteY0" fmla="*/ 0 h 332542"/>
              <a:gd name="connsiteX1" fmla="*/ 912409 w 914789"/>
              <a:gd name="connsiteY1" fmla="*/ 0 h 332542"/>
              <a:gd name="connsiteX2" fmla="*/ 914789 w 914789"/>
              <a:gd name="connsiteY2" fmla="*/ 330128 h 332542"/>
              <a:gd name="connsiteX3" fmla="*/ 814780 w 914789"/>
              <a:gd name="connsiteY3" fmla="*/ 169069 h 332542"/>
              <a:gd name="connsiteX4" fmla="*/ 604838 w 914789"/>
              <a:gd name="connsiteY4" fmla="*/ 6278 h 332542"/>
              <a:gd name="connsiteX5" fmla="*/ 0 w 914789"/>
              <a:gd name="connsiteY5" fmla="*/ 0 h 332542"/>
              <a:gd name="connsiteX0" fmla="*/ 0 w 914789"/>
              <a:gd name="connsiteY0" fmla="*/ 0 h 333235"/>
              <a:gd name="connsiteX1" fmla="*/ 912409 w 914789"/>
              <a:gd name="connsiteY1" fmla="*/ 0 h 333235"/>
              <a:gd name="connsiteX2" fmla="*/ 914789 w 914789"/>
              <a:gd name="connsiteY2" fmla="*/ 330128 h 333235"/>
              <a:gd name="connsiteX3" fmla="*/ 814780 w 914789"/>
              <a:gd name="connsiteY3" fmla="*/ 169069 h 333235"/>
              <a:gd name="connsiteX4" fmla="*/ 604838 w 914789"/>
              <a:gd name="connsiteY4" fmla="*/ 6278 h 333235"/>
              <a:gd name="connsiteX5" fmla="*/ 0 w 914789"/>
              <a:gd name="connsiteY5" fmla="*/ 0 h 333235"/>
              <a:gd name="connsiteX0" fmla="*/ 0 w 914789"/>
              <a:gd name="connsiteY0" fmla="*/ 0 h 332404"/>
              <a:gd name="connsiteX1" fmla="*/ 912409 w 914789"/>
              <a:gd name="connsiteY1" fmla="*/ 0 h 332404"/>
              <a:gd name="connsiteX2" fmla="*/ 914789 w 914789"/>
              <a:gd name="connsiteY2" fmla="*/ 330128 h 332404"/>
              <a:gd name="connsiteX3" fmla="*/ 769536 w 914789"/>
              <a:gd name="connsiteY3" fmla="*/ 142875 h 332404"/>
              <a:gd name="connsiteX4" fmla="*/ 604838 w 914789"/>
              <a:gd name="connsiteY4" fmla="*/ 6278 h 332404"/>
              <a:gd name="connsiteX5" fmla="*/ 0 w 914789"/>
              <a:gd name="connsiteY5" fmla="*/ 0 h 332404"/>
              <a:gd name="connsiteX0" fmla="*/ 0 w 914789"/>
              <a:gd name="connsiteY0" fmla="*/ 0 h 340365"/>
              <a:gd name="connsiteX1" fmla="*/ 912409 w 914789"/>
              <a:gd name="connsiteY1" fmla="*/ 0 h 340365"/>
              <a:gd name="connsiteX2" fmla="*/ 914789 w 914789"/>
              <a:gd name="connsiteY2" fmla="*/ 330128 h 340365"/>
              <a:gd name="connsiteX3" fmla="*/ 857641 w 914789"/>
              <a:gd name="connsiteY3" fmla="*/ 228601 h 340365"/>
              <a:gd name="connsiteX4" fmla="*/ 769536 w 914789"/>
              <a:gd name="connsiteY4" fmla="*/ 142875 h 340365"/>
              <a:gd name="connsiteX5" fmla="*/ 604838 w 914789"/>
              <a:gd name="connsiteY5" fmla="*/ 6278 h 340365"/>
              <a:gd name="connsiteX6" fmla="*/ 0 w 914789"/>
              <a:gd name="connsiteY6" fmla="*/ 0 h 340365"/>
              <a:gd name="connsiteX0" fmla="*/ 0 w 914789"/>
              <a:gd name="connsiteY0" fmla="*/ 0 h 340365"/>
              <a:gd name="connsiteX1" fmla="*/ 912409 w 914789"/>
              <a:gd name="connsiteY1" fmla="*/ 0 h 340365"/>
              <a:gd name="connsiteX2" fmla="*/ 914789 w 914789"/>
              <a:gd name="connsiteY2" fmla="*/ 330128 h 340365"/>
              <a:gd name="connsiteX3" fmla="*/ 857641 w 914789"/>
              <a:gd name="connsiteY3" fmla="*/ 228601 h 340365"/>
              <a:gd name="connsiteX4" fmla="*/ 848116 w 914789"/>
              <a:gd name="connsiteY4" fmla="*/ 107158 h 340365"/>
              <a:gd name="connsiteX5" fmla="*/ 769536 w 914789"/>
              <a:gd name="connsiteY5" fmla="*/ 142875 h 340365"/>
              <a:gd name="connsiteX6" fmla="*/ 604838 w 914789"/>
              <a:gd name="connsiteY6" fmla="*/ 6278 h 340365"/>
              <a:gd name="connsiteX7" fmla="*/ 0 w 914789"/>
              <a:gd name="connsiteY7" fmla="*/ 0 h 340365"/>
              <a:gd name="connsiteX0" fmla="*/ 0 w 914789"/>
              <a:gd name="connsiteY0" fmla="*/ 0 h 340365"/>
              <a:gd name="connsiteX1" fmla="*/ 912409 w 914789"/>
              <a:gd name="connsiteY1" fmla="*/ 0 h 340365"/>
              <a:gd name="connsiteX2" fmla="*/ 914789 w 914789"/>
              <a:gd name="connsiteY2" fmla="*/ 330128 h 340365"/>
              <a:gd name="connsiteX3" fmla="*/ 857641 w 914789"/>
              <a:gd name="connsiteY3" fmla="*/ 228601 h 340365"/>
              <a:gd name="connsiteX4" fmla="*/ 769536 w 914789"/>
              <a:gd name="connsiteY4" fmla="*/ 142875 h 340365"/>
              <a:gd name="connsiteX5" fmla="*/ 604838 w 914789"/>
              <a:gd name="connsiteY5" fmla="*/ 6278 h 340365"/>
              <a:gd name="connsiteX6" fmla="*/ 0 w 914789"/>
              <a:gd name="connsiteY6" fmla="*/ 0 h 340365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769536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8052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8052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7671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2566"/>
              <a:gd name="connsiteX1" fmla="*/ 912409 w 914789"/>
              <a:gd name="connsiteY1" fmla="*/ 0 h 332566"/>
              <a:gd name="connsiteX2" fmla="*/ 914789 w 914789"/>
              <a:gd name="connsiteY2" fmla="*/ 330128 h 332566"/>
              <a:gd name="connsiteX3" fmla="*/ 767154 w 914789"/>
              <a:gd name="connsiteY3" fmla="*/ 142875 h 332566"/>
              <a:gd name="connsiteX4" fmla="*/ 604838 w 914789"/>
              <a:gd name="connsiteY4" fmla="*/ 6278 h 332566"/>
              <a:gd name="connsiteX5" fmla="*/ 0 w 914789"/>
              <a:gd name="connsiteY5" fmla="*/ 0 h 332566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6715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8620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8620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86204 w 914789"/>
              <a:gd name="connsiteY3" fmla="*/ 14287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10016 w 914789"/>
              <a:gd name="connsiteY3" fmla="*/ 159544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824303 w 914789"/>
              <a:gd name="connsiteY3" fmla="*/ 161925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98110 w 914789"/>
              <a:gd name="connsiteY3" fmla="*/ 154781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98110 w 914789"/>
              <a:gd name="connsiteY3" fmla="*/ 154781 h 330128"/>
              <a:gd name="connsiteX4" fmla="*/ 604838 w 914789"/>
              <a:gd name="connsiteY4" fmla="*/ 6278 h 330128"/>
              <a:gd name="connsiteX5" fmla="*/ 0 w 914789"/>
              <a:gd name="connsiteY5" fmla="*/ 0 h 330128"/>
              <a:gd name="connsiteX0" fmla="*/ 0 w 914789"/>
              <a:gd name="connsiteY0" fmla="*/ 0 h 330128"/>
              <a:gd name="connsiteX1" fmla="*/ 912409 w 914789"/>
              <a:gd name="connsiteY1" fmla="*/ 0 h 330128"/>
              <a:gd name="connsiteX2" fmla="*/ 914789 w 914789"/>
              <a:gd name="connsiteY2" fmla="*/ 330128 h 330128"/>
              <a:gd name="connsiteX3" fmla="*/ 779060 w 914789"/>
              <a:gd name="connsiteY3" fmla="*/ 111918 h 330128"/>
              <a:gd name="connsiteX4" fmla="*/ 604838 w 914789"/>
              <a:gd name="connsiteY4" fmla="*/ 6278 h 330128"/>
              <a:gd name="connsiteX5" fmla="*/ 0 w 914789"/>
              <a:gd name="connsiteY5" fmla="*/ 0 h 3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789" h="330128">
                <a:moveTo>
                  <a:pt x="0" y="0"/>
                </a:moveTo>
                <a:lnTo>
                  <a:pt x="912409" y="0"/>
                </a:lnTo>
                <a:cubicBezTo>
                  <a:pt x="913202" y="110043"/>
                  <a:pt x="913996" y="220085"/>
                  <a:pt x="914789" y="330128"/>
                </a:cubicBezTo>
                <a:cubicBezTo>
                  <a:pt x="824303" y="175346"/>
                  <a:pt x="864056" y="220661"/>
                  <a:pt x="779060" y="111918"/>
                </a:cubicBezTo>
                <a:cubicBezTo>
                  <a:pt x="753596" y="93662"/>
                  <a:pt x="725950" y="68985"/>
                  <a:pt x="604838" y="6278"/>
                </a:cubicBezTo>
                <a:lnTo>
                  <a:pt x="0" y="0"/>
                </a:ln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60" name="Right Arrow 2059"/>
          <p:cNvSpPr/>
          <p:nvPr/>
        </p:nvSpPr>
        <p:spPr>
          <a:xfrm>
            <a:off x="6715335" y="4906678"/>
            <a:ext cx="481402" cy="213187"/>
          </a:xfrm>
          <a:prstGeom prst="rightArrow">
            <a:avLst>
              <a:gd name="adj1" fmla="val 50000"/>
              <a:gd name="adj2" fmla="val 8909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61" name="TextBox 2060"/>
          <p:cNvSpPr txBox="1"/>
          <p:nvPr/>
        </p:nvSpPr>
        <p:spPr>
          <a:xfrm>
            <a:off x="6327477" y="481506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</a:t>
            </a:r>
            <a:r>
              <a:rPr lang="en-CA" baseline="-25000" dirty="0" smtClean="0"/>
              <a:t>o</a:t>
            </a:r>
            <a:endParaRPr lang="en-CA" baseline="-25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083559" y="4133793"/>
            <a:ext cx="35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x</a:t>
            </a:r>
            <a:r>
              <a:rPr lang="en-CA" baseline="-25000" dirty="0" smtClean="0"/>
              <a:t>o</a:t>
            </a:r>
            <a:endParaRPr lang="en-CA" baseline="-25000" dirty="0"/>
          </a:p>
        </p:txBody>
      </p:sp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468818"/>
              </p:ext>
            </p:extLst>
          </p:nvPr>
        </p:nvGraphicFramePr>
        <p:xfrm>
          <a:off x="945961" y="3762949"/>
          <a:ext cx="7935019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470"/>
                <a:gridCol w="1571943"/>
                <a:gridCol w="667067"/>
                <a:gridCol w="619366"/>
                <a:gridCol w="926147"/>
                <a:gridCol w="619366"/>
                <a:gridCol w="926147"/>
                <a:gridCol w="619366"/>
                <a:gridCol w="926147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System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Intermetallic interface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</a:t>
                      </a:r>
                      <a:r>
                        <a:rPr lang="en-CA" sz="1600" baseline="30000">
                          <a:effectLst/>
                        </a:rPr>
                        <a:t>o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400°C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450°C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490°C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Mg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(at.%)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x</a:t>
                      </a:r>
                      <a:r>
                        <a:rPr lang="en-CA" sz="1600" baseline="-25000" dirty="0">
                          <a:effectLst/>
                        </a:rPr>
                        <a:t>o</a:t>
                      </a:r>
                      <a:endParaRPr lang="en-CA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(µm)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D</a:t>
                      </a:r>
                      <a:r>
                        <a:rPr lang="en-CA" sz="1600" baseline="-25000" dirty="0" smtClean="0">
                          <a:effectLst/>
                        </a:rPr>
                        <a:t>o</a:t>
                      </a:r>
                      <a:r>
                        <a:rPr lang="en-CA" sz="1600" dirty="0" smtClean="0">
                          <a:effectLst/>
                        </a:rPr>
                        <a:t>(C</a:t>
                      </a:r>
                      <a:r>
                        <a:rPr lang="en-CA" sz="1600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(cm</a:t>
                      </a:r>
                      <a:r>
                        <a:rPr lang="en-CA" sz="1600" baseline="30000" dirty="0">
                          <a:effectLst/>
                        </a:rPr>
                        <a:t>2</a:t>
                      </a:r>
                      <a:r>
                        <a:rPr lang="en-CA" sz="1600" dirty="0">
                          <a:effectLst/>
                        </a:rPr>
                        <a:t>/s)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x</a:t>
                      </a:r>
                      <a:r>
                        <a:rPr lang="en-CA" sz="1600" baseline="-25000" dirty="0">
                          <a:effectLst/>
                        </a:rPr>
                        <a:t>o</a:t>
                      </a:r>
                      <a:endParaRPr lang="en-CA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(µm)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D</a:t>
                      </a:r>
                      <a:r>
                        <a:rPr lang="en-CA" sz="1600" baseline="-25000" dirty="0" smtClean="0">
                          <a:effectLst/>
                        </a:rPr>
                        <a:t>o</a:t>
                      </a:r>
                      <a:r>
                        <a:rPr lang="en-CA" sz="1600" dirty="0" smtClean="0">
                          <a:effectLst/>
                        </a:rPr>
                        <a:t>(C</a:t>
                      </a:r>
                      <a:r>
                        <a:rPr lang="en-CA" sz="1600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(cm</a:t>
                      </a:r>
                      <a:r>
                        <a:rPr lang="en-CA" sz="1600" baseline="30000" dirty="0">
                          <a:effectLst/>
                        </a:rPr>
                        <a:t>2</a:t>
                      </a:r>
                      <a:r>
                        <a:rPr lang="en-CA" sz="1600" dirty="0">
                          <a:effectLst/>
                        </a:rPr>
                        <a:t>/s)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x</a:t>
                      </a:r>
                      <a:r>
                        <a:rPr lang="en-CA" sz="1600" baseline="-25000" dirty="0">
                          <a:effectLst/>
                        </a:rPr>
                        <a:t>o</a:t>
                      </a:r>
                      <a:endParaRPr lang="en-CA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(µm)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D</a:t>
                      </a:r>
                      <a:r>
                        <a:rPr lang="en-CA" sz="1600" baseline="-25000" dirty="0" smtClean="0">
                          <a:effectLst/>
                        </a:rPr>
                        <a:t>o</a:t>
                      </a:r>
                      <a:r>
                        <a:rPr lang="en-CA" sz="1600" dirty="0" smtClean="0">
                          <a:effectLst/>
                        </a:rPr>
                        <a:t>(C</a:t>
                      </a:r>
                      <a:r>
                        <a:rPr lang="en-CA" sz="1600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(cm</a:t>
                      </a:r>
                      <a:r>
                        <a:rPr lang="en-CA" sz="1600" baseline="30000" dirty="0">
                          <a:effectLst/>
                        </a:rPr>
                        <a:t>2</a:t>
                      </a:r>
                      <a:r>
                        <a:rPr lang="en-CA" sz="1600" dirty="0">
                          <a:effectLst/>
                        </a:rPr>
                        <a:t>/s)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Mg-Ce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Ce/MgCe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25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9.7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1.8×10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4.1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3.5×10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9.8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6.0×10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MgCe/Mg</a:t>
                      </a:r>
                      <a:r>
                        <a:rPr lang="en-CA" sz="1600" baseline="-25000">
                          <a:effectLst/>
                        </a:rPr>
                        <a:t>3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62.5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12.6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8.7×10</a:t>
                      </a:r>
                      <a:r>
                        <a:rPr lang="en-CA" sz="1600" baseline="30000" dirty="0">
                          <a:effectLst/>
                        </a:rPr>
                        <a:t>-14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9.2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1.6×10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16.2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3.2×10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</a:t>
                      </a:r>
                      <a:r>
                        <a:rPr lang="en-CA" sz="1600" baseline="-25000">
                          <a:effectLst/>
                        </a:rPr>
                        <a:t>3</a:t>
                      </a:r>
                      <a:r>
                        <a:rPr lang="en-CA" sz="1600">
                          <a:effectLst/>
                        </a:rPr>
                        <a:t>Ce/Mg</a:t>
                      </a:r>
                      <a:r>
                        <a:rPr lang="en-CA" sz="1600" baseline="-25000">
                          <a:effectLst/>
                        </a:rPr>
                        <a:t>41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r>
                        <a:rPr lang="en-CA" sz="1600" baseline="-25000">
                          <a:effectLst/>
                        </a:rPr>
                        <a:t>5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82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22.0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1.6×10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19.5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3.2×10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33.5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5.6×10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</a:t>
                      </a:r>
                      <a:r>
                        <a:rPr lang="en-CA" sz="1600" baseline="-25000">
                          <a:effectLst/>
                        </a:rPr>
                        <a:t>41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r>
                        <a:rPr lang="en-CA" sz="1600" baseline="-25000">
                          <a:effectLst/>
                        </a:rPr>
                        <a:t>5</a:t>
                      </a:r>
                      <a:r>
                        <a:rPr lang="en-CA" sz="1600">
                          <a:effectLst/>
                        </a:rPr>
                        <a:t>/Mg</a:t>
                      </a:r>
                      <a:r>
                        <a:rPr lang="en-CA" sz="1600" baseline="-25000">
                          <a:effectLst/>
                        </a:rPr>
                        <a:t>12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90.7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60.8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1.1×10</a:t>
                      </a:r>
                      <a:r>
                        <a:rPr lang="en-CA" sz="1600" baseline="30000">
                          <a:effectLst/>
                        </a:rPr>
                        <a:t>-13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89.6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2.3×10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133.3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4.2×10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</a:t>
                      </a:r>
                      <a:r>
                        <a:rPr lang="en-CA" sz="1600" baseline="-25000">
                          <a:effectLst/>
                        </a:rPr>
                        <a:t>12</a:t>
                      </a:r>
                      <a:r>
                        <a:rPr lang="en-CA" sz="1600">
                          <a:effectLst/>
                        </a:rPr>
                        <a:t>Ce/Mg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96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84.4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2.1×10</a:t>
                      </a:r>
                      <a:r>
                        <a:rPr lang="en-CA" sz="1600" baseline="30000">
                          <a:effectLst/>
                        </a:rPr>
                        <a:t>-13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118.0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4.8×10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150.9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7.3×10</a:t>
                      </a:r>
                      <a:r>
                        <a:rPr lang="en-CA" sz="1600" baseline="30000" dirty="0">
                          <a:effectLst/>
                        </a:rPr>
                        <a:t>-13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2066" name="Group 2065"/>
          <p:cNvGrpSpPr/>
          <p:nvPr/>
        </p:nvGrpSpPr>
        <p:grpSpPr>
          <a:xfrm>
            <a:off x="3587751" y="3777212"/>
            <a:ext cx="4359130" cy="2205206"/>
            <a:chOff x="3587751" y="3777212"/>
            <a:chExt cx="4359130" cy="2205206"/>
          </a:xfrm>
        </p:grpSpPr>
        <p:sp>
          <p:nvSpPr>
            <p:cNvPr id="2065" name="Rectangle 2064"/>
            <p:cNvSpPr/>
            <p:nvPr/>
          </p:nvSpPr>
          <p:spPr>
            <a:xfrm>
              <a:off x="3587751" y="4035314"/>
              <a:ext cx="1261240" cy="1942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800520" y="4039476"/>
              <a:ext cx="600280" cy="1938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46601" y="4044123"/>
              <a:ext cx="600280" cy="1938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587751" y="3777212"/>
              <a:ext cx="648493" cy="1938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4463396" y="3299663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logD</a:t>
            </a:r>
            <a:r>
              <a:rPr lang="en-C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vs. </a:t>
            </a:r>
            <a:r>
              <a:rPr lang="en-C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1/T</a:t>
            </a:r>
          </a:p>
        </p:txBody>
      </p:sp>
      <p:pic>
        <p:nvPicPr>
          <p:cNvPr id="109" name="Picture 49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11336" r="9656" b="6111"/>
          <a:stretch>
            <a:fillRect/>
          </a:stretch>
        </p:blipFill>
        <p:spPr bwMode="auto">
          <a:xfrm>
            <a:off x="640005" y="3705771"/>
            <a:ext cx="3872533" cy="297515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06" y="3995341"/>
            <a:ext cx="2965025" cy="6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" name="Rectangle 116"/>
          <p:cNvSpPr/>
          <p:nvPr/>
        </p:nvSpPr>
        <p:spPr>
          <a:xfrm>
            <a:off x="5550423" y="5054311"/>
            <a:ext cx="262347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</a:rPr>
              <a:t>The slope is </a:t>
            </a:r>
            <a:r>
              <a:rPr lang="en-CA" i="1" dirty="0" smtClean="0">
                <a:solidFill>
                  <a:srgbClr val="0070C0"/>
                </a:solidFill>
              </a:rPr>
              <a:t>-</a:t>
            </a:r>
            <a:r>
              <a:rPr lang="en-CA" i="1" dirty="0" err="1" smtClean="0">
                <a:solidFill>
                  <a:srgbClr val="0070C0"/>
                </a:solidFill>
              </a:rPr>
              <a:t>Q</a:t>
            </a:r>
            <a:r>
              <a:rPr lang="en-CA" i="1" baseline="-25000" dirty="0" err="1" smtClean="0">
                <a:solidFill>
                  <a:srgbClr val="0070C0"/>
                </a:solidFill>
              </a:rPr>
              <a:t>d</a:t>
            </a:r>
            <a:r>
              <a:rPr lang="en-CA" i="1" dirty="0" smtClean="0">
                <a:solidFill>
                  <a:srgbClr val="0070C0"/>
                </a:solidFill>
              </a:rPr>
              <a:t>/2.3R</a:t>
            </a:r>
            <a:r>
              <a:rPr lang="en-CA" dirty="0" smtClean="0">
                <a:solidFill>
                  <a:srgbClr val="0070C0"/>
                </a:solidFill>
              </a:rPr>
              <a:t>, and </a:t>
            </a:r>
          </a:p>
          <a:p>
            <a:r>
              <a:rPr lang="en-CA" dirty="0" smtClean="0">
                <a:solidFill>
                  <a:srgbClr val="0070C0"/>
                </a:solidFill>
              </a:rPr>
              <a:t>the </a:t>
            </a:r>
            <a:r>
              <a:rPr lang="en-CA" dirty="0">
                <a:solidFill>
                  <a:srgbClr val="0070C0"/>
                </a:solidFill>
              </a:rPr>
              <a:t>intersection with </a:t>
            </a:r>
            <a:r>
              <a:rPr lang="en-CA" i="1" dirty="0">
                <a:solidFill>
                  <a:srgbClr val="0070C0"/>
                </a:solidFill>
              </a:rPr>
              <a:t>y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 smtClean="0">
                <a:solidFill>
                  <a:srgbClr val="0070C0"/>
                </a:solidFill>
              </a:rPr>
              <a:t>axis is </a:t>
            </a:r>
            <a:r>
              <a:rPr lang="en-CA" i="1" dirty="0" err="1" smtClean="0">
                <a:solidFill>
                  <a:srgbClr val="0070C0"/>
                </a:solidFill>
              </a:rPr>
              <a:t>logD</a:t>
            </a:r>
            <a:r>
              <a:rPr lang="en-CA" i="1" baseline="-25000" dirty="0" err="1" smtClean="0">
                <a:solidFill>
                  <a:srgbClr val="0070C0"/>
                </a:solidFill>
              </a:rPr>
              <a:t>o</a:t>
            </a:r>
            <a:r>
              <a:rPr lang="en-CA" dirty="0" smtClean="0">
                <a:solidFill>
                  <a:srgbClr val="0070C0"/>
                </a:solidFill>
              </a:rPr>
              <a:t> .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904476" y="2882444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Activation energy and pre-exponential factor</a:t>
            </a:r>
            <a:endParaRPr lang="en-CA" b="1" dirty="0"/>
          </a:p>
        </p:txBody>
      </p:sp>
      <p:graphicFrame>
        <p:nvGraphicFramePr>
          <p:cNvPr id="119" name="Table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75369"/>
              </p:ext>
            </p:extLst>
          </p:nvPr>
        </p:nvGraphicFramePr>
        <p:xfrm>
          <a:off x="4412285" y="4125894"/>
          <a:ext cx="4677220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495"/>
                <a:gridCol w="2047367"/>
                <a:gridCol w="986473"/>
                <a:gridCol w="8578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System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Intermetallic interface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err="1">
                          <a:effectLst/>
                        </a:rPr>
                        <a:t>Q</a:t>
                      </a:r>
                      <a:r>
                        <a:rPr lang="en-CA" sz="1600" baseline="-25000" dirty="0" err="1">
                          <a:effectLst/>
                        </a:rPr>
                        <a:t>d</a:t>
                      </a:r>
                      <a:endParaRPr lang="en-CA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(kJ/mole)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aseline="0" dirty="0" smtClean="0">
                          <a:effectLst/>
                        </a:rPr>
                        <a:t>D</a:t>
                      </a:r>
                      <a:r>
                        <a:rPr lang="en-CA" sz="1600" baseline="-25000" dirty="0" smtClean="0">
                          <a:effectLst/>
                        </a:rPr>
                        <a:t>o</a:t>
                      </a:r>
                      <a:endParaRPr lang="en-CA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(cm</a:t>
                      </a:r>
                      <a:r>
                        <a:rPr lang="en-CA" sz="1600" baseline="30000" dirty="0">
                          <a:effectLst/>
                        </a:rPr>
                        <a:t>2</a:t>
                      </a:r>
                      <a:r>
                        <a:rPr lang="en-CA" sz="1600" dirty="0">
                          <a:effectLst/>
                        </a:rPr>
                        <a:t>/s)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Mg-Ce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Ce/MgCe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56.1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4.2×10</a:t>
                      </a:r>
                      <a:r>
                        <a:rPr lang="en-CA" sz="1600" baseline="30000" dirty="0">
                          <a:effectLst/>
                        </a:rPr>
                        <a:t>-9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MgCe/Mg</a:t>
                      </a:r>
                      <a:r>
                        <a:rPr lang="en-CA" sz="1600" baseline="-25000" dirty="0">
                          <a:effectLst/>
                        </a:rPr>
                        <a:t>3</a:t>
                      </a:r>
                      <a:r>
                        <a:rPr lang="en-CA" sz="1600" dirty="0">
                          <a:effectLst/>
                        </a:rPr>
                        <a:t>Ce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61.9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5.4×10</a:t>
                      </a:r>
                      <a:r>
                        <a:rPr lang="en-CA" sz="1600" baseline="30000">
                          <a:effectLst/>
                        </a:rPr>
                        <a:t>-9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</a:t>
                      </a:r>
                      <a:r>
                        <a:rPr lang="en-CA" sz="1600" baseline="-25000">
                          <a:effectLst/>
                        </a:rPr>
                        <a:t>3</a:t>
                      </a:r>
                      <a:r>
                        <a:rPr lang="en-CA" sz="1600">
                          <a:effectLst/>
                        </a:rPr>
                        <a:t>Ce/Mg</a:t>
                      </a:r>
                      <a:r>
                        <a:rPr lang="en-CA" sz="1600" baseline="-25000">
                          <a:effectLst/>
                        </a:rPr>
                        <a:t>41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r>
                        <a:rPr lang="en-CA" sz="1600" baseline="-25000">
                          <a:effectLst/>
                        </a:rPr>
                        <a:t>5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58.9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5.6×10</a:t>
                      </a:r>
                      <a:r>
                        <a:rPr lang="en-CA" sz="1600" baseline="30000">
                          <a:effectLst/>
                        </a:rPr>
                        <a:t>-9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</a:t>
                      </a:r>
                      <a:r>
                        <a:rPr lang="en-CA" sz="1600" baseline="-25000">
                          <a:effectLst/>
                        </a:rPr>
                        <a:t>41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r>
                        <a:rPr lang="en-CA" sz="1600" baseline="-25000">
                          <a:effectLst/>
                        </a:rPr>
                        <a:t>5</a:t>
                      </a:r>
                      <a:r>
                        <a:rPr lang="en-CA" sz="1600">
                          <a:effectLst/>
                        </a:rPr>
                        <a:t>/Mg</a:t>
                      </a:r>
                      <a:r>
                        <a:rPr lang="en-CA" sz="1600" baseline="-25000">
                          <a:effectLst/>
                        </a:rPr>
                        <a:t>12</a:t>
                      </a:r>
                      <a:r>
                        <a:rPr lang="en-CA" sz="1600">
                          <a:effectLst/>
                        </a:rPr>
                        <a:t>Ce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61.3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6.6×10</a:t>
                      </a:r>
                      <a:r>
                        <a:rPr lang="en-CA" sz="1600" baseline="30000">
                          <a:effectLst/>
                        </a:rPr>
                        <a:t>-9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Mg</a:t>
                      </a:r>
                      <a:r>
                        <a:rPr lang="en-CA" sz="1600" baseline="-25000">
                          <a:effectLst/>
                        </a:rPr>
                        <a:t>12</a:t>
                      </a:r>
                      <a:r>
                        <a:rPr lang="en-CA" sz="1600">
                          <a:effectLst/>
                        </a:rPr>
                        <a:t>Ce/Mg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58.1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7.3×10</a:t>
                      </a:r>
                      <a:r>
                        <a:rPr lang="en-CA" sz="1600" baseline="30000" dirty="0">
                          <a:effectLst/>
                        </a:rPr>
                        <a:t>-9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2072" name="Group 2071"/>
          <p:cNvGrpSpPr/>
          <p:nvPr/>
        </p:nvGrpSpPr>
        <p:grpSpPr>
          <a:xfrm>
            <a:off x="1355335" y="4931558"/>
            <a:ext cx="1293068" cy="612297"/>
            <a:chOff x="1355335" y="4931558"/>
            <a:chExt cx="1293068" cy="612297"/>
          </a:xfrm>
        </p:grpSpPr>
        <p:sp>
          <p:nvSpPr>
            <p:cNvPr id="2068" name="Rectangle 2067"/>
            <p:cNvSpPr/>
            <p:nvPr/>
          </p:nvSpPr>
          <p:spPr>
            <a:xfrm>
              <a:off x="1937887" y="4931558"/>
              <a:ext cx="710516" cy="351585"/>
            </a:xfrm>
            <a:custGeom>
              <a:avLst/>
              <a:gdLst>
                <a:gd name="connsiteX0" fmla="*/ 0 w 605650"/>
                <a:gd name="connsiteY0" fmla="*/ 0 h 453185"/>
                <a:gd name="connsiteX1" fmla="*/ 605650 w 605650"/>
                <a:gd name="connsiteY1" fmla="*/ 0 h 453185"/>
                <a:gd name="connsiteX2" fmla="*/ 605650 w 605650"/>
                <a:gd name="connsiteY2" fmla="*/ 453185 h 453185"/>
                <a:gd name="connsiteX3" fmla="*/ 0 w 605650"/>
                <a:gd name="connsiteY3" fmla="*/ 453185 h 453185"/>
                <a:gd name="connsiteX4" fmla="*/ 0 w 605650"/>
                <a:gd name="connsiteY4" fmla="*/ 0 h 453185"/>
                <a:gd name="connsiteX0" fmla="*/ 0 w 605650"/>
                <a:gd name="connsiteY0" fmla="*/ 0 h 453185"/>
                <a:gd name="connsiteX1" fmla="*/ 605650 w 605650"/>
                <a:gd name="connsiteY1" fmla="*/ 453185 h 453185"/>
                <a:gd name="connsiteX2" fmla="*/ 0 w 605650"/>
                <a:gd name="connsiteY2" fmla="*/ 453185 h 453185"/>
                <a:gd name="connsiteX3" fmla="*/ 0 w 605650"/>
                <a:gd name="connsiteY3" fmla="*/ 0 h 453185"/>
                <a:gd name="connsiteX0" fmla="*/ 0 w 704075"/>
                <a:gd name="connsiteY0" fmla="*/ 0 h 453185"/>
                <a:gd name="connsiteX1" fmla="*/ 704075 w 704075"/>
                <a:gd name="connsiteY1" fmla="*/ 351585 h 453185"/>
                <a:gd name="connsiteX2" fmla="*/ 0 w 704075"/>
                <a:gd name="connsiteY2" fmla="*/ 453185 h 453185"/>
                <a:gd name="connsiteX3" fmla="*/ 0 w 704075"/>
                <a:gd name="connsiteY3" fmla="*/ 0 h 453185"/>
                <a:gd name="connsiteX0" fmla="*/ 0 w 704075"/>
                <a:gd name="connsiteY0" fmla="*/ 0 h 351585"/>
                <a:gd name="connsiteX1" fmla="*/ 704075 w 704075"/>
                <a:gd name="connsiteY1" fmla="*/ 351585 h 351585"/>
                <a:gd name="connsiteX2" fmla="*/ 3175 w 704075"/>
                <a:gd name="connsiteY2" fmla="*/ 329360 h 351585"/>
                <a:gd name="connsiteX3" fmla="*/ 0 w 704075"/>
                <a:gd name="connsiteY3" fmla="*/ 0 h 351585"/>
                <a:gd name="connsiteX0" fmla="*/ 3315 w 707390"/>
                <a:gd name="connsiteY0" fmla="*/ 0 h 351585"/>
                <a:gd name="connsiteX1" fmla="*/ 707390 w 707390"/>
                <a:gd name="connsiteY1" fmla="*/ 351585 h 351585"/>
                <a:gd name="connsiteX2" fmla="*/ 140 w 707390"/>
                <a:gd name="connsiteY2" fmla="*/ 338885 h 351585"/>
                <a:gd name="connsiteX3" fmla="*/ 3315 w 707390"/>
                <a:gd name="connsiteY3" fmla="*/ 0 h 351585"/>
                <a:gd name="connsiteX0" fmla="*/ 0 w 704075"/>
                <a:gd name="connsiteY0" fmla="*/ 0 h 351585"/>
                <a:gd name="connsiteX1" fmla="*/ 704075 w 704075"/>
                <a:gd name="connsiteY1" fmla="*/ 351585 h 351585"/>
                <a:gd name="connsiteX2" fmla="*/ 3175 w 704075"/>
                <a:gd name="connsiteY2" fmla="*/ 342060 h 351585"/>
                <a:gd name="connsiteX3" fmla="*/ 0 w 704075"/>
                <a:gd name="connsiteY3" fmla="*/ 0 h 351585"/>
                <a:gd name="connsiteX0" fmla="*/ 15919 w 719994"/>
                <a:gd name="connsiteY0" fmla="*/ 0 h 351585"/>
                <a:gd name="connsiteX1" fmla="*/ 719994 w 719994"/>
                <a:gd name="connsiteY1" fmla="*/ 351585 h 351585"/>
                <a:gd name="connsiteX2" fmla="*/ 44 w 719994"/>
                <a:gd name="connsiteY2" fmla="*/ 342060 h 351585"/>
                <a:gd name="connsiteX3" fmla="*/ 15919 w 719994"/>
                <a:gd name="connsiteY3" fmla="*/ 0 h 351585"/>
                <a:gd name="connsiteX0" fmla="*/ 0 w 704075"/>
                <a:gd name="connsiteY0" fmla="*/ 0 h 351585"/>
                <a:gd name="connsiteX1" fmla="*/ 704075 w 704075"/>
                <a:gd name="connsiteY1" fmla="*/ 351585 h 351585"/>
                <a:gd name="connsiteX2" fmla="*/ 6350 w 704075"/>
                <a:gd name="connsiteY2" fmla="*/ 338885 h 351585"/>
                <a:gd name="connsiteX3" fmla="*/ 0 w 704075"/>
                <a:gd name="connsiteY3" fmla="*/ 0 h 351585"/>
                <a:gd name="connsiteX0" fmla="*/ 0 w 704075"/>
                <a:gd name="connsiteY0" fmla="*/ 0 h 354760"/>
                <a:gd name="connsiteX1" fmla="*/ 704075 w 704075"/>
                <a:gd name="connsiteY1" fmla="*/ 351585 h 354760"/>
                <a:gd name="connsiteX2" fmla="*/ 3175 w 704075"/>
                <a:gd name="connsiteY2" fmla="*/ 354760 h 354760"/>
                <a:gd name="connsiteX3" fmla="*/ 0 w 704075"/>
                <a:gd name="connsiteY3" fmla="*/ 0 h 354760"/>
                <a:gd name="connsiteX0" fmla="*/ 6441 w 710516"/>
                <a:gd name="connsiteY0" fmla="*/ 0 h 351585"/>
                <a:gd name="connsiteX1" fmla="*/ 710516 w 710516"/>
                <a:gd name="connsiteY1" fmla="*/ 351585 h 351585"/>
                <a:gd name="connsiteX2" fmla="*/ 91 w 710516"/>
                <a:gd name="connsiteY2" fmla="*/ 351585 h 351585"/>
                <a:gd name="connsiteX3" fmla="*/ 6441 w 710516"/>
                <a:gd name="connsiteY3" fmla="*/ 0 h 35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516" h="351585">
                  <a:moveTo>
                    <a:pt x="6441" y="0"/>
                  </a:moveTo>
                  <a:lnTo>
                    <a:pt x="710516" y="351585"/>
                  </a:lnTo>
                  <a:lnTo>
                    <a:pt x="91" y="351585"/>
                  </a:lnTo>
                  <a:cubicBezTo>
                    <a:pt x="-967" y="241798"/>
                    <a:pt x="7499" y="109787"/>
                    <a:pt x="6441" y="0"/>
                  </a:cubicBez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69" name="TextBox 2068"/>
            <p:cNvSpPr txBox="1"/>
            <p:nvPr/>
          </p:nvSpPr>
          <p:spPr>
            <a:xfrm>
              <a:off x="1355335" y="4986909"/>
              <a:ext cx="6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 smtClean="0"/>
                <a:t>Δ</a:t>
              </a:r>
              <a:r>
                <a:rPr lang="en-CA" sz="1400" dirty="0" err="1" smtClean="0"/>
                <a:t>logD</a:t>
              </a:r>
              <a:endParaRPr lang="en-CA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937887" y="5236078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 smtClean="0"/>
                <a:t>Δ</a:t>
              </a:r>
              <a:r>
                <a:rPr lang="en-CA" sz="1400" dirty="0" smtClean="0"/>
                <a:t>(1/T)</a:t>
              </a:r>
              <a:endParaRPr lang="en-CA" sz="1400" dirty="0"/>
            </a:p>
          </p:txBody>
        </p:sp>
      </p:grpSp>
      <p:cxnSp>
        <p:nvCxnSpPr>
          <p:cNvPr id="2071" name="Straight Connector 2070"/>
          <p:cNvCxnSpPr/>
          <p:nvPr/>
        </p:nvCxnSpPr>
        <p:spPr>
          <a:xfrm flipH="1" flipV="1">
            <a:off x="1041400" y="4469606"/>
            <a:ext cx="2035175" cy="10256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44733" y="4283068"/>
            <a:ext cx="32092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800" dirty="0" smtClean="0"/>
              <a:t>Mg</a:t>
            </a:r>
            <a:endParaRPr lang="en-CA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53646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20902 0.0004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2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  <p:bldP spid="63" grpId="0"/>
      <p:bldP spid="63" grpId="1"/>
      <p:bldP spid="66" grpId="0"/>
      <p:bldP spid="75" grpId="0" animBg="1"/>
      <p:bldP spid="75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7" grpId="0" animBg="1"/>
      <p:bldP spid="37" grpId="1" animBg="1"/>
      <p:bldP spid="59" grpId="0" animBg="1"/>
      <p:bldP spid="59" grpId="1" animBg="1"/>
      <p:bldP spid="102" grpId="0" animBg="1"/>
      <p:bldP spid="102" grpId="1" animBg="1"/>
      <p:bldP spid="2060" grpId="0" animBg="1"/>
      <p:bldP spid="2060" grpId="1" animBg="1"/>
      <p:bldP spid="2061" grpId="0"/>
      <p:bldP spid="2061" grpId="1"/>
      <p:bldP spid="108" grpId="0"/>
      <p:bldP spid="108" grpId="1"/>
      <p:bldP spid="115" grpId="0"/>
      <p:bldP spid="117" grpId="0" animBg="1"/>
      <p:bldP spid="117" grpId="1" animBg="1"/>
      <p:bldP spid="118" grpId="0"/>
      <p:bldP spid="3" grpId="0" animBg="1"/>
      <p:bldP spid="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Conclusions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4616" y="2595008"/>
            <a:ext cx="8559384" cy="1527287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Conclusions</a:t>
            </a:r>
            <a:endParaRPr lang="en-CA" sz="75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52182" y="725420"/>
            <a:ext cx="8352928" cy="58260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2400"/>
              </a:spcBef>
            </a:pPr>
            <a:r>
              <a:rPr lang="en-CA" sz="2400" dirty="0" smtClean="0"/>
              <a:t>Diffusion couples combined with equilibrated key alloys are used to investigate the phase equilibria of the studied systems.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 smtClean="0"/>
              <a:t>The isothermal sections of the </a:t>
            </a:r>
            <a:r>
              <a:rPr lang="en-CA" sz="2400" b="1" dirty="0" smtClean="0"/>
              <a:t>Mg-Mn-{Ce, Nd} </a:t>
            </a:r>
            <a:r>
              <a:rPr lang="en-CA" sz="2400" dirty="0" smtClean="0"/>
              <a:t>are established at 450°C and of the </a:t>
            </a:r>
            <a:r>
              <a:rPr lang="en-CA" sz="2400" b="1" dirty="0" smtClean="0"/>
              <a:t>Ce-Mg-Zn</a:t>
            </a:r>
            <a:r>
              <a:rPr lang="en-CA" sz="2400" dirty="0" smtClean="0"/>
              <a:t> is established at 300°C in the full composition range.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 smtClean="0"/>
              <a:t>Eight </a:t>
            </a:r>
            <a:r>
              <a:rPr lang="en-CA" sz="2400" dirty="0"/>
              <a:t>ternary </a:t>
            </a:r>
            <a:r>
              <a:rPr lang="en-CA" sz="2400" dirty="0" smtClean="0"/>
              <a:t>compounds are observed in the </a:t>
            </a:r>
            <a:r>
              <a:rPr lang="en-CA" sz="2400" b="1" dirty="0" smtClean="0"/>
              <a:t>Ce-Mg-Zn</a:t>
            </a:r>
            <a:r>
              <a:rPr lang="en-CA" sz="2400" dirty="0" smtClean="0"/>
              <a:t> system at 300°C.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 smtClean="0"/>
              <a:t>The </a:t>
            </a:r>
            <a:r>
              <a:rPr lang="en-CA" sz="2400" dirty="0"/>
              <a:t>binary interdiffusion coefficients of the </a:t>
            </a:r>
            <a:r>
              <a:rPr lang="en-CA" sz="2400" b="1" dirty="0"/>
              <a:t>Mg-{Ce, Nd, Zn}</a:t>
            </a:r>
            <a:r>
              <a:rPr lang="en-CA" sz="2400" dirty="0"/>
              <a:t> and </a:t>
            </a:r>
            <a:r>
              <a:rPr lang="en-CA" sz="2400" b="1" dirty="0"/>
              <a:t>Zn-{Ce, Nd} </a:t>
            </a:r>
            <a:r>
              <a:rPr lang="en-CA" sz="2400" dirty="0"/>
              <a:t>systems are </a:t>
            </a:r>
            <a:r>
              <a:rPr lang="en-CA" sz="2400" dirty="0" smtClean="0"/>
              <a:t>measured.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/>
              <a:t>The activation </a:t>
            </a:r>
            <a:r>
              <a:rPr lang="en-CA" sz="2400" dirty="0" smtClean="0"/>
              <a:t>energies </a:t>
            </a:r>
            <a:r>
              <a:rPr lang="en-CA" sz="2400" dirty="0"/>
              <a:t>and pre-exponential </a:t>
            </a:r>
            <a:r>
              <a:rPr lang="en-CA" sz="2400" dirty="0" smtClean="0"/>
              <a:t>factors of </a:t>
            </a:r>
            <a:r>
              <a:rPr lang="en-CA" sz="2400" dirty="0"/>
              <a:t>the growth of the </a:t>
            </a:r>
            <a:r>
              <a:rPr lang="en-CA" sz="2400" b="1" dirty="0"/>
              <a:t>Mg-{Ce, Nd, Zn} </a:t>
            </a:r>
            <a:r>
              <a:rPr lang="en-CA" sz="2400" dirty="0"/>
              <a:t>compounds are also </a:t>
            </a:r>
            <a:r>
              <a:rPr lang="en-CA" sz="2400" dirty="0" smtClean="0"/>
              <a:t>calculated.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99417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755576" y="922410"/>
            <a:ext cx="8263172" cy="58231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en-CA" sz="2100" u="sng" dirty="0">
                <a:solidFill>
                  <a:schemeClr val="tx2"/>
                </a:solidFill>
              </a:rPr>
              <a:t>Ahmad Mostafa</a:t>
            </a:r>
            <a:r>
              <a:rPr lang="en-CA" sz="2100" u="sng" dirty="0"/>
              <a:t> </a:t>
            </a:r>
            <a:r>
              <a:rPr lang="en-CA" sz="2100" dirty="0">
                <a:solidFill>
                  <a:srgbClr val="FF0000"/>
                </a:solidFill>
              </a:rPr>
              <a:t>and Mamoun </a:t>
            </a:r>
            <a:r>
              <a:rPr lang="en-CA" sz="2100" dirty="0" smtClean="0">
                <a:solidFill>
                  <a:srgbClr val="FF0000"/>
                </a:solidFill>
              </a:rPr>
              <a:t>Medraj, “</a:t>
            </a:r>
            <a:r>
              <a:rPr lang="en-CA" sz="2100" i="1" dirty="0" smtClean="0">
                <a:solidFill>
                  <a:srgbClr val="FF0000"/>
                </a:solidFill>
              </a:rPr>
              <a:t>Phase </a:t>
            </a:r>
            <a:r>
              <a:rPr lang="en-CA" sz="2100" i="1" dirty="0">
                <a:solidFill>
                  <a:srgbClr val="FF0000"/>
                </a:solidFill>
              </a:rPr>
              <a:t>equilibria of the Mg-Nd-Zn ternary system at 300°C by means of diffusion couples and key alloys </a:t>
            </a:r>
            <a:r>
              <a:rPr lang="en-CA" sz="2100" i="1" dirty="0" smtClean="0">
                <a:solidFill>
                  <a:srgbClr val="FF0000"/>
                </a:solidFill>
              </a:rPr>
              <a:t>techniques</a:t>
            </a:r>
            <a:r>
              <a:rPr lang="en-CA" sz="2100" dirty="0" smtClean="0">
                <a:solidFill>
                  <a:srgbClr val="FF0000"/>
                </a:solidFill>
              </a:rPr>
              <a:t>,” (</a:t>
            </a:r>
            <a:r>
              <a:rPr lang="en-CA" sz="2100" b="1" i="1" dirty="0" smtClean="0">
                <a:solidFill>
                  <a:srgbClr val="FF0000"/>
                </a:solidFill>
              </a:rPr>
              <a:t>In preparation</a:t>
            </a:r>
            <a:r>
              <a:rPr lang="en-CA" sz="2100" dirty="0" smtClean="0">
                <a:solidFill>
                  <a:srgbClr val="FF0000"/>
                </a:solidFill>
              </a:rPr>
              <a:t>).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en-CA" sz="2100" u="sng" dirty="0">
                <a:solidFill>
                  <a:schemeClr val="tx2"/>
                </a:solidFill>
              </a:rPr>
              <a:t>A. O. Mostafa</a:t>
            </a:r>
            <a:r>
              <a:rPr lang="en-CA" sz="2100" dirty="0"/>
              <a:t>,</a:t>
            </a:r>
            <a:r>
              <a:rPr lang="en-CA" sz="2100" dirty="0">
                <a:solidFill>
                  <a:srgbClr val="FF0000"/>
                </a:solidFill>
              </a:rPr>
              <a:t> A. E. </a:t>
            </a:r>
            <a:r>
              <a:rPr lang="en-CA" sz="2100" dirty="0" err="1">
                <a:solidFill>
                  <a:srgbClr val="FF0000"/>
                </a:solidFill>
              </a:rPr>
              <a:t>Gheribi</a:t>
            </a:r>
            <a:r>
              <a:rPr lang="en-CA" sz="2100" dirty="0">
                <a:solidFill>
                  <a:srgbClr val="FF0000"/>
                </a:solidFill>
              </a:rPr>
              <a:t>, D. Kevorkov, M. </a:t>
            </a:r>
            <a:r>
              <a:rPr lang="en-CA" sz="2100" dirty="0" err="1">
                <a:solidFill>
                  <a:srgbClr val="FF0000"/>
                </a:solidFill>
              </a:rPr>
              <a:t>Mezbahul</a:t>
            </a:r>
            <a:r>
              <a:rPr lang="en-CA" sz="2100" dirty="0">
                <a:solidFill>
                  <a:srgbClr val="FF0000"/>
                </a:solidFill>
              </a:rPr>
              <a:t>-Islam, and M. Medraj, “</a:t>
            </a:r>
            <a:r>
              <a:rPr lang="en-CA" sz="2100" i="1" dirty="0">
                <a:solidFill>
                  <a:srgbClr val="FF0000"/>
                </a:solidFill>
              </a:rPr>
              <a:t>Experimental Investigation and Thermodynamic Modeling of Mn-Nd Phase Diagram</a:t>
            </a:r>
            <a:r>
              <a:rPr lang="en-CA" sz="2100" dirty="0">
                <a:solidFill>
                  <a:srgbClr val="FF0000"/>
                </a:solidFill>
              </a:rPr>
              <a:t>,” </a:t>
            </a:r>
            <a:r>
              <a:rPr lang="en-CA" sz="2100" b="1" i="1" dirty="0">
                <a:solidFill>
                  <a:srgbClr val="FF0000"/>
                </a:solidFill>
              </a:rPr>
              <a:t>CALPHAD</a:t>
            </a:r>
            <a:r>
              <a:rPr lang="en-CA" sz="2100" dirty="0">
                <a:solidFill>
                  <a:srgbClr val="FF0000"/>
                </a:solidFill>
              </a:rPr>
              <a:t>, 2013, Vol. 42, pp. 27-37.</a:t>
            </a:r>
          </a:p>
          <a:p>
            <a:pPr marL="457200" lvl="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en-CA" sz="2100" dirty="0" err="1" smtClean="0"/>
              <a:t>Tian</a:t>
            </a:r>
            <a:r>
              <a:rPr lang="en-CA" sz="2100" dirty="0" smtClean="0"/>
              <a:t> </a:t>
            </a:r>
            <a:r>
              <a:rPr lang="en-CA" sz="2100" dirty="0"/>
              <a:t>Wang, Dmytro Kevorkov, </a:t>
            </a:r>
            <a:r>
              <a:rPr lang="en-CA" sz="2100" u="sng" dirty="0">
                <a:solidFill>
                  <a:schemeClr val="tx2"/>
                </a:solidFill>
              </a:rPr>
              <a:t>Ahmad Mostafa</a:t>
            </a:r>
            <a:r>
              <a:rPr lang="en-CA" sz="2100" dirty="0"/>
              <a:t>, and Mamoun Medraj </a:t>
            </a:r>
            <a:r>
              <a:rPr lang="en-CA" sz="2100" dirty="0" smtClean="0"/>
              <a:t>“</a:t>
            </a:r>
            <a:r>
              <a:rPr lang="en-CA" sz="2100" i="1" dirty="0" smtClean="0"/>
              <a:t>Experimental </a:t>
            </a:r>
            <a:r>
              <a:rPr lang="en-CA" sz="2100" i="1" dirty="0"/>
              <a:t>investigation of the phase equilibria in the Al-Mn-Zn system at </a:t>
            </a:r>
            <a:r>
              <a:rPr lang="en-CA" sz="2100" i="1" dirty="0" smtClean="0"/>
              <a:t>400°C</a:t>
            </a:r>
            <a:r>
              <a:rPr lang="en-CA" sz="2100" dirty="0" smtClean="0"/>
              <a:t>,” </a:t>
            </a:r>
            <a:r>
              <a:rPr lang="en-CA" sz="2100" b="1" i="1" dirty="0" smtClean="0"/>
              <a:t>Journal of Materials</a:t>
            </a:r>
            <a:r>
              <a:rPr lang="en-CA" sz="2100" dirty="0" smtClean="0"/>
              <a:t>, submitted April, 2014.</a:t>
            </a:r>
          </a:p>
          <a:p>
            <a:pPr marL="457200" lvl="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en-CA" sz="2100" dirty="0" smtClean="0"/>
              <a:t>Md</a:t>
            </a:r>
            <a:r>
              <a:rPr lang="en-CA" sz="2100" dirty="0"/>
              <a:t>. </a:t>
            </a:r>
            <a:r>
              <a:rPr lang="en-CA" sz="2100" dirty="0" err="1"/>
              <a:t>Mezbahul</a:t>
            </a:r>
            <a:r>
              <a:rPr lang="en-CA" sz="2100" dirty="0"/>
              <a:t>-Islam, </a:t>
            </a:r>
            <a:r>
              <a:rPr lang="en-CA" sz="2100" u="sng" dirty="0">
                <a:solidFill>
                  <a:schemeClr val="tx2"/>
                </a:solidFill>
              </a:rPr>
              <a:t>Ahmad Mostafa</a:t>
            </a:r>
            <a:r>
              <a:rPr lang="en-CA" sz="2100" dirty="0"/>
              <a:t>, and Mamoun Medraj, "</a:t>
            </a:r>
            <a:r>
              <a:rPr lang="en-CA" sz="2100" i="1" dirty="0"/>
              <a:t>Essential Magnesium Alloys Binary Phase Diagrams and their Thermochemical Data</a:t>
            </a:r>
            <a:r>
              <a:rPr lang="en-CA" sz="2100" dirty="0"/>
              <a:t>", </a:t>
            </a:r>
            <a:r>
              <a:rPr lang="en-CA" sz="2100" b="1" i="1" dirty="0"/>
              <a:t>Journal of Materials</a:t>
            </a:r>
            <a:r>
              <a:rPr lang="en-CA" sz="2100" dirty="0"/>
              <a:t>, Volume 2014, Article ID 704283.</a:t>
            </a:r>
          </a:p>
          <a:p>
            <a:pPr marL="457200" lvl="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en-CA" sz="2100" dirty="0" smtClean="0"/>
              <a:t>Md</a:t>
            </a:r>
            <a:r>
              <a:rPr lang="en-CA" sz="2100" dirty="0"/>
              <a:t>. I. Khan, </a:t>
            </a:r>
            <a:r>
              <a:rPr lang="en-CA" sz="2100" u="sng" dirty="0">
                <a:solidFill>
                  <a:schemeClr val="tx2"/>
                </a:solidFill>
              </a:rPr>
              <a:t>A. Mostafa</a:t>
            </a:r>
            <a:r>
              <a:rPr lang="en-CA" sz="2100" dirty="0"/>
              <a:t>, M. </a:t>
            </a:r>
            <a:r>
              <a:rPr lang="en-CA" sz="2100" dirty="0" err="1"/>
              <a:t>Aljarrah</a:t>
            </a:r>
            <a:r>
              <a:rPr lang="en-CA" sz="2100" dirty="0"/>
              <a:t>, E. </a:t>
            </a:r>
            <a:r>
              <a:rPr lang="en-CA" sz="2100" dirty="0" err="1"/>
              <a:t>Essadiqi</a:t>
            </a:r>
            <a:r>
              <a:rPr lang="en-CA" sz="2100" dirty="0"/>
              <a:t> and M. Medraj, "</a:t>
            </a:r>
            <a:r>
              <a:rPr lang="en-CA" sz="2100" i="1" dirty="0"/>
              <a:t>Influence of cooling rate on microsegregation </a:t>
            </a:r>
            <a:r>
              <a:rPr lang="en-CA" sz="2100" i="1" dirty="0" err="1"/>
              <a:t>behavior</a:t>
            </a:r>
            <a:r>
              <a:rPr lang="en-CA" sz="2100" i="1" dirty="0"/>
              <a:t> of magnesium alloys</a:t>
            </a:r>
            <a:r>
              <a:rPr lang="en-CA" sz="2100" dirty="0"/>
              <a:t>", </a:t>
            </a:r>
            <a:r>
              <a:rPr lang="en-CA" sz="2100" b="1" i="1" dirty="0"/>
              <a:t>Journal of Materials</a:t>
            </a:r>
            <a:r>
              <a:rPr lang="en-CA" sz="2100" dirty="0"/>
              <a:t>, Volume 2014, Article ID 657647, 18 pages</a:t>
            </a:r>
            <a:r>
              <a:rPr lang="en-CA" sz="2100" dirty="0" smtClean="0"/>
              <a:t>.</a:t>
            </a:r>
            <a:endParaRPr lang="en-CA" sz="2100" dirty="0"/>
          </a:p>
        </p:txBody>
      </p:sp>
      <p:sp>
        <p:nvSpPr>
          <p:cNvPr id="22" name="TextBox 21"/>
          <p:cNvSpPr txBox="1"/>
          <p:nvPr/>
        </p:nvSpPr>
        <p:spPr>
          <a:xfrm>
            <a:off x="691893" y="531111"/>
            <a:ext cx="353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Other journal publications</a:t>
            </a:r>
            <a:endParaRPr lang="en-CA" sz="2400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Contributions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1397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Introduction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2345382"/>
            <a:ext cx="79928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200" dirty="0"/>
              <a:t>Distribution of greenhouse gas emissions by economic sector, Canada, </a:t>
            </a:r>
            <a:r>
              <a:rPr lang="en-CA" sz="2200" dirty="0" smtClean="0"/>
              <a:t>2012.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5539"/>
          <a:stretch/>
        </p:blipFill>
        <p:spPr bwMode="auto">
          <a:xfrm>
            <a:off x="2998282" y="3137470"/>
            <a:ext cx="6032398" cy="313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6611779"/>
            <a:ext cx="8532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b="1" dirty="0"/>
              <a:t>http://ec.gc.ca/indicateurs-indicators/default.asp?lang=en&amp;n=F60DB708-1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66" y="383087"/>
            <a:ext cx="1151173" cy="185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11560" y="636237"/>
            <a:ext cx="4265240" cy="139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200" dirty="0" smtClean="0"/>
              <a:t>The worldwide trend is towards more sustainable energy sources instead of the traditional fuel.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3728875"/>
            <a:ext cx="285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1- Innovate design for high performance vehicles.</a:t>
            </a:r>
            <a:endParaRPr lang="en-C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1560" y="4602986"/>
            <a:ext cx="285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2- Substitution of materials with lighter weight alternatives.</a:t>
            </a:r>
            <a:endParaRPr lang="en-CA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553465" y="583949"/>
            <a:ext cx="2343083" cy="1425299"/>
            <a:chOff x="6553465" y="583949"/>
            <a:chExt cx="2343083" cy="142529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3" t="10954" r="10599" b="11086"/>
            <a:stretch/>
          </p:blipFill>
          <p:spPr bwMode="auto">
            <a:xfrm>
              <a:off x="7466514" y="583949"/>
              <a:ext cx="1430034" cy="1425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>
              <a:off x="6553465" y="1010944"/>
              <a:ext cx="760375" cy="571307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" name="Oval 5"/>
          <p:cNvSpPr/>
          <p:nvPr/>
        </p:nvSpPr>
        <p:spPr>
          <a:xfrm>
            <a:off x="420913" y="4418748"/>
            <a:ext cx="2975429" cy="1231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380346" y="5542082"/>
            <a:ext cx="1223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Mg</a:t>
            </a:r>
            <a:endParaRPr lang="en-C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22053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7" grpId="0"/>
      <p:bldP spid="18" grpId="0"/>
      <p:bldP spid="6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81545" y="115090"/>
            <a:ext cx="3261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Conference publications</a:t>
            </a:r>
            <a:endParaRPr lang="en-CA" sz="2400" b="1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11562" y="475130"/>
            <a:ext cx="8381218" cy="990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n-CA" sz="2000" dirty="0" smtClean="0"/>
              <a:t>“The Mg-Mn-Nd system: Experimental Investigation and Thermodynamic Modeling”, The 9</a:t>
            </a:r>
            <a:r>
              <a:rPr lang="en-CA" sz="2000" baseline="30000" dirty="0" smtClean="0"/>
              <a:t>th</a:t>
            </a:r>
            <a:r>
              <a:rPr lang="en-CA" sz="2000" dirty="0" smtClean="0"/>
              <a:t> International Conference on Magnesium Alloys and their Applications, Vancouver, 2012, p.p. 245-250.</a:t>
            </a:r>
            <a:endParaRPr lang="en-US" sz="2000" dirty="0" smtClean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11562" y="1900298"/>
            <a:ext cx="8381218" cy="4957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n-CA" sz="2000" dirty="0" smtClean="0"/>
              <a:t>“Experimental </a:t>
            </a:r>
            <a:r>
              <a:rPr lang="en-CA" sz="2000" dirty="0"/>
              <a:t>Investigation of the Ce-Mg-Mn Isothermal Section at </a:t>
            </a:r>
            <a:r>
              <a:rPr lang="en-CA" sz="2000" dirty="0" smtClean="0"/>
              <a:t>450°C </a:t>
            </a:r>
            <a:r>
              <a:rPr lang="en-CA" sz="2000" i="1" dirty="0" smtClean="0"/>
              <a:t>via</a:t>
            </a:r>
            <a:r>
              <a:rPr lang="en-CA" sz="2000" dirty="0" smtClean="0"/>
              <a:t> </a:t>
            </a:r>
            <a:r>
              <a:rPr lang="en-CA" sz="2000" dirty="0"/>
              <a:t>Diffusion Couples and Key Alloys </a:t>
            </a:r>
            <a:r>
              <a:rPr lang="en-CA" sz="2000" dirty="0" smtClean="0"/>
              <a:t>Techniques,” MIE-Concordia University, Montreal, April, 2014. </a:t>
            </a:r>
            <a:r>
              <a:rPr lang="en-CA" sz="2000" b="1" i="1" dirty="0"/>
              <a:t>Poster Presentation</a:t>
            </a:r>
            <a:r>
              <a:rPr lang="en-CA" sz="2000" dirty="0" smtClean="0"/>
              <a:t>. </a:t>
            </a:r>
            <a:r>
              <a:rPr lang="en-CA" sz="2000" b="1" u="sng" dirty="0" smtClean="0">
                <a:solidFill>
                  <a:srgbClr val="FF0000"/>
                </a:solidFill>
              </a:rPr>
              <a:t>PhD Seminar Award</a:t>
            </a:r>
            <a:r>
              <a:rPr lang="en-CA" sz="2000" b="1" dirty="0" smtClean="0">
                <a:solidFill>
                  <a:srgbClr val="FF0000"/>
                </a:solidFill>
              </a:rPr>
              <a:t>.</a:t>
            </a:r>
            <a:endParaRPr lang="en-CA" sz="2000" b="1" dirty="0">
              <a:solidFill>
                <a:srgbClr val="FF0000"/>
              </a:solidFill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CA" sz="2000" dirty="0" smtClean="0"/>
              <a:t>“Experimental </a:t>
            </a:r>
            <a:r>
              <a:rPr lang="en-CA" sz="2000" dirty="0"/>
              <a:t>investigation of the Mg-{</a:t>
            </a:r>
            <a:r>
              <a:rPr lang="en-CA" sz="2000" dirty="0" err="1"/>
              <a:t>Mn,Zn</a:t>
            </a:r>
            <a:r>
              <a:rPr lang="en-CA" sz="2000" dirty="0"/>
              <a:t>}-{Ce-Nd} ternary phase diagrams</a:t>
            </a:r>
            <a:r>
              <a:rPr lang="en-CA" sz="2000" dirty="0" smtClean="0"/>
              <a:t>,” </a:t>
            </a:r>
            <a:r>
              <a:rPr lang="en-CA" sz="2000" dirty="0"/>
              <a:t>MagNET AGM2013, University of British Colombia, Vancouver</a:t>
            </a:r>
            <a:r>
              <a:rPr lang="en-CA" sz="2000" dirty="0" smtClean="0"/>
              <a:t>. </a:t>
            </a:r>
            <a:r>
              <a:rPr lang="en-CA" sz="2000" b="1" i="1" dirty="0" smtClean="0"/>
              <a:t>Oral </a:t>
            </a:r>
            <a:r>
              <a:rPr lang="en-CA" sz="2000" b="1" i="1" dirty="0"/>
              <a:t>presentation</a:t>
            </a:r>
            <a:r>
              <a:rPr lang="en-CA" sz="2000" dirty="0"/>
              <a:t>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CA" sz="2000" dirty="0" smtClean="0"/>
              <a:t>“The </a:t>
            </a:r>
            <a:r>
              <a:rPr lang="en-CA" sz="2000" dirty="0"/>
              <a:t>Assessment of Atomic Interdiffusion of the Mg-Mn-Nd Ternary System and its Constituent </a:t>
            </a:r>
            <a:r>
              <a:rPr lang="en-CA" sz="2000" dirty="0" smtClean="0"/>
              <a:t>Binaries”, </a:t>
            </a:r>
            <a:r>
              <a:rPr lang="en-CA" sz="2000" dirty="0"/>
              <a:t>The 9</a:t>
            </a:r>
            <a:r>
              <a:rPr lang="en-CA" sz="2000" baseline="30000" dirty="0"/>
              <a:t>th</a:t>
            </a:r>
            <a:r>
              <a:rPr lang="en-CA" sz="2000" dirty="0"/>
              <a:t> MagNET workshop at McGill University, Montreal, November, 2012. </a:t>
            </a:r>
            <a:r>
              <a:rPr lang="en-CA" sz="2000" b="1" i="1" dirty="0"/>
              <a:t>Poster Presentation</a:t>
            </a:r>
            <a:r>
              <a:rPr lang="en-CA" sz="2000" dirty="0"/>
              <a:t>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CA" sz="2000" dirty="0" smtClean="0"/>
              <a:t>“Isothermal </a:t>
            </a:r>
            <a:r>
              <a:rPr lang="en-CA" sz="2000" dirty="0"/>
              <a:t>Section of the Mg-Mn-Nd system at 450C: Experimental Investigation and Thermodynamic </a:t>
            </a:r>
            <a:r>
              <a:rPr lang="en-CA" sz="2000" dirty="0" smtClean="0"/>
              <a:t>Modeling”, </a:t>
            </a:r>
            <a:r>
              <a:rPr lang="en-CA" sz="2000" dirty="0"/>
              <a:t>MagNET AGM, Waterloo, June 2012. </a:t>
            </a:r>
            <a:r>
              <a:rPr lang="en-CA" sz="2000" b="1" i="1" dirty="0"/>
              <a:t>Poster Presentation</a:t>
            </a:r>
            <a:r>
              <a:rPr lang="en-CA" sz="2000" dirty="0" smtClean="0"/>
              <a:t>. </a:t>
            </a:r>
            <a:r>
              <a:rPr lang="en-CA" sz="2000" b="1" u="sng" dirty="0" smtClean="0">
                <a:solidFill>
                  <a:srgbClr val="FF0000"/>
                </a:solidFill>
              </a:rPr>
              <a:t>Best Poster Award</a:t>
            </a:r>
            <a:r>
              <a:rPr lang="en-CA" sz="2000" b="1" dirty="0">
                <a:solidFill>
                  <a:srgbClr val="FF0000"/>
                </a:solidFill>
              </a:rPr>
              <a:t>.</a:t>
            </a:r>
            <a:endParaRPr lang="en-CA" sz="2000" b="1" i="1" dirty="0" smtClean="0">
              <a:solidFill>
                <a:srgbClr val="FF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CA" sz="2000" dirty="0" smtClean="0"/>
              <a:t>“Experimental Investigation and Thermodynamic Modeling of Mg-{Mn, Zn}-{Ce, Nd} Ternary systems”, MagNET AGM, Vancouver, June 2011.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546" y="1450820"/>
            <a:ext cx="268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Symposium records</a:t>
            </a:r>
            <a:endParaRPr lang="en-CA" sz="2400" b="1" dirty="0"/>
          </a:p>
        </p:txBody>
      </p:sp>
      <p:pic>
        <p:nvPicPr>
          <p:cNvPr id="9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1539953" y="1476166"/>
            <a:ext cx="3573017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3000" b="1" dirty="0" smtClean="0">
                <a:solidFill>
                  <a:schemeClr val="bg1"/>
                </a:solidFill>
              </a:rPr>
              <a:t>Contributions</a:t>
            </a:r>
            <a:endParaRPr lang="en-CA" sz="3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075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611560" y="1243045"/>
            <a:ext cx="8263172" cy="41958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2400"/>
              </a:spcBef>
            </a:pPr>
            <a:r>
              <a:rPr lang="en-CA" sz="2400" dirty="0"/>
              <a:t>Crystallographic studies of the newly discovered intermetallic compounds in the Ce-Mg-Zn at 300°C are essential</a:t>
            </a:r>
            <a:r>
              <a:rPr lang="en-CA" sz="2400" dirty="0" smtClean="0"/>
              <a:t>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/>
              <a:t>Thermodynamic description </a:t>
            </a:r>
            <a:r>
              <a:rPr lang="en-CA" sz="2400" dirty="0" smtClean="0"/>
              <a:t>is essential for establishing a </a:t>
            </a:r>
            <a:r>
              <a:rPr lang="en-CA" sz="2400" dirty="0"/>
              <a:t>self-consistent database of all ternary </a:t>
            </a:r>
            <a:r>
              <a:rPr lang="en-CA" sz="2400" dirty="0" smtClean="0"/>
              <a:t>systems.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/>
              <a:t>Liquidus projections are also essential for the thermodynamic description of the studied ternary </a:t>
            </a:r>
            <a:r>
              <a:rPr lang="en-CA" sz="2400" dirty="0" smtClean="0"/>
              <a:t>systems. This can be achieved by the thermal analysis using DSC.</a:t>
            </a:r>
          </a:p>
          <a:p>
            <a:pPr lvl="0" algn="just">
              <a:spcBef>
                <a:spcPts val="2400"/>
              </a:spcBef>
            </a:pPr>
            <a:r>
              <a:rPr lang="en-CA" sz="2400" dirty="0" smtClean="0"/>
              <a:t>Diffusivity of the Mg-</a:t>
            </a:r>
            <a:r>
              <a:rPr lang="en-CA" sz="2400" dirty="0" err="1" smtClean="0"/>
              <a:t>Mn</a:t>
            </a:r>
            <a:r>
              <a:rPr lang="en-CA" sz="2400" dirty="0" smtClean="0"/>
              <a:t>-{</a:t>
            </a:r>
            <a:r>
              <a:rPr lang="en-CA" sz="2400" dirty="0" err="1" smtClean="0"/>
              <a:t>Ce</a:t>
            </a:r>
            <a:r>
              <a:rPr lang="en-CA" sz="2400" dirty="0" smtClean="0"/>
              <a:t>, </a:t>
            </a:r>
            <a:r>
              <a:rPr lang="en-CA" sz="2400" dirty="0" err="1" smtClean="0"/>
              <a:t>Nd</a:t>
            </a:r>
            <a:r>
              <a:rPr lang="en-CA" sz="2400" dirty="0" smtClean="0"/>
              <a:t>} and </a:t>
            </a:r>
            <a:r>
              <a:rPr lang="en-CA" sz="2400" dirty="0" err="1" smtClean="0"/>
              <a:t>Ce</a:t>
            </a:r>
            <a:r>
              <a:rPr lang="en-CA" sz="2400" dirty="0" smtClean="0"/>
              <a:t>-Mg-Zn ternary systems are important to be measured.</a:t>
            </a:r>
            <a:endParaRPr lang="en-CA" sz="2400" dirty="0"/>
          </a:p>
        </p:txBody>
      </p:sp>
      <p:pic>
        <p:nvPicPr>
          <p:cNvPr id="7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Future works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3309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611560" y="1243045"/>
            <a:ext cx="8263172" cy="46589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1800"/>
              </a:spcBef>
            </a:pPr>
            <a:r>
              <a:rPr lang="en-CA" sz="2400" dirty="0" smtClean="0"/>
              <a:t>Prof. </a:t>
            </a:r>
            <a:r>
              <a:rPr lang="en-CA" sz="2400" dirty="0" err="1" smtClean="0"/>
              <a:t>Mamoun</a:t>
            </a:r>
            <a:r>
              <a:rPr lang="en-CA" sz="2400" dirty="0" smtClean="0"/>
              <a:t> </a:t>
            </a:r>
            <a:r>
              <a:rPr lang="en-CA" sz="2400" dirty="0" err="1" smtClean="0"/>
              <a:t>Medraj</a:t>
            </a:r>
            <a:r>
              <a:rPr lang="en-CA" sz="2400" dirty="0" smtClean="0"/>
              <a:t> (thesis supervisor)</a:t>
            </a:r>
          </a:p>
          <a:p>
            <a:pPr lvl="0" algn="just">
              <a:spcBef>
                <a:spcPts val="1800"/>
              </a:spcBef>
            </a:pPr>
            <a:r>
              <a:rPr lang="en-CA" sz="2400" dirty="0" smtClean="0"/>
              <a:t>PhD committee members and examiners</a:t>
            </a:r>
          </a:p>
          <a:p>
            <a:pPr lvl="0" algn="just">
              <a:spcBef>
                <a:spcPts val="1800"/>
              </a:spcBef>
            </a:pPr>
            <a:r>
              <a:rPr lang="en-CA" sz="2400" dirty="0" smtClean="0"/>
              <a:t>Mr. </a:t>
            </a:r>
            <a:r>
              <a:rPr lang="en-CA" sz="2400" dirty="0" err="1" smtClean="0"/>
              <a:t>Mazen</a:t>
            </a:r>
            <a:r>
              <a:rPr lang="en-CA" sz="2400" dirty="0" smtClean="0"/>
              <a:t> Samara</a:t>
            </a:r>
          </a:p>
          <a:p>
            <a:pPr lvl="0" algn="just">
              <a:spcBef>
                <a:spcPts val="1800"/>
              </a:spcBef>
            </a:pPr>
            <a:r>
              <a:rPr lang="en-CA" sz="2400" dirty="0" smtClean="0"/>
              <a:t>Dr. </a:t>
            </a:r>
            <a:r>
              <a:rPr lang="en-CA" sz="2400" dirty="0" err="1" smtClean="0"/>
              <a:t>Dmytro</a:t>
            </a:r>
            <a:r>
              <a:rPr lang="en-CA" sz="2400" dirty="0" smtClean="0"/>
              <a:t> </a:t>
            </a:r>
            <a:r>
              <a:rPr lang="en-CA" sz="2400" dirty="0" err="1" smtClean="0"/>
              <a:t>Kevorkov</a:t>
            </a:r>
            <a:endParaRPr lang="en-CA" sz="2400" dirty="0" smtClean="0"/>
          </a:p>
          <a:p>
            <a:pPr lvl="0" algn="just">
              <a:spcBef>
                <a:spcPts val="1800"/>
              </a:spcBef>
            </a:pPr>
            <a:r>
              <a:rPr lang="en-CA" sz="2400" dirty="0" smtClean="0"/>
              <a:t>Dr. Md. </a:t>
            </a:r>
            <a:r>
              <a:rPr lang="en-CA" sz="2400" dirty="0" err="1" smtClean="0"/>
              <a:t>Mezbahul</a:t>
            </a:r>
            <a:r>
              <a:rPr lang="en-CA" sz="2400" dirty="0" smtClean="0"/>
              <a:t>-Islam</a:t>
            </a:r>
          </a:p>
          <a:p>
            <a:pPr lvl="0" algn="just">
              <a:spcBef>
                <a:spcPts val="1800"/>
              </a:spcBef>
            </a:pPr>
            <a:r>
              <a:rPr lang="en-CA" sz="2400" dirty="0" smtClean="0"/>
              <a:t>TMG members</a:t>
            </a:r>
          </a:p>
          <a:p>
            <a:pPr lvl="0" algn="just">
              <a:spcBef>
                <a:spcPts val="1800"/>
              </a:spcBef>
            </a:pPr>
            <a:r>
              <a:rPr lang="en-CA" sz="2400" dirty="0" smtClean="0"/>
              <a:t>MagNET-NSERC (funding)</a:t>
            </a:r>
          </a:p>
          <a:p>
            <a:pPr lvl="0" algn="just">
              <a:spcBef>
                <a:spcPts val="1800"/>
              </a:spcBef>
            </a:pPr>
            <a:r>
              <a:rPr lang="en-US" sz="2400" dirty="0" smtClean="0"/>
              <a:t>My family</a:t>
            </a:r>
            <a:endParaRPr lang="en-CA" sz="24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Acknowledgements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90" y="1243045"/>
            <a:ext cx="2401006" cy="134945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4B039"/>
              </a:clrFrom>
              <a:clrTo>
                <a:srgbClr val="04B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20" y="4316217"/>
            <a:ext cx="1591489" cy="191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6288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24" y="344376"/>
            <a:ext cx="2070645" cy="1163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60232" y="0"/>
            <a:ext cx="2952328" cy="68580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-540568" y="1789604"/>
            <a:ext cx="9252520" cy="136815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  <a:endParaRPr lang="en-CA" sz="75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2" y="22979"/>
            <a:ext cx="2249996" cy="741725"/>
          </a:xfrm>
          <a:prstGeom prst="rect">
            <a:avLst/>
          </a:prstGeom>
        </p:spPr>
      </p:pic>
      <p:pic>
        <p:nvPicPr>
          <p:cNvPr id="6" name="Picture 2" descr="C:\Users\Ahmad Omar\Desktop\Defense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60"/>
          <a:stretch/>
        </p:blipFill>
        <p:spPr bwMode="auto">
          <a:xfrm>
            <a:off x="-69046" y="0"/>
            <a:ext cx="137127" cy="6900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1" b="89794" l="9991" r="98705">
                        <a14:backgroundMark x1="27197" y1="42128" x2="27197" y2="42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85" y="4490051"/>
            <a:ext cx="3045300" cy="259512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423338" y="3805975"/>
            <a:ext cx="9252520" cy="136815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5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Questions</a:t>
            </a:r>
            <a:endParaRPr lang="en-CA" sz="5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2790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0"/>
            <a:ext cx="8532440" cy="620688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Introduction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6160" y="641896"/>
            <a:ext cx="820224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200" dirty="0"/>
              <a:t>New </a:t>
            </a:r>
            <a:r>
              <a:rPr lang="en-CA" sz="2200" dirty="0" smtClean="0"/>
              <a:t>Mg alloy </a:t>
            </a:r>
            <a:r>
              <a:rPr lang="en-CA" sz="2200" dirty="0"/>
              <a:t>systems provide promising opportunities for improved properties and performance suitable </a:t>
            </a:r>
            <a:r>
              <a:rPr lang="en-CA" sz="2200" dirty="0" smtClean="0"/>
              <a:t>for demanding applications.</a:t>
            </a:r>
            <a:endParaRPr lang="en-US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6160" y="5687640"/>
            <a:ext cx="8202240" cy="853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CA" sz="2200" dirty="0"/>
              <a:t>It is essential to understand the phase relationships </a:t>
            </a:r>
            <a:r>
              <a:rPr lang="en-CA" sz="2200" dirty="0" smtClean="0"/>
              <a:t>resulting </a:t>
            </a:r>
            <a:r>
              <a:rPr lang="en-CA" sz="2200" dirty="0"/>
              <a:t>from </a:t>
            </a:r>
            <a:r>
              <a:rPr lang="en-CA" sz="2200" dirty="0" smtClean="0"/>
              <a:t>these additions.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53119" y="2979628"/>
            <a:ext cx="4720362" cy="944140"/>
            <a:chOff x="2582138" y="2154128"/>
            <a:chExt cx="4720362" cy="944140"/>
          </a:xfrm>
        </p:grpSpPr>
        <p:sp>
          <p:nvSpPr>
            <p:cNvPr id="17" name="Rounded Rectangle 16"/>
            <p:cNvSpPr/>
            <p:nvPr/>
          </p:nvSpPr>
          <p:spPr>
            <a:xfrm>
              <a:off x="2582138" y="2154128"/>
              <a:ext cx="684076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Mn</a:t>
              </a:r>
              <a:endParaRPr lang="en-CA" sz="1600" b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582138" y="2666220"/>
              <a:ext cx="684076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Zn</a:t>
              </a:r>
              <a:endParaRPr lang="en-CA" sz="1600" b="1" dirty="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3467365" y="2370152"/>
              <a:ext cx="760375" cy="571307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447314" y="2154128"/>
              <a:ext cx="2855186" cy="9441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Improve corrosion resistance </a:t>
              </a:r>
              <a:r>
                <a:rPr lang="en-US" sz="1600" b="1" dirty="0"/>
                <a:t>and mechanical </a:t>
              </a:r>
              <a:r>
                <a:rPr lang="en-US" sz="1600" b="1" dirty="0" smtClean="0"/>
                <a:t>properties at room </a:t>
              </a:r>
              <a:r>
                <a:rPr lang="en-US" sz="1600" b="1" dirty="0"/>
                <a:t>temperature</a:t>
              </a:r>
              <a:endParaRPr lang="en-CA" sz="1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53119" y="4267573"/>
            <a:ext cx="4720362" cy="969066"/>
            <a:chOff x="2582138" y="3442073"/>
            <a:chExt cx="4720362" cy="969066"/>
          </a:xfrm>
        </p:grpSpPr>
        <p:sp>
          <p:nvSpPr>
            <p:cNvPr id="19" name="Rounded Rectangle 18"/>
            <p:cNvSpPr/>
            <p:nvPr/>
          </p:nvSpPr>
          <p:spPr>
            <a:xfrm>
              <a:off x="2582138" y="3464128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Ce</a:t>
              </a:r>
              <a:endParaRPr lang="en-CA" sz="1600" b="1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582138" y="3979091"/>
              <a:ext cx="684076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Nd</a:t>
              </a:r>
              <a:endParaRPr lang="en-CA" sz="1600" b="1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467365" y="3623808"/>
              <a:ext cx="760375" cy="571307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447314" y="3442073"/>
              <a:ext cx="2855186" cy="92619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600" b="1" dirty="0" smtClean="0"/>
                <a:t>Improve the mechanical properties at elevated temperatures</a:t>
              </a:r>
              <a:endParaRPr lang="en-CA" sz="1600" b="1" dirty="0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611560" y="1861716"/>
            <a:ext cx="8202240" cy="856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2200" dirty="0" smtClean="0"/>
              <a:t>Alloying elements, added to Mg, improve its mechanical properties by solid-solution strengthening and/or by precipitation hardening.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88763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hmad Omar\Desktop\Defens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86510" y="1355609"/>
            <a:ext cx="8144814" cy="224203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800"/>
              </a:spcBef>
            </a:pPr>
            <a:r>
              <a:rPr lang="en-US" sz="2800" b="1" dirty="0" smtClean="0"/>
              <a:t>Experimental investigation of the phase equilibria in the:</a:t>
            </a:r>
          </a:p>
          <a:p>
            <a:pPr lvl="1" algn="just">
              <a:spcBef>
                <a:spcPts val="1800"/>
              </a:spcBef>
            </a:pPr>
            <a:r>
              <a:rPr lang="en-US" sz="2600" b="1" dirty="0" smtClean="0"/>
              <a:t> Mg-Mn-{Ce, Nd} systems at 450°C </a:t>
            </a:r>
          </a:p>
          <a:p>
            <a:pPr lvl="1" algn="just">
              <a:spcBef>
                <a:spcPts val="1800"/>
              </a:spcBef>
            </a:pPr>
            <a:r>
              <a:rPr lang="en-US" sz="2600" b="1" dirty="0" smtClean="0"/>
              <a:t>Ce-Mg-Zn system at 300°C</a:t>
            </a:r>
          </a:p>
          <a:p>
            <a:pPr marL="0" indent="0" algn="just">
              <a:spcBef>
                <a:spcPts val="1800"/>
              </a:spcBef>
              <a:buNone/>
            </a:pPr>
            <a:endParaRPr lang="en-US" sz="2600" dirty="0" smtClean="0"/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Objectives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6510" y="4254122"/>
            <a:ext cx="8144814" cy="95410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ts val="1800"/>
              </a:spcBef>
            </a:pPr>
            <a:r>
              <a:rPr lang="en-US" sz="2800" b="1" dirty="0">
                <a:solidFill>
                  <a:prstClr val="black"/>
                </a:solidFill>
              </a:rPr>
              <a:t>Diffusivity measurements of the Mg-{Ce, Nd, Zn} and Zn-{Ce, Nd} binary systems.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37534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hmad Omar\Desktop\Defens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84616" y="2175297"/>
            <a:ext cx="8559384" cy="262155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Literature</a:t>
            </a:r>
          </a:p>
          <a:p>
            <a:pPr algn="ctr"/>
            <a:r>
              <a:rPr lang="en-CA" sz="75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review</a:t>
            </a:r>
            <a:endParaRPr lang="en-CA" sz="75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856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 rot="16200000" flipH="1">
            <a:off x="-1507295" y="1443507"/>
            <a:ext cx="3507701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Literature review</a:t>
            </a:r>
            <a:endParaRPr lang="en-CA" sz="29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23349" y="305603"/>
            <a:ext cx="4066636" cy="3633671"/>
            <a:chOff x="5493721" y="848581"/>
            <a:chExt cx="3488597" cy="30922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4" t="11253" r="17786" b="7417"/>
            <a:stretch/>
          </p:blipFill>
          <p:spPr bwMode="auto">
            <a:xfrm>
              <a:off x="5618078" y="848581"/>
              <a:ext cx="3364240" cy="309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493721" y="1009918"/>
              <a:ext cx="1780327" cy="340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000" dirty="0"/>
                <a:t>Kevorkov and </a:t>
              </a:r>
              <a:r>
                <a:rPr lang="en-CA" sz="1000" dirty="0" err="1" smtClean="0"/>
                <a:t>Pekguleryuz</a:t>
              </a:r>
              <a:r>
                <a:rPr lang="en-CA" sz="1000" dirty="0"/>
                <a:t>, J. Alloy. </a:t>
              </a:r>
              <a:r>
                <a:rPr lang="en-CA" sz="1000" dirty="0" err="1"/>
                <a:t>Compnd</a:t>
              </a:r>
              <a:r>
                <a:rPr lang="en-CA" sz="1000" dirty="0"/>
                <a:t>. 2009, 478, 427-436.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104226" y="1102430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 smtClean="0"/>
                <a:t>350°C</a:t>
              </a:r>
              <a:endParaRPr lang="en-CA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1560" y="367968"/>
            <a:ext cx="4044343" cy="3579316"/>
            <a:chOff x="751467" y="429168"/>
            <a:chExt cx="4044343" cy="35793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9" t="12276" r="18379" b="7417"/>
            <a:stretch/>
          </p:blipFill>
          <p:spPr bwMode="auto">
            <a:xfrm>
              <a:off x="908707" y="429168"/>
              <a:ext cx="3887103" cy="3579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670776" y="692512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 smtClean="0"/>
                <a:t>300°C</a:t>
              </a:r>
              <a:endParaRPr lang="en-CA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1467" y="498317"/>
              <a:ext cx="19707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000" dirty="0"/>
                <a:t>Melnik </a:t>
              </a:r>
              <a:r>
                <a:rPr lang="en-CA" sz="1000" i="1" dirty="0"/>
                <a:t>et al., </a:t>
              </a:r>
              <a:r>
                <a:rPr lang="en-CA" sz="1000" i="1" dirty="0" err="1"/>
                <a:t>Magnievye</a:t>
              </a:r>
              <a:r>
                <a:rPr lang="en-CA" sz="1000" i="1" dirty="0"/>
                <a:t> </a:t>
              </a:r>
              <a:r>
                <a:rPr lang="en-CA" sz="1000" i="1" dirty="0" err="1"/>
                <a:t>Splavy</a:t>
              </a:r>
              <a:r>
                <a:rPr lang="en-CA" sz="1000" i="1" dirty="0"/>
                <a:t>. </a:t>
              </a:r>
              <a:r>
                <a:rPr lang="en-CA" sz="1000" i="1" dirty="0" err="1"/>
                <a:t>Mater.Vses</a:t>
              </a:r>
              <a:r>
                <a:rPr lang="en-CA" sz="1000" i="1" dirty="0"/>
                <a:t>. </a:t>
              </a:r>
              <a:r>
                <a:rPr lang="en-CA" sz="1000" i="1" dirty="0" err="1"/>
                <a:t>Soveshch</a:t>
              </a:r>
              <a:r>
                <a:rPr lang="en-CA" sz="1000" i="1" dirty="0"/>
                <a:t>. </a:t>
              </a:r>
              <a:r>
                <a:rPr lang="en-CA" sz="1000" i="1" dirty="0" err="1"/>
                <a:t>Issled</a:t>
              </a:r>
              <a:r>
                <a:rPr lang="en-CA" sz="1000" i="1" dirty="0"/>
                <a:t>., </a:t>
              </a:r>
              <a:r>
                <a:rPr lang="en-CA" sz="1000" i="1" dirty="0" err="1"/>
                <a:t>Razrab</a:t>
              </a:r>
              <a:r>
                <a:rPr lang="en-CA" sz="1000" i="1" dirty="0"/>
                <a:t>. </a:t>
              </a:r>
              <a:r>
                <a:rPr lang="en-CA" sz="1000" i="1" dirty="0" err="1"/>
                <a:t>Primen</a:t>
              </a:r>
              <a:r>
                <a:rPr lang="en-CA" sz="1000" i="1" dirty="0"/>
                <a:t>. </a:t>
              </a:r>
              <a:r>
                <a:rPr lang="en-CA" sz="1000" i="1" dirty="0" err="1"/>
                <a:t>Magnievyhk</a:t>
              </a:r>
              <a:r>
                <a:rPr lang="en-CA" sz="1000" i="1" dirty="0"/>
                <a:t> </a:t>
              </a:r>
              <a:r>
                <a:rPr lang="en-CA" sz="1000" i="1" dirty="0" err="1"/>
                <a:t>Splavov</a:t>
              </a:r>
              <a:r>
                <a:rPr lang="en-CA" sz="1000" i="1" dirty="0"/>
                <a:t> 1978, 95-99</a:t>
              </a:r>
              <a:endParaRPr lang="en-CA" sz="1000" dirty="0"/>
            </a:p>
          </p:txBody>
        </p:sp>
      </p:grpSp>
      <p:sp>
        <p:nvSpPr>
          <p:cNvPr id="9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11560" y="-115030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Ce-Mg-Zn system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5838" y="2588646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b="1" dirty="0" smtClean="0">
                <a:solidFill>
                  <a:srgbClr val="FF0000"/>
                </a:solidFill>
              </a:rPr>
              <a:t>?</a:t>
            </a:r>
            <a:endParaRPr lang="en-CA" sz="6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71839" y="2681934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b="1" dirty="0" smtClean="0">
                <a:solidFill>
                  <a:srgbClr val="FF0000"/>
                </a:solidFill>
              </a:rPr>
              <a:t>?</a:t>
            </a:r>
            <a:endParaRPr lang="en-CA" sz="6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57000" y="3529359"/>
            <a:ext cx="3765075" cy="3356025"/>
            <a:chOff x="3589225" y="3187407"/>
            <a:chExt cx="3765075" cy="33560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5" t="2302" r="13043" b="2046"/>
            <a:stretch/>
          </p:blipFill>
          <p:spPr bwMode="auto">
            <a:xfrm>
              <a:off x="3648235" y="3187407"/>
              <a:ext cx="3706065" cy="3356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444551" y="3473683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 smtClean="0"/>
                <a:t>197°C</a:t>
              </a:r>
              <a:endParaRPr lang="en-CA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89225" y="3258239"/>
              <a:ext cx="17900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000" dirty="0" err="1"/>
                <a:t>Pavlyuk</a:t>
              </a:r>
              <a:r>
                <a:rPr lang="en-CA" sz="1000" dirty="0"/>
                <a:t> </a:t>
              </a:r>
              <a:r>
                <a:rPr lang="en-CA" sz="1000" i="1" dirty="0"/>
                <a:t>et al., Intermetallics 2012, 20, 8-15.</a:t>
              </a:r>
              <a:r>
                <a:rPr lang="en-CA" sz="1000" dirty="0" smtClean="0"/>
                <a:t> </a:t>
              </a:r>
              <a:endParaRPr lang="en-CA" sz="1000" dirty="0"/>
            </a:p>
          </p:txBody>
        </p:sp>
      </p:grpSp>
      <p:sp>
        <p:nvSpPr>
          <p:cNvPr id="21" name="Oval 20"/>
          <p:cNvSpPr/>
          <p:nvPr/>
        </p:nvSpPr>
        <p:spPr>
          <a:xfrm rot="1790253">
            <a:off x="2346960" y="2230506"/>
            <a:ext cx="198120" cy="44488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>
            <a:off x="1849833" y="2425916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/>
          <p:cNvSpPr/>
          <p:nvPr/>
        </p:nvSpPr>
        <p:spPr>
          <a:xfrm>
            <a:off x="1674573" y="2372576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/>
          <p:cNvSpPr/>
          <p:nvPr/>
        </p:nvSpPr>
        <p:spPr>
          <a:xfrm rot="1790253">
            <a:off x="2261336" y="889868"/>
            <a:ext cx="198120" cy="138126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6088625" y="2453291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 rot="1790253">
            <a:off x="6621940" y="1975206"/>
            <a:ext cx="153426" cy="67899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/>
          <p:cNvSpPr/>
          <p:nvPr/>
        </p:nvSpPr>
        <p:spPr>
          <a:xfrm rot="1790253">
            <a:off x="5576284" y="2961883"/>
            <a:ext cx="84406" cy="3589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/>
          <p:cNvSpPr/>
          <p:nvPr/>
        </p:nvSpPr>
        <p:spPr>
          <a:xfrm rot="1790253">
            <a:off x="5912899" y="2436548"/>
            <a:ext cx="84406" cy="3589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6088625" y="1826069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/>
          <p:nvPr/>
        </p:nvSpPr>
        <p:spPr>
          <a:xfrm rot="1790253">
            <a:off x="6376057" y="1294258"/>
            <a:ext cx="79528" cy="111370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2360396" y="5559636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104271" y="2507282"/>
            <a:ext cx="925921" cy="45739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104271" y="1699260"/>
            <a:ext cx="623100" cy="12654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104271" y="1432560"/>
            <a:ext cx="925921" cy="15321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917938" y="6110654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/>
          <p:cNvSpPr/>
          <p:nvPr/>
        </p:nvSpPr>
        <p:spPr>
          <a:xfrm>
            <a:off x="1687062" y="5908886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1957171" y="5478271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1532683" y="5630671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1360511" y="5947924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1828842" y="4724611"/>
            <a:ext cx="162771" cy="1627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/>
          <a:stretch/>
        </p:blipFill>
        <p:spPr bwMode="auto">
          <a:xfrm>
            <a:off x="4731353" y="4000301"/>
            <a:ext cx="3688747" cy="2785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9" name="Straight Connector 58"/>
          <p:cNvCxnSpPr/>
          <p:nvPr/>
        </p:nvCxnSpPr>
        <p:spPr>
          <a:xfrm>
            <a:off x="5164882" y="5933478"/>
            <a:ext cx="313148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775458" y="4400550"/>
            <a:ext cx="420575" cy="1927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4" name="Straight Arrow Connector 63"/>
          <p:cNvCxnSpPr>
            <a:stCxn id="62" idx="6"/>
            <a:endCxn id="58" idx="1"/>
          </p:cNvCxnSpPr>
          <p:nvPr/>
        </p:nvCxnSpPr>
        <p:spPr>
          <a:xfrm>
            <a:off x="2196033" y="4496904"/>
            <a:ext cx="2535320" cy="8963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5623770" y="5570264"/>
            <a:ext cx="420575" cy="1927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93" name="Group 92"/>
          <p:cNvGrpSpPr/>
          <p:nvPr/>
        </p:nvGrpSpPr>
        <p:grpSpPr>
          <a:xfrm>
            <a:off x="2242936" y="1281113"/>
            <a:ext cx="5520123" cy="5219700"/>
            <a:chOff x="2242936" y="1281113"/>
            <a:chExt cx="5520123" cy="5219700"/>
          </a:xfrm>
        </p:grpSpPr>
        <p:cxnSp>
          <p:nvCxnSpPr>
            <p:cNvPr id="70" name="Straight Connector 69"/>
            <p:cNvCxnSpPr/>
            <p:nvPr/>
          </p:nvCxnSpPr>
          <p:spPr>
            <a:xfrm flipH="1">
              <a:off x="2690813" y="2014538"/>
              <a:ext cx="864394" cy="149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336346" y="2314703"/>
              <a:ext cx="186821" cy="3234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618941" y="1281113"/>
              <a:ext cx="504069" cy="8765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898665" y="2010233"/>
              <a:ext cx="864394" cy="14695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567231" y="2082800"/>
              <a:ext cx="262194" cy="4762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6898665" y="1281113"/>
              <a:ext cx="432197" cy="7291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669042" y="5098256"/>
              <a:ext cx="826635" cy="14025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2242936" y="5508625"/>
              <a:ext cx="186820" cy="3197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2537910" y="4400550"/>
              <a:ext cx="544449" cy="9250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4631558" y="5867140"/>
            <a:ext cx="4924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b="1" dirty="0" smtClean="0"/>
              <a:t>197°C</a:t>
            </a:r>
            <a:endParaRPr lang="en-CA" sz="1000" b="1" dirty="0"/>
          </a:p>
        </p:txBody>
      </p:sp>
      <p:sp>
        <p:nvSpPr>
          <p:cNvPr id="61" name="Rectangle 60"/>
          <p:cNvSpPr/>
          <p:nvPr/>
        </p:nvSpPr>
        <p:spPr>
          <a:xfrm>
            <a:off x="4749251" y="6663557"/>
            <a:ext cx="39921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 dirty="0"/>
              <a:t>M. </a:t>
            </a:r>
            <a:r>
              <a:rPr lang="en-CA" sz="1000" dirty="0" err="1" smtClean="0"/>
              <a:t>Mezbahul</a:t>
            </a:r>
            <a:r>
              <a:rPr lang="en-CA" sz="1000" dirty="0" smtClean="0"/>
              <a:t>-Islam et al. , </a:t>
            </a:r>
            <a:r>
              <a:rPr lang="en-CA" sz="1000" dirty="0"/>
              <a:t>Journal of Materials, (2014) Article ID: </a:t>
            </a:r>
            <a:r>
              <a:rPr lang="en-CA" sz="1000" dirty="0" smtClean="0"/>
              <a:t>704283</a:t>
            </a:r>
            <a:endParaRPr lang="en-CA" sz="1000" dirty="0"/>
          </a:p>
        </p:txBody>
      </p:sp>
      <p:sp>
        <p:nvSpPr>
          <p:cNvPr id="32" name="Rectangle 31"/>
          <p:cNvSpPr/>
          <p:nvPr/>
        </p:nvSpPr>
        <p:spPr>
          <a:xfrm>
            <a:off x="4383727" y="4125268"/>
            <a:ext cx="47016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u="sng" dirty="0">
                <a:solidFill>
                  <a:srgbClr val="7030A0"/>
                </a:solidFill>
              </a:rPr>
              <a:t>It is important to</a:t>
            </a:r>
            <a:endParaRPr lang="en-CA" sz="2000" b="1" i="1" u="sng" dirty="0">
              <a:solidFill>
                <a:srgbClr val="7030A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CA" sz="2000" b="1" dirty="0">
                <a:solidFill>
                  <a:srgbClr val="7030A0"/>
                </a:solidFill>
              </a:rPr>
              <a:t>Reveal the phase equilibrium in the Zn-rich corner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CA" sz="2000" b="1" dirty="0">
                <a:solidFill>
                  <a:srgbClr val="7030A0"/>
                </a:solidFill>
              </a:rPr>
              <a:t>Verify the ternary compounds at 300°C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CA" sz="2000" b="1" dirty="0" smtClean="0">
                <a:solidFill>
                  <a:srgbClr val="7030A0"/>
                </a:solidFill>
              </a:rPr>
              <a:t>Investigate the unstudied regions</a:t>
            </a:r>
            <a:endParaRPr lang="en-CA" sz="20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92377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2" grpId="0" animBg="1"/>
      <p:bldP spid="68" grpId="0" animBg="1"/>
      <p:bldP spid="68" grpId="1" animBg="1"/>
      <p:bldP spid="60" grpId="0"/>
      <p:bldP spid="60" grpId="1"/>
      <p:bldP spid="61" grpId="0"/>
      <p:bldP spid="6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Ce-Mg-Mn system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507295" y="1443507"/>
            <a:ext cx="3507701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Literature review</a:t>
            </a:r>
            <a:endParaRPr lang="en-CA" sz="29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Untitled-1.jpg"/>
          <p:cNvPicPr/>
          <p:nvPr/>
        </p:nvPicPr>
        <p:blipFill rotWithShape="1">
          <a:blip r:embed="rId8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268"/>
          <a:stretch/>
        </p:blipFill>
        <p:spPr bwMode="auto">
          <a:xfrm>
            <a:off x="3157596" y="566095"/>
            <a:ext cx="2920223" cy="2169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Untitled-2.jpg"/>
          <p:cNvPicPr/>
          <p:nvPr/>
        </p:nvPicPr>
        <p:blipFill rotWithShape="1">
          <a:blip r:embed="rId10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97"/>
          <a:stretch/>
        </p:blipFill>
        <p:spPr bwMode="auto">
          <a:xfrm>
            <a:off x="6077819" y="566095"/>
            <a:ext cx="2920223" cy="2169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36744" y="2735472"/>
            <a:ext cx="4538422" cy="29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000" dirty="0" err="1" smtClean="0"/>
              <a:t>Petrov</a:t>
            </a:r>
            <a:r>
              <a:rPr lang="en-CA" sz="1000" dirty="0" smtClean="0"/>
              <a:t> et </a:t>
            </a:r>
            <a:r>
              <a:rPr lang="en-CA" sz="1000" dirty="0"/>
              <a:t>al., </a:t>
            </a:r>
            <a:r>
              <a:rPr lang="en-CA" sz="1000" dirty="0" err="1"/>
              <a:t>Baikov</a:t>
            </a:r>
            <a:r>
              <a:rPr lang="en-CA" sz="1000" dirty="0"/>
              <a:t> Institute of Metallurgy and Materials Science, 1 (1957) 144-147</a:t>
            </a:r>
          </a:p>
        </p:txBody>
      </p:sp>
      <p:sp>
        <p:nvSpPr>
          <p:cNvPr id="3" name="Rectangle 2"/>
          <p:cNvSpPr/>
          <p:nvPr/>
        </p:nvSpPr>
        <p:spPr>
          <a:xfrm>
            <a:off x="672520" y="635523"/>
            <a:ext cx="2546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Using thermal </a:t>
            </a:r>
            <a:r>
              <a:rPr lang="en-CA" dirty="0"/>
              <a:t>and </a:t>
            </a:r>
            <a:r>
              <a:rPr lang="en-CA" dirty="0" smtClean="0"/>
              <a:t>metallographic methods</a:t>
            </a:r>
            <a:endParaRPr lang="en-CA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38" y="3194258"/>
            <a:ext cx="3750180" cy="314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36744" y="6533284"/>
            <a:ext cx="36567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000" dirty="0" smtClean="0"/>
              <a:t>Zhang et </a:t>
            </a:r>
            <a:r>
              <a:rPr lang="en-CA" sz="1000" dirty="0"/>
              <a:t>al., Journal of Alloys and Compounds 482 (2009) 420–428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94618" y="4688491"/>
            <a:ext cx="1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0.6 wt.% Mn</a:t>
            </a:r>
            <a:endParaRPr lang="en-CA" sz="1400" dirty="0"/>
          </a:p>
        </p:txBody>
      </p:sp>
      <p:sp>
        <p:nvSpPr>
          <p:cNvPr id="17" name="Rectangle 16"/>
          <p:cNvSpPr/>
          <p:nvPr/>
        </p:nvSpPr>
        <p:spPr>
          <a:xfrm>
            <a:off x="4037987" y="4685928"/>
            <a:ext cx="1172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1.8 wt.% Mn</a:t>
            </a:r>
            <a:endParaRPr lang="en-CA" sz="1400" dirty="0"/>
          </a:p>
        </p:txBody>
      </p:sp>
      <p:sp>
        <p:nvSpPr>
          <p:cNvPr id="18" name="Rectangle 17"/>
          <p:cNvSpPr/>
          <p:nvPr/>
        </p:nvSpPr>
        <p:spPr>
          <a:xfrm>
            <a:off x="1594618" y="6608385"/>
            <a:ext cx="1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2.5 wt.% Mn</a:t>
            </a:r>
            <a:endParaRPr lang="en-CA" sz="1400" dirty="0"/>
          </a:p>
        </p:txBody>
      </p:sp>
      <p:sp>
        <p:nvSpPr>
          <p:cNvPr id="19" name="Rectangle 18"/>
          <p:cNvSpPr/>
          <p:nvPr/>
        </p:nvSpPr>
        <p:spPr>
          <a:xfrm>
            <a:off x="3121479" y="5359642"/>
            <a:ext cx="2698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</a:rPr>
              <a:t>- Mg-rich corner only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- Few experimental data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- Predicted projection</a:t>
            </a:r>
            <a:endParaRPr lang="en-CA" sz="2000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60125" y="5012676"/>
            <a:ext cx="2406323" cy="1666912"/>
            <a:chOff x="760125" y="5012676"/>
            <a:chExt cx="2406323" cy="166691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26" y="5012676"/>
              <a:ext cx="2406322" cy="1666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60125" y="5012676"/>
              <a:ext cx="92210" cy="197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0126" y="3115172"/>
            <a:ext cx="2406323" cy="1652052"/>
            <a:chOff x="760126" y="3115172"/>
            <a:chExt cx="2406323" cy="16520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26" y="3115172"/>
              <a:ext cx="2406323" cy="1652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800300" y="3117892"/>
              <a:ext cx="92210" cy="197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6532" y="3117892"/>
            <a:ext cx="2426588" cy="1646613"/>
            <a:chOff x="3276532" y="3117892"/>
            <a:chExt cx="2426588" cy="16466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532" y="3117892"/>
              <a:ext cx="2426588" cy="1646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281160" y="3117892"/>
              <a:ext cx="92210" cy="197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738834" y="1301263"/>
            <a:ext cx="241876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u="sng" dirty="0" smtClean="0">
                <a:solidFill>
                  <a:srgbClr val="FF0000"/>
                </a:solidFill>
              </a:rPr>
              <a:t>Phase </a:t>
            </a:r>
            <a:r>
              <a:rPr lang="en-CA" sz="2000" b="1" u="sng" dirty="0">
                <a:solidFill>
                  <a:srgbClr val="FF0000"/>
                </a:solidFill>
              </a:rPr>
              <a:t>e</a:t>
            </a:r>
            <a:r>
              <a:rPr lang="en-CA" sz="2000" b="1" u="sng" dirty="0" smtClean="0">
                <a:solidFill>
                  <a:srgbClr val="FF0000"/>
                </a:solidFill>
              </a:rPr>
              <a:t>quilibrium</a:t>
            </a:r>
            <a:endParaRPr lang="en-CA" sz="2000" b="1" u="sng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α</a:t>
            </a:r>
            <a:r>
              <a:rPr lang="en-CA" sz="2000" b="1" dirty="0" smtClean="0">
                <a:solidFill>
                  <a:srgbClr val="FF0000"/>
                </a:solidFill>
              </a:rPr>
              <a:t>-</a:t>
            </a:r>
            <a:r>
              <a:rPr lang="en-CA" sz="2000" b="1" dirty="0" err="1" smtClean="0">
                <a:solidFill>
                  <a:srgbClr val="FF0000"/>
                </a:solidFill>
              </a:rPr>
              <a:t>Mg+Mn</a:t>
            </a:r>
            <a:endParaRPr lang="en-CA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α</a:t>
            </a:r>
            <a:r>
              <a:rPr lang="en-CA" sz="2000" b="1" dirty="0" smtClean="0">
                <a:solidFill>
                  <a:srgbClr val="FF0000"/>
                </a:solidFill>
              </a:rPr>
              <a:t>-Mg+Mg</a:t>
            </a:r>
            <a:r>
              <a:rPr lang="en-CA" sz="2000" b="1" baseline="-25000" dirty="0" smtClean="0">
                <a:solidFill>
                  <a:srgbClr val="FF0000"/>
                </a:solidFill>
              </a:rPr>
              <a:t>9</a:t>
            </a:r>
            <a:r>
              <a:rPr lang="en-CA" sz="2000" b="1" dirty="0" smtClean="0">
                <a:solidFill>
                  <a:srgbClr val="FF0000"/>
                </a:solidFill>
              </a:rPr>
              <a:t>Ce</a:t>
            </a:r>
          </a:p>
          <a:p>
            <a:pPr algn="ctr"/>
            <a:r>
              <a:rPr lang="en-CA" sz="1400" b="1" dirty="0" smtClean="0">
                <a:solidFill>
                  <a:srgbClr val="FF0000"/>
                </a:solidFill>
              </a:rPr>
              <a:t>Mg</a:t>
            </a:r>
            <a:r>
              <a:rPr lang="en-CA" sz="1400" b="1" baseline="-25000" dirty="0" smtClean="0">
                <a:solidFill>
                  <a:srgbClr val="FF0000"/>
                </a:solidFill>
              </a:rPr>
              <a:t>9</a:t>
            </a:r>
            <a:r>
              <a:rPr lang="en-CA" sz="1400" b="1" dirty="0" smtClean="0">
                <a:solidFill>
                  <a:srgbClr val="FF0000"/>
                </a:solidFill>
              </a:rPr>
              <a:t>Ce=Mg</a:t>
            </a:r>
            <a:r>
              <a:rPr lang="en-CA" sz="1400" b="1" baseline="-25000" dirty="0" smtClean="0">
                <a:solidFill>
                  <a:srgbClr val="FF0000"/>
                </a:solidFill>
              </a:rPr>
              <a:t>12</a:t>
            </a:r>
            <a:r>
              <a:rPr lang="en-CA" sz="1400" b="1" dirty="0" smtClean="0">
                <a:solidFill>
                  <a:srgbClr val="FF0000"/>
                </a:solidFill>
              </a:rPr>
              <a:t>Ce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12723" y="4966956"/>
            <a:ext cx="2546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Using CALPHAD method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94665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hmad Omar\Desktop\Defens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799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1560" y="44624"/>
            <a:ext cx="8532440" cy="620688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 b="1" dirty="0" smtClean="0">
                <a:solidFill>
                  <a:srgbClr val="0070C0"/>
                </a:solidFill>
              </a:rPr>
              <a:t>Mg-Mn-Nd system</a:t>
            </a:r>
            <a:endParaRPr lang="en-CA" sz="30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40A2D"/>
              </a:clrFrom>
              <a:clrTo>
                <a:srgbClr val="840A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4751" y="5379073"/>
            <a:ext cx="2339752" cy="67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 flipH="1">
            <a:off x="-1507295" y="1443507"/>
            <a:ext cx="3507701" cy="62068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900" b="1" dirty="0" smtClean="0">
                <a:solidFill>
                  <a:schemeClr val="bg1"/>
                </a:solidFill>
              </a:rPr>
              <a:t>Literature review</a:t>
            </a:r>
            <a:endParaRPr lang="en-CA" sz="29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834" y="898118"/>
            <a:ext cx="77955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Only one study was found in the literature</a:t>
            </a:r>
            <a:endParaRPr lang="en-CA" sz="2200" dirty="0" smtClean="0"/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 dirty="0" smtClean="0"/>
              <a:t>The study was limited to Mg-rich corner up to 4 wt.% Mn and 10 wt.% Nd.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 dirty="0" smtClean="0"/>
              <a:t>The objective was to determine the solid </a:t>
            </a:r>
            <a:r>
              <a:rPr lang="en-CA" sz="2200" dirty="0"/>
              <a:t>solubility of Mn and Nd in </a:t>
            </a:r>
            <a:r>
              <a:rPr lang="en-CA" sz="2200" dirty="0" smtClean="0"/>
              <a:t>Mg.</a:t>
            </a:r>
            <a:endParaRPr lang="en-CA" sz="2200" dirty="0"/>
          </a:p>
        </p:txBody>
      </p:sp>
      <p:sp>
        <p:nvSpPr>
          <p:cNvPr id="8" name="Rectangle 7"/>
          <p:cNvSpPr/>
          <p:nvPr/>
        </p:nvSpPr>
        <p:spPr>
          <a:xfrm>
            <a:off x="5006665" y="5715508"/>
            <a:ext cx="36663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000" dirty="0"/>
              <a:t>M. </a:t>
            </a:r>
            <a:r>
              <a:rPr lang="en-CA" sz="1000" dirty="0" smtClean="0"/>
              <a:t>Drits</a:t>
            </a:r>
            <a:r>
              <a:rPr lang="en-CA" sz="1000" dirty="0"/>
              <a:t> </a:t>
            </a:r>
            <a:r>
              <a:rPr lang="en-CA" sz="1000" dirty="0" smtClean="0"/>
              <a:t>et al, Journal </a:t>
            </a:r>
            <a:r>
              <a:rPr lang="en-CA" sz="1000" dirty="0"/>
              <a:t>of Inorganic </a:t>
            </a:r>
            <a:r>
              <a:rPr lang="en-CA" sz="1000" dirty="0" smtClean="0"/>
              <a:t>Chemistry, </a:t>
            </a:r>
            <a:r>
              <a:rPr lang="en-CA" sz="1000" dirty="0"/>
              <a:t>7 (1963) 2771-2777.</a:t>
            </a:r>
          </a:p>
        </p:txBody>
      </p:sp>
      <p:pic>
        <p:nvPicPr>
          <p:cNvPr id="2050" name="Picture 2" descr="E:\PhD\Thesis\Thesis\Presentation\Drits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44" y="3081438"/>
            <a:ext cx="4882156" cy="263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38834" y="3781320"/>
            <a:ext cx="352301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n-CA" sz="2000" b="1" dirty="0" smtClean="0">
                <a:solidFill>
                  <a:srgbClr val="7030A0"/>
                </a:solidFill>
              </a:rPr>
              <a:t>Because Mg-Mn-</a:t>
            </a:r>
            <a:r>
              <a:rPr lang="en-CA" sz="2000" b="1" dirty="0">
                <a:solidFill>
                  <a:srgbClr val="7030A0"/>
                </a:solidFill>
              </a:rPr>
              <a:t>{Ce, Nd} systems </a:t>
            </a:r>
            <a:r>
              <a:rPr lang="en-CA" sz="2000" b="1" dirty="0" smtClean="0">
                <a:solidFill>
                  <a:srgbClr val="7030A0"/>
                </a:solidFill>
              </a:rPr>
              <a:t>are not completely studied, it is necessary to investigate them in the full composition range.</a:t>
            </a:r>
            <a:endParaRPr lang="en-CA" sz="2000" b="1" dirty="0">
              <a:solidFill>
                <a:srgbClr val="7030A0"/>
              </a:solidFill>
            </a:endParaRPr>
          </a:p>
          <a:p>
            <a:endParaRPr lang="en-CA" sz="2000" b="1" baseline="-250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9375" y="3345303"/>
            <a:ext cx="2735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u="sng" dirty="0">
                <a:solidFill>
                  <a:srgbClr val="FF0000"/>
                </a:solidFill>
              </a:rPr>
              <a:t>Phase </a:t>
            </a:r>
            <a:r>
              <a:rPr lang="en-CA" b="1" u="sng" dirty="0" smtClean="0">
                <a:solidFill>
                  <a:srgbClr val="FF0000"/>
                </a:solidFill>
              </a:rPr>
              <a:t>equilibrium</a:t>
            </a:r>
            <a:endParaRPr lang="en-CA" b="1" u="sng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n-CA" b="1" dirty="0">
                <a:solidFill>
                  <a:srgbClr val="FF0000"/>
                </a:solidFill>
              </a:rPr>
              <a:t>-</a:t>
            </a:r>
            <a:r>
              <a:rPr lang="en-CA" b="1" dirty="0" err="1">
                <a:solidFill>
                  <a:srgbClr val="FF0000"/>
                </a:solidFill>
              </a:rPr>
              <a:t>Mg+Mn</a:t>
            </a:r>
            <a:endParaRPr lang="en-CA" b="1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n-CA" b="1" dirty="0" smtClean="0">
                <a:solidFill>
                  <a:srgbClr val="FF0000"/>
                </a:solidFill>
              </a:rPr>
              <a:t>-Mg+Mg</a:t>
            </a:r>
            <a:r>
              <a:rPr lang="en-CA" b="1" baseline="-25000" dirty="0" smtClean="0">
                <a:solidFill>
                  <a:srgbClr val="FF0000"/>
                </a:solidFill>
              </a:rPr>
              <a:t>41</a:t>
            </a:r>
            <a:r>
              <a:rPr lang="en-CA" b="1" dirty="0" smtClean="0">
                <a:solidFill>
                  <a:srgbClr val="FF0000"/>
                </a:solidFill>
              </a:rPr>
              <a:t>Nd</a:t>
            </a:r>
            <a:r>
              <a:rPr lang="en-CA" b="1" baseline="-25000" dirty="0" smtClean="0">
                <a:solidFill>
                  <a:srgbClr val="FF0000"/>
                </a:solidFill>
              </a:rPr>
              <a:t>5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652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theme1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22409</TotalTime>
  <Words>2895</Words>
  <Application>Microsoft Office PowerPoint</Application>
  <PresentationFormat>On-screen Show (4:3)</PresentationFormat>
  <Paragraphs>657</Paragraphs>
  <Slides>33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Training</vt:lpstr>
      <vt:lpstr>1_Training</vt:lpstr>
      <vt:lpstr>2_Training</vt:lpstr>
      <vt:lpstr>PowerPoint Presentation</vt:lpstr>
      <vt:lpstr>Outlines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Contributions</vt:lpstr>
      <vt:lpstr>PowerPoint Presentation</vt:lpstr>
      <vt:lpstr>Future works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</dc:creator>
  <cp:lastModifiedBy>Ahmad Omar</cp:lastModifiedBy>
  <cp:revision>899</cp:revision>
  <cp:lastPrinted>2011-09-25T21:05:19Z</cp:lastPrinted>
  <dcterms:created xsi:type="dcterms:W3CDTF">2011-09-25T01:58:49Z</dcterms:created>
  <dcterms:modified xsi:type="dcterms:W3CDTF">2014-05-19T19:59:37Z</dcterms:modified>
</cp:coreProperties>
</file>