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58" r:id="rId2"/>
  </p:sldMasterIdLst>
  <p:notesMasterIdLst>
    <p:notesMasterId r:id="rId20"/>
  </p:notesMasterIdLst>
  <p:sldIdLst>
    <p:sldId id="256" r:id="rId3"/>
    <p:sldId id="257" r:id="rId4"/>
    <p:sldId id="288" r:id="rId5"/>
    <p:sldId id="258" r:id="rId6"/>
    <p:sldId id="278" r:id="rId7"/>
    <p:sldId id="266" r:id="rId8"/>
    <p:sldId id="279" r:id="rId9"/>
    <p:sldId id="280" r:id="rId10"/>
    <p:sldId id="281" r:id="rId11"/>
    <p:sldId id="268" r:id="rId12"/>
    <p:sldId id="282" r:id="rId13"/>
    <p:sldId id="284" r:id="rId14"/>
    <p:sldId id="285" r:id="rId15"/>
    <p:sldId id="286" r:id="rId16"/>
    <p:sldId id="277" r:id="rId17"/>
    <p:sldId id="283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hD\Experimental%20work\001%20Ce-Mg\EPMA\Thickness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2"/>
          <c:order val="0"/>
          <c:tx>
            <c:v>490-48hrs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Sheet1!$B$18:$B$19</c:f>
              <c:numCache>
                <c:formatCode>General</c:formatCode>
                <c:ptCount val="2"/>
                <c:pt idx="0">
                  <c:v>0</c:v>
                </c:pt>
                <c:pt idx="1">
                  <c:v>48</c:v>
                </c:pt>
              </c:numCache>
            </c:numRef>
          </c:xVal>
          <c:yVal>
            <c:numRef>
              <c:f>Sheet1!$C$18:$C$19</c:f>
              <c:numCache>
                <c:formatCode>General</c:formatCode>
                <c:ptCount val="2"/>
                <c:pt idx="0">
                  <c:v>0</c:v>
                </c:pt>
                <c:pt idx="1">
                  <c:v>145.69999999999999</c:v>
                </c:pt>
              </c:numCache>
            </c:numRef>
          </c:yVal>
          <c:smooth val="0"/>
        </c:ser>
        <c:ser>
          <c:idx val="1"/>
          <c:order val="1"/>
          <c:tx>
            <c:v>450-96hrs</c:v>
          </c:tx>
          <c:xVal>
            <c:numRef>
              <c:f>Sheet1!$B$15:$B$16</c:f>
              <c:numCache>
                <c:formatCode>General</c:formatCode>
                <c:ptCount val="2"/>
                <c:pt idx="0">
                  <c:v>0</c:v>
                </c:pt>
                <c:pt idx="1">
                  <c:v>96</c:v>
                </c:pt>
              </c:numCache>
            </c:numRef>
          </c:xVal>
          <c:yVal>
            <c:numRef>
              <c:f>Sheet1!$C$15:$C$16</c:f>
              <c:numCache>
                <c:formatCode>General</c:formatCode>
                <c:ptCount val="2"/>
                <c:pt idx="0">
                  <c:v>0</c:v>
                </c:pt>
                <c:pt idx="1">
                  <c:v>117.2</c:v>
                </c:pt>
              </c:numCache>
            </c:numRef>
          </c:yVal>
          <c:smooth val="0"/>
        </c:ser>
        <c:ser>
          <c:idx val="0"/>
          <c:order val="2"/>
          <c:tx>
            <c:v>400-120 hrs</c:v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Sheet1!$B$12:$B$13</c:f>
              <c:numCache>
                <c:formatCode>General</c:formatCode>
                <c:ptCount val="2"/>
                <c:pt idx="0">
                  <c:v>0</c:v>
                </c:pt>
                <c:pt idx="1">
                  <c:v>120</c:v>
                </c:pt>
              </c:numCache>
            </c:numRef>
          </c:xVal>
          <c:yVal>
            <c:numRef>
              <c:f>Sheet1!$C$12:$C$13</c:f>
              <c:numCache>
                <c:formatCode>General</c:formatCode>
                <c:ptCount val="2"/>
                <c:pt idx="0">
                  <c:v>0</c:v>
                </c:pt>
                <c:pt idx="1">
                  <c:v>70.3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698112"/>
        <c:axId val="178708480"/>
      </c:scatterChart>
      <c:valAx>
        <c:axId val="17869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8708480"/>
        <c:crosses val="autoZero"/>
        <c:crossBetween val="midCat"/>
      </c:valAx>
      <c:valAx>
        <c:axId val="178708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8698112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3842907C-D0AA-4C58-9F94-58B40AD65B29}" type="datetimeFigureOut">
              <a:rPr lang="en-US" smtClean="0"/>
              <a:pPr/>
              <a:t>6/12/2013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1D76769E-C829-4283-B80E-CB90D995C2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39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41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1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Talk about the</a:t>
            </a:r>
            <a:r>
              <a:rPr lang="en-CA" baseline="0" dirty="0" smtClean="0"/>
              <a:t> outcomes of each experiment. DSC, to detect the phase transformation and the liquidus temperatures. XRD, to know the relative amount of each phase</a:t>
            </a:r>
            <a:r>
              <a:rPr lang="en-CA" baseline="0" smtClean="0"/>
              <a:t>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C21E3-2449-41B9-880B-D79BA7C2E56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4669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phenomenon of diffusion can be demonstrated with the use of </a:t>
            </a:r>
            <a:r>
              <a:rPr lang="en-US" sz="1200" i="1" dirty="0" smtClean="0"/>
              <a:t>diffusion couple </a:t>
            </a:r>
            <a:r>
              <a:rPr lang="en-US" sz="1200" dirty="0" smtClean="0"/>
              <a:t>technique.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C21E3-2449-41B9-880B-D79BA7C2E56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6738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Talk about the</a:t>
            </a:r>
            <a:r>
              <a:rPr lang="en-CA" baseline="0" dirty="0" smtClean="0"/>
              <a:t> outcomes of each experiment. DSC, to detect the phase transformation and the liquidus temperatures. XRD, to know the relative amount of each phase.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C21E3-2449-41B9-880B-D79BA7C2E56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4669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Talk about the</a:t>
            </a:r>
            <a:r>
              <a:rPr lang="en-CA" baseline="0" dirty="0" smtClean="0"/>
              <a:t> outcomes of each experiment. DSC, to detect the phase transformation and the liquidus temperatures. XRD, to know the relative amount of each phase</a:t>
            </a:r>
            <a:r>
              <a:rPr lang="en-CA" baseline="0" smtClean="0"/>
              <a:t>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C21E3-2449-41B9-880B-D79BA7C2E56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4669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Talk about the</a:t>
            </a:r>
            <a:r>
              <a:rPr lang="en-CA" baseline="0" dirty="0" smtClean="0"/>
              <a:t> outcomes of each experiment. DSC, to detect the phase transformation and the liquidus temperatures. XRD, to know the relative amount of each phase</a:t>
            </a:r>
            <a:r>
              <a:rPr lang="en-CA" baseline="0" smtClean="0"/>
              <a:t>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C21E3-2449-41B9-880B-D79BA7C2E56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466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582807"/>
            <a:ext cx="7772400" cy="1199704"/>
          </a:xfrm>
        </p:spPr>
        <p:txBody>
          <a:bodyPr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Shap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/>
            </a:p>
          </p:txBody>
        </p:sp>
        <p:sp>
          <p:nvSpPr>
            <p:cNvPr id="8" name="Shap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/>
            </a:p>
          </p:txBody>
        </p:sp>
        <p:sp>
          <p:nvSpPr>
            <p:cNvPr id="11" name="Shap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A97F9A2-DC36-4EF8-BF9B-4EFBBD2A254A}" type="datetime2">
              <a:rPr lang="en-US" smtClean="0"/>
              <a:t>Wednesday, June 12, 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>
                <a:solidFill>
                  <a:schemeClr val="accent1">
                    <a:tint val="20000"/>
                  </a:schemeClr>
                </a:solidFill>
              </a:rPr>
              <a:t>Mg-Mn-Nd Phase Diagram</a:t>
            </a:r>
            <a:endParaRPr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5292C34-3E5E-4BA5-AF54-F1601B144FB0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A1F880-FC31-4619-9645-9B78E193788E}" type="datetime2">
              <a:rPr lang="en-US" smtClean="0"/>
              <a:t>Wednesday, June 12,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Mg-Mn-Nd Phase Diagram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61EF3D-B375-4B02-A9AA-B7F5D3113303}" type="datetime2">
              <a:rPr lang="en-US" smtClean="0"/>
              <a:t>Wednesday, June 12,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Mg-Mn-Nd Phase Diagram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B5C86E-5D82-49CE-877C-7B5C22A8900D}" type="datetime2">
              <a:rPr lang="en-US" smtClean="0"/>
              <a:t>Wednesday, June 12,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Mg-Mn-Nd Phase Diagram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888512"/>
            <a:ext cx="4572000" cy="1454888"/>
          </a:xfrm>
        </p:spPr>
        <p:txBody>
          <a:bodyPr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41E6C0-6992-4228-8B5C-903C950D145C}" type="datetime2">
              <a:rPr lang="en-US" smtClean="0"/>
              <a:t>Wednesday, June 12,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Mg-Mn-Nd Phase Diagram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5B9949-27D6-434B-8954-A925D351C5BF}" type="datetime2">
              <a:rPr lang="en-US" smtClean="0"/>
              <a:t>Wednesday, June 12,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Mg-Mn-Nd Phase Diagram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72430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72430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53B7E1-4286-419E-8ADB-FD02E8A9B530}" type="datetime2">
              <a:rPr lang="en-US" smtClean="0"/>
              <a:t>Wednesday, June 12,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Mg-Mn-Nd Phase Diagram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36ABE4-4B6B-4D6F-A314-6CDC07CE7B2F}" type="datetime2">
              <a:rPr lang="en-US" smtClean="0"/>
              <a:t>Wednesday, June 12,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Mg-Mn-Nd Phase Diagram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43575B-51B6-4ED3-8F11-C4AF7F92DF37}" type="datetime2">
              <a:rPr lang="en-US" smtClean="0"/>
              <a:t>Wednesday, June 12,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Mg-Mn-Nd Phase Diagram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34000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9453E2B-DFA8-456D-BA55-6BF8D6477DF3}" type="datetime2">
              <a:rPr lang="en-US" smtClean="0"/>
              <a:t>Wednesday, June 12,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Mg-Mn-Nd Phase Diagram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371568"/>
            <a:ext cx="7162800" cy="648232"/>
          </a:xfrm>
          <a:noFill/>
        </p:spPr>
        <p:txBody>
          <a:bodyPr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4A49472-2D67-4371-A6AC-C11027E6ED49}" type="datetime2">
              <a:rPr lang="en-US" smtClean="0"/>
              <a:t>Wednesday, June 12, 2013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>
                <a:solidFill>
                  <a:schemeClr val="tx1"/>
                </a:solidFill>
              </a:rPr>
              <a:t>Mg-Mn-Nd Phase Diagram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07688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hap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9" name="Shap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12" name="Shap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>
              <a:defRPr sz="1000">
                <a:solidFill>
                  <a:schemeClr val="tx1"/>
                </a:solidFill>
              </a:defRPr>
            </a:lvl1pPr>
            <a:extLst/>
          </a:lstStyle>
          <a:p>
            <a:fld id="{D7BD8C2B-9611-42E5-AB1D-A5BBE640BE2A}" type="datetime2">
              <a:rPr lang="en-US" smtClean="0"/>
              <a:t>Wednesday, June 12, 2013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>
                <a:solidFill>
                  <a:schemeClr val="tx1"/>
                </a:solidFill>
              </a:defRPr>
            </a:lvl1pPr>
            <a:extLst/>
          </a:lstStyle>
          <a:p>
            <a:pPr algn="r"/>
            <a:r>
              <a:rPr lang="en-US" sz="1000" smtClean="0">
                <a:solidFill>
                  <a:schemeClr val="tx1"/>
                </a:solidFill>
              </a:rPr>
              <a:t>Mg-Mn-Nd Phase Diagram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 b="0">
                <a:solidFill>
                  <a:schemeClr val="tx1"/>
                </a:solidFill>
              </a:defRPr>
            </a:lvl1pPr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5000"/>
        <a:buFont typeface="Wingdings 3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5.png"/><Relationship Id="rId7" Type="http://schemas.openxmlformats.org/officeDocument/2006/relationships/image" Target="../media/image27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"/><Relationship Id="rId5" Type="http://schemas.openxmlformats.org/officeDocument/2006/relationships/image" Target="../media/image29.tiff"/><Relationship Id="rId4" Type="http://schemas.openxmlformats.org/officeDocument/2006/relationships/image" Target="../media/image33.emf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3.png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12" Type="http://schemas.openxmlformats.org/officeDocument/2006/relationships/image" Target="../media/image2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wmf"/><Relationship Id="rId11" Type="http://schemas.openxmlformats.org/officeDocument/2006/relationships/image" Target="../media/image23.tiff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5.png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164" y="1844824"/>
            <a:ext cx="8515672" cy="1800200"/>
          </a:xfrm>
        </p:spPr>
        <p:txBody>
          <a:bodyPr>
            <a:noAutofit/>
          </a:bodyPr>
          <a:lstStyle/>
          <a:p>
            <a:pPr algn="ctr"/>
            <a:r>
              <a:rPr lang="en-CA" sz="4000" b="1" dirty="0" smtClean="0">
                <a:solidFill>
                  <a:schemeClr val="accent4">
                    <a:lumMod val="75000"/>
                  </a:schemeClr>
                </a:solidFill>
                <a:effectLst/>
                <a:latin typeface="Calibri" pitchFamily="34" charset="0"/>
              </a:rPr>
              <a:t>Experimental investigation of the      Mg-{Mn, Zn}-{Ce, Nd} ternary phase diagrams</a:t>
            </a:r>
            <a:endParaRPr lang="en-CA" sz="4000" i="1" dirty="0">
              <a:solidFill>
                <a:schemeClr val="accent4">
                  <a:lumMod val="75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591781" y="4025269"/>
            <a:ext cx="3960439" cy="555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800" dirty="0" err="1" smtClean="0">
                <a:solidFill>
                  <a:schemeClr val="tx1"/>
                </a:solidFill>
                <a:latin typeface="Arial Black" pitchFamily="34" charset="0"/>
              </a:rPr>
              <a:t>MagNET</a:t>
            </a:r>
            <a:r>
              <a:rPr lang="en-CA" sz="1800" dirty="0" smtClean="0">
                <a:solidFill>
                  <a:schemeClr val="tx1"/>
                </a:solidFill>
                <a:latin typeface="Arial Black" pitchFamily="34" charset="0"/>
              </a:rPr>
              <a:t> AGM</a:t>
            </a:r>
          </a:p>
          <a:p>
            <a:pPr algn="ctr"/>
            <a:r>
              <a:rPr lang="en-CA" sz="1800" dirty="0" smtClean="0">
                <a:solidFill>
                  <a:schemeClr val="tx1"/>
                </a:solidFill>
                <a:latin typeface="Arial Black" pitchFamily="34" charset="0"/>
              </a:rPr>
              <a:t>Vancouver, June 12-13, 2013</a:t>
            </a:r>
            <a:endParaRPr lang="en-CA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648859" y="5839651"/>
            <a:ext cx="2332208" cy="716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000" b="1" dirty="0" smtClean="0">
                <a:solidFill>
                  <a:schemeClr val="tx1"/>
                </a:solidFill>
              </a:rPr>
              <a:t>Presented by</a:t>
            </a:r>
          </a:p>
          <a:p>
            <a:pPr algn="ctr">
              <a:spcBef>
                <a:spcPts val="0"/>
              </a:spcBef>
            </a:pPr>
            <a:r>
              <a:rPr lang="en-CA" sz="2000" dirty="0" smtClean="0">
                <a:solidFill>
                  <a:schemeClr val="bg1"/>
                </a:solidFill>
              </a:rPr>
              <a:t> </a:t>
            </a:r>
            <a:r>
              <a:rPr lang="en-CA" sz="2000" b="1" dirty="0" smtClean="0">
                <a:solidFill>
                  <a:schemeClr val="bg1"/>
                </a:solidFill>
              </a:rPr>
              <a:t>Ahmad Mostafa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169644" y="5839650"/>
            <a:ext cx="2974356" cy="716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CA" sz="2200" b="1" dirty="0" smtClean="0">
                <a:solidFill>
                  <a:schemeClr val="tx1"/>
                </a:solidFill>
              </a:rPr>
              <a:t>Supervisor</a:t>
            </a:r>
          </a:p>
          <a:p>
            <a:pPr algn="ctr"/>
            <a:r>
              <a:rPr lang="en-CA" sz="2200" b="1" dirty="0" smtClean="0">
                <a:solidFill>
                  <a:schemeClr val="bg1"/>
                </a:solidFill>
              </a:rPr>
              <a:t>Dr. Mamoun Medraj</a:t>
            </a:r>
            <a:endParaRPr lang="en-CA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D:\PHd\concordia_sponso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076"/>
            <a:ext cx="3954778" cy="13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07" y="46039"/>
            <a:ext cx="1386154" cy="166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" y="5381445"/>
            <a:ext cx="3251836" cy="143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2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7" t="7599" r="14101"/>
          <a:stretch/>
        </p:blipFill>
        <p:spPr bwMode="auto">
          <a:xfrm>
            <a:off x="1223628" y="787998"/>
            <a:ext cx="6696744" cy="580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Slide Number Placeholder 20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0060" y="-27384"/>
            <a:ext cx="6048164" cy="6683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Results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8149" y="476672"/>
            <a:ext cx="4178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 smtClean="0">
                <a:solidFill>
                  <a:srgbClr val="0070C0"/>
                </a:solidFill>
                <a:latin typeface="Calibri" pitchFamily="34" charset="0"/>
              </a:rPr>
              <a:t>Mg-Mn-Nd ternary phase diagram</a:t>
            </a:r>
          </a:p>
          <a:p>
            <a:r>
              <a:rPr lang="en-CA" sz="2200" b="1" dirty="0" smtClean="0">
                <a:solidFill>
                  <a:srgbClr val="0070C0"/>
                </a:solidFill>
                <a:latin typeface="Calibri" pitchFamily="34" charset="0"/>
              </a:rPr>
              <a:t>Key alloys experiments</a:t>
            </a:r>
            <a:endParaRPr lang="en-CA" sz="2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20072" y="3692675"/>
            <a:ext cx="362049" cy="384397"/>
          </a:xfrm>
          <a:prstGeom prst="ellipse">
            <a:avLst/>
          </a:pr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" name="Straight Arrow Connector 3"/>
          <p:cNvCxnSpPr>
            <a:stCxn id="2" idx="0"/>
          </p:cNvCxnSpPr>
          <p:nvPr/>
        </p:nvCxnSpPr>
        <p:spPr>
          <a:xfrm flipV="1">
            <a:off x="5401097" y="3284984"/>
            <a:ext cx="181024" cy="407691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863899" y="306784"/>
            <a:ext cx="3992577" cy="3413970"/>
            <a:chOff x="4863899" y="306784"/>
            <a:chExt cx="3992577" cy="3413970"/>
          </a:xfrm>
        </p:grpSpPr>
        <p:pic>
          <p:nvPicPr>
            <p:cNvPr id="1027" name="Picture 3" descr="E:\PhD\Experimental work\000 Hitachi\Mg-Mn-Nd\2&amp;19 annealed-4 days\19\1_m002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3899" y="306784"/>
              <a:ext cx="3970933" cy="297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6377338" y="3246315"/>
              <a:ext cx="2479138" cy="47443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1600" dirty="0" smtClean="0">
                  <a:latin typeface="Calibri" pitchFamily="34" charset="0"/>
                </a:rPr>
                <a:t>450°C-for 14 days</a:t>
              </a: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82811" y="937185"/>
              <a:ext cx="4379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Mn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5" idx="0"/>
            </p:cNvCxnSpPr>
            <p:nvPr/>
          </p:nvCxnSpPr>
          <p:spPr>
            <a:xfrm flipH="1" flipV="1">
              <a:off x="7294092" y="661989"/>
              <a:ext cx="207689" cy="27519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959595" y="1641995"/>
              <a:ext cx="7024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Mg</a:t>
              </a:r>
              <a:r>
                <a:rPr lang="en-CA" sz="1400" b="1" baseline="-25000" dirty="0" smtClean="0">
                  <a:latin typeface="Calibri" pitchFamily="34" charset="0"/>
                </a:rPr>
                <a:t>3</a:t>
              </a:r>
              <a:r>
                <a:rPr lang="en-CA" sz="1400" b="1" dirty="0" smtClean="0">
                  <a:latin typeface="Calibri" pitchFamily="34" charset="0"/>
                </a:rPr>
                <a:t>Nd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18" name="Straight Arrow Connector 17"/>
            <p:cNvCxnSpPr>
              <a:stCxn id="17" idx="0"/>
            </p:cNvCxnSpPr>
            <p:nvPr/>
          </p:nvCxnSpPr>
          <p:spPr>
            <a:xfrm flipV="1">
              <a:off x="6310813" y="1356079"/>
              <a:ext cx="66526" cy="28591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770141" y="2275957"/>
              <a:ext cx="82426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Mg</a:t>
              </a:r>
              <a:r>
                <a:rPr lang="en-CA" sz="1400" b="1" baseline="-25000" dirty="0" smtClean="0">
                  <a:latin typeface="Calibri" pitchFamily="34" charset="0"/>
                </a:rPr>
                <a:t>41</a:t>
              </a:r>
              <a:r>
                <a:rPr lang="en-CA" sz="1400" b="1" dirty="0" smtClean="0">
                  <a:latin typeface="Calibri" pitchFamily="34" charset="0"/>
                </a:rPr>
                <a:t>Nd</a:t>
              </a:r>
              <a:r>
                <a:rPr lang="en-CA" sz="1400" b="1" baseline="-25000" dirty="0" smtClean="0">
                  <a:latin typeface="Calibri" pitchFamily="34" charset="0"/>
                </a:rPr>
                <a:t>5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20" name="Straight Arrow Connector 19"/>
            <p:cNvCxnSpPr>
              <a:stCxn id="19" idx="0"/>
            </p:cNvCxnSpPr>
            <p:nvPr/>
          </p:nvCxnSpPr>
          <p:spPr>
            <a:xfrm flipV="1">
              <a:off x="7182274" y="1990041"/>
              <a:ext cx="5611" cy="28591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H="1" flipV="1">
            <a:off x="4572000" y="1244962"/>
            <a:ext cx="2198141" cy="44882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572002" y="1244964"/>
            <a:ext cx="1387593" cy="44882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989229" y="5699893"/>
            <a:ext cx="780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8" y="4077072"/>
            <a:ext cx="6357947" cy="2225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1" name="Oval 40"/>
          <p:cNvSpPr/>
          <p:nvPr/>
        </p:nvSpPr>
        <p:spPr>
          <a:xfrm>
            <a:off x="3449368" y="4283487"/>
            <a:ext cx="362049" cy="384397"/>
          </a:xfrm>
          <a:prstGeom prst="ellipse">
            <a:avLst/>
          </a:pr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2" name="Straight Arrow Connector 41"/>
          <p:cNvCxnSpPr>
            <a:stCxn id="41" idx="0"/>
          </p:cNvCxnSpPr>
          <p:nvPr/>
        </p:nvCxnSpPr>
        <p:spPr>
          <a:xfrm flipH="1" flipV="1">
            <a:off x="3045532" y="3082073"/>
            <a:ext cx="584861" cy="1201414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" name="Group 2051"/>
          <p:cNvGrpSpPr/>
          <p:nvPr/>
        </p:nvGrpSpPr>
        <p:grpSpPr>
          <a:xfrm>
            <a:off x="326279" y="116632"/>
            <a:ext cx="3953921" cy="3410248"/>
            <a:chOff x="326279" y="306784"/>
            <a:chExt cx="3953921" cy="341024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6279" y="306784"/>
              <a:ext cx="3953921" cy="2965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1469764" y="1626684"/>
              <a:ext cx="4379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Mn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47" name="Straight Arrow Connector 46"/>
            <p:cNvCxnSpPr>
              <a:stCxn id="46" idx="0"/>
            </p:cNvCxnSpPr>
            <p:nvPr/>
          </p:nvCxnSpPr>
          <p:spPr>
            <a:xfrm flipV="1">
              <a:off x="1688734" y="1340768"/>
              <a:ext cx="198774" cy="28591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627784" y="1825079"/>
              <a:ext cx="12393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Nd(Mg</a:t>
              </a:r>
              <a:r>
                <a:rPr lang="en-CA" sz="1400" b="1" baseline="-25000" dirty="0" smtClean="0">
                  <a:latin typeface="Calibri" pitchFamily="34" charset="0"/>
                </a:rPr>
                <a:t>1-x</a:t>
              </a:r>
              <a:r>
                <a:rPr lang="en-CA" sz="1400" b="1" dirty="0" smtClean="0">
                  <a:latin typeface="Calibri" pitchFamily="34" charset="0"/>
                </a:rPr>
                <a:t>Mn</a:t>
              </a:r>
              <a:r>
                <a:rPr lang="en-CA" sz="1400" b="1" baseline="-25000" dirty="0" smtClean="0">
                  <a:latin typeface="Calibri" pitchFamily="34" charset="0"/>
                </a:rPr>
                <a:t>x</a:t>
              </a:r>
              <a:r>
                <a:rPr lang="en-CA" sz="1400" b="1" dirty="0" smtClean="0">
                  <a:latin typeface="Calibri" pitchFamily="34" charset="0"/>
                </a:rPr>
                <a:t>)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49" name="Straight Arrow Connector 48"/>
            <p:cNvCxnSpPr>
              <a:stCxn id="48" idx="0"/>
            </p:cNvCxnSpPr>
            <p:nvPr/>
          </p:nvCxnSpPr>
          <p:spPr>
            <a:xfrm flipH="1" flipV="1">
              <a:off x="3045532" y="1539163"/>
              <a:ext cx="201941" cy="28591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39552" y="2202748"/>
              <a:ext cx="87248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(Nd)</a:t>
              </a:r>
              <a:r>
                <a:rPr lang="en-CA" sz="1400" b="1" baseline="30000" dirty="0" err="1" smtClean="0">
                  <a:latin typeface="Calibri" pitchFamily="34" charset="0"/>
                </a:rPr>
                <a:t>Mg,Mn</a:t>
              </a:r>
              <a:endParaRPr lang="en-CA" sz="1400" b="1" baseline="30000" dirty="0">
                <a:latin typeface="Calibri" pitchFamily="34" charset="0"/>
              </a:endParaRPr>
            </a:p>
          </p:txBody>
        </p:sp>
        <p:cxnSp>
          <p:nvCxnSpPr>
            <p:cNvPr id="51" name="Straight Arrow Connector 50"/>
            <p:cNvCxnSpPr>
              <a:stCxn id="50" idx="0"/>
            </p:cNvCxnSpPr>
            <p:nvPr/>
          </p:nvCxnSpPr>
          <p:spPr>
            <a:xfrm flipH="1" flipV="1">
              <a:off x="957298" y="1916832"/>
              <a:ext cx="18496" cy="28591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ontent Placeholder 2"/>
            <p:cNvSpPr txBox="1">
              <a:spLocks/>
            </p:cNvSpPr>
            <p:nvPr/>
          </p:nvSpPr>
          <p:spPr>
            <a:xfrm>
              <a:off x="331735" y="3242593"/>
              <a:ext cx="2479138" cy="47443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1600" dirty="0" smtClean="0">
                  <a:latin typeface="Calibri" pitchFamily="34" charset="0"/>
                </a:rPr>
                <a:t>450°C-for 14 days</a:t>
              </a:r>
              <a:endParaRPr lang="en-US" sz="1600" dirty="0">
                <a:latin typeface="Calibri" pitchFamily="34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71" y="4654847"/>
            <a:ext cx="6294724" cy="22031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2054" name="Straight Connector 2053"/>
          <p:cNvCxnSpPr/>
          <p:nvPr/>
        </p:nvCxnSpPr>
        <p:spPr>
          <a:xfrm flipH="1">
            <a:off x="4427984" y="1244962"/>
            <a:ext cx="144018" cy="42002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303240" y="1244964"/>
            <a:ext cx="2268762" cy="43442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2303240" y="5445224"/>
            <a:ext cx="2124744" cy="1440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Connector 2064"/>
          <p:cNvCxnSpPr/>
          <p:nvPr/>
        </p:nvCxnSpPr>
        <p:spPr>
          <a:xfrm>
            <a:off x="4572002" y="1244964"/>
            <a:ext cx="718069" cy="39447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427984" y="5189712"/>
            <a:ext cx="862089" cy="2550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290072" y="5189713"/>
            <a:ext cx="699157" cy="510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051720" y="2258962"/>
            <a:ext cx="1896272" cy="32582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195736" y="1244964"/>
            <a:ext cx="2376266" cy="42722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8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40060" y="-27384"/>
            <a:ext cx="6048164" cy="6683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Results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149" y="476672"/>
            <a:ext cx="63889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 smtClean="0">
                <a:solidFill>
                  <a:srgbClr val="0070C0"/>
                </a:solidFill>
                <a:latin typeface="Calibri" pitchFamily="34" charset="0"/>
              </a:rPr>
              <a:t>Isothermal section of the Mg-Mn-Nd system at 450°C</a:t>
            </a:r>
            <a:endParaRPr lang="en-CA" sz="2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7686"/>
          <a:stretch/>
        </p:blipFill>
        <p:spPr bwMode="auto">
          <a:xfrm>
            <a:off x="971600" y="711193"/>
            <a:ext cx="7011906" cy="595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Content Placeholder 2"/>
          <p:cNvSpPr txBox="1">
            <a:spLocks/>
          </p:cNvSpPr>
          <p:nvPr/>
        </p:nvSpPr>
        <p:spPr>
          <a:xfrm>
            <a:off x="107504" y="907559"/>
            <a:ext cx="3096344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Calibri" pitchFamily="34" charset="0"/>
              </a:rPr>
              <a:t>By means of: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Calibri" pitchFamily="34" charset="0"/>
              </a:rPr>
              <a:t>Key alloys and diffusion couples and using XRD, EPMA and metallography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76" name="Picture 3" descr="E:\PhD\Experimental work\000 Hitachi\Mg-Mn-Nd\2&amp;19 annealed-4 days\19\1_m00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69218"/>
            <a:ext cx="1939969" cy="14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4755" y="805161"/>
            <a:ext cx="1939969" cy="145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E:\PhD\Experimental work\011 Mg-Mn-Nd\EPMA\Diffusion couples\003 450DC-Mn23Nd6-Mg41Nd5-20days\1_m001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1939970" cy="145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E:\PhD\Experimental work\011 Mg-Mn-Nd\EPMA\Diffusion couples\007 Sample#10 with Mg-5days\2\1_m001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218" y="2349084"/>
            <a:ext cx="1950505" cy="14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" y="3997309"/>
            <a:ext cx="2079529" cy="72783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742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40060" y="-27384"/>
            <a:ext cx="6048164" cy="6683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Results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56" y="758363"/>
            <a:ext cx="6950291" cy="533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914101" y="4339763"/>
            <a:ext cx="571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14101" y="4034963"/>
            <a:ext cx="571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14101" y="3757873"/>
            <a:ext cx="571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7676780" y="3535676"/>
            <a:ext cx="790521" cy="3468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CA" sz="1500" dirty="0" smtClean="0">
                <a:latin typeface="Times New Roman" pitchFamily="18" charset="0"/>
                <a:cs typeface="Times New Roman" pitchFamily="18" charset="0"/>
              </a:rPr>
              <a:t>490°C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76780" y="3861519"/>
            <a:ext cx="790521" cy="3468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CA" sz="1500" dirty="0" smtClean="0">
                <a:latin typeface="Times New Roman" pitchFamily="18" charset="0"/>
                <a:cs typeface="Times New Roman" pitchFamily="18" charset="0"/>
              </a:rPr>
              <a:t>450°C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76780" y="4187363"/>
            <a:ext cx="790521" cy="3468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CA" sz="1500" dirty="0" smtClean="0">
                <a:latin typeface="Times New Roman" pitchFamily="18" charset="0"/>
                <a:cs typeface="Times New Roman" pitchFamily="18" charset="0"/>
              </a:rPr>
              <a:t>400°C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149" y="476672"/>
            <a:ext cx="4577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 smtClean="0">
                <a:solidFill>
                  <a:srgbClr val="0070C0"/>
                </a:solidFill>
                <a:latin typeface="Calibri" pitchFamily="34" charset="0"/>
              </a:rPr>
              <a:t>Interdiffusion coefficients of Ce in Mg</a:t>
            </a:r>
            <a:endParaRPr lang="en-CA" sz="2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9512" y="404664"/>
            <a:ext cx="9144000" cy="6096000"/>
            <a:chOff x="0" y="762000"/>
            <a:chExt cx="9144000" cy="6096000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198120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C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63" r="50000" b="46470"/>
            <a:stretch/>
          </p:blipFill>
          <p:spPr bwMode="auto">
            <a:xfrm>
              <a:off x="191798" y="817417"/>
              <a:ext cx="4120282" cy="2978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844" r="1935" b="46636"/>
            <a:stretch/>
          </p:blipFill>
          <p:spPr bwMode="auto">
            <a:xfrm>
              <a:off x="4312080" y="762000"/>
              <a:ext cx="3917520" cy="2994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0" t="53045" r="25842"/>
            <a:stretch/>
          </p:blipFill>
          <p:spPr bwMode="auto">
            <a:xfrm>
              <a:off x="304800" y="3798252"/>
              <a:ext cx="4007280" cy="3059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1449458" y="3048000"/>
              <a:ext cx="1828800" cy="44439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rmAutofit lnSpcReduction="10000"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46888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46888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210312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CA" sz="2500" dirty="0" smtClean="0">
                  <a:latin typeface="Times New Roman" pitchFamily="18" charset="0"/>
                  <a:cs typeface="Times New Roman" pitchFamily="18" charset="0"/>
                </a:rPr>
                <a:t>400°C- 120h</a:t>
              </a:r>
            </a:p>
          </p:txBody>
        </p:sp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5356440" y="3048000"/>
              <a:ext cx="1828800" cy="44439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rmAutofit lnSpcReduction="10000"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46888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46888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210312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CA" sz="2500" dirty="0" smtClean="0">
                  <a:latin typeface="Times New Roman" pitchFamily="18" charset="0"/>
                  <a:cs typeface="Times New Roman" pitchFamily="18" charset="0"/>
                </a:rPr>
                <a:t>450°C- 96h</a:t>
              </a: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1414822" y="6096000"/>
              <a:ext cx="1828800" cy="44439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rmAutofit lnSpcReduction="10000"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46888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46888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210312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CA" sz="2500" dirty="0" smtClean="0">
                  <a:latin typeface="Times New Roman" pitchFamily="18" charset="0"/>
                  <a:cs typeface="Times New Roman" pitchFamily="18" charset="0"/>
                </a:rPr>
                <a:t>490°C- 48h</a:t>
              </a:r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3756545"/>
              <a:ext cx="3924755" cy="3012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7921337" y="4280007"/>
              <a:ext cx="1073727" cy="44439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rm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46888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46888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210312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CA" sz="2000" dirty="0" smtClean="0">
                  <a:latin typeface="Times New Roman" pitchFamily="18" charset="0"/>
                  <a:cs typeface="Times New Roman" pitchFamily="18" charset="0"/>
                </a:rPr>
                <a:t>MgCe</a:t>
              </a: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7921337" y="4661007"/>
              <a:ext cx="1073727" cy="44439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rm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46888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46888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210312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CA" sz="2000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r>
                <a:rPr lang="en-CA" sz="2000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CA" sz="2000" dirty="0" smtClean="0">
                  <a:latin typeface="Times New Roman" pitchFamily="18" charset="0"/>
                  <a:cs typeface="Times New Roman" pitchFamily="18" charset="0"/>
                </a:rPr>
                <a:t>Ce</a:t>
              </a:r>
            </a:p>
          </p:txBody>
        </p:sp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7848600" y="5042007"/>
              <a:ext cx="1219200" cy="44439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rm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46888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46888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210312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CA" sz="2000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r>
                <a:rPr lang="en-CA" sz="2000" baseline="-25000" dirty="0" smtClean="0">
                  <a:latin typeface="Times New Roman" pitchFamily="18" charset="0"/>
                  <a:cs typeface="Times New Roman" pitchFamily="18" charset="0"/>
                </a:rPr>
                <a:t>41</a:t>
              </a:r>
              <a:r>
                <a:rPr lang="en-CA" sz="2000" dirty="0" smtClean="0">
                  <a:latin typeface="Times New Roman" pitchFamily="18" charset="0"/>
                  <a:cs typeface="Times New Roman" pitchFamily="18" charset="0"/>
                </a:rPr>
                <a:t>Ce</a:t>
              </a:r>
              <a:r>
                <a:rPr lang="en-CA" sz="2000" baseline="-25000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7921337" y="5423007"/>
              <a:ext cx="1073727" cy="44439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rm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46888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46888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210312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CA" sz="2000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r>
                <a:rPr lang="en-CA" sz="2000" baseline="-25000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en-CA" sz="2000" dirty="0" smtClean="0">
                  <a:latin typeface="Times New Roman" pitchFamily="18" charset="0"/>
                  <a:cs typeface="Times New Roman" pitchFamily="18" charset="0"/>
                </a:rPr>
                <a:t>Ce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228501" y="6008228"/>
            <a:ext cx="5400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>
                <a:latin typeface="Calibri" pitchFamily="34" charset="0"/>
              </a:rPr>
              <a:t>H Okamoto, Ce-Mn (Cerium-Manganese), Journal of Phase Equilibria and Diffusion, 2008; 29: 381-2</a:t>
            </a:r>
          </a:p>
        </p:txBody>
      </p:sp>
    </p:spTree>
    <p:extLst>
      <p:ext uri="{BB962C8B-B14F-4D97-AF65-F5344CB8AC3E}">
        <p14:creationId xmlns:p14="http://schemas.microsoft.com/office/powerpoint/2010/main" val="9648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40060" y="-27384"/>
            <a:ext cx="6048164" cy="6683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Results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149" y="476672"/>
            <a:ext cx="4577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 smtClean="0">
                <a:solidFill>
                  <a:srgbClr val="0070C0"/>
                </a:solidFill>
                <a:latin typeface="Calibri" pitchFamily="34" charset="0"/>
              </a:rPr>
              <a:t>Interdiffusion coefficients of Ce in Mg</a:t>
            </a:r>
            <a:endParaRPr lang="en-CA" sz="2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583268"/>
              </p:ext>
            </p:extLst>
          </p:nvPr>
        </p:nvGraphicFramePr>
        <p:xfrm>
          <a:off x="107504" y="1124745"/>
          <a:ext cx="4474463" cy="2243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9297"/>
                <a:gridCol w="1825561"/>
                <a:gridCol w="668655"/>
                <a:gridCol w="638175"/>
                <a:gridCol w="612775"/>
              </a:tblGrid>
              <a:tr h="28041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 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Thickness (µm)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2415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  <a:latin typeface="Calibri" pitchFamily="34" charset="0"/>
                        </a:rPr>
                        <a:t>Temperature (°C)</a:t>
                      </a:r>
                      <a:endParaRPr lang="en-CA" sz="1600" b="1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  <a:latin typeface="Calibri" pitchFamily="34" charset="0"/>
                        </a:rPr>
                        <a:t>400</a:t>
                      </a:r>
                      <a:endParaRPr lang="en-CA" sz="1600" b="1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  <a:latin typeface="Calibri" pitchFamily="34" charset="0"/>
                        </a:rPr>
                        <a:t>450</a:t>
                      </a:r>
                      <a:endParaRPr lang="en-CA" sz="1600" b="1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itchFamily="34" charset="0"/>
                        </a:rPr>
                        <a:t>490</a:t>
                      </a:r>
                      <a:endParaRPr lang="en-CA" sz="1600" b="1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itchFamily="34" charset="0"/>
                        </a:rPr>
                        <a:t>Time (h)</a:t>
                      </a:r>
                      <a:endParaRPr lang="en-CA" sz="1600" b="1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itchFamily="34" charset="0"/>
                        </a:rPr>
                        <a:t>120</a:t>
                      </a:r>
                      <a:endParaRPr lang="en-CA" sz="1600" b="1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itchFamily="34" charset="0"/>
                        </a:rPr>
                        <a:t>96</a:t>
                      </a:r>
                      <a:endParaRPr lang="en-CA" sz="1600" b="1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itchFamily="34" charset="0"/>
                        </a:rPr>
                        <a:t>48</a:t>
                      </a:r>
                      <a:endParaRPr lang="en-CA" sz="1600" b="1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Mg-Ce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MgCe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3.5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itchFamily="34" charset="0"/>
                        </a:rPr>
                        <a:t>5.9</a:t>
                      </a:r>
                      <a:endParaRPr lang="en-CA" sz="160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itchFamily="34" charset="0"/>
                        </a:rPr>
                        <a:t>8.7</a:t>
                      </a:r>
                      <a:endParaRPr lang="en-CA" sz="160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Mg</a:t>
                      </a:r>
                      <a:r>
                        <a:rPr lang="en-US" sz="1600" baseline="-25000" dirty="0"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Ce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5.8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itchFamily="34" charset="0"/>
                        </a:rPr>
                        <a:t>8.6</a:t>
                      </a:r>
                      <a:endParaRPr lang="en-CA" sz="160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itchFamily="34" charset="0"/>
                        </a:rPr>
                        <a:t>16.7</a:t>
                      </a:r>
                      <a:endParaRPr lang="en-CA" sz="160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itchFamily="34" charset="0"/>
                        </a:rPr>
                        <a:t>Mg</a:t>
                      </a:r>
                      <a:r>
                        <a:rPr lang="en-US" sz="1600" baseline="-25000">
                          <a:effectLst/>
                          <a:latin typeface="Calibri" pitchFamily="34" charset="0"/>
                        </a:rPr>
                        <a:t>41</a:t>
                      </a:r>
                      <a:r>
                        <a:rPr lang="en-US" sz="1600">
                          <a:effectLst/>
                          <a:latin typeface="Calibri" pitchFamily="34" charset="0"/>
                        </a:rPr>
                        <a:t>Ce</a:t>
                      </a:r>
                      <a:r>
                        <a:rPr lang="en-US" sz="1600" baseline="-25000">
                          <a:effectLst/>
                          <a:latin typeface="Calibri" pitchFamily="34" charset="0"/>
                        </a:rPr>
                        <a:t>5</a:t>
                      </a:r>
                      <a:endParaRPr lang="en-CA" sz="160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39.7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71.5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101.4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itchFamily="34" charset="0"/>
                        </a:rPr>
                        <a:t>Mg</a:t>
                      </a:r>
                      <a:r>
                        <a:rPr lang="en-US" sz="1600" baseline="-25000">
                          <a:effectLst/>
                          <a:latin typeface="Calibri" pitchFamily="34" charset="0"/>
                        </a:rPr>
                        <a:t>12</a:t>
                      </a:r>
                      <a:r>
                        <a:rPr lang="en-US" sz="1600">
                          <a:effectLst/>
                          <a:latin typeface="Calibri" pitchFamily="34" charset="0"/>
                        </a:rPr>
                        <a:t>Ce</a:t>
                      </a:r>
                      <a:endParaRPr lang="en-CA" sz="160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itchFamily="34" charset="0"/>
                        </a:rPr>
                        <a:t>21.6</a:t>
                      </a:r>
                      <a:endParaRPr lang="en-CA" sz="160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itchFamily="34" charset="0"/>
                        </a:rPr>
                        <a:t>31.2</a:t>
                      </a:r>
                      <a:endParaRPr lang="en-CA" sz="160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19.6</a:t>
                      </a: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CA" sz="1600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1" dirty="0" smtClean="0">
                          <a:effectLst/>
                          <a:latin typeface="Calibri" pitchFamily="34" charset="0"/>
                          <a:ea typeface="Calibri"/>
                          <a:cs typeface="Arial"/>
                        </a:rPr>
                        <a:t>Total thickness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1" dirty="0" smtClean="0">
                          <a:effectLst/>
                          <a:latin typeface="Calibri" pitchFamily="34" charset="0"/>
                          <a:ea typeface="Calibri"/>
                          <a:cs typeface="Arial"/>
                        </a:rPr>
                        <a:t>70.6</a:t>
                      </a:r>
                      <a:endParaRPr lang="en-CA" sz="1600" b="1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1" dirty="0" smtClean="0">
                          <a:effectLst/>
                          <a:latin typeface="Calibri" pitchFamily="34" charset="0"/>
                          <a:ea typeface="Calibri"/>
                          <a:cs typeface="Arial"/>
                        </a:rPr>
                        <a:t>117.2</a:t>
                      </a:r>
                      <a:endParaRPr lang="en-CA" sz="1600" b="1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1" dirty="0" smtClean="0">
                          <a:effectLst/>
                          <a:latin typeface="Calibri" pitchFamily="34" charset="0"/>
                          <a:ea typeface="Calibri"/>
                          <a:cs typeface="Arial"/>
                        </a:rPr>
                        <a:t>145.4</a:t>
                      </a:r>
                      <a:endParaRPr lang="en-CA" sz="1600" b="1" dirty="0">
                        <a:effectLst/>
                        <a:latin typeface="Calibri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348345"/>
              </p:ext>
            </p:extLst>
          </p:nvPr>
        </p:nvGraphicFramePr>
        <p:xfrm>
          <a:off x="4607615" y="836712"/>
          <a:ext cx="4608512" cy="298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2362774"/>
                  </p:ext>
                </p:extLst>
              </p:nvPr>
            </p:nvGraphicFramePr>
            <p:xfrm>
              <a:off x="1133364" y="3814537"/>
              <a:ext cx="7208392" cy="225031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70977"/>
                    <a:gridCol w="1596023"/>
                    <a:gridCol w="621347"/>
                    <a:gridCol w="892810"/>
                    <a:gridCol w="621347"/>
                    <a:gridCol w="891477"/>
                    <a:gridCol w="621347"/>
                    <a:gridCol w="893064"/>
                  </a:tblGrid>
                  <a:tr h="0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Intermetallic interface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400°C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450°C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490°C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x</a:t>
                          </a:r>
                          <a:r>
                            <a:rPr lang="en-CA" sz="1600" baseline="-25000" dirty="0">
                              <a:effectLst/>
                              <a:latin typeface="Calibri" pitchFamily="34" charset="0"/>
                            </a:rPr>
                            <a:t>o</a:t>
                          </a:r>
                          <a:endParaRPr lang="en-CA" sz="1600" dirty="0">
                            <a:effectLst/>
                            <a:latin typeface="Calibri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(µm)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CA" sz="1600" i="1">
                                      <a:effectLst/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CA" sz="1600">
                                      <a:effectLst/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</m:acc>
                            </m:oMath>
                          </a14:m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(C)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(cm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2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/S)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x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o</a:t>
                          </a:r>
                          <a:endParaRPr lang="en-CA" sz="1600">
                            <a:effectLst/>
                            <a:latin typeface="Calibri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(µm)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CA" sz="1600" i="1">
                                      <a:effectLst/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CA" sz="1600">
                                      <a:effectLst/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</m:acc>
                            </m:oMath>
                          </a14:m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(C)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(cm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2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/S)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x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o</a:t>
                          </a:r>
                          <a:endParaRPr lang="en-CA" sz="1600">
                            <a:effectLst/>
                            <a:latin typeface="Calibri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(µm)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CA" sz="1600" i="1">
                                      <a:effectLst/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CA" sz="1600">
                                      <a:effectLst/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</m:acc>
                            </m:oMath>
                          </a14:m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(C)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(cm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2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/S)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Mg-Ce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Ce/MgCe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9.7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1.8×10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4.1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2.9×10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9.8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6.0×10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MgCe/Mg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3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12.6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8.7×10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-14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9.2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1.6×10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16.2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3.2×10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3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Ce/Mg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41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5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22.0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1.6×10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19.5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3.6×10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33.5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5.6×10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41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5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/Mg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12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60.8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1.1×10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89.6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2.3×10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133.3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4.2×10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12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Ce/Mg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84.4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3.1×10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118.0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4.8×10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150.9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7.3×10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2362774"/>
                  </p:ext>
                </p:extLst>
              </p:nvPr>
            </p:nvGraphicFramePr>
            <p:xfrm>
              <a:off x="1133364" y="3814537"/>
              <a:ext cx="7208392" cy="213474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70977"/>
                    <a:gridCol w="1596023"/>
                    <a:gridCol w="621347"/>
                    <a:gridCol w="892810"/>
                    <a:gridCol w="621347"/>
                    <a:gridCol w="891477"/>
                    <a:gridCol w="621347"/>
                    <a:gridCol w="893064"/>
                  </a:tblGrid>
                  <a:tr h="263906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Intermetallic interface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400°C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450°C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490°C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551307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x</a:t>
                          </a:r>
                          <a:r>
                            <a:rPr lang="en-CA" sz="1600" baseline="-25000" dirty="0">
                              <a:effectLst/>
                              <a:latin typeface="Calibri" pitchFamily="34" charset="0"/>
                            </a:rPr>
                            <a:t>o</a:t>
                          </a:r>
                          <a:endParaRPr lang="en-CA" sz="1600" dirty="0">
                            <a:effectLst/>
                            <a:latin typeface="Calibri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(µm)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5"/>
                          <a:stretch>
                            <a:fillRect l="-367347" t="-54945" r="-338095" b="-2604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x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o</a:t>
                          </a:r>
                          <a:endParaRPr lang="en-CA" sz="1600">
                            <a:effectLst/>
                            <a:latin typeface="Calibri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(µm)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5"/>
                          <a:stretch>
                            <a:fillRect l="-536054" t="-54945" r="-169388" b="-2604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x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o</a:t>
                          </a:r>
                          <a:endParaRPr lang="en-CA" sz="1600">
                            <a:effectLst/>
                            <a:latin typeface="Calibri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(µm)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5"/>
                          <a:stretch>
                            <a:fillRect l="-710274" t="-54945" r="-685" b="-260440"/>
                          </a:stretch>
                        </a:blipFill>
                      </a:tcPr>
                    </a:tc>
                  </a:tr>
                  <a:tr h="263906"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Mg-Ce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Ce/MgCe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9.7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1.8×10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4.1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2.9×10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9.8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6.0×10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263906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MgCe/Mg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3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12.6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8.7×10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-14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9.2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1.6×10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16.2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3.2×10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263906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3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Ce/Mg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41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5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22.0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1.6×10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19.5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3.6×10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33.5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5.6×10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263906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41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5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/Mg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12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60.8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1.1×10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89.6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2.3×10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133.3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4.2×10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263906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1600" baseline="-25000">
                              <a:effectLst/>
                              <a:latin typeface="Calibri" pitchFamily="34" charset="0"/>
                            </a:rPr>
                            <a:t>12</a:t>
                          </a: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Ce/Mg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84.4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3.1×10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118.0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4.8×10</a:t>
                          </a:r>
                          <a:r>
                            <a:rPr lang="en-CA" sz="1600" baseline="3000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  <a:latin typeface="Calibri" pitchFamily="34" charset="0"/>
                            </a:rPr>
                            <a:t>150.9</a:t>
                          </a:r>
                          <a:endParaRPr lang="en-CA" sz="16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  <a:latin typeface="Calibri" pitchFamily="34" charset="0"/>
                            </a:rPr>
                            <a:t>7.3×10</a:t>
                          </a:r>
                          <a:r>
                            <a:rPr lang="en-CA" sz="1600" baseline="30000" dirty="0">
                              <a:effectLst/>
                              <a:latin typeface="Calibri" pitchFamily="34" charset="0"/>
                            </a:rPr>
                            <a:t>-13</a:t>
                          </a:r>
                          <a:endParaRPr lang="en-CA" sz="16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06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40060" y="-27384"/>
            <a:ext cx="6048164" cy="6683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Results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149" y="476672"/>
            <a:ext cx="54531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 smtClean="0">
                <a:solidFill>
                  <a:srgbClr val="0070C0"/>
                </a:solidFill>
                <a:latin typeface="Calibri" pitchFamily="34" charset="0"/>
              </a:rPr>
              <a:t>Activation energies and pre-exponent factors</a:t>
            </a:r>
            <a:endParaRPr lang="en-CA" sz="2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t="9647" r="9162" b="5550"/>
          <a:stretch/>
        </p:blipFill>
        <p:spPr bwMode="auto">
          <a:xfrm>
            <a:off x="107504" y="923603"/>
            <a:ext cx="3923071" cy="305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6644135"/>
                  </p:ext>
                </p:extLst>
              </p:nvPr>
            </p:nvGraphicFramePr>
            <p:xfrm>
              <a:off x="2987824" y="3976519"/>
              <a:ext cx="5033843" cy="246246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78522"/>
                    <a:gridCol w="2068075"/>
                    <a:gridCol w="1107123"/>
                    <a:gridCol w="980123"/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Intermetallic interface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i="1" dirty="0" err="1">
                              <a:effectLst/>
                              <a:latin typeface="Calibri" pitchFamily="34" charset="0"/>
                            </a:rPr>
                            <a:t>Q</a:t>
                          </a:r>
                          <a:r>
                            <a:rPr lang="en-CA" sz="2000" i="1" baseline="-25000" dirty="0" err="1">
                              <a:effectLst/>
                              <a:latin typeface="Calibri" pitchFamily="34" charset="0"/>
                            </a:rPr>
                            <a:t>d</a:t>
                          </a:r>
                          <a:endParaRPr lang="en-CA" sz="2000" i="1" dirty="0">
                            <a:effectLst/>
                            <a:latin typeface="Calibri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(kJ/</a:t>
                          </a:r>
                          <a:r>
                            <a:rPr lang="en-CA" sz="2000" dirty="0" err="1">
                              <a:effectLst/>
                              <a:latin typeface="Calibri" pitchFamily="34" charset="0"/>
                            </a:rPr>
                            <a:t>mol</a:t>
                          </a: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)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CA" sz="2000" i="1">
                                      <a:effectLst/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CA" sz="2000">
                                      <a:effectLst/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</m:acc>
                            </m:oMath>
                          </a14:m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o</a:t>
                          </a:r>
                          <a:endParaRPr lang="en-CA" sz="2000">
                            <a:effectLst/>
                            <a:latin typeface="Calibri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(cm</a:t>
                          </a:r>
                          <a:r>
                            <a:rPr lang="en-CA" sz="2000" baseline="30000">
                              <a:effectLst/>
                              <a:latin typeface="Calibri" pitchFamily="34" charset="0"/>
                            </a:rPr>
                            <a:t>2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/S)</a:t>
                          </a:r>
                          <a:endParaRPr lang="en-CA" sz="20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Mg-Ce</a:t>
                          </a:r>
                          <a:endParaRPr lang="en-CA" sz="20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Ce/MgCe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55.1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3.3×10</a:t>
                          </a:r>
                          <a:r>
                            <a:rPr lang="en-CA" sz="2000" baseline="30000" dirty="0">
                              <a:effectLst/>
                              <a:latin typeface="Calibri" pitchFamily="34" charset="0"/>
                            </a:rPr>
                            <a:t>-9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MgCe/Mg</a:t>
                          </a:r>
                          <a:r>
                            <a:rPr lang="en-CA" sz="2000" baseline="-25000" dirty="0">
                              <a:effectLst/>
                              <a:latin typeface="Calibri" pitchFamily="34" charset="0"/>
                            </a:rPr>
                            <a:t>3</a:t>
                          </a: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Ce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61.9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5.4×10</a:t>
                          </a:r>
                          <a:r>
                            <a:rPr lang="en-CA" sz="2000" baseline="30000" dirty="0">
                              <a:effectLst/>
                              <a:latin typeface="Calibri" pitchFamily="34" charset="0"/>
                            </a:rPr>
                            <a:t>-9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3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Ce/Mg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41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5</a:t>
                          </a:r>
                          <a:endParaRPr lang="en-CA" sz="20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58.9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6.4×10</a:t>
                          </a:r>
                          <a:r>
                            <a:rPr lang="en-CA" sz="2000" baseline="30000" dirty="0">
                              <a:effectLst/>
                              <a:latin typeface="Calibri" pitchFamily="34" charset="0"/>
                            </a:rPr>
                            <a:t>-9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41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5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/Mg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12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endParaRPr lang="en-CA" sz="20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61.3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6.6×10</a:t>
                          </a:r>
                          <a:r>
                            <a:rPr lang="en-CA" sz="2000" baseline="30000" dirty="0">
                              <a:effectLst/>
                              <a:latin typeface="Calibri" pitchFamily="34" charset="0"/>
                            </a:rPr>
                            <a:t>-9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12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Ce/Mg</a:t>
                          </a:r>
                          <a:endParaRPr lang="en-CA" sz="20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58.1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7.3×10</a:t>
                          </a:r>
                          <a:r>
                            <a:rPr lang="en-CA" sz="2000" baseline="30000" dirty="0">
                              <a:effectLst/>
                              <a:latin typeface="Calibri" pitchFamily="34" charset="0"/>
                            </a:rPr>
                            <a:t>-9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6644135"/>
                  </p:ext>
                </p:extLst>
              </p:nvPr>
            </p:nvGraphicFramePr>
            <p:xfrm>
              <a:off x="2987824" y="3976519"/>
              <a:ext cx="5033843" cy="233902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78522"/>
                    <a:gridCol w="2068075"/>
                    <a:gridCol w="1107123"/>
                    <a:gridCol w="980123"/>
                  </a:tblGrid>
                  <a:tr h="68929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Intermetallic interface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i="1" dirty="0" err="1">
                              <a:effectLst/>
                              <a:latin typeface="Calibri" pitchFamily="34" charset="0"/>
                            </a:rPr>
                            <a:t>Q</a:t>
                          </a:r>
                          <a:r>
                            <a:rPr lang="en-CA" sz="2000" i="1" baseline="-25000" dirty="0" err="1">
                              <a:effectLst/>
                              <a:latin typeface="Calibri" pitchFamily="34" charset="0"/>
                            </a:rPr>
                            <a:t>d</a:t>
                          </a:r>
                          <a:endParaRPr lang="en-CA" sz="2000" i="1" dirty="0">
                            <a:effectLst/>
                            <a:latin typeface="Calibri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(kJ/</a:t>
                          </a:r>
                          <a:r>
                            <a:rPr lang="en-CA" sz="2000" dirty="0" err="1">
                              <a:effectLst/>
                              <a:latin typeface="Calibri" pitchFamily="34" charset="0"/>
                            </a:rPr>
                            <a:t>mol</a:t>
                          </a: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)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5"/>
                          <a:stretch>
                            <a:fillRect l="-413043" t="-8850" b="-261947"/>
                          </a:stretch>
                        </a:blipFill>
                      </a:tcPr>
                    </a:tc>
                  </a:tr>
                  <a:tr h="329946"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Mg-Ce</a:t>
                          </a:r>
                          <a:endParaRPr lang="en-CA" sz="20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Ce/MgCe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55.1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3.3×10</a:t>
                          </a:r>
                          <a:r>
                            <a:rPr lang="en-CA" sz="2000" baseline="30000" dirty="0">
                              <a:effectLst/>
                              <a:latin typeface="Calibri" pitchFamily="34" charset="0"/>
                            </a:rPr>
                            <a:t>-9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329946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MgCe/Mg</a:t>
                          </a:r>
                          <a:r>
                            <a:rPr lang="en-CA" sz="2000" baseline="-25000" dirty="0">
                              <a:effectLst/>
                              <a:latin typeface="Calibri" pitchFamily="34" charset="0"/>
                            </a:rPr>
                            <a:t>3</a:t>
                          </a: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Ce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61.9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5.4×10</a:t>
                          </a:r>
                          <a:r>
                            <a:rPr lang="en-CA" sz="2000" baseline="30000" dirty="0">
                              <a:effectLst/>
                              <a:latin typeface="Calibri" pitchFamily="34" charset="0"/>
                            </a:rPr>
                            <a:t>-9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329946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3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Ce/Mg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41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5</a:t>
                          </a:r>
                          <a:endParaRPr lang="en-CA" sz="20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58.9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6.4×10</a:t>
                          </a:r>
                          <a:r>
                            <a:rPr lang="en-CA" sz="2000" baseline="30000" dirty="0">
                              <a:effectLst/>
                              <a:latin typeface="Calibri" pitchFamily="34" charset="0"/>
                            </a:rPr>
                            <a:t>-9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329946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41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5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/Mg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12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Ce</a:t>
                          </a:r>
                          <a:endParaRPr lang="en-CA" sz="20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61.3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6.6×10</a:t>
                          </a:r>
                          <a:r>
                            <a:rPr lang="en-CA" sz="2000" baseline="30000" dirty="0">
                              <a:effectLst/>
                              <a:latin typeface="Calibri" pitchFamily="34" charset="0"/>
                            </a:rPr>
                            <a:t>-9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  <a:tr h="329946">
                    <a:tc v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Mg</a:t>
                          </a:r>
                          <a:r>
                            <a:rPr lang="en-CA" sz="2000" baseline="-25000">
                              <a:effectLst/>
                              <a:latin typeface="Calibri" pitchFamily="34" charset="0"/>
                            </a:rPr>
                            <a:t>12</a:t>
                          </a:r>
                          <a:r>
                            <a:rPr lang="en-CA" sz="2000">
                              <a:effectLst/>
                              <a:latin typeface="Calibri" pitchFamily="34" charset="0"/>
                            </a:rPr>
                            <a:t>Ce/Mg</a:t>
                          </a:r>
                          <a:endParaRPr lang="en-CA" sz="200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58.1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2000" dirty="0">
                              <a:effectLst/>
                              <a:latin typeface="Calibri" pitchFamily="34" charset="0"/>
                            </a:rPr>
                            <a:t>7.3×10</a:t>
                          </a:r>
                          <a:r>
                            <a:rPr lang="en-CA" sz="2000" baseline="30000" dirty="0">
                              <a:effectLst/>
                              <a:latin typeface="Calibri" pitchFamily="34" charset="0"/>
                            </a:rPr>
                            <a:t>-9</a:t>
                          </a:r>
                          <a:endParaRPr lang="en-CA" sz="2000" dirty="0">
                            <a:effectLst/>
                            <a:latin typeface="Calibri" pitchFamily="34" charset="0"/>
                            <a:ea typeface="Calibri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72" y="1773099"/>
            <a:ext cx="3697381" cy="8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07798" y="983050"/>
            <a:ext cx="32079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Arrhenius relationship</a:t>
            </a:r>
          </a:p>
          <a:p>
            <a:pPr algn="ctr"/>
            <a:r>
              <a:rPr lang="en-CA" sz="2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1/T</a:t>
            </a:r>
            <a:r>
              <a:rPr lang="en-CA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vs. </a:t>
            </a:r>
            <a:r>
              <a:rPr lang="en-CA" sz="25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logD</a:t>
            </a:r>
            <a:endParaRPr lang="en-CA" sz="2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62" y="2595053"/>
            <a:ext cx="2362200" cy="54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279524" y="3063554"/>
            <a:ext cx="4864476" cy="8887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CA" sz="1800" dirty="0" smtClean="0">
                <a:latin typeface="Times New Roman" pitchFamily="18" charset="0"/>
                <a:cs typeface="Times New Roman" pitchFamily="18" charset="0"/>
              </a:rPr>
              <a:t>The slope represents </a:t>
            </a:r>
            <a:r>
              <a:rPr lang="en-CA" sz="1800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CA" sz="1800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CA" sz="1800" i="1" baseline="-25000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CA" sz="1800" i="1" dirty="0" smtClean="0">
                <a:latin typeface="Times New Roman" pitchFamily="18" charset="0"/>
                <a:cs typeface="Times New Roman" pitchFamily="18" charset="0"/>
              </a:rPr>
              <a:t>/2.3R </a:t>
            </a:r>
            <a:r>
              <a:rPr lang="en-CA" sz="1800" dirty="0" smtClean="0">
                <a:latin typeface="Times New Roman" pitchFamily="18" charset="0"/>
                <a:cs typeface="Times New Roman" pitchFamily="18" charset="0"/>
              </a:rPr>
              <a:t>and the intersection with y axis represents the </a:t>
            </a:r>
            <a:r>
              <a:rPr lang="en-CA" sz="1800" i="1" dirty="0" smtClean="0">
                <a:latin typeface="Times New Roman" pitchFamily="18" charset="0"/>
                <a:cs typeface="Times New Roman" pitchFamily="18" charset="0"/>
              </a:rPr>
              <a:t>log D</a:t>
            </a:r>
            <a:r>
              <a:rPr lang="en-CA" sz="1800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CA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1800" dirty="0" smtClean="0">
                <a:latin typeface="Times New Roman" pitchFamily="18" charset="0"/>
                <a:cs typeface="Times New Roman" pitchFamily="18" charset="0"/>
              </a:rPr>
              <a:t>value.</a:t>
            </a:r>
          </a:p>
          <a:p>
            <a:endParaRPr lang="en-CA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6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Slide Number Placeholder 20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40060" y="116632"/>
            <a:ext cx="6048164" cy="6683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Summary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ubtitle 4"/>
          <p:cNvSpPr txBox="1">
            <a:spLocks/>
          </p:cNvSpPr>
          <p:nvPr/>
        </p:nvSpPr>
        <p:spPr>
          <a:xfrm>
            <a:off x="179512" y="2780928"/>
            <a:ext cx="8798954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en-CA" sz="2600" dirty="0" smtClean="0">
                <a:solidFill>
                  <a:schemeClr val="accent4">
                    <a:lumMod val="75000"/>
                  </a:schemeClr>
                </a:solidFill>
              </a:rPr>
              <a:t>The isothermal sections of the Mg-Mn-{</a:t>
            </a:r>
            <a:r>
              <a:rPr lang="en-CA" sz="2600" dirty="0" err="1" smtClean="0">
                <a:solidFill>
                  <a:schemeClr val="accent4">
                    <a:lumMod val="75000"/>
                  </a:schemeClr>
                </a:solidFill>
              </a:rPr>
              <a:t>Ce,Nd</a:t>
            </a:r>
            <a:r>
              <a:rPr lang="en-CA" sz="2600" dirty="0" smtClean="0">
                <a:solidFill>
                  <a:schemeClr val="accent4">
                    <a:lumMod val="75000"/>
                  </a:schemeClr>
                </a:solidFill>
              </a:rPr>
              <a:t>} ternary systems, at 450°C, were established by means of key alloys and diffusion couples.</a:t>
            </a:r>
            <a:endParaRPr lang="en-CA" sz="2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179512" y="836712"/>
            <a:ext cx="8856984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en-CA" sz="2600" dirty="0" smtClean="0">
                <a:solidFill>
                  <a:schemeClr val="accent4">
                    <a:lumMod val="75000"/>
                  </a:schemeClr>
                </a:solidFill>
              </a:rPr>
              <a:t>The Mn-Nd binary phase diagram was constructed in the complete composition range using experimental work and first-principles calculations coupled with thermodynamic modeling.</a:t>
            </a:r>
            <a:endParaRPr lang="en-CA" sz="2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ubtitle 4"/>
          <p:cNvSpPr txBox="1">
            <a:spLocks/>
          </p:cNvSpPr>
          <p:nvPr/>
        </p:nvSpPr>
        <p:spPr>
          <a:xfrm>
            <a:off x="237542" y="4437112"/>
            <a:ext cx="8798954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en-CA" sz="2600" dirty="0" smtClean="0">
                <a:solidFill>
                  <a:schemeClr val="accent4">
                    <a:lumMod val="75000"/>
                  </a:schemeClr>
                </a:solidFill>
              </a:rPr>
              <a:t>The interdiffusion coefficients of Ce, Nd and Zn in Mg were determined using diffusion couple experiments and Boltzmann-Matano analysis.</a:t>
            </a:r>
            <a:endParaRPr lang="en-CA" sz="2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Slide Number Placeholder 20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95536" y="-27384"/>
            <a:ext cx="6048164" cy="6683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Contributions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71186" y="836712"/>
            <a:ext cx="8505269" cy="12241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CA" sz="2000" dirty="0" smtClean="0">
                <a:latin typeface="Calibri" pitchFamily="34" charset="0"/>
              </a:rPr>
              <a:t>A. Mostafa, A.E. </a:t>
            </a:r>
            <a:r>
              <a:rPr lang="en-CA" sz="2000" dirty="0" err="1" smtClean="0">
                <a:latin typeface="Calibri" pitchFamily="34" charset="0"/>
              </a:rPr>
              <a:t>Gheribi</a:t>
            </a:r>
            <a:r>
              <a:rPr lang="en-CA" sz="2000" dirty="0" smtClean="0">
                <a:latin typeface="Calibri" pitchFamily="34" charset="0"/>
              </a:rPr>
              <a:t>, D. </a:t>
            </a:r>
            <a:r>
              <a:rPr lang="en-CA" sz="2000" dirty="0" err="1" smtClean="0">
                <a:latin typeface="Calibri" pitchFamily="34" charset="0"/>
              </a:rPr>
              <a:t>Kevorkove</a:t>
            </a:r>
            <a:r>
              <a:rPr lang="en-CA" sz="2000" dirty="0" smtClean="0">
                <a:latin typeface="Calibri" pitchFamily="34" charset="0"/>
              </a:rPr>
              <a:t>, Md. </a:t>
            </a:r>
            <a:r>
              <a:rPr lang="en-CA" sz="2000" dirty="0" err="1" smtClean="0">
                <a:latin typeface="Calibri" pitchFamily="34" charset="0"/>
              </a:rPr>
              <a:t>Mezbahul</a:t>
            </a:r>
            <a:r>
              <a:rPr lang="en-CA" sz="2000" dirty="0" smtClean="0">
                <a:latin typeface="Calibri" pitchFamily="34" charset="0"/>
              </a:rPr>
              <a:t>-Islam, M. Medraj, “Experimental </a:t>
            </a:r>
            <a:r>
              <a:rPr lang="en-CA" sz="2000" dirty="0">
                <a:latin typeface="Calibri" pitchFamily="34" charset="0"/>
              </a:rPr>
              <a:t>Investigation and First Principle Calculations Coupled with Thermodynamic Modeling of the Mn-Nd phase </a:t>
            </a:r>
            <a:r>
              <a:rPr lang="en-CA" sz="2000" dirty="0" smtClean="0">
                <a:latin typeface="Calibri" pitchFamily="34" charset="0"/>
              </a:rPr>
              <a:t>diagram”, CALPHAD, </a:t>
            </a:r>
            <a:r>
              <a:rPr lang="en-CA" sz="2000" b="1" u="sng" dirty="0">
                <a:latin typeface="Calibri" pitchFamily="34" charset="0"/>
              </a:rPr>
              <a:t>submitted, </a:t>
            </a:r>
            <a:r>
              <a:rPr lang="en-CA" sz="2000" b="1" u="sng" dirty="0" smtClean="0">
                <a:latin typeface="Calibri" pitchFamily="34" charset="0"/>
              </a:rPr>
              <a:t>March 2013</a:t>
            </a:r>
            <a:r>
              <a:rPr lang="en-CA" sz="2000" dirty="0" smtClean="0">
                <a:latin typeface="Calibri" pitchFamily="34" charset="0"/>
              </a:rPr>
              <a:t>.</a:t>
            </a:r>
            <a:endParaRPr lang="en-CA" sz="20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433363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latin typeface="Calibri" pitchFamily="34" charset="0"/>
              </a:rPr>
              <a:t>Journal papers</a:t>
            </a:r>
            <a:endParaRPr lang="en-CA" sz="2400" b="1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156" y="4407495"/>
            <a:ext cx="3348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latin typeface="Calibri" pitchFamily="34" charset="0"/>
              </a:rPr>
              <a:t>Conference proceedings</a:t>
            </a:r>
            <a:endParaRPr lang="en-CA" sz="2400" b="1" dirty="0">
              <a:latin typeface="Calibri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71187" y="4754761"/>
            <a:ext cx="8478539" cy="1338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CA" sz="2000" dirty="0">
                <a:latin typeface="Calibri" pitchFamily="34" charset="0"/>
              </a:rPr>
              <a:t>A. Mostafa, </a:t>
            </a:r>
            <a:r>
              <a:rPr lang="en-CA" sz="2000" dirty="0" smtClean="0">
                <a:latin typeface="Calibri" pitchFamily="34" charset="0"/>
              </a:rPr>
              <a:t>D</a:t>
            </a:r>
            <a:r>
              <a:rPr lang="en-CA" sz="2000" dirty="0">
                <a:latin typeface="Calibri" pitchFamily="34" charset="0"/>
              </a:rPr>
              <a:t>. </a:t>
            </a:r>
            <a:r>
              <a:rPr lang="en-CA" sz="2000" dirty="0" err="1">
                <a:latin typeface="Calibri" pitchFamily="34" charset="0"/>
              </a:rPr>
              <a:t>Kevorkove</a:t>
            </a:r>
            <a:r>
              <a:rPr lang="en-CA" sz="2000" dirty="0" smtClean="0">
                <a:latin typeface="Calibri" pitchFamily="34" charset="0"/>
              </a:rPr>
              <a:t>, </a:t>
            </a:r>
            <a:r>
              <a:rPr lang="en-CA" sz="2000" dirty="0">
                <a:latin typeface="Calibri" pitchFamily="34" charset="0"/>
              </a:rPr>
              <a:t>A.E. </a:t>
            </a:r>
            <a:r>
              <a:rPr lang="en-CA" sz="2000" dirty="0" err="1">
                <a:latin typeface="Calibri" pitchFamily="34" charset="0"/>
              </a:rPr>
              <a:t>Gheribi</a:t>
            </a:r>
            <a:r>
              <a:rPr lang="en-CA" sz="2000" dirty="0">
                <a:latin typeface="Calibri" pitchFamily="34" charset="0"/>
              </a:rPr>
              <a:t>, </a:t>
            </a:r>
            <a:r>
              <a:rPr lang="en-CA" sz="2000" dirty="0" smtClean="0">
                <a:latin typeface="Calibri" pitchFamily="34" charset="0"/>
              </a:rPr>
              <a:t>M</a:t>
            </a:r>
            <a:r>
              <a:rPr lang="en-CA" sz="2000" dirty="0">
                <a:latin typeface="Calibri" pitchFamily="34" charset="0"/>
              </a:rPr>
              <a:t>. </a:t>
            </a:r>
            <a:r>
              <a:rPr lang="en-CA" sz="2000" dirty="0" smtClean="0">
                <a:latin typeface="Calibri" pitchFamily="34" charset="0"/>
              </a:rPr>
              <a:t>Medraj, “The Mg-Mn-Nd system: Experimental Investigation and Thermodynamic Modeling”, The 9</a:t>
            </a:r>
            <a:r>
              <a:rPr lang="en-CA" sz="2000" baseline="30000" dirty="0" smtClean="0">
                <a:latin typeface="Calibri" pitchFamily="34" charset="0"/>
              </a:rPr>
              <a:t>th</a:t>
            </a:r>
            <a:r>
              <a:rPr lang="en-CA" sz="2000" dirty="0" smtClean="0">
                <a:latin typeface="Calibri" pitchFamily="34" charset="0"/>
              </a:rPr>
              <a:t> International Conference on Magnesium Alloys and their Applications, Vancouver, 2012, p.p. 245-250.</a:t>
            </a:r>
            <a:endParaRPr lang="en-US" sz="2000" dirty="0" smtClean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186" y="2125305"/>
            <a:ext cx="85052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CA" sz="2000" dirty="0">
                <a:latin typeface="Calibri" pitchFamily="34" charset="0"/>
              </a:rPr>
              <a:t>P. </a:t>
            </a:r>
            <a:r>
              <a:rPr lang="en-CA" sz="2000" dirty="0" err="1">
                <a:latin typeface="Calibri" pitchFamily="34" charset="0"/>
              </a:rPr>
              <a:t>Ghosh</a:t>
            </a:r>
            <a:r>
              <a:rPr lang="en-CA" sz="2000" dirty="0">
                <a:latin typeface="Calibri" pitchFamily="34" charset="0"/>
              </a:rPr>
              <a:t> and M. Medraj, “Thermodynamic Calculation of the Mg-Mn-Zn and Mg-Mn-Ce Systems and Re-optimization of their Constitutive Binaries”, CALPHAD, Vol. 41, 89-107 (2013)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4" y="3113673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CA" sz="2000" dirty="0">
                <a:latin typeface="Calibri" pitchFamily="34" charset="0"/>
              </a:rPr>
              <a:t>P. </a:t>
            </a:r>
            <a:r>
              <a:rPr lang="en-CA" sz="2000" dirty="0" err="1">
                <a:latin typeface="Calibri" pitchFamily="34" charset="0"/>
              </a:rPr>
              <a:t>Ghosh</a:t>
            </a:r>
            <a:r>
              <a:rPr lang="en-CA" sz="2000" dirty="0">
                <a:latin typeface="Calibri" pitchFamily="34" charset="0"/>
              </a:rPr>
              <a:t>, Md. </a:t>
            </a:r>
            <a:r>
              <a:rPr lang="en-CA" sz="2000" dirty="0" err="1">
                <a:latin typeface="Calibri" pitchFamily="34" charset="0"/>
              </a:rPr>
              <a:t>Mezbahul</a:t>
            </a:r>
            <a:r>
              <a:rPr lang="en-CA" sz="2000" dirty="0">
                <a:latin typeface="Calibri" pitchFamily="34" charset="0"/>
              </a:rPr>
              <a:t>-Islam and M. </a:t>
            </a:r>
            <a:r>
              <a:rPr lang="en-CA" sz="2000" dirty="0" err="1">
                <a:latin typeface="Calibri" pitchFamily="34" charset="0"/>
              </a:rPr>
              <a:t>Medraj,"Critical</a:t>
            </a:r>
            <a:r>
              <a:rPr lang="en-CA" sz="2000" dirty="0">
                <a:latin typeface="Calibri" pitchFamily="34" charset="0"/>
              </a:rPr>
              <a:t> assessment and thermodynamic modeling of Mg–Zn, Mg–</a:t>
            </a:r>
            <a:r>
              <a:rPr lang="en-CA" sz="2000" dirty="0" err="1">
                <a:latin typeface="Calibri" pitchFamily="34" charset="0"/>
              </a:rPr>
              <a:t>Sn</a:t>
            </a:r>
            <a:r>
              <a:rPr lang="en-CA" sz="2000" dirty="0">
                <a:latin typeface="Calibri" pitchFamily="34" charset="0"/>
              </a:rPr>
              <a:t>, </a:t>
            </a:r>
            <a:r>
              <a:rPr lang="en-CA" sz="2000" dirty="0" err="1">
                <a:latin typeface="Calibri" pitchFamily="34" charset="0"/>
              </a:rPr>
              <a:t>Sn</a:t>
            </a:r>
            <a:r>
              <a:rPr lang="en-CA" sz="2000" dirty="0">
                <a:latin typeface="Calibri" pitchFamily="34" charset="0"/>
              </a:rPr>
              <a:t>–Zn and Mg–</a:t>
            </a:r>
            <a:r>
              <a:rPr lang="en-CA" sz="2000" dirty="0" err="1">
                <a:latin typeface="Calibri" pitchFamily="34" charset="0"/>
              </a:rPr>
              <a:t>Sn</a:t>
            </a:r>
            <a:r>
              <a:rPr lang="en-CA" sz="2000" dirty="0">
                <a:latin typeface="Calibri" pitchFamily="34" charset="0"/>
              </a:rPr>
              <a:t>–Zn system", CALPHAD (Computer Coupling of Phase Diagrams and Thermochemistry), Vol. 36, 28-43 (2012).</a:t>
            </a:r>
          </a:p>
        </p:txBody>
      </p:sp>
    </p:spTree>
    <p:extLst>
      <p:ext uri="{BB962C8B-B14F-4D97-AF65-F5344CB8AC3E}">
        <p14:creationId xmlns:p14="http://schemas.microsoft.com/office/powerpoint/2010/main" val="429465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164" y="2636912"/>
            <a:ext cx="8515672" cy="936104"/>
          </a:xfrm>
        </p:spPr>
        <p:txBody>
          <a:bodyPr>
            <a:normAutofit/>
          </a:bodyPr>
          <a:lstStyle/>
          <a:p>
            <a:pPr algn="ctr"/>
            <a:r>
              <a:rPr lang="en-CA" sz="4600" b="1" dirty="0" smtClean="0">
                <a:effectLst>
                  <a:reflection blurRad="6350" stA="55000" endA="300" endPos="45500" dir="5400000" sy="-100000" algn="bl" rotWithShape="0"/>
                </a:effectLst>
              </a:rPr>
              <a:t>THANK YOU</a:t>
            </a:r>
            <a:endParaRPr lang="en-CA" sz="46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Picture 2" descr="D:\PHd\concordia_sponsor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44624"/>
            <a:ext cx="3672408" cy="121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3786029" y="4653136"/>
            <a:ext cx="1571942" cy="1550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419872" y="4293096"/>
            <a:ext cx="2308076" cy="555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800" dirty="0" err="1" smtClean="0">
                <a:solidFill>
                  <a:srgbClr val="CC0000"/>
                </a:solidFill>
                <a:latin typeface="Arial Black" pitchFamily="34" charset="0"/>
              </a:rPr>
              <a:t>MagNET</a:t>
            </a:r>
            <a:r>
              <a:rPr lang="en-CA" sz="1800" dirty="0" smtClean="0">
                <a:solidFill>
                  <a:srgbClr val="CC0000"/>
                </a:solidFill>
                <a:latin typeface="Arial Black" pitchFamily="34" charset="0"/>
              </a:rPr>
              <a:t> AGM</a:t>
            </a:r>
            <a:endParaRPr lang="en-CA" sz="1800" dirty="0">
              <a:solidFill>
                <a:srgbClr val="CC0000"/>
              </a:solidFill>
              <a:latin typeface="Arial Black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488060" y="6185509"/>
            <a:ext cx="2308076" cy="555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800" dirty="0" smtClean="0">
                <a:solidFill>
                  <a:schemeClr val="tx1"/>
                </a:solidFill>
                <a:latin typeface="Arial Black" pitchFamily="34" charset="0"/>
              </a:rPr>
              <a:t>Vancouver, June 12-13, 2013</a:t>
            </a:r>
            <a:endParaRPr lang="en-CA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548680"/>
            <a:ext cx="5400600" cy="596280"/>
          </a:xfrm>
        </p:spPr>
        <p:txBody>
          <a:bodyPr>
            <a:noAutofit/>
          </a:bodyPr>
          <a:lstStyle/>
          <a:p>
            <a:pPr algn="ctr"/>
            <a:r>
              <a:rPr lang="en-CA" sz="3400" dirty="0" smtClean="0">
                <a:solidFill>
                  <a:schemeClr val="tx1"/>
                </a:solidFill>
                <a:effectLst/>
              </a:rPr>
              <a:t>Acknowledgement</a:t>
            </a:r>
            <a:endParaRPr lang="en-CA" sz="3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8928992" cy="3384376"/>
          </a:xfrm>
        </p:spPr>
        <p:txBody>
          <a:bodyPr>
            <a:normAutofit fontScale="92500"/>
          </a:bodyPr>
          <a:lstStyle/>
          <a:p>
            <a:pPr marL="342900" indent="-342900" algn="l">
              <a:lnSpc>
                <a:spcPct val="150000"/>
              </a:lnSpc>
              <a:buSzPct val="90000"/>
              <a:buFont typeface="Wingdings" pitchFamily="2" charset="2"/>
              <a:buChar char="§"/>
            </a:pP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NSERC </a:t>
            </a:r>
            <a:r>
              <a:rPr lang="en-CA" sz="2500" b="1" dirty="0" err="1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MagNET</a:t>
            </a:r>
            <a:endParaRPr lang="en-CA" sz="2500" b="1" dirty="0" smtClean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algn="l">
              <a:lnSpc>
                <a:spcPct val="150000"/>
              </a:lnSpc>
              <a:buSzPct val="90000"/>
              <a:buFont typeface="Wingdings" pitchFamily="2" charset="2"/>
              <a:buChar char="§"/>
            </a:pPr>
            <a:r>
              <a:rPr lang="en-CA" sz="2500" b="1" dirty="0" err="1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Dmytro</a:t>
            </a: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CA" sz="2500" b="1" dirty="0" err="1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Kevorkov</a:t>
            </a:r>
            <a:r>
              <a:rPr lang="en-CA" sz="25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– Research associate – Concordia University</a:t>
            </a:r>
          </a:p>
          <a:p>
            <a:pPr marL="342900" indent="-342900" algn="l">
              <a:lnSpc>
                <a:spcPct val="150000"/>
              </a:lnSpc>
              <a:buSzPct val="90000"/>
              <a:buFont typeface="Wingdings" pitchFamily="2" charset="2"/>
              <a:buChar char="§"/>
            </a:pPr>
            <a:r>
              <a:rPr lang="en-CA" sz="2500" b="1" dirty="0" err="1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Aimen</a:t>
            </a: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CA" sz="2500" b="1" dirty="0" err="1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Gheribi</a:t>
            </a: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– Research fellow – </a:t>
            </a:r>
            <a:r>
              <a:rPr lang="en-CA" sz="2500" b="1" dirty="0" err="1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École</a:t>
            </a: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CA" sz="2500" b="1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Polytechnique</a:t>
            </a:r>
            <a:r>
              <a:rPr lang="en-CA" sz="25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de </a:t>
            </a: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Montréal</a:t>
            </a:r>
          </a:p>
          <a:p>
            <a:pPr marL="342900" indent="-342900" algn="l">
              <a:lnSpc>
                <a:spcPct val="150000"/>
              </a:lnSpc>
              <a:buSzPct val="90000"/>
              <a:buFont typeface="Wingdings" pitchFamily="2" charset="2"/>
              <a:buChar char="§"/>
            </a:pP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Pampa </a:t>
            </a:r>
            <a:r>
              <a:rPr lang="en-CA" sz="2500" b="1" dirty="0" err="1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Ghosh</a:t>
            </a: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– Research fellow – Concordia University</a:t>
            </a:r>
          </a:p>
          <a:p>
            <a:pPr marL="342900" indent="-342900" algn="l">
              <a:lnSpc>
                <a:spcPct val="150000"/>
              </a:lnSpc>
              <a:buSzPct val="90000"/>
              <a:buFont typeface="Wingdings" pitchFamily="2" charset="2"/>
              <a:buChar char="§"/>
            </a:pP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Md. </a:t>
            </a:r>
            <a:r>
              <a:rPr lang="en-CA" sz="2500" b="1" dirty="0" err="1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Mezbahul</a:t>
            </a:r>
            <a:r>
              <a:rPr lang="en-CA" sz="25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-Islam – PhD candidate – Concordia University</a:t>
            </a:r>
            <a:endParaRPr lang="en-CA" sz="2500" b="1" dirty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1798"/>
            <a:ext cx="4164250" cy="119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7380312" y="5157192"/>
            <a:ext cx="1746194" cy="172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5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2808312" cy="596280"/>
          </a:xfrm>
        </p:spPr>
        <p:txBody>
          <a:bodyPr>
            <a:noAutofit/>
          </a:bodyPr>
          <a:lstStyle/>
          <a:p>
            <a:pPr algn="ctr"/>
            <a:r>
              <a:rPr lang="en-CA" sz="3400" dirty="0" smtClean="0">
                <a:solidFill>
                  <a:schemeClr val="tx1"/>
                </a:solidFill>
                <a:effectLst/>
              </a:rPr>
              <a:t>Outlines</a:t>
            </a:r>
            <a:endParaRPr lang="en-CA" sz="3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640960" cy="410445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CA" sz="3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Scope</a:t>
            </a:r>
          </a:p>
          <a:p>
            <a:pPr marL="342900" indent="-3429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CA" sz="3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Methodology</a:t>
            </a:r>
          </a:p>
          <a:p>
            <a:pPr marL="342900" indent="-3429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CA" sz="3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Results</a:t>
            </a:r>
          </a:p>
          <a:p>
            <a:pPr marL="342900" indent="-3429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CA" sz="3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Summary</a:t>
            </a:r>
          </a:p>
          <a:p>
            <a:pPr marL="342900" indent="-3429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CA" sz="3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Contributions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1798"/>
            <a:ext cx="4164250" cy="119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7380312" y="5157192"/>
            <a:ext cx="1746194" cy="172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82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540060" y="116632"/>
            <a:ext cx="6408204" cy="668337"/>
          </a:xfrm>
        </p:spPr>
        <p:txBody>
          <a:bodyPr>
            <a:normAutofit/>
          </a:bodyPr>
          <a:lstStyle/>
          <a:p>
            <a:r>
              <a:rPr lang="en-CA" sz="3400" dirty="0" smtClean="0">
                <a:solidFill>
                  <a:schemeClr val="tx1"/>
                </a:solidFill>
                <a:effectLst/>
              </a:rPr>
              <a:t>Scope</a:t>
            </a:r>
            <a:endParaRPr lang="en-CA" sz="3400" dirty="0">
              <a:solidFill>
                <a:schemeClr val="tx1"/>
              </a:solidFill>
              <a:effectLst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2132856"/>
            <a:ext cx="1872208" cy="432048"/>
          </a:xfrm>
          <a:prstGeom prst="rect">
            <a:avLst/>
          </a:prstGeom>
          <a:solidFill>
            <a:srgbClr val="FFFF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4932040" y="2132856"/>
            <a:ext cx="3096344" cy="432048"/>
          </a:xfrm>
          <a:prstGeom prst="rect">
            <a:avLst/>
          </a:prstGeom>
          <a:solidFill>
            <a:srgbClr val="FFFF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1619672" y="2564904"/>
            <a:ext cx="5112568" cy="432048"/>
          </a:xfrm>
          <a:prstGeom prst="rect">
            <a:avLst/>
          </a:prstGeom>
          <a:solidFill>
            <a:srgbClr val="FFFF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4579770" y="4293096"/>
            <a:ext cx="2872550" cy="432048"/>
          </a:xfrm>
          <a:prstGeom prst="rect">
            <a:avLst/>
          </a:prstGeom>
          <a:solidFill>
            <a:srgbClr val="FFFF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553407" y="4743270"/>
            <a:ext cx="2188474" cy="432048"/>
          </a:xfrm>
          <a:prstGeom prst="rect">
            <a:avLst/>
          </a:prstGeom>
          <a:solidFill>
            <a:srgbClr val="FFFF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3563888" y="4725144"/>
            <a:ext cx="3384376" cy="432048"/>
          </a:xfrm>
          <a:prstGeom prst="rect">
            <a:avLst/>
          </a:prstGeom>
          <a:solidFill>
            <a:srgbClr val="FFFF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07504" y="3429000"/>
            <a:ext cx="8856984" cy="2196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Studying the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interdiffusion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coefficients of the binary and ternary species of the Mg-{Mn, Zn}-{Ce, Nd} systems using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diffusion couple experiments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Boltzmann-Matano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analysis.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7504" y="1270993"/>
            <a:ext cx="8856984" cy="2085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The construction of the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Mg-{Mn, Zn}-{Ce, Nd}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ternary phase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diagrams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experimentally, by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means of 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key alloys 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and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diffusion 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couples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using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DSC, XRD and SEM/EDS/WDS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9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6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" name="TextBox 149"/>
          <p:cNvSpPr txBox="1"/>
          <p:nvPr/>
        </p:nvSpPr>
        <p:spPr>
          <a:xfrm>
            <a:off x="2198602" y="116632"/>
            <a:ext cx="474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Mg-{Mn, Zn}-{Ce, Nd} systems</a:t>
            </a:r>
            <a:endParaRPr kumimoji="0" lang="en-CA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371678" y="2478949"/>
            <a:ext cx="684076" cy="684076"/>
          </a:xfrm>
          <a:prstGeom prst="ellipse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Mg</a:t>
            </a:r>
            <a:endParaRPr kumimoji="0" lang="en-C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2501609" y="2604963"/>
            <a:ext cx="4462357" cy="432048"/>
            <a:chOff x="2693997" y="2996952"/>
            <a:chExt cx="4462357" cy="432048"/>
          </a:xfrm>
        </p:grpSpPr>
        <p:cxnSp>
          <p:nvCxnSpPr>
            <p:cNvPr id="153" name="Straight Connector 152"/>
            <p:cNvCxnSpPr>
              <a:stCxn id="151" idx="6"/>
            </p:cNvCxnSpPr>
            <p:nvPr/>
          </p:nvCxnSpPr>
          <p:spPr>
            <a:xfrm>
              <a:off x="5248142" y="3212976"/>
              <a:ext cx="1224136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54" name="Rounded Rectangle 153"/>
            <p:cNvSpPr/>
            <p:nvPr/>
          </p:nvSpPr>
          <p:spPr>
            <a:xfrm>
              <a:off x="6472278" y="2996952"/>
              <a:ext cx="684076" cy="432048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Mn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5" name="Straight Connector 154"/>
            <p:cNvCxnSpPr/>
            <p:nvPr/>
          </p:nvCxnSpPr>
          <p:spPr>
            <a:xfrm>
              <a:off x="3339930" y="3212976"/>
              <a:ext cx="1224136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56" name="Rounded Rectangle 155"/>
            <p:cNvSpPr/>
            <p:nvPr/>
          </p:nvSpPr>
          <p:spPr>
            <a:xfrm>
              <a:off x="2693997" y="2996952"/>
              <a:ext cx="684076" cy="432048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Zn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4371677" y="804763"/>
            <a:ext cx="684076" cy="4061851"/>
            <a:chOff x="4564065" y="1196752"/>
            <a:chExt cx="684076" cy="4061851"/>
          </a:xfrm>
        </p:grpSpPr>
        <p:sp>
          <p:nvSpPr>
            <p:cNvPr id="158" name="Rounded Rectangle 157"/>
            <p:cNvSpPr/>
            <p:nvPr/>
          </p:nvSpPr>
          <p:spPr>
            <a:xfrm>
              <a:off x="4564065" y="1196752"/>
              <a:ext cx="684076" cy="432048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4564065" y="4826555"/>
              <a:ext cx="684076" cy="432048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Nd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0" name="Straight Connector 159"/>
            <p:cNvCxnSpPr>
              <a:endCxn id="159" idx="0"/>
            </p:cNvCxnSpPr>
            <p:nvPr/>
          </p:nvCxnSpPr>
          <p:spPr>
            <a:xfrm>
              <a:off x="4906103" y="3560701"/>
              <a:ext cx="0" cy="1265854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>
            <a:xfrm>
              <a:off x="4908052" y="1634487"/>
              <a:ext cx="0" cy="123645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162" name="Group 161"/>
          <p:cNvGrpSpPr/>
          <p:nvPr/>
        </p:nvGrpSpPr>
        <p:grpSpPr>
          <a:xfrm>
            <a:off x="2843647" y="1020787"/>
            <a:ext cx="3778281" cy="3629803"/>
            <a:chOff x="3036035" y="1412776"/>
            <a:chExt cx="3778281" cy="3629803"/>
          </a:xfrm>
        </p:grpSpPr>
        <p:cxnSp>
          <p:nvCxnSpPr>
            <p:cNvPr id="163" name="Straight Connector 162"/>
            <p:cNvCxnSpPr>
              <a:stCxn id="158" idx="1"/>
              <a:endCxn id="156" idx="0"/>
            </p:cNvCxnSpPr>
            <p:nvPr/>
          </p:nvCxnSpPr>
          <p:spPr>
            <a:xfrm flipH="1">
              <a:off x="3036035" y="1412776"/>
              <a:ext cx="1528030" cy="1584176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4" name="Straight Connector 163"/>
            <p:cNvCxnSpPr>
              <a:stCxn id="159" idx="1"/>
              <a:endCxn id="156" idx="2"/>
            </p:cNvCxnSpPr>
            <p:nvPr/>
          </p:nvCxnSpPr>
          <p:spPr>
            <a:xfrm flipH="1" flipV="1">
              <a:off x="3036035" y="3429000"/>
              <a:ext cx="1528030" cy="161357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5" name="Straight Connector 164"/>
            <p:cNvCxnSpPr>
              <a:stCxn id="154" idx="0"/>
              <a:endCxn id="158" idx="3"/>
            </p:cNvCxnSpPr>
            <p:nvPr/>
          </p:nvCxnSpPr>
          <p:spPr>
            <a:xfrm flipH="1" flipV="1">
              <a:off x="5248141" y="1412776"/>
              <a:ext cx="1566175" cy="1584176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6" name="Straight Connector 165"/>
            <p:cNvCxnSpPr>
              <a:stCxn id="154" idx="2"/>
              <a:endCxn id="159" idx="3"/>
            </p:cNvCxnSpPr>
            <p:nvPr/>
          </p:nvCxnSpPr>
          <p:spPr>
            <a:xfrm flipH="1">
              <a:off x="5248141" y="3429000"/>
              <a:ext cx="1566175" cy="161357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167" name="Rounded Rectangle 166"/>
          <p:cNvSpPr/>
          <p:nvPr/>
        </p:nvSpPr>
        <p:spPr>
          <a:xfrm>
            <a:off x="3346633" y="2604963"/>
            <a:ext cx="825953" cy="432048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Mg-Zn</a:t>
            </a:r>
            <a:endParaRPr kumimoji="0" lang="en-C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5254845" y="2604963"/>
            <a:ext cx="825953" cy="432048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Mg-Mn</a:t>
            </a:r>
            <a:endParaRPr kumimoji="0" lang="en-CA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 rot="2700000">
            <a:off x="5425863" y="1596850"/>
            <a:ext cx="825953" cy="432048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Ce-Mn</a:t>
            </a:r>
            <a:endParaRPr kumimoji="0" lang="en-C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ounded Rectangle 169"/>
          <p:cNvSpPr/>
          <p:nvPr/>
        </p:nvSpPr>
        <p:spPr>
          <a:xfrm rot="18900000">
            <a:off x="3194686" y="1596850"/>
            <a:ext cx="825953" cy="432048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Ce-Zn</a:t>
            </a:r>
            <a:endParaRPr kumimoji="0" lang="en-CA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 rot="2700000">
            <a:off x="3194686" y="3627775"/>
            <a:ext cx="825953" cy="432048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Nd-Zn</a:t>
            </a:r>
            <a:endParaRPr kumimoji="0" lang="en-CA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ounded Rectangle 171"/>
          <p:cNvSpPr/>
          <p:nvPr/>
        </p:nvSpPr>
        <p:spPr>
          <a:xfrm rot="18900000">
            <a:off x="5425864" y="3570914"/>
            <a:ext cx="825953" cy="432048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Nd-Mn</a:t>
            </a:r>
            <a:endParaRPr kumimoji="0" lang="en-CA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Rounded Rectangle 172"/>
          <p:cNvSpPr/>
          <p:nvPr/>
        </p:nvSpPr>
        <p:spPr>
          <a:xfrm rot="5400000">
            <a:off x="4300738" y="1644699"/>
            <a:ext cx="825953" cy="432048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Ce-Mg</a:t>
            </a:r>
            <a:endParaRPr kumimoji="0" lang="en-CA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ounded Rectangle 173"/>
          <p:cNvSpPr/>
          <p:nvPr/>
        </p:nvSpPr>
        <p:spPr>
          <a:xfrm rot="16200000" flipH="1">
            <a:off x="4300737" y="3570914"/>
            <a:ext cx="825953" cy="432048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Mg-Nd</a:t>
            </a:r>
            <a:endParaRPr kumimoji="0" lang="en-CA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3301294" y="1408699"/>
            <a:ext cx="2870974" cy="2807966"/>
            <a:chOff x="3493682" y="1800688"/>
            <a:chExt cx="2870974" cy="2807966"/>
          </a:xfrm>
        </p:grpSpPr>
        <p:sp>
          <p:nvSpPr>
            <p:cNvPr id="176" name="TextBox 175"/>
            <p:cNvSpPr txBox="1"/>
            <p:nvPr/>
          </p:nvSpPr>
          <p:spPr>
            <a:xfrm rot="18900000">
              <a:off x="3493682" y="2310588"/>
              <a:ext cx="12346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Ce-Mg-Zn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 rot="18900000">
              <a:off x="5051476" y="3829072"/>
              <a:ext cx="13131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Mg-Mn-Nd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 rot="2700000">
              <a:off x="3540455" y="3809237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Mg-Nd-Zn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 rot="2700000">
              <a:off x="5064300" y="2275177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Ce-Mg-Mn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0" name="Rounded Rectangle 179"/>
          <p:cNvSpPr/>
          <p:nvPr/>
        </p:nvSpPr>
        <p:spPr>
          <a:xfrm>
            <a:off x="2391458" y="660747"/>
            <a:ext cx="4680520" cy="4392488"/>
          </a:xfrm>
          <a:prstGeom prst="roundRect">
            <a:avLst/>
          </a:prstGeom>
          <a:noFill/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7663097" y="2497821"/>
            <a:ext cx="1117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Literature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</a:t>
            </a:r>
            <a:endParaRPr kumimoji="0" lang="en-CA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2" name="Left Arrow 181"/>
          <p:cNvSpPr/>
          <p:nvPr/>
        </p:nvSpPr>
        <p:spPr>
          <a:xfrm>
            <a:off x="7143986" y="2649968"/>
            <a:ext cx="519111" cy="342038"/>
          </a:xfrm>
          <a:prstGeom prst="leftArrow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Right Arrow 182"/>
          <p:cNvSpPr/>
          <p:nvPr/>
        </p:nvSpPr>
        <p:spPr>
          <a:xfrm>
            <a:off x="1815394" y="2677841"/>
            <a:ext cx="519111" cy="359170"/>
          </a:xfrm>
          <a:prstGeom prst="rightArrow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251520" y="2534260"/>
            <a:ext cx="1451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Experimental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Investigation</a:t>
            </a:r>
            <a:endParaRPr kumimoji="0" lang="en-CA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0" name="Down Arrow 189"/>
          <p:cNvSpPr/>
          <p:nvPr/>
        </p:nvSpPr>
        <p:spPr>
          <a:xfrm>
            <a:off x="4525046" y="5125243"/>
            <a:ext cx="376278" cy="432048"/>
          </a:xfrm>
          <a:prstGeom prst="downArrow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985307" y="5590981"/>
            <a:ext cx="7462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Self-consistent Mg-</a:t>
            </a:r>
            <a:r>
              <a:rPr kumimoji="0" lang="en-CA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{Mn, Zn}-{Ce, Nd} ternary phase diagrams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Binary and ternary diffusion coefficients database</a:t>
            </a:r>
            <a:endParaRPr kumimoji="0" lang="en-CA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8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80" grpId="0" animBg="1"/>
      <p:bldP spid="181" grpId="0"/>
      <p:bldP spid="182" grpId="0" animBg="1"/>
      <p:bldP spid="183" grpId="0" animBg="1"/>
      <p:bldP spid="186" grpId="0"/>
      <p:bldP spid="190" grpId="0" animBg="1"/>
      <p:bldP spid="1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Slide Number Placeholder 20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79512" y="48114"/>
            <a:ext cx="4510269" cy="6683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Methodology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148646" y="1154361"/>
            <a:ext cx="7094810" cy="1482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 algn="just">
              <a:spcBef>
                <a:spcPts val="0"/>
              </a:spcBef>
            </a:pPr>
            <a:r>
              <a:rPr lang="en-US" sz="2200" dirty="0" smtClean="0">
                <a:latin typeface="Calibri" pitchFamily="34" charset="0"/>
              </a:rPr>
              <a:t>Pure metals (Ce, Mg, Mn, Nd and Zn) were initially used</a:t>
            </a:r>
          </a:p>
          <a:p>
            <a:pPr marL="274638" indent="-274638" algn="just">
              <a:spcBef>
                <a:spcPts val="0"/>
              </a:spcBef>
            </a:pPr>
            <a:r>
              <a:rPr lang="en-US" sz="2200" dirty="0" smtClean="0">
                <a:latin typeface="Calibri" pitchFamily="34" charset="0"/>
              </a:rPr>
              <a:t>Alloying processes:</a:t>
            </a:r>
          </a:p>
          <a:p>
            <a:pPr lvl="1" algn="just">
              <a:spcBef>
                <a:spcPts val="0"/>
              </a:spcBef>
            </a:pPr>
            <a:r>
              <a:rPr lang="en-US" sz="1800" dirty="0" smtClean="0">
                <a:latin typeface="Calibri" pitchFamily="34" charset="0"/>
              </a:rPr>
              <a:t>Arc-melting furnace</a:t>
            </a:r>
          </a:p>
          <a:p>
            <a:pPr lvl="1" algn="just">
              <a:spcBef>
                <a:spcPts val="0"/>
              </a:spcBef>
            </a:pPr>
            <a:r>
              <a:rPr lang="en-US" sz="1800" dirty="0" smtClean="0">
                <a:latin typeface="Calibri" pitchFamily="34" charset="0"/>
              </a:rPr>
              <a:t>Induction-melting furnace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8646" y="692696"/>
            <a:ext cx="3335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latin typeface="Calibri" pitchFamily="34" charset="0"/>
              </a:rPr>
              <a:t>Key samples Preparation</a:t>
            </a:r>
            <a:endParaRPr lang="en-CA" sz="2400" b="1" dirty="0">
              <a:latin typeface="Calibri" pitchFamily="34" charset="0"/>
            </a:endParaRPr>
          </a:p>
        </p:txBody>
      </p:sp>
      <p:pic>
        <p:nvPicPr>
          <p:cNvPr id="32" name="Picture 31" descr="IMG_005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3" y="1176576"/>
            <a:ext cx="2043125" cy="153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3" b="46666"/>
          <a:stretch/>
        </p:blipFill>
        <p:spPr>
          <a:xfrm>
            <a:off x="179512" y="4206684"/>
            <a:ext cx="5443815" cy="9505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36" y="2994188"/>
            <a:ext cx="87086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Diffusion couples prepared from pure metals and/or alloys.</a:t>
            </a:r>
          </a:p>
          <a:p>
            <a:pPr marL="800100" lvl="1" indent="-342900" algn="just">
              <a:buFontTx/>
              <a:buChar char="-"/>
            </a:pPr>
            <a:r>
              <a:rPr lang="en-US" dirty="0" smtClean="0">
                <a:latin typeface="Calibri" pitchFamily="34" charset="0"/>
              </a:rPr>
              <a:t>Contacting surfaces polished up to 1</a:t>
            </a:r>
            <a:r>
              <a:rPr lang="el-GR" dirty="0" smtClean="0">
                <a:latin typeface="Calibri" pitchFamily="34" charset="0"/>
              </a:rPr>
              <a:t>μ</a:t>
            </a:r>
            <a:r>
              <a:rPr lang="en-CA" dirty="0" smtClean="0">
                <a:latin typeface="Calibri" pitchFamily="34" charset="0"/>
              </a:rPr>
              <a:t>m diamond suspension</a:t>
            </a:r>
          </a:p>
          <a:p>
            <a:pPr marL="800100" lvl="1" indent="-342900" algn="just">
              <a:buFontTx/>
              <a:buChar char="-"/>
            </a:pPr>
            <a:r>
              <a:rPr lang="en-CA" dirty="0" smtClean="0">
                <a:latin typeface="Calibri" pitchFamily="34" charset="0"/>
              </a:rPr>
              <a:t>End-members clamped together using stainless steel rings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8646" y="2564904"/>
            <a:ext cx="3964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latin typeface="Calibri" pitchFamily="34" charset="0"/>
              </a:rPr>
              <a:t>Diffusion couples Preparation</a:t>
            </a:r>
            <a:endParaRPr lang="en-CA" sz="24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15005" r="11470" b="27011"/>
          <a:stretch>
            <a:fillRect/>
          </a:stretch>
        </p:blipFill>
        <p:spPr bwMode="auto">
          <a:xfrm>
            <a:off x="7164288" y="3173327"/>
            <a:ext cx="1892813" cy="97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27" name="Picture 3" descr="DSC004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3" t="27376" r="32600" b="22987"/>
          <a:stretch>
            <a:fillRect/>
          </a:stretch>
        </p:blipFill>
        <p:spPr bwMode="auto">
          <a:xfrm>
            <a:off x="5940152" y="4061869"/>
            <a:ext cx="1163697" cy="116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34754" y="5368262"/>
            <a:ext cx="8829733" cy="509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 algn="just">
              <a:spcBef>
                <a:spcPts val="0"/>
              </a:spcBef>
            </a:pPr>
            <a:r>
              <a:rPr lang="en-US" sz="2200" dirty="0" smtClean="0">
                <a:latin typeface="Calibri" pitchFamily="34" charset="0"/>
              </a:rPr>
              <a:t>XRD, WDS/EDS, SEM, DSC and ICP key experiments</a:t>
            </a:r>
          </a:p>
        </p:txBody>
      </p:sp>
    </p:spTree>
    <p:extLst>
      <p:ext uri="{BB962C8B-B14F-4D97-AF65-F5344CB8AC3E}">
        <p14:creationId xmlns:p14="http://schemas.microsoft.com/office/powerpoint/2010/main" val="3692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4" grpId="0"/>
      <p:bldP spid="3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540059" y="-27384"/>
            <a:ext cx="4091273" cy="792088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Methodology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78149" y="620688"/>
            <a:ext cx="4884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 smtClean="0">
                <a:solidFill>
                  <a:srgbClr val="0070C0"/>
                </a:solidFill>
                <a:latin typeface="Calibri" pitchFamily="34" charset="0"/>
              </a:rPr>
              <a:t>Interdiffusion coefficient measurements</a:t>
            </a:r>
            <a:endParaRPr lang="en-CA" sz="2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888260" y="1027752"/>
            <a:ext cx="4004220" cy="3625384"/>
            <a:chOff x="5652119" y="937548"/>
            <a:chExt cx="3378979" cy="3069074"/>
          </a:xfrm>
        </p:grpSpPr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5927685" y="3620104"/>
              <a:ext cx="3099023" cy="3865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CA" sz="1000" dirty="0" smtClean="0"/>
                <a:t>Y</a:t>
              </a:r>
              <a:r>
                <a:rPr lang="en-CA" sz="1000" dirty="0"/>
                <a:t>. </a:t>
              </a:r>
              <a:r>
                <a:rPr lang="en-CA" sz="1000" dirty="0" smtClean="0"/>
                <a:t>Du </a:t>
              </a:r>
              <a:r>
                <a:rPr lang="en-CA" sz="1000" i="1" dirty="0" smtClean="0"/>
                <a:t>et al., </a:t>
              </a:r>
              <a:r>
                <a:rPr lang="en-CA" sz="1000" dirty="0"/>
                <a:t>Atomic Mobilities and Diffusivities in Al alloys, </a:t>
              </a:r>
              <a:r>
                <a:rPr lang="en-CA" sz="1000" dirty="0" smtClean="0"/>
                <a:t>Sci. China Tech. Sci., </a:t>
              </a:r>
              <a:r>
                <a:rPr lang="en-CA" sz="1000" dirty="0"/>
                <a:t>55 (2012) 1-23.</a:t>
              </a:r>
              <a:endParaRPr lang="en-US" sz="1000" dirty="0" smtClean="0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19" y="937548"/>
              <a:ext cx="3378979" cy="266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55576" y="4469572"/>
                <a:ext cx="2830775" cy="975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CA" sz="2200" b="0" i="0">
                              <a:latin typeface="Cambria Math"/>
                            </a:rPr>
                            <m:t>D</m:t>
                          </m:r>
                        </m:e>
                      </m:acc>
                      <m:r>
                        <a:rPr lang="en-CA" sz="2200" b="0" i="0" smtClean="0"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CA" sz="2200" b="0" i="0" smtClean="0">
                          <a:latin typeface="Cambria Math"/>
                        </a:rPr>
                        <m:t>C</m:t>
                      </m:r>
                      <m:r>
                        <a:rPr lang="en-CA" sz="2200" b="0" i="0" baseline="-25000" smtClean="0">
                          <a:latin typeface="Cambria Math"/>
                        </a:rPr>
                        <m:t>0</m:t>
                      </m:r>
                      <m:r>
                        <a:rPr lang="en-CA" sz="2200" b="0" i="0" smtClean="0">
                          <a:latin typeface="Cambria Math"/>
                        </a:rPr>
                        <m:t>)</m:t>
                      </m:r>
                      <m:r>
                        <a:rPr lang="en-CA" sz="2200" b="0" i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CA" sz="220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CA" sz="2200" i="1"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CA" sz="2200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CA" sz="2200" b="0" i="1">
                                      <a:latin typeface="Cambria Math"/>
                                    </a:rPr>
                                    <m:t>𝑐</m:t>
                                  </m:r>
                                  <m:r>
                                    <a:rPr lang="en-CA" sz="2200" b="0" i="1" baseline="-2500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CA" sz="2200" b="0" i="1" smtClean="0">
                                      <a:latin typeface="Cambria Math"/>
                                    </a:rPr>
                                    <m:t>𝐶</m:t>
                                  </m:r>
                                  <m:r>
                                    <a:rPr lang="en-CA" sz="2200" b="0" i="1" baseline="-2500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  <m:e>
                                  <m:r>
                                    <a:rPr lang="en-CA" sz="2200" b="0" i="1">
                                      <a:latin typeface="Cambria Math"/>
                                    </a:rPr>
                                    <m:t>𝑥𝑑𝑐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r>
                            <a:rPr lang="en-CA" sz="2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CA" sz="22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CA" sz="2200" b="0" i="1" smtClean="0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CA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CA" sz="2200" b="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CA" sz="2200" b="0" i="1">
                                  <a:latin typeface="Cambria Math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CA" sz="2200" b="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CA" sz="2200" b="0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CA" sz="22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CA" sz="22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469572"/>
                <a:ext cx="2830775" cy="975652"/>
              </a:xfrm>
              <a:prstGeom prst="rect">
                <a:avLst/>
              </a:prstGeom>
              <a:blipFill rotWithShape="1">
                <a:blip r:embed="rId6"/>
                <a:stretch>
                  <a:fillRect r="-431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796136" y="4721371"/>
                <a:ext cx="1883721" cy="651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subSup"/>
                          <m:ctrlPr>
                            <a:rPr lang="en-CA" sz="1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CA" sz="1600" b="0" i="0">
                              <a:latin typeface="Cambria Math"/>
                            </a:rPr>
                            <m:t>C</m:t>
                          </m:r>
                          <m:r>
                            <a:rPr lang="en-CA" sz="1600" b="0" i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CA" sz="1600" b="0" i="0">
                              <a:latin typeface="Cambria Math"/>
                            </a:rPr>
                            <m:t>C</m:t>
                          </m:r>
                          <m:r>
                            <a:rPr lang="en-CA" sz="1600" b="0" i="0" smtClean="0">
                              <a:latin typeface="Cambria Math"/>
                            </a:rPr>
                            <m:t>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CA" sz="1600" b="0" i="0">
                              <a:latin typeface="Cambria Math"/>
                            </a:rPr>
                            <m:t>xdc</m:t>
                          </m:r>
                          <m:r>
                            <a:rPr lang="en-CA" sz="1600" b="0" i="0">
                              <a:latin typeface="Cambria Math"/>
                            </a:rPr>
                            <m:t>=</m:t>
                          </m:r>
                          <m:nary>
                            <m:naryPr>
                              <m:limLoc m:val="subSup"/>
                              <m:ctrlPr>
                                <a:rPr lang="en-CA" sz="16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 sz="1600" b="0" i="0">
                                  <a:latin typeface="Cambria Math"/>
                                </a:rPr>
                                <m:t>C</m:t>
                              </m:r>
                              <m:r>
                                <a:rPr lang="en-CA" sz="16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 sz="1600" b="0" i="0">
                                  <a:latin typeface="Cambria Math"/>
                                </a:rPr>
                                <m:t>C</m:t>
                              </m:r>
                              <m:r>
                                <a:rPr lang="en-CA" sz="1600" b="0" i="0">
                                  <a:latin typeface="Cambria Math"/>
                                </a:rPr>
                                <m:t>2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1600" b="0" i="0">
                                  <a:latin typeface="Cambria Math"/>
                                </a:rPr>
                                <m:t>xdc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4721371"/>
                <a:ext cx="1883721" cy="651845"/>
              </a:xfrm>
              <a:prstGeom prst="rect">
                <a:avLst/>
              </a:prstGeom>
              <a:blipFill rotWithShape="1">
                <a:blip r:embed="rId7"/>
                <a:stretch>
                  <a:fillRect r="-16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/>
              <p:cNvSpPr txBox="1">
                <a:spLocks/>
              </p:cNvSpPr>
              <p:nvPr/>
            </p:nvSpPr>
            <p:spPr>
              <a:xfrm>
                <a:off x="3699850" y="5325212"/>
                <a:ext cx="4976606" cy="13441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CA" sz="1600" b="0" i="1">
                            <a:latin typeface="Cambria Math"/>
                          </a:rPr>
                          <m:t>𝐽</m:t>
                        </m:r>
                      </m:e>
                    </m:acc>
                    <m:r>
                      <a:rPr lang="en-CA" sz="1600" b="0" i="1" baseline="-25000">
                        <a:latin typeface="Cambria Math"/>
                      </a:rPr>
                      <m:t>𝑖</m:t>
                    </m:r>
                  </m:oMath>
                </a14:m>
                <a:r>
                  <a:rPr lang="en-CA" sz="1600" dirty="0" smtClean="0">
                    <a:latin typeface="Calibri" pitchFamily="34" charset="0"/>
                  </a:rPr>
                  <a:t>: the flux of i atoms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CA" sz="1600" i="1" dirty="0" smtClean="0">
                    <a:latin typeface="Calibri" pitchFamily="34" charset="0"/>
                  </a:rPr>
                  <a:t>Ď</a:t>
                </a:r>
                <a:r>
                  <a:rPr lang="en-CA" sz="1600" dirty="0" smtClean="0">
                    <a:latin typeface="Calibri" pitchFamily="34" charset="0"/>
                  </a:rPr>
                  <a:t>(c): </a:t>
                </a:r>
                <a:r>
                  <a:rPr lang="en-CA" sz="1600" dirty="0">
                    <a:latin typeface="Calibri" pitchFamily="34" charset="0"/>
                  </a:rPr>
                  <a:t>is the interdiffusivity at the composition </a:t>
                </a:r>
                <a:r>
                  <a:rPr lang="en-CA" sz="1600" i="1" dirty="0">
                    <a:latin typeface="Calibri" pitchFamily="34" charset="0"/>
                  </a:rPr>
                  <a:t>C </a:t>
                </a:r>
                <a:r>
                  <a:rPr lang="en-CA" sz="1600" dirty="0">
                    <a:latin typeface="Calibri" pitchFamily="34" charset="0"/>
                  </a:rPr>
                  <a:t>(cm</a:t>
                </a:r>
                <a:r>
                  <a:rPr lang="en-CA" sz="1600" baseline="30000" dirty="0">
                    <a:latin typeface="Calibri" pitchFamily="34" charset="0"/>
                  </a:rPr>
                  <a:t>2</a:t>
                </a:r>
                <a:r>
                  <a:rPr lang="en-CA" sz="1600" dirty="0">
                    <a:latin typeface="Calibri" pitchFamily="34" charset="0"/>
                  </a:rPr>
                  <a:t>/sec</a:t>
                </a:r>
                <a:r>
                  <a:rPr lang="en-CA" sz="1600" dirty="0" smtClean="0">
                    <a:latin typeface="Calibri" pitchFamily="34" charset="0"/>
                  </a:rPr>
                  <a:t>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CA" sz="1600" i="1" dirty="0" smtClean="0">
                    <a:latin typeface="Calibri" pitchFamily="34" charset="0"/>
                  </a:rPr>
                  <a:t>t:</a:t>
                </a:r>
                <a:r>
                  <a:rPr lang="en-CA" sz="1600" dirty="0" smtClean="0">
                    <a:latin typeface="Calibri" pitchFamily="34" charset="0"/>
                  </a:rPr>
                  <a:t> </a:t>
                </a:r>
                <a:r>
                  <a:rPr lang="en-CA" sz="1600" dirty="0">
                    <a:latin typeface="Calibri" pitchFamily="34" charset="0"/>
                  </a:rPr>
                  <a:t>is the annealing time (</a:t>
                </a:r>
                <a:r>
                  <a:rPr lang="en-CA" sz="1600" dirty="0" smtClean="0">
                    <a:latin typeface="Calibri" pitchFamily="34" charset="0"/>
                  </a:rPr>
                  <a:t>sec)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CA" sz="1600" i="1" dirty="0" smtClean="0">
                    <a:latin typeface="Calibri" pitchFamily="34" charset="0"/>
                  </a:rPr>
                  <a:t>dc/dx</a:t>
                </a:r>
                <a:r>
                  <a:rPr lang="en-CA" sz="1600" dirty="0" smtClean="0">
                    <a:latin typeface="Calibri" pitchFamily="34" charset="0"/>
                  </a:rPr>
                  <a:t> : is </a:t>
                </a:r>
                <a:r>
                  <a:rPr lang="en-CA" sz="1600" dirty="0">
                    <a:latin typeface="Calibri" pitchFamily="34" charset="0"/>
                  </a:rPr>
                  <a:t>the slope at the composition </a:t>
                </a:r>
                <a:r>
                  <a:rPr lang="en-CA" sz="1600" i="1" dirty="0">
                    <a:latin typeface="Calibri" pitchFamily="34" charset="0"/>
                  </a:rPr>
                  <a:t>C</a:t>
                </a:r>
                <a:r>
                  <a:rPr lang="en-CA" sz="1600" dirty="0">
                    <a:latin typeface="Calibri" pitchFamily="34" charset="0"/>
                  </a:rPr>
                  <a:t> (at.%/cm), </a:t>
                </a:r>
                <a:endParaRPr lang="en-CA" sz="1600" dirty="0" smtClean="0">
                  <a:latin typeface="Calibri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CA" sz="1600" i="1" dirty="0" smtClean="0">
                    <a:latin typeface="Calibri" pitchFamily="34" charset="0"/>
                  </a:rPr>
                  <a:t>x:</a:t>
                </a:r>
                <a:r>
                  <a:rPr lang="en-CA" sz="1600" dirty="0" smtClean="0">
                    <a:latin typeface="Calibri" pitchFamily="34" charset="0"/>
                  </a:rPr>
                  <a:t> </a:t>
                </a:r>
                <a:r>
                  <a:rPr lang="en-CA" sz="1600" dirty="0">
                    <a:latin typeface="Calibri" pitchFamily="34" charset="0"/>
                  </a:rPr>
                  <a:t>is the layer thickness (cm</a:t>
                </a:r>
                <a:r>
                  <a:rPr lang="en-CA" sz="1600" dirty="0" smtClean="0">
                    <a:latin typeface="Calibri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850" y="5325212"/>
                <a:ext cx="4976606" cy="1344148"/>
              </a:xfrm>
              <a:prstGeom prst="rect">
                <a:avLst/>
              </a:prstGeom>
              <a:blipFill rotWithShape="1">
                <a:blip r:embed="rId8"/>
                <a:stretch>
                  <a:fillRect l="-735" t="-1364" b="-363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115851" y="1057232"/>
                <a:ext cx="2540696" cy="499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𝐽</m:t>
                        </m:r>
                      </m:e>
                    </m:acc>
                    <m:r>
                      <a:rPr lang="en-CA" b="0" i="1" baseline="-25000" smtClean="0">
                        <a:latin typeface="Cambria Math"/>
                      </a:rPr>
                      <m:t>𝑖</m:t>
                    </m:r>
                    <m:r>
                      <a:rPr lang="en-CA" b="0" i="1" smtClean="0">
                        <a:latin typeface="Cambria Math"/>
                      </a:rPr>
                      <m:t>=−</m:t>
                    </m:r>
                    <m:acc>
                      <m:accPr>
                        <m:chr m:val="̅"/>
                        <m:ctrlPr>
                          <a:rPr lang="en-CA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CA" b="0" i="1" baseline="-25000" smtClean="0">
                        <a:latin typeface="Cambria Math"/>
                      </a:rPr>
                      <m:t>𝑖</m:t>
                    </m:r>
                    <m:f>
                      <m:fPr>
                        <m:ctrlPr>
                          <a:rPr lang="en-CA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en-CA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/>
                                <a:ea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CA" dirty="0" smtClean="0"/>
                  <a:t> …….…(1)</a:t>
                </a:r>
                <a:endParaRPr lang="en-CA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851" y="1057232"/>
                <a:ext cx="2540696" cy="499560"/>
              </a:xfrm>
              <a:prstGeom prst="rect">
                <a:avLst/>
              </a:prstGeom>
              <a:blipFill rotWithShape="1">
                <a:blip r:embed="rId9"/>
                <a:stretch>
                  <a:fillRect l="-240" r="-15827" b="-1097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55576" y="3718258"/>
                <a:ext cx="3147465" cy="502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𝐽</m:t>
                        </m:r>
                      </m:e>
                    </m:acc>
                    <m:r>
                      <a:rPr lang="en-CA" b="0" i="1" baseline="-25000" smtClean="0">
                        <a:latin typeface="Cambria Math"/>
                      </a:rPr>
                      <m:t>𝑖</m:t>
                    </m:r>
                    <m:r>
                      <a:rPr lang="en-CA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CA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  <m:r>
                          <a:rPr lang="en-CA" b="0" i="1" smtClean="0">
                            <a:latin typeface="Cambria Math"/>
                          </a:rPr>
                          <m:t>𝑡</m:t>
                        </m:r>
                      </m:den>
                    </m:f>
                    <m:nary>
                      <m:naryPr>
                        <m:ctrlPr>
                          <a:rPr lang="en-CA" i="1" smtClean="0">
                            <a:latin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CA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CA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sup>
                      <m:e>
                        <m:r>
                          <a:rPr lang="en-CA" b="0" i="1" smtClean="0">
                            <a:latin typeface="Cambria Math"/>
                          </a:rPr>
                          <m:t>(</m:t>
                        </m:r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  <m:r>
                          <a:rPr lang="en-CA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CA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/>
                              </a:rPr>
                              <m:t>𝑜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CA" dirty="0" smtClean="0"/>
                  <a:t>)</a:t>
                </a:r>
                <a:r>
                  <a:rPr lang="en-CA" dirty="0" err="1" smtClean="0"/>
                  <a:t>dC</a:t>
                </a:r>
                <a:r>
                  <a:rPr lang="en-CA" baseline="-25000" dirty="0" err="1" smtClean="0"/>
                  <a:t>i</a:t>
                </a:r>
                <a:r>
                  <a:rPr lang="en-CA" dirty="0" smtClean="0"/>
                  <a:t>…………(2)</a:t>
                </a:r>
                <a:endParaRPr lang="en-CA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718258"/>
                <a:ext cx="3147465" cy="502830"/>
              </a:xfrm>
              <a:prstGeom prst="rect">
                <a:avLst/>
              </a:prstGeom>
              <a:blipFill rotWithShape="1">
                <a:blip r:embed="rId10"/>
                <a:stretch>
                  <a:fillRect l="-388" t="-97561" r="-15891" b="-1536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048427" y="2441765"/>
                <a:ext cx="2675545" cy="105924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Boundary </a:t>
                </a:r>
                <a:r>
                  <a:rPr lang="en-US" dirty="0" smtClean="0"/>
                  <a:t>conditions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CA" sz="14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CA" sz="1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  <m:r>
                            <a:rPr lang="en-CA" sz="1400" i="1">
                              <a:latin typeface="Cambria Math"/>
                            </a:rPr>
                            <m:t>, </m:t>
                          </m:r>
                          <m:r>
                            <a:rPr lang="en-CA" sz="1400" i="1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CA" sz="1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CA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CA" sz="14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CA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1400" i="1">
                              <a:latin typeface="Cambria Math"/>
                            </a:rPr>
                            <m:t>+</m:t>
                          </m:r>
                          <m:r>
                            <a:rPr lang="en-CA" sz="1400" i="1">
                              <a:latin typeface="Cambria Math"/>
                              <a:ea typeface="Cambria Math"/>
                            </a:rPr>
                            <m:t>∞, </m:t>
                          </m:r>
                          <m:r>
                            <a:rPr lang="en-CA" sz="14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CA" sz="1400" i="1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CA" sz="1400" i="1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CA" sz="1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/>
                        <m:sup>
                          <m:r>
                            <a:rPr lang="en-CA" sz="1400" i="1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14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CA" sz="14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CA" sz="1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  <m:r>
                            <a:rPr lang="en-CA" sz="1400" i="1">
                              <a:latin typeface="Cambria Math"/>
                            </a:rPr>
                            <m:t>, </m:t>
                          </m:r>
                          <m:r>
                            <a:rPr lang="en-CA" sz="1400" i="1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CA" sz="1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CA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CA" sz="14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CA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1400" i="1">
                              <a:latin typeface="Cambria Math"/>
                            </a:rPr>
                            <m:t>−</m:t>
                          </m:r>
                          <m:r>
                            <a:rPr lang="en-CA" sz="1400" i="1">
                              <a:latin typeface="Cambria Math"/>
                              <a:ea typeface="Cambria Math"/>
                            </a:rPr>
                            <m:t>∞, </m:t>
                          </m:r>
                          <m:r>
                            <a:rPr lang="en-CA" sz="14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CA" sz="1400" i="1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CA" sz="1400" i="1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CA" sz="1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/>
                        <m:sup>
                          <m:r>
                            <a:rPr lang="en-CA" sz="1400" i="1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1400" dirty="0" smtClean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27" y="2441765"/>
                <a:ext cx="2675545" cy="105924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658275" y="1611882"/>
                <a:ext cx="1455848" cy="664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num>
                        <m:den>
                          <m:r>
                            <a:rPr lang="en-CA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r>
                        <a:rPr lang="en-CA" b="0" i="1" smtClean="0">
                          <a:latin typeface="Cambria Math"/>
                        </a:rPr>
                        <m:t>𝐷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b="0" i="1" smtClean="0"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CA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275" y="1611882"/>
                <a:ext cx="1455848" cy="664990"/>
              </a:xfrm>
              <a:prstGeom prst="rect">
                <a:avLst/>
              </a:prstGeom>
              <a:blipFill rotWithShape="1">
                <a:blip r:embed="rId12"/>
                <a:stretch>
                  <a:fillRect r="-50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755576" y="4469572"/>
            <a:ext cx="2830775" cy="97565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165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30" grpId="0" animBg="1"/>
      <p:bldP spid="3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16837" r="5523" b="6994"/>
          <a:stretch/>
        </p:blipFill>
        <p:spPr bwMode="auto">
          <a:xfrm>
            <a:off x="1091908" y="993927"/>
            <a:ext cx="7224508" cy="50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19872" y="3234474"/>
            <a:ext cx="504055" cy="329522"/>
          </a:xfrm>
          <a:prstGeom prst="ellipse">
            <a:avLst/>
          </a:pr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03238" y="832338"/>
            <a:ext cx="4143339" cy="5260958"/>
            <a:chOff x="3803238" y="1467771"/>
            <a:chExt cx="4143339" cy="5260958"/>
          </a:xfrm>
        </p:grpSpPr>
        <p:pic>
          <p:nvPicPr>
            <p:cNvPr id="7" name="Picture 6" descr="G:\Ahmad\Mn-Nd\27 at%Mn\1.tif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668" y="4185472"/>
              <a:ext cx="3012827" cy="2543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3" t="8276" r="11491" b="5147"/>
            <a:stretch>
              <a:fillRect/>
            </a:stretch>
          </p:blipFill>
          <p:spPr bwMode="auto">
            <a:xfrm>
              <a:off x="4823588" y="1467771"/>
              <a:ext cx="3122989" cy="2548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3803238" y="2692283"/>
              <a:ext cx="973478" cy="1176314"/>
            </a:xfrm>
            <a:prstGeom prst="straightConnector1">
              <a:avLst/>
            </a:prstGeom>
            <a:ln w="28575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8" idx="5"/>
              <a:endCxn id="7" idx="1"/>
            </p:cNvCxnSpPr>
            <p:nvPr/>
          </p:nvCxnSpPr>
          <p:spPr>
            <a:xfrm>
              <a:off x="3850110" y="4151172"/>
              <a:ext cx="1028558" cy="1305929"/>
            </a:xfrm>
            <a:prstGeom prst="straightConnector1">
              <a:avLst/>
            </a:prstGeom>
            <a:ln w="28575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6804248" y="1116638"/>
            <a:ext cx="504055" cy="329522"/>
          </a:xfrm>
          <a:prstGeom prst="ellipse">
            <a:avLst/>
          </a:pr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4" name="Oval 63"/>
          <p:cNvSpPr/>
          <p:nvPr/>
        </p:nvSpPr>
        <p:spPr>
          <a:xfrm>
            <a:off x="7452320" y="2289511"/>
            <a:ext cx="324037" cy="2971424"/>
          </a:xfrm>
          <a:prstGeom prst="ellipse">
            <a:avLst/>
          </a:pr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Oval 80"/>
          <p:cNvSpPr/>
          <p:nvPr/>
        </p:nvSpPr>
        <p:spPr>
          <a:xfrm>
            <a:off x="1475656" y="2217503"/>
            <a:ext cx="1480889" cy="1774060"/>
          </a:xfrm>
          <a:prstGeom prst="ellipse">
            <a:avLst/>
          </a:prstGeom>
          <a:noFill/>
          <a:ln w="28575" cmpd="sng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Title 3"/>
          <p:cNvSpPr txBox="1">
            <a:spLocks/>
          </p:cNvSpPr>
          <p:nvPr/>
        </p:nvSpPr>
        <p:spPr>
          <a:xfrm>
            <a:off x="540060" y="-27384"/>
            <a:ext cx="6048164" cy="6683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Results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8149" y="476672"/>
            <a:ext cx="35940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 smtClean="0">
                <a:solidFill>
                  <a:srgbClr val="0070C0"/>
                </a:solidFill>
                <a:latin typeface="Calibri" pitchFamily="34" charset="0"/>
              </a:rPr>
              <a:t>Mn-Nd binary phase diagram</a:t>
            </a:r>
            <a:endParaRPr lang="en-CA" sz="2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0" name="Group 79"/>
          <p:cNvGrpSpPr/>
          <p:nvPr/>
        </p:nvGrpSpPr>
        <p:grpSpPr>
          <a:xfrm>
            <a:off x="637077" y="835614"/>
            <a:ext cx="4520117" cy="5070395"/>
            <a:chOff x="637077" y="1471047"/>
            <a:chExt cx="4520117" cy="5070395"/>
          </a:xfrm>
        </p:grpSpPr>
        <p:pic>
          <p:nvPicPr>
            <p:cNvPr id="65" name="Picture 64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9435" y="1471047"/>
              <a:ext cx="3130676" cy="2349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Picture 66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77" y="3868597"/>
              <a:ext cx="4520117" cy="2672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grpSp>
          <p:nvGrpSpPr>
            <p:cNvPr id="68" name="Group 67"/>
            <p:cNvGrpSpPr>
              <a:grpSpLocks/>
            </p:cNvGrpSpPr>
            <p:nvPr/>
          </p:nvGrpSpPr>
          <p:grpSpPr bwMode="auto">
            <a:xfrm>
              <a:off x="4009957" y="4312729"/>
              <a:ext cx="913130" cy="1162050"/>
              <a:chOff x="0" y="0"/>
              <a:chExt cx="9129" cy="11144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541" t="40482" r="15511" b="47694"/>
              <a:stretch>
                <a:fillRect/>
              </a:stretch>
            </p:blipFill>
            <p:spPr bwMode="auto">
              <a:xfrm>
                <a:off x="0" y="4953"/>
                <a:ext cx="9129" cy="6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Text Box 116"/>
              <p:cNvSpPr txBox="1">
                <a:spLocks noChangeArrowheads="1"/>
              </p:cNvSpPr>
              <p:nvPr/>
            </p:nvSpPr>
            <p:spPr bwMode="auto">
              <a:xfrm>
                <a:off x="95" y="0"/>
                <a:ext cx="7810" cy="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CA" sz="900">
                    <a:effectLst/>
                    <a:latin typeface="Times New Roman"/>
                    <a:ea typeface="Times New Roman"/>
                    <a:cs typeface="Arial"/>
                  </a:rPr>
                  <a:t>Lattice parameters of Mn</a:t>
                </a:r>
                <a:r>
                  <a:rPr lang="en-CA" sz="900" baseline="-25000">
                    <a:effectLst/>
                    <a:latin typeface="Times New Roman"/>
                    <a:ea typeface="Times New Roman"/>
                    <a:cs typeface="Arial"/>
                  </a:rPr>
                  <a:t>17</a:t>
                </a:r>
                <a:r>
                  <a:rPr lang="en-CA" sz="900">
                    <a:effectLst/>
                    <a:latin typeface="Times New Roman"/>
                    <a:ea typeface="Times New Roman"/>
                    <a:cs typeface="Arial"/>
                  </a:rPr>
                  <a:t>Nd</a:t>
                </a:r>
                <a:r>
                  <a:rPr lang="en-CA" sz="900" baseline="-25000">
                    <a:effectLst/>
                    <a:latin typeface="Times New Roman"/>
                    <a:ea typeface="Times New Roman"/>
                    <a:cs typeface="Arial"/>
                  </a:rPr>
                  <a:t>2</a:t>
                </a:r>
                <a:endParaRPr lang="en-CA" sz="1100">
                  <a:effectLst/>
                  <a:latin typeface="Calibri"/>
                  <a:ea typeface="Times New Roman"/>
                  <a:cs typeface="Arial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739830" y="2081593"/>
              <a:ext cx="83548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Mn</a:t>
              </a:r>
              <a:r>
                <a:rPr lang="en-CA" sz="1400" b="1" baseline="-25000" dirty="0" smtClean="0">
                  <a:latin typeface="Calibri" pitchFamily="34" charset="0"/>
                </a:rPr>
                <a:t>23</a:t>
              </a:r>
              <a:r>
                <a:rPr lang="en-CA" sz="1400" b="1" dirty="0" smtClean="0">
                  <a:latin typeface="Calibri" pitchFamily="34" charset="0"/>
                </a:rPr>
                <a:t>Nd</a:t>
              </a:r>
              <a:r>
                <a:rPr lang="en-CA" sz="1400" b="1" baseline="-25000" dirty="0" smtClean="0">
                  <a:latin typeface="Calibri" pitchFamily="34" charset="0"/>
                </a:rPr>
                <a:t>6</a:t>
              </a:r>
              <a:endParaRPr lang="en-CA" sz="1400" b="1" dirty="0">
                <a:latin typeface="Calibri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59687" y="2771055"/>
              <a:ext cx="83548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Mn</a:t>
              </a:r>
              <a:r>
                <a:rPr lang="en-CA" sz="1400" b="1" baseline="-25000" dirty="0" smtClean="0">
                  <a:latin typeface="Calibri" pitchFamily="34" charset="0"/>
                </a:rPr>
                <a:t>17</a:t>
              </a:r>
              <a:r>
                <a:rPr lang="en-CA" sz="1400" b="1" dirty="0" smtClean="0">
                  <a:latin typeface="Calibri" pitchFamily="34" charset="0"/>
                </a:rPr>
                <a:t>Nd</a:t>
              </a:r>
              <a:r>
                <a:rPr lang="en-CA" sz="1400" b="1" baseline="-25000" dirty="0" smtClean="0">
                  <a:latin typeface="Calibri" pitchFamily="34" charset="0"/>
                </a:rPr>
                <a:t>2</a:t>
              </a:r>
              <a:endParaRPr lang="en-CA" sz="1400" b="1" dirty="0">
                <a:latin typeface="Calibri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75119" y="3330007"/>
              <a:ext cx="5902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400" b="1" dirty="0" smtClean="0">
                  <a:latin typeface="Calibri" pitchFamily="34" charset="0"/>
                </a:rPr>
                <a:t>β</a:t>
              </a:r>
              <a:r>
                <a:rPr lang="en-CA" sz="1400" b="1" dirty="0" smtClean="0">
                  <a:latin typeface="Calibri" pitchFamily="34" charset="0"/>
                </a:rPr>
                <a:t>-Mn</a:t>
              </a:r>
              <a:endParaRPr lang="en-CA" sz="1400" b="1" dirty="0">
                <a:latin typeface="Calibri" pitchFamily="34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V="1">
              <a:off x="1595172" y="2081593"/>
              <a:ext cx="456548" cy="1538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1562257" y="2645568"/>
              <a:ext cx="261189" cy="29681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1394199" y="3486347"/>
              <a:ext cx="657521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325338" y="3081599"/>
            <a:ext cx="8783166" cy="2568535"/>
            <a:chOff x="325338" y="3717032"/>
            <a:chExt cx="8783166" cy="2568535"/>
          </a:xfrm>
        </p:grpSpPr>
        <p:pic>
          <p:nvPicPr>
            <p:cNvPr id="17" name="Picture 16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75616" y="4124474"/>
              <a:ext cx="2880560" cy="216109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2" name="Group 61"/>
            <p:cNvGrpSpPr/>
            <p:nvPr/>
          </p:nvGrpSpPr>
          <p:grpSpPr>
            <a:xfrm>
              <a:off x="325338" y="3717032"/>
              <a:ext cx="8783166" cy="2547996"/>
              <a:chOff x="325338" y="3717032"/>
              <a:chExt cx="8783166" cy="2547996"/>
            </a:xfrm>
          </p:grpSpPr>
          <p:pic>
            <p:nvPicPr>
              <p:cNvPr id="16" name="Picture 15"/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338" y="4104127"/>
                <a:ext cx="2878510" cy="21609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Picture 17"/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5321" y="4124474"/>
                <a:ext cx="2853183" cy="2140554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" name="Straight Arrow Connector 18"/>
              <p:cNvCxnSpPr>
                <a:endCxn id="16" idx="0"/>
              </p:cNvCxnSpPr>
              <p:nvPr/>
            </p:nvCxnSpPr>
            <p:spPr>
              <a:xfrm flipH="1">
                <a:off x="1764593" y="3789040"/>
                <a:ext cx="4751623" cy="31508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endCxn id="17" idx="0"/>
              </p:cNvCxnSpPr>
              <p:nvPr/>
            </p:nvCxnSpPr>
            <p:spPr>
              <a:xfrm flipH="1">
                <a:off x="4715896" y="3739966"/>
                <a:ext cx="2548273" cy="38450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7681912" y="3717032"/>
                <a:ext cx="209583" cy="38709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1764593" y="5160431"/>
                <a:ext cx="83548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Mn</a:t>
                </a:r>
                <a:r>
                  <a:rPr lang="en-CA" sz="1400" b="1" baseline="-25000" dirty="0" smtClean="0">
                    <a:latin typeface="Calibri" pitchFamily="34" charset="0"/>
                  </a:rPr>
                  <a:t>23</a:t>
                </a:r>
                <a:r>
                  <a:rPr lang="en-CA" sz="1400" b="1" dirty="0" smtClean="0">
                    <a:latin typeface="Calibri" pitchFamily="34" charset="0"/>
                  </a:rPr>
                  <a:t>Nd</a:t>
                </a:r>
                <a:r>
                  <a:rPr lang="en-CA" sz="1400" b="1" baseline="-25000" dirty="0" smtClean="0">
                    <a:latin typeface="Calibri" pitchFamily="34" charset="0"/>
                  </a:rPr>
                  <a:t>6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5559" y="4651022"/>
                <a:ext cx="83548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Mn</a:t>
                </a:r>
                <a:r>
                  <a:rPr lang="en-CA" sz="1400" b="1" baseline="-25000" dirty="0" smtClean="0">
                    <a:latin typeface="Calibri" pitchFamily="34" charset="0"/>
                  </a:rPr>
                  <a:t>23</a:t>
                </a:r>
                <a:r>
                  <a:rPr lang="en-CA" sz="1400" b="1" dirty="0" smtClean="0">
                    <a:latin typeface="Calibri" pitchFamily="34" charset="0"/>
                  </a:rPr>
                  <a:t>Nd</a:t>
                </a:r>
                <a:r>
                  <a:rPr lang="en-CA" sz="1400" b="1" baseline="-25000" dirty="0" smtClean="0">
                    <a:latin typeface="Calibri" pitchFamily="34" charset="0"/>
                  </a:rPr>
                  <a:t>6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479676" y="5463671"/>
                <a:ext cx="83548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Mn</a:t>
                </a:r>
                <a:r>
                  <a:rPr lang="en-CA" sz="1400" b="1" baseline="-25000" dirty="0" smtClean="0">
                    <a:latin typeface="Calibri" pitchFamily="34" charset="0"/>
                  </a:rPr>
                  <a:t>17</a:t>
                </a:r>
                <a:r>
                  <a:rPr lang="en-CA" sz="1400" b="1" dirty="0" smtClean="0">
                    <a:latin typeface="Calibri" pitchFamily="34" charset="0"/>
                  </a:rPr>
                  <a:t>Nd</a:t>
                </a:r>
                <a:r>
                  <a:rPr lang="en-CA" sz="1400" b="1" baseline="-25000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63773" y="4716446"/>
                <a:ext cx="71365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Mn</a:t>
                </a:r>
                <a:r>
                  <a:rPr lang="en-CA" sz="1400" b="1" baseline="-25000" dirty="0" smtClean="0">
                    <a:latin typeface="Calibri" pitchFamily="34" charset="0"/>
                  </a:rPr>
                  <a:t>2</a:t>
                </a:r>
                <a:r>
                  <a:rPr lang="en-CA" sz="1400" b="1" dirty="0" smtClean="0">
                    <a:latin typeface="Calibri" pitchFamily="34" charset="0"/>
                  </a:rPr>
                  <a:t>Nd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113369" y="4527911"/>
                <a:ext cx="83548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Mn</a:t>
                </a:r>
                <a:r>
                  <a:rPr lang="en-CA" sz="1400" b="1" baseline="-25000" dirty="0" smtClean="0">
                    <a:latin typeface="Calibri" pitchFamily="34" charset="0"/>
                  </a:rPr>
                  <a:t>17</a:t>
                </a:r>
                <a:r>
                  <a:rPr lang="en-CA" sz="1400" b="1" dirty="0" smtClean="0">
                    <a:latin typeface="Calibri" pitchFamily="34" charset="0"/>
                  </a:rPr>
                  <a:t>Nd</a:t>
                </a:r>
                <a:r>
                  <a:rPr lang="en-CA" sz="1400" b="1" baseline="-25000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264169" y="5303211"/>
                <a:ext cx="59343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sz="1400" b="1" dirty="0" smtClean="0">
                    <a:latin typeface="Calibri" pitchFamily="34" charset="0"/>
                  </a:rPr>
                  <a:t>β</a:t>
                </a:r>
                <a:r>
                  <a:rPr lang="en-CA" sz="1400" b="1" dirty="0" smtClean="0">
                    <a:latin typeface="Calibri" pitchFamily="34" charset="0"/>
                  </a:rPr>
                  <a:t>-Mn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flipH="1">
                <a:off x="618266" y="5017651"/>
                <a:ext cx="202336" cy="2855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1562257" y="5331999"/>
                <a:ext cx="202336" cy="2855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39" idx="0"/>
              </p:cNvCxnSpPr>
              <p:nvPr/>
            </p:nvCxnSpPr>
            <p:spPr>
              <a:xfrm flipH="1" flipV="1">
                <a:off x="4303301" y="4365105"/>
                <a:ext cx="1" cy="2859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40" idx="2"/>
              </p:cNvCxnSpPr>
              <p:nvPr/>
            </p:nvCxnSpPr>
            <p:spPr>
              <a:xfrm flipH="1">
                <a:off x="4625937" y="5771448"/>
                <a:ext cx="271482" cy="2498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stCxn id="42" idx="1"/>
              </p:cNvCxnSpPr>
              <p:nvPr/>
            </p:nvCxnSpPr>
            <p:spPr>
              <a:xfrm flipH="1" flipV="1">
                <a:off x="6660233" y="4651023"/>
                <a:ext cx="453136" cy="307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stCxn id="43" idx="3"/>
              </p:cNvCxnSpPr>
              <p:nvPr/>
            </p:nvCxnSpPr>
            <p:spPr>
              <a:xfrm flipV="1">
                <a:off x="7857601" y="5335892"/>
                <a:ext cx="386807" cy="12120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2" name="Picture 8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31729" r="66261" b="36308"/>
          <a:stretch/>
        </p:blipFill>
        <p:spPr bwMode="auto">
          <a:xfrm>
            <a:off x="4877886" y="947771"/>
            <a:ext cx="3978367" cy="3806286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9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 animBg="1"/>
      <p:bldP spid="15" grpId="1" animBg="1"/>
      <p:bldP spid="64" grpId="0" animBg="1"/>
      <p:bldP spid="64" grpId="1" animBg="1"/>
      <p:bldP spid="81" grpId="0" animBg="1"/>
      <p:bldP spid="8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195736" y="1322040"/>
            <a:ext cx="2368612" cy="4267200"/>
          </a:xfrm>
          <a:custGeom>
            <a:avLst/>
            <a:gdLst>
              <a:gd name="connsiteX0" fmla="*/ 0 w 2425700"/>
              <a:gd name="connsiteY0" fmla="*/ 4267200 h 4267200"/>
              <a:gd name="connsiteX1" fmla="*/ 1816100 w 2425700"/>
              <a:gd name="connsiteY1" fmla="*/ 901700 h 4267200"/>
              <a:gd name="connsiteX2" fmla="*/ 2425700 w 2425700"/>
              <a:gd name="connsiteY2" fmla="*/ 0 h 4267200"/>
              <a:gd name="connsiteX3" fmla="*/ 0 w 2425700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700" h="4267200">
                <a:moveTo>
                  <a:pt x="0" y="4267200"/>
                </a:moveTo>
                <a:lnTo>
                  <a:pt x="1816100" y="901700"/>
                </a:lnTo>
                <a:lnTo>
                  <a:pt x="2425700" y="0"/>
                </a:lnTo>
                <a:lnTo>
                  <a:pt x="0" y="4267200"/>
                </a:lnTo>
                <a:close/>
              </a:path>
            </a:pathLst>
          </a:custGeom>
          <a:pattFill prst="ltDnDiag">
            <a:fgClr>
              <a:schemeClr val="accent1"/>
            </a:fgClr>
            <a:bgClr>
              <a:schemeClr val="bg1"/>
            </a:bgClr>
          </a:pattFill>
          <a:ln w="127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60" name="Freeform 2059"/>
          <p:cNvSpPr/>
          <p:nvPr/>
        </p:nvSpPr>
        <p:spPr>
          <a:xfrm>
            <a:off x="2267744" y="1268760"/>
            <a:ext cx="2315497" cy="4277032"/>
          </a:xfrm>
          <a:custGeom>
            <a:avLst/>
            <a:gdLst>
              <a:gd name="connsiteX0" fmla="*/ 0 w 2315497"/>
              <a:gd name="connsiteY0" fmla="*/ 4277032 h 4277032"/>
              <a:gd name="connsiteX1" fmla="*/ 2315497 w 2315497"/>
              <a:gd name="connsiteY1" fmla="*/ 0 h 4277032"/>
              <a:gd name="connsiteX2" fmla="*/ 2182762 w 2315497"/>
              <a:gd name="connsiteY2" fmla="*/ 4232787 h 4277032"/>
              <a:gd name="connsiteX3" fmla="*/ 0 w 2315497"/>
              <a:gd name="connsiteY3" fmla="*/ 4277032 h 427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497" h="4277032">
                <a:moveTo>
                  <a:pt x="0" y="4277032"/>
                </a:moveTo>
                <a:lnTo>
                  <a:pt x="2315497" y="0"/>
                </a:lnTo>
                <a:lnTo>
                  <a:pt x="2182762" y="4232787"/>
                </a:lnTo>
                <a:lnTo>
                  <a:pt x="0" y="4277032"/>
                </a:lnTo>
                <a:close/>
              </a:path>
            </a:pathLst>
          </a:custGeom>
          <a:pattFill prst="ltDnDiag">
            <a:fgClr>
              <a:schemeClr val="accent1"/>
            </a:fgClr>
            <a:bgClr>
              <a:schemeClr val="bg1"/>
            </a:bgClr>
          </a:pattFill>
          <a:ln w="127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7" t="7599" r="14101"/>
          <a:stretch/>
        </p:blipFill>
        <p:spPr bwMode="auto">
          <a:xfrm>
            <a:off x="1223628" y="787998"/>
            <a:ext cx="6696744" cy="580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 bwMode="auto">
          <a:xfrm>
            <a:off x="8532440" y="5886169"/>
            <a:ext cx="648072" cy="6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40060" y="-27384"/>
            <a:ext cx="6048164" cy="6683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000" dirty="0" smtClean="0">
                <a:solidFill>
                  <a:schemeClr val="tx1"/>
                </a:solidFill>
                <a:effectLst/>
              </a:rPr>
              <a:t>Results</a:t>
            </a:r>
            <a:endParaRPr lang="en-CA" sz="30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149" y="476672"/>
            <a:ext cx="4178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 smtClean="0">
                <a:solidFill>
                  <a:srgbClr val="0070C0"/>
                </a:solidFill>
                <a:latin typeface="Calibri" pitchFamily="34" charset="0"/>
              </a:rPr>
              <a:t>Mg-Mn-Nd ternary phase diagram</a:t>
            </a:r>
          </a:p>
          <a:p>
            <a:r>
              <a:rPr lang="en-CA" sz="2200" b="1" dirty="0" smtClean="0">
                <a:solidFill>
                  <a:srgbClr val="0070C0"/>
                </a:solidFill>
                <a:latin typeface="Calibri" pitchFamily="34" charset="0"/>
              </a:rPr>
              <a:t>Diffusion couples experiments</a:t>
            </a:r>
            <a:endParaRPr lang="en-CA" sz="2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050" name="Picture 2" descr="E:\PhD\Experimental work\011 Mg-Mn-Nd\EPMA\Diffusion couples\003 450DC-Mn23Nd6-Mg41Nd5-20days\1_m0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6" y="860005"/>
            <a:ext cx="3872902" cy="290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7312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139952" y="2132856"/>
            <a:ext cx="2376264" cy="351596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6444208" y="3746649"/>
            <a:ext cx="2479138" cy="474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latin typeface="Calibri" pitchFamily="34" charset="0"/>
              </a:rPr>
              <a:t>450°C-for 20 days</a:t>
            </a:r>
            <a:endParaRPr lang="en-US" sz="1600" dirty="0">
              <a:latin typeface="Calibri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321999" y="1034884"/>
            <a:ext cx="3587978" cy="2405483"/>
            <a:chOff x="5321999" y="1034884"/>
            <a:chExt cx="3587978" cy="2405483"/>
          </a:xfrm>
        </p:grpSpPr>
        <p:sp>
          <p:nvSpPr>
            <p:cNvPr id="27" name="TextBox 26"/>
            <p:cNvSpPr txBox="1"/>
            <p:nvPr/>
          </p:nvSpPr>
          <p:spPr>
            <a:xfrm>
              <a:off x="5400092" y="1202190"/>
              <a:ext cx="5116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(Nd)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28" name="Straight Arrow Connector 27"/>
            <p:cNvCxnSpPr>
              <a:stCxn id="27" idx="0"/>
            </p:cNvCxnSpPr>
            <p:nvPr/>
          </p:nvCxnSpPr>
          <p:spPr>
            <a:xfrm flipV="1">
              <a:off x="5655932" y="1034884"/>
              <a:ext cx="284220" cy="16730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409162" y="1486773"/>
              <a:ext cx="7024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Mg</a:t>
              </a:r>
              <a:r>
                <a:rPr lang="en-CA" sz="1400" b="1" baseline="-25000" dirty="0" smtClean="0">
                  <a:latin typeface="Calibri" pitchFamily="34" charset="0"/>
                </a:rPr>
                <a:t>3</a:t>
              </a:r>
              <a:r>
                <a:rPr lang="en-CA" sz="1400" b="1" dirty="0" smtClean="0">
                  <a:latin typeface="Calibri" pitchFamily="34" charset="0"/>
                </a:rPr>
                <a:t>Nd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30" name="Straight Arrow Connector 29"/>
            <p:cNvCxnSpPr>
              <a:stCxn id="29" idx="0"/>
            </p:cNvCxnSpPr>
            <p:nvPr/>
          </p:nvCxnSpPr>
          <p:spPr>
            <a:xfrm flipV="1">
              <a:off x="6760380" y="1200857"/>
              <a:ext cx="66526" cy="28591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286856" y="2584226"/>
              <a:ext cx="4379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Mn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32" name="Straight Arrow Connector 31"/>
            <p:cNvCxnSpPr>
              <a:stCxn id="31" idx="0"/>
            </p:cNvCxnSpPr>
            <p:nvPr/>
          </p:nvCxnSpPr>
          <p:spPr>
            <a:xfrm flipV="1">
              <a:off x="6505826" y="2298310"/>
              <a:ext cx="198774" cy="28591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111598" y="2158454"/>
              <a:ext cx="7024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Mg</a:t>
              </a:r>
              <a:r>
                <a:rPr lang="en-CA" sz="1400" b="1" baseline="-25000" dirty="0" smtClean="0">
                  <a:latin typeface="Calibri" pitchFamily="34" charset="0"/>
                </a:rPr>
                <a:t>3</a:t>
              </a:r>
              <a:r>
                <a:rPr lang="en-CA" sz="1400" b="1" dirty="0" smtClean="0">
                  <a:latin typeface="Calibri" pitchFamily="34" charset="0"/>
                </a:rPr>
                <a:t>Nd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34" name="Straight Arrow Connector 33"/>
            <p:cNvCxnSpPr>
              <a:stCxn id="33" idx="0"/>
            </p:cNvCxnSpPr>
            <p:nvPr/>
          </p:nvCxnSpPr>
          <p:spPr>
            <a:xfrm flipV="1">
              <a:off x="7462816" y="1872538"/>
              <a:ext cx="66526" cy="28591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154040" y="1320800"/>
              <a:ext cx="7024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Mg</a:t>
              </a:r>
              <a:r>
                <a:rPr lang="en-CA" sz="1400" b="1" baseline="-25000" dirty="0" smtClean="0">
                  <a:latin typeface="Calibri" pitchFamily="34" charset="0"/>
                </a:rPr>
                <a:t>3</a:t>
              </a:r>
              <a:r>
                <a:rPr lang="en-CA" sz="1400" b="1" dirty="0" smtClean="0">
                  <a:latin typeface="Calibri" pitchFamily="34" charset="0"/>
                </a:rPr>
                <a:t>Nd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36" name="Straight Arrow Connector 35"/>
            <p:cNvCxnSpPr>
              <a:stCxn id="35" idx="0"/>
            </p:cNvCxnSpPr>
            <p:nvPr/>
          </p:nvCxnSpPr>
          <p:spPr>
            <a:xfrm flipH="1" flipV="1">
              <a:off x="8316416" y="1177842"/>
              <a:ext cx="188842" cy="142958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085712" y="2573887"/>
              <a:ext cx="82426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Mg</a:t>
              </a:r>
              <a:r>
                <a:rPr lang="en-CA" sz="1400" b="1" baseline="-25000" dirty="0" smtClean="0">
                  <a:latin typeface="Calibri" pitchFamily="34" charset="0"/>
                </a:rPr>
                <a:t>41</a:t>
              </a:r>
              <a:r>
                <a:rPr lang="en-CA" sz="1400" b="1" dirty="0" smtClean="0">
                  <a:latin typeface="Calibri" pitchFamily="34" charset="0"/>
                </a:rPr>
                <a:t>Nd</a:t>
              </a:r>
              <a:r>
                <a:rPr lang="en-CA" sz="1400" b="1" baseline="-25000" dirty="0" smtClean="0">
                  <a:latin typeface="Calibri" pitchFamily="34" charset="0"/>
                </a:rPr>
                <a:t>5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38" name="Straight Arrow Connector 37"/>
            <p:cNvCxnSpPr>
              <a:stCxn id="37" idx="0"/>
            </p:cNvCxnSpPr>
            <p:nvPr/>
          </p:nvCxnSpPr>
          <p:spPr>
            <a:xfrm flipV="1">
              <a:off x="8497845" y="2287971"/>
              <a:ext cx="5611" cy="28591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321999" y="2063405"/>
              <a:ext cx="8659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Mn</a:t>
              </a:r>
              <a:r>
                <a:rPr lang="en-CA" sz="1400" b="1" baseline="-25000" dirty="0" smtClean="0">
                  <a:latin typeface="Calibri" pitchFamily="34" charset="0"/>
                </a:rPr>
                <a:t>23</a:t>
              </a:r>
              <a:r>
                <a:rPr lang="en-CA" sz="1400" b="1" dirty="0" smtClean="0">
                  <a:latin typeface="Calibri" pitchFamily="34" charset="0"/>
                </a:rPr>
                <a:t>Nd</a:t>
              </a:r>
              <a:r>
                <a:rPr lang="en-CA" sz="1400" b="1" baseline="-25000" dirty="0">
                  <a:latin typeface="Calibri" pitchFamily="34" charset="0"/>
                </a:rPr>
                <a:t>6</a:t>
              </a:r>
            </a:p>
          </p:txBody>
        </p:sp>
        <p:cxnSp>
          <p:nvCxnSpPr>
            <p:cNvPr id="40" name="Straight Arrow Connector 39"/>
            <p:cNvCxnSpPr>
              <a:stCxn id="39" idx="0"/>
            </p:cNvCxnSpPr>
            <p:nvPr/>
          </p:nvCxnSpPr>
          <p:spPr>
            <a:xfrm flipH="1" flipV="1">
              <a:off x="5739743" y="1777489"/>
              <a:ext cx="15228" cy="28591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321999" y="3132590"/>
              <a:ext cx="4379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Mn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42" name="Straight Arrow Connector 41"/>
            <p:cNvCxnSpPr>
              <a:stCxn id="41" idx="0"/>
            </p:cNvCxnSpPr>
            <p:nvPr/>
          </p:nvCxnSpPr>
          <p:spPr>
            <a:xfrm flipH="1" flipV="1">
              <a:off x="5364088" y="3012297"/>
              <a:ext cx="176881" cy="12029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3" name="Freeform 2052"/>
          <p:cNvSpPr/>
          <p:nvPr/>
        </p:nvSpPr>
        <p:spPr>
          <a:xfrm>
            <a:off x="4609329" y="1268760"/>
            <a:ext cx="1474839" cy="4424516"/>
          </a:xfrm>
          <a:custGeom>
            <a:avLst/>
            <a:gdLst>
              <a:gd name="connsiteX0" fmla="*/ 0 w 1474839"/>
              <a:gd name="connsiteY0" fmla="*/ 0 h 4424516"/>
              <a:gd name="connsiteX1" fmla="*/ 1474839 w 1474839"/>
              <a:gd name="connsiteY1" fmla="*/ 4409768 h 4424516"/>
              <a:gd name="connsiteX2" fmla="*/ 1283110 w 1474839"/>
              <a:gd name="connsiteY2" fmla="*/ 4424516 h 4424516"/>
              <a:gd name="connsiteX3" fmla="*/ 0 w 1474839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4839" h="4424516">
                <a:moveTo>
                  <a:pt x="0" y="0"/>
                </a:moveTo>
                <a:lnTo>
                  <a:pt x="1474839" y="4409768"/>
                </a:lnTo>
                <a:lnTo>
                  <a:pt x="1283110" y="4424516"/>
                </a:lnTo>
                <a:lnTo>
                  <a:pt x="0" y="0"/>
                </a:lnTo>
                <a:close/>
              </a:path>
            </a:pathLst>
          </a:cu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55" name="Straight Connector 2054"/>
          <p:cNvCxnSpPr/>
          <p:nvPr/>
        </p:nvCxnSpPr>
        <p:spPr>
          <a:xfrm>
            <a:off x="6113046" y="5674947"/>
            <a:ext cx="64733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450755" y="4296401"/>
            <a:ext cx="3898674" cy="136815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1" name="Group 2060"/>
          <p:cNvGrpSpPr/>
          <p:nvPr/>
        </p:nvGrpSpPr>
        <p:grpSpPr>
          <a:xfrm>
            <a:off x="5249568" y="836712"/>
            <a:ext cx="3872902" cy="3376174"/>
            <a:chOff x="123034" y="988930"/>
            <a:chExt cx="3872902" cy="3376174"/>
          </a:xfrm>
        </p:grpSpPr>
        <p:pic>
          <p:nvPicPr>
            <p:cNvPr id="2057" name="Picture 3" descr="E:\PhD\Experimental work\011 Mg-Mn-Nd\EPMA\Diffusion couples\007 Sample#10 with Mg-5days\2\1_m001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34" y="988930"/>
              <a:ext cx="3872902" cy="2904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1281740" y="3890665"/>
              <a:ext cx="2479138" cy="47443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1600" dirty="0" smtClean="0">
                  <a:latin typeface="Calibri" pitchFamily="34" charset="0"/>
                </a:rPr>
                <a:t>450°C-for 9 days</a:t>
              </a:r>
              <a:endParaRPr lang="en-US" sz="1600" dirty="0">
                <a:latin typeface="Calibri" pitchFamily="34" charset="0"/>
              </a:endParaRPr>
            </a:p>
          </p:txBody>
        </p:sp>
      </p:grpSp>
      <p:grpSp>
        <p:nvGrpSpPr>
          <p:cNvPr id="2067" name="Group 2066"/>
          <p:cNvGrpSpPr/>
          <p:nvPr/>
        </p:nvGrpSpPr>
        <p:grpSpPr>
          <a:xfrm>
            <a:off x="5290071" y="1510646"/>
            <a:ext cx="3789373" cy="1869574"/>
            <a:chOff x="5290071" y="1510646"/>
            <a:chExt cx="3789373" cy="1869574"/>
          </a:xfrm>
        </p:grpSpPr>
        <p:grpSp>
          <p:nvGrpSpPr>
            <p:cNvPr id="58" name="Group 57"/>
            <p:cNvGrpSpPr/>
            <p:nvPr/>
          </p:nvGrpSpPr>
          <p:grpSpPr>
            <a:xfrm>
              <a:off x="5290071" y="1510646"/>
              <a:ext cx="3789373" cy="1869574"/>
              <a:chOff x="5133946" y="1642047"/>
              <a:chExt cx="3789373" cy="186957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8316416" y="3203844"/>
                <a:ext cx="51167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(Nd)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cxnSp>
            <p:nvCxnSpPr>
              <p:cNvPr id="60" name="Straight Arrow Connector 59"/>
              <p:cNvCxnSpPr>
                <a:stCxn id="59" idx="0"/>
              </p:cNvCxnSpPr>
              <p:nvPr/>
            </p:nvCxnSpPr>
            <p:spPr>
              <a:xfrm flipV="1">
                <a:off x="8572256" y="2929485"/>
                <a:ext cx="0" cy="27435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7421477" y="3006514"/>
                <a:ext cx="4379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Mn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cxnSp>
            <p:nvCxnSpPr>
              <p:cNvPr id="64" name="Straight Arrow Connector 63"/>
              <p:cNvCxnSpPr>
                <a:stCxn id="63" idx="0"/>
              </p:cNvCxnSpPr>
              <p:nvPr/>
            </p:nvCxnSpPr>
            <p:spPr>
              <a:xfrm flipV="1">
                <a:off x="7640447" y="2720598"/>
                <a:ext cx="198774" cy="28591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7111598" y="2158454"/>
                <a:ext cx="70243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Mg</a:t>
                </a:r>
                <a:r>
                  <a:rPr lang="en-CA" sz="1400" b="1" baseline="-25000" dirty="0" smtClean="0">
                    <a:latin typeface="Calibri" pitchFamily="34" charset="0"/>
                  </a:rPr>
                  <a:t>3</a:t>
                </a:r>
                <a:r>
                  <a:rPr lang="en-CA" sz="1400" b="1" dirty="0" smtClean="0">
                    <a:latin typeface="Calibri" pitchFamily="34" charset="0"/>
                  </a:rPr>
                  <a:t>Nd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cxnSp>
            <p:nvCxnSpPr>
              <p:cNvPr id="66" name="Straight Arrow Connector 65"/>
              <p:cNvCxnSpPr>
                <a:stCxn id="65" idx="0"/>
              </p:cNvCxnSpPr>
              <p:nvPr/>
            </p:nvCxnSpPr>
            <p:spPr>
              <a:xfrm flipV="1">
                <a:off x="7462816" y="1872538"/>
                <a:ext cx="66526" cy="28591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8281797" y="1785005"/>
                <a:ext cx="64152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MgNd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cxnSp>
            <p:nvCxnSpPr>
              <p:cNvPr id="68" name="Straight Arrow Connector 67"/>
              <p:cNvCxnSpPr>
                <a:stCxn id="67" idx="0"/>
              </p:cNvCxnSpPr>
              <p:nvPr/>
            </p:nvCxnSpPr>
            <p:spPr>
              <a:xfrm flipH="1" flipV="1">
                <a:off x="8444173" y="1642047"/>
                <a:ext cx="158385" cy="14295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5815289" y="3072443"/>
                <a:ext cx="8242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Mg</a:t>
                </a:r>
                <a:r>
                  <a:rPr lang="en-CA" sz="1400" b="1" baseline="-25000" dirty="0" smtClean="0">
                    <a:latin typeface="Calibri" pitchFamily="34" charset="0"/>
                  </a:rPr>
                  <a:t>41</a:t>
                </a:r>
                <a:r>
                  <a:rPr lang="en-CA" sz="1400" b="1" dirty="0" smtClean="0">
                    <a:latin typeface="Calibri" pitchFamily="34" charset="0"/>
                  </a:rPr>
                  <a:t>Nd</a:t>
                </a:r>
                <a:r>
                  <a:rPr lang="en-CA" sz="1400" b="1" baseline="-25000" dirty="0" smtClean="0">
                    <a:latin typeface="Calibri" pitchFamily="34" charset="0"/>
                  </a:rPr>
                  <a:t>5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cxnSp>
            <p:nvCxnSpPr>
              <p:cNvPr id="70" name="Straight Arrow Connector 69"/>
              <p:cNvCxnSpPr>
                <a:stCxn id="69" idx="0"/>
              </p:cNvCxnSpPr>
              <p:nvPr/>
            </p:nvCxnSpPr>
            <p:spPr>
              <a:xfrm flipV="1">
                <a:off x="6227422" y="2786527"/>
                <a:ext cx="5611" cy="28591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5133946" y="2135967"/>
                <a:ext cx="4267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Mg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cxnSp>
            <p:nvCxnSpPr>
              <p:cNvPr id="72" name="Straight Arrow Connector 71"/>
              <p:cNvCxnSpPr>
                <a:stCxn id="71" idx="0"/>
              </p:cNvCxnSpPr>
              <p:nvPr/>
            </p:nvCxnSpPr>
            <p:spPr>
              <a:xfrm flipV="1">
                <a:off x="5347306" y="1872538"/>
                <a:ext cx="0" cy="26342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/>
              <p:cNvSpPr txBox="1"/>
              <p:nvPr/>
            </p:nvSpPr>
            <p:spPr>
              <a:xfrm>
                <a:off x="6237016" y="2289854"/>
                <a:ext cx="4379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 smtClean="0">
                    <a:latin typeface="Calibri" pitchFamily="34" charset="0"/>
                  </a:rPr>
                  <a:t>Mn</a:t>
                </a:r>
                <a:endParaRPr lang="en-CA" sz="1400" b="1" baseline="-25000" dirty="0">
                  <a:latin typeface="Calibri" pitchFamily="34" charset="0"/>
                </a:endParaRPr>
              </a:p>
            </p:txBody>
          </p:sp>
          <p:cxnSp>
            <p:nvCxnSpPr>
              <p:cNvPr id="74" name="Straight Arrow Connector 73"/>
              <p:cNvCxnSpPr>
                <a:stCxn id="73" idx="0"/>
              </p:cNvCxnSpPr>
              <p:nvPr/>
            </p:nvCxnSpPr>
            <p:spPr>
              <a:xfrm flipH="1" flipV="1">
                <a:off x="6279105" y="2169561"/>
                <a:ext cx="176881" cy="12029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/>
            <p:cNvSpPr txBox="1"/>
            <p:nvPr/>
          </p:nvSpPr>
          <p:spPr>
            <a:xfrm>
              <a:off x="8600298" y="2119015"/>
              <a:ext cx="4379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Calibri" pitchFamily="34" charset="0"/>
                </a:rPr>
                <a:t>Mn</a:t>
              </a:r>
              <a:endParaRPr lang="en-CA" sz="1400" b="1" baseline="-25000" dirty="0">
                <a:latin typeface="Calibri" pitchFamily="34" charset="0"/>
              </a:endParaRPr>
            </a:p>
          </p:txBody>
        </p:sp>
        <p:cxnSp>
          <p:nvCxnSpPr>
            <p:cNvPr id="78" name="Straight Arrow Connector 77"/>
            <p:cNvCxnSpPr>
              <a:stCxn id="77" idx="0"/>
            </p:cNvCxnSpPr>
            <p:nvPr/>
          </p:nvCxnSpPr>
          <p:spPr>
            <a:xfrm flipH="1" flipV="1">
              <a:off x="8642387" y="1998722"/>
              <a:ext cx="176881" cy="12029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5" name="Straight Connector 2064"/>
          <p:cNvCxnSpPr/>
          <p:nvPr/>
        </p:nvCxnSpPr>
        <p:spPr>
          <a:xfrm>
            <a:off x="4572000" y="1221984"/>
            <a:ext cx="2221244" cy="44392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815482" y="5661248"/>
            <a:ext cx="580806" cy="184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583241" y="1261646"/>
            <a:ext cx="26702" cy="44392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0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60" grpId="0" animBg="1"/>
      <p:bldP spid="26" grpId="0"/>
      <p:bldP spid="26" grpId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ainstrmSess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130000" t="-95000" r="40000" b="21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64B2C8F-C7CE-4FA1-B28D-E59C84E153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BrainstrmSess</Template>
  <TotalTime>0</TotalTime>
  <Words>1242</Words>
  <Application>Microsoft Office PowerPoint</Application>
  <PresentationFormat>On-screen Show (4:3)</PresentationFormat>
  <Paragraphs>287</Paragraphs>
  <Slides>17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BrainstrmSess</vt:lpstr>
      <vt:lpstr>Experimental investigation of the      Mg-{Mn, Zn}-{Ce, Nd} ternary phase diagrams</vt:lpstr>
      <vt:lpstr>Acknowledgement</vt:lpstr>
      <vt:lpstr>Outlines</vt:lpstr>
      <vt:lpstr>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2012-06-25T23:24:42Z</dcterms:created>
  <dcterms:modified xsi:type="dcterms:W3CDTF">2013-06-12T23:02:52Z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