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Shape 20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Shape 21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Shape 23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Shape 24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Shape 26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Shape 27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Shape 27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Shape 2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Shape 30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Shape 32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Shape 33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Shape 34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3" name="Shape 35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Shape 36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Shape 37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Shape 18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Relationship Id="rId4" Type="http://schemas.openxmlformats.org/officeDocument/2006/relationships/image" Target="../media/image7.png"/><Relationship Id="rId5" Type="http://schemas.openxmlformats.org/officeDocument/2006/relationships/image" Target="../media/image1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0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0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2.png"/><Relationship Id="rId4" Type="http://schemas.openxmlformats.org/officeDocument/2006/relationships/image" Target="../media/image17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2.png"/><Relationship Id="rId4" Type="http://schemas.openxmlformats.org/officeDocument/2006/relationships/image" Target="../media/image14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8.png"/><Relationship Id="rId4" Type="http://schemas.openxmlformats.org/officeDocument/2006/relationships/image" Target="../media/image14.png"/><Relationship Id="rId5" Type="http://schemas.openxmlformats.org/officeDocument/2006/relationships/image" Target="../media/image1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3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2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4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0" i="0" lang="en-US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Efficient Make Before Break Defragmentation</a:t>
            </a:r>
            <a:endParaRPr/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Huy Duong, Dr. B. Jaumard, Dr. D. Co</a:t>
            </a:r>
            <a:r>
              <a:rPr lang="en-US"/>
              <a:t>u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dert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type="title"/>
          </p:nvPr>
        </p:nvSpPr>
        <p:spPr>
          <a:xfrm>
            <a:off x="838200" y="39702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MBB Schedule Strategies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Progressive reconfiguration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“Sequence” of configurations (or sequence of MBB switches)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One-connection reconfiguration at an action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MBB decision is based on previous configurations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/>
          <p:nvPr/>
        </p:nvSpPr>
        <p:spPr>
          <a:xfrm>
            <a:off x="1019696" y="3974779"/>
            <a:ext cx="3592945" cy="2198132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Shape 207"/>
          <p:cNvSpPr txBox="1"/>
          <p:nvPr/>
        </p:nvSpPr>
        <p:spPr>
          <a:xfrm>
            <a:off x="7518621" y="4062323"/>
            <a:ext cx="335374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Best-reachable Configuration by MBBs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Shape 208"/>
          <p:cNvSpPr/>
          <p:nvPr/>
        </p:nvSpPr>
        <p:spPr>
          <a:xfrm>
            <a:off x="7399022" y="3974779"/>
            <a:ext cx="3592945" cy="2198132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9" name="Shape 209"/>
          <p:cNvCxnSpPr/>
          <p:nvPr/>
        </p:nvCxnSpPr>
        <p:spPr>
          <a:xfrm>
            <a:off x="4775200" y="5073845"/>
            <a:ext cx="2447637" cy="0"/>
          </a:xfrm>
          <a:prstGeom prst="straightConnector1">
            <a:avLst/>
          </a:prstGeom>
          <a:noFill/>
          <a:ln cap="flat" cmpd="sng" w="53975">
            <a:solidFill>
              <a:schemeClr val="accent1"/>
            </a:solidFill>
            <a:prstDash val="solid"/>
            <a:miter lim="800000"/>
            <a:headEnd len="med" w="med" type="none"/>
            <a:tailEnd len="lg" w="lg" type="triangle"/>
          </a:ln>
        </p:spPr>
      </p:cxnSp>
      <p:sp>
        <p:nvSpPr>
          <p:cNvPr id="210" name="Shape 210"/>
          <p:cNvSpPr txBox="1"/>
          <p:nvPr/>
        </p:nvSpPr>
        <p:spPr>
          <a:xfrm>
            <a:off x="1449299" y="3978831"/>
            <a:ext cx="231832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 Configuration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Shape 211"/>
          <p:cNvSpPr txBox="1"/>
          <p:nvPr/>
        </p:nvSpPr>
        <p:spPr>
          <a:xfrm>
            <a:off x="4747032" y="4541184"/>
            <a:ext cx="243401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Configuration Sequence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2" name="Shape 2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71531" y="4400877"/>
            <a:ext cx="2447925" cy="1495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Shape 2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5912" y="4362777"/>
            <a:ext cx="2705100" cy="1533525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Shape 21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MBB Schedule Strategies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Progressive reconfiguration</a:t>
            </a:r>
            <a:endParaRPr/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1" name="Shape 221"/>
          <p:cNvPicPr preferRelativeResize="0"/>
          <p:nvPr/>
        </p:nvPicPr>
        <p:blipFill rotWithShape="1">
          <a:blip r:embed="rId3">
            <a:alphaModFix/>
          </a:blip>
          <a:srcRect b="55426" l="0" r="52267" t="0"/>
          <a:stretch/>
        </p:blipFill>
        <p:spPr>
          <a:xfrm>
            <a:off x="1353710" y="2630687"/>
            <a:ext cx="333756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Shape 222"/>
          <p:cNvSpPr/>
          <p:nvPr/>
        </p:nvSpPr>
        <p:spPr>
          <a:xfrm>
            <a:off x="1166675" y="2257303"/>
            <a:ext cx="3592945" cy="2198132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Shape 223"/>
          <p:cNvSpPr txBox="1"/>
          <p:nvPr/>
        </p:nvSpPr>
        <p:spPr>
          <a:xfrm>
            <a:off x="1286274" y="4747412"/>
            <a:ext cx="335374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Best-reachable Configuration by MBBs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Shape 224"/>
          <p:cNvSpPr/>
          <p:nvPr/>
        </p:nvSpPr>
        <p:spPr>
          <a:xfrm>
            <a:off x="1166675" y="4659868"/>
            <a:ext cx="3592945" cy="2198132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5" name="Shape 225"/>
          <p:cNvPicPr preferRelativeResize="0"/>
          <p:nvPr/>
        </p:nvPicPr>
        <p:blipFill rotWithShape="1">
          <a:blip r:embed="rId3">
            <a:alphaModFix/>
          </a:blip>
          <a:srcRect b="57237" l="57835" r="0" t="0"/>
          <a:stretch/>
        </p:blipFill>
        <p:spPr>
          <a:xfrm>
            <a:off x="1489015" y="5070414"/>
            <a:ext cx="2948264" cy="17544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6" name="Shape 226"/>
          <p:cNvCxnSpPr/>
          <p:nvPr/>
        </p:nvCxnSpPr>
        <p:spPr>
          <a:xfrm>
            <a:off x="4950008" y="3191057"/>
            <a:ext cx="2447637" cy="0"/>
          </a:xfrm>
          <a:prstGeom prst="straightConnector1">
            <a:avLst/>
          </a:prstGeom>
          <a:noFill/>
          <a:ln cap="flat" cmpd="sng" w="53975">
            <a:solidFill>
              <a:schemeClr val="accent1"/>
            </a:solidFill>
            <a:prstDash val="solid"/>
            <a:miter lim="800000"/>
            <a:headEnd len="med" w="med" type="none"/>
            <a:tailEnd len="lg" w="lg" type="triangle"/>
          </a:ln>
        </p:spPr>
      </p:cxnSp>
      <p:sp>
        <p:nvSpPr>
          <p:cNvPr id="227" name="Shape 227"/>
          <p:cNvSpPr txBox="1"/>
          <p:nvPr/>
        </p:nvSpPr>
        <p:spPr>
          <a:xfrm>
            <a:off x="1596278" y="2261355"/>
            <a:ext cx="231832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 Configuration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Shape 228"/>
          <p:cNvSpPr txBox="1"/>
          <p:nvPr/>
        </p:nvSpPr>
        <p:spPr>
          <a:xfrm>
            <a:off x="5513150" y="2630687"/>
            <a:ext cx="152514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MBB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Shape 229"/>
          <p:cNvSpPr txBox="1"/>
          <p:nvPr/>
        </p:nvSpPr>
        <p:spPr>
          <a:xfrm>
            <a:off x="8325206" y="1888252"/>
            <a:ext cx="247566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Intermediate Configuration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Shape 230"/>
          <p:cNvSpPr/>
          <p:nvPr/>
        </p:nvSpPr>
        <p:spPr>
          <a:xfrm>
            <a:off x="7767936" y="1825625"/>
            <a:ext cx="3592945" cy="2198132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1" name="Shape 2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27290" y="2226806"/>
            <a:ext cx="2924175" cy="1704975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Shape 232"/>
          <p:cNvSpPr txBox="1"/>
          <p:nvPr/>
        </p:nvSpPr>
        <p:spPr>
          <a:xfrm>
            <a:off x="8274253" y="5797833"/>
            <a:ext cx="335374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Intermediate Configurations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Shape 233"/>
          <p:cNvSpPr/>
          <p:nvPr/>
        </p:nvSpPr>
        <p:spPr>
          <a:xfrm>
            <a:off x="7767936" y="5548032"/>
            <a:ext cx="3592945" cy="942568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4" name="Shape 234"/>
          <p:cNvCxnSpPr/>
          <p:nvPr/>
        </p:nvCxnSpPr>
        <p:spPr>
          <a:xfrm>
            <a:off x="9564408" y="4268273"/>
            <a:ext cx="1" cy="1104364"/>
          </a:xfrm>
          <a:prstGeom prst="straightConnector1">
            <a:avLst/>
          </a:prstGeom>
          <a:noFill/>
          <a:ln cap="flat" cmpd="sng" w="53975">
            <a:solidFill>
              <a:schemeClr val="accent1"/>
            </a:solidFill>
            <a:prstDash val="solid"/>
            <a:miter lim="800000"/>
            <a:headEnd len="med" w="med" type="none"/>
            <a:tailEnd len="lg" w="lg" type="triangle"/>
          </a:ln>
        </p:spPr>
      </p:cxnSp>
      <p:cxnSp>
        <p:nvCxnSpPr>
          <p:cNvPr id="235" name="Shape 235"/>
          <p:cNvCxnSpPr/>
          <p:nvPr/>
        </p:nvCxnSpPr>
        <p:spPr>
          <a:xfrm rot="10800000">
            <a:off x="5033819" y="6053674"/>
            <a:ext cx="2536190" cy="0"/>
          </a:xfrm>
          <a:prstGeom prst="straightConnector1">
            <a:avLst/>
          </a:prstGeom>
          <a:noFill/>
          <a:ln cap="flat" cmpd="sng" w="53975">
            <a:solidFill>
              <a:schemeClr val="accent1"/>
            </a:solidFill>
            <a:prstDash val="solid"/>
            <a:miter lim="800000"/>
            <a:headEnd len="med" w="med" type="none"/>
            <a:tailEnd len="lg" w="lg" type="triangle"/>
          </a:ln>
        </p:spPr>
      </p:cxnSp>
      <p:sp>
        <p:nvSpPr>
          <p:cNvPr id="236" name="Shape 23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Compact model (Klopfenstein 2008)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1042" r="0" t="-224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pic>
        <p:nvPicPr>
          <p:cNvPr id="243" name="Shape 24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40666" y="3871985"/>
            <a:ext cx="7410450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Shape 244"/>
          <p:cNvSpPr/>
          <p:nvPr/>
        </p:nvSpPr>
        <p:spPr>
          <a:xfrm>
            <a:off x="6528614" y="2317346"/>
            <a:ext cx="2375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5" name="Shape 24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048459" y="5176838"/>
            <a:ext cx="1381125" cy="1000125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Shape 24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Shape 2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1682" y="2294230"/>
            <a:ext cx="6191250" cy="4200525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Shape 25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Compact model (Klopfenstein 2008) (II)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Shape 253"/>
          <p:cNvSpPr txBox="1"/>
          <p:nvPr>
            <p:ph idx="1" type="body"/>
          </p:nvPr>
        </p:nvSpPr>
        <p:spPr>
          <a:xfrm>
            <a:off x="838200" y="1825625"/>
            <a:ext cx="2200564" cy="4003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b="0" i="0" lang="en-US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Constraints:</a:t>
            </a:r>
            <a:endParaRPr b="0" i="0" sz="259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Shape 254"/>
          <p:cNvSpPr/>
          <p:nvPr/>
        </p:nvSpPr>
        <p:spPr>
          <a:xfrm>
            <a:off x="1006764" y="2225964"/>
            <a:ext cx="10649527" cy="1616363"/>
          </a:xfrm>
          <a:prstGeom prst="rect">
            <a:avLst/>
          </a:prstGeom>
          <a:noFill/>
          <a:ln cap="flat" cmpd="sng" w="47625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Shape 255"/>
          <p:cNvSpPr txBox="1"/>
          <p:nvPr/>
        </p:nvSpPr>
        <p:spPr>
          <a:xfrm>
            <a:off x="7407852" y="2737995"/>
            <a:ext cx="405707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Flow conservation</a:t>
            </a:r>
            <a:endParaRPr sz="24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Shape 256"/>
          <p:cNvSpPr/>
          <p:nvPr/>
        </p:nvSpPr>
        <p:spPr>
          <a:xfrm>
            <a:off x="1006764" y="3842327"/>
            <a:ext cx="10649527" cy="738909"/>
          </a:xfrm>
          <a:prstGeom prst="rect">
            <a:avLst/>
          </a:prstGeom>
          <a:noFill/>
          <a:ln cap="flat" cmpd="sng" w="47625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Shape 257"/>
          <p:cNvSpPr txBox="1"/>
          <p:nvPr/>
        </p:nvSpPr>
        <p:spPr>
          <a:xfrm>
            <a:off x="7407851" y="3932828"/>
            <a:ext cx="405707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Capacity constraints</a:t>
            </a:r>
            <a:endParaRPr sz="24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Shape 258"/>
          <p:cNvSpPr/>
          <p:nvPr/>
        </p:nvSpPr>
        <p:spPr>
          <a:xfrm>
            <a:off x="1006764" y="4581236"/>
            <a:ext cx="10649527" cy="1154546"/>
          </a:xfrm>
          <a:prstGeom prst="rect">
            <a:avLst/>
          </a:prstGeom>
          <a:noFill/>
          <a:ln cap="flat" cmpd="sng" w="47625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Shape 259"/>
          <p:cNvSpPr txBox="1"/>
          <p:nvPr/>
        </p:nvSpPr>
        <p:spPr>
          <a:xfrm>
            <a:off x="7407850" y="4816023"/>
            <a:ext cx="405707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At most 1 reroute per action</a:t>
            </a:r>
            <a:endParaRPr sz="24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Shape 26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Column Generation Model 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Shape 26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1039" r="0" t="-2239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67" name="Shape 26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Column Generation Model (Master) (I)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x="838200" y="1690688"/>
            <a:ext cx="10515600" cy="45059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1042" r="0" t="-297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pic>
        <p:nvPicPr>
          <p:cNvPr id="274" name="Shape 27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245889" y="5401830"/>
            <a:ext cx="1809750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275" name="Shape 27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Column Generation Model (Master)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838200" y="1393537"/>
            <a:ext cx="2172855" cy="5943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Constraints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2" name="Shape 28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8296" y="1846264"/>
            <a:ext cx="7058025" cy="4533900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Shape 283"/>
          <p:cNvSpPr/>
          <p:nvPr/>
        </p:nvSpPr>
        <p:spPr>
          <a:xfrm>
            <a:off x="678296" y="1910918"/>
            <a:ext cx="11356686" cy="906173"/>
          </a:xfrm>
          <a:prstGeom prst="rect">
            <a:avLst/>
          </a:prstGeom>
          <a:noFill/>
          <a:ln cap="flat" cmpd="sng" w="47625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Shape 284"/>
          <p:cNvSpPr txBox="1"/>
          <p:nvPr/>
        </p:nvSpPr>
        <p:spPr>
          <a:xfrm>
            <a:off x="7736321" y="2043257"/>
            <a:ext cx="437514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At most 1 rerouting per time slot</a:t>
            </a:r>
            <a:endParaRPr sz="24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Shape 285"/>
          <p:cNvSpPr/>
          <p:nvPr/>
        </p:nvSpPr>
        <p:spPr>
          <a:xfrm>
            <a:off x="678296" y="2816730"/>
            <a:ext cx="11356686" cy="1736797"/>
          </a:xfrm>
          <a:prstGeom prst="rect">
            <a:avLst/>
          </a:prstGeom>
          <a:noFill/>
          <a:ln cap="flat" cmpd="sng" w="47625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Shape 286"/>
          <p:cNvSpPr txBox="1"/>
          <p:nvPr/>
        </p:nvSpPr>
        <p:spPr>
          <a:xfrm>
            <a:off x="7736321" y="2890467"/>
            <a:ext cx="437514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Capacity is never exceeded</a:t>
            </a:r>
            <a:endParaRPr sz="24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Shape 287"/>
          <p:cNvSpPr txBox="1"/>
          <p:nvPr/>
        </p:nvSpPr>
        <p:spPr>
          <a:xfrm>
            <a:off x="7736321" y="3651549"/>
            <a:ext cx="4375149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Capacity is updated from previous configuration</a:t>
            </a:r>
            <a:endParaRPr sz="24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Shape 288"/>
          <p:cNvSpPr/>
          <p:nvPr/>
        </p:nvSpPr>
        <p:spPr>
          <a:xfrm>
            <a:off x="678296" y="4552086"/>
            <a:ext cx="11356686" cy="907254"/>
          </a:xfrm>
          <a:prstGeom prst="rect">
            <a:avLst/>
          </a:prstGeom>
          <a:noFill/>
          <a:ln cap="flat" cmpd="sng" w="47625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/>
          <p:nvPr/>
        </p:nvSpPr>
        <p:spPr>
          <a:xfrm>
            <a:off x="7573819" y="4774880"/>
            <a:ext cx="453765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At most 1 rerouting per connection</a:t>
            </a:r>
            <a:endParaRPr sz="24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Shape 29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Column Generation Model (Pricing Problem)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718127" y="1528543"/>
            <a:ext cx="3821954" cy="4307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b="0" i="0" lang="en-US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Elementary Pricing PP</a:t>
            </a:r>
            <a:r>
              <a:rPr b="0" baseline="-25000" i="0" lang="en-US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b="0" i="0" lang="en-US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  <a:p>
            <a:pPr indent="-64135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r>
              <a:t/>
            </a:r>
            <a:endParaRPr b="0" i="0" sz="259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7" name="Shape 29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60154" y="1411289"/>
            <a:ext cx="7000033" cy="1599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Shape 29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4873" y="2346470"/>
            <a:ext cx="6714836" cy="4511530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Shape 299"/>
          <p:cNvSpPr/>
          <p:nvPr/>
        </p:nvSpPr>
        <p:spPr>
          <a:xfrm>
            <a:off x="410441" y="5166562"/>
            <a:ext cx="11356686" cy="771523"/>
          </a:xfrm>
          <a:prstGeom prst="rect">
            <a:avLst/>
          </a:prstGeom>
          <a:noFill/>
          <a:ln cap="flat" cmpd="sng" w="47625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Shape 300"/>
          <p:cNvSpPr txBox="1"/>
          <p:nvPr/>
        </p:nvSpPr>
        <p:spPr>
          <a:xfrm>
            <a:off x="7391978" y="5248275"/>
            <a:ext cx="437514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At most 1 rerouting per time slot</a:t>
            </a:r>
            <a:endParaRPr sz="24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Shape 301"/>
          <p:cNvSpPr/>
          <p:nvPr/>
        </p:nvSpPr>
        <p:spPr>
          <a:xfrm>
            <a:off x="410441" y="3837855"/>
            <a:ext cx="11356686" cy="774267"/>
          </a:xfrm>
          <a:prstGeom prst="rect">
            <a:avLst/>
          </a:prstGeom>
          <a:noFill/>
          <a:ln cap="flat" cmpd="sng" w="47625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Shape 302"/>
          <p:cNvSpPr txBox="1"/>
          <p:nvPr/>
        </p:nvSpPr>
        <p:spPr>
          <a:xfrm>
            <a:off x="7406410" y="4015520"/>
            <a:ext cx="437514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Self-looping avoidance</a:t>
            </a:r>
            <a:endParaRPr sz="24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Shape 303"/>
          <p:cNvSpPr/>
          <p:nvPr/>
        </p:nvSpPr>
        <p:spPr>
          <a:xfrm>
            <a:off x="410441" y="4612123"/>
            <a:ext cx="11356686" cy="546100"/>
          </a:xfrm>
          <a:prstGeom prst="rect">
            <a:avLst/>
          </a:prstGeom>
          <a:noFill/>
          <a:ln cap="flat" cmpd="sng" w="47625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Shape 304"/>
          <p:cNvSpPr txBox="1"/>
          <p:nvPr/>
        </p:nvSpPr>
        <p:spPr>
          <a:xfrm>
            <a:off x="7406410" y="4531230"/>
            <a:ext cx="437514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Only new path of rereouted connection is considered</a:t>
            </a:r>
            <a:endParaRPr sz="20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Shape 30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" name="Shape 310"/>
          <p:cNvPicPr preferRelativeResize="0"/>
          <p:nvPr/>
        </p:nvPicPr>
        <p:blipFill rotWithShape="1">
          <a:blip r:embed="rId3">
            <a:alphaModFix/>
          </a:blip>
          <a:srcRect b="0" l="31519" r="0" t="50063"/>
          <a:stretch/>
        </p:blipFill>
        <p:spPr>
          <a:xfrm>
            <a:off x="5450654" y="1574873"/>
            <a:ext cx="4793673" cy="798872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Shape 311"/>
          <p:cNvPicPr preferRelativeResize="0"/>
          <p:nvPr/>
        </p:nvPicPr>
        <p:blipFill rotWithShape="1">
          <a:blip r:embed="rId3">
            <a:alphaModFix/>
          </a:blip>
          <a:srcRect b="46473" l="0" r="31024" t="0"/>
          <a:stretch/>
        </p:blipFill>
        <p:spPr>
          <a:xfrm>
            <a:off x="473382" y="1517433"/>
            <a:ext cx="4828292" cy="856312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Shape 3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Pricing Problem Reduction 1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3" name="Shape 313"/>
          <p:cNvPicPr preferRelativeResize="0"/>
          <p:nvPr/>
        </p:nvPicPr>
        <p:blipFill rotWithShape="1">
          <a:blip r:embed="rId4">
            <a:alphaModFix/>
          </a:blip>
          <a:srcRect b="78167" l="0" r="0" t="0"/>
          <a:stretch/>
        </p:blipFill>
        <p:spPr>
          <a:xfrm>
            <a:off x="613209" y="2539998"/>
            <a:ext cx="7773326" cy="979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Shape 314"/>
          <p:cNvPicPr preferRelativeResize="0"/>
          <p:nvPr/>
        </p:nvPicPr>
        <p:blipFill rotWithShape="1">
          <a:blip r:embed="rId4">
            <a:alphaModFix/>
          </a:blip>
          <a:srcRect b="0" l="0" r="0" t="32338"/>
          <a:stretch/>
        </p:blipFill>
        <p:spPr>
          <a:xfrm>
            <a:off x="86735" y="3519054"/>
            <a:ext cx="7773326" cy="3034147"/>
          </a:xfrm>
          <a:prstGeom prst="rect">
            <a:avLst/>
          </a:prstGeom>
          <a:noFill/>
          <a:ln>
            <a:noFill/>
          </a:ln>
        </p:spPr>
      </p:pic>
      <p:sp>
        <p:nvSpPr>
          <p:cNvPr id="315" name="Shape 315"/>
          <p:cNvSpPr/>
          <p:nvPr/>
        </p:nvSpPr>
        <p:spPr>
          <a:xfrm>
            <a:off x="3546765" y="1381342"/>
            <a:ext cx="1754909" cy="1158656"/>
          </a:xfrm>
          <a:prstGeom prst="ellipse">
            <a:avLst/>
          </a:prstGeom>
          <a:noFill/>
          <a:ln cap="flat" cmpd="sng" w="25400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Shape 316"/>
          <p:cNvSpPr/>
          <p:nvPr/>
        </p:nvSpPr>
        <p:spPr>
          <a:xfrm>
            <a:off x="6405419" y="1328921"/>
            <a:ext cx="1754909" cy="1158656"/>
          </a:xfrm>
          <a:prstGeom prst="ellipse">
            <a:avLst/>
          </a:prstGeom>
          <a:noFill/>
          <a:ln cap="flat" cmpd="sng" w="25400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Shape 31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Pricing Problem Reduction 2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3" name="Shape 3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4790" y="2343054"/>
            <a:ext cx="7981950" cy="1228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Shape 324"/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78167" l="0" r="0" t="0"/>
          <a:stretch/>
        </p:blipFill>
        <p:spPr>
          <a:xfrm>
            <a:off x="838200" y="1343074"/>
            <a:ext cx="7717993" cy="97207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Shape 3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85881" y="4607215"/>
            <a:ext cx="4191000" cy="105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Shape 326"/>
          <p:cNvPicPr preferRelativeResize="0"/>
          <p:nvPr/>
        </p:nvPicPr>
        <p:blipFill rotWithShape="1">
          <a:blip r:embed="rId4">
            <a:alphaModFix/>
          </a:blip>
          <a:srcRect b="0" l="0" r="0" t="32338"/>
          <a:stretch/>
        </p:blipFill>
        <p:spPr>
          <a:xfrm>
            <a:off x="4486680" y="3879273"/>
            <a:ext cx="7631343" cy="2978727"/>
          </a:xfrm>
          <a:prstGeom prst="rect">
            <a:avLst/>
          </a:prstGeom>
          <a:noFill/>
          <a:ln>
            <a:noFill/>
          </a:ln>
        </p:spPr>
      </p:pic>
      <p:sp>
        <p:nvSpPr>
          <p:cNvPr id="327" name="Shape 327"/>
          <p:cNvSpPr txBox="1"/>
          <p:nvPr/>
        </p:nvSpPr>
        <p:spPr>
          <a:xfrm>
            <a:off x="4376881" y="4862347"/>
            <a:ext cx="88669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s.t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Shape 328"/>
          <p:cNvSpPr/>
          <p:nvPr/>
        </p:nvSpPr>
        <p:spPr>
          <a:xfrm>
            <a:off x="185881" y="3722255"/>
            <a:ext cx="11932142" cy="3066472"/>
          </a:xfrm>
          <a:prstGeom prst="rect">
            <a:avLst/>
          </a:prstGeom>
          <a:noFill/>
          <a:ln cap="flat" cmpd="sng" w="57150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Shape 329"/>
          <p:cNvSpPr/>
          <p:nvPr/>
        </p:nvSpPr>
        <p:spPr>
          <a:xfrm>
            <a:off x="8478982" y="6410036"/>
            <a:ext cx="914400" cy="3786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Shape 33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Outline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Network reconfiguration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Elastic Flexible Bandwidth Network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Reconfiguration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Progressive MBB Reconfiguration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Compact model (Klopfenstein 2008)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CG model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endParaRPr/>
          </a:p>
          <a:p>
            <a:pPr indent="-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Solution Process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Shape 33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7" name="Shape 3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50867" y="1748631"/>
            <a:ext cx="7934325" cy="4505325"/>
          </a:xfrm>
          <a:prstGeom prst="rect">
            <a:avLst/>
          </a:prstGeom>
          <a:noFill/>
          <a:ln>
            <a:noFill/>
          </a:ln>
        </p:spPr>
      </p:pic>
      <p:sp>
        <p:nvSpPr>
          <p:cNvPr id="338" name="Shape 338"/>
          <p:cNvSpPr/>
          <p:nvPr/>
        </p:nvSpPr>
        <p:spPr>
          <a:xfrm>
            <a:off x="1358283" y="1473693"/>
            <a:ext cx="2077375" cy="949911"/>
          </a:xfrm>
          <a:prstGeom prst="ellipse">
            <a:avLst/>
          </a:prstGeom>
          <a:noFill/>
          <a:ln cap="flat" cmpd="sng" w="28575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Shape 33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Comparison with Klopfenstein’s model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5" name="Shape 34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4748" y="1794205"/>
            <a:ext cx="11002503" cy="3338512"/>
          </a:xfrm>
          <a:prstGeom prst="rect">
            <a:avLst/>
          </a:prstGeom>
          <a:noFill/>
          <a:ln>
            <a:noFill/>
          </a:ln>
        </p:spPr>
      </p:pic>
      <p:sp>
        <p:nvSpPr>
          <p:cNvPr id="346" name="Shape 346"/>
          <p:cNvSpPr/>
          <p:nvPr/>
        </p:nvSpPr>
        <p:spPr>
          <a:xfrm>
            <a:off x="1570008" y="4528868"/>
            <a:ext cx="3174520" cy="646981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Shape 347"/>
          <p:cNvSpPr/>
          <p:nvPr/>
        </p:nvSpPr>
        <p:spPr>
          <a:xfrm>
            <a:off x="4597879" y="4528867"/>
            <a:ext cx="992037" cy="646981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8" name="Shape 348"/>
          <p:cNvSpPr/>
          <p:nvPr/>
        </p:nvSpPr>
        <p:spPr>
          <a:xfrm>
            <a:off x="5336875" y="4528866"/>
            <a:ext cx="3280912" cy="646981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Shape 349"/>
          <p:cNvSpPr/>
          <p:nvPr/>
        </p:nvSpPr>
        <p:spPr>
          <a:xfrm>
            <a:off x="8316339" y="4528865"/>
            <a:ext cx="3280912" cy="646981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0" name="Shape 35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 of Initial Configurations &amp;</a:t>
            </a:r>
            <a:b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Overall # of Configurations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6" name="Shape 35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2155851"/>
            <a:ext cx="10515600" cy="2387035"/>
          </a:xfrm>
          <a:prstGeom prst="rect">
            <a:avLst/>
          </a:prstGeom>
          <a:noFill/>
          <a:ln>
            <a:noFill/>
          </a:ln>
        </p:spPr>
      </p:pic>
      <p:sp>
        <p:nvSpPr>
          <p:cNvPr id="357" name="Shape 357"/>
          <p:cNvSpPr/>
          <p:nvPr/>
        </p:nvSpPr>
        <p:spPr>
          <a:xfrm>
            <a:off x="1593861" y="2743200"/>
            <a:ext cx="3054029" cy="2130728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Shape 358"/>
          <p:cNvSpPr/>
          <p:nvPr/>
        </p:nvSpPr>
        <p:spPr>
          <a:xfrm>
            <a:off x="4496120" y="2743200"/>
            <a:ext cx="3955421" cy="2024109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9" name="Shape 359"/>
          <p:cNvSpPr/>
          <p:nvPr/>
        </p:nvSpPr>
        <p:spPr>
          <a:xfrm>
            <a:off x="8223886" y="2743200"/>
            <a:ext cx="3254941" cy="2130728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Shape 36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# Rerouting and Accuracy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6" name="Shape 36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7" name="Shape 36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8263" y="1690688"/>
            <a:ext cx="11115675" cy="3305175"/>
          </a:xfrm>
          <a:prstGeom prst="rect">
            <a:avLst/>
          </a:prstGeom>
          <a:noFill/>
          <a:ln>
            <a:noFill/>
          </a:ln>
        </p:spPr>
      </p:pic>
      <p:sp>
        <p:nvSpPr>
          <p:cNvPr id="368" name="Shape 368"/>
          <p:cNvSpPr/>
          <p:nvPr/>
        </p:nvSpPr>
        <p:spPr>
          <a:xfrm>
            <a:off x="1593861" y="2743200"/>
            <a:ext cx="3359879" cy="23876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9" name="Shape 369"/>
          <p:cNvSpPr/>
          <p:nvPr/>
        </p:nvSpPr>
        <p:spPr>
          <a:xfrm>
            <a:off x="4651898" y="2743200"/>
            <a:ext cx="3719745" cy="23876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0" name="Shape 370"/>
          <p:cNvSpPr/>
          <p:nvPr/>
        </p:nvSpPr>
        <p:spPr>
          <a:xfrm>
            <a:off x="8087558" y="2743200"/>
            <a:ext cx="3559946" cy="23876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1" name="Shape 37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Defragmentation Performance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" name="Shape 37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8" name="Shape 37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409" y="2508747"/>
            <a:ext cx="12192000" cy="3260934"/>
          </a:xfrm>
          <a:prstGeom prst="rect">
            <a:avLst/>
          </a:prstGeom>
          <a:noFill/>
          <a:ln>
            <a:noFill/>
          </a:ln>
        </p:spPr>
      </p:pic>
      <p:sp>
        <p:nvSpPr>
          <p:cNvPr id="379" name="Shape 37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Elastic Flexible Bandwidth Network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838200" y="1825625"/>
            <a:ext cx="588532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Granularity is significantly small or continuous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Elastic Optical Network (EON) (12.5 GHZ – 6.25 GHZ)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MPLS network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Software defined network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continuous and contiguous conditions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result for elastic optical network" id="100" name="Shape 10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10162" y="1963271"/>
            <a:ext cx="5483226" cy="3523129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Shape 10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Network Reconfiguration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Break Before Make ( Project 1)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Before Break ( Project 2)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 txBox="1"/>
          <p:nvPr/>
        </p:nvSpPr>
        <p:spPr>
          <a:xfrm>
            <a:off x="1372987" y="3060340"/>
            <a:ext cx="231832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 Configuration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1002725" y="3089058"/>
            <a:ext cx="3592945" cy="2198132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7960020" y="3027570"/>
            <a:ext cx="231832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Configuration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111"/>
          <p:cNvSpPr/>
          <p:nvPr/>
        </p:nvSpPr>
        <p:spPr>
          <a:xfrm>
            <a:off x="7322710" y="3056288"/>
            <a:ext cx="3592945" cy="2198132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2" name="Shape 112"/>
          <p:cNvCxnSpPr/>
          <p:nvPr/>
        </p:nvCxnSpPr>
        <p:spPr>
          <a:xfrm>
            <a:off x="4698888" y="4155354"/>
            <a:ext cx="2447637" cy="0"/>
          </a:xfrm>
          <a:prstGeom prst="straightConnector1">
            <a:avLst/>
          </a:prstGeom>
          <a:noFill/>
          <a:ln cap="flat" cmpd="sng" w="53975">
            <a:solidFill>
              <a:schemeClr val="accent1"/>
            </a:solidFill>
            <a:prstDash val="solid"/>
            <a:miter lim="800000"/>
            <a:headEnd len="med" w="med" type="none"/>
            <a:tailEnd len="lg" w="lg" type="triangle"/>
          </a:ln>
        </p:spPr>
      </p:cxnSp>
      <p:sp>
        <p:nvSpPr>
          <p:cNvPr id="113" name="Shape 113"/>
          <p:cNvSpPr txBox="1"/>
          <p:nvPr/>
        </p:nvSpPr>
        <p:spPr>
          <a:xfrm>
            <a:off x="4723365" y="3637797"/>
            <a:ext cx="24677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Reconfiguring Process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Shape 1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10547" y="3056288"/>
            <a:ext cx="2515479" cy="5320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4526" y="3458390"/>
            <a:ext cx="2705100" cy="153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821911" y="3396902"/>
            <a:ext cx="2447925" cy="1495425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MBB Reconfiguration 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Before Break: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1703972" y="3544094"/>
            <a:ext cx="430305" cy="4572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5229300" y="4381712"/>
            <a:ext cx="430305" cy="4572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8892651" y="3544094"/>
            <a:ext cx="430305" cy="4572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5229300" y="2586461"/>
            <a:ext cx="430305" cy="4572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8" name="Shape 128"/>
          <p:cNvCxnSpPr>
            <a:stCxn id="124" idx="5"/>
            <a:endCxn id="125" idx="2"/>
          </p:cNvCxnSpPr>
          <p:nvPr/>
        </p:nvCxnSpPr>
        <p:spPr>
          <a:xfrm>
            <a:off x="2071260" y="3934339"/>
            <a:ext cx="3158100" cy="6759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29" name="Shape 129"/>
          <p:cNvCxnSpPr>
            <a:stCxn id="124" idx="7"/>
            <a:endCxn id="127" idx="2"/>
          </p:cNvCxnSpPr>
          <p:nvPr/>
        </p:nvCxnSpPr>
        <p:spPr>
          <a:xfrm flipH="1" rot="10800000">
            <a:off x="2071260" y="2815150"/>
            <a:ext cx="3158100" cy="7959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30" name="Shape 130"/>
          <p:cNvCxnSpPr>
            <a:stCxn id="125" idx="0"/>
            <a:endCxn id="127" idx="4"/>
          </p:cNvCxnSpPr>
          <p:nvPr/>
        </p:nvCxnSpPr>
        <p:spPr>
          <a:xfrm rot="10800000">
            <a:off x="5444453" y="3043712"/>
            <a:ext cx="0" cy="133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31" name="Shape 131"/>
          <p:cNvCxnSpPr>
            <a:stCxn id="126" idx="1"/>
            <a:endCxn id="127" idx="6"/>
          </p:cNvCxnSpPr>
          <p:nvPr/>
        </p:nvCxnSpPr>
        <p:spPr>
          <a:xfrm rot="10800000">
            <a:off x="5659567" y="2815150"/>
            <a:ext cx="3296100" cy="7959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32" name="Shape 13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MBB Reconfiguration 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Before Break: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Shape 139"/>
          <p:cNvSpPr/>
          <p:nvPr/>
        </p:nvSpPr>
        <p:spPr>
          <a:xfrm>
            <a:off x="1703972" y="3544094"/>
            <a:ext cx="430305" cy="4572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Shape 140"/>
          <p:cNvSpPr/>
          <p:nvPr/>
        </p:nvSpPr>
        <p:spPr>
          <a:xfrm>
            <a:off x="5229300" y="4381712"/>
            <a:ext cx="430305" cy="4572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Shape 141"/>
          <p:cNvSpPr/>
          <p:nvPr/>
        </p:nvSpPr>
        <p:spPr>
          <a:xfrm>
            <a:off x="8892651" y="3544094"/>
            <a:ext cx="430305" cy="4572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5229300" y="2586461"/>
            <a:ext cx="430305" cy="4572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cxnSp>
        <p:nvCxnSpPr>
          <p:cNvPr id="143" name="Shape 143"/>
          <p:cNvCxnSpPr>
            <a:stCxn id="139" idx="5"/>
            <a:endCxn id="140" idx="2"/>
          </p:cNvCxnSpPr>
          <p:nvPr/>
        </p:nvCxnSpPr>
        <p:spPr>
          <a:xfrm>
            <a:off x="2071260" y="3934339"/>
            <a:ext cx="3158100" cy="675900"/>
          </a:xfrm>
          <a:prstGeom prst="straightConnector1">
            <a:avLst/>
          </a:prstGeom>
          <a:noFill/>
          <a:ln cap="flat" cmpd="sng" w="50800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44" name="Shape 144"/>
          <p:cNvCxnSpPr>
            <a:endCxn id="142" idx="4"/>
          </p:cNvCxnSpPr>
          <p:nvPr/>
        </p:nvCxnSpPr>
        <p:spPr>
          <a:xfrm rot="10800000">
            <a:off x="5444453" y="3043661"/>
            <a:ext cx="0" cy="1338000"/>
          </a:xfrm>
          <a:prstGeom prst="straightConnector1">
            <a:avLst/>
          </a:prstGeom>
          <a:noFill/>
          <a:ln cap="flat" cmpd="sng" w="50800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45" name="Shape 145"/>
          <p:cNvCxnSpPr>
            <a:stCxn id="141" idx="1"/>
            <a:endCxn id="142" idx="6"/>
          </p:cNvCxnSpPr>
          <p:nvPr/>
        </p:nvCxnSpPr>
        <p:spPr>
          <a:xfrm rot="10800000">
            <a:off x="5659567" y="2815150"/>
            <a:ext cx="3296100" cy="795900"/>
          </a:xfrm>
          <a:prstGeom prst="straightConnector1">
            <a:avLst/>
          </a:prstGeom>
          <a:noFill/>
          <a:ln cap="flat" cmpd="sng" w="50800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46" name="Shape 146"/>
          <p:cNvCxnSpPr/>
          <p:nvPr/>
        </p:nvCxnSpPr>
        <p:spPr>
          <a:xfrm flipH="1" rot="10800000">
            <a:off x="2071260" y="2815061"/>
            <a:ext cx="3158040" cy="795988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47" name="Shape 14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MBB Reconfiguration 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Before Break: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Shape 154"/>
          <p:cNvSpPr/>
          <p:nvPr/>
        </p:nvSpPr>
        <p:spPr>
          <a:xfrm>
            <a:off x="1703972" y="3544094"/>
            <a:ext cx="430305" cy="4572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/>
          <p:nvPr/>
        </p:nvSpPr>
        <p:spPr>
          <a:xfrm>
            <a:off x="5229300" y="4381712"/>
            <a:ext cx="430305" cy="4572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8892651" y="3544094"/>
            <a:ext cx="430305" cy="4572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5229300" y="2586461"/>
            <a:ext cx="430305" cy="4572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8" name="Shape 158"/>
          <p:cNvCxnSpPr>
            <a:stCxn id="154" idx="5"/>
            <a:endCxn id="155" idx="2"/>
          </p:cNvCxnSpPr>
          <p:nvPr/>
        </p:nvCxnSpPr>
        <p:spPr>
          <a:xfrm>
            <a:off x="2071260" y="3934339"/>
            <a:ext cx="3158100" cy="6759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59" name="Shape 159"/>
          <p:cNvCxnSpPr>
            <a:stCxn id="154" idx="7"/>
            <a:endCxn id="157" idx="2"/>
          </p:cNvCxnSpPr>
          <p:nvPr/>
        </p:nvCxnSpPr>
        <p:spPr>
          <a:xfrm flipH="1" rot="10800000">
            <a:off x="2071260" y="2815150"/>
            <a:ext cx="3158100" cy="7959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60" name="Shape 160"/>
          <p:cNvCxnSpPr>
            <a:stCxn id="155" idx="0"/>
            <a:endCxn id="157" idx="4"/>
          </p:cNvCxnSpPr>
          <p:nvPr/>
        </p:nvCxnSpPr>
        <p:spPr>
          <a:xfrm rot="10800000">
            <a:off x="5444453" y="3043712"/>
            <a:ext cx="0" cy="133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61" name="Shape 161"/>
          <p:cNvCxnSpPr>
            <a:stCxn id="156" idx="1"/>
            <a:endCxn id="157" idx="6"/>
          </p:cNvCxnSpPr>
          <p:nvPr/>
        </p:nvCxnSpPr>
        <p:spPr>
          <a:xfrm rot="10800000">
            <a:off x="5659567" y="2815150"/>
            <a:ext cx="3296100" cy="7959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62" name="Shape 162"/>
          <p:cNvCxnSpPr>
            <a:stCxn id="154" idx="7"/>
            <a:endCxn id="157" idx="2"/>
          </p:cNvCxnSpPr>
          <p:nvPr/>
        </p:nvCxnSpPr>
        <p:spPr>
          <a:xfrm flipH="1" rot="10800000">
            <a:off x="2071260" y="2815150"/>
            <a:ext cx="3158100" cy="795900"/>
          </a:xfrm>
          <a:prstGeom prst="straightConnector1">
            <a:avLst/>
          </a:prstGeom>
          <a:noFill/>
          <a:ln cap="flat" cmpd="sng" w="50800">
            <a:solidFill>
              <a:srgbClr val="00B05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63" name="Shape 163"/>
          <p:cNvCxnSpPr>
            <a:stCxn id="156" idx="1"/>
            <a:endCxn id="157" idx="6"/>
          </p:cNvCxnSpPr>
          <p:nvPr/>
        </p:nvCxnSpPr>
        <p:spPr>
          <a:xfrm rot="10800000">
            <a:off x="5659567" y="2815150"/>
            <a:ext cx="3296100" cy="795900"/>
          </a:xfrm>
          <a:prstGeom prst="straightConnector1">
            <a:avLst/>
          </a:prstGeom>
          <a:noFill/>
          <a:ln cap="flat" cmpd="sng" w="50800">
            <a:solidFill>
              <a:srgbClr val="00B05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64" name="Shape 16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MBB Reconfiguration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Before Break: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Shape 171"/>
          <p:cNvSpPr/>
          <p:nvPr/>
        </p:nvSpPr>
        <p:spPr>
          <a:xfrm>
            <a:off x="1703972" y="3544094"/>
            <a:ext cx="430305" cy="4572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Shape 172"/>
          <p:cNvSpPr/>
          <p:nvPr/>
        </p:nvSpPr>
        <p:spPr>
          <a:xfrm>
            <a:off x="5229300" y="4381712"/>
            <a:ext cx="430305" cy="4572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8892651" y="3544094"/>
            <a:ext cx="430305" cy="4572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5229300" y="2586461"/>
            <a:ext cx="430305" cy="4572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42719B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5" name="Shape 175"/>
          <p:cNvCxnSpPr>
            <a:stCxn id="171" idx="5"/>
            <a:endCxn id="172" idx="2"/>
          </p:cNvCxnSpPr>
          <p:nvPr/>
        </p:nvCxnSpPr>
        <p:spPr>
          <a:xfrm>
            <a:off x="2071260" y="3934339"/>
            <a:ext cx="3158100" cy="6759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6" name="Shape 176"/>
          <p:cNvCxnSpPr>
            <a:stCxn id="171" idx="7"/>
            <a:endCxn id="174" idx="2"/>
          </p:cNvCxnSpPr>
          <p:nvPr/>
        </p:nvCxnSpPr>
        <p:spPr>
          <a:xfrm flipH="1" rot="10800000">
            <a:off x="2071260" y="2815150"/>
            <a:ext cx="3158100" cy="7959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7" name="Shape 177"/>
          <p:cNvCxnSpPr>
            <a:stCxn id="172" idx="0"/>
            <a:endCxn id="174" idx="4"/>
          </p:cNvCxnSpPr>
          <p:nvPr/>
        </p:nvCxnSpPr>
        <p:spPr>
          <a:xfrm rot="10800000">
            <a:off x="5444453" y="3043712"/>
            <a:ext cx="0" cy="133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8" name="Shape 178"/>
          <p:cNvCxnSpPr>
            <a:stCxn id="173" idx="1"/>
            <a:endCxn id="174" idx="6"/>
          </p:cNvCxnSpPr>
          <p:nvPr/>
        </p:nvCxnSpPr>
        <p:spPr>
          <a:xfrm rot="10800000">
            <a:off x="5659567" y="2815150"/>
            <a:ext cx="3296100" cy="7959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9" name="Shape 179"/>
          <p:cNvCxnSpPr>
            <a:stCxn id="171" idx="7"/>
            <a:endCxn id="174" idx="2"/>
          </p:cNvCxnSpPr>
          <p:nvPr/>
        </p:nvCxnSpPr>
        <p:spPr>
          <a:xfrm flipH="1" rot="10800000">
            <a:off x="2071260" y="2815150"/>
            <a:ext cx="3158100" cy="795900"/>
          </a:xfrm>
          <a:prstGeom prst="straightConnector1">
            <a:avLst/>
          </a:prstGeom>
          <a:noFill/>
          <a:ln cap="flat" cmpd="sng" w="50800">
            <a:solidFill>
              <a:srgbClr val="00B05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0" name="Shape 180"/>
          <p:cNvCxnSpPr>
            <a:stCxn id="173" idx="1"/>
            <a:endCxn id="174" idx="6"/>
          </p:cNvCxnSpPr>
          <p:nvPr/>
        </p:nvCxnSpPr>
        <p:spPr>
          <a:xfrm rot="10800000">
            <a:off x="5659567" y="2815150"/>
            <a:ext cx="3296100" cy="795900"/>
          </a:xfrm>
          <a:prstGeom prst="straightConnector1">
            <a:avLst/>
          </a:prstGeom>
          <a:noFill/>
          <a:ln cap="flat" cmpd="sng" w="50800">
            <a:solidFill>
              <a:srgbClr val="00B05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1" name="Shape 181"/>
          <p:cNvCxnSpPr/>
          <p:nvPr/>
        </p:nvCxnSpPr>
        <p:spPr>
          <a:xfrm rot="10800000">
            <a:off x="5596588" y="2964044"/>
            <a:ext cx="3296063" cy="795988"/>
          </a:xfrm>
          <a:prstGeom prst="straightConnector1">
            <a:avLst/>
          </a:prstGeom>
          <a:noFill/>
          <a:ln cap="flat" cmpd="sng" w="50800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2" name="Shape 182"/>
          <p:cNvCxnSpPr/>
          <p:nvPr/>
        </p:nvCxnSpPr>
        <p:spPr>
          <a:xfrm>
            <a:off x="2071260" y="3934339"/>
            <a:ext cx="3158040" cy="675973"/>
          </a:xfrm>
          <a:prstGeom prst="straightConnector1">
            <a:avLst/>
          </a:prstGeom>
          <a:noFill/>
          <a:ln cap="flat" cmpd="sng" w="50800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3" name="Shape 183"/>
          <p:cNvCxnSpPr/>
          <p:nvPr/>
        </p:nvCxnSpPr>
        <p:spPr>
          <a:xfrm flipH="1" rot="10800000">
            <a:off x="5444452" y="3043661"/>
            <a:ext cx="1" cy="1338051"/>
          </a:xfrm>
          <a:prstGeom prst="straightConnector1">
            <a:avLst/>
          </a:prstGeom>
          <a:noFill/>
          <a:ln cap="flat" cmpd="sng" w="50800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84" name="Shape 18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MBB Schedule Strategies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Defined target configuration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MBB sequence is based on Target Configuration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Shape 191"/>
          <p:cNvSpPr txBox="1"/>
          <p:nvPr/>
        </p:nvSpPr>
        <p:spPr>
          <a:xfrm>
            <a:off x="1541662" y="3566368"/>
            <a:ext cx="231832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 Configuration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Shape 192"/>
          <p:cNvSpPr/>
          <p:nvPr/>
        </p:nvSpPr>
        <p:spPr>
          <a:xfrm>
            <a:off x="1171400" y="3595086"/>
            <a:ext cx="3592945" cy="2198132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Shape 193"/>
          <p:cNvSpPr txBox="1"/>
          <p:nvPr/>
        </p:nvSpPr>
        <p:spPr>
          <a:xfrm>
            <a:off x="8128695" y="3533598"/>
            <a:ext cx="231832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Target Configuration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Shape 194"/>
          <p:cNvSpPr/>
          <p:nvPr/>
        </p:nvSpPr>
        <p:spPr>
          <a:xfrm>
            <a:off x="7491385" y="3562316"/>
            <a:ext cx="3592945" cy="2198132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5" name="Shape 195"/>
          <p:cNvCxnSpPr/>
          <p:nvPr/>
        </p:nvCxnSpPr>
        <p:spPr>
          <a:xfrm>
            <a:off x="4867563" y="4661382"/>
            <a:ext cx="2447637" cy="0"/>
          </a:xfrm>
          <a:prstGeom prst="straightConnector1">
            <a:avLst/>
          </a:prstGeom>
          <a:noFill/>
          <a:ln cap="flat" cmpd="sng" w="53975">
            <a:solidFill>
              <a:schemeClr val="accent1"/>
            </a:solidFill>
            <a:prstDash val="solid"/>
            <a:miter lim="800000"/>
            <a:headEnd len="med" w="med" type="none"/>
            <a:tailEnd len="lg" w="lg" type="triangle"/>
          </a:ln>
        </p:spPr>
      </p:cxnSp>
      <p:sp>
        <p:nvSpPr>
          <p:cNvPr id="196" name="Shape 196"/>
          <p:cNvSpPr txBox="1"/>
          <p:nvPr/>
        </p:nvSpPr>
        <p:spPr>
          <a:xfrm>
            <a:off x="5170720" y="4143825"/>
            <a:ext cx="218901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MBB Sequence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7" name="Shape 19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59693" y="3935700"/>
            <a:ext cx="2705100" cy="153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Shape 19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30191" y="3892005"/>
            <a:ext cx="2447925" cy="1495425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Shape 19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