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4" r:id="rId4"/>
    <p:sldId id="267" r:id="rId5"/>
    <p:sldId id="257" r:id="rId6"/>
    <p:sldId id="258" r:id="rId7"/>
    <p:sldId id="259" r:id="rId8"/>
    <p:sldId id="260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367" y="127000"/>
            <a:ext cx="7766936" cy="3022136"/>
          </a:xfrm>
        </p:spPr>
        <p:txBody>
          <a:bodyPr/>
          <a:lstStyle/>
          <a:p>
            <a:r>
              <a:rPr lang="en-US" dirty="0" smtClean="0"/>
              <a:t>COMP6321 </a:t>
            </a:r>
            <a:br>
              <a:rPr lang="en-US" dirty="0" smtClean="0"/>
            </a:br>
            <a:r>
              <a:rPr lang="en-US" dirty="0" smtClean="0"/>
              <a:t>MACHINE LEARNING</a:t>
            </a:r>
            <a:br>
              <a:rPr lang="en-US" dirty="0" smtClean="0"/>
            </a:br>
            <a:r>
              <a:rPr lang="en-US" dirty="0" smtClean="0"/>
              <a:t>PROJECT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ANH TUAN, TRAN</a:t>
            </a:r>
          </a:p>
          <a:p>
            <a:r>
              <a:rPr lang="en-US" dirty="0" err="1" smtClean="0"/>
              <a:t>Msc</a:t>
            </a:r>
            <a:r>
              <a:rPr lang="en-US" dirty="0" smtClean="0"/>
              <a:t>. Computer Science</a:t>
            </a:r>
          </a:p>
          <a:p>
            <a:r>
              <a:rPr lang="en-US" dirty="0" smtClean="0"/>
              <a:t>Concordia University, 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9080"/>
            <a:ext cx="8596668" cy="1320800"/>
          </a:xfrm>
        </p:spPr>
        <p:txBody>
          <a:bodyPr/>
          <a:lstStyle/>
          <a:p>
            <a:r>
              <a:rPr lang="en-US" dirty="0" smtClean="0"/>
              <a:t>A little bit comparison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0181"/>
            <a:ext cx="8596668" cy="4751181"/>
          </a:xfrm>
        </p:spPr>
        <p:txBody>
          <a:bodyPr/>
          <a:lstStyle/>
          <a:p>
            <a:r>
              <a:rPr lang="en-US" dirty="0" smtClean="0"/>
              <a:t>Random Forests gives: 96.8% accuracy</a:t>
            </a:r>
          </a:p>
          <a:p>
            <a:pPr lvl="1"/>
            <a:r>
              <a:rPr lang="en-US" dirty="0" smtClean="0"/>
              <a:t>14 </a:t>
            </a:r>
            <a:r>
              <a:rPr lang="en-US" dirty="0" smtClean="0">
                <a:solidFill>
                  <a:schemeClr val="accent4"/>
                </a:solidFill>
              </a:rPr>
              <a:t>Green</a:t>
            </a:r>
            <a:r>
              <a:rPr lang="en-US" dirty="0" smtClean="0"/>
              <a:t> classified as </a:t>
            </a:r>
            <a:r>
              <a:rPr lang="en-US" dirty="0" smtClean="0">
                <a:solidFill>
                  <a:srgbClr val="FFC000"/>
                </a:solidFill>
              </a:rPr>
              <a:t>Yellow</a:t>
            </a:r>
          </a:p>
          <a:p>
            <a:pPr lvl="1"/>
            <a:r>
              <a:rPr lang="en-US" dirty="0" smtClean="0"/>
              <a:t>2 </a:t>
            </a:r>
            <a:r>
              <a:rPr lang="en-US" dirty="0" smtClean="0">
                <a:solidFill>
                  <a:schemeClr val="accent4"/>
                </a:solidFill>
              </a:rPr>
              <a:t>Green</a:t>
            </a:r>
            <a:r>
              <a:rPr lang="en-US" dirty="0" smtClean="0"/>
              <a:t> </a:t>
            </a:r>
            <a:r>
              <a:rPr lang="en-US" dirty="0"/>
              <a:t>classified as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Random Forests </a:t>
            </a:r>
            <a:r>
              <a:rPr lang="en-US" dirty="0" smtClean="0"/>
              <a:t>with Bootstrap gives</a:t>
            </a:r>
            <a:r>
              <a:rPr lang="en-US" dirty="0"/>
              <a:t>: </a:t>
            </a:r>
            <a:r>
              <a:rPr lang="en-US" dirty="0" smtClean="0"/>
              <a:t>99.2% </a:t>
            </a:r>
            <a:r>
              <a:rPr lang="en-US" dirty="0"/>
              <a:t>accuracy</a:t>
            </a:r>
          </a:p>
          <a:p>
            <a:pPr lvl="1"/>
            <a:r>
              <a:rPr lang="en-US" dirty="0" smtClean="0"/>
              <a:t>4 </a:t>
            </a:r>
            <a:r>
              <a:rPr lang="en-US" dirty="0">
                <a:solidFill>
                  <a:schemeClr val="accent4"/>
                </a:solidFill>
              </a:rPr>
              <a:t>Green</a:t>
            </a:r>
            <a:r>
              <a:rPr lang="en-US" dirty="0"/>
              <a:t> classified as </a:t>
            </a:r>
            <a:r>
              <a:rPr lang="en-US" dirty="0">
                <a:solidFill>
                  <a:srgbClr val="FFC000"/>
                </a:solidFill>
              </a:rPr>
              <a:t>Yellow</a:t>
            </a:r>
          </a:p>
          <a:p>
            <a:pPr lvl="1"/>
            <a:r>
              <a:rPr lang="en-US" dirty="0" smtClean="0"/>
              <a:t>0 </a:t>
            </a:r>
            <a:r>
              <a:rPr lang="en-US" dirty="0">
                <a:solidFill>
                  <a:schemeClr val="accent4"/>
                </a:solidFill>
              </a:rPr>
              <a:t>Green</a:t>
            </a:r>
            <a:r>
              <a:rPr lang="en-US" dirty="0"/>
              <a:t> classified as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50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811"/>
            <a:ext cx="8596668" cy="4688551"/>
          </a:xfrm>
        </p:spPr>
        <p:txBody>
          <a:bodyPr/>
          <a:lstStyle/>
          <a:p>
            <a:r>
              <a:rPr lang="en-US" dirty="0" smtClean="0"/>
              <a:t>PROJECT OVERVIEW</a:t>
            </a:r>
          </a:p>
          <a:p>
            <a:endParaRPr lang="en-US" dirty="0"/>
          </a:p>
          <a:p>
            <a:r>
              <a:rPr lang="en-US" dirty="0" smtClean="0"/>
              <a:t>MACHINE LEARNING</a:t>
            </a:r>
          </a:p>
          <a:p>
            <a:endParaRPr lang="en-US" dirty="0"/>
          </a:p>
          <a:p>
            <a:r>
              <a:rPr lang="en-US" dirty="0" smtClean="0"/>
              <a:t>BOOTSTRAP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3019"/>
            <a:ext cx="8596668" cy="4588343"/>
          </a:xfrm>
        </p:spPr>
        <p:txBody>
          <a:bodyPr/>
          <a:lstStyle/>
          <a:p>
            <a:r>
              <a:rPr lang="en-US" dirty="0" smtClean="0"/>
              <a:t>ROLLING-SHIFT WORKERS’ LEVEL OF FATIGUE AFFECTED BY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WORK</a:t>
            </a:r>
            <a:r>
              <a:rPr lang="en-US" dirty="0" smtClean="0"/>
              <a:t> SCHEDULE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SLEEP</a:t>
            </a:r>
            <a:r>
              <a:rPr lang="en-US" dirty="0" smtClean="0"/>
              <a:t> PATTERNS</a:t>
            </a:r>
          </a:p>
          <a:p>
            <a:endParaRPr lang="en-US" dirty="0"/>
          </a:p>
          <a:p>
            <a:r>
              <a:rPr lang="en-US" dirty="0" smtClean="0"/>
              <a:t>LEVEL OF FATIGUE MEASURED BY (AMONG OTHERS)</a:t>
            </a:r>
          </a:p>
          <a:p>
            <a:pPr lvl="1"/>
            <a:r>
              <a:rPr lang="en-US" dirty="0" smtClean="0"/>
              <a:t>PVT (PSYCHOMOTOR VIGILANCE TEST)</a:t>
            </a:r>
          </a:p>
          <a:p>
            <a:pPr lvl="1"/>
            <a:endParaRPr lang="en-US" dirty="0"/>
          </a:p>
          <a:p>
            <a:r>
              <a:rPr lang="en-US" dirty="0" smtClean="0"/>
              <a:t>DATA COLLECTED BY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SUBJECTIVE</a:t>
            </a:r>
            <a:r>
              <a:rPr lang="en-US" dirty="0" smtClean="0"/>
              <a:t> MEASURES: QUESTIONNAIRES (5 TIMES DAILY)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OBJECTIVE</a:t>
            </a:r>
            <a:r>
              <a:rPr lang="en-US" dirty="0" smtClean="0"/>
              <a:t> MEASURES: ACTIWATCH (WEARABLE DEVICE)</a:t>
            </a:r>
          </a:p>
          <a:p>
            <a:pPr lvl="2"/>
            <a:r>
              <a:rPr lang="en-US" dirty="0" smtClean="0"/>
              <a:t>Sleep measurements in time series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8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3019"/>
            <a:ext cx="8596668" cy="4588343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 smtClean="0"/>
          </a:p>
          <a:p>
            <a:pPr lvl="1"/>
            <a:r>
              <a:rPr lang="en-US" dirty="0" smtClean="0"/>
              <a:t>PREDICT THE LEVEL OF FATIGUE AS A RESULT OF SLEEP DEPRIVATION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WE DO IT?</a:t>
            </a:r>
          </a:p>
          <a:p>
            <a:endParaRPr lang="en-US" dirty="0"/>
          </a:p>
          <a:p>
            <a:pPr lvl="2"/>
            <a:r>
              <a:rPr lang="en-US" dirty="0" smtClean="0"/>
              <a:t>Decision Tree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Random Forests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84301"/>
                <a:ext cx="8596668" cy="445386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Simple understanding?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How good is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l-GR" sz="2800" dirty="0">
                            <a:latin typeface="Gulim" panose="020B0600000101010101" pitchFamily="34" charset="-127"/>
                            <a:ea typeface="Gulim" panose="020B0600000101010101" pitchFamily="34" charset="-127"/>
                          </a:rPr>
                          <m:t>α</m:t>
                        </m:r>
                      </m:e>
                    </m:acc>
                  </m:oMath>
                </a14:m>
                <a:r>
                  <a:rPr lang="en-US" dirty="0" smtClean="0">
                    <a:latin typeface="Gulim" panose="020B0600000101010101" pitchFamily="34" charset="-127"/>
                    <a:ea typeface="Gulim" panose="020B0600000101010101" pitchFamily="34" charset="-127"/>
                  </a:rPr>
                  <a:t>?</a:t>
                </a:r>
              </a:p>
              <a:p>
                <a:pPr lvl="1"/>
                <a:r>
                  <a:rPr lang="en-US" dirty="0" smtClean="0">
                    <a:latin typeface="Gulim" panose="020B0600000101010101" pitchFamily="34" charset="-127"/>
                    <a:ea typeface="Gulim" panose="020B0600000101010101" pitchFamily="34" charset="-127"/>
                  </a:rPr>
                  <a:t>Is it </a:t>
                </a:r>
                <a:r>
                  <a:rPr lang="en-US" dirty="0" smtClean="0">
                    <a:solidFill>
                      <a:schemeClr val="accent1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good</a:t>
                </a:r>
                <a:r>
                  <a:rPr lang="en-US" dirty="0" smtClean="0">
                    <a:latin typeface="Gulim" panose="020B0600000101010101" pitchFamily="34" charset="-127"/>
                    <a:ea typeface="Gulim" panose="020B0600000101010101" pitchFamily="34" charset="-127"/>
                  </a:rPr>
                  <a:t>?</a:t>
                </a:r>
              </a:p>
              <a:p>
                <a:pPr lvl="1"/>
                <a:r>
                  <a:rPr lang="en-US" dirty="0" smtClean="0">
                    <a:latin typeface="Gulim" panose="020B0600000101010101" pitchFamily="34" charset="-127"/>
                    <a:ea typeface="Gulim" panose="020B0600000101010101" pitchFamily="34" charset="-127"/>
                  </a:rPr>
                  <a:t>Is it </a:t>
                </a:r>
                <a:r>
                  <a:rPr lang="en-US" dirty="0" smtClean="0">
                    <a:solidFill>
                      <a:srgbClr val="FF000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too good</a:t>
                </a:r>
                <a:r>
                  <a:rPr lang="en-US" dirty="0" smtClean="0">
                    <a:latin typeface="Gulim" panose="020B0600000101010101" pitchFamily="34" charset="-127"/>
                    <a:ea typeface="Gulim" panose="020B0600000101010101" pitchFamily="34" charset="-127"/>
                  </a:rPr>
                  <a:t>?</a:t>
                </a:r>
                <a:endParaRPr lang="en-US" dirty="0">
                  <a:latin typeface="Gulim" panose="020B0600000101010101" pitchFamily="34" charset="-127"/>
                  <a:ea typeface="Gulim" panose="020B0600000101010101" pitchFamily="34" charset="-127"/>
                </a:endParaRP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			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84301"/>
                <a:ext cx="8596668" cy="4453862"/>
              </a:xfrm>
              <a:blipFill rotWithShape="0">
                <a:blip r:embed="rId2"/>
                <a:stretch>
                  <a:fillRect l="-71" t="-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9900"/>
            <a:ext cx="8596668" cy="647700"/>
          </a:xfrm>
        </p:spPr>
        <p:txBody>
          <a:bodyPr/>
          <a:lstStyle/>
          <a:p>
            <a:pPr algn="ctr"/>
            <a:r>
              <a:rPr lang="en-US" dirty="0" smtClean="0"/>
              <a:t>MACHINE LEARNING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42746"/>
              </p:ext>
            </p:extLst>
          </p:nvPr>
        </p:nvGraphicFramePr>
        <p:xfrm>
          <a:off x="1019003" y="1951566"/>
          <a:ext cx="1647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97"/>
                <a:gridCol w="669867"/>
                <a:gridCol w="549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3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2.5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962400" y="1957916"/>
            <a:ext cx="1727200" cy="1483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2666999" y="2686050"/>
            <a:ext cx="1295401" cy="13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89600" y="2699596"/>
            <a:ext cx="1295401" cy="13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51500" y="297815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138664" y="2310884"/>
                <a:ext cx="70724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4400" i="1">
                              <a:latin typeface="Cambria Math" panose="02040503050406030204" pitchFamily="18" charset="0"/>
                              <a:ea typeface="Gulim" panose="020B0600000101010101" pitchFamily="34" charset="-127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l-GR" sz="4400" dirty="0">
                              <a:latin typeface="Gulim" panose="020B0600000101010101" pitchFamily="34" charset="-127"/>
                              <a:ea typeface="Gulim" panose="020B0600000101010101" pitchFamily="34" charset="-127"/>
                            </a:rPr>
                            <m:t>α</m:t>
                          </m:r>
                        </m:e>
                      </m:acc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664" y="2310884"/>
                <a:ext cx="707245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930400" y="4889500"/>
            <a:ext cx="1836850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Cross-Validation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4893931"/>
            <a:ext cx="1826109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Bootstrap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3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656209"/>
          </a:xfrm>
        </p:spPr>
        <p:txBody>
          <a:bodyPr/>
          <a:lstStyle/>
          <a:p>
            <a:r>
              <a:rPr lang="en-US" dirty="0" smtClean="0"/>
              <a:t>Bootstrap How-to?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35980"/>
              </p:ext>
            </p:extLst>
          </p:nvPr>
        </p:nvGraphicFramePr>
        <p:xfrm>
          <a:off x="1019003" y="2952102"/>
          <a:ext cx="1647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97"/>
                <a:gridCol w="669867"/>
                <a:gridCol w="549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3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2.5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stCxn id="4" idx="3"/>
            <a:endCxn id="12" idx="1"/>
          </p:cNvCxnSpPr>
          <p:nvPr/>
        </p:nvCxnSpPr>
        <p:spPr>
          <a:xfrm flipV="1">
            <a:off x="2666999" y="2012569"/>
            <a:ext cx="1410571" cy="168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2" idx="3"/>
          </p:cNvCxnSpPr>
          <p:nvPr/>
        </p:nvCxnSpPr>
        <p:spPr>
          <a:xfrm>
            <a:off x="5725566" y="2012569"/>
            <a:ext cx="14130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63468" y="275489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397699" y="5145325"/>
                <a:ext cx="1184299" cy="8996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Gulim" panose="020B0600000101010101" pitchFamily="34" charset="-127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l-GR" sz="4400" dirty="0" smtClean="0">
                                  <a:latin typeface="Gulim" panose="020B0600000101010101" pitchFamily="34" charset="-127"/>
                                  <a:ea typeface="Gulim" panose="020B0600000101010101" pitchFamily="34" charset="-127"/>
                                </a:rPr>
                                <m:t>α</m:t>
                              </m:r>
                            </m:e>
                          </m:acc>
                        </m:e>
                        <m:sup>
                          <m:r>
                            <a:rPr lang="en-US" sz="4400" b="0" i="0" smtClean="0">
                              <a:latin typeface="Cambria Math" panose="02040503050406030204" pitchFamily="18" charset="0"/>
                              <a:ea typeface="Gulim" panose="020B0600000101010101" pitchFamily="34" charset="-127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  <a:ea typeface="Gulim" panose="020B0600000101010101" pitchFamily="34" charset="-127"/>
                            </a:rPr>
                            <m:t>b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7699" y="5145325"/>
                <a:ext cx="1184299" cy="8996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585633"/>
              </p:ext>
            </p:extLst>
          </p:nvPr>
        </p:nvGraphicFramePr>
        <p:xfrm>
          <a:off x="4077570" y="4891149"/>
          <a:ext cx="1647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97"/>
                <a:gridCol w="669867"/>
                <a:gridCol w="549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3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2.5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923162"/>
              </p:ext>
            </p:extLst>
          </p:nvPr>
        </p:nvGraphicFramePr>
        <p:xfrm>
          <a:off x="4077570" y="2941643"/>
          <a:ext cx="1647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97"/>
                <a:gridCol w="669867"/>
                <a:gridCol w="549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2.2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0485"/>
              </p:ext>
            </p:extLst>
          </p:nvPr>
        </p:nvGraphicFramePr>
        <p:xfrm>
          <a:off x="4077570" y="1270889"/>
          <a:ext cx="1647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97"/>
                <a:gridCol w="669867"/>
                <a:gridCol w="549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1.5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3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2.5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4" idx="3"/>
            <a:endCxn id="11" idx="1"/>
          </p:cNvCxnSpPr>
          <p:nvPr/>
        </p:nvCxnSpPr>
        <p:spPr>
          <a:xfrm flipV="1">
            <a:off x="2666999" y="3683323"/>
            <a:ext cx="1410571" cy="1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21834" y="4751449"/>
            <a:ext cx="1468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Original </a:t>
            </a:r>
          </a:p>
          <a:p>
            <a:pPr algn="ctr"/>
            <a:r>
              <a:rPr lang="en-US" dirty="0" smtClean="0"/>
              <a:t>Data set (Z)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70215" y="2436143"/>
                <a:ext cx="4038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215" y="2436143"/>
                <a:ext cx="40389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2121" t="-2222" r="-454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70215" y="3524229"/>
                <a:ext cx="4038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215" y="3524229"/>
                <a:ext cx="40389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2121" t="-2174" r="-4545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70215" y="5632829"/>
                <a:ext cx="411587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215" y="5632829"/>
                <a:ext cx="411587" cy="281937"/>
              </a:xfrm>
              <a:prstGeom prst="rect">
                <a:avLst/>
              </a:prstGeom>
              <a:blipFill rotWithShape="0">
                <a:blip r:embed="rId5"/>
                <a:stretch>
                  <a:fillRect l="-11940" t="-2174" r="-4478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>
            <a:stCxn id="4" idx="3"/>
            <a:endCxn id="10" idx="1"/>
          </p:cNvCxnSpPr>
          <p:nvPr/>
        </p:nvCxnSpPr>
        <p:spPr>
          <a:xfrm>
            <a:off x="2666999" y="3693782"/>
            <a:ext cx="1410571" cy="193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723039" y="3665258"/>
            <a:ext cx="14130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371035" y="3090103"/>
                <a:ext cx="1168269" cy="8682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Gulim" panose="020B0600000101010101" pitchFamily="34" charset="-127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l-GR" sz="4400" dirty="0" smtClean="0">
                                  <a:latin typeface="Gulim" panose="020B0600000101010101" pitchFamily="34" charset="-127"/>
                                  <a:ea typeface="Gulim" panose="020B0600000101010101" pitchFamily="34" charset="-127"/>
                                </a:rPr>
                                <m:t>α</m:t>
                              </m:r>
                            </m:e>
                          </m:acc>
                        </m:e>
                        <m:sup>
                          <m:r>
                            <a:rPr lang="en-US" sz="4400" b="0" i="0" smtClean="0">
                              <a:latin typeface="Cambria Math" panose="02040503050406030204" pitchFamily="18" charset="0"/>
                              <a:ea typeface="Gulim" panose="020B0600000101010101" pitchFamily="34" charset="-127"/>
                            </a:rPr>
                            <m:t>∗2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035" y="3090103"/>
                <a:ext cx="1168269" cy="8682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>
            <a:stCxn id="10" idx="3"/>
          </p:cNvCxnSpPr>
          <p:nvPr/>
        </p:nvCxnSpPr>
        <p:spPr>
          <a:xfrm>
            <a:off x="5725566" y="5632829"/>
            <a:ext cx="14105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315098" y="1495635"/>
                <a:ext cx="116826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Gulim" panose="020B0600000101010101" pitchFamily="34" charset="-127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l-GR" sz="4400" dirty="0" smtClean="0">
                                  <a:latin typeface="Gulim" panose="020B0600000101010101" pitchFamily="34" charset="-127"/>
                                  <a:ea typeface="Gulim" panose="020B0600000101010101" pitchFamily="34" charset="-127"/>
                                </a:rPr>
                                <m:t>α</m:t>
                              </m:r>
                            </m:e>
                          </m:acc>
                        </m:e>
                        <m:sup>
                          <m:r>
                            <a:rPr lang="en-US" sz="4400" b="0" i="0" smtClean="0">
                              <a:latin typeface="Cambria Math" panose="02040503050406030204" pitchFamily="18" charset="0"/>
                              <a:ea typeface="Gulim" panose="020B0600000101010101" pitchFamily="34" charset="-127"/>
                            </a:rPr>
                            <m:t>∗1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098" y="1495635"/>
                <a:ext cx="1168269" cy="76944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19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3" grpId="0"/>
      <p:bldP spid="24" grpId="0"/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1800"/>
            <a:ext cx="8596668" cy="635000"/>
          </a:xfrm>
        </p:spPr>
        <p:txBody>
          <a:bodyPr>
            <a:normAutofit fontScale="90000"/>
          </a:bodyPr>
          <a:lstStyle/>
          <a:p>
            <a:r>
              <a:rPr lang="en-US" dirty="0"/>
              <a:t>Bootstrap How-to? </a:t>
            </a:r>
            <a:r>
              <a:rPr lang="en-US" dirty="0" smtClean="0"/>
              <a:t>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95400"/>
                <a:ext cx="8596668" cy="5232399"/>
              </a:xfrm>
            </p:spPr>
            <p:txBody>
              <a:bodyPr/>
              <a:lstStyle/>
              <a:p>
                <a:r>
                  <a:rPr lang="en-US" sz="2000" dirty="0" smtClean="0"/>
                  <a:t>Draw a 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 smtClean="0"/>
                  <a:t> of </a:t>
                </a: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same size</a:t>
                </a:r>
                <a:r>
                  <a:rPr lang="en-US" sz="2000" dirty="0" smtClean="0"/>
                  <a:t> from Z, </a:t>
                </a: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with replacement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 smtClean="0"/>
                  <a:t> to calculate an estimate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latin typeface="Gulim" panose="020B0600000101010101" pitchFamily="34" charset="-127"/>
                                <a:ea typeface="Gulim" panose="020B0600000101010101" pitchFamily="34" charset="-127"/>
                              </a:rPr>
                              <m:t>α</m:t>
                            </m:r>
                          </m:e>
                        </m:acc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∗</m:t>
                        </m:r>
                      </m:sup>
                    </m:sSup>
                  </m:oMath>
                </a14:m>
                <a:endParaRPr lang="en-US" sz="2000" dirty="0" smtClean="0">
                  <a:ea typeface="Gulim" panose="020B0600000101010101" pitchFamily="34" charset="-127"/>
                </a:endParaRPr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Repeat the process for a number of times (10.000+)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We got B bootstrap data sets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000" dirty="0" smtClean="0"/>
                  <a:t> and corresponding estimates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latin typeface="Gulim" panose="020B0600000101010101" pitchFamily="34" charset="-127"/>
                                <a:ea typeface="Gulim" panose="020B0600000101010101" pitchFamily="34" charset="-127"/>
                              </a:rPr>
                              <m:t>α</m:t>
                            </m:r>
                          </m:e>
                        </m:acc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, 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latin typeface="Gulim" panose="020B0600000101010101" pitchFamily="34" charset="-127"/>
                                <a:ea typeface="Gulim" panose="020B0600000101010101" pitchFamily="34" charset="-127"/>
                              </a:rPr>
                              <m:t>α</m:t>
                            </m:r>
                          </m:e>
                        </m:acc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∗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, …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l-GR" sz="2000" dirty="0">
                                <a:latin typeface="Gulim" panose="020B0600000101010101" pitchFamily="34" charset="-127"/>
                                <a:ea typeface="Gulim" panose="020B0600000101010101" pitchFamily="34" charset="-127"/>
                              </a:rPr>
                              <m:t>α</m:t>
                            </m:r>
                          </m:e>
                        </m:acc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95400"/>
                <a:ext cx="8596668" cy="5232399"/>
              </a:xfrm>
              <a:blipFill rotWithShape="0">
                <a:blip r:embed="rId2"/>
                <a:stretch>
                  <a:fillRect l="-284" t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71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0400"/>
          </a:xfrm>
        </p:spPr>
        <p:txBody>
          <a:bodyPr/>
          <a:lstStyle/>
          <a:p>
            <a:r>
              <a:rPr lang="en-US" dirty="0" smtClean="0"/>
              <a:t>Using Bootstrap in Error </a:t>
            </a:r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589"/>
            <a:ext cx="8596668" cy="4214811"/>
          </a:xfrm>
        </p:spPr>
        <p:txBody>
          <a:bodyPr/>
          <a:lstStyle/>
          <a:p>
            <a:r>
              <a:rPr lang="en-US" dirty="0" smtClean="0"/>
              <a:t>Bootstrap data sets as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training data</a:t>
            </a:r>
          </a:p>
          <a:p>
            <a:endParaRPr lang="en-US" dirty="0"/>
          </a:p>
          <a:p>
            <a:r>
              <a:rPr lang="en-US" dirty="0" smtClean="0"/>
              <a:t>Original sample as </a:t>
            </a:r>
            <a:r>
              <a:rPr lang="en-US" dirty="0" smtClean="0">
                <a:solidFill>
                  <a:srgbClr val="FF0000"/>
                </a:solidFill>
              </a:rPr>
              <a:t>validation data</a:t>
            </a:r>
          </a:p>
          <a:p>
            <a:endParaRPr lang="en-US" dirty="0"/>
          </a:p>
          <a:p>
            <a:r>
              <a:rPr lang="en-US" dirty="0" smtClean="0"/>
              <a:t>Problems?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Yes! Observations appear both in bootstrap AND validation data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will </a:t>
            </a:r>
            <a:r>
              <a:rPr lang="en-US" dirty="0" smtClean="0">
                <a:solidFill>
                  <a:schemeClr val="accent1"/>
                </a:solidFill>
              </a:rPr>
              <a:t>underestimate</a:t>
            </a:r>
            <a:r>
              <a:rPr lang="en-US" dirty="0" smtClean="0"/>
              <a:t> true prediction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0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9080"/>
            <a:ext cx="8596668" cy="1320800"/>
          </a:xfrm>
        </p:spPr>
        <p:txBody>
          <a:bodyPr/>
          <a:lstStyle/>
          <a:p>
            <a:r>
              <a:rPr lang="en-US" dirty="0" smtClean="0"/>
              <a:t>A little bit comparison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0181"/>
            <a:ext cx="8596668" cy="4751181"/>
          </a:xfrm>
        </p:spPr>
        <p:txBody>
          <a:bodyPr/>
          <a:lstStyle/>
          <a:p>
            <a:r>
              <a:rPr lang="en-US" dirty="0" smtClean="0"/>
              <a:t>Data set</a:t>
            </a:r>
          </a:p>
          <a:p>
            <a:pPr lvl="1"/>
            <a:r>
              <a:rPr lang="en-US" dirty="0" smtClean="0"/>
              <a:t>497 records, in 3 classes</a:t>
            </a:r>
          </a:p>
          <a:p>
            <a:pPr lvl="2"/>
            <a:r>
              <a:rPr lang="en-US" dirty="0" smtClean="0"/>
              <a:t>479 in </a:t>
            </a:r>
            <a:r>
              <a:rPr lang="en-US" dirty="0" smtClean="0">
                <a:solidFill>
                  <a:schemeClr val="accent5"/>
                </a:solidFill>
              </a:rPr>
              <a:t>Green</a:t>
            </a:r>
            <a:r>
              <a:rPr lang="en-US" dirty="0" smtClean="0"/>
              <a:t> class</a:t>
            </a:r>
          </a:p>
          <a:p>
            <a:pPr lvl="2"/>
            <a:r>
              <a:rPr lang="en-US" dirty="0" smtClean="0"/>
              <a:t>13 in </a:t>
            </a:r>
            <a:r>
              <a:rPr lang="en-US" dirty="0" smtClean="0">
                <a:solidFill>
                  <a:srgbClr val="FFC000"/>
                </a:solidFill>
              </a:rPr>
              <a:t>Yellow </a:t>
            </a:r>
            <a:r>
              <a:rPr lang="en-US" dirty="0" smtClean="0"/>
              <a:t>class</a:t>
            </a:r>
          </a:p>
          <a:p>
            <a:pPr lvl="2"/>
            <a:r>
              <a:rPr lang="en-US" dirty="0" smtClean="0"/>
              <a:t>5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Decision Tree gives: 93.8% accuracy</a:t>
            </a:r>
          </a:p>
          <a:p>
            <a:pPr lvl="1"/>
            <a:r>
              <a:rPr lang="en-US" dirty="0" smtClean="0"/>
              <a:t>21 </a:t>
            </a:r>
            <a:r>
              <a:rPr lang="en-US" dirty="0" smtClean="0">
                <a:solidFill>
                  <a:schemeClr val="accent4"/>
                </a:solidFill>
              </a:rPr>
              <a:t>Green</a:t>
            </a:r>
            <a:r>
              <a:rPr lang="en-US" dirty="0" smtClean="0"/>
              <a:t> classified as </a:t>
            </a:r>
            <a:r>
              <a:rPr lang="en-US" dirty="0" smtClean="0">
                <a:solidFill>
                  <a:srgbClr val="FFC000"/>
                </a:solidFill>
              </a:rPr>
              <a:t>Yellow</a:t>
            </a:r>
          </a:p>
          <a:p>
            <a:pPr lvl="1"/>
            <a:r>
              <a:rPr lang="en-US" dirty="0" smtClean="0"/>
              <a:t>10 </a:t>
            </a:r>
            <a:r>
              <a:rPr lang="en-US" dirty="0">
                <a:solidFill>
                  <a:schemeClr val="accent4"/>
                </a:solidFill>
              </a:rPr>
              <a:t>Green</a:t>
            </a:r>
            <a:r>
              <a:rPr lang="en-US" dirty="0"/>
              <a:t> classified as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072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1252</TotalTime>
  <Words>317</Words>
  <Application>Microsoft Office PowerPoint</Application>
  <PresentationFormat>Widescreen</PresentationFormat>
  <Paragraphs>160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Gulim</vt:lpstr>
      <vt:lpstr>Arial</vt:lpstr>
      <vt:lpstr>Cambria Math</vt:lpstr>
      <vt:lpstr>Trebuchet MS</vt:lpstr>
      <vt:lpstr>Wingdings 3</vt:lpstr>
      <vt:lpstr>Facet</vt:lpstr>
      <vt:lpstr>COMP6321  MACHINE LEARNING PROJECT PRESENTATION</vt:lpstr>
      <vt:lpstr>OUTLINE</vt:lpstr>
      <vt:lpstr>PROJECT OVERVIEW (1)</vt:lpstr>
      <vt:lpstr>PROJECT OVERVIEW (2)</vt:lpstr>
      <vt:lpstr>MACHINE LEARNING</vt:lpstr>
      <vt:lpstr>Bootstrap How-to? (1)</vt:lpstr>
      <vt:lpstr>Bootstrap How-to? (2)</vt:lpstr>
      <vt:lpstr>Using Bootstrap in Error prediction</vt:lpstr>
      <vt:lpstr>A little bit comparison (1)</vt:lpstr>
      <vt:lpstr>A little bit comparison (2)</vt:lpstr>
    </vt:vector>
  </TitlesOfParts>
  <Company>ENCS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COMP6321 MACHINE LEARNING PROJECT PRESENTATION</dc:title>
  <dc:creator>Tuan</dc:creator>
  <cp:lastModifiedBy>Tuan</cp:lastModifiedBy>
  <cp:revision>110</cp:revision>
  <dcterms:created xsi:type="dcterms:W3CDTF">2017-11-29T15:38:12Z</dcterms:created>
  <dcterms:modified xsi:type="dcterms:W3CDTF">2017-12-20T19:21:31Z</dcterms:modified>
</cp:coreProperties>
</file>