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60" r:id="rId4"/>
    <p:sldId id="261" r:id="rId5"/>
    <p:sldId id="262" r:id="rId6"/>
    <p:sldId id="263" r:id="rId7"/>
    <p:sldId id="270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843747-99B6-49F3-941B-59F15A04B016}" type="datetimeFigureOut">
              <a:rPr lang="en-US" smtClean="0"/>
              <a:t>11/24/2017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F06684-40B7-4227-92E7-A61CF762AE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2855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D7A519-A93A-448E-8D08-B6980317C8F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1402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D7A519-A93A-448E-8D08-B6980317C8F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5781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BCDBC-889B-414E-B4D6-208D047DE75B}" type="datetimeFigureOut">
              <a:rPr lang="en-US" smtClean="0"/>
              <a:t>11/24/2017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09D65-5BA7-45E0-B4DF-92DD8466FF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6215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BCDBC-889B-414E-B4D6-208D047DE75B}" type="datetimeFigureOut">
              <a:rPr lang="en-US" smtClean="0"/>
              <a:t>11/24/2017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09D65-5BA7-45E0-B4DF-92DD8466FF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7743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BCDBC-889B-414E-B4D6-208D047DE75B}" type="datetimeFigureOut">
              <a:rPr lang="en-US" smtClean="0"/>
              <a:t>11/24/2017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09D65-5BA7-45E0-B4DF-92DD8466FF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315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BCDBC-889B-414E-B4D6-208D047DE75B}" type="datetimeFigureOut">
              <a:rPr lang="en-US" smtClean="0"/>
              <a:t>11/24/2017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09D65-5BA7-45E0-B4DF-92DD8466FF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4518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BCDBC-889B-414E-B4D6-208D047DE75B}" type="datetimeFigureOut">
              <a:rPr lang="en-US" smtClean="0"/>
              <a:t>11/24/2017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09D65-5BA7-45E0-B4DF-92DD8466FF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3668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BCDBC-889B-414E-B4D6-208D047DE75B}" type="datetimeFigureOut">
              <a:rPr lang="en-US" smtClean="0"/>
              <a:t>11/24/2017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09D65-5BA7-45E0-B4DF-92DD8466FF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0680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BCDBC-889B-414E-B4D6-208D047DE75B}" type="datetimeFigureOut">
              <a:rPr lang="en-US" smtClean="0"/>
              <a:t>11/24/2017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09D65-5BA7-45E0-B4DF-92DD8466FF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0417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BCDBC-889B-414E-B4D6-208D047DE75B}" type="datetimeFigureOut">
              <a:rPr lang="en-US" smtClean="0"/>
              <a:t>11/24/2017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09D65-5BA7-45E0-B4DF-92DD8466FF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4238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BCDBC-889B-414E-B4D6-208D047DE75B}" type="datetimeFigureOut">
              <a:rPr lang="en-US" smtClean="0"/>
              <a:t>11/24/2017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09D65-5BA7-45E0-B4DF-92DD8466FF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7298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BCDBC-889B-414E-B4D6-208D047DE75B}" type="datetimeFigureOut">
              <a:rPr lang="en-US" smtClean="0"/>
              <a:t>11/24/2017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09D65-5BA7-45E0-B4DF-92DD8466FF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4538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BCDBC-889B-414E-B4D6-208D047DE75B}" type="datetimeFigureOut">
              <a:rPr lang="en-US" smtClean="0"/>
              <a:t>11/24/2017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09D65-5BA7-45E0-B4DF-92DD8466FF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9979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9BCDBC-889B-414E-B4D6-208D047DE75B}" type="datetimeFigureOut">
              <a:rPr lang="en-US" smtClean="0"/>
              <a:t>11/24/2017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209D65-5BA7-45E0-B4DF-92DD8466FF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328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NULL"/><Relationship Id="rId3" Type="http://schemas.openxmlformats.org/officeDocument/2006/relationships/image" Target="../media/image3.png"/><Relationship Id="rId7" Type="http://schemas.openxmlformats.org/officeDocument/2006/relationships/image" Target="NULL"/><Relationship Id="rId12" Type="http://schemas.openxmlformats.org/officeDocument/2006/relationships/image" Target="NUL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Relationship Id="rId6" Type="http://schemas.openxmlformats.org/officeDocument/2006/relationships/image" Target="NULL"/><Relationship Id="rId11" Type="http://schemas.openxmlformats.org/officeDocument/2006/relationships/image" Target="NULL"/><Relationship Id="rId5" Type="http://schemas.openxmlformats.org/officeDocument/2006/relationships/image" Target="../media/image5.png"/><Relationship Id="rId10" Type="http://schemas.openxmlformats.org/officeDocument/2006/relationships/image" Target="NULL"/><Relationship Id="rId4" Type="http://schemas.openxmlformats.org/officeDocument/2006/relationships/image" Target="../media/image4.png"/><Relationship Id="rId9" Type="http://schemas.openxmlformats.org/officeDocument/2006/relationships/image" Target="NUL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N</a:t>
            </a:r>
            <a:r>
              <a:rPr lang="en-US"/>
              <a:t>etwork </a:t>
            </a:r>
            <a:r>
              <a:rPr lang="en-US" dirty="0"/>
              <a:t>Design Problem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2212166"/>
          </a:xfrm>
        </p:spPr>
        <p:txBody>
          <a:bodyPr>
            <a:normAutofit/>
          </a:bodyPr>
          <a:lstStyle/>
          <a:p>
            <a:r>
              <a:rPr lang="en-US" i="1" dirty="0" smtClean="0"/>
              <a:t>Industrial</a:t>
            </a:r>
            <a:r>
              <a:rPr lang="en-US" dirty="0" smtClean="0"/>
              <a:t> </a:t>
            </a:r>
            <a:r>
              <a:rPr lang="en-US" dirty="0"/>
              <a:t>Project</a:t>
            </a:r>
          </a:p>
          <a:p>
            <a:r>
              <a:rPr lang="en-US" dirty="0"/>
              <a:t>Wael Nassief</a:t>
            </a:r>
          </a:p>
          <a:p>
            <a:endParaRPr lang="en-US" dirty="0"/>
          </a:p>
          <a:p>
            <a:r>
              <a:rPr lang="en-US" sz="1800" dirty="0"/>
              <a:t>This is a joint work with:</a:t>
            </a:r>
          </a:p>
          <a:p>
            <a:r>
              <a:rPr lang="en-US" sz="1800" dirty="0"/>
              <a:t>Brigitte Jaumard, Professor in Computer Science and Software Engineering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1830" y="6402349"/>
            <a:ext cx="1308340" cy="31277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958970" y="1030288"/>
            <a:ext cx="102740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b="1" dirty="0" smtClean="0">
                <a:solidFill>
                  <a:srgbClr val="FF0000"/>
                </a:solidFill>
              </a:rPr>
              <a:t>Several Slides are removed from this presentation to protect the intellectual property associated with this project. We provide here a high level description of the problem and references from the literature for research students to learn </a:t>
            </a:r>
            <a:r>
              <a:rPr lang="en-US" b="1" dirty="0" smtClean="0">
                <a:solidFill>
                  <a:srgbClr val="FF0000"/>
                </a:solidFill>
              </a:rPr>
              <a:t>and explore.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89737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21766"/>
            <a:ext cx="10515600" cy="4555197"/>
          </a:xfrm>
        </p:spPr>
        <p:txBody>
          <a:bodyPr>
            <a:normAutofit fontScale="92500" lnSpcReduction="10000"/>
          </a:bodyPr>
          <a:lstStyle/>
          <a:p>
            <a:r>
              <a:rPr lang="en-US" strike="sngStrike" dirty="0" smtClean="0"/>
              <a:t>Company’s Profile</a:t>
            </a:r>
            <a:r>
              <a:rPr lang="en-US" dirty="0" smtClean="0"/>
              <a:t> (removed)</a:t>
            </a:r>
          </a:p>
          <a:p>
            <a:r>
              <a:rPr lang="en-US" dirty="0" smtClean="0"/>
              <a:t>Literature</a:t>
            </a:r>
            <a:endParaRPr lang="en-US" dirty="0"/>
          </a:p>
          <a:p>
            <a:r>
              <a:rPr lang="en-US" dirty="0"/>
              <a:t>Problem Statement</a:t>
            </a:r>
          </a:p>
          <a:p>
            <a:pPr lvl="1"/>
            <a:r>
              <a:rPr lang="en-US" dirty="0"/>
              <a:t>Notations</a:t>
            </a:r>
          </a:p>
          <a:p>
            <a:pPr lvl="1"/>
            <a:r>
              <a:rPr lang="en-US" dirty="0"/>
              <a:t>Assumptions</a:t>
            </a:r>
            <a:r>
              <a:rPr lang="en-US" dirty="0">
                <a:solidFill>
                  <a:srgbClr val="FF0000"/>
                </a:solidFill>
              </a:rPr>
              <a:t> 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Network </a:t>
            </a:r>
            <a:r>
              <a:rPr lang="en-US" dirty="0"/>
              <a:t>Transformations</a:t>
            </a:r>
          </a:p>
          <a:p>
            <a:pPr lvl="1"/>
            <a:r>
              <a:rPr lang="en-US" dirty="0"/>
              <a:t>Time spaced </a:t>
            </a:r>
            <a:r>
              <a:rPr lang="en-US" dirty="0" smtClean="0"/>
              <a:t>network</a:t>
            </a:r>
          </a:p>
          <a:p>
            <a:r>
              <a:rPr lang="en-US" strike="sngStrike" dirty="0" smtClean="0"/>
              <a:t>Mathematical </a:t>
            </a:r>
            <a:r>
              <a:rPr lang="en-US" strike="sngStrike" dirty="0"/>
              <a:t>Formulations</a:t>
            </a:r>
            <a:r>
              <a:rPr lang="en-US" dirty="0"/>
              <a:t> (removed)</a:t>
            </a:r>
          </a:p>
          <a:p>
            <a:r>
              <a:rPr lang="en-US" strike="sngStrike" dirty="0" smtClean="0"/>
              <a:t>Column </a:t>
            </a:r>
            <a:r>
              <a:rPr lang="en-US" strike="sngStrike" dirty="0"/>
              <a:t>Generation Algorithm</a:t>
            </a:r>
            <a:r>
              <a:rPr lang="en-US" dirty="0"/>
              <a:t> (removed</a:t>
            </a:r>
            <a:r>
              <a:rPr lang="en-US" dirty="0" smtClean="0"/>
              <a:t>)</a:t>
            </a:r>
            <a:endParaRPr lang="en-US" dirty="0"/>
          </a:p>
          <a:p>
            <a:r>
              <a:rPr lang="en-US" strike="sngStrike" dirty="0"/>
              <a:t>Initial Results </a:t>
            </a:r>
            <a:r>
              <a:rPr lang="en-US" dirty="0"/>
              <a:t>(removed)</a:t>
            </a:r>
          </a:p>
          <a:p>
            <a:r>
              <a:rPr lang="en-US" dirty="0" smtClean="0"/>
              <a:t>References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1830" y="6402349"/>
            <a:ext cx="1308340" cy="312775"/>
          </a:xfrm>
          <a:prstGeom prst="rect">
            <a:avLst/>
          </a:prstGeom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3EB2B-7538-4615-B16B-1F9CEFD994EF}" type="datetime2">
              <a:rPr lang="en-US" smtClean="0"/>
              <a:t>Friday, November 24, 2017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8B4BC-D441-4F59-A455-6CB73C8BD8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3459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Literature</a:t>
            </a:r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66601"/>
            <a:ext cx="10515600" cy="4351338"/>
          </a:xfrm>
        </p:spPr>
        <p:txBody>
          <a:bodyPr>
            <a:normAutofit/>
          </a:bodyPr>
          <a:lstStyle/>
          <a:p>
            <a:r>
              <a:rPr lang="en-US" dirty="0" smtClean="0"/>
              <a:t>Shortest </a:t>
            </a:r>
            <a:r>
              <a:rPr lang="en-US" dirty="0"/>
              <a:t>Path Problem with Time Windows (SPPTW) [k=1].</a:t>
            </a:r>
          </a:p>
          <a:p>
            <a:pPr lvl="1"/>
            <a:r>
              <a:rPr lang="en-US" b="1" dirty="0"/>
              <a:t>Ioachim</a:t>
            </a:r>
            <a:r>
              <a:rPr lang="en-US" dirty="0"/>
              <a:t> et al. </a:t>
            </a:r>
            <a:r>
              <a:rPr lang="en-US" b="1" dirty="0"/>
              <a:t>1998</a:t>
            </a:r>
            <a:r>
              <a:rPr lang="en-US" dirty="0"/>
              <a:t> (SPPTW + Linear cost). [1]</a:t>
            </a:r>
          </a:p>
          <a:p>
            <a:pPr lvl="1"/>
            <a:r>
              <a:rPr lang="en-US" b="1" dirty="0"/>
              <a:t>Irnich</a:t>
            </a:r>
            <a:r>
              <a:rPr lang="en-US" dirty="0"/>
              <a:t> and Desaulniers </a:t>
            </a:r>
            <a:r>
              <a:rPr lang="en-US" b="1" dirty="0"/>
              <a:t>2004</a:t>
            </a:r>
            <a:r>
              <a:rPr lang="en-US" dirty="0"/>
              <a:t> (Review paper). [2]</a:t>
            </a:r>
          </a:p>
          <a:p>
            <a:pPr lvl="1"/>
            <a:r>
              <a:rPr lang="en-US" b="1" dirty="0"/>
              <a:t>Feillet</a:t>
            </a:r>
            <a:r>
              <a:rPr lang="en-US" dirty="0"/>
              <a:t> et al. </a:t>
            </a:r>
            <a:r>
              <a:rPr lang="en-US" b="1" dirty="0"/>
              <a:t>2004</a:t>
            </a:r>
            <a:r>
              <a:rPr lang="en-US" dirty="0"/>
              <a:t> (SPP with Resource Constraints). [3]</a:t>
            </a:r>
          </a:p>
          <a:p>
            <a:pPr lvl="1"/>
            <a:r>
              <a:rPr lang="en-US" b="1" dirty="0"/>
              <a:t>Pugliese</a:t>
            </a:r>
            <a:r>
              <a:rPr lang="en-US" dirty="0"/>
              <a:t> and </a:t>
            </a:r>
            <a:r>
              <a:rPr lang="en-US" b="1" dirty="0"/>
              <a:t>Guerriero</a:t>
            </a:r>
            <a:r>
              <a:rPr lang="en-US" dirty="0"/>
              <a:t> </a:t>
            </a:r>
            <a:r>
              <a:rPr lang="en-US" b="1" dirty="0"/>
              <a:t>2013 </a:t>
            </a:r>
            <a:r>
              <a:rPr lang="en-US" dirty="0"/>
              <a:t>(Review paper). [4] </a:t>
            </a:r>
            <a:endParaRPr lang="en-US" dirty="0" smtClean="0"/>
          </a:p>
          <a:p>
            <a:r>
              <a:rPr lang="en-US" dirty="0" smtClean="0"/>
              <a:t>Multi-commodity </a:t>
            </a:r>
            <a:r>
              <a:rPr lang="en-US" dirty="0"/>
              <a:t>Network Design Problem (MNDP) [k&gt;1].</a:t>
            </a:r>
          </a:p>
          <a:p>
            <a:pPr lvl="1"/>
            <a:r>
              <a:rPr lang="fr-FR" b="1" dirty="0"/>
              <a:t>Desrosiers</a:t>
            </a:r>
            <a:r>
              <a:rPr lang="fr-FR" dirty="0"/>
              <a:t> </a:t>
            </a:r>
            <a:r>
              <a:rPr lang="en-US" dirty="0"/>
              <a:t>et al.</a:t>
            </a:r>
            <a:r>
              <a:rPr lang="fr-FR" dirty="0"/>
              <a:t> </a:t>
            </a:r>
            <a:r>
              <a:rPr lang="fr-FR" b="1" dirty="0"/>
              <a:t>1995</a:t>
            </a:r>
            <a:r>
              <a:rPr lang="fr-FR" dirty="0"/>
              <a:t> (See P. 118). [5]</a:t>
            </a:r>
          </a:p>
          <a:p>
            <a:pPr lvl="1"/>
            <a:r>
              <a:rPr lang="en-US" b="1" dirty="0"/>
              <a:t>Desaulniers</a:t>
            </a:r>
            <a:r>
              <a:rPr lang="en-US" dirty="0"/>
              <a:t> et al. </a:t>
            </a:r>
            <a:r>
              <a:rPr lang="en-US" b="1" dirty="0"/>
              <a:t>1998</a:t>
            </a:r>
            <a:r>
              <a:rPr lang="en-US" dirty="0"/>
              <a:t> (generic). [6]</a:t>
            </a:r>
          </a:p>
          <a:p>
            <a:pPr lvl="1"/>
            <a:r>
              <a:rPr lang="en-US" b="1" dirty="0"/>
              <a:t>Hewitt</a:t>
            </a:r>
            <a:r>
              <a:rPr lang="en-US" dirty="0"/>
              <a:t> et al. </a:t>
            </a:r>
            <a:r>
              <a:rPr lang="en-US" b="1" dirty="0"/>
              <a:t>2010</a:t>
            </a:r>
            <a:r>
              <a:rPr lang="en-US" dirty="0"/>
              <a:t> (</a:t>
            </a:r>
            <a:r>
              <a:rPr lang="en-US" u="sng" dirty="0"/>
              <a:t>nicely written &amp; interesting approach</a:t>
            </a:r>
            <a:r>
              <a:rPr lang="en-US" dirty="0"/>
              <a:t>). [7]</a:t>
            </a:r>
          </a:p>
          <a:p>
            <a:pPr lvl="1"/>
            <a:r>
              <a:rPr lang="en-US" b="1" dirty="0"/>
              <a:t>Chouman</a:t>
            </a:r>
            <a:r>
              <a:rPr lang="en-US" dirty="0"/>
              <a:t> et al. </a:t>
            </a:r>
            <a:r>
              <a:rPr lang="en-US" b="1" dirty="0"/>
              <a:t>2017 </a:t>
            </a:r>
            <a:r>
              <a:rPr lang="en-US" dirty="0"/>
              <a:t>(recent work). [8]</a:t>
            </a:r>
            <a:endParaRPr lang="en-US" b="1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1830" y="6402349"/>
            <a:ext cx="1308340" cy="312775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84B53D41-03F3-44B8-B24D-4F1431E65B64}"/>
              </a:ext>
            </a:extLst>
          </p:cNvPr>
          <p:cNvSpPr txBox="1"/>
          <p:nvPr/>
        </p:nvSpPr>
        <p:spPr>
          <a:xfrm>
            <a:off x="838200" y="5840812"/>
            <a:ext cx="94027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*References are detailed at the end of this presentation.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C9E7F-0C59-4F5C-9871-B097258D9B6F}" type="datetime2">
              <a:rPr lang="en-US" smtClean="0"/>
              <a:t>Friday, November 24, 2017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8B4BC-D441-4F59-A455-6CB73C8BD8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6802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46888"/>
            <a:ext cx="8555966" cy="669786"/>
          </a:xfrm>
        </p:spPr>
        <p:txBody>
          <a:bodyPr>
            <a:normAutofit/>
          </a:bodyPr>
          <a:lstStyle/>
          <a:p>
            <a:r>
              <a:rPr lang="en-US" dirty="0"/>
              <a:t>Problem Statement: notations</a:t>
            </a:r>
          </a:p>
        </p:txBody>
      </p:sp>
      <p:pic>
        <p:nvPicPr>
          <p:cNvPr id="5" name="Picture Placeholder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64" b="2764"/>
          <a:stretch>
            <a:fillRect/>
          </a:stretch>
        </p:blipFill>
        <p:spPr>
          <a:xfrm>
            <a:off x="6096000" y="767336"/>
            <a:ext cx="6016605" cy="4750766"/>
          </a:xfr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 Placeholder 3"/>
              <p:cNvSpPr>
                <a:spLocks noGrp="1"/>
              </p:cNvSpPr>
              <p:nvPr>
                <p:ph type="body" sz="half" idx="2"/>
              </p:nvPr>
            </p:nvSpPr>
            <p:spPr>
              <a:xfrm>
                <a:off x="839787" y="1029874"/>
                <a:ext cx="10994403" cy="5332494"/>
              </a:xfrm>
            </p:spPr>
            <p:txBody>
              <a:bodyPr>
                <a:noAutofit/>
              </a:bodyPr>
              <a:lstStyle/>
              <a:p>
                <a:r>
                  <a:rPr lang="en-US" sz="2400" dirty="0" smtClean="0"/>
                  <a:t>Given directed graph </a:t>
                </a:r>
                <a14:m>
                  <m:oMath xmlns:m="http://schemas.openxmlformats.org/officeDocument/2006/math">
                    <m:r>
                      <a:rPr lang="en-CA" sz="2400" b="0" i="1" smtClean="0">
                        <a:latin typeface="Cambria Math" panose="02040503050406030204" pitchFamily="18" charset="0"/>
                      </a:rPr>
                      <m:t>𝐺</m:t>
                    </m:r>
                    <m:d>
                      <m:dPr>
                        <m:ctrlPr>
                          <a:rPr lang="en-CA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CA" sz="2400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  <m:r>
                          <a:rPr lang="en-CA" sz="24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CA" sz="2400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d>
                  </m:oMath>
                </a14:m>
                <a:r>
                  <a:rPr lang="en-US" sz="2400" dirty="0"/>
                  <a:t>, we have: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𝜖</m:t>
                    </m:r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𝑁</m:t>
                    </m:r>
                  </m:oMath>
                </a14:m>
                <a:r>
                  <a:rPr lang="en-US" sz="2400" dirty="0"/>
                  <a:t> nodes, with:</a:t>
                </a:r>
              </a:p>
              <a:p>
                <a:pPr marL="742950" lvl="1" indent="-285750">
                  <a:buFont typeface="Arial" panose="020B0604020202020204" pitchFamily="34" charset="0"/>
                  <a:buChar char="•"/>
                </a:pPr>
                <a:r>
                  <a:rPr lang="en-CA" sz="2000" dirty="0"/>
                  <a:t>Usage/setup cost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CA" sz="2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CA" sz="20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CA" sz="20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endParaRPr lang="en-US" sz="2000" dirty="0"/>
              </a:p>
              <a:p>
                <a:pPr marL="742950" lvl="1" indent="-285750">
                  <a:buFont typeface="Arial" panose="020B0604020202020204" pitchFamily="34" charset="0"/>
                  <a:buChar char="•"/>
                </a:pPr>
                <a:r>
                  <a:rPr lang="en-CA" sz="2000" dirty="0"/>
                  <a:t>Processing capacity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CA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CA" sz="2000" b="0" i="1" smtClean="0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CA" sz="20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endParaRPr lang="en-US" sz="2000" dirty="0"/>
              </a:p>
              <a:p>
                <a:pPr marL="742950" lvl="1" indent="-285750">
                  <a:buFont typeface="Arial" panose="020B0604020202020204" pitchFamily="34" charset="0"/>
                  <a:buChar char="•"/>
                </a:pPr>
                <a:r>
                  <a:rPr lang="en-CA" sz="2000" dirty="0"/>
                  <a:t>Time window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CA" sz="20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CA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CA" sz="2000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CA" sz="200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en-CA" sz="20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CA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CA" sz="2000" b="0" i="1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  <m:sub>
                            <m:r>
                              <a:rPr lang="en-CA" sz="200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d>
                  </m:oMath>
                </a14:m>
                <a:endParaRPr lang="en-US" sz="2000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CA" sz="24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CA" sz="2400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CA" sz="2400" b="0" i="1" smtClean="0">
                        <a:latin typeface="Cambria Math" panose="02040503050406030204" pitchFamily="18" charset="0"/>
                      </a:rPr>
                      <m:t>𝑗</m:t>
                    </m:r>
                    <m:r>
                      <a:rPr lang="en-CA" sz="2400" b="0" i="1" smtClean="0">
                        <a:latin typeface="Cambria Math" panose="02040503050406030204" pitchFamily="18" charset="0"/>
                      </a:rPr>
                      <m:t>)∈</m:t>
                    </m:r>
                    <m:r>
                      <a:rPr lang="en-CA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sz="2400" dirty="0"/>
                  <a:t> arcs or directed edges, with:</a:t>
                </a:r>
              </a:p>
              <a:p>
                <a:pPr marL="742950" lvl="1" indent="-285750">
                  <a:buFont typeface="Arial" panose="020B0604020202020204" pitchFamily="34" charset="0"/>
                  <a:buChar char="•"/>
                </a:pPr>
                <a:r>
                  <a:rPr lang="en-CA" sz="2000" dirty="0"/>
                  <a:t>Transportation cost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CA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CA" sz="2000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CA" sz="2000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CA" sz="2000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</m:oMath>
                </a14:m>
                <a:endParaRPr lang="en-US" sz="2000" dirty="0"/>
              </a:p>
              <a:p>
                <a:pPr marL="742950" lvl="1" indent="-285750">
                  <a:buFont typeface="Arial" panose="020B0604020202020204" pitchFamily="34" charset="0"/>
                  <a:buChar char="•"/>
                </a:pPr>
                <a:r>
                  <a:rPr lang="en-CA" sz="2000" dirty="0"/>
                  <a:t>Traveling time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CA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CA" sz="20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CA" sz="2000" i="1">
                            <a:latin typeface="Cambria Math" panose="02040503050406030204" pitchFamily="18" charset="0"/>
                          </a:rPr>
                          <m:t>𝑖𝑗</m:t>
                        </m:r>
                      </m:sub>
                    </m:sSub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CA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CA" sz="2000" b="0" i="1" smtClean="0">
                            <a:latin typeface="Cambria Math" panose="02040503050406030204" pitchFamily="18" charset="0"/>
                          </a:rPr>
                          <m:t>𝑑𝑖𝑠𝑡</m:t>
                        </m:r>
                      </m:e>
                      <m:sub>
                        <m:r>
                          <a:rPr lang="en-CA" sz="2000" i="1">
                            <a:latin typeface="Cambria Math" panose="02040503050406030204" pitchFamily="18" charset="0"/>
                          </a:rPr>
                          <m:t>𝑖𝑗</m:t>
                        </m:r>
                      </m:sub>
                    </m:sSub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CA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CA" sz="2000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  <m:r>
                          <a:rPr lang="en-CA" sz="2000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CA" sz="20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endParaRPr lang="en-US" sz="2000" dirty="0"/>
              </a:p>
              <a:p>
                <a:pPr marL="742950" lvl="1" indent="-285750">
                  <a:buFont typeface="Arial" panose="020B0604020202020204" pitchFamily="34" charset="0"/>
                  <a:buChar char="•"/>
                </a:pPr>
                <a:r>
                  <a:rPr lang="en-CA" sz="2000" dirty="0"/>
                  <a:t>Capacity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CA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CA" sz="2000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en-CA" sz="2000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CA" sz="2000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</m:oMath>
                </a14:m>
                <a:endParaRPr lang="en-US" sz="2000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𝑘</m:t>
                    </m:r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𝐾</m:t>
                    </m:r>
                  </m:oMath>
                </a14:m>
                <a:r>
                  <a:rPr lang="en-US" sz="2400" dirty="0"/>
                  <a:t> commodities, with:</a:t>
                </a:r>
              </a:p>
              <a:p>
                <a:pPr marL="742950" lvl="1" indent="-285750">
                  <a:buFont typeface="Arial" panose="020B0604020202020204" pitchFamily="34" charset="0"/>
                  <a:buChar char="•"/>
                </a:pPr>
                <a:r>
                  <a:rPr lang="en-CA" sz="2000" dirty="0"/>
                  <a:t>Demand/quantity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CA" sz="20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p>
                        <m:r>
                          <a:rPr lang="en-CA" sz="20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p>
                    </m:sSup>
                  </m:oMath>
                </a14:m>
                <a:endParaRPr lang="en-CA" sz="2000" dirty="0"/>
              </a:p>
              <a:p>
                <a:pPr marL="742950" lvl="1" indent="-285750">
                  <a:buFont typeface="Arial" panose="020B0604020202020204" pitchFamily="34" charset="0"/>
                  <a:buChar char="•"/>
                </a:pPr>
                <a:r>
                  <a:rPr lang="en-CA" sz="2000" dirty="0"/>
                  <a:t>Origin </a:t>
                </a:r>
                <a14:m>
                  <m:oMath xmlns:m="http://schemas.openxmlformats.org/officeDocument/2006/math"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𝑜</m:t>
                    </m:r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CA" sz="2000" dirty="0"/>
                  <a:t> &amp; Destination </a:t>
                </a:r>
                <a14:m>
                  <m:oMath xmlns:m="http://schemas.openxmlformats.org/officeDocument/2006/math"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𝑑</m:t>
                    </m:r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CA" sz="2000" dirty="0"/>
              </a:p>
              <a:p>
                <a:pPr marL="742950" lvl="1" indent="-285750">
                  <a:buFont typeface="Arial" panose="020B0604020202020204" pitchFamily="34" charset="0"/>
                  <a:buChar char="•"/>
                </a:pPr>
                <a:r>
                  <a:rPr lang="en-CA" sz="2000" dirty="0"/>
                  <a:t>Node parameter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CA" sz="200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CA" sz="20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𝛿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p>
                    </m:sSubSup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1, 0, −1</m:t>
                        </m:r>
                      </m:e>
                    </m:d>
                  </m:oMath>
                </a14:m>
                <a:endParaRPr lang="en-CA" sz="2000" dirty="0"/>
              </a:p>
              <a:p>
                <a:r>
                  <a:rPr lang="en-CA" sz="2200" dirty="0"/>
                  <a:t>Goal =&gt; Find the best paths for all commodities respecting capacities on nodes &amp; arcs.</a:t>
                </a:r>
              </a:p>
            </p:txBody>
          </p:sp>
        </mc:Choice>
        <mc:Fallback xmlns="">
          <p:sp>
            <p:nvSpPr>
              <p:cNvPr id="4" name="Tex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half" idx="2"/>
              </p:nvPr>
            </p:nvSpPr>
            <p:spPr>
              <a:xfrm>
                <a:off x="839787" y="1029874"/>
                <a:ext cx="10994403" cy="5332494"/>
              </a:xfrm>
              <a:blipFill rotWithShape="0">
                <a:blip r:embed="rId3"/>
                <a:stretch>
                  <a:fillRect l="-887" t="-1600" b="-26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1830" y="6402349"/>
            <a:ext cx="1308340" cy="312775"/>
          </a:xfrm>
          <a:prstGeom prst="rect">
            <a:avLst/>
          </a:prstGeom>
        </p:spPr>
      </p:pic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EE04A-3BC0-4D92-A025-574E604FE34A}" type="datetime2">
              <a:rPr lang="en-US" smtClean="0"/>
              <a:t>Friday, November 24, 2017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8B4BC-D441-4F59-A455-6CB73C8BD885}" type="slidenum">
              <a:rPr lang="en-US" smtClean="0"/>
              <a:t>4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6463349" y="5500497"/>
            <a:ext cx="528190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Map 1: Reproduced </a:t>
            </a:r>
            <a:r>
              <a:rPr lang="en-US" sz="1100" dirty="0"/>
              <a:t>from http://www.sokocanada.com/why-canada/map-of-canada/</a:t>
            </a:r>
          </a:p>
        </p:txBody>
      </p:sp>
    </p:spTree>
    <p:extLst>
      <p:ext uri="{BB962C8B-B14F-4D97-AF65-F5344CB8AC3E}">
        <p14:creationId xmlns:p14="http://schemas.microsoft.com/office/powerpoint/2010/main" val="775357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47543"/>
            <a:ext cx="8555966" cy="897147"/>
          </a:xfrm>
        </p:spPr>
        <p:txBody>
          <a:bodyPr>
            <a:normAutofit/>
          </a:bodyPr>
          <a:lstStyle/>
          <a:p>
            <a:r>
              <a:rPr lang="en-US" dirty="0"/>
              <a:t>Problem Statement: assumptions</a:t>
            </a:r>
          </a:p>
        </p:txBody>
      </p:sp>
      <p:pic>
        <p:nvPicPr>
          <p:cNvPr id="5" name="Picture Placeholder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64" b="2764"/>
          <a:stretch>
            <a:fillRect/>
          </a:stretch>
        </p:blipFill>
        <p:spPr>
          <a:xfrm>
            <a:off x="5956023" y="1160528"/>
            <a:ext cx="6016605" cy="4750766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1" y="1472184"/>
            <a:ext cx="5169408" cy="4718304"/>
          </a:xfrm>
        </p:spPr>
        <p:txBody>
          <a:bodyPr>
            <a:no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CA" sz="2200" dirty="0"/>
              <a:t>Planning period: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CA" sz="2000" dirty="0"/>
              <a:t>Single (e.g., 1 week, 1 group of days).</a:t>
            </a:r>
            <a:endParaRPr lang="en-CA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CA" sz="2200" dirty="0"/>
              <a:t>Time related: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CA" sz="2000" dirty="0"/>
              <a:t>Earlier arrival is allowed but no late arrival (i.e., hard time windows).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CA" sz="2000" dirty="0"/>
              <a:t>Service </a:t>
            </a:r>
            <a:r>
              <a:rPr lang="en-CA" sz="2000" i="1" dirty="0"/>
              <a:t>could </a:t>
            </a:r>
            <a:r>
              <a:rPr lang="en-CA" sz="2000" dirty="0"/>
              <a:t>start upon arrival within the time window.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CA" sz="2000" dirty="0"/>
              <a:t>Several time windows per </a:t>
            </a:r>
            <a:r>
              <a:rPr lang="en-CA" sz="2000" dirty="0" smtClean="0"/>
              <a:t>node.</a:t>
            </a:r>
            <a:endParaRPr lang="en-CA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CA" sz="2200" dirty="0"/>
              <a:t>Commodities: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CA" sz="1800" dirty="0"/>
              <a:t>Multiple (e.g., different types, suppliers or origin-destination points).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CA" sz="1800" dirty="0"/>
              <a:t>Each with a demand or quantity.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CA" sz="22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1830" y="6402349"/>
            <a:ext cx="1308340" cy="312775"/>
          </a:xfrm>
          <a:prstGeom prst="rect">
            <a:avLst/>
          </a:prstGeom>
        </p:spPr>
      </p:pic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66A5D-6683-41F2-A2CA-1F491BB0AE58}" type="datetime2">
              <a:rPr lang="en-US" smtClean="0"/>
              <a:t>Friday, November 24, 2017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8B4BC-D441-4F59-A455-6CB73C8BD885}" type="slidenum">
              <a:rPr lang="en-US" smtClean="0"/>
              <a:t>5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6523734" y="5872212"/>
            <a:ext cx="528190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Map 1: Reproduced </a:t>
            </a:r>
            <a:r>
              <a:rPr lang="en-US" sz="1100" dirty="0"/>
              <a:t>from http://www.sokocanada.com/why-canada/map-of-canada/</a:t>
            </a:r>
          </a:p>
        </p:txBody>
      </p:sp>
    </p:spTree>
    <p:extLst>
      <p:ext uri="{BB962C8B-B14F-4D97-AF65-F5344CB8AC3E}">
        <p14:creationId xmlns:p14="http://schemas.microsoft.com/office/powerpoint/2010/main" val="4266389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7E4DE-B9C6-40E1-8987-791ABA51F7F7}" type="datetime2">
              <a:rPr lang="en-US" smtClean="0"/>
              <a:t>Friday, November 24, 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8B4BC-D441-4F59-A455-6CB73C8BD885}" type="slidenum">
              <a:rPr lang="en-US" smtClean="0"/>
              <a:t>6</a:t>
            </a:fld>
            <a:endParaRPr lang="en-US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838200" y="147543"/>
            <a:ext cx="8555966" cy="897147"/>
          </a:xfrm>
        </p:spPr>
        <p:txBody>
          <a:bodyPr>
            <a:normAutofit/>
          </a:bodyPr>
          <a:lstStyle/>
          <a:p>
            <a:r>
              <a:rPr lang="en-US" dirty="0"/>
              <a:t>Network Transformation: time spaced network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1830" y="6402349"/>
            <a:ext cx="1308340" cy="312775"/>
          </a:xfrm>
          <a:prstGeom prst="rect">
            <a:avLst/>
          </a:prstGeom>
        </p:spPr>
      </p:pic>
      <p:grpSp>
        <p:nvGrpSpPr>
          <p:cNvPr id="124" name="Group 123"/>
          <p:cNvGrpSpPr/>
          <p:nvPr/>
        </p:nvGrpSpPr>
        <p:grpSpPr>
          <a:xfrm>
            <a:off x="1354569" y="1318477"/>
            <a:ext cx="9482863" cy="5074728"/>
            <a:chOff x="1354569" y="1318477"/>
            <a:chExt cx="9482863" cy="5074728"/>
          </a:xfrm>
        </p:grpSpPr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8455136" y="2377014"/>
              <a:ext cx="439524" cy="225699"/>
            </a:xfrm>
            <a:prstGeom prst="rect">
              <a:avLst/>
            </a:prstGeom>
          </p:spPr>
        </p:pic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8894660" y="2377014"/>
              <a:ext cx="439524" cy="225699"/>
            </a:xfrm>
            <a:prstGeom prst="rect">
              <a:avLst/>
            </a:prstGeom>
          </p:spPr>
        </p:pic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334184" y="2377014"/>
              <a:ext cx="439524" cy="225699"/>
            </a:xfrm>
            <a:prstGeom prst="rect">
              <a:avLst/>
            </a:prstGeom>
          </p:spPr>
        </p:pic>
        <p:sp>
          <p:nvSpPr>
            <p:cNvPr id="14" name="Rectangle 13"/>
            <p:cNvSpPr/>
            <p:nvPr/>
          </p:nvSpPr>
          <p:spPr>
            <a:xfrm>
              <a:off x="8450944" y="2377014"/>
              <a:ext cx="1318572" cy="22569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8431311" y="2620426"/>
              <a:ext cx="512716" cy="2747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/>
                <a:t>Mon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8883407" y="2620423"/>
              <a:ext cx="438048" cy="2747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/>
                <a:t>Tue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9276231" y="2620423"/>
              <a:ext cx="551239" cy="2747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/>
                <a:t>Wed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8435820" y="3077571"/>
              <a:ext cx="1419248" cy="457916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/>
                <a:t>GDC with different working days</a:t>
              </a:r>
              <a:endParaRPr lang="en-CA" sz="1200" dirty="0"/>
            </a:p>
          </p:txBody>
        </p:sp>
        <p:cxnSp>
          <p:nvCxnSpPr>
            <p:cNvPr id="19" name="Straight Connector 18"/>
            <p:cNvCxnSpPr/>
            <p:nvPr/>
          </p:nvCxnSpPr>
          <p:spPr>
            <a:xfrm flipH="1" flipV="1">
              <a:off x="6937623" y="1318477"/>
              <a:ext cx="0" cy="505566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20" name="Picture 19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779704" y="3173486"/>
              <a:ext cx="163761" cy="210053"/>
            </a:xfrm>
            <a:prstGeom prst="rect">
              <a:avLst/>
            </a:prstGeom>
          </p:spPr>
        </p:pic>
        <p:pic>
          <p:nvPicPr>
            <p:cNvPr id="21" name="Picture 20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832001" y="2974392"/>
              <a:ext cx="339651" cy="196924"/>
            </a:xfrm>
            <a:prstGeom prst="rect">
              <a:avLst/>
            </a:prstGeom>
          </p:spPr>
        </p:pic>
        <p:pic>
          <p:nvPicPr>
            <p:cNvPr id="22" name="Picture 21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171653" y="2974392"/>
              <a:ext cx="339651" cy="196924"/>
            </a:xfrm>
            <a:prstGeom prst="rect">
              <a:avLst/>
            </a:prstGeom>
          </p:spPr>
        </p:pic>
        <p:pic>
          <p:nvPicPr>
            <p:cNvPr id="23" name="Picture 22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511304" y="2974392"/>
              <a:ext cx="339651" cy="196924"/>
            </a:xfrm>
            <a:prstGeom prst="rect">
              <a:avLst/>
            </a:prstGeom>
          </p:spPr>
        </p:pic>
        <p:pic>
          <p:nvPicPr>
            <p:cNvPr id="24" name="Picture 23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203109" y="3561701"/>
              <a:ext cx="339651" cy="196924"/>
            </a:xfrm>
            <a:prstGeom prst="rect">
              <a:avLst/>
            </a:prstGeom>
          </p:spPr>
        </p:pic>
        <p:pic>
          <p:nvPicPr>
            <p:cNvPr id="25" name="Picture 24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542761" y="3561701"/>
              <a:ext cx="339651" cy="196924"/>
            </a:xfrm>
            <a:prstGeom prst="rect">
              <a:avLst/>
            </a:prstGeom>
          </p:spPr>
        </p:pic>
        <p:pic>
          <p:nvPicPr>
            <p:cNvPr id="26" name="Picture 25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882413" y="3561701"/>
              <a:ext cx="339651" cy="196924"/>
            </a:xfrm>
            <a:prstGeom prst="rect">
              <a:avLst/>
            </a:prstGeom>
          </p:spPr>
        </p:pic>
        <p:pic>
          <p:nvPicPr>
            <p:cNvPr id="27" name="Picture 26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372936" y="4462165"/>
              <a:ext cx="339651" cy="196924"/>
            </a:xfrm>
            <a:prstGeom prst="rect">
              <a:avLst/>
            </a:prstGeom>
          </p:spPr>
        </p:pic>
        <p:pic>
          <p:nvPicPr>
            <p:cNvPr id="28" name="Picture 27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712587" y="4462165"/>
              <a:ext cx="339651" cy="196924"/>
            </a:xfrm>
            <a:prstGeom prst="rect">
              <a:avLst/>
            </a:prstGeom>
          </p:spPr>
        </p:pic>
        <p:pic>
          <p:nvPicPr>
            <p:cNvPr id="29" name="Picture 28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052239" y="4462165"/>
              <a:ext cx="339651" cy="196924"/>
            </a:xfrm>
            <a:prstGeom prst="rect">
              <a:avLst/>
            </a:prstGeom>
          </p:spPr>
        </p:pic>
        <p:pic>
          <p:nvPicPr>
            <p:cNvPr id="30" name="Picture 29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5807658" y="3025647"/>
              <a:ext cx="230478" cy="137847"/>
            </a:xfrm>
            <a:prstGeom prst="rect">
              <a:avLst/>
            </a:prstGeom>
          </p:spPr>
        </p:pic>
        <p:pic>
          <p:nvPicPr>
            <p:cNvPr id="31" name="Picture 30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6203546" y="3389972"/>
              <a:ext cx="230478" cy="137847"/>
            </a:xfrm>
            <a:prstGeom prst="rect">
              <a:avLst/>
            </a:prstGeom>
          </p:spPr>
        </p:pic>
        <p:pic>
          <p:nvPicPr>
            <p:cNvPr id="32" name="Picture 31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5866866" y="3777384"/>
              <a:ext cx="230478" cy="137847"/>
            </a:xfrm>
            <a:prstGeom prst="rect">
              <a:avLst/>
            </a:prstGeom>
          </p:spPr>
        </p:pic>
        <p:pic>
          <p:nvPicPr>
            <p:cNvPr id="33" name="Picture 32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6207913" y="4211364"/>
              <a:ext cx="230478" cy="137847"/>
            </a:xfrm>
            <a:prstGeom prst="rect">
              <a:avLst/>
            </a:prstGeom>
          </p:spPr>
        </p:pic>
        <p:pic>
          <p:nvPicPr>
            <p:cNvPr id="34" name="Picture 33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5964155" y="4644204"/>
              <a:ext cx="230478" cy="137847"/>
            </a:xfrm>
            <a:prstGeom prst="rect">
              <a:avLst/>
            </a:prstGeom>
          </p:spPr>
        </p:pic>
        <p:pic>
          <p:nvPicPr>
            <p:cNvPr id="35" name="Picture 34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6203546" y="5052384"/>
              <a:ext cx="230478" cy="137847"/>
            </a:xfrm>
            <a:prstGeom prst="rect">
              <a:avLst/>
            </a:prstGeom>
          </p:spPr>
        </p:pic>
        <p:pic>
          <p:nvPicPr>
            <p:cNvPr id="36" name="Picture 35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779704" y="3994934"/>
              <a:ext cx="163761" cy="210053"/>
            </a:xfrm>
            <a:prstGeom prst="rect">
              <a:avLst/>
            </a:prstGeom>
          </p:spPr>
        </p:pic>
        <p:pic>
          <p:nvPicPr>
            <p:cNvPr id="37" name="Picture 36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490729" y="4003252"/>
              <a:ext cx="339651" cy="196924"/>
            </a:xfrm>
            <a:prstGeom prst="rect">
              <a:avLst/>
            </a:prstGeom>
          </p:spPr>
        </p:pic>
        <p:pic>
          <p:nvPicPr>
            <p:cNvPr id="38" name="Picture 37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830381" y="4003252"/>
              <a:ext cx="339651" cy="196924"/>
            </a:xfrm>
            <a:prstGeom prst="rect">
              <a:avLst/>
            </a:prstGeom>
          </p:spPr>
        </p:pic>
        <p:pic>
          <p:nvPicPr>
            <p:cNvPr id="39" name="Picture 38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170033" y="4003252"/>
              <a:ext cx="339651" cy="196924"/>
            </a:xfrm>
            <a:prstGeom prst="rect">
              <a:avLst/>
            </a:prstGeom>
          </p:spPr>
        </p:pic>
        <p:pic>
          <p:nvPicPr>
            <p:cNvPr id="40" name="Picture 39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776464" y="4814514"/>
              <a:ext cx="163761" cy="210053"/>
            </a:xfrm>
            <a:prstGeom prst="rect">
              <a:avLst/>
            </a:prstGeom>
          </p:spPr>
        </p:pic>
        <p:pic>
          <p:nvPicPr>
            <p:cNvPr id="41" name="Picture 40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828761" y="5030357"/>
              <a:ext cx="339651" cy="196924"/>
            </a:xfrm>
            <a:prstGeom prst="rect">
              <a:avLst/>
            </a:prstGeom>
          </p:spPr>
        </p:pic>
        <p:pic>
          <p:nvPicPr>
            <p:cNvPr id="42" name="Picture 41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168413" y="5030357"/>
              <a:ext cx="339651" cy="196924"/>
            </a:xfrm>
            <a:prstGeom prst="rect">
              <a:avLst/>
            </a:prstGeom>
          </p:spPr>
        </p:pic>
        <p:pic>
          <p:nvPicPr>
            <p:cNvPr id="43" name="Picture 42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508065" y="5030357"/>
              <a:ext cx="339651" cy="196924"/>
            </a:xfrm>
            <a:prstGeom prst="rect">
              <a:avLst/>
            </a:prstGeom>
          </p:spPr>
        </p:pic>
        <p:sp>
          <p:nvSpPr>
            <p:cNvPr id="44" name="Rectangle 43"/>
            <p:cNvSpPr/>
            <p:nvPr/>
          </p:nvSpPr>
          <p:spPr>
            <a:xfrm>
              <a:off x="2828761" y="2974392"/>
              <a:ext cx="1018955" cy="19692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45" name="Rectangle 44"/>
            <p:cNvSpPr/>
            <p:nvPr/>
          </p:nvSpPr>
          <p:spPr>
            <a:xfrm>
              <a:off x="2487489" y="3995740"/>
              <a:ext cx="1018955" cy="19692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46" name="Rectangle 45"/>
            <p:cNvSpPr/>
            <p:nvPr/>
          </p:nvSpPr>
          <p:spPr>
            <a:xfrm>
              <a:off x="2828761" y="5022845"/>
              <a:ext cx="1018955" cy="19692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47" name="Rectangle 46"/>
            <p:cNvSpPr/>
            <p:nvPr/>
          </p:nvSpPr>
          <p:spPr>
            <a:xfrm>
              <a:off x="4372936" y="4462165"/>
              <a:ext cx="1018955" cy="19692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48" name="Rectangle 47"/>
            <p:cNvSpPr/>
            <p:nvPr/>
          </p:nvSpPr>
          <p:spPr>
            <a:xfrm>
              <a:off x="4203109" y="3561701"/>
              <a:ext cx="1018955" cy="19692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cxnSp>
          <p:nvCxnSpPr>
            <p:cNvPr id="49" name="Straight Connector 48"/>
            <p:cNvCxnSpPr>
              <a:stCxn id="20" idx="3"/>
              <a:endCxn id="44" idx="1"/>
            </p:cNvCxnSpPr>
            <p:nvPr/>
          </p:nvCxnSpPr>
          <p:spPr>
            <a:xfrm flipV="1">
              <a:off x="1943465" y="3072855"/>
              <a:ext cx="885297" cy="20565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>
              <a:stCxn id="20" idx="3"/>
              <a:endCxn id="37" idx="1"/>
            </p:cNvCxnSpPr>
            <p:nvPr/>
          </p:nvCxnSpPr>
          <p:spPr>
            <a:xfrm>
              <a:off x="1943465" y="3278513"/>
              <a:ext cx="547264" cy="82320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>
              <a:stCxn id="36" idx="3"/>
              <a:endCxn id="37" idx="1"/>
            </p:cNvCxnSpPr>
            <p:nvPr/>
          </p:nvCxnSpPr>
          <p:spPr>
            <a:xfrm>
              <a:off x="1943465" y="4099961"/>
              <a:ext cx="547264" cy="1753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>
              <a:stCxn id="36" idx="3"/>
              <a:endCxn id="41" idx="1"/>
            </p:cNvCxnSpPr>
            <p:nvPr/>
          </p:nvCxnSpPr>
          <p:spPr>
            <a:xfrm>
              <a:off x="1943465" y="4099961"/>
              <a:ext cx="885297" cy="1028859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>
              <a:stCxn id="40" idx="3"/>
              <a:endCxn id="46" idx="1"/>
            </p:cNvCxnSpPr>
            <p:nvPr/>
          </p:nvCxnSpPr>
          <p:spPr>
            <a:xfrm>
              <a:off x="1940225" y="4919540"/>
              <a:ext cx="888537" cy="201767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>
              <a:stCxn id="40" idx="3"/>
              <a:endCxn id="45" idx="1"/>
            </p:cNvCxnSpPr>
            <p:nvPr/>
          </p:nvCxnSpPr>
          <p:spPr>
            <a:xfrm flipV="1">
              <a:off x="1940225" y="4094201"/>
              <a:ext cx="547264" cy="825339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>
              <a:stCxn id="36" idx="3"/>
              <a:endCxn id="21" idx="1"/>
            </p:cNvCxnSpPr>
            <p:nvPr/>
          </p:nvCxnSpPr>
          <p:spPr>
            <a:xfrm flipV="1">
              <a:off x="1943465" y="3072855"/>
              <a:ext cx="888537" cy="1027106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>
              <a:stCxn id="46" idx="3"/>
              <a:endCxn id="47" idx="1"/>
            </p:cNvCxnSpPr>
            <p:nvPr/>
          </p:nvCxnSpPr>
          <p:spPr>
            <a:xfrm flipV="1">
              <a:off x="3847717" y="4560627"/>
              <a:ext cx="525219" cy="5606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>
              <a:stCxn id="39" idx="3"/>
              <a:endCxn id="24" idx="1"/>
            </p:cNvCxnSpPr>
            <p:nvPr/>
          </p:nvCxnSpPr>
          <p:spPr>
            <a:xfrm flipV="1">
              <a:off x="3509684" y="3660163"/>
              <a:ext cx="693425" cy="44155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>
              <a:stCxn id="44" idx="3"/>
              <a:endCxn id="48" idx="1"/>
            </p:cNvCxnSpPr>
            <p:nvPr/>
          </p:nvCxnSpPr>
          <p:spPr>
            <a:xfrm>
              <a:off x="3847717" y="3072855"/>
              <a:ext cx="355392" cy="58730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>
              <a:stCxn id="46" idx="3"/>
              <a:endCxn id="24" idx="1"/>
            </p:cNvCxnSpPr>
            <p:nvPr/>
          </p:nvCxnSpPr>
          <p:spPr>
            <a:xfrm flipV="1">
              <a:off x="3847717" y="3660163"/>
              <a:ext cx="355392" cy="146114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>
              <a:stCxn id="39" idx="3"/>
              <a:endCxn id="27" idx="1"/>
            </p:cNvCxnSpPr>
            <p:nvPr/>
          </p:nvCxnSpPr>
          <p:spPr>
            <a:xfrm>
              <a:off x="3509684" y="4101714"/>
              <a:ext cx="863250" cy="45891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>
              <a:stCxn id="44" idx="3"/>
              <a:endCxn id="30" idx="1"/>
            </p:cNvCxnSpPr>
            <p:nvPr/>
          </p:nvCxnSpPr>
          <p:spPr>
            <a:xfrm>
              <a:off x="3847717" y="3072855"/>
              <a:ext cx="1959942" cy="21716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>
              <a:stCxn id="44" idx="3"/>
              <a:endCxn id="31" idx="1"/>
            </p:cNvCxnSpPr>
            <p:nvPr/>
          </p:nvCxnSpPr>
          <p:spPr>
            <a:xfrm>
              <a:off x="3847717" y="3072855"/>
              <a:ext cx="2355830" cy="3860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>
              <a:stCxn id="26" idx="3"/>
              <a:endCxn id="31" idx="1"/>
            </p:cNvCxnSpPr>
            <p:nvPr/>
          </p:nvCxnSpPr>
          <p:spPr>
            <a:xfrm flipV="1">
              <a:off x="5222065" y="3458896"/>
              <a:ext cx="981482" cy="20126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>
              <a:stCxn id="26" idx="3"/>
              <a:endCxn id="30" idx="1"/>
            </p:cNvCxnSpPr>
            <p:nvPr/>
          </p:nvCxnSpPr>
          <p:spPr>
            <a:xfrm flipV="1">
              <a:off x="5222065" y="3094571"/>
              <a:ext cx="585594" cy="565592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>
              <a:stCxn id="48" idx="3"/>
              <a:endCxn id="32" idx="1"/>
            </p:cNvCxnSpPr>
            <p:nvPr/>
          </p:nvCxnSpPr>
          <p:spPr>
            <a:xfrm>
              <a:off x="5222065" y="3660163"/>
              <a:ext cx="644802" cy="18614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>
              <a:stCxn id="39" idx="3"/>
              <a:endCxn id="32" idx="1"/>
            </p:cNvCxnSpPr>
            <p:nvPr/>
          </p:nvCxnSpPr>
          <p:spPr>
            <a:xfrm flipV="1">
              <a:off x="3509684" y="3846308"/>
              <a:ext cx="2357182" cy="255406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>
              <a:stCxn id="47" idx="3"/>
              <a:endCxn id="32" idx="1"/>
            </p:cNvCxnSpPr>
            <p:nvPr/>
          </p:nvCxnSpPr>
          <p:spPr>
            <a:xfrm flipV="1">
              <a:off x="5391891" y="3846308"/>
              <a:ext cx="474976" cy="71432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>
              <a:stCxn id="29" idx="3"/>
              <a:endCxn id="34" idx="1"/>
            </p:cNvCxnSpPr>
            <p:nvPr/>
          </p:nvCxnSpPr>
          <p:spPr>
            <a:xfrm>
              <a:off x="5391891" y="4560627"/>
              <a:ext cx="572264" cy="15250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>
              <a:stCxn id="29" idx="3"/>
              <a:endCxn id="33" idx="1"/>
            </p:cNvCxnSpPr>
            <p:nvPr/>
          </p:nvCxnSpPr>
          <p:spPr>
            <a:xfrm flipV="1">
              <a:off x="5391891" y="4280287"/>
              <a:ext cx="816022" cy="280339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>
              <a:stCxn id="26" idx="3"/>
              <a:endCxn id="33" idx="1"/>
            </p:cNvCxnSpPr>
            <p:nvPr/>
          </p:nvCxnSpPr>
          <p:spPr>
            <a:xfrm>
              <a:off x="5222065" y="3660163"/>
              <a:ext cx="985848" cy="62012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>
              <a:stCxn id="43" idx="3"/>
              <a:endCxn id="34" idx="1"/>
            </p:cNvCxnSpPr>
            <p:nvPr/>
          </p:nvCxnSpPr>
          <p:spPr>
            <a:xfrm flipV="1">
              <a:off x="3847717" y="4713128"/>
              <a:ext cx="2116438" cy="415692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>
              <a:stCxn id="43" idx="3"/>
              <a:endCxn id="35" idx="1"/>
            </p:cNvCxnSpPr>
            <p:nvPr/>
          </p:nvCxnSpPr>
          <p:spPr>
            <a:xfrm flipV="1">
              <a:off x="3847717" y="5121308"/>
              <a:ext cx="2355830" cy="7512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>
              <a:stCxn id="29" idx="3"/>
              <a:endCxn id="35" idx="1"/>
            </p:cNvCxnSpPr>
            <p:nvPr/>
          </p:nvCxnSpPr>
          <p:spPr>
            <a:xfrm>
              <a:off x="5391891" y="4560627"/>
              <a:ext cx="811655" cy="5606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4" name="TextBox 73"/>
            <p:cNvSpPr txBox="1"/>
            <p:nvPr/>
          </p:nvSpPr>
          <p:spPr>
            <a:xfrm>
              <a:off x="1354569" y="2880637"/>
              <a:ext cx="1016489" cy="305278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/>
                <a:t>Vendors </a:t>
              </a:r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2942435" y="2268823"/>
              <a:ext cx="1810563" cy="518971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/>
                <a:t>Global Distribution Centers (GDCs)</a:t>
              </a:r>
              <a:endParaRPr lang="en-CA" sz="1400" dirty="0"/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5112298" y="2470620"/>
              <a:ext cx="1739615" cy="518971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/>
                <a:t>Local Distribution Centers (LDCs)</a:t>
              </a:r>
              <a:endParaRPr lang="en-CA" sz="1400" dirty="0"/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2716750" y="5302100"/>
              <a:ext cx="2237705" cy="307777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/>
                <a:t>Vendors </a:t>
              </a:r>
              <a:r>
                <a:rPr lang="en-US" sz="1400" dirty="0">
                  <a:sym typeface="Wingdings" panose="05000000000000000000" pitchFamily="2" charset="2"/>
                </a:rPr>
                <a:t> GDCs  LDCs</a:t>
              </a:r>
              <a:endParaRPr lang="en-CA" sz="1400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8" name="TextBox 77">
                  <a:extLst>
                    <a:ext uri="{FF2B5EF4-FFF2-40B4-BE49-F238E27FC236}">
                      <a16:creationId xmlns:a16="http://schemas.microsoft.com/office/drawing/2014/main" xmlns="" id="{C2209FB4-8635-4353-A47B-464B6309718C}"/>
                    </a:ext>
                  </a:extLst>
                </p:cNvPr>
                <p:cNvSpPr txBox="1"/>
                <p:nvPr/>
              </p:nvSpPr>
              <p:spPr>
                <a:xfrm>
                  <a:off x="3057115" y="2757619"/>
                  <a:ext cx="562247" cy="259486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d>
                          <m:dPr>
                            <m:begChr m:val="["/>
                            <m:endChr m:val="]"/>
                            <m:ctrlPr>
                              <a:rPr lang="en-US" sz="110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sz="110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CA" sz="11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sub>
                                <m:r>
                                  <a:rPr lang="en-CA" sz="11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  <m:r>
                              <a:rPr lang="en-CA" sz="11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,</m:t>
                            </m:r>
                            <m:sSub>
                              <m:sSubPr>
                                <m:ctrlPr>
                                  <a:rPr lang="en-CA" sz="11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CA" sz="11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e>
                              <m:sub>
                                <m:r>
                                  <a:rPr lang="en-CA" sz="11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</m:e>
                        </m:d>
                      </m:oMath>
                    </m:oMathPara>
                  </a14:m>
                  <a:endParaRPr lang="en-US" sz="11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78" name="TextBox 77">
                  <a:extLst>
                    <a:ext uri="{FF2B5EF4-FFF2-40B4-BE49-F238E27FC236}">
                      <a16:creationId xmlns="" xmlns:a16="http://schemas.microsoft.com/office/drawing/2014/main" xmlns:a14="http://schemas.microsoft.com/office/drawing/2010/main" id="{C2209FB4-8635-4353-A47B-464B6309718C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057115" y="2757619"/>
                  <a:ext cx="562247" cy="259486"/>
                </a:xfrm>
                <a:prstGeom prst="rect">
                  <a:avLst/>
                </a:prstGeom>
                <a:blipFill rotWithShape="0">
                  <a:blip r:embed="rId6"/>
                  <a:stretch>
                    <a:fillRect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9" name="TextBox 78">
                  <a:extLst>
                    <a:ext uri="{FF2B5EF4-FFF2-40B4-BE49-F238E27FC236}">
                      <a16:creationId xmlns:a16="http://schemas.microsoft.com/office/drawing/2014/main" xmlns="" id="{C2209FB4-8635-4353-A47B-464B6309718C}"/>
                    </a:ext>
                  </a:extLst>
                </p:cNvPr>
                <p:cNvSpPr txBox="1"/>
                <p:nvPr/>
              </p:nvSpPr>
              <p:spPr>
                <a:xfrm>
                  <a:off x="3060963" y="4810001"/>
                  <a:ext cx="562247" cy="259486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d>
                          <m:dPr>
                            <m:begChr m:val="["/>
                            <m:endChr m:val="]"/>
                            <m:ctrlPr>
                              <a:rPr lang="en-US" sz="110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sz="110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CA" sz="11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sub>
                                <m:r>
                                  <a:rPr lang="en-CA" sz="11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  <m:r>
                              <a:rPr lang="en-CA" sz="11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,</m:t>
                            </m:r>
                            <m:sSub>
                              <m:sSubPr>
                                <m:ctrlPr>
                                  <a:rPr lang="en-CA" sz="11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CA" sz="11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e>
                              <m:sub>
                                <m:r>
                                  <a:rPr lang="en-CA" sz="11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</m:e>
                        </m:d>
                      </m:oMath>
                    </m:oMathPara>
                  </a14:m>
                  <a:endParaRPr lang="en-US" sz="11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79" name="TextBox 78">
                  <a:extLst>
                    <a:ext uri="{FF2B5EF4-FFF2-40B4-BE49-F238E27FC236}">
                      <a16:creationId xmlns="" xmlns:a16="http://schemas.microsoft.com/office/drawing/2014/main" xmlns:a14="http://schemas.microsoft.com/office/drawing/2010/main" id="{C2209FB4-8635-4353-A47B-464B6309718C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060963" y="4810001"/>
                  <a:ext cx="562247" cy="259486"/>
                </a:xfrm>
                <a:prstGeom prst="rect">
                  <a:avLst/>
                </a:prstGeom>
                <a:blipFill rotWithShape="0">
                  <a:blip r:embed="rId7"/>
                  <a:stretch>
                    <a:fillRect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0" name="TextBox 79">
                  <a:extLst>
                    <a:ext uri="{FF2B5EF4-FFF2-40B4-BE49-F238E27FC236}">
                      <a16:creationId xmlns:a16="http://schemas.microsoft.com/office/drawing/2014/main" xmlns="" id="{C2209FB4-8635-4353-A47B-464B6309718C}"/>
                    </a:ext>
                  </a:extLst>
                </p:cNvPr>
                <p:cNvSpPr txBox="1"/>
                <p:nvPr/>
              </p:nvSpPr>
              <p:spPr>
                <a:xfrm>
                  <a:off x="2717408" y="3786957"/>
                  <a:ext cx="562247" cy="259486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d>
                          <m:dPr>
                            <m:begChr m:val="["/>
                            <m:endChr m:val="]"/>
                            <m:ctrlPr>
                              <a:rPr lang="en-US" sz="110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sz="110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CA" sz="11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sub>
                                <m:r>
                                  <a:rPr lang="en-CA" sz="11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  <m:r>
                              <a:rPr lang="en-CA" sz="11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,</m:t>
                            </m:r>
                            <m:sSub>
                              <m:sSubPr>
                                <m:ctrlPr>
                                  <a:rPr lang="en-CA" sz="11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CA" sz="11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e>
                              <m:sub>
                                <m:r>
                                  <a:rPr lang="en-CA" sz="11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</m:e>
                        </m:d>
                      </m:oMath>
                    </m:oMathPara>
                  </a14:m>
                  <a:endParaRPr lang="en-US" sz="11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80" name="TextBox 79">
                  <a:extLst>
                    <a:ext uri="{FF2B5EF4-FFF2-40B4-BE49-F238E27FC236}">
                      <a16:creationId xmlns="" xmlns:a16="http://schemas.microsoft.com/office/drawing/2014/main" xmlns:a14="http://schemas.microsoft.com/office/drawing/2010/main" id="{C2209FB4-8635-4353-A47B-464B6309718C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717408" y="3786957"/>
                  <a:ext cx="562247" cy="259486"/>
                </a:xfrm>
                <a:prstGeom prst="rect">
                  <a:avLst/>
                </a:prstGeom>
                <a:blipFill rotWithShape="0">
                  <a:blip r:embed="rId8"/>
                  <a:stretch>
                    <a:fillRect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1" name="TextBox 80">
                  <a:extLst>
                    <a:ext uri="{FF2B5EF4-FFF2-40B4-BE49-F238E27FC236}">
                      <a16:creationId xmlns:a16="http://schemas.microsoft.com/office/drawing/2014/main" xmlns="" id="{C2209FB4-8635-4353-A47B-464B6309718C}"/>
                    </a:ext>
                  </a:extLst>
                </p:cNvPr>
                <p:cNvSpPr txBox="1"/>
                <p:nvPr/>
              </p:nvSpPr>
              <p:spPr>
                <a:xfrm>
                  <a:off x="4406642" y="3351434"/>
                  <a:ext cx="562247" cy="259486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d>
                          <m:dPr>
                            <m:begChr m:val="["/>
                            <m:endChr m:val="]"/>
                            <m:ctrlPr>
                              <a:rPr lang="en-US" sz="110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sz="110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CA" sz="11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sub>
                                <m:r>
                                  <a:rPr lang="en-CA" sz="11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  <m:r>
                              <a:rPr lang="en-CA" sz="11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,</m:t>
                            </m:r>
                            <m:sSub>
                              <m:sSubPr>
                                <m:ctrlPr>
                                  <a:rPr lang="en-CA" sz="11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CA" sz="11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e>
                              <m:sub>
                                <m:r>
                                  <a:rPr lang="en-CA" sz="11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</m:e>
                        </m:d>
                      </m:oMath>
                    </m:oMathPara>
                  </a14:m>
                  <a:endParaRPr lang="en-US" sz="11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81" name="TextBox 80">
                  <a:extLst>
                    <a:ext uri="{FF2B5EF4-FFF2-40B4-BE49-F238E27FC236}">
                      <a16:creationId xmlns="" xmlns:a16="http://schemas.microsoft.com/office/drawing/2014/main" xmlns:a14="http://schemas.microsoft.com/office/drawing/2010/main" id="{C2209FB4-8635-4353-A47B-464B6309718C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406642" y="3351434"/>
                  <a:ext cx="562247" cy="259486"/>
                </a:xfrm>
                <a:prstGeom prst="rect">
                  <a:avLst/>
                </a:prstGeom>
                <a:blipFill rotWithShape="0">
                  <a:blip r:embed="rId9"/>
                  <a:stretch>
                    <a:fillRect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2" name="TextBox 81">
                  <a:extLst>
                    <a:ext uri="{FF2B5EF4-FFF2-40B4-BE49-F238E27FC236}">
                      <a16:creationId xmlns:a16="http://schemas.microsoft.com/office/drawing/2014/main" xmlns="" id="{C2209FB4-8635-4353-A47B-464B6309718C}"/>
                    </a:ext>
                  </a:extLst>
                </p:cNvPr>
                <p:cNvSpPr txBox="1"/>
                <p:nvPr/>
              </p:nvSpPr>
              <p:spPr>
                <a:xfrm>
                  <a:off x="4628334" y="4250061"/>
                  <a:ext cx="562247" cy="259486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d>
                          <m:dPr>
                            <m:begChr m:val="["/>
                            <m:endChr m:val="]"/>
                            <m:ctrlPr>
                              <a:rPr lang="en-US" sz="110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sz="110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CA" sz="11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sub>
                                <m:r>
                                  <a:rPr lang="en-CA" sz="11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  <m:r>
                              <a:rPr lang="en-CA" sz="11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,</m:t>
                            </m:r>
                            <m:sSub>
                              <m:sSubPr>
                                <m:ctrlPr>
                                  <a:rPr lang="en-CA" sz="11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CA" sz="11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e>
                              <m:sub>
                                <m:r>
                                  <a:rPr lang="en-CA" sz="11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</m:e>
                        </m:d>
                      </m:oMath>
                    </m:oMathPara>
                  </a14:m>
                  <a:endParaRPr lang="en-US" sz="11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82" name="TextBox 81">
                  <a:extLst>
                    <a:ext uri="{FF2B5EF4-FFF2-40B4-BE49-F238E27FC236}">
                      <a16:creationId xmlns="" xmlns:a16="http://schemas.microsoft.com/office/drawing/2014/main" xmlns:a14="http://schemas.microsoft.com/office/drawing/2010/main" id="{C2209FB4-8635-4353-A47B-464B6309718C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628334" y="4250061"/>
                  <a:ext cx="562247" cy="259486"/>
                </a:xfrm>
                <a:prstGeom prst="rect">
                  <a:avLst/>
                </a:prstGeom>
                <a:blipFill rotWithShape="0">
                  <a:blip r:embed="rId10"/>
                  <a:stretch>
                    <a:fillRect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83" name="TextBox 82"/>
            <p:cNvSpPr txBox="1"/>
            <p:nvPr/>
          </p:nvSpPr>
          <p:spPr>
            <a:xfrm>
              <a:off x="8438336" y="2094875"/>
              <a:ext cx="1318572" cy="2594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/>
                <a:t>[5am, 12pm]</a:t>
              </a:r>
            </a:p>
          </p:txBody>
        </p:sp>
        <p:sp>
          <p:nvSpPr>
            <p:cNvPr id="84" name="TextBox 83"/>
            <p:cNvSpPr txBox="1"/>
            <p:nvPr/>
          </p:nvSpPr>
          <p:spPr>
            <a:xfrm>
              <a:off x="8542354" y="1426282"/>
              <a:ext cx="1101751" cy="457916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/>
                <a:t>Arrival time window</a:t>
              </a:r>
              <a:endParaRPr lang="en-CA" sz="1200" dirty="0"/>
            </a:p>
          </p:txBody>
        </p:sp>
        <p:sp>
          <p:nvSpPr>
            <p:cNvPr id="85" name="Left Brace 84"/>
            <p:cNvSpPr/>
            <p:nvPr/>
          </p:nvSpPr>
          <p:spPr>
            <a:xfrm rot="5400000">
              <a:off x="9003293" y="1627694"/>
              <a:ext cx="183783" cy="767541"/>
            </a:xfrm>
            <a:prstGeom prst="leftBrace">
              <a:avLst>
                <a:gd name="adj1" fmla="val 14527"/>
                <a:gd name="adj2" fmla="val 50716"/>
              </a:avLst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86" name="Left Brace 85"/>
            <p:cNvSpPr/>
            <p:nvPr/>
          </p:nvSpPr>
          <p:spPr>
            <a:xfrm rot="16200000">
              <a:off x="9023570" y="2252854"/>
              <a:ext cx="183783" cy="1318572"/>
            </a:xfrm>
            <a:prstGeom prst="leftBrace">
              <a:avLst>
                <a:gd name="adj1" fmla="val 14527"/>
                <a:gd name="adj2" fmla="val 51900"/>
              </a:avLst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pic>
          <p:nvPicPr>
            <p:cNvPr id="87" name="Picture 86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8332903" y="5189251"/>
              <a:ext cx="439524" cy="225699"/>
            </a:xfrm>
            <a:prstGeom prst="rect">
              <a:avLst/>
            </a:prstGeom>
          </p:spPr>
        </p:pic>
        <p:pic>
          <p:nvPicPr>
            <p:cNvPr id="88" name="Picture 87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8772427" y="5189251"/>
              <a:ext cx="439524" cy="225699"/>
            </a:xfrm>
            <a:prstGeom prst="rect">
              <a:avLst/>
            </a:prstGeom>
          </p:spPr>
        </p:pic>
        <p:pic>
          <p:nvPicPr>
            <p:cNvPr id="89" name="Picture 88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211952" y="5189251"/>
              <a:ext cx="439524" cy="225699"/>
            </a:xfrm>
            <a:prstGeom prst="rect">
              <a:avLst/>
            </a:prstGeom>
          </p:spPr>
        </p:pic>
        <p:pic>
          <p:nvPicPr>
            <p:cNvPr id="90" name="Picture 89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7923809" y="5611934"/>
              <a:ext cx="211913" cy="240746"/>
            </a:xfrm>
            <a:prstGeom prst="rect">
              <a:avLst/>
            </a:prstGeom>
          </p:spPr>
        </p:pic>
        <p:cxnSp>
          <p:nvCxnSpPr>
            <p:cNvPr id="91" name="Straight Connector 90"/>
            <p:cNvCxnSpPr>
              <a:stCxn id="90" idx="3"/>
              <a:endCxn id="87" idx="2"/>
            </p:cNvCxnSpPr>
            <p:nvPr/>
          </p:nvCxnSpPr>
          <p:spPr>
            <a:xfrm flipV="1">
              <a:off x="8135722" y="5414950"/>
              <a:ext cx="416943" cy="317356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/>
            <p:cNvCxnSpPr>
              <a:stCxn id="90" idx="3"/>
              <a:endCxn id="88" idx="2"/>
            </p:cNvCxnSpPr>
            <p:nvPr/>
          </p:nvCxnSpPr>
          <p:spPr>
            <a:xfrm flipV="1">
              <a:off x="8135722" y="5414950"/>
              <a:ext cx="856467" cy="317356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Connector 92"/>
            <p:cNvCxnSpPr>
              <a:stCxn id="90" idx="3"/>
              <a:endCxn id="89" idx="2"/>
            </p:cNvCxnSpPr>
            <p:nvPr/>
          </p:nvCxnSpPr>
          <p:spPr>
            <a:xfrm flipV="1">
              <a:off x="8135722" y="5414950"/>
              <a:ext cx="1295991" cy="317356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4" name="TextBox 93"/>
            <p:cNvSpPr txBox="1"/>
            <p:nvPr/>
          </p:nvSpPr>
          <p:spPr>
            <a:xfrm>
              <a:off x="8311227" y="4787941"/>
              <a:ext cx="1318572" cy="2594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/>
                <a:t>[5am, 12pm]</a:t>
              </a:r>
            </a:p>
          </p:txBody>
        </p:sp>
        <p:sp>
          <p:nvSpPr>
            <p:cNvPr id="95" name="TextBox 94"/>
            <p:cNvSpPr txBox="1"/>
            <p:nvPr/>
          </p:nvSpPr>
          <p:spPr>
            <a:xfrm>
              <a:off x="8294454" y="4974271"/>
              <a:ext cx="512716" cy="2747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/>
                <a:t>Mon</a:t>
              </a:r>
            </a:p>
          </p:txBody>
        </p:sp>
        <p:sp>
          <p:nvSpPr>
            <p:cNvPr id="96" name="TextBox 95"/>
            <p:cNvSpPr txBox="1"/>
            <p:nvPr/>
          </p:nvSpPr>
          <p:spPr>
            <a:xfrm>
              <a:off x="8746550" y="4974270"/>
              <a:ext cx="438048" cy="2747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/>
                <a:t>Tue</a:t>
              </a:r>
            </a:p>
          </p:txBody>
        </p:sp>
        <p:sp>
          <p:nvSpPr>
            <p:cNvPr id="97" name="TextBox 96"/>
            <p:cNvSpPr txBox="1"/>
            <p:nvPr/>
          </p:nvSpPr>
          <p:spPr>
            <a:xfrm>
              <a:off x="9139374" y="4974270"/>
              <a:ext cx="551239" cy="2747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/>
                <a:t>Wed</a:t>
              </a:r>
            </a:p>
          </p:txBody>
        </p:sp>
        <p:pic>
          <p:nvPicPr>
            <p:cNvPr id="98" name="Picture 97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851373" y="4015100"/>
              <a:ext cx="439524" cy="225699"/>
            </a:xfrm>
            <a:prstGeom prst="rect">
              <a:avLst/>
            </a:prstGeom>
          </p:spPr>
        </p:pic>
        <p:pic>
          <p:nvPicPr>
            <p:cNvPr id="99" name="Picture 98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8290897" y="4015100"/>
              <a:ext cx="439524" cy="225699"/>
            </a:xfrm>
            <a:prstGeom prst="rect">
              <a:avLst/>
            </a:prstGeom>
          </p:spPr>
        </p:pic>
        <p:pic>
          <p:nvPicPr>
            <p:cNvPr id="100" name="Picture 99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8730421" y="4015100"/>
              <a:ext cx="439524" cy="225699"/>
            </a:xfrm>
            <a:prstGeom prst="rect">
              <a:avLst/>
            </a:prstGeom>
          </p:spPr>
        </p:pic>
        <p:pic>
          <p:nvPicPr>
            <p:cNvPr id="101" name="Picture 100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7197908" y="4437783"/>
              <a:ext cx="211913" cy="240746"/>
            </a:xfrm>
            <a:prstGeom prst="rect">
              <a:avLst/>
            </a:prstGeom>
          </p:spPr>
        </p:pic>
        <p:cxnSp>
          <p:nvCxnSpPr>
            <p:cNvPr id="102" name="Straight Connector 101"/>
            <p:cNvCxnSpPr>
              <a:stCxn id="101" idx="3"/>
              <a:endCxn id="103" idx="1"/>
            </p:cNvCxnSpPr>
            <p:nvPr/>
          </p:nvCxnSpPr>
          <p:spPr>
            <a:xfrm flipV="1">
              <a:off x="7409822" y="4127358"/>
              <a:ext cx="435586" cy="43079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3" name="Rectangle 102"/>
            <p:cNvSpPr/>
            <p:nvPr/>
          </p:nvSpPr>
          <p:spPr>
            <a:xfrm>
              <a:off x="7845408" y="4014508"/>
              <a:ext cx="1318572" cy="22569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cxnSp>
          <p:nvCxnSpPr>
            <p:cNvPr id="104" name="Straight Connector 103"/>
            <p:cNvCxnSpPr/>
            <p:nvPr/>
          </p:nvCxnSpPr>
          <p:spPr>
            <a:xfrm>
              <a:off x="7985724" y="3644598"/>
              <a:ext cx="226041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/>
            <p:cNvCxnSpPr/>
            <p:nvPr/>
          </p:nvCxnSpPr>
          <p:spPr>
            <a:xfrm flipH="1" flipV="1">
              <a:off x="9154044" y="4413708"/>
              <a:ext cx="0" cy="288895"/>
            </a:xfrm>
            <a:prstGeom prst="line">
              <a:avLst/>
            </a:prstGeom>
            <a:ln w="47625" cmpd="dbl">
              <a:solidFill>
                <a:schemeClr val="tx1"/>
              </a:solidFill>
              <a:head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6" name="TextBox 105">
                  <a:extLst>
                    <a:ext uri="{FF2B5EF4-FFF2-40B4-BE49-F238E27FC236}">
                      <a16:creationId xmlns:a16="http://schemas.microsoft.com/office/drawing/2014/main" xmlns="" id="{C2209FB4-8635-4353-A47B-464B6309718C}"/>
                    </a:ext>
                  </a:extLst>
                </p:cNvPr>
                <p:cNvSpPr txBox="1"/>
                <p:nvPr/>
              </p:nvSpPr>
              <p:spPr>
                <a:xfrm>
                  <a:off x="8156569" y="3769007"/>
                  <a:ext cx="727572" cy="259486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d>
                          <m:dPr>
                            <m:begChr m:val="["/>
                            <m:endChr m:val="]"/>
                            <m:ctrlPr>
                              <a:rPr lang="en-US" sz="110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sz="110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CA" sz="11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sub>
                                <m:r>
                                  <a:rPr lang="en-CA" sz="11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  <m:r>
                              <a:rPr lang="en-CA" sz="11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,</m:t>
                            </m:r>
                            <m:sSub>
                              <m:sSubPr>
                                <m:ctrlPr>
                                  <a:rPr lang="en-CA" sz="11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CA" sz="11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e>
                              <m:sub>
                                <m:r>
                                  <a:rPr lang="en-CA" sz="11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</m:e>
                        </m:d>
                      </m:oMath>
                    </m:oMathPara>
                  </a14:m>
                  <a:endParaRPr lang="en-US" sz="11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106" name="TextBox 105">
                  <a:extLst>
                    <a:ext uri="{FF2B5EF4-FFF2-40B4-BE49-F238E27FC236}">
                      <a16:creationId xmlns="" xmlns:a16="http://schemas.microsoft.com/office/drawing/2014/main" xmlns:a14="http://schemas.microsoft.com/office/drawing/2010/main" id="{C2209FB4-8635-4353-A47B-464B6309718C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156569" y="3769007"/>
                  <a:ext cx="727572" cy="259486"/>
                </a:xfrm>
                <a:prstGeom prst="rect">
                  <a:avLst/>
                </a:prstGeom>
                <a:blipFill rotWithShape="0">
                  <a:blip r:embed="rId11"/>
                  <a:stretch>
                    <a:fillRect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pic>
          <p:nvPicPr>
            <p:cNvPr id="107" name="Picture 106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518860" y="4364233"/>
              <a:ext cx="439524" cy="225699"/>
            </a:xfrm>
            <a:prstGeom prst="rect">
              <a:avLst/>
            </a:prstGeom>
          </p:spPr>
        </p:pic>
        <p:pic>
          <p:nvPicPr>
            <p:cNvPr id="108" name="Picture 107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958384" y="4364233"/>
              <a:ext cx="439524" cy="225699"/>
            </a:xfrm>
            <a:prstGeom prst="rect">
              <a:avLst/>
            </a:prstGeom>
          </p:spPr>
        </p:pic>
        <p:pic>
          <p:nvPicPr>
            <p:cNvPr id="109" name="Picture 108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0397908" y="4364233"/>
              <a:ext cx="439524" cy="225699"/>
            </a:xfrm>
            <a:prstGeom prst="rect">
              <a:avLst/>
            </a:prstGeom>
          </p:spPr>
        </p:pic>
        <p:sp>
          <p:nvSpPr>
            <p:cNvPr id="110" name="Rectangle 109"/>
            <p:cNvSpPr/>
            <p:nvPr/>
          </p:nvSpPr>
          <p:spPr>
            <a:xfrm>
              <a:off x="9512895" y="4363641"/>
              <a:ext cx="1318572" cy="22569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1" name="TextBox 110">
                  <a:extLst>
                    <a:ext uri="{FF2B5EF4-FFF2-40B4-BE49-F238E27FC236}">
                      <a16:creationId xmlns:a16="http://schemas.microsoft.com/office/drawing/2014/main" xmlns="" id="{C2209FB4-8635-4353-A47B-464B6309718C}"/>
                    </a:ext>
                  </a:extLst>
                </p:cNvPr>
                <p:cNvSpPr txBox="1"/>
                <p:nvPr/>
              </p:nvSpPr>
              <p:spPr>
                <a:xfrm>
                  <a:off x="9824055" y="4118141"/>
                  <a:ext cx="727572" cy="259486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d>
                          <m:dPr>
                            <m:begChr m:val="["/>
                            <m:endChr m:val="]"/>
                            <m:ctrlPr>
                              <a:rPr lang="en-US" sz="110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sz="110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CA" sz="11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sub>
                                <m:r>
                                  <a:rPr lang="en-CA" sz="11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  <m:r>
                              <a:rPr lang="en-CA" sz="11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,</m:t>
                            </m:r>
                            <m:sSub>
                              <m:sSubPr>
                                <m:ctrlPr>
                                  <a:rPr lang="en-CA" sz="11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CA" sz="11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e>
                              <m:sub>
                                <m:r>
                                  <a:rPr lang="en-CA" sz="11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</m:e>
                        </m:d>
                      </m:oMath>
                    </m:oMathPara>
                  </a14:m>
                  <a:endParaRPr lang="en-US" sz="11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111" name="TextBox 110">
                  <a:extLst>
                    <a:ext uri="{FF2B5EF4-FFF2-40B4-BE49-F238E27FC236}">
                      <a16:creationId xmlns="" xmlns:a16="http://schemas.microsoft.com/office/drawing/2014/main" xmlns:a14="http://schemas.microsoft.com/office/drawing/2010/main" id="{C2209FB4-8635-4353-A47B-464B6309718C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824055" y="4118141"/>
                  <a:ext cx="727572" cy="259486"/>
                </a:xfrm>
                <a:prstGeom prst="rect">
                  <a:avLst/>
                </a:prstGeom>
                <a:blipFill rotWithShape="0">
                  <a:blip r:embed="rId12"/>
                  <a:stretch>
                    <a:fillRect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12" name="Straight Connector 111"/>
            <p:cNvCxnSpPr>
              <a:stCxn id="110" idx="1"/>
              <a:endCxn id="103" idx="3"/>
            </p:cNvCxnSpPr>
            <p:nvPr/>
          </p:nvCxnSpPr>
          <p:spPr>
            <a:xfrm flipH="1" flipV="1">
              <a:off x="9163980" y="4127358"/>
              <a:ext cx="348914" cy="349133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13" name="Picture 112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8769130" y="5741639"/>
              <a:ext cx="439524" cy="225699"/>
            </a:xfrm>
            <a:prstGeom prst="rect">
              <a:avLst/>
            </a:prstGeom>
          </p:spPr>
        </p:pic>
        <p:pic>
          <p:nvPicPr>
            <p:cNvPr id="114" name="Picture 113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208654" y="5741639"/>
              <a:ext cx="439524" cy="225699"/>
            </a:xfrm>
            <a:prstGeom prst="rect">
              <a:avLst/>
            </a:prstGeom>
          </p:spPr>
        </p:pic>
        <p:pic>
          <p:nvPicPr>
            <p:cNvPr id="115" name="Picture 114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648178" y="5741639"/>
              <a:ext cx="439524" cy="225699"/>
            </a:xfrm>
            <a:prstGeom prst="rect">
              <a:avLst/>
            </a:prstGeom>
          </p:spPr>
        </p:pic>
        <p:sp>
          <p:nvSpPr>
            <p:cNvPr id="116" name="TextBox 115"/>
            <p:cNvSpPr txBox="1"/>
            <p:nvPr/>
          </p:nvSpPr>
          <p:spPr>
            <a:xfrm>
              <a:off x="8808267" y="5931141"/>
              <a:ext cx="1318572" cy="2594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/>
                <a:t>[5am, 12pm]</a:t>
              </a:r>
            </a:p>
          </p:txBody>
        </p:sp>
        <p:sp>
          <p:nvSpPr>
            <p:cNvPr id="117" name="TextBox 116"/>
            <p:cNvSpPr txBox="1"/>
            <p:nvPr/>
          </p:nvSpPr>
          <p:spPr>
            <a:xfrm>
              <a:off x="8763926" y="6118455"/>
              <a:ext cx="512716" cy="2747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/>
                <a:t>Mon</a:t>
              </a:r>
            </a:p>
          </p:txBody>
        </p:sp>
        <p:sp>
          <p:nvSpPr>
            <p:cNvPr id="118" name="TextBox 117"/>
            <p:cNvSpPr txBox="1"/>
            <p:nvPr/>
          </p:nvSpPr>
          <p:spPr>
            <a:xfrm>
              <a:off x="9216023" y="6118454"/>
              <a:ext cx="438048" cy="2747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/>
                <a:t>Tue</a:t>
              </a:r>
            </a:p>
          </p:txBody>
        </p:sp>
        <p:sp>
          <p:nvSpPr>
            <p:cNvPr id="119" name="TextBox 118"/>
            <p:cNvSpPr txBox="1"/>
            <p:nvPr/>
          </p:nvSpPr>
          <p:spPr>
            <a:xfrm>
              <a:off x="9608848" y="6118454"/>
              <a:ext cx="551239" cy="2747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/>
                <a:t>Wed</a:t>
              </a:r>
            </a:p>
          </p:txBody>
        </p:sp>
        <p:cxnSp>
          <p:nvCxnSpPr>
            <p:cNvPr id="120" name="Straight Connector 119"/>
            <p:cNvCxnSpPr>
              <a:stCxn id="87" idx="2"/>
              <a:endCxn id="114" idx="0"/>
            </p:cNvCxnSpPr>
            <p:nvPr/>
          </p:nvCxnSpPr>
          <p:spPr>
            <a:xfrm>
              <a:off x="8552665" y="5414950"/>
              <a:ext cx="875751" cy="326689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>
              <a:stCxn id="88" idx="2"/>
              <a:endCxn id="115" idx="0"/>
            </p:cNvCxnSpPr>
            <p:nvPr/>
          </p:nvCxnSpPr>
          <p:spPr>
            <a:xfrm>
              <a:off x="8992189" y="5414950"/>
              <a:ext cx="875751" cy="326689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Straight Connector 121"/>
            <p:cNvCxnSpPr>
              <a:stCxn id="87" idx="2"/>
              <a:endCxn id="115" idx="0"/>
            </p:cNvCxnSpPr>
            <p:nvPr/>
          </p:nvCxnSpPr>
          <p:spPr>
            <a:xfrm>
              <a:off x="8552665" y="5414950"/>
              <a:ext cx="1315275" cy="326689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extBox 1"/>
          <p:cNvSpPr txBox="1"/>
          <p:nvPr/>
        </p:nvSpPr>
        <p:spPr>
          <a:xfrm>
            <a:off x="1302421" y="5679014"/>
            <a:ext cx="5281905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Fig 1: adapted from </a:t>
            </a:r>
            <a:r>
              <a:rPr lang="en-US" sz="1100" dirty="0" err="1"/>
              <a:t>Manzini</a:t>
            </a:r>
            <a:r>
              <a:rPr lang="en-US" sz="1100" dirty="0"/>
              <a:t>, R., </a:t>
            </a:r>
            <a:r>
              <a:rPr lang="en-US" sz="1100" dirty="0" err="1"/>
              <a:t>Bortolini</a:t>
            </a:r>
            <a:r>
              <a:rPr lang="en-US" sz="1100" dirty="0"/>
              <a:t>, M., </a:t>
            </a:r>
            <a:r>
              <a:rPr lang="en-US" sz="1100" dirty="0" err="1"/>
              <a:t>Gamberi</a:t>
            </a:r>
            <a:r>
              <a:rPr lang="en-US" sz="1100" dirty="0"/>
              <a:t>, M. and </a:t>
            </a:r>
            <a:r>
              <a:rPr lang="en-US" sz="1100" dirty="0" err="1"/>
              <a:t>Montecchi</a:t>
            </a:r>
            <a:r>
              <a:rPr lang="en-US" sz="1100" dirty="0"/>
              <a:t>, M., 2011. A supporting decision tool for the integrated planning of a logistic network. In </a:t>
            </a:r>
            <a:r>
              <a:rPr lang="en-US" sz="1100" i="1" dirty="0"/>
              <a:t>Supply Chain Management-New Perspectives</a:t>
            </a:r>
            <a:r>
              <a:rPr lang="en-US" sz="1100" dirty="0"/>
              <a:t>. </a:t>
            </a:r>
            <a:r>
              <a:rPr lang="en-US" sz="1100" dirty="0" err="1"/>
              <a:t>InTech</a:t>
            </a:r>
            <a:r>
              <a:rPr lang="en-US" sz="1100" dirty="0"/>
              <a:t>.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18677470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838200" y="408256"/>
            <a:ext cx="10515600" cy="68729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838200" y="1440608"/>
            <a:ext cx="10515600" cy="4796737"/>
          </a:xfrm>
          <a:prstGeom prst="rect">
            <a:avLst/>
          </a:prstGeom>
        </p:spPr>
        <p:txBody>
          <a:bodyPr>
            <a:normAutofit fontScale="6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 algn="just">
              <a:buFont typeface="+mj-lt"/>
              <a:buAutoNum type="arabicPeriod"/>
            </a:pPr>
            <a:r>
              <a:rPr lang="en-US" dirty="0"/>
              <a:t>Ioachim, I., Gelinas, S., Soumis, F. and Desrosiers, J., 1998. A dynamic programming algorithm for the shortest path problem with time windows and linear node costs. </a:t>
            </a:r>
            <a:r>
              <a:rPr lang="en-US" i="1" dirty="0"/>
              <a:t>Networks</a:t>
            </a:r>
            <a:r>
              <a:rPr lang="en-US" dirty="0"/>
              <a:t>, </a:t>
            </a:r>
            <a:r>
              <a:rPr lang="en-US" i="1" dirty="0"/>
              <a:t>31</a:t>
            </a:r>
            <a:r>
              <a:rPr lang="en-US" dirty="0"/>
              <a:t>(3), pp.193-204.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/>
              <a:t>Irnich, S. and Desaulniers, G., 2005. Shortest path problems with resource constraints. </a:t>
            </a:r>
            <a:r>
              <a:rPr lang="en-US" i="1" dirty="0"/>
              <a:t>Column generation</a:t>
            </a:r>
            <a:r>
              <a:rPr lang="en-US" dirty="0"/>
              <a:t>, pp.33-65.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/>
              <a:t>Feillet, D., Dejax, P., Gendreau, M. and Gueguen, C., 2004. An exact algorithm for the elementary shortest path problem with resource constraints: Application to some vehicle routing problems. </a:t>
            </a:r>
            <a:r>
              <a:rPr lang="en-US" i="1" dirty="0"/>
              <a:t>Networks</a:t>
            </a:r>
            <a:r>
              <a:rPr lang="en-US" dirty="0"/>
              <a:t>, </a:t>
            </a:r>
            <a:r>
              <a:rPr lang="en-US" i="1" dirty="0"/>
              <a:t>44</a:t>
            </a:r>
            <a:r>
              <a:rPr lang="en-US" dirty="0"/>
              <a:t>(3), pp.216-229.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/>
              <a:t>Pugliese, L.D.P. and Guerriero, F., 2013. A survey of resource constrained shortest path problems: Exact solution approaches. </a:t>
            </a:r>
            <a:r>
              <a:rPr lang="en-US" i="1" dirty="0"/>
              <a:t>Networks</a:t>
            </a:r>
            <a:r>
              <a:rPr lang="en-US" dirty="0"/>
              <a:t>, </a:t>
            </a:r>
            <a:r>
              <a:rPr lang="en-US" i="1" dirty="0"/>
              <a:t>62</a:t>
            </a:r>
            <a:r>
              <a:rPr lang="en-US" dirty="0"/>
              <a:t>(3), pp.183-200.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/>
              <a:t>Desrosiers, J., Dumas, Y., Solomon, M.M. and Soumis, F., 1995. Time constrained routing and scheduling. </a:t>
            </a:r>
            <a:r>
              <a:rPr lang="en-US" i="1" dirty="0"/>
              <a:t>Handbooks in operations research and management science</a:t>
            </a:r>
            <a:r>
              <a:rPr lang="en-US" dirty="0"/>
              <a:t>, </a:t>
            </a:r>
            <a:r>
              <a:rPr lang="en-US" i="1" dirty="0"/>
              <a:t>8</a:t>
            </a:r>
            <a:r>
              <a:rPr lang="en-US" dirty="0"/>
              <a:t>, pp.35-139.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/>
              <a:t>Desaulniers, G., Desrosiers, J., Solomon, M.M., Soumis, F. and Villeneuve, D., 1998. A unified framework for deterministic time constrained vehicle routing and crew scheduling problems. In </a:t>
            </a:r>
            <a:r>
              <a:rPr lang="en-US" i="1" dirty="0"/>
              <a:t>Fleet management and logistics</a:t>
            </a:r>
            <a:r>
              <a:rPr lang="en-US" dirty="0"/>
              <a:t> (pp. 57-93). Springer US.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/>
              <a:t>Hewitt, M., Nemhauser, G.L. and Savelsbergh, M.W., 2010. Combining exact and heuristic approaches for the capacitated fixed-charge network flow problem. </a:t>
            </a:r>
            <a:r>
              <a:rPr lang="en-US" i="1" dirty="0"/>
              <a:t>INFORMS Journal on Computing</a:t>
            </a:r>
            <a:r>
              <a:rPr lang="en-US" dirty="0"/>
              <a:t>, </a:t>
            </a:r>
            <a:r>
              <a:rPr lang="en-US" i="1" dirty="0"/>
              <a:t>22</a:t>
            </a:r>
            <a:r>
              <a:rPr lang="en-US" dirty="0"/>
              <a:t>(2), pp.314-325.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/>
              <a:t>Chouman, M., Crainic, T.G. and Gendron, B., 2017. Commodity Representations and Cut-Set-Based Inequalities for Multicommodity Capacitated Fixed-Charge Network Design. </a:t>
            </a:r>
            <a:r>
              <a:rPr lang="en-US" i="1" dirty="0"/>
              <a:t>Transportation Science</a:t>
            </a:r>
            <a:r>
              <a:rPr lang="en-US" dirty="0"/>
              <a:t>, </a:t>
            </a:r>
            <a:r>
              <a:rPr lang="en-US" i="1" dirty="0"/>
              <a:t>51</a:t>
            </a:r>
            <a:r>
              <a:rPr lang="en-US" dirty="0"/>
              <a:t>(2), pp.650-667.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C9272-9799-494D-8ED5-5700502859D7}" type="datetime2">
              <a:rPr lang="en-US" smtClean="0"/>
              <a:t>Friday, November 24, 2017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8B4BC-D441-4F59-A455-6CB73C8BD88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7774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479</Words>
  <Application>Microsoft Office PowerPoint</Application>
  <PresentationFormat>Widescreen</PresentationFormat>
  <Paragraphs>108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Cambria Math</vt:lpstr>
      <vt:lpstr>Wingdings</vt:lpstr>
      <vt:lpstr>Office Theme</vt:lpstr>
      <vt:lpstr>Network Design Problem</vt:lpstr>
      <vt:lpstr>Agenda</vt:lpstr>
      <vt:lpstr>Literature*</vt:lpstr>
      <vt:lpstr>Problem Statement: notations</vt:lpstr>
      <vt:lpstr>Problem Statement: assumptions</vt:lpstr>
      <vt:lpstr>Network Transformation: time spaced network</vt:lpstr>
      <vt:lpstr>PowerPoint Presentation</vt:lpstr>
    </vt:vector>
  </TitlesOfParts>
  <Company>ENCS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wael</dc:creator>
  <cp:lastModifiedBy>wael</cp:lastModifiedBy>
  <cp:revision>12</cp:revision>
  <dcterms:created xsi:type="dcterms:W3CDTF">2017-11-24T15:10:06Z</dcterms:created>
  <dcterms:modified xsi:type="dcterms:W3CDTF">2017-11-24T15:35:07Z</dcterms:modified>
</cp:coreProperties>
</file>