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84" r:id="rId4"/>
    <p:sldId id="283" r:id="rId5"/>
    <p:sldId id="291" r:id="rId6"/>
    <p:sldId id="282" r:id="rId7"/>
    <p:sldId id="280" r:id="rId8"/>
    <p:sldId id="258" r:id="rId9"/>
    <p:sldId id="259" r:id="rId10"/>
    <p:sldId id="261" r:id="rId11"/>
    <p:sldId id="281" r:id="rId12"/>
    <p:sldId id="260" r:id="rId13"/>
    <p:sldId id="296" r:id="rId14"/>
    <p:sldId id="289" r:id="rId15"/>
    <p:sldId id="297" r:id="rId16"/>
    <p:sldId id="262" r:id="rId17"/>
    <p:sldId id="288" r:id="rId18"/>
    <p:sldId id="286" r:id="rId19"/>
    <p:sldId id="287" r:id="rId20"/>
    <p:sldId id="285" r:id="rId21"/>
    <p:sldId id="263" r:id="rId22"/>
    <p:sldId id="264" r:id="rId23"/>
    <p:sldId id="266" r:id="rId24"/>
    <p:sldId id="293" r:id="rId25"/>
    <p:sldId id="295" r:id="rId26"/>
    <p:sldId id="269" r:id="rId27"/>
    <p:sldId id="270" r:id="rId28"/>
    <p:sldId id="273" r:id="rId29"/>
    <p:sldId id="298" r:id="rId30"/>
    <p:sldId id="292" r:id="rId31"/>
    <p:sldId id="274" r:id="rId32"/>
    <p:sldId id="275" r:id="rId33"/>
    <p:sldId id="299" r:id="rId34"/>
    <p:sldId id="276" r:id="rId35"/>
    <p:sldId id="277" r:id="rId36"/>
    <p:sldId id="278" r:id="rId37"/>
    <p:sldId id="300" r:id="rId38"/>
    <p:sldId id="301" r:id="rId39"/>
    <p:sldId id="290" r:id="rId40"/>
    <p:sldId id="272" r:id="rId41"/>
    <p:sldId id="267" r:id="rId42"/>
    <p:sldId id="27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ED1"/>
    <a:srgbClr val="FFFFFF"/>
    <a:srgbClr val="00808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4" autoAdjust="0"/>
    <p:restoredTop sz="89110" autoAdjust="0"/>
  </p:normalViewPr>
  <p:slideViewPr>
    <p:cSldViewPr snapToGrid="0">
      <p:cViewPr varScale="1">
        <p:scale>
          <a:sx n="98" d="100"/>
          <a:sy n="98" d="100"/>
        </p:scale>
        <p:origin x="19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6C822-83E2-4D16-B2C3-C26938C89878}" type="datetimeFigureOut">
              <a:rPr lang="en-CA" smtClean="0"/>
              <a:t>2016-09-06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12820-EB99-405A-AB06-3092F779F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01903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11A5F-DD7E-4CAF-A1D9-2F27DB7A2654}" type="datetimeFigureOut">
              <a:rPr lang="en-CA" smtClean="0"/>
              <a:t>2016-09-06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6E330-CA52-46B1-8BF3-231243668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8543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279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328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24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055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22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652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9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050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006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72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00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3120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791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342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672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394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7688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8378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197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7234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97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3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0025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468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7664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772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0692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535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0112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8174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6633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539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6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4684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55076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25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3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369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8951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91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228B-CCEE-4FAC-AB4B-03FADA8C08E6}" type="datetime1">
              <a:rPr lang="en-CA" smtClean="0"/>
              <a:t>2016-09-06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‹#›</a:t>
            </a:fld>
            <a:r>
              <a:rPr lang="en-CA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87341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8E8B-B804-4DD2-B391-D925CC113D66}" type="datetime1">
              <a:rPr lang="en-CA" smtClean="0"/>
              <a:t>2016-09-06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2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0F1-F385-4F9D-B006-6940549862F0}" type="datetime1">
              <a:rPr lang="en-CA" smtClean="0"/>
              <a:t>2016-09-06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2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DFE9-ECCF-4BC7-B6C8-0D9205153225}" type="datetime1">
              <a:rPr lang="en-CA" smtClean="0"/>
              <a:t>2016-09-06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‹#›</a:t>
            </a:fld>
            <a:r>
              <a:rPr lang="en-CA" dirty="0"/>
              <a:t> / 37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948515"/>
            <a:ext cx="78867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67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FEFE-9FA7-493D-8249-388715F63EE6}" type="datetime1">
              <a:rPr lang="en-CA" smtClean="0"/>
              <a:t>2016-09-06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‹#›</a:t>
            </a:fld>
            <a:r>
              <a:rPr lang="en-CA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82236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7E86-034F-4250-AA3C-E9E65951F4F0}" type="datetime1">
              <a:rPr lang="en-CA" smtClean="0"/>
              <a:t>2016-09-06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94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CD-1CE3-41A8-ABB7-5DA82AF1DE7C}" type="datetime1">
              <a:rPr lang="en-CA" smtClean="0"/>
              <a:t>2016-09-06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17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26AA-49B3-4F3D-AB59-F93BDEE0274B}" type="datetime1">
              <a:rPr lang="en-CA" smtClean="0"/>
              <a:t>2016-09-06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‹#›</a:t>
            </a:fld>
            <a:r>
              <a:rPr lang="en-CA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342558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31D9-E438-402D-871D-A99319771D7C}" type="datetime1">
              <a:rPr lang="en-CA" smtClean="0"/>
              <a:t>2016-09-06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‹#›</a:t>
            </a:fld>
            <a:r>
              <a:rPr lang="en-CA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66329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41CD-F9FF-4DEF-AF33-718B5B2D2AAE}" type="datetime1">
              <a:rPr lang="en-CA" smtClean="0"/>
              <a:t>2016-09-06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87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162D-9576-48D4-BFF2-193140E178D7}" type="datetime1">
              <a:rPr lang="en-CA" smtClean="0"/>
              <a:t>2016-09-06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86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866"/>
            <a:ext cx="7886700" cy="882649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22465"/>
            <a:ext cx="7886700" cy="515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98B5-C461-48EE-AC98-BB5EC2C169B3}" type="datetime1">
              <a:rPr lang="en-CA" smtClean="0"/>
              <a:t>2016-09-06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8B06-E125-46FF-BC59-EBDEEEB27468}" type="slidenum">
              <a:rPr lang="en-CA" smtClean="0"/>
              <a:pPr/>
              <a:t>‹#›</a:t>
            </a:fld>
            <a:r>
              <a:rPr lang="en-CA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0687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74" y="112998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Migrating CSS to Preprocessors</a:t>
            </a:r>
            <a:br>
              <a:rPr lang="en-US" sz="4800" b="1" dirty="0"/>
            </a:br>
            <a:r>
              <a:rPr lang="en-CA" sz="4800" b="1" dirty="0"/>
              <a:t>by Introducing </a:t>
            </a:r>
            <a:r>
              <a:rPr lang="en-CA" sz="5400" b="1" dirty="0" err="1"/>
              <a:t>Mixins</a:t>
            </a: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6388"/>
            <a:ext cx="6858000" cy="451839"/>
          </a:xfrm>
        </p:spPr>
        <p:txBody>
          <a:bodyPr>
            <a:normAutofit/>
          </a:bodyPr>
          <a:lstStyle/>
          <a:p>
            <a:r>
              <a:rPr lang="en-CA" dirty="0"/>
              <a:t>Davood Mazinanian              Nikolaos Tsantalis </a:t>
            </a:r>
            <a:endParaRPr lang="en-CA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4069474"/>
            <a:ext cx="483042" cy="495368"/>
          </a:xfrm>
          <a:prstGeom prst="ellipse">
            <a:avLst/>
          </a:prstGeom>
          <a:ln>
            <a:noFill/>
          </a:ln>
        </p:spPr>
      </p:pic>
      <p:pic>
        <p:nvPicPr>
          <p:cNvPr id="1026" name="Picture 2" descr="https://users.encs.concordia.ca/~nikolaos/images/profi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 bwMode="auto">
          <a:xfrm>
            <a:off x="4656815" y="4066089"/>
            <a:ext cx="483042" cy="5021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74" y="4946902"/>
            <a:ext cx="2825652" cy="6712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11663" y="6287665"/>
            <a:ext cx="1120674" cy="369332"/>
            <a:chOff x="4159166" y="6330000"/>
            <a:chExt cx="1120674" cy="369332"/>
          </a:xfrm>
        </p:grpSpPr>
        <p:pic>
          <p:nvPicPr>
            <p:cNvPr id="6" name="Picture 2" descr="http://research.larc.smu.edu.sg/ase2016/pics/ase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166" y="6330000"/>
              <a:ext cx="347663" cy="36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49163" y="6330000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ASE’16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056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599755" y="3765196"/>
            <a:ext cx="2289779" cy="657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Mixins</a:t>
            </a:r>
            <a:r>
              <a:rPr lang="fa-IR" dirty="0"/>
              <a:t> </a:t>
            </a:r>
            <a:r>
              <a:rPr lang="en-CA" dirty="0"/>
              <a:t> = functions!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499" y="3300453"/>
            <a:ext cx="2855921" cy="240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861500" y="2251197"/>
            <a:ext cx="2855921" cy="240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8650" y="4950709"/>
            <a:ext cx="3429000" cy="1230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628650" y="1780037"/>
            <a:ext cx="3429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text-align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center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  .mixin1(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8pt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Tahoma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  .mixin1(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10pt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Arial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.s3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right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9pt Tahoma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.mixin1(@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fontS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fontN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colW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fontS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fontN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colW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colW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4000" dirty="0"/>
          </a:p>
        </p:txBody>
      </p:sp>
      <p:sp>
        <p:nvSpPr>
          <p:cNvPr id="6" name="Rectangle 5"/>
          <p:cNvSpPr/>
          <p:nvPr/>
        </p:nvSpPr>
        <p:spPr>
          <a:xfrm>
            <a:off x="5599755" y="2251197"/>
            <a:ext cx="2289779" cy="657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366905" y="1780037"/>
            <a:ext cx="2613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text-align: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center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8pt Tahoma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 3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10pt Arial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.s3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right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9pt Tahoma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3200" dirty="0"/>
          </a:p>
        </p:txBody>
      </p:sp>
      <p:sp>
        <p:nvSpPr>
          <p:cNvPr id="10" name="Notched Right Arrow 9"/>
          <p:cNvSpPr/>
          <p:nvPr/>
        </p:nvSpPr>
        <p:spPr>
          <a:xfrm>
            <a:off x="4171701" y="3614890"/>
            <a:ext cx="800597" cy="270344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628650" y="1081519"/>
            <a:ext cx="194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Preprocessor code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2853" y="1081519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CSS</a:t>
            </a:r>
            <a:r>
              <a:rPr lang="en-CA" dirty="0"/>
              <a:t> </a:t>
            </a:r>
            <a:r>
              <a:rPr lang="en-CA" b="1" dirty="0"/>
              <a:t>code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57650" y="3245558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err="1"/>
              <a:t>Transpile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10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68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7" grpId="0" animBg="1"/>
      <p:bldP spid="6" grpId="0" animBg="1"/>
      <p:bldP spid="5" grpId="0"/>
      <p:bldP spid="10" grpId="0" animBg="1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/>
              <a:t>Can we do the reverse?!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11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932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835650" y="5048250"/>
            <a:ext cx="619125" cy="20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819779" y="3757578"/>
            <a:ext cx="2289779" cy="657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819779" y="2243579"/>
            <a:ext cx="2289779" cy="657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473200" y="3757578"/>
            <a:ext cx="457199" cy="2238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229350" y="5264150"/>
            <a:ext cx="636270" cy="195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473200" y="2283685"/>
            <a:ext cx="355600" cy="1864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2764630" y="3962384"/>
            <a:ext cx="140495" cy="2238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2858692" y="2470150"/>
            <a:ext cx="140495" cy="2238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7601955" y="5459730"/>
            <a:ext cx="140495" cy="2238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6038850" y="2278922"/>
            <a:ext cx="314325" cy="1864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6038850" y="3331369"/>
            <a:ext cx="415925" cy="2147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Extracting </a:t>
            </a:r>
            <a:r>
              <a:rPr lang="en-CA" dirty="0" err="1"/>
              <a:t>Mixins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30000" y="1781346"/>
            <a:ext cx="2613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text-align: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center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8pt Tahoma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 3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10pt Arial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.s3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right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9pt Tahoma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5367600" y="1781346"/>
            <a:ext cx="33813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text-align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center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  .m1(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8pt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Tahoma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  .m1(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10pt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Arial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.s3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right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9pt Tahoma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.m1(@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fontS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fontN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colW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fontS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fontN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colW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@</a:t>
            </a:r>
            <a:r>
              <a:rPr lang="en-CA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colW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67600" y="1081521"/>
            <a:ext cx="194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Preprocessor code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50" y="108152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CSS</a:t>
            </a:r>
            <a:r>
              <a:rPr lang="en-CA" dirty="0"/>
              <a:t> </a:t>
            </a:r>
            <a:r>
              <a:rPr lang="en-CA" b="1" dirty="0"/>
              <a:t>code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4042161" y="3614892"/>
            <a:ext cx="800597" cy="270344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648518" y="3245560"/>
            <a:ext cx="147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Extract </a:t>
            </a:r>
            <a:r>
              <a:rPr lang="en-CA" dirty="0" err="1"/>
              <a:t>Mixin</a:t>
            </a:r>
            <a:endParaRPr lang="en-CA" dirty="0"/>
          </a:p>
        </p:txBody>
      </p:sp>
      <p:sp>
        <p:nvSpPr>
          <p:cNvPr id="16" name="Freeform 15"/>
          <p:cNvSpPr/>
          <p:nvPr/>
        </p:nvSpPr>
        <p:spPr>
          <a:xfrm>
            <a:off x="3171825" y="2590801"/>
            <a:ext cx="2328069" cy="2967038"/>
          </a:xfrm>
          <a:custGeom>
            <a:avLst/>
            <a:gdLst>
              <a:gd name="connsiteX0" fmla="*/ 0 w 2085975"/>
              <a:gd name="connsiteY0" fmla="*/ 0 h 2828925"/>
              <a:gd name="connsiteX1" fmla="*/ 1038225 w 2085975"/>
              <a:gd name="connsiteY1" fmla="*/ 1866900 h 2828925"/>
              <a:gd name="connsiteX2" fmla="*/ 2085975 w 2085975"/>
              <a:gd name="connsiteY2" fmla="*/ 2828925 h 2828925"/>
              <a:gd name="connsiteX0" fmla="*/ 0 w 2085975"/>
              <a:gd name="connsiteY0" fmla="*/ 0 h 2828925"/>
              <a:gd name="connsiteX1" fmla="*/ 606425 w 2085975"/>
              <a:gd name="connsiteY1" fmla="*/ 1384300 h 2828925"/>
              <a:gd name="connsiteX2" fmla="*/ 2085975 w 2085975"/>
              <a:gd name="connsiteY2" fmla="*/ 2828925 h 2828925"/>
              <a:gd name="connsiteX0" fmla="*/ 0 w 2085975"/>
              <a:gd name="connsiteY0" fmla="*/ 0 h 2828925"/>
              <a:gd name="connsiteX1" fmla="*/ 606425 w 2085975"/>
              <a:gd name="connsiteY1" fmla="*/ 1384300 h 2828925"/>
              <a:gd name="connsiteX2" fmla="*/ 2085975 w 2085975"/>
              <a:gd name="connsiteY2" fmla="*/ 2828925 h 282892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187575"/>
              <a:gd name="connsiteY0" fmla="*/ 0 h 2847975"/>
              <a:gd name="connsiteX1" fmla="*/ 606425 w 2187575"/>
              <a:gd name="connsiteY1" fmla="*/ 1384300 h 2847975"/>
              <a:gd name="connsiteX2" fmla="*/ 2187575 w 2187575"/>
              <a:gd name="connsiteY2" fmla="*/ 2847975 h 2847975"/>
              <a:gd name="connsiteX0" fmla="*/ 0 w 2187575"/>
              <a:gd name="connsiteY0" fmla="*/ 0 h 2847975"/>
              <a:gd name="connsiteX1" fmla="*/ 574675 w 2187575"/>
              <a:gd name="connsiteY1" fmla="*/ 1543050 h 2847975"/>
              <a:gd name="connsiteX2" fmla="*/ 2187575 w 2187575"/>
              <a:gd name="connsiteY2" fmla="*/ 2847975 h 2847975"/>
              <a:gd name="connsiteX0" fmla="*/ 0 w 2327275"/>
              <a:gd name="connsiteY0" fmla="*/ 0 h 2955925"/>
              <a:gd name="connsiteX1" fmla="*/ 574675 w 2327275"/>
              <a:gd name="connsiteY1" fmla="*/ 1543050 h 2955925"/>
              <a:gd name="connsiteX2" fmla="*/ 2327275 w 2327275"/>
              <a:gd name="connsiteY2" fmla="*/ 2955925 h 2955925"/>
              <a:gd name="connsiteX0" fmla="*/ 0 w 2301875"/>
              <a:gd name="connsiteY0" fmla="*/ 0 h 2962275"/>
              <a:gd name="connsiteX1" fmla="*/ 574675 w 2301875"/>
              <a:gd name="connsiteY1" fmla="*/ 1543050 h 2962275"/>
              <a:gd name="connsiteX2" fmla="*/ 2301875 w 2301875"/>
              <a:gd name="connsiteY2" fmla="*/ 2962275 h 2962275"/>
              <a:gd name="connsiteX0" fmla="*/ 0 w 2301875"/>
              <a:gd name="connsiteY0" fmla="*/ 0 h 2962275"/>
              <a:gd name="connsiteX1" fmla="*/ 454025 w 2301875"/>
              <a:gd name="connsiteY1" fmla="*/ 1447800 h 2962275"/>
              <a:gd name="connsiteX2" fmla="*/ 2301875 w 2301875"/>
              <a:gd name="connsiteY2" fmla="*/ 2962275 h 2962275"/>
              <a:gd name="connsiteX0" fmla="*/ 0 w 2301875"/>
              <a:gd name="connsiteY0" fmla="*/ 0 h 2962275"/>
              <a:gd name="connsiteX1" fmla="*/ 492125 w 2301875"/>
              <a:gd name="connsiteY1" fmla="*/ 1435100 h 2962275"/>
              <a:gd name="connsiteX2" fmla="*/ 2301875 w 2301875"/>
              <a:gd name="connsiteY2" fmla="*/ 2962275 h 2962275"/>
              <a:gd name="connsiteX0" fmla="*/ 0 w 2301875"/>
              <a:gd name="connsiteY0" fmla="*/ 0 h 2962275"/>
              <a:gd name="connsiteX1" fmla="*/ 492125 w 2301875"/>
              <a:gd name="connsiteY1" fmla="*/ 1435100 h 2962275"/>
              <a:gd name="connsiteX2" fmla="*/ 2301875 w 2301875"/>
              <a:gd name="connsiteY2" fmla="*/ 2962275 h 2962275"/>
              <a:gd name="connsiteX0" fmla="*/ 0 w 2268537"/>
              <a:gd name="connsiteY0" fmla="*/ 0 h 2938463"/>
              <a:gd name="connsiteX1" fmla="*/ 492125 w 2268537"/>
              <a:gd name="connsiteY1" fmla="*/ 1435100 h 2938463"/>
              <a:gd name="connsiteX2" fmla="*/ 2268537 w 2268537"/>
              <a:gd name="connsiteY2" fmla="*/ 2938463 h 2938463"/>
              <a:gd name="connsiteX0" fmla="*/ 0 w 2328069"/>
              <a:gd name="connsiteY0" fmla="*/ 0 h 2971800"/>
              <a:gd name="connsiteX1" fmla="*/ 492125 w 2328069"/>
              <a:gd name="connsiteY1" fmla="*/ 1435100 h 2971800"/>
              <a:gd name="connsiteX2" fmla="*/ 2328069 w 2328069"/>
              <a:gd name="connsiteY2" fmla="*/ 2971800 h 2971800"/>
              <a:gd name="connsiteX0" fmla="*/ 0 w 2328069"/>
              <a:gd name="connsiteY0" fmla="*/ 0 h 2967038"/>
              <a:gd name="connsiteX1" fmla="*/ 492125 w 2328069"/>
              <a:gd name="connsiteY1" fmla="*/ 1435100 h 2967038"/>
              <a:gd name="connsiteX2" fmla="*/ 2328069 w 2328069"/>
              <a:gd name="connsiteY2" fmla="*/ 2967038 h 2967038"/>
              <a:gd name="connsiteX0" fmla="*/ 0 w 2328069"/>
              <a:gd name="connsiteY0" fmla="*/ 0 h 2967038"/>
              <a:gd name="connsiteX1" fmla="*/ 467187 w 2328069"/>
              <a:gd name="connsiteY1" fmla="*/ 1559790 h 2967038"/>
              <a:gd name="connsiteX2" fmla="*/ 2328069 w 2328069"/>
              <a:gd name="connsiteY2" fmla="*/ 2967038 h 2967038"/>
              <a:gd name="connsiteX0" fmla="*/ 0 w 2328069"/>
              <a:gd name="connsiteY0" fmla="*/ 0 h 2967038"/>
              <a:gd name="connsiteX1" fmla="*/ 467187 w 2328069"/>
              <a:gd name="connsiteY1" fmla="*/ 1559790 h 2967038"/>
              <a:gd name="connsiteX2" fmla="*/ 2328069 w 2328069"/>
              <a:gd name="connsiteY2" fmla="*/ 2967038 h 296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8069" h="2967038">
                <a:moveTo>
                  <a:pt x="0" y="0"/>
                </a:moveTo>
                <a:cubicBezTo>
                  <a:pt x="343318" y="78870"/>
                  <a:pt x="87775" y="1083011"/>
                  <a:pt x="467187" y="1559790"/>
                </a:cubicBezTo>
                <a:cubicBezTo>
                  <a:pt x="846599" y="2036569"/>
                  <a:pt x="1618457" y="2738438"/>
                  <a:pt x="2328069" y="2967038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>
            <a:off x="3193876" y="4157887"/>
            <a:ext cx="2324273" cy="1402599"/>
          </a:xfrm>
          <a:custGeom>
            <a:avLst/>
            <a:gdLst>
              <a:gd name="connsiteX0" fmla="*/ 0 w 2085975"/>
              <a:gd name="connsiteY0" fmla="*/ 0 h 2828925"/>
              <a:gd name="connsiteX1" fmla="*/ 1038225 w 2085975"/>
              <a:gd name="connsiteY1" fmla="*/ 1866900 h 2828925"/>
              <a:gd name="connsiteX2" fmla="*/ 2085975 w 2085975"/>
              <a:gd name="connsiteY2" fmla="*/ 2828925 h 2828925"/>
              <a:gd name="connsiteX0" fmla="*/ 0 w 2085975"/>
              <a:gd name="connsiteY0" fmla="*/ 0 h 2828925"/>
              <a:gd name="connsiteX1" fmla="*/ 606425 w 2085975"/>
              <a:gd name="connsiteY1" fmla="*/ 1384300 h 2828925"/>
              <a:gd name="connsiteX2" fmla="*/ 2085975 w 2085975"/>
              <a:gd name="connsiteY2" fmla="*/ 2828925 h 2828925"/>
              <a:gd name="connsiteX0" fmla="*/ 0 w 2085975"/>
              <a:gd name="connsiteY0" fmla="*/ 0 h 2828925"/>
              <a:gd name="connsiteX1" fmla="*/ 606425 w 2085975"/>
              <a:gd name="connsiteY1" fmla="*/ 1384300 h 2828925"/>
              <a:gd name="connsiteX2" fmla="*/ 2085975 w 2085975"/>
              <a:gd name="connsiteY2" fmla="*/ 2828925 h 282892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276475"/>
              <a:gd name="connsiteY0" fmla="*/ 0 h 1566036"/>
              <a:gd name="connsiteX1" fmla="*/ 606425 w 2276475"/>
              <a:gd name="connsiteY1" fmla="*/ 1384300 h 1566036"/>
              <a:gd name="connsiteX2" fmla="*/ 2276475 w 2276475"/>
              <a:gd name="connsiteY2" fmla="*/ 1450975 h 1566036"/>
              <a:gd name="connsiteX0" fmla="*/ 0 w 2276475"/>
              <a:gd name="connsiteY0" fmla="*/ 0 h 1450975"/>
              <a:gd name="connsiteX1" fmla="*/ 669925 w 2276475"/>
              <a:gd name="connsiteY1" fmla="*/ 882650 h 1450975"/>
              <a:gd name="connsiteX2" fmla="*/ 2276475 w 2276475"/>
              <a:gd name="connsiteY2" fmla="*/ 1450975 h 1450975"/>
              <a:gd name="connsiteX0" fmla="*/ 0 w 2276475"/>
              <a:gd name="connsiteY0" fmla="*/ 0 h 1450975"/>
              <a:gd name="connsiteX1" fmla="*/ 663575 w 2276475"/>
              <a:gd name="connsiteY1" fmla="*/ 647700 h 1450975"/>
              <a:gd name="connsiteX2" fmla="*/ 2276475 w 2276475"/>
              <a:gd name="connsiteY2" fmla="*/ 1450975 h 1450975"/>
              <a:gd name="connsiteX0" fmla="*/ 0 w 2276475"/>
              <a:gd name="connsiteY0" fmla="*/ 0 h 1450975"/>
              <a:gd name="connsiteX1" fmla="*/ 663575 w 2276475"/>
              <a:gd name="connsiteY1" fmla="*/ 647700 h 1450975"/>
              <a:gd name="connsiteX2" fmla="*/ 2276475 w 2276475"/>
              <a:gd name="connsiteY2" fmla="*/ 1450975 h 1450975"/>
              <a:gd name="connsiteX0" fmla="*/ 0 w 2276475"/>
              <a:gd name="connsiteY0" fmla="*/ 0 h 1450975"/>
              <a:gd name="connsiteX1" fmla="*/ 2276475 w 2276475"/>
              <a:gd name="connsiteY1" fmla="*/ 1450975 h 1450975"/>
              <a:gd name="connsiteX0" fmla="*/ 0 w 2276475"/>
              <a:gd name="connsiteY0" fmla="*/ 0 h 1450975"/>
              <a:gd name="connsiteX1" fmla="*/ 1082676 w 2276475"/>
              <a:gd name="connsiteY1" fmla="*/ 684739 h 1450975"/>
              <a:gd name="connsiteX2" fmla="*/ 2276475 w 2276475"/>
              <a:gd name="connsiteY2" fmla="*/ 1450975 h 1450975"/>
              <a:gd name="connsiteX0" fmla="*/ 0 w 2276475"/>
              <a:gd name="connsiteY0" fmla="*/ 0 h 1450975"/>
              <a:gd name="connsiteX1" fmla="*/ 1082676 w 2276475"/>
              <a:gd name="connsiteY1" fmla="*/ 684739 h 1450975"/>
              <a:gd name="connsiteX2" fmla="*/ 2276475 w 2276475"/>
              <a:gd name="connsiteY2" fmla="*/ 1450975 h 1450975"/>
              <a:gd name="connsiteX0" fmla="*/ 0 w 2276475"/>
              <a:gd name="connsiteY0" fmla="*/ 0 h 1450975"/>
              <a:gd name="connsiteX1" fmla="*/ 1057276 w 2276475"/>
              <a:gd name="connsiteY1" fmla="*/ 754589 h 1450975"/>
              <a:gd name="connsiteX2" fmla="*/ 2276475 w 2276475"/>
              <a:gd name="connsiteY2" fmla="*/ 1450975 h 1450975"/>
              <a:gd name="connsiteX0" fmla="*/ 0 w 2276475"/>
              <a:gd name="connsiteY0" fmla="*/ 0 h 1450975"/>
              <a:gd name="connsiteX1" fmla="*/ 1057276 w 2276475"/>
              <a:gd name="connsiteY1" fmla="*/ 754589 h 1450975"/>
              <a:gd name="connsiteX2" fmla="*/ 2276475 w 2276475"/>
              <a:gd name="connsiteY2" fmla="*/ 1450975 h 1450975"/>
              <a:gd name="connsiteX0" fmla="*/ 0 w 2276475"/>
              <a:gd name="connsiteY0" fmla="*/ 0 h 1450975"/>
              <a:gd name="connsiteX1" fmla="*/ 1019176 w 2276475"/>
              <a:gd name="connsiteY1" fmla="*/ 811739 h 1450975"/>
              <a:gd name="connsiteX2" fmla="*/ 2276475 w 2276475"/>
              <a:gd name="connsiteY2" fmla="*/ 1450975 h 1450975"/>
              <a:gd name="connsiteX0" fmla="*/ 0 w 2276475"/>
              <a:gd name="connsiteY0" fmla="*/ 0 h 1450975"/>
              <a:gd name="connsiteX1" fmla="*/ 1019176 w 2276475"/>
              <a:gd name="connsiteY1" fmla="*/ 811739 h 1450975"/>
              <a:gd name="connsiteX2" fmla="*/ 2276475 w 2276475"/>
              <a:gd name="connsiteY2" fmla="*/ 1450975 h 1450975"/>
              <a:gd name="connsiteX0" fmla="*/ 0 w 2390775"/>
              <a:gd name="connsiteY0" fmla="*/ 0 h 1419225"/>
              <a:gd name="connsiteX1" fmla="*/ 1019176 w 2390775"/>
              <a:gd name="connsiteY1" fmla="*/ 811739 h 1419225"/>
              <a:gd name="connsiteX2" fmla="*/ 2390775 w 2390775"/>
              <a:gd name="connsiteY2" fmla="*/ 1419225 h 1419225"/>
              <a:gd name="connsiteX0" fmla="*/ 0 w 2390775"/>
              <a:gd name="connsiteY0" fmla="*/ 0 h 1419225"/>
              <a:gd name="connsiteX1" fmla="*/ 1019176 w 2390775"/>
              <a:gd name="connsiteY1" fmla="*/ 811739 h 1419225"/>
              <a:gd name="connsiteX2" fmla="*/ 2390775 w 2390775"/>
              <a:gd name="connsiteY2" fmla="*/ 1419225 h 1419225"/>
              <a:gd name="connsiteX0" fmla="*/ 0 w 2324273"/>
              <a:gd name="connsiteY0" fmla="*/ 0 h 1402599"/>
              <a:gd name="connsiteX1" fmla="*/ 952674 w 2324273"/>
              <a:gd name="connsiteY1" fmla="*/ 795113 h 1402599"/>
              <a:gd name="connsiteX2" fmla="*/ 2324273 w 2324273"/>
              <a:gd name="connsiteY2" fmla="*/ 1402599 h 1402599"/>
              <a:gd name="connsiteX0" fmla="*/ 0 w 2324273"/>
              <a:gd name="connsiteY0" fmla="*/ 0 h 1402599"/>
              <a:gd name="connsiteX1" fmla="*/ 952674 w 2324273"/>
              <a:gd name="connsiteY1" fmla="*/ 795113 h 1402599"/>
              <a:gd name="connsiteX2" fmla="*/ 2324273 w 2324273"/>
              <a:gd name="connsiteY2" fmla="*/ 1402599 h 1402599"/>
              <a:gd name="connsiteX0" fmla="*/ 0 w 2324273"/>
              <a:gd name="connsiteY0" fmla="*/ 0 h 1402599"/>
              <a:gd name="connsiteX1" fmla="*/ 952674 w 2324273"/>
              <a:gd name="connsiteY1" fmla="*/ 795113 h 1402599"/>
              <a:gd name="connsiteX2" fmla="*/ 2324273 w 2324273"/>
              <a:gd name="connsiteY2" fmla="*/ 1402599 h 1402599"/>
              <a:gd name="connsiteX0" fmla="*/ 0 w 2324273"/>
              <a:gd name="connsiteY0" fmla="*/ 0 h 1402599"/>
              <a:gd name="connsiteX1" fmla="*/ 952674 w 2324273"/>
              <a:gd name="connsiteY1" fmla="*/ 795113 h 1402599"/>
              <a:gd name="connsiteX2" fmla="*/ 2324273 w 2324273"/>
              <a:gd name="connsiteY2" fmla="*/ 1402599 h 1402599"/>
              <a:gd name="connsiteX0" fmla="*/ 0 w 2324273"/>
              <a:gd name="connsiteY0" fmla="*/ 0 h 1402599"/>
              <a:gd name="connsiteX1" fmla="*/ 952674 w 2324273"/>
              <a:gd name="connsiteY1" fmla="*/ 795113 h 1402599"/>
              <a:gd name="connsiteX2" fmla="*/ 2324273 w 2324273"/>
              <a:gd name="connsiteY2" fmla="*/ 1402599 h 1402599"/>
              <a:gd name="connsiteX0" fmla="*/ 0 w 2324273"/>
              <a:gd name="connsiteY0" fmla="*/ 0 h 1402599"/>
              <a:gd name="connsiteX1" fmla="*/ 952674 w 2324273"/>
              <a:gd name="connsiteY1" fmla="*/ 795113 h 1402599"/>
              <a:gd name="connsiteX2" fmla="*/ 2324273 w 2324273"/>
              <a:gd name="connsiteY2" fmla="*/ 1402599 h 140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4273" h="1402599">
                <a:moveTo>
                  <a:pt x="0" y="0"/>
                </a:moveTo>
                <a:cubicBezTo>
                  <a:pt x="269875" y="61030"/>
                  <a:pt x="555133" y="511781"/>
                  <a:pt x="952674" y="795113"/>
                </a:cubicBezTo>
                <a:cubicBezTo>
                  <a:pt x="1350215" y="1078445"/>
                  <a:pt x="1828973" y="1278420"/>
                  <a:pt x="2324273" y="1402599"/>
                </a:cubicBezTo>
              </a:path>
            </a:pathLst>
          </a:custGeom>
          <a:noFill/>
          <a:ln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12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95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2" grpId="0" animBg="1"/>
      <p:bldP spid="13" grpId="0" animBg="1"/>
      <p:bldP spid="15" grpId="0" animBg="1"/>
      <p:bldP spid="15" grpId="1" animBg="1"/>
      <p:bldP spid="17" grpId="0" animBg="1"/>
      <p:bldP spid="17" grpId="1" animBg="1"/>
      <p:bldP spid="14" grpId="0" animBg="1"/>
      <p:bldP spid="14" grpId="1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6" grpId="0"/>
      <p:bldP spid="8" grpId="0"/>
      <p:bldP spid="10" grpId="0" animBg="1"/>
      <p:bldP spid="11" grpId="0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5183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/>
              <a:t>Why should we do the reverse?!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13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372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3600" dirty="0"/>
              <a:t>A core for </a:t>
            </a:r>
            <a:r>
              <a:rPr lang="en-CA" sz="3600" dirty="0">
                <a:solidFill>
                  <a:srgbClr val="FF0000"/>
                </a:solidFill>
              </a:rPr>
              <a:t>Migration</a:t>
            </a:r>
          </a:p>
          <a:p>
            <a:pPr lvl="1"/>
            <a:r>
              <a:rPr lang="en-CA" sz="3200" dirty="0"/>
              <a:t>For the people who still like ‘</a:t>
            </a:r>
            <a:r>
              <a:rPr lang="en-CA" sz="3200" dirty="0" err="1"/>
              <a:t>Vanila</a:t>
            </a:r>
            <a:r>
              <a:rPr lang="en-CA" sz="3200" dirty="0"/>
              <a:t>’</a:t>
            </a:r>
          </a:p>
          <a:p>
            <a:pPr lvl="1"/>
            <a:endParaRPr lang="en-CA" sz="3200" dirty="0"/>
          </a:p>
          <a:p>
            <a:pPr marL="514350" indent="-514350">
              <a:buFont typeface="+mj-lt"/>
              <a:buAutoNum type="arabicPeriod"/>
            </a:pPr>
            <a:r>
              <a:rPr lang="en-CA" sz="3600" dirty="0"/>
              <a:t>Preprocessors are</a:t>
            </a:r>
            <a:r>
              <a:rPr lang="en-CA" sz="3600" dirty="0">
                <a:solidFill>
                  <a:srgbClr val="FF0000"/>
                </a:solidFill>
              </a:rPr>
              <a:t> under-utilized</a:t>
            </a:r>
            <a:endParaRPr lang="en-CA" sz="3600" dirty="0"/>
          </a:p>
          <a:p>
            <a:pPr lvl="1"/>
            <a:r>
              <a:rPr lang="en-CA" sz="3200" dirty="0"/>
              <a:t>More opportunities than what is actually used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14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73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1) </a:t>
            </a:r>
            <a:r>
              <a:rPr lang="en-CA" dirty="0">
                <a:solidFill>
                  <a:srgbClr val="FF0000"/>
                </a:solidFill>
              </a:rPr>
              <a:t>Group</a:t>
            </a:r>
            <a:r>
              <a:rPr lang="en-CA" dirty="0"/>
              <a:t> duplicated declarations</a:t>
            </a:r>
          </a:p>
          <a:p>
            <a:pPr marL="0" indent="0">
              <a:buNone/>
            </a:pPr>
            <a:r>
              <a:rPr lang="en-CA" dirty="0"/>
              <a:t>2) Detect </a:t>
            </a:r>
            <a:r>
              <a:rPr lang="en-CA" dirty="0">
                <a:solidFill>
                  <a:srgbClr val="FF0000"/>
                </a:solidFill>
              </a:rPr>
              <a:t>differences</a:t>
            </a:r>
          </a:p>
          <a:p>
            <a:pPr marL="0" indent="0">
              <a:buNone/>
            </a:pPr>
            <a:r>
              <a:rPr lang="en-CA" dirty="0"/>
              <a:t>3) </a:t>
            </a:r>
            <a:r>
              <a:rPr lang="en-CA" dirty="0">
                <a:solidFill>
                  <a:srgbClr val="FF0000"/>
                </a:solidFill>
              </a:rPr>
              <a:t>Extract</a:t>
            </a:r>
            <a:r>
              <a:rPr lang="en-CA" dirty="0"/>
              <a:t> the </a:t>
            </a:r>
            <a:r>
              <a:rPr lang="en-CA" dirty="0" err="1"/>
              <a:t>mixin</a:t>
            </a:r>
            <a:endParaRPr lang="en-CA" dirty="0"/>
          </a:p>
          <a:p>
            <a:pPr lvl="1"/>
            <a:r>
              <a:rPr lang="en-CA" dirty="0"/>
              <a:t>Make </a:t>
            </a:r>
            <a:r>
              <a:rPr lang="en-CA" dirty="0" err="1">
                <a:solidFill>
                  <a:srgbClr val="FF0000"/>
                </a:solidFill>
              </a:rPr>
              <a:t>mixin</a:t>
            </a:r>
            <a:r>
              <a:rPr lang="en-CA" dirty="0">
                <a:solidFill>
                  <a:srgbClr val="FF0000"/>
                </a:solidFill>
              </a:rPr>
              <a:t> calls</a:t>
            </a:r>
            <a:r>
              <a:rPr lang="en-CA" dirty="0"/>
              <a:t>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15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43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1) Grouping declarations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035" y="2994853"/>
            <a:ext cx="2154366" cy="673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38034" y="1600206"/>
            <a:ext cx="2279307" cy="673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05724" y="1126538"/>
            <a:ext cx="26133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text-align: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center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8pt Tahoma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 3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CA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10pt Arial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800" dirty="0">
              <a:solidFill>
                <a:srgbClr val="008181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.s3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right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9pt Tahoma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5111750"/>
            <a:ext cx="7886700" cy="1427163"/>
          </a:xfrm>
        </p:spPr>
        <p:txBody>
          <a:bodyPr>
            <a:normAutofit/>
          </a:bodyPr>
          <a:lstStyle/>
          <a:p>
            <a:r>
              <a:rPr lang="en-CA" dirty="0"/>
              <a:t>Brute force ⟹ combinatorial explosion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10" y="1257494"/>
            <a:ext cx="5481573" cy="2616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16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09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1) Grouping declarations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035" y="2994853"/>
            <a:ext cx="2154366" cy="673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38034" y="1600206"/>
            <a:ext cx="2279307" cy="673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05724" y="1126538"/>
            <a:ext cx="26133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text-align: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center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8pt Tahoma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 3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CA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10pt Arial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800" dirty="0">
              <a:solidFill>
                <a:srgbClr val="008181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.s3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right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9pt Tahoma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5111750"/>
            <a:ext cx="7886700" cy="1427163"/>
          </a:xfrm>
        </p:spPr>
        <p:txBody>
          <a:bodyPr>
            <a:normAutofit/>
          </a:bodyPr>
          <a:lstStyle/>
          <a:p>
            <a:r>
              <a:rPr lang="en-CA" dirty="0"/>
              <a:t>Using </a:t>
            </a:r>
            <a:r>
              <a:rPr lang="en-CA" dirty="0">
                <a:solidFill>
                  <a:srgbClr val="FF0000"/>
                </a:solidFill>
              </a:rPr>
              <a:t>frequent </a:t>
            </a:r>
            <a:r>
              <a:rPr lang="en-CA" dirty="0" err="1">
                <a:solidFill>
                  <a:srgbClr val="FF0000"/>
                </a:solidFill>
              </a:rPr>
              <a:t>itemset</a:t>
            </a:r>
            <a:r>
              <a:rPr lang="en-CA" dirty="0">
                <a:solidFill>
                  <a:srgbClr val="FF0000"/>
                </a:solidFill>
              </a:rPr>
              <a:t> mining!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10" y="1257494"/>
            <a:ext cx="5481573" cy="2616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17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77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1) Grouping declarations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15337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Frequent </a:t>
            </a:r>
            <a:r>
              <a:rPr lang="en-US" sz="3600" dirty="0" err="1"/>
              <a:t>Itemsets</a:t>
            </a:r>
            <a:r>
              <a:rPr lang="en-US" sz="3600" dirty="0"/>
              <a:t>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Set of </a:t>
            </a:r>
            <a:r>
              <a:rPr lang="en-US" sz="3600" dirty="0">
                <a:solidFill>
                  <a:srgbClr val="FF0000"/>
                </a:solidFill>
              </a:rPr>
              <a:t>items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bought together </a:t>
            </a:r>
            <a:r>
              <a:rPr lang="en-US" sz="3600" dirty="0"/>
              <a:t>(in a store)</a:t>
            </a:r>
          </a:p>
          <a:p>
            <a:pPr lvl="1" algn="ctr"/>
            <a:r>
              <a:rPr lang="en-US" sz="3600" dirty="0"/>
              <a:t>in at least </a:t>
            </a:r>
            <a:r>
              <a:rPr lang="en-US" sz="3600" u="sng" dirty="0">
                <a:solidFill>
                  <a:srgbClr val="FF0000"/>
                </a:solidFill>
              </a:rPr>
              <a:t>s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transactions </a:t>
            </a:r>
            <a:r>
              <a:rPr lang="en-CA" sz="3600" dirty="0"/>
              <a:t>(</a:t>
            </a:r>
            <a:r>
              <a:rPr lang="en-US" sz="3600" dirty="0"/>
              <a:t>|s| ⩾ 2)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CA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18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363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1) Grouping declarations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5337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Frequent </a:t>
            </a:r>
            <a:r>
              <a:rPr lang="en-US" sz="3600" dirty="0">
                <a:solidFill>
                  <a:srgbClr val="FF0000"/>
                </a:solidFill>
              </a:rPr>
              <a:t>Declarations</a:t>
            </a:r>
            <a:r>
              <a:rPr lang="en-US" sz="3600" dirty="0"/>
              <a:t>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Set of </a:t>
            </a:r>
            <a:r>
              <a:rPr lang="en-US" sz="3600" dirty="0">
                <a:solidFill>
                  <a:srgbClr val="FF0000"/>
                </a:solidFill>
              </a:rPr>
              <a:t>declarations appearing together</a:t>
            </a:r>
          </a:p>
          <a:p>
            <a:pPr algn="ctr"/>
            <a:r>
              <a:rPr lang="en-US" sz="3600" dirty="0"/>
              <a:t>In more than </a:t>
            </a:r>
            <a:r>
              <a:rPr lang="en-US" sz="3600" u="sng" dirty="0">
                <a:solidFill>
                  <a:srgbClr val="FF0000"/>
                </a:solidFill>
              </a:rPr>
              <a:t>s</a:t>
            </a:r>
            <a:r>
              <a:rPr lang="en-US" sz="3600" dirty="0">
                <a:solidFill>
                  <a:srgbClr val="FF0000"/>
                </a:solidFill>
              </a:rPr>
              <a:t> selectors </a:t>
            </a:r>
            <a:r>
              <a:rPr lang="en-US" sz="3600" dirty="0"/>
              <a:t>(|s| ⩾ 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19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975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29521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/>
              <a:t>What is CSS?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2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176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1) Grouping declarations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035" y="2994853"/>
            <a:ext cx="2154366" cy="673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38034" y="1600206"/>
            <a:ext cx="2279307" cy="673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05724" y="1126538"/>
            <a:ext cx="26133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text-align: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center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8pt Tahoma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100px 3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CA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10pt Arial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-</a:t>
            </a:r>
            <a:r>
              <a:rPr lang="en-CA" sz="1400" dirty="0" err="1">
                <a:solidFill>
                  <a:srgbClr val="810081"/>
                </a:solidFill>
                <a:latin typeface="Consolas" panose="020B0609020204030204" pitchFamily="49" charset="0"/>
              </a:rPr>
              <a:t>moz</a:t>
            </a:r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-columns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columns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70px 3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sz="800" dirty="0">
              <a:solidFill>
                <a:srgbClr val="008181"/>
              </a:solidFill>
              <a:latin typeface="Consolas" panose="020B0609020204030204" pitchFamily="49" charset="0"/>
            </a:endParaRPr>
          </a:p>
          <a:p>
            <a:r>
              <a:rPr lang="en-CA" sz="1400" dirty="0">
                <a:solidFill>
                  <a:srgbClr val="008181"/>
                </a:solidFill>
                <a:latin typeface="Consolas" panose="020B0609020204030204" pitchFamily="49" charset="0"/>
              </a:rPr>
              <a:t>.s3 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right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sz="1400" dirty="0">
                <a:solidFill>
                  <a:srgbClr val="810081"/>
                </a:solidFill>
                <a:latin typeface="Consolas" panose="020B0609020204030204" pitchFamily="49" charset="0"/>
              </a:rPr>
              <a:t>  font</a:t>
            </a:r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</a:rPr>
              <a:t>9pt Tahoma</a:t>
            </a:r>
          </a:p>
          <a:p>
            <a:r>
              <a:rPr lang="en-C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5111750"/>
            <a:ext cx="7886700" cy="1427163"/>
          </a:xfrm>
        </p:spPr>
        <p:txBody>
          <a:bodyPr>
            <a:normAutofit/>
          </a:bodyPr>
          <a:lstStyle/>
          <a:p>
            <a:r>
              <a:rPr lang="en-CA" dirty="0"/>
              <a:t>Application of the </a:t>
            </a:r>
            <a:r>
              <a:rPr lang="en-CA" dirty="0">
                <a:solidFill>
                  <a:srgbClr val="FF0000"/>
                </a:solidFill>
              </a:rPr>
              <a:t>FP-Growth </a:t>
            </a:r>
            <a:r>
              <a:rPr lang="en-CA" dirty="0"/>
              <a:t>algorithm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10" y="1257494"/>
            <a:ext cx="5481573" cy="2616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20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03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2) Detecting differences in values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5321" y="3663212"/>
            <a:ext cx="3165799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795321" y="4762500"/>
            <a:ext cx="3264012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474977" y="1699940"/>
            <a:ext cx="3040373" cy="890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03572" y="2202472"/>
            <a:ext cx="35490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will-change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transform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border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#f00 1px solid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color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red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border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dotted red thin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4800" dirty="0"/>
          </a:p>
        </p:txBody>
      </p:sp>
      <p:sp>
        <p:nvSpPr>
          <p:cNvPr id="10" name="Rectangle 9"/>
          <p:cNvSpPr/>
          <p:nvPr/>
        </p:nvSpPr>
        <p:spPr>
          <a:xfrm>
            <a:off x="5457935" y="1690006"/>
            <a:ext cx="38156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mixin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(@v1; @v2; @v3) 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border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@v1 @v2 @v3;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will-change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transform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  .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mixin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#f00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1px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solid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color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red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  .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mixin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dotted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red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thin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dirty="0"/>
          </a:p>
        </p:txBody>
      </p:sp>
      <p:sp>
        <p:nvSpPr>
          <p:cNvPr id="29" name="Rectangle 28"/>
          <p:cNvSpPr/>
          <p:nvPr/>
        </p:nvSpPr>
        <p:spPr>
          <a:xfrm>
            <a:off x="405248" y="2522678"/>
            <a:ext cx="2945662" cy="578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405248" y="4183760"/>
            <a:ext cx="2945662" cy="2738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69097" y="3361856"/>
            <a:ext cx="226711" cy="109576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40423" y="3361855"/>
            <a:ext cx="226711" cy="109576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08769" y="3361855"/>
            <a:ext cx="226711" cy="109576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9140000">
            <a:off x="3008786" y="2872857"/>
            <a:ext cx="2675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3 differences = 3 parameters</a:t>
            </a:r>
            <a:endParaRPr lang="en-US" sz="1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58479" y="2202472"/>
            <a:ext cx="2201178" cy="192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21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54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4" grpId="0" animBg="1"/>
      <p:bldP spid="4" grpId="0"/>
      <p:bldP spid="10" grpId="0"/>
      <p:bldP spid="29" grpId="0" animBg="1"/>
      <p:bldP spid="31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2) Detecting differences in values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4977" y="1699940"/>
            <a:ext cx="3379463" cy="890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5794375" y="4759246"/>
            <a:ext cx="1892300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795321" y="3663212"/>
            <a:ext cx="1794199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04400" y="2203200"/>
            <a:ext cx="35490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will-change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transform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border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#f00 1px solid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color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red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border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dotted red thin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4800" dirty="0"/>
          </a:p>
        </p:txBody>
      </p:sp>
      <p:sp>
        <p:nvSpPr>
          <p:cNvPr id="3" name="Rectangle 2"/>
          <p:cNvSpPr/>
          <p:nvPr/>
        </p:nvSpPr>
        <p:spPr>
          <a:xfrm>
            <a:off x="5457600" y="1688400"/>
            <a:ext cx="39217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mixin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(@style) 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border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#f00 1px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@style;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will-change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transform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  .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mixin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solid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color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red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  .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mixin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dotted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4800" dirty="0"/>
          </a:p>
        </p:txBody>
      </p:sp>
      <p:sp>
        <p:nvSpPr>
          <p:cNvPr id="16" name="Rectangle 15"/>
          <p:cNvSpPr/>
          <p:nvPr/>
        </p:nvSpPr>
        <p:spPr>
          <a:xfrm>
            <a:off x="386884" y="2546370"/>
            <a:ext cx="2945662" cy="51894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386884" y="4163678"/>
            <a:ext cx="2945662" cy="31763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77909" y="3356201"/>
            <a:ext cx="685800" cy="108355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49345" y="3356201"/>
            <a:ext cx="685800" cy="108355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990619" y="3356202"/>
            <a:ext cx="833920" cy="108355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140000">
            <a:off x="3122599" y="2872857"/>
            <a:ext cx="244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1 difference = 1 parameter</a:t>
            </a:r>
            <a:endParaRPr lang="en-US" sz="1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358479" y="2202472"/>
            <a:ext cx="2201178" cy="192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22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58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3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76513" y="3105150"/>
            <a:ext cx="642937" cy="211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428750" y="4474369"/>
            <a:ext cx="792956" cy="221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2) Detecting differences in values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400" y="2203200"/>
            <a:ext cx="35490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float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left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will-change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transform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border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#f00 1px solid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color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red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border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dotted red thin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356201"/>
            <a:ext cx="413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/>
              <a:t>Detecting </a:t>
            </a:r>
          </a:p>
          <a:p>
            <a:pPr algn="ctr"/>
            <a:r>
              <a:rPr lang="en-CA" sz="2800" dirty="0">
                <a:solidFill>
                  <a:srgbClr val="FF0000"/>
                </a:solidFill>
              </a:rPr>
              <a:t>I</a:t>
            </a:r>
            <a:r>
              <a:rPr lang="en-CA" sz="2800" dirty="0"/>
              <a:t>ndividual </a:t>
            </a:r>
            <a:r>
              <a:rPr lang="en-CA" sz="2800" dirty="0">
                <a:solidFill>
                  <a:srgbClr val="FF0000"/>
                </a:solidFill>
              </a:rPr>
              <a:t>S</a:t>
            </a:r>
            <a:r>
              <a:rPr lang="en-CA" sz="2800" dirty="0"/>
              <a:t>tyle </a:t>
            </a:r>
            <a:r>
              <a:rPr lang="en-CA" sz="2800" dirty="0">
                <a:solidFill>
                  <a:srgbClr val="FF0000"/>
                </a:solidFill>
              </a:rPr>
              <a:t>P</a:t>
            </a:r>
            <a:r>
              <a:rPr lang="en-CA" sz="2800" dirty="0"/>
              <a:t>roperties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881" y="2511739"/>
            <a:ext cx="2945662" cy="578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18881" y="4129047"/>
            <a:ext cx="2945662" cy="31763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526042" y="2764465"/>
            <a:ext cx="17844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ISP</a:t>
            </a:r>
            <a:r>
              <a:rPr lang="en-CA" dirty="0"/>
              <a:t>: border-style</a:t>
            </a:r>
          </a:p>
        </p:txBody>
      </p:sp>
      <p:cxnSp>
        <p:nvCxnSpPr>
          <p:cNvPr id="17" name="Straight Connector 16"/>
          <p:cNvCxnSpPr>
            <a:endCxn id="8" idx="1"/>
          </p:cNvCxnSpPr>
          <p:nvPr/>
        </p:nvCxnSpPr>
        <p:spPr>
          <a:xfrm flipV="1">
            <a:off x="3219450" y="2949131"/>
            <a:ext cx="306592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34048" y="4903318"/>
            <a:ext cx="17844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ISP</a:t>
            </a:r>
            <a:r>
              <a:rPr lang="en-CA" dirty="0"/>
              <a:t>: border-style</a:t>
            </a:r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>
            <a:off x="1821338" y="4742112"/>
            <a:ext cx="212710" cy="34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77909" y="3356201"/>
            <a:ext cx="685800" cy="108355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49345" y="3356201"/>
            <a:ext cx="685800" cy="108355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990619" y="3356202"/>
            <a:ext cx="833920" cy="108355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23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78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8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Extract </a:t>
            </a:r>
            <a:r>
              <a:rPr lang="en-CA" dirty="0" err="1"/>
              <a:t>mixin</a:t>
            </a:r>
            <a:r>
              <a:rPr lang="en-CA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CA" dirty="0"/>
              <a:t>Add the grouped declarations to the </a:t>
            </a:r>
            <a:r>
              <a:rPr lang="en-CA" dirty="0" err="1"/>
              <a:t>mixin</a:t>
            </a:r>
            <a:endParaRPr lang="en-CA" dirty="0"/>
          </a:p>
          <a:p>
            <a:pPr marL="514350" indent="-514350">
              <a:buAutoNum type="arabicParenR"/>
            </a:pPr>
            <a:r>
              <a:rPr lang="en-CA" dirty="0"/>
              <a:t>Parameterize declarations</a:t>
            </a:r>
          </a:p>
          <a:p>
            <a:pPr lvl="1"/>
            <a:r>
              <a:rPr lang="en-CA" dirty="0"/>
              <a:t>Each difference = 1 parameter</a:t>
            </a:r>
          </a:p>
          <a:p>
            <a:pPr marL="514350" indent="-514350">
              <a:buAutoNum type="arabicParenR"/>
            </a:pPr>
            <a:r>
              <a:rPr lang="en-CA" dirty="0"/>
              <a:t>Make </a:t>
            </a:r>
            <a:r>
              <a:rPr lang="en-CA" dirty="0" err="1"/>
              <a:t>mixin</a:t>
            </a:r>
            <a:r>
              <a:rPr lang="en-CA" dirty="0"/>
              <a:t> calls and put them in selectors…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where?!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24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38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5183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/>
              <a:t>Are these transformations </a:t>
            </a:r>
            <a:r>
              <a:rPr lang="en-CA" sz="5400" dirty="0">
                <a:solidFill>
                  <a:srgbClr val="FF0000"/>
                </a:solidFill>
              </a:rPr>
              <a:t>safe</a:t>
            </a:r>
            <a:r>
              <a:rPr lang="en-CA" sz="54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25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0289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can go wrong?</a:t>
            </a: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48459" r="52791" b="22438"/>
          <a:stretch/>
        </p:blipFill>
        <p:spPr>
          <a:xfrm>
            <a:off x="144855" y="1323975"/>
            <a:ext cx="2199993" cy="1412341"/>
          </a:xfrm>
        </p:spPr>
      </p:pic>
      <p:pic>
        <p:nvPicPr>
          <p:cNvPr id="5" name="Content Placeholder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8" r="51119" b="5462"/>
          <a:stretch/>
        </p:blipFill>
        <p:spPr>
          <a:xfrm>
            <a:off x="6817259" y="1699770"/>
            <a:ext cx="2306011" cy="525102"/>
          </a:xfrm>
          <a:prstGeom prst="rect">
            <a:avLst/>
          </a:prstGeom>
        </p:spPr>
      </p:pic>
      <p:pic>
        <p:nvPicPr>
          <p:cNvPr id="6" name="Content Placeholder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5" t="332" r="1960" b="58626"/>
          <a:stretch/>
        </p:blipFill>
        <p:spPr>
          <a:xfrm>
            <a:off x="280658" y="4042370"/>
            <a:ext cx="2064190" cy="1991762"/>
          </a:xfrm>
          <a:prstGeom prst="rect">
            <a:avLst/>
          </a:prstGeom>
        </p:spPr>
      </p:pic>
      <p:pic>
        <p:nvPicPr>
          <p:cNvPr id="7" name="Content Placeholder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5" t="83722" r="15394" b="4712"/>
          <a:stretch/>
        </p:blipFill>
        <p:spPr>
          <a:xfrm>
            <a:off x="7419881" y="5290382"/>
            <a:ext cx="1095469" cy="561316"/>
          </a:xfrm>
          <a:prstGeom prst="rect">
            <a:avLst/>
          </a:prstGeom>
        </p:spPr>
      </p:pic>
      <p:pic>
        <p:nvPicPr>
          <p:cNvPr id="8" name="Content Placeholder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2" t="49019" r="3354" b="22438"/>
          <a:stretch/>
        </p:blipFill>
        <p:spPr>
          <a:xfrm>
            <a:off x="3876010" y="4648951"/>
            <a:ext cx="2154725" cy="1385181"/>
          </a:xfrm>
          <a:prstGeom prst="rect">
            <a:avLst/>
          </a:prstGeom>
        </p:spPr>
      </p:pic>
      <p:sp>
        <p:nvSpPr>
          <p:cNvPr id="10" name="Notched Right Arrow 9"/>
          <p:cNvSpPr/>
          <p:nvPr/>
        </p:nvSpPr>
        <p:spPr>
          <a:xfrm rot="5400000">
            <a:off x="709380" y="3138741"/>
            <a:ext cx="800597" cy="270344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775917" y="161083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Expected output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2706079" y="5491959"/>
            <a:ext cx="800597" cy="270344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2580989" y="5038251"/>
            <a:ext cx="105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err="1"/>
              <a:t>Transpile</a:t>
            </a:r>
            <a:endParaRPr lang="en-CA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15216" y="2030145"/>
            <a:ext cx="3902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29392" y="3089247"/>
            <a:ext cx="147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Extract </a:t>
            </a:r>
            <a:r>
              <a:rPr lang="en-CA" dirty="0" err="1"/>
              <a:t>Mixin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6266876" y="4967217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Resulting</a:t>
            </a:r>
          </a:p>
          <a:p>
            <a:pPr algn="ctr"/>
            <a:r>
              <a:rPr lang="en-CA" dirty="0"/>
              <a:t> output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58491" y="5613548"/>
            <a:ext cx="1517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26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10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Preserving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17720"/>
            <a:ext cx="7886700" cy="1922597"/>
          </a:xfrm>
        </p:spPr>
        <p:txBody>
          <a:bodyPr/>
          <a:lstStyle/>
          <a:p>
            <a:pPr marL="457200" indent="-457200"/>
            <a:r>
              <a:rPr lang="en-CA" dirty="0" err="1"/>
              <a:t>Mixin</a:t>
            </a:r>
            <a:r>
              <a:rPr lang="en-CA" dirty="0"/>
              <a:t> call position: A CSP!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3685" y="2285042"/>
            <a:ext cx="35166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.a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B4B4B4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border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solid 3px red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border-bottom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none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padding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1px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B4B4B4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4800" dirty="0"/>
          </a:p>
        </p:txBody>
      </p:sp>
      <p:sp>
        <p:nvSpPr>
          <p:cNvPr id="5" name="Freeform 4"/>
          <p:cNvSpPr/>
          <p:nvPr/>
        </p:nvSpPr>
        <p:spPr>
          <a:xfrm>
            <a:off x="2960152" y="3016592"/>
            <a:ext cx="155310" cy="284112"/>
          </a:xfrm>
          <a:custGeom>
            <a:avLst/>
            <a:gdLst>
              <a:gd name="connsiteX0" fmla="*/ 54688 w 124357"/>
              <a:gd name="connsiteY0" fmla="*/ 0 h 357052"/>
              <a:gd name="connsiteX1" fmla="*/ 2437 w 124357"/>
              <a:gd name="connsiteY1" fmla="*/ 95795 h 357052"/>
              <a:gd name="connsiteX2" fmla="*/ 124357 w 124357"/>
              <a:gd name="connsiteY2" fmla="*/ 357052 h 357052"/>
              <a:gd name="connsiteX3" fmla="*/ 124357 w 124357"/>
              <a:gd name="connsiteY3" fmla="*/ 357052 h 357052"/>
              <a:gd name="connsiteX0" fmla="*/ 77752 w 147421"/>
              <a:gd name="connsiteY0" fmla="*/ 0 h 357052"/>
              <a:gd name="connsiteX1" fmla="*/ 1562 w 147421"/>
              <a:gd name="connsiteY1" fmla="*/ 209402 h 357052"/>
              <a:gd name="connsiteX2" fmla="*/ 147421 w 147421"/>
              <a:gd name="connsiteY2" fmla="*/ 357052 h 357052"/>
              <a:gd name="connsiteX3" fmla="*/ 147421 w 147421"/>
              <a:gd name="connsiteY3" fmla="*/ 357052 h 357052"/>
              <a:gd name="connsiteX0" fmla="*/ 76554 w 146223"/>
              <a:gd name="connsiteY0" fmla="*/ 0 h 357052"/>
              <a:gd name="connsiteX1" fmla="*/ 364 w 146223"/>
              <a:gd name="connsiteY1" fmla="*/ 209402 h 357052"/>
              <a:gd name="connsiteX2" fmla="*/ 146223 w 146223"/>
              <a:gd name="connsiteY2" fmla="*/ 357052 h 357052"/>
              <a:gd name="connsiteX3" fmla="*/ 146223 w 146223"/>
              <a:gd name="connsiteY3" fmla="*/ 357052 h 357052"/>
              <a:gd name="connsiteX0" fmla="*/ 156731 w 156731"/>
              <a:gd name="connsiteY0" fmla="*/ 0 h 331232"/>
              <a:gd name="connsiteX1" fmla="*/ 20 w 156731"/>
              <a:gd name="connsiteY1" fmla="*/ 183582 h 331232"/>
              <a:gd name="connsiteX2" fmla="*/ 145879 w 156731"/>
              <a:gd name="connsiteY2" fmla="*/ 331232 h 331232"/>
              <a:gd name="connsiteX3" fmla="*/ 145879 w 156731"/>
              <a:gd name="connsiteY3" fmla="*/ 331232 h 331232"/>
              <a:gd name="connsiteX0" fmla="*/ 65360 w 65360"/>
              <a:gd name="connsiteY0" fmla="*/ 0 h 331232"/>
              <a:gd name="connsiteX1" fmla="*/ 51 w 65360"/>
              <a:gd name="connsiteY1" fmla="*/ 157762 h 331232"/>
              <a:gd name="connsiteX2" fmla="*/ 54508 w 65360"/>
              <a:gd name="connsiteY2" fmla="*/ 331232 h 331232"/>
              <a:gd name="connsiteX3" fmla="*/ 54508 w 65360"/>
              <a:gd name="connsiteY3" fmla="*/ 331232 h 331232"/>
              <a:gd name="connsiteX0" fmla="*/ 65362 w 69744"/>
              <a:gd name="connsiteY0" fmla="*/ 0 h 331646"/>
              <a:gd name="connsiteX1" fmla="*/ 53 w 69744"/>
              <a:gd name="connsiteY1" fmla="*/ 157762 h 331646"/>
              <a:gd name="connsiteX2" fmla="*/ 54510 w 69744"/>
              <a:gd name="connsiteY2" fmla="*/ 331232 h 331646"/>
              <a:gd name="connsiteX3" fmla="*/ 69744 w 69744"/>
              <a:gd name="connsiteY3" fmla="*/ 202133 h 331646"/>
              <a:gd name="connsiteX0" fmla="*/ 65321 w 69703"/>
              <a:gd name="connsiteY0" fmla="*/ 0 h 202133"/>
              <a:gd name="connsiteX1" fmla="*/ 12 w 69703"/>
              <a:gd name="connsiteY1" fmla="*/ 157762 h 202133"/>
              <a:gd name="connsiteX2" fmla="*/ 69703 w 69703"/>
              <a:gd name="connsiteY2" fmla="*/ 202133 h 202133"/>
              <a:gd name="connsiteX0" fmla="*/ 65379 w 76562"/>
              <a:gd name="connsiteY0" fmla="*/ 0 h 218270"/>
              <a:gd name="connsiteX1" fmla="*/ 70 w 76562"/>
              <a:gd name="connsiteY1" fmla="*/ 157762 h 218270"/>
              <a:gd name="connsiteX2" fmla="*/ 76562 w 76562"/>
              <a:gd name="connsiteY2" fmla="*/ 218270 h 218270"/>
              <a:gd name="connsiteX0" fmla="*/ 65379 w 76562"/>
              <a:gd name="connsiteY0" fmla="*/ 0 h 219633"/>
              <a:gd name="connsiteX1" fmla="*/ 70 w 76562"/>
              <a:gd name="connsiteY1" fmla="*/ 157762 h 219633"/>
              <a:gd name="connsiteX2" fmla="*/ 76562 w 76562"/>
              <a:gd name="connsiteY2" fmla="*/ 218270 h 219633"/>
              <a:gd name="connsiteX0" fmla="*/ 65379 w 76562"/>
              <a:gd name="connsiteY0" fmla="*/ 0 h 218275"/>
              <a:gd name="connsiteX1" fmla="*/ 70 w 76562"/>
              <a:gd name="connsiteY1" fmla="*/ 157762 h 218275"/>
              <a:gd name="connsiteX2" fmla="*/ 76562 w 76562"/>
              <a:gd name="connsiteY2" fmla="*/ 218270 h 218275"/>
              <a:gd name="connsiteX0" fmla="*/ 76191 w 76493"/>
              <a:gd name="connsiteY0" fmla="*/ 0 h 203751"/>
              <a:gd name="connsiteX1" fmla="*/ 1 w 76493"/>
              <a:gd name="connsiteY1" fmla="*/ 143238 h 203751"/>
              <a:gd name="connsiteX2" fmla="*/ 76493 w 76493"/>
              <a:gd name="connsiteY2" fmla="*/ 203746 h 203751"/>
              <a:gd name="connsiteX0" fmla="*/ 48308 w 48610"/>
              <a:gd name="connsiteY0" fmla="*/ 0 h 203747"/>
              <a:gd name="connsiteX1" fmla="*/ 1 w 48610"/>
              <a:gd name="connsiteY1" fmla="*/ 98053 h 203747"/>
              <a:gd name="connsiteX2" fmla="*/ 48610 w 48610"/>
              <a:gd name="connsiteY2" fmla="*/ 203746 h 203747"/>
              <a:gd name="connsiteX0" fmla="*/ 48315 w 48617"/>
              <a:gd name="connsiteY0" fmla="*/ 0 h 203749"/>
              <a:gd name="connsiteX1" fmla="*/ 8 w 48617"/>
              <a:gd name="connsiteY1" fmla="*/ 98053 h 203749"/>
              <a:gd name="connsiteX2" fmla="*/ 48617 w 48617"/>
              <a:gd name="connsiteY2" fmla="*/ 203746 h 203749"/>
              <a:gd name="connsiteX0" fmla="*/ 52394 w 52696"/>
              <a:gd name="connsiteY0" fmla="*/ 0 h 203750"/>
              <a:gd name="connsiteX1" fmla="*/ 7 w 52696"/>
              <a:gd name="connsiteY1" fmla="*/ 109349 h 203750"/>
              <a:gd name="connsiteX2" fmla="*/ 52696 w 52696"/>
              <a:gd name="connsiteY2" fmla="*/ 203746 h 203750"/>
              <a:gd name="connsiteX0" fmla="*/ 50356 w 50658"/>
              <a:gd name="connsiteY0" fmla="*/ 0 h 203749"/>
              <a:gd name="connsiteX1" fmla="*/ 9 w 50658"/>
              <a:gd name="connsiteY1" fmla="*/ 102894 h 203749"/>
              <a:gd name="connsiteX2" fmla="*/ 50658 w 50658"/>
              <a:gd name="connsiteY2" fmla="*/ 203746 h 203749"/>
              <a:gd name="connsiteX0" fmla="*/ 50356 w 50658"/>
              <a:gd name="connsiteY0" fmla="*/ 0 h 203749"/>
              <a:gd name="connsiteX1" fmla="*/ 9 w 50658"/>
              <a:gd name="connsiteY1" fmla="*/ 102894 h 203749"/>
              <a:gd name="connsiteX2" fmla="*/ 50658 w 50658"/>
              <a:gd name="connsiteY2" fmla="*/ 203746 h 203749"/>
              <a:gd name="connsiteX0" fmla="*/ 46277 w 46579"/>
              <a:gd name="connsiteY0" fmla="*/ 0 h 203749"/>
              <a:gd name="connsiteX1" fmla="*/ 10 w 46579"/>
              <a:gd name="connsiteY1" fmla="*/ 102894 h 203749"/>
              <a:gd name="connsiteX2" fmla="*/ 46579 w 46579"/>
              <a:gd name="connsiteY2" fmla="*/ 203746 h 203749"/>
              <a:gd name="connsiteX0" fmla="*/ 46284 w 46586"/>
              <a:gd name="connsiteY0" fmla="*/ 0 h 204468"/>
              <a:gd name="connsiteX1" fmla="*/ 17 w 46586"/>
              <a:gd name="connsiteY1" fmla="*/ 102894 h 204468"/>
              <a:gd name="connsiteX2" fmla="*/ 46586 w 46586"/>
              <a:gd name="connsiteY2" fmla="*/ 203746 h 204468"/>
              <a:gd name="connsiteX0" fmla="*/ 46282 w 46584"/>
              <a:gd name="connsiteY0" fmla="*/ 0 h 203746"/>
              <a:gd name="connsiteX1" fmla="*/ 15 w 46584"/>
              <a:gd name="connsiteY1" fmla="*/ 102894 h 203746"/>
              <a:gd name="connsiteX2" fmla="*/ 46584 w 46584"/>
              <a:gd name="connsiteY2" fmla="*/ 203746 h 203746"/>
              <a:gd name="connsiteX0" fmla="*/ 46271 w 47933"/>
              <a:gd name="connsiteY0" fmla="*/ 0 h 192450"/>
              <a:gd name="connsiteX1" fmla="*/ 4 w 47933"/>
              <a:gd name="connsiteY1" fmla="*/ 102894 h 192450"/>
              <a:gd name="connsiteX2" fmla="*/ 47933 w 47933"/>
              <a:gd name="connsiteY2" fmla="*/ 192450 h 192450"/>
              <a:gd name="connsiteX0" fmla="*/ 42872 w 44534"/>
              <a:gd name="connsiteY0" fmla="*/ 0 h 192450"/>
              <a:gd name="connsiteX1" fmla="*/ 5 w 44534"/>
              <a:gd name="connsiteY1" fmla="*/ 119031 h 192450"/>
              <a:gd name="connsiteX2" fmla="*/ 44534 w 44534"/>
              <a:gd name="connsiteY2" fmla="*/ 192450 h 192450"/>
              <a:gd name="connsiteX0" fmla="*/ 42193 w 43855"/>
              <a:gd name="connsiteY0" fmla="*/ 0 h 192450"/>
              <a:gd name="connsiteX1" fmla="*/ 6 w 43855"/>
              <a:gd name="connsiteY1" fmla="*/ 128714 h 192450"/>
              <a:gd name="connsiteX2" fmla="*/ 43855 w 43855"/>
              <a:gd name="connsiteY2" fmla="*/ 192450 h 192450"/>
              <a:gd name="connsiteX0" fmla="*/ 42694 w 44356"/>
              <a:gd name="connsiteY0" fmla="*/ 0 h 192450"/>
              <a:gd name="connsiteX1" fmla="*/ 507 w 44356"/>
              <a:gd name="connsiteY1" fmla="*/ 128714 h 192450"/>
              <a:gd name="connsiteX2" fmla="*/ 44356 w 44356"/>
              <a:gd name="connsiteY2" fmla="*/ 192450 h 192450"/>
              <a:gd name="connsiteX0" fmla="*/ 42694 w 44356"/>
              <a:gd name="connsiteY0" fmla="*/ 0 h 192539"/>
              <a:gd name="connsiteX1" fmla="*/ 507 w 44356"/>
              <a:gd name="connsiteY1" fmla="*/ 128714 h 192539"/>
              <a:gd name="connsiteX2" fmla="*/ 44356 w 44356"/>
              <a:gd name="connsiteY2" fmla="*/ 192450 h 19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56" h="192539">
                <a:moveTo>
                  <a:pt x="42694" y="0"/>
                </a:moveTo>
                <a:cubicBezTo>
                  <a:pt x="-6919" y="391"/>
                  <a:pt x="230" y="96639"/>
                  <a:pt x="507" y="128714"/>
                </a:cubicBezTo>
                <a:cubicBezTo>
                  <a:pt x="784" y="160789"/>
                  <a:pt x="7394" y="194501"/>
                  <a:pt x="44356" y="192450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1686434" y="5392294"/>
            <a:ext cx="577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err="1"/>
              <a:t>pos</a:t>
            </a:r>
            <a:r>
              <a:rPr lang="en-CA" sz="2400" b="1" dirty="0"/>
              <a:t>(.</a:t>
            </a:r>
            <a:r>
              <a:rPr lang="en-CA" sz="2400" b="1" dirty="0" err="1">
                <a:latin typeface="Consolas" panose="020B0609020204030204" pitchFamily="49" charset="0"/>
              </a:rPr>
              <a:t>mixin</a:t>
            </a:r>
            <a:r>
              <a:rPr lang="en-CA" sz="2400" b="1" dirty="0">
                <a:latin typeface="Consolas" panose="020B0609020204030204" pitchFamily="49" charset="0"/>
              </a:rPr>
              <a:t>()) &lt; </a:t>
            </a:r>
            <a:r>
              <a:rPr lang="en-CA" sz="2400" b="1" dirty="0" err="1">
                <a:latin typeface="Consolas" panose="020B0609020204030204" pitchFamily="49" charset="0"/>
              </a:rPr>
              <a:t>pos</a:t>
            </a:r>
            <a:r>
              <a:rPr lang="en-CA" sz="2400" b="1" dirty="0">
                <a:latin typeface="Consolas" panose="020B0609020204030204" pitchFamily="49" charset="0"/>
              </a:rPr>
              <a:t>(border-bottom)</a:t>
            </a:r>
          </a:p>
        </p:txBody>
      </p:sp>
      <p:grpSp>
        <p:nvGrpSpPr>
          <p:cNvPr id="9" name="Group 8" hidden="1"/>
          <p:cNvGrpSpPr/>
          <p:nvPr/>
        </p:nvGrpSpPr>
        <p:grpSpPr>
          <a:xfrm>
            <a:off x="1263533" y="6054636"/>
            <a:ext cx="6616934" cy="369332"/>
            <a:chOff x="1108308" y="5147757"/>
            <a:chExt cx="6616934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108308" y="5147757"/>
              <a:ext cx="4065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Variables: </a:t>
              </a:r>
              <a:r>
                <a:rPr lang="en-CA" b="1" dirty="0">
                  <a:latin typeface="Consolas" panose="020B0609020204030204" pitchFamily="49" charset="0"/>
                </a:rPr>
                <a:t>.</a:t>
              </a:r>
              <a:r>
                <a:rPr lang="en-CA" b="1" dirty="0" err="1">
                  <a:latin typeface="Consolas" panose="020B0609020204030204" pitchFamily="49" charset="0"/>
                </a:rPr>
                <a:t>mixin</a:t>
              </a:r>
              <a:r>
                <a:rPr lang="en-CA" b="1" dirty="0">
                  <a:latin typeface="Consolas" panose="020B0609020204030204" pitchFamily="49" charset="0"/>
                </a:rPr>
                <a:t>(), border-bottom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40697" y="5147757"/>
              <a:ext cx="208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Values’ domain: </a:t>
              </a:r>
              <a:r>
                <a:rPr lang="en-CA" b="1" dirty="0"/>
                <a:t>1, 2</a:t>
              </a:r>
              <a:endParaRPr lang="en-CA" b="1" dirty="0">
                <a:latin typeface="Consolas" panose="020B0609020204030204" pitchFamily="49" charset="0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781050" y="1174865"/>
            <a:ext cx="7886700" cy="515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Precondition:</a:t>
            </a:r>
          </a:p>
          <a:p>
            <a:pPr lvl="1"/>
            <a:r>
              <a:rPr lang="en-US" dirty="0"/>
              <a:t>Preserve all </a:t>
            </a:r>
            <a:r>
              <a:rPr lang="en-US" dirty="0">
                <a:solidFill>
                  <a:srgbClr val="FF0000"/>
                </a:solidFill>
              </a:rPr>
              <a:t>order dependencies </a:t>
            </a:r>
            <a:r>
              <a:rPr lang="en-US" sz="1600" dirty="0"/>
              <a:t>[Mazinanian et al. 2014]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27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7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9444"/>
            <a:ext cx="7886700" cy="5154498"/>
          </a:xfrm>
        </p:spPr>
        <p:txBody>
          <a:bodyPr/>
          <a:lstStyle/>
          <a:p>
            <a:r>
              <a:rPr lang="en-CA" dirty="0"/>
              <a:t>Dataset:</a:t>
            </a:r>
          </a:p>
          <a:p>
            <a:pPr lvl="1"/>
            <a:r>
              <a:rPr lang="en-CA" dirty="0"/>
              <a:t>21 </a:t>
            </a:r>
            <a:r>
              <a:rPr lang="en-CA" dirty="0">
                <a:solidFill>
                  <a:srgbClr val="FF0000"/>
                </a:solidFill>
              </a:rPr>
              <a:t>Websites</a:t>
            </a:r>
            <a:r>
              <a:rPr lang="en-CA" dirty="0"/>
              <a:t> from [SANER’16] dataset</a:t>
            </a:r>
          </a:p>
          <a:p>
            <a:pPr lvl="1"/>
            <a:r>
              <a:rPr lang="en-CA" dirty="0"/>
              <a:t>8 CSS </a:t>
            </a:r>
            <a:r>
              <a:rPr lang="en-CA" dirty="0">
                <a:solidFill>
                  <a:srgbClr val="FF0000"/>
                </a:solidFill>
              </a:rPr>
              <a:t>Libraries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5" name="TextBox 4" hidden="1"/>
          <p:cNvSpPr txBox="1"/>
          <p:nvPr/>
        </p:nvSpPr>
        <p:spPr>
          <a:xfrm>
            <a:off x="292522" y="3803650"/>
            <a:ext cx="8222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every pair of matching style rules (S, S’) defined in C</a:t>
            </a:r>
          </a:p>
          <a:p>
            <a:r>
              <a:rPr lang="en-US" sz="2800" dirty="0"/>
              <a:t>and C’, respectively, style-map(S) == style-map(S’).</a:t>
            </a:r>
            <a:endParaRPr lang="en-CA" sz="2800" dirty="0"/>
          </a:p>
        </p:txBody>
      </p:sp>
      <p:sp>
        <p:nvSpPr>
          <p:cNvPr id="19" name="TextBox 18" hidden="1"/>
          <p:cNvSpPr txBox="1"/>
          <p:nvPr/>
        </p:nvSpPr>
        <p:spPr>
          <a:xfrm>
            <a:off x="251102" y="5173145"/>
            <a:ext cx="8222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style-map(S) : what styles are assigned </a:t>
            </a:r>
          </a:p>
          <a:p>
            <a:pPr algn="ctr"/>
            <a:r>
              <a:rPr lang="en-US" sz="2800" dirty="0"/>
              <a:t>to an individual style property</a:t>
            </a:r>
            <a:endParaRPr lang="en-CA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28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16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9444"/>
            <a:ext cx="7886700" cy="5154498"/>
          </a:xfrm>
        </p:spPr>
        <p:txBody>
          <a:bodyPr/>
          <a:lstStyle/>
          <a:p>
            <a:r>
              <a:rPr lang="en-CA" dirty="0"/>
              <a:t>RQ1: Is the presentation preserved?</a:t>
            </a:r>
          </a:p>
        </p:txBody>
      </p:sp>
      <p:sp>
        <p:nvSpPr>
          <p:cNvPr id="5" name="TextBox 4" hidden="1"/>
          <p:cNvSpPr txBox="1"/>
          <p:nvPr/>
        </p:nvSpPr>
        <p:spPr>
          <a:xfrm>
            <a:off x="292522" y="3803650"/>
            <a:ext cx="8222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every pair of matching style rules (S, S’) defined in C</a:t>
            </a:r>
          </a:p>
          <a:p>
            <a:r>
              <a:rPr lang="en-US" sz="2800" dirty="0"/>
              <a:t>and C’, respectively, style-map(S) == style-map(S’).</a:t>
            </a:r>
            <a:endParaRPr lang="en-CA" sz="2800" dirty="0"/>
          </a:p>
        </p:txBody>
      </p:sp>
      <p:sp>
        <p:nvSpPr>
          <p:cNvPr id="19" name="TextBox 18" hidden="1"/>
          <p:cNvSpPr txBox="1"/>
          <p:nvPr/>
        </p:nvSpPr>
        <p:spPr>
          <a:xfrm>
            <a:off x="251102" y="5173145"/>
            <a:ext cx="8222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style-map(S) : what styles are assigned </a:t>
            </a:r>
          </a:p>
          <a:p>
            <a:pPr algn="ctr"/>
            <a:r>
              <a:rPr lang="en-US" sz="2800" dirty="0"/>
              <a:t>to an individual style property</a:t>
            </a:r>
            <a:endParaRPr lang="en-CA" sz="2800" dirty="0"/>
          </a:p>
        </p:txBody>
      </p:sp>
      <p:sp>
        <p:nvSpPr>
          <p:cNvPr id="36" name="Folded Corner 35"/>
          <p:cNvSpPr/>
          <p:nvPr/>
        </p:nvSpPr>
        <p:spPr>
          <a:xfrm rot="10800000" flipH="1">
            <a:off x="3629493" y="3445330"/>
            <a:ext cx="1600200" cy="108557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15803" y="3067797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Preprocessor Code</a:t>
            </a:r>
          </a:p>
        </p:txBody>
      </p:sp>
      <p:sp>
        <p:nvSpPr>
          <p:cNvPr id="38" name="Folded Corner 37"/>
          <p:cNvSpPr/>
          <p:nvPr/>
        </p:nvSpPr>
        <p:spPr>
          <a:xfrm rot="10800000" flipH="1">
            <a:off x="569779" y="3426059"/>
            <a:ext cx="1600200" cy="108557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7892" y="306631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CSS Before (C)</a:t>
            </a:r>
            <a:endParaRPr lang="en-CA" sz="1400" dirty="0"/>
          </a:p>
        </p:txBody>
      </p:sp>
      <p:sp>
        <p:nvSpPr>
          <p:cNvPr id="40" name="Notched Right Arrow 39"/>
          <p:cNvSpPr/>
          <p:nvPr/>
        </p:nvSpPr>
        <p:spPr>
          <a:xfrm>
            <a:off x="2395111" y="3956025"/>
            <a:ext cx="1062501" cy="270344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TextBox 40"/>
          <p:cNvSpPr txBox="1"/>
          <p:nvPr/>
        </p:nvSpPr>
        <p:spPr>
          <a:xfrm>
            <a:off x="2188022" y="3586693"/>
            <a:ext cx="147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Extract </a:t>
            </a:r>
            <a:r>
              <a:rPr lang="en-CA" dirty="0" err="1"/>
              <a:t>Mixin</a:t>
            </a:r>
            <a:endParaRPr lang="en-CA" dirty="0"/>
          </a:p>
        </p:txBody>
      </p:sp>
      <p:sp>
        <p:nvSpPr>
          <p:cNvPr id="42" name="TextBox 41"/>
          <p:cNvSpPr txBox="1"/>
          <p:nvPr/>
        </p:nvSpPr>
        <p:spPr>
          <a:xfrm>
            <a:off x="5531681" y="3586693"/>
            <a:ext cx="105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err="1"/>
              <a:t>Transpile</a:t>
            </a:r>
            <a:endParaRPr lang="en-CA" dirty="0"/>
          </a:p>
        </p:txBody>
      </p:sp>
      <p:sp>
        <p:nvSpPr>
          <p:cNvPr id="43" name="Folded Corner 42"/>
          <p:cNvSpPr/>
          <p:nvPr/>
        </p:nvSpPr>
        <p:spPr>
          <a:xfrm rot="10800000" flipH="1">
            <a:off x="6822336" y="3455051"/>
            <a:ext cx="1600200" cy="108557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707907" y="3053451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CSS After (C’)</a:t>
            </a:r>
            <a:endParaRPr lang="en-CA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263933" y="5238122"/>
            <a:ext cx="461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Test the presentation preservation conditions</a:t>
            </a:r>
          </a:p>
        </p:txBody>
      </p:sp>
      <p:sp>
        <p:nvSpPr>
          <p:cNvPr id="46" name="Freeform 45"/>
          <p:cNvSpPr/>
          <p:nvPr/>
        </p:nvSpPr>
        <p:spPr>
          <a:xfrm>
            <a:off x="1596024" y="4652994"/>
            <a:ext cx="667909" cy="669338"/>
          </a:xfrm>
          <a:custGeom>
            <a:avLst/>
            <a:gdLst>
              <a:gd name="connsiteX0" fmla="*/ 2282024 w 2282024"/>
              <a:gd name="connsiteY0" fmla="*/ 1717482 h 1717482"/>
              <a:gd name="connsiteX1" fmla="*/ 421419 w 2282024"/>
              <a:gd name="connsiteY1" fmla="*/ 882595 h 1717482"/>
              <a:gd name="connsiteX2" fmla="*/ 0 w 2282024"/>
              <a:gd name="connsiteY2" fmla="*/ 0 h 1717482"/>
              <a:gd name="connsiteX3" fmla="*/ 0 w 2282024"/>
              <a:gd name="connsiteY3" fmla="*/ 0 h 1717482"/>
              <a:gd name="connsiteX0" fmla="*/ 914211 w 914211"/>
              <a:gd name="connsiteY0" fmla="*/ 1857984 h 1857984"/>
              <a:gd name="connsiteX1" fmla="*/ 421419 w 914211"/>
              <a:gd name="connsiteY1" fmla="*/ 882595 h 1857984"/>
              <a:gd name="connsiteX2" fmla="*/ 0 w 914211"/>
              <a:gd name="connsiteY2" fmla="*/ 0 h 1857984"/>
              <a:gd name="connsiteX3" fmla="*/ 0 w 914211"/>
              <a:gd name="connsiteY3" fmla="*/ 0 h 1857984"/>
              <a:gd name="connsiteX0" fmla="*/ 914211 w 914211"/>
              <a:gd name="connsiteY0" fmla="*/ 1857984 h 1857984"/>
              <a:gd name="connsiteX1" fmla="*/ 0 w 914211"/>
              <a:gd name="connsiteY1" fmla="*/ 0 h 1857984"/>
              <a:gd name="connsiteX2" fmla="*/ 0 w 914211"/>
              <a:gd name="connsiteY2" fmla="*/ 0 h 1857984"/>
              <a:gd name="connsiteX0" fmla="*/ 785614 w 785614"/>
              <a:gd name="connsiteY0" fmla="*/ 1576980 h 1576980"/>
              <a:gd name="connsiteX1" fmla="*/ 0 w 785614"/>
              <a:gd name="connsiteY1" fmla="*/ 0 h 1576980"/>
              <a:gd name="connsiteX2" fmla="*/ 0 w 785614"/>
              <a:gd name="connsiteY2" fmla="*/ 0 h 1576980"/>
              <a:gd name="connsiteX0" fmla="*/ 785614 w 785614"/>
              <a:gd name="connsiteY0" fmla="*/ 1576980 h 1576980"/>
              <a:gd name="connsiteX1" fmla="*/ 0 w 785614"/>
              <a:gd name="connsiteY1" fmla="*/ 0 h 1576980"/>
              <a:gd name="connsiteX2" fmla="*/ 0 w 785614"/>
              <a:gd name="connsiteY2" fmla="*/ 0 h 1576980"/>
              <a:gd name="connsiteX0" fmla="*/ 785614 w 785614"/>
              <a:gd name="connsiteY0" fmla="*/ 1576980 h 1576980"/>
              <a:gd name="connsiteX1" fmla="*/ 0 w 785614"/>
              <a:gd name="connsiteY1" fmla="*/ 0 h 1576980"/>
              <a:gd name="connsiteX2" fmla="*/ 0 w 785614"/>
              <a:gd name="connsiteY2" fmla="*/ 0 h 157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614" h="1576980">
                <a:moveTo>
                  <a:pt x="785614" y="1576980"/>
                </a:moveTo>
                <a:cubicBezTo>
                  <a:pt x="395146" y="1215238"/>
                  <a:pt x="215109" y="736412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Notched Right Arrow 47"/>
          <p:cNvSpPr/>
          <p:nvPr/>
        </p:nvSpPr>
        <p:spPr>
          <a:xfrm>
            <a:off x="5543555" y="3938740"/>
            <a:ext cx="1062501" cy="270344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Freeform 20"/>
          <p:cNvSpPr/>
          <p:nvPr/>
        </p:nvSpPr>
        <p:spPr>
          <a:xfrm flipH="1">
            <a:off x="6858079" y="4724065"/>
            <a:ext cx="667909" cy="669338"/>
          </a:xfrm>
          <a:custGeom>
            <a:avLst/>
            <a:gdLst>
              <a:gd name="connsiteX0" fmla="*/ 2282024 w 2282024"/>
              <a:gd name="connsiteY0" fmla="*/ 1717482 h 1717482"/>
              <a:gd name="connsiteX1" fmla="*/ 421419 w 2282024"/>
              <a:gd name="connsiteY1" fmla="*/ 882595 h 1717482"/>
              <a:gd name="connsiteX2" fmla="*/ 0 w 2282024"/>
              <a:gd name="connsiteY2" fmla="*/ 0 h 1717482"/>
              <a:gd name="connsiteX3" fmla="*/ 0 w 2282024"/>
              <a:gd name="connsiteY3" fmla="*/ 0 h 1717482"/>
              <a:gd name="connsiteX0" fmla="*/ 914211 w 914211"/>
              <a:gd name="connsiteY0" fmla="*/ 1857984 h 1857984"/>
              <a:gd name="connsiteX1" fmla="*/ 421419 w 914211"/>
              <a:gd name="connsiteY1" fmla="*/ 882595 h 1857984"/>
              <a:gd name="connsiteX2" fmla="*/ 0 w 914211"/>
              <a:gd name="connsiteY2" fmla="*/ 0 h 1857984"/>
              <a:gd name="connsiteX3" fmla="*/ 0 w 914211"/>
              <a:gd name="connsiteY3" fmla="*/ 0 h 1857984"/>
              <a:gd name="connsiteX0" fmla="*/ 914211 w 914211"/>
              <a:gd name="connsiteY0" fmla="*/ 1857984 h 1857984"/>
              <a:gd name="connsiteX1" fmla="*/ 0 w 914211"/>
              <a:gd name="connsiteY1" fmla="*/ 0 h 1857984"/>
              <a:gd name="connsiteX2" fmla="*/ 0 w 914211"/>
              <a:gd name="connsiteY2" fmla="*/ 0 h 1857984"/>
              <a:gd name="connsiteX0" fmla="*/ 785614 w 785614"/>
              <a:gd name="connsiteY0" fmla="*/ 1576980 h 1576980"/>
              <a:gd name="connsiteX1" fmla="*/ 0 w 785614"/>
              <a:gd name="connsiteY1" fmla="*/ 0 h 1576980"/>
              <a:gd name="connsiteX2" fmla="*/ 0 w 785614"/>
              <a:gd name="connsiteY2" fmla="*/ 0 h 1576980"/>
              <a:gd name="connsiteX0" fmla="*/ 785614 w 785614"/>
              <a:gd name="connsiteY0" fmla="*/ 1576980 h 1576980"/>
              <a:gd name="connsiteX1" fmla="*/ 0 w 785614"/>
              <a:gd name="connsiteY1" fmla="*/ 0 h 1576980"/>
              <a:gd name="connsiteX2" fmla="*/ 0 w 785614"/>
              <a:gd name="connsiteY2" fmla="*/ 0 h 1576980"/>
              <a:gd name="connsiteX0" fmla="*/ 785614 w 785614"/>
              <a:gd name="connsiteY0" fmla="*/ 1576980 h 1576980"/>
              <a:gd name="connsiteX1" fmla="*/ 0 w 785614"/>
              <a:gd name="connsiteY1" fmla="*/ 0 h 1576980"/>
              <a:gd name="connsiteX2" fmla="*/ 0 w 785614"/>
              <a:gd name="connsiteY2" fmla="*/ 0 h 157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614" h="1576980">
                <a:moveTo>
                  <a:pt x="785614" y="1576980"/>
                </a:moveTo>
                <a:cubicBezTo>
                  <a:pt x="395146" y="1215238"/>
                  <a:pt x="215109" y="736412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29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74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2" descr="Facebook - Log In or Sign Up - Mozilla Firefox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3" y="950119"/>
            <a:ext cx="7089775" cy="49577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3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9204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RQ1: Preserving 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main condition:</a:t>
            </a:r>
          </a:p>
          <a:p>
            <a:pPr lvl="1"/>
            <a:r>
              <a:rPr lang="en-CA" dirty="0"/>
              <a:t>Select the same elements,</a:t>
            </a:r>
          </a:p>
          <a:p>
            <a:pPr lvl="1"/>
            <a:r>
              <a:rPr lang="en-CA" dirty="0"/>
              <a:t>Same ISPs should get equivalent styles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409825" y="3771899"/>
            <a:ext cx="685800" cy="260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/>
          <p:cNvSpPr/>
          <p:nvPr/>
        </p:nvSpPr>
        <p:spPr>
          <a:xfrm>
            <a:off x="6992443" y="3771899"/>
            <a:ext cx="641360" cy="260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" name="Group 8"/>
          <p:cNvGrpSpPr/>
          <p:nvPr/>
        </p:nvGrpSpPr>
        <p:grpSpPr>
          <a:xfrm>
            <a:off x="245336" y="2789706"/>
            <a:ext cx="1293904" cy="3104040"/>
            <a:chOff x="245336" y="2789706"/>
            <a:chExt cx="1293904" cy="3104040"/>
          </a:xfrm>
        </p:grpSpPr>
        <p:sp>
          <p:nvSpPr>
            <p:cNvPr id="5" name="Folded Corner 4"/>
            <p:cNvSpPr/>
            <p:nvPr/>
          </p:nvSpPr>
          <p:spPr>
            <a:xfrm rot="10800000" flipH="1">
              <a:off x="245336" y="2789706"/>
              <a:ext cx="1293904" cy="2695863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8447" y="4743231"/>
              <a:ext cx="417941" cy="1864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2445" y="4232612"/>
              <a:ext cx="434324" cy="1864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8502" y="3565513"/>
              <a:ext cx="404376" cy="1864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8881" y="3900076"/>
              <a:ext cx="417507" cy="1864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8503" y="3232977"/>
              <a:ext cx="404376" cy="1864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1782" y="2854083"/>
              <a:ext cx="1139103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&lt;html&gt;</a:t>
              </a:r>
            </a:p>
            <a:p>
              <a:r>
                <a:rPr lang="en-CA" sz="1100" dirty="0">
                  <a:latin typeface="Consolas" panose="020B0609020204030204" pitchFamily="49" charset="0"/>
                </a:rPr>
                <a:t>  …</a:t>
              </a:r>
            </a:p>
            <a:p>
              <a:r>
                <a:rPr lang="en-CA" sz="1100" dirty="0">
                  <a:latin typeface="Consolas" panose="020B0609020204030204" pitchFamily="49" charset="0"/>
                </a:rPr>
                <a:t>  </a:t>
              </a:r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&lt;&gt;&lt;/&gt;</a:t>
              </a:r>
            </a:p>
            <a:p>
              <a:r>
                <a:rPr lang="en-CA" sz="1100" dirty="0">
                  <a:latin typeface="Consolas" panose="020B0609020204030204" pitchFamily="49" charset="0"/>
                </a:rPr>
                <a:t>  …</a:t>
              </a:r>
            </a:p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  &lt;&gt;&lt;/&gt;</a:t>
              </a:r>
            </a:p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  </a:t>
              </a:r>
              <a:r>
                <a:rPr lang="en-CA" sz="11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    &lt;&gt;&lt;/&gt;</a:t>
              </a:r>
            </a:p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    </a:t>
              </a:r>
              <a:r>
                <a:rPr lang="en-CA" sz="11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      &lt;&gt;&lt;/&gt;</a:t>
              </a:r>
            </a:p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      &lt;&gt;&lt;/&gt;</a:t>
              </a:r>
            </a:p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    </a:t>
              </a:r>
              <a:r>
                <a:rPr lang="en-CA" sz="11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    &lt;&gt;&lt;/&gt;</a:t>
              </a:r>
            </a:p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    &lt;&gt;&lt;/&gt;</a:t>
              </a:r>
            </a:p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    </a:t>
              </a:r>
              <a:r>
                <a:rPr lang="en-CA" sz="11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CA" sz="1100" dirty="0">
                  <a:solidFill>
                    <a:srgbClr val="008080"/>
                  </a:solidFill>
                  <a:latin typeface="Consolas" panose="020B0609020204030204" pitchFamily="49" charset="0"/>
                </a:rPr>
                <a:t>&lt;/html&gt; </a:t>
              </a:r>
              <a:endParaRPr lang="en-US" sz="1100" dirty="0">
                <a:solidFill>
                  <a:srgbClr val="00808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9735" y="5524414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Before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08716" y="3419438"/>
            <a:ext cx="2863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ISP1: </a:t>
            </a:r>
            <a:r>
              <a:rPr lang="en-CA" dirty="0">
                <a:solidFill>
                  <a:srgbClr val="FF0000"/>
                </a:solidFill>
                <a:latin typeface="Consolas" panose="020B0609020204030204" pitchFamily="49" charset="0"/>
              </a:rPr>
              <a:t>border-left-color</a:t>
            </a:r>
            <a:r>
              <a:rPr lang="en-CA" dirty="0"/>
              <a:t> </a:t>
            </a:r>
          </a:p>
          <a:p>
            <a:r>
              <a:rPr lang="en-CA" dirty="0"/>
              <a:t>Value: </a:t>
            </a:r>
            <a:r>
              <a:rPr lang="en-CA" dirty="0">
                <a:solidFill>
                  <a:srgbClr val="FF0000"/>
                </a:solidFill>
                <a:latin typeface="Consolas" panose="020B0609020204030204" pitchFamily="49" charset="0"/>
              </a:rPr>
              <a:t>green</a:t>
            </a:r>
          </a:p>
        </p:txBody>
      </p:sp>
      <p:sp>
        <p:nvSpPr>
          <p:cNvPr id="18" name="Freeform 17"/>
          <p:cNvSpPr/>
          <p:nvPr/>
        </p:nvSpPr>
        <p:spPr>
          <a:xfrm>
            <a:off x="945107" y="3257787"/>
            <a:ext cx="845820" cy="234112"/>
          </a:xfrm>
          <a:custGeom>
            <a:avLst/>
            <a:gdLst>
              <a:gd name="connsiteX0" fmla="*/ 0 w 1532467"/>
              <a:gd name="connsiteY0" fmla="*/ 0 h 889000"/>
              <a:gd name="connsiteX1" fmla="*/ 1075267 w 1532467"/>
              <a:gd name="connsiteY1" fmla="*/ 296333 h 889000"/>
              <a:gd name="connsiteX2" fmla="*/ 1532467 w 1532467"/>
              <a:gd name="connsiteY2" fmla="*/ 889000 h 889000"/>
              <a:gd name="connsiteX0" fmla="*/ 0 w 1532467"/>
              <a:gd name="connsiteY0" fmla="*/ 0 h 889000"/>
              <a:gd name="connsiteX1" fmla="*/ 1532467 w 1532467"/>
              <a:gd name="connsiteY1" fmla="*/ 889000 h 889000"/>
              <a:gd name="connsiteX0" fmla="*/ 0 w 1024467"/>
              <a:gd name="connsiteY0" fmla="*/ 0 h 313267"/>
              <a:gd name="connsiteX1" fmla="*/ 1024467 w 1024467"/>
              <a:gd name="connsiteY1" fmla="*/ 313267 h 313267"/>
              <a:gd name="connsiteX0" fmla="*/ 0 w 1024467"/>
              <a:gd name="connsiteY0" fmla="*/ 0 h 313267"/>
              <a:gd name="connsiteX1" fmla="*/ 1024467 w 1024467"/>
              <a:gd name="connsiteY1" fmla="*/ 313267 h 313267"/>
              <a:gd name="connsiteX0" fmla="*/ 0 w 1024467"/>
              <a:gd name="connsiteY0" fmla="*/ 12628 h 325895"/>
              <a:gd name="connsiteX1" fmla="*/ 1024467 w 1024467"/>
              <a:gd name="connsiteY1" fmla="*/ 325895 h 325895"/>
              <a:gd name="connsiteX0" fmla="*/ 0 w 1041400"/>
              <a:gd name="connsiteY0" fmla="*/ 20319 h 231986"/>
              <a:gd name="connsiteX1" fmla="*/ 1041400 w 1041400"/>
              <a:gd name="connsiteY1" fmla="*/ 231986 h 231986"/>
              <a:gd name="connsiteX0" fmla="*/ 0 w 990600"/>
              <a:gd name="connsiteY0" fmla="*/ 20319 h 231986"/>
              <a:gd name="connsiteX1" fmla="*/ 990600 w 990600"/>
              <a:gd name="connsiteY1" fmla="*/ 231986 h 231986"/>
              <a:gd name="connsiteX0" fmla="*/ 0 w 853440"/>
              <a:gd name="connsiteY0" fmla="*/ 28600 h 186927"/>
              <a:gd name="connsiteX1" fmla="*/ 853440 w 853440"/>
              <a:gd name="connsiteY1" fmla="*/ 186927 h 186927"/>
              <a:gd name="connsiteX0" fmla="*/ 0 w 853440"/>
              <a:gd name="connsiteY0" fmla="*/ 34713 h 193040"/>
              <a:gd name="connsiteX1" fmla="*/ 853440 w 853440"/>
              <a:gd name="connsiteY1" fmla="*/ 193040 h 193040"/>
              <a:gd name="connsiteX0" fmla="*/ 0 w 853440"/>
              <a:gd name="connsiteY0" fmla="*/ 58419 h 216746"/>
              <a:gd name="connsiteX1" fmla="*/ 853440 w 853440"/>
              <a:gd name="connsiteY1" fmla="*/ 216746 h 216746"/>
              <a:gd name="connsiteX0" fmla="*/ 0 w 800100"/>
              <a:gd name="connsiteY0" fmla="*/ 45438 h 264725"/>
              <a:gd name="connsiteX1" fmla="*/ 800100 w 800100"/>
              <a:gd name="connsiteY1" fmla="*/ 264725 h 264725"/>
              <a:gd name="connsiteX0" fmla="*/ 0 w 845820"/>
              <a:gd name="connsiteY0" fmla="*/ 52925 h 234112"/>
              <a:gd name="connsiteX1" fmla="*/ 845820 w 845820"/>
              <a:gd name="connsiteY1" fmla="*/ 234112 h 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5820" h="234112">
                <a:moveTo>
                  <a:pt x="0" y="52925"/>
                </a:moveTo>
                <a:cubicBezTo>
                  <a:pt x="429542" y="-65326"/>
                  <a:pt x="606778" y="23010"/>
                  <a:pt x="845820" y="23411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Folded Corner 29"/>
          <p:cNvSpPr/>
          <p:nvPr/>
        </p:nvSpPr>
        <p:spPr>
          <a:xfrm rot="10800000" flipH="1">
            <a:off x="4852731" y="2789702"/>
            <a:ext cx="1293904" cy="26958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265842" y="4743227"/>
            <a:ext cx="417941" cy="1864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5399840" y="4232608"/>
            <a:ext cx="434324" cy="1864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5115897" y="3565509"/>
            <a:ext cx="404376" cy="1864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5266276" y="3900072"/>
            <a:ext cx="417507" cy="1864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5115898" y="3232973"/>
            <a:ext cx="404376" cy="1864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4879177" y="2854079"/>
            <a:ext cx="113910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&lt;html&gt;</a:t>
            </a:r>
          </a:p>
          <a:p>
            <a:r>
              <a:rPr lang="en-CA" sz="1100" dirty="0">
                <a:latin typeface="Consolas" panose="020B0609020204030204" pitchFamily="49" charset="0"/>
              </a:rPr>
              <a:t>  …</a:t>
            </a:r>
          </a:p>
          <a:p>
            <a:r>
              <a:rPr lang="en-CA" sz="1100" dirty="0">
                <a:latin typeface="Consolas" panose="020B0609020204030204" pitchFamily="49" charset="0"/>
              </a:rPr>
              <a:t>  </a:t>
            </a:r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&lt;&gt;&lt;/&gt;</a:t>
            </a:r>
          </a:p>
          <a:p>
            <a:r>
              <a:rPr lang="en-CA" sz="1100" dirty="0">
                <a:latin typeface="Consolas" panose="020B0609020204030204" pitchFamily="49" charset="0"/>
              </a:rPr>
              <a:t>  …</a:t>
            </a:r>
          </a:p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  &lt;&gt;&lt;/&gt;</a:t>
            </a:r>
          </a:p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  </a:t>
            </a:r>
            <a:r>
              <a:rPr lang="en-CA" sz="1100" dirty="0">
                <a:latin typeface="Consolas" panose="020B0609020204030204" pitchFamily="49" charset="0"/>
              </a:rPr>
              <a:t>…</a:t>
            </a:r>
          </a:p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    &lt;&gt;&lt;/&gt;</a:t>
            </a:r>
          </a:p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    </a:t>
            </a:r>
            <a:r>
              <a:rPr lang="en-CA" sz="1100" dirty="0">
                <a:latin typeface="Consolas" panose="020B0609020204030204" pitchFamily="49" charset="0"/>
              </a:rPr>
              <a:t>…</a:t>
            </a:r>
          </a:p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      &lt;&gt;&lt;/&gt;</a:t>
            </a:r>
          </a:p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      &lt;&gt;&lt;/&gt;</a:t>
            </a:r>
          </a:p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    </a:t>
            </a:r>
            <a:r>
              <a:rPr lang="en-CA" sz="1100" dirty="0">
                <a:latin typeface="Consolas" panose="020B0609020204030204" pitchFamily="49" charset="0"/>
              </a:rPr>
              <a:t>…</a:t>
            </a:r>
          </a:p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    &lt;&gt;&lt;/&gt;</a:t>
            </a:r>
          </a:p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    &lt;&gt;&lt;/&gt;</a:t>
            </a:r>
          </a:p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    </a:t>
            </a:r>
            <a:r>
              <a:rPr lang="en-CA" sz="1100" dirty="0">
                <a:latin typeface="Consolas" panose="020B0609020204030204" pitchFamily="49" charset="0"/>
              </a:rPr>
              <a:t>…</a:t>
            </a:r>
          </a:p>
          <a:p>
            <a:r>
              <a:rPr lang="en-CA" sz="1100" dirty="0">
                <a:solidFill>
                  <a:srgbClr val="008080"/>
                </a:solidFill>
                <a:latin typeface="Consolas" panose="020B0609020204030204" pitchFamily="49" charset="0"/>
              </a:rPr>
              <a:t>&lt;/html&gt; </a:t>
            </a:r>
            <a:endParaRPr lang="en-US" sz="1100" dirty="0">
              <a:solidFill>
                <a:srgbClr val="008080"/>
              </a:solidFill>
              <a:latin typeface="Consolas" panose="020B0609020204030204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54876" y="552441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After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16111" y="3419438"/>
            <a:ext cx="2912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ISP1: </a:t>
            </a:r>
            <a:r>
              <a:rPr lang="en-CA" dirty="0">
                <a:solidFill>
                  <a:srgbClr val="FF0000"/>
                </a:solidFill>
                <a:latin typeface="Consolas" panose="020B0609020204030204" pitchFamily="49" charset="0"/>
              </a:rPr>
              <a:t>border-left-color</a:t>
            </a:r>
            <a:r>
              <a:rPr lang="en-CA" dirty="0"/>
              <a:t> </a:t>
            </a:r>
          </a:p>
          <a:p>
            <a:r>
              <a:rPr lang="en-CA" dirty="0"/>
              <a:t>Value: </a:t>
            </a:r>
            <a:r>
              <a:rPr lang="en-CA" dirty="0">
                <a:solidFill>
                  <a:srgbClr val="FF0000"/>
                </a:solidFill>
                <a:latin typeface="Consolas" panose="020B0609020204030204" pitchFamily="49" charset="0"/>
              </a:rPr>
              <a:t>#0f0</a:t>
            </a:r>
          </a:p>
        </p:txBody>
      </p:sp>
      <p:sp>
        <p:nvSpPr>
          <p:cNvPr id="39" name="Freeform 38"/>
          <p:cNvSpPr/>
          <p:nvPr/>
        </p:nvSpPr>
        <p:spPr>
          <a:xfrm>
            <a:off x="5552502" y="3257783"/>
            <a:ext cx="845820" cy="234112"/>
          </a:xfrm>
          <a:custGeom>
            <a:avLst/>
            <a:gdLst>
              <a:gd name="connsiteX0" fmla="*/ 0 w 1532467"/>
              <a:gd name="connsiteY0" fmla="*/ 0 h 889000"/>
              <a:gd name="connsiteX1" fmla="*/ 1075267 w 1532467"/>
              <a:gd name="connsiteY1" fmla="*/ 296333 h 889000"/>
              <a:gd name="connsiteX2" fmla="*/ 1532467 w 1532467"/>
              <a:gd name="connsiteY2" fmla="*/ 889000 h 889000"/>
              <a:gd name="connsiteX0" fmla="*/ 0 w 1532467"/>
              <a:gd name="connsiteY0" fmla="*/ 0 h 889000"/>
              <a:gd name="connsiteX1" fmla="*/ 1532467 w 1532467"/>
              <a:gd name="connsiteY1" fmla="*/ 889000 h 889000"/>
              <a:gd name="connsiteX0" fmla="*/ 0 w 1024467"/>
              <a:gd name="connsiteY0" fmla="*/ 0 h 313267"/>
              <a:gd name="connsiteX1" fmla="*/ 1024467 w 1024467"/>
              <a:gd name="connsiteY1" fmla="*/ 313267 h 313267"/>
              <a:gd name="connsiteX0" fmla="*/ 0 w 1024467"/>
              <a:gd name="connsiteY0" fmla="*/ 0 h 313267"/>
              <a:gd name="connsiteX1" fmla="*/ 1024467 w 1024467"/>
              <a:gd name="connsiteY1" fmla="*/ 313267 h 313267"/>
              <a:gd name="connsiteX0" fmla="*/ 0 w 1024467"/>
              <a:gd name="connsiteY0" fmla="*/ 12628 h 325895"/>
              <a:gd name="connsiteX1" fmla="*/ 1024467 w 1024467"/>
              <a:gd name="connsiteY1" fmla="*/ 325895 h 325895"/>
              <a:gd name="connsiteX0" fmla="*/ 0 w 1041400"/>
              <a:gd name="connsiteY0" fmla="*/ 20319 h 231986"/>
              <a:gd name="connsiteX1" fmla="*/ 1041400 w 1041400"/>
              <a:gd name="connsiteY1" fmla="*/ 231986 h 231986"/>
              <a:gd name="connsiteX0" fmla="*/ 0 w 990600"/>
              <a:gd name="connsiteY0" fmla="*/ 20319 h 231986"/>
              <a:gd name="connsiteX1" fmla="*/ 990600 w 990600"/>
              <a:gd name="connsiteY1" fmla="*/ 231986 h 231986"/>
              <a:gd name="connsiteX0" fmla="*/ 0 w 853440"/>
              <a:gd name="connsiteY0" fmla="*/ 28600 h 186927"/>
              <a:gd name="connsiteX1" fmla="*/ 853440 w 853440"/>
              <a:gd name="connsiteY1" fmla="*/ 186927 h 186927"/>
              <a:gd name="connsiteX0" fmla="*/ 0 w 853440"/>
              <a:gd name="connsiteY0" fmla="*/ 34713 h 193040"/>
              <a:gd name="connsiteX1" fmla="*/ 853440 w 853440"/>
              <a:gd name="connsiteY1" fmla="*/ 193040 h 193040"/>
              <a:gd name="connsiteX0" fmla="*/ 0 w 853440"/>
              <a:gd name="connsiteY0" fmla="*/ 58419 h 216746"/>
              <a:gd name="connsiteX1" fmla="*/ 853440 w 853440"/>
              <a:gd name="connsiteY1" fmla="*/ 216746 h 216746"/>
              <a:gd name="connsiteX0" fmla="*/ 0 w 800100"/>
              <a:gd name="connsiteY0" fmla="*/ 45438 h 264725"/>
              <a:gd name="connsiteX1" fmla="*/ 800100 w 800100"/>
              <a:gd name="connsiteY1" fmla="*/ 264725 h 264725"/>
              <a:gd name="connsiteX0" fmla="*/ 0 w 845820"/>
              <a:gd name="connsiteY0" fmla="*/ 52925 h 234112"/>
              <a:gd name="connsiteX1" fmla="*/ 845820 w 845820"/>
              <a:gd name="connsiteY1" fmla="*/ 234112 h 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5820" h="234112">
                <a:moveTo>
                  <a:pt x="0" y="52925"/>
                </a:moveTo>
                <a:cubicBezTo>
                  <a:pt x="429542" y="-65326"/>
                  <a:pt x="606778" y="23010"/>
                  <a:pt x="845820" y="23411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30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16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7" grpId="0"/>
      <p:bldP spid="1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RQ1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RQ1: All tests were </a:t>
            </a:r>
            <a:r>
              <a:rPr lang="en-CA" dirty="0">
                <a:solidFill>
                  <a:srgbClr val="FF0000"/>
                </a:solidFill>
              </a:rPr>
              <a:t>eventually</a:t>
            </a:r>
            <a:r>
              <a:rPr lang="en-CA" dirty="0"/>
              <a:t> passed!</a:t>
            </a:r>
          </a:p>
          <a:p>
            <a:pPr lvl="1"/>
            <a:r>
              <a:rPr lang="en-CA" dirty="0"/>
              <a:t>9555 opportunities were tested</a:t>
            </a:r>
          </a:p>
          <a:p>
            <a:pPr lvl="1"/>
            <a:r>
              <a:rPr lang="en-CA" dirty="0"/>
              <a:t>Bugs related to </a:t>
            </a:r>
            <a:r>
              <a:rPr lang="en-CA" dirty="0">
                <a:solidFill>
                  <a:srgbClr val="FF0000"/>
                </a:solidFill>
              </a:rPr>
              <a:t>implementation</a:t>
            </a:r>
          </a:p>
          <a:p>
            <a:pPr lvl="1"/>
            <a:r>
              <a:rPr lang="en-CA" dirty="0"/>
              <a:t>Bugs related to assigning correct </a:t>
            </a:r>
            <a:r>
              <a:rPr lang="en-CA" dirty="0">
                <a:solidFill>
                  <a:srgbClr val="FF0000"/>
                </a:solidFill>
              </a:rPr>
              <a:t>ISPs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31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86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RQ2: Can we detect all manually-developed </a:t>
            </a:r>
            <a:r>
              <a:rPr lang="en-US" dirty="0" err="1"/>
              <a:t>mixins</a:t>
            </a:r>
            <a:r>
              <a:rPr lang="en-US" dirty="0"/>
              <a:t>?</a:t>
            </a:r>
          </a:p>
        </p:txBody>
      </p:sp>
      <p:sp>
        <p:nvSpPr>
          <p:cNvPr id="18" name="Folded Corner 17"/>
          <p:cNvSpPr/>
          <p:nvPr/>
        </p:nvSpPr>
        <p:spPr>
          <a:xfrm rot="10800000" flipH="1">
            <a:off x="3629493" y="3445330"/>
            <a:ext cx="1600200" cy="108557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15803" y="306779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CSS</a:t>
            </a:r>
          </a:p>
        </p:txBody>
      </p:sp>
      <p:sp>
        <p:nvSpPr>
          <p:cNvPr id="20" name="Folded Corner 19"/>
          <p:cNvSpPr/>
          <p:nvPr/>
        </p:nvSpPr>
        <p:spPr>
          <a:xfrm rot="10800000" flipH="1">
            <a:off x="569779" y="3426059"/>
            <a:ext cx="1600200" cy="108557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892" y="2742753"/>
            <a:ext cx="184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Preprocessor</a:t>
            </a:r>
          </a:p>
          <a:p>
            <a:r>
              <a:rPr lang="en-CA" sz="1400" dirty="0"/>
              <a:t>(Manually developed)</a:t>
            </a:r>
          </a:p>
        </p:txBody>
      </p:sp>
      <p:sp>
        <p:nvSpPr>
          <p:cNvPr id="22" name="Notched Right Arrow 21"/>
          <p:cNvSpPr/>
          <p:nvPr/>
        </p:nvSpPr>
        <p:spPr>
          <a:xfrm>
            <a:off x="2395111" y="3956025"/>
            <a:ext cx="1062501" cy="270344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2414746" y="3586693"/>
            <a:ext cx="102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err="1"/>
              <a:t>Transpile</a:t>
            </a:r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5322777" y="3586693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Extract </a:t>
            </a:r>
            <a:r>
              <a:rPr lang="en-CA" dirty="0" err="1"/>
              <a:t>Mixin</a:t>
            </a:r>
            <a:endParaRPr lang="en-CA" dirty="0"/>
          </a:p>
        </p:txBody>
      </p:sp>
      <p:sp>
        <p:nvSpPr>
          <p:cNvPr id="26" name="Folded Corner 25"/>
          <p:cNvSpPr/>
          <p:nvPr/>
        </p:nvSpPr>
        <p:spPr>
          <a:xfrm rot="10800000" flipH="1">
            <a:off x="6822336" y="3455051"/>
            <a:ext cx="1600200" cy="108557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08704" y="2836326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Preprocessor</a:t>
            </a:r>
          </a:p>
          <a:p>
            <a:r>
              <a:rPr lang="en-CA" sz="1400" dirty="0"/>
              <a:t>(Automatically Generated)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9493" y="5229209"/>
            <a:ext cx="16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Compare </a:t>
            </a:r>
            <a:r>
              <a:rPr lang="en-CA" dirty="0" err="1"/>
              <a:t>mixins</a:t>
            </a:r>
            <a:endParaRPr lang="en-CA" dirty="0"/>
          </a:p>
        </p:txBody>
      </p:sp>
      <p:sp>
        <p:nvSpPr>
          <p:cNvPr id="12" name="Freeform 11"/>
          <p:cNvSpPr/>
          <p:nvPr/>
        </p:nvSpPr>
        <p:spPr>
          <a:xfrm>
            <a:off x="1629300" y="4682974"/>
            <a:ext cx="1940118" cy="728973"/>
          </a:xfrm>
          <a:custGeom>
            <a:avLst/>
            <a:gdLst>
              <a:gd name="connsiteX0" fmla="*/ 2282024 w 2282024"/>
              <a:gd name="connsiteY0" fmla="*/ 1717482 h 1717482"/>
              <a:gd name="connsiteX1" fmla="*/ 421419 w 2282024"/>
              <a:gd name="connsiteY1" fmla="*/ 882595 h 1717482"/>
              <a:gd name="connsiteX2" fmla="*/ 0 w 2282024"/>
              <a:gd name="connsiteY2" fmla="*/ 0 h 1717482"/>
              <a:gd name="connsiteX3" fmla="*/ 0 w 2282024"/>
              <a:gd name="connsiteY3" fmla="*/ 0 h 171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717482">
                <a:moveTo>
                  <a:pt x="2282024" y="1717482"/>
                </a:moveTo>
                <a:cubicBezTo>
                  <a:pt x="1541890" y="1443162"/>
                  <a:pt x="801756" y="1168842"/>
                  <a:pt x="421419" y="882595"/>
                </a:cubicBezTo>
                <a:cubicBezTo>
                  <a:pt x="41082" y="59634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Freeform 28"/>
          <p:cNvSpPr/>
          <p:nvPr/>
        </p:nvSpPr>
        <p:spPr>
          <a:xfrm flipH="1">
            <a:off x="5382852" y="4718705"/>
            <a:ext cx="1940118" cy="728973"/>
          </a:xfrm>
          <a:custGeom>
            <a:avLst/>
            <a:gdLst>
              <a:gd name="connsiteX0" fmla="*/ 2282024 w 2282024"/>
              <a:gd name="connsiteY0" fmla="*/ 1717482 h 1717482"/>
              <a:gd name="connsiteX1" fmla="*/ 421419 w 2282024"/>
              <a:gd name="connsiteY1" fmla="*/ 882595 h 1717482"/>
              <a:gd name="connsiteX2" fmla="*/ 0 w 2282024"/>
              <a:gd name="connsiteY2" fmla="*/ 0 h 1717482"/>
              <a:gd name="connsiteX3" fmla="*/ 0 w 2282024"/>
              <a:gd name="connsiteY3" fmla="*/ 0 h 171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717482">
                <a:moveTo>
                  <a:pt x="2282024" y="1717482"/>
                </a:moveTo>
                <a:cubicBezTo>
                  <a:pt x="1541890" y="1443162"/>
                  <a:pt x="801756" y="1168842"/>
                  <a:pt x="421419" y="882595"/>
                </a:cubicBezTo>
                <a:cubicBezTo>
                  <a:pt x="41082" y="59634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Notched Right Arrow 29"/>
          <p:cNvSpPr/>
          <p:nvPr/>
        </p:nvSpPr>
        <p:spPr>
          <a:xfrm>
            <a:off x="5543555" y="3938740"/>
            <a:ext cx="1062501" cy="270344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32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19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5" grpId="0"/>
      <p:bldP spid="26" grpId="0" animBg="1"/>
      <p:bldP spid="27" grpId="0"/>
      <p:bldP spid="28" grpId="0"/>
      <p:bldP spid="12" grpId="0" animBg="1"/>
      <p:bldP spid="29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RQ2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Almost 98% recall</a:t>
            </a:r>
          </a:p>
          <a:p>
            <a:pPr lvl="1"/>
            <a:r>
              <a:rPr lang="en-CA" dirty="0"/>
              <a:t>189 / 193 manually developed </a:t>
            </a:r>
            <a:r>
              <a:rPr lang="en-CA" dirty="0" err="1"/>
              <a:t>mixins</a:t>
            </a:r>
            <a:endParaRPr lang="en-CA" dirty="0"/>
          </a:p>
          <a:p>
            <a:pPr lvl="1"/>
            <a:r>
              <a:rPr lang="en-CA" dirty="0"/>
              <a:t>2 advanced features (in 4 </a:t>
            </a:r>
            <a:r>
              <a:rPr lang="en-CA" dirty="0" err="1"/>
              <a:t>mixins</a:t>
            </a:r>
            <a:r>
              <a:rPr lang="en-CA" dirty="0"/>
              <a:t>) that we do not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33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8150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Libraries are better coded!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9"/>
          <a:stretch/>
        </p:blipFill>
        <p:spPr>
          <a:xfrm>
            <a:off x="2950852" y="1400297"/>
            <a:ext cx="3242295" cy="45512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34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3680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High number of opportunities</a:t>
            </a:r>
          </a:p>
          <a:p>
            <a:pPr lvl="1"/>
            <a:r>
              <a:rPr lang="en-CA" dirty="0"/>
              <a:t>Filter out based on </a:t>
            </a:r>
            <a:r>
              <a:rPr lang="en-US" dirty="0"/>
              <a:t>box plot outliers</a:t>
            </a:r>
            <a:endParaRPr lang="en-CA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"/>
          <a:stretch/>
        </p:blipFill>
        <p:spPr>
          <a:xfrm>
            <a:off x="735724" y="2734497"/>
            <a:ext cx="7672552" cy="16833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3700" y="3244850"/>
            <a:ext cx="609600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40650" y="3244850"/>
            <a:ext cx="540626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740650" y="4028253"/>
            <a:ext cx="540626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203700" y="4028253"/>
            <a:ext cx="609600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35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96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approach for extracting </a:t>
            </a:r>
            <a:r>
              <a:rPr lang="en-CA" dirty="0" err="1"/>
              <a:t>mixins</a:t>
            </a:r>
            <a:endParaRPr lang="en-CA" dirty="0"/>
          </a:p>
          <a:p>
            <a:pPr lvl="1"/>
            <a:r>
              <a:rPr lang="en-CA" dirty="0"/>
              <a:t>Safe to apply</a:t>
            </a:r>
          </a:p>
          <a:p>
            <a:pPr lvl="1"/>
            <a:r>
              <a:rPr lang="en-CA" dirty="0"/>
              <a:t>High recall</a:t>
            </a:r>
          </a:p>
          <a:p>
            <a:r>
              <a:rPr lang="en-CA" dirty="0"/>
              <a:t>Filters can reduce the number of opportunities, while keeping recall high</a:t>
            </a:r>
          </a:p>
          <a:p>
            <a:pPr lvl="1"/>
            <a:r>
              <a:rPr lang="en-CA" dirty="0"/>
              <a:t>Yet we need a ranking mechanism</a:t>
            </a:r>
          </a:p>
          <a:p>
            <a:r>
              <a:rPr lang="en-CA" dirty="0"/>
              <a:t>Conducting a user study is crucial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36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77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collaborate!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Check my tool out!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52124" y="2532565"/>
            <a:ext cx="5039752" cy="600166"/>
            <a:chOff x="1918093" y="4849166"/>
            <a:chExt cx="5039752" cy="600166"/>
          </a:xfrm>
        </p:grpSpPr>
        <p:sp>
          <p:nvSpPr>
            <p:cNvPr id="7" name="TextBox 6"/>
            <p:cNvSpPr txBox="1"/>
            <p:nvPr/>
          </p:nvSpPr>
          <p:spPr>
            <a:xfrm>
              <a:off x="3432870" y="5080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CA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18093" y="4849166"/>
              <a:ext cx="2250738" cy="461665"/>
              <a:chOff x="3374760" y="4719935"/>
              <a:chExt cx="2250738" cy="46166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60" y="4748159"/>
                <a:ext cx="405215" cy="40521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683941" y="4719935"/>
                <a:ext cx="1941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/>
                  <a:t>/</a:t>
                </a:r>
                <a:r>
                  <a:rPr lang="en-CA" sz="2400" b="1" dirty="0" err="1"/>
                  <a:t>dmazinanian</a:t>
                </a:r>
                <a:endParaRPr lang="en-CA" sz="240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607522" y="4849166"/>
              <a:ext cx="2350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dmazinanian.me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37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2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3457" cy="664270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38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9823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don’t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String interpolation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1"/>
          <a:stretch/>
        </p:blipFill>
        <p:spPr>
          <a:xfrm>
            <a:off x="1782234" y="2153652"/>
            <a:ext cx="5579533" cy="158152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2"/>
          <a:stretch/>
        </p:blipFill>
        <p:spPr>
          <a:xfrm>
            <a:off x="2827867" y="4097574"/>
            <a:ext cx="3488267" cy="158152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39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9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" descr="Facebook - Log In or Sign Up - Mozilla Firefox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3" y="950119"/>
            <a:ext cx="7089775" cy="49577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4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5760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Preserving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Precondition II:</a:t>
            </a:r>
          </a:p>
          <a:p>
            <a:pPr lvl="1"/>
            <a:r>
              <a:rPr lang="en-US" dirty="0"/>
              <a:t>The ordering of the style declarations </a:t>
            </a:r>
            <a:r>
              <a:rPr lang="en-US" b="1" dirty="0"/>
              <a:t>inside a </a:t>
            </a:r>
            <a:r>
              <a:rPr lang="en-US" b="1" dirty="0" err="1"/>
              <a:t>mixin</a:t>
            </a:r>
            <a:r>
              <a:rPr lang="en-US" b="1" dirty="0"/>
              <a:t> </a:t>
            </a:r>
            <a:r>
              <a:rPr lang="en-US" dirty="0"/>
              <a:t>should preserve their original order dependencies in the style rules from which they are extracted</a:t>
            </a:r>
          </a:p>
          <a:p>
            <a:pPr lvl="1"/>
            <a:endParaRPr lang="en-US" dirty="0"/>
          </a:p>
          <a:p>
            <a:r>
              <a:rPr lang="en-CA" dirty="0"/>
              <a:t>The “template” ensures that</a:t>
            </a:r>
          </a:p>
          <a:p>
            <a:pPr lvl="1"/>
            <a:r>
              <a:rPr lang="en-CA" dirty="0"/>
              <a:t>The only possibility: conflicting dependencies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40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7885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9510" y="5141190"/>
            <a:ext cx="2445989" cy="335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2) Detecting differences in values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2106325"/>
            <a:ext cx="29609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B4B4B4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margin-left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5px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margin-right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5px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margin-top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3px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margin-bottom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3px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B4B4B4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B4B4B4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margin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2px 5px 1px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dirty="0">
                <a:solidFill>
                  <a:srgbClr val="B4B4B4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133692" y="1829326"/>
            <a:ext cx="43816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mixin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(@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mtop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 @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mbottom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CA" dirty="0">
                <a:solidFill>
                  <a:srgbClr val="810081"/>
                </a:solidFill>
                <a:latin typeface="Consolas" panose="020B0609020204030204" pitchFamily="49" charset="0"/>
              </a:rPr>
              <a:t>  margin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: @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mtop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 5px @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mbottom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 5px;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.s1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B4B4B4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  .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mixin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3px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3px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>
                <a:solidFill>
                  <a:srgbClr val="B4B4B4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CA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dirty="0">
                <a:solidFill>
                  <a:srgbClr val="008181"/>
                </a:solidFill>
                <a:latin typeface="Consolas" panose="020B0609020204030204" pitchFamily="49" charset="0"/>
              </a:rPr>
              <a:t>.s2 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CA" dirty="0">
                <a:solidFill>
                  <a:srgbClr val="B4B4B4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  .</a:t>
            </a:r>
            <a:r>
              <a:rPr lang="en-CA" dirty="0" err="1">
                <a:solidFill>
                  <a:srgbClr val="000000"/>
                </a:solidFill>
                <a:latin typeface="Consolas" panose="020B0609020204030204" pitchFamily="49" charset="0"/>
              </a:rPr>
              <a:t>mixin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2px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dirty="0">
                <a:solidFill>
                  <a:srgbClr val="0000FF"/>
                </a:solidFill>
                <a:latin typeface="Consolas" panose="020B0609020204030204" pitchFamily="49" charset="0"/>
              </a:rPr>
              <a:t>1px</a:t>
            </a:r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>
                <a:solidFill>
                  <a:srgbClr val="B4B4B4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C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CA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07204" y="6076643"/>
            <a:ext cx="23823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Shorthand Declaration</a:t>
            </a:r>
          </a:p>
        </p:txBody>
      </p:sp>
      <p:cxnSp>
        <p:nvCxnSpPr>
          <p:cNvPr id="17" name="Straight Connector 16"/>
          <p:cNvCxnSpPr>
            <a:endCxn id="16" idx="0"/>
          </p:cNvCxnSpPr>
          <p:nvPr/>
        </p:nvCxnSpPr>
        <p:spPr>
          <a:xfrm>
            <a:off x="2095784" y="5510521"/>
            <a:ext cx="302612" cy="566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41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585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b="1" dirty="0"/>
              <a:t>[FSE’14] </a:t>
            </a:r>
            <a:r>
              <a:rPr lang="en-CA" sz="2000" dirty="0"/>
              <a:t>Davood Mazinanian, Nikolaos Tsantalis, and Ali </a:t>
            </a:r>
            <a:r>
              <a:rPr lang="en-CA" sz="2000" dirty="0" err="1"/>
              <a:t>Mesbah</a:t>
            </a:r>
            <a:r>
              <a:rPr lang="en-CA" sz="2000" dirty="0"/>
              <a:t>, "Discovering Refactoring Opportunities in Cascading Style Sheets," 22nd ACM SIGSOFT International Symposium on the Foundations of Software Engineering (FSE'2014), pp. 496-506, 2014</a:t>
            </a:r>
          </a:p>
          <a:p>
            <a:r>
              <a:rPr lang="en-CA" sz="2000" b="1" dirty="0"/>
              <a:t>[SANER’16] </a:t>
            </a:r>
            <a:r>
              <a:rPr lang="en-CA" sz="2000" dirty="0"/>
              <a:t>Davood Mazinanian, and Nikolaos Tsantalis, "An Empirical Study on the Use of CSS Preprocessors," 23rd IEEE International Conference on Software Analysis, Evolution, and Reengineering (SANER'2016), pp. 168-178, 2016.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42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379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CSS is a Style Sheet 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77527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/>
              <a:t>Defines how documents are presented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5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973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Simple syntax…</a:t>
            </a:r>
          </a:p>
        </p:txBody>
      </p:sp>
      <p:sp>
        <p:nvSpPr>
          <p:cNvPr id="4" name="Folded Corner 3"/>
          <p:cNvSpPr/>
          <p:nvPr/>
        </p:nvSpPr>
        <p:spPr>
          <a:xfrm rot="10800000" flipH="1">
            <a:off x="724062" y="1842323"/>
            <a:ext cx="3485488" cy="16101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08" y="1906696"/>
            <a:ext cx="3459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8080"/>
                </a:solidFill>
                <a:latin typeface="Consolas" panose="020B0609020204030204" pitchFamily="49" charset="0"/>
              </a:rPr>
              <a:t>&lt;html&gt;</a:t>
            </a:r>
          </a:p>
          <a:p>
            <a:r>
              <a:rPr lang="en-CA" dirty="0">
                <a:latin typeface="Consolas" panose="020B0609020204030204" pitchFamily="49" charset="0"/>
              </a:rPr>
              <a:t>  …</a:t>
            </a:r>
          </a:p>
          <a:p>
            <a:r>
              <a:rPr lang="en-CA" dirty="0">
                <a:latin typeface="Consolas" panose="020B0609020204030204" pitchFamily="49" charset="0"/>
              </a:rPr>
              <a:t>  </a:t>
            </a:r>
            <a:r>
              <a:rPr lang="en-CA" dirty="0">
                <a:solidFill>
                  <a:srgbClr val="008080"/>
                </a:solidFill>
                <a:latin typeface="Consolas" panose="020B0609020204030204" pitchFamily="49" charset="0"/>
              </a:rPr>
              <a:t>&lt;p&gt;</a:t>
            </a:r>
            <a:r>
              <a:rPr lang="en-CA" dirty="0">
                <a:latin typeface="Consolas" panose="020B0609020204030204" pitchFamily="49" charset="0"/>
              </a:rPr>
              <a:t>My cool paragraph</a:t>
            </a:r>
            <a:r>
              <a:rPr lang="en-CA" dirty="0">
                <a:solidFill>
                  <a:srgbClr val="008080"/>
                </a:solidFill>
                <a:latin typeface="Consolas" panose="020B0609020204030204" pitchFamily="49" charset="0"/>
              </a:rPr>
              <a:t>&lt;/p&gt;</a:t>
            </a:r>
          </a:p>
          <a:p>
            <a:r>
              <a:rPr lang="en-CA" dirty="0">
                <a:latin typeface="Consolas" panose="020B0609020204030204" pitchFamily="49" charset="0"/>
              </a:rPr>
              <a:t>  …</a:t>
            </a:r>
          </a:p>
          <a:p>
            <a:r>
              <a:rPr lang="en-CA" dirty="0">
                <a:solidFill>
                  <a:srgbClr val="008080"/>
                </a:solidFill>
                <a:latin typeface="Consolas" panose="020B0609020204030204" pitchFamily="49" charset="0"/>
              </a:rPr>
              <a:t>&lt;/html&gt; </a:t>
            </a:r>
            <a:endParaRPr lang="en-US" dirty="0">
              <a:solidFill>
                <a:srgbClr val="00808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Folded Corner 6"/>
          <p:cNvSpPr/>
          <p:nvPr/>
        </p:nvSpPr>
        <p:spPr>
          <a:xfrm rot="10800000" flipH="1">
            <a:off x="2997146" y="4166184"/>
            <a:ext cx="5335325" cy="1750385"/>
          </a:xfrm>
          <a:prstGeom prst="foldedCorne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6888" y="1486685"/>
            <a:ext cx="347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Target document (e.g., HTML)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3006" y="3829719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CSS</a:t>
            </a: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23" y="4497094"/>
            <a:ext cx="5226746" cy="126709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11481799">
            <a:off x="1211212" y="3118559"/>
            <a:ext cx="3458389" cy="1044831"/>
          </a:xfrm>
          <a:custGeom>
            <a:avLst/>
            <a:gdLst>
              <a:gd name="connsiteX0" fmla="*/ 0 w 2085975"/>
              <a:gd name="connsiteY0" fmla="*/ 0 h 2828925"/>
              <a:gd name="connsiteX1" fmla="*/ 1038225 w 2085975"/>
              <a:gd name="connsiteY1" fmla="*/ 1866900 h 2828925"/>
              <a:gd name="connsiteX2" fmla="*/ 2085975 w 2085975"/>
              <a:gd name="connsiteY2" fmla="*/ 2828925 h 2828925"/>
              <a:gd name="connsiteX0" fmla="*/ 0 w 2085975"/>
              <a:gd name="connsiteY0" fmla="*/ 0 h 2828925"/>
              <a:gd name="connsiteX1" fmla="*/ 606425 w 2085975"/>
              <a:gd name="connsiteY1" fmla="*/ 1384300 h 2828925"/>
              <a:gd name="connsiteX2" fmla="*/ 2085975 w 2085975"/>
              <a:gd name="connsiteY2" fmla="*/ 2828925 h 2828925"/>
              <a:gd name="connsiteX0" fmla="*/ 0 w 2085975"/>
              <a:gd name="connsiteY0" fmla="*/ 0 h 2828925"/>
              <a:gd name="connsiteX1" fmla="*/ 606425 w 2085975"/>
              <a:gd name="connsiteY1" fmla="*/ 1384300 h 2828925"/>
              <a:gd name="connsiteX2" fmla="*/ 2085975 w 2085975"/>
              <a:gd name="connsiteY2" fmla="*/ 2828925 h 282892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276475"/>
              <a:gd name="connsiteY0" fmla="*/ 0 h 2860675"/>
              <a:gd name="connsiteX1" fmla="*/ 606425 w 2276475"/>
              <a:gd name="connsiteY1" fmla="*/ 1384300 h 2860675"/>
              <a:gd name="connsiteX2" fmla="*/ 2276475 w 2276475"/>
              <a:gd name="connsiteY2" fmla="*/ 2860675 h 2860675"/>
              <a:gd name="connsiteX0" fmla="*/ 0 w 2187575"/>
              <a:gd name="connsiteY0" fmla="*/ 0 h 2847975"/>
              <a:gd name="connsiteX1" fmla="*/ 606425 w 2187575"/>
              <a:gd name="connsiteY1" fmla="*/ 1384300 h 2847975"/>
              <a:gd name="connsiteX2" fmla="*/ 2187575 w 2187575"/>
              <a:gd name="connsiteY2" fmla="*/ 2847975 h 2847975"/>
              <a:gd name="connsiteX0" fmla="*/ 0 w 2187575"/>
              <a:gd name="connsiteY0" fmla="*/ 0 h 2847975"/>
              <a:gd name="connsiteX1" fmla="*/ 574675 w 2187575"/>
              <a:gd name="connsiteY1" fmla="*/ 1543050 h 2847975"/>
              <a:gd name="connsiteX2" fmla="*/ 2187575 w 2187575"/>
              <a:gd name="connsiteY2" fmla="*/ 2847975 h 2847975"/>
              <a:gd name="connsiteX0" fmla="*/ 0 w 2327275"/>
              <a:gd name="connsiteY0" fmla="*/ 0 h 2955925"/>
              <a:gd name="connsiteX1" fmla="*/ 574675 w 2327275"/>
              <a:gd name="connsiteY1" fmla="*/ 1543050 h 2955925"/>
              <a:gd name="connsiteX2" fmla="*/ 2327275 w 2327275"/>
              <a:gd name="connsiteY2" fmla="*/ 2955925 h 2955925"/>
              <a:gd name="connsiteX0" fmla="*/ 0 w 2301875"/>
              <a:gd name="connsiteY0" fmla="*/ 0 h 2962275"/>
              <a:gd name="connsiteX1" fmla="*/ 574675 w 2301875"/>
              <a:gd name="connsiteY1" fmla="*/ 1543050 h 2962275"/>
              <a:gd name="connsiteX2" fmla="*/ 2301875 w 2301875"/>
              <a:gd name="connsiteY2" fmla="*/ 2962275 h 2962275"/>
              <a:gd name="connsiteX0" fmla="*/ 0 w 2301875"/>
              <a:gd name="connsiteY0" fmla="*/ 0 h 2962275"/>
              <a:gd name="connsiteX1" fmla="*/ 454025 w 2301875"/>
              <a:gd name="connsiteY1" fmla="*/ 1447800 h 2962275"/>
              <a:gd name="connsiteX2" fmla="*/ 2301875 w 2301875"/>
              <a:gd name="connsiteY2" fmla="*/ 2962275 h 2962275"/>
              <a:gd name="connsiteX0" fmla="*/ 0 w 2301875"/>
              <a:gd name="connsiteY0" fmla="*/ 0 h 2962275"/>
              <a:gd name="connsiteX1" fmla="*/ 492125 w 2301875"/>
              <a:gd name="connsiteY1" fmla="*/ 1435100 h 2962275"/>
              <a:gd name="connsiteX2" fmla="*/ 2301875 w 2301875"/>
              <a:gd name="connsiteY2" fmla="*/ 2962275 h 2962275"/>
              <a:gd name="connsiteX0" fmla="*/ 0 w 2301875"/>
              <a:gd name="connsiteY0" fmla="*/ 0 h 2962275"/>
              <a:gd name="connsiteX1" fmla="*/ 492125 w 2301875"/>
              <a:gd name="connsiteY1" fmla="*/ 1435100 h 2962275"/>
              <a:gd name="connsiteX2" fmla="*/ 2301875 w 2301875"/>
              <a:gd name="connsiteY2" fmla="*/ 2962275 h 2962275"/>
              <a:gd name="connsiteX0" fmla="*/ 0 w 2268537"/>
              <a:gd name="connsiteY0" fmla="*/ 0 h 2938463"/>
              <a:gd name="connsiteX1" fmla="*/ 492125 w 2268537"/>
              <a:gd name="connsiteY1" fmla="*/ 1435100 h 2938463"/>
              <a:gd name="connsiteX2" fmla="*/ 2268537 w 2268537"/>
              <a:gd name="connsiteY2" fmla="*/ 2938463 h 2938463"/>
              <a:gd name="connsiteX0" fmla="*/ 0 w 2328069"/>
              <a:gd name="connsiteY0" fmla="*/ 0 h 2971800"/>
              <a:gd name="connsiteX1" fmla="*/ 492125 w 2328069"/>
              <a:gd name="connsiteY1" fmla="*/ 1435100 h 2971800"/>
              <a:gd name="connsiteX2" fmla="*/ 2328069 w 2328069"/>
              <a:gd name="connsiteY2" fmla="*/ 2971800 h 2971800"/>
              <a:gd name="connsiteX0" fmla="*/ 0 w 2328069"/>
              <a:gd name="connsiteY0" fmla="*/ 0 h 2967038"/>
              <a:gd name="connsiteX1" fmla="*/ 492125 w 2328069"/>
              <a:gd name="connsiteY1" fmla="*/ 1435100 h 2967038"/>
              <a:gd name="connsiteX2" fmla="*/ 2328069 w 2328069"/>
              <a:gd name="connsiteY2" fmla="*/ 2967038 h 2967038"/>
              <a:gd name="connsiteX0" fmla="*/ 0 w 2328069"/>
              <a:gd name="connsiteY0" fmla="*/ 0 h 2967038"/>
              <a:gd name="connsiteX1" fmla="*/ 467187 w 2328069"/>
              <a:gd name="connsiteY1" fmla="*/ 1559790 h 2967038"/>
              <a:gd name="connsiteX2" fmla="*/ 2328069 w 2328069"/>
              <a:gd name="connsiteY2" fmla="*/ 2967038 h 2967038"/>
              <a:gd name="connsiteX0" fmla="*/ 0 w 2328069"/>
              <a:gd name="connsiteY0" fmla="*/ 0 h 2967038"/>
              <a:gd name="connsiteX1" fmla="*/ 467187 w 2328069"/>
              <a:gd name="connsiteY1" fmla="*/ 1559790 h 2967038"/>
              <a:gd name="connsiteX2" fmla="*/ 2328069 w 2328069"/>
              <a:gd name="connsiteY2" fmla="*/ 2967038 h 2967038"/>
              <a:gd name="connsiteX0" fmla="*/ 399870 w 1945621"/>
              <a:gd name="connsiteY0" fmla="*/ 0 h 1818504"/>
              <a:gd name="connsiteX1" fmla="*/ 84739 w 1945621"/>
              <a:gd name="connsiteY1" fmla="*/ 411256 h 1818504"/>
              <a:gd name="connsiteX2" fmla="*/ 1945621 w 1945621"/>
              <a:gd name="connsiteY2" fmla="*/ 1818504 h 1818504"/>
              <a:gd name="connsiteX0" fmla="*/ 0 w 1545751"/>
              <a:gd name="connsiteY0" fmla="*/ 0 h 1818504"/>
              <a:gd name="connsiteX1" fmla="*/ 413960 w 1545751"/>
              <a:gd name="connsiteY1" fmla="*/ 1335290 h 1818504"/>
              <a:gd name="connsiteX2" fmla="*/ 1545751 w 1545751"/>
              <a:gd name="connsiteY2" fmla="*/ 1818504 h 1818504"/>
              <a:gd name="connsiteX0" fmla="*/ 0 w 1545751"/>
              <a:gd name="connsiteY0" fmla="*/ 0 h 1818504"/>
              <a:gd name="connsiteX1" fmla="*/ 413960 w 1545751"/>
              <a:gd name="connsiteY1" fmla="*/ 1335290 h 1818504"/>
              <a:gd name="connsiteX2" fmla="*/ 1545751 w 1545751"/>
              <a:gd name="connsiteY2" fmla="*/ 1818504 h 1818504"/>
              <a:gd name="connsiteX0" fmla="*/ 0 w 1483388"/>
              <a:gd name="connsiteY0" fmla="*/ 0 h 1831038"/>
              <a:gd name="connsiteX1" fmla="*/ 351597 w 1483388"/>
              <a:gd name="connsiteY1" fmla="*/ 1347824 h 1831038"/>
              <a:gd name="connsiteX2" fmla="*/ 1483388 w 1483388"/>
              <a:gd name="connsiteY2" fmla="*/ 1831038 h 1831038"/>
              <a:gd name="connsiteX0" fmla="*/ 0 w 3399121"/>
              <a:gd name="connsiteY0" fmla="*/ 0 h 1476278"/>
              <a:gd name="connsiteX1" fmla="*/ 351597 w 3399121"/>
              <a:gd name="connsiteY1" fmla="*/ 1347824 h 1476278"/>
              <a:gd name="connsiteX2" fmla="*/ 3399121 w 3399121"/>
              <a:gd name="connsiteY2" fmla="*/ 1032410 h 1476278"/>
              <a:gd name="connsiteX0" fmla="*/ 0 w 3399121"/>
              <a:gd name="connsiteY0" fmla="*/ 0 h 1032410"/>
              <a:gd name="connsiteX1" fmla="*/ 723758 w 3399121"/>
              <a:gd name="connsiteY1" fmla="*/ 778305 h 1032410"/>
              <a:gd name="connsiteX2" fmla="*/ 3399121 w 3399121"/>
              <a:gd name="connsiteY2" fmla="*/ 1032410 h 1032410"/>
              <a:gd name="connsiteX0" fmla="*/ 0 w 3399121"/>
              <a:gd name="connsiteY0" fmla="*/ 0 h 1032410"/>
              <a:gd name="connsiteX1" fmla="*/ 723758 w 3399121"/>
              <a:gd name="connsiteY1" fmla="*/ 778305 h 1032410"/>
              <a:gd name="connsiteX2" fmla="*/ 3399121 w 3399121"/>
              <a:gd name="connsiteY2" fmla="*/ 1032410 h 1032410"/>
              <a:gd name="connsiteX0" fmla="*/ 0 w 3399121"/>
              <a:gd name="connsiteY0" fmla="*/ 0 h 1032410"/>
              <a:gd name="connsiteX1" fmla="*/ 3399121 w 3399121"/>
              <a:gd name="connsiteY1" fmla="*/ 1032410 h 1032410"/>
              <a:gd name="connsiteX0" fmla="*/ 0 w 3311843"/>
              <a:gd name="connsiteY0" fmla="*/ 0 h 1082392"/>
              <a:gd name="connsiteX1" fmla="*/ 3311843 w 3311843"/>
              <a:gd name="connsiteY1" fmla="*/ 1082392 h 1082392"/>
              <a:gd name="connsiteX0" fmla="*/ 0 w 3311843"/>
              <a:gd name="connsiteY0" fmla="*/ 0 h 1082392"/>
              <a:gd name="connsiteX1" fmla="*/ 3311843 w 3311843"/>
              <a:gd name="connsiteY1" fmla="*/ 1082392 h 1082392"/>
              <a:gd name="connsiteX0" fmla="*/ 0 w 3311843"/>
              <a:gd name="connsiteY0" fmla="*/ 0 h 1082392"/>
              <a:gd name="connsiteX1" fmla="*/ 3311843 w 3311843"/>
              <a:gd name="connsiteY1" fmla="*/ 1082392 h 1082392"/>
              <a:gd name="connsiteX0" fmla="*/ 0 w 3311843"/>
              <a:gd name="connsiteY0" fmla="*/ 0 h 1082392"/>
              <a:gd name="connsiteX1" fmla="*/ 3311843 w 3311843"/>
              <a:gd name="connsiteY1" fmla="*/ 1082392 h 1082392"/>
              <a:gd name="connsiteX0" fmla="*/ 0 w 3414750"/>
              <a:gd name="connsiteY0" fmla="*/ 0 h 1069821"/>
              <a:gd name="connsiteX1" fmla="*/ 3414750 w 3414750"/>
              <a:gd name="connsiteY1" fmla="*/ 1069821 h 1069821"/>
              <a:gd name="connsiteX0" fmla="*/ 0 w 3414750"/>
              <a:gd name="connsiteY0" fmla="*/ 0 h 1069821"/>
              <a:gd name="connsiteX1" fmla="*/ 3414750 w 3414750"/>
              <a:gd name="connsiteY1" fmla="*/ 1069821 h 1069821"/>
              <a:gd name="connsiteX0" fmla="*/ 0 w 3458389"/>
              <a:gd name="connsiteY0" fmla="*/ 0 h 1044831"/>
              <a:gd name="connsiteX1" fmla="*/ 3458389 w 3458389"/>
              <a:gd name="connsiteY1" fmla="*/ 1044831 h 104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8389" h="1044831">
                <a:moveTo>
                  <a:pt x="0" y="0"/>
                </a:moveTo>
                <a:cubicBezTo>
                  <a:pt x="705078" y="716707"/>
                  <a:pt x="2923358" y="407493"/>
                  <a:pt x="3458389" y="1044831"/>
                </a:cubicBezTo>
              </a:path>
            </a:pathLst>
          </a:custGeom>
          <a:noFill/>
          <a:ln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6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84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… yet inadequate!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9060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Missing traditional </a:t>
            </a:r>
            <a:r>
              <a:rPr lang="en-CA" sz="4400" b="1" dirty="0">
                <a:solidFill>
                  <a:srgbClr val="FF0000"/>
                </a:solidFill>
              </a:rPr>
              <a:t>code reuse </a:t>
            </a:r>
            <a:r>
              <a:rPr lang="en-CA" sz="4400" b="1" dirty="0"/>
              <a:t>constructs</a:t>
            </a:r>
          </a:p>
          <a:p>
            <a:pPr algn="ctr"/>
            <a:r>
              <a:rPr lang="en-CA" sz="4400" b="1" dirty="0"/>
              <a:t>e.g., functions and {variables}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7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496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Duplication is pervasive!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10" y="2237669"/>
            <a:ext cx="6030780" cy="27527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57537" y="5215228"/>
            <a:ext cx="2828925" cy="40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000" dirty="0"/>
              <a:t>[Mazinanian et al. 2014]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8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915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CSS preprocessors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04" y="3730252"/>
            <a:ext cx="3950626" cy="1140038"/>
          </a:xfrm>
          <a:prstGeom prst="rect">
            <a:avLst/>
          </a:prstGeom>
        </p:spPr>
      </p:pic>
      <p:sp>
        <p:nvSpPr>
          <p:cNvPr id="6" name="Rectangle 5" hidden="1"/>
          <p:cNvSpPr/>
          <p:nvPr/>
        </p:nvSpPr>
        <p:spPr>
          <a:xfrm>
            <a:off x="628650" y="39317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DRY: using </a:t>
            </a:r>
            <a:r>
              <a:rPr lang="en-CA" i="1" dirty="0"/>
              <a:t>Extend</a:t>
            </a:r>
            <a:r>
              <a:rPr lang="en-CA" dirty="0"/>
              <a:t> or </a:t>
            </a:r>
            <a:r>
              <a:rPr lang="en-CA" i="1" dirty="0" err="1"/>
              <a:t>Mixin</a:t>
            </a:r>
            <a:r>
              <a:rPr lang="en-CA" i="1" dirty="0"/>
              <a:t> </a:t>
            </a:r>
            <a:r>
              <a:rPr lang="en-CA" dirty="0"/>
              <a:t>constructs</a:t>
            </a:r>
            <a:r>
              <a:rPr lang="en-CA" i="1" dirty="0"/>
              <a:t> </a:t>
            </a:r>
          </a:p>
          <a:p>
            <a:r>
              <a:rPr lang="en-CA" dirty="0"/>
              <a:t>Developers prefer </a:t>
            </a:r>
            <a:r>
              <a:rPr lang="en-CA" dirty="0" err="1"/>
              <a:t>Mixins</a:t>
            </a:r>
            <a:r>
              <a:rPr lang="en-CA" dirty="0"/>
              <a:t>! [SANER’16]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457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Add the missing features to CSS!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8B06-E125-46FF-BC59-EBDEEEB27468}" type="slidenum">
              <a:rPr lang="en-CA" smtClean="0"/>
              <a:pPr/>
              <a:t>9</a:t>
            </a:fld>
            <a:r>
              <a:rPr lang="en-CA"/>
              <a:t> / 37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37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4922</TotalTime>
  <Words>1856</Words>
  <Application>Microsoft Office PowerPoint</Application>
  <PresentationFormat>On-screen Show (4:3)</PresentationFormat>
  <Paragraphs>459</Paragraphs>
  <Slides>42</Slides>
  <Notes>42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Candara</vt:lpstr>
      <vt:lpstr>Consolas</vt:lpstr>
      <vt:lpstr>Tahoma</vt:lpstr>
      <vt:lpstr>Office Theme</vt:lpstr>
      <vt:lpstr>Migrating CSS to Preprocessors by Introducing Mixins</vt:lpstr>
      <vt:lpstr>PowerPoint Presentation</vt:lpstr>
      <vt:lpstr>PowerPoint Presentation</vt:lpstr>
      <vt:lpstr>PowerPoint Presentation</vt:lpstr>
      <vt:lpstr>CSS is a Style Sheet language</vt:lpstr>
      <vt:lpstr>Simple syntax…</vt:lpstr>
      <vt:lpstr>… yet inadequate!</vt:lpstr>
      <vt:lpstr>Duplication is pervasive!</vt:lpstr>
      <vt:lpstr>CSS preprocessors</vt:lpstr>
      <vt:lpstr>Mixins  = functions!</vt:lpstr>
      <vt:lpstr>PowerPoint Presentation</vt:lpstr>
      <vt:lpstr>Extracting Mixins</vt:lpstr>
      <vt:lpstr>PowerPoint Presentation</vt:lpstr>
      <vt:lpstr>Why?</vt:lpstr>
      <vt:lpstr>How?</vt:lpstr>
      <vt:lpstr>1) Grouping declarations</vt:lpstr>
      <vt:lpstr>1) Grouping declarations</vt:lpstr>
      <vt:lpstr>1) Grouping declarations</vt:lpstr>
      <vt:lpstr>1) Grouping declarations</vt:lpstr>
      <vt:lpstr>1) Grouping declarations</vt:lpstr>
      <vt:lpstr>2) Detecting differences in values</vt:lpstr>
      <vt:lpstr>2) Detecting differences in values</vt:lpstr>
      <vt:lpstr>2) Detecting differences in values</vt:lpstr>
      <vt:lpstr>Extract mixin!</vt:lpstr>
      <vt:lpstr>PowerPoint Presentation</vt:lpstr>
      <vt:lpstr>What can go wrong?</vt:lpstr>
      <vt:lpstr>Preserving Presentation</vt:lpstr>
      <vt:lpstr>Evaluation</vt:lpstr>
      <vt:lpstr>Evaluation</vt:lpstr>
      <vt:lpstr>RQ1: Preserving Presentation</vt:lpstr>
      <vt:lpstr>RQ1 Results</vt:lpstr>
      <vt:lpstr>Evaluation</vt:lpstr>
      <vt:lpstr>RQ2 Results</vt:lpstr>
      <vt:lpstr>Libraries are better coded!</vt:lpstr>
      <vt:lpstr>Limitations</vt:lpstr>
      <vt:lpstr>Conclusions and Future Work</vt:lpstr>
      <vt:lpstr>Let’s collaborate!</vt:lpstr>
      <vt:lpstr>PowerPoint Presentation</vt:lpstr>
      <vt:lpstr>What we don’t support</vt:lpstr>
      <vt:lpstr>Preserving Presentation</vt:lpstr>
      <vt:lpstr>2) Detecting differences in values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Davood Mazinanian</dc:creator>
  <cp:lastModifiedBy>Davood Mazinanian</cp:lastModifiedBy>
  <cp:revision>178</cp:revision>
  <dcterms:created xsi:type="dcterms:W3CDTF">2016-07-20T19:16:12Z</dcterms:created>
  <dcterms:modified xsi:type="dcterms:W3CDTF">2016-09-05T23:13:46Z</dcterms:modified>
</cp:coreProperties>
</file>