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6" r:id="rId3"/>
    <p:sldId id="277" r:id="rId4"/>
    <p:sldId id="278" r:id="rId5"/>
    <p:sldId id="279" r:id="rId6"/>
    <p:sldId id="293" r:id="rId7"/>
    <p:sldId id="258" r:id="rId8"/>
    <p:sldId id="294" r:id="rId9"/>
    <p:sldId id="259" r:id="rId10"/>
    <p:sldId id="295" r:id="rId11"/>
    <p:sldId id="263" r:id="rId12"/>
    <p:sldId id="260" r:id="rId13"/>
    <p:sldId id="264" r:id="rId14"/>
    <p:sldId id="296" r:id="rId15"/>
    <p:sldId id="297" r:id="rId16"/>
    <p:sldId id="298" r:id="rId17"/>
    <p:sldId id="299" r:id="rId18"/>
    <p:sldId id="300" r:id="rId19"/>
    <p:sldId id="301" r:id="rId20"/>
    <p:sldId id="304" r:id="rId21"/>
    <p:sldId id="306" r:id="rId22"/>
    <p:sldId id="302" r:id="rId23"/>
    <p:sldId id="303" r:id="rId24"/>
    <p:sldId id="305" r:id="rId25"/>
    <p:sldId id="307" r:id="rId26"/>
    <p:sldId id="308" r:id="rId27"/>
    <p:sldId id="284" r:id="rId28"/>
    <p:sldId id="289" r:id="rId29"/>
    <p:sldId id="290" r:id="rId30"/>
    <p:sldId id="291" r:id="rId31"/>
    <p:sldId id="30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56" autoAdjust="0"/>
    <p:restoredTop sz="89520" autoAdjust="0"/>
  </p:normalViewPr>
  <p:slideViewPr>
    <p:cSldViewPr>
      <p:cViewPr>
        <p:scale>
          <a:sx n="100" d="100"/>
          <a:sy n="100" d="100"/>
        </p:scale>
        <p:origin x="-732" y="6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E1E29-EBAA-471F-8595-C62B2AEFD82C}" type="datetimeFigureOut">
              <a:rPr lang="en-CA" smtClean="0"/>
              <a:pPr/>
              <a:t>20/02/2014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D0FF4-3127-4A7D-8138-5FE67CAE420A}" type="slidenum">
              <a:rPr lang="en-CA" smtClean="0"/>
              <a:pPr/>
              <a:t>‹#›</a:t>
            </a:fld>
            <a:endParaRPr lang="en-CA"/>
          </a:p>
        </p:txBody>
      </p:sp>
    </p:spTree>
    <p:extLst>
      <p:ext uri="{BB962C8B-B14F-4D97-AF65-F5344CB8AC3E}">
        <p14:creationId xmlns:p14="http://schemas.microsoft.com/office/powerpoint/2010/main" val="259321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JUNIT: 383 detected refactorings, 219 (57%) were production code refactorings, while 164 (43%) were</a:t>
            </a:r>
          </a:p>
          <a:p>
            <a:r>
              <a:rPr lang="en-CA" dirty="0" smtClean="0"/>
              <a:t>test code refactorings.</a:t>
            </a:r>
          </a:p>
          <a:p>
            <a:endParaRPr lang="en-CA" dirty="0" smtClean="0"/>
          </a:p>
          <a:p>
            <a:r>
              <a:rPr lang="en-CA" dirty="0" err="1" smtClean="0"/>
              <a:t>HTTPCore</a:t>
            </a:r>
            <a:r>
              <a:rPr lang="en-CA" dirty="0" smtClean="0"/>
              <a:t>, 421 (80%) were applied to production code, while 106 (20%) were applied to test code</a:t>
            </a:r>
          </a:p>
          <a:p>
            <a:endParaRPr lang="en-CA" dirty="0" smtClean="0"/>
          </a:p>
          <a:p>
            <a:r>
              <a:rPr lang="en-CA" dirty="0" err="1" smtClean="0"/>
              <a:t>HTTPClient</a:t>
            </a:r>
            <a:r>
              <a:rPr lang="en-CA" dirty="0" smtClean="0"/>
              <a:t>, 161 (81%) where applied to production code and 37 (19%)</a:t>
            </a:r>
          </a:p>
          <a:p>
            <a:endParaRPr lang="en-CA" dirty="0" smtClean="0"/>
          </a:p>
          <a:p>
            <a:endParaRPr lang="en-CA" dirty="0" smtClean="0"/>
          </a:p>
          <a:p>
            <a:r>
              <a:rPr lang="en-CA" dirty="0" smtClean="0"/>
              <a:t>The goal of the applied refactorings on test code was often to organize the tests into new packages, reorganize inner classes, rename some test classes by giving a more meaningful name and move methods between test classes for conceptual reasons. </a:t>
            </a:r>
          </a:p>
          <a:p>
            <a:endParaRPr lang="en-CA" dirty="0" smtClean="0"/>
          </a:p>
          <a:p>
            <a:r>
              <a:rPr lang="en-CA" dirty="0" smtClean="0"/>
              <a:t>Conversely, the refactorings that were applied to production code, of the examined systems, were intended to improve the design of the system by modularizing</a:t>
            </a:r>
          </a:p>
          <a:p>
            <a:r>
              <a:rPr lang="en-CA" dirty="0" smtClean="0"/>
              <a:t>the code and removing design problems. The three most dominant refactorings on production code were Move Class, Extract Method and Rename Class followed by refactorings related to the reallocation of system's behavior (Move and Pull Up Method). The refactorings related to the reallocation of system's state (Move and</a:t>
            </a:r>
          </a:p>
          <a:p>
            <a:r>
              <a:rPr lang="en-CA" dirty="0" smtClean="0"/>
              <a:t>Pull Up Field) as well as the introduction of additional inheritance levels (Extract </a:t>
            </a:r>
            <a:r>
              <a:rPr lang="en-CA" dirty="0" err="1" smtClean="0"/>
              <a:t>Superclass</a:t>
            </a:r>
            <a:r>
              <a:rPr lang="en-CA" dirty="0" smtClean="0"/>
              <a:t>/Interface) are less frequent. Finally, the refactorings that move state or behavior to subclasses (Push Down Method/Field) are rarely applied.</a:t>
            </a:r>
            <a:endParaRPr lang="en-CA"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6</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encapsulation restricts</a:t>
            </a:r>
            <a:r>
              <a:rPr lang="en-CA" baseline="0" dirty="0" smtClean="0"/>
              <a:t> the access to other classes</a:t>
            </a:r>
            <a:endParaRPr lang="en-US"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22</a:t>
            </a:fld>
            <a:endParaRPr lang="en-CA"/>
          </a:p>
        </p:txBody>
      </p:sp>
    </p:spTree>
    <p:extLst>
      <p:ext uri="{BB962C8B-B14F-4D97-AF65-F5344CB8AC3E}">
        <p14:creationId xmlns:p14="http://schemas.microsoft.com/office/powerpoint/2010/main" val="182309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was done for extension purposes,</a:t>
            </a:r>
            <a:r>
              <a:rPr lang="en-CA" baseline="0" dirty="0" smtClean="0"/>
              <a:t> because factory methods can also return subclass instances of the returned type.</a:t>
            </a:r>
            <a:endParaRPr lang="en-US"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24</a:t>
            </a:fld>
            <a:endParaRPr lang="en-CA"/>
          </a:p>
        </p:txBody>
      </p:sp>
    </p:spTree>
    <p:extLst>
      <p:ext uri="{BB962C8B-B14F-4D97-AF65-F5344CB8AC3E}">
        <p14:creationId xmlns:p14="http://schemas.microsoft.com/office/powerpoint/2010/main" val="2549698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Facilitate functionality extension: </a:t>
            </a:r>
            <a:r>
              <a:rPr lang="en-CA" dirty="0" smtClean="0"/>
              <a:t>The extracted/original method contains newly added code apart from the extracted/removed one.</a:t>
            </a:r>
          </a:p>
          <a:p>
            <a:endParaRPr lang="en-CA" dirty="0" smtClean="0"/>
          </a:p>
          <a:p>
            <a:r>
              <a:rPr lang="en-CA" b="1" dirty="0" smtClean="0"/>
              <a:t>Introduce polymorphism: </a:t>
            </a:r>
            <a:r>
              <a:rPr lang="en-CA" dirty="0" smtClean="0"/>
              <a:t>The extracted method is abstract and the extracted code is moved to a subclass providing a concrete implementation for the newly introduced abstract method.</a:t>
            </a:r>
            <a:endParaRPr lang="en-CA"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25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JUNIT: 383 detected refactorings, 219 (57%) were production code refactorings, while 164 (43%) were</a:t>
            </a:r>
          </a:p>
          <a:p>
            <a:r>
              <a:rPr lang="en-CA" dirty="0" smtClean="0"/>
              <a:t>test code refactorings.</a:t>
            </a:r>
          </a:p>
          <a:p>
            <a:endParaRPr lang="en-CA" dirty="0" smtClean="0"/>
          </a:p>
          <a:p>
            <a:r>
              <a:rPr lang="en-CA" dirty="0" err="1" smtClean="0"/>
              <a:t>HTTPCore</a:t>
            </a:r>
            <a:r>
              <a:rPr lang="en-CA" dirty="0" smtClean="0"/>
              <a:t>, 421 (80%) were applied to production code, while 106 (20%) were applied to test code</a:t>
            </a:r>
          </a:p>
          <a:p>
            <a:endParaRPr lang="en-CA" dirty="0" smtClean="0"/>
          </a:p>
          <a:p>
            <a:r>
              <a:rPr lang="en-CA" dirty="0" err="1" smtClean="0"/>
              <a:t>HTTPClient</a:t>
            </a:r>
            <a:r>
              <a:rPr lang="en-CA" dirty="0" smtClean="0"/>
              <a:t>, 161 (81%) where applied to production code and 37 (19%)</a:t>
            </a:r>
          </a:p>
          <a:p>
            <a:endParaRPr lang="en-CA" dirty="0" smtClean="0"/>
          </a:p>
          <a:p>
            <a:endParaRPr lang="en-CA" dirty="0" smtClean="0"/>
          </a:p>
          <a:p>
            <a:r>
              <a:rPr lang="en-CA" dirty="0" smtClean="0"/>
              <a:t>The goal of the applied refactorings on test code was often to organize the tests into new packages, reorganize inner classes, rename some test classes by giving a more meaningful name and move methods between test classes for conceptual reasons. </a:t>
            </a:r>
          </a:p>
          <a:p>
            <a:endParaRPr lang="en-CA" dirty="0" smtClean="0"/>
          </a:p>
          <a:p>
            <a:r>
              <a:rPr lang="en-CA" dirty="0" smtClean="0"/>
              <a:t>Conversely, the refactorings that were applied to production code, of the examined systems, were intended to improve the design of the system by modularizing</a:t>
            </a:r>
          </a:p>
          <a:p>
            <a:r>
              <a:rPr lang="en-CA" dirty="0" smtClean="0"/>
              <a:t>the code and removing design problems. The three most dominant refactorings on production code were Move Class, Extract Method and Rename Class followed by refactorings related to the reallocation of system's behavior (Move and Pull Up Method). The refactorings related to the reallocation of system's state (Move and</a:t>
            </a:r>
          </a:p>
          <a:p>
            <a:r>
              <a:rPr lang="en-CA" dirty="0" smtClean="0"/>
              <a:t>Pull Up Field) as well as the introduction of additional inheritance levels (Extract </a:t>
            </a:r>
            <a:r>
              <a:rPr lang="en-CA" dirty="0" err="1" smtClean="0"/>
              <a:t>Superclass</a:t>
            </a:r>
            <a:r>
              <a:rPr lang="en-CA" dirty="0" smtClean="0"/>
              <a:t>/Interface) are less frequent. Finally, the refactorings that move state or behavior to subclasses (Push Down Method/Field) are rarely applied.</a:t>
            </a:r>
            <a:endParaRPr lang="en-CA"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7</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It is worth noticing that although </a:t>
            </a:r>
            <a:r>
              <a:rPr lang="en-CA" dirty="0" err="1" smtClean="0"/>
              <a:t>HTTPCore</a:t>
            </a:r>
            <a:r>
              <a:rPr lang="en-CA" dirty="0" smtClean="0"/>
              <a:t> (with 8 committers) and </a:t>
            </a:r>
            <a:r>
              <a:rPr lang="en-CA" dirty="0" err="1" smtClean="0"/>
              <a:t>HTTPClient</a:t>
            </a:r>
            <a:r>
              <a:rPr lang="en-CA" dirty="0" smtClean="0"/>
              <a:t> (with 9 committers) share almost the same</a:t>
            </a:r>
          </a:p>
          <a:p>
            <a:r>
              <a:rPr lang="en-CA" dirty="0" smtClean="0"/>
              <a:t>team of developers, only Oleg </a:t>
            </a:r>
            <a:r>
              <a:rPr lang="en-CA" dirty="0" err="1" smtClean="0"/>
              <a:t>Kalnichevski</a:t>
            </a:r>
            <a:r>
              <a:rPr lang="en-CA" dirty="0" smtClean="0"/>
              <a:t> contributes refactorings in both projects. This means that the rest of the developers, although</a:t>
            </a:r>
          </a:p>
          <a:p>
            <a:r>
              <a:rPr lang="en-CA" dirty="0" smtClean="0"/>
              <a:t>they commit code in both projects, they contribute refactorings in only one of them (probably the project they are more familiar with).</a:t>
            </a:r>
          </a:p>
          <a:p>
            <a:endParaRPr lang="en-CA" dirty="0" smtClean="0"/>
          </a:p>
          <a:p>
            <a:endParaRPr lang="en-CA" dirty="0" smtClean="0"/>
          </a:p>
          <a:p>
            <a:r>
              <a:rPr lang="en-CA" dirty="0" smtClean="0"/>
              <a:t>We can conclude that most of the applied refactorings are performed by specific developers that usually have a key role in the management of the project.</a:t>
            </a:r>
          </a:p>
          <a:p>
            <a:r>
              <a:rPr lang="en-CA" dirty="0" smtClean="0"/>
              <a:t>Moreover, we did not notice any substantial change in the distribution of the refactoring commits by the developers to the product code</a:t>
            </a:r>
          </a:p>
          <a:p>
            <a:r>
              <a:rPr lang="en-CA" dirty="0" smtClean="0"/>
              <a:t>and test code of the three projects under study.</a:t>
            </a:r>
          </a:p>
          <a:p>
            <a:endParaRPr lang="en-CA"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It is worth noticing that although </a:t>
            </a:r>
            <a:r>
              <a:rPr lang="en-CA" dirty="0" err="1" smtClean="0"/>
              <a:t>HTTPCore</a:t>
            </a:r>
            <a:r>
              <a:rPr lang="en-CA" dirty="0" smtClean="0"/>
              <a:t> (with 8 committers) and </a:t>
            </a:r>
            <a:r>
              <a:rPr lang="en-CA" dirty="0" err="1" smtClean="0"/>
              <a:t>HTTPClient</a:t>
            </a:r>
            <a:r>
              <a:rPr lang="en-CA" dirty="0" smtClean="0"/>
              <a:t> (with 9 committers) share almost the same</a:t>
            </a:r>
          </a:p>
          <a:p>
            <a:r>
              <a:rPr lang="en-CA" dirty="0" smtClean="0"/>
              <a:t>team of developers, only Oleg </a:t>
            </a:r>
            <a:r>
              <a:rPr lang="en-CA" dirty="0" err="1" smtClean="0"/>
              <a:t>Kalnichevski</a:t>
            </a:r>
            <a:r>
              <a:rPr lang="en-CA" dirty="0" smtClean="0"/>
              <a:t> contributes refactorings in both projects. This means that the rest of the developers, although</a:t>
            </a:r>
          </a:p>
          <a:p>
            <a:r>
              <a:rPr lang="en-CA" dirty="0" smtClean="0"/>
              <a:t>they commit code in both projects, they contribute refactorings in only one of them (probably the project they are more familiar with).</a:t>
            </a:r>
          </a:p>
          <a:p>
            <a:endParaRPr lang="en-CA" dirty="0" smtClean="0"/>
          </a:p>
          <a:p>
            <a:endParaRPr lang="en-CA" dirty="0" smtClean="0"/>
          </a:p>
          <a:p>
            <a:r>
              <a:rPr lang="en-CA" dirty="0" smtClean="0"/>
              <a:t>We can conclude that most of the applied refactorings are performed by specific developers that usually have a key role in the management of the project.</a:t>
            </a:r>
          </a:p>
          <a:p>
            <a:r>
              <a:rPr lang="en-CA" dirty="0" smtClean="0"/>
              <a:t>Moreover, we did not notice any substantial change in the distribution of the refactoring commits by the developers to the product code</a:t>
            </a:r>
          </a:p>
          <a:p>
            <a:r>
              <a:rPr lang="en-CA" dirty="0" smtClean="0"/>
              <a:t>and test code of the three projects under study.</a:t>
            </a:r>
          </a:p>
          <a:p>
            <a:endParaRPr lang="en-CA"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the 4</a:t>
            </a:r>
            <a:r>
              <a:rPr lang="en-CA" baseline="30000" dirty="0" smtClean="0"/>
              <a:t>th</a:t>
            </a:r>
            <a:r>
              <a:rPr lang="en-CA" dirty="0" smtClean="0"/>
              <a:t> RQ we investigated</a:t>
            </a:r>
            <a:r>
              <a:rPr lang="en-CA" baseline="0" dirty="0" smtClean="0"/>
              <a:t> whether the refactoring activity on production code is accompanied with the addition/modification of test code.</a:t>
            </a:r>
          </a:p>
          <a:p>
            <a:r>
              <a:rPr lang="en-CA" dirty="0" smtClean="0"/>
              <a:t>To answer this question, we had</a:t>
            </a:r>
            <a:r>
              <a:rPr lang="en-CA" baseline="0" dirty="0" smtClean="0"/>
              <a:t> to extract periods of test code updates.</a:t>
            </a:r>
            <a:endParaRPr lang="en-US"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14</a:t>
            </a:fld>
            <a:endParaRPr lang="en-CA"/>
          </a:p>
        </p:txBody>
      </p:sp>
    </p:spTree>
    <p:extLst>
      <p:ext uri="{BB962C8B-B14F-4D97-AF65-F5344CB8AC3E}">
        <p14:creationId xmlns:p14="http://schemas.microsoft.com/office/powerpoint/2010/main" val="181637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all examined projects, we found a significantly</a:t>
            </a:r>
            <a:r>
              <a:rPr lang="en-CA" baseline="0" dirty="0" smtClean="0"/>
              <a:t> higher refactoring activity during the test update periods compared to the activity after the end of test periods.</a:t>
            </a:r>
            <a:endParaRPr lang="en-US"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15</a:t>
            </a:fld>
            <a:endParaRPr lang="en-CA"/>
          </a:p>
        </p:txBody>
      </p:sp>
    </p:spTree>
    <p:extLst>
      <p:ext uri="{BB962C8B-B14F-4D97-AF65-F5344CB8AC3E}">
        <p14:creationId xmlns:p14="http://schemas.microsoft.com/office/powerpoint/2010/main" val="28237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particular, for project HTTP-Core we found that most</a:t>
            </a:r>
            <a:r>
              <a:rPr lang="en-CA" baseline="0" dirty="0" smtClean="0"/>
              <a:t> </a:t>
            </a:r>
            <a:r>
              <a:rPr lang="en-CA" baseline="0" dirty="0" err="1" smtClean="0"/>
              <a:t>refactorings</a:t>
            </a:r>
            <a:r>
              <a:rPr lang="en-CA" baseline="0" dirty="0" smtClean="0"/>
              <a:t> actually coincide with the end of test update periods.</a:t>
            </a:r>
            <a:endParaRPr lang="en-US"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16</a:t>
            </a:fld>
            <a:endParaRPr lang="en-CA"/>
          </a:p>
        </p:txBody>
      </p:sp>
    </p:spTree>
    <p:extLst>
      <p:ext uri="{BB962C8B-B14F-4D97-AF65-F5344CB8AC3E}">
        <p14:creationId xmlns:p14="http://schemas.microsoft.com/office/powerpoint/2010/main" val="645967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 the 5</a:t>
            </a:r>
            <a:r>
              <a:rPr lang="en-CA" baseline="30000" dirty="0" smtClean="0"/>
              <a:t>th</a:t>
            </a:r>
            <a:r>
              <a:rPr lang="en-CA" dirty="0" smtClean="0"/>
              <a:t> RQ, our</a:t>
            </a:r>
            <a:r>
              <a:rPr lang="en-CA" baseline="0" dirty="0" smtClean="0"/>
              <a:t> goal what to find the reasons behind the application of the detected </a:t>
            </a:r>
            <a:r>
              <a:rPr lang="en-CA" baseline="0" dirty="0" err="1" smtClean="0"/>
              <a:t>refactorings</a:t>
            </a:r>
            <a:r>
              <a:rPr lang="en-CA" baseline="0" dirty="0" smtClean="0"/>
              <a:t>.</a:t>
            </a:r>
          </a:p>
          <a:p>
            <a:r>
              <a:rPr lang="en-CA" baseline="0" dirty="0" smtClean="0"/>
              <a:t>We applied a two-phase process. In the first phase…</a:t>
            </a:r>
            <a:endParaRPr lang="en-CA"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18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 first focus was the Extract</a:t>
            </a:r>
            <a:r>
              <a:rPr lang="en-CA" baseline="0" dirty="0" smtClean="0"/>
              <a:t> Method refactoring which is considered as the Swiss Army Knife of </a:t>
            </a:r>
            <a:r>
              <a:rPr lang="en-CA" baseline="0" dirty="0" err="1" smtClean="0"/>
              <a:t>refactorings</a:t>
            </a:r>
            <a:r>
              <a:rPr lang="en-CA" baseline="0" dirty="0" smtClean="0"/>
              <a:t>, since it can be used to solve many design problems</a:t>
            </a:r>
          </a:p>
          <a:p>
            <a:r>
              <a:rPr lang="en-CA" baseline="0" dirty="0" smtClean="0"/>
              <a:t>such as removing code duplication and decomposing long/complex methods, as well as it is used in combination with other </a:t>
            </a:r>
            <a:r>
              <a:rPr lang="en-CA" baseline="0" dirty="0" err="1" smtClean="0"/>
              <a:t>refactorings</a:t>
            </a:r>
            <a:r>
              <a:rPr lang="en-CA" baseline="0" dirty="0" smtClean="0"/>
              <a:t> to solve more complex design problems (Feature Envy, God Class). We classified 210 Extract Method instances in total. </a:t>
            </a:r>
          </a:p>
          <a:p>
            <a:r>
              <a:rPr lang="en-CA" baseline="0" dirty="0" smtClean="0"/>
              <a:t>I will now show </a:t>
            </a:r>
            <a:r>
              <a:rPr lang="en-CA" baseline="0" smtClean="0"/>
              <a:t>some indicative cases </a:t>
            </a:r>
            <a:r>
              <a:rPr lang="en-CA" baseline="0" dirty="0" smtClean="0"/>
              <a:t>from the examined projects motivating the application of Extract Method refactoring.</a:t>
            </a:r>
            <a:endParaRPr lang="en-US" dirty="0"/>
          </a:p>
        </p:txBody>
      </p:sp>
      <p:sp>
        <p:nvSpPr>
          <p:cNvPr id="4" name="Slide Number Placeholder 3"/>
          <p:cNvSpPr>
            <a:spLocks noGrp="1"/>
          </p:cNvSpPr>
          <p:nvPr>
            <p:ph type="sldNum" sz="quarter" idx="10"/>
          </p:nvPr>
        </p:nvSpPr>
        <p:spPr/>
        <p:txBody>
          <a:bodyPr/>
          <a:lstStyle/>
          <a:p>
            <a:fld id="{690D0FF4-3127-4A7D-8138-5FE67CAE420A}" type="slidenum">
              <a:rPr lang="en-CA" smtClean="0"/>
              <a:pPr/>
              <a:t>19</a:t>
            </a:fld>
            <a:endParaRPr lang="en-CA"/>
          </a:p>
        </p:txBody>
      </p:sp>
    </p:spTree>
    <p:extLst>
      <p:ext uri="{BB962C8B-B14F-4D97-AF65-F5344CB8AC3E}">
        <p14:creationId xmlns:p14="http://schemas.microsoft.com/office/powerpoint/2010/main" val="165354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5BDA1FD-67C2-4514-BA47-9BEF33D965C3}" type="datetime1">
              <a:rPr lang="en-CA" smtClean="0"/>
              <a:pPr/>
              <a:t>20/02/2014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89EC8E1-EE6F-48C5-A922-08E56229959B}" type="datetime1">
              <a:rPr lang="en-CA" smtClean="0"/>
              <a:pPr/>
              <a:t>20/02/2014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7B0416-43B3-4D05-9BDE-8C1AF76F167C}" type="datetime1">
              <a:rPr lang="en-CA" smtClean="0"/>
              <a:pPr/>
              <a:t>20/02/2014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B7D498-D440-481E-9C57-F0DCCE7E69E4}" type="datetime1">
              <a:rPr lang="en-CA" smtClean="0"/>
              <a:pPr/>
              <a:t>20/02/2014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24ABE-D880-45CB-8F75-AAA19531AF0D}" type="datetime1">
              <a:rPr lang="en-CA" smtClean="0"/>
              <a:pPr/>
              <a:t>20/02/2014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0D4DE50-0937-4D98-B5ED-50B930279695}" type="datetime1">
              <a:rPr lang="en-CA" smtClean="0"/>
              <a:pPr/>
              <a:t>20/02/2014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C30B4C7-F893-493D-8FA7-31B9F0F81D97}" type="datetime1">
              <a:rPr lang="en-CA" smtClean="0"/>
              <a:pPr/>
              <a:t>20/02/2014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263F468-BFBC-4920-BC64-9B18E8065FA8}" type="datetime1">
              <a:rPr lang="en-CA" smtClean="0"/>
              <a:pPr/>
              <a:t>20/02/2014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9D7AF-9594-4C70-9BB6-85449D29A6ED}" type="datetime1">
              <a:rPr lang="en-CA" smtClean="0"/>
              <a:pPr/>
              <a:t>20/02/2014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43019-178C-47F2-998F-BC8E636813FE}" type="datetime1">
              <a:rPr lang="en-CA" smtClean="0"/>
              <a:pPr/>
              <a:t>20/02/2014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5A896-793B-4BB4-B5DA-39D702D7F3E3}" type="datetime1">
              <a:rPr lang="en-CA" smtClean="0"/>
              <a:pPr/>
              <a:t>20/02/2014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80F598-AE08-4E76-B1CB-A3F95A59F8CA}"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C0F88-DF53-4017-B0C4-BCAE6D2F6C9C}" type="datetime1">
              <a:rPr lang="en-CA" smtClean="0"/>
              <a:pPr/>
              <a:t>20/02/2014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0F598-AE08-4E76-B1CB-A3F95A59F8C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hyperlink" Target="http://refactoring.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1763687" y="1268760"/>
            <a:ext cx="5586535" cy="4032448"/>
          </a:xfrm>
          <a:prstGeom prst="rect">
            <a:avLst/>
          </a:prstGeom>
          <a:noFill/>
          <a:ln w="9525">
            <a:noFill/>
            <a:miter lim="800000"/>
            <a:headEnd/>
            <a:tailEnd/>
          </a:ln>
        </p:spPr>
      </p:pic>
      <p:sp>
        <p:nvSpPr>
          <p:cNvPr id="6" name="TextBox 5"/>
          <p:cNvSpPr txBox="1"/>
          <p:nvPr/>
        </p:nvSpPr>
        <p:spPr>
          <a:xfrm>
            <a:off x="899592" y="188640"/>
            <a:ext cx="7272808" cy="1077218"/>
          </a:xfrm>
          <a:prstGeom prst="rect">
            <a:avLst/>
          </a:prstGeom>
          <a:noFill/>
        </p:spPr>
        <p:txBody>
          <a:bodyPr wrap="square" rtlCol="0">
            <a:spAutoFit/>
          </a:bodyPr>
          <a:lstStyle/>
          <a:p>
            <a:pPr algn="ctr"/>
            <a:r>
              <a:rPr lang="en-CA" sz="3200" dirty="0" smtClean="0">
                <a:solidFill>
                  <a:schemeClr val="bg1">
                    <a:lumMod val="95000"/>
                  </a:schemeClr>
                </a:solidFill>
              </a:rPr>
              <a:t>A Multidimensional Empirical Study on Refactoring Activity</a:t>
            </a:r>
            <a:endParaRPr lang="en-CA" sz="3200" dirty="0">
              <a:solidFill>
                <a:schemeClr val="bg1">
                  <a:lumMod val="95000"/>
                </a:schemeClr>
              </a:solidFill>
            </a:endParaRPr>
          </a:p>
        </p:txBody>
      </p:sp>
      <p:sp>
        <p:nvSpPr>
          <p:cNvPr id="7" name="Rectangle 6"/>
          <p:cNvSpPr/>
          <p:nvPr/>
        </p:nvSpPr>
        <p:spPr>
          <a:xfrm>
            <a:off x="827584" y="5373216"/>
            <a:ext cx="7344816" cy="830997"/>
          </a:xfrm>
          <a:prstGeom prst="rect">
            <a:avLst/>
          </a:prstGeom>
        </p:spPr>
        <p:txBody>
          <a:bodyPr wrap="square">
            <a:spAutoFit/>
          </a:bodyPr>
          <a:lstStyle/>
          <a:p>
            <a:pPr algn="ctr"/>
            <a:r>
              <a:rPr lang="en-CA" sz="1600" dirty="0" err="1" smtClean="0">
                <a:solidFill>
                  <a:schemeClr val="bg1">
                    <a:lumMod val="95000"/>
                  </a:schemeClr>
                </a:solidFill>
              </a:rPr>
              <a:t>Nikolaos</a:t>
            </a:r>
            <a:r>
              <a:rPr lang="en-CA" sz="1600" dirty="0" smtClean="0">
                <a:solidFill>
                  <a:schemeClr val="bg1">
                    <a:lumMod val="95000"/>
                  </a:schemeClr>
                </a:solidFill>
              </a:rPr>
              <a:t> </a:t>
            </a:r>
            <a:r>
              <a:rPr lang="en-CA" sz="1600" dirty="0" err="1" smtClean="0">
                <a:solidFill>
                  <a:schemeClr val="bg1">
                    <a:lumMod val="95000"/>
                  </a:schemeClr>
                </a:solidFill>
              </a:rPr>
              <a:t>Tsantalis</a:t>
            </a:r>
            <a:r>
              <a:rPr lang="en-CA" sz="1600" dirty="0" smtClean="0">
                <a:solidFill>
                  <a:schemeClr val="bg1">
                    <a:lumMod val="95000"/>
                  </a:schemeClr>
                </a:solidFill>
              </a:rPr>
              <a:t>, Victor Guana, Eleni Stroulia, and Abram Hindle</a:t>
            </a:r>
          </a:p>
          <a:p>
            <a:pPr algn="ctr"/>
            <a:r>
              <a:rPr lang="en-CA" sz="1600" dirty="0" smtClean="0">
                <a:solidFill>
                  <a:schemeClr val="bg1">
                    <a:lumMod val="95000"/>
                  </a:schemeClr>
                </a:solidFill>
              </a:rPr>
              <a:t>Department of Computer Science and Software Engineering  - Concordia University, </a:t>
            </a:r>
          </a:p>
          <a:p>
            <a:pPr algn="ctr"/>
            <a:r>
              <a:rPr lang="en-CA" sz="1600" dirty="0" smtClean="0">
                <a:solidFill>
                  <a:schemeClr val="bg1">
                    <a:lumMod val="95000"/>
                  </a:schemeClr>
                </a:solidFill>
              </a:rPr>
              <a:t>Department of Computing Science - University of Alberta, Edmonton, Alberta, Canada</a:t>
            </a:r>
            <a:endParaRPr lang="en-CA" sz="1600" dirty="0">
              <a:solidFill>
                <a:schemeClr val="bg1">
                  <a:lumMod val="95000"/>
                </a:schemeClr>
              </a:solidFill>
            </a:endParaRPr>
          </a:p>
        </p:txBody>
      </p:sp>
      <p:pic>
        <p:nvPicPr>
          <p:cNvPr id="11268" name="Picture 4"/>
          <p:cNvPicPr>
            <a:picLocks noChangeAspect="1" noChangeArrowheads="1"/>
          </p:cNvPicPr>
          <p:nvPr/>
        </p:nvPicPr>
        <p:blipFill>
          <a:blip r:embed="rId3" cstate="print"/>
          <a:srcRect/>
          <a:stretch>
            <a:fillRect/>
          </a:stretch>
        </p:blipFill>
        <p:spPr bwMode="auto">
          <a:xfrm>
            <a:off x="3851920" y="6237312"/>
            <a:ext cx="1656184" cy="475776"/>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6180F598-AE08-4E76-B1CB-A3F95A59F8CA}" type="slidenum">
              <a:rPr lang="en-CA" smtClean="0"/>
              <a:pPr/>
              <a:t>1</a:t>
            </a:fld>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115616" y="404664"/>
            <a:ext cx="6966520" cy="984885"/>
          </a:xfrm>
          <a:prstGeom prst="rect">
            <a:avLst/>
          </a:prstGeom>
        </p:spPr>
        <p:txBody>
          <a:bodyPr wrap="square">
            <a:spAutoFit/>
          </a:bodyPr>
          <a:lstStyle/>
          <a:p>
            <a:pPr algn="ctr"/>
            <a:r>
              <a:rPr lang="en-CA" sz="2900" dirty="0" smtClean="0"/>
              <a:t>RQ3: Is there more refactoring activity before major project releases than after?</a:t>
            </a:r>
            <a:endParaRPr lang="en-CA" sz="2900" dirty="0"/>
          </a:p>
        </p:txBody>
      </p:sp>
      <p:sp>
        <p:nvSpPr>
          <p:cNvPr id="9" name="Slide Number Placeholder 8"/>
          <p:cNvSpPr>
            <a:spLocks noGrp="1"/>
          </p:cNvSpPr>
          <p:nvPr>
            <p:ph type="sldNum" sz="quarter" idx="12"/>
          </p:nvPr>
        </p:nvSpPr>
        <p:spPr/>
        <p:txBody>
          <a:bodyPr/>
          <a:lstStyle/>
          <a:p>
            <a:fld id="{6180F598-AE08-4E76-B1CB-A3F95A59F8CA}" type="slidenum">
              <a:rPr lang="en-CA" smtClean="0"/>
              <a:pPr/>
              <a:t>10</a:t>
            </a:fld>
            <a:endParaRPr lang="en-CA"/>
          </a:p>
        </p:txBody>
      </p:sp>
      <p:pic>
        <p:nvPicPr>
          <p:cNvPr id="10" name="Picture 2"/>
          <p:cNvPicPr>
            <a:picLocks noChangeAspect="1" noChangeArrowheads="1"/>
          </p:cNvPicPr>
          <p:nvPr/>
        </p:nvPicPr>
        <p:blipFill>
          <a:blip r:embed="rId2" cstate="print"/>
          <a:srcRect/>
          <a:stretch>
            <a:fillRect/>
          </a:stretch>
        </p:blipFill>
        <p:spPr bwMode="auto">
          <a:xfrm>
            <a:off x="0" y="4365104"/>
            <a:ext cx="1629840" cy="2304256"/>
          </a:xfrm>
          <a:prstGeom prst="rect">
            <a:avLst/>
          </a:prstGeom>
          <a:noFill/>
          <a:ln w="9525">
            <a:noFill/>
            <a:miter lim="800000"/>
            <a:headEnd/>
            <a:tailEnd/>
          </a:ln>
        </p:spPr>
      </p:pic>
      <p:sp>
        <p:nvSpPr>
          <p:cNvPr id="11" name="Rounded Rectangular Callout 10"/>
          <p:cNvSpPr/>
          <p:nvPr/>
        </p:nvSpPr>
        <p:spPr>
          <a:xfrm>
            <a:off x="107504" y="3501008"/>
            <a:ext cx="1728192" cy="576064"/>
          </a:xfrm>
          <a:prstGeom prst="wedgeRoundRectCallout">
            <a:avLst>
              <a:gd name="adj1" fmla="val -20624"/>
              <a:gd name="adj2" fmla="val 12150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smtClean="0"/>
              <a:t>But.. how?</a:t>
            </a:r>
            <a:endParaRPr lang="en-CA" sz="2000" dirty="0"/>
          </a:p>
        </p:txBody>
      </p:sp>
      <p:sp>
        <p:nvSpPr>
          <p:cNvPr id="12" name="Rectangle 11"/>
          <p:cNvSpPr/>
          <p:nvPr/>
        </p:nvSpPr>
        <p:spPr>
          <a:xfrm>
            <a:off x="539552" y="1556792"/>
            <a:ext cx="8424936" cy="1985159"/>
          </a:xfrm>
          <a:prstGeom prst="rect">
            <a:avLst/>
          </a:prstGeom>
        </p:spPr>
        <p:txBody>
          <a:bodyPr wrap="square">
            <a:spAutoFit/>
          </a:bodyPr>
          <a:lstStyle/>
          <a:p>
            <a:r>
              <a:rPr lang="en-CA" sz="2200" dirty="0" smtClean="0"/>
              <a:t>We tracked each project major release dates in the public software release dates + Manually examined their relevance to filter minor releases such as </a:t>
            </a:r>
          </a:p>
          <a:p>
            <a:pPr lvl="6">
              <a:buFont typeface="Arial" pitchFamily="34" charset="0"/>
              <a:buChar char="•"/>
            </a:pPr>
            <a:r>
              <a:rPr lang="en-CA" sz="1900" dirty="0" smtClean="0"/>
              <a:t>  Isolated application of patches</a:t>
            </a:r>
          </a:p>
          <a:p>
            <a:pPr lvl="6">
              <a:buFont typeface="Arial" pitchFamily="34" charset="0"/>
              <a:buChar char="•"/>
            </a:pPr>
            <a:r>
              <a:rPr lang="en-CA" sz="1900" dirty="0" smtClean="0"/>
              <a:t>  Major documentation migration</a:t>
            </a:r>
          </a:p>
          <a:p>
            <a:pPr lvl="6">
              <a:buFont typeface="Arial" pitchFamily="34" charset="0"/>
              <a:buChar char="•"/>
            </a:pPr>
            <a:r>
              <a:rPr lang="en-CA" sz="1900" dirty="0" smtClean="0"/>
              <a:t>  Change of license types</a:t>
            </a:r>
          </a:p>
        </p:txBody>
      </p:sp>
      <p:sp>
        <p:nvSpPr>
          <p:cNvPr id="13" name="Rectangle 12"/>
          <p:cNvSpPr/>
          <p:nvPr/>
        </p:nvSpPr>
        <p:spPr>
          <a:xfrm>
            <a:off x="2123728" y="3789040"/>
            <a:ext cx="6552728" cy="1177245"/>
          </a:xfrm>
          <a:prstGeom prst="rect">
            <a:avLst/>
          </a:prstGeom>
        </p:spPr>
        <p:txBody>
          <a:bodyPr wrap="square">
            <a:spAutoFit/>
          </a:bodyPr>
          <a:lstStyle/>
          <a:p>
            <a:r>
              <a:rPr lang="en-CA" sz="2000" b="1" dirty="0" err="1" smtClean="0"/>
              <a:t>HTTPCore</a:t>
            </a:r>
            <a:r>
              <a:rPr lang="en-CA" sz="2000" b="1" dirty="0" smtClean="0"/>
              <a:t>:  </a:t>
            </a:r>
            <a:r>
              <a:rPr lang="en-CA" sz="2000" dirty="0" smtClean="0"/>
              <a:t>project had major releases every 2 months.</a:t>
            </a:r>
          </a:p>
          <a:p>
            <a:endParaRPr lang="en-CA" sz="1050" dirty="0" smtClean="0"/>
          </a:p>
          <a:p>
            <a:r>
              <a:rPr lang="en-CA" sz="2000" b="1" dirty="0" smtClean="0"/>
              <a:t>JUnit:  </a:t>
            </a:r>
            <a:r>
              <a:rPr lang="en-CA" sz="2000" dirty="0" smtClean="0"/>
              <a:t>commit activity decreased substantially 30 days after the release dates</a:t>
            </a:r>
            <a:endParaRPr lang="en-CA" sz="2000" dirty="0"/>
          </a:p>
        </p:txBody>
      </p:sp>
      <p:cxnSp>
        <p:nvCxnSpPr>
          <p:cNvPr id="15" name="Straight Arrow Connector 14"/>
          <p:cNvCxnSpPr/>
          <p:nvPr/>
        </p:nvCxnSpPr>
        <p:spPr>
          <a:xfrm>
            <a:off x="5580112" y="5589240"/>
            <a:ext cx="252028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flipH="1">
            <a:off x="2411760" y="5589240"/>
            <a:ext cx="25922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5292080" y="5517232"/>
            <a:ext cx="0" cy="288032"/>
          </a:xfrm>
          <a:prstGeom prst="line">
            <a:avLst/>
          </a:prstGeom>
        </p:spPr>
        <p:style>
          <a:lnRef idx="2">
            <a:schemeClr val="dk1"/>
          </a:lnRef>
          <a:fillRef idx="0">
            <a:schemeClr val="dk1"/>
          </a:fillRef>
          <a:effectRef idx="1">
            <a:schemeClr val="dk1"/>
          </a:effectRef>
          <a:fontRef idx="minor">
            <a:schemeClr val="tx1"/>
          </a:fontRef>
        </p:style>
      </p:cxnSp>
      <p:sp>
        <p:nvSpPr>
          <p:cNvPr id="24" name="Rectangle 23"/>
          <p:cNvSpPr/>
          <p:nvPr/>
        </p:nvSpPr>
        <p:spPr>
          <a:xfrm>
            <a:off x="6732240" y="5805264"/>
            <a:ext cx="1394292" cy="369332"/>
          </a:xfrm>
          <a:prstGeom prst="rect">
            <a:avLst/>
          </a:prstGeom>
        </p:spPr>
        <p:txBody>
          <a:bodyPr wrap="none">
            <a:spAutoFit/>
          </a:bodyPr>
          <a:lstStyle/>
          <a:p>
            <a:r>
              <a:rPr lang="en-CA" dirty="0" smtClean="0"/>
              <a:t>40 days after</a:t>
            </a:r>
            <a:endParaRPr lang="en-CA" dirty="0"/>
          </a:p>
        </p:txBody>
      </p:sp>
      <p:sp>
        <p:nvSpPr>
          <p:cNvPr id="25" name="Rectangle 24"/>
          <p:cNvSpPr/>
          <p:nvPr/>
        </p:nvSpPr>
        <p:spPr>
          <a:xfrm>
            <a:off x="2411760" y="5733256"/>
            <a:ext cx="1559722" cy="369332"/>
          </a:xfrm>
          <a:prstGeom prst="rect">
            <a:avLst/>
          </a:prstGeom>
        </p:spPr>
        <p:txBody>
          <a:bodyPr wrap="none">
            <a:spAutoFit/>
          </a:bodyPr>
          <a:lstStyle/>
          <a:p>
            <a:r>
              <a:rPr lang="en-CA" dirty="0" smtClean="0"/>
              <a:t>40 days before</a:t>
            </a:r>
            <a:endParaRPr lang="en-CA" dirty="0"/>
          </a:p>
        </p:txBody>
      </p:sp>
      <p:sp>
        <p:nvSpPr>
          <p:cNvPr id="27" name="Rectangle 26"/>
          <p:cNvSpPr/>
          <p:nvPr/>
        </p:nvSpPr>
        <p:spPr>
          <a:xfrm>
            <a:off x="4860032" y="5877272"/>
            <a:ext cx="861326" cy="369332"/>
          </a:xfrm>
          <a:prstGeom prst="rect">
            <a:avLst/>
          </a:prstGeom>
        </p:spPr>
        <p:txBody>
          <a:bodyPr wrap="none">
            <a:spAutoFit/>
          </a:bodyPr>
          <a:lstStyle/>
          <a:p>
            <a:r>
              <a:rPr lang="en-CA" i="1" dirty="0" smtClean="0"/>
              <a:t>release</a:t>
            </a:r>
            <a:endParaRPr lang="en-CA" i="1" dirty="0"/>
          </a:p>
        </p:txBody>
      </p:sp>
      <p:sp>
        <p:nvSpPr>
          <p:cNvPr id="31" name="Left Brace 30"/>
          <p:cNvSpPr/>
          <p:nvPr/>
        </p:nvSpPr>
        <p:spPr>
          <a:xfrm rot="5400000">
            <a:off x="5004048" y="2420888"/>
            <a:ext cx="432048" cy="5904656"/>
          </a:xfrm>
          <a:prstGeom prst="leftBrace">
            <a:avLst>
              <a:gd name="adj1" fmla="val 8333"/>
              <a:gd name="adj2" fmla="val 377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Rectangle 31"/>
          <p:cNvSpPr/>
          <p:nvPr/>
        </p:nvSpPr>
        <p:spPr>
          <a:xfrm>
            <a:off x="5004048" y="4869160"/>
            <a:ext cx="1674433" cy="307777"/>
          </a:xfrm>
          <a:prstGeom prst="rect">
            <a:avLst/>
          </a:prstGeom>
        </p:spPr>
        <p:txBody>
          <a:bodyPr wrap="none">
            <a:spAutoFit/>
          </a:bodyPr>
          <a:lstStyle/>
          <a:p>
            <a:r>
              <a:rPr lang="en-CA" sz="1400" dirty="0" smtClean="0"/>
              <a:t>observation window</a:t>
            </a:r>
            <a:endParaRPr lang="en-CA"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115616" y="404664"/>
            <a:ext cx="6966520" cy="984885"/>
          </a:xfrm>
          <a:prstGeom prst="rect">
            <a:avLst/>
          </a:prstGeom>
        </p:spPr>
        <p:txBody>
          <a:bodyPr wrap="square">
            <a:spAutoFit/>
          </a:bodyPr>
          <a:lstStyle/>
          <a:p>
            <a:pPr algn="ctr"/>
            <a:r>
              <a:rPr lang="en-CA" sz="2900" dirty="0" smtClean="0"/>
              <a:t>RQ3: Is there more refactoring activity before major project releases than after?</a:t>
            </a:r>
            <a:endParaRPr lang="en-CA" sz="2900" dirty="0"/>
          </a:p>
        </p:txBody>
      </p:sp>
      <p:pic>
        <p:nvPicPr>
          <p:cNvPr id="16386" name="Picture 2" descr="C:\Users\Victor\Documents\University\PhD\papers\phd\cascon-refactoring-13\icsm-12\images\png\individual-release\httpclient-release.png"/>
          <p:cNvPicPr>
            <a:picLocks noChangeAspect="1" noChangeArrowheads="1"/>
          </p:cNvPicPr>
          <p:nvPr/>
        </p:nvPicPr>
        <p:blipFill>
          <a:blip r:embed="rId2" cstate="print"/>
          <a:srcRect/>
          <a:stretch>
            <a:fillRect/>
          </a:stretch>
        </p:blipFill>
        <p:spPr bwMode="auto">
          <a:xfrm>
            <a:off x="278919" y="1628800"/>
            <a:ext cx="5877257" cy="2520280"/>
          </a:xfrm>
          <a:prstGeom prst="rect">
            <a:avLst/>
          </a:prstGeom>
          <a:noFill/>
        </p:spPr>
      </p:pic>
      <p:sp>
        <p:nvSpPr>
          <p:cNvPr id="8" name="TextBox 7"/>
          <p:cNvSpPr txBox="1"/>
          <p:nvPr/>
        </p:nvSpPr>
        <p:spPr>
          <a:xfrm>
            <a:off x="6444208" y="2348880"/>
            <a:ext cx="2304256" cy="584775"/>
          </a:xfrm>
          <a:prstGeom prst="rect">
            <a:avLst/>
          </a:prstGeom>
          <a:noFill/>
        </p:spPr>
        <p:txBody>
          <a:bodyPr wrap="square" rtlCol="0">
            <a:spAutoFit/>
          </a:bodyPr>
          <a:lstStyle/>
          <a:p>
            <a:pPr algn="ctr"/>
            <a:r>
              <a:rPr lang="en-CA" sz="3200" dirty="0" smtClean="0">
                <a:solidFill>
                  <a:schemeClr val="tx2">
                    <a:lumMod val="75000"/>
                  </a:schemeClr>
                </a:solidFill>
              </a:rPr>
              <a:t>HTTP-Client</a:t>
            </a:r>
            <a:endParaRPr lang="en-CA" sz="3200" dirty="0">
              <a:solidFill>
                <a:schemeClr val="tx2">
                  <a:lumMod val="75000"/>
                </a:schemeClr>
              </a:solidFill>
            </a:endParaRPr>
          </a:p>
        </p:txBody>
      </p:sp>
      <p:sp>
        <p:nvSpPr>
          <p:cNvPr id="9" name="Slide Number Placeholder 8"/>
          <p:cNvSpPr>
            <a:spLocks noGrp="1"/>
          </p:cNvSpPr>
          <p:nvPr>
            <p:ph type="sldNum" sz="quarter" idx="12"/>
          </p:nvPr>
        </p:nvSpPr>
        <p:spPr/>
        <p:txBody>
          <a:bodyPr/>
          <a:lstStyle/>
          <a:p>
            <a:fld id="{6180F598-AE08-4E76-B1CB-A3F95A59F8CA}" type="slidenum">
              <a:rPr lang="en-CA" smtClean="0"/>
              <a:pPr/>
              <a:t>11</a:t>
            </a:fld>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115616" y="404664"/>
            <a:ext cx="6966520" cy="984885"/>
          </a:xfrm>
          <a:prstGeom prst="rect">
            <a:avLst/>
          </a:prstGeom>
        </p:spPr>
        <p:txBody>
          <a:bodyPr wrap="square">
            <a:spAutoFit/>
          </a:bodyPr>
          <a:lstStyle/>
          <a:p>
            <a:pPr algn="ctr"/>
            <a:r>
              <a:rPr lang="en-CA" sz="2900" dirty="0" smtClean="0"/>
              <a:t>RQ3: Is there more refactoring activity before major project releases than after?</a:t>
            </a:r>
            <a:endParaRPr lang="en-CA" sz="2900" dirty="0"/>
          </a:p>
        </p:txBody>
      </p:sp>
      <p:pic>
        <p:nvPicPr>
          <p:cNvPr id="16386" name="Picture 2" descr="C:\Users\Victor\Documents\University\PhD\papers\phd\cascon-refactoring-13\icsm-12\images\png\individual-release\httpclient-release.png"/>
          <p:cNvPicPr>
            <a:picLocks noChangeAspect="1" noChangeArrowheads="1"/>
          </p:cNvPicPr>
          <p:nvPr/>
        </p:nvPicPr>
        <p:blipFill>
          <a:blip r:embed="rId2" cstate="print"/>
          <a:srcRect/>
          <a:stretch>
            <a:fillRect/>
          </a:stretch>
        </p:blipFill>
        <p:spPr bwMode="auto">
          <a:xfrm>
            <a:off x="323528" y="1628800"/>
            <a:ext cx="5877257" cy="25202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6387" name="Picture 3" descr="C:\Users\Victor\Documents\University\PhD\papers\phd\cascon-refactoring-13\icsm-12\images\png\individual-release\httpcore-release.png"/>
          <p:cNvPicPr>
            <a:picLocks noChangeAspect="1" noChangeArrowheads="1"/>
          </p:cNvPicPr>
          <p:nvPr/>
        </p:nvPicPr>
        <p:blipFill>
          <a:blip r:embed="rId3" cstate="print"/>
          <a:srcRect/>
          <a:stretch>
            <a:fillRect/>
          </a:stretch>
        </p:blipFill>
        <p:spPr bwMode="auto">
          <a:xfrm>
            <a:off x="1376782" y="2420888"/>
            <a:ext cx="6363570" cy="2681543"/>
          </a:xfrm>
          <a:prstGeom prst="rect">
            <a:avLst/>
          </a:prstGeom>
          <a:noFill/>
        </p:spPr>
      </p:pic>
      <p:sp>
        <p:nvSpPr>
          <p:cNvPr id="8" name="TextBox 7"/>
          <p:cNvSpPr txBox="1"/>
          <p:nvPr/>
        </p:nvSpPr>
        <p:spPr>
          <a:xfrm>
            <a:off x="6228184" y="5301208"/>
            <a:ext cx="2304256" cy="584775"/>
          </a:xfrm>
          <a:prstGeom prst="rect">
            <a:avLst/>
          </a:prstGeom>
          <a:noFill/>
        </p:spPr>
        <p:txBody>
          <a:bodyPr wrap="square" rtlCol="0">
            <a:spAutoFit/>
          </a:bodyPr>
          <a:lstStyle/>
          <a:p>
            <a:pPr algn="ctr"/>
            <a:r>
              <a:rPr lang="en-CA" sz="3200" dirty="0" smtClean="0">
                <a:solidFill>
                  <a:schemeClr val="tx2">
                    <a:lumMod val="75000"/>
                  </a:schemeClr>
                </a:solidFill>
              </a:rPr>
              <a:t>HTTP-Core</a:t>
            </a:r>
            <a:endParaRPr lang="en-CA" sz="3200" dirty="0">
              <a:solidFill>
                <a:schemeClr val="tx2">
                  <a:lumMod val="75000"/>
                </a:schemeClr>
              </a:solidFill>
            </a:endParaRPr>
          </a:p>
        </p:txBody>
      </p:sp>
      <p:sp>
        <p:nvSpPr>
          <p:cNvPr id="9" name="Slide Number Placeholder 8"/>
          <p:cNvSpPr>
            <a:spLocks noGrp="1"/>
          </p:cNvSpPr>
          <p:nvPr>
            <p:ph type="sldNum" sz="quarter" idx="12"/>
          </p:nvPr>
        </p:nvSpPr>
        <p:spPr/>
        <p:txBody>
          <a:bodyPr/>
          <a:lstStyle/>
          <a:p>
            <a:fld id="{6180F598-AE08-4E76-B1CB-A3F95A59F8CA}" type="slidenum">
              <a:rPr lang="en-CA" smtClean="0"/>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Victor\Documents\University\PhD\papers\phd\cascon-refactoring-13\icsm-12\images\png\individual-release\httpclient-release.png"/>
          <p:cNvPicPr>
            <a:picLocks noChangeAspect="1" noChangeArrowheads="1"/>
          </p:cNvPicPr>
          <p:nvPr/>
        </p:nvPicPr>
        <p:blipFill>
          <a:blip r:embed="rId2" cstate="print"/>
          <a:srcRect/>
          <a:stretch>
            <a:fillRect/>
          </a:stretch>
        </p:blipFill>
        <p:spPr bwMode="auto">
          <a:xfrm>
            <a:off x="323528" y="1628800"/>
            <a:ext cx="5877257" cy="25202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115616" y="404664"/>
            <a:ext cx="6966520" cy="984885"/>
          </a:xfrm>
          <a:prstGeom prst="rect">
            <a:avLst/>
          </a:prstGeom>
        </p:spPr>
        <p:txBody>
          <a:bodyPr wrap="square">
            <a:spAutoFit/>
          </a:bodyPr>
          <a:lstStyle/>
          <a:p>
            <a:pPr algn="ctr"/>
            <a:r>
              <a:rPr lang="en-CA" sz="2900" dirty="0" smtClean="0"/>
              <a:t>RQ3: Is there more refactoring activity before major project releases than after?</a:t>
            </a:r>
            <a:endParaRPr lang="en-CA" sz="2900" dirty="0"/>
          </a:p>
        </p:txBody>
      </p:sp>
      <p:pic>
        <p:nvPicPr>
          <p:cNvPr id="16387" name="Picture 3" descr="C:\Users\Victor\Documents\University\PhD\papers\phd\cascon-refactoring-13\icsm-12\images\png\individual-release\httpcore-release.png"/>
          <p:cNvPicPr>
            <a:picLocks noChangeAspect="1" noChangeArrowheads="1"/>
          </p:cNvPicPr>
          <p:nvPr/>
        </p:nvPicPr>
        <p:blipFill>
          <a:blip r:embed="rId3" cstate="print"/>
          <a:srcRect/>
          <a:stretch>
            <a:fillRect/>
          </a:stretch>
        </p:blipFill>
        <p:spPr bwMode="auto">
          <a:xfrm>
            <a:off x="1376782" y="2420888"/>
            <a:ext cx="6363570" cy="268154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6388" name="Picture 4" descr="C:\Users\Victor\Documents\University\PhD\papers\phd\cascon-refactoring-13\icsm-12\images\png\individual-release\junit-release.png"/>
          <p:cNvPicPr>
            <a:picLocks noChangeAspect="1" noChangeArrowheads="1"/>
          </p:cNvPicPr>
          <p:nvPr/>
        </p:nvPicPr>
        <p:blipFill>
          <a:blip r:embed="rId4" cstate="print"/>
          <a:srcRect/>
          <a:stretch>
            <a:fillRect/>
          </a:stretch>
        </p:blipFill>
        <p:spPr bwMode="auto">
          <a:xfrm>
            <a:off x="2213530" y="3356992"/>
            <a:ext cx="6390918" cy="2689277"/>
          </a:xfrm>
          <a:prstGeom prst="rect">
            <a:avLst/>
          </a:prstGeom>
          <a:noFill/>
        </p:spPr>
      </p:pic>
      <p:sp>
        <p:nvSpPr>
          <p:cNvPr id="10" name="TextBox 9"/>
          <p:cNvSpPr txBox="1"/>
          <p:nvPr/>
        </p:nvSpPr>
        <p:spPr>
          <a:xfrm>
            <a:off x="395536" y="5805264"/>
            <a:ext cx="2304256" cy="584775"/>
          </a:xfrm>
          <a:prstGeom prst="rect">
            <a:avLst/>
          </a:prstGeom>
          <a:noFill/>
        </p:spPr>
        <p:txBody>
          <a:bodyPr wrap="square" rtlCol="0">
            <a:spAutoFit/>
          </a:bodyPr>
          <a:lstStyle/>
          <a:p>
            <a:pPr algn="ctr"/>
            <a:r>
              <a:rPr lang="en-CA" sz="3200" dirty="0" smtClean="0">
                <a:solidFill>
                  <a:schemeClr val="tx2">
                    <a:lumMod val="75000"/>
                  </a:schemeClr>
                </a:solidFill>
              </a:rPr>
              <a:t>JUnit</a:t>
            </a:r>
            <a:endParaRPr lang="en-CA" sz="3200" dirty="0">
              <a:solidFill>
                <a:schemeClr val="tx2">
                  <a:lumMod val="75000"/>
                </a:schemeClr>
              </a:solidFill>
            </a:endParaRPr>
          </a:p>
        </p:txBody>
      </p:sp>
      <p:sp>
        <p:nvSpPr>
          <p:cNvPr id="11" name="Slide Number Placeholder 10"/>
          <p:cNvSpPr>
            <a:spLocks noGrp="1"/>
          </p:cNvSpPr>
          <p:nvPr>
            <p:ph type="sldNum" sz="quarter" idx="12"/>
          </p:nvPr>
        </p:nvSpPr>
        <p:spPr/>
        <p:txBody>
          <a:bodyPr/>
          <a:lstStyle/>
          <a:p>
            <a:fld id="{6180F598-AE08-4E76-B1CB-A3F95A59F8CA}"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79512" y="404664"/>
            <a:ext cx="8388424" cy="984885"/>
          </a:xfrm>
          <a:prstGeom prst="rect">
            <a:avLst/>
          </a:prstGeom>
        </p:spPr>
        <p:txBody>
          <a:bodyPr wrap="square">
            <a:spAutoFit/>
          </a:bodyPr>
          <a:lstStyle/>
          <a:p>
            <a:pPr algn="ctr"/>
            <a:r>
              <a:rPr lang="en-CA" sz="2900" dirty="0" smtClean="0"/>
              <a:t>RQ4: Is refactoring activity on production code preceded by the addition/modification of test code?</a:t>
            </a:r>
            <a:endParaRPr lang="en-CA" sz="2900" dirty="0"/>
          </a:p>
        </p:txBody>
      </p:sp>
      <p:sp>
        <p:nvSpPr>
          <p:cNvPr id="8" name="Slide Number Placeholder 7"/>
          <p:cNvSpPr>
            <a:spLocks noGrp="1"/>
          </p:cNvSpPr>
          <p:nvPr>
            <p:ph type="sldNum" sz="quarter" idx="12"/>
          </p:nvPr>
        </p:nvSpPr>
        <p:spPr/>
        <p:txBody>
          <a:bodyPr/>
          <a:lstStyle/>
          <a:p>
            <a:fld id="{6180F598-AE08-4E76-B1CB-A3F95A59F8CA}" type="slidenum">
              <a:rPr lang="en-CA" smtClean="0"/>
              <a:pPr/>
              <a:t>14</a:t>
            </a:fld>
            <a:endParaRPr lang="en-CA"/>
          </a:p>
        </p:txBody>
      </p:sp>
      <p:sp>
        <p:nvSpPr>
          <p:cNvPr id="10" name="Rectangle 9"/>
          <p:cNvSpPr/>
          <p:nvPr/>
        </p:nvSpPr>
        <p:spPr>
          <a:xfrm>
            <a:off x="647564" y="1916832"/>
            <a:ext cx="7848872" cy="2585323"/>
          </a:xfrm>
          <a:prstGeom prst="rect">
            <a:avLst/>
          </a:prstGeom>
        </p:spPr>
        <p:txBody>
          <a:bodyPr wrap="square">
            <a:spAutoFit/>
          </a:bodyPr>
          <a:lstStyle/>
          <a:p>
            <a:r>
              <a:rPr lang="en-CA" sz="2400" b="1" dirty="0" smtClean="0"/>
              <a:t>Extraction of test code update periods</a:t>
            </a:r>
          </a:p>
          <a:p>
            <a:endParaRPr lang="en-CA" dirty="0" smtClean="0"/>
          </a:p>
          <a:p>
            <a:pPr marL="342900" indent="-342900">
              <a:buFont typeface="+mj-lt"/>
              <a:buAutoNum type="arabicPeriod"/>
            </a:pPr>
            <a:r>
              <a:rPr lang="en-CA" sz="2000" dirty="0" smtClean="0"/>
              <a:t>Detected additions/modifications of Test classes in the commit history</a:t>
            </a:r>
          </a:p>
          <a:p>
            <a:pPr marL="342900" indent="-342900">
              <a:buFont typeface="+mj-lt"/>
              <a:buAutoNum type="arabicPeriod"/>
            </a:pPr>
            <a:r>
              <a:rPr lang="en-CA" sz="2000" dirty="0" smtClean="0"/>
              <a:t>Created </a:t>
            </a:r>
            <a:r>
              <a:rPr lang="en-CA" sz="2000" b="1" dirty="0" smtClean="0"/>
              <a:t>plots</a:t>
            </a:r>
            <a:r>
              <a:rPr lang="en-CA" sz="2000" dirty="0" smtClean="0"/>
              <a:t> of activity</a:t>
            </a:r>
          </a:p>
          <a:p>
            <a:pPr marL="342900" indent="-342900">
              <a:buFont typeface="+mj-lt"/>
              <a:buAutoNum type="arabicPeriod"/>
            </a:pPr>
            <a:r>
              <a:rPr lang="en-CA" sz="2000" dirty="0" smtClean="0"/>
              <a:t>Focused </a:t>
            </a:r>
            <a:r>
              <a:rPr lang="en-CA" sz="2000" dirty="0"/>
              <a:t>on </a:t>
            </a:r>
            <a:r>
              <a:rPr lang="en-CA" sz="2000" dirty="0" smtClean="0"/>
              <a:t>periods with </a:t>
            </a:r>
            <a:r>
              <a:rPr lang="en-CA" sz="2000" b="1" dirty="0" smtClean="0"/>
              <a:t>contiguous</a:t>
            </a:r>
            <a:r>
              <a:rPr lang="en-CA" sz="2000" dirty="0" smtClean="0"/>
              <a:t> and </a:t>
            </a:r>
            <a:r>
              <a:rPr lang="en-CA" sz="2000" b="1" dirty="0" smtClean="0"/>
              <a:t>intense</a:t>
            </a:r>
            <a:r>
              <a:rPr lang="en-CA" sz="2000" dirty="0" smtClean="0"/>
              <a:t> activity</a:t>
            </a:r>
          </a:p>
          <a:p>
            <a:pPr marL="342900" indent="-342900">
              <a:buFont typeface="+mj-lt"/>
              <a:buAutoNum type="arabicPeriod"/>
            </a:pPr>
            <a:r>
              <a:rPr lang="en-CA" sz="2000" dirty="0" smtClean="0"/>
              <a:t>Manually inspected the periods to discard </a:t>
            </a:r>
            <a:r>
              <a:rPr lang="en-CA" sz="2000" b="1" dirty="0" smtClean="0"/>
              <a:t>False positives</a:t>
            </a:r>
          </a:p>
          <a:p>
            <a:pPr marL="342900" indent="-342900">
              <a:buFont typeface="+mj-lt"/>
              <a:buAutoNum type="arabicPeriod"/>
            </a:pPr>
            <a:r>
              <a:rPr lang="en-CA" sz="2000" dirty="0" smtClean="0"/>
              <a:t>The last day of each period was set as the </a:t>
            </a:r>
            <a:r>
              <a:rPr lang="en-CA" sz="2000" b="1" dirty="0" smtClean="0"/>
              <a:t>pivot point</a:t>
            </a:r>
            <a:r>
              <a:rPr lang="en-CA" sz="2000" dirty="0" smtClean="0"/>
              <a:t> in our window analysis</a:t>
            </a:r>
          </a:p>
        </p:txBody>
      </p:sp>
    </p:spTree>
    <p:extLst>
      <p:ext uri="{BB962C8B-B14F-4D97-AF65-F5344CB8AC3E}">
        <p14:creationId xmlns:p14="http://schemas.microsoft.com/office/powerpoint/2010/main" val="1729848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413" name="Picture 5" descr="C:\Users\Victor\Documents\University\PhD\papers\phd\cascon-refactoring-13\icsm-12\images\png\individual-test\http-client-test.png"/>
          <p:cNvPicPr>
            <a:picLocks noChangeAspect="1" noChangeArrowheads="1"/>
          </p:cNvPicPr>
          <p:nvPr/>
        </p:nvPicPr>
        <p:blipFill>
          <a:blip r:embed="rId3" cstate="print"/>
          <a:srcRect/>
          <a:stretch>
            <a:fillRect/>
          </a:stretch>
        </p:blipFill>
        <p:spPr bwMode="auto">
          <a:xfrm>
            <a:off x="251520" y="1916832"/>
            <a:ext cx="5903437" cy="2426642"/>
          </a:xfrm>
          <a:prstGeom prst="rect">
            <a:avLst/>
          </a:prstGeom>
          <a:noFill/>
        </p:spPr>
      </p:pic>
      <p:sp>
        <p:nvSpPr>
          <p:cNvPr id="9" name="TextBox 8"/>
          <p:cNvSpPr txBox="1"/>
          <p:nvPr/>
        </p:nvSpPr>
        <p:spPr>
          <a:xfrm>
            <a:off x="6444208" y="2348880"/>
            <a:ext cx="2304256" cy="584775"/>
          </a:xfrm>
          <a:prstGeom prst="rect">
            <a:avLst/>
          </a:prstGeom>
          <a:noFill/>
        </p:spPr>
        <p:txBody>
          <a:bodyPr wrap="square" rtlCol="0">
            <a:spAutoFit/>
          </a:bodyPr>
          <a:lstStyle/>
          <a:p>
            <a:pPr algn="ctr"/>
            <a:r>
              <a:rPr lang="en-CA" sz="3200" dirty="0" smtClean="0">
                <a:solidFill>
                  <a:schemeClr val="tx2">
                    <a:lumMod val="75000"/>
                  </a:schemeClr>
                </a:solidFill>
              </a:rPr>
              <a:t>HTTP-Client</a:t>
            </a:r>
            <a:endParaRPr lang="en-CA" sz="3200" dirty="0">
              <a:solidFill>
                <a:schemeClr val="tx2">
                  <a:lumMod val="75000"/>
                </a:schemeClr>
              </a:solidFill>
            </a:endParaRPr>
          </a:p>
        </p:txBody>
      </p:sp>
      <p:sp>
        <p:nvSpPr>
          <p:cNvPr id="8" name="Slide Number Placeholder 7"/>
          <p:cNvSpPr>
            <a:spLocks noGrp="1"/>
          </p:cNvSpPr>
          <p:nvPr>
            <p:ph type="sldNum" sz="quarter" idx="12"/>
          </p:nvPr>
        </p:nvSpPr>
        <p:spPr/>
        <p:txBody>
          <a:bodyPr/>
          <a:lstStyle/>
          <a:p>
            <a:fld id="{6180F598-AE08-4E76-B1CB-A3F95A59F8CA}" type="slidenum">
              <a:rPr lang="en-CA" smtClean="0"/>
              <a:pPr/>
              <a:t>15</a:t>
            </a:fld>
            <a:endParaRPr lang="en-CA"/>
          </a:p>
        </p:txBody>
      </p:sp>
      <p:sp>
        <p:nvSpPr>
          <p:cNvPr id="11" name="Rectangle 10"/>
          <p:cNvSpPr/>
          <p:nvPr/>
        </p:nvSpPr>
        <p:spPr>
          <a:xfrm>
            <a:off x="179512" y="404664"/>
            <a:ext cx="8388424" cy="984885"/>
          </a:xfrm>
          <a:prstGeom prst="rect">
            <a:avLst/>
          </a:prstGeom>
        </p:spPr>
        <p:txBody>
          <a:bodyPr wrap="square">
            <a:spAutoFit/>
          </a:bodyPr>
          <a:lstStyle/>
          <a:p>
            <a:pPr algn="ctr"/>
            <a:r>
              <a:rPr lang="en-CA" sz="2900" dirty="0" smtClean="0"/>
              <a:t>RQ4: Is refactoring activity on production code preceded by the addition/modification of test code?</a:t>
            </a:r>
            <a:endParaRPr lang="en-CA" sz="2900" dirty="0"/>
          </a:p>
        </p:txBody>
      </p:sp>
    </p:spTree>
    <p:extLst>
      <p:ext uri="{BB962C8B-B14F-4D97-AF65-F5344CB8AC3E}">
        <p14:creationId xmlns:p14="http://schemas.microsoft.com/office/powerpoint/2010/main" val="2987755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413" name="Picture 5" descr="C:\Users\Victor\Documents\University\PhD\papers\phd\cascon-refactoring-13\icsm-12\images\png\individual-test\http-client-test.png"/>
          <p:cNvPicPr>
            <a:picLocks noChangeAspect="1" noChangeArrowheads="1"/>
          </p:cNvPicPr>
          <p:nvPr/>
        </p:nvPicPr>
        <p:blipFill>
          <a:blip r:embed="rId3" cstate="print"/>
          <a:srcRect/>
          <a:stretch>
            <a:fillRect/>
          </a:stretch>
        </p:blipFill>
        <p:spPr bwMode="auto">
          <a:xfrm>
            <a:off x="252739" y="1916832"/>
            <a:ext cx="5903437" cy="242664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7414" name="Picture 6" descr="C:\Users\Victor\Documents\University\PhD\papers\phd\cascon-refactoring-13\icsm-12\images\png\individual-test\http-core-test.png"/>
          <p:cNvPicPr>
            <a:picLocks noChangeAspect="1" noChangeArrowheads="1"/>
          </p:cNvPicPr>
          <p:nvPr/>
        </p:nvPicPr>
        <p:blipFill>
          <a:blip r:embed="rId4" cstate="print"/>
          <a:srcRect/>
          <a:stretch>
            <a:fillRect/>
          </a:stretch>
        </p:blipFill>
        <p:spPr bwMode="auto">
          <a:xfrm>
            <a:off x="827584" y="2636912"/>
            <a:ext cx="6624736" cy="2777582"/>
          </a:xfrm>
          <a:prstGeom prst="rect">
            <a:avLst/>
          </a:prstGeom>
          <a:noFill/>
        </p:spPr>
      </p:pic>
      <p:sp>
        <p:nvSpPr>
          <p:cNvPr id="8" name="TextBox 7"/>
          <p:cNvSpPr txBox="1"/>
          <p:nvPr/>
        </p:nvSpPr>
        <p:spPr>
          <a:xfrm>
            <a:off x="6516216" y="5445224"/>
            <a:ext cx="2304256" cy="584775"/>
          </a:xfrm>
          <a:prstGeom prst="rect">
            <a:avLst/>
          </a:prstGeom>
          <a:noFill/>
        </p:spPr>
        <p:txBody>
          <a:bodyPr wrap="square" rtlCol="0">
            <a:spAutoFit/>
          </a:bodyPr>
          <a:lstStyle/>
          <a:p>
            <a:pPr algn="ctr"/>
            <a:r>
              <a:rPr lang="en-CA" sz="3200" dirty="0" smtClean="0">
                <a:solidFill>
                  <a:schemeClr val="tx2">
                    <a:lumMod val="75000"/>
                  </a:schemeClr>
                </a:solidFill>
              </a:rPr>
              <a:t>HTTP-Core</a:t>
            </a:r>
            <a:endParaRPr lang="en-CA" sz="3200" dirty="0">
              <a:solidFill>
                <a:schemeClr val="tx2">
                  <a:lumMod val="75000"/>
                </a:schemeClr>
              </a:solidFill>
            </a:endParaRPr>
          </a:p>
        </p:txBody>
      </p:sp>
      <p:sp>
        <p:nvSpPr>
          <p:cNvPr id="9" name="Slide Number Placeholder 8"/>
          <p:cNvSpPr>
            <a:spLocks noGrp="1"/>
          </p:cNvSpPr>
          <p:nvPr>
            <p:ph type="sldNum" sz="quarter" idx="12"/>
          </p:nvPr>
        </p:nvSpPr>
        <p:spPr/>
        <p:txBody>
          <a:bodyPr/>
          <a:lstStyle/>
          <a:p>
            <a:fld id="{6180F598-AE08-4E76-B1CB-A3F95A59F8CA}" type="slidenum">
              <a:rPr lang="en-CA" smtClean="0"/>
              <a:pPr/>
              <a:t>16</a:t>
            </a:fld>
            <a:endParaRPr lang="en-CA"/>
          </a:p>
        </p:txBody>
      </p:sp>
      <p:sp>
        <p:nvSpPr>
          <p:cNvPr id="11" name="Rectangle 10"/>
          <p:cNvSpPr/>
          <p:nvPr/>
        </p:nvSpPr>
        <p:spPr>
          <a:xfrm>
            <a:off x="179512" y="404664"/>
            <a:ext cx="8388424" cy="984885"/>
          </a:xfrm>
          <a:prstGeom prst="rect">
            <a:avLst/>
          </a:prstGeom>
        </p:spPr>
        <p:txBody>
          <a:bodyPr wrap="square">
            <a:spAutoFit/>
          </a:bodyPr>
          <a:lstStyle/>
          <a:p>
            <a:pPr algn="ctr"/>
            <a:r>
              <a:rPr lang="en-CA" sz="2900" dirty="0" smtClean="0"/>
              <a:t>RQ4: Is refactoring activity on production code preceded by the addition/modification of test code?</a:t>
            </a:r>
            <a:endParaRPr lang="en-CA" sz="2900" dirty="0"/>
          </a:p>
        </p:txBody>
      </p:sp>
    </p:spTree>
    <p:extLst>
      <p:ext uri="{BB962C8B-B14F-4D97-AF65-F5344CB8AC3E}">
        <p14:creationId xmlns:p14="http://schemas.microsoft.com/office/powerpoint/2010/main" val="2692094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413" name="Picture 5" descr="C:\Users\Victor\Documents\University\PhD\papers\phd\cascon-refactoring-13\icsm-12\images\png\individual-test\http-client-test.png"/>
          <p:cNvPicPr>
            <a:picLocks noChangeAspect="1" noChangeArrowheads="1"/>
          </p:cNvPicPr>
          <p:nvPr/>
        </p:nvPicPr>
        <p:blipFill>
          <a:blip r:embed="rId2" cstate="print"/>
          <a:srcRect/>
          <a:stretch>
            <a:fillRect/>
          </a:stretch>
        </p:blipFill>
        <p:spPr bwMode="auto">
          <a:xfrm>
            <a:off x="252739" y="1916832"/>
            <a:ext cx="5903437" cy="242664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7414" name="Picture 6" descr="C:\Users\Victor\Documents\University\PhD\papers\phd\cascon-refactoring-13\icsm-12\images\png\individual-test\http-core-test.png"/>
          <p:cNvPicPr>
            <a:picLocks noChangeAspect="1" noChangeArrowheads="1"/>
          </p:cNvPicPr>
          <p:nvPr/>
        </p:nvPicPr>
        <p:blipFill>
          <a:blip r:embed="rId3" cstate="print"/>
          <a:srcRect/>
          <a:stretch>
            <a:fillRect/>
          </a:stretch>
        </p:blipFill>
        <p:spPr bwMode="auto">
          <a:xfrm>
            <a:off x="827584" y="2636912"/>
            <a:ext cx="6624736" cy="27775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7415" name="Picture 7" descr="C:\Users\Victor\Documents\University\PhD\papers\phd\cascon-refactoring-13\icsm-12\images\png\individual-test\junit-test.png"/>
          <p:cNvPicPr>
            <a:picLocks noChangeAspect="1" noChangeArrowheads="1"/>
          </p:cNvPicPr>
          <p:nvPr/>
        </p:nvPicPr>
        <p:blipFill>
          <a:blip r:embed="rId4" cstate="print"/>
          <a:srcRect/>
          <a:stretch>
            <a:fillRect/>
          </a:stretch>
        </p:blipFill>
        <p:spPr bwMode="auto">
          <a:xfrm>
            <a:off x="2267744" y="3356992"/>
            <a:ext cx="6434989" cy="2592288"/>
          </a:xfrm>
          <a:prstGeom prst="rect">
            <a:avLst/>
          </a:prstGeom>
          <a:noFill/>
        </p:spPr>
      </p:pic>
      <p:sp>
        <p:nvSpPr>
          <p:cNvPr id="9" name="TextBox 8"/>
          <p:cNvSpPr txBox="1"/>
          <p:nvPr/>
        </p:nvSpPr>
        <p:spPr>
          <a:xfrm>
            <a:off x="395536" y="5724545"/>
            <a:ext cx="2304256" cy="584775"/>
          </a:xfrm>
          <a:prstGeom prst="rect">
            <a:avLst/>
          </a:prstGeom>
          <a:noFill/>
        </p:spPr>
        <p:txBody>
          <a:bodyPr wrap="square" rtlCol="0">
            <a:spAutoFit/>
          </a:bodyPr>
          <a:lstStyle/>
          <a:p>
            <a:pPr algn="ctr"/>
            <a:r>
              <a:rPr lang="en-CA" sz="3200" dirty="0" smtClean="0">
                <a:solidFill>
                  <a:schemeClr val="tx2">
                    <a:lumMod val="75000"/>
                  </a:schemeClr>
                </a:solidFill>
              </a:rPr>
              <a:t>JUnit</a:t>
            </a:r>
            <a:endParaRPr lang="en-CA" sz="3200" dirty="0">
              <a:solidFill>
                <a:schemeClr val="tx2">
                  <a:lumMod val="75000"/>
                </a:schemeClr>
              </a:solidFill>
            </a:endParaRPr>
          </a:p>
        </p:txBody>
      </p:sp>
      <p:sp>
        <p:nvSpPr>
          <p:cNvPr id="10" name="Slide Number Placeholder 9"/>
          <p:cNvSpPr>
            <a:spLocks noGrp="1"/>
          </p:cNvSpPr>
          <p:nvPr>
            <p:ph type="sldNum" sz="quarter" idx="12"/>
          </p:nvPr>
        </p:nvSpPr>
        <p:spPr/>
        <p:txBody>
          <a:bodyPr/>
          <a:lstStyle/>
          <a:p>
            <a:fld id="{6180F598-AE08-4E76-B1CB-A3F95A59F8CA}" type="slidenum">
              <a:rPr lang="en-CA" smtClean="0"/>
              <a:pPr/>
              <a:t>17</a:t>
            </a:fld>
            <a:endParaRPr lang="en-CA"/>
          </a:p>
        </p:txBody>
      </p:sp>
      <p:sp>
        <p:nvSpPr>
          <p:cNvPr id="12" name="Rectangle 11"/>
          <p:cNvSpPr/>
          <p:nvPr/>
        </p:nvSpPr>
        <p:spPr>
          <a:xfrm>
            <a:off x="179512" y="404664"/>
            <a:ext cx="8388424" cy="984885"/>
          </a:xfrm>
          <a:prstGeom prst="rect">
            <a:avLst/>
          </a:prstGeom>
        </p:spPr>
        <p:txBody>
          <a:bodyPr wrap="square">
            <a:spAutoFit/>
          </a:bodyPr>
          <a:lstStyle/>
          <a:p>
            <a:pPr algn="ctr"/>
            <a:r>
              <a:rPr lang="en-CA" sz="2900" dirty="0" smtClean="0"/>
              <a:t>RQ4: Is refactoring activity on production code preceded by the addition/modification of test code?</a:t>
            </a:r>
            <a:endParaRPr lang="en-CA" sz="2900" dirty="0"/>
          </a:p>
        </p:txBody>
      </p:sp>
    </p:spTree>
    <p:extLst>
      <p:ext uri="{BB962C8B-B14F-4D97-AF65-F5344CB8AC3E}">
        <p14:creationId xmlns:p14="http://schemas.microsoft.com/office/powerpoint/2010/main" val="513224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187624" y="404664"/>
            <a:ext cx="6696744" cy="984885"/>
          </a:xfrm>
          <a:prstGeom prst="rect">
            <a:avLst/>
          </a:prstGeom>
        </p:spPr>
        <p:txBody>
          <a:bodyPr wrap="square">
            <a:spAutoFit/>
          </a:bodyPr>
          <a:lstStyle/>
          <a:p>
            <a:pPr algn="ctr"/>
            <a:r>
              <a:rPr lang="en-CA" sz="2900" dirty="0" smtClean="0"/>
              <a:t>RQ5: What is the purpose of</a:t>
            </a:r>
          </a:p>
          <a:p>
            <a:pPr algn="ctr"/>
            <a:r>
              <a:rPr lang="en-CA" sz="2900" dirty="0" smtClean="0"/>
              <a:t>the applied refactorings?</a:t>
            </a:r>
            <a:endParaRPr lang="en-CA" sz="2900" dirty="0"/>
          </a:p>
        </p:txBody>
      </p:sp>
      <p:sp>
        <p:nvSpPr>
          <p:cNvPr id="9" name="Rectangle 8"/>
          <p:cNvSpPr/>
          <p:nvPr/>
        </p:nvSpPr>
        <p:spPr>
          <a:xfrm>
            <a:off x="557554" y="1772816"/>
            <a:ext cx="8028892" cy="2862322"/>
          </a:xfrm>
          <a:prstGeom prst="rect">
            <a:avLst/>
          </a:prstGeom>
        </p:spPr>
        <p:txBody>
          <a:bodyPr wrap="square">
            <a:spAutoFit/>
          </a:bodyPr>
          <a:lstStyle/>
          <a:p>
            <a:r>
              <a:rPr lang="en-CA" sz="2000" b="1" dirty="0" smtClean="0"/>
              <a:t>Goal</a:t>
            </a:r>
            <a:r>
              <a:rPr lang="en-CA" sz="2000" dirty="0" smtClean="0"/>
              <a:t>: Find the reason behind the application of the detected </a:t>
            </a:r>
            <a:r>
              <a:rPr lang="en-CA" sz="2000" dirty="0" err="1" smtClean="0"/>
              <a:t>refactorings</a:t>
            </a:r>
            <a:r>
              <a:rPr lang="en-CA" sz="2000" dirty="0" smtClean="0"/>
              <a:t>.</a:t>
            </a:r>
          </a:p>
          <a:p>
            <a:endParaRPr lang="en-CA" sz="2000" dirty="0" smtClean="0"/>
          </a:p>
          <a:p>
            <a:pPr marL="457200" indent="-457200">
              <a:buFont typeface="+mj-lt"/>
              <a:buAutoNum type="arabicPeriod"/>
            </a:pPr>
            <a:r>
              <a:rPr lang="en-CA" sz="2000" dirty="0" smtClean="0"/>
              <a:t>Inspected a randomly selected subset of </a:t>
            </a:r>
            <a:r>
              <a:rPr lang="en-CA" sz="2000" dirty="0" err="1" smtClean="0"/>
              <a:t>refactorings</a:t>
            </a:r>
            <a:r>
              <a:rPr lang="en-CA" sz="2000" dirty="0" smtClean="0"/>
              <a:t> to come up with some </a:t>
            </a:r>
            <a:r>
              <a:rPr lang="en-CA" sz="2000" b="1" dirty="0" smtClean="0"/>
              <a:t>basic categories </a:t>
            </a:r>
            <a:r>
              <a:rPr lang="en-CA" sz="2000" dirty="0" smtClean="0"/>
              <a:t>of motivations.</a:t>
            </a:r>
          </a:p>
          <a:p>
            <a:pPr marL="457200" indent="-457200">
              <a:buFont typeface="+mj-lt"/>
              <a:buAutoNum type="arabicPeriod"/>
            </a:pPr>
            <a:r>
              <a:rPr lang="en-CA" sz="2000" dirty="0" smtClean="0"/>
              <a:t>Defined </a:t>
            </a:r>
            <a:r>
              <a:rPr lang="en-CA" sz="2000" b="1" dirty="0" smtClean="0"/>
              <a:t>rules</a:t>
            </a:r>
            <a:r>
              <a:rPr lang="en-CA" sz="2000" dirty="0" smtClean="0"/>
              <a:t> to </a:t>
            </a:r>
            <a:r>
              <a:rPr lang="en-CA" sz="2000" dirty="0"/>
              <a:t>classify a </a:t>
            </a:r>
            <a:r>
              <a:rPr lang="en-CA" sz="2000" dirty="0" smtClean="0"/>
              <a:t>refactoring instance </a:t>
            </a:r>
            <a:r>
              <a:rPr lang="en-CA" sz="2000" dirty="0"/>
              <a:t>in each of the </a:t>
            </a:r>
            <a:r>
              <a:rPr lang="en-CA" sz="2000" dirty="0" smtClean="0"/>
              <a:t>basic categories.</a:t>
            </a:r>
          </a:p>
          <a:p>
            <a:pPr marL="457200" indent="-457200">
              <a:buFont typeface="+mj-lt"/>
              <a:buAutoNum type="arabicPeriod"/>
            </a:pPr>
            <a:r>
              <a:rPr lang="en-CA" sz="2000" dirty="0" smtClean="0"/>
              <a:t>Labeled all refactoring instances applying the classification rules.</a:t>
            </a:r>
            <a:endParaRPr lang="en-CA" dirty="0"/>
          </a:p>
          <a:p>
            <a:pPr marL="457200" indent="-457200">
              <a:buFont typeface="+mj-lt"/>
              <a:buAutoNum type="arabicPeriod"/>
            </a:pPr>
            <a:r>
              <a:rPr lang="en-CA" sz="2000" dirty="0" smtClean="0"/>
              <a:t>In the case of new emerging categories, the classification rules were updated and all instances were re-labelled.</a:t>
            </a:r>
          </a:p>
        </p:txBody>
      </p:sp>
      <p:sp>
        <p:nvSpPr>
          <p:cNvPr id="10" name="Slide Number Placeholder 9"/>
          <p:cNvSpPr>
            <a:spLocks noGrp="1"/>
          </p:cNvSpPr>
          <p:nvPr>
            <p:ph type="sldNum" sz="quarter" idx="12"/>
          </p:nvPr>
        </p:nvSpPr>
        <p:spPr/>
        <p:txBody>
          <a:bodyPr/>
          <a:lstStyle/>
          <a:p>
            <a:fld id="{6180F598-AE08-4E76-B1CB-A3F95A59F8CA}" type="slidenum">
              <a:rPr lang="en-CA" smtClean="0"/>
              <a:pPr/>
              <a:t>18</a:t>
            </a:fld>
            <a:endParaRPr lang="en-CA"/>
          </a:p>
        </p:txBody>
      </p:sp>
    </p:spTree>
    <p:extLst>
      <p:ext uri="{BB962C8B-B14F-4D97-AF65-F5344CB8AC3E}">
        <p14:creationId xmlns:p14="http://schemas.microsoft.com/office/powerpoint/2010/main" val="1427162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788024" y="548680"/>
            <a:ext cx="4355976" cy="864096"/>
          </a:xfrm>
          <a:prstGeom prst="rect">
            <a:avLst/>
          </a:prstGeom>
          <a:solidFill>
            <a:schemeClr val="tx2">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4" descr="extract_metho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420888"/>
            <a:ext cx="3924951" cy="39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669360"/>
            <a:ext cx="9144000" cy="18864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9"/>
          <p:cNvSpPr>
            <a:spLocks noGrp="1"/>
          </p:cNvSpPr>
          <p:nvPr>
            <p:ph type="sldNum" sz="quarter" idx="12"/>
          </p:nvPr>
        </p:nvSpPr>
        <p:spPr/>
        <p:txBody>
          <a:bodyPr/>
          <a:lstStyle/>
          <a:p>
            <a:fld id="{6180F598-AE08-4E76-B1CB-A3F95A59F8CA}" type="slidenum">
              <a:rPr lang="en-CA" smtClean="0"/>
              <a:pPr/>
              <a:t>19</a:t>
            </a:fld>
            <a:endParaRPr lang="en-CA"/>
          </a:p>
        </p:txBody>
      </p:sp>
      <p:sp>
        <p:nvSpPr>
          <p:cNvPr id="13" name="TextBox 12"/>
          <p:cNvSpPr txBox="1"/>
          <p:nvPr/>
        </p:nvSpPr>
        <p:spPr>
          <a:xfrm>
            <a:off x="5004048" y="620688"/>
            <a:ext cx="3888432" cy="707886"/>
          </a:xfrm>
          <a:prstGeom prst="rect">
            <a:avLst/>
          </a:prstGeom>
          <a:noFill/>
        </p:spPr>
        <p:txBody>
          <a:bodyPr wrap="square" rtlCol="0">
            <a:spAutoFit/>
          </a:bodyPr>
          <a:lstStyle/>
          <a:p>
            <a:pPr algn="ctr"/>
            <a:r>
              <a:rPr lang="en-CA" sz="2000" dirty="0" smtClean="0">
                <a:solidFill>
                  <a:schemeClr val="bg1">
                    <a:lumMod val="95000"/>
                  </a:schemeClr>
                </a:solidFill>
              </a:rPr>
              <a:t>We classified </a:t>
            </a:r>
            <a:r>
              <a:rPr lang="en-CA" sz="2000" b="1" dirty="0" smtClean="0">
                <a:solidFill>
                  <a:schemeClr val="bg1">
                    <a:lumMod val="95000"/>
                  </a:schemeClr>
                </a:solidFill>
              </a:rPr>
              <a:t>210</a:t>
            </a:r>
          </a:p>
          <a:p>
            <a:pPr algn="ctr"/>
            <a:r>
              <a:rPr lang="en-CA" sz="2000" dirty="0" smtClean="0">
                <a:solidFill>
                  <a:schemeClr val="bg1">
                    <a:lumMod val="95000"/>
                  </a:schemeClr>
                </a:solidFill>
              </a:rPr>
              <a:t>Extract Method instances in total</a:t>
            </a:r>
            <a:endParaRPr lang="en-CA" sz="2000" dirty="0">
              <a:solidFill>
                <a:schemeClr val="bg1">
                  <a:lumMod val="95000"/>
                </a:schemeClr>
              </a:solidFill>
            </a:endParaRPr>
          </a:p>
        </p:txBody>
      </p:sp>
      <p:pic>
        <p:nvPicPr>
          <p:cNvPr id="11" name="Picture 2"/>
          <p:cNvPicPr>
            <a:picLocks noChangeAspect="1" noChangeArrowheads="1"/>
          </p:cNvPicPr>
          <p:nvPr/>
        </p:nvPicPr>
        <p:blipFill>
          <a:blip r:embed="rId4" cstate="print"/>
          <a:srcRect/>
          <a:stretch>
            <a:fillRect/>
          </a:stretch>
        </p:blipFill>
        <p:spPr bwMode="auto">
          <a:xfrm>
            <a:off x="611560" y="3666850"/>
            <a:ext cx="2123728" cy="3002510"/>
          </a:xfrm>
          <a:prstGeom prst="rect">
            <a:avLst/>
          </a:prstGeom>
          <a:noFill/>
          <a:ln w="9525">
            <a:noFill/>
            <a:miter lim="800000"/>
            <a:headEnd/>
            <a:tailEnd/>
          </a:ln>
        </p:spPr>
      </p:pic>
      <p:sp>
        <p:nvSpPr>
          <p:cNvPr id="8" name="Rounded Rectangular Callout 7"/>
          <p:cNvSpPr/>
          <p:nvPr/>
        </p:nvSpPr>
        <p:spPr>
          <a:xfrm>
            <a:off x="179512" y="1794159"/>
            <a:ext cx="4608512" cy="1130785"/>
          </a:xfrm>
          <a:prstGeom prst="wedgeRoundRectCallout">
            <a:avLst>
              <a:gd name="adj1" fmla="val -23206"/>
              <a:gd name="adj2" fmla="val 15132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smtClean="0"/>
              <a:t>Extract Method is known as the</a:t>
            </a:r>
          </a:p>
          <a:p>
            <a:pPr algn="ctr"/>
            <a:r>
              <a:rPr lang="en-CA" sz="2000" dirty="0" smtClean="0"/>
              <a:t>“Swiss Army knife” of refactorings</a:t>
            </a:r>
            <a:endParaRPr lang="en-CA" sz="2000" dirty="0"/>
          </a:p>
        </p:txBody>
      </p:sp>
      <p:sp>
        <p:nvSpPr>
          <p:cNvPr id="16" name="Rectangle 15"/>
          <p:cNvSpPr/>
          <p:nvPr/>
        </p:nvSpPr>
        <p:spPr>
          <a:xfrm rot="2739352">
            <a:off x="4500511" y="1241784"/>
            <a:ext cx="501559" cy="413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8542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39552" y="620688"/>
            <a:ext cx="6984776" cy="523220"/>
          </a:xfrm>
          <a:prstGeom prst="rect">
            <a:avLst/>
          </a:prstGeom>
        </p:spPr>
        <p:txBody>
          <a:bodyPr wrap="square">
            <a:spAutoFit/>
          </a:bodyPr>
          <a:lstStyle/>
          <a:p>
            <a:r>
              <a:rPr lang="en-CA" sz="2800" u="sng" dirty="0" smtClean="0"/>
              <a:t>What</a:t>
            </a:r>
            <a:r>
              <a:rPr lang="en-CA" sz="2800" dirty="0" smtClean="0"/>
              <a:t> do we want to understand?</a:t>
            </a:r>
            <a:endParaRPr lang="en-CA" sz="2800" dirty="0"/>
          </a:p>
        </p:txBody>
      </p:sp>
      <p:sp>
        <p:nvSpPr>
          <p:cNvPr id="34" name="Rectangle 33"/>
          <p:cNvSpPr/>
          <p:nvPr/>
        </p:nvSpPr>
        <p:spPr>
          <a:xfrm>
            <a:off x="1115616" y="1484784"/>
            <a:ext cx="6840760" cy="2893100"/>
          </a:xfrm>
          <a:prstGeom prst="rect">
            <a:avLst/>
          </a:prstGeom>
        </p:spPr>
        <p:txBody>
          <a:bodyPr wrap="square">
            <a:spAutoFit/>
          </a:bodyPr>
          <a:lstStyle/>
          <a:p>
            <a:r>
              <a:rPr lang="en-CA" sz="2000" dirty="0" smtClean="0"/>
              <a:t>Code Refactoring:</a:t>
            </a:r>
          </a:p>
          <a:p>
            <a:endParaRPr lang="en-CA" dirty="0" smtClean="0"/>
          </a:p>
          <a:p>
            <a:r>
              <a:rPr lang="en-CA" dirty="0" smtClean="0"/>
              <a:t>“</a:t>
            </a:r>
            <a:r>
              <a:rPr lang="en-CA" i="1" dirty="0" smtClean="0"/>
              <a:t>Disciplined technique for restructuring an existing body of code, altering its internal structure without changing its external behavior” ….</a:t>
            </a:r>
          </a:p>
          <a:p>
            <a:endParaRPr lang="en-CA" i="1" dirty="0" smtClean="0"/>
          </a:p>
          <a:p>
            <a:r>
              <a:rPr lang="en-CA" i="1" dirty="0" smtClean="0"/>
              <a:t>“to improve some of the non-functional attributes of the software”…</a:t>
            </a:r>
          </a:p>
          <a:p>
            <a:endParaRPr lang="en-CA" i="1" dirty="0" smtClean="0"/>
          </a:p>
          <a:p>
            <a:r>
              <a:rPr lang="en-CA" i="1" dirty="0" smtClean="0"/>
              <a:t>“code readability and reduced complexity to improve the maintainability of the source code, as well as a more expressive internal architecture or object model to improve extensibility”</a:t>
            </a:r>
            <a:r>
              <a:rPr lang="en-CA" dirty="0" smtClean="0"/>
              <a:t>	</a:t>
            </a:r>
            <a:endParaRPr lang="en-CA" dirty="0"/>
          </a:p>
        </p:txBody>
      </p:sp>
      <p:sp>
        <p:nvSpPr>
          <p:cNvPr id="38" name="Rectangle 37"/>
          <p:cNvSpPr/>
          <p:nvPr/>
        </p:nvSpPr>
        <p:spPr>
          <a:xfrm>
            <a:off x="6228184" y="6093296"/>
            <a:ext cx="2563522" cy="261610"/>
          </a:xfrm>
          <a:prstGeom prst="rect">
            <a:avLst/>
          </a:prstGeom>
        </p:spPr>
        <p:txBody>
          <a:bodyPr wrap="none">
            <a:spAutoFit/>
          </a:bodyPr>
          <a:lstStyle/>
          <a:p>
            <a:r>
              <a:rPr lang="en-CA" sz="1100" dirty="0" smtClean="0"/>
              <a:t> Martin Fowler in </a:t>
            </a:r>
            <a:r>
              <a:rPr lang="en-CA" sz="1100" dirty="0" smtClean="0">
                <a:hlinkClick r:id="rId2"/>
              </a:rPr>
              <a:t>http://refactoring.com</a:t>
            </a:r>
            <a:r>
              <a:rPr lang="en-CA" sz="1100" dirty="0" smtClean="0"/>
              <a:t>  </a:t>
            </a:r>
            <a:endParaRPr lang="en-CA" sz="1100" dirty="0"/>
          </a:p>
        </p:txBody>
      </p:sp>
      <p:sp>
        <p:nvSpPr>
          <p:cNvPr id="8" name="Slide Number Placeholder 7"/>
          <p:cNvSpPr>
            <a:spLocks noGrp="1"/>
          </p:cNvSpPr>
          <p:nvPr>
            <p:ph type="sldNum" sz="quarter" idx="12"/>
          </p:nvPr>
        </p:nvSpPr>
        <p:spPr/>
        <p:txBody>
          <a:bodyPr/>
          <a:lstStyle/>
          <a:p>
            <a:fld id="{6180F598-AE08-4E76-B1CB-A3F95A59F8CA}" type="slidenum">
              <a:rPr lang="en-CA" smtClean="0"/>
              <a:pPr/>
              <a:t>2</a:t>
            </a:fld>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0F598-AE08-4E76-B1CB-A3F95A59F8CA}" type="slidenum">
              <a:rPr lang="en-CA" smtClean="0"/>
              <a:pPr/>
              <a:t>20</a:t>
            </a:fld>
            <a:endParaRPr lang="en-CA"/>
          </a:p>
        </p:txBody>
      </p:sp>
      <p:sp>
        <p:nvSpPr>
          <p:cNvPr id="5" name="TextBox 4"/>
          <p:cNvSpPr txBox="1"/>
          <p:nvPr/>
        </p:nvSpPr>
        <p:spPr>
          <a:xfrm>
            <a:off x="832836" y="1037635"/>
            <a:ext cx="7478329" cy="1815882"/>
          </a:xfrm>
          <a:prstGeom prst="rect">
            <a:avLst/>
          </a:prstGeom>
          <a:noFill/>
          <a:ln>
            <a:solidFill>
              <a:schemeClr val="tx1"/>
            </a:solidFill>
          </a:ln>
        </p:spPr>
        <p:txBody>
          <a:bodyPr wrap="none" rtlCol="0">
            <a:spAutoFit/>
          </a:bodyPr>
          <a:lstStyle/>
          <a:p>
            <a:r>
              <a:rPr lang="en-CA" sz="1600" b="1" dirty="0">
                <a:solidFill>
                  <a:srgbClr val="7F0055"/>
                </a:solidFill>
                <a:latin typeface="Consolas"/>
              </a:rPr>
              <a:t>private</a:t>
            </a:r>
            <a:r>
              <a:rPr lang="en-CA" sz="1600" b="1" dirty="0">
                <a:solidFill>
                  <a:srgbClr val="000000"/>
                </a:solidFill>
                <a:latin typeface="Consolas"/>
              </a:rPr>
              <a:t> </a:t>
            </a:r>
            <a:r>
              <a:rPr lang="en-CA" sz="1600" b="1" dirty="0" err="1">
                <a:solidFill>
                  <a:srgbClr val="7F0055"/>
                </a:solidFill>
                <a:latin typeface="Consolas"/>
              </a:rPr>
              <a:t>boolean</a:t>
            </a:r>
            <a:r>
              <a:rPr lang="en-CA" sz="1600" b="1" dirty="0">
                <a:solidFill>
                  <a:srgbClr val="000000"/>
                </a:solidFill>
                <a:latin typeface="Consolas"/>
              </a:rPr>
              <a:t> </a:t>
            </a:r>
            <a:r>
              <a:rPr lang="en-CA" sz="1600" dirty="0" err="1">
                <a:solidFill>
                  <a:srgbClr val="000000"/>
                </a:solidFill>
                <a:latin typeface="Consolas"/>
              </a:rPr>
              <a:t>isShadowed</a:t>
            </a:r>
            <a:r>
              <a:rPr lang="en-CA" sz="1600" dirty="0">
                <a:solidFill>
                  <a:srgbClr val="000000"/>
                </a:solidFill>
                <a:latin typeface="Consolas"/>
              </a:rPr>
              <a:t>(Method </a:t>
            </a:r>
            <a:r>
              <a:rPr lang="en-CA" sz="1600" dirty="0" err="1">
                <a:solidFill>
                  <a:srgbClr val="000000"/>
                </a:solidFill>
                <a:latin typeface="Consolas"/>
              </a:rPr>
              <a:t>method</a:t>
            </a:r>
            <a:r>
              <a:rPr lang="en-CA" sz="1600" dirty="0">
                <a:solidFill>
                  <a:srgbClr val="000000"/>
                </a:solidFill>
                <a:latin typeface="Consolas"/>
              </a:rPr>
              <a:t>, List&lt;Method&gt; results) {</a:t>
            </a:r>
          </a:p>
          <a:p>
            <a:r>
              <a:rPr lang="en-US" sz="1600" b="1" dirty="0" smtClean="0">
                <a:solidFill>
                  <a:srgbClr val="7F0055"/>
                </a:solidFill>
                <a:latin typeface="Consolas"/>
              </a:rPr>
              <a:t>    for</a:t>
            </a:r>
            <a:r>
              <a:rPr lang="en-US" sz="1600" b="1" dirty="0" smtClean="0">
                <a:solidFill>
                  <a:srgbClr val="000000"/>
                </a:solidFill>
                <a:latin typeface="Consolas"/>
              </a:rPr>
              <a:t> </a:t>
            </a:r>
            <a:r>
              <a:rPr lang="en-US" sz="1600" dirty="0">
                <a:solidFill>
                  <a:srgbClr val="000000"/>
                </a:solidFill>
                <a:latin typeface="Consolas"/>
              </a:rPr>
              <a:t>(Method each : results) {</a:t>
            </a:r>
          </a:p>
          <a:p>
            <a:r>
              <a:rPr lang="en-US" sz="1600" b="1" dirty="0" smtClean="0">
                <a:solidFill>
                  <a:srgbClr val="7F0055"/>
                </a:solidFill>
                <a:latin typeface="Consolas"/>
              </a:rPr>
              <a:t>        if</a:t>
            </a:r>
            <a:r>
              <a:rPr lang="en-US" sz="1600" b="1" dirty="0" smtClean="0">
                <a:solidFill>
                  <a:srgbClr val="000000"/>
                </a:solidFill>
                <a:latin typeface="Consolas"/>
              </a:rPr>
              <a:t> </a:t>
            </a:r>
            <a:r>
              <a:rPr lang="en-US" sz="1600" dirty="0">
                <a:solidFill>
                  <a:srgbClr val="000000"/>
                </a:solidFill>
                <a:latin typeface="Consolas"/>
              </a:rPr>
              <a:t>(</a:t>
            </a:r>
            <a:r>
              <a:rPr lang="en-US" sz="1600" dirty="0" err="1">
                <a:solidFill>
                  <a:srgbClr val="000000"/>
                </a:solidFill>
                <a:latin typeface="Consolas"/>
              </a:rPr>
              <a:t>each.getName</a:t>
            </a:r>
            <a:r>
              <a:rPr lang="en-US" sz="1600" dirty="0">
                <a:solidFill>
                  <a:srgbClr val="000000"/>
                </a:solidFill>
                <a:latin typeface="Consolas"/>
              </a:rPr>
              <a:t>().equals(</a:t>
            </a:r>
            <a:r>
              <a:rPr lang="en-US" sz="1600" dirty="0" err="1">
                <a:solidFill>
                  <a:srgbClr val="000000"/>
                </a:solidFill>
                <a:latin typeface="Consolas"/>
              </a:rPr>
              <a:t>method.getName</a:t>
            </a:r>
            <a:r>
              <a:rPr lang="en-US" sz="1600" dirty="0">
                <a:solidFill>
                  <a:srgbClr val="000000"/>
                </a:solidFill>
                <a:latin typeface="Consolas"/>
              </a:rPr>
              <a:t>()))</a:t>
            </a:r>
          </a:p>
          <a:p>
            <a:r>
              <a:rPr lang="en-US" sz="1600" b="1" dirty="0" smtClean="0">
                <a:solidFill>
                  <a:srgbClr val="7F0055"/>
                </a:solidFill>
                <a:latin typeface="Consolas"/>
              </a:rPr>
              <a:t>            return</a:t>
            </a:r>
            <a:r>
              <a:rPr lang="en-US" sz="1600" b="1" dirty="0" smtClean="0">
                <a:solidFill>
                  <a:srgbClr val="000000"/>
                </a:solidFill>
                <a:latin typeface="Consolas"/>
              </a:rPr>
              <a:t> </a:t>
            </a:r>
            <a:r>
              <a:rPr lang="en-US" sz="1600" b="1" dirty="0">
                <a:solidFill>
                  <a:srgbClr val="7F0055"/>
                </a:solidFill>
                <a:latin typeface="Consolas"/>
              </a:rPr>
              <a:t>true</a:t>
            </a:r>
            <a:r>
              <a:rPr lang="en-US" sz="1600" b="1" dirty="0">
                <a:solidFill>
                  <a:srgbClr val="000000"/>
                </a:solidFill>
                <a:latin typeface="Consolas"/>
              </a:rPr>
              <a:t>;</a:t>
            </a:r>
          </a:p>
          <a:p>
            <a:r>
              <a:rPr lang="en-US" sz="1600" dirty="0" smtClean="0">
                <a:solidFill>
                  <a:srgbClr val="000000"/>
                </a:solidFill>
                <a:latin typeface="Consolas"/>
              </a:rPr>
              <a:t>     }</a:t>
            </a:r>
            <a:endParaRPr lang="en-US" sz="1600" dirty="0">
              <a:solidFill>
                <a:srgbClr val="000000"/>
              </a:solidFill>
              <a:latin typeface="Consolas"/>
            </a:endParaRPr>
          </a:p>
          <a:p>
            <a:r>
              <a:rPr lang="en-US" sz="1600" b="1" dirty="0" smtClean="0">
                <a:solidFill>
                  <a:srgbClr val="7F0055"/>
                </a:solidFill>
                <a:latin typeface="Consolas"/>
              </a:rPr>
              <a:t>     return</a:t>
            </a:r>
            <a:r>
              <a:rPr lang="en-US" sz="1600" b="1" dirty="0" smtClean="0">
                <a:solidFill>
                  <a:srgbClr val="000000"/>
                </a:solidFill>
                <a:latin typeface="Consolas"/>
              </a:rPr>
              <a:t> </a:t>
            </a:r>
            <a:r>
              <a:rPr lang="en-US" sz="1600" b="1" dirty="0">
                <a:solidFill>
                  <a:srgbClr val="7F0055"/>
                </a:solidFill>
                <a:latin typeface="Consolas"/>
              </a:rPr>
              <a:t>false</a:t>
            </a:r>
            <a:r>
              <a:rPr lang="en-US" sz="1600" b="1" dirty="0">
                <a:solidFill>
                  <a:srgbClr val="000000"/>
                </a:solidFill>
                <a:latin typeface="Consolas"/>
              </a:rPr>
              <a:t>;</a:t>
            </a:r>
          </a:p>
          <a:p>
            <a:r>
              <a:rPr lang="en-US" sz="1600" dirty="0">
                <a:solidFill>
                  <a:srgbClr val="000000"/>
                </a:solidFill>
                <a:latin typeface="Consolas"/>
              </a:rPr>
              <a:t>}</a:t>
            </a:r>
            <a:endParaRPr lang="en-US" sz="1600" dirty="0"/>
          </a:p>
        </p:txBody>
      </p:sp>
      <p:sp>
        <p:nvSpPr>
          <p:cNvPr id="6" name="Rectangle 5"/>
          <p:cNvSpPr/>
          <p:nvPr/>
        </p:nvSpPr>
        <p:spPr>
          <a:xfrm>
            <a:off x="2267744" y="1556792"/>
            <a:ext cx="4320480"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7504" y="262389"/>
            <a:ext cx="8928992" cy="646331"/>
          </a:xfrm>
          <a:prstGeom prst="rect">
            <a:avLst/>
          </a:prstGeom>
        </p:spPr>
        <p:txBody>
          <a:bodyPr wrap="square">
            <a:spAutoFit/>
          </a:bodyPr>
          <a:lstStyle/>
          <a:p>
            <a:pPr algn="ctr"/>
            <a:r>
              <a:rPr lang="en-CA" sz="3600" dirty="0" smtClean="0"/>
              <a:t>Facilitate Extension</a:t>
            </a:r>
            <a:endParaRPr lang="en-CA" sz="3600" dirty="0"/>
          </a:p>
        </p:txBody>
      </p:sp>
      <p:sp>
        <p:nvSpPr>
          <p:cNvPr id="8" name="TextBox 7"/>
          <p:cNvSpPr txBox="1"/>
          <p:nvPr/>
        </p:nvSpPr>
        <p:spPr>
          <a:xfrm>
            <a:off x="816486" y="2996952"/>
            <a:ext cx="7478329" cy="3547125"/>
          </a:xfrm>
          <a:prstGeom prst="rect">
            <a:avLst/>
          </a:prstGeom>
          <a:noFill/>
          <a:ln>
            <a:solidFill>
              <a:schemeClr val="tx1"/>
            </a:solidFill>
          </a:ln>
        </p:spPr>
        <p:txBody>
          <a:bodyPr wrap="none" rtlCol="0">
            <a:spAutoFit/>
          </a:bodyPr>
          <a:lstStyle/>
          <a:p>
            <a:r>
              <a:rPr lang="en-CA" sz="1600" b="1" dirty="0">
                <a:solidFill>
                  <a:srgbClr val="7F0055"/>
                </a:solidFill>
                <a:latin typeface="Consolas"/>
              </a:rPr>
              <a:t>private</a:t>
            </a:r>
            <a:r>
              <a:rPr lang="en-CA" sz="1600" b="1" dirty="0">
                <a:solidFill>
                  <a:srgbClr val="000000"/>
                </a:solidFill>
                <a:latin typeface="Consolas"/>
              </a:rPr>
              <a:t> </a:t>
            </a:r>
            <a:r>
              <a:rPr lang="en-CA" sz="1600" b="1" dirty="0" err="1">
                <a:solidFill>
                  <a:srgbClr val="7F0055"/>
                </a:solidFill>
                <a:latin typeface="Consolas"/>
              </a:rPr>
              <a:t>boolean</a:t>
            </a:r>
            <a:r>
              <a:rPr lang="en-CA" sz="1600" b="1" dirty="0">
                <a:solidFill>
                  <a:srgbClr val="000000"/>
                </a:solidFill>
                <a:latin typeface="Consolas"/>
              </a:rPr>
              <a:t> </a:t>
            </a:r>
            <a:r>
              <a:rPr lang="en-CA" sz="1600" dirty="0" err="1">
                <a:solidFill>
                  <a:srgbClr val="000000"/>
                </a:solidFill>
                <a:latin typeface="Consolas"/>
              </a:rPr>
              <a:t>isShadowed</a:t>
            </a:r>
            <a:r>
              <a:rPr lang="en-CA" sz="1600" dirty="0">
                <a:solidFill>
                  <a:srgbClr val="000000"/>
                </a:solidFill>
                <a:latin typeface="Consolas"/>
              </a:rPr>
              <a:t>(Method </a:t>
            </a:r>
            <a:r>
              <a:rPr lang="en-CA" sz="1600" dirty="0" err="1">
                <a:solidFill>
                  <a:srgbClr val="000000"/>
                </a:solidFill>
                <a:latin typeface="Consolas"/>
              </a:rPr>
              <a:t>method</a:t>
            </a:r>
            <a:r>
              <a:rPr lang="en-CA" sz="1600" dirty="0">
                <a:solidFill>
                  <a:srgbClr val="000000"/>
                </a:solidFill>
                <a:latin typeface="Consolas"/>
              </a:rPr>
              <a:t>, List&lt;Method&gt; results) {</a:t>
            </a:r>
          </a:p>
          <a:p>
            <a:r>
              <a:rPr lang="en-US" sz="1600" b="1" dirty="0" smtClean="0">
                <a:solidFill>
                  <a:srgbClr val="7F0055"/>
                </a:solidFill>
                <a:latin typeface="Consolas"/>
              </a:rPr>
              <a:t>    for</a:t>
            </a:r>
            <a:r>
              <a:rPr lang="en-US" sz="1600" b="1" dirty="0" smtClean="0">
                <a:solidFill>
                  <a:srgbClr val="000000"/>
                </a:solidFill>
                <a:latin typeface="Consolas"/>
              </a:rPr>
              <a:t> </a:t>
            </a:r>
            <a:r>
              <a:rPr lang="en-US" sz="1600" dirty="0">
                <a:solidFill>
                  <a:srgbClr val="000000"/>
                </a:solidFill>
                <a:latin typeface="Consolas"/>
              </a:rPr>
              <a:t>(Method each : results) {</a:t>
            </a:r>
          </a:p>
          <a:p>
            <a:r>
              <a:rPr lang="en-US" sz="1600" b="1" dirty="0" smtClean="0">
                <a:solidFill>
                  <a:srgbClr val="7F0055"/>
                </a:solidFill>
                <a:latin typeface="Consolas"/>
              </a:rPr>
              <a:t>        if</a:t>
            </a:r>
            <a:r>
              <a:rPr lang="en-US" sz="1600" b="1" dirty="0" smtClean="0">
                <a:solidFill>
                  <a:srgbClr val="000000"/>
                </a:solidFill>
                <a:latin typeface="Consolas"/>
              </a:rPr>
              <a:t> </a:t>
            </a:r>
            <a:r>
              <a:rPr lang="en-US" sz="1600" dirty="0">
                <a:solidFill>
                  <a:srgbClr val="000000"/>
                </a:solidFill>
                <a:latin typeface="Consolas"/>
              </a:rPr>
              <a:t>(</a:t>
            </a:r>
            <a:r>
              <a:rPr lang="en-US" sz="1700" b="1" dirty="0" err="1">
                <a:solidFill>
                  <a:srgbClr val="000000"/>
                </a:solidFill>
                <a:latin typeface="Consolas"/>
              </a:rPr>
              <a:t>isShadowed</a:t>
            </a:r>
            <a:r>
              <a:rPr lang="en-US" sz="1700" b="1" dirty="0">
                <a:solidFill>
                  <a:srgbClr val="000000"/>
                </a:solidFill>
                <a:latin typeface="Consolas"/>
              </a:rPr>
              <a:t>(method, each)</a:t>
            </a:r>
            <a:r>
              <a:rPr lang="en-US" sz="1600" dirty="0">
                <a:solidFill>
                  <a:srgbClr val="000000"/>
                </a:solidFill>
                <a:latin typeface="Consolas"/>
              </a:rPr>
              <a:t>)</a:t>
            </a:r>
          </a:p>
          <a:p>
            <a:r>
              <a:rPr lang="en-US" sz="1600" b="1" dirty="0" smtClean="0">
                <a:solidFill>
                  <a:srgbClr val="7F0055"/>
                </a:solidFill>
                <a:latin typeface="Consolas"/>
              </a:rPr>
              <a:t>            return</a:t>
            </a:r>
            <a:r>
              <a:rPr lang="en-US" sz="1600" b="1" dirty="0" smtClean="0">
                <a:solidFill>
                  <a:srgbClr val="000000"/>
                </a:solidFill>
                <a:latin typeface="Consolas"/>
              </a:rPr>
              <a:t> </a:t>
            </a:r>
            <a:r>
              <a:rPr lang="en-US" sz="1600" b="1" dirty="0">
                <a:solidFill>
                  <a:srgbClr val="7F0055"/>
                </a:solidFill>
                <a:latin typeface="Consolas"/>
              </a:rPr>
              <a:t>true</a:t>
            </a:r>
            <a:r>
              <a:rPr lang="en-US" sz="1600" b="1" dirty="0">
                <a:solidFill>
                  <a:srgbClr val="000000"/>
                </a:solidFill>
                <a:latin typeface="Consolas"/>
              </a:rPr>
              <a:t>;</a:t>
            </a:r>
          </a:p>
          <a:p>
            <a:r>
              <a:rPr lang="en-US" sz="1600" dirty="0" smtClean="0">
                <a:solidFill>
                  <a:srgbClr val="000000"/>
                </a:solidFill>
                <a:latin typeface="Consolas"/>
              </a:rPr>
              <a:t>    }</a:t>
            </a:r>
            <a:endParaRPr lang="en-US" sz="1600" dirty="0">
              <a:solidFill>
                <a:srgbClr val="000000"/>
              </a:solidFill>
              <a:latin typeface="Consolas"/>
            </a:endParaRPr>
          </a:p>
          <a:p>
            <a:r>
              <a:rPr lang="en-US" sz="1600" b="1" dirty="0" smtClean="0">
                <a:solidFill>
                  <a:srgbClr val="7F0055"/>
                </a:solidFill>
                <a:latin typeface="Consolas"/>
              </a:rPr>
              <a:t>    return</a:t>
            </a:r>
            <a:r>
              <a:rPr lang="en-US" sz="1600" b="1" dirty="0" smtClean="0">
                <a:solidFill>
                  <a:srgbClr val="000000"/>
                </a:solidFill>
                <a:latin typeface="Consolas"/>
              </a:rPr>
              <a:t> </a:t>
            </a:r>
            <a:r>
              <a:rPr lang="en-US" sz="1600" b="1" dirty="0">
                <a:solidFill>
                  <a:srgbClr val="7F0055"/>
                </a:solidFill>
                <a:latin typeface="Consolas"/>
              </a:rPr>
              <a:t>false</a:t>
            </a:r>
            <a:r>
              <a:rPr lang="en-US" sz="1600" b="1" dirty="0">
                <a:solidFill>
                  <a:srgbClr val="000000"/>
                </a:solidFill>
                <a:latin typeface="Consolas"/>
              </a:rPr>
              <a:t>;</a:t>
            </a:r>
          </a:p>
          <a:p>
            <a:r>
              <a:rPr lang="en-US" sz="1600" dirty="0">
                <a:solidFill>
                  <a:srgbClr val="000000"/>
                </a:solidFill>
                <a:latin typeface="Consolas"/>
              </a:rPr>
              <a:t>}</a:t>
            </a:r>
          </a:p>
          <a:p>
            <a:endParaRPr lang="en-US" sz="1600" dirty="0">
              <a:latin typeface="Consolas"/>
            </a:endParaRPr>
          </a:p>
          <a:p>
            <a:r>
              <a:rPr lang="en-CA" sz="1600" b="1" dirty="0">
                <a:solidFill>
                  <a:srgbClr val="7F0055"/>
                </a:solidFill>
                <a:latin typeface="Consolas"/>
              </a:rPr>
              <a:t>private</a:t>
            </a:r>
            <a:r>
              <a:rPr lang="en-CA" sz="1600" b="1" dirty="0">
                <a:solidFill>
                  <a:srgbClr val="000000"/>
                </a:solidFill>
                <a:latin typeface="Consolas"/>
              </a:rPr>
              <a:t> </a:t>
            </a:r>
            <a:r>
              <a:rPr lang="en-CA" sz="1600" b="1" dirty="0" err="1">
                <a:solidFill>
                  <a:srgbClr val="7F0055"/>
                </a:solidFill>
                <a:latin typeface="Consolas"/>
              </a:rPr>
              <a:t>boolean</a:t>
            </a:r>
            <a:r>
              <a:rPr lang="en-CA" sz="1600" b="1" dirty="0">
                <a:solidFill>
                  <a:srgbClr val="000000"/>
                </a:solidFill>
                <a:latin typeface="Consolas"/>
              </a:rPr>
              <a:t> </a:t>
            </a:r>
            <a:r>
              <a:rPr lang="en-CA" sz="1600" dirty="0" err="1">
                <a:solidFill>
                  <a:srgbClr val="000000"/>
                </a:solidFill>
                <a:latin typeface="Consolas"/>
              </a:rPr>
              <a:t>isShadowed</a:t>
            </a:r>
            <a:r>
              <a:rPr lang="en-CA" sz="1600" dirty="0">
                <a:solidFill>
                  <a:srgbClr val="000000"/>
                </a:solidFill>
                <a:latin typeface="Consolas"/>
              </a:rPr>
              <a:t>(Method current, Method previous) {</a:t>
            </a:r>
          </a:p>
          <a:p>
            <a:r>
              <a:rPr lang="en-US" sz="1600" b="1" dirty="0" smtClean="0">
                <a:solidFill>
                  <a:srgbClr val="7F0055"/>
                </a:solidFill>
                <a:latin typeface="Consolas"/>
              </a:rPr>
              <a:t>    if</a:t>
            </a:r>
            <a:r>
              <a:rPr lang="en-US" sz="1600" b="1" dirty="0" smtClean="0">
                <a:solidFill>
                  <a:srgbClr val="000000"/>
                </a:solidFill>
                <a:latin typeface="Consolas"/>
              </a:rPr>
              <a:t> </a:t>
            </a:r>
            <a:r>
              <a:rPr lang="en-US" sz="1600" dirty="0">
                <a:solidFill>
                  <a:srgbClr val="000000"/>
                </a:solidFill>
                <a:latin typeface="Consolas"/>
              </a:rPr>
              <a:t>(! </a:t>
            </a:r>
            <a:r>
              <a:rPr lang="en-US" sz="1600" dirty="0" err="1">
                <a:solidFill>
                  <a:srgbClr val="000000"/>
                </a:solidFill>
                <a:latin typeface="Consolas"/>
              </a:rPr>
              <a:t>previous.getName</a:t>
            </a:r>
            <a:r>
              <a:rPr lang="en-US" sz="1600" dirty="0">
                <a:solidFill>
                  <a:srgbClr val="000000"/>
                </a:solidFill>
                <a:latin typeface="Consolas"/>
              </a:rPr>
              <a:t>().equals(</a:t>
            </a:r>
            <a:r>
              <a:rPr lang="en-US" sz="1600" dirty="0" err="1">
                <a:solidFill>
                  <a:srgbClr val="000000"/>
                </a:solidFill>
                <a:latin typeface="Consolas"/>
              </a:rPr>
              <a:t>current.getName</a:t>
            </a:r>
            <a:r>
              <a:rPr lang="en-US" sz="1600" dirty="0">
                <a:solidFill>
                  <a:srgbClr val="000000"/>
                </a:solidFill>
                <a:latin typeface="Consolas"/>
              </a:rPr>
              <a:t>()))</a:t>
            </a:r>
          </a:p>
          <a:p>
            <a:r>
              <a:rPr lang="en-US" sz="1600" b="1" dirty="0" smtClean="0">
                <a:solidFill>
                  <a:srgbClr val="7F0055"/>
                </a:solidFill>
                <a:latin typeface="Consolas"/>
              </a:rPr>
              <a:t>        return</a:t>
            </a:r>
            <a:r>
              <a:rPr lang="en-US" sz="1600" b="1" dirty="0" smtClean="0">
                <a:solidFill>
                  <a:srgbClr val="000000"/>
                </a:solidFill>
                <a:latin typeface="Consolas"/>
              </a:rPr>
              <a:t> </a:t>
            </a:r>
            <a:r>
              <a:rPr lang="en-US" sz="1600" b="1" dirty="0">
                <a:solidFill>
                  <a:srgbClr val="7F0055"/>
                </a:solidFill>
                <a:latin typeface="Consolas"/>
              </a:rPr>
              <a:t>false</a:t>
            </a:r>
            <a:r>
              <a:rPr lang="en-US" sz="1600" b="1" dirty="0" smtClean="0">
                <a:solidFill>
                  <a:srgbClr val="000000"/>
                </a:solidFill>
                <a:latin typeface="Consolas"/>
              </a:rPr>
              <a:t>;</a:t>
            </a:r>
          </a:p>
          <a:p>
            <a:r>
              <a:rPr lang="en-CA" sz="1600" b="1" dirty="0">
                <a:solidFill>
                  <a:srgbClr val="000000"/>
                </a:solidFill>
                <a:latin typeface="Consolas"/>
              </a:rPr>
              <a:t> </a:t>
            </a:r>
            <a:r>
              <a:rPr lang="en-CA" sz="1600" b="1" dirty="0" smtClean="0">
                <a:solidFill>
                  <a:srgbClr val="000000"/>
                </a:solidFill>
                <a:latin typeface="Consolas"/>
              </a:rPr>
              <a:t>   </a:t>
            </a:r>
            <a:r>
              <a:rPr lang="en-US" sz="1600" dirty="0">
                <a:solidFill>
                  <a:srgbClr val="3F7F5F"/>
                </a:solidFill>
                <a:latin typeface="Consolas"/>
              </a:rPr>
              <a:t>//additional conditions examined</a:t>
            </a:r>
          </a:p>
          <a:p>
            <a:r>
              <a:rPr lang="en-US" sz="1600" b="1" dirty="0" smtClean="0">
                <a:solidFill>
                  <a:srgbClr val="7F0055"/>
                </a:solidFill>
                <a:latin typeface="Consolas"/>
              </a:rPr>
              <a:t>    if</a:t>
            </a:r>
            <a:r>
              <a:rPr lang="en-US" sz="1600" b="1" dirty="0" smtClean="0">
                <a:solidFill>
                  <a:srgbClr val="000000"/>
                </a:solidFill>
                <a:latin typeface="Consolas"/>
              </a:rPr>
              <a:t> (...)</a:t>
            </a:r>
          </a:p>
          <a:p>
            <a:r>
              <a:rPr lang="en-CA" sz="1600" b="1" dirty="0" smtClean="0">
                <a:solidFill>
                  <a:srgbClr val="000000"/>
                </a:solidFill>
                <a:latin typeface="Consolas"/>
              </a:rPr>
              <a:t>}</a:t>
            </a:r>
            <a:endParaRPr lang="en-US" sz="1600" dirty="0"/>
          </a:p>
        </p:txBody>
      </p:sp>
      <p:sp>
        <p:nvSpPr>
          <p:cNvPr id="9" name="TextBox 8"/>
          <p:cNvSpPr txBox="1"/>
          <p:nvPr/>
        </p:nvSpPr>
        <p:spPr>
          <a:xfrm>
            <a:off x="7380312" y="2487983"/>
            <a:ext cx="928396" cy="369332"/>
          </a:xfrm>
          <a:prstGeom prst="rect">
            <a:avLst/>
          </a:prstGeom>
          <a:noFill/>
        </p:spPr>
        <p:txBody>
          <a:bodyPr wrap="none" rtlCol="0">
            <a:spAutoFit/>
          </a:bodyPr>
          <a:lstStyle/>
          <a:p>
            <a:r>
              <a:rPr lang="en-CA" b="1" dirty="0" smtClean="0">
                <a:solidFill>
                  <a:srgbClr val="0070C0"/>
                </a:solidFill>
              </a:rPr>
              <a:t>BEFORE</a:t>
            </a:r>
            <a:endParaRPr lang="en-US" b="1" dirty="0">
              <a:solidFill>
                <a:srgbClr val="0070C0"/>
              </a:solidFill>
            </a:endParaRPr>
          </a:p>
        </p:txBody>
      </p:sp>
      <p:sp>
        <p:nvSpPr>
          <p:cNvPr id="10" name="TextBox 9"/>
          <p:cNvSpPr txBox="1"/>
          <p:nvPr/>
        </p:nvSpPr>
        <p:spPr>
          <a:xfrm>
            <a:off x="7509022" y="6136273"/>
            <a:ext cx="785793" cy="369332"/>
          </a:xfrm>
          <a:prstGeom prst="rect">
            <a:avLst/>
          </a:prstGeom>
          <a:noFill/>
        </p:spPr>
        <p:txBody>
          <a:bodyPr wrap="none" rtlCol="0">
            <a:spAutoFit/>
          </a:bodyPr>
          <a:lstStyle/>
          <a:p>
            <a:r>
              <a:rPr lang="en-CA" b="1" dirty="0" smtClean="0">
                <a:solidFill>
                  <a:srgbClr val="0070C0"/>
                </a:solidFill>
              </a:rPr>
              <a:t>AFTER</a:t>
            </a:r>
            <a:endParaRPr lang="en-US" b="1" dirty="0">
              <a:solidFill>
                <a:srgbClr val="0070C0"/>
              </a:solidFill>
            </a:endParaRPr>
          </a:p>
        </p:txBody>
      </p:sp>
      <p:sp>
        <p:nvSpPr>
          <p:cNvPr id="11" name="Rectangle 10"/>
          <p:cNvSpPr/>
          <p:nvPr/>
        </p:nvSpPr>
        <p:spPr>
          <a:xfrm>
            <a:off x="1979712" y="5229200"/>
            <a:ext cx="4896544"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urved Connector 18"/>
          <p:cNvCxnSpPr>
            <a:endCxn id="11" idx="3"/>
          </p:cNvCxnSpPr>
          <p:nvPr/>
        </p:nvCxnSpPr>
        <p:spPr>
          <a:xfrm rot="16200000" flipH="1">
            <a:off x="4896036" y="3392996"/>
            <a:ext cx="3672408" cy="288032"/>
          </a:xfrm>
          <a:prstGeom prst="curvedConnector4">
            <a:avLst>
              <a:gd name="adj1" fmla="val 268"/>
              <a:gd name="adj2" fmla="val 253195"/>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259632" y="5733256"/>
            <a:ext cx="3888432" cy="547033"/>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532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0F598-AE08-4E76-B1CB-A3F95A59F8CA}" type="slidenum">
              <a:rPr lang="en-CA" smtClean="0"/>
              <a:pPr/>
              <a:t>21</a:t>
            </a:fld>
            <a:endParaRPr lang="en-CA"/>
          </a:p>
        </p:txBody>
      </p:sp>
      <p:sp>
        <p:nvSpPr>
          <p:cNvPr id="5" name="TextBox 4"/>
          <p:cNvSpPr txBox="1"/>
          <p:nvPr/>
        </p:nvSpPr>
        <p:spPr>
          <a:xfrm>
            <a:off x="1393887" y="988273"/>
            <a:ext cx="6356227" cy="2308324"/>
          </a:xfrm>
          <a:prstGeom prst="rect">
            <a:avLst/>
          </a:prstGeom>
          <a:noFill/>
          <a:ln>
            <a:solidFill>
              <a:schemeClr val="tx1"/>
            </a:solidFill>
          </a:ln>
        </p:spPr>
        <p:txBody>
          <a:bodyPr wrap="none" rtlCol="0">
            <a:spAutoFit/>
          </a:bodyPr>
          <a:lstStyle/>
          <a:p>
            <a:r>
              <a:rPr lang="en-CA" sz="1600" b="1" dirty="0">
                <a:solidFill>
                  <a:srgbClr val="7F0055"/>
                </a:solidFill>
                <a:latin typeface="Consolas"/>
              </a:rPr>
              <a:t>public</a:t>
            </a:r>
            <a:r>
              <a:rPr lang="en-CA" sz="1600" b="1" dirty="0">
                <a:solidFill>
                  <a:srgbClr val="000000"/>
                </a:solidFill>
                <a:latin typeface="Consolas"/>
              </a:rPr>
              <a:t> </a:t>
            </a:r>
            <a:r>
              <a:rPr lang="en-CA" sz="1600" b="1" dirty="0">
                <a:solidFill>
                  <a:srgbClr val="7F0055"/>
                </a:solidFill>
                <a:latin typeface="Consolas"/>
              </a:rPr>
              <a:t>void</a:t>
            </a:r>
            <a:r>
              <a:rPr lang="en-CA" sz="1600" b="1" dirty="0">
                <a:solidFill>
                  <a:srgbClr val="000000"/>
                </a:solidFill>
                <a:latin typeface="Consolas"/>
              </a:rPr>
              <a:t> </a:t>
            </a:r>
            <a:r>
              <a:rPr lang="en-CA" sz="1600" dirty="0" err="1">
                <a:solidFill>
                  <a:srgbClr val="000000"/>
                </a:solidFill>
                <a:latin typeface="Consolas"/>
              </a:rPr>
              <a:t>writeTo</a:t>
            </a:r>
            <a:r>
              <a:rPr lang="en-CA" sz="1600" dirty="0">
                <a:solidFill>
                  <a:srgbClr val="000000"/>
                </a:solidFill>
                <a:latin typeface="Consolas"/>
              </a:rPr>
              <a:t>(</a:t>
            </a:r>
            <a:r>
              <a:rPr lang="en-CA" sz="1600" b="1" dirty="0">
                <a:solidFill>
                  <a:srgbClr val="7F0055"/>
                </a:solidFill>
                <a:latin typeface="Consolas"/>
              </a:rPr>
              <a:t>final</a:t>
            </a:r>
            <a:r>
              <a:rPr lang="en-CA" sz="1600" b="1" dirty="0">
                <a:solidFill>
                  <a:srgbClr val="000000"/>
                </a:solidFill>
                <a:latin typeface="Consolas"/>
              </a:rPr>
              <a:t> </a:t>
            </a:r>
            <a:r>
              <a:rPr lang="en-CA" sz="1600" dirty="0" err="1">
                <a:solidFill>
                  <a:srgbClr val="000000"/>
                </a:solidFill>
                <a:latin typeface="Consolas"/>
              </a:rPr>
              <a:t>OutputStream</a:t>
            </a:r>
            <a:r>
              <a:rPr lang="en-CA" sz="1600" dirty="0">
                <a:solidFill>
                  <a:srgbClr val="000000"/>
                </a:solidFill>
                <a:latin typeface="Consolas"/>
              </a:rPr>
              <a:t> out, </a:t>
            </a:r>
            <a:r>
              <a:rPr lang="en-CA" sz="1600" b="1" dirty="0" err="1">
                <a:solidFill>
                  <a:srgbClr val="7F0055"/>
                </a:solidFill>
                <a:latin typeface="Consolas"/>
              </a:rPr>
              <a:t>int</a:t>
            </a:r>
            <a:r>
              <a:rPr lang="en-CA" sz="1600" b="1" dirty="0">
                <a:solidFill>
                  <a:srgbClr val="000000"/>
                </a:solidFill>
                <a:latin typeface="Consolas"/>
              </a:rPr>
              <a:t> </a:t>
            </a:r>
            <a:r>
              <a:rPr lang="en-CA" sz="1600" dirty="0">
                <a:solidFill>
                  <a:srgbClr val="000000"/>
                </a:solidFill>
                <a:latin typeface="Consolas"/>
              </a:rPr>
              <a:t>mode) </a:t>
            </a:r>
            <a:r>
              <a:rPr lang="en-CA" sz="1600" dirty="0" smtClean="0">
                <a:solidFill>
                  <a:srgbClr val="000000"/>
                </a:solidFill>
                <a:latin typeface="Consolas"/>
              </a:rPr>
              <a:t>{</a:t>
            </a:r>
            <a:endParaRPr lang="en-CA" sz="1600" dirty="0">
              <a:solidFill>
                <a:srgbClr val="000000"/>
              </a:solidFill>
              <a:latin typeface="Consolas"/>
            </a:endParaRPr>
          </a:p>
          <a:p>
            <a:r>
              <a:rPr lang="en-US" sz="1600" dirty="0">
                <a:solidFill>
                  <a:srgbClr val="000000"/>
                </a:solidFill>
                <a:latin typeface="Consolas"/>
              </a:rPr>
              <a:t>  </a:t>
            </a:r>
            <a:r>
              <a:rPr lang="en-US" sz="1600" dirty="0" err="1" smtClean="0">
                <a:solidFill>
                  <a:srgbClr val="000000"/>
                </a:solidFill>
                <a:latin typeface="Consolas"/>
              </a:rPr>
              <a:t>InputStream</a:t>
            </a:r>
            <a:r>
              <a:rPr lang="en-US" sz="1600" dirty="0" smtClean="0">
                <a:solidFill>
                  <a:srgbClr val="000000"/>
                </a:solidFill>
                <a:latin typeface="Consolas"/>
              </a:rPr>
              <a:t> </a:t>
            </a:r>
            <a:r>
              <a:rPr lang="en-US" sz="1600" dirty="0">
                <a:solidFill>
                  <a:srgbClr val="000000"/>
                </a:solidFill>
                <a:latin typeface="Consolas"/>
              </a:rPr>
              <a:t>in = </a:t>
            </a:r>
            <a:r>
              <a:rPr lang="en-US" sz="1600" b="1" dirty="0">
                <a:solidFill>
                  <a:srgbClr val="7F0055"/>
                </a:solidFill>
                <a:latin typeface="Consolas"/>
              </a:rPr>
              <a:t>new</a:t>
            </a:r>
            <a:r>
              <a:rPr lang="en-US" sz="1600" b="1" dirty="0">
                <a:solidFill>
                  <a:srgbClr val="000000"/>
                </a:solidFill>
                <a:latin typeface="Consolas"/>
              </a:rPr>
              <a:t> </a:t>
            </a:r>
            <a:r>
              <a:rPr lang="en-US" sz="1600" dirty="0" err="1">
                <a:solidFill>
                  <a:srgbClr val="000000"/>
                </a:solidFill>
                <a:latin typeface="Consolas"/>
              </a:rPr>
              <a:t>FileInputStream</a:t>
            </a:r>
            <a:r>
              <a:rPr lang="en-US" sz="1600" dirty="0">
                <a:solidFill>
                  <a:srgbClr val="000000"/>
                </a:solidFill>
                <a:latin typeface="Consolas"/>
              </a:rPr>
              <a:t>(</a:t>
            </a:r>
            <a:r>
              <a:rPr lang="en-US" sz="1600" b="1" dirty="0" err="1">
                <a:solidFill>
                  <a:srgbClr val="7F0055"/>
                </a:solidFill>
                <a:latin typeface="Consolas"/>
              </a:rPr>
              <a:t>this</a:t>
            </a:r>
            <a:r>
              <a:rPr lang="en-US" sz="1600" b="1" dirty="0" err="1">
                <a:solidFill>
                  <a:srgbClr val="000000"/>
                </a:solidFill>
                <a:latin typeface="Consolas"/>
              </a:rPr>
              <a:t>.</a:t>
            </a:r>
            <a:r>
              <a:rPr lang="en-US" sz="1600" dirty="0" err="1">
                <a:solidFill>
                  <a:srgbClr val="000000"/>
                </a:solidFill>
                <a:latin typeface="Consolas"/>
              </a:rPr>
              <a:t>file</a:t>
            </a:r>
            <a:r>
              <a:rPr lang="en-US" sz="1600" dirty="0">
                <a:solidFill>
                  <a:srgbClr val="000000"/>
                </a:solidFill>
                <a:latin typeface="Consolas"/>
              </a:rPr>
              <a:t>);</a:t>
            </a:r>
          </a:p>
          <a:p>
            <a:r>
              <a:rPr lang="en-US" sz="1600" b="1" dirty="0" smtClean="0">
                <a:solidFill>
                  <a:srgbClr val="7F0055"/>
                </a:solidFill>
                <a:latin typeface="Consolas"/>
              </a:rPr>
              <a:t>  byte</a:t>
            </a:r>
            <a:r>
              <a:rPr lang="en-US" sz="1600" dirty="0">
                <a:solidFill>
                  <a:srgbClr val="000000"/>
                </a:solidFill>
                <a:latin typeface="Consolas"/>
              </a:rPr>
              <a:t>[]</a:t>
            </a:r>
            <a:r>
              <a:rPr lang="en-US" sz="1600" b="1" dirty="0">
                <a:solidFill>
                  <a:srgbClr val="000000"/>
                </a:solidFill>
                <a:latin typeface="Consolas"/>
              </a:rPr>
              <a:t> </a:t>
            </a:r>
            <a:r>
              <a:rPr lang="en-US" sz="1600" dirty="0" err="1">
                <a:solidFill>
                  <a:srgbClr val="000000"/>
                </a:solidFill>
                <a:latin typeface="Consolas"/>
              </a:rPr>
              <a:t>tmp</a:t>
            </a:r>
            <a:r>
              <a:rPr lang="en-US" sz="1600" b="1" dirty="0">
                <a:solidFill>
                  <a:srgbClr val="000000"/>
                </a:solidFill>
                <a:latin typeface="Consolas"/>
              </a:rPr>
              <a:t> = </a:t>
            </a:r>
            <a:r>
              <a:rPr lang="en-US" sz="1600" b="1" dirty="0">
                <a:solidFill>
                  <a:srgbClr val="7F0055"/>
                </a:solidFill>
                <a:latin typeface="Consolas"/>
              </a:rPr>
              <a:t>new</a:t>
            </a:r>
            <a:r>
              <a:rPr lang="en-US" sz="1600" b="1" dirty="0">
                <a:solidFill>
                  <a:srgbClr val="000000"/>
                </a:solidFill>
                <a:latin typeface="Consolas"/>
              </a:rPr>
              <a:t> </a:t>
            </a:r>
            <a:r>
              <a:rPr lang="en-US" sz="1600" b="1" dirty="0">
                <a:solidFill>
                  <a:srgbClr val="7F0055"/>
                </a:solidFill>
                <a:latin typeface="Consolas"/>
              </a:rPr>
              <a:t>byte</a:t>
            </a:r>
            <a:r>
              <a:rPr lang="en-US" sz="1600" dirty="0">
                <a:solidFill>
                  <a:srgbClr val="000000"/>
                </a:solidFill>
                <a:latin typeface="Consolas"/>
              </a:rPr>
              <a:t>[4096];</a:t>
            </a:r>
          </a:p>
          <a:p>
            <a:r>
              <a:rPr lang="en-US" sz="1600" dirty="0">
                <a:solidFill>
                  <a:srgbClr val="000000"/>
                </a:solidFill>
                <a:latin typeface="Consolas"/>
              </a:rPr>
              <a:t>  </a:t>
            </a:r>
            <a:r>
              <a:rPr lang="en-US" sz="1600" b="1" dirty="0" err="1" smtClean="0">
                <a:solidFill>
                  <a:srgbClr val="7F0055"/>
                </a:solidFill>
                <a:latin typeface="Consolas"/>
              </a:rPr>
              <a:t>int</a:t>
            </a:r>
            <a:r>
              <a:rPr lang="en-US" sz="1600" b="1" dirty="0" smtClean="0">
                <a:solidFill>
                  <a:srgbClr val="000000"/>
                </a:solidFill>
                <a:latin typeface="Consolas"/>
              </a:rPr>
              <a:t> </a:t>
            </a:r>
            <a:r>
              <a:rPr lang="en-US" sz="1600" dirty="0">
                <a:solidFill>
                  <a:srgbClr val="000000"/>
                </a:solidFill>
                <a:latin typeface="Consolas"/>
              </a:rPr>
              <a:t>l;</a:t>
            </a:r>
          </a:p>
          <a:p>
            <a:r>
              <a:rPr lang="en-US" sz="1600" dirty="0">
                <a:solidFill>
                  <a:srgbClr val="000000"/>
                </a:solidFill>
                <a:latin typeface="Consolas"/>
              </a:rPr>
              <a:t>  </a:t>
            </a:r>
            <a:r>
              <a:rPr lang="en-US" sz="1600" b="1" dirty="0" smtClean="0">
                <a:solidFill>
                  <a:srgbClr val="7F0055"/>
                </a:solidFill>
                <a:latin typeface="Consolas"/>
              </a:rPr>
              <a:t>while</a:t>
            </a:r>
            <a:r>
              <a:rPr lang="en-US" sz="1600" b="1" dirty="0" smtClean="0">
                <a:solidFill>
                  <a:srgbClr val="000000"/>
                </a:solidFill>
                <a:latin typeface="Consolas"/>
              </a:rPr>
              <a:t> </a:t>
            </a:r>
            <a:r>
              <a:rPr lang="en-US" sz="1600" dirty="0">
                <a:solidFill>
                  <a:srgbClr val="000000"/>
                </a:solidFill>
                <a:latin typeface="Consolas"/>
              </a:rPr>
              <a:t>((l = </a:t>
            </a:r>
            <a:r>
              <a:rPr lang="en-US" sz="1600" dirty="0" err="1">
                <a:solidFill>
                  <a:srgbClr val="000000"/>
                </a:solidFill>
                <a:latin typeface="Consolas"/>
              </a:rPr>
              <a:t>in.read</a:t>
            </a:r>
            <a:r>
              <a:rPr lang="en-US" sz="1600" dirty="0">
                <a:solidFill>
                  <a:srgbClr val="000000"/>
                </a:solidFill>
                <a:latin typeface="Consolas"/>
              </a:rPr>
              <a:t>(</a:t>
            </a:r>
            <a:r>
              <a:rPr lang="en-US" sz="1600" dirty="0" err="1">
                <a:solidFill>
                  <a:srgbClr val="000000"/>
                </a:solidFill>
                <a:latin typeface="Consolas"/>
              </a:rPr>
              <a:t>tmp</a:t>
            </a:r>
            <a:r>
              <a:rPr lang="en-US" sz="1600" dirty="0">
                <a:solidFill>
                  <a:srgbClr val="000000"/>
                </a:solidFill>
                <a:latin typeface="Consolas"/>
              </a:rPr>
              <a:t>)) != -1) {</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000000"/>
                </a:solidFill>
                <a:latin typeface="Consolas"/>
              </a:rPr>
              <a:t>out.write</a:t>
            </a:r>
            <a:r>
              <a:rPr lang="en-US" sz="1600" dirty="0" smtClean="0">
                <a:solidFill>
                  <a:srgbClr val="000000"/>
                </a:solidFill>
                <a:latin typeface="Consolas"/>
              </a:rPr>
              <a:t>(</a:t>
            </a:r>
            <a:r>
              <a:rPr lang="en-US" sz="1600" dirty="0" err="1" smtClean="0">
                <a:solidFill>
                  <a:srgbClr val="000000"/>
                </a:solidFill>
                <a:latin typeface="Consolas"/>
              </a:rPr>
              <a:t>tmp</a:t>
            </a:r>
            <a:r>
              <a:rPr lang="en-US" sz="1600" dirty="0">
                <a:solidFill>
                  <a:srgbClr val="000000"/>
                </a:solidFill>
                <a:latin typeface="Consolas"/>
              </a:rPr>
              <a:t>, 0, l);</a:t>
            </a:r>
          </a:p>
          <a:p>
            <a:r>
              <a:rPr lang="en-US" sz="1600" dirty="0">
                <a:solidFill>
                  <a:srgbClr val="000000"/>
                </a:solidFill>
                <a:latin typeface="Consolas"/>
              </a:rPr>
              <a:t>  </a:t>
            </a:r>
            <a:r>
              <a:rPr lang="en-US" sz="1600" dirty="0" smtClean="0">
                <a:solidFill>
                  <a:srgbClr val="000000"/>
                </a:solidFill>
                <a:latin typeface="Consolas"/>
              </a:rPr>
              <a:t>}</a:t>
            </a:r>
            <a:endParaRPr lang="en-US" sz="1600" dirty="0">
              <a:solidFill>
                <a:srgbClr val="000000"/>
              </a:solidFill>
              <a:latin typeface="Consolas"/>
            </a:endParaRPr>
          </a:p>
          <a:p>
            <a:r>
              <a:rPr lang="en-US" sz="1600" dirty="0">
                <a:solidFill>
                  <a:srgbClr val="000000"/>
                </a:solidFill>
                <a:latin typeface="Consolas"/>
              </a:rPr>
              <a:t>  </a:t>
            </a:r>
            <a:r>
              <a:rPr lang="en-US" sz="1600" dirty="0" err="1" smtClean="0">
                <a:solidFill>
                  <a:srgbClr val="000000"/>
                </a:solidFill>
                <a:latin typeface="Consolas"/>
              </a:rPr>
              <a:t>out.flush</a:t>
            </a:r>
            <a:r>
              <a:rPr lang="en-US" sz="1600" dirty="0">
                <a:solidFill>
                  <a:srgbClr val="000000"/>
                </a:solidFill>
                <a:latin typeface="Consolas"/>
              </a:rPr>
              <a:t>();</a:t>
            </a:r>
          </a:p>
          <a:p>
            <a:r>
              <a:rPr lang="en-US" sz="1600" dirty="0" smtClean="0">
                <a:solidFill>
                  <a:srgbClr val="000000"/>
                </a:solidFill>
                <a:latin typeface="Consolas"/>
              </a:rPr>
              <a:t>}</a:t>
            </a:r>
            <a:endParaRPr lang="en-US" sz="1600" dirty="0"/>
          </a:p>
        </p:txBody>
      </p:sp>
      <p:sp>
        <p:nvSpPr>
          <p:cNvPr id="6" name="Rectangle 5"/>
          <p:cNvSpPr/>
          <p:nvPr/>
        </p:nvSpPr>
        <p:spPr>
          <a:xfrm>
            <a:off x="1655764" y="1268760"/>
            <a:ext cx="5442865" cy="1800200"/>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7504" y="262389"/>
            <a:ext cx="8928992" cy="646331"/>
          </a:xfrm>
          <a:prstGeom prst="rect">
            <a:avLst/>
          </a:prstGeom>
        </p:spPr>
        <p:txBody>
          <a:bodyPr wrap="square">
            <a:spAutoFit/>
          </a:bodyPr>
          <a:lstStyle/>
          <a:p>
            <a:pPr algn="ctr"/>
            <a:r>
              <a:rPr lang="en-CA" sz="3600" dirty="0" smtClean="0"/>
              <a:t>Backward Compatibility</a:t>
            </a:r>
            <a:endParaRPr lang="en-CA" sz="3600" dirty="0"/>
          </a:p>
        </p:txBody>
      </p:sp>
      <p:sp>
        <p:nvSpPr>
          <p:cNvPr id="8" name="TextBox 7"/>
          <p:cNvSpPr txBox="1"/>
          <p:nvPr/>
        </p:nvSpPr>
        <p:spPr>
          <a:xfrm>
            <a:off x="1405239" y="3356992"/>
            <a:ext cx="6333522" cy="3308598"/>
          </a:xfrm>
          <a:prstGeom prst="rect">
            <a:avLst/>
          </a:prstGeom>
          <a:noFill/>
          <a:ln>
            <a:solidFill>
              <a:schemeClr val="tx1"/>
            </a:solidFill>
          </a:ln>
        </p:spPr>
        <p:txBody>
          <a:bodyPr wrap="square" rtlCol="0">
            <a:spAutoFit/>
          </a:bodyPr>
          <a:lstStyle/>
          <a:p>
            <a:r>
              <a:rPr lang="en-US" sz="1600" dirty="0">
                <a:solidFill>
                  <a:srgbClr val="646464"/>
                </a:solidFill>
                <a:latin typeface="Consolas"/>
              </a:rPr>
              <a:t>@Deprecated</a:t>
            </a:r>
          </a:p>
          <a:p>
            <a:r>
              <a:rPr lang="en-CA" sz="1600" b="1" dirty="0">
                <a:solidFill>
                  <a:srgbClr val="7F0055"/>
                </a:solidFill>
                <a:latin typeface="Consolas"/>
              </a:rPr>
              <a:t>public</a:t>
            </a:r>
            <a:r>
              <a:rPr lang="en-CA" sz="1600" b="1" dirty="0">
                <a:solidFill>
                  <a:srgbClr val="000000"/>
                </a:solidFill>
                <a:latin typeface="Consolas"/>
              </a:rPr>
              <a:t> </a:t>
            </a:r>
            <a:r>
              <a:rPr lang="en-CA" sz="1600" b="1" dirty="0">
                <a:solidFill>
                  <a:srgbClr val="7F0055"/>
                </a:solidFill>
                <a:latin typeface="Consolas"/>
              </a:rPr>
              <a:t>void</a:t>
            </a:r>
            <a:r>
              <a:rPr lang="en-CA" sz="1600" b="1" dirty="0">
                <a:solidFill>
                  <a:srgbClr val="000000"/>
                </a:solidFill>
                <a:latin typeface="Consolas"/>
              </a:rPr>
              <a:t> </a:t>
            </a:r>
            <a:r>
              <a:rPr lang="en-CA" sz="1600" dirty="0" err="1">
                <a:solidFill>
                  <a:srgbClr val="000000"/>
                </a:solidFill>
                <a:latin typeface="Consolas"/>
              </a:rPr>
              <a:t>writeTo</a:t>
            </a:r>
            <a:r>
              <a:rPr lang="en-CA" sz="1600" dirty="0">
                <a:solidFill>
                  <a:srgbClr val="000000"/>
                </a:solidFill>
                <a:latin typeface="Consolas"/>
              </a:rPr>
              <a:t>(</a:t>
            </a:r>
            <a:r>
              <a:rPr lang="en-CA" sz="1600" b="1" dirty="0">
                <a:solidFill>
                  <a:srgbClr val="7F0055"/>
                </a:solidFill>
                <a:latin typeface="Consolas"/>
              </a:rPr>
              <a:t>final</a:t>
            </a:r>
            <a:r>
              <a:rPr lang="en-CA" sz="1600" b="1" dirty="0">
                <a:solidFill>
                  <a:srgbClr val="000000"/>
                </a:solidFill>
                <a:latin typeface="Consolas"/>
              </a:rPr>
              <a:t> </a:t>
            </a:r>
            <a:r>
              <a:rPr lang="en-CA" sz="1600" dirty="0" err="1">
                <a:solidFill>
                  <a:srgbClr val="000000"/>
                </a:solidFill>
                <a:latin typeface="Consolas"/>
              </a:rPr>
              <a:t>OutputStream</a:t>
            </a:r>
            <a:r>
              <a:rPr lang="en-CA" sz="1600" dirty="0">
                <a:solidFill>
                  <a:srgbClr val="000000"/>
                </a:solidFill>
                <a:latin typeface="Consolas"/>
              </a:rPr>
              <a:t> out, </a:t>
            </a:r>
            <a:r>
              <a:rPr lang="en-CA" sz="1600" b="1" dirty="0" err="1">
                <a:solidFill>
                  <a:srgbClr val="7F0055"/>
                </a:solidFill>
                <a:latin typeface="Consolas"/>
              </a:rPr>
              <a:t>int</a:t>
            </a:r>
            <a:r>
              <a:rPr lang="en-CA" sz="1600" b="1" dirty="0">
                <a:solidFill>
                  <a:srgbClr val="000000"/>
                </a:solidFill>
                <a:latin typeface="Consolas"/>
              </a:rPr>
              <a:t> </a:t>
            </a:r>
            <a:r>
              <a:rPr lang="en-CA" sz="1600" dirty="0">
                <a:solidFill>
                  <a:srgbClr val="000000"/>
                </a:solidFill>
                <a:latin typeface="Consolas"/>
              </a:rPr>
              <a:t>mode) {</a:t>
            </a:r>
          </a:p>
          <a:p>
            <a:r>
              <a:rPr lang="en-US" sz="1600" dirty="0">
                <a:solidFill>
                  <a:srgbClr val="000000"/>
                </a:solidFill>
                <a:latin typeface="Consolas"/>
              </a:rPr>
              <a:t>  </a:t>
            </a:r>
            <a:r>
              <a:rPr lang="en-US" sz="1700" b="1" dirty="0" err="1">
                <a:solidFill>
                  <a:srgbClr val="000000"/>
                </a:solidFill>
                <a:latin typeface="Consolas"/>
              </a:rPr>
              <a:t>writeTo</a:t>
            </a:r>
            <a:r>
              <a:rPr lang="en-US" sz="1700" b="1" dirty="0">
                <a:solidFill>
                  <a:srgbClr val="000000"/>
                </a:solidFill>
                <a:latin typeface="Consolas"/>
              </a:rPr>
              <a:t>(out)</a:t>
            </a:r>
            <a:r>
              <a:rPr lang="en-US" sz="1600" dirty="0">
                <a:solidFill>
                  <a:srgbClr val="000000"/>
                </a:solidFill>
                <a:latin typeface="Consolas"/>
              </a:rPr>
              <a:t>;</a:t>
            </a:r>
          </a:p>
          <a:p>
            <a:r>
              <a:rPr lang="en-US" sz="1600" dirty="0" smtClean="0">
                <a:solidFill>
                  <a:srgbClr val="000000"/>
                </a:solidFill>
                <a:latin typeface="Consolas"/>
              </a:rPr>
              <a:t>}</a:t>
            </a:r>
            <a:endParaRPr lang="en-CA" sz="1600" b="1" dirty="0" smtClean="0">
              <a:solidFill>
                <a:srgbClr val="7F0055"/>
              </a:solidFill>
              <a:latin typeface="Consolas"/>
            </a:endParaRPr>
          </a:p>
          <a:p>
            <a:pPr lvl="0"/>
            <a:r>
              <a:rPr lang="en-CA" sz="1600" b="1" dirty="0" smtClean="0">
                <a:solidFill>
                  <a:srgbClr val="7F0055"/>
                </a:solidFill>
                <a:latin typeface="Consolas"/>
              </a:rPr>
              <a:t>public</a:t>
            </a:r>
            <a:r>
              <a:rPr lang="en-CA" sz="1600" b="1" dirty="0" smtClean="0">
                <a:solidFill>
                  <a:srgbClr val="000000"/>
                </a:solidFill>
                <a:latin typeface="Consolas"/>
              </a:rPr>
              <a:t> </a:t>
            </a:r>
            <a:r>
              <a:rPr lang="en-CA" sz="1600" b="1" dirty="0">
                <a:solidFill>
                  <a:srgbClr val="7F0055"/>
                </a:solidFill>
                <a:latin typeface="Consolas"/>
              </a:rPr>
              <a:t>void</a:t>
            </a:r>
            <a:r>
              <a:rPr lang="en-CA" sz="1600" b="1" dirty="0">
                <a:solidFill>
                  <a:srgbClr val="000000"/>
                </a:solidFill>
                <a:latin typeface="Consolas"/>
              </a:rPr>
              <a:t> </a:t>
            </a:r>
            <a:r>
              <a:rPr lang="en-CA" sz="1600" dirty="0" err="1">
                <a:solidFill>
                  <a:srgbClr val="000000"/>
                </a:solidFill>
                <a:latin typeface="Consolas"/>
              </a:rPr>
              <a:t>writeTo</a:t>
            </a:r>
            <a:r>
              <a:rPr lang="en-CA" sz="1600" dirty="0">
                <a:solidFill>
                  <a:srgbClr val="000000"/>
                </a:solidFill>
                <a:latin typeface="Consolas"/>
              </a:rPr>
              <a:t>(</a:t>
            </a:r>
            <a:r>
              <a:rPr lang="en-CA" sz="1600" b="1" dirty="0">
                <a:solidFill>
                  <a:srgbClr val="7F0055"/>
                </a:solidFill>
                <a:latin typeface="Consolas"/>
              </a:rPr>
              <a:t>final</a:t>
            </a:r>
            <a:r>
              <a:rPr lang="en-CA" sz="1600" b="1" dirty="0">
                <a:solidFill>
                  <a:srgbClr val="000000"/>
                </a:solidFill>
                <a:latin typeface="Consolas"/>
              </a:rPr>
              <a:t> </a:t>
            </a:r>
            <a:r>
              <a:rPr lang="en-CA" sz="1600" dirty="0" err="1">
                <a:solidFill>
                  <a:srgbClr val="000000"/>
                </a:solidFill>
                <a:latin typeface="Consolas"/>
              </a:rPr>
              <a:t>OutputStream</a:t>
            </a:r>
            <a:r>
              <a:rPr lang="en-CA" sz="1600" dirty="0">
                <a:solidFill>
                  <a:srgbClr val="000000"/>
                </a:solidFill>
                <a:latin typeface="Consolas"/>
              </a:rPr>
              <a:t> </a:t>
            </a:r>
            <a:r>
              <a:rPr lang="en-CA" sz="1600" dirty="0" smtClean="0">
                <a:solidFill>
                  <a:srgbClr val="000000"/>
                </a:solidFill>
                <a:latin typeface="Consolas"/>
              </a:rPr>
              <a:t>out) </a:t>
            </a:r>
            <a:r>
              <a:rPr lang="en-CA" sz="1600" dirty="0">
                <a:solidFill>
                  <a:srgbClr val="000000"/>
                </a:solidFill>
                <a:latin typeface="Consolas"/>
              </a:rPr>
              <a:t>{</a:t>
            </a:r>
          </a:p>
          <a:p>
            <a:pPr lvl="0"/>
            <a:r>
              <a:rPr lang="en-US" sz="1600" dirty="0">
                <a:solidFill>
                  <a:srgbClr val="000000"/>
                </a:solidFill>
                <a:latin typeface="Consolas"/>
              </a:rPr>
              <a:t>  </a:t>
            </a:r>
            <a:r>
              <a:rPr lang="en-US" sz="1600" dirty="0" err="1">
                <a:solidFill>
                  <a:srgbClr val="000000"/>
                </a:solidFill>
                <a:latin typeface="Consolas"/>
              </a:rPr>
              <a:t>InputStream</a:t>
            </a:r>
            <a:r>
              <a:rPr lang="en-US" sz="1600" dirty="0">
                <a:solidFill>
                  <a:srgbClr val="000000"/>
                </a:solidFill>
                <a:latin typeface="Consolas"/>
              </a:rPr>
              <a:t> in = </a:t>
            </a:r>
            <a:r>
              <a:rPr lang="en-US" sz="1600" b="1" dirty="0">
                <a:solidFill>
                  <a:srgbClr val="7F0055"/>
                </a:solidFill>
                <a:latin typeface="Consolas"/>
              </a:rPr>
              <a:t>new</a:t>
            </a:r>
            <a:r>
              <a:rPr lang="en-US" sz="1600" b="1" dirty="0">
                <a:solidFill>
                  <a:srgbClr val="000000"/>
                </a:solidFill>
                <a:latin typeface="Consolas"/>
              </a:rPr>
              <a:t> </a:t>
            </a:r>
            <a:r>
              <a:rPr lang="en-US" sz="1600" dirty="0" err="1">
                <a:solidFill>
                  <a:srgbClr val="000000"/>
                </a:solidFill>
                <a:latin typeface="Consolas"/>
              </a:rPr>
              <a:t>FileInputStream</a:t>
            </a:r>
            <a:r>
              <a:rPr lang="en-US" sz="1600" dirty="0">
                <a:solidFill>
                  <a:srgbClr val="000000"/>
                </a:solidFill>
                <a:latin typeface="Consolas"/>
              </a:rPr>
              <a:t>(</a:t>
            </a:r>
            <a:r>
              <a:rPr lang="en-US" sz="1600" b="1" dirty="0" err="1">
                <a:solidFill>
                  <a:srgbClr val="7F0055"/>
                </a:solidFill>
                <a:latin typeface="Consolas"/>
              </a:rPr>
              <a:t>this</a:t>
            </a:r>
            <a:r>
              <a:rPr lang="en-US" sz="1600" b="1" dirty="0" err="1">
                <a:solidFill>
                  <a:srgbClr val="000000"/>
                </a:solidFill>
                <a:latin typeface="Consolas"/>
              </a:rPr>
              <a:t>.</a:t>
            </a:r>
            <a:r>
              <a:rPr lang="en-US" sz="1600" dirty="0" err="1">
                <a:solidFill>
                  <a:srgbClr val="000000"/>
                </a:solidFill>
                <a:latin typeface="Consolas"/>
              </a:rPr>
              <a:t>file</a:t>
            </a:r>
            <a:r>
              <a:rPr lang="en-US" sz="1600" dirty="0">
                <a:solidFill>
                  <a:srgbClr val="000000"/>
                </a:solidFill>
                <a:latin typeface="Consolas"/>
              </a:rPr>
              <a:t>);</a:t>
            </a:r>
          </a:p>
          <a:p>
            <a:pPr lvl="0"/>
            <a:r>
              <a:rPr lang="en-US" sz="1600" b="1" dirty="0">
                <a:solidFill>
                  <a:srgbClr val="7F0055"/>
                </a:solidFill>
                <a:latin typeface="Consolas"/>
              </a:rPr>
              <a:t>  byte</a:t>
            </a:r>
            <a:r>
              <a:rPr lang="en-US" sz="1600" dirty="0">
                <a:solidFill>
                  <a:srgbClr val="000000"/>
                </a:solidFill>
                <a:latin typeface="Consolas"/>
              </a:rPr>
              <a:t>[]</a:t>
            </a:r>
            <a:r>
              <a:rPr lang="en-US" sz="1600" b="1" dirty="0">
                <a:solidFill>
                  <a:srgbClr val="000000"/>
                </a:solidFill>
                <a:latin typeface="Consolas"/>
              </a:rPr>
              <a:t> </a:t>
            </a:r>
            <a:r>
              <a:rPr lang="en-US" sz="1600" dirty="0" err="1">
                <a:solidFill>
                  <a:srgbClr val="000000"/>
                </a:solidFill>
                <a:latin typeface="Consolas"/>
              </a:rPr>
              <a:t>tmp</a:t>
            </a:r>
            <a:r>
              <a:rPr lang="en-US" sz="1600" b="1" dirty="0">
                <a:solidFill>
                  <a:srgbClr val="000000"/>
                </a:solidFill>
                <a:latin typeface="Consolas"/>
              </a:rPr>
              <a:t> = </a:t>
            </a:r>
            <a:r>
              <a:rPr lang="en-US" sz="1600" b="1" dirty="0">
                <a:solidFill>
                  <a:srgbClr val="7F0055"/>
                </a:solidFill>
                <a:latin typeface="Consolas"/>
              </a:rPr>
              <a:t>new</a:t>
            </a:r>
            <a:r>
              <a:rPr lang="en-US" sz="1600" b="1" dirty="0">
                <a:solidFill>
                  <a:srgbClr val="000000"/>
                </a:solidFill>
                <a:latin typeface="Consolas"/>
              </a:rPr>
              <a:t> </a:t>
            </a:r>
            <a:r>
              <a:rPr lang="en-US" sz="1600" b="1" dirty="0">
                <a:solidFill>
                  <a:srgbClr val="7F0055"/>
                </a:solidFill>
                <a:latin typeface="Consolas"/>
              </a:rPr>
              <a:t>byte</a:t>
            </a:r>
            <a:r>
              <a:rPr lang="en-US" sz="1600" dirty="0">
                <a:solidFill>
                  <a:srgbClr val="000000"/>
                </a:solidFill>
                <a:latin typeface="Consolas"/>
              </a:rPr>
              <a:t>[4096];</a:t>
            </a:r>
          </a:p>
          <a:p>
            <a:pPr lvl="0"/>
            <a:r>
              <a:rPr lang="en-US" sz="1600" dirty="0">
                <a:solidFill>
                  <a:srgbClr val="000000"/>
                </a:solidFill>
                <a:latin typeface="Consolas"/>
              </a:rPr>
              <a:t>  </a:t>
            </a:r>
            <a:r>
              <a:rPr lang="en-US" sz="1600" b="1" dirty="0" err="1">
                <a:solidFill>
                  <a:srgbClr val="7F0055"/>
                </a:solidFill>
                <a:latin typeface="Consolas"/>
              </a:rPr>
              <a:t>int</a:t>
            </a:r>
            <a:r>
              <a:rPr lang="en-US" sz="1600" b="1" dirty="0">
                <a:solidFill>
                  <a:srgbClr val="000000"/>
                </a:solidFill>
                <a:latin typeface="Consolas"/>
              </a:rPr>
              <a:t> </a:t>
            </a:r>
            <a:r>
              <a:rPr lang="en-US" sz="1600" dirty="0">
                <a:solidFill>
                  <a:srgbClr val="000000"/>
                </a:solidFill>
                <a:latin typeface="Consolas"/>
              </a:rPr>
              <a:t>l;</a:t>
            </a:r>
          </a:p>
          <a:p>
            <a:pPr lvl="0"/>
            <a:r>
              <a:rPr lang="en-US" sz="1600" dirty="0">
                <a:solidFill>
                  <a:srgbClr val="000000"/>
                </a:solidFill>
                <a:latin typeface="Consolas"/>
              </a:rPr>
              <a:t>  </a:t>
            </a:r>
            <a:r>
              <a:rPr lang="en-US" sz="1600" b="1" dirty="0">
                <a:solidFill>
                  <a:srgbClr val="7F0055"/>
                </a:solidFill>
                <a:latin typeface="Consolas"/>
              </a:rPr>
              <a:t>while</a:t>
            </a:r>
            <a:r>
              <a:rPr lang="en-US" sz="1600" b="1" dirty="0">
                <a:solidFill>
                  <a:srgbClr val="000000"/>
                </a:solidFill>
                <a:latin typeface="Consolas"/>
              </a:rPr>
              <a:t> </a:t>
            </a:r>
            <a:r>
              <a:rPr lang="en-US" sz="1600" dirty="0">
                <a:solidFill>
                  <a:srgbClr val="000000"/>
                </a:solidFill>
                <a:latin typeface="Consolas"/>
              </a:rPr>
              <a:t>((l = </a:t>
            </a:r>
            <a:r>
              <a:rPr lang="en-US" sz="1600" dirty="0" err="1">
                <a:solidFill>
                  <a:srgbClr val="000000"/>
                </a:solidFill>
                <a:latin typeface="Consolas"/>
              </a:rPr>
              <a:t>in.read</a:t>
            </a:r>
            <a:r>
              <a:rPr lang="en-US" sz="1600" dirty="0">
                <a:solidFill>
                  <a:srgbClr val="000000"/>
                </a:solidFill>
                <a:latin typeface="Consolas"/>
              </a:rPr>
              <a:t>(</a:t>
            </a:r>
            <a:r>
              <a:rPr lang="en-US" sz="1600" dirty="0" err="1">
                <a:solidFill>
                  <a:srgbClr val="000000"/>
                </a:solidFill>
                <a:latin typeface="Consolas"/>
              </a:rPr>
              <a:t>tmp</a:t>
            </a:r>
            <a:r>
              <a:rPr lang="en-US" sz="1600" dirty="0">
                <a:solidFill>
                  <a:srgbClr val="000000"/>
                </a:solidFill>
                <a:latin typeface="Consolas"/>
              </a:rPr>
              <a:t>)) != -1) {</a:t>
            </a:r>
          </a:p>
          <a:p>
            <a:pPr lvl="0"/>
            <a:r>
              <a:rPr lang="en-US" sz="1600" dirty="0">
                <a:solidFill>
                  <a:srgbClr val="000000"/>
                </a:solidFill>
                <a:latin typeface="Consolas"/>
              </a:rPr>
              <a:t>      </a:t>
            </a:r>
            <a:r>
              <a:rPr lang="en-US" sz="1600" dirty="0" err="1">
                <a:solidFill>
                  <a:srgbClr val="000000"/>
                </a:solidFill>
                <a:latin typeface="Consolas"/>
              </a:rPr>
              <a:t>out.write</a:t>
            </a:r>
            <a:r>
              <a:rPr lang="en-US" sz="1600" dirty="0">
                <a:solidFill>
                  <a:srgbClr val="000000"/>
                </a:solidFill>
                <a:latin typeface="Consolas"/>
              </a:rPr>
              <a:t>(</a:t>
            </a:r>
            <a:r>
              <a:rPr lang="en-US" sz="1600" dirty="0" err="1">
                <a:solidFill>
                  <a:srgbClr val="000000"/>
                </a:solidFill>
                <a:latin typeface="Consolas"/>
              </a:rPr>
              <a:t>tmp</a:t>
            </a:r>
            <a:r>
              <a:rPr lang="en-US" sz="1600" dirty="0">
                <a:solidFill>
                  <a:srgbClr val="000000"/>
                </a:solidFill>
                <a:latin typeface="Consolas"/>
              </a:rPr>
              <a:t>, 0, l);</a:t>
            </a:r>
          </a:p>
          <a:p>
            <a:pPr lvl="0"/>
            <a:r>
              <a:rPr lang="en-US" sz="1600" dirty="0">
                <a:solidFill>
                  <a:srgbClr val="000000"/>
                </a:solidFill>
                <a:latin typeface="Consolas"/>
              </a:rPr>
              <a:t>  }</a:t>
            </a:r>
          </a:p>
          <a:p>
            <a:pPr lvl="0"/>
            <a:r>
              <a:rPr lang="en-US" sz="1600" dirty="0">
                <a:solidFill>
                  <a:srgbClr val="000000"/>
                </a:solidFill>
                <a:latin typeface="Consolas"/>
              </a:rPr>
              <a:t>  </a:t>
            </a:r>
            <a:r>
              <a:rPr lang="en-US" sz="1600" dirty="0" err="1">
                <a:solidFill>
                  <a:srgbClr val="000000"/>
                </a:solidFill>
                <a:latin typeface="Consolas"/>
              </a:rPr>
              <a:t>out.flush</a:t>
            </a:r>
            <a:r>
              <a:rPr lang="en-US" sz="1600" dirty="0">
                <a:solidFill>
                  <a:srgbClr val="000000"/>
                </a:solidFill>
                <a:latin typeface="Consolas"/>
              </a:rPr>
              <a:t>();</a:t>
            </a:r>
          </a:p>
          <a:p>
            <a:pPr lvl="0"/>
            <a:r>
              <a:rPr lang="en-US" sz="1600" dirty="0" smtClean="0">
                <a:solidFill>
                  <a:srgbClr val="000000"/>
                </a:solidFill>
                <a:latin typeface="Consolas"/>
              </a:rPr>
              <a:t>}</a:t>
            </a:r>
          </a:p>
        </p:txBody>
      </p:sp>
      <p:sp>
        <p:nvSpPr>
          <p:cNvPr id="9" name="TextBox 8"/>
          <p:cNvSpPr txBox="1"/>
          <p:nvPr/>
        </p:nvSpPr>
        <p:spPr>
          <a:xfrm>
            <a:off x="6821718" y="2987660"/>
            <a:ext cx="928396" cy="369332"/>
          </a:xfrm>
          <a:prstGeom prst="rect">
            <a:avLst/>
          </a:prstGeom>
          <a:noFill/>
        </p:spPr>
        <p:txBody>
          <a:bodyPr wrap="none" rtlCol="0">
            <a:spAutoFit/>
          </a:bodyPr>
          <a:lstStyle/>
          <a:p>
            <a:r>
              <a:rPr lang="en-CA" b="1" dirty="0" smtClean="0">
                <a:solidFill>
                  <a:srgbClr val="0070C0"/>
                </a:solidFill>
              </a:rPr>
              <a:t>BEFORE</a:t>
            </a:r>
            <a:endParaRPr lang="en-US" b="1" dirty="0">
              <a:solidFill>
                <a:srgbClr val="0070C0"/>
              </a:solidFill>
            </a:endParaRPr>
          </a:p>
        </p:txBody>
      </p:sp>
      <p:sp>
        <p:nvSpPr>
          <p:cNvPr id="10" name="TextBox 9"/>
          <p:cNvSpPr txBox="1"/>
          <p:nvPr/>
        </p:nvSpPr>
        <p:spPr>
          <a:xfrm>
            <a:off x="6983444" y="6309320"/>
            <a:ext cx="785793" cy="369332"/>
          </a:xfrm>
          <a:prstGeom prst="rect">
            <a:avLst/>
          </a:prstGeom>
          <a:noFill/>
        </p:spPr>
        <p:txBody>
          <a:bodyPr wrap="none" rtlCol="0">
            <a:spAutoFit/>
          </a:bodyPr>
          <a:lstStyle/>
          <a:p>
            <a:r>
              <a:rPr lang="en-CA" b="1" dirty="0" smtClean="0">
                <a:solidFill>
                  <a:srgbClr val="0070C0"/>
                </a:solidFill>
              </a:rPr>
              <a:t>AFTER</a:t>
            </a:r>
            <a:endParaRPr lang="en-US" b="1" dirty="0">
              <a:solidFill>
                <a:srgbClr val="0070C0"/>
              </a:solidFill>
            </a:endParaRPr>
          </a:p>
        </p:txBody>
      </p:sp>
      <p:sp>
        <p:nvSpPr>
          <p:cNvPr id="11" name="Rectangle 10"/>
          <p:cNvSpPr/>
          <p:nvPr/>
        </p:nvSpPr>
        <p:spPr>
          <a:xfrm>
            <a:off x="1670065" y="4646552"/>
            <a:ext cx="5436515" cy="1723255"/>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urved Connector 18"/>
          <p:cNvCxnSpPr>
            <a:stCxn id="6" idx="3"/>
            <a:endCxn id="11" idx="3"/>
          </p:cNvCxnSpPr>
          <p:nvPr/>
        </p:nvCxnSpPr>
        <p:spPr>
          <a:xfrm>
            <a:off x="7098629" y="2168860"/>
            <a:ext cx="7951" cy="3339320"/>
          </a:xfrm>
          <a:prstGeom prst="curvedConnector3">
            <a:avLst>
              <a:gd name="adj1" fmla="val 17204465"/>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1435665" y="3388866"/>
            <a:ext cx="1359443" cy="273516"/>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ultiply 1"/>
          <p:cNvSpPr/>
          <p:nvPr/>
        </p:nvSpPr>
        <p:spPr>
          <a:xfrm>
            <a:off x="6277804" y="1001763"/>
            <a:ext cx="1008112" cy="32316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769237" y="955597"/>
            <a:ext cx="885179" cy="369332"/>
          </a:xfrm>
          <a:prstGeom prst="rect">
            <a:avLst/>
          </a:prstGeom>
          <a:noFill/>
        </p:spPr>
        <p:txBody>
          <a:bodyPr wrap="none" rtlCol="0">
            <a:spAutoFit/>
          </a:bodyPr>
          <a:lstStyle/>
          <a:p>
            <a:r>
              <a:rPr lang="en-CA" b="1" dirty="0" smtClean="0">
                <a:solidFill>
                  <a:srgbClr val="FF0000"/>
                </a:solidFill>
              </a:rPr>
              <a:t>unused</a:t>
            </a:r>
            <a:endParaRPr lang="en-US" b="1" dirty="0">
              <a:solidFill>
                <a:srgbClr val="FF0000"/>
              </a:solidFill>
            </a:endParaRPr>
          </a:p>
        </p:txBody>
      </p:sp>
    </p:spTree>
    <p:extLst>
      <p:ext uri="{BB962C8B-B14F-4D97-AF65-F5344CB8AC3E}">
        <p14:creationId xmlns:p14="http://schemas.microsoft.com/office/powerpoint/2010/main" val="12920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animBg="1"/>
      <p:bldP spid="38" grpId="0" animBg="1"/>
      <p:bldP spid="2"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0F598-AE08-4E76-B1CB-A3F95A59F8CA}" type="slidenum">
              <a:rPr lang="en-CA" smtClean="0"/>
              <a:pPr/>
              <a:t>22</a:t>
            </a:fld>
            <a:endParaRPr lang="en-CA"/>
          </a:p>
        </p:txBody>
      </p:sp>
      <p:sp>
        <p:nvSpPr>
          <p:cNvPr id="5" name="TextBox 4"/>
          <p:cNvSpPr txBox="1"/>
          <p:nvPr/>
        </p:nvSpPr>
        <p:spPr>
          <a:xfrm>
            <a:off x="1786622" y="908720"/>
            <a:ext cx="5570756" cy="2108269"/>
          </a:xfrm>
          <a:prstGeom prst="rect">
            <a:avLst/>
          </a:prstGeom>
          <a:noFill/>
          <a:ln>
            <a:solidFill>
              <a:schemeClr val="tx1"/>
            </a:solidFill>
          </a:ln>
        </p:spPr>
        <p:txBody>
          <a:bodyPr wrap="none" rtlCol="0">
            <a:spAutoFit/>
          </a:bodyPr>
          <a:lstStyle/>
          <a:p>
            <a:r>
              <a:rPr lang="en-US" sz="1600" b="1" dirty="0" smtClean="0">
                <a:solidFill>
                  <a:srgbClr val="7F0055"/>
                </a:solidFill>
                <a:latin typeface="Consolas"/>
              </a:rPr>
              <a:t>public static</a:t>
            </a:r>
            <a:r>
              <a:rPr lang="en-US" sz="1600" b="1" dirty="0" smtClean="0">
                <a:solidFill>
                  <a:srgbClr val="000000"/>
                </a:solidFill>
                <a:latin typeface="Consolas"/>
              </a:rPr>
              <a:t> </a:t>
            </a:r>
            <a:r>
              <a:rPr lang="en-US" sz="1600" dirty="0" smtClean="0">
                <a:solidFill>
                  <a:srgbClr val="000000"/>
                </a:solidFill>
                <a:latin typeface="Consolas"/>
              </a:rPr>
              <a:t>Properties </a:t>
            </a:r>
            <a:r>
              <a:rPr lang="en-US" sz="1600" i="1" dirty="0" err="1">
                <a:solidFill>
                  <a:srgbClr val="0000C0"/>
                </a:solidFill>
                <a:latin typeface="Consolas"/>
              </a:rPr>
              <a:t>fPreferences</a:t>
            </a:r>
            <a:r>
              <a:rPr lang="en-US" sz="1600" i="1" dirty="0" smtClean="0">
                <a:solidFill>
                  <a:srgbClr val="000000"/>
                </a:solidFill>
                <a:latin typeface="Consolas"/>
              </a:rPr>
              <a:t>;</a:t>
            </a:r>
          </a:p>
          <a:p>
            <a:endParaRPr lang="en-US" sz="200" dirty="0">
              <a:latin typeface="Consolas"/>
            </a:endParaRPr>
          </a:p>
          <a:p>
            <a:r>
              <a:rPr lang="en-US" sz="1600" b="1" dirty="0">
                <a:solidFill>
                  <a:srgbClr val="7F0055"/>
                </a:solidFill>
                <a:latin typeface="Consolas"/>
              </a:rPr>
              <a:t>private</a:t>
            </a:r>
            <a:r>
              <a:rPr lang="en-US" sz="1600" b="1" dirty="0">
                <a:solidFill>
                  <a:srgbClr val="000000"/>
                </a:solidFill>
                <a:latin typeface="Consolas"/>
              </a:rPr>
              <a:t> </a:t>
            </a:r>
            <a:r>
              <a:rPr lang="en-US" sz="1600" b="1" dirty="0" smtClean="0">
                <a:solidFill>
                  <a:srgbClr val="7F0055"/>
                </a:solidFill>
                <a:latin typeface="Consolas"/>
              </a:rPr>
              <a:t>static</a:t>
            </a:r>
            <a:r>
              <a:rPr lang="en-US" sz="1600" b="1" dirty="0" smtClean="0">
                <a:solidFill>
                  <a:srgbClr val="000000"/>
                </a:solidFill>
                <a:latin typeface="Consolas"/>
              </a:rPr>
              <a:t> </a:t>
            </a:r>
            <a:r>
              <a:rPr lang="en-US" sz="1600" b="1" dirty="0" smtClean="0">
                <a:solidFill>
                  <a:srgbClr val="7F0055"/>
                </a:solidFill>
                <a:latin typeface="Consolas"/>
              </a:rPr>
              <a:t>void</a:t>
            </a:r>
            <a:r>
              <a:rPr lang="en-US" sz="1600" b="1" dirty="0" smtClean="0">
                <a:solidFill>
                  <a:srgbClr val="000000"/>
                </a:solidFill>
                <a:latin typeface="Consolas"/>
              </a:rPr>
              <a:t> </a:t>
            </a:r>
            <a:r>
              <a:rPr lang="en-US" sz="1600" dirty="0" err="1">
                <a:solidFill>
                  <a:srgbClr val="000000"/>
                </a:solidFill>
                <a:latin typeface="Consolas"/>
              </a:rPr>
              <a:t>readPreferences</a:t>
            </a:r>
            <a:r>
              <a:rPr lang="en-US" sz="1600" dirty="0">
                <a:solidFill>
                  <a:srgbClr val="000000"/>
                </a:solidFill>
                <a:latin typeface="Consolas"/>
              </a:rPr>
              <a:t>() {</a:t>
            </a:r>
          </a:p>
          <a:p>
            <a:r>
              <a:rPr lang="en-US" sz="1600" dirty="0">
                <a:solidFill>
                  <a:srgbClr val="000000"/>
                </a:solidFill>
                <a:latin typeface="Consolas"/>
              </a:rPr>
              <a:t> </a:t>
            </a:r>
            <a:r>
              <a:rPr lang="en-US" sz="1600" dirty="0" smtClean="0">
                <a:solidFill>
                  <a:srgbClr val="000000"/>
                </a:solidFill>
                <a:latin typeface="Consolas"/>
              </a:rPr>
              <a:t>   </a:t>
            </a:r>
            <a:r>
              <a:rPr lang="en-US" sz="1600" i="1" dirty="0" err="1" smtClean="0">
                <a:solidFill>
                  <a:srgbClr val="0000C0"/>
                </a:solidFill>
                <a:latin typeface="Consolas"/>
              </a:rPr>
              <a:t>fPreferences</a:t>
            </a:r>
            <a:r>
              <a:rPr lang="en-US" sz="1600" dirty="0" smtClean="0">
                <a:solidFill>
                  <a:srgbClr val="0000C0"/>
                </a:solidFill>
                <a:latin typeface="Consolas"/>
              </a:rPr>
              <a:t> </a:t>
            </a:r>
            <a:r>
              <a:rPr lang="en-US" sz="1600" dirty="0" smtClean="0">
                <a:solidFill>
                  <a:srgbClr val="000000"/>
                </a:solidFill>
                <a:latin typeface="Consolas"/>
              </a:rPr>
              <a:t>= </a:t>
            </a:r>
            <a:r>
              <a:rPr lang="en-US" sz="1600" b="1" dirty="0">
                <a:solidFill>
                  <a:srgbClr val="7F0055"/>
                </a:solidFill>
                <a:latin typeface="Consolas"/>
              </a:rPr>
              <a:t>new</a:t>
            </a:r>
            <a:r>
              <a:rPr lang="en-US" sz="1600" b="1" dirty="0">
                <a:solidFill>
                  <a:srgbClr val="000000"/>
                </a:solidFill>
                <a:latin typeface="Consolas"/>
              </a:rPr>
              <a:t> </a:t>
            </a:r>
            <a:r>
              <a:rPr lang="en-US" sz="1600" dirty="0">
                <a:solidFill>
                  <a:srgbClr val="000000"/>
                </a:solidFill>
                <a:latin typeface="Consolas"/>
              </a:rPr>
              <a:t>Properties(</a:t>
            </a:r>
            <a:r>
              <a:rPr lang="en-US" sz="1600" i="1" dirty="0" err="1">
                <a:solidFill>
                  <a:srgbClr val="0000C0"/>
                </a:solidFill>
                <a:latin typeface="Consolas"/>
              </a:rPr>
              <a:t>fPreferences</a:t>
            </a:r>
            <a:r>
              <a:rPr lang="en-US" sz="1600" dirty="0">
                <a:solidFill>
                  <a:srgbClr val="000000"/>
                </a:solidFill>
                <a:latin typeface="Consolas"/>
              </a:rPr>
              <a:t>);</a:t>
            </a:r>
          </a:p>
          <a:p>
            <a:r>
              <a:rPr lang="en-US" sz="1600" i="1" dirty="0" smtClean="0">
                <a:solidFill>
                  <a:srgbClr val="0000C0"/>
                </a:solidFill>
                <a:latin typeface="Consolas"/>
              </a:rPr>
              <a:t>    </a:t>
            </a:r>
            <a:r>
              <a:rPr lang="en-US" sz="1600" i="1" dirty="0" err="1" smtClean="0">
                <a:solidFill>
                  <a:srgbClr val="0000C0"/>
                </a:solidFill>
                <a:latin typeface="Consolas"/>
              </a:rPr>
              <a:t>fPreferences</a:t>
            </a:r>
            <a:r>
              <a:rPr lang="en-US" sz="1600" dirty="0" err="1" smtClean="0">
                <a:solidFill>
                  <a:srgbClr val="000000"/>
                </a:solidFill>
                <a:latin typeface="Consolas"/>
              </a:rPr>
              <a:t>.load</a:t>
            </a:r>
            <a:r>
              <a:rPr lang="en-US" sz="1600" dirty="0" smtClean="0">
                <a:solidFill>
                  <a:srgbClr val="000000"/>
                </a:solidFill>
                <a:latin typeface="Consolas"/>
              </a:rPr>
              <a:t>(is</a:t>
            </a:r>
            <a:r>
              <a:rPr lang="en-US" sz="1600" dirty="0">
                <a:solidFill>
                  <a:srgbClr val="000000"/>
                </a:solidFill>
                <a:latin typeface="Consolas"/>
              </a:rPr>
              <a:t>);</a:t>
            </a:r>
          </a:p>
          <a:p>
            <a:r>
              <a:rPr lang="en-US" sz="1600" dirty="0">
                <a:solidFill>
                  <a:srgbClr val="000000"/>
                </a:solidFill>
                <a:latin typeface="Consolas"/>
              </a:rPr>
              <a:t>}</a:t>
            </a:r>
          </a:p>
          <a:p>
            <a:r>
              <a:rPr lang="en-CA" sz="1600" b="1" dirty="0">
                <a:solidFill>
                  <a:srgbClr val="7F0055"/>
                </a:solidFill>
                <a:latin typeface="Consolas"/>
              </a:rPr>
              <a:t>public</a:t>
            </a:r>
            <a:r>
              <a:rPr lang="en-CA" sz="1600" b="1" dirty="0">
                <a:solidFill>
                  <a:srgbClr val="000000"/>
                </a:solidFill>
                <a:latin typeface="Consolas"/>
              </a:rPr>
              <a:t> </a:t>
            </a:r>
            <a:r>
              <a:rPr lang="en-CA" sz="1600" b="1" dirty="0" smtClean="0">
                <a:solidFill>
                  <a:srgbClr val="7F0055"/>
                </a:solidFill>
                <a:latin typeface="Consolas"/>
              </a:rPr>
              <a:t>static</a:t>
            </a:r>
            <a:r>
              <a:rPr lang="en-CA" sz="1600" b="1" dirty="0" smtClean="0">
                <a:solidFill>
                  <a:srgbClr val="000000"/>
                </a:solidFill>
                <a:latin typeface="Consolas"/>
              </a:rPr>
              <a:t> </a:t>
            </a:r>
            <a:r>
              <a:rPr lang="en-CA" sz="1600" dirty="0" smtClean="0">
                <a:solidFill>
                  <a:srgbClr val="000000"/>
                </a:solidFill>
                <a:latin typeface="Consolas"/>
              </a:rPr>
              <a:t>String </a:t>
            </a:r>
            <a:r>
              <a:rPr lang="en-CA" sz="1600" dirty="0" err="1">
                <a:solidFill>
                  <a:srgbClr val="000000"/>
                </a:solidFill>
                <a:latin typeface="Consolas"/>
              </a:rPr>
              <a:t>getPreference</a:t>
            </a:r>
            <a:r>
              <a:rPr lang="en-CA" sz="1600" dirty="0">
                <a:solidFill>
                  <a:srgbClr val="000000"/>
                </a:solidFill>
                <a:latin typeface="Consolas"/>
              </a:rPr>
              <a:t>(String key) {</a:t>
            </a:r>
          </a:p>
          <a:p>
            <a:r>
              <a:rPr lang="en-US" sz="1600" dirty="0">
                <a:solidFill>
                  <a:srgbClr val="000000"/>
                </a:solidFill>
                <a:latin typeface="Consolas"/>
              </a:rPr>
              <a:t> </a:t>
            </a:r>
            <a:r>
              <a:rPr lang="en-US" sz="1600" dirty="0" smtClean="0">
                <a:solidFill>
                  <a:srgbClr val="000000"/>
                </a:solidFill>
                <a:latin typeface="Consolas"/>
              </a:rPr>
              <a:t>   </a:t>
            </a:r>
            <a:r>
              <a:rPr lang="en-US" sz="1600" b="1" dirty="0" smtClean="0">
                <a:solidFill>
                  <a:srgbClr val="7F0055"/>
                </a:solidFill>
                <a:latin typeface="Consolas"/>
              </a:rPr>
              <a:t>return</a:t>
            </a:r>
            <a:r>
              <a:rPr lang="en-US" sz="1600" b="1" dirty="0" smtClean="0">
                <a:solidFill>
                  <a:srgbClr val="000000"/>
                </a:solidFill>
                <a:latin typeface="Consolas"/>
              </a:rPr>
              <a:t> </a:t>
            </a:r>
            <a:r>
              <a:rPr lang="en-US" sz="1600" i="1" dirty="0" err="1">
                <a:solidFill>
                  <a:srgbClr val="0000C0"/>
                </a:solidFill>
                <a:latin typeface="Consolas"/>
              </a:rPr>
              <a:t>fPreferences</a:t>
            </a:r>
            <a:r>
              <a:rPr lang="en-US" sz="1600" dirty="0" err="1">
                <a:solidFill>
                  <a:srgbClr val="000000"/>
                </a:solidFill>
                <a:latin typeface="Consolas"/>
              </a:rPr>
              <a:t>.getProperty</a:t>
            </a:r>
            <a:r>
              <a:rPr lang="en-US" sz="1600" dirty="0">
                <a:solidFill>
                  <a:srgbClr val="000000"/>
                </a:solidFill>
                <a:latin typeface="Consolas"/>
              </a:rPr>
              <a:t>(key);</a:t>
            </a:r>
          </a:p>
          <a:p>
            <a:r>
              <a:rPr lang="en-US" sz="1600" dirty="0" smtClean="0">
                <a:solidFill>
                  <a:srgbClr val="000000"/>
                </a:solidFill>
                <a:latin typeface="Consolas"/>
              </a:rPr>
              <a:t>}</a:t>
            </a:r>
            <a:endParaRPr lang="en-US" sz="1600" dirty="0"/>
          </a:p>
        </p:txBody>
      </p:sp>
      <p:sp>
        <p:nvSpPr>
          <p:cNvPr id="7" name="Rectangle 6"/>
          <p:cNvSpPr/>
          <p:nvPr/>
        </p:nvSpPr>
        <p:spPr>
          <a:xfrm>
            <a:off x="107504" y="188640"/>
            <a:ext cx="8928992" cy="646331"/>
          </a:xfrm>
          <a:prstGeom prst="rect">
            <a:avLst/>
          </a:prstGeom>
        </p:spPr>
        <p:txBody>
          <a:bodyPr wrap="square">
            <a:spAutoFit/>
          </a:bodyPr>
          <a:lstStyle/>
          <a:p>
            <a:pPr algn="ctr"/>
            <a:r>
              <a:rPr lang="en-CA" sz="3600" dirty="0" smtClean="0"/>
              <a:t>Encapsulate Field</a:t>
            </a:r>
            <a:endParaRPr lang="en-CA" sz="3600" dirty="0"/>
          </a:p>
        </p:txBody>
      </p:sp>
      <p:sp>
        <p:nvSpPr>
          <p:cNvPr id="8" name="TextBox 7"/>
          <p:cNvSpPr txBox="1"/>
          <p:nvPr/>
        </p:nvSpPr>
        <p:spPr>
          <a:xfrm>
            <a:off x="1001151" y="3124993"/>
            <a:ext cx="7141699" cy="3616375"/>
          </a:xfrm>
          <a:prstGeom prst="rect">
            <a:avLst/>
          </a:prstGeom>
          <a:noFill/>
          <a:ln>
            <a:solidFill>
              <a:schemeClr val="tx1"/>
            </a:solidFill>
          </a:ln>
        </p:spPr>
        <p:txBody>
          <a:bodyPr wrap="none" rtlCol="0">
            <a:spAutoFit/>
          </a:bodyPr>
          <a:lstStyle/>
          <a:p>
            <a:r>
              <a:rPr lang="en-US" sz="1600" b="1" dirty="0">
                <a:solidFill>
                  <a:srgbClr val="7F0055"/>
                </a:solidFill>
                <a:latin typeface="Consolas"/>
              </a:rPr>
              <a:t>private</a:t>
            </a:r>
            <a:r>
              <a:rPr lang="en-US" sz="1600" b="1" dirty="0">
                <a:solidFill>
                  <a:srgbClr val="000000"/>
                </a:solidFill>
                <a:latin typeface="Consolas"/>
              </a:rPr>
              <a:t> </a:t>
            </a:r>
            <a:r>
              <a:rPr lang="en-US" sz="1600" b="1" dirty="0">
                <a:solidFill>
                  <a:srgbClr val="7F0055"/>
                </a:solidFill>
                <a:latin typeface="Consolas"/>
              </a:rPr>
              <a:t>static</a:t>
            </a:r>
            <a:r>
              <a:rPr lang="en-US" sz="1600" b="1" dirty="0">
                <a:solidFill>
                  <a:srgbClr val="000000"/>
                </a:solidFill>
                <a:latin typeface="Consolas"/>
              </a:rPr>
              <a:t> </a:t>
            </a:r>
            <a:r>
              <a:rPr lang="en-US" sz="1600" dirty="0">
                <a:solidFill>
                  <a:srgbClr val="000000"/>
                </a:solidFill>
                <a:latin typeface="Consolas"/>
              </a:rPr>
              <a:t>Properties </a:t>
            </a:r>
            <a:r>
              <a:rPr lang="en-US" sz="1600" i="1" dirty="0" err="1">
                <a:solidFill>
                  <a:srgbClr val="0000C0"/>
                </a:solidFill>
                <a:latin typeface="Consolas"/>
              </a:rPr>
              <a:t>fPreferences</a:t>
            </a:r>
            <a:r>
              <a:rPr lang="en-US" sz="1600" i="1" dirty="0" smtClean="0">
                <a:solidFill>
                  <a:srgbClr val="000000"/>
                </a:solidFill>
                <a:latin typeface="Consolas"/>
              </a:rPr>
              <a:t>;</a:t>
            </a:r>
          </a:p>
          <a:p>
            <a:endParaRPr lang="en-US" sz="200" dirty="0">
              <a:latin typeface="Consolas"/>
            </a:endParaRPr>
          </a:p>
          <a:p>
            <a:r>
              <a:rPr lang="en-US" sz="1600" b="1" dirty="0">
                <a:solidFill>
                  <a:srgbClr val="7F0055"/>
                </a:solidFill>
                <a:latin typeface="Consolas"/>
              </a:rPr>
              <a:t>private</a:t>
            </a:r>
            <a:r>
              <a:rPr lang="en-US" sz="1600" b="1" dirty="0">
                <a:solidFill>
                  <a:srgbClr val="000000"/>
                </a:solidFill>
                <a:latin typeface="Consolas"/>
              </a:rPr>
              <a:t> </a:t>
            </a:r>
            <a:r>
              <a:rPr lang="en-US" sz="1600" b="1" dirty="0">
                <a:solidFill>
                  <a:srgbClr val="7F0055"/>
                </a:solidFill>
                <a:latin typeface="Consolas"/>
              </a:rPr>
              <a:t>static</a:t>
            </a:r>
            <a:r>
              <a:rPr lang="en-US" sz="1600" b="1" dirty="0">
                <a:solidFill>
                  <a:srgbClr val="000000"/>
                </a:solidFill>
                <a:latin typeface="Consolas"/>
              </a:rPr>
              <a:t> </a:t>
            </a:r>
            <a:r>
              <a:rPr lang="en-US" sz="1600" b="1" dirty="0">
                <a:solidFill>
                  <a:srgbClr val="7F0055"/>
                </a:solidFill>
                <a:latin typeface="Consolas"/>
              </a:rPr>
              <a:t>void</a:t>
            </a:r>
            <a:r>
              <a:rPr lang="en-US" sz="1600" b="1" dirty="0">
                <a:solidFill>
                  <a:srgbClr val="000000"/>
                </a:solidFill>
                <a:latin typeface="Consolas"/>
              </a:rPr>
              <a:t> </a:t>
            </a:r>
            <a:r>
              <a:rPr lang="en-US" sz="1600" dirty="0" err="1">
                <a:solidFill>
                  <a:srgbClr val="000000"/>
                </a:solidFill>
                <a:latin typeface="Consolas"/>
              </a:rPr>
              <a:t>readPreferences</a:t>
            </a:r>
            <a:r>
              <a:rPr lang="en-US" sz="1600" dirty="0">
                <a:solidFill>
                  <a:srgbClr val="000000"/>
                </a:solidFill>
                <a:latin typeface="Consolas"/>
              </a:rPr>
              <a:t>() {</a:t>
            </a:r>
          </a:p>
          <a:p>
            <a:r>
              <a:rPr lang="en-US" sz="1600" dirty="0" smtClean="0">
                <a:solidFill>
                  <a:srgbClr val="000000"/>
                </a:solidFill>
                <a:latin typeface="Consolas"/>
              </a:rPr>
              <a:t>    </a:t>
            </a:r>
            <a:r>
              <a:rPr lang="en-US" sz="1700" b="1" dirty="0" err="1" smtClean="0">
                <a:solidFill>
                  <a:srgbClr val="000000"/>
                </a:solidFill>
                <a:latin typeface="Consolas"/>
              </a:rPr>
              <a:t>setPreferences</a:t>
            </a:r>
            <a:r>
              <a:rPr lang="en-US" sz="1700" b="1" dirty="0" smtClean="0">
                <a:solidFill>
                  <a:srgbClr val="000000"/>
                </a:solidFill>
                <a:latin typeface="Consolas"/>
              </a:rPr>
              <a:t>(</a:t>
            </a:r>
            <a:r>
              <a:rPr lang="en-US" sz="1600" b="1" dirty="0" smtClean="0">
                <a:solidFill>
                  <a:srgbClr val="7F0055"/>
                </a:solidFill>
                <a:latin typeface="Consolas"/>
              </a:rPr>
              <a:t>new</a:t>
            </a:r>
            <a:r>
              <a:rPr lang="en-US" sz="1600" b="1" dirty="0" smtClean="0">
                <a:solidFill>
                  <a:srgbClr val="000000"/>
                </a:solidFill>
                <a:latin typeface="Consolas"/>
              </a:rPr>
              <a:t> </a:t>
            </a:r>
            <a:r>
              <a:rPr lang="en-US" sz="1600" dirty="0">
                <a:solidFill>
                  <a:srgbClr val="000000"/>
                </a:solidFill>
                <a:latin typeface="Consolas"/>
              </a:rPr>
              <a:t>Properties(</a:t>
            </a:r>
            <a:r>
              <a:rPr lang="en-US" sz="1700" b="1" dirty="0" err="1">
                <a:solidFill>
                  <a:srgbClr val="000000"/>
                </a:solidFill>
                <a:latin typeface="Consolas"/>
              </a:rPr>
              <a:t>getPreferences</a:t>
            </a:r>
            <a:r>
              <a:rPr lang="en-US" sz="1700" b="1" dirty="0">
                <a:solidFill>
                  <a:srgbClr val="000000"/>
                </a:solidFill>
                <a:latin typeface="Consolas"/>
              </a:rPr>
              <a:t>()</a:t>
            </a:r>
            <a:r>
              <a:rPr lang="en-US" sz="1600" dirty="0">
                <a:solidFill>
                  <a:srgbClr val="000000"/>
                </a:solidFill>
                <a:latin typeface="Consolas"/>
              </a:rPr>
              <a:t>)</a:t>
            </a:r>
            <a:r>
              <a:rPr lang="en-US" sz="1700" b="1" dirty="0">
                <a:solidFill>
                  <a:srgbClr val="000000"/>
                </a:solidFill>
                <a:latin typeface="Consolas"/>
              </a:rPr>
              <a:t>)</a:t>
            </a:r>
            <a:r>
              <a:rPr lang="en-US" sz="1600" dirty="0">
                <a:solidFill>
                  <a:srgbClr val="000000"/>
                </a:solidFill>
                <a:latin typeface="Consolas"/>
              </a:rPr>
              <a:t>;</a:t>
            </a:r>
          </a:p>
          <a:p>
            <a:r>
              <a:rPr lang="en-US" sz="1600" dirty="0" smtClean="0">
                <a:solidFill>
                  <a:srgbClr val="000000"/>
                </a:solidFill>
                <a:latin typeface="Consolas"/>
              </a:rPr>
              <a:t>    </a:t>
            </a:r>
            <a:r>
              <a:rPr lang="en-US" sz="1700" b="1" dirty="0" err="1" smtClean="0">
                <a:solidFill>
                  <a:srgbClr val="000000"/>
                </a:solidFill>
                <a:latin typeface="Consolas"/>
              </a:rPr>
              <a:t>getPreferences</a:t>
            </a:r>
            <a:r>
              <a:rPr lang="en-US" sz="1700" b="1" dirty="0">
                <a:solidFill>
                  <a:srgbClr val="000000"/>
                </a:solidFill>
                <a:latin typeface="Consolas"/>
              </a:rPr>
              <a:t>()</a:t>
            </a:r>
            <a:r>
              <a:rPr lang="en-US" sz="1600" dirty="0">
                <a:solidFill>
                  <a:srgbClr val="000000"/>
                </a:solidFill>
                <a:latin typeface="Consolas"/>
              </a:rPr>
              <a:t>.load(is);</a:t>
            </a:r>
          </a:p>
          <a:p>
            <a:r>
              <a:rPr lang="en-US" sz="1600" dirty="0">
                <a:solidFill>
                  <a:srgbClr val="000000"/>
                </a:solidFill>
                <a:latin typeface="Consolas"/>
              </a:rPr>
              <a:t>}</a:t>
            </a:r>
          </a:p>
          <a:p>
            <a:r>
              <a:rPr lang="en-CA" sz="1600" b="1" dirty="0">
                <a:solidFill>
                  <a:srgbClr val="7F0055"/>
                </a:solidFill>
                <a:latin typeface="Consolas"/>
              </a:rPr>
              <a:t>public</a:t>
            </a:r>
            <a:r>
              <a:rPr lang="en-CA" sz="1600" b="1" dirty="0">
                <a:solidFill>
                  <a:srgbClr val="000000"/>
                </a:solidFill>
                <a:latin typeface="Consolas"/>
              </a:rPr>
              <a:t> </a:t>
            </a:r>
            <a:r>
              <a:rPr lang="en-CA" sz="1600" b="1" dirty="0">
                <a:solidFill>
                  <a:srgbClr val="7F0055"/>
                </a:solidFill>
                <a:latin typeface="Consolas"/>
              </a:rPr>
              <a:t>static</a:t>
            </a:r>
            <a:r>
              <a:rPr lang="en-CA" sz="1600" b="1" dirty="0">
                <a:solidFill>
                  <a:srgbClr val="000000"/>
                </a:solidFill>
                <a:latin typeface="Consolas"/>
              </a:rPr>
              <a:t> </a:t>
            </a:r>
            <a:r>
              <a:rPr lang="en-CA" sz="1600" dirty="0">
                <a:solidFill>
                  <a:srgbClr val="000000"/>
                </a:solidFill>
                <a:latin typeface="Consolas"/>
              </a:rPr>
              <a:t>String </a:t>
            </a:r>
            <a:r>
              <a:rPr lang="en-CA" sz="1600" dirty="0" err="1">
                <a:solidFill>
                  <a:srgbClr val="000000"/>
                </a:solidFill>
                <a:latin typeface="Consolas"/>
              </a:rPr>
              <a:t>getPreference</a:t>
            </a:r>
            <a:r>
              <a:rPr lang="en-CA" sz="1600" dirty="0">
                <a:solidFill>
                  <a:srgbClr val="000000"/>
                </a:solidFill>
                <a:latin typeface="Consolas"/>
              </a:rPr>
              <a:t>(String key) {</a:t>
            </a:r>
          </a:p>
          <a:p>
            <a:r>
              <a:rPr lang="en-US" sz="1600" dirty="0">
                <a:solidFill>
                  <a:srgbClr val="000000"/>
                </a:solidFill>
                <a:latin typeface="Consolas"/>
              </a:rPr>
              <a:t> </a:t>
            </a:r>
            <a:r>
              <a:rPr lang="en-US" sz="1600" dirty="0" smtClean="0">
                <a:solidFill>
                  <a:srgbClr val="000000"/>
                </a:solidFill>
                <a:latin typeface="Consolas"/>
              </a:rPr>
              <a:t>   </a:t>
            </a:r>
            <a:r>
              <a:rPr lang="en-US" sz="1600" b="1" dirty="0" smtClean="0">
                <a:solidFill>
                  <a:srgbClr val="7F0055"/>
                </a:solidFill>
                <a:latin typeface="Consolas"/>
              </a:rPr>
              <a:t>return</a:t>
            </a:r>
            <a:r>
              <a:rPr lang="en-US" sz="1600" b="1" dirty="0" smtClean="0">
                <a:solidFill>
                  <a:srgbClr val="000000"/>
                </a:solidFill>
                <a:latin typeface="Consolas"/>
              </a:rPr>
              <a:t> </a:t>
            </a:r>
            <a:r>
              <a:rPr lang="en-US" sz="1700" b="1" dirty="0" err="1">
                <a:solidFill>
                  <a:srgbClr val="000000"/>
                </a:solidFill>
                <a:latin typeface="Consolas"/>
              </a:rPr>
              <a:t>getPreferences</a:t>
            </a:r>
            <a:r>
              <a:rPr lang="en-US" sz="1700" b="1" dirty="0">
                <a:solidFill>
                  <a:srgbClr val="000000"/>
                </a:solidFill>
                <a:latin typeface="Consolas"/>
              </a:rPr>
              <a:t>()</a:t>
            </a:r>
            <a:r>
              <a:rPr lang="en-US" sz="1600" dirty="0">
                <a:solidFill>
                  <a:srgbClr val="000000"/>
                </a:solidFill>
                <a:latin typeface="Consolas"/>
              </a:rPr>
              <a:t>.</a:t>
            </a:r>
            <a:r>
              <a:rPr lang="en-US" sz="1600" dirty="0" err="1">
                <a:solidFill>
                  <a:srgbClr val="000000"/>
                </a:solidFill>
                <a:latin typeface="Consolas"/>
              </a:rPr>
              <a:t>getProperty</a:t>
            </a:r>
            <a:r>
              <a:rPr lang="en-US" sz="1600" dirty="0">
                <a:solidFill>
                  <a:srgbClr val="000000"/>
                </a:solidFill>
                <a:latin typeface="Consolas"/>
              </a:rPr>
              <a:t>(key);</a:t>
            </a:r>
          </a:p>
          <a:p>
            <a:r>
              <a:rPr lang="en-US" sz="1600" dirty="0" smtClean="0">
                <a:solidFill>
                  <a:srgbClr val="000000"/>
                </a:solidFill>
                <a:latin typeface="Consolas"/>
              </a:rPr>
              <a:t>}</a:t>
            </a:r>
          </a:p>
          <a:p>
            <a:r>
              <a:rPr lang="en-CA" sz="1600" b="1" dirty="0">
                <a:solidFill>
                  <a:srgbClr val="7F0055"/>
                </a:solidFill>
                <a:latin typeface="Consolas"/>
              </a:rPr>
              <a:t>protected</a:t>
            </a:r>
            <a:r>
              <a:rPr lang="en-CA" sz="1600" b="1" dirty="0">
                <a:solidFill>
                  <a:srgbClr val="000000"/>
                </a:solidFill>
                <a:latin typeface="Consolas"/>
              </a:rPr>
              <a:t> </a:t>
            </a:r>
            <a:r>
              <a:rPr lang="en-CA" sz="1600" b="1" dirty="0">
                <a:solidFill>
                  <a:srgbClr val="7F0055"/>
                </a:solidFill>
                <a:latin typeface="Consolas"/>
              </a:rPr>
              <a:t>static</a:t>
            </a:r>
            <a:r>
              <a:rPr lang="en-CA" sz="1600" b="1" dirty="0">
                <a:solidFill>
                  <a:srgbClr val="000000"/>
                </a:solidFill>
                <a:latin typeface="Consolas"/>
              </a:rPr>
              <a:t> </a:t>
            </a:r>
            <a:r>
              <a:rPr lang="en-CA" sz="1600" b="1" dirty="0">
                <a:solidFill>
                  <a:srgbClr val="7F0055"/>
                </a:solidFill>
                <a:latin typeface="Consolas"/>
              </a:rPr>
              <a:t>void</a:t>
            </a:r>
            <a:r>
              <a:rPr lang="en-CA" sz="1600" b="1" dirty="0">
                <a:solidFill>
                  <a:srgbClr val="000000"/>
                </a:solidFill>
                <a:latin typeface="Consolas"/>
              </a:rPr>
              <a:t> </a:t>
            </a:r>
            <a:r>
              <a:rPr lang="en-CA" sz="1600" dirty="0" err="1">
                <a:solidFill>
                  <a:srgbClr val="000000"/>
                </a:solidFill>
                <a:latin typeface="Consolas"/>
              </a:rPr>
              <a:t>setPreferences</a:t>
            </a:r>
            <a:r>
              <a:rPr lang="en-CA" sz="1600" dirty="0">
                <a:solidFill>
                  <a:srgbClr val="000000"/>
                </a:solidFill>
                <a:latin typeface="Consolas"/>
              </a:rPr>
              <a:t>(Properties preferences) {</a:t>
            </a:r>
          </a:p>
          <a:p>
            <a:r>
              <a:rPr lang="en-US" sz="1600" i="1" dirty="0" smtClean="0">
                <a:solidFill>
                  <a:srgbClr val="0000C0"/>
                </a:solidFill>
                <a:latin typeface="Consolas"/>
              </a:rPr>
              <a:t>    </a:t>
            </a:r>
            <a:r>
              <a:rPr lang="en-US" sz="1600" i="1" dirty="0" err="1" smtClean="0">
                <a:solidFill>
                  <a:srgbClr val="0000C0"/>
                </a:solidFill>
                <a:latin typeface="Consolas"/>
              </a:rPr>
              <a:t>fPreferences</a:t>
            </a:r>
            <a:r>
              <a:rPr lang="en-US" sz="1600" dirty="0" smtClean="0">
                <a:solidFill>
                  <a:srgbClr val="000000"/>
                </a:solidFill>
                <a:latin typeface="Consolas"/>
              </a:rPr>
              <a:t> </a:t>
            </a:r>
            <a:r>
              <a:rPr lang="en-US" sz="1600" dirty="0">
                <a:solidFill>
                  <a:srgbClr val="000000"/>
                </a:solidFill>
                <a:latin typeface="Consolas"/>
              </a:rPr>
              <a:t>= preferences;</a:t>
            </a:r>
          </a:p>
          <a:p>
            <a:r>
              <a:rPr lang="en-US" sz="1600" dirty="0" smtClean="0">
                <a:solidFill>
                  <a:srgbClr val="000000"/>
                </a:solidFill>
                <a:latin typeface="Consolas"/>
              </a:rPr>
              <a:t>}</a:t>
            </a:r>
          </a:p>
          <a:p>
            <a:r>
              <a:rPr lang="en-US" sz="1600" b="1" dirty="0">
                <a:solidFill>
                  <a:srgbClr val="7F0055"/>
                </a:solidFill>
                <a:latin typeface="Consolas"/>
              </a:rPr>
              <a:t>protected</a:t>
            </a:r>
            <a:r>
              <a:rPr lang="en-US" sz="1600" b="1" dirty="0">
                <a:solidFill>
                  <a:srgbClr val="000000"/>
                </a:solidFill>
                <a:latin typeface="Consolas"/>
              </a:rPr>
              <a:t> </a:t>
            </a:r>
            <a:r>
              <a:rPr lang="en-US" sz="1600" b="1" dirty="0">
                <a:solidFill>
                  <a:srgbClr val="7F0055"/>
                </a:solidFill>
                <a:latin typeface="Consolas"/>
              </a:rPr>
              <a:t>static</a:t>
            </a:r>
            <a:r>
              <a:rPr lang="en-US" sz="1600" b="1" dirty="0">
                <a:solidFill>
                  <a:srgbClr val="000000"/>
                </a:solidFill>
                <a:latin typeface="Consolas"/>
              </a:rPr>
              <a:t> </a:t>
            </a:r>
            <a:r>
              <a:rPr lang="en-US" sz="1600" dirty="0">
                <a:solidFill>
                  <a:srgbClr val="000000"/>
                </a:solidFill>
                <a:latin typeface="Consolas"/>
              </a:rPr>
              <a:t>Properties </a:t>
            </a:r>
            <a:r>
              <a:rPr lang="en-US" sz="1600" dirty="0" err="1">
                <a:solidFill>
                  <a:srgbClr val="000000"/>
                </a:solidFill>
                <a:latin typeface="Consolas"/>
              </a:rPr>
              <a:t>getPreferences</a:t>
            </a:r>
            <a:r>
              <a:rPr lang="en-US" sz="1600" dirty="0">
                <a:solidFill>
                  <a:srgbClr val="000000"/>
                </a:solidFill>
                <a:latin typeface="Consolas"/>
              </a:rPr>
              <a:t>() {</a:t>
            </a:r>
          </a:p>
          <a:p>
            <a:r>
              <a:rPr lang="en-US" sz="1600" b="1" dirty="0" smtClean="0">
                <a:solidFill>
                  <a:srgbClr val="7F0055"/>
                </a:solidFill>
                <a:latin typeface="Consolas"/>
              </a:rPr>
              <a:t>    return</a:t>
            </a:r>
            <a:r>
              <a:rPr lang="en-US" sz="1600" b="1" dirty="0" smtClean="0">
                <a:solidFill>
                  <a:srgbClr val="000000"/>
                </a:solidFill>
                <a:latin typeface="Consolas"/>
              </a:rPr>
              <a:t> </a:t>
            </a:r>
            <a:r>
              <a:rPr lang="en-US" sz="1600" i="1" dirty="0" err="1">
                <a:solidFill>
                  <a:srgbClr val="0000C0"/>
                </a:solidFill>
                <a:latin typeface="Consolas"/>
              </a:rPr>
              <a:t>fPreferences</a:t>
            </a:r>
            <a:r>
              <a:rPr lang="en-US" sz="1600" dirty="0">
                <a:solidFill>
                  <a:srgbClr val="000000"/>
                </a:solidFill>
                <a:latin typeface="Consolas"/>
              </a:rPr>
              <a:t>;</a:t>
            </a:r>
          </a:p>
          <a:p>
            <a:r>
              <a:rPr lang="en-US" sz="1600" dirty="0">
                <a:solidFill>
                  <a:srgbClr val="000000"/>
                </a:solidFill>
                <a:latin typeface="Consolas"/>
              </a:rPr>
              <a:t>}</a:t>
            </a:r>
            <a:endParaRPr lang="en-US" sz="1600" dirty="0"/>
          </a:p>
        </p:txBody>
      </p:sp>
      <p:sp>
        <p:nvSpPr>
          <p:cNvPr id="9" name="TextBox 8"/>
          <p:cNvSpPr txBox="1"/>
          <p:nvPr/>
        </p:nvSpPr>
        <p:spPr>
          <a:xfrm>
            <a:off x="6458211" y="2647657"/>
            <a:ext cx="928396" cy="369332"/>
          </a:xfrm>
          <a:prstGeom prst="rect">
            <a:avLst/>
          </a:prstGeom>
          <a:noFill/>
        </p:spPr>
        <p:txBody>
          <a:bodyPr wrap="none" rtlCol="0">
            <a:spAutoFit/>
          </a:bodyPr>
          <a:lstStyle/>
          <a:p>
            <a:r>
              <a:rPr lang="en-CA" b="1" dirty="0" smtClean="0">
                <a:solidFill>
                  <a:srgbClr val="0070C0"/>
                </a:solidFill>
              </a:rPr>
              <a:t>BEFORE</a:t>
            </a:r>
            <a:endParaRPr lang="en-US" b="1" dirty="0">
              <a:solidFill>
                <a:srgbClr val="0070C0"/>
              </a:solidFill>
            </a:endParaRPr>
          </a:p>
        </p:txBody>
      </p:sp>
      <p:sp>
        <p:nvSpPr>
          <p:cNvPr id="10" name="TextBox 9"/>
          <p:cNvSpPr txBox="1"/>
          <p:nvPr/>
        </p:nvSpPr>
        <p:spPr>
          <a:xfrm>
            <a:off x="7373884" y="6386891"/>
            <a:ext cx="785793" cy="369332"/>
          </a:xfrm>
          <a:prstGeom prst="rect">
            <a:avLst/>
          </a:prstGeom>
          <a:noFill/>
        </p:spPr>
        <p:txBody>
          <a:bodyPr wrap="none" rtlCol="0">
            <a:spAutoFit/>
          </a:bodyPr>
          <a:lstStyle/>
          <a:p>
            <a:r>
              <a:rPr lang="en-CA" b="1" dirty="0" smtClean="0">
                <a:solidFill>
                  <a:srgbClr val="0070C0"/>
                </a:solidFill>
              </a:rPr>
              <a:t>AFTER</a:t>
            </a:r>
            <a:endParaRPr lang="en-US" b="1" dirty="0">
              <a:solidFill>
                <a:srgbClr val="0070C0"/>
              </a:solidFill>
            </a:endParaRPr>
          </a:p>
        </p:txBody>
      </p:sp>
      <p:sp>
        <p:nvSpPr>
          <p:cNvPr id="13" name="Rectangle 12"/>
          <p:cNvSpPr/>
          <p:nvPr/>
        </p:nvSpPr>
        <p:spPr>
          <a:xfrm>
            <a:off x="2248418" y="1461402"/>
            <a:ext cx="1675509"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64998" y="5445224"/>
            <a:ext cx="1766842"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a:stCxn id="13" idx="1"/>
            <a:endCxn id="14" idx="1"/>
          </p:cNvCxnSpPr>
          <p:nvPr/>
        </p:nvCxnSpPr>
        <p:spPr>
          <a:xfrm rot="10800000" flipV="1">
            <a:off x="1364998" y="1605418"/>
            <a:ext cx="883420" cy="3983822"/>
          </a:xfrm>
          <a:prstGeom prst="curvedConnector3">
            <a:avLst>
              <a:gd name="adj1" fmla="val 22535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43608" y="3165643"/>
            <a:ext cx="883421"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62071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animBg="1"/>
      <p:bldP spid="14"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0F598-AE08-4E76-B1CB-A3F95A59F8CA}" type="slidenum">
              <a:rPr lang="en-CA" smtClean="0"/>
              <a:pPr/>
              <a:t>23</a:t>
            </a:fld>
            <a:endParaRPr lang="en-CA"/>
          </a:p>
        </p:txBody>
      </p:sp>
      <p:sp>
        <p:nvSpPr>
          <p:cNvPr id="5" name="TextBox 4"/>
          <p:cNvSpPr txBox="1"/>
          <p:nvPr/>
        </p:nvSpPr>
        <p:spPr>
          <a:xfrm>
            <a:off x="103469" y="1397675"/>
            <a:ext cx="8937062" cy="923330"/>
          </a:xfrm>
          <a:prstGeom prst="rect">
            <a:avLst/>
          </a:prstGeom>
          <a:noFill/>
          <a:ln>
            <a:solidFill>
              <a:schemeClr val="tx1"/>
            </a:solidFill>
          </a:ln>
        </p:spPr>
        <p:txBody>
          <a:bodyPr wrap="none" rtlCol="0">
            <a:spAutoFit/>
          </a:bodyPr>
          <a:lstStyle/>
          <a:p>
            <a:r>
              <a:rPr lang="en-US" sz="1600" b="1" dirty="0">
                <a:solidFill>
                  <a:srgbClr val="7F0055"/>
                </a:solidFill>
                <a:latin typeface="Consolas"/>
              </a:rPr>
              <a:t>public</a:t>
            </a:r>
            <a:r>
              <a:rPr lang="en-US" sz="1600" b="1" dirty="0">
                <a:solidFill>
                  <a:srgbClr val="000000"/>
                </a:solidFill>
                <a:latin typeface="Consolas"/>
              </a:rPr>
              <a:t> </a:t>
            </a:r>
            <a:r>
              <a:rPr lang="en-US" sz="1600" b="1" dirty="0" err="1">
                <a:solidFill>
                  <a:srgbClr val="7F0055"/>
                </a:solidFill>
                <a:latin typeface="Consolas"/>
              </a:rPr>
              <a:t>boolean</a:t>
            </a:r>
            <a:r>
              <a:rPr lang="en-US" sz="1600" b="1" dirty="0">
                <a:solidFill>
                  <a:srgbClr val="000000"/>
                </a:solidFill>
                <a:latin typeface="Consolas"/>
              </a:rPr>
              <a:t> </a:t>
            </a:r>
            <a:r>
              <a:rPr lang="en-US" sz="1600" dirty="0" err="1">
                <a:solidFill>
                  <a:srgbClr val="000000"/>
                </a:solidFill>
                <a:latin typeface="Consolas"/>
              </a:rPr>
              <a:t>isShadowedBy</a:t>
            </a:r>
            <a:r>
              <a:rPr lang="en-US" sz="1600" dirty="0">
                <a:solidFill>
                  <a:srgbClr val="000000"/>
                </a:solidFill>
                <a:latin typeface="Consolas"/>
              </a:rPr>
              <a:t>(</a:t>
            </a:r>
            <a:r>
              <a:rPr lang="en-US" sz="1600" dirty="0" err="1">
                <a:solidFill>
                  <a:srgbClr val="000000"/>
                </a:solidFill>
                <a:latin typeface="Consolas"/>
              </a:rPr>
              <a:t>FrameworkField</a:t>
            </a:r>
            <a:r>
              <a:rPr lang="en-US" sz="1600" dirty="0">
                <a:solidFill>
                  <a:srgbClr val="000000"/>
                </a:solidFill>
                <a:latin typeface="Consolas"/>
              </a:rPr>
              <a:t> </a:t>
            </a:r>
            <a:r>
              <a:rPr lang="en-US" sz="1600" dirty="0" err="1">
                <a:solidFill>
                  <a:srgbClr val="000000"/>
                </a:solidFill>
                <a:latin typeface="Consolas"/>
              </a:rPr>
              <a:t>otherMember</a:t>
            </a:r>
            <a:r>
              <a:rPr lang="en-US" sz="1600" dirty="0">
                <a:solidFill>
                  <a:srgbClr val="000000"/>
                </a:solidFill>
                <a:latin typeface="Consolas"/>
              </a:rPr>
              <a:t>) </a:t>
            </a:r>
            <a:r>
              <a:rPr lang="en-US" sz="1600" dirty="0" smtClean="0">
                <a:solidFill>
                  <a:srgbClr val="000000"/>
                </a:solidFill>
                <a:latin typeface="Consolas"/>
              </a:rPr>
              <a:t>{</a:t>
            </a:r>
          </a:p>
          <a:p>
            <a:endParaRPr lang="en-US" sz="200" b="1" dirty="0">
              <a:solidFill>
                <a:srgbClr val="000000"/>
              </a:solidFill>
              <a:latin typeface="Consolas"/>
            </a:endParaRPr>
          </a:p>
          <a:p>
            <a:r>
              <a:rPr lang="en-CA" sz="1600" b="1" dirty="0" smtClean="0">
                <a:solidFill>
                  <a:srgbClr val="7F0055"/>
                </a:solidFill>
                <a:latin typeface="Consolas"/>
              </a:rPr>
              <a:t>    return</a:t>
            </a:r>
            <a:r>
              <a:rPr lang="en-CA" sz="1600" dirty="0" smtClean="0">
                <a:solidFill>
                  <a:srgbClr val="000000"/>
                </a:solidFill>
                <a:latin typeface="Consolas"/>
              </a:rPr>
              <a:t> </a:t>
            </a:r>
            <a:r>
              <a:rPr lang="en-CA" sz="1600" dirty="0" err="1">
                <a:solidFill>
                  <a:srgbClr val="000000"/>
                </a:solidFill>
                <a:latin typeface="Consolas"/>
              </a:rPr>
              <a:t>otherMember.getField</a:t>
            </a:r>
            <a:r>
              <a:rPr lang="en-CA" sz="1600" dirty="0">
                <a:solidFill>
                  <a:srgbClr val="000000"/>
                </a:solidFill>
                <a:latin typeface="Consolas"/>
              </a:rPr>
              <a:t>().</a:t>
            </a:r>
            <a:r>
              <a:rPr lang="en-CA" sz="1600" dirty="0" err="1">
                <a:solidFill>
                  <a:srgbClr val="000000"/>
                </a:solidFill>
                <a:latin typeface="Consolas"/>
              </a:rPr>
              <a:t>getName</a:t>
            </a:r>
            <a:r>
              <a:rPr lang="en-CA" sz="1600" dirty="0">
                <a:solidFill>
                  <a:srgbClr val="000000"/>
                </a:solidFill>
                <a:latin typeface="Consolas"/>
              </a:rPr>
              <a:t>().equals(</a:t>
            </a:r>
            <a:r>
              <a:rPr lang="en-CA" sz="1600" dirty="0" err="1">
                <a:solidFill>
                  <a:srgbClr val="7F0055"/>
                </a:solidFill>
                <a:latin typeface="Consolas"/>
              </a:rPr>
              <a:t>this</a:t>
            </a:r>
            <a:r>
              <a:rPr lang="en-CA" sz="1600" dirty="0" err="1">
                <a:solidFill>
                  <a:srgbClr val="000000"/>
                </a:solidFill>
                <a:latin typeface="Consolas"/>
              </a:rPr>
              <a:t>.getField</a:t>
            </a:r>
            <a:r>
              <a:rPr lang="en-CA" sz="1600" dirty="0">
                <a:solidFill>
                  <a:srgbClr val="000000"/>
                </a:solidFill>
                <a:latin typeface="Consolas"/>
              </a:rPr>
              <a:t>().</a:t>
            </a:r>
            <a:r>
              <a:rPr lang="en-CA" sz="1600" dirty="0" err="1">
                <a:solidFill>
                  <a:srgbClr val="000000"/>
                </a:solidFill>
                <a:latin typeface="Consolas"/>
              </a:rPr>
              <a:t>getName</a:t>
            </a:r>
            <a:r>
              <a:rPr lang="en-CA" sz="1600" dirty="0" smtClean="0">
                <a:solidFill>
                  <a:srgbClr val="000000"/>
                </a:solidFill>
                <a:latin typeface="Consolas"/>
              </a:rPr>
              <a:t>());</a:t>
            </a:r>
          </a:p>
          <a:p>
            <a:endParaRPr lang="en-CA" sz="400" b="1" dirty="0">
              <a:solidFill>
                <a:srgbClr val="000000"/>
              </a:solidFill>
              <a:latin typeface="Consolas"/>
            </a:endParaRPr>
          </a:p>
          <a:p>
            <a:r>
              <a:rPr lang="en-US" sz="1600" dirty="0">
                <a:solidFill>
                  <a:srgbClr val="000000"/>
                </a:solidFill>
                <a:latin typeface="Consolas"/>
              </a:rPr>
              <a:t>}</a:t>
            </a:r>
            <a:endParaRPr lang="en-US" sz="1600" dirty="0"/>
          </a:p>
        </p:txBody>
      </p:sp>
      <p:sp>
        <p:nvSpPr>
          <p:cNvPr id="6" name="Rectangle 5"/>
          <p:cNvSpPr/>
          <p:nvPr/>
        </p:nvSpPr>
        <p:spPr>
          <a:xfrm>
            <a:off x="1331640" y="1715324"/>
            <a:ext cx="3672408"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7504" y="262389"/>
            <a:ext cx="8928992" cy="646331"/>
          </a:xfrm>
          <a:prstGeom prst="rect">
            <a:avLst/>
          </a:prstGeom>
        </p:spPr>
        <p:txBody>
          <a:bodyPr wrap="square">
            <a:spAutoFit/>
          </a:bodyPr>
          <a:lstStyle/>
          <a:p>
            <a:pPr algn="ctr"/>
            <a:r>
              <a:rPr lang="en-CA" sz="3600" dirty="0" smtClean="0"/>
              <a:t>Hide Message Chain</a:t>
            </a:r>
            <a:endParaRPr lang="en-CA" sz="3600" dirty="0"/>
          </a:p>
        </p:txBody>
      </p:sp>
      <p:sp>
        <p:nvSpPr>
          <p:cNvPr id="8" name="TextBox 7"/>
          <p:cNvSpPr txBox="1"/>
          <p:nvPr/>
        </p:nvSpPr>
        <p:spPr>
          <a:xfrm>
            <a:off x="1281676" y="3485326"/>
            <a:ext cx="6580648" cy="1815882"/>
          </a:xfrm>
          <a:prstGeom prst="rect">
            <a:avLst/>
          </a:prstGeom>
          <a:noFill/>
          <a:ln>
            <a:solidFill>
              <a:schemeClr val="tx1"/>
            </a:solidFill>
          </a:ln>
        </p:spPr>
        <p:txBody>
          <a:bodyPr wrap="none" rtlCol="0">
            <a:spAutoFit/>
          </a:bodyPr>
          <a:lstStyle/>
          <a:p>
            <a:r>
              <a:rPr lang="en-US" sz="1600" b="1" dirty="0">
                <a:solidFill>
                  <a:srgbClr val="7F0055"/>
                </a:solidFill>
                <a:latin typeface="Consolas"/>
              </a:rPr>
              <a:t>public</a:t>
            </a:r>
            <a:r>
              <a:rPr lang="en-US" sz="1600" b="1" dirty="0">
                <a:solidFill>
                  <a:srgbClr val="000000"/>
                </a:solidFill>
                <a:latin typeface="Consolas"/>
              </a:rPr>
              <a:t> </a:t>
            </a:r>
            <a:r>
              <a:rPr lang="en-US" sz="1600" b="1" dirty="0" err="1">
                <a:solidFill>
                  <a:srgbClr val="7F0055"/>
                </a:solidFill>
                <a:latin typeface="Consolas"/>
              </a:rPr>
              <a:t>boolean</a:t>
            </a:r>
            <a:r>
              <a:rPr lang="en-US" sz="1600" b="1" dirty="0">
                <a:solidFill>
                  <a:srgbClr val="000000"/>
                </a:solidFill>
                <a:latin typeface="Consolas"/>
              </a:rPr>
              <a:t> </a:t>
            </a:r>
            <a:r>
              <a:rPr lang="en-US" sz="1600" dirty="0" err="1">
                <a:solidFill>
                  <a:srgbClr val="000000"/>
                </a:solidFill>
                <a:latin typeface="Consolas"/>
              </a:rPr>
              <a:t>isShadowedBy</a:t>
            </a:r>
            <a:r>
              <a:rPr lang="en-US" sz="1600" dirty="0">
                <a:solidFill>
                  <a:srgbClr val="000000"/>
                </a:solidFill>
                <a:latin typeface="Consolas"/>
              </a:rPr>
              <a:t>(</a:t>
            </a:r>
            <a:r>
              <a:rPr lang="en-US" sz="1600" dirty="0" err="1">
                <a:solidFill>
                  <a:srgbClr val="000000"/>
                </a:solidFill>
                <a:latin typeface="Consolas"/>
              </a:rPr>
              <a:t>FrameworkField</a:t>
            </a:r>
            <a:r>
              <a:rPr lang="en-US" sz="1600" dirty="0">
                <a:solidFill>
                  <a:srgbClr val="000000"/>
                </a:solidFill>
                <a:latin typeface="Consolas"/>
              </a:rPr>
              <a:t> </a:t>
            </a:r>
            <a:r>
              <a:rPr lang="en-US" sz="1600" dirty="0" err="1">
                <a:solidFill>
                  <a:srgbClr val="000000"/>
                </a:solidFill>
                <a:latin typeface="Consolas"/>
              </a:rPr>
              <a:t>otherMember</a:t>
            </a:r>
            <a:r>
              <a:rPr lang="en-US" sz="1600" dirty="0">
                <a:solidFill>
                  <a:srgbClr val="000000"/>
                </a:solidFill>
                <a:latin typeface="Consolas"/>
              </a:rPr>
              <a:t>) {</a:t>
            </a:r>
          </a:p>
          <a:p>
            <a:r>
              <a:rPr lang="en-US" sz="1600" b="1" dirty="0" smtClean="0">
                <a:solidFill>
                  <a:srgbClr val="7F0055"/>
                </a:solidFill>
                <a:latin typeface="Consolas"/>
              </a:rPr>
              <a:t>    return</a:t>
            </a:r>
            <a:r>
              <a:rPr lang="en-US" sz="1600" b="1" dirty="0" smtClean="0">
                <a:solidFill>
                  <a:srgbClr val="000000"/>
                </a:solidFill>
                <a:latin typeface="Consolas"/>
              </a:rPr>
              <a:t> </a:t>
            </a:r>
            <a:r>
              <a:rPr lang="en-US" sz="1700" b="1" dirty="0" err="1" smtClean="0">
                <a:solidFill>
                  <a:srgbClr val="000000"/>
                </a:solidFill>
                <a:latin typeface="Consolas"/>
              </a:rPr>
              <a:t>otherMember.getName</a:t>
            </a:r>
            <a:r>
              <a:rPr lang="en-US" sz="1700" b="1" dirty="0" smtClean="0">
                <a:solidFill>
                  <a:srgbClr val="000000"/>
                </a:solidFill>
                <a:latin typeface="Consolas"/>
              </a:rPr>
              <a:t>()</a:t>
            </a:r>
            <a:r>
              <a:rPr lang="en-US" sz="1600" dirty="0" smtClean="0">
                <a:solidFill>
                  <a:srgbClr val="000000"/>
                </a:solidFill>
                <a:latin typeface="Consolas"/>
              </a:rPr>
              <a:t>.equals(</a:t>
            </a:r>
            <a:r>
              <a:rPr lang="en-US" sz="1700" b="1" dirty="0" err="1" smtClean="0">
                <a:solidFill>
                  <a:srgbClr val="000000"/>
                </a:solidFill>
                <a:latin typeface="Consolas"/>
              </a:rPr>
              <a:t>getName</a:t>
            </a:r>
            <a:r>
              <a:rPr lang="en-US" sz="1700" b="1" dirty="0" smtClean="0">
                <a:solidFill>
                  <a:srgbClr val="000000"/>
                </a:solidFill>
                <a:latin typeface="Consolas"/>
              </a:rPr>
              <a:t>()</a:t>
            </a:r>
            <a:r>
              <a:rPr lang="en-US" sz="1600" dirty="0" smtClean="0">
                <a:solidFill>
                  <a:srgbClr val="000000"/>
                </a:solidFill>
                <a:latin typeface="Consolas"/>
              </a:rPr>
              <a:t>);</a:t>
            </a:r>
            <a:endParaRPr lang="en-US" sz="1600" dirty="0">
              <a:solidFill>
                <a:srgbClr val="000000"/>
              </a:solidFill>
              <a:latin typeface="Consolas"/>
            </a:endParaRPr>
          </a:p>
          <a:p>
            <a:r>
              <a:rPr lang="en-US" sz="1600" dirty="0">
                <a:solidFill>
                  <a:srgbClr val="000000"/>
                </a:solidFill>
                <a:latin typeface="Consolas"/>
              </a:rPr>
              <a:t>}</a:t>
            </a:r>
          </a:p>
          <a:p>
            <a:endParaRPr lang="en-US" sz="1600" dirty="0">
              <a:latin typeface="Consolas"/>
            </a:endParaRPr>
          </a:p>
          <a:p>
            <a:r>
              <a:rPr lang="en-US" sz="1600" b="1" dirty="0">
                <a:solidFill>
                  <a:srgbClr val="7F0055"/>
                </a:solidFill>
                <a:latin typeface="Consolas"/>
              </a:rPr>
              <a:t>private</a:t>
            </a:r>
            <a:r>
              <a:rPr lang="en-US" sz="1600" b="1" dirty="0">
                <a:solidFill>
                  <a:srgbClr val="000000"/>
                </a:solidFill>
                <a:latin typeface="Consolas"/>
              </a:rPr>
              <a:t> </a:t>
            </a:r>
            <a:r>
              <a:rPr lang="en-US" sz="1600" dirty="0">
                <a:solidFill>
                  <a:srgbClr val="000000"/>
                </a:solidFill>
                <a:latin typeface="Consolas"/>
              </a:rPr>
              <a:t>String </a:t>
            </a:r>
            <a:r>
              <a:rPr lang="en-US" sz="1600" dirty="0" err="1">
                <a:solidFill>
                  <a:srgbClr val="000000"/>
                </a:solidFill>
                <a:latin typeface="Consolas"/>
              </a:rPr>
              <a:t>getName</a:t>
            </a:r>
            <a:r>
              <a:rPr lang="en-US" sz="1600" dirty="0" smtClean="0">
                <a:solidFill>
                  <a:srgbClr val="000000"/>
                </a:solidFill>
                <a:latin typeface="Consolas"/>
              </a:rPr>
              <a:t>() </a:t>
            </a:r>
            <a:r>
              <a:rPr lang="en-US" sz="1600" dirty="0">
                <a:solidFill>
                  <a:srgbClr val="000000"/>
                </a:solidFill>
                <a:latin typeface="Consolas"/>
              </a:rPr>
              <a:t>{</a:t>
            </a:r>
          </a:p>
          <a:p>
            <a:r>
              <a:rPr lang="en-US" sz="1600" b="1" dirty="0" smtClean="0">
                <a:solidFill>
                  <a:srgbClr val="7F0055"/>
                </a:solidFill>
                <a:latin typeface="Consolas"/>
              </a:rPr>
              <a:t>    return</a:t>
            </a:r>
            <a:r>
              <a:rPr lang="en-US" sz="1600" b="1" dirty="0" smtClean="0">
                <a:solidFill>
                  <a:srgbClr val="000000"/>
                </a:solidFill>
                <a:latin typeface="Consolas"/>
              </a:rPr>
              <a:t> </a:t>
            </a:r>
            <a:r>
              <a:rPr lang="en-US" sz="1600" dirty="0" err="1">
                <a:solidFill>
                  <a:srgbClr val="7F0055"/>
                </a:solidFill>
                <a:latin typeface="Consolas"/>
              </a:rPr>
              <a:t>this</a:t>
            </a:r>
            <a:r>
              <a:rPr lang="en-US" sz="1600" dirty="0" err="1" smtClean="0">
                <a:solidFill>
                  <a:srgbClr val="000000"/>
                </a:solidFill>
                <a:latin typeface="Consolas"/>
              </a:rPr>
              <a:t>.getField</a:t>
            </a:r>
            <a:r>
              <a:rPr lang="en-US" sz="1600" dirty="0">
                <a:solidFill>
                  <a:srgbClr val="000000"/>
                </a:solidFill>
                <a:latin typeface="Consolas"/>
              </a:rPr>
              <a:t>().</a:t>
            </a:r>
            <a:r>
              <a:rPr lang="en-US" sz="1600" dirty="0" err="1">
                <a:solidFill>
                  <a:srgbClr val="000000"/>
                </a:solidFill>
                <a:latin typeface="Consolas"/>
              </a:rPr>
              <a:t>getName</a:t>
            </a:r>
            <a:r>
              <a:rPr lang="en-US" sz="1600" dirty="0">
                <a:solidFill>
                  <a:srgbClr val="000000"/>
                </a:solidFill>
                <a:latin typeface="Consolas"/>
              </a:rPr>
              <a:t>();</a:t>
            </a:r>
          </a:p>
          <a:p>
            <a:r>
              <a:rPr lang="en-US" sz="1600" dirty="0">
                <a:solidFill>
                  <a:srgbClr val="000000"/>
                </a:solidFill>
                <a:latin typeface="Consolas"/>
              </a:rPr>
              <a:t>}</a:t>
            </a:r>
            <a:endParaRPr lang="en-US" sz="1600" dirty="0"/>
          </a:p>
        </p:txBody>
      </p:sp>
      <p:sp>
        <p:nvSpPr>
          <p:cNvPr id="9" name="TextBox 8"/>
          <p:cNvSpPr txBox="1"/>
          <p:nvPr/>
        </p:nvSpPr>
        <p:spPr>
          <a:xfrm>
            <a:off x="8108100" y="1979548"/>
            <a:ext cx="928396" cy="369332"/>
          </a:xfrm>
          <a:prstGeom prst="rect">
            <a:avLst/>
          </a:prstGeom>
          <a:noFill/>
        </p:spPr>
        <p:txBody>
          <a:bodyPr wrap="none" rtlCol="0">
            <a:spAutoFit/>
          </a:bodyPr>
          <a:lstStyle/>
          <a:p>
            <a:r>
              <a:rPr lang="en-CA" b="1" dirty="0" smtClean="0">
                <a:solidFill>
                  <a:srgbClr val="0070C0"/>
                </a:solidFill>
              </a:rPr>
              <a:t>BEFORE</a:t>
            </a:r>
            <a:endParaRPr lang="en-US" b="1" dirty="0">
              <a:solidFill>
                <a:srgbClr val="0070C0"/>
              </a:solidFill>
            </a:endParaRPr>
          </a:p>
        </p:txBody>
      </p:sp>
      <p:sp>
        <p:nvSpPr>
          <p:cNvPr id="10" name="TextBox 9"/>
          <p:cNvSpPr txBox="1"/>
          <p:nvPr/>
        </p:nvSpPr>
        <p:spPr>
          <a:xfrm>
            <a:off x="7076531" y="4943796"/>
            <a:ext cx="785793" cy="369332"/>
          </a:xfrm>
          <a:prstGeom prst="rect">
            <a:avLst/>
          </a:prstGeom>
          <a:noFill/>
        </p:spPr>
        <p:txBody>
          <a:bodyPr wrap="none" rtlCol="0">
            <a:spAutoFit/>
          </a:bodyPr>
          <a:lstStyle/>
          <a:p>
            <a:r>
              <a:rPr lang="en-CA" b="1" dirty="0" smtClean="0">
                <a:solidFill>
                  <a:srgbClr val="0070C0"/>
                </a:solidFill>
              </a:rPr>
              <a:t>AFTER</a:t>
            </a:r>
            <a:endParaRPr lang="en-US" b="1" dirty="0">
              <a:solidFill>
                <a:srgbClr val="0070C0"/>
              </a:solidFill>
            </a:endParaRPr>
          </a:p>
        </p:txBody>
      </p:sp>
      <p:sp>
        <p:nvSpPr>
          <p:cNvPr id="11" name="Rectangle 10"/>
          <p:cNvSpPr/>
          <p:nvPr/>
        </p:nvSpPr>
        <p:spPr>
          <a:xfrm>
            <a:off x="2555776" y="4725144"/>
            <a:ext cx="3024336"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urved Connector 18"/>
          <p:cNvCxnSpPr>
            <a:endCxn id="11" idx="3"/>
          </p:cNvCxnSpPr>
          <p:nvPr/>
        </p:nvCxnSpPr>
        <p:spPr>
          <a:xfrm rot="5400000">
            <a:off x="5292508" y="2299344"/>
            <a:ext cx="2857420" cy="2282212"/>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868144" y="1723708"/>
            <a:ext cx="2808312"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urved Connector 16"/>
          <p:cNvCxnSpPr>
            <a:endCxn id="11" idx="1"/>
          </p:cNvCxnSpPr>
          <p:nvPr/>
        </p:nvCxnSpPr>
        <p:spPr>
          <a:xfrm rot="16200000" flipH="1">
            <a:off x="556513" y="2869897"/>
            <a:ext cx="2857420" cy="1141106"/>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2148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2" presetClass="entr" presetSubtype="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0F598-AE08-4E76-B1CB-A3F95A59F8CA}" type="slidenum">
              <a:rPr lang="en-CA" smtClean="0"/>
              <a:pPr/>
              <a:t>24</a:t>
            </a:fld>
            <a:endParaRPr lang="en-CA"/>
          </a:p>
        </p:txBody>
      </p:sp>
      <p:sp>
        <p:nvSpPr>
          <p:cNvPr id="5" name="TextBox 4"/>
          <p:cNvSpPr txBox="1"/>
          <p:nvPr/>
        </p:nvSpPr>
        <p:spPr>
          <a:xfrm>
            <a:off x="720625" y="1037635"/>
            <a:ext cx="7702750" cy="2062103"/>
          </a:xfrm>
          <a:prstGeom prst="rect">
            <a:avLst/>
          </a:prstGeom>
          <a:noFill/>
          <a:ln>
            <a:solidFill>
              <a:schemeClr val="tx1"/>
            </a:solidFill>
          </a:ln>
        </p:spPr>
        <p:txBody>
          <a:bodyPr wrap="none" rtlCol="0">
            <a:spAutoFit/>
          </a:bodyPr>
          <a:lstStyle/>
          <a:p>
            <a:r>
              <a:rPr lang="en-CA" sz="1600" b="1" dirty="0">
                <a:solidFill>
                  <a:srgbClr val="7F0055"/>
                </a:solidFill>
                <a:latin typeface="Consolas"/>
              </a:rPr>
              <a:t>public</a:t>
            </a:r>
            <a:r>
              <a:rPr lang="en-CA" sz="1600" b="1" dirty="0">
                <a:solidFill>
                  <a:srgbClr val="000000"/>
                </a:solidFill>
                <a:latin typeface="Consolas"/>
              </a:rPr>
              <a:t> </a:t>
            </a:r>
            <a:r>
              <a:rPr lang="en-CA" sz="1600" dirty="0">
                <a:solidFill>
                  <a:srgbClr val="000000"/>
                </a:solidFill>
                <a:latin typeface="Consolas"/>
              </a:rPr>
              <a:t>Runner </a:t>
            </a:r>
            <a:r>
              <a:rPr lang="en-CA" sz="1600" dirty="0" err="1">
                <a:solidFill>
                  <a:srgbClr val="000000"/>
                </a:solidFill>
                <a:latin typeface="Consolas"/>
              </a:rPr>
              <a:t>runnerForClass</a:t>
            </a:r>
            <a:r>
              <a:rPr lang="en-CA" sz="1600" dirty="0">
                <a:solidFill>
                  <a:srgbClr val="000000"/>
                </a:solidFill>
                <a:latin typeface="Consolas"/>
              </a:rPr>
              <a:t>(Class&lt;?&gt; </a:t>
            </a:r>
            <a:r>
              <a:rPr lang="en-CA" sz="1600" dirty="0" err="1">
                <a:solidFill>
                  <a:srgbClr val="000000"/>
                </a:solidFill>
                <a:latin typeface="Consolas"/>
              </a:rPr>
              <a:t>testClass</a:t>
            </a:r>
            <a:r>
              <a:rPr lang="en-CA" sz="1600" dirty="0">
                <a:solidFill>
                  <a:srgbClr val="000000"/>
                </a:solidFill>
                <a:latin typeface="Consolas"/>
              </a:rPr>
              <a:t>)</a:t>
            </a:r>
            <a:r>
              <a:rPr lang="en-CA" sz="1600" b="1" dirty="0">
                <a:solidFill>
                  <a:srgbClr val="000000"/>
                </a:solidFill>
                <a:latin typeface="Consolas"/>
              </a:rPr>
              <a:t> </a:t>
            </a:r>
            <a:r>
              <a:rPr lang="en-CA" sz="1600" b="1" dirty="0">
                <a:solidFill>
                  <a:srgbClr val="7F0055"/>
                </a:solidFill>
                <a:latin typeface="Consolas"/>
              </a:rPr>
              <a:t>throws</a:t>
            </a:r>
            <a:r>
              <a:rPr lang="en-CA" sz="1600" b="1" dirty="0">
                <a:solidFill>
                  <a:srgbClr val="000000"/>
                </a:solidFill>
                <a:latin typeface="Consolas"/>
              </a:rPr>
              <a:t> </a:t>
            </a:r>
            <a:r>
              <a:rPr lang="en-CA" sz="1600" dirty="0" err="1">
                <a:solidFill>
                  <a:srgbClr val="000000"/>
                </a:solidFill>
                <a:latin typeface="Consolas"/>
              </a:rPr>
              <a:t>Throwable</a:t>
            </a:r>
            <a:r>
              <a:rPr lang="en-CA" sz="1600" dirty="0">
                <a:solidFill>
                  <a:srgbClr val="000000"/>
                </a:solidFill>
                <a:latin typeface="Consolas"/>
              </a:rPr>
              <a:t> {</a:t>
            </a:r>
          </a:p>
          <a:p>
            <a:r>
              <a:rPr lang="en-US" sz="1600" dirty="0" smtClean="0">
                <a:solidFill>
                  <a:srgbClr val="000000"/>
                </a:solidFill>
                <a:latin typeface="Consolas"/>
              </a:rPr>
              <a:t>    List&lt;</a:t>
            </a:r>
            <a:r>
              <a:rPr lang="en-US" sz="1600" dirty="0" err="1" smtClean="0">
                <a:solidFill>
                  <a:srgbClr val="000000"/>
                </a:solidFill>
                <a:latin typeface="Consolas"/>
              </a:rPr>
              <a:t>RunnerBuilder</a:t>
            </a:r>
            <a:r>
              <a:rPr lang="en-US" sz="1600" dirty="0">
                <a:solidFill>
                  <a:srgbClr val="000000"/>
                </a:solidFill>
                <a:latin typeface="Consolas"/>
              </a:rPr>
              <a:t>&gt; builders= </a:t>
            </a:r>
            <a:r>
              <a:rPr lang="en-US" sz="1600" dirty="0" err="1">
                <a:solidFill>
                  <a:srgbClr val="000000"/>
                </a:solidFill>
                <a:latin typeface="Consolas"/>
              </a:rPr>
              <a:t>Arrays.asList</a:t>
            </a:r>
            <a:r>
              <a:rPr lang="en-US" sz="1600" dirty="0">
                <a:solidFill>
                  <a:srgbClr val="000000"/>
                </a:solidFill>
                <a:latin typeface="Consolas"/>
              </a:rPr>
              <a:t>(</a:t>
            </a:r>
          </a:p>
          <a:p>
            <a:r>
              <a:rPr lang="en-US" sz="1600" b="1" dirty="0" smtClean="0">
                <a:solidFill>
                  <a:srgbClr val="7F0055"/>
                </a:solidFill>
                <a:latin typeface="Consolas"/>
              </a:rPr>
              <a:t>        new</a:t>
            </a:r>
            <a:r>
              <a:rPr lang="en-US" sz="1600" b="1" dirty="0" smtClean="0">
                <a:solidFill>
                  <a:srgbClr val="000000"/>
                </a:solidFill>
                <a:latin typeface="Consolas"/>
              </a:rPr>
              <a:t> </a:t>
            </a:r>
            <a:r>
              <a:rPr lang="en-US" sz="1600" dirty="0" err="1">
                <a:solidFill>
                  <a:srgbClr val="000000"/>
                </a:solidFill>
                <a:latin typeface="Consolas"/>
              </a:rPr>
              <a:t>IgnoredBuilder</a:t>
            </a:r>
            <a:r>
              <a:rPr lang="en-US" sz="1600" dirty="0">
                <a:solidFill>
                  <a:srgbClr val="000000"/>
                </a:solidFill>
                <a:latin typeface="Consolas"/>
              </a:rPr>
              <a:t>(),</a:t>
            </a:r>
          </a:p>
          <a:p>
            <a:r>
              <a:rPr lang="en-US" sz="1600" b="1" dirty="0" smtClean="0">
                <a:solidFill>
                  <a:srgbClr val="7F0055"/>
                </a:solidFill>
                <a:latin typeface="Consolas"/>
              </a:rPr>
              <a:t>        new</a:t>
            </a:r>
            <a:r>
              <a:rPr lang="en-US" sz="1600" b="1" dirty="0" smtClean="0">
                <a:solidFill>
                  <a:srgbClr val="000000"/>
                </a:solidFill>
                <a:latin typeface="Consolas"/>
              </a:rPr>
              <a:t> </a:t>
            </a:r>
            <a:r>
              <a:rPr lang="en-US" sz="1600" dirty="0" err="1">
                <a:solidFill>
                  <a:srgbClr val="000000"/>
                </a:solidFill>
                <a:latin typeface="Consolas"/>
              </a:rPr>
              <a:t>AnnotatedBuilder</a:t>
            </a:r>
            <a:r>
              <a:rPr lang="en-US" sz="1600" dirty="0">
                <a:solidFill>
                  <a:srgbClr val="000000"/>
                </a:solidFill>
                <a:latin typeface="Consolas"/>
              </a:rPr>
              <a:t>(</a:t>
            </a:r>
            <a:r>
              <a:rPr lang="en-US" sz="1600" b="1" dirty="0">
                <a:solidFill>
                  <a:srgbClr val="7F0055"/>
                </a:solidFill>
                <a:latin typeface="Consolas"/>
              </a:rPr>
              <a:t>this</a:t>
            </a:r>
            <a:r>
              <a:rPr lang="en-US" sz="1600" dirty="0">
                <a:solidFill>
                  <a:srgbClr val="000000"/>
                </a:solidFill>
                <a:latin typeface="Consolas"/>
              </a:rPr>
              <a:t>),</a:t>
            </a:r>
          </a:p>
          <a:p>
            <a:r>
              <a:rPr lang="en-US" sz="1600" dirty="0" smtClean="0">
                <a:solidFill>
                  <a:srgbClr val="000000"/>
                </a:solidFill>
                <a:latin typeface="Consolas"/>
              </a:rPr>
              <a:t>        </a:t>
            </a:r>
            <a:r>
              <a:rPr lang="en-US" sz="1600" dirty="0" err="1" smtClean="0">
                <a:solidFill>
                  <a:srgbClr val="000000"/>
                </a:solidFill>
                <a:latin typeface="Consolas"/>
              </a:rPr>
              <a:t>suiteMethodBuilder</a:t>
            </a:r>
            <a:r>
              <a:rPr lang="en-US" sz="1600" dirty="0">
                <a:solidFill>
                  <a:srgbClr val="000000"/>
                </a:solidFill>
                <a:latin typeface="Consolas"/>
              </a:rPr>
              <a:t>(),</a:t>
            </a:r>
          </a:p>
          <a:p>
            <a:r>
              <a:rPr lang="en-US" sz="1600" b="1" dirty="0" smtClean="0">
                <a:solidFill>
                  <a:srgbClr val="7F0055"/>
                </a:solidFill>
                <a:latin typeface="Consolas"/>
              </a:rPr>
              <a:t>        new</a:t>
            </a:r>
            <a:r>
              <a:rPr lang="en-US" sz="1600" b="1" dirty="0" smtClean="0">
                <a:solidFill>
                  <a:srgbClr val="000000"/>
                </a:solidFill>
                <a:latin typeface="Consolas"/>
              </a:rPr>
              <a:t> </a:t>
            </a:r>
            <a:r>
              <a:rPr lang="en-US" sz="1600" dirty="0">
                <a:solidFill>
                  <a:srgbClr val="000000"/>
                </a:solidFill>
                <a:latin typeface="Consolas"/>
              </a:rPr>
              <a:t>JUnit3Builder(),</a:t>
            </a:r>
          </a:p>
          <a:p>
            <a:r>
              <a:rPr lang="en-US" sz="1600" b="1" dirty="0" smtClean="0">
                <a:solidFill>
                  <a:srgbClr val="7F0055"/>
                </a:solidFill>
                <a:latin typeface="Consolas"/>
              </a:rPr>
              <a:t>        new</a:t>
            </a:r>
            <a:r>
              <a:rPr lang="en-US" sz="1600" b="1" dirty="0" smtClean="0">
                <a:solidFill>
                  <a:srgbClr val="000000"/>
                </a:solidFill>
                <a:latin typeface="Consolas"/>
              </a:rPr>
              <a:t> </a:t>
            </a:r>
            <a:r>
              <a:rPr lang="en-US" sz="1600" dirty="0">
                <a:solidFill>
                  <a:srgbClr val="000000"/>
                </a:solidFill>
                <a:latin typeface="Consolas"/>
              </a:rPr>
              <a:t>JUnit4Builder());</a:t>
            </a:r>
          </a:p>
          <a:p>
            <a:r>
              <a:rPr lang="en-US" sz="1600" dirty="0">
                <a:solidFill>
                  <a:srgbClr val="000000"/>
                </a:solidFill>
                <a:latin typeface="Consolas"/>
              </a:rPr>
              <a:t>}</a:t>
            </a:r>
            <a:endParaRPr lang="en-US" sz="1600" dirty="0"/>
          </a:p>
        </p:txBody>
      </p:sp>
      <p:sp>
        <p:nvSpPr>
          <p:cNvPr id="6" name="Rectangle 5"/>
          <p:cNvSpPr/>
          <p:nvPr/>
        </p:nvSpPr>
        <p:spPr>
          <a:xfrm>
            <a:off x="1619672" y="1784803"/>
            <a:ext cx="2952328"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7504" y="262389"/>
            <a:ext cx="8928992" cy="646331"/>
          </a:xfrm>
          <a:prstGeom prst="rect">
            <a:avLst/>
          </a:prstGeom>
        </p:spPr>
        <p:txBody>
          <a:bodyPr wrap="square">
            <a:spAutoFit/>
          </a:bodyPr>
          <a:lstStyle/>
          <a:p>
            <a:pPr algn="ctr"/>
            <a:r>
              <a:rPr lang="en-CA" sz="3600" dirty="0" smtClean="0"/>
              <a:t>Introduce Factory Method</a:t>
            </a:r>
            <a:endParaRPr lang="en-CA" sz="3600" dirty="0"/>
          </a:p>
        </p:txBody>
      </p:sp>
      <p:sp>
        <p:nvSpPr>
          <p:cNvPr id="8" name="TextBox 7"/>
          <p:cNvSpPr txBox="1"/>
          <p:nvPr/>
        </p:nvSpPr>
        <p:spPr>
          <a:xfrm>
            <a:off x="720625" y="3284984"/>
            <a:ext cx="7702750" cy="3062377"/>
          </a:xfrm>
          <a:prstGeom prst="rect">
            <a:avLst/>
          </a:prstGeom>
          <a:noFill/>
          <a:ln>
            <a:solidFill>
              <a:schemeClr val="tx1"/>
            </a:solidFill>
          </a:ln>
        </p:spPr>
        <p:txBody>
          <a:bodyPr wrap="none" rtlCol="0">
            <a:spAutoFit/>
          </a:bodyPr>
          <a:lstStyle/>
          <a:p>
            <a:r>
              <a:rPr lang="en-CA" sz="1600" b="1" dirty="0">
                <a:solidFill>
                  <a:srgbClr val="7F0055"/>
                </a:solidFill>
                <a:latin typeface="Consolas"/>
              </a:rPr>
              <a:t>public</a:t>
            </a:r>
            <a:r>
              <a:rPr lang="en-CA" sz="1600" b="1" dirty="0">
                <a:solidFill>
                  <a:srgbClr val="000000"/>
                </a:solidFill>
                <a:latin typeface="Consolas"/>
              </a:rPr>
              <a:t> </a:t>
            </a:r>
            <a:r>
              <a:rPr lang="en-CA" sz="1600" dirty="0">
                <a:solidFill>
                  <a:srgbClr val="000000"/>
                </a:solidFill>
                <a:latin typeface="Consolas"/>
              </a:rPr>
              <a:t>Runner </a:t>
            </a:r>
            <a:r>
              <a:rPr lang="en-CA" sz="1600" dirty="0" err="1">
                <a:solidFill>
                  <a:srgbClr val="000000"/>
                </a:solidFill>
                <a:latin typeface="Consolas"/>
              </a:rPr>
              <a:t>runnerForClass</a:t>
            </a:r>
            <a:r>
              <a:rPr lang="en-CA" sz="1600" dirty="0">
                <a:solidFill>
                  <a:srgbClr val="000000"/>
                </a:solidFill>
                <a:latin typeface="Consolas"/>
              </a:rPr>
              <a:t>(Class&lt;?&gt; </a:t>
            </a:r>
            <a:r>
              <a:rPr lang="en-CA" sz="1600" dirty="0" err="1">
                <a:solidFill>
                  <a:srgbClr val="000000"/>
                </a:solidFill>
                <a:latin typeface="Consolas"/>
              </a:rPr>
              <a:t>testClass</a:t>
            </a:r>
            <a:r>
              <a:rPr lang="en-CA" sz="1600" dirty="0">
                <a:solidFill>
                  <a:srgbClr val="000000"/>
                </a:solidFill>
                <a:latin typeface="Consolas"/>
              </a:rPr>
              <a:t>)</a:t>
            </a:r>
            <a:r>
              <a:rPr lang="en-CA" sz="1600" b="1" dirty="0">
                <a:solidFill>
                  <a:srgbClr val="000000"/>
                </a:solidFill>
                <a:latin typeface="Consolas"/>
              </a:rPr>
              <a:t> </a:t>
            </a:r>
            <a:r>
              <a:rPr lang="en-CA" sz="1600" b="1" dirty="0">
                <a:solidFill>
                  <a:srgbClr val="7F0055"/>
                </a:solidFill>
                <a:latin typeface="Consolas"/>
              </a:rPr>
              <a:t>throws</a:t>
            </a:r>
            <a:r>
              <a:rPr lang="en-CA" sz="1600" b="1" dirty="0">
                <a:solidFill>
                  <a:srgbClr val="000000"/>
                </a:solidFill>
                <a:latin typeface="Consolas"/>
              </a:rPr>
              <a:t> </a:t>
            </a:r>
            <a:r>
              <a:rPr lang="en-CA" sz="1600" dirty="0" err="1">
                <a:solidFill>
                  <a:srgbClr val="000000"/>
                </a:solidFill>
                <a:latin typeface="Consolas"/>
              </a:rPr>
              <a:t>Throwable</a:t>
            </a:r>
            <a:r>
              <a:rPr lang="en-CA" sz="1600" dirty="0">
                <a:solidFill>
                  <a:srgbClr val="000000"/>
                </a:solidFill>
                <a:latin typeface="Consolas"/>
              </a:rPr>
              <a:t> {</a:t>
            </a:r>
          </a:p>
          <a:p>
            <a:r>
              <a:rPr lang="en-US" sz="1600" dirty="0" smtClean="0">
                <a:solidFill>
                  <a:srgbClr val="000000"/>
                </a:solidFill>
                <a:latin typeface="Consolas"/>
              </a:rPr>
              <a:t>    List&lt;</a:t>
            </a:r>
            <a:r>
              <a:rPr lang="en-US" sz="1600" dirty="0" err="1" smtClean="0">
                <a:solidFill>
                  <a:srgbClr val="000000"/>
                </a:solidFill>
                <a:latin typeface="Consolas"/>
              </a:rPr>
              <a:t>RunnerBuilder</a:t>
            </a:r>
            <a:r>
              <a:rPr lang="en-US" sz="1600" dirty="0">
                <a:solidFill>
                  <a:srgbClr val="000000"/>
                </a:solidFill>
                <a:latin typeface="Consolas"/>
              </a:rPr>
              <a:t>&gt; builders= </a:t>
            </a:r>
            <a:r>
              <a:rPr lang="en-US" sz="1600" dirty="0" err="1">
                <a:solidFill>
                  <a:srgbClr val="000000"/>
                </a:solidFill>
                <a:latin typeface="Consolas"/>
              </a:rPr>
              <a:t>Arrays.asList</a:t>
            </a:r>
            <a:r>
              <a:rPr lang="en-US" sz="1600" dirty="0">
                <a:solidFill>
                  <a:srgbClr val="000000"/>
                </a:solidFill>
                <a:latin typeface="Consolas"/>
              </a:rPr>
              <a:t>(</a:t>
            </a:r>
          </a:p>
          <a:p>
            <a:r>
              <a:rPr lang="en-US" sz="1600" dirty="0" smtClean="0">
                <a:solidFill>
                  <a:srgbClr val="000000"/>
                </a:solidFill>
                <a:latin typeface="Consolas"/>
              </a:rPr>
              <a:t>        </a:t>
            </a:r>
            <a:r>
              <a:rPr lang="en-US" sz="1600" dirty="0" err="1" smtClean="0">
                <a:solidFill>
                  <a:srgbClr val="000000"/>
                </a:solidFill>
                <a:latin typeface="Consolas"/>
              </a:rPr>
              <a:t>ignoredBuilder</a:t>
            </a:r>
            <a:r>
              <a:rPr lang="en-US" sz="1600" dirty="0">
                <a:solidFill>
                  <a:srgbClr val="000000"/>
                </a:solidFill>
                <a:latin typeface="Consolas"/>
              </a:rPr>
              <a:t>(),</a:t>
            </a:r>
          </a:p>
          <a:p>
            <a:r>
              <a:rPr lang="en-US" sz="1600" dirty="0" smtClean="0">
                <a:solidFill>
                  <a:srgbClr val="000000"/>
                </a:solidFill>
                <a:latin typeface="Consolas"/>
              </a:rPr>
              <a:t>        </a:t>
            </a:r>
            <a:r>
              <a:rPr lang="en-US" sz="1700" b="1" dirty="0" err="1" smtClean="0">
                <a:solidFill>
                  <a:srgbClr val="000000"/>
                </a:solidFill>
                <a:latin typeface="Consolas"/>
              </a:rPr>
              <a:t>annotatedBuilder</a:t>
            </a:r>
            <a:r>
              <a:rPr lang="en-US" sz="1700" b="1" dirty="0">
                <a:solidFill>
                  <a:srgbClr val="000000"/>
                </a:solidFill>
                <a:latin typeface="Consolas"/>
              </a:rPr>
              <a:t>()</a:t>
            </a:r>
            <a:r>
              <a:rPr lang="en-US" sz="1600" dirty="0">
                <a:solidFill>
                  <a:srgbClr val="000000"/>
                </a:solidFill>
                <a:latin typeface="Consolas"/>
              </a:rPr>
              <a:t>,</a:t>
            </a:r>
          </a:p>
          <a:p>
            <a:r>
              <a:rPr lang="en-US" sz="1600" dirty="0" smtClean="0">
                <a:solidFill>
                  <a:srgbClr val="000000"/>
                </a:solidFill>
                <a:latin typeface="Consolas"/>
              </a:rPr>
              <a:t>        </a:t>
            </a:r>
            <a:r>
              <a:rPr lang="en-US" sz="1600" dirty="0" err="1" smtClean="0">
                <a:solidFill>
                  <a:srgbClr val="000000"/>
                </a:solidFill>
                <a:latin typeface="Consolas"/>
              </a:rPr>
              <a:t>suiteMethodBuilder</a:t>
            </a:r>
            <a:r>
              <a:rPr lang="en-US" sz="1600" dirty="0">
                <a:solidFill>
                  <a:srgbClr val="000000"/>
                </a:solidFill>
                <a:latin typeface="Consolas"/>
              </a:rPr>
              <a:t>(),</a:t>
            </a:r>
          </a:p>
          <a:p>
            <a:r>
              <a:rPr lang="en-US" sz="1600" dirty="0" smtClean="0">
                <a:solidFill>
                  <a:srgbClr val="000000"/>
                </a:solidFill>
                <a:latin typeface="Consolas"/>
              </a:rPr>
              <a:t>        junit3Builder</a:t>
            </a:r>
            <a:r>
              <a:rPr lang="en-US" sz="1600" dirty="0">
                <a:solidFill>
                  <a:srgbClr val="000000"/>
                </a:solidFill>
                <a:latin typeface="Consolas"/>
              </a:rPr>
              <a:t>(),</a:t>
            </a:r>
          </a:p>
          <a:p>
            <a:r>
              <a:rPr lang="en-US" sz="1600" dirty="0" smtClean="0">
                <a:solidFill>
                  <a:srgbClr val="000000"/>
                </a:solidFill>
                <a:latin typeface="Consolas"/>
              </a:rPr>
              <a:t>        junit4Builder</a:t>
            </a:r>
            <a:r>
              <a:rPr lang="en-US" sz="1600" dirty="0">
                <a:solidFill>
                  <a:srgbClr val="000000"/>
                </a:solidFill>
                <a:latin typeface="Consolas"/>
              </a:rPr>
              <a:t>());</a:t>
            </a:r>
          </a:p>
          <a:p>
            <a:r>
              <a:rPr lang="en-US" sz="1600" dirty="0" smtClean="0">
                <a:solidFill>
                  <a:srgbClr val="000000"/>
                </a:solidFill>
                <a:latin typeface="Consolas"/>
              </a:rPr>
              <a:t>}</a:t>
            </a:r>
          </a:p>
          <a:p>
            <a:endParaRPr lang="en-US" sz="1600" dirty="0">
              <a:latin typeface="Consolas"/>
            </a:endParaRPr>
          </a:p>
          <a:p>
            <a:r>
              <a:rPr lang="en-US" sz="1600" b="1" dirty="0">
                <a:solidFill>
                  <a:srgbClr val="7F0055"/>
                </a:solidFill>
                <a:latin typeface="Consolas"/>
              </a:rPr>
              <a:t>protected</a:t>
            </a:r>
            <a:r>
              <a:rPr lang="en-US" sz="1600" b="1" dirty="0">
                <a:solidFill>
                  <a:srgbClr val="000000"/>
                </a:solidFill>
                <a:latin typeface="Consolas"/>
              </a:rPr>
              <a:t> </a:t>
            </a:r>
            <a:r>
              <a:rPr lang="en-US" sz="1600" dirty="0" err="1">
                <a:solidFill>
                  <a:srgbClr val="000000"/>
                </a:solidFill>
                <a:latin typeface="Consolas"/>
              </a:rPr>
              <a:t>AnnotatedBuilder</a:t>
            </a:r>
            <a:r>
              <a:rPr lang="en-US" sz="1600" dirty="0">
                <a:solidFill>
                  <a:srgbClr val="000000"/>
                </a:solidFill>
                <a:latin typeface="Consolas"/>
              </a:rPr>
              <a:t> </a:t>
            </a:r>
            <a:r>
              <a:rPr lang="en-US" sz="1600" dirty="0" err="1">
                <a:solidFill>
                  <a:srgbClr val="000000"/>
                </a:solidFill>
                <a:latin typeface="Consolas"/>
              </a:rPr>
              <a:t>annotatedBuilder</a:t>
            </a:r>
            <a:r>
              <a:rPr lang="en-US" sz="1600" dirty="0">
                <a:solidFill>
                  <a:srgbClr val="000000"/>
                </a:solidFill>
                <a:latin typeface="Consolas"/>
              </a:rPr>
              <a:t>() {</a:t>
            </a:r>
          </a:p>
          <a:p>
            <a:r>
              <a:rPr lang="en-US" sz="1600" b="1" dirty="0" smtClean="0">
                <a:solidFill>
                  <a:srgbClr val="7F0055"/>
                </a:solidFill>
                <a:latin typeface="Consolas"/>
              </a:rPr>
              <a:t>    return</a:t>
            </a:r>
            <a:r>
              <a:rPr lang="en-US" sz="1600" b="1" dirty="0" smtClean="0">
                <a:solidFill>
                  <a:srgbClr val="000000"/>
                </a:solidFill>
                <a:latin typeface="Consolas"/>
              </a:rPr>
              <a:t> </a:t>
            </a:r>
            <a:r>
              <a:rPr lang="en-US" sz="1600" b="1" dirty="0">
                <a:solidFill>
                  <a:srgbClr val="7F0055"/>
                </a:solidFill>
                <a:latin typeface="Consolas"/>
              </a:rPr>
              <a:t>new</a:t>
            </a:r>
            <a:r>
              <a:rPr lang="en-US" sz="1600" b="1" dirty="0">
                <a:solidFill>
                  <a:srgbClr val="000000"/>
                </a:solidFill>
                <a:latin typeface="Consolas"/>
              </a:rPr>
              <a:t> </a:t>
            </a:r>
            <a:r>
              <a:rPr lang="en-US" sz="1600" dirty="0" err="1">
                <a:solidFill>
                  <a:srgbClr val="000000"/>
                </a:solidFill>
                <a:latin typeface="Consolas"/>
              </a:rPr>
              <a:t>AnnotatedBuilder</a:t>
            </a:r>
            <a:r>
              <a:rPr lang="en-US" sz="1600" dirty="0">
                <a:solidFill>
                  <a:srgbClr val="000000"/>
                </a:solidFill>
                <a:latin typeface="Consolas"/>
              </a:rPr>
              <a:t>(</a:t>
            </a:r>
            <a:r>
              <a:rPr lang="en-US" sz="1600" b="1" dirty="0">
                <a:solidFill>
                  <a:srgbClr val="7F0055"/>
                </a:solidFill>
                <a:latin typeface="Consolas"/>
              </a:rPr>
              <a:t>this</a:t>
            </a:r>
            <a:r>
              <a:rPr lang="en-US" sz="1600" dirty="0">
                <a:solidFill>
                  <a:srgbClr val="000000"/>
                </a:solidFill>
                <a:latin typeface="Consolas"/>
              </a:rPr>
              <a:t>);</a:t>
            </a:r>
          </a:p>
          <a:p>
            <a:r>
              <a:rPr lang="en-US" sz="1600" dirty="0">
                <a:solidFill>
                  <a:srgbClr val="000000"/>
                </a:solidFill>
                <a:latin typeface="Consolas"/>
              </a:rPr>
              <a:t>}</a:t>
            </a:r>
            <a:endParaRPr lang="en-US" sz="1600" dirty="0"/>
          </a:p>
        </p:txBody>
      </p:sp>
      <p:sp>
        <p:nvSpPr>
          <p:cNvPr id="9" name="TextBox 8"/>
          <p:cNvSpPr txBox="1"/>
          <p:nvPr/>
        </p:nvSpPr>
        <p:spPr>
          <a:xfrm>
            <a:off x="7494979" y="2724571"/>
            <a:ext cx="928396" cy="369332"/>
          </a:xfrm>
          <a:prstGeom prst="rect">
            <a:avLst/>
          </a:prstGeom>
          <a:noFill/>
        </p:spPr>
        <p:txBody>
          <a:bodyPr wrap="none" rtlCol="0">
            <a:spAutoFit/>
          </a:bodyPr>
          <a:lstStyle/>
          <a:p>
            <a:r>
              <a:rPr lang="en-CA" b="1" dirty="0" smtClean="0">
                <a:solidFill>
                  <a:srgbClr val="0070C0"/>
                </a:solidFill>
              </a:rPr>
              <a:t>BEFORE</a:t>
            </a:r>
            <a:endParaRPr lang="en-US" b="1" dirty="0">
              <a:solidFill>
                <a:srgbClr val="0070C0"/>
              </a:solidFill>
            </a:endParaRPr>
          </a:p>
        </p:txBody>
      </p:sp>
      <p:sp>
        <p:nvSpPr>
          <p:cNvPr id="10" name="TextBox 9"/>
          <p:cNvSpPr txBox="1"/>
          <p:nvPr/>
        </p:nvSpPr>
        <p:spPr>
          <a:xfrm>
            <a:off x="7603377" y="5985867"/>
            <a:ext cx="785793" cy="369332"/>
          </a:xfrm>
          <a:prstGeom prst="rect">
            <a:avLst/>
          </a:prstGeom>
          <a:noFill/>
        </p:spPr>
        <p:txBody>
          <a:bodyPr wrap="none" rtlCol="0">
            <a:spAutoFit/>
          </a:bodyPr>
          <a:lstStyle/>
          <a:p>
            <a:r>
              <a:rPr lang="en-CA" b="1" dirty="0" smtClean="0">
                <a:solidFill>
                  <a:srgbClr val="0070C0"/>
                </a:solidFill>
              </a:rPr>
              <a:t>AFTER</a:t>
            </a:r>
            <a:endParaRPr lang="en-US" b="1" dirty="0">
              <a:solidFill>
                <a:srgbClr val="0070C0"/>
              </a:solidFill>
            </a:endParaRPr>
          </a:p>
        </p:txBody>
      </p:sp>
      <p:sp>
        <p:nvSpPr>
          <p:cNvPr id="11" name="Rectangle 10"/>
          <p:cNvSpPr/>
          <p:nvPr/>
        </p:nvSpPr>
        <p:spPr>
          <a:xfrm>
            <a:off x="1993099" y="5779135"/>
            <a:ext cx="2938941" cy="28803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urved Connector 18"/>
          <p:cNvCxnSpPr>
            <a:stCxn id="6" idx="3"/>
            <a:endCxn id="11" idx="3"/>
          </p:cNvCxnSpPr>
          <p:nvPr/>
        </p:nvCxnSpPr>
        <p:spPr>
          <a:xfrm>
            <a:off x="4572000" y="1928819"/>
            <a:ext cx="360040" cy="3994332"/>
          </a:xfrm>
          <a:prstGeom prst="curvedConnector3">
            <a:avLst>
              <a:gd name="adj1" fmla="val 470238"/>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26850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619672" y="355883"/>
            <a:ext cx="5814392" cy="984885"/>
          </a:xfrm>
          <a:prstGeom prst="rect">
            <a:avLst/>
          </a:prstGeom>
        </p:spPr>
        <p:txBody>
          <a:bodyPr wrap="square">
            <a:spAutoFit/>
          </a:bodyPr>
          <a:lstStyle/>
          <a:p>
            <a:pPr algn="ctr"/>
            <a:r>
              <a:rPr lang="en-CA" sz="2900" dirty="0" smtClean="0"/>
              <a:t>RQ5: What is the purpose of</a:t>
            </a:r>
          </a:p>
          <a:p>
            <a:pPr algn="ctr"/>
            <a:r>
              <a:rPr lang="en-CA" sz="2900" dirty="0" smtClean="0"/>
              <a:t>the applied refactorings?</a:t>
            </a:r>
            <a:endParaRPr lang="en-CA" sz="2900" dirty="0"/>
          </a:p>
        </p:txBody>
      </p:sp>
      <p:sp>
        <p:nvSpPr>
          <p:cNvPr id="15" name="Rectangle 14"/>
          <p:cNvSpPr/>
          <p:nvPr/>
        </p:nvSpPr>
        <p:spPr>
          <a:xfrm>
            <a:off x="827584" y="1556792"/>
            <a:ext cx="7560840" cy="646331"/>
          </a:xfrm>
          <a:prstGeom prst="rect">
            <a:avLst/>
          </a:prstGeom>
        </p:spPr>
        <p:txBody>
          <a:bodyPr wrap="square">
            <a:spAutoFit/>
          </a:bodyPr>
          <a:lstStyle/>
          <a:p>
            <a:r>
              <a:rPr lang="en-CA" dirty="0" smtClean="0"/>
              <a:t>We found three main motivations for the application of the extract method refactoring:</a:t>
            </a:r>
            <a:r>
              <a:rPr lang="en-CA" i="1" dirty="0" smtClean="0"/>
              <a:t> code smell resolution, extension and backward compatibility.</a:t>
            </a:r>
            <a:endParaRPr lang="en-CA" i="1" dirty="0"/>
          </a:p>
        </p:txBody>
      </p:sp>
      <p:pic>
        <p:nvPicPr>
          <p:cNvPr id="16" name="Picture 2"/>
          <p:cNvPicPr>
            <a:picLocks noChangeAspect="1" noChangeArrowheads="1"/>
          </p:cNvPicPr>
          <p:nvPr/>
        </p:nvPicPr>
        <p:blipFill>
          <a:blip r:embed="rId3" cstate="print"/>
          <a:srcRect/>
          <a:stretch>
            <a:fillRect/>
          </a:stretch>
        </p:blipFill>
        <p:spPr bwMode="auto">
          <a:xfrm>
            <a:off x="1907704" y="2348880"/>
            <a:ext cx="5324475" cy="4086225"/>
          </a:xfrm>
          <a:prstGeom prst="rect">
            <a:avLst/>
          </a:prstGeom>
          <a:noFill/>
          <a:ln w="9525">
            <a:noFill/>
            <a:miter lim="800000"/>
            <a:headEnd/>
            <a:tailEnd/>
          </a:ln>
        </p:spPr>
      </p:pic>
      <p:sp>
        <p:nvSpPr>
          <p:cNvPr id="19" name="Rectangle 18"/>
          <p:cNvSpPr/>
          <p:nvPr/>
        </p:nvSpPr>
        <p:spPr>
          <a:xfrm>
            <a:off x="251520" y="3501008"/>
            <a:ext cx="1253869" cy="923330"/>
          </a:xfrm>
          <a:prstGeom prst="rect">
            <a:avLst/>
          </a:prstGeom>
        </p:spPr>
        <p:txBody>
          <a:bodyPr wrap="none">
            <a:spAutoFit/>
          </a:bodyPr>
          <a:lstStyle/>
          <a:p>
            <a:pPr algn="ctr"/>
            <a:r>
              <a:rPr lang="en-CA" dirty="0" smtClean="0">
                <a:solidFill>
                  <a:srgbClr val="C00000"/>
                </a:solidFill>
              </a:rPr>
              <a:t>Extract  </a:t>
            </a:r>
          </a:p>
          <a:p>
            <a:pPr algn="ctr"/>
            <a:r>
              <a:rPr lang="en-CA" dirty="0" smtClean="0">
                <a:solidFill>
                  <a:srgbClr val="C00000"/>
                </a:solidFill>
              </a:rPr>
              <a:t>Method </a:t>
            </a:r>
          </a:p>
          <a:p>
            <a:pPr algn="ctr"/>
            <a:r>
              <a:rPr lang="en-CA" dirty="0" smtClean="0">
                <a:solidFill>
                  <a:srgbClr val="C00000"/>
                </a:solidFill>
              </a:rPr>
              <a:t>Refactoring</a:t>
            </a:r>
            <a:endParaRPr lang="en-CA" dirty="0">
              <a:solidFill>
                <a:srgbClr val="C00000"/>
              </a:solidFill>
            </a:endParaRPr>
          </a:p>
        </p:txBody>
      </p:sp>
      <p:sp>
        <p:nvSpPr>
          <p:cNvPr id="10" name="Slide Number Placeholder 9"/>
          <p:cNvSpPr>
            <a:spLocks noGrp="1"/>
          </p:cNvSpPr>
          <p:nvPr>
            <p:ph type="sldNum" sz="quarter" idx="12"/>
          </p:nvPr>
        </p:nvSpPr>
        <p:spPr/>
        <p:txBody>
          <a:bodyPr/>
          <a:lstStyle/>
          <a:p>
            <a:fld id="{6180F598-AE08-4E76-B1CB-A3F95A59F8CA}" type="slidenum">
              <a:rPr lang="en-CA" smtClean="0"/>
              <a:pPr/>
              <a:t>25</a:t>
            </a:fld>
            <a:endParaRPr lang="en-CA"/>
          </a:p>
        </p:txBody>
      </p:sp>
      <p:sp>
        <p:nvSpPr>
          <p:cNvPr id="2" name="Right Brace 1"/>
          <p:cNvSpPr/>
          <p:nvPr/>
        </p:nvSpPr>
        <p:spPr>
          <a:xfrm>
            <a:off x="7135353" y="2960948"/>
            <a:ext cx="201885" cy="108012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7337238" y="3300953"/>
            <a:ext cx="789371" cy="400110"/>
          </a:xfrm>
          <a:prstGeom prst="rect">
            <a:avLst/>
          </a:prstGeom>
          <a:noFill/>
        </p:spPr>
        <p:txBody>
          <a:bodyPr wrap="square" rtlCol="0">
            <a:spAutoFit/>
          </a:bodyPr>
          <a:lstStyle/>
          <a:p>
            <a:pPr algn="ctr"/>
            <a:r>
              <a:rPr lang="en-CA" sz="2000" b="1" dirty="0" smtClean="0">
                <a:solidFill>
                  <a:schemeClr val="tx2">
                    <a:lumMod val="75000"/>
                  </a:schemeClr>
                </a:solidFill>
              </a:rPr>
              <a:t>44%</a:t>
            </a:r>
            <a:endParaRPr lang="en-CA" sz="2000" b="1" dirty="0">
              <a:solidFill>
                <a:schemeClr val="tx2">
                  <a:lumMod val="75000"/>
                </a:schemeClr>
              </a:solidFill>
            </a:endParaRPr>
          </a:p>
        </p:txBody>
      </p:sp>
      <p:sp>
        <p:nvSpPr>
          <p:cNvPr id="13" name="Right Brace 12"/>
          <p:cNvSpPr/>
          <p:nvPr/>
        </p:nvSpPr>
        <p:spPr>
          <a:xfrm>
            <a:off x="7164288" y="4221088"/>
            <a:ext cx="201885" cy="108012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366838" y="4561093"/>
            <a:ext cx="789371" cy="400110"/>
          </a:xfrm>
          <a:prstGeom prst="rect">
            <a:avLst/>
          </a:prstGeom>
          <a:noFill/>
        </p:spPr>
        <p:txBody>
          <a:bodyPr wrap="square" rtlCol="0">
            <a:spAutoFit/>
          </a:bodyPr>
          <a:lstStyle/>
          <a:p>
            <a:pPr algn="ctr"/>
            <a:r>
              <a:rPr lang="en-CA" sz="2000" b="1" dirty="0" smtClean="0">
                <a:solidFill>
                  <a:schemeClr val="tx2">
                    <a:lumMod val="75000"/>
                  </a:schemeClr>
                </a:solidFill>
              </a:rPr>
              <a:t>44%</a:t>
            </a:r>
            <a:endParaRPr lang="en-CA" sz="2000" b="1" dirty="0">
              <a:solidFill>
                <a:schemeClr val="tx2">
                  <a:lumMod val="75000"/>
                </a:schemeClr>
              </a:solidFill>
            </a:endParaRPr>
          </a:p>
        </p:txBody>
      </p:sp>
      <p:sp>
        <p:nvSpPr>
          <p:cNvPr id="18" name="Right Brace 17"/>
          <p:cNvSpPr/>
          <p:nvPr/>
        </p:nvSpPr>
        <p:spPr>
          <a:xfrm>
            <a:off x="7164289" y="5373216"/>
            <a:ext cx="201884" cy="64807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383029" y="5477162"/>
            <a:ext cx="789371" cy="400110"/>
          </a:xfrm>
          <a:prstGeom prst="rect">
            <a:avLst/>
          </a:prstGeom>
          <a:noFill/>
        </p:spPr>
        <p:txBody>
          <a:bodyPr wrap="square" rtlCol="0">
            <a:spAutoFit/>
          </a:bodyPr>
          <a:lstStyle/>
          <a:p>
            <a:pPr algn="ctr"/>
            <a:r>
              <a:rPr lang="en-CA" sz="2000" b="1" dirty="0" smtClean="0">
                <a:solidFill>
                  <a:schemeClr val="tx2">
                    <a:lumMod val="75000"/>
                  </a:schemeClr>
                </a:solidFill>
              </a:rPr>
              <a:t>12%</a:t>
            </a:r>
            <a:endParaRPr lang="en-CA" sz="2000" b="1" dirty="0">
              <a:solidFill>
                <a:schemeClr val="tx2">
                  <a:lumMod val="75000"/>
                </a:schemeClr>
              </a:solidFill>
            </a:endParaRPr>
          </a:p>
        </p:txBody>
      </p:sp>
    </p:spTree>
    <p:extLst>
      <p:ext uri="{BB962C8B-B14F-4D97-AF65-F5344CB8AC3E}">
        <p14:creationId xmlns:p14="http://schemas.microsoft.com/office/powerpoint/2010/main" val="426041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136" y="2420888"/>
            <a:ext cx="470186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69360"/>
            <a:ext cx="9144000" cy="188640"/>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lide Number Placeholder 8"/>
          <p:cNvSpPr>
            <a:spLocks noGrp="1"/>
          </p:cNvSpPr>
          <p:nvPr>
            <p:ph type="sldNum" sz="quarter" idx="12"/>
          </p:nvPr>
        </p:nvSpPr>
        <p:spPr>
          <a:xfrm>
            <a:off x="35496" y="6309320"/>
            <a:ext cx="360040" cy="365125"/>
          </a:xfrm>
        </p:spPr>
        <p:txBody>
          <a:bodyPr/>
          <a:lstStyle/>
          <a:p>
            <a:fld id="{6180F598-AE08-4E76-B1CB-A3F95A59F8CA}" type="slidenum">
              <a:rPr lang="en-CA" smtClean="0"/>
              <a:pPr/>
              <a:t>26</a:t>
            </a:fld>
            <a:endParaRPr lang="en-CA" dirty="0"/>
          </a:p>
        </p:txBody>
      </p:sp>
      <p:pic>
        <p:nvPicPr>
          <p:cNvPr id="10" name="Picture 2"/>
          <p:cNvPicPr>
            <a:picLocks noChangeAspect="1" noChangeArrowheads="1"/>
          </p:cNvPicPr>
          <p:nvPr/>
        </p:nvPicPr>
        <p:blipFill>
          <a:blip r:embed="rId3" cstate="print"/>
          <a:srcRect/>
          <a:stretch>
            <a:fillRect/>
          </a:stretch>
        </p:blipFill>
        <p:spPr bwMode="auto">
          <a:xfrm>
            <a:off x="611560" y="3429000"/>
            <a:ext cx="2291963" cy="3240360"/>
          </a:xfrm>
          <a:prstGeom prst="rect">
            <a:avLst/>
          </a:prstGeom>
          <a:noFill/>
          <a:ln w="9525">
            <a:noFill/>
            <a:miter lim="800000"/>
            <a:headEnd/>
            <a:tailEnd/>
          </a:ln>
        </p:spPr>
      </p:pic>
      <p:sp>
        <p:nvSpPr>
          <p:cNvPr id="11" name="Rounded Rectangular Callout 10"/>
          <p:cNvSpPr/>
          <p:nvPr/>
        </p:nvSpPr>
        <p:spPr>
          <a:xfrm>
            <a:off x="2123728" y="1844824"/>
            <a:ext cx="6336704" cy="720080"/>
          </a:xfrm>
          <a:prstGeom prst="wedgeRoundRectCallout">
            <a:avLst>
              <a:gd name="adj1" fmla="val -42446"/>
              <a:gd name="adj2" fmla="val 20081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smtClean="0"/>
              <a:t>What about Inheritance related </a:t>
            </a:r>
            <a:r>
              <a:rPr lang="en-CA" sz="2000" dirty="0" err="1" smtClean="0"/>
              <a:t>refactorings</a:t>
            </a:r>
            <a:r>
              <a:rPr lang="en-CA" sz="2000" dirty="0" smtClean="0"/>
              <a:t>?</a:t>
            </a:r>
            <a:endParaRPr lang="en-CA" sz="2000" dirty="0"/>
          </a:p>
        </p:txBody>
      </p:sp>
      <p:sp>
        <p:nvSpPr>
          <p:cNvPr id="13" name="Rectangle 12"/>
          <p:cNvSpPr/>
          <p:nvPr/>
        </p:nvSpPr>
        <p:spPr>
          <a:xfrm>
            <a:off x="0" y="476672"/>
            <a:ext cx="4932040" cy="864096"/>
          </a:xfrm>
          <a:prstGeom prst="rect">
            <a:avLst/>
          </a:prstGeom>
          <a:solidFill>
            <a:schemeClr val="tx2">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288032" y="548680"/>
            <a:ext cx="4392488" cy="707886"/>
          </a:xfrm>
          <a:prstGeom prst="rect">
            <a:avLst/>
          </a:prstGeom>
          <a:noFill/>
        </p:spPr>
        <p:txBody>
          <a:bodyPr wrap="square" rtlCol="0">
            <a:spAutoFit/>
          </a:bodyPr>
          <a:lstStyle/>
          <a:p>
            <a:pPr algn="ctr"/>
            <a:r>
              <a:rPr lang="en-CA" sz="2000" dirty="0" smtClean="0">
                <a:solidFill>
                  <a:schemeClr val="bg1">
                    <a:lumMod val="95000"/>
                  </a:schemeClr>
                </a:solidFill>
              </a:rPr>
              <a:t>We classified </a:t>
            </a:r>
            <a:r>
              <a:rPr lang="en-CA" sz="2000" b="1" dirty="0" smtClean="0">
                <a:solidFill>
                  <a:schemeClr val="bg1">
                    <a:lumMod val="95000"/>
                  </a:schemeClr>
                </a:solidFill>
              </a:rPr>
              <a:t>70</a:t>
            </a:r>
          </a:p>
          <a:p>
            <a:pPr algn="ctr"/>
            <a:r>
              <a:rPr lang="en-CA" sz="2000" dirty="0" smtClean="0">
                <a:solidFill>
                  <a:schemeClr val="bg1">
                    <a:lumMod val="95000"/>
                  </a:schemeClr>
                </a:solidFill>
              </a:rPr>
              <a:t>Inheritance-related refactorings in total</a:t>
            </a:r>
            <a:endParaRPr lang="en-CA" sz="2000" dirty="0">
              <a:solidFill>
                <a:schemeClr val="bg1">
                  <a:lumMod val="95000"/>
                </a:schemeClr>
              </a:solidFill>
            </a:endParaRPr>
          </a:p>
        </p:txBody>
      </p:sp>
      <p:sp>
        <p:nvSpPr>
          <p:cNvPr id="15" name="Rectangle 14"/>
          <p:cNvSpPr/>
          <p:nvPr/>
        </p:nvSpPr>
        <p:spPr>
          <a:xfrm rot="18753517">
            <a:off x="4719232" y="1169125"/>
            <a:ext cx="501559" cy="413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8660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619672" y="260648"/>
            <a:ext cx="5814392" cy="1077218"/>
          </a:xfrm>
          <a:prstGeom prst="rect">
            <a:avLst/>
          </a:prstGeom>
        </p:spPr>
        <p:txBody>
          <a:bodyPr wrap="square">
            <a:spAutoFit/>
          </a:bodyPr>
          <a:lstStyle/>
          <a:p>
            <a:pPr algn="ctr"/>
            <a:r>
              <a:rPr lang="en-CA" sz="3200" b="1" dirty="0" smtClean="0"/>
              <a:t>RQ5</a:t>
            </a:r>
            <a:r>
              <a:rPr lang="en-CA" sz="3200" dirty="0" smtClean="0"/>
              <a:t>: What is the purpose of</a:t>
            </a:r>
          </a:p>
          <a:p>
            <a:pPr algn="ctr"/>
            <a:r>
              <a:rPr lang="en-CA" sz="3200" dirty="0" smtClean="0"/>
              <a:t>the applied refactorings?</a:t>
            </a:r>
            <a:endParaRPr lang="en-CA" sz="3200" dirty="0"/>
          </a:p>
        </p:txBody>
      </p:sp>
      <p:sp>
        <p:nvSpPr>
          <p:cNvPr id="10" name="Rectangle 9"/>
          <p:cNvSpPr/>
          <p:nvPr/>
        </p:nvSpPr>
        <p:spPr>
          <a:xfrm>
            <a:off x="251520" y="3513782"/>
            <a:ext cx="1343638" cy="923330"/>
          </a:xfrm>
          <a:prstGeom prst="rect">
            <a:avLst/>
          </a:prstGeom>
        </p:spPr>
        <p:txBody>
          <a:bodyPr wrap="none">
            <a:spAutoFit/>
          </a:bodyPr>
          <a:lstStyle/>
          <a:p>
            <a:pPr algn="ctr"/>
            <a:r>
              <a:rPr lang="en-CA" dirty="0" smtClean="0">
                <a:solidFill>
                  <a:srgbClr val="C00000"/>
                </a:solidFill>
              </a:rPr>
              <a:t>Inheritance </a:t>
            </a:r>
          </a:p>
          <a:p>
            <a:pPr algn="ctr"/>
            <a:r>
              <a:rPr lang="en-CA" dirty="0" smtClean="0">
                <a:solidFill>
                  <a:srgbClr val="C00000"/>
                </a:solidFill>
              </a:rPr>
              <a:t>Related </a:t>
            </a:r>
          </a:p>
          <a:p>
            <a:pPr algn="ctr"/>
            <a:r>
              <a:rPr lang="en-CA" dirty="0" smtClean="0">
                <a:solidFill>
                  <a:srgbClr val="C00000"/>
                </a:solidFill>
              </a:rPr>
              <a:t>Refactorings</a:t>
            </a:r>
            <a:endParaRPr lang="en-CA" dirty="0">
              <a:solidFill>
                <a:srgbClr val="C00000"/>
              </a:solidFill>
            </a:endParaRPr>
          </a:p>
        </p:txBody>
      </p:sp>
      <p:pic>
        <p:nvPicPr>
          <p:cNvPr id="38914" name="Picture 2"/>
          <p:cNvPicPr>
            <a:picLocks noChangeAspect="1" noChangeArrowheads="1"/>
          </p:cNvPicPr>
          <p:nvPr/>
        </p:nvPicPr>
        <p:blipFill>
          <a:blip r:embed="rId2" cstate="print"/>
          <a:srcRect/>
          <a:stretch>
            <a:fillRect/>
          </a:stretch>
        </p:blipFill>
        <p:spPr bwMode="auto">
          <a:xfrm>
            <a:off x="1580813" y="2465228"/>
            <a:ext cx="5982373" cy="3281337"/>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6180F598-AE08-4E76-B1CB-A3F95A59F8CA}" type="slidenum">
              <a:rPr lang="en-CA" smtClean="0"/>
              <a:pPr/>
              <a:t>27</a:t>
            </a:fld>
            <a:endParaRPr lang="en-CA"/>
          </a:p>
        </p:txBody>
      </p:sp>
      <p:sp>
        <p:nvSpPr>
          <p:cNvPr id="13" name="Right Brace 12"/>
          <p:cNvSpPr/>
          <p:nvPr/>
        </p:nvSpPr>
        <p:spPr>
          <a:xfrm>
            <a:off x="7452320" y="3140968"/>
            <a:ext cx="72008" cy="33572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524328" y="3140968"/>
            <a:ext cx="789371" cy="400110"/>
          </a:xfrm>
          <a:prstGeom prst="rect">
            <a:avLst/>
          </a:prstGeom>
          <a:noFill/>
        </p:spPr>
        <p:txBody>
          <a:bodyPr wrap="square" rtlCol="0">
            <a:spAutoFit/>
          </a:bodyPr>
          <a:lstStyle/>
          <a:p>
            <a:pPr algn="ctr"/>
            <a:r>
              <a:rPr lang="en-CA" sz="2000" b="1" dirty="0" smtClean="0">
                <a:solidFill>
                  <a:schemeClr val="tx2">
                    <a:lumMod val="75000"/>
                  </a:schemeClr>
                </a:solidFill>
              </a:rPr>
              <a:t>31%</a:t>
            </a:r>
            <a:endParaRPr lang="en-CA" sz="2000" b="1" dirty="0">
              <a:solidFill>
                <a:schemeClr val="tx2">
                  <a:lumMod val="75000"/>
                </a:schemeClr>
              </a:solidFill>
            </a:endParaRPr>
          </a:p>
        </p:txBody>
      </p:sp>
      <p:sp>
        <p:nvSpPr>
          <p:cNvPr id="15" name="Right Brace 14"/>
          <p:cNvSpPr/>
          <p:nvPr/>
        </p:nvSpPr>
        <p:spPr>
          <a:xfrm>
            <a:off x="7452320" y="3940935"/>
            <a:ext cx="72008" cy="122413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7555561" y="4381506"/>
            <a:ext cx="789371" cy="400110"/>
          </a:xfrm>
          <a:prstGeom prst="rect">
            <a:avLst/>
          </a:prstGeom>
          <a:noFill/>
        </p:spPr>
        <p:txBody>
          <a:bodyPr wrap="square" rtlCol="0">
            <a:spAutoFit/>
          </a:bodyPr>
          <a:lstStyle/>
          <a:p>
            <a:pPr algn="ctr"/>
            <a:r>
              <a:rPr lang="en-CA" sz="2000" b="1" dirty="0" smtClean="0">
                <a:solidFill>
                  <a:schemeClr val="tx2">
                    <a:lumMod val="75000"/>
                  </a:schemeClr>
                </a:solidFill>
              </a:rPr>
              <a:t>49%</a:t>
            </a:r>
            <a:endParaRPr lang="en-CA" sz="2000" b="1" dirty="0">
              <a:solidFill>
                <a:schemeClr val="tx2">
                  <a:lumMod val="75000"/>
                </a:schemeClr>
              </a:solidFill>
            </a:endParaRPr>
          </a:p>
        </p:txBody>
      </p:sp>
      <p:sp>
        <p:nvSpPr>
          <p:cNvPr id="19" name="TextBox 18"/>
          <p:cNvSpPr txBox="1"/>
          <p:nvPr/>
        </p:nvSpPr>
        <p:spPr>
          <a:xfrm>
            <a:off x="7524329" y="3525289"/>
            <a:ext cx="789371" cy="400110"/>
          </a:xfrm>
          <a:prstGeom prst="rect">
            <a:avLst/>
          </a:prstGeom>
          <a:noFill/>
        </p:spPr>
        <p:txBody>
          <a:bodyPr wrap="square" rtlCol="0">
            <a:spAutoFit/>
          </a:bodyPr>
          <a:lstStyle/>
          <a:p>
            <a:pPr algn="ctr"/>
            <a:r>
              <a:rPr lang="en-CA" sz="2000" b="1" dirty="0" smtClean="0">
                <a:solidFill>
                  <a:schemeClr val="tx2">
                    <a:lumMod val="75000"/>
                  </a:schemeClr>
                </a:solidFill>
              </a:rPr>
              <a:t>20%</a:t>
            </a:r>
            <a:endParaRPr lang="en-CA" sz="2000" b="1" dirty="0">
              <a:solidFill>
                <a:schemeClr val="tx2">
                  <a:lumMod val="75000"/>
                </a:schemeClr>
              </a:solidFill>
            </a:endParaRPr>
          </a:p>
        </p:txBody>
      </p:sp>
      <p:sp>
        <p:nvSpPr>
          <p:cNvPr id="20" name="Rectangle 19"/>
          <p:cNvSpPr/>
          <p:nvPr/>
        </p:nvSpPr>
        <p:spPr>
          <a:xfrm>
            <a:off x="827584" y="1556792"/>
            <a:ext cx="7632848" cy="646331"/>
          </a:xfrm>
          <a:prstGeom prst="rect">
            <a:avLst/>
          </a:prstGeom>
        </p:spPr>
        <p:txBody>
          <a:bodyPr wrap="square">
            <a:spAutoFit/>
          </a:bodyPr>
          <a:lstStyle/>
          <a:p>
            <a:r>
              <a:rPr lang="en-CA" dirty="0" smtClean="0"/>
              <a:t>We found three main motivations for the application of the extract method refactoring:</a:t>
            </a:r>
            <a:r>
              <a:rPr lang="en-CA" i="1" dirty="0" smtClean="0"/>
              <a:t> code smell resolution, extension </a:t>
            </a:r>
            <a:r>
              <a:rPr lang="en-CA" dirty="0" smtClean="0"/>
              <a:t>and </a:t>
            </a:r>
            <a:r>
              <a:rPr lang="en-CA" i="1" dirty="0" smtClean="0"/>
              <a:t>refinement of abstraction level.</a:t>
            </a:r>
            <a:endParaRPr lang="en-CA" i="1" dirty="0"/>
          </a:p>
        </p:txBody>
      </p:sp>
      <p:sp>
        <p:nvSpPr>
          <p:cNvPr id="21" name="Right Brace 20"/>
          <p:cNvSpPr/>
          <p:nvPr/>
        </p:nvSpPr>
        <p:spPr>
          <a:xfrm>
            <a:off x="7452320" y="3533199"/>
            <a:ext cx="72008" cy="33572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619672" y="404664"/>
            <a:ext cx="5814392" cy="584775"/>
          </a:xfrm>
          <a:prstGeom prst="rect">
            <a:avLst/>
          </a:prstGeom>
        </p:spPr>
        <p:txBody>
          <a:bodyPr wrap="square">
            <a:spAutoFit/>
          </a:bodyPr>
          <a:lstStyle/>
          <a:p>
            <a:pPr algn="ctr"/>
            <a:r>
              <a:rPr lang="en-CA" sz="3200" dirty="0" smtClean="0"/>
              <a:t>Bird's-eye-view Conclusions </a:t>
            </a:r>
            <a:endParaRPr lang="en-CA" sz="3200" dirty="0"/>
          </a:p>
        </p:txBody>
      </p:sp>
      <p:sp>
        <p:nvSpPr>
          <p:cNvPr id="12" name="Rectangle 11"/>
          <p:cNvSpPr/>
          <p:nvPr/>
        </p:nvSpPr>
        <p:spPr>
          <a:xfrm>
            <a:off x="467544" y="1199068"/>
            <a:ext cx="8136904" cy="4678204"/>
          </a:xfrm>
          <a:prstGeom prst="rect">
            <a:avLst/>
          </a:prstGeom>
        </p:spPr>
        <p:txBody>
          <a:bodyPr wrap="square">
            <a:spAutoFit/>
          </a:bodyPr>
          <a:lstStyle/>
          <a:p>
            <a:r>
              <a:rPr lang="en-CA" b="1" i="1" dirty="0" smtClean="0"/>
              <a:t>RQ1</a:t>
            </a:r>
            <a:r>
              <a:rPr lang="en-CA" b="1" i="1" dirty="0" smtClean="0"/>
              <a:t>:  Do software developers perform different types of refactoring operations on test code and production code?</a:t>
            </a:r>
          </a:p>
          <a:p>
            <a:endParaRPr lang="en-CA" sz="2800" dirty="0" smtClean="0"/>
          </a:p>
          <a:p>
            <a:r>
              <a:rPr lang="en-CA" i="1" dirty="0" smtClean="0"/>
              <a:t>	</a:t>
            </a:r>
            <a:r>
              <a:rPr lang="en-CA" b="1" i="1" dirty="0" smtClean="0"/>
              <a:t>In production code</a:t>
            </a:r>
            <a:r>
              <a:rPr lang="en-CA" b="1" dirty="0" smtClean="0"/>
              <a:t>:</a:t>
            </a:r>
            <a:r>
              <a:rPr lang="en-CA" b="1" i="1" dirty="0" smtClean="0"/>
              <a:t> </a:t>
            </a:r>
            <a:r>
              <a:rPr lang="en-CA" dirty="0" smtClean="0"/>
              <a:t>Design improvements such as, </a:t>
            </a:r>
            <a:r>
              <a:rPr lang="en-CA" u="sng" dirty="0" smtClean="0"/>
              <a:t>resolution of code</a:t>
            </a:r>
            <a:r>
              <a:rPr lang="en-CA" dirty="0" smtClean="0"/>
              <a:t> 	</a:t>
            </a:r>
            <a:r>
              <a:rPr lang="en-CA" u="sng" dirty="0" smtClean="0"/>
              <a:t>smells</a:t>
            </a:r>
            <a:r>
              <a:rPr lang="en-CA" dirty="0" smtClean="0"/>
              <a:t> and </a:t>
            </a:r>
            <a:r>
              <a:rPr lang="en-CA" u="sng" dirty="0" smtClean="0"/>
              <a:t>modularization</a:t>
            </a:r>
            <a:r>
              <a:rPr lang="en-CA" dirty="0" smtClean="0"/>
              <a:t>.</a:t>
            </a:r>
          </a:p>
          <a:p>
            <a:endParaRPr lang="en-CA" dirty="0" smtClean="0"/>
          </a:p>
          <a:p>
            <a:r>
              <a:rPr lang="en-CA" dirty="0" smtClean="0"/>
              <a:t>	</a:t>
            </a:r>
            <a:r>
              <a:rPr lang="en-CA" b="1" i="1" dirty="0" smtClean="0"/>
              <a:t>In test code</a:t>
            </a:r>
            <a:r>
              <a:rPr lang="en-CA" b="1" dirty="0" smtClean="0"/>
              <a:t>: </a:t>
            </a:r>
            <a:r>
              <a:rPr lang="en-CA" dirty="0" smtClean="0"/>
              <a:t>Internal </a:t>
            </a:r>
            <a:r>
              <a:rPr lang="en-CA" u="sng" dirty="0" smtClean="0"/>
              <a:t>reorganization</a:t>
            </a:r>
            <a:r>
              <a:rPr lang="en-CA" dirty="0" smtClean="0"/>
              <a:t> of the classes of each project into 	packages and </a:t>
            </a:r>
            <a:r>
              <a:rPr lang="en-CA" u="sng" dirty="0" smtClean="0"/>
              <a:t>renaming</a:t>
            </a:r>
            <a:r>
              <a:rPr lang="en-CA" dirty="0" smtClean="0"/>
              <a:t> of classes for conceptual reasons.</a:t>
            </a:r>
          </a:p>
          <a:p>
            <a:endParaRPr lang="en-CA" dirty="0" smtClean="0"/>
          </a:p>
          <a:p>
            <a:endParaRPr lang="en-CA" dirty="0" smtClean="0"/>
          </a:p>
          <a:p>
            <a:r>
              <a:rPr lang="en-CA" b="1" i="1" dirty="0" smtClean="0"/>
              <a:t>RQ2</a:t>
            </a:r>
            <a:r>
              <a:rPr lang="en-CA" b="1" i="1" dirty="0" smtClean="0"/>
              <a:t>. Which developers are responsible for refactorings?</a:t>
            </a:r>
          </a:p>
          <a:p>
            <a:endParaRPr lang="en-CA" dirty="0" smtClean="0"/>
          </a:p>
          <a:p>
            <a:r>
              <a:rPr lang="en-CA" dirty="0" smtClean="0"/>
              <a:t>Refactorings were mainly fulfilled by a single developer acting as a </a:t>
            </a:r>
            <a:r>
              <a:rPr lang="en-CA" u="sng" dirty="0" smtClean="0"/>
              <a:t>refactoring manager</a:t>
            </a:r>
            <a:r>
              <a:rPr lang="en-CA" dirty="0" smtClean="0"/>
              <a:t>.</a:t>
            </a:r>
          </a:p>
          <a:p>
            <a:endParaRPr lang="en-CA" dirty="0" smtClean="0"/>
          </a:p>
          <a:p>
            <a:r>
              <a:rPr lang="en-CA" dirty="0" smtClean="0"/>
              <a:t>Managers share refactoring responsibilities in both production and test code.</a:t>
            </a:r>
          </a:p>
        </p:txBody>
      </p:sp>
      <p:sp>
        <p:nvSpPr>
          <p:cNvPr id="8" name="Slide Number Placeholder 7"/>
          <p:cNvSpPr>
            <a:spLocks noGrp="1"/>
          </p:cNvSpPr>
          <p:nvPr>
            <p:ph type="sldNum" sz="quarter" idx="12"/>
          </p:nvPr>
        </p:nvSpPr>
        <p:spPr/>
        <p:txBody>
          <a:bodyPr/>
          <a:lstStyle/>
          <a:p>
            <a:fld id="{6180F598-AE08-4E76-B1CB-A3F95A59F8CA}" type="slidenum">
              <a:rPr lang="en-CA" smtClean="0"/>
              <a:pPr/>
              <a:t>28</a:t>
            </a:fld>
            <a:endParaRPr lang="en-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619672" y="404664"/>
            <a:ext cx="5814392" cy="584775"/>
          </a:xfrm>
          <a:prstGeom prst="rect">
            <a:avLst/>
          </a:prstGeom>
        </p:spPr>
        <p:txBody>
          <a:bodyPr wrap="square">
            <a:spAutoFit/>
          </a:bodyPr>
          <a:lstStyle/>
          <a:p>
            <a:pPr algn="ctr"/>
            <a:r>
              <a:rPr lang="en-CA" sz="3200" dirty="0" smtClean="0"/>
              <a:t>Bird's-eye-view Conclusions </a:t>
            </a:r>
            <a:endParaRPr lang="en-CA" sz="3200" dirty="0"/>
          </a:p>
        </p:txBody>
      </p:sp>
      <p:sp>
        <p:nvSpPr>
          <p:cNvPr id="8" name="Rectangle 7"/>
          <p:cNvSpPr/>
          <p:nvPr/>
        </p:nvSpPr>
        <p:spPr>
          <a:xfrm>
            <a:off x="683568" y="1412776"/>
            <a:ext cx="7848872" cy="5539978"/>
          </a:xfrm>
          <a:prstGeom prst="rect">
            <a:avLst/>
          </a:prstGeom>
        </p:spPr>
        <p:txBody>
          <a:bodyPr wrap="square">
            <a:spAutoFit/>
          </a:bodyPr>
          <a:lstStyle/>
          <a:p>
            <a:r>
              <a:rPr lang="en-CA" b="1" i="1" dirty="0" smtClean="0"/>
              <a:t>RQ3</a:t>
            </a:r>
            <a:r>
              <a:rPr lang="en-CA" b="1" i="1" dirty="0" smtClean="0"/>
              <a:t>. Is there more refactoring activity before major project releases than after?</a:t>
            </a:r>
          </a:p>
          <a:p>
            <a:endParaRPr lang="en-CA" sz="2800" dirty="0" smtClean="0"/>
          </a:p>
          <a:p>
            <a:r>
              <a:rPr lang="en-CA" dirty="0" smtClean="0"/>
              <a:t>Refactoring activity is significantly more frequent </a:t>
            </a:r>
            <a:r>
              <a:rPr lang="en-CA" u="sng" dirty="0" smtClean="0"/>
              <a:t>before a release</a:t>
            </a:r>
            <a:r>
              <a:rPr lang="en-CA" dirty="0" smtClean="0"/>
              <a:t> than after. We believe this activity is motivated by the desire to improve the design, and prepare the code for future extensions, right before releasing a stable API.</a:t>
            </a:r>
          </a:p>
          <a:p>
            <a:endParaRPr lang="en-CA" b="1" i="1" dirty="0" smtClean="0"/>
          </a:p>
          <a:p>
            <a:endParaRPr lang="en-CA" b="1" i="1" dirty="0" smtClean="0"/>
          </a:p>
          <a:p>
            <a:r>
              <a:rPr lang="en-CA" b="1" i="1" dirty="0" smtClean="0"/>
              <a:t>RQ4: Is refactoring activity on production code preceded by the addition or modification of test code?</a:t>
            </a:r>
          </a:p>
          <a:p>
            <a:endParaRPr lang="en-CA" sz="2800" dirty="0" smtClean="0"/>
          </a:p>
          <a:p>
            <a:r>
              <a:rPr lang="en-CA" sz="2800" dirty="0" smtClean="0"/>
              <a:t> </a:t>
            </a:r>
            <a:r>
              <a:rPr lang="en-CA" dirty="0" smtClean="0"/>
              <a:t>A tight alignment between </a:t>
            </a:r>
            <a:r>
              <a:rPr lang="en-CA" u="sng" dirty="0" smtClean="0"/>
              <a:t>refactoring activities</a:t>
            </a:r>
            <a:r>
              <a:rPr lang="en-CA" dirty="0" smtClean="0"/>
              <a:t> and </a:t>
            </a:r>
            <a:r>
              <a:rPr lang="en-CA" u="sng" dirty="0" smtClean="0"/>
              <a:t>test code updates</a:t>
            </a:r>
            <a:r>
              <a:rPr lang="en-CA" dirty="0" smtClean="0"/>
              <a:t>.</a:t>
            </a:r>
          </a:p>
          <a:p>
            <a:endParaRPr lang="en-CA" dirty="0" smtClean="0"/>
          </a:p>
          <a:p>
            <a:r>
              <a:rPr lang="en-CA" dirty="0" smtClean="0"/>
              <a:t>Testing and refactoring are dependent implying the adoption of </a:t>
            </a:r>
            <a:r>
              <a:rPr lang="en-CA" u="sng" dirty="0" smtClean="0"/>
              <a:t>test-driven refactoring practices</a:t>
            </a:r>
            <a:r>
              <a:rPr lang="en-CA" dirty="0" smtClean="0"/>
              <a:t> in the examined projects. </a:t>
            </a:r>
          </a:p>
          <a:p>
            <a:endParaRPr lang="en-CA" b="1" i="1" dirty="0" smtClean="0"/>
          </a:p>
          <a:p>
            <a:endParaRPr lang="en-CA" b="1" i="1" dirty="0" smtClean="0"/>
          </a:p>
          <a:p>
            <a:endParaRPr lang="en-CA" dirty="0" smtClean="0"/>
          </a:p>
          <a:p>
            <a:endParaRPr lang="en-CA" dirty="0"/>
          </a:p>
        </p:txBody>
      </p:sp>
      <p:sp>
        <p:nvSpPr>
          <p:cNvPr id="10" name="Slide Number Placeholder 9"/>
          <p:cNvSpPr>
            <a:spLocks noGrp="1"/>
          </p:cNvSpPr>
          <p:nvPr>
            <p:ph type="sldNum" sz="quarter" idx="12"/>
          </p:nvPr>
        </p:nvSpPr>
        <p:spPr/>
        <p:txBody>
          <a:bodyPr/>
          <a:lstStyle/>
          <a:p>
            <a:fld id="{6180F598-AE08-4E76-B1CB-A3F95A59F8CA}" type="slidenum">
              <a:rPr lang="en-CA" smtClean="0"/>
              <a:pPr/>
              <a:t>29</a:t>
            </a:fld>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39552" y="620688"/>
            <a:ext cx="6984776" cy="523220"/>
          </a:xfrm>
          <a:prstGeom prst="rect">
            <a:avLst/>
          </a:prstGeom>
        </p:spPr>
        <p:txBody>
          <a:bodyPr wrap="square">
            <a:spAutoFit/>
          </a:bodyPr>
          <a:lstStyle/>
          <a:p>
            <a:r>
              <a:rPr lang="en-CA" sz="2800" u="sng" dirty="0" smtClean="0"/>
              <a:t>What</a:t>
            </a:r>
            <a:r>
              <a:rPr lang="en-CA" sz="2800" dirty="0" smtClean="0"/>
              <a:t> do we want to understand?</a:t>
            </a:r>
            <a:endParaRPr lang="en-CA" sz="2800" dirty="0"/>
          </a:p>
        </p:txBody>
      </p:sp>
      <p:sp>
        <p:nvSpPr>
          <p:cNvPr id="34" name="Rectangle 33"/>
          <p:cNvSpPr/>
          <p:nvPr/>
        </p:nvSpPr>
        <p:spPr>
          <a:xfrm>
            <a:off x="611560" y="1916832"/>
            <a:ext cx="7704856" cy="2862322"/>
          </a:xfrm>
          <a:prstGeom prst="rect">
            <a:avLst/>
          </a:prstGeom>
        </p:spPr>
        <p:txBody>
          <a:bodyPr wrap="square">
            <a:spAutoFit/>
          </a:bodyPr>
          <a:lstStyle/>
          <a:p>
            <a:r>
              <a:rPr lang="en-CA" dirty="0" smtClean="0"/>
              <a:t>Five research questions that explore the different types of refactorings applied to different types of sources.</a:t>
            </a:r>
          </a:p>
          <a:p>
            <a:endParaRPr lang="en-CA" dirty="0" smtClean="0"/>
          </a:p>
          <a:p>
            <a:r>
              <a:rPr lang="en-CA" b="1" dirty="0" smtClean="0"/>
              <a:t>Dimensions:</a:t>
            </a:r>
          </a:p>
          <a:p>
            <a:endParaRPr lang="en-CA" dirty="0" smtClean="0"/>
          </a:p>
          <a:p>
            <a:pPr>
              <a:buFont typeface="Arial" pitchFamily="34" charset="0"/>
              <a:buChar char="•"/>
            </a:pPr>
            <a:r>
              <a:rPr lang="en-CA" dirty="0" smtClean="0"/>
              <a:t>  The individual contribution of team members on refactoring activities.</a:t>
            </a:r>
          </a:p>
          <a:p>
            <a:pPr>
              <a:buFont typeface="Arial" pitchFamily="34" charset="0"/>
              <a:buChar char="•"/>
            </a:pPr>
            <a:endParaRPr lang="en-CA" dirty="0" smtClean="0"/>
          </a:p>
          <a:p>
            <a:pPr>
              <a:buFont typeface="Arial" pitchFamily="34" charset="0"/>
              <a:buChar char="•"/>
            </a:pPr>
            <a:r>
              <a:rPr lang="en-CA" dirty="0" smtClean="0"/>
              <a:t>  The alignment of refactoring activity with release dates and testing periods.</a:t>
            </a:r>
          </a:p>
          <a:p>
            <a:pPr>
              <a:buFont typeface="Arial" pitchFamily="34" charset="0"/>
              <a:buChar char="•"/>
            </a:pPr>
            <a:endParaRPr lang="en-CA" dirty="0" smtClean="0"/>
          </a:p>
          <a:p>
            <a:pPr>
              <a:buFont typeface="Arial" pitchFamily="34" charset="0"/>
              <a:buChar char="•"/>
            </a:pPr>
            <a:r>
              <a:rPr lang="en-CA" dirty="0" smtClean="0"/>
              <a:t> The motivation behind the applied refactorings.</a:t>
            </a:r>
            <a:endParaRPr lang="en-CA" dirty="0"/>
          </a:p>
        </p:txBody>
      </p:sp>
      <p:pic>
        <p:nvPicPr>
          <p:cNvPr id="2050" name="Picture 2" descr="what-hi"/>
          <p:cNvPicPr>
            <a:picLocks noChangeAspect="1" noChangeArrowheads="1"/>
          </p:cNvPicPr>
          <p:nvPr/>
        </p:nvPicPr>
        <p:blipFill>
          <a:blip r:embed="rId2" cstate="print"/>
          <a:srcRect/>
          <a:stretch>
            <a:fillRect/>
          </a:stretch>
        </p:blipFill>
        <p:spPr bwMode="auto">
          <a:xfrm>
            <a:off x="5724128" y="4581128"/>
            <a:ext cx="2107335" cy="1720991"/>
          </a:xfrm>
          <a:prstGeom prst="rect">
            <a:avLst/>
          </a:prstGeom>
          <a:noFill/>
        </p:spPr>
      </p:pic>
      <p:sp>
        <p:nvSpPr>
          <p:cNvPr id="8" name="Slide Number Placeholder 7"/>
          <p:cNvSpPr>
            <a:spLocks noGrp="1"/>
          </p:cNvSpPr>
          <p:nvPr>
            <p:ph type="sldNum" sz="quarter" idx="12"/>
          </p:nvPr>
        </p:nvSpPr>
        <p:spPr/>
        <p:txBody>
          <a:bodyPr/>
          <a:lstStyle/>
          <a:p>
            <a:fld id="{6180F598-AE08-4E76-B1CB-A3F95A59F8CA}" type="slidenum">
              <a:rPr lang="en-CA" smtClean="0"/>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619672" y="404664"/>
            <a:ext cx="5814392" cy="584775"/>
          </a:xfrm>
          <a:prstGeom prst="rect">
            <a:avLst/>
          </a:prstGeom>
        </p:spPr>
        <p:txBody>
          <a:bodyPr wrap="square">
            <a:spAutoFit/>
          </a:bodyPr>
          <a:lstStyle/>
          <a:p>
            <a:pPr algn="ctr"/>
            <a:r>
              <a:rPr lang="en-CA" sz="3200" dirty="0" smtClean="0"/>
              <a:t>Bird's-eye-view Conclusions </a:t>
            </a:r>
            <a:endParaRPr lang="en-CA" sz="3200" dirty="0"/>
          </a:p>
        </p:txBody>
      </p:sp>
      <p:sp>
        <p:nvSpPr>
          <p:cNvPr id="8" name="Rectangle 7"/>
          <p:cNvSpPr/>
          <p:nvPr/>
        </p:nvSpPr>
        <p:spPr>
          <a:xfrm>
            <a:off x="683568" y="1412776"/>
            <a:ext cx="7848872" cy="2308324"/>
          </a:xfrm>
          <a:prstGeom prst="rect">
            <a:avLst/>
          </a:prstGeom>
        </p:spPr>
        <p:txBody>
          <a:bodyPr wrap="square">
            <a:spAutoFit/>
          </a:bodyPr>
          <a:lstStyle/>
          <a:p>
            <a:r>
              <a:rPr lang="en-CA" b="1" i="1" dirty="0" smtClean="0"/>
              <a:t>RQ5: What is the purpose of the applied refactorings?</a:t>
            </a:r>
          </a:p>
          <a:p>
            <a:endParaRPr lang="en-CA" b="1" i="1" dirty="0" smtClean="0"/>
          </a:p>
          <a:p>
            <a:r>
              <a:rPr lang="en-CA" b="1" i="1" dirty="0" smtClean="0"/>
              <a:t>Extract Method refactoring: </a:t>
            </a:r>
          </a:p>
          <a:p>
            <a:endParaRPr lang="en-CA" b="1" i="1" dirty="0" smtClean="0"/>
          </a:p>
          <a:p>
            <a:pPr lvl="1">
              <a:buFont typeface="Arial" pitchFamily="34" charset="0"/>
              <a:buChar char="•"/>
            </a:pPr>
            <a:r>
              <a:rPr lang="en-CA" i="1" dirty="0" smtClean="0"/>
              <a:t> Code smells: </a:t>
            </a:r>
            <a:r>
              <a:rPr lang="en-CA" dirty="0" smtClean="0"/>
              <a:t>The decomposition of methods was the most dominant motivation</a:t>
            </a:r>
          </a:p>
          <a:p>
            <a:pPr lvl="1">
              <a:buFont typeface="Arial" pitchFamily="34" charset="0"/>
              <a:buChar char="•"/>
            </a:pPr>
            <a:endParaRPr lang="en-CA" dirty="0" smtClean="0"/>
          </a:p>
          <a:p>
            <a:pPr lvl="1">
              <a:buFont typeface="Arial" pitchFamily="34" charset="0"/>
              <a:buChar char="•"/>
            </a:pPr>
            <a:r>
              <a:rPr lang="en-CA" i="1" dirty="0" smtClean="0"/>
              <a:t> Facilitating Extension:  </a:t>
            </a:r>
            <a:r>
              <a:rPr lang="en-CA" dirty="0" smtClean="0"/>
              <a:t>Introduction of Factory Methods</a:t>
            </a:r>
            <a:endParaRPr lang="en-CA" dirty="0"/>
          </a:p>
        </p:txBody>
      </p:sp>
      <p:sp>
        <p:nvSpPr>
          <p:cNvPr id="9" name="Rectangle 8"/>
          <p:cNvSpPr/>
          <p:nvPr/>
        </p:nvSpPr>
        <p:spPr>
          <a:xfrm>
            <a:off x="755576" y="4077072"/>
            <a:ext cx="7704856" cy="2308324"/>
          </a:xfrm>
          <a:prstGeom prst="rect">
            <a:avLst/>
          </a:prstGeom>
        </p:spPr>
        <p:txBody>
          <a:bodyPr wrap="square">
            <a:spAutoFit/>
          </a:bodyPr>
          <a:lstStyle/>
          <a:p>
            <a:r>
              <a:rPr lang="en-CA" b="1" dirty="0" smtClean="0"/>
              <a:t>Inheritance related refactorings:</a:t>
            </a:r>
          </a:p>
          <a:p>
            <a:endParaRPr lang="en-CA" b="1" dirty="0" smtClean="0"/>
          </a:p>
          <a:p>
            <a:pPr lvl="1">
              <a:buFont typeface="Arial" pitchFamily="34" charset="0"/>
              <a:buChar char="•"/>
            </a:pPr>
            <a:r>
              <a:rPr lang="en-CA" dirty="0" smtClean="0"/>
              <a:t>  Removal of duplicate code and the generalization of abstraction.</a:t>
            </a:r>
          </a:p>
          <a:p>
            <a:endParaRPr lang="en-CA" dirty="0" smtClean="0"/>
          </a:p>
          <a:p>
            <a:pPr lvl="1">
              <a:buFont typeface="Arial" pitchFamily="34" charset="0"/>
              <a:buChar char="•"/>
            </a:pPr>
            <a:r>
              <a:rPr lang="en-CA" dirty="0" smtClean="0"/>
              <a:t> Decomposition of interfaces and specialization of abstraction were rarely applied practices.</a:t>
            </a:r>
          </a:p>
          <a:p>
            <a:endParaRPr lang="en-CA" b="1" dirty="0" smtClean="0"/>
          </a:p>
          <a:p>
            <a:endParaRPr lang="en-CA" b="1" dirty="0"/>
          </a:p>
        </p:txBody>
      </p:sp>
      <p:sp>
        <p:nvSpPr>
          <p:cNvPr id="10" name="Slide Number Placeholder 9"/>
          <p:cNvSpPr>
            <a:spLocks noGrp="1"/>
          </p:cNvSpPr>
          <p:nvPr>
            <p:ph type="sldNum" sz="quarter" idx="12"/>
          </p:nvPr>
        </p:nvSpPr>
        <p:spPr/>
        <p:txBody>
          <a:bodyPr/>
          <a:lstStyle/>
          <a:p>
            <a:fld id="{6180F598-AE08-4E76-B1CB-A3F95A59F8CA}" type="slidenum">
              <a:rPr lang="en-CA" smtClean="0"/>
              <a:pPr/>
              <a:t>30</a:t>
            </a:fld>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619672" y="404664"/>
            <a:ext cx="5814392" cy="584775"/>
          </a:xfrm>
          <a:prstGeom prst="rect">
            <a:avLst/>
          </a:prstGeom>
        </p:spPr>
        <p:txBody>
          <a:bodyPr wrap="square">
            <a:spAutoFit/>
          </a:bodyPr>
          <a:lstStyle/>
          <a:p>
            <a:pPr algn="ctr"/>
            <a:r>
              <a:rPr lang="en-CA" sz="3200" dirty="0" smtClean="0"/>
              <a:t>Bird's-eye-view Conclusions </a:t>
            </a:r>
            <a:endParaRPr lang="en-CA" sz="3200" dirty="0"/>
          </a:p>
        </p:txBody>
      </p:sp>
      <p:sp>
        <p:nvSpPr>
          <p:cNvPr id="8" name="Rectangle 7"/>
          <p:cNvSpPr/>
          <p:nvPr/>
        </p:nvSpPr>
        <p:spPr>
          <a:xfrm>
            <a:off x="611560" y="1124744"/>
            <a:ext cx="7704856" cy="3416320"/>
          </a:xfrm>
          <a:prstGeom prst="rect">
            <a:avLst/>
          </a:prstGeom>
        </p:spPr>
        <p:txBody>
          <a:bodyPr wrap="square">
            <a:spAutoFit/>
          </a:bodyPr>
          <a:lstStyle/>
          <a:p>
            <a:r>
              <a:rPr lang="en-CA" b="1" i="1" dirty="0" smtClean="0"/>
              <a:t> RQ1:  </a:t>
            </a:r>
            <a:r>
              <a:rPr lang="en-CA" i="1" dirty="0" smtClean="0"/>
              <a:t>Do software developers perform different types of refactoring operations on test code and production code?</a:t>
            </a:r>
          </a:p>
          <a:p>
            <a:endParaRPr lang="en-CA" b="1" i="1" dirty="0" smtClean="0"/>
          </a:p>
          <a:p>
            <a:r>
              <a:rPr lang="en-CA" b="1" i="1" dirty="0" smtClean="0"/>
              <a:t> RQ2. </a:t>
            </a:r>
            <a:r>
              <a:rPr lang="en-CA" i="1" dirty="0" smtClean="0"/>
              <a:t>Which developers are responsible for refactorings?</a:t>
            </a:r>
          </a:p>
          <a:p>
            <a:endParaRPr lang="en-CA" b="1" i="1" dirty="0" smtClean="0"/>
          </a:p>
          <a:p>
            <a:r>
              <a:rPr lang="en-CA" b="1" i="1" dirty="0" smtClean="0"/>
              <a:t> RQ3. </a:t>
            </a:r>
            <a:r>
              <a:rPr lang="en-CA" i="1" dirty="0" smtClean="0"/>
              <a:t>Is there more refactoring activity before major project releases than after?</a:t>
            </a:r>
          </a:p>
          <a:p>
            <a:endParaRPr lang="en-CA" b="1" i="1" dirty="0" smtClean="0"/>
          </a:p>
          <a:p>
            <a:r>
              <a:rPr lang="en-CA" b="1" i="1" dirty="0" smtClean="0"/>
              <a:t>RQ4: </a:t>
            </a:r>
            <a:r>
              <a:rPr lang="en-CA" i="1" dirty="0" smtClean="0"/>
              <a:t>Is refactoring activity on production code preceded by the addition or modification of test code?</a:t>
            </a:r>
          </a:p>
          <a:p>
            <a:endParaRPr lang="en-CA" b="1" i="1" dirty="0" smtClean="0"/>
          </a:p>
          <a:p>
            <a:r>
              <a:rPr lang="en-CA" b="1" i="1" dirty="0" smtClean="0"/>
              <a:t>RQ5: </a:t>
            </a:r>
            <a:r>
              <a:rPr lang="en-CA" i="1" dirty="0" smtClean="0"/>
              <a:t>What is the purpose of the applied refactorings?</a:t>
            </a:r>
          </a:p>
          <a:p>
            <a:endParaRPr lang="en-CA" b="1" i="1" dirty="0" smtClean="0"/>
          </a:p>
        </p:txBody>
      </p:sp>
      <p:sp>
        <p:nvSpPr>
          <p:cNvPr id="10" name="Slide Number Placeholder 9"/>
          <p:cNvSpPr>
            <a:spLocks noGrp="1"/>
          </p:cNvSpPr>
          <p:nvPr>
            <p:ph type="sldNum" sz="quarter" idx="12"/>
          </p:nvPr>
        </p:nvSpPr>
        <p:spPr/>
        <p:txBody>
          <a:bodyPr/>
          <a:lstStyle/>
          <a:p>
            <a:fld id="{6180F598-AE08-4E76-B1CB-A3F95A59F8CA}" type="slidenum">
              <a:rPr lang="en-CA" smtClean="0"/>
              <a:pPr/>
              <a:t>31</a:t>
            </a:fld>
            <a:endParaRPr lang="en-CA"/>
          </a:p>
        </p:txBody>
      </p:sp>
      <p:pic>
        <p:nvPicPr>
          <p:cNvPr id="11" name="Picture 2"/>
          <p:cNvPicPr>
            <a:picLocks noChangeAspect="1" noChangeArrowheads="1"/>
          </p:cNvPicPr>
          <p:nvPr/>
        </p:nvPicPr>
        <p:blipFill>
          <a:blip r:embed="rId2" cstate="print"/>
          <a:srcRect/>
          <a:stretch>
            <a:fillRect/>
          </a:stretch>
        </p:blipFill>
        <p:spPr bwMode="auto">
          <a:xfrm>
            <a:off x="6156176" y="4548849"/>
            <a:ext cx="1499874" cy="2120511"/>
          </a:xfrm>
          <a:prstGeom prst="rect">
            <a:avLst/>
          </a:prstGeom>
          <a:noFill/>
          <a:ln w="9525">
            <a:noFill/>
            <a:miter lim="800000"/>
            <a:headEnd/>
            <a:tailEnd/>
          </a:ln>
        </p:spPr>
      </p:pic>
      <p:sp>
        <p:nvSpPr>
          <p:cNvPr id="12" name="Rounded Rectangular Callout 11"/>
          <p:cNvSpPr/>
          <p:nvPr/>
        </p:nvSpPr>
        <p:spPr>
          <a:xfrm>
            <a:off x="1331640" y="4725144"/>
            <a:ext cx="4429000" cy="720080"/>
          </a:xfrm>
          <a:prstGeom prst="wedgeRoundRectCallout">
            <a:avLst>
              <a:gd name="adj1" fmla="val 57047"/>
              <a:gd name="adj2" fmla="val 2424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smtClean="0"/>
              <a:t>tsantalis@cse.concordia.ca</a:t>
            </a:r>
          </a:p>
          <a:p>
            <a:pPr algn="ctr"/>
            <a:r>
              <a:rPr lang="en-CA" sz="2000" dirty="0" smtClean="0"/>
              <a:t>guana@ualberta.ca</a:t>
            </a:r>
            <a:endParaRPr lang="en-CA"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39552" y="620688"/>
            <a:ext cx="6984776" cy="523220"/>
          </a:xfrm>
          <a:prstGeom prst="rect">
            <a:avLst/>
          </a:prstGeom>
        </p:spPr>
        <p:txBody>
          <a:bodyPr wrap="square">
            <a:spAutoFit/>
          </a:bodyPr>
          <a:lstStyle/>
          <a:p>
            <a:r>
              <a:rPr lang="en-CA" sz="2800" u="sng" dirty="0" smtClean="0"/>
              <a:t>Why </a:t>
            </a:r>
            <a:r>
              <a:rPr lang="en-CA" sz="2800" dirty="0" smtClean="0"/>
              <a:t>do we want to understand it?</a:t>
            </a:r>
            <a:endParaRPr lang="en-CA" sz="2800" dirty="0"/>
          </a:p>
        </p:txBody>
      </p:sp>
      <p:sp>
        <p:nvSpPr>
          <p:cNvPr id="34" name="Rectangle 33"/>
          <p:cNvSpPr/>
          <p:nvPr/>
        </p:nvSpPr>
        <p:spPr>
          <a:xfrm>
            <a:off x="683568" y="1412776"/>
            <a:ext cx="7992888" cy="2308324"/>
          </a:xfrm>
          <a:prstGeom prst="rect">
            <a:avLst/>
          </a:prstGeom>
        </p:spPr>
        <p:txBody>
          <a:bodyPr wrap="square">
            <a:spAutoFit/>
          </a:bodyPr>
          <a:lstStyle/>
          <a:p>
            <a:pPr>
              <a:buFont typeface="Arial" pitchFamily="34" charset="0"/>
              <a:buChar char="•"/>
            </a:pPr>
            <a:r>
              <a:rPr lang="en-CA" dirty="0" smtClean="0"/>
              <a:t>  Help the community better reflect on the actual refactoring practice.</a:t>
            </a:r>
          </a:p>
          <a:p>
            <a:pPr>
              <a:buFont typeface="Arial" pitchFamily="34" charset="0"/>
              <a:buChar char="•"/>
            </a:pPr>
            <a:endParaRPr lang="en-CA" dirty="0" smtClean="0"/>
          </a:p>
          <a:p>
            <a:pPr>
              <a:buFont typeface="Arial" pitchFamily="34" charset="0"/>
              <a:buChar char="•"/>
            </a:pPr>
            <a:r>
              <a:rPr lang="en-CA" dirty="0" smtClean="0"/>
              <a:t>  Increase the awareness of the software maintenance community about the </a:t>
            </a:r>
            <a:r>
              <a:rPr lang="en-CA" i="1" dirty="0" smtClean="0"/>
              <a:t>drivers</a:t>
            </a:r>
            <a:r>
              <a:rPr lang="en-CA" dirty="0" smtClean="0"/>
              <a:t> behind the application of refactorings.</a:t>
            </a:r>
          </a:p>
          <a:p>
            <a:pPr>
              <a:buFont typeface="Arial" pitchFamily="34" charset="0"/>
              <a:buChar char="•"/>
            </a:pPr>
            <a:endParaRPr lang="en-CA" dirty="0" smtClean="0"/>
          </a:p>
          <a:p>
            <a:pPr>
              <a:buFont typeface="Arial" pitchFamily="34" charset="0"/>
              <a:buChar char="•"/>
            </a:pPr>
            <a:r>
              <a:rPr lang="en-CA" dirty="0" smtClean="0"/>
              <a:t>  Help motivate the creation of refactoring tools (e.g., code smell detectors, IDEs) addressing the actual needs of developers in a principled and empirical manner.</a:t>
            </a:r>
          </a:p>
          <a:p>
            <a:endParaRPr lang="en-CA" dirty="0"/>
          </a:p>
        </p:txBody>
      </p:sp>
      <p:pic>
        <p:nvPicPr>
          <p:cNvPr id="1026" name="Picture 2" descr="http://fc09.deviantart.net/fs70/i/2011/151/b/9/but_why_is_the_rum_gone___by_tealheadlight-d3hp0b4.jpg"/>
          <p:cNvPicPr>
            <a:picLocks noChangeAspect="1" noChangeArrowheads="1"/>
          </p:cNvPicPr>
          <p:nvPr/>
        </p:nvPicPr>
        <p:blipFill>
          <a:blip r:embed="rId2" cstate="print"/>
          <a:srcRect/>
          <a:stretch>
            <a:fillRect/>
          </a:stretch>
        </p:blipFill>
        <p:spPr bwMode="auto">
          <a:xfrm>
            <a:off x="2195736" y="3717032"/>
            <a:ext cx="3240360" cy="2826314"/>
          </a:xfrm>
          <a:prstGeom prst="ellipse">
            <a:avLst/>
          </a:prstGeom>
          <a:ln>
            <a:noFill/>
          </a:ln>
          <a:effectLst>
            <a:softEdge rad="112500"/>
          </a:effectLst>
        </p:spPr>
      </p:pic>
      <p:sp>
        <p:nvSpPr>
          <p:cNvPr id="10" name="TextBox 9"/>
          <p:cNvSpPr txBox="1"/>
          <p:nvPr/>
        </p:nvSpPr>
        <p:spPr>
          <a:xfrm>
            <a:off x="6372200" y="3717032"/>
            <a:ext cx="360040" cy="369332"/>
          </a:xfrm>
          <a:prstGeom prst="rect">
            <a:avLst/>
          </a:prstGeom>
          <a:noFill/>
        </p:spPr>
        <p:txBody>
          <a:bodyPr wrap="square" rtlCol="0">
            <a:spAutoFit/>
          </a:bodyPr>
          <a:lstStyle/>
          <a:p>
            <a:endParaRPr lang="en-CA" dirty="0"/>
          </a:p>
        </p:txBody>
      </p:sp>
      <p:sp>
        <p:nvSpPr>
          <p:cNvPr id="12" name="Rounded Rectangular Callout 11"/>
          <p:cNvSpPr/>
          <p:nvPr/>
        </p:nvSpPr>
        <p:spPr>
          <a:xfrm rot="436141">
            <a:off x="4962407" y="4026408"/>
            <a:ext cx="1512168" cy="576064"/>
          </a:xfrm>
          <a:prstGeom prst="wedgeRoundRectCallout">
            <a:avLst>
              <a:gd name="adj1" fmla="val -64390"/>
              <a:gd name="adj2" fmla="val 15677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800" dirty="0" smtClean="0"/>
              <a:t>Why!!</a:t>
            </a:r>
            <a:endParaRPr lang="en-CA" sz="2800" dirty="0"/>
          </a:p>
        </p:txBody>
      </p:sp>
      <p:sp>
        <p:nvSpPr>
          <p:cNvPr id="11" name="Slide Number Placeholder 10"/>
          <p:cNvSpPr>
            <a:spLocks noGrp="1"/>
          </p:cNvSpPr>
          <p:nvPr>
            <p:ph type="sldNum" sz="quarter" idx="12"/>
          </p:nvPr>
        </p:nvSpPr>
        <p:spPr/>
        <p:txBody>
          <a:bodyPr/>
          <a:lstStyle/>
          <a:p>
            <a:fld id="{6180F598-AE08-4E76-B1CB-A3F95A59F8CA}" type="slidenum">
              <a:rPr lang="en-CA" smtClean="0"/>
              <a:pPr/>
              <a:t>4</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39552" y="620688"/>
            <a:ext cx="6984776" cy="523220"/>
          </a:xfrm>
          <a:prstGeom prst="rect">
            <a:avLst/>
          </a:prstGeom>
        </p:spPr>
        <p:txBody>
          <a:bodyPr wrap="square">
            <a:spAutoFit/>
          </a:bodyPr>
          <a:lstStyle/>
          <a:p>
            <a:r>
              <a:rPr lang="en-CA" sz="2800" u="sng" dirty="0" smtClean="0"/>
              <a:t>How </a:t>
            </a:r>
            <a:r>
              <a:rPr lang="en-CA" sz="2800" dirty="0" smtClean="0"/>
              <a:t>do we want to understand it?</a:t>
            </a:r>
            <a:endParaRPr lang="en-CA" sz="2800" dirty="0"/>
          </a:p>
        </p:txBody>
      </p:sp>
      <p:sp>
        <p:nvSpPr>
          <p:cNvPr id="34" name="Rectangle 33"/>
          <p:cNvSpPr/>
          <p:nvPr/>
        </p:nvSpPr>
        <p:spPr>
          <a:xfrm>
            <a:off x="592128" y="1288085"/>
            <a:ext cx="7992888" cy="646331"/>
          </a:xfrm>
          <a:prstGeom prst="rect">
            <a:avLst/>
          </a:prstGeom>
        </p:spPr>
        <p:txBody>
          <a:bodyPr wrap="square">
            <a:spAutoFit/>
          </a:bodyPr>
          <a:lstStyle/>
          <a:p>
            <a:pPr>
              <a:buFont typeface="Arial" pitchFamily="34" charset="0"/>
              <a:buChar char="•"/>
            </a:pPr>
            <a:r>
              <a:rPr lang="en-CA" dirty="0" smtClean="0"/>
              <a:t> Three Case Studies (Git Repositories)</a:t>
            </a:r>
          </a:p>
          <a:p>
            <a:endParaRPr lang="en-CA" dirty="0"/>
          </a:p>
        </p:txBody>
      </p:sp>
      <p:sp>
        <p:nvSpPr>
          <p:cNvPr id="10" name="TextBox 9"/>
          <p:cNvSpPr txBox="1"/>
          <p:nvPr/>
        </p:nvSpPr>
        <p:spPr>
          <a:xfrm>
            <a:off x="6372200" y="3717032"/>
            <a:ext cx="360040" cy="369332"/>
          </a:xfrm>
          <a:prstGeom prst="rect">
            <a:avLst/>
          </a:prstGeom>
          <a:noFill/>
        </p:spPr>
        <p:txBody>
          <a:bodyPr wrap="square" rtlCol="0">
            <a:spAutoFit/>
          </a:bodyPr>
          <a:lstStyle/>
          <a:p>
            <a:endParaRPr lang="en-CA" dirty="0"/>
          </a:p>
        </p:txBody>
      </p:sp>
      <p:graphicFrame>
        <p:nvGraphicFramePr>
          <p:cNvPr id="11" name="Table 10"/>
          <p:cNvGraphicFramePr>
            <a:graphicFrameLocks noGrp="1"/>
          </p:cNvGraphicFramePr>
          <p:nvPr/>
        </p:nvGraphicFramePr>
        <p:xfrm>
          <a:off x="1115616" y="2240314"/>
          <a:ext cx="6984777" cy="1548726"/>
        </p:xfrm>
        <a:graphic>
          <a:graphicData uri="http://schemas.openxmlformats.org/drawingml/2006/table">
            <a:tbl>
              <a:tblPr firstRow="1" bandRow="1">
                <a:tableStyleId>{5940675A-B579-460E-94D1-54222C63F5DA}</a:tableStyleId>
              </a:tblPr>
              <a:tblGrid>
                <a:gridCol w="2328259"/>
                <a:gridCol w="2328259"/>
                <a:gridCol w="2328259"/>
              </a:tblGrid>
              <a:tr h="432048">
                <a:tc>
                  <a:txBody>
                    <a:bodyPr/>
                    <a:lstStyle/>
                    <a:p>
                      <a:r>
                        <a:rPr lang="en-CA" dirty="0" smtClean="0"/>
                        <a:t>JUnit</a:t>
                      </a:r>
                      <a:endParaRPr lang="en-CA" dirty="0"/>
                    </a:p>
                  </a:txBody>
                  <a:tcPr/>
                </a:tc>
                <a:tc>
                  <a:txBody>
                    <a:bodyPr/>
                    <a:lstStyle/>
                    <a:p>
                      <a:r>
                        <a:rPr lang="en-CA" dirty="0" smtClean="0"/>
                        <a:t>12 years (4 analyzed)</a:t>
                      </a:r>
                      <a:endParaRPr lang="en-CA" dirty="0"/>
                    </a:p>
                  </a:txBody>
                  <a:tcPr/>
                </a:tc>
                <a:tc>
                  <a:txBody>
                    <a:bodyPr/>
                    <a:lstStyle/>
                    <a:p>
                      <a:r>
                        <a:rPr lang="en-CA" dirty="0" smtClean="0"/>
                        <a:t>1018 Revisions</a:t>
                      </a:r>
                    </a:p>
                  </a:txBody>
                  <a:tcPr/>
                </a:tc>
              </a:tr>
              <a:tr h="558339">
                <a:tc>
                  <a:txBody>
                    <a:bodyPr/>
                    <a:lstStyle/>
                    <a:p>
                      <a:r>
                        <a:rPr lang="en-CA" dirty="0" smtClean="0"/>
                        <a:t>Jakarta HTTP Core</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7 years (7 analyzed)</a:t>
                      </a:r>
                      <a:endParaRPr lang="en-CA" dirty="0"/>
                    </a:p>
                  </a:txBody>
                  <a:tcPr/>
                </a:tc>
                <a:tc>
                  <a:txBody>
                    <a:bodyPr/>
                    <a:lstStyle/>
                    <a:p>
                      <a:r>
                        <a:rPr lang="en-CA" dirty="0" smtClean="0"/>
                        <a:t>1588 revisions</a:t>
                      </a:r>
                      <a:endParaRPr lang="en-CA" dirty="0"/>
                    </a:p>
                  </a:txBody>
                  <a:tcPr/>
                </a:tc>
              </a:tr>
              <a:tr h="558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Jakarta HTTP Client</a:t>
                      </a:r>
                    </a:p>
                  </a:txBody>
                  <a:tcPr/>
                </a:tc>
                <a:tc>
                  <a:txBody>
                    <a:bodyPr/>
                    <a:lstStyle/>
                    <a:p>
                      <a:r>
                        <a:rPr lang="en-CA" dirty="0" smtClean="0"/>
                        <a:t>6 years (6 analyzed)</a:t>
                      </a:r>
                      <a:endParaRPr lang="en-CA" dirty="0"/>
                    </a:p>
                  </a:txBody>
                  <a:tcPr/>
                </a:tc>
                <a:tc>
                  <a:txBody>
                    <a:bodyPr/>
                    <a:lstStyle/>
                    <a:p>
                      <a:r>
                        <a:rPr lang="en-CA" dirty="0" smtClean="0"/>
                        <a:t>1838 revisions</a:t>
                      </a:r>
                      <a:endParaRPr lang="en-CA" dirty="0"/>
                    </a:p>
                  </a:txBody>
                  <a:tcPr/>
                </a:tc>
              </a:tr>
            </a:tbl>
          </a:graphicData>
        </a:graphic>
      </p:graphicFrame>
      <p:sp>
        <p:nvSpPr>
          <p:cNvPr id="13" name="Rectangle 12"/>
          <p:cNvSpPr/>
          <p:nvPr/>
        </p:nvSpPr>
        <p:spPr>
          <a:xfrm>
            <a:off x="611560" y="4145012"/>
            <a:ext cx="7704856" cy="1754326"/>
          </a:xfrm>
          <a:prstGeom prst="rect">
            <a:avLst/>
          </a:prstGeom>
        </p:spPr>
        <p:txBody>
          <a:bodyPr wrap="square">
            <a:spAutoFit/>
          </a:bodyPr>
          <a:lstStyle/>
          <a:p>
            <a:pPr>
              <a:buFont typeface="Arial" pitchFamily="34" charset="0"/>
              <a:buChar char="•"/>
            </a:pPr>
            <a:r>
              <a:rPr lang="en-CA" dirty="0" smtClean="0"/>
              <a:t> Detecting Refactorings: Lightweight version of the </a:t>
            </a:r>
            <a:r>
              <a:rPr lang="en-CA" dirty="0" err="1" smtClean="0"/>
              <a:t>UMLDiff</a:t>
            </a:r>
            <a:r>
              <a:rPr lang="en-CA" dirty="0" smtClean="0"/>
              <a:t> algorithm for differencing object-oriented models.</a:t>
            </a:r>
          </a:p>
          <a:p>
            <a:endParaRPr lang="en-CA" dirty="0" smtClean="0"/>
          </a:p>
          <a:p>
            <a:pPr>
              <a:buFont typeface="Arial" pitchFamily="34" charset="0"/>
              <a:buChar char="•"/>
            </a:pPr>
            <a:r>
              <a:rPr lang="en-CA" dirty="0" smtClean="0"/>
              <a:t> Detecting Testing Activity: Semi-automatic testing activity in software evolution through package organization analysis,  keyword and topic analysis and manual inspection.</a:t>
            </a:r>
          </a:p>
        </p:txBody>
      </p:sp>
      <p:sp>
        <p:nvSpPr>
          <p:cNvPr id="12" name="Rectangle 11"/>
          <p:cNvSpPr/>
          <p:nvPr/>
        </p:nvSpPr>
        <p:spPr>
          <a:xfrm>
            <a:off x="4067944" y="1880274"/>
            <a:ext cx="1124154" cy="369332"/>
          </a:xfrm>
          <a:prstGeom prst="rect">
            <a:avLst/>
          </a:prstGeom>
        </p:spPr>
        <p:txBody>
          <a:bodyPr wrap="none">
            <a:spAutoFit/>
          </a:bodyPr>
          <a:lstStyle/>
          <a:p>
            <a:r>
              <a:rPr lang="en-CA" b="1" dirty="0" smtClean="0"/>
              <a:t>Dev. Time</a:t>
            </a:r>
            <a:endParaRPr lang="en-CA" b="1" dirty="0"/>
          </a:p>
        </p:txBody>
      </p:sp>
      <p:sp>
        <p:nvSpPr>
          <p:cNvPr id="16" name="Rectangle 15"/>
          <p:cNvSpPr/>
          <p:nvPr/>
        </p:nvSpPr>
        <p:spPr>
          <a:xfrm>
            <a:off x="6156176" y="1907540"/>
            <a:ext cx="1498231" cy="369332"/>
          </a:xfrm>
          <a:prstGeom prst="rect">
            <a:avLst/>
          </a:prstGeom>
        </p:spPr>
        <p:txBody>
          <a:bodyPr wrap="none">
            <a:spAutoFit/>
          </a:bodyPr>
          <a:lstStyle/>
          <a:p>
            <a:r>
              <a:rPr lang="en-CA" b="1" dirty="0" smtClean="0"/>
              <a:t>Analyzed Rev.</a:t>
            </a:r>
            <a:endParaRPr lang="en-CA" b="1" dirty="0"/>
          </a:p>
        </p:txBody>
      </p:sp>
      <p:sp>
        <p:nvSpPr>
          <p:cNvPr id="18" name="Slide Number Placeholder 17"/>
          <p:cNvSpPr>
            <a:spLocks noGrp="1"/>
          </p:cNvSpPr>
          <p:nvPr>
            <p:ph type="sldNum" sz="quarter" idx="12"/>
          </p:nvPr>
        </p:nvSpPr>
        <p:spPr/>
        <p:txBody>
          <a:bodyPr/>
          <a:lstStyle/>
          <a:p>
            <a:fld id="{6180F598-AE08-4E76-B1CB-A3F95A59F8CA}" type="slidenum">
              <a:rPr lang="en-CA" smtClean="0"/>
              <a:pPr/>
              <a:t>5</a:t>
            </a:fld>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825305" y="3356992"/>
            <a:ext cx="4067175" cy="162877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4365104"/>
            <a:ext cx="1629840" cy="2304256"/>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683568" y="485671"/>
            <a:ext cx="7632848" cy="1431161"/>
          </a:xfrm>
          <a:prstGeom prst="rect">
            <a:avLst/>
          </a:prstGeom>
        </p:spPr>
        <p:txBody>
          <a:bodyPr wrap="square">
            <a:spAutoFit/>
          </a:bodyPr>
          <a:lstStyle/>
          <a:p>
            <a:pPr algn="ctr"/>
            <a:r>
              <a:rPr lang="en-CA" sz="2900" dirty="0" smtClean="0"/>
              <a:t>RQ1: Do software developers perform different types of refactoring operations on test code and production code?</a:t>
            </a:r>
            <a:endParaRPr lang="en-CA" sz="2900" dirty="0"/>
          </a:p>
        </p:txBody>
      </p:sp>
      <p:sp>
        <p:nvSpPr>
          <p:cNvPr id="8" name="Slide Number Placeholder 7"/>
          <p:cNvSpPr>
            <a:spLocks noGrp="1"/>
          </p:cNvSpPr>
          <p:nvPr>
            <p:ph type="sldNum" sz="quarter" idx="12"/>
          </p:nvPr>
        </p:nvSpPr>
        <p:spPr/>
        <p:txBody>
          <a:bodyPr/>
          <a:lstStyle/>
          <a:p>
            <a:fld id="{6180F598-AE08-4E76-B1CB-A3F95A59F8CA}" type="slidenum">
              <a:rPr lang="en-CA" smtClean="0"/>
              <a:pPr/>
              <a:t>6</a:t>
            </a:fld>
            <a:endParaRPr lang="en-CA" dirty="0"/>
          </a:p>
        </p:txBody>
      </p:sp>
      <p:sp>
        <p:nvSpPr>
          <p:cNvPr id="9" name="Rounded Rectangular Callout 8"/>
          <p:cNvSpPr/>
          <p:nvPr/>
        </p:nvSpPr>
        <p:spPr>
          <a:xfrm>
            <a:off x="107504" y="3501008"/>
            <a:ext cx="1728192" cy="576064"/>
          </a:xfrm>
          <a:prstGeom prst="wedgeRoundRectCallout">
            <a:avLst>
              <a:gd name="adj1" fmla="val -20624"/>
              <a:gd name="adj2" fmla="val 12150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smtClean="0"/>
              <a:t>But.. how?</a:t>
            </a:r>
            <a:endParaRPr lang="en-CA" sz="2000" dirty="0"/>
          </a:p>
        </p:txBody>
      </p:sp>
      <p:sp>
        <p:nvSpPr>
          <p:cNvPr id="10" name="Rectangle 9"/>
          <p:cNvSpPr/>
          <p:nvPr/>
        </p:nvSpPr>
        <p:spPr>
          <a:xfrm>
            <a:off x="1835696" y="1960964"/>
            <a:ext cx="6876256" cy="2123658"/>
          </a:xfrm>
          <a:prstGeom prst="rect">
            <a:avLst/>
          </a:prstGeom>
        </p:spPr>
        <p:txBody>
          <a:bodyPr wrap="square">
            <a:spAutoFit/>
          </a:bodyPr>
          <a:lstStyle/>
          <a:p>
            <a:pPr lvl="1">
              <a:buFont typeface="Arial" pitchFamily="34" charset="0"/>
              <a:buChar char="•"/>
            </a:pPr>
            <a:endParaRPr lang="en-CA" sz="2200" dirty="0" smtClean="0"/>
          </a:p>
          <a:p>
            <a:pPr lvl="1">
              <a:buFont typeface="Arial" pitchFamily="34" charset="0"/>
              <a:buChar char="•"/>
            </a:pPr>
            <a:r>
              <a:rPr lang="en-CA" sz="2200" dirty="0" smtClean="0"/>
              <a:t>  We needed to determine successive revisions in the repositories, given the nature of the non-linear commit history of GIT </a:t>
            </a:r>
          </a:p>
          <a:p>
            <a:pPr lvl="1">
              <a:buFont typeface="Arial" pitchFamily="34" charset="0"/>
              <a:buChar char="•"/>
            </a:pPr>
            <a:endParaRPr lang="en-CA" sz="2200" dirty="0" smtClean="0"/>
          </a:p>
          <a:p>
            <a:pPr lvl="1">
              <a:buFont typeface="Arial" pitchFamily="34" charset="0"/>
              <a:buChar char="•"/>
            </a:pPr>
            <a:r>
              <a:rPr lang="en-CA" sz="2200" dirty="0" smtClean="0"/>
              <a:t> Implicit Branching.</a:t>
            </a:r>
            <a:endParaRPr lang="en-CA" dirty="0"/>
          </a:p>
        </p:txBody>
      </p:sp>
      <p:sp>
        <p:nvSpPr>
          <p:cNvPr id="12" name="Rectangle 11"/>
          <p:cNvSpPr/>
          <p:nvPr/>
        </p:nvSpPr>
        <p:spPr>
          <a:xfrm>
            <a:off x="2339752" y="4941168"/>
            <a:ext cx="6408712" cy="1446550"/>
          </a:xfrm>
          <a:prstGeom prst="rect">
            <a:avLst/>
          </a:prstGeom>
        </p:spPr>
        <p:txBody>
          <a:bodyPr wrap="square">
            <a:spAutoFit/>
          </a:bodyPr>
          <a:lstStyle/>
          <a:p>
            <a:endParaRPr lang="en-CA" sz="2200" dirty="0" smtClean="0"/>
          </a:p>
          <a:p>
            <a:pPr>
              <a:buFont typeface="Arial" pitchFamily="34" charset="0"/>
              <a:buChar char="•"/>
            </a:pPr>
            <a:r>
              <a:rPr lang="en-CA" sz="2200" dirty="0" smtClean="0"/>
              <a:t>  Lightweight version of the </a:t>
            </a:r>
            <a:r>
              <a:rPr lang="en-CA" sz="2200" dirty="0" err="1" smtClean="0"/>
              <a:t>UMLDiff</a:t>
            </a:r>
            <a:r>
              <a:rPr lang="en-CA" sz="2200" dirty="0" smtClean="0"/>
              <a:t> algorithm for differencing object-oriented models + refactoring detection rules defined by </a:t>
            </a:r>
            <a:r>
              <a:rPr lang="en-CA" sz="2200" dirty="0" err="1" smtClean="0"/>
              <a:t>Biegel</a:t>
            </a:r>
            <a:r>
              <a:rPr lang="en-CA" sz="2200" dirty="0" smtClean="0"/>
              <a:t> et al. </a:t>
            </a:r>
            <a:r>
              <a:rPr lang="en-CA" sz="1200" dirty="0" smtClean="0"/>
              <a:t>[1]</a:t>
            </a:r>
            <a:endParaRPr lang="en-CA"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899592" y="485671"/>
            <a:ext cx="7632848" cy="1431161"/>
          </a:xfrm>
          <a:prstGeom prst="rect">
            <a:avLst/>
          </a:prstGeom>
        </p:spPr>
        <p:txBody>
          <a:bodyPr wrap="square">
            <a:spAutoFit/>
          </a:bodyPr>
          <a:lstStyle/>
          <a:p>
            <a:pPr algn="ctr"/>
            <a:r>
              <a:rPr lang="en-CA" sz="2900" dirty="0" smtClean="0"/>
              <a:t>RQ1: Do software developers perform different types of refactoring operations on test code and production code?</a:t>
            </a:r>
            <a:endParaRPr lang="en-CA" sz="2900" dirty="0"/>
          </a:p>
        </p:txBody>
      </p:sp>
      <p:pic>
        <p:nvPicPr>
          <p:cNvPr id="14338" name="Picture 2"/>
          <p:cNvPicPr>
            <a:picLocks noChangeAspect="1" noChangeArrowheads="1"/>
          </p:cNvPicPr>
          <p:nvPr/>
        </p:nvPicPr>
        <p:blipFill>
          <a:blip r:embed="rId3" cstate="print"/>
          <a:srcRect/>
          <a:stretch>
            <a:fillRect/>
          </a:stretch>
        </p:blipFill>
        <p:spPr bwMode="auto">
          <a:xfrm>
            <a:off x="971600" y="2132856"/>
            <a:ext cx="7344816" cy="418220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6180F598-AE08-4E76-B1CB-A3F95A59F8CA}" type="slidenum">
              <a:rPr lang="en-CA" smtClean="0"/>
              <a:pPr/>
              <a:t>7</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452320" y="4277676"/>
            <a:ext cx="1691680" cy="2391684"/>
          </a:xfrm>
          <a:prstGeom prst="rect">
            <a:avLst/>
          </a:prstGeom>
          <a:noFill/>
          <a:ln w="9525">
            <a:noFill/>
            <a:miter lim="800000"/>
            <a:headEnd/>
            <a:tailEnd/>
          </a:ln>
        </p:spPr>
      </p:pic>
      <p:sp>
        <p:nvSpPr>
          <p:cNvPr id="4" name="Rectangle 3"/>
          <p:cNvSpPr/>
          <p:nvPr/>
        </p:nvSpPr>
        <p:spPr>
          <a:xfrm>
            <a:off x="0" y="6669360"/>
            <a:ext cx="9144000" cy="18864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467544" y="476672"/>
            <a:ext cx="8064896" cy="984885"/>
          </a:xfrm>
          <a:prstGeom prst="rect">
            <a:avLst/>
          </a:prstGeom>
        </p:spPr>
        <p:txBody>
          <a:bodyPr wrap="square">
            <a:spAutoFit/>
          </a:bodyPr>
          <a:lstStyle/>
          <a:p>
            <a:pPr algn="ctr"/>
            <a:r>
              <a:rPr lang="en-CA" sz="2900" dirty="0" smtClean="0"/>
              <a:t>RQ2: Which developers are responsible for refactorings?</a:t>
            </a:r>
            <a:endParaRPr lang="en-CA" sz="2900" dirty="0"/>
          </a:p>
        </p:txBody>
      </p:sp>
      <p:sp>
        <p:nvSpPr>
          <p:cNvPr id="9" name="Slide Number Placeholder 8"/>
          <p:cNvSpPr>
            <a:spLocks noGrp="1"/>
          </p:cNvSpPr>
          <p:nvPr>
            <p:ph type="sldNum" sz="quarter" idx="12"/>
          </p:nvPr>
        </p:nvSpPr>
        <p:spPr/>
        <p:txBody>
          <a:bodyPr/>
          <a:lstStyle/>
          <a:p>
            <a:fld id="{6180F598-AE08-4E76-B1CB-A3F95A59F8CA}" type="slidenum">
              <a:rPr lang="en-CA" smtClean="0"/>
              <a:pPr/>
              <a:t>8</a:t>
            </a:fld>
            <a:endParaRPr lang="en-CA"/>
          </a:p>
        </p:txBody>
      </p:sp>
      <p:sp>
        <p:nvSpPr>
          <p:cNvPr id="13" name="Rounded Rectangular Callout 12"/>
          <p:cNvSpPr/>
          <p:nvPr/>
        </p:nvSpPr>
        <p:spPr>
          <a:xfrm>
            <a:off x="7020272" y="3573016"/>
            <a:ext cx="1728192" cy="576064"/>
          </a:xfrm>
          <a:prstGeom prst="wedgeRoundRectCallout">
            <a:avLst>
              <a:gd name="adj1" fmla="val 19549"/>
              <a:gd name="adj2" fmla="val 10386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smtClean="0"/>
              <a:t>But.. how?</a:t>
            </a:r>
            <a:endParaRPr lang="en-CA" sz="2000" dirty="0"/>
          </a:p>
        </p:txBody>
      </p:sp>
      <p:sp>
        <p:nvSpPr>
          <p:cNvPr id="14" name="Rectangle 13"/>
          <p:cNvSpPr/>
          <p:nvPr/>
        </p:nvSpPr>
        <p:spPr>
          <a:xfrm>
            <a:off x="323528" y="1556792"/>
            <a:ext cx="6912768" cy="6432530"/>
          </a:xfrm>
          <a:prstGeom prst="rect">
            <a:avLst/>
          </a:prstGeom>
        </p:spPr>
        <p:txBody>
          <a:bodyPr wrap="square">
            <a:spAutoFit/>
          </a:bodyPr>
          <a:lstStyle/>
          <a:p>
            <a:r>
              <a:rPr lang="en-CA" sz="2200" dirty="0" smtClean="0"/>
              <a:t>Identify test-specific and production-specific code entities</a:t>
            </a:r>
          </a:p>
          <a:p>
            <a:endParaRPr lang="en-CA" sz="2000" dirty="0" smtClean="0"/>
          </a:p>
          <a:p>
            <a:r>
              <a:rPr lang="en-CA" sz="2000" b="1" dirty="0" smtClean="0"/>
              <a:t>JUnit: </a:t>
            </a:r>
          </a:p>
          <a:p>
            <a:endParaRPr lang="en-CA" sz="2000" b="1" dirty="0" smtClean="0"/>
          </a:p>
          <a:p>
            <a:pPr lvl="1"/>
            <a:r>
              <a:rPr lang="en-CA" sz="2000" dirty="0" smtClean="0"/>
              <a:t>Test code is well organized and classes, methods, fields are located in a  </a:t>
            </a:r>
            <a:r>
              <a:rPr lang="en-CA" sz="2000" b="1" dirty="0" err="1" smtClean="0">
                <a:latin typeface="Simplified Arabic Fixed" pitchFamily="49" charset="-78"/>
                <a:cs typeface="Simplified Arabic Fixed" pitchFamily="49" charset="-78"/>
              </a:rPr>
              <a:t>junit.tests</a:t>
            </a:r>
            <a:r>
              <a:rPr lang="en-CA" sz="2000" dirty="0" smtClean="0"/>
              <a:t>  package since</a:t>
            </a:r>
          </a:p>
          <a:p>
            <a:pPr lvl="1"/>
            <a:r>
              <a:rPr lang="en-CA" sz="2000" dirty="0" smtClean="0"/>
              <a:t>the beginning of the project.</a:t>
            </a:r>
          </a:p>
          <a:p>
            <a:endParaRPr lang="en-CA" sz="2000" dirty="0" smtClean="0"/>
          </a:p>
          <a:p>
            <a:r>
              <a:rPr lang="en-CA" sz="2000" b="1" dirty="0" smtClean="0"/>
              <a:t>HTTP Core &amp; Client: </a:t>
            </a:r>
          </a:p>
          <a:p>
            <a:endParaRPr lang="en-CA" sz="2000" b="1" dirty="0" smtClean="0"/>
          </a:p>
          <a:p>
            <a:pPr lvl="1"/>
            <a:r>
              <a:rPr lang="en-CA" sz="2000" dirty="0" smtClean="0"/>
              <a:t>Classes had a prefix of </a:t>
            </a:r>
            <a:r>
              <a:rPr lang="en-CA" sz="2000" b="1" dirty="0" smtClean="0">
                <a:latin typeface="Simplified Arabic Fixed" pitchFamily="49" charset="-78"/>
                <a:cs typeface="Simplified Arabic Fixed" pitchFamily="49" charset="-78"/>
              </a:rPr>
              <a:t>Test</a:t>
            </a:r>
            <a:r>
              <a:rPr lang="en-CA" sz="2000" dirty="0" smtClean="0"/>
              <a:t> or a suffix of </a:t>
            </a:r>
            <a:r>
              <a:rPr lang="en-CA" sz="2000" b="1" dirty="0" smtClean="0">
                <a:latin typeface="Simplified Arabic Fixed" pitchFamily="49" charset="-78"/>
                <a:cs typeface="Simplified Arabic Fixed" pitchFamily="49" charset="-78"/>
              </a:rPr>
              <a:t>Mock</a:t>
            </a:r>
          </a:p>
          <a:p>
            <a:pPr lvl="1"/>
            <a:endParaRPr lang="en-CA" sz="2000" b="1" dirty="0" smtClean="0">
              <a:latin typeface="Simplified Arabic Fixed" pitchFamily="49" charset="-78"/>
              <a:cs typeface="Simplified Arabic Fixed" pitchFamily="49" charset="-78"/>
            </a:endParaRPr>
          </a:p>
          <a:p>
            <a:pPr lvl="1"/>
            <a:r>
              <a:rPr lang="en-CA" sz="2000" dirty="0" smtClean="0"/>
              <a:t>Hybrid approach automatically collecting test classes following the pattern matching approach, and manually inspecting the results. </a:t>
            </a:r>
          </a:p>
          <a:p>
            <a:endParaRPr lang="en-CA" sz="2200" dirty="0" smtClean="0"/>
          </a:p>
          <a:p>
            <a:endParaRPr lang="en-CA" sz="2200" dirty="0" smtClean="0"/>
          </a:p>
          <a:p>
            <a:endParaRPr lang="en-CA" sz="2200" dirty="0" smtClean="0"/>
          </a:p>
          <a:p>
            <a:endParaRPr lang="en-CA" sz="2200" dirty="0" smtClean="0"/>
          </a:p>
          <a:p>
            <a:endParaRPr lang="en-CA" sz="2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69360"/>
            <a:ext cx="9144000" cy="188640"/>
          </a:xfrm>
          <a:prstGeom prst="rect">
            <a:avLst/>
          </a:prstGeom>
          <a:solidFill>
            <a:schemeClr val="tx1"/>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7236296" y="6631468"/>
            <a:ext cx="2016224" cy="253916"/>
          </a:xfrm>
          <a:prstGeom prst="rect">
            <a:avLst/>
          </a:prstGeom>
          <a:noFill/>
        </p:spPr>
        <p:txBody>
          <a:bodyPr wrap="square" rtlCol="0">
            <a:spAutoFit/>
          </a:bodyPr>
          <a:lstStyle/>
          <a:p>
            <a:r>
              <a:rPr lang="en-CA" sz="1050" dirty="0" smtClean="0">
                <a:solidFill>
                  <a:schemeClr val="bg1"/>
                </a:solidFill>
              </a:rPr>
              <a:t>SSRG Lab – University of Alberta</a:t>
            </a:r>
            <a:endParaRPr lang="en-CA" sz="1050" dirty="0">
              <a:solidFill>
                <a:schemeClr val="bg1"/>
              </a:solidFill>
            </a:endParaRPr>
          </a:p>
        </p:txBody>
      </p:sp>
      <p:sp>
        <p:nvSpPr>
          <p:cNvPr id="26" name="Rectangle 25"/>
          <p:cNvSpPr/>
          <p:nvPr/>
        </p:nvSpPr>
        <p:spPr>
          <a:xfrm>
            <a:off x="0" y="0"/>
            <a:ext cx="9144000" cy="260648"/>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362" name="Picture 2"/>
          <p:cNvPicPr>
            <a:picLocks noChangeAspect="1" noChangeArrowheads="1"/>
          </p:cNvPicPr>
          <p:nvPr/>
        </p:nvPicPr>
        <p:blipFill>
          <a:blip r:embed="rId3" cstate="print"/>
          <a:srcRect/>
          <a:stretch>
            <a:fillRect/>
          </a:stretch>
        </p:blipFill>
        <p:spPr bwMode="auto">
          <a:xfrm>
            <a:off x="2699792" y="4293096"/>
            <a:ext cx="4106960" cy="2313369"/>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4788024" y="1628800"/>
            <a:ext cx="4032448" cy="2579580"/>
          </a:xfrm>
          <a:prstGeom prst="rect">
            <a:avLst/>
          </a:prstGeom>
          <a:noFill/>
          <a:ln w="9525">
            <a:noFill/>
            <a:miter lim="800000"/>
            <a:headEnd/>
            <a:tailEnd/>
          </a:ln>
        </p:spPr>
      </p:pic>
      <p:pic>
        <p:nvPicPr>
          <p:cNvPr id="15364" name="Picture 4"/>
          <p:cNvPicPr>
            <a:picLocks noChangeAspect="1" noChangeArrowheads="1"/>
          </p:cNvPicPr>
          <p:nvPr/>
        </p:nvPicPr>
        <p:blipFill>
          <a:blip r:embed="rId5" cstate="print"/>
          <a:srcRect/>
          <a:stretch>
            <a:fillRect/>
          </a:stretch>
        </p:blipFill>
        <p:spPr bwMode="auto">
          <a:xfrm>
            <a:off x="323528" y="1628800"/>
            <a:ext cx="4061752" cy="259228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6180F598-AE08-4E76-B1CB-A3F95A59F8CA}" type="slidenum">
              <a:rPr lang="en-CA" smtClean="0"/>
              <a:pPr/>
              <a:t>9</a:t>
            </a:fld>
            <a:endParaRPr lang="en-CA"/>
          </a:p>
        </p:txBody>
      </p:sp>
      <p:sp>
        <p:nvSpPr>
          <p:cNvPr id="10" name="Rectangle 9"/>
          <p:cNvSpPr/>
          <p:nvPr/>
        </p:nvSpPr>
        <p:spPr>
          <a:xfrm>
            <a:off x="467544" y="476672"/>
            <a:ext cx="8064896" cy="984885"/>
          </a:xfrm>
          <a:prstGeom prst="rect">
            <a:avLst/>
          </a:prstGeom>
        </p:spPr>
        <p:txBody>
          <a:bodyPr wrap="square">
            <a:spAutoFit/>
          </a:bodyPr>
          <a:lstStyle/>
          <a:p>
            <a:pPr algn="ctr"/>
            <a:r>
              <a:rPr lang="en-CA" sz="2900" dirty="0" smtClean="0"/>
              <a:t>RQ2: Which developers are responsible for refactorings?</a:t>
            </a:r>
            <a:endParaRPr lang="en-CA" sz="2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10206</TotalTime>
  <Words>2851</Words>
  <Application>Microsoft Office PowerPoint</Application>
  <PresentationFormat>On-screen Show (4:3)</PresentationFormat>
  <Paragraphs>429</Paragraphs>
  <Slides>31</Slides>
  <Notes>12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dc:creator>
  <cp:lastModifiedBy>Nikolaos Tsantalis</cp:lastModifiedBy>
  <cp:revision>546</cp:revision>
  <dcterms:created xsi:type="dcterms:W3CDTF">2013-09-05T16:58:52Z</dcterms:created>
  <dcterms:modified xsi:type="dcterms:W3CDTF">2014-02-20T23:59:14Z</dcterms:modified>
</cp:coreProperties>
</file>