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sldIdLst>
    <p:sldId id="256" r:id="rId2"/>
    <p:sldId id="277" r:id="rId3"/>
    <p:sldId id="260" r:id="rId4"/>
    <p:sldId id="270" r:id="rId5"/>
    <p:sldId id="265" r:id="rId6"/>
    <p:sldId id="257" r:id="rId7"/>
    <p:sldId id="258" r:id="rId8"/>
    <p:sldId id="259" r:id="rId9"/>
    <p:sldId id="261" r:id="rId10"/>
    <p:sldId id="278" r:id="rId11"/>
    <p:sldId id="269" r:id="rId12"/>
    <p:sldId id="279" r:id="rId13"/>
    <p:sldId id="280" r:id="rId14"/>
    <p:sldId id="273" r:id="rId15"/>
    <p:sldId id="281" r:id="rId16"/>
    <p:sldId id="271" r:id="rId17"/>
    <p:sldId id="272" r:id="rId18"/>
    <p:sldId id="275" r:id="rId19"/>
    <p:sldId id="276" r:id="rId20"/>
    <p:sldId id="283" r:id="rId21"/>
    <p:sldId id="282" r:id="rId22"/>
    <p:sldId id="284" r:id="rId23"/>
    <p:sldId id="285" r:id="rId24"/>
    <p:sldId id="286" r:id="rId25"/>
    <p:sldId id="26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948" autoAdjust="0"/>
  </p:normalViewPr>
  <p:slideViewPr>
    <p:cSldViewPr>
      <p:cViewPr>
        <p:scale>
          <a:sx n="80" d="100"/>
          <a:sy n="80" d="100"/>
        </p:scale>
        <p:origin x="-1086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FDCED-8A2A-4886-85FD-C7BAE5566292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67008-72A1-416D-9074-A95DE13B3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478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There is evidence that clones</a:t>
            </a:r>
            <a:r>
              <a:rPr lang="en-CA" baseline="0" dirty="0" smtClean="0"/>
              <a:t> may be harmful.</a:t>
            </a:r>
            <a:endParaRPr lang="en-CA" dirty="0" smtClean="0"/>
          </a:p>
          <a:p>
            <a:r>
              <a:rPr lang="en-CA" dirty="0" smtClean="0"/>
              <a:t>So, what is the support we can get from clone refactoring tools?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67008-72A1-416D-9074-A95DE13B3F2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633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Our approach takes</a:t>
            </a:r>
            <a:r>
              <a:rPr lang="en-CA" baseline="0" dirty="0" smtClean="0"/>
              <a:t> as input clone fragments (detected by tools) or entire methods containing clones.</a:t>
            </a:r>
          </a:p>
          <a:p>
            <a:r>
              <a:rPr lang="en-CA" baseline="0" dirty="0" smtClean="0"/>
              <a:t>First, it extracts the control structure of the input code fragments and tries to find matching </a:t>
            </a:r>
            <a:r>
              <a:rPr lang="en-CA" baseline="0" dirty="0" err="1" smtClean="0"/>
              <a:t>subtrees</a:t>
            </a:r>
            <a:r>
              <a:rPr lang="en-CA" baseline="0" dirty="0" smtClean="0"/>
              <a:t>.</a:t>
            </a:r>
          </a:p>
          <a:p>
            <a:r>
              <a:rPr lang="en-CA" baseline="0" dirty="0" smtClean="0"/>
              <a:t>Next, for each pair of matched </a:t>
            </a:r>
            <a:r>
              <a:rPr lang="en-CA" baseline="0" dirty="0" err="1" smtClean="0"/>
              <a:t>subtrees</a:t>
            </a:r>
            <a:r>
              <a:rPr lang="en-CA" baseline="0" dirty="0" smtClean="0"/>
              <a:t>, it generates the corresponding PDG </a:t>
            </a:r>
            <a:r>
              <a:rPr lang="en-CA" baseline="0" dirty="0" err="1" smtClean="0"/>
              <a:t>subgraphs</a:t>
            </a:r>
            <a:r>
              <a:rPr lang="en-CA" baseline="0" dirty="0" smtClean="0"/>
              <a:t> and tries to find an optimal mapping.</a:t>
            </a:r>
          </a:p>
          <a:p>
            <a:r>
              <a:rPr lang="en-CA" baseline="0" dirty="0" smtClean="0"/>
              <a:t>In the final step, the differences resulting from the mapping solution are examined against some preconditions.</a:t>
            </a:r>
          </a:p>
          <a:p>
            <a:r>
              <a:rPr lang="en-CA" dirty="0" smtClean="0"/>
              <a:t>If all preconditions are satisfied the clones can be refactored.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67008-72A1-416D-9074-A95DE13B3F2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725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Assuming that these</a:t>
            </a:r>
            <a:r>
              <a:rPr lang="en-CA" baseline="0" dirty="0" smtClean="0"/>
              <a:t> are the CDTs of two code fragments, the largest common </a:t>
            </a:r>
            <a:r>
              <a:rPr lang="en-CA" baseline="0" dirty="0" err="1" smtClean="0"/>
              <a:t>subtree</a:t>
            </a:r>
            <a:r>
              <a:rPr lang="en-CA" baseline="0" dirty="0" smtClean="0"/>
              <a:t> corresponds to the highlighted nodes.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67008-72A1-416D-9074-A95DE13B3F2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836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mtClean="0"/>
              <a:t>Starting from the control node pairs nested </a:t>
            </a:r>
            <a:r>
              <a:rPr lang="en-CA" b="1" smtClean="0"/>
              <a:t>deeper</a:t>
            </a:r>
            <a:r>
              <a:rPr lang="en-CA" smtClean="0"/>
              <a:t> in the control structure of the clones, we perform a Bottom-up Divide-and-Conquer approach to find the </a:t>
            </a:r>
            <a:r>
              <a:rPr lang="en-CA" b="1" smtClean="0"/>
              <a:t>best sub-solutions </a:t>
            </a:r>
            <a:r>
              <a:rPr lang="en-CA" smtClean="0"/>
              <a:t>at each level.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67008-72A1-416D-9074-A95DE13B3F2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8979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Assuming that these are the two CDT </a:t>
            </a:r>
            <a:r>
              <a:rPr lang="en-CA" dirty="0" err="1" smtClean="0"/>
              <a:t>subtrees</a:t>
            </a:r>
            <a:r>
              <a:rPr lang="en-CA" dirty="0" smtClean="0"/>
              <a:t> that have been matched in the previous</a:t>
            </a:r>
            <a:r>
              <a:rPr lang="en-CA" baseline="0" dirty="0" smtClean="0"/>
              <a:t> phase,</a:t>
            </a:r>
          </a:p>
          <a:p>
            <a:r>
              <a:rPr lang="en-CA" baseline="0" dirty="0" smtClean="0"/>
              <a:t>Our approach starts from node D of the first tree and tries to find all possible matching nodes (at the same level) in the second tree.</a:t>
            </a:r>
          </a:p>
          <a:p>
            <a:r>
              <a:rPr lang="en-CA" baseline="0" dirty="0" smtClean="0"/>
              <a:t>Every pair of matched nodes is used as starting point for the MCS algorithm, which returns a sub-solution</a:t>
            </a:r>
            <a:r>
              <a:rPr lang="en-CA" dirty="0" smtClean="0"/>
              <a:t>.</a:t>
            </a:r>
            <a:endParaRPr lang="en-CA" baseline="0" dirty="0" smtClean="0"/>
          </a:p>
          <a:p>
            <a:r>
              <a:rPr lang="en-CA" baseline="0" dirty="0" smtClean="0"/>
              <a:t>At the end, we select the best sub-solution and continue the same process in a bottom-up fashion.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67008-72A1-416D-9074-A95DE13B3F2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263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67008-72A1-416D-9074-A95DE13B3F2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263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As a result,</a:t>
            </a:r>
            <a:r>
              <a:rPr lang="en-CA" baseline="0" dirty="0" smtClean="0"/>
              <a:t> we first focused on these </a:t>
            </a:r>
            <a:r>
              <a:rPr lang="en-CA" baseline="0" smtClean="0"/>
              <a:t>clone groups t</a:t>
            </a:r>
            <a:r>
              <a:rPr lang="en-CA" smtClean="0"/>
              <a:t>o </a:t>
            </a:r>
            <a:r>
              <a:rPr lang="en-CA" dirty="0" smtClean="0"/>
              <a:t>enable</a:t>
            </a:r>
            <a:r>
              <a:rPr lang="en-CA" baseline="0" dirty="0" smtClean="0"/>
              <a:t> a fair comparison with </a:t>
            </a:r>
            <a:r>
              <a:rPr lang="en-CA" baseline="0" dirty="0" err="1" smtClean="0"/>
              <a:t>CeDAR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67008-72A1-416D-9074-A95DE13B3F2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925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Our position is that tools should be able to refactor </a:t>
            </a:r>
            <a:r>
              <a:rPr lang="en-CA" smtClean="0"/>
              <a:t>more clones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67008-72A1-416D-9074-A95DE13B3F2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650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In this example,</a:t>
            </a:r>
            <a:r>
              <a:rPr lang="en-CA" baseline="0" dirty="0" smtClean="0"/>
              <a:t> we can see two clones that call the same constructor Rectangle,</a:t>
            </a:r>
          </a:p>
          <a:p>
            <a:r>
              <a:rPr lang="en-CA" baseline="0" dirty="0" smtClean="0"/>
              <a:t>but there are differences in the passed arguments. For instance method call </a:t>
            </a:r>
            <a:r>
              <a:rPr lang="en-CA" baseline="0" smtClean="0"/>
              <a:t>getHeight() </a:t>
            </a:r>
            <a:r>
              <a:rPr lang="en-CA" baseline="0" dirty="0" smtClean="0"/>
              <a:t>is replaced with infix expression “high - low”. This is a case that is not supported by current clone refactoring tools.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67008-72A1-416D-9074-A95DE13B3F2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91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we can see two clones (in </a:t>
            </a:r>
            <a:r>
              <a:rPr lang="en-US" dirty="0" err="1" smtClean="0"/>
              <a:t>JFreeChart</a:t>
            </a:r>
            <a:r>
              <a:rPr lang="en-US" dirty="0" smtClean="0"/>
              <a:t>) as matched by current clone unification techniques.</a:t>
            </a:r>
          </a:p>
          <a:p>
            <a:r>
              <a:rPr lang="en-US" dirty="0" smtClean="0"/>
              <a:t>As we can observe, there are</a:t>
            </a:r>
            <a:r>
              <a:rPr lang="en-US" baseline="0" dirty="0" smtClean="0"/>
              <a:t> several differences between the matched statement, which make more difficult the refactoring of the clones.</a:t>
            </a:r>
          </a:p>
          <a:p>
            <a:r>
              <a:rPr lang="en-US" baseline="0" dirty="0" smtClean="0"/>
              <a:t>For each difference a parameter has to be added in the extracted method, and in some cases there are differences that cannot be parameterized.</a:t>
            </a:r>
          </a:p>
          <a:p>
            <a:r>
              <a:rPr lang="en-US" baseline="0" dirty="0" smtClean="0"/>
              <a:t>So, this matching solution is not acceptable for the purpose refactoring.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67008-72A1-416D-9074-A95DE13B3F2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749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we have a closer look to the clones, we will notice that the bodies of the if statements are symmetrically</a:t>
            </a:r>
            <a:r>
              <a:rPr lang="en-US" baseline="0" dirty="0" smtClean="0"/>
              <a:t> exactly the same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67008-72A1-416D-9074-A95DE13B3F2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0091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a result, we can find</a:t>
            </a:r>
            <a:r>
              <a:rPr lang="en-US" baseline="0" dirty="0" smtClean="0"/>
              <a:t> a better matching for the clones by parameterizing the differences in the conditional expressions of the “if” statements.</a:t>
            </a:r>
          </a:p>
          <a:p>
            <a:r>
              <a:rPr lang="en-US" baseline="0" dirty="0" smtClean="0"/>
              <a:t>This solution is easier to refactor, since a smaller number of differences has to be parameterized.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67008-72A1-416D-9074-A95DE13B3F2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976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directly affects the number of parameters that have to be introduced in the extracted method containing</a:t>
            </a:r>
          </a:p>
          <a:p>
            <a:r>
              <a:rPr lang="en-CA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common functionality, as well as the feasibility of the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refactoring transformation.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67008-72A1-416D-9074-A95DE13B3F2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0991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67008-72A1-416D-9074-A95DE13B3F2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918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Point 1: The clones may</a:t>
            </a:r>
            <a:r>
              <a:rPr lang="en-CA" baseline="0" dirty="0" smtClean="0"/>
              <a:t> not necessarily expand over the entire methods; The methods may not necessarily have the same control structure.</a:t>
            </a:r>
          </a:p>
          <a:p>
            <a:r>
              <a:rPr lang="en-CA" baseline="0" dirty="0" smtClean="0"/>
              <a:t>Point 2: An optimal mapping should have the maximum number of mapped statements with the minimum number of differences between them.</a:t>
            </a:r>
          </a:p>
          <a:p>
            <a:r>
              <a:rPr lang="en-CA" baseline="0" dirty="0" smtClean="0"/>
              <a:t>Point 3: Define preconditions to be examined before refactoring application.</a:t>
            </a:r>
          </a:p>
          <a:p>
            <a:r>
              <a:rPr lang="en-CA" baseline="0" dirty="0" smtClean="0"/>
              <a:t>Point 4: Based on the location of clones (i.e., same or different classes) and their particular characteristics (i.e., gaps)</a:t>
            </a:r>
            <a:r>
              <a:rPr lang="en-US" baseline="0" dirty="0" smtClean="0"/>
              <a:t> we can decide to Extract method, Extract and Pull Up method in a common superclass, apply Template Method design pattern to handle gaps, or extract a static method in a Utility class (if the clones do not access instance variables or methods).</a:t>
            </a:r>
            <a:endParaRPr lang="en-C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67008-72A1-416D-9074-A95DE13B3F2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503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E2269-B549-4ED3-9C8A-57F65B47BC3C}" type="datetime1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IEEE CSMR-WCRE 2014 Software Evolution Week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53AC-A8E4-470E-831B-490D66A13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073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2352D-965E-495B-AB0E-C01FDD5B544E}" type="datetime1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IEEE CSMR-WCRE 2014 Software Evolution Week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53AC-A8E4-470E-831B-490D66A13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078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ADB9-1105-4234-B231-3D54E320A6CC}" type="datetime1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IEEE CSMR-WCRE 2014 Software Evolution Week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53AC-A8E4-470E-831B-490D66A13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104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27EFC-1C45-4B37-AE24-4D7796068F11}" type="datetime1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IEEE CSMR-WCRE 2014 Software Evolution Week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53AC-A8E4-470E-831B-490D66A13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AC17C-721C-43B2-92EE-9509B837D452}" type="datetime1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IEEE CSMR-WCRE 2014 Software Evolution Week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53AC-A8E4-470E-831B-490D66A13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66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2007-5789-4563-825A-08D9D2232B15}" type="datetime1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IEEE CSMR-WCRE 2014 Software Evolution Week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53AC-A8E4-470E-831B-490D66A13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636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5599-6E31-42D8-B31F-4E3A205CB5AE}" type="datetime1">
              <a:rPr lang="en-US" smtClean="0"/>
              <a:t>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IEEE CSMR-WCRE 2014 Software Evolution Week</a:t>
            </a:r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53AC-A8E4-470E-831B-490D66A13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37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83F3-76D3-483A-B2AA-94E34FF4F77A}" type="datetime1">
              <a:rPr lang="en-US" smtClean="0"/>
              <a:t>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IEEE CSMR-WCRE 2014 Software Evolution Week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53AC-A8E4-470E-831B-490D66A13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097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5A96E-E723-4E3E-B937-000CC33A4032}" type="datetime1">
              <a:rPr lang="en-US" smtClean="0"/>
              <a:t>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IEEE CSMR-WCRE 2014 Software Evolution Week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53AC-A8E4-470E-831B-490D66A13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25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8F11-B224-497F-9F8B-257CF59DC55A}" type="datetime1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IEEE CSMR-WCRE 2014 Software Evolution Week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53AC-A8E4-470E-831B-490D66A13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184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A63F-8FCC-4D5A-A540-5B4276649E44}" type="datetime1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IEEE CSMR-WCRE 2014 Software Evolution Week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53AC-A8E4-470E-831B-490D66A13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230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ABF9C-38DD-476B-8405-31B80C62022E}" type="datetime1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0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CA" b="0" i="0" smtClean="0">
                <a:effectLst/>
              </a:defRPr>
            </a:lvl1pPr>
          </a:lstStyle>
          <a:p>
            <a:r>
              <a:rPr lang="en-CA" dirty="0" smtClean="0"/>
              <a:t>IEEE CSMR-WCRE 2014 Software Evolution Week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A53AC-A8E4-470E-831B-490D66A13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62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image" Target="../media/image10.png"/><Relationship Id="rId7" Type="http://schemas.openxmlformats.org/officeDocument/2006/relationships/image" Target="../media/image14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Relationship Id="rId9" Type="http://schemas.openxmlformats.org/officeDocument/2006/relationships/image" Target="../media/image16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20975"/>
            <a:ext cx="7772400" cy="1470025"/>
          </a:xfrm>
        </p:spPr>
        <p:txBody>
          <a:bodyPr>
            <a:noAutofit/>
          </a:bodyPr>
          <a:lstStyle/>
          <a:p>
            <a:r>
              <a:rPr lang="en-CA" sz="5400" dirty="0" smtClean="0"/>
              <a:t>Unification </a:t>
            </a:r>
            <a:r>
              <a:rPr lang="en-CA" sz="5400" dirty="0"/>
              <a:t>and </a:t>
            </a:r>
            <a:r>
              <a:rPr lang="en-CA" sz="5400" dirty="0" smtClean="0"/>
              <a:t>Refactoring</a:t>
            </a:r>
            <a:br>
              <a:rPr lang="en-CA" sz="5400" dirty="0" smtClean="0"/>
            </a:br>
            <a:r>
              <a:rPr lang="en-CA" sz="5400" dirty="0" smtClean="0"/>
              <a:t>of </a:t>
            </a:r>
            <a:r>
              <a:rPr lang="en-CA" sz="5400" dirty="0"/>
              <a:t>Clones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4495800"/>
            <a:ext cx="8991600" cy="1752600"/>
          </a:xfrm>
        </p:spPr>
        <p:txBody>
          <a:bodyPr/>
          <a:lstStyle/>
          <a:p>
            <a:r>
              <a:rPr lang="en-US" dirty="0" err="1" smtClean="0"/>
              <a:t>Giri</a:t>
            </a:r>
            <a:r>
              <a:rPr lang="en-US" dirty="0" smtClean="0"/>
              <a:t> </a:t>
            </a:r>
            <a:r>
              <a:rPr lang="en-US" dirty="0" err="1"/>
              <a:t>Panamoottil</a:t>
            </a:r>
            <a:r>
              <a:rPr lang="en-US" dirty="0"/>
              <a:t> Krishnan and </a:t>
            </a:r>
            <a:r>
              <a:rPr lang="en-US" b="1" dirty="0" err="1"/>
              <a:t>Nikolaos</a:t>
            </a:r>
            <a:r>
              <a:rPr lang="en-US" b="1" dirty="0"/>
              <a:t> </a:t>
            </a:r>
            <a:r>
              <a:rPr lang="en-US" b="1" dirty="0" err="1" smtClean="0"/>
              <a:t>Tsantalis</a:t>
            </a:r>
            <a:endParaRPr lang="en-US" b="1" dirty="0" smtClean="0"/>
          </a:p>
          <a:p>
            <a:r>
              <a:rPr lang="en-US" sz="2400" dirty="0" smtClean="0"/>
              <a:t>Department of Computer </a:t>
            </a:r>
            <a:r>
              <a:rPr lang="en-US" sz="2400" dirty="0"/>
              <a:t>Science &amp; Software </a:t>
            </a:r>
            <a:r>
              <a:rPr lang="en-US" sz="2400" dirty="0" smtClean="0"/>
              <a:t>Engineering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334" y="5638767"/>
            <a:ext cx="2743332" cy="685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73519"/>
            <a:ext cx="2380953" cy="18380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435173"/>
            <a:ext cx="1657143" cy="187619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35176"/>
            <a:ext cx="1695238" cy="187619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07956" y="-1980"/>
            <a:ext cx="3512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Clone images created by </a:t>
            </a:r>
            <a:r>
              <a:rPr lang="en-CA" sz="1400" b="1" dirty="0" smtClean="0"/>
              <a:t>Rebecca </a:t>
            </a:r>
            <a:r>
              <a:rPr lang="en-CA" sz="1400" b="1" dirty="0" err="1" smtClean="0"/>
              <a:t>Tiarks</a:t>
            </a:r>
            <a:r>
              <a:rPr lang="en-CA" sz="1400" b="1" dirty="0" smtClean="0"/>
              <a:t> et al.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35191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Limitation </a:t>
            </a:r>
            <a:r>
              <a:rPr lang="en-CA" b="1" dirty="0" smtClean="0"/>
              <a:t>#3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25963"/>
          </a:xfrm>
        </p:spPr>
        <p:txBody>
          <a:bodyPr/>
          <a:lstStyle/>
          <a:p>
            <a:pPr>
              <a:buBlip>
                <a:blip r:embed="rId3"/>
              </a:buBlip>
            </a:pPr>
            <a:r>
              <a:rPr lang="en-CA" dirty="0" smtClean="0"/>
              <a:t>There are </a:t>
            </a:r>
            <a:r>
              <a:rPr lang="en-CA" b="1" dirty="0" smtClean="0"/>
              <a:t>no preconditions</a:t>
            </a:r>
            <a:r>
              <a:rPr lang="en-CA" dirty="0" smtClean="0"/>
              <a:t> to determine whether clones can be </a:t>
            </a:r>
            <a:r>
              <a:rPr lang="en-CA" b="1" dirty="0" smtClean="0"/>
              <a:t>safely</a:t>
            </a:r>
            <a:r>
              <a:rPr lang="en-CA" dirty="0" smtClean="0"/>
              <a:t> refactored.</a:t>
            </a:r>
            <a:endParaRPr lang="en-CA" dirty="0"/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parameterization</a:t>
            </a:r>
            <a:r>
              <a:rPr lang="en-US" dirty="0" smtClean="0"/>
              <a:t> of differences might change the behavior of the program.</a:t>
            </a:r>
          </a:p>
          <a:p>
            <a:pPr lvl="1"/>
            <a:r>
              <a:rPr lang="en-CA" dirty="0" smtClean="0"/>
              <a:t>Statements in gaps need to be moved before the cloned code. </a:t>
            </a:r>
            <a:r>
              <a:rPr lang="en-CA" b="1" dirty="0" smtClean="0"/>
              <a:t>Changing the order </a:t>
            </a:r>
            <a:r>
              <a:rPr lang="en-CA" dirty="0" smtClean="0"/>
              <a:t>of statements might also affect the behavior of the program.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z="1600" dirty="0" smtClean="0"/>
              <a:t>IEEE CSMR-WCRE 2014 Software Evolution Week</a:t>
            </a:r>
            <a:endParaRPr lang="en-CA" sz="160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53AC-A8E4-470E-831B-490D66A13FE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132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Our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CA" dirty="0" smtClean="0"/>
              <a:t>Improve the state-of-the-art in the </a:t>
            </a:r>
            <a:r>
              <a:rPr lang="en-CA" b="1" dirty="0" smtClean="0"/>
              <a:t>Refactoring </a:t>
            </a:r>
            <a:r>
              <a:rPr lang="en-CA" dirty="0" smtClean="0"/>
              <a:t>of </a:t>
            </a:r>
            <a:r>
              <a:rPr lang="en-CA" b="1" dirty="0" smtClean="0"/>
              <a:t>Software Clones</a:t>
            </a:r>
            <a:r>
              <a:rPr lang="en-CA" dirty="0" smtClean="0"/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CA" dirty="0" smtClean="0"/>
              <a:t>Given two code fragments containing clones; </a:t>
            </a:r>
            <a:br>
              <a:rPr lang="en-CA" dirty="0" smtClean="0"/>
            </a:br>
            <a:r>
              <a:rPr lang="en-CA" dirty="0" smtClean="0"/>
              <a:t>Find potential </a:t>
            </a:r>
            <a:r>
              <a:rPr lang="en-CA" b="1" dirty="0" smtClean="0"/>
              <a:t>control structures</a:t>
            </a:r>
            <a:r>
              <a:rPr lang="en-CA" dirty="0" smtClean="0"/>
              <a:t> that can be refactored.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CA" dirty="0" smtClean="0"/>
              <a:t>Find an </a:t>
            </a:r>
            <a:r>
              <a:rPr lang="en-CA" b="1" dirty="0" smtClean="0"/>
              <a:t>optimal mapping</a:t>
            </a:r>
            <a:r>
              <a:rPr lang="en-CA" dirty="0" smtClean="0"/>
              <a:t> between the statements of two clones.</a:t>
            </a:r>
            <a:endParaRPr lang="en-CA" sz="32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CA" dirty="0" smtClean="0"/>
              <a:t>Make sure that the refactoring of the clones will </a:t>
            </a:r>
            <a:r>
              <a:rPr lang="en-CA" b="1" dirty="0" smtClean="0"/>
              <a:t>preserve</a:t>
            </a:r>
            <a:r>
              <a:rPr lang="en-CA" dirty="0" smtClean="0"/>
              <a:t> program behavior.</a:t>
            </a:r>
            <a:endParaRPr lang="en-CA" sz="2400" b="1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CA" dirty="0" smtClean="0"/>
              <a:t>Find </a:t>
            </a:r>
            <a:r>
              <a:rPr lang="en-CA" dirty="0"/>
              <a:t>the most appropriate </a:t>
            </a:r>
            <a:r>
              <a:rPr lang="en-CA" b="1" dirty="0"/>
              <a:t>refactoring strategy</a:t>
            </a:r>
            <a:r>
              <a:rPr lang="en-CA" dirty="0"/>
              <a:t> to eliminate the </a:t>
            </a:r>
            <a:r>
              <a:rPr lang="en-CA" dirty="0" smtClean="0"/>
              <a:t>clones</a:t>
            </a:r>
            <a:r>
              <a:rPr lang="en-CA" dirty="0"/>
              <a:t>.</a:t>
            </a:r>
            <a:endParaRPr lang="en-CA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z="1600" dirty="0" smtClean="0"/>
              <a:t>IEEE CSMR-WCRE 2014 Software Evolution Week</a:t>
            </a:r>
            <a:endParaRPr lang="en-CA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53AC-A8E4-470E-831B-490D66A13FEB}" type="slidenum">
              <a:rPr lang="en-US" smtClean="0"/>
              <a:t>11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907" y="1"/>
            <a:ext cx="1941893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383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707" y="1828800"/>
            <a:ext cx="53340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090907" y="3139135"/>
            <a:ext cx="8851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200" dirty="0" smtClean="0"/>
              <a:t>isomorphic</a:t>
            </a:r>
          </a:p>
          <a:p>
            <a:pPr algn="ctr"/>
            <a:endParaRPr lang="en-CA" sz="1200" dirty="0" smtClean="0"/>
          </a:p>
          <a:p>
            <a:pPr algn="ctr"/>
            <a:r>
              <a:rPr lang="en-CA" sz="1200" dirty="0" smtClean="0"/>
              <a:t>CDT pairs</a:t>
            </a:r>
            <a:endParaRPr lang="en-CA" sz="1200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307" y="3347973"/>
            <a:ext cx="571625" cy="228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Our approach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z="1600" dirty="0" smtClean="0"/>
              <a:t>IEEE CSMR-WCRE 2014 Software Evolution Week</a:t>
            </a:r>
            <a:endParaRPr lang="en-CA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53AC-A8E4-470E-831B-490D66A13FEB}" type="slidenum">
              <a:rPr lang="en-US" smtClean="0"/>
              <a:t>12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27" y="2438401"/>
            <a:ext cx="1749173" cy="1783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016" y="2236214"/>
            <a:ext cx="1023845" cy="104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909" y="3603989"/>
            <a:ext cx="1023845" cy="104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39207" y="5068669"/>
            <a:ext cx="18314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 smtClean="0"/>
              <a:t>Control Structure</a:t>
            </a:r>
          </a:p>
          <a:p>
            <a:pPr algn="ctr"/>
            <a:r>
              <a:rPr lang="en-CA" b="1" dirty="0" smtClean="0"/>
              <a:t>Matching</a:t>
            </a:r>
            <a:endParaRPr lang="en-US" b="1" dirty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8447" y="1911997"/>
            <a:ext cx="1252920" cy="1364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8447" y="3588397"/>
            <a:ext cx="1252920" cy="1364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4098309" y="5068669"/>
            <a:ext cx="1035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 smtClean="0"/>
              <a:t>PDG</a:t>
            </a:r>
          </a:p>
          <a:p>
            <a:pPr algn="ctr"/>
            <a:r>
              <a:rPr lang="en-CA" b="1" dirty="0" smtClean="0"/>
              <a:t>Mapping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186506" y="3124200"/>
            <a:ext cx="8762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200" dirty="0" smtClean="0"/>
              <a:t>differences</a:t>
            </a:r>
          </a:p>
          <a:p>
            <a:pPr algn="ctr"/>
            <a:endParaRPr lang="en-CA" sz="1200" dirty="0" smtClean="0"/>
          </a:p>
          <a:p>
            <a:pPr algn="ctr"/>
            <a:r>
              <a:rPr lang="en-CA" sz="1200" dirty="0" smtClean="0"/>
              <a:t>unmapped</a:t>
            </a:r>
          </a:p>
          <a:p>
            <a:pPr algn="ctr"/>
            <a:r>
              <a:rPr lang="en-CA" sz="1200" dirty="0" smtClean="0"/>
              <a:t>statements</a:t>
            </a:r>
            <a:endParaRPr lang="en-CA" sz="1200" dirty="0"/>
          </a:p>
        </p:txBody>
      </p:sp>
      <p:pic>
        <p:nvPicPr>
          <p:cNvPr id="2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417" y="3333038"/>
            <a:ext cx="571625" cy="228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397" y="3059285"/>
            <a:ext cx="776140" cy="776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5907955" y="5068669"/>
            <a:ext cx="14072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 smtClean="0"/>
              <a:t>Precondition</a:t>
            </a:r>
          </a:p>
          <a:p>
            <a:pPr algn="ctr"/>
            <a:r>
              <a:rPr lang="en-CA" b="1" dirty="0" smtClean="0"/>
              <a:t>Examination</a:t>
            </a:r>
            <a:endParaRPr lang="en-US" b="1" dirty="0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480076"/>
            <a:ext cx="1749173" cy="1897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109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  <p:bldP spid="21" grpId="0"/>
      <p:bldP spid="22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/>
              <a:t>Phase 1</a:t>
            </a:r>
            <a:r>
              <a:rPr lang="en-CA" dirty="0" smtClean="0"/>
              <a:t>: Control Structure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b="1" dirty="0" smtClean="0"/>
              <a:t>Intuition</a:t>
            </a:r>
            <a:r>
              <a:rPr lang="en-CA" dirty="0" smtClean="0"/>
              <a:t>: two pieces of code can be </a:t>
            </a:r>
            <a:r>
              <a:rPr lang="en-CA" b="1" dirty="0" smtClean="0"/>
              <a:t>merged</a:t>
            </a:r>
            <a:r>
              <a:rPr lang="en-CA" dirty="0" smtClean="0"/>
              <a:t> only if they have an </a:t>
            </a:r>
            <a:r>
              <a:rPr lang="en-CA" b="1" dirty="0" smtClean="0"/>
              <a:t>identical control structure</a:t>
            </a:r>
            <a:r>
              <a:rPr lang="en-CA" dirty="0" smtClean="0"/>
              <a:t>.</a:t>
            </a:r>
          </a:p>
          <a:p>
            <a:r>
              <a:rPr lang="en-CA" dirty="0"/>
              <a:t>We extract the </a:t>
            </a:r>
            <a:r>
              <a:rPr lang="en-CA" b="1" dirty="0"/>
              <a:t>Control Dependence Trees </a:t>
            </a:r>
            <a:r>
              <a:rPr lang="en-CA" dirty="0"/>
              <a:t>(CDTs) representing the control structure of the </a:t>
            </a:r>
            <a:r>
              <a:rPr lang="en-CA" dirty="0" smtClean="0"/>
              <a:t>input methods or clones.</a:t>
            </a:r>
          </a:p>
          <a:p>
            <a:r>
              <a:rPr lang="en-CA" dirty="0" smtClean="0"/>
              <a:t>We find all non-overlapping </a:t>
            </a:r>
            <a:r>
              <a:rPr lang="en-CA" b="1" dirty="0" smtClean="0"/>
              <a:t>largest common </a:t>
            </a:r>
            <a:r>
              <a:rPr lang="en-CA" b="1" dirty="0" err="1" smtClean="0"/>
              <a:t>subtrees</a:t>
            </a:r>
            <a:r>
              <a:rPr lang="en-CA" dirty="0" smtClean="0"/>
              <a:t> within the CDTs.</a:t>
            </a:r>
          </a:p>
          <a:p>
            <a:r>
              <a:rPr lang="en-CA" dirty="0"/>
              <a:t>Each </a:t>
            </a:r>
            <a:r>
              <a:rPr lang="en-CA" b="1" dirty="0" err="1"/>
              <a:t>subtree</a:t>
            </a:r>
            <a:r>
              <a:rPr lang="en-CA" b="1" dirty="0"/>
              <a:t> </a:t>
            </a:r>
            <a:r>
              <a:rPr lang="en-CA" b="1" dirty="0" smtClean="0"/>
              <a:t>match</a:t>
            </a:r>
            <a:r>
              <a:rPr lang="en-CA" dirty="0" smtClean="0"/>
              <a:t> will </a:t>
            </a:r>
            <a:r>
              <a:rPr lang="en-CA" dirty="0"/>
              <a:t>be treated as a separate refactoring opportunity</a:t>
            </a:r>
            <a:r>
              <a:rPr lang="en-CA" dirty="0" smtClean="0"/>
              <a:t>.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z="1600" dirty="0" smtClean="0"/>
              <a:t>IEEE CSMR-WCRE 2014 Software Evolution Week</a:t>
            </a:r>
            <a:endParaRPr lang="en-CA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53AC-A8E4-470E-831B-490D66A13FE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853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CDT </a:t>
            </a:r>
            <a:r>
              <a:rPr lang="en-CA" dirty="0" err="1" smtClean="0"/>
              <a:t>Subtree</a:t>
            </a:r>
            <a:r>
              <a:rPr lang="en-CA" dirty="0" smtClean="0"/>
              <a:t> Matching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z="1600" dirty="0" smtClean="0"/>
              <a:t>IEEE CSMR-WCRE 2014 Software Evolution Week</a:t>
            </a:r>
            <a:endParaRPr lang="en-CA" sz="1600" dirty="0"/>
          </a:p>
        </p:txBody>
      </p:sp>
      <p:sp>
        <p:nvSpPr>
          <p:cNvPr id="12" name="Oval 11"/>
          <p:cNvSpPr/>
          <p:nvPr/>
        </p:nvSpPr>
        <p:spPr>
          <a:xfrm>
            <a:off x="2438400" y="424117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882079" y="3541469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323310" y="424117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3" idx="5"/>
            <a:endCxn id="12" idx="0"/>
          </p:cNvCxnSpPr>
          <p:nvPr/>
        </p:nvCxnSpPr>
        <p:spPr>
          <a:xfrm>
            <a:off x="2272324" y="3931714"/>
            <a:ext cx="394676" cy="309456"/>
          </a:xfrm>
          <a:prstGeom prst="straightConnector1">
            <a:avLst/>
          </a:prstGeom>
          <a:ln w="25400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3" idx="3"/>
            <a:endCxn id="14" idx="0"/>
          </p:cNvCxnSpPr>
          <p:nvPr/>
        </p:nvCxnSpPr>
        <p:spPr>
          <a:xfrm flipH="1">
            <a:off x="1551910" y="3931714"/>
            <a:ext cx="397124" cy="309456"/>
          </a:xfrm>
          <a:prstGeom prst="straightConnector1">
            <a:avLst/>
          </a:prstGeom>
          <a:ln w="25400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4" idx="5"/>
            <a:endCxn id="38" idx="0"/>
          </p:cNvCxnSpPr>
          <p:nvPr/>
        </p:nvCxnSpPr>
        <p:spPr>
          <a:xfrm>
            <a:off x="1713555" y="4631415"/>
            <a:ext cx="115245" cy="473985"/>
          </a:xfrm>
          <a:prstGeom prst="straightConnector1">
            <a:avLst/>
          </a:prstGeom>
          <a:ln w="25400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4" idx="3"/>
            <a:endCxn id="39" idx="0"/>
          </p:cNvCxnSpPr>
          <p:nvPr/>
        </p:nvCxnSpPr>
        <p:spPr>
          <a:xfrm flipH="1">
            <a:off x="1279451" y="4631415"/>
            <a:ext cx="110814" cy="473985"/>
          </a:xfrm>
          <a:prstGeom prst="straightConnector1">
            <a:avLst/>
          </a:prstGeom>
          <a:ln w="25400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1600200" y="51054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1050851" y="51054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47" name="Straight Arrow Connector 46"/>
          <p:cNvCxnSpPr>
            <a:stCxn id="12" idx="5"/>
            <a:endCxn id="49" idx="0"/>
          </p:cNvCxnSpPr>
          <p:nvPr/>
        </p:nvCxnSpPr>
        <p:spPr>
          <a:xfrm>
            <a:off x="2828645" y="4631415"/>
            <a:ext cx="143155" cy="473985"/>
          </a:xfrm>
          <a:prstGeom prst="straightConnector1">
            <a:avLst/>
          </a:prstGeom>
          <a:ln w="25400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2" idx="3"/>
            <a:endCxn id="50" idx="0"/>
          </p:cNvCxnSpPr>
          <p:nvPr/>
        </p:nvCxnSpPr>
        <p:spPr>
          <a:xfrm flipH="1">
            <a:off x="2422451" y="4631415"/>
            <a:ext cx="82904" cy="473985"/>
          </a:xfrm>
          <a:prstGeom prst="straightConnector1">
            <a:avLst/>
          </a:prstGeom>
          <a:ln w="25400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2743200" y="51054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2193851" y="51054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6629400" y="424117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6073079" y="3541469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5514310" y="424117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58" name="Straight Arrow Connector 57"/>
          <p:cNvCxnSpPr>
            <a:stCxn id="56" idx="5"/>
            <a:endCxn id="55" idx="0"/>
          </p:cNvCxnSpPr>
          <p:nvPr/>
        </p:nvCxnSpPr>
        <p:spPr>
          <a:xfrm>
            <a:off x="6463324" y="3931714"/>
            <a:ext cx="394676" cy="309456"/>
          </a:xfrm>
          <a:prstGeom prst="straightConnector1">
            <a:avLst/>
          </a:prstGeom>
          <a:ln w="25400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56" idx="3"/>
            <a:endCxn id="57" idx="0"/>
          </p:cNvCxnSpPr>
          <p:nvPr/>
        </p:nvCxnSpPr>
        <p:spPr>
          <a:xfrm flipH="1">
            <a:off x="5742910" y="3931714"/>
            <a:ext cx="397124" cy="309456"/>
          </a:xfrm>
          <a:prstGeom prst="straightConnector1">
            <a:avLst/>
          </a:prstGeom>
          <a:ln w="25400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57" idx="5"/>
            <a:endCxn id="62" idx="0"/>
          </p:cNvCxnSpPr>
          <p:nvPr/>
        </p:nvCxnSpPr>
        <p:spPr>
          <a:xfrm>
            <a:off x="5904555" y="4631415"/>
            <a:ext cx="115245" cy="473985"/>
          </a:xfrm>
          <a:prstGeom prst="straightConnector1">
            <a:avLst/>
          </a:prstGeom>
          <a:ln w="25400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57" idx="3"/>
            <a:endCxn id="63" idx="0"/>
          </p:cNvCxnSpPr>
          <p:nvPr/>
        </p:nvCxnSpPr>
        <p:spPr>
          <a:xfrm flipH="1">
            <a:off x="5470451" y="4631415"/>
            <a:ext cx="110814" cy="473985"/>
          </a:xfrm>
          <a:prstGeom prst="straightConnector1">
            <a:avLst/>
          </a:prstGeom>
          <a:ln w="25400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5791200" y="51054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63" name="Oval 62"/>
          <p:cNvSpPr/>
          <p:nvPr/>
        </p:nvSpPr>
        <p:spPr>
          <a:xfrm>
            <a:off x="5241851" y="51054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f</a:t>
            </a:r>
            <a:endParaRPr lang="en-US" dirty="0"/>
          </a:p>
        </p:txBody>
      </p:sp>
      <p:cxnSp>
        <p:nvCxnSpPr>
          <p:cNvPr id="64" name="Straight Arrow Connector 63"/>
          <p:cNvCxnSpPr>
            <a:stCxn id="55" idx="5"/>
            <a:endCxn id="66" idx="0"/>
          </p:cNvCxnSpPr>
          <p:nvPr/>
        </p:nvCxnSpPr>
        <p:spPr>
          <a:xfrm>
            <a:off x="7019645" y="4631415"/>
            <a:ext cx="143155" cy="473985"/>
          </a:xfrm>
          <a:prstGeom prst="straightConnector1">
            <a:avLst/>
          </a:prstGeom>
          <a:ln w="25400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55" idx="3"/>
            <a:endCxn id="67" idx="0"/>
          </p:cNvCxnSpPr>
          <p:nvPr/>
        </p:nvCxnSpPr>
        <p:spPr>
          <a:xfrm flipH="1">
            <a:off x="6613451" y="4631415"/>
            <a:ext cx="82904" cy="473985"/>
          </a:xfrm>
          <a:prstGeom prst="straightConnector1">
            <a:avLst/>
          </a:prstGeom>
          <a:ln w="25400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6934200" y="51054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67" name="Oval 66"/>
          <p:cNvSpPr/>
          <p:nvPr/>
        </p:nvSpPr>
        <p:spPr>
          <a:xfrm>
            <a:off x="6384851" y="51054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68" name="Oval 67"/>
          <p:cNvSpPr/>
          <p:nvPr/>
        </p:nvSpPr>
        <p:spPr>
          <a:xfrm>
            <a:off x="6613451" y="2814802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9" name="Oval 68"/>
          <p:cNvSpPr/>
          <p:nvPr/>
        </p:nvSpPr>
        <p:spPr>
          <a:xfrm>
            <a:off x="7239000" y="3541469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70" name="Straight Arrow Connector 69"/>
          <p:cNvCxnSpPr>
            <a:stCxn id="68" idx="3"/>
            <a:endCxn id="56" idx="0"/>
          </p:cNvCxnSpPr>
          <p:nvPr/>
        </p:nvCxnSpPr>
        <p:spPr>
          <a:xfrm flipH="1">
            <a:off x="6301679" y="3205047"/>
            <a:ext cx="378727" cy="336422"/>
          </a:xfrm>
          <a:prstGeom prst="straightConnector1">
            <a:avLst/>
          </a:prstGeom>
          <a:ln w="25400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68" idx="5"/>
            <a:endCxn id="69" idx="0"/>
          </p:cNvCxnSpPr>
          <p:nvPr/>
        </p:nvCxnSpPr>
        <p:spPr>
          <a:xfrm>
            <a:off x="7003696" y="3205047"/>
            <a:ext cx="463904" cy="336422"/>
          </a:xfrm>
          <a:prstGeom prst="straightConnector1">
            <a:avLst/>
          </a:prstGeom>
          <a:ln w="25400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1080204" y="2145268"/>
            <a:ext cx="2060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CDT of Fragment #1</a:t>
            </a:r>
            <a:endParaRPr lang="en-US" b="1" dirty="0"/>
          </a:p>
        </p:txBody>
      </p:sp>
      <p:cxnSp>
        <p:nvCxnSpPr>
          <p:cNvPr id="77" name="Straight Connector 76"/>
          <p:cNvCxnSpPr/>
          <p:nvPr/>
        </p:nvCxnSpPr>
        <p:spPr>
          <a:xfrm>
            <a:off x="4572000" y="1724247"/>
            <a:ext cx="0" cy="437175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811576" y="2145268"/>
            <a:ext cx="2060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CDT of Fragment #2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53AC-A8E4-470E-831B-490D66A13FE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757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Phase 2</a:t>
            </a:r>
            <a:r>
              <a:rPr lang="en-CA" dirty="0" smtClean="0"/>
              <a:t>: PDG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We extract the PDG </a:t>
            </a:r>
            <a:r>
              <a:rPr lang="en-CA" dirty="0" err="1" smtClean="0"/>
              <a:t>subgraphs</a:t>
            </a:r>
            <a:r>
              <a:rPr lang="en-CA" dirty="0" smtClean="0"/>
              <a:t> corresponding to the matched CDT </a:t>
            </a:r>
            <a:r>
              <a:rPr lang="en-CA" dirty="0" err="1" smtClean="0"/>
              <a:t>subtrees</a:t>
            </a:r>
            <a:r>
              <a:rPr lang="en-CA" dirty="0" smtClean="0"/>
              <a:t>.</a:t>
            </a:r>
          </a:p>
          <a:p>
            <a:r>
              <a:rPr lang="en-CA" dirty="0" smtClean="0"/>
              <a:t>We want to find  the </a:t>
            </a:r>
            <a:r>
              <a:rPr lang="en-CA" b="1" dirty="0" smtClean="0"/>
              <a:t>common </a:t>
            </a:r>
            <a:r>
              <a:rPr lang="en-CA" b="1" dirty="0" err="1" smtClean="0"/>
              <a:t>subgraph</a:t>
            </a:r>
            <a:r>
              <a:rPr lang="en-CA" dirty="0" smtClean="0"/>
              <a:t> that satisfies two conditions:</a:t>
            </a:r>
          </a:p>
          <a:p>
            <a:pPr lvl="1"/>
            <a:r>
              <a:rPr lang="en-CA" dirty="0" smtClean="0"/>
              <a:t>It has the </a:t>
            </a:r>
            <a:r>
              <a:rPr lang="en-CA" b="1" dirty="0" smtClean="0"/>
              <a:t>maximum</a:t>
            </a:r>
            <a:r>
              <a:rPr lang="en-CA" dirty="0" smtClean="0"/>
              <a:t> number of matched nodes</a:t>
            </a:r>
          </a:p>
          <a:p>
            <a:pPr lvl="1"/>
            <a:r>
              <a:rPr lang="en-CA" dirty="0" smtClean="0"/>
              <a:t>The matched nodes have the </a:t>
            </a:r>
            <a:r>
              <a:rPr lang="en-CA" b="1" dirty="0" smtClean="0"/>
              <a:t>minimum</a:t>
            </a:r>
            <a:r>
              <a:rPr lang="en-CA" dirty="0" smtClean="0"/>
              <a:t> number of differences.</a:t>
            </a:r>
          </a:p>
          <a:p>
            <a:r>
              <a:rPr lang="en-CA" dirty="0" smtClean="0"/>
              <a:t>This is an optimization problem that can be solved using an adaptation of a </a:t>
            </a:r>
            <a:r>
              <a:rPr lang="en-CA" b="1" dirty="0" smtClean="0"/>
              <a:t>Maximum Common </a:t>
            </a:r>
            <a:r>
              <a:rPr lang="en-CA" b="1" dirty="0" err="1" smtClean="0"/>
              <a:t>Subgraph</a:t>
            </a:r>
            <a:r>
              <a:rPr lang="en-CA" b="1" dirty="0" smtClean="0"/>
              <a:t> </a:t>
            </a:r>
            <a:r>
              <a:rPr lang="en-CA" dirty="0" smtClean="0"/>
              <a:t>algorithm [McGregor, 1982].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z="1600" dirty="0" smtClean="0"/>
              <a:t>IEEE CSMR-WCRE 2014 Software Evolution Week</a:t>
            </a:r>
            <a:endParaRPr lang="en-CA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53AC-A8E4-470E-831B-490D66A13FE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513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MCS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CA" dirty="0" smtClean="0"/>
              <a:t>Builds a </a:t>
            </a:r>
            <a:r>
              <a:rPr lang="en-CA" b="1" dirty="0" smtClean="0"/>
              <a:t>search tree</a:t>
            </a:r>
            <a:r>
              <a:rPr lang="en-CA" dirty="0" smtClean="0"/>
              <a:t> in depth-first order, where each node represents a </a:t>
            </a:r>
            <a:r>
              <a:rPr lang="en-CA" b="1" dirty="0" smtClean="0"/>
              <a:t>state</a:t>
            </a:r>
            <a:r>
              <a:rPr lang="en-CA" dirty="0" smtClean="0"/>
              <a:t> of the search space.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CA" dirty="0" smtClean="0"/>
              <a:t>Explores the </a:t>
            </a:r>
            <a:r>
              <a:rPr lang="en-CA" b="1" dirty="0" smtClean="0"/>
              <a:t>entire search space</a:t>
            </a:r>
            <a:r>
              <a:rPr lang="en-CA" dirty="0" smtClean="0"/>
              <a:t>.</a:t>
            </a:r>
          </a:p>
          <a:p>
            <a:pPr>
              <a:buBlip>
                <a:blip r:embed="rId2"/>
              </a:buBlip>
            </a:pPr>
            <a:r>
              <a:rPr lang="en-CA" dirty="0" smtClean="0"/>
              <a:t>It has an </a:t>
            </a:r>
            <a:r>
              <a:rPr lang="en-CA" b="1" dirty="0" smtClean="0"/>
              <a:t>exponential</a:t>
            </a:r>
            <a:r>
              <a:rPr lang="en-CA" dirty="0" smtClean="0"/>
              <a:t> worst case complexity.</a:t>
            </a:r>
          </a:p>
          <a:p>
            <a:pPr>
              <a:buBlip>
                <a:blip r:embed="rId2"/>
              </a:buBlip>
            </a:pPr>
            <a:r>
              <a:rPr lang="en-CA" dirty="0" smtClean="0"/>
              <a:t>As the number of possible matching node combinations increases</a:t>
            </a:r>
            <a:r>
              <a:rPr lang="en-CA" dirty="0"/>
              <a:t>, the width of the search tree grows </a:t>
            </a:r>
            <a:r>
              <a:rPr lang="en-CA" dirty="0" smtClean="0"/>
              <a:t>rapidly (</a:t>
            </a:r>
            <a:r>
              <a:rPr lang="en-CA" b="1" dirty="0" smtClean="0"/>
              <a:t>combinatorial explosion</a:t>
            </a:r>
            <a:r>
              <a:rPr lang="en-CA" dirty="0" smtClean="0"/>
              <a:t>).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z="1600" dirty="0" smtClean="0"/>
              <a:t>IEEE CSMR-WCRE 2014 Software Evolution Week</a:t>
            </a:r>
            <a:endParaRPr lang="en-CA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53AC-A8E4-470E-831B-490D66A13FE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45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Divide-and-Conquer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We break the original matching problem into smaller </a:t>
            </a:r>
            <a:r>
              <a:rPr lang="en-CA" b="1" dirty="0" smtClean="0"/>
              <a:t>sub-problems</a:t>
            </a:r>
            <a:r>
              <a:rPr lang="en-CA" dirty="0" smtClean="0"/>
              <a:t> based on the </a:t>
            </a:r>
            <a:r>
              <a:rPr lang="en-CA" b="1" dirty="0" smtClean="0"/>
              <a:t>control dependence structure</a:t>
            </a:r>
            <a:r>
              <a:rPr lang="en-CA" dirty="0" smtClean="0"/>
              <a:t> of the clones.</a:t>
            </a:r>
          </a:p>
          <a:p>
            <a:r>
              <a:rPr lang="en-CA" dirty="0" smtClean="0"/>
              <a:t>Finally, we combine the </a:t>
            </a:r>
            <a:r>
              <a:rPr lang="en-CA" b="1" dirty="0" smtClean="0"/>
              <a:t>sub-solutions</a:t>
            </a:r>
            <a:r>
              <a:rPr lang="en-CA" dirty="0" smtClean="0"/>
              <a:t> to </a:t>
            </a:r>
            <a:r>
              <a:rPr lang="en-CA" dirty="0"/>
              <a:t>give a </a:t>
            </a:r>
            <a:r>
              <a:rPr lang="en-CA" b="1" dirty="0" smtClean="0"/>
              <a:t>global solution</a:t>
            </a:r>
            <a:r>
              <a:rPr lang="en-CA" dirty="0" smtClean="0"/>
              <a:t> </a:t>
            </a:r>
            <a:r>
              <a:rPr lang="en-CA" dirty="0"/>
              <a:t>to the original </a:t>
            </a:r>
            <a:r>
              <a:rPr lang="en-CA" dirty="0" smtClean="0"/>
              <a:t>matching problem</a:t>
            </a:r>
            <a:r>
              <a:rPr lang="en-CA" dirty="0"/>
              <a:t>.</a:t>
            </a:r>
            <a:endParaRPr lang="en-CA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z="1600" dirty="0" smtClean="0"/>
              <a:t>IEEE CSMR-WCRE 2014 Software Evolution Week</a:t>
            </a:r>
            <a:endParaRPr lang="en-CA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53AC-A8E4-470E-831B-490D66A13FE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944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Bottom-up </a:t>
            </a:r>
            <a:r>
              <a:rPr lang="en-CA" dirty="0"/>
              <a:t>Divide-and-Conquer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z="1600" dirty="0" smtClean="0"/>
              <a:t>IEEE CSMR-WCRE 2014 Software Evolution Week</a:t>
            </a:r>
            <a:endParaRPr lang="en-CA" sz="1600" dirty="0"/>
          </a:p>
        </p:txBody>
      </p:sp>
      <p:sp>
        <p:nvSpPr>
          <p:cNvPr id="6" name="Oval 5"/>
          <p:cNvSpPr/>
          <p:nvPr/>
        </p:nvSpPr>
        <p:spPr>
          <a:xfrm>
            <a:off x="2629902" y="2909501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073581" y="2209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514812" y="2909501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9" name="Straight Arrow Connector 8"/>
          <p:cNvCxnSpPr>
            <a:stCxn id="7" idx="5"/>
            <a:endCxn id="6" idx="0"/>
          </p:cNvCxnSpPr>
          <p:nvPr/>
        </p:nvCxnSpPr>
        <p:spPr>
          <a:xfrm>
            <a:off x="2463826" y="2600045"/>
            <a:ext cx="394676" cy="309456"/>
          </a:xfrm>
          <a:prstGeom prst="straightConnector1">
            <a:avLst/>
          </a:prstGeom>
          <a:ln w="25400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3"/>
            <a:endCxn id="8" idx="0"/>
          </p:cNvCxnSpPr>
          <p:nvPr/>
        </p:nvCxnSpPr>
        <p:spPr>
          <a:xfrm flipH="1">
            <a:off x="1743412" y="2600045"/>
            <a:ext cx="397124" cy="309456"/>
          </a:xfrm>
          <a:prstGeom prst="straightConnector1">
            <a:avLst/>
          </a:prstGeom>
          <a:ln w="25400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5"/>
            <a:endCxn id="13" idx="0"/>
          </p:cNvCxnSpPr>
          <p:nvPr/>
        </p:nvCxnSpPr>
        <p:spPr>
          <a:xfrm>
            <a:off x="1905057" y="3299746"/>
            <a:ext cx="115245" cy="473985"/>
          </a:xfrm>
          <a:prstGeom prst="straightConnector1">
            <a:avLst/>
          </a:prstGeom>
          <a:ln w="25400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3"/>
            <a:endCxn id="14" idx="0"/>
          </p:cNvCxnSpPr>
          <p:nvPr/>
        </p:nvCxnSpPr>
        <p:spPr>
          <a:xfrm flipH="1">
            <a:off x="1470953" y="3299746"/>
            <a:ext cx="110814" cy="473985"/>
          </a:xfrm>
          <a:prstGeom prst="straightConnector1">
            <a:avLst/>
          </a:prstGeom>
          <a:ln w="25400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1791702" y="3773731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242353" y="3773731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6" idx="5"/>
            <a:endCxn id="17" idx="0"/>
          </p:cNvCxnSpPr>
          <p:nvPr/>
        </p:nvCxnSpPr>
        <p:spPr>
          <a:xfrm>
            <a:off x="3020147" y="3299746"/>
            <a:ext cx="143155" cy="473985"/>
          </a:xfrm>
          <a:prstGeom prst="straightConnector1">
            <a:avLst/>
          </a:prstGeom>
          <a:ln w="25400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3"/>
            <a:endCxn id="18" idx="0"/>
          </p:cNvCxnSpPr>
          <p:nvPr/>
        </p:nvCxnSpPr>
        <p:spPr>
          <a:xfrm flipH="1">
            <a:off x="2613953" y="3299746"/>
            <a:ext cx="82904" cy="473985"/>
          </a:xfrm>
          <a:prstGeom prst="straightConnector1">
            <a:avLst/>
          </a:prstGeom>
          <a:ln w="25400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2934702" y="3773731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2385353" y="3773731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6820902" y="2909501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6264581" y="2209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705812" y="2909501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20" idx="5"/>
            <a:endCxn id="19" idx="0"/>
          </p:cNvCxnSpPr>
          <p:nvPr/>
        </p:nvCxnSpPr>
        <p:spPr>
          <a:xfrm>
            <a:off x="6654826" y="2600045"/>
            <a:ext cx="394676" cy="309456"/>
          </a:xfrm>
          <a:prstGeom prst="straightConnector1">
            <a:avLst/>
          </a:prstGeom>
          <a:ln w="25400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0" idx="3"/>
            <a:endCxn id="21" idx="0"/>
          </p:cNvCxnSpPr>
          <p:nvPr/>
        </p:nvCxnSpPr>
        <p:spPr>
          <a:xfrm flipH="1">
            <a:off x="5934412" y="2600045"/>
            <a:ext cx="397124" cy="309456"/>
          </a:xfrm>
          <a:prstGeom prst="straightConnector1">
            <a:avLst/>
          </a:prstGeom>
          <a:ln w="25400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1" idx="5"/>
            <a:endCxn id="26" idx="0"/>
          </p:cNvCxnSpPr>
          <p:nvPr/>
        </p:nvCxnSpPr>
        <p:spPr>
          <a:xfrm>
            <a:off x="6096057" y="3299746"/>
            <a:ext cx="115245" cy="473985"/>
          </a:xfrm>
          <a:prstGeom prst="straightConnector1">
            <a:avLst/>
          </a:prstGeom>
          <a:ln w="25400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1" idx="3"/>
            <a:endCxn id="27" idx="0"/>
          </p:cNvCxnSpPr>
          <p:nvPr/>
        </p:nvCxnSpPr>
        <p:spPr>
          <a:xfrm flipH="1">
            <a:off x="5661953" y="3299746"/>
            <a:ext cx="110814" cy="473985"/>
          </a:xfrm>
          <a:prstGeom prst="straightConnector1">
            <a:avLst/>
          </a:prstGeom>
          <a:ln w="25400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5982702" y="3773731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5433353" y="3773731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f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19" idx="5"/>
            <a:endCxn id="30" idx="0"/>
          </p:cNvCxnSpPr>
          <p:nvPr/>
        </p:nvCxnSpPr>
        <p:spPr>
          <a:xfrm>
            <a:off x="7211147" y="3299746"/>
            <a:ext cx="143155" cy="473985"/>
          </a:xfrm>
          <a:prstGeom prst="straightConnector1">
            <a:avLst/>
          </a:prstGeom>
          <a:ln w="25400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9" idx="3"/>
            <a:endCxn id="31" idx="0"/>
          </p:cNvCxnSpPr>
          <p:nvPr/>
        </p:nvCxnSpPr>
        <p:spPr>
          <a:xfrm flipH="1">
            <a:off x="6804953" y="3299746"/>
            <a:ext cx="82904" cy="473985"/>
          </a:xfrm>
          <a:prstGeom prst="straightConnector1">
            <a:avLst/>
          </a:prstGeom>
          <a:ln w="25400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7125702" y="3773731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6576353" y="3773731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6200" y="3861599"/>
            <a:ext cx="836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Level 2</a:t>
            </a:r>
            <a:endParaRPr lang="en-US" dirty="0"/>
          </a:p>
        </p:txBody>
      </p:sp>
      <p:cxnSp>
        <p:nvCxnSpPr>
          <p:cNvPr id="37" name="Curved Connector 36"/>
          <p:cNvCxnSpPr>
            <a:stCxn id="14" idx="4"/>
            <a:endCxn id="27" idx="4"/>
          </p:cNvCxnSpPr>
          <p:nvPr/>
        </p:nvCxnSpPr>
        <p:spPr>
          <a:xfrm rot="16200000" flipH="1">
            <a:off x="3566453" y="2135431"/>
            <a:ext cx="12700" cy="4191000"/>
          </a:xfrm>
          <a:prstGeom prst="curvedConnector3">
            <a:avLst>
              <a:gd name="adj1" fmla="val 3558142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>
            <a:stCxn id="14" idx="4"/>
            <a:endCxn id="26" idx="4"/>
          </p:cNvCxnSpPr>
          <p:nvPr/>
        </p:nvCxnSpPr>
        <p:spPr>
          <a:xfrm rot="16200000" flipH="1">
            <a:off x="3841127" y="1860756"/>
            <a:ext cx="12700" cy="4740349"/>
          </a:xfrm>
          <a:prstGeom prst="curvedConnector3">
            <a:avLst>
              <a:gd name="adj1" fmla="val 4730252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urved Connector 45"/>
          <p:cNvCxnSpPr>
            <a:stCxn id="14" idx="4"/>
            <a:endCxn id="31" idx="4"/>
          </p:cNvCxnSpPr>
          <p:nvPr/>
        </p:nvCxnSpPr>
        <p:spPr>
          <a:xfrm rot="16200000" flipH="1">
            <a:off x="4137953" y="1563931"/>
            <a:ext cx="12700" cy="5334000"/>
          </a:xfrm>
          <a:prstGeom prst="curvedConnector3">
            <a:avLst>
              <a:gd name="adj1" fmla="val 5986047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urved Connector 49"/>
          <p:cNvCxnSpPr>
            <a:stCxn id="14" idx="4"/>
            <a:endCxn id="30" idx="4"/>
          </p:cNvCxnSpPr>
          <p:nvPr/>
        </p:nvCxnSpPr>
        <p:spPr>
          <a:xfrm rot="16200000" flipH="1">
            <a:off x="4412627" y="1289256"/>
            <a:ext cx="12700" cy="5883349"/>
          </a:xfrm>
          <a:prstGeom prst="curvedConnector3">
            <a:avLst>
              <a:gd name="adj1" fmla="val 7409307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066265" y="1535668"/>
            <a:ext cx="247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CDT </a:t>
            </a:r>
            <a:r>
              <a:rPr lang="en-US" b="1" dirty="0" err="1" smtClean="0"/>
              <a:t>subtree</a:t>
            </a:r>
            <a:r>
              <a:rPr lang="en-US" b="1" dirty="0" smtClean="0"/>
              <a:t> of Clone #1</a:t>
            </a:r>
            <a:endParaRPr lang="en-US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5257265" y="1535668"/>
            <a:ext cx="247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CDT </a:t>
            </a:r>
            <a:r>
              <a:rPr lang="en-US" b="1" dirty="0" err="1" smtClean="0"/>
              <a:t>subtree</a:t>
            </a:r>
            <a:r>
              <a:rPr lang="en-US" b="1" dirty="0" smtClean="0"/>
              <a:t> of Clone #2</a:t>
            </a:r>
            <a:endParaRPr lang="en-US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2037204" y="5372983"/>
            <a:ext cx="50695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Best sub-solution from (D, d)</a:t>
            </a:r>
            <a:endParaRPr lang="en-US" sz="3200" dirty="0"/>
          </a:p>
        </p:txBody>
      </p:sp>
      <p:sp>
        <p:nvSpPr>
          <p:cNvPr id="40" name="Oval 39"/>
          <p:cNvSpPr/>
          <p:nvPr/>
        </p:nvSpPr>
        <p:spPr>
          <a:xfrm>
            <a:off x="1242353" y="3780081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6575160" y="3780081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53AC-A8E4-470E-831B-490D66A13FE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375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56" grpId="0"/>
      <p:bldP spid="40" grpId="0" animBg="1"/>
      <p:bldP spid="4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Bottom-up  Divide-and-Conquer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z="1600" dirty="0" smtClean="0"/>
              <a:t>IEEE CSMR-WCRE 2014 Software Evolution Week</a:t>
            </a:r>
            <a:endParaRPr lang="en-CA" sz="1600" dirty="0"/>
          </a:p>
        </p:txBody>
      </p:sp>
      <p:sp>
        <p:nvSpPr>
          <p:cNvPr id="6" name="Oval 5"/>
          <p:cNvSpPr/>
          <p:nvPr/>
        </p:nvSpPr>
        <p:spPr>
          <a:xfrm>
            <a:off x="2629902" y="2909501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073581" y="2209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514812" y="2909501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9" name="Straight Arrow Connector 8"/>
          <p:cNvCxnSpPr>
            <a:stCxn id="7" idx="5"/>
            <a:endCxn id="6" idx="0"/>
          </p:cNvCxnSpPr>
          <p:nvPr/>
        </p:nvCxnSpPr>
        <p:spPr>
          <a:xfrm>
            <a:off x="2463826" y="2600045"/>
            <a:ext cx="394676" cy="309456"/>
          </a:xfrm>
          <a:prstGeom prst="straightConnector1">
            <a:avLst/>
          </a:prstGeom>
          <a:ln w="25400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3"/>
            <a:endCxn id="8" idx="0"/>
          </p:cNvCxnSpPr>
          <p:nvPr/>
        </p:nvCxnSpPr>
        <p:spPr>
          <a:xfrm flipH="1">
            <a:off x="1743412" y="2600045"/>
            <a:ext cx="397124" cy="309456"/>
          </a:xfrm>
          <a:prstGeom prst="straightConnector1">
            <a:avLst/>
          </a:prstGeom>
          <a:ln w="25400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5"/>
            <a:endCxn id="13" idx="0"/>
          </p:cNvCxnSpPr>
          <p:nvPr/>
        </p:nvCxnSpPr>
        <p:spPr>
          <a:xfrm>
            <a:off x="1905057" y="3299746"/>
            <a:ext cx="115245" cy="473985"/>
          </a:xfrm>
          <a:prstGeom prst="straightConnector1">
            <a:avLst/>
          </a:prstGeom>
          <a:ln w="25400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1791702" y="3773731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6" idx="5"/>
            <a:endCxn id="17" idx="0"/>
          </p:cNvCxnSpPr>
          <p:nvPr/>
        </p:nvCxnSpPr>
        <p:spPr>
          <a:xfrm>
            <a:off x="3020147" y="3299746"/>
            <a:ext cx="143155" cy="473985"/>
          </a:xfrm>
          <a:prstGeom prst="straightConnector1">
            <a:avLst/>
          </a:prstGeom>
          <a:ln w="25400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3"/>
            <a:endCxn id="18" idx="0"/>
          </p:cNvCxnSpPr>
          <p:nvPr/>
        </p:nvCxnSpPr>
        <p:spPr>
          <a:xfrm flipH="1">
            <a:off x="2613953" y="3299746"/>
            <a:ext cx="82904" cy="473985"/>
          </a:xfrm>
          <a:prstGeom prst="straightConnector1">
            <a:avLst/>
          </a:prstGeom>
          <a:ln w="25400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2934702" y="3773731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2385353" y="3773731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6820902" y="2909501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6264581" y="2209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705812" y="2909501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20" idx="5"/>
            <a:endCxn id="19" idx="0"/>
          </p:cNvCxnSpPr>
          <p:nvPr/>
        </p:nvCxnSpPr>
        <p:spPr>
          <a:xfrm>
            <a:off x="6654826" y="2600045"/>
            <a:ext cx="394676" cy="309456"/>
          </a:xfrm>
          <a:prstGeom prst="straightConnector1">
            <a:avLst/>
          </a:prstGeom>
          <a:ln w="25400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0" idx="3"/>
            <a:endCxn id="21" idx="0"/>
          </p:cNvCxnSpPr>
          <p:nvPr/>
        </p:nvCxnSpPr>
        <p:spPr>
          <a:xfrm flipH="1">
            <a:off x="5934412" y="2600045"/>
            <a:ext cx="397124" cy="309456"/>
          </a:xfrm>
          <a:prstGeom prst="straightConnector1">
            <a:avLst/>
          </a:prstGeom>
          <a:ln w="25400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1" idx="5"/>
            <a:endCxn id="26" idx="0"/>
          </p:cNvCxnSpPr>
          <p:nvPr/>
        </p:nvCxnSpPr>
        <p:spPr>
          <a:xfrm>
            <a:off x="6096057" y="3299746"/>
            <a:ext cx="115245" cy="473985"/>
          </a:xfrm>
          <a:prstGeom prst="straightConnector1">
            <a:avLst/>
          </a:prstGeom>
          <a:ln w="25400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1" idx="3"/>
            <a:endCxn id="27" idx="0"/>
          </p:cNvCxnSpPr>
          <p:nvPr/>
        </p:nvCxnSpPr>
        <p:spPr>
          <a:xfrm flipH="1">
            <a:off x="5661953" y="3299746"/>
            <a:ext cx="110814" cy="473985"/>
          </a:xfrm>
          <a:prstGeom prst="straightConnector1">
            <a:avLst/>
          </a:prstGeom>
          <a:ln w="25400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5982702" y="3773731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5433353" y="3773731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f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19" idx="5"/>
            <a:endCxn id="30" idx="0"/>
          </p:cNvCxnSpPr>
          <p:nvPr/>
        </p:nvCxnSpPr>
        <p:spPr>
          <a:xfrm>
            <a:off x="7211147" y="3299746"/>
            <a:ext cx="143155" cy="473985"/>
          </a:xfrm>
          <a:prstGeom prst="straightConnector1">
            <a:avLst/>
          </a:prstGeom>
          <a:ln w="25400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7125702" y="3773731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6200" y="3861599"/>
            <a:ext cx="836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Level 2</a:t>
            </a:r>
            <a:endParaRPr lang="en-US" dirty="0"/>
          </a:p>
        </p:txBody>
      </p:sp>
      <p:cxnSp>
        <p:nvCxnSpPr>
          <p:cNvPr id="37" name="Curved Connector 36"/>
          <p:cNvCxnSpPr>
            <a:stCxn id="13" idx="4"/>
            <a:endCxn id="27" idx="4"/>
          </p:cNvCxnSpPr>
          <p:nvPr/>
        </p:nvCxnSpPr>
        <p:spPr>
          <a:xfrm rot="16200000" flipH="1">
            <a:off x="3841127" y="2410105"/>
            <a:ext cx="12700" cy="3641651"/>
          </a:xfrm>
          <a:prstGeom prst="curvedConnector3">
            <a:avLst>
              <a:gd name="adj1" fmla="val 4137677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>
            <a:stCxn id="13" idx="4"/>
            <a:endCxn id="26" idx="4"/>
          </p:cNvCxnSpPr>
          <p:nvPr/>
        </p:nvCxnSpPr>
        <p:spPr>
          <a:xfrm rot="16200000" flipH="1">
            <a:off x="4115802" y="2135431"/>
            <a:ext cx="12700" cy="4191000"/>
          </a:xfrm>
          <a:prstGeom prst="curvedConnector3">
            <a:avLst>
              <a:gd name="adj1" fmla="val 5446748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urved Connector 49"/>
          <p:cNvCxnSpPr>
            <a:stCxn id="13" idx="4"/>
            <a:endCxn id="30" idx="4"/>
          </p:cNvCxnSpPr>
          <p:nvPr/>
        </p:nvCxnSpPr>
        <p:spPr>
          <a:xfrm rot="16200000" flipH="1">
            <a:off x="4687302" y="1563931"/>
            <a:ext cx="12700" cy="5334000"/>
          </a:xfrm>
          <a:prstGeom prst="curvedConnector3">
            <a:avLst>
              <a:gd name="adj1" fmla="val 7159953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066265" y="1535668"/>
            <a:ext cx="247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CDT </a:t>
            </a:r>
            <a:r>
              <a:rPr lang="en-US" b="1" dirty="0" err="1" smtClean="0"/>
              <a:t>subtree</a:t>
            </a:r>
            <a:r>
              <a:rPr lang="en-US" b="1" dirty="0" smtClean="0"/>
              <a:t> of Clone #1</a:t>
            </a:r>
            <a:endParaRPr lang="en-US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5257265" y="1535668"/>
            <a:ext cx="247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CDT </a:t>
            </a:r>
            <a:r>
              <a:rPr lang="en-US" b="1" dirty="0" err="1" smtClean="0"/>
              <a:t>subtree</a:t>
            </a:r>
            <a:r>
              <a:rPr lang="en-US" b="1" dirty="0" smtClean="0"/>
              <a:t> of Clone #2</a:t>
            </a:r>
            <a:endParaRPr lang="en-US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2037204" y="5372983"/>
            <a:ext cx="50695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Best sub-solution from (E, e)</a:t>
            </a:r>
            <a:endParaRPr lang="en-US" sz="3200" dirty="0"/>
          </a:p>
        </p:txBody>
      </p:sp>
      <p:sp>
        <p:nvSpPr>
          <p:cNvPr id="53" name="Oval 52"/>
          <p:cNvSpPr/>
          <p:nvPr/>
        </p:nvSpPr>
        <p:spPr>
          <a:xfrm>
            <a:off x="1799245" y="3780081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7132052" y="3780081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53AC-A8E4-470E-831B-490D66A13FE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978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52" grpId="0"/>
      <p:bldP spid="53" grpId="0" animBg="1"/>
      <p:bldP spid="5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Motivation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525963"/>
          </a:xfrm>
        </p:spPr>
        <p:txBody>
          <a:bodyPr/>
          <a:lstStyle/>
          <a:p>
            <a:r>
              <a:rPr lang="en-CA" dirty="0" smtClean="0"/>
              <a:t>Clones may be </a:t>
            </a:r>
            <a:r>
              <a:rPr lang="en-CA" sz="3400" b="1" dirty="0" smtClean="0"/>
              <a:t>harmful</a:t>
            </a:r>
          </a:p>
          <a:p>
            <a:pPr lvl="1"/>
            <a:r>
              <a:rPr lang="en-US" dirty="0" smtClean="0"/>
              <a:t>Clones are associated with </a:t>
            </a:r>
            <a:r>
              <a:rPr lang="en-US" b="1" dirty="0" smtClean="0"/>
              <a:t>error-proneness</a:t>
            </a:r>
            <a:r>
              <a:rPr lang="en-US" dirty="0" smtClean="0"/>
              <a:t> due to inconsistent updates (</a:t>
            </a:r>
            <a:r>
              <a:rPr lang="en-US" dirty="0" err="1" smtClean="0"/>
              <a:t>Juergens</a:t>
            </a:r>
            <a:r>
              <a:rPr lang="en-US" dirty="0" smtClean="0"/>
              <a:t> et al. @ ICSE’09)</a:t>
            </a:r>
          </a:p>
          <a:p>
            <a:pPr lvl="1"/>
            <a:r>
              <a:rPr lang="en-CA" dirty="0" smtClean="0"/>
              <a:t>Clones </a:t>
            </a:r>
            <a:r>
              <a:rPr lang="en-CA" b="1" dirty="0" smtClean="0"/>
              <a:t>increase</a:t>
            </a:r>
            <a:r>
              <a:rPr lang="en-CA" dirty="0" smtClean="0"/>
              <a:t> significantly the </a:t>
            </a:r>
            <a:r>
              <a:rPr lang="en-CA" dirty="0"/>
              <a:t>maintenance </a:t>
            </a:r>
            <a:r>
              <a:rPr lang="en-CA" b="1" dirty="0"/>
              <a:t>effort</a:t>
            </a:r>
            <a:r>
              <a:rPr lang="en-CA" dirty="0"/>
              <a:t> and </a:t>
            </a:r>
            <a:r>
              <a:rPr lang="en-CA" b="1" dirty="0"/>
              <a:t>cost</a:t>
            </a:r>
            <a:r>
              <a:rPr lang="en-CA" dirty="0"/>
              <a:t> (Lozano </a:t>
            </a:r>
            <a:r>
              <a:rPr lang="en-CA" dirty="0" smtClean="0"/>
              <a:t>et al. @ ICSM’08)</a:t>
            </a:r>
          </a:p>
          <a:p>
            <a:pPr lvl="1"/>
            <a:r>
              <a:rPr lang="en-CA" dirty="0" smtClean="0"/>
              <a:t>Clones are </a:t>
            </a:r>
            <a:r>
              <a:rPr lang="en-CA" b="1" dirty="0" smtClean="0"/>
              <a:t>change-prone</a:t>
            </a:r>
            <a:r>
              <a:rPr lang="en-CA" dirty="0" smtClean="0"/>
              <a:t> (</a:t>
            </a:r>
            <a:r>
              <a:rPr lang="en-CA" dirty="0" err="1" smtClean="0"/>
              <a:t>Mondal</a:t>
            </a:r>
            <a:r>
              <a:rPr lang="en-CA" dirty="0" smtClean="0"/>
              <a:t> et al. 2012)</a:t>
            </a:r>
          </a:p>
          <a:p>
            <a:r>
              <a:rPr lang="en-CA" dirty="0" smtClean="0"/>
              <a:t>Some studies have shown that clones are </a:t>
            </a:r>
            <a:r>
              <a:rPr lang="en-CA" sz="3400" b="1" dirty="0" smtClean="0"/>
              <a:t>stable</a:t>
            </a:r>
            <a:endParaRPr lang="en-US" sz="3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z="1600" dirty="0" smtClean="0"/>
              <a:t>IEEE CSMR-WCRE 2014 Software Evolution Week</a:t>
            </a:r>
            <a:endParaRPr lang="en-CA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53AC-A8E4-470E-831B-490D66A13FEB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17690" y="5181599"/>
            <a:ext cx="83086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Some clones need to be refactored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2506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Phase 3</a:t>
            </a:r>
            <a:r>
              <a:rPr lang="en-CA" dirty="0" smtClean="0"/>
              <a:t>: Precondition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Preconditions related to </a:t>
            </a:r>
            <a:r>
              <a:rPr lang="en-CA" b="1" dirty="0" smtClean="0"/>
              <a:t>clone differences</a:t>
            </a:r>
            <a:r>
              <a:rPr lang="en-CA" dirty="0" smtClean="0"/>
              <a:t>:</a:t>
            </a:r>
          </a:p>
          <a:p>
            <a:pPr lvl="1"/>
            <a:r>
              <a:rPr lang="en-CA" dirty="0" smtClean="0"/>
              <a:t>Parameterization of differences should not break existing data dependences in the PDGs.</a:t>
            </a:r>
          </a:p>
          <a:p>
            <a:pPr lvl="1"/>
            <a:r>
              <a:rPr lang="en-CA" dirty="0" smtClean="0"/>
              <a:t>Reordering of unmapped statements should not break </a:t>
            </a:r>
            <a:r>
              <a:rPr lang="en-CA" dirty="0"/>
              <a:t>existing data dependences in the </a:t>
            </a:r>
            <a:r>
              <a:rPr lang="en-CA" dirty="0" smtClean="0"/>
              <a:t>PDGs.</a:t>
            </a:r>
          </a:p>
          <a:p>
            <a:r>
              <a:rPr lang="en-CA" dirty="0" smtClean="0"/>
              <a:t>Preconditions related to </a:t>
            </a:r>
            <a:r>
              <a:rPr lang="en-CA" b="1" dirty="0" smtClean="0"/>
              <a:t>method extraction</a:t>
            </a:r>
            <a:r>
              <a:rPr lang="en-CA" dirty="0" smtClean="0"/>
              <a:t>:</a:t>
            </a:r>
          </a:p>
          <a:p>
            <a:pPr lvl="1"/>
            <a:r>
              <a:rPr lang="en-CA" dirty="0" smtClean="0"/>
              <a:t>The unified code should return one variable at most.</a:t>
            </a:r>
          </a:p>
          <a:p>
            <a:pPr lvl="1"/>
            <a:r>
              <a:rPr lang="en-CA" dirty="0"/>
              <a:t>Matched branching (</a:t>
            </a:r>
            <a:r>
              <a:rPr lang="en-CA" b="1" dirty="0"/>
              <a:t>break</a:t>
            </a:r>
            <a:r>
              <a:rPr lang="en-CA" dirty="0"/>
              <a:t>, </a:t>
            </a:r>
            <a:r>
              <a:rPr lang="en-CA" b="1" dirty="0" smtClean="0"/>
              <a:t>continue</a:t>
            </a:r>
            <a:r>
              <a:rPr lang="en-CA" dirty="0" smtClean="0"/>
              <a:t>) statements </a:t>
            </a:r>
            <a:r>
              <a:rPr lang="en-CA" dirty="0"/>
              <a:t>should be accompanied with </a:t>
            </a:r>
            <a:r>
              <a:rPr lang="en-CA" dirty="0" smtClean="0"/>
              <a:t>the corresponding matched loops in the unified code.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z="1600" dirty="0" smtClean="0"/>
              <a:t>IEEE CSMR-WCRE 2014 Software Evolution Week</a:t>
            </a:r>
            <a:endParaRPr lang="en-CA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53AC-A8E4-470E-831B-490D66A13FE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745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CA" dirty="0" smtClean="0"/>
              <a:t>We compared our approach with a state-of-the-art tool in the refactoring of </a:t>
            </a:r>
            <a:r>
              <a:rPr lang="en-CA" b="1" dirty="0" smtClean="0"/>
              <a:t>Type-II clones</a:t>
            </a:r>
            <a:r>
              <a:rPr lang="en-CA" dirty="0" smtClean="0"/>
              <a:t>, </a:t>
            </a:r>
            <a:r>
              <a:rPr lang="en-CA" b="1" dirty="0" err="1" smtClean="0"/>
              <a:t>CeDAR</a:t>
            </a:r>
            <a:r>
              <a:rPr lang="en-CA" dirty="0" smtClean="0"/>
              <a:t> [</a:t>
            </a:r>
            <a:r>
              <a:rPr lang="en-CA" dirty="0" err="1" smtClean="0"/>
              <a:t>Tairas</a:t>
            </a:r>
            <a:r>
              <a:rPr lang="en-CA" dirty="0" smtClean="0"/>
              <a:t> &amp; Gray, IST’12].</a:t>
            </a:r>
          </a:p>
          <a:p>
            <a:r>
              <a:rPr lang="en-US" b="1" dirty="0"/>
              <a:t>2342</a:t>
            </a:r>
            <a:r>
              <a:rPr lang="en-US" dirty="0"/>
              <a:t> clone </a:t>
            </a:r>
            <a:r>
              <a:rPr lang="en-US" dirty="0" smtClean="0"/>
              <a:t>groups, detected in 7 </a:t>
            </a:r>
            <a:r>
              <a:rPr lang="en-US" dirty="0"/>
              <a:t>open-source </a:t>
            </a:r>
            <a:r>
              <a:rPr lang="en-US" dirty="0" smtClean="0"/>
              <a:t>projects by Deckard clone detection tool.</a:t>
            </a:r>
          </a:p>
          <a:p>
            <a:r>
              <a:rPr lang="en-CA" dirty="0" err="1" smtClean="0"/>
              <a:t>CeDAR</a:t>
            </a:r>
            <a:r>
              <a:rPr lang="en-CA" dirty="0" smtClean="0"/>
              <a:t> is able </a:t>
            </a:r>
            <a:r>
              <a:rPr lang="en-CA" dirty="0"/>
              <a:t>to analyze only clone groups in which </a:t>
            </a:r>
            <a:r>
              <a:rPr lang="en-CA" dirty="0" smtClean="0"/>
              <a:t>all </a:t>
            </a:r>
            <a:r>
              <a:rPr lang="en-CA" smtClean="0"/>
              <a:t>clones belong </a:t>
            </a:r>
            <a:r>
              <a:rPr lang="en-CA" dirty="0"/>
              <a:t>to the </a:t>
            </a:r>
            <a:r>
              <a:rPr lang="en-CA" b="1" dirty="0"/>
              <a:t>same Java </a:t>
            </a:r>
            <a:r>
              <a:rPr lang="en-CA" b="1" dirty="0" smtClean="0"/>
              <a:t>ﬁle</a:t>
            </a:r>
            <a:r>
              <a:rPr lang="en-CA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z="1600" dirty="0" smtClean="0"/>
              <a:t>IEEE CSMR-WCRE 2014 Software Evolution Week</a:t>
            </a:r>
            <a:endParaRPr lang="en-CA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53AC-A8E4-470E-831B-490D66A13FE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Clone groups within the </a:t>
            </a:r>
            <a:r>
              <a:rPr lang="en-CA" b="1" dirty="0" smtClean="0"/>
              <a:t>same</a:t>
            </a:r>
            <a:r>
              <a:rPr lang="en-CA" dirty="0" smtClean="0"/>
              <a:t> Java file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z="1600" dirty="0" smtClean="0"/>
              <a:t>IEEE CSMR-WCRE 2014 Software Evolution Week</a:t>
            </a:r>
            <a:endParaRPr lang="en-CA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53AC-A8E4-470E-831B-490D66A13FEB}" type="slidenum">
              <a:rPr lang="en-US" smtClean="0"/>
              <a:t>22</a:t>
            </a:fld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003169"/>
              </p:ext>
            </p:extLst>
          </p:nvPr>
        </p:nvGraphicFramePr>
        <p:xfrm>
          <a:off x="457200" y="1803400"/>
          <a:ext cx="82296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838200"/>
                <a:gridCol w="762000"/>
                <a:gridCol w="685800"/>
                <a:gridCol w="685800"/>
                <a:gridCol w="762000"/>
                <a:gridCol w="914400"/>
                <a:gridCol w="9144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Project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Clone groups</a:t>
                      </a:r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Eclipse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dirty="0" err="1" smtClean="0"/>
                        <a:t>CeDAR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dirty="0" err="1" smtClean="0"/>
                        <a:t>JDeodorant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Symbol"/>
                        </a:rPr>
                        <a:t>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Ant 1.7.0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+79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Columba 1.4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+37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EMF 2.4.1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+286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JMeter 2.3.2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+82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JEdit 4.2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+185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JFreeChart</a:t>
                      </a: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1.0.10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+40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JRuby</a:t>
                      </a: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1.4.0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9525" marR="9525" marT="9525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+52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954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105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11</a:t>
                      </a: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188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20</a:t>
                      </a: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344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36</a:t>
                      </a: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+83</a:t>
                      </a: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724400" y="5029200"/>
            <a:ext cx="762000" cy="381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477000" y="5029200"/>
            <a:ext cx="762000" cy="381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0" y="5029200"/>
            <a:ext cx="762000" cy="381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158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Clone groups within </a:t>
            </a:r>
            <a:r>
              <a:rPr lang="en-CA" b="1" dirty="0" smtClean="0"/>
              <a:t>different</a:t>
            </a:r>
            <a:r>
              <a:rPr lang="en-CA" dirty="0" smtClean="0"/>
              <a:t> Java files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z="1600" dirty="0" smtClean="0"/>
              <a:t>IEEE CSMR-WCRE 2014 Software Evolution Week</a:t>
            </a:r>
            <a:endParaRPr lang="en-CA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53AC-A8E4-470E-831B-490D66A13FEB}" type="slidenum">
              <a:rPr lang="en-US" smtClean="0"/>
              <a:t>23</a:t>
            </a:fld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6201298"/>
              </p:ext>
            </p:extLst>
          </p:nvPr>
        </p:nvGraphicFramePr>
        <p:xfrm>
          <a:off x="457200" y="1803400"/>
          <a:ext cx="39624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8382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Project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Clone groups</a:t>
                      </a:r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dirty="0" err="1" smtClean="0"/>
                        <a:t>JDeodorant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Ant 1.7.0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Columba 1.4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EMF 2.4.1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JMeter 2.3.2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JEdit 4.2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JFreeChart</a:t>
                      </a: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1.0.10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JRuby</a:t>
                      </a: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1.4.0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181</a:t>
                      </a:r>
                    </a:p>
                  </a:txBody>
                  <a:tcPr marL="9525" marR="9525" marT="9525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9525" marR="9525" marT="9525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1388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373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27</a:t>
                      </a: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277036" y="1905000"/>
            <a:ext cx="3394006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Clones in different</a:t>
            </a:r>
          </a:p>
          <a:p>
            <a:pPr algn="ctr"/>
            <a:r>
              <a:rPr lang="en-C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files are more</a:t>
            </a:r>
          </a:p>
          <a:p>
            <a:pPr algn="ctr"/>
            <a:r>
              <a:rPr lang="en-C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difficult to refactor</a:t>
            </a:r>
          </a:p>
          <a:p>
            <a:pPr algn="ctr"/>
            <a:r>
              <a:rPr lang="en-C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36% vs. 27%</a:t>
            </a:r>
          </a:p>
        </p:txBody>
      </p:sp>
      <p:sp>
        <p:nvSpPr>
          <p:cNvPr id="7" name="Rectangle 6"/>
          <p:cNvSpPr/>
          <p:nvPr/>
        </p:nvSpPr>
        <p:spPr>
          <a:xfrm>
            <a:off x="3581400" y="5029200"/>
            <a:ext cx="762000" cy="381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619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CA" dirty="0" smtClean="0"/>
              <a:t>Our approach was able to refactor </a:t>
            </a:r>
            <a:r>
              <a:rPr lang="en-CA" b="1" dirty="0" smtClean="0"/>
              <a:t>83% more </a:t>
            </a:r>
            <a:r>
              <a:rPr lang="en-CA" dirty="0" smtClean="0"/>
              <a:t>clone </a:t>
            </a:r>
            <a:r>
              <a:rPr lang="en-CA" dirty="0"/>
              <a:t>groups than </a:t>
            </a:r>
            <a:r>
              <a:rPr lang="en-CA" dirty="0" err="1" smtClean="0"/>
              <a:t>CeDAR</a:t>
            </a:r>
            <a:r>
              <a:rPr lang="en-CA" dirty="0" smtClean="0"/>
              <a:t>.</a:t>
            </a:r>
          </a:p>
          <a:p>
            <a:r>
              <a:rPr lang="en-CA" dirty="0" smtClean="0"/>
              <a:t>Our approach assessed as </a:t>
            </a:r>
            <a:r>
              <a:rPr lang="en-CA" dirty="0" err="1" smtClean="0"/>
              <a:t>refactorable</a:t>
            </a:r>
            <a:r>
              <a:rPr lang="en-CA" dirty="0" smtClean="0"/>
              <a:t> </a:t>
            </a:r>
            <a:r>
              <a:rPr lang="en-CA" b="1" dirty="0" smtClean="0"/>
              <a:t>27%</a:t>
            </a:r>
            <a:r>
              <a:rPr lang="en-CA" dirty="0" smtClean="0"/>
              <a:t> of the clones groups, in which clones are placed in </a:t>
            </a:r>
            <a:r>
              <a:rPr lang="en-CA" b="1" dirty="0" smtClean="0"/>
              <a:t>different files</a:t>
            </a:r>
            <a:r>
              <a:rPr lang="en-CA" dirty="0" smtClean="0"/>
              <a:t>.</a:t>
            </a:r>
          </a:p>
          <a:p>
            <a:r>
              <a:rPr lang="en-CA" dirty="0" smtClean="0"/>
              <a:t>The </a:t>
            </a:r>
            <a:r>
              <a:rPr lang="en-CA" dirty="0"/>
              <a:t>study revealed that </a:t>
            </a:r>
            <a:r>
              <a:rPr lang="en-CA" b="1" dirty="0"/>
              <a:t>36%</a:t>
            </a:r>
            <a:r>
              <a:rPr lang="en-CA" dirty="0"/>
              <a:t> </a:t>
            </a:r>
            <a:r>
              <a:rPr lang="en-CA" dirty="0" smtClean="0"/>
              <a:t>of the </a:t>
            </a:r>
            <a:r>
              <a:rPr lang="en-CA" dirty="0"/>
              <a:t>clone groups </a:t>
            </a:r>
            <a:r>
              <a:rPr lang="en-CA" dirty="0" smtClean="0"/>
              <a:t>can </a:t>
            </a:r>
            <a:r>
              <a:rPr lang="en-CA" dirty="0"/>
              <a:t>be </a:t>
            </a:r>
            <a:r>
              <a:rPr lang="en-CA" dirty="0" smtClean="0"/>
              <a:t>refactored </a:t>
            </a:r>
            <a:r>
              <a:rPr lang="en-CA" b="1" dirty="0" smtClean="0"/>
              <a:t>directly</a:t>
            </a:r>
            <a:r>
              <a:rPr lang="en-CA" dirty="0" smtClean="0"/>
              <a:t> </a:t>
            </a:r>
            <a:r>
              <a:rPr lang="en-CA" dirty="0"/>
              <a:t>or in the form of </a:t>
            </a:r>
            <a:r>
              <a:rPr lang="en-CA" b="1" dirty="0" smtClean="0"/>
              <a:t>sub-clones</a:t>
            </a:r>
            <a:r>
              <a:rPr lang="en-CA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z="1600" dirty="0" smtClean="0"/>
              <a:t>IEEE CSMR-WCRE 2014 Software Evolution Week</a:t>
            </a:r>
            <a:endParaRPr lang="en-CA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53AC-A8E4-470E-831B-490D66A13FE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10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z="1600" dirty="0" smtClean="0"/>
              <a:t>IEEE CSMR-WCRE 2014 Software Evolution Week</a:t>
            </a:r>
            <a:endParaRPr lang="en-US" sz="16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036114" y="4572000"/>
            <a:ext cx="507177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4000" dirty="0" smtClean="0"/>
              <a:t>Visit our project at</a:t>
            </a:r>
          </a:p>
          <a:p>
            <a:pPr algn="ctr"/>
            <a:r>
              <a:rPr lang="en-CA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http://jdeodorant.com</a:t>
            </a:r>
            <a:endParaRPr lang="en-US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899" y="0"/>
            <a:ext cx="9181148" cy="437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53AC-A8E4-470E-831B-490D66A13FE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56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cont'd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72000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/>
              <a:t>Current </a:t>
            </a:r>
            <a:r>
              <a:rPr lang="en-CA" b="1" dirty="0" smtClean="0"/>
              <a:t>refactoring tools</a:t>
            </a:r>
            <a:r>
              <a:rPr lang="en-CA" dirty="0" smtClean="0"/>
              <a:t> perform </a:t>
            </a:r>
            <a:r>
              <a:rPr lang="en-CA" b="1" dirty="0" smtClean="0"/>
              <a:t>poorly</a:t>
            </a:r>
            <a:endParaRPr lang="en-US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dirty="0" smtClean="0"/>
              <a:t>A study by </a:t>
            </a:r>
            <a:r>
              <a:rPr lang="en-US" dirty="0" err="1" smtClean="0"/>
              <a:t>Tairas</a:t>
            </a:r>
            <a:r>
              <a:rPr lang="en-US" dirty="0" smtClean="0"/>
              <a:t> &amp; Gray </a:t>
            </a:r>
            <a:r>
              <a:rPr lang="en-US" dirty="0"/>
              <a:t>[</a:t>
            </a:r>
            <a:r>
              <a:rPr lang="en-US" dirty="0" smtClean="0"/>
              <a:t>IST’12</a:t>
            </a:r>
            <a:r>
              <a:rPr lang="en-US" dirty="0"/>
              <a:t>] on </a:t>
            </a:r>
            <a:r>
              <a:rPr lang="en-US" b="1" dirty="0" smtClean="0"/>
              <a:t>Type-II</a:t>
            </a:r>
            <a:r>
              <a:rPr lang="en-US" dirty="0" smtClean="0"/>
              <a:t> clones detected by </a:t>
            </a:r>
            <a:r>
              <a:rPr lang="en-US" b="1" dirty="0" smtClean="0"/>
              <a:t>Deckard</a:t>
            </a:r>
            <a:r>
              <a:rPr lang="en-US" dirty="0" smtClean="0"/>
              <a:t> in </a:t>
            </a:r>
            <a:r>
              <a:rPr lang="en-US" dirty="0"/>
              <a:t>9 open-source </a:t>
            </a:r>
            <a:r>
              <a:rPr lang="en-US" dirty="0" smtClean="0"/>
              <a:t>projects revealed:</a:t>
            </a:r>
          </a:p>
          <a:p>
            <a:pPr lvl="1"/>
            <a:r>
              <a:rPr lang="en-US" dirty="0" smtClean="0"/>
              <a:t>only </a:t>
            </a:r>
            <a:r>
              <a:rPr lang="en-US" b="1" dirty="0" smtClean="0"/>
              <a:t>10.6%</a:t>
            </a:r>
            <a:r>
              <a:rPr lang="en-US" dirty="0" smtClean="0"/>
              <a:t> of them could be refactored by </a:t>
            </a:r>
            <a:r>
              <a:rPr lang="en-US" b="1" dirty="0" smtClean="0"/>
              <a:t>Eclipse</a:t>
            </a:r>
          </a:p>
          <a:p>
            <a:pPr lvl="1"/>
            <a:r>
              <a:rPr lang="en-US" b="1" dirty="0" err="1" smtClean="0"/>
              <a:t>CeDAR</a:t>
            </a:r>
            <a:r>
              <a:rPr lang="en-US" dirty="0" smtClean="0"/>
              <a:t> </a:t>
            </a:r>
            <a:r>
              <a:rPr lang="en-US" dirty="0"/>
              <a:t>[</a:t>
            </a:r>
            <a:r>
              <a:rPr lang="en-US" dirty="0" smtClean="0"/>
              <a:t>IST’12] was able to refactor </a:t>
            </a:r>
            <a:r>
              <a:rPr lang="en-US" b="1" dirty="0" smtClean="0"/>
              <a:t>18.7%</a:t>
            </a:r>
            <a:r>
              <a:rPr lang="en-US" dirty="0" smtClean="0"/>
              <a:t> of them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z="1600" dirty="0" smtClean="0"/>
              <a:t>IEEE CSMR-WCRE 2014 Software Evolution Week</a:t>
            </a:r>
            <a:endParaRPr lang="en-US" sz="16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300" y="1562100"/>
            <a:ext cx="7239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53AC-A8E4-470E-831B-490D66A13FEB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47515" y="5373469"/>
            <a:ext cx="86489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Tools should be able to refactor more clones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782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Limitation </a:t>
            </a:r>
            <a:r>
              <a:rPr lang="en-CA" b="1" dirty="0" smtClean="0"/>
              <a:t>#1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25963"/>
          </a:xfrm>
        </p:spPr>
        <p:txBody>
          <a:bodyPr/>
          <a:lstStyle/>
          <a:p>
            <a:pPr>
              <a:buBlip>
                <a:blip r:embed="rId3"/>
              </a:buBlip>
            </a:pPr>
            <a:r>
              <a:rPr lang="en-CA" dirty="0"/>
              <a:t>Current </a:t>
            </a:r>
            <a:r>
              <a:rPr lang="en-CA" dirty="0" smtClean="0"/>
              <a:t>tools can </a:t>
            </a:r>
            <a:r>
              <a:rPr lang="en-CA" b="1" dirty="0"/>
              <a:t>parameterize</a:t>
            </a:r>
            <a:r>
              <a:rPr lang="en-CA" dirty="0"/>
              <a:t> only a small subset of differences in clones.</a:t>
            </a:r>
          </a:p>
          <a:p>
            <a:pPr lvl="1"/>
            <a:r>
              <a:rPr lang="en-US" dirty="0" smtClean="0"/>
              <a:t>Mostly differences between variable </a:t>
            </a:r>
            <a:r>
              <a:rPr lang="en-US" b="1" dirty="0" smtClean="0"/>
              <a:t>identifiers</a:t>
            </a:r>
            <a:r>
              <a:rPr lang="en-US" dirty="0" smtClean="0"/>
              <a:t>, </a:t>
            </a:r>
            <a:r>
              <a:rPr lang="en-US" b="1" dirty="0" smtClean="0"/>
              <a:t>literals</a:t>
            </a:r>
            <a:r>
              <a:rPr lang="en-US" dirty="0" smtClean="0"/>
              <a:t>, simple </a:t>
            </a:r>
            <a:r>
              <a:rPr lang="en-US" b="1" dirty="0" smtClean="0"/>
              <a:t>method calls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z="1600" dirty="0" smtClean="0"/>
              <a:t>IEEE CSMR-WCRE 2014 Software Evolution Week</a:t>
            </a:r>
            <a:endParaRPr lang="en-CA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324635" y="4886980"/>
            <a:ext cx="37625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Rectangle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rectangle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Rectangle(</a:t>
            </a:r>
            <a:endParaRPr lang="en-US" sz="1400" dirty="0">
              <a:solidFill>
                <a:srgbClr val="000000"/>
              </a:solidFill>
              <a:latin typeface="Consolas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/>
              </a:rPr>
              <a:t>         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a, b,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c, 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high 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– low );</a:t>
            </a:r>
            <a:endParaRPr lang="en-US" sz="1400" dirty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5009" y="4886980"/>
            <a:ext cx="37625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Rectangle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rectangle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Rectangle(</a:t>
            </a:r>
            <a:endParaRPr lang="en-US" sz="1400" dirty="0">
              <a:solidFill>
                <a:srgbClr val="000000"/>
              </a:solidFill>
              <a:latin typeface="Consolas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  a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, b, c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getHeight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() );</a:t>
            </a:r>
            <a:endParaRPr lang="en-US" sz="1400" dirty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00813" y="4436269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Clone #1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381187" y="4429780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Clone #2</a:t>
            </a:r>
            <a:endParaRPr lang="en-US" b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0" y="3994666"/>
            <a:ext cx="0" cy="224855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113735" y="5148590"/>
            <a:ext cx="1128823" cy="218777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792029" y="5148590"/>
            <a:ext cx="1212292" cy="225025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53AC-A8E4-470E-831B-490D66A13FE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2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Limitation </a:t>
            </a:r>
            <a:r>
              <a:rPr lang="en-CA" b="1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2"/>
              </a:buBlip>
            </a:pPr>
            <a:r>
              <a:rPr lang="en-CA" dirty="0" smtClean="0"/>
              <a:t>Current approaches may return </a:t>
            </a:r>
            <a:r>
              <a:rPr lang="en-CA" b="1" dirty="0" smtClean="0"/>
              <a:t>non-optimal</a:t>
            </a:r>
            <a:r>
              <a:rPr lang="en-CA" dirty="0" smtClean="0"/>
              <a:t> </a:t>
            </a:r>
            <a:r>
              <a:rPr lang="en-CA" b="1" dirty="0" smtClean="0"/>
              <a:t>matching</a:t>
            </a:r>
            <a:r>
              <a:rPr lang="en-CA" dirty="0" smtClean="0"/>
              <a:t> solutions.</a:t>
            </a:r>
          </a:p>
          <a:p>
            <a:pPr lvl="1"/>
            <a:r>
              <a:rPr lang="en-CA" dirty="0" smtClean="0"/>
              <a:t>They do not explore the </a:t>
            </a:r>
            <a:r>
              <a:rPr lang="en-CA" b="1" dirty="0" smtClean="0"/>
              <a:t>entire </a:t>
            </a:r>
            <a:r>
              <a:rPr lang="en-CA" b="1" dirty="0"/>
              <a:t>search </a:t>
            </a:r>
            <a:r>
              <a:rPr lang="en-CA" b="1" dirty="0" smtClean="0"/>
              <a:t>space</a:t>
            </a:r>
            <a:r>
              <a:rPr lang="en-CA" dirty="0" smtClean="0"/>
              <a:t> of possible matches.</a:t>
            </a:r>
          </a:p>
          <a:p>
            <a:pPr lvl="1"/>
            <a:r>
              <a:rPr lang="en-CA" dirty="0" smtClean="0"/>
              <a:t>In case of multiple possible matches, they select the </a:t>
            </a:r>
            <a:r>
              <a:rPr lang="en-CA" b="1" dirty="0" smtClean="0"/>
              <a:t>“first”</a:t>
            </a:r>
            <a:r>
              <a:rPr lang="en-CA" dirty="0" smtClean="0"/>
              <a:t> or </a:t>
            </a:r>
            <a:r>
              <a:rPr lang="en-CA" b="1" dirty="0" smtClean="0"/>
              <a:t>“best”</a:t>
            </a:r>
            <a:r>
              <a:rPr lang="en-CA" dirty="0" smtClean="0"/>
              <a:t> match.</a:t>
            </a:r>
          </a:p>
          <a:p>
            <a:pPr lvl="1"/>
            <a:r>
              <a:rPr lang="en-CA" dirty="0" smtClean="0"/>
              <a:t>They </a:t>
            </a:r>
            <a:r>
              <a:rPr lang="en-CA" dirty="0"/>
              <a:t>face </a:t>
            </a:r>
            <a:r>
              <a:rPr lang="en-CA" b="1" dirty="0" smtClean="0"/>
              <a:t>scalability issues</a:t>
            </a:r>
            <a:r>
              <a:rPr lang="en-CA" dirty="0" smtClean="0"/>
              <a:t> </a:t>
            </a:r>
            <a:r>
              <a:rPr lang="en-CA" dirty="0"/>
              <a:t>due to the problem </a:t>
            </a:r>
            <a:r>
              <a:rPr lang="en-CA" dirty="0" smtClean="0"/>
              <a:t>of </a:t>
            </a:r>
            <a:r>
              <a:rPr lang="en-CA" b="1" dirty="0" smtClean="0"/>
              <a:t>combinatorial explosion</a:t>
            </a:r>
            <a:r>
              <a:rPr lang="en-CA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z="1600" dirty="0" smtClean="0"/>
              <a:t>IEEE CSMR-WCRE 2014 Software Evolution Week</a:t>
            </a:r>
            <a:endParaRPr lang="en-US" sz="1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53AC-A8E4-470E-831B-490D66A13FE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96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813" y="457200"/>
            <a:ext cx="41621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(orientation == </a:t>
            </a:r>
            <a:r>
              <a:rPr lang="en-US" sz="1200" b="1" i="1" dirty="0" smtClean="0">
                <a:solidFill>
                  <a:srgbClr val="0000C0"/>
                </a:solidFill>
                <a:latin typeface="Consolas"/>
              </a:rPr>
              <a:t>VERTICAL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Line2D line =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Line2D.Double();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y0 = 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dataArea.getMinY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y1 = 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dataArea.getMaxY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g2.setPaint(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im.getOutlinePaint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g2.setStroke(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im.getOutlineStroke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range.contains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(start)) {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line.setLine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(start2d, y0, start2d, y1);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g2.draw(line);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range.contains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(end)) {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line.setLine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(end2d, y0, end2d, y1);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g2.draw(line);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else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(orientation == </a:t>
            </a:r>
            <a:r>
              <a:rPr lang="en-US" sz="1200" b="1" i="1" dirty="0" smtClean="0">
                <a:solidFill>
                  <a:srgbClr val="0000C0"/>
                </a:solidFill>
                <a:latin typeface="Consolas"/>
              </a:rPr>
              <a:t>HORIZONTAL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Line2D line =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Line2D.Double();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x0 = 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dataArea.getMinX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x1 = 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dataArea.getMaxX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g2.setPaint(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im.getOutlinePaint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g2.setStroke(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im.getOutlineStroke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range.contains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(start)) {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line.setLine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(x0, start2d, x1, start2d);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g2.draw(line);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range.contains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(end)) {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line.setLine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(x0, end2d, x1, end2d);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g2.draw(line);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53001" y="457200"/>
            <a:ext cx="419099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(orientation == </a:t>
            </a:r>
            <a:r>
              <a:rPr lang="en-US" sz="1200" b="1" i="1" dirty="0" smtClean="0">
                <a:solidFill>
                  <a:srgbClr val="0000C0"/>
                </a:solidFill>
                <a:latin typeface="Consolas"/>
              </a:rPr>
              <a:t>VERTICAL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Line2D line =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Line2D.Double();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x0 = 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dataArea.getMinX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x1 = 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dataArea.getMaxX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g2.setPaint(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im.getOutlinePaint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g2.setStroke(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im.getOutlineStroke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range.contains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(start)) {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line.setLine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(x0, start2d, x1, start2d);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g2.draw(line);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range.contains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(end)) {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line.setLine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(x0, end2d, x1, end2d);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g2.draw(line);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else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(orientation == </a:t>
            </a:r>
            <a:r>
              <a:rPr lang="en-US" sz="1200" b="1" i="1" dirty="0" smtClean="0">
                <a:solidFill>
                  <a:srgbClr val="0000C0"/>
                </a:solidFill>
                <a:latin typeface="Consolas"/>
              </a:rPr>
              <a:t>HORIZONTAL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Line2D line =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Line2D.Double();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y0 = 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dataArea.getMinY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y1 = 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dataArea.getMaxY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g2.setPaint(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im.getOutlinePaint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g2.setStroke(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im.getOutlineStroke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range.contains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(start)) {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line.setLine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(start2d, y0, start2d, y1);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g2.draw(line);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range.contains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(end)) {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line.setLine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(end2d, y0, end2d, y1);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g2.draw(line);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z="1600" dirty="0" smtClean="0"/>
              <a:t>IEEE CSMR-WCRE 2014 Software Evolution Week</a:t>
            </a:r>
            <a:endParaRPr lang="en-US" sz="16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700813" y="94357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Clone #1</a:t>
            </a:r>
            <a:endParaRPr lang="en-US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0" y="0"/>
            <a:ext cx="0" cy="6096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381187" y="87868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Clone #2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990600" y="898289"/>
            <a:ext cx="3048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90600" y="1073289"/>
            <a:ext cx="3048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943600" y="898289"/>
            <a:ext cx="2286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943600" y="1073289"/>
            <a:ext cx="2286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209800" y="898289"/>
            <a:ext cx="7620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209800" y="1073289"/>
            <a:ext cx="7620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124687" y="898289"/>
            <a:ext cx="7620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124687" y="1073289"/>
            <a:ext cx="7620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01119" y="1812691"/>
            <a:ext cx="6096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960992" y="1812690"/>
            <a:ext cx="6096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151914" y="1812691"/>
            <a:ext cx="6096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8229600" y="1812689"/>
            <a:ext cx="6096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596726" y="1812688"/>
            <a:ext cx="2286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701626" y="1812682"/>
            <a:ext cx="2286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810080" y="4561221"/>
            <a:ext cx="6096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869953" y="4561220"/>
            <a:ext cx="6096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505687" y="4561218"/>
            <a:ext cx="2286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610600" y="4561215"/>
            <a:ext cx="2286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791772" y="1812684"/>
            <a:ext cx="2286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844794" y="1812683"/>
            <a:ext cx="2286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242940" y="4558409"/>
            <a:ext cx="6096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320626" y="4558407"/>
            <a:ext cx="6096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882798" y="4558402"/>
            <a:ext cx="2286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935820" y="4558401"/>
            <a:ext cx="2286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358082" y="2531193"/>
            <a:ext cx="2286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886568" y="2531193"/>
            <a:ext cx="461081" cy="145912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783233" y="2537681"/>
            <a:ext cx="461081" cy="145912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439151" y="2537681"/>
            <a:ext cx="2286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8281107" y="5270827"/>
            <a:ext cx="2286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809593" y="5270827"/>
            <a:ext cx="461081" cy="145912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706258" y="5277315"/>
            <a:ext cx="461081" cy="145912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362176" y="5277315"/>
            <a:ext cx="2286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783283" y="2531193"/>
            <a:ext cx="2286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136717" y="2522401"/>
            <a:ext cx="461081" cy="145912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8033382" y="2528889"/>
            <a:ext cx="461081" cy="145912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7689300" y="2528889"/>
            <a:ext cx="2286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861874" y="5273080"/>
            <a:ext cx="2286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215308" y="5264288"/>
            <a:ext cx="461081" cy="145912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111973" y="5270776"/>
            <a:ext cx="461081" cy="145912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2767891" y="5270776"/>
            <a:ext cx="2286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996526" y="3635000"/>
            <a:ext cx="298874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996526" y="3810000"/>
            <a:ext cx="298874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2215726" y="3635000"/>
            <a:ext cx="7620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215726" y="3810000"/>
            <a:ext cx="7620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5917517" y="3641489"/>
            <a:ext cx="2286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5917517" y="3816489"/>
            <a:ext cx="2286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7136717" y="3641489"/>
            <a:ext cx="7620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7136717" y="3816489"/>
            <a:ext cx="7620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2832710" y="2659559"/>
            <a:ext cx="34785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24 differences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436813" y="3278188"/>
            <a:ext cx="4270375" cy="2513012"/>
            <a:chOff x="2436813" y="3278188"/>
            <a:chExt cx="4270375" cy="2513012"/>
          </a:xfrm>
        </p:grpSpPr>
        <p:sp>
          <p:nvSpPr>
            <p:cNvPr id="66" name="AutoShape 12"/>
            <p:cNvSpPr>
              <a:spLocks noChangeArrowheads="1"/>
            </p:cNvSpPr>
            <p:nvPr/>
          </p:nvSpPr>
          <p:spPr bwMode="auto">
            <a:xfrm>
              <a:off x="2722563" y="3667125"/>
              <a:ext cx="3697288" cy="1855788"/>
            </a:xfrm>
            <a:prstGeom prst="roundRect">
              <a:avLst>
                <a:gd name="adj" fmla="val 16667"/>
              </a:avLst>
            </a:prstGeom>
            <a:noFill/>
            <a:ln w="152400">
              <a:solidFill>
                <a:srgbClr val="9900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sz="4800" b="1" dirty="0" smtClean="0">
                  <a:solidFill>
                    <a:srgbClr val="990033"/>
                  </a:solidFill>
                </a:rPr>
                <a:t>NOT</a:t>
              </a:r>
            </a:p>
            <a:p>
              <a:pPr algn="ctr"/>
              <a:r>
                <a:rPr lang="en-GB" sz="4800" b="1" dirty="0" smtClean="0">
                  <a:solidFill>
                    <a:srgbClr val="990033"/>
                  </a:solidFill>
                </a:rPr>
                <a:t>APPROVED</a:t>
              </a:r>
              <a:endParaRPr lang="en-GB" sz="4800" b="1" dirty="0">
                <a:solidFill>
                  <a:srgbClr val="990033"/>
                </a:solidFill>
              </a:endParaRPr>
            </a:p>
          </p:txBody>
        </p:sp>
        <p:pic>
          <p:nvPicPr>
            <p:cNvPr id="67" name="Picture 13" descr="stamp-effects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6813" y="3278188"/>
              <a:ext cx="4270375" cy="2513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8" name="Slide Number Placeholder 5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53AC-A8E4-470E-831B-490D66A13FE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309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953000" y="3200400"/>
            <a:ext cx="332815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else if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(orientation == </a:t>
            </a:r>
            <a:r>
              <a:rPr lang="en-US" sz="1200" b="1" i="1" dirty="0" smtClean="0">
                <a:solidFill>
                  <a:srgbClr val="0000C0"/>
                </a:solidFill>
                <a:latin typeface="Consolas"/>
              </a:rPr>
              <a:t>HORIZONTAL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endParaRPr lang="en-US" sz="1200" dirty="0" smtClean="0">
              <a:solidFill>
                <a:srgbClr val="000000"/>
              </a:solidFill>
              <a:latin typeface="Consolas"/>
            </a:endParaRPr>
          </a:p>
          <a:p>
            <a:endParaRPr lang="en-US" sz="1200" dirty="0">
              <a:solidFill>
                <a:srgbClr val="000000"/>
              </a:solidFill>
              <a:latin typeface="Consolas"/>
            </a:endParaRPr>
          </a:p>
          <a:p>
            <a:endParaRPr lang="en-US" sz="1200" dirty="0" smtClean="0">
              <a:solidFill>
                <a:srgbClr val="000000"/>
              </a:solidFill>
              <a:latin typeface="Consolas"/>
            </a:endParaRPr>
          </a:p>
          <a:p>
            <a:endParaRPr lang="en-US" sz="1200" dirty="0">
              <a:solidFill>
                <a:srgbClr val="000000"/>
              </a:solidFill>
              <a:latin typeface="Consolas"/>
            </a:endParaRPr>
          </a:p>
          <a:p>
            <a:endParaRPr lang="en-US" sz="1200" dirty="0" smtClean="0">
              <a:solidFill>
                <a:srgbClr val="000000"/>
              </a:solidFill>
              <a:latin typeface="Consolas"/>
            </a:endParaRPr>
          </a:p>
          <a:p>
            <a:endParaRPr lang="en-US" sz="1200" dirty="0">
              <a:solidFill>
                <a:srgbClr val="000000"/>
              </a:solidFill>
              <a:latin typeface="Consolas"/>
            </a:endParaRPr>
          </a:p>
          <a:p>
            <a:endParaRPr lang="en-US" sz="1200" dirty="0" smtClean="0">
              <a:solidFill>
                <a:srgbClr val="000000"/>
              </a:solidFill>
              <a:latin typeface="Consolas"/>
            </a:endParaRPr>
          </a:p>
          <a:p>
            <a:endParaRPr lang="en-US" sz="1200" dirty="0">
              <a:solidFill>
                <a:srgbClr val="000000"/>
              </a:solidFill>
              <a:latin typeface="Consolas"/>
            </a:endParaRPr>
          </a:p>
          <a:p>
            <a:endParaRPr lang="en-US" sz="1200" dirty="0" smtClean="0">
              <a:solidFill>
                <a:srgbClr val="000000"/>
              </a:solidFill>
              <a:latin typeface="Consolas"/>
            </a:endParaRPr>
          </a:p>
          <a:p>
            <a:endParaRPr lang="en-US" sz="1200" dirty="0">
              <a:solidFill>
                <a:srgbClr val="000000"/>
              </a:solidFill>
              <a:latin typeface="Consolas"/>
            </a:endParaRPr>
          </a:p>
          <a:p>
            <a:endParaRPr lang="en-US" sz="1200" dirty="0" smtClean="0">
              <a:solidFill>
                <a:srgbClr val="000000"/>
              </a:solidFill>
              <a:latin typeface="Consolas"/>
            </a:endParaRPr>
          </a:p>
          <a:p>
            <a:endParaRPr lang="en-US" sz="1200" dirty="0">
              <a:solidFill>
                <a:srgbClr val="000000"/>
              </a:solidFill>
              <a:latin typeface="Consolas"/>
            </a:endParaRPr>
          </a:p>
          <a:p>
            <a:endParaRPr lang="en-US" sz="1200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2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953000" y="457200"/>
            <a:ext cx="41909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(orientation == </a:t>
            </a:r>
            <a:r>
              <a:rPr lang="en-US" sz="1200" b="1" i="1" dirty="0" smtClean="0">
                <a:solidFill>
                  <a:srgbClr val="0000C0"/>
                </a:solidFill>
                <a:latin typeface="Consolas"/>
              </a:rPr>
              <a:t>VERTICAL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endParaRPr lang="en-US" sz="1200" dirty="0" smtClean="0">
              <a:solidFill>
                <a:srgbClr val="000000"/>
              </a:solidFill>
              <a:latin typeface="Consolas"/>
            </a:endParaRPr>
          </a:p>
          <a:p>
            <a:endParaRPr lang="en-US" sz="1200" dirty="0">
              <a:solidFill>
                <a:srgbClr val="000000"/>
              </a:solidFill>
              <a:latin typeface="Consolas"/>
            </a:endParaRPr>
          </a:p>
          <a:p>
            <a:endParaRPr lang="en-US" sz="1200" dirty="0" smtClean="0">
              <a:solidFill>
                <a:srgbClr val="000000"/>
              </a:solidFill>
              <a:latin typeface="Consolas"/>
            </a:endParaRPr>
          </a:p>
          <a:p>
            <a:endParaRPr lang="en-US" sz="1200" dirty="0">
              <a:solidFill>
                <a:srgbClr val="000000"/>
              </a:solidFill>
              <a:latin typeface="Consolas"/>
            </a:endParaRPr>
          </a:p>
          <a:p>
            <a:endParaRPr lang="en-US" sz="1200" dirty="0" smtClean="0">
              <a:solidFill>
                <a:srgbClr val="000000"/>
              </a:solidFill>
              <a:latin typeface="Consolas"/>
            </a:endParaRPr>
          </a:p>
          <a:p>
            <a:endParaRPr lang="en-US" sz="1200" dirty="0">
              <a:solidFill>
                <a:srgbClr val="000000"/>
              </a:solidFill>
              <a:latin typeface="Consolas"/>
            </a:endParaRPr>
          </a:p>
          <a:p>
            <a:endParaRPr lang="en-US" sz="1200" dirty="0" smtClean="0">
              <a:solidFill>
                <a:srgbClr val="000000"/>
              </a:solidFill>
              <a:latin typeface="Consolas"/>
            </a:endParaRPr>
          </a:p>
          <a:p>
            <a:endParaRPr lang="en-US" sz="1200" dirty="0">
              <a:solidFill>
                <a:srgbClr val="000000"/>
              </a:solidFill>
              <a:latin typeface="Consolas"/>
            </a:endParaRPr>
          </a:p>
          <a:p>
            <a:endParaRPr lang="en-US" sz="1200" dirty="0" smtClean="0">
              <a:solidFill>
                <a:srgbClr val="000000"/>
              </a:solidFill>
              <a:latin typeface="Consolas"/>
            </a:endParaRPr>
          </a:p>
          <a:p>
            <a:endParaRPr lang="en-US" sz="1200" dirty="0">
              <a:solidFill>
                <a:srgbClr val="000000"/>
              </a:solidFill>
              <a:latin typeface="Consolas"/>
            </a:endParaRPr>
          </a:p>
          <a:p>
            <a:endParaRPr lang="en-US" sz="1200" dirty="0" smtClean="0">
              <a:solidFill>
                <a:srgbClr val="000000"/>
              </a:solidFill>
              <a:latin typeface="Consolas"/>
            </a:endParaRPr>
          </a:p>
          <a:p>
            <a:endParaRPr lang="en-US" sz="1200" dirty="0">
              <a:solidFill>
                <a:srgbClr val="000000"/>
              </a:solidFill>
              <a:latin typeface="Consolas"/>
            </a:endParaRPr>
          </a:p>
          <a:p>
            <a:endParaRPr lang="en-US" sz="1200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283" y="470972"/>
            <a:ext cx="4185793" cy="286232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(orientation == </a:t>
            </a:r>
            <a:r>
              <a:rPr lang="en-US" sz="1200" b="1" i="1" dirty="0" smtClean="0">
                <a:solidFill>
                  <a:srgbClr val="0000C0"/>
                </a:solidFill>
                <a:latin typeface="Consolas"/>
              </a:rPr>
              <a:t>VERTICAL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Line2D line =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Line2D.Double();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y0 = 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dataArea.getMinY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y1 = 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dataArea.getMaxY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g2.setPaint(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im.getOutlinePaint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g2.setStroke(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im.getOutlineStroke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range.contains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(start)) {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line.setLine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(start2d, y0, start2d, y1);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g2.draw(line);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range.contains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(end)) {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line.setLine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(end2d, y0, end2d, y1);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g2.draw(line);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899" y="3213191"/>
            <a:ext cx="4177746" cy="286232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else if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(orientation == </a:t>
            </a:r>
            <a:r>
              <a:rPr lang="en-US" sz="1200" b="1" i="1" dirty="0" smtClean="0">
                <a:solidFill>
                  <a:srgbClr val="0000C0"/>
                </a:solidFill>
                <a:latin typeface="Consolas"/>
              </a:rPr>
              <a:t>HORIZONTAL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Line2D line =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Line2D.Double();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x0 = 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dataArea.getMinX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x1 = 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dataArea.getMaxX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g2.setPaint(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im.getOutlinePaint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g2.setStroke(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im.getOutlineStroke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range.contains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(start)) {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line.setLine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(x0, start2d, x1, start2d);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g2.draw(line);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range.contains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(end)) {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line.setLine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(x0, end2d, x1, end2d);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g2.draw(line);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53001" y="457200"/>
            <a:ext cx="41909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Line2D line =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Line2D.Double();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x0 = 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dataArea.getMinX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x1 = 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dataArea.getMaxX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g2.setPaint(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im.getOutlinePaint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g2.setStroke(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im.getOutlineStroke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range.contains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(start)) {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line.setLine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(x0, start2d, x1, start2d);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g2.draw(line);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range.contains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(end)) {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line.setLine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(x0, end2d, x1, end2d);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g2.draw(line);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endParaRPr lang="en-US" sz="1200" dirty="0" smtClean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3000" y="3201412"/>
            <a:ext cx="417774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Line2D line =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Line2D.Double();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y0 = 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dataArea.getMinY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y1 = 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dataArea.getMaxY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g2.setPaint(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im.getOutlinePaint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g2.setStroke(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im.getOutlineStroke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range.contains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(start)) {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line.setLine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(start2d, y0, start2d, y1);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g2.draw(line);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range.contains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(end)) {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line.setLine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(end2d, y0, end2d, y1);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g2.draw(line);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endParaRPr lang="en-US" sz="12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z="1600" dirty="0" smtClean="0"/>
              <a:t>IEEE CSMR-WCRE 2014 Software Evolution Week</a:t>
            </a:r>
            <a:endParaRPr lang="en-US" sz="1600" dirty="0" smtClean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0" y="0"/>
            <a:ext cx="0" cy="6096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700813" y="94357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Clone #1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381187" y="87868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Clone #2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53AC-A8E4-470E-831B-490D66A13FE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77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96296E-6 L -0.53681 -0.3976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40" y="-19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81147E-7 L -0.5375 0.4022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75" y="20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953000" y="457200"/>
            <a:ext cx="4177747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(orientation == </a:t>
            </a:r>
            <a:r>
              <a:rPr lang="en-US" sz="1200" b="1" i="1" dirty="0">
                <a:solidFill>
                  <a:srgbClr val="0000C0"/>
                </a:solidFill>
                <a:latin typeface="Consolas"/>
              </a:rPr>
              <a:t>HORIZONTAL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Line2D line =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Line2D.Double();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y0 = 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dataArea.getMinY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y1 = 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dataArea.getMaxY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g2.setPaint(</a:t>
            </a:r>
            <a:r>
              <a:rPr lang="en-US" sz="1200" dirty="0" err="1">
                <a:solidFill>
                  <a:srgbClr val="000000"/>
                </a:solidFill>
                <a:latin typeface="Consolas"/>
              </a:rPr>
              <a:t>im.getOutlinePaint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g2.setStroke(</a:t>
            </a:r>
            <a:r>
              <a:rPr lang="en-US" sz="1200" dirty="0" err="1">
                <a:solidFill>
                  <a:srgbClr val="000000"/>
                </a:solidFill>
                <a:latin typeface="Consolas"/>
              </a:rPr>
              <a:t>im.getOutlineStroke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range.contains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(start)) {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200" dirty="0" err="1">
                <a:solidFill>
                  <a:srgbClr val="000000"/>
                </a:solidFill>
                <a:latin typeface="Consolas"/>
              </a:rPr>
              <a:t>line.setLine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(start2d, y0, start2d, y1);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    g2.draw(line);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range.contains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(end)) {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200" dirty="0" err="1">
                <a:solidFill>
                  <a:srgbClr val="000000"/>
                </a:solidFill>
                <a:latin typeface="Consolas"/>
              </a:rPr>
              <a:t>line.setLine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(end2d, y0, end2d, y1);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    g2.draw(line);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r>
              <a:rPr lang="en-US" sz="1200" b="1" dirty="0">
                <a:solidFill>
                  <a:srgbClr val="7F0055"/>
                </a:solidFill>
                <a:latin typeface="Consolas"/>
              </a:rPr>
              <a:t>else if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(orientation == </a:t>
            </a:r>
            <a:r>
              <a:rPr lang="en-US" sz="1200" b="1" i="1" dirty="0">
                <a:solidFill>
                  <a:srgbClr val="0000C0"/>
                </a:solidFill>
                <a:latin typeface="Consolas"/>
              </a:rPr>
              <a:t>VERTICAL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Line2D line =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Line2D.Double();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x0 = 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dataArea.getMinX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x1 = 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dataArea.getMaxX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g2.setPaint(</a:t>
            </a:r>
            <a:r>
              <a:rPr lang="en-US" sz="1200" dirty="0" err="1">
                <a:solidFill>
                  <a:srgbClr val="000000"/>
                </a:solidFill>
                <a:latin typeface="Consolas"/>
              </a:rPr>
              <a:t>im.getOutlinePaint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g2.setStroke(</a:t>
            </a:r>
            <a:r>
              <a:rPr lang="en-US" sz="1200" dirty="0" err="1">
                <a:solidFill>
                  <a:srgbClr val="000000"/>
                </a:solidFill>
                <a:latin typeface="Consolas"/>
              </a:rPr>
              <a:t>im.getOutlineStroke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range.contains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(start)) {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200" dirty="0" err="1">
                <a:solidFill>
                  <a:srgbClr val="000000"/>
                </a:solidFill>
                <a:latin typeface="Consolas"/>
              </a:rPr>
              <a:t>line.setLine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(x0, start2d, x1, start2d);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    g2.draw(line);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range.contains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(end)) {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200" dirty="0" err="1">
                <a:solidFill>
                  <a:srgbClr val="000000"/>
                </a:solidFill>
                <a:latin typeface="Consolas"/>
              </a:rPr>
              <a:t>line.setLine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(x0, end2d, x1, end2d);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    g2.draw(line);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}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36813" y="457200"/>
            <a:ext cx="41621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(orientation == </a:t>
            </a:r>
            <a:r>
              <a:rPr lang="en-US" sz="1200" b="1" i="1" dirty="0" smtClean="0">
                <a:solidFill>
                  <a:srgbClr val="0000C0"/>
                </a:solidFill>
                <a:latin typeface="Consolas"/>
              </a:rPr>
              <a:t>VERTICAL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Line2D line =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Line2D.Double();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y0 = 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dataArea.getMinY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y1 = 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dataArea.getMaxY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g2.setPaint(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im.getOutlinePaint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g2.setStroke(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im.getOutlineStroke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range.contains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(start)) {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line.setLine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(start2d, y0, start2d, y1);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g2.draw(line);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range.contains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(end)) {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line.setLine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(end2d, y0, end2d, y1);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g2.draw(line);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else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(orientation == </a:t>
            </a:r>
            <a:r>
              <a:rPr lang="en-US" sz="1200" b="1" i="1" dirty="0" smtClean="0">
                <a:solidFill>
                  <a:srgbClr val="0000C0"/>
                </a:solidFill>
                <a:latin typeface="Consolas"/>
              </a:rPr>
              <a:t>HORIZONTAL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Line2D line =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Line2D.Double();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x0 = 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dataArea.getMinX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x1 = 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dataArea.getMaxX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g2.setPaint(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im.getOutlinePaint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g2.setStroke(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im.getOutlineStroke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range.contains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(start)) {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line.setLine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(x0, start2d, x1, start2d);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g2.draw(line);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range.contains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(end)) {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line.setLine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(x0, end2d, x1, end2d);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g2.draw(line);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2" name="Rectangle 1"/>
          <p:cNvSpPr/>
          <p:nvPr/>
        </p:nvSpPr>
        <p:spPr>
          <a:xfrm>
            <a:off x="6581064" y="457200"/>
            <a:ext cx="914400" cy="2221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76400" y="464212"/>
            <a:ext cx="733016" cy="2221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010400" y="3200400"/>
            <a:ext cx="733016" cy="2221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87968" y="3201858"/>
            <a:ext cx="914400" cy="2221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z="1600" dirty="0" smtClean="0"/>
              <a:t>IEEE CSMR-WCRE 2014 Software Evolution Week</a:t>
            </a:r>
            <a:endParaRPr lang="en-US" sz="1600" dirty="0" smtClean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0" y="0"/>
            <a:ext cx="0" cy="6096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700813" y="94357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Clone #1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381187" y="87868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Clone #2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978954" y="2659559"/>
            <a:ext cx="31932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 differences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436813" y="3278188"/>
            <a:ext cx="4270375" cy="2513012"/>
            <a:chOff x="2436813" y="3278188"/>
            <a:chExt cx="4270375" cy="2513012"/>
          </a:xfrm>
        </p:grpSpPr>
        <p:sp>
          <p:nvSpPr>
            <p:cNvPr id="15" name="AutoShape 12"/>
            <p:cNvSpPr>
              <a:spLocks noChangeArrowheads="1"/>
            </p:cNvSpPr>
            <p:nvPr/>
          </p:nvSpPr>
          <p:spPr bwMode="auto">
            <a:xfrm>
              <a:off x="2722563" y="3667125"/>
              <a:ext cx="3697288" cy="1855788"/>
            </a:xfrm>
            <a:prstGeom prst="roundRect">
              <a:avLst>
                <a:gd name="adj" fmla="val 16667"/>
              </a:avLst>
            </a:prstGeom>
            <a:noFill/>
            <a:ln w="1524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sz="5400" b="1" dirty="0" smtClean="0">
                  <a:solidFill>
                    <a:schemeClr val="tx2"/>
                  </a:solidFill>
                </a:rPr>
                <a:t>APPROVED</a:t>
              </a:r>
              <a:endParaRPr lang="en-GB" sz="5400" b="1" dirty="0">
                <a:solidFill>
                  <a:schemeClr val="tx2"/>
                </a:solidFill>
              </a:endParaRPr>
            </a:p>
          </p:txBody>
        </p:sp>
        <p:pic>
          <p:nvPicPr>
            <p:cNvPr id="16" name="Picture 13" descr="stamp-effects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6813" y="3278188"/>
              <a:ext cx="4270375" cy="2513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53AC-A8E4-470E-831B-490D66A13FE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Minimizing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495800"/>
          </a:xfrm>
        </p:spPr>
        <p:txBody>
          <a:bodyPr>
            <a:normAutofit fontScale="92500" lnSpcReduction="10000"/>
          </a:bodyPr>
          <a:lstStyle/>
          <a:p>
            <a:r>
              <a:rPr lang="en-CA" b="1" dirty="0" smtClean="0"/>
              <a:t>Minimizing</a:t>
            </a:r>
            <a:r>
              <a:rPr lang="en-CA" dirty="0" smtClean="0"/>
              <a:t> the differences during the matching process is critical for </a:t>
            </a:r>
            <a:r>
              <a:rPr lang="en-CA" b="1" dirty="0" smtClean="0"/>
              <a:t>refactoring</a:t>
            </a:r>
            <a:r>
              <a:rPr lang="en-CA" dirty="0" smtClean="0"/>
              <a:t>.</a:t>
            </a:r>
          </a:p>
          <a:p>
            <a:r>
              <a:rPr lang="en-CA" dirty="0" smtClean="0"/>
              <a:t>Why?</a:t>
            </a:r>
          </a:p>
          <a:p>
            <a:pPr lvl="1"/>
            <a:r>
              <a:rPr lang="en-CA" dirty="0" smtClean="0"/>
              <a:t>Less differences means </a:t>
            </a:r>
            <a:r>
              <a:rPr lang="en-CA" b="1" dirty="0" smtClean="0"/>
              <a:t>less parameters</a:t>
            </a:r>
            <a:r>
              <a:rPr lang="en-CA" dirty="0" smtClean="0"/>
              <a:t> for the extracted method (i.e., a more </a:t>
            </a:r>
            <a:r>
              <a:rPr lang="en-CA" b="1" dirty="0" smtClean="0"/>
              <a:t>reusable</a:t>
            </a:r>
            <a:r>
              <a:rPr lang="en-CA" dirty="0" smtClean="0"/>
              <a:t> method).</a:t>
            </a:r>
          </a:p>
          <a:p>
            <a:pPr lvl="1"/>
            <a:r>
              <a:rPr lang="en-CA" dirty="0" smtClean="0"/>
              <a:t>Less differences means also </a:t>
            </a:r>
            <a:r>
              <a:rPr lang="en-CA" b="1" dirty="0" smtClean="0"/>
              <a:t>lower probability</a:t>
            </a:r>
            <a:r>
              <a:rPr lang="en-CA" dirty="0" smtClean="0"/>
              <a:t> for precondition violations (i.e., higher refactoring </a:t>
            </a:r>
            <a:r>
              <a:rPr lang="en-CA" b="1" dirty="0" smtClean="0"/>
              <a:t>feasibility</a:t>
            </a:r>
            <a:r>
              <a:rPr lang="en-CA" dirty="0" smtClean="0"/>
              <a:t>)</a:t>
            </a:r>
            <a:endParaRPr lang="en-CA" b="1" dirty="0" smtClean="0"/>
          </a:p>
          <a:p>
            <a:r>
              <a:rPr lang="en-CA" dirty="0" smtClean="0"/>
              <a:t>Matching process </a:t>
            </a:r>
            <a:r>
              <a:rPr lang="en-CA" b="1" dirty="0" smtClean="0"/>
              <a:t>objectives</a:t>
            </a:r>
            <a:r>
              <a:rPr lang="en-CA" dirty="0" smtClean="0"/>
              <a:t>:</a:t>
            </a:r>
          </a:p>
          <a:p>
            <a:pPr lvl="1"/>
            <a:r>
              <a:rPr lang="en-CA" b="1" dirty="0" smtClean="0"/>
              <a:t>Maximize</a:t>
            </a:r>
            <a:r>
              <a:rPr lang="en-CA" dirty="0" smtClean="0"/>
              <a:t> the number of </a:t>
            </a:r>
            <a:r>
              <a:rPr lang="en-CA" b="1" dirty="0" smtClean="0"/>
              <a:t>matched statements</a:t>
            </a:r>
          </a:p>
          <a:p>
            <a:pPr lvl="1"/>
            <a:r>
              <a:rPr lang="en-CA" b="1" dirty="0" smtClean="0"/>
              <a:t>Minimize</a:t>
            </a:r>
            <a:r>
              <a:rPr lang="en-CA" dirty="0" smtClean="0"/>
              <a:t> the number of </a:t>
            </a:r>
            <a:r>
              <a:rPr lang="en-CA" b="1" dirty="0" smtClean="0"/>
              <a:t>differences</a:t>
            </a:r>
            <a:r>
              <a:rPr lang="en-CA" dirty="0" smtClean="0"/>
              <a:t> between them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z="1600" dirty="0" smtClean="0"/>
              <a:t>IEEE CSMR-WCRE 2014 Software Evolution Week</a:t>
            </a:r>
            <a:endParaRPr lang="en-US" sz="1600" dirty="0" smtClean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8230"/>
            <a:ext cx="780952" cy="1348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53AC-A8E4-470E-831B-490D66A13FE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5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2943</TotalTime>
  <Words>2900</Words>
  <Application>Microsoft Office PowerPoint</Application>
  <PresentationFormat>On-screen Show (4:3)</PresentationFormat>
  <Paragraphs>590</Paragraphs>
  <Slides>25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Unification and Refactoring of Clones</vt:lpstr>
      <vt:lpstr>Motivation</vt:lpstr>
      <vt:lpstr>Motivation cont'd</vt:lpstr>
      <vt:lpstr>Limitation #1</vt:lpstr>
      <vt:lpstr>Limitation #2</vt:lpstr>
      <vt:lpstr>PowerPoint Presentation</vt:lpstr>
      <vt:lpstr>PowerPoint Presentation</vt:lpstr>
      <vt:lpstr>PowerPoint Presentation</vt:lpstr>
      <vt:lpstr>Minimizing differences</vt:lpstr>
      <vt:lpstr>Limitation #3</vt:lpstr>
      <vt:lpstr>Our goal</vt:lpstr>
      <vt:lpstr>Our approach</vt:lpstr>
      <vt:lpstr>Phase 1: Control Structure Matching</vt:lpstr>
      <vt:lpstr>CDT Subtree Matching</vt:lpstr>
      <vt:lpstr>Phase 2: PDG Mapping</vt:lpstr>
      <vt:lpstr>MCS Algorithm</vt:lpstr>
      <vt:lpstr>Divide-and-Conquer</vt:lpstr>
      <vt:lpstr>Bottom-up Divide-and-Conquer</vt:lpstr>
      <vt:lpstr>Bottom-up  Divide-and-Conquer</vt:lpstr>
      <vt:lpstr>Phase 3: Precondition examination</vt:lpstr>
      <vt:lpstr>Evaluation</vt:lpstr>
      <vt:lpstr>Clone groups within the same Java file</vt:lpstr>
      <vt:lpstr>Clone groups within different Java files</vt:lpstr>
      <vt:lpstr>Conclusions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tsantalis</dc:creator>
  <cp:lastModifiedBy>Nikolaos Tsantalis</cp:lastModifiedBy>
  <cp:revision>364</cp:revision>
  <dcterms:created xsi:type="dcterms:W3CDTF">2013-04-27T14:44:12Z</dcterms:created>
  <dcterms:modified xsi:type="dcterms:W3CDTF">2014-02-11T15:09:18Z</dcterms:modified>
</cp:coreProperties>
</file>