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5" r:id="rId5"/>
    <p:sldId id="299" r:id="rId6"/>
    <p:sldId id="283" r:id="rId7"/>
    <p:sldId id="277" r:id="rId8"/>
    <p:sldId id="284" r:id="rId9"/>
    <p:sldId id="276" r:id="rId10"/>
    <p:sldId id="285" r:id="rId11"/>
    <p:sldId id="286" r:id="rId12"/>
    <p:sldId id="266" r:id="rId13"/>
    <p:sldId id="287" r:id="rId14"/>
    <p:sldId id="278" r:id="rId15"/>
    <p:sldId id="288" r:id="rId16"/>
    <p:sldId id="279" r:id="rId17"/>
    <p:sldId id="268" r:id="rId18"/>
    <p:sldId id="289" r:id="rId19"/>
    <p:sldId id="273" r:id="rId20"/>
    <p:sldId id="300" r:id="rId21"/>
    <p:sldId id="290" r:id="rId22"/>
    <p:sldId id="291" r:id="rId23"/>
    <p:sldId id="292" r:id="rId24"/>
    <p:sldId id="294" r:id="rId25"/>
    <p:sldId id="293" r:id="rId26"/>
    <p:sldId id="296" r:id="rId27"/>
    <p:sldId id="297" r:id="rId28"/>
    <p:sldId id="298" r:id="rId29"/>
    <p:sldId id="280" r:id="rId30"/>
    <p:sldId id="282" r:id="rId3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0000"/>
    <a:srgbClr val="76B531"/>
    <a:srgbClr val="83C93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5" autoAdjust="0"/>
  </p:normalViewPr>
  <p:slideViewPr>
    <p:cSldViewPr>
      <p:cViewPr>
        <p:scale>
          <a:sx n="110" d="100"/>
          <a:sy n="110" d="100"/>
        </p:scale>
        <p:origin x="-2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7927-E5DF-4AEC-A384-62B63E3F8672}" type="datetimeFigureOut">
              <a:rPr lang="el-GR"/>
              <a:pPr>
                <a:defRPr/>
              </a:pPr>
              <a:t>20/2/2014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8E3D4-343D-4194-9E5F-1A7F711647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940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09C8B-8AE9-4953-A2E1-1B564D5E0151}" type="datetimeFigureOut">
              <a:rPr lang="el-GR"/>
              <a:pPr>
                <a:defRPr/>
              </a:pPr>
              <a:t>20/2/2014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45FF7-4CFF-4647-BFBB-F6C8540D72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1201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B3633-53AF-4C2B-8EB2-93EC6E67EEB9}" type="datetimeFigureOut">
              <a:rPr lang="el-GR"/>
              <a:pPr>
                <a:defRPr/>
              </a:pPr>
              <a:t>20/2/2014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7C7C3-F6D9-4B01-9FA4-A3C7628D7E6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543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565E-EDEF-4A2C-87D8-E1793CD5131B}" type="datetimeFigureOut">
              <a:rPr lang="el-GR"/>
              <a:pPr>
                <a:defRPr/>
              </a:pPr>
              <a:t>20/2/2014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D8F2-EC8C-481B-856C-0618AABA5EF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532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5B524-2B6B-432A-938C-37318A6804B4}" type="datetimeFigureOut">
              <a:rPr lang="el-GR"/>
              <a:pPr>
                <a:defRPr/>
              </a:pPr>
              <a:t>20/2/2014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80A71-AC24-4EE6-B49E-18B6B2B546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193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4811F-81E9-4735-A451-2F337C274A0C}" type="datetimeFigureOut">
              <a:rPr lang="el-GR"/>
              <a:pPr>
                <a:defRPr/>
              </a:pPr>
              <a:t>20/2/2014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B2389-10FA-4173-9019-D7F9929762A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308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96DEB-2BF4-4C69-B87E-E236F355EDBD}" type="datetimeFigureOut">
              <a:rPr lang="el-GR"/>
              <a:pPr>
                <a:defRPr/>
              </a:pPr>
              <a:t>20/2/2014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0B9B5-9F4C-46DD-915E-F3517098F9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683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DA7D-B3BB-41A5-B846-8D6B114D2CE8}" type="datetimeFigureOut">
              <a:rPr lang="el-GR"/>
              <a:pPr>
                <a:defRPr/>
              </a:pPr>
              <a:t>20/2/2014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56D25-3472-4AC3-98EB-D0DF3BFD8CC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344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FE97E-27C3-48E6-88AD-D4A2D3371132}" type="datetimeFigureOut">
              <a:rPr lang="el-GR"/>
              <a:pPr>
                <a:defRPr/>
              </a:pPr>
              <a:t>20/2/2014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F1B28-E792-4C7B-95D4-0A3E79AA42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301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AA5AD-3E6F-4381-B133-B37747AD3F2E}" type="datetimeFigureOut">
              <a:rPr lang="el-GR"/>
              <a:pPr>
                <a:defRPr/>
              </a:pPr>
              <a:t>20/2/2014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1879-F610-42F2-AE6C-DF2D76CB99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544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192A4-FAD0-4AA1-AF56-769FB2AE48D9}" type="datetimeFigureOut">
              <a:rPr lang="el-GR"/>
              <a:pPr>
                <a:defRPr/>
              </a:pPr>
              <a:t>20/2/2014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95ED2-CF9B-4E1D-ADE1-D0F2DDFF454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100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l-GR" alt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l-GR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3E26BB-8FAD-47B8-8BB7-B598C27393FD}" type="datetimeFigureOut">
              <a:rPr lang="el-GR"/>
              <a:pPr>
                <a:defRPr/>
              </a:pPr>
              <a:t>20/2/2014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44BB44-D2DB-4264-8448-3887851F632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341438"/>
            <a:ext cx="91440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Ranking Refactoring Suggestions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based on Historical Volatility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b="1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  <a:spcAft>
                <a:spcPts val="1800"/>
              </a:spcAft>
            </a:pPr>
            <a:endParaRPr lang="en-US" altLang="en-US" b="1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 i="1">
                <a:latin typeface="Times New Roman" pitchFamily="18" charset="0"/>
                <a:cs typeface="Times New Roman" pitchFamily="18" charset="0"/>
              </a:rPr>
              <a:t>Nikolaos Tsantalis         Alexander Chatzigeorgiou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 i="1">
                <a:latin typeface="Times New Roman" pitchFamily="18" charset="0"/>
                <a:cs typeface="Times New Roman" pitchFamily="18" charset="0"/>
              </a:rPr>
              <a:t>University of Macedonia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 i="1">
                <a:latin typeface="Times New Roman" pitchFamily="18" charset="0"/>
                <a:cs typeface="Times New Roman" pitchFamily="18" charset="0"/>
              </a:rPr>
              <a:t>Thessaloniki, Greece</a:t>
            </a:r>
            <a:endParaRPr lang="el-GR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1524000" y="6477000"/>
            <a:ext cx="7620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11188" y="6521450"/>
            <a:ext cx="85328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i="1">
                <a:solidFill>
                  <a:srgbClr val="FF0000"/>
                </a:solidFill>
                <a:latin typeface="Calibri" pitchFamily="34" charset="0"/>
              </a:rPr>
              <a:t>                            15th European Conference on Software Maintenance and Reengineering </a:t>
            </a:r>
            <a:r>
              <a:rPr lang="en-US" altLang="en-US" sz="160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altLang="en-US" sz="1600" i="1">
                <a:solidFill>
                  <a:srgbClr val="FF0000"/>
                </a:solidFill>
                <a:latin typeface="Calibri" pitchFamily="34" charset="0"/>
              </a:rPr>
              <a:t>CSMR </a:t>
            </a:r>
            <a:r>
              <a:rPr lang="en-US" altLang="en-US" sz="1600">
                <a:solidFill>
                  <a:srgbClr val="FF0000"/>
                </a:solidFill>
                <a:latin typeface="Calibri" pitchFamily="34" charset="0"/>
              </a:rPr>
              <a:t>2011)</a:t>
            </a:r>
            <a:endParaRPr lang="el-GR" altLang="en-US" sz="16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0" y="990600"/>
            <a:ext cx="76200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601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Examined Smells</a:t>
            </a:r>
            <a:endParaRPr lang="el-GR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152400" y="1268413"/>
            <a:ext cx="89916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n-US" altLang="en-US" sz="2500">
                <a:latin typeface="Times New Roman" pitchFamily="18" charset="0"/>
                <a:cs typeface="Times New Roman" pitchFamily="18" charset="0"/>
              </a:rPr>
              <a:t> Detection tool: </a:t>
            </a:r>
            <a:r>
              <a:rPr lang="en-US" altLang="en-US" sz="2500" i="1">
                <a:latin typeface="Times New Roman" pitchFamily="18" charset="0"/>
                <a:cs typeface="Times New Roman" pitchFamily="18" charset="0"/>
              </a:rPr>
              <a:t>JDeodorant</a:t>
            </a:r>
            <a:endParaRPr lang="en-US" alt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1916113"/>
            <a:ext cx="89916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l-GR" altLang="en-US" sz="2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>
                <a:latin typeface="Times New Roman" pitchFamily="18" charset="0"/>
                <a:cs typeface="Times New Roman" pitchFamily="18" charset="0"/>
              </a:rPr>
              <a:t>Identified smells:</a:t>
            </a:r>
          </a:p>
          <a:p>
            <a:pPr lvl="1" eaLnBrk="1" hangingPunct="1">
              <a:spcAft>
                <a:spcPts val="1800"/>
              </a:spcAft>
              <a:buFontTx/>
              <a:buChar char="•"/>
            </a:pPr>
            <a:r>
              <a:rPr lang="en-US" altLang="en-US" sz="2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i="1">
                <a:latin typeface="Times New Roman" pitchFamily="18" charset="0"/>
                <a:cs typeface="Times New Roman" pitchFamily="18" charset="0"/>
              </a:rPr>
              <a:t>Long Method</a:t>
            </a:r>
          </a:p>
          <a:p>
            <a:pPr lvl="1" eaLnBrk="1" hangingPunct="1">
              <a:spcAft>
                <a:spcPts val="1800"/>
              </a:spcAft>
              <a:buFontTx/>
              <a:buChar char="•"/>
            </a:pPr>
            <a:r>
              <a:rPr lang="en-US" altLang="en-US" sz="2500" i="1">
                <a:latin typeface="Times New Roman" pitchFamily="18" charset="0"/>
                <a:cs typeface="Times New Roman" pitchFamily="18" charset="0"/>
              </a:rPr>
              <a:t> Feature Envy</a:t>
            </a:r>
          </a:p>
          <a:p>
            <a:pPr lvl="1" eaLnBrk="1" hangingPunct="1">
              <a:spcAft>
                <a:spcPts val="1800"/>
              </a:spcAft>
              <a:buFontTx/>
              <a:buChar char="•"/>
            </a:pPr>
            <a:r>
              <a:rPr lang="en-US" altLang="en-US" sz="2500" i="1">
                <a:latin typeface="Times New Roman" pitchFamily="18" charset="0"/>
                <a:cs typeface="Times New Roman" pitchFamily="18" charset="0"/>
              </a:rPr>
              <a:t> State Checking</a:t>
            </a:r>
            <a:endParaRPr lang="en-US" altLang="en-US"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JDeodorant_200pix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492375"/>
            <a:ext cx="27368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0" y="990600"/>
            <a:ext cx="76200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601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Long Method</a:t>
            </a:r>
            <a:endParaRPr lang="el-GR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52400" y="1979613"/>
            <a:ext cx="4491038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int i; 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int product = 1; 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for(i = 0; i &lt; N; ++i) { 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product = product *i; 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 eaLnBrk="1" hangingPunct="1">
              <a:spcAft>
                <a:spcPts val="300"/>
              </a:spcAft>
            </a:pPr>
            <a:endParaRPr lang="en-US" altLang="en-US" sz="200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System.out.println(product); 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79388" y="1268413"/>
            <a:ext cx="8964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/>
              <a:t>Pieces of code with large size, high complexity and low cohesion</a:t>
            </a:r>
            <a:endParaRPr lang="el-GR" altLang="en-US" sz="240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0813" y="1979613"/>
            <a:ext cx="449262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int i; 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int sum = 0; 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for(i = 0; i &lt; N; ++i) { 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sum = sum + i; 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System.out.println(sum);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036E-6 L 0.48195 0.001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0" y="990600"/>
            <a:ext cx="76200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765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What to look for</a:t>
            </a:r>
            <a:endParaRPr lang="el-GR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0825" y="1268413"/>
            <a:ext cx="871378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en-US" sz="2400"/>
              <a:t>The presence of </a:t>
            </a:r>
            <a:r>
              <a:rPr lang="en-US" altLang="en-US" sz="2400" i="1">
                <a:solidFill>
                  <a:srgbClr val="FF0000"/>
                </a:solidFill>
              </a:rPr>
              <a:t>Long Method</a:t>
            </a:r>
            <a:r>
              <a:rPr lang="en-US" altLang="en-US" sz="2400"/>
              <a:t> implies that it might be difficult to maintain the method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400" b="1"/>
              <a:t>→ </a:t>
            </a:r>
            <a:r>
              <a:rPr lang="en-US" altLang="en-US" sz="2400"/>
              <a:t>perform refactoring if we expect that the </a:t>
            </a:r>
            <a:r>
              <a:rPr lang="en-US" altLang="en-US" sz="2400">
                <a:solidFill>
                  <a:srgbClr val="FF0000"/>
                </a:solidFill>
              </a:rPr>
              <a:t>intensity of the smell will change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400">
                <a:solidFill>
                  <a:srgbClr val="FF0000"/>
                </a:solidFill>
              </a:rPr>
              <a:t>Previous versions: </a:t>
            </a:r>
            <a:r>
              <a:rPr lang="en-US" altLang="en-US" sz="2400"/>
              <a:t>detect changes in the implementation of the method that affect the intensity of the smell</a:t>
            </a:r>
            <a:endParaRPr lang="en-US" altLang="en-US" sz="2400" b="1"/>
          </a:p>
          <a:p>
            <a:pPr eaLnBrk="1" hangingPunct="1">
              <a:spcAft>
                <a:spcPts val="600"/>
              </a:spcAft>
            </a:pPr>
            <a:endParaRPr lang="el-GR" altLang="en-US" sz="2400"/>
          </a:p>
        </p:txBody>
      </p:sp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1476375" y="4292600"/>
            <a:ext cx="6480175" cy="1625600"/>
            <a:chOff x="611560" y="3717032"/>
            <a:chExt cx="6481097" cy="1625583"/>
          </a:xfrm>
        </p:grpSpPr>
        <p:grpSp>
          <p:nvGrpSpPr>
            <p:cNvPr id="16392" name="Group 21"/>
            <p:cNvGrpSpPr>
              <a:grpSpLocks/>
            </p:cNvGrpSpPr>
            <p:nvPr/>
          </p:nvGrpSpPr>
          <p:grpSpPr bwMode="auto">
            <a:xfrm>
              <a:off x="611560" y="4293288"/>
              <a:ext cx="863723" cy="1049327"/>
              <a:chOff x="3779912" y="1485042"/>
              <a:chExt cx="1035868" cy="1409517"/>
            </a:xfrm>
          </p:grpSpPr>
          <p:sp>
            <p:nvSpPr>
              <p:cNvPr id="35" name="Documents"/>
              <p:cNvSpPr>
                <a:spLocks noEditPoints="1" noChangeArrowheads="1"/>
              </p:cNvSpPr>
              <p:nvPr/>
            </p:nvSpPr>
            <p:spPr bwMode="auto">
              <a:xfrm>
                <a:off x="3779912" y="1485043"/>
                <a:ext cx="1035868" cy="1409516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cxnSp>
            <p:nvCxnSpPr>
              <p:cNvPr id="16420" name="Straight Connector 23"/>
              <p:cNvCxnSpPr>
                <a:cxnSpLocks noChangeShapeType="1"/>
              </p:cNvCxnSpPr>
              <p:nvPr/>
            </p:nvCxnSpPr>
            <p:spPr bwMode="auto">
              <a:xfrm>
                <a:off x="3923928" y="1916832"/>
                <a:ext cx="576064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21" name="Straight Connector 24"/>
              <p:cNvCxnSpPr>
                <a:cxnSpLocks noChangeShapeType="1"/>
              </p:cNvCxnSpPr>
              <p:nvPr/>
            </p:nvCxnSpPr>
            <p:spPr bwMode="auto">
              <a:xfrm>
                <a:off x="3923928" y="2060848"/>
                <a:ext cx="576064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22" name="Straight Connector 25"/>
              <p:cNvCxnSpPr>
                <a:cxnSpLocks noChangeShapeType="1"/>
              </p:cNvCxnSpPr>
              <p:nvPr/>
            </p:nvCxnSpPr>
            <p:spPr bwMode="auto">
              <a:xfrm>
                <a:off x="3923928" y="2204864"/>
                <a:ext cx="576064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23" name="Straight Connector 26"/>
              <p:cNvCxnSpPr>
                <a:cxnSpLocks noChangeShapeType="1"/>
              </p:cNvCxnSpPr>
              <p:nvPr/>
            </p:nvCxnSpPr>
            <p:spPr bwMode="auto">
              <a:xfrm>
                <a:off x="3923928" y="2348880"/>
                <a:ext cx="576064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6393" name="Group 28"/>
            <p:cNvGrpSpPr>
              <a:grpSpLocks/>
            </p:cNvGrpSpPr>
            <p:nvPr/>
          </p:nvGrpSpPr>
          <p:grpSpPr bwMode="auto">
            <a:xfrm>
              <a:off x="1907144" y="4293288"/>
              <a:ext cx="865310" cy="1049327"/>
              <a:chOff x="3779241" y="1485042"/>
              <a:chExt cx="1037771" cy="1409517"/>
            </a:xfrm>
          </p:grpSpPr>
          <p:sp>
            <p:nvSpPr>
              <p:cNvPr id="30" name="Documents"/>
              <p:cNvSpPr>
                <a:spLocks noEditPoints="1" noChangeArrowheads="1"/>
              </p:cNvSpPr>
              <p:nvPr/>
            </p:nvSpPr>
            <p:spPr bwMode="auto">
              <a:xfrm>
                <a:off x="3779241" y="1485043"/>
                <a:ext cx="1037772" cy="1409516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cxnSp>
            <p:nvCxnSpPr>
              <p:cNvPr id="16415" name="Straight Connector 30"/>
              <p:cNvCxnSpPr>
                <a:cxnSpLocks noChangeShapeType="1"/>
              </p:cNvCxnSpPr>
              <p:nvPr/>
            </p:nvCxnSpPr>
            <p:spPr bwMode="auto">
              <a:xfrm>
                <a:off x="3923928" y="1916832"/>
                <a:ext cx="576064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6" name="Straight Connector 31"/>
              <p:cNvCxnSpPr>
                <a:cxnSpLocks noChangeShapeType="1"/>
              </p:cNvCxnSpPr>
              <p:nvPr/>
            </p:nvCxnSpPr>
            <p:spPr bwMode="auto">
              <a:xfrm>
                <a:off x="3923928" y="2060848"/>
                <a:ext cx="576064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7" name="Straight Connector 32"/>
              <p:cNvCxnSpPr>
                <a:cxnSpLocks noChangeShapeType="1"/>
              </p:cNvCxnSpPr>
              <p:nvPr/>
            </p:nvCxnSpPr>
            <p:spPr bwMode="auto">
              <a:xfrm>
                <a:off x="3923928" y="2204864"/>
                <a:ext cx="576064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8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3923928" y="2348880"/>
                <a:ext cx="576064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6394" name="Group 34"/>
            <p:cNvGrpSpPr>
              <a:grpSpLocks/>
            </p:cNvGrpSpPr>
            <p:nvPr/>
          </p:nvGrpSpPr>
          <p:grpSpPr bwMode="auto">
            <a:xfrm>
              <a:off x="3275764" y="4293288"/>
              <a:ext cx="863723" cy="1049327"/>
              <a:chOff x="3779803" y="1485042"/>
              <a:chExt cx="1035868" cy="1409517"/>
            </a:xfrm>
          </p:grpSpPr>
          <p:sp>
            <p:nvSpPr>
              <p:cNvPr id="25" name="Documents"/>
              <p:cNvSpPr>
                <a:spLocks noEditPoints="1" noChangeArrowheads="1"/>
              </p:cNvSpPr>
              <p:nvPr/>
            </p:nvSpPr>
            <p:spPr bwMode="auto">
              <a:xfrm>
                <a:off x="3779803" y="1485043"/>
                <a:ext cx="1035868" cy="1409516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cxnSp>
            <p:nvCxnSpPr>
              <p:cNvPr id="16410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3923928" y="1916832"/>
                <a:ext cx="576064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1" name="Straight Connector 37"/>
              <p:cNvCxnSpPr>
                <a:cxnSpLocks noChangeShapeType="1"/>
              </p:cNvCxnSpPr>
              <p:nvPr/>
            </p:nvCxnSpPr>
            <p:spPr bwMode="auto">
              <a:xfrm>
                <a:off x="3923928" y="2060848"/>
                <a:ext cx="576064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2" name="Straight Connector 38"/>
              <p:cNvCxnSpPr>
                <a:cxnSpLocks noChangeShapeType="1"/>
              </p:cNvCxnSpPr>
              <p:nvPr/>
            </p:nvCxnSpPr>
            <p:spPr bwMode="auto">
              <a:xfrm>
                <a:off x="3923928" y="2204864"/>
                <a:ext cx="576064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3" name="Straight Connector 39"/>
              <p:cNvCxnSpPr>
                <a:cxnSpLocks noChangeShapeType="1"/>
              </p:cNvCxnSpPr>
              <p:nvPr/>
            </p:nvCxnSpPr>
            <p:spPr bwMode="auto">
              <a:xfrm>
                <a:off x="3923928" y="2348880"/>
                <a:ext cx="576064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6395" name="Group 40"/>
            <p:cNvGrpSpPr>
              <a:grpSpLocks/>
            </p:cNvGrpSpPr>
            <p:nvPr/>
          </p:nvGrpSpPr>
          <p:grpSpPr bwMode="auto">
            <a:xfrm>
              <a:off x="6228934" y="4293288"/>
              <a:ext cx="863723" cy="1049327"/>
              <a:chOff x="3780813" y="1485042"/>
              <a:chExt cx="1035868" cy="1409517"/>
            </a:xfrm>
          </p:grpSpPr>
          <p:sp>
            <p:nvSpPr>
              <p:cNvPr id="20" name="Documents"/>
              <p:cNvSpPr>
                <a:spLocks noEditPoints="1" noChangeArrowheads="1"/>
              </p:cNvSpPr>
              <p:nvPr/>
            </p:nvSpPr>
            <p:spPr bwMode="auto">
              <a:xfrm>
                <a:off x="3780813" y="1485043"/>
                <a:ext cx="1035868" cy="1409516"/>
              </a:xfrm>
              <a:custGeom>
                <a:avLst/>
                <a:gdLst>
                  <a:gd name="T0" fmla="*/ 0 w 21600"/>
                  <a:gd name="T1" fmla="*/ 2800 h 21600"/>
                  <a:gd name="T2" fmla="*/ 3468 w 21600"/>
                  <a:gd name="T3" fmla="*/ 0 h 21600"/>
                  <a:gd name="T4" fmla="*/ 21653 w 21600"/>
                  <a:gd name="T5" fmla="*/ 18828 h 21600"/>
                  <a:gd name="T6" fmla="*/ 19954 w 21600"/>
                  <a:gd name="T7" fmla="*/ 20214 h 21600"/>
                  <a:gd name="T8" fmla="*/ 18256 w 21600"/>
                  <a:gd name="T9" fmla="*/ 21628 h 21600"/>
                  <a:gd name="T10" fmla="*/ 19954 w 21600"/>
                  <a:gd name="T11" fmla="*/ 1428 h 21600"/>
                  <a:gd name="T12" fmla="*/ 18256 w 21600"/>
                  <a:gd name="T13" fmla="*/ 2800 h 21600"/>
                  <a:gd name="T14" fmla="*/ 1645 w 21600"/>
                  <a:gd name="T15" fmla="*/ 1428 h 21600"/>
                  <a:gd name="T16" fmla="*/ 21600 w 21600"/>
                  <a:gd name="T17" fmla="*/ 0 h 21600"/>
                  <a:gd name="T18" fmla="*/ 10800 w 21600"/>
                  <a:gd name="T19" fmla="*/ 0 h 21600"/>
                  <a:gd name="T20" fmla="*/ 0 w 21600"/>
                  <a:gd name="T21" fmla="*/ 10800 h 21600"/>
                  <a:gd name="T22" fmla="*/ 21600 w 21600"/>
                  <a:gd name="T23" fmla="*/ 10800 h 21600"/>
                  <a:gd name="T24" fmla="*/ 1645 w 21600"/>
                  <a:gd name="T25" fmla="*/ 4171 h 21600"/>
                  <a:gd name="T26" fmla="*/ 16522 w 21600"/>
                  <a:gd name="T27" fmla="*/ 1731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1600" h="21600" extrusionOk="0">
                    <a:moveTo>
                      <a:pt x="0" y="18014"/>
                    </a:moveTo>
                    <a:lnTo>
                      <a:pt x="0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68" y="1428"/>
                    </a:lnTo>
                    <a:lnTo>
                      <a:pt x="3468" y="0"/>
                    </a:lnTo>
                    <a:lnTo>
                      <a:pt x="21653" y="0"/>
                    </a:lnTo>
                    <a:lnTo>
                      <a:pt x="21653" y="18828"/>
                    </a:lnTo>
                    <a:lnTo>
                      <a:pt x="19954" y="188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16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  <a:path w="21600" h="21600" extrusionOk="0">
                    <a:moveTo>
                      <a:pt x="3486" y="1428"/>
                    </a:moveTo>
                    <a:lnTo>
                      <a:pt x="19954" y="1428"/>
                    </a:lnTo>
                    <a:lnTo>
                      <a:pt x="19954" y="20214"/>
                    </a:lnTo>
                    <a:lnTo>
                      <a:pt x="18256" y="20214"/>
                    </a:lnTo>
                    <a:lnTo>
                      <a:pt x="18256" y="2800"/>
                    </a:lnTo>
                    <a:lnTo>
                      <a:pt x="1645" y="2800"/>
                    </a:lnTo>
                    <a:lnTo>
                      <a:pt x="1645" y="1428"/>
                    </a:lnTo>
                    <a:lnTo>
                      <a:pt x="3486" y="1428"/>
                    </a:lnTo>
                    <a:close/>
                  </a:path>
                  <a:path w="21600" h="21600" extrusionOk="0">
                    <a:moveTo>
                      <a:pt x="0" y="18014"/>
                    </a:moveTo>
                    <a:lnTo>
                      <a:pt x="4434" y="18000"/>
                    </a:lnTo>
                    <a:lnTo>
                      <a:pt x="4434" y="21600"/>
                    </a:lnTo>
                    <a:lnTo>
                      <a:pt x="0" y="18014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cxnSp>
            <p:nvCxnSpPr>
              <p:cNvPr id="16405" name="Straight Connector 42"/>
              <p:cNvCxnSpPr>
                <a:cxnSpLocks noChangeShapeType="1"/>
              </p:cNvCxnSpPr>
              <p:nvPr/>
            </p:nvCxnSpPr>
            <p:spPr bwMode="auto">
              <a:xfrm>
                <a:off x="3923928" y="1916832"/>
                <a:ext cx="576064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06" name="Straight Connector 43"/>
              <p:cNvCxnSpPr>
                <a:cxnSpLocks noChangeShapeType="1"/>
              </p:cNvCxnSpPr>
              <p:nvPr/>
            </p:nvCxnSpPr>
            <p:spPr bwMode="auto">
              <a:xfrm>
                <a:off x="3923928" y="2060848"/>
                <a:ext cx="576064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07" name="Straight Connector 44"/>
              <p:cNvCxnSpPr>
                <a:cxnSpLocks noChangeShapeType="1"/>
              </p:cNvCxnSpPr>
              <p:nvPr/>
            </p:nvCxnSpPr>
            <p:spPr bwMode="auto">
              <a:xfrm>
                <a:off x="3923928" y="2204864"/>
                <a:ext cx="576064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08" name="Straight Connector 45"/>
              <p:cNvCxnSpPr>
                <a:cxnSpLocks noChangeShapeType="1"/>
              </p:cNvCxnSpPr>
              <p:nvPr/>
            </p:nvCxnSpPr>
            <p:spPr bwMode="auto">
              <a:xfrm>
                <a:off x="3923928" y="2348880"/>
                <a:ext cx="576064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396" name="Curved Down Arrow 46"/>
            <p:cNvSpPr>
              <a:spLocks noChangeArrowheads="1"/>
            </p:cNvSpPr>
            <p:nvPr/>
          </p:nvSpPr>
          <p:spPr bwMode="auto">
            <a:xfrm>
              <a:off x="5652120" y="3717032"/>
              <a:ext cx="1152128" cy="360040"/>
            </a:xfrm>
            <a:prstGeom prst="curvedDownArrow">
              <a:avLst>
                <a:gd name="adj1" fmla="val 24993"/>
                <a:gd name="adj2" fmla="val 50000"/>
                <a:gd name="adj3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97" name="Curved Down Arrow 47"/>
            <p:cNvSpPr>
              <a:spLocks noChangeArrowheads="1"/>
            </p:cNvSpPr>
            <p:nvPr/>
          </p:nvSpPr>
          <p:spPr bwMode="auto">
            <a:xfrm>
              <a:off x="2555776" y="3717032"/>
              <a:ext cx="1152128" cy="360040"/>
            </a:xfrm>
            <a:prstGeom prst="curvedDownArrow">
              <a:avLst>
                <a:gd name="adj1" fmla="val 24993"/>
                <a:gd name="adj2" fmla="val 50000"/>
                <a:gd name="adj3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98" name="Curved Down Arrow 48"/>
            <p:cNvSpPr>
              <a:spLocks noChangeArrowheads="1"/>
            </p:cNvSpPr>
            <p:nvPr/>
          </p:nvSpPr>
          <p:spPr bwMode="auto">
            <a:xfrm>
              <a:off x="3923928" y="3717032"/>
              <a:ext cx="1152128" cy="360040"/>
            </a:xfrm>
            <a:prstGeom prst="curvedDownArrow">
              <a:avLst>
                <a:gd name="adj1" fmla="val 24993"/>
                <a:gd name="adj2" fmla="val 50000"/>
                <a:gd name="adj3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99" name="Curved Down Arrow 49"/>
            <p:cNvSpPr>
              <a:spLocks noChangeArrowheads="1"/>
            </p:cNvSpPr>
            <p:nvPr/>
          </p:nvSpPr>
          <p:spPr bwMode="auto">
            <a:xfrm>
              <a:off x="1187624" y="3717032"/>
              <a:ext cx="1152128" cy="360040"/>
            </a:xfrm>
            <a:prstGeom prst="curvedDownArrow">
              <a:avLst>
                <a:gd name="adj1" fmla="val 24993"/>
                <a:gd name="adj2" fmla="val 50000"/>
                <a:gd name="adj3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6400" name="Group 120"/>
            <p:cNvGrpSpPr>
              <a:grpSpLocks/>
            </p:cNvGrpSpPr>
            <p:nvPr/>
          </p:nvGrpSpPr>
          <p:grpSpPr bwMode="auto">
            <a:xfrm>
              <a:off x="5076056" y="4797152"/>
              <a:ext cx="360065" cy="72300"/>
              <a:chOff x="8244408" y="4796847"/>
              <a:chExt cx="360065" cy="72300"/>
            </a:xfrm>
          </p:grpSpPr>
          <p:sp>
            <p:nvSpPr>
              <p:cNvPr id="17" name="Oval 48"/>
              <p:cNvSpPr>
                <a:spLocks noChangeArrowheads="1"/>
              </p:cNvSpPr>
              <p:nvPr/>
            </p:nvSpPr>
            <p:spPr bwMode="auto">
              <a:xfrm>
                <a:off x="8388722" y="4796847"/>
                <a:ext cx="72033" cy="71995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21299999" lon="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8" name="Oval 49"/>
              <p:cNvSpPr>
                <a:spLocks noChangeArrowheads="1"/>
              </p:cNvSpPr>
              <p:nvPr/>
            </p:nvSpPr>
            <p:spPr bwMode="auto">
              <a:xfrm>
                <a:off x="8244408" y="4797152"/>
                <a:ext cx="72033" cy="71995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21299999" lon="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9" name="Oval 50"/>
              <p:cNvSpPr>
                <a:spLocks noChangeArrowheads="1"/>
              </p:cNvSpPr>
              <p:nvPr/>
            </p:nvSpPr>
            <p:spPr bwMode="auto">
              <a:xfrm>
                <a:off x="8532440" y="4797152"/>
                <a:ext cx="72033" cy="71995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21299999" lon="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</p:grpSp>
      </p:grpSp>
      <p:sp>
        <p:nvSpPr>
          <p:cNvPr id="40" name="Explosion 1 39"/>
          <p:cNvSpPr/>
          <p:nvPr/>
        </p:nvSpPr>
        <p:spPr>
          <a:xfrm>
            <a:off x="3636963" y="5300663"/>
            <a:ext cx="503237" cy="431800"/>
          </a:xfrm>
          <a:prstGeom prst="irregularSeal1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421063" y="5732463"/>
            <a:ext cx="1008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change</a:t>
            </a:r>
            <a:endParaRPr lang="el-GR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40" grpId="0" animBg="1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0" y="990600"/>
            <a:ext cx="76200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601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Long Method</a:t>
            </a:r>
            <a:endParaRPr lang="el-GR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2400" y="1547813"/>
            <a:ext cx="4491038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int i; 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int sum = 0; 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int product = 1; 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for(i = 0; i &lt; N; ++i) { 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sum = sum + i; 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product = product *i; 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System.out.println(sum);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System.out.println(product); 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4651375" y="1544638"/>
            <a:ext cx="449262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int i; 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int sum = 0; 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int product = 1;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int sumEven = 0; 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for(i = 0; i &lt; N; ++i) { 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sum = sum + i; 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product = product *i;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if(i%2 == 0)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 sumEven += i; 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System.out.println(sum);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System.out.println(product);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System.out.println(sumEven);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eaLnBrk="1" hangingPunct="1">
              <a:spcAft>
                <a:spcPts val="300"/>
              </a:spcAft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1331913" y="1196975"/>
            <a:ext cx="1871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0070C0"/>
                </a:solidFill>
              </a:rPr>
              <a:t>Version i</a:t>
            </a:r>
            <a:endParaRPr lang="el-GR" altLang="en-US" b="1" i="1">
              <a:solidFill>
                <a:srgbClr val="0070C0"/>
              </a:solidFill>
            </a:endParaRP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5764213" y="1198563"/>
            <a:ext cx="187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0070C0"/>
                </a:solidFill>
              </a:rPr>
              <a:t>Version i</a:t>
            </a:r>
            <a:r>
              <a:rPr lang="en-US" altLang="en-US" b="1">
                <a:solidFill>
                  <a:srgbClr val="0070C0"/>
                </a:solidFill>
              </a:rPr>
              <a:t>+1</a:t>
            </a:r>
            <a:endParaRPr lang="el-GR" altLang="en-US" b="1" i="1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3850" y="5084763"/>
            <a:ext cx="403225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00"/>
                </a:solidFill>
              </a:rPr>
              <a:t>Extend of Change</a:t>
            </a:r>
            <a:r>
              <a:rPr lang="en-US" altLang="en-US" sz="2400"/>
              <a:t>: number of edit operations to convert </a:t>
            </a:r>
            <a:r>
              <a:rPr lang="en-US" altLang="en-US" sz="2400" i="1"/>
              <a:t>method</a:t>
            </a:r>
            <a:r>
              <a:rPr lang="en-US" altLang="en-US" sz="2400" i="1" baseline="-25000"/>
              <a:t>i</a:t>
            </a:r>
            <a:r>
              <a:rPr lang="el-GR" altLang="en-US" sz="2400" i="1"/>
              <a:t> </a:t>
            </a:r>
            <a:r>
              <a:rPr lang="en-US" altLang="en-US" sz="2400"/>
              <a:t>to </a:t>
            </a:r>
            <a:r>
              <a:rPr lang="en-US" altLang="en-US" sz="2400" i="1"/>
              <a:t>method</a:t>
            </a:r>
            <a:r>
              <a:rPr lang="en-US" altLang="en-US" sz="2400" i="1" baseline="-25000"/>
              <a:t>i</a:t>
            </a:r>
            <a:r>
              <a:rPr lang="el-GR" altLang="en-US" sz="2400" baseline="-25000"/>
              <a:t>+1</a:t>
            </a:r>
            <a:endParaRPr lang="el-GR" altLang="en-US" sz="2400" b="1" i="1">
              <a:solidFill>
                <a:srgbClr val="FF0000"/>
              </a:solidFill>
            </a:endParaRPr>
          </a:p>
        </p:txBody>
      </p:sp>
      <p:pic>
        <p:nvPicPr>
          <p:cNvPr id="11" name="Picture 10" descr="Stink-P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1138"/>
            <a:ext cx="50323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tink-Pe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908050"/>
            <a:ext cx="903287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0" y="990600"/>
            <a:ext cx="76200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601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Feature Envy</a:t>
            </a:r>
            <a:endParaRPr lang="el-GR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79388" y="1268413"/>
            <a:ext cx="89646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/>
              <a:t>A method is “</a:t>
            </a:r>
            <a:r>
              <a:rPr lang="en-US" altLang="en-US" sz="2400" i="1"/>
              <a:t>more interested in a class other than the one it actually is in</a:t>
            </a:r>
            <a:r>
              <a:rPr lang="en-US" altLang="en-US" sz="2400"/>
              <a:t>”</a:t>
            </a:r>
            <a:endParaRPr lang="el-GR" altLang="en-US" sz="2400"/>
          </a:p>
        </p:txBody>
      </p:sp>
      <p:grpSp>
        <p:nvGrpSpPr>
          <p:cNvPr id="2" name="63 - Ομάδα"/>
          <p:cNvGrpSpPr/>
          <p:nvPr/>
        </p:nvGrpSpPr>
        <p:grpSpPr>
          <a:xfrm>
            <a:off x="5436096" y="2276872"/>
            <a:ext cx="2971800" cy="3657600"/>
            <a:chOff x="5000628" y="2129672"/>
            <a:chExt cx="2786082" cy="172795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" name="64 - Ορθογώνιο"/>
            <p:cNvSpPr/>
            <p:nvPr/>
          </p:nvSpPr>
          <p:spPr>
            <a:xfrm>
              <a:off x="5000628" y="2143116"/>
              <a:ext cx="2786082" cy="1714512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65 - Ορθογώνιο"/>
            <p:cNvSpPr/>
            <p:nvPr/>
          </p:nvSpPr>
          <p:spPr>
            <a:xfrm>
              <a:off x="5000628" y="2129672"/>
              <a:ext cx="2786082" cy="50006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Target</a:t>
              </a:r>
              <a:endParaRPr lang="el-GR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66 - Ορθογώνιο"/>
            <p:cNvSpPr/>
            <p:nvPr/>
          </p:nvSpPr>
          <p:spPr>
            <a:xfrm>
              <a:off x="5000628" y="2787942"/>
              <a:ext cx="2786082" cy="106968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m1()</a:t>
              </a:r>
            </a:p>
            <a:p>
              <a:pPr>
                <a:defRPr/>
              </a:pP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m2()</a:t>
              </a:r>
            </a:p>
            <a:p>
              <a:pPr>
                <a:defRPr/>
              </a:pP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m3()</a:t>
              </a:r>
            </a:p>
          </p:txBody>
        </p:sp>
      </p:grpSp>
      <p:grpSp>
        <p:nvGrpSpPr>
          <p:cNvPr id="3" name="63 - Ομάδα"/>
          <p:cNvGrpSpPr/>
          <p:nvPr/>
        </p:nvGrpSpPr>
        <p:grpSpPr>
          <a:xfrm>
            <a:off x="940296" y="2429270"/>
            <a:ext cx="2971800" cy="3276601"/>
            <a:chOff x="5000628" y="2129672"/>
            <a:chExt cx="2786082" cy="172795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" name="64 - Ορθογώνιο"/>
            <p:cNvSpPr/>
            <p:nvPr/>
          </p:nvSpPr>
          <p:spPr>
            <a:xfrm>
              <a:off x="5000628" y="2143116"/>
              <a:ext cx="2786082" cy="171451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65 - Ορθογώνιο"/>
            <p:cNvSpPr/>
            <p:nvPr/>
          </p:nvSpPr>
          <p:spPr>
            <a:xfrm>
              <a:off x="5000628" y="2129672"/>
              <a:ext cx="2786082" cy="50006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Source</a:t>
              </a:r>
              <a:endParaRPr lang="el-GR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66 - Ορθογώνιο"/>
            <p:cNvSpPr/>
            <p:nvPr/>
          </p:nvSpPr>
          <p:spPr>
            <a:xfrm>
              <a:off x="5000628" y="2787943"/>
              <a:ext cx="2786082" cy="106968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l-GR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939800" y="3694113"/>
            <a:ext cx="2514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m(Target t) {</a:t>
            </a:r>
          </a:p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    t.m1();</a:t>
            </a:r>
          </a:p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    t.m2();</a:t>
            </a:r>
          </a:p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    t.m3();</a:t>
            </a:r>
          </a:p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}</a:t>
            </a:r>
            <a:endParaRPr lang="el-G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5435600" y="4486275"/>
            <a:ext cx="2514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m() {</a:t>
            </a:r>
          </a:p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    m1();</a:t>
            </a:r>
          </a:p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    m2();</a:t>
            </a:r>
          </a:p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    m3();</a:t>
            </a:r>
          </a:p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}</a:t>
            </a:r>
            <a:endParaRPr lang="el-GR" altLang="en-US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082800" y="3876675"/>
            <a:ext cx="342900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082800" y="4181475"/>
            <a:ext cx="342900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082800" y="4486275"/>
            <a:ext cx="342900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2.96296E-6 L 0.49167 0.12222 " pathEditMode="relative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0" y="990600"/>
            <a:ext cx="76200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601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Feature Envy</a:t>
            </a:r>
            <a:endParaRPr lang="el-GR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0" y="119697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/>
              <a:t>The Intensity of the smell is related to the </a:t>
            </a:r>
            <a:r>
              <a:rPr lang="en-US" altLang="en-US" sz="2400" b="1">
                <a:solidFill>
                  <a:srgbClr val="0070C0"/>
                </a:solidFill>
              </a:rPr>
              <a:t>number of “envied” members</a:t>
            </a:r>
            <a:endParaRPr lang="el-GR" altLang="en-US" sz="2400" b="1">
              <a:solidFill>
                <a:srgbClr val="0070C0"/>
              </a:solidFill>
            </a:endParaRPr>
          </a:p>
        </p:txBody>
      </p:sp>
      <p:grpSp>
        <p:nvGrpSpPr>
          <p:cNvPr id="2" name="63 - Ομάδα"/>
          <p:cNvGrpSpPr/>
          <p:nvPr/>
        </p:nvGrpSpPr>
        <p:grpSpPr>
          <a:xfrm>
            <a:off x="940296" y="2429270"/>
            <a:ext cx="2971800" cy="3276601"/>
            <a:chOff x="5000628" y="2129672"/>
            <a:chExt cx="2786082" cy="172795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" name="64 - Ορθογώνιο"/>
            <p:cNvSpPr/>
            <p:nvPr/>
          </p:nvSpPr>
          <p:spPr>
            <a:xfrm>
              <a:off x="5000628" y="2143116"/>
              <a:ext cx="2786082" cy="171451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65 - Ορθογώνιο"/>
            <p:cNvSpPr/>
            <p:nvPr/>
          </p:nvSpPr>
          <p:spPr>
            <a:xfrm>
              <a:off x="5000628" y="2129672"/>
              <a:ext cx="2786082" cy="50006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Source</a:t>
              </a:r>
              <a:endParaRPr lang="el-GR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66 - Ορθογώνιο"/>
            <p:cNvSpPr/>
            <p:nvPr/>
          </p:nvSpPr>
          <p:spPr>
            <a:xfrm>
              <a:off x="5000628" y="2787943"/>
              <a:ext cx="2786082" cy="106968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l-GR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9462" name="TextBox 12"/>
          <p:cNvSpPr txBox="1">
            <a:spLocks noChangeArrowheads="1"/>
          </p:cNvSpPr>
          <p:nvPr/>
        </p:nvSpPr>
        <p:spPr bwMode="auto">
          <a:xfrm>
            <a:off x="939800" y="3694113"/>
            <a:ext cx="2514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m(Target t) {</a:t>
            </a:r>
          </a:p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    t.m1();</a:t>
            </a:r>
          </a:p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    t.m2();</a:t>
            </a:r>
          </a:p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    t.m3();</a:t>
            </a:r>
          </a:p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}</a:t>
            </a:r>
            <a:endParaRPr lang="el-GR" altLang="en-US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082800" y="3933825"/>
            <a:ext cx="2057400" cy="2476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082800" y="4221163"/>
            <a:ext cx="2057400" cy="2651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082800" y="4508500"/>
            <a:ext cx="2057400" cy="2825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075" y="6092825"/>
            <a:ext cx="896461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00"/>
                </a:solidFill>
              </a:rPr>
              <a:t>Extend of Change</a:t>
            </a:r>
            <a:r>
              <a:rPr lang="en-US" altLang="en-US" sz="2400"/>
              <a:t>: variation in the number of “envied” members</a:t>
            </a:r>
            <a:endParaRPr lang="el-GR" altLang="en-US" sz="2400" b="1" i="1">
              <a:solidFill>
                <a:srgbClr val="FF0000"/>
              </a:solidFill>
            </a:endParaRPr>
          </a:p>
        </p:txBody>
      </p:sp>
      <p:sp>
        <p:nvSpPr>
          <p:cNvPr id="19467" name="TextBox 24"/>
          <p:cNvSpPr txBox="1">
            <a:spLocks noChangeArrowheads="1"/>
          </p:cNvSpPr>
          <p:nvPr/>
        </p:nvSpPr>
        <p:spPr bwMode="auto">
          <a:xfrm>
            <a:off x="1619250" y="1844675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0070C0"/>
                </a:solidFill>
              </a:rPr>
              <a:t>Version i</a:t>
            </a:r>
            <a:endParaRPr lang="el-GR" altLang="en-US" b="1" i="1">
              <a:solidFill>
                <a:srgbClr val="0070C0"/>
              </a:solidFill>
            </a:endParaRPr>
          </a:p>
        </p:txBody>
      </p:sp>
      <p:sp>
        <p:nvSpPr>
          <p:cNvPr id="19468" name="TextBox 25"/>
          <p:cNvSpPr txBox="1">
            <a:spLocks noChangeArrowheads="1"/>
          </p:cNvSpPr>
          <p:nvPr/>
        </p:nvSpPr>
        <p:spPr bwMode="auto">
          <a:xfrm>
            <a:off x="6053138" y="1846263"/>
            <a:ext cx="1871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0070C0"/>
                </a:solidFill>
              </a:rPr>
              <a:t>Version i</a:t>
            </a:r>
            <a:r>
              <a:rPr lang="en-US" altLang="en-US" b="1">
                <a:solidFill>
                  <a:srgbClr val="0070C0"/>
                </a:solidFill>
              </a:rPr>
              <a:t>+1</a:t>
            </a:r>
            <a:endParaRPr lang="el-GR" altLang="en-US" b="1" i="1">
              <a:solidFill>
                <a:srgbClr val="0070C0"/>
              </a:solidFill>
            </a:endParaRPr>
          </a:p>
        </p:txBody>
      </p:sp>
      <p:pic>
        <p:nvPicPr>
          <p:cNvPr id="27" name="Picture 26" descr="Stink-Pe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141663"/>
            <a:ext cx="503238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loud Callout 28"/>
          <p:cNvSpPr/>
          <p:nvPr/>
        </p:nvSpPr>
        <p:spPr>
          <a:xfrm>
            <a:off x="3203575" y="5013325"/>
            <a:ext cx="1081088" cy="719138"/>
          </a:xfrm>
          <a:prstGeom prst="cloudCallout">
            <a:avLst>
              <a:gd name="adj1" fmla="val -155942"/>
              <a:gd name="adj2" fmla="val -61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/>
              <a:t>envies 3 members</a:t>
            </a:r>
            <a:endParaRPr lang="el-GR" sz="1400" dirty="0"/>
          </a:p>
        </p:txBody>
      </p:sp>
      <p:grpSp>
        <p:nvGrpSpPr>
          <p:cNvPr id="3" name="63 - Ομάδα"/>
          <p:cNvGrpSpPr/>
          <p:nvPr/>
        </p:nvGrpSpPr>
        <p:grpSpPr>
          <a:xfrm>
            <a:off x="5436096" y="2432304"/>
            <a:ext cx="2971800" cy="3276601"/>
            <a:chOff x="5000628" y="2129672"/>
            <a:chExt cx="2786082" cy="172795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1" name="64 - Ορθογώνιο"/>
            <p:cNvSpPr/>
            <p:nvPr/>
          </p:nvSpPr>
          <p:spPr>
            <a:xfrm>
              <a:off x="5000628" y="2143116"/>
              <a:ext cx="2786082" cy="171451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65 - Ορθογώνιο"/>
            <p:cNvSpPr/>
            <p:nvPr/>
          </p:nvSpPr>
          <p:spPr>
            <a:xfrm>
              <a:off x="5000628" y="2129672"/>
              <a:ext cx="2786082" cy="50006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Source</a:t>
              </a:r>
              <a:endParaRPr lang="el-GR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66 - Ορθογώνιο"/>
            <p:cNvSpPr/>
            <p:nvPr/>
          </p:nvSpPr>
          <p:spPr>
            <a:xfrm>
              <a:off x="5000628" y="2787943"/>
              <a:ext cx="2786082" cy="106968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l-GR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4" name="TextBox 12"/>
          <p:cNvSpPr txBox="1">
            <a:spLocks noChangeArrowheads="1"/>
          </p:cNvSpPr>
          <p:nvPr/>
        </p:nvSpPr>
        <p:spPr bwMode="auto">
          <a:xfrm>
            <a:off x="5435600" y="3757613"/>
            <a:ext cx="2514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m(Target t) {</a:t>
            </a:r>
          </a:p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    t.m1();</a:t>
            </a:r>
          </a:p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    t.m2();</a:t>
            </a:r>
          </a:p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    t.m3();</a:t>
            </a:r>
          </a:p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    t.m4();</a:t>
            </a:r>
          </a:p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}</a:t>
            </a:r>
            <a:endParaRPr lang="el-GR" altLang="en-US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6578600" y="3997325"/>
            <a:ext cx="2057400" cy="2476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578600" y="4284663"/>
            <a:ext cx="2057400" cy="2651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588125" y="4508500"/>
            <a:ext cx="2057400" cy="2825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Stink-Pe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2708275"/>
            <a:ext cx="804863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Cloud Callout 38"/>
          <p:cNvSpPr/>
          <p:nvPr/>
        </p:nvSpPr>
        <p:spPr>
          <a:xfrm>
            <a:off x="7667625" y="5084763"/>
            <a:ext cx="1081088" cy="720725"/>
          </a:xfrm>
          <a:prstGeom prst="cloudCallout">
            <a:avLst>
              <a:gd name="adj1" fmla="val -151949"/>
              <a:gd name="adj2" fmla="val -38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/>
              <a:t>envies 4 members</a:t>
            </a:r>
            <a:endParaRPr lang="el-GR" sz="1400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6588125" y="4797425"/>
            <a:ext cx="2057400" cy="2809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4" grpId="0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0" y="990600"/>
            <a:ext cx="76200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601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State Checking</a:t>
            </a:r>
            <a:endParaRPr lang="el-GR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179388" y="1052513"/>
            <a:ext cx="89646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/>
              <a:t>State Checking manifests itself as conditional statements that select an execution path based on the state of an object</a:t>
            </a:r>
            <a:endParaRPr lang="el-GR" altLang="en-US" sz="2400"/>
          </a:p>
        </p:txBody>
      </p:sp>
      <p:grpSp>
        <p:nvGrpSpPr>
          <p:cNvPr id="2" name="12 - Ομάδα"/>
          <p:cNvGrpSpPr/>
          <p:nvPr/>
        </p:nvGrpSpPr>
        <p:grpSpPr>
          <a:xfrm>
            <a:off x="5791200" y="2057400"/>
            <a:ext cx="1357322" cy="1214446"/>
            <a:chOff x="5000628" y="2143116"/>
            <a:chExt cx="2786082" cy="171451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3" name="6 - Ορθογώνιο"/>
            <p:cNvSpPr/>
            <p:nvPr/>
          </p:nvSpPr>
          <p:spPr>
            <a:xfrm>
              <a:off x="5000628" y="2143116"/>
              <a:ext cx="2786082" cy="171451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10 - Ορθογώνιο"/>
            <p:cNvSpPr/>
            <p:nvPr/>
          </p:nvSpPr>
          <p:spPr>
            <a:xfrm>
              <a:off x="5000628" y="2143116"/>
              <a:ext cx="2786082" cy="50006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i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Type</a:t>
              </a:r>
              <a:endParaRPr lang="el-GR" i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5" name="11 - Ορθογώνιο"/>
            <p:cNvSpPr/>
            <p:nvPr/>
          </p:nvSpPr>
          <p:spPr>
            <a:xfrm>
              <a:off x="5000628" y="2949945"/>
              <a:ext cx="2786082" cy="9076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i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+method()</a:t>
              </a:r>
              <a:endParaRPr lang="el-GR" i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33 - Ομάδα"/>
          <p:cNvGrpSpPr/>
          <p:nvPr/>
        </p:nvGrpSpPr>
        <p:grpSpPr>
          <a:xfrm>
            <a:off x="6729418" y="4343416"/>
            <a:ext cx="1571636" cy="1500199"/>
            <a:chOff x="5000628" y="2129672"/>
            <a:chExt cx="2786082" cy="172795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7" name="34 - Ορθογώνιο"/>
            <p:cNvSpPr/>
            <p:nvPr/>
          </p:nvSpPr>
          <p:spPr>
            <a:xfrm>
              <a:off x="5000628" y="2143116"/>
              <a:ext cx="2786082" cy="1714512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" name="35 - Ορθογώνιο"/>
            <p:cNvSpPr/>
            <p:nvPr/>
          </p:nvSpPr>
          <p:spPr>
            <a:xfrm>
              <a:off x="5000628" y="2129672"/>
              <a:ext cx="2786082" cy="50006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StateB</a:t>
              </a:r>
              <a:endParaRPr lang="el-GR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36 - Ορθογώνιο"/>
            <p:cNvSpPr/>
            <p:nvPr/>
          </p:nvSpPr>
          <p:spPr>
            <a:xfrm>
              <a:off x="5000628" y="2787942"/>
              <a:ext cx="2786082" cy="106968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+method() {</a:t>
              </a:r>
            </a:p>
            <a:p>
              <a:pPr>
                <a:defRPr/>
              </a:pP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defRPr/>
              </a:pP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}</a:t>
              </a:r>
              <a:endParaRPr lang="el-GR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" name="63 - Ομάδα"/>
          <p:cNvGrpSpPr/>
          <p:nvPr/>
        </p:nvGrpSpPr>
        <p:grpSpPr>
          <a:xfrm>
            <a:off x="4667240" y="4352940"/>
            <a:ext cx="1571636" cy="1500199"/>
            <a:chOff x="5000628" y="2129672"/>
            <a:chExt cx="2786082" cy="172795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1" name="64 - Ορθογώνιο"/>
            <p:cNvSpPr/>
            <p:nvPr/>
          </p:nvSpPr>
          <p:spPr>
            <a:xfrm>
              <a:off x="5000628" y="2143116"/>
              <a:ext cx="2786082" cy="1714512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65 - Ορθογώνιο"/>
            <p:cNvSpPr/>
            <p:nvPr/>
          </p:nvSpPr>
          <p:spPr>
            <a:xfrm>
              <a:off x="5000628" y="2129672"/>
              <a:ext cx="2786082" cy="50006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StateA</a:t>
              </a:r>
              <a:endParaRPr lang="el-GR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3" name="66 - Ορθογώνιο"/>
            <p:cNvSpPr/>
            <p:nvPr/>
          </p:nvSpPr>
          <p:spPr>
            <a:xfrm>
              <a:off x="5000628" y="2787942"/>
              <a:ext cx="2786082" cy="106968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+method() {</a:t>
              </a:r>
            </a:p>
            <a:p>
              <a:pPr>
                <a:defRPr/>
              </a:pPr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defRPr/>
              </a:pPr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}</a:t>
              </a:r>
              <a:endParaRPr lang="el-GR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" name="22 - Ομάδα"/>
          <p:cNvGrpSpPr/>
          <p:nvPr/>
        </p:nvGrpSpPr>
        <p:grpSpPr>
          <a:xfrm>
            <a:off x="800064" y="1995487"/>
            <a:ext cx="2500330" cy="3929090"/>
            <a:chOff x="4929190" y="2786058"/>
            <a:chExt cx="3786214" cy="385765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grpSp>
          <p:nvGrpSpPr>
            <p:cNvPr id="6" name="17 - Ομάδα"/>
            <p:cNvGrpSpPr/>
            <p:nvPr/>
          </p:nvGrpSpPr>
          <p:grpSpPr>
            <a:xfrm>
              <a:off x="4929190" y="2786058"/>
              <a:ext cx="3786214" cy="3857652"/>
              <a:chOff x="5000628" y="2143116"/>
              <a:chExt cx="2786082" cy="1714512"/>
            </a:xfrm>
          </p:grpSpPr>
          <p:sp>
            <p:nvSpPr>
              <p:cNvPr id="147" name="18 - Ορθογώνιο"/>
              <p:cNvSpPr/>
              <p:nvPr/>
            </p:nvSpPr>
            <p:spPr>
              <a:xfrm>
                <a:off x="5000628" y="2143116"/>
                <a:ext cx="2786082" cy="1714512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8" name="19 - Ορθογώνιο"/>
              <p:cNvSpPr/>
              <p:nvPr/>
            </p:nvSpPr>
            <p:spPr>
              <a:xfrm>
                <a:off x="5000628" y="2143116"/>
                <a:ext cx="2786082" cy="17736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Context</a:t>
                </a:r>
                <a:endParaRPr lang="el-GR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9" name="20 - Ορθογώνιο"/>
              <p:cNvSpPr/>
              <p:nvPr/>
            </p:nvSpPr>
            <p:spPr>
              <a:xfrm>
                <a:off x="5000628" y="2735402"/>
                <a:ext cx="2786082" cy="112222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lvl="1" indent="-324000">
                  <a:defRPr/>
                </a:pPr>
                <a:r>
                  <a:rPr lang="en-US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method() {</a:t>
                </a:r>
              </a:p>
              <a:p>
                <a:pPr lvl="1" indent="-108000">
                  <a:defRPr/>
                </a:pPr>
                <a:endPara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1" indent="-108000">
                  <a:defRPr/>
                </a:pPr>
                <a:endPara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1" indent="-108000">
                  <a:defRPr/>
                </a:pPr>
                <a:endPara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1" indent="-108000">
                  <a:defRPr/>
                </a:pPr>
                <a:endPara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1" indent="-108000">
                  <a:defRPr/>
                </a:pPr>
                <a:endPara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1" indent="-108000">
                  <a:defRPr/>
                </a:pPr>
                <a:endPara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1" indent="-108000">
                  <a:defRPr/>
                </a:pPr>
                <a:endPara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1" indent="-108000">
                  <a:defRPr/>
                </a:pPr>
                <a:r>
                  <a:rPr lang="en-US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</a:p>
              <a:p>
                <a:pPr lvl="1" indent="-324000">
                  <a:defRPr/>
                </a:pPr>
                <a:r>
                  <a:rPr lang="en-US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}</a:t>
                </a:r>
              </a:p>
              <a:p>
                <a:pPr>
                  <a:defRPr/>
                </a:pPr>
                <a:endParaRPr lang="el-GR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46" name="21 - Ορθογώνιο"/>
            <p:cNvSpPr/>
            <p:nvPr/>
          </p:nvSpPr>
          <p:spPr>
            <a:xfrm>
              <a:off x="4929190" y="3185126"/>
              <a:ext cx="3786214" cy="93357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en-US" b="1" dirty="0">
                  <a:solidFill>
                    <a:srgbClr val="0070C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type </a:t>
              </a:r>
              <a:r>
                <a:rPr lang="en-US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lang="en-US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int</a:t>
              </a:r>
              <a:endPara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defRPr/>
              </a:pPr>
              <a:r>
                <a:rPr lang="en-US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en-US" b="1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STATE_A</a:t>
              </a:r>
              <a:r>
                <a:rPr lang="en-US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: </a:t>
              </a:r>
              <a:r>
                <a:rPr lang="en-US" u="sng" dirty="0" err="1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int</a:t>
              </a:r>
              <a:r>
                <a:rPr lang="en-US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= 1 </a:t>
              </a:r>
            </a:p>
            <a:p>
              <a:pPr>
                <a:defRPr/>
              </a:pPr>
              <a:r>
                <a:rPr lang="en-US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en-US" b="1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STATE_B</a:t>
              </a:r>
              <a:r>
                <a:rPr lang="en-US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: </a:t>
              </a:r>
              <a:r>
                <a:rPr lang="en-US" u="sng" dirty="0" err="1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int</a:t>
              </a:r>
              <a:r>
                <a:rPr lang="en-US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= 2</a:t>
              </a:r>
            </a:p>
            <a:p>
              <a:pPr>
                <a:defRPr/>
              </a:pPr>
              <a:endParaRPr lang="el-GR" i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0" name="58 - TextBox"/>
          <p:cNvSpPr txBox="1">
            <a:spLocks noChangeArrowheads="1"/>
          </p:cNvSpPr>
          <p:nvPr/>
        </p:nvSpPr>
        <p:spPr bwMode="auto">
          <a:xfrm>
            <a:off x="1228725" y="4138613"/>
            <a:ext cx="1500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eaLnBrk="1" hangingPunct="1"/>
            <a:r>
              <a:rPr lang="en-US" altLang="en-US" sz="160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40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en-US" sz="1600">
                <a:latin typeface="Tahoma" pitchFamily="34" charset="0"/>
                <a:cs typeface="Tahoma" pitchFamily="34" charset="0"/>
              </a:rPr>
              <a:t>doStateA();</a:t>
            </a:r>
          </a:p>
        </p:txBody>
      </p:sp>
      <p:sp>
        <p:nvSpPr>
          <p:cNvPr id="151" name="92 - TextBox"/>
          <p:cNvSpPr txBox="1"/>
          <p:nvPr/>
        </p:nvSpPr>
        <p:spPr>
          <a:xfrm>
            <a:off x="871538" y="3638550"/>
            <a:ext cx="1928812" cy="19700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lvl="1" indent="-108000">
              <a:defRPr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switch(</a:t>
            </a:r>
            <a:r>
              <a:rPr lang="en-US" sz="16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type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) {</a:t>
            </a:r>
          </a:p>
          <a:p>
            <a:pPr lvl="1" indent="-108000">
              <a:defRPr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case </a:t>
            </a:r>
            <a:r>
              <a:rPr lang="en-US" sz="1600" b="1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STATE_A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lvl="1" indent="-108000">
              <a:defRPr/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indent="-396000">
              <a:defRPr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break;</a:t>
            </a:r>
          </a:p>
          <a:p>
            <a:pPr lvl="1" indent="-108000">
              <a:defRPr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case </a:t>
            </a:r>
            <a:r>
              <a:rPr lang="en-US" sz="1600" b="1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STATE_B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lvl="1" indent="-108000">
              <a:defRPr/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indent="-396000">
              <a:defRPr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break;</a:t>
            </a:r>
          </a:p>
          <a:p>
            <a:pPr lvl="1" indent="-108000">
              <a:defRPr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}	</a:t>
            </a:r>
            <a:endParaRPr lang="el-GR" dirty="0"/>
          </a:p>
        </p:txBody>
      </p:sp>
      <p:sp>
        <p:nvSpPr>
          <p:cNvPr id="152" name="59 - TextBox"/>
          <p:cNvSpPr txBox="1">
            <a:spLocks noChangeArrowheads="1"/>
          </p:cNvSpPr>
          <p:nvPr/>
        </p:nvSpPr>
        <p:spPr bwMode="auto">
          <a:xfrm>
            <a:off x="1228725" y="4852988"/>
            <a:ext cx="1500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eaLnBrk="1" hangingPunct="1"/>
            <a:r>
              <a:rPr lang="en-US" altLang="en-US" sz="160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40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en-US" sz="1600">
                <a:latin typeface="Tahoma" pitchFamily="34" charset="0"/>
                <a:cs typeface="Tahoma" pitchFamily="34" charset="0"/>
              </a:rPr>
              <a:t>doStateB();</a:t>
            </a:r>
          </a:p>
        </p:txBody>
      </p:sp>
      <p:grpSp>
        <p:nvGrpSpPr>
          <p:cNvPr id="7" name="102 - Ομάδα"/>
          <p:cNvGrpSpPr/>
          <p:nvPr/>
        </p:nvGrpSpPr>
        <p:grpSpPr>
          <a:xfrm>
            <a:off x="3300394" y="2402090"/>
            <a:ext cx="2500330" cy="309365"/>
            <a:chOff x="3000364" y="978083"/>
            <a:chExt cx="2500330" cy="30936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cxnSp>
          <p:nvCxnSpPr>
            <p:cNvPr id="154" name="99 - Ευθύγραμμο βέλος σύνδεσης"/>
            <p:cNvCxnSpPr/>
            <p:nvPr/>
          </p:nvCxnSpPr>
          <p:spPr>
            <a:xfrm>
              <a:off x="3000364" y="1285860"/>
              <a:ext cx="250033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101 - TextBox"/>
            <p:cNvSpPr txBox="1"/>
            <p:nvPr/>
          </p:nvSpPr>
          <p:spPr>
            <a:xfrm>
              <a:off x="4786314" y="978083"/>
              <a:ext cx="642942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0070C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type</a:t>
              </a:r>
              <a:endParaRPr lang="el-GR" sz="1400" b="1" dirty="0"/>
            </a:p>
          </p:txBody>
        </p:sp>
      </p:grpSp>
      <p:cxnSp>
        <p:nvCxnSpPr>
          <p:cNvPr id="156" name="89 - Ευθύγραμμο βέλος σύνδεσης"/>
          <p:cNvCxnSpPr/>
          <p:nvPr/>
        </p:nvCxnSpPr>
        <p:spPr>
          <a:xfrm flipV="1">
            <a:off x="2381250" y="2951163"/>
            <a:ext cx="3409950" cy="8207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95 - Ευθύγραμμο βέλος σύνδεσης"/>
          <p:cNvCxnSpPr/>
          <p:nvPr/>
        </p:nvCxnSpPr>
        <p:spPr>
          <a:xfrm>
            <a:off x="2595563" y="4057650"/>
            <a:ext cx="2071687" cy="512763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100 - Ευθύγραμμο βέλος σύνδεσης"/>
          <p:cNvCxnSpPr/>
          <p:nvPr/>
        </p:nvCxnSpPr>
        <p:spPr>
          <a:xfrm>
            <a:off x="2595563" y="4772025"/>
            <a:ext cx="4143375" cy="28575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43 - Ομάδα"/>
          <p:cNvGrpSpPr/>
          <p:nvPr/>
        </p:nvGrpSpPr>
        <p:grpSpPr>
          <a:xfrm>
            <a:off x="801402" y="1996102"/>
            <a:ext cx="2500330" cy="3929090"/>
            <a:chOff x="4929190" y="2786058"/>
            <a:chExt cx="3786214" cy="385765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grpSp>
          <p:nvGrpSpPr>
            <p:cNvPr id="9" name="17 - Ομάδα"/>
            <p:cNvGrpSpPr/>
            <p:nvPr/>
          </p:nvGrpSpPr>
          <p:grpSpPr>
            <a:xfrm>
              <a:off x="4929190" y="2786058"/>
              <a:ext cx="3786214" cy="3857652"/>
              <a:chOff x="5000628" y="2143116"/>
              <a:chExt cx="2786082" cy="1714512"/>
            </a:xfrm>
          </p:grpSpPr>
          <p:sp>
            <p:nvSpPr>
              <p:cNvPr id="162" name="46 - Ορθογώνιο"/>
              <p:cNvSpPr/>
              <p:nvPr/>
            </p:nvSpPr>
            <p:spPr>
              <a:xfrm>
                <a:off x="5000628" y="2143116"/>
                <a:ext cx="2786082" cy="1714512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US" sz="1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3" name="48 - Ορθογώνιο"/>
              <p:cNvSpPr/>
              <p:nvPr/>
            </p:nvSpPr>
            <p:spPr>
              <a:xfrm>
                <a:off x="5000628" y="2143116"/>
                <a:ext cx="2786082" cy="17736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Context</a:t>
                </a:r>
                <a:endParaRPr lang="el-GR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4" name="49 - Ορθογώνιο"/>
              <p:cNvSpPr/>
              <p:nvPr/>
            </p:nvSpPr>
            <p:spPr>
              <a:xfrm>
                <a:off x="5000628" y="2735402"/>
                <a:ext cx="2786082" cy="112222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lvl="1" indent="-324000">
                  <a:defRPr/>
                </a:pPr>
                <a:r>
                  <a:rPr lang="en-US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method() {</a:t>
                </a:r>
              </a:p>
              <a:p>
                <a:pPr lvl="1" indent="-108000">
                  <a:defRPr/>
                </a:pPr>
                <a:r>
                  <a:rPr lang="en-US" sz="1600" b="1" dirty="0" err="1">
                    <a:solidFill>
                      <a:srgbClr val="0070C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type</a:t>
                </a:r>
                <a:r>
                  <a:rPr lang="en-US" sz="16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.method</a:t>
                </a:r>
                <a:r>
                  <a:rPr lang="en-US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();	</a:t>
                </a:r>
              </a:p>
              <a:p>
                <a:pPr lvl="1" indent="-324000">
                  <a:defRPr/>
                </a:pPr>
                <a:r>
                  <a:rPr lang="en-US" sz="1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}</a:t>
                </a:r>
              </a:p>
              <a:p>
                <a:pPr>
                  <a:defRPr/>
                </a:pPr>
                <a:endParaRPr lang="el-GR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61" name="45 - Ορθογώνιο"/>
            <p:cNvSpPr/>
            <p:nvPr/>
          </p:nvSpPr>
          <p:spPr>
            <a:xfrm>
              <a:off x="4929190" y="3185126"/>
              <a:ext cx="3786214" cy="93357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type </a:t>
              </a:r>
              <a:r>
                <a:rPr lang="en-US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lang="en-US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int</a:t>
              </a:r>
              <a:endPara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defRPr/>
              </a:pPr>
              <a:r>
                <a:rPr lang="en-US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en-US" b="1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STATE_A</a:t>
              </a:r>
              <a:r>
                <a:rPr lang="en-US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: </a:t>
              </a:r>
              <a:r>
                <a:rPr lang="en-US" u="sng" dirty="0" err="1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int</a:t>
              </a:r>
              <a:r>
                <a:rPr lang="en-US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= 1 </a:t>
              </a:r>
            </a:p>
            <a:p>
              <a:pPr>
                <a:defRPr/>
              </a:pPr>
              <a:r>
                <a:rPr lang="en-US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en-US" b="1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b="1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STATE_B</a:t>
              </a:r>
              <a:r>
                <a:rPr lang="en-US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: </a:t>
              </a:r>
              <a:r>
                <a:rPr lang="en-US" u="sng" dirty="0" err="1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int</a:t>
              </a:r>
              <a:r>
                <a:rPr lang="en-US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= 2</a:t>
              </a:r>
            </a:p>
            <a:p>
              <a:pPr>
                <a:defRPr/>
              </a:pPr>
              <a:endParaRPr lang="el-GR" i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5453063" y="3276600"/>
            <a:ext cx="1176337" cy="1076325"/>
            <a:chOff x="5453058" y="3276600"/>
            <a:chExt cx="1176342" cy="1076340"/>
          </a:xfrm>
        </p:grpSpPr>
        <p:sp>
          <p:nvSpPr>
            <p:cNvPr id="166" name="Isosceles Triangle 165"/>
            <p:cNvSpPr/>
            <p:nvPr/>
          </p:nvSpPr>
          <p:spPr>
            <a:xfrm>
              <a:off x="6324599" y="3276600"/>
              <a:ext cx="304801" cy="22860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7" name="Elbow Connector 166"/>
            <p:cNvCxnSpPr>
              <a:stCxn id="142" idx="0"/>
              <a:endCxn id="166" idx="3"/>
            </p:cNvCxnSpPr>
            <p:nvPr/>
          </p:nvCxnSpPr>
          <p:spPr>
            <a:xfrm rot="5400000" flipH="1" flipV="1">
              <a:off x="5541160" y="3417101"/>
              <a:ext cx="847737" cy="1023941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8" name="Elbow Connector 167"/>
          <p:cNvCxnSpPr>
            <a:stCxn id="138" idx="0"/>
            <a:endCxn id="166" idx="3"/>
          </p:cNvCxnSpPr>
          <p:nvPr/>
        </p:nvCxnSpPr>
        <p:spPr>
          <a:xfrm rot="16200000" flipV="1">
            <a:off x="6577013" y="3405187"/>
            <a:ext cx="838200" cy="1038225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38732 0.1703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85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0.6158 0.0662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1" grpId="0"/>
      <p:bldP spid="1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0" y="990600"/>
            <a:ext cx="76200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765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What to look for</a:t>
            </a:r>
            <a:endParaRPr lang="el-GR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0825" y="1268413"/>
            <a:ext cx="8713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en-US" sz="2400" i="1">
                <a:solidFill>
                  <a:srgbClr val="FF0000"/>
                </a:solidFill>
              </a:rPr>
              <a:t>State Checking</a:t>
            </a:r>
            <a:r>
              <a:rPr lang="en-US" altLang="en-US" sz="2400"/>
              <a:t>: implies a missed opportunity for polymorphism</a:t>
            </a:r>
            <a:endParaRPr lang="el-GR" altLang="en-US" sz="240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1188" y="2349500"/>
            <a:ext cx="33845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Courier New" pitchFamily="49" charset="0"/>
                <a:cs typeface="Courier New" pitchFamily="49" charset="0"/>
              </a:rPr>
              <a:t>if (state == StateA) {</a:t>
            </a:r>
          </a:p>
          <a:p>
            <a:pPr eaLnBrk="1" hangingPunct="1"/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  . . .</a:t>
            </a:r>
          </a:p>
          <a:p>
            <a:pPr eaLnBrk="1" hangingPunct="1"/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  . . .</a:t>
            </a:r>
          </a:p>
          <a:p>
            <a:pPr eaLnBrk="1" hangingPunct="1"/>
            <a:r>
              <a:rPr lang="en-US" altLang="en-US" sz="16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/>
            <a:r>
              <a:rPr lang="en-US" altLang="en-US" sz="1600">
                <a:latin typeface="Courier New" pitchFamily="49" charset="0"/>
                <a:cs typeface="Courier New" pitchFamily="49" charset="0"/>
              </a:rPr>
              <a:t>else if (state == StateB) {</a:t>
            </a:r>
          </a:p>
          <a:p>
            <a:pPr eaLnBrk="1" hangingPunct="1"/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 . . .</a:t>
            </a:r>
          </a:p>
          <a:p>
            <a:pPr eaLnBrk="1" hangingPunct="1"/>
            <a:r>
              <a:rPr lang="en-US" altLang="en-US" sz="1600">
                <a:latin typeface="Courier New" pitchFamily="49" charset="0"/>
                <a:cs typeface="Courier New" pitchFamily="49" charset="0"/>
              </a:rPr>
              <a:t>   . . .</a:t>
            </a:r>
          </a:p>
          <a:p>
            <a:pPr eaLnBrk="1" hangingPunct="1"/>
            <a:r>
              <a:rPr lang="en-US" altLang="en-US" sz="16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4787900" y="2205038"/>
            <a:ext cx="2808288" cy="2435225"/>
            <a:chOff x="4788024" y="2204864"/>
            <a:chExt cx="2808312" cy="2434950"/>
          </a:xfrm>
        </p:grpSpPr>
        <p:grpSp>
          <p:nvGrpSpPr>
            <p:cNvPr id="3" name="63 - Ομάδα"/>
            <p:cNvGrpSpPr/>
            <p:nvPr/>
          </p:nvGrpSpPr>
          <p:grpSpPr>
            <a:xfrm>
              <a:off x="6300192" y="2204864"/>
              <a:ext cx="1296144" cy="850774"/>
              <a:chOff x="5000628" y="2129672"/>
              <a:chExt cx="2786082" cy="1727957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64 - Ορθογώνιο"/>
              <p:cNvSpPr/>
              <p:nvPr/>
            </p:nvSpPr>
            <p:spPr>
              <a:xfrm>
                <a:off x="5000628" y="2143116"/>
                <a:ext cx="2786082" cy="1714512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US" sz="16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65 - Ορθογώνιο"/>
              <p:cNvSpPr/>
              <p:nvPr/>
            </p:nvSpPr>
            <p:spPr>
              <a:xfrm>
                <a:off x="5000628" y="2129672"/>
                <a:ext cx="2786082" cy="500067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State</a:t>
                </a:r>
                <a:endParaRPr lang="el-GR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66 - Ορθογώνιο"/>
              <p:cNvSpPr/>
              <p:nvPr/>
            </p:nvSpPr>
            <p:spPr>
              <a:xfrm>
                <a:off x="5000628" y="2820854"/>
                <a:ext cx="2786082" cy="1036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l-GR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63 - Ομάδα"/>
            <p:cNvGrpSpPr/>
            <p:nvPr/>
          </p:nvGrpSpPr>
          <p:grpSpPr>
            <a:xfrm>
              <a:off x="4788024" y="3789040"/>
              <a:ext cx="1296144" cy="850774"/>
              <a:chOff x="5000628" y="2129672"/>
              <a:chExt cx="2786082" cy="1727957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64 - Ορθογώνιο"/>
              <p:cNvSpPr/>
              <p:nvPr/>
            </p:nvSpPr>
            <p:spPr>
              <a:xfrm>
                <a:off x="5000628" y="2143116"/>
                <a:ext cx="2786082" cy="1714512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US" sz="16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65 - Ορθογώνιο"/>
              <p:cNvSpPr/>
              <p:nvPr/>
            </p:nvSpPr>
            <p:spPr>
              <a:xfrm>
                <a:off x="5000628" y="2129672"/>
                <a:ext cx="2786082" cy="500067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StateA</a:t>
                </a:r>
                <a:endParaRPr lang="el-GR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66 - Ορθογώνιο"/>
              <p:cNvSpPr/>
              <p:nvPr/>
            </p:nvSpPr>
            <p:spPr>
              <a:xfrm>
                <a:off x="5000628" y="2820854"/>
                <a:ext cx="2786082" cy="1036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l-GR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5" name="63 - Ομάδα"/>
            <p:cNvGrpSpPr/>
            <p:nvPr/>
          </p:nvGrpSpPr>
          <p:grpSpPr>
            <a:xfrm>
              <a:off x="6300192" y="3789040"/>
              <a:ext cx="1296144" cy="850774"/>
              <a:chOff x="5000628" y="2129672"/>
              <a:chExt cx="2786082" cy="1727957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64 - Ορθογώνιο"/>
              <p:cNvSpPr/>
              <p:nvPr/>
            </p:nvSpPr>
            <p:spPr>
              <a:xfrm>
                <a:off x="5000628" y="2143116"/>
                <a:ext cx="2786082" cy="1714512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US" sz="16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65 - Ορθογώνιο"/>
              <p:cNvSpPr/>
              <p:nvPr/>
            </p:nvSpPr>
            <p:spPr>
              <a:xfrm>
                <a:off x="5000628" y="2129672"/>
                <a:ext cx="2786082" cy="500067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StateB</a:t>
                </a:r>
                <a:endParaRPr lang="el-GR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66 - Ορθογώνιο"/>
              <p:cNvSpPr/>
              <p:nvPr/>
            </p:nvSpPr>
            <p:spPr>
              <a:xfrm>
                <a:off x="5000628" y="2820854"/>
                <a:ext cx="2786082" cy="1036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l-GR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32" name="Straight Connector 31"/>
            <p:cNvCxnSpPr>
              <a:stCxn id="29" idx="0"/>
            </p:cNvCxnSpPr>
            <p:nvPr/>
          </p:nvCxnSpPr>
          <p:spPr>
            <a:xfrm rot="5400000" flipH="1" flipV="1">
              <a:off x="6696246" y="3536627"/>
              <a:ext cx="5047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Isosceles Triangle 32"/>
            <p:cNvSpPr/>
            <p:nvPr/>
          </p:nvSpPr>
          <p:spPr>
            <a:xfrm>
              <a:off x="6840680" y="3068366"/>
              <a:ext cx="215902" cy="215876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cxnSp>
          <p:nvCxnSpPr>
            <p:cNvPr id="36" name="Straight Connector 35"/>
            <p:cNvCxnSpPr>
              <a:stCxn id="25" idx="0"/>
            </p:cNvCxnSpPr>
            <p:nvPr/>
          </p:nvCxnSpPr>
          <p:spPr>
            <a:xfrm rot="5400000" flipH="1" flipV="1">
              <a:off x="5292077" y="3645357"/>
              <a:ext cx="28730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435730" y="3501705"/>
              <a:ext cx="15129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11188" y="4581525"/>
            <a:ext cx="457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else if (state == StateC) {</a:t>
            </a:r>
          </a:p>
          <a:p>
            <a:pPr eaLnBrk="1" hangingPunct="1"/>
            <a:r>
              <a:rPr lang="en-US" altLang="en-US" sz="16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. . .</a:t>
            </a:r>
          </a:p>
          <a:p>
            <a:pPr eaLnBrk="1" hangingPunct="1"/>
            <a:r>
              <a:rPr lang="en-US" altLang="en-US" sz="16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. . .</a:t>
            </a:r>
          </a:p>
          <a:p>
            <a:pPr eaLnBrk="1" hangingPunct="1"/>
            <a:r>
              <a:rPr lang="en-US" altLang="en-US" sz="16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79388" y="4941888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70C0"/>
                </a:solidFill>
              </a:rPr>
              <a:t>+</a:t>
            </a:r>
            <a:endParaRPr lang="el-GR" altLang="en-US" b="1">
              <a:solidFill>
                <a:srgbClr val="0070C0"/>
              </a:solidFill>
            </a:endParaRPr>
          </a:p>
        </p:txBody>
      </p:sp>
      <p:grpSp>
        <p:nvGrpSpPr>
          <p:cNvPr id="6" name="Group 95"/>
          <p:cNvGrpSpPr>
            <a:grpSpLocks/>
          </p:cNvGrpSpPr>
          <p:nvPr/>
        </p:nvGrpSpPr>
        <p:grpSpPr bwMode="auto">
          <a:xfrm>
            <a:off x="6911975" y="3500438"/>
            <a:ext cx="2232025" cy="1139825"/>
            <a:chOff x="6912000" y="3501008"/>
            <a:chExt cx="2232000" cy="1138806"/>
          </a:xfrm>
        </p:grpSpPr>
        <p:grpSp>
          <p:nvGrpSpPr>
            <p:cNvPr id="21525" name="Group 71"/>
            <p:cNvGrpSpPr>
              <a:grpSpLocks/>
            </p:cNvGrpSpPr>
            <p:nvPr/>
          </p:nvGrpSpPr>
          <p:grpSpPr bwMode="auto">
            <a:xfrm>
              <a:off x="6912000" y="3501008"/>
              <a:ext cx="2232000" cy="1138806"/>
              <a:chOff x="6912000" y="3501008"/>
              <a:chExt cx="2232000" cy="1138806"/>
            </a:xfrm>
          </p:grpSpPr>
          <p:grpSp>
            <p:nvGrpSpPr>
              <p:cNvPr id="8" name="63 - Ομάδα"/>
              <p:cNvGrpSpPr/>
              <p:nvPr/>
            </p:nvGrpSpPr>
            <p:grpSpPr>
              <a:xfrm>
                <a:off x="7847856" y="3789040"/>
                <a:ext cx="1296144" cy="850774"/>
                <a:chOff x="5000628" y="2129672"/>
                <a:chExt cx="2786082" cy="1727957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64 - Ορθογώνιο"/>
                <p:cNvSpPr/>
                <p:nvPr/>
              </p:nvSpPr>
              <p:spPr>
                <a:xfrm>
                  <a:off x="5000628" y="2143116"/>
                  <a:ext cx="2786082" cy="1714512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 sz="16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65 - Ορθογώνιο"/>
                <p:cNvSpPr/>
                <p:nvPr/>
              </p:nvSpPr>
              <p:spPr>
                <a:xfrm>
                  <a:off x="5000628" y="2129672"/>
                  <a:ext cx="2786082" cy="500067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StateC</a:t>
                  </a:r>
                  <a:endParaRPr lang="el-GR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66 - Ορθογώνιο"/>
                <p:cNvSpPr/>
                <p:nvPr/>
              </p:nvSpPr>
              <p:spPr>
                <a:xfrm>
                  <a:off x="5000628" y="2820854"/>
                  <a:ext cx="2786082" cy="1036775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l-GR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cxnSp>
            <p:nvCxnSpPr>
              <p:cNvPr id="50" name="Straight Connector 49"/>
              <p:cNvCxnSpPr/>
              <p:nvPr/>
            </p:nvCxnSpPr>
            <p:spPr>
              <a:xfrm>
                <a:off x="6912000" y="3501008"/>
                <a:ext cx="158430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Freeform 70"/>
            <p:cNvSpPr/>
            <p:nvPr/>
          </p:nvSpPr>
          <p:spPr>
            <a:xfrm>
              <a:off x="8496307" y="3504180"/>
              <a:ext cx="0" cy="280736"/>
            </a:xfrm>
            <a:custGeom>
              <a:avLst/>
              <a:gdLst>
                <a:gd name="connsiteX0" fmla="*/ 0 w 0"/>
                <a:gd name="connsiteY0" fmla="*/ 0 h 281635"/>
                <a:gd name="connsiteX1" fmla="*/ 0 w 0"/>
                <a:gd name="connsiteY1" fmla="*/ 281635 h 281635"/>
                <a:gd name="connsiteX2" fmla="*/ 0 w 0"/>
                <a:gd name="connsiteY2" fmla="*/ 281635 h 281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81635">
                  <a:moveTo>
                    <a:pt x="0" y="0"/>
                  </a:moveTo>
                  <a:lnTo>
                    <a:pt x="0" y="281635"/>
                  </a:lnTo>
                  <a:lnTo>
                    <a:pt x="0" y="281635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1692275" y="4724400"/>
            <a:ext cx="2592388" cy="831850"/>
            <a:chOff x="2123728" y="5229200"/>
            <a:chExt cx="2592288" cy="830997"/>
          </a:xfrm>
        </p:grpSpPr>
        <p:sp>
          <p:nvSpPr>
            <p:cNvPr id="21522" name="TextBox 73"/>
            <p:cNvSpPr txBox="1">
              <a:spLocks noChangeArrowheads="1"/>
            </p:cNvSpPr>
            <p:nvPr/>
          </p:nvSpPr>
          <p:spPr bwMode="auto">
            <a:xfrm>
              <a:off x="2411760" y="5229200"/>
              <a:ext cx="100811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. . .</a:t>
              </a:r>
            </a:p>
            <a:p>
              <a:pPr eaLnBrk="1" hangingPunct="1"/>
              <a:r>
                <a:rPr lang="en-US" altLang="en-US" sz="1600" b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. . .</a:t>
              </a:r>
            </a:p>
            <a:p>
              <a:pPr eaLnBrk="1" hangingPunct="1"/>
              <a:r>
                <a:rPr lang="en-US" altLang="en-US" sz="1600" b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. . .</a:t>
              </a:r>
              <a:endParaRPr lang="el-GR" altLang="en-US" sz="16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1523" name="TextBox 74"/>
            <p:cNvSpPr txBox="1">
              <a:spLocks noChangeArrowheads="1"/>
            </p:cNvSpPr>
            <p:nvPr/>
          </p:nvSpPr>
          <p:spPr bwMode="auto">
            <a:xfrm>
              <a:off x="2123728" y="5445224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+</a:t>
              </a:r>
              <a:endParaRPr lang="el-GR" altLang="en-US" b="1">
                <a:solidFill>
                  <a:srgbClr val="FF0000"/>
                </a:solidFill>
              </a:endParaRPr>
            </a:p>
          </p:txBody>
        </p:sp>
        <p:sp>
          <p:nvSpPr>
            <p:cNvPr id="21524" name="TextBox 75"/>
            <p:cNvSpPr txBox="1">
              <a:spLocks noChangeArrowheads="1"/>
            </p:cNvSpPr>
            <p:nvPr/>
          </p:nvSpPr>
          <p:spPr bwMode="auto">
            <a:xfrm>
              <a:off x="3203848" y="5373216"/>
              <a:ext cx="151216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(additional statements)</a:t>
              </a:r>
              <a:endParaRPr lang="el-GR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7885113" y="4005263"/>
            <a:ext cx="574675" cy="933450"/>
            <a:chOff x="6732240" y="5589240"/>
            <a:chExt cx="576064" cy="934363"/>
          </a:xfrm>
        </p:grpSpPr>
        <p:sp>
          <p:nvSpPr>
            <p:cNvPr id="21519" name="TextBox 77"/>
            <p:cNvSpPr txBox="1">
              <a:spLocks noChangeArrowheads="1"/>
            </p:cNvSpPr>
            <p:nvPr/>
          </p:nvSpPr>
          <p:spPr bwMode="auto">
            <a:xfrm>
              <a:off x="6732240" y="5589240"/>
              <a:ext cx="5760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. . .</a:t>
              </a:r>
            </a:p>
            <a:p>
              <a:pPr eaLnBrk="1" hangingPunct="1"/>
              <a:endParaRPr lang="el-GR" altLang="en-US" b="1">
                <a:solidFill>
                  <a:srgbClr val="FF0000"/>
                </a:solidFill>
              </a:endParaRPr>
            </a:p>
          </p:txBody>
        </p:sp>
        <p:sp>
          <p:nvSpPr>
            <p:cNvPr id="21520" name="TextBox 78"/>
            <p:cNvSpPr txBox="1">
              <a:spLocks noChangeArrowheads="1"/>
            </p:cNvSpPr>
            <p:nvPr/>
          </p:nvSpPr>
          <p:spPr bwMode="auto">
            <a:xfrm>
              <a:off x="6732240" y="5733256"/>
              <a:ext cx="5760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. . .</a:t>
              </a:r>
            </a:p>
            <a:p>
              <a:pPr eaLnBrk="1" hangingPunct="1"/>
              <a:endParaRPr lang="el-GR" altLang="en-US" b="1">
                <a:solidFill>
                  <a:srgbClr val="FF0000"/>
                </a:solidFill>
              </a:endParaRPr>
            </a:p>
          </p:txBody>
        </p:sp>
        <p:sp>
          <p:nvSpPr>
            <p:cNvPr id="21521" name="TextBox 79"/>
            <p:cNvSpPr txBox="1">
              <a:spLocks noChangeArrowheads="1"/>
            </p:cNvSpPr>
            <p:nvPr/>
          </p:nvSpPr>
          <p:spPr bwMode="auto">
            <a:xfrm>
              <a:off x="6732240" y="5877272"/>
              <a:ext cx="5760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. . .</a:t>
              </a:r>
            </a:p>
            <a:p>
              <a:pPr eaLnBrk="1" hangingPunct="1"/>
              <a:endParaRPr lang="el-GR" altLang="en-US" b="1">
                <a:solidFill>
                  <a:srgbClr val="FF0000"/>
                </a:solidFill>
              </a:endParaRPr>
            </a:p>
          </p:txBody>
        </p:sp>
      </p:grpSp>
      <p:cxnSp>
        <p:nvCxnSpPr>
          <p:cNvPr id="84" name="Straight Arrow Connector 83"/>
          <p:cNvCxnSpPr/>
          <p:nvPr/>
        </p:nvCxnSpPr>
        <p:spPr>
          <a:xfrm>
            <a:off x="5364163" y="2276475"/>
            <a:ext cx="936625" cy="21590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21" idx="0"/>
          </p:cNvCxnSpPr>
          <p:nvPr/>
        </p:nvCxnSpPr>
        <p:spPr>
          <a:xfrm>
            <a:off x="6084888" y="1773238"/>
            <a:ext cx="863600" cy="43180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 flipV="1">
            <a:off x="7596188" y="2060575"/>
            <a:ext cx="936625" cy="504825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8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0" y="990600"/>
            <a:ext cx="76200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601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State Checking</a:t>
            </a:r>
            <a:endParaRPr lang="el-GR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179388" y="1052513"/>
            <a:ext cx="89646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/>
              <a:t>The intensity of the smell is primarily related to the </a:t>
            </a:r>
            <a:r>
              <a:rPr lang="en-US" altLang="en-US" sz="2400" b="1">
                <a:solidFill>
                  <a:srgbClr val="0070C0"/>
                </a:solidFill>
              </a:rPr>
              <a:t>number of conditional structures</a:t>
            </a:r>
            <a:r>
              <a:rPr lang="en-US" altLang="en-US" sz="2400">
                <a:solidFill>
                  <a:srgbClr val="0070C0"/>
                </a:solidFill>
              </a:rPr>
              <a:t> </a:t>
            </a:r>
            <a:r>
              <a:rPr lang="en-US" altLang="en-US" sz="2400"/>
              <a:t>checking on the same states</a:t>
            </a:r>
            <a:endParaRPr lang="el-GR" altLang="en-US" sz="2400"/>
          </a:p>
        </p:txBody>
      </p:sp>
      <p:grpSp>
        <p:nvGrpSpPr>
          <p:cNvPr id="2" name="43 - Ομάδα"/>
          <p:cNvGrpSpPr/>
          <p:nvPr/>
        </p:nvGrpSpPr>
        <p:grpSpPr>
          <a:xfrm>
            <a:off x="611560" y="2420888"/>
            <a:ext cx="2500330" cy="3395207"/>
            <a:chOff x="4929190" y="2786058"/>
            <a:chExt cx="3786214" cy="333347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grpSp>
          <p:nvGrpSpPr>
            <p:cNvPr id="3" name="17 - Ομάδα"/>
            <p:cNvGrpSpPr/>
            <p:nvPr/>
          </p:nvGrpSpPr>
          <p:grpSpPr>
            <a:xfrm>
              <a:off x="4929190" y="2786058"/>
              <a:ext cx="3786214" cy="3333476"/>
              <a:chOff x="5000628" y="2143116"/>
              <a:chExt cx="2786082" cy="1481545"/>
            </a:xfrm>
          </p:grpSpPr>
          <p:sp>
            <p:nvSpPr>
              <p:cNvPr id="163" name="48 - Ορθογώνιο"/>
              <p:cNvSpPr/>
              <p:nvPr/>
            </p:nvSpPr>
            <p:spPr>
              <a:xfrm>
                <a:off x="5000628" y="2143116"/>
                <a:ext cx="2786082" cy="17736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ClassX</a:t>
                </a:r>
                <a:endParaRPr lang="el-GR" sz="2000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4" name="49 - Ορθογώνιο"/>
              <p:cNvSpPr/>
              <p:nvPr/>
            </p:nvSpPr>
            <p:spPr>
              <a:xfrm>
                <a:off x="5000628" y="2645863"/>
                <a:ext cx="2786082" cy="97879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lvl="1" indent="-324000">
                  <a:defRPr/>
                </a:pPr>
                <a:r>
                  <a:rPr lang="en-US" sz="1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method() {</a:t>
                </a:r>
              </a:p>
              <a:p>
                <a:pPr lvl="1" indent="-108000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switch(</a:t>
                </a:r>
                <a:r>
                  <a:rPr lang="en-US" sz="1400" b="1" dirty="0">
                    <a:solidFill>
                      <a:srgbClr val="0070C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type</a:t>
                </a: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:r>
                  <a:rPr lang="en-US" sz="1400" b="1" dirty="0">
                    <a:solidFill>
                      <a:srgbClr val="0070C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{</a:t>
                </a:r>
              </a:p>
              <a:p>
                <a:pPr lvl="1" indent="-108000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case </a:t>
                </a:r>
                <a:r>
                  <a:rPr lang="en-US" sz="1400" b="1" dirty="0">
                    <a:solidFill>
                      <a:srgbClr val="83C937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STATE_A</a:t>
                </a: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lvl="1" indent="-108000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en-US" sz="14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doStateA</a:t>
                </a: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();</a:t>
                </a:r>
              </a:p>
              <a:p>
                <a:pPr lvl="1" indent="-108000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break;</a:t>
                </a:r>
              </a:p>
              <a:p>
                <a:pPr lvl="1" indent="-108000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case </a:t>
                </a:r>
                <a:r>
                  <a:rPr lang="en-US" sz="1400" b="1" dirty="0">
                    <a:solidFill>
                      <a:srgbClr val="76B53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STATE_B</a:t>
                </a: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lvl="1" indent="-108000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en-US" sz="14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doStateB</a:t>
                </a: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();</a:t>
                </a:r>
              </a:p>
              <a:p>
                <a:pPr lvl="1" indent="-108000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break;</a:t>
                </a:r>
              </a:p>
              <a:p>
                <a:pPr lvl="1" indent="-108000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}	</a:t>
                </a:r>
              </a:p>
              <a:p>
                <a:pPr lvl="1" indent="-324000">
                  <a:defRPr/>
                </a:pPr>
                <a:r>
                  <a:rPr lang="en-US" sz="1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}</a:t>
                </a:r>
              </a:p>
              <a:p>
                <a:pPr>
                  <a:defRPr/>
                </a:pPr>
                <a:endParaRPr lang="el-GR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61" name="45 - Ορθογώνιο"/>
            <p:cNvSpPr/>
            <p:nvPr/>
          </p:nvSpPr>
          <p:spPr>
            <a:xfrm>
              <a:off x="4929190" y="3185126"/>
              <a:ext cx="3786214" cy="7321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en-US" sz="1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b="1" dirty="0">
                  <a:solidFill>
                    <a:srgbClr val="0070C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type</a:t>
              </a:r>
              <a:r>
                <a:rPr lang="en-US" sz="1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lang="en-US" sz="1400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int</a:t>
              </a: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defRPr/>
              </a:pPr>
              <a:r>
                <a:rPr lang="en-US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en-US" sz="1400" b="1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b="1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STATE_A</a:t>
              </a:r>
              <a:r>
                <a:rPr lang="en-US" sz="1400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: </a:t>
              </a:r>
              <a:r>
                <a:rPr lang="en-US" sz="1400" u="sng" dirty="0" err="1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int</a:t>
              </a:r>
              <a:r>
                <a:rPr lang="en-US" sz="1400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= 1 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en-US" sz="1400" b="1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b="1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STATE_B</a:t>
              </a:r>
              <a:r>
                <a:rPr lang="en-US" sz="1400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: </a:t>
              </a:r>
              <a:r>
                <a:rPr lang="en-US" sz="1400" u="sng" dirty="0" err="1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int</a:t>
              </a:r>
              <a:r>
                <a:rPr lang="en-US" sz="1400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= 2</a:t>
              </a:r>
            </a:p>
            <a:p>
              <a:pPr>
                <a:defRPr/>
              </a:pPr>
              <a:endParaRPr lang="el-GR" i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" name="43 - Ομάδα"/>
          <p:cNvGrpSpPr/>
          <p:nvPr/>
        </p:nvGrpSpPr>
        <p:grpSpPr>
          <a:xfrm>
            <a:off x="3779912" y="2420888"/>
            <a:ext cx="2500330" cy="3395207"/>
            <a:chOff x="4929190" y="2786058"/>
            <a:chExt cx="3786214" cy="333347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grpSp>
          <p:nvGrpSpPr>
            <p:cNvPr id="5" name="17 - Ομάδα"/>
            <p:cNvGrpSpPr/>
            <p:nvPr/>
          </p:nvGrpSpPr>
          <p:grpSpPr>
            <a:xfrm>
              <a:off x="4929190" y="2786061"/>
              <a:ext cx="3786214" cy="3333478"/>
              <a:chOff x="5000628" y="2143116"/>
              <a:chExt cx="2786082" cy="1481545"/>
            </a:xfrm>
          </p:grpSpPr>
          <p:sp>
            <p:nvSpPr>
              <p:cNvPr id="45" name="48 - Ορθογώνιο"/>
              <p:cNvSpPr/>
              <p:nvPr/>
            </p:nvSpPr>
            <p:spPr>
              <a:xfrm>
                <a:off x="5000628" y="2143116"/>
                <a:ext cx="2786082" cy="17736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ClassY</a:t>
                </a:r>
                <a:endParaRPr lang="el-GR" sz="2000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49 - Ορθογώνιο"/>
              <p:cNvSpPr/>
              <p:nvPr/>
            </p:nvSpPr>
            <p:spPr>
              <a:xfrm>
                <a:off x="5000628" y="2645863"/>
                <a:ext cx="2786082" cy="97879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lvl="1" indent="-324000">
                  <a:defRPr/>
                </a:pPr>
                <a:r>
                  <a:rPr lang="en-US" sz="1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method() {</a:t>
                </a:r>
              </a:p>
              <a:p>
                <a:pPr lvl="1" indent="-108000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switch(</a:t>
                </a:r>
                <a:r>
                  <a:rPr lang="en-US" sz="1400" b="1" dirty="0">
                    <a:solidFill>
                      <a:srgbClr val="0070C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type</a:t>
                </a: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:r>
                  <a:rPr lang="en-US" sz="1400" b="1" dirty="0">
                    <a:solidFill>
                      <a:srgbClr val="0070C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{</a:t>
                </a:r>
              </a:p>
              <a:p>
                <a:pPr lvl="1" indent="-108000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case </a:t>
                </a:r>
                <a:r>
                  <a:rPr lang="en-US" sz="1400" b="1" dirty="0">
                    <a:solidFill>
                      <a:srgbClr val="83C937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STATE_B</a:t>
                </a: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lvl="1" indent="-108000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en-US" sz="14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doStateB</a:t>
                </a: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();</a:t>
                </a:r>
              </a:p>
              <a:p>
                <a:pPr lvl="1" indent="-108000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break;</a:t>
                </a:r>
              </a:p>
              <a:p>
                <a:pPr lvl="1" indent="-108000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case </a:t>
                </a:r>
                <a:r>
                  <a:rPr lang="en-US" sz="1400" b="1" dirty="0">
                    <a:solidFill>
                      <a:srgbClr val="76B53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STATE_C</a:t>
                </a: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lvl="1" indent="-108000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en-US" sz="14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doStateC</a:t>
                </a: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();</a:t>
                </a:r>
              </a:p>
              <a:p>
                <a:pPr lvl="1" indent="-108000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break;</a:t>
                </a:r>
              </a:p>
              <a:p>
                <a:pPr lvl="1" indent="-108000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}	</a:t>
                </a:r>
              </a:p>
              <a:p>
                <a:pPr lvl="1" indent="-324000">
                  <a:defRPr/>
                </a:pPr>
                <a:r>
                  <a:rPr lang="en-US" sz="1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}</a:t>
                </a:r>
              </a:p>
              <a:p>
                <a:pPr>
                  <a:defRPr/>
                </a:pPr>
                <a:endParaRPr lang="el-GR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44" name="45 - Ορθογώνιο"/>
            <p:cNvSpPr/>
            <p:nvPr/>
          </p:nvSpPr>
          <p:spPr>
            <a:xfrm>
              <a:off x="4929190" y="3185126"/>
              <a:ext cx="3786214" cy="7321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en-US" sz="1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b="1" dirty="0">
                  <a:solidFill>
                    <a:srgbClr val="0070C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type</a:t>
              </a:r>
              <a:r>
                <a:rPr lang="en-US" sz="1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lang="en-US" sz="1400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int</a:t>
              </a: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defRPr/>
              </a:pPr>
              <a:r>
                <a:rPr lang="en-US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en-US" sz="1400" b="1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b="1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STATE_B</a:t>
              </a:r>
              <a:r>
                <a:rPr lang="en-US" sz="1400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: </a:t>
              </a:r>
              <a:r>
                <a:rPr lang="en-US" sz="1400" u="sng" dirty="0" err="1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int</a:t>
              </a:r>
              <a:r>
                <a:rPr lang="en-US" sz="1400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= 2 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en-US" sz="1400" b="1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b="1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STATE_C</a:t>
              </a:r>
              <a:r>
                <a:rPr lang="en-US" sz="1400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: </a:t>
              </a:r>
              <a:r>
                <a:rPr lang="en-US" sz="1400" u="sng" dirty="0" err="1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int</a:t>
              </a:r>
              <a:r>
                <a:rPr lang="en-US" sz="1400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= 3</a:t>
              </a:r>
            </a:p>
            <a:p>
              <a:pPr>
                <a:defRPr/>
              </a:pPr>
              <a:endParaRPr lang="el-GR" i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43 - Ομάδα"/>
          <p:cNvGrpSpPr/>
          <p:nvPr/>
        </p:nvGrpSpPr>
        <p:grpSpPr>
          <a:xfrm>
            <a:off x="6516216" y="2348880"/>
            <a:ext cx="2500330" cy="4392483"/>
            <a:chOff x="4929190" y="2786061"/>
            <a:chExt cx="3786214" cy="344647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grpSp>
          <p:nvGrpSpPr>
            <p:cNvPr id="7" name="17 - Ομάδα"/>
            <p:cNvGrpSpPr/>
            <p:nvPr/>
          </p:nvGrpSpPr>
          <p:grpSpPr>
            <a:xfrm>
              <a:off x="4929190" y="2786061"/>
              <a:ext cx="3786214" cy="3446471"/>
              <a:chOff x="5000628" y="2143116"/>
              <a:chExt cx="2786082" cy="1531764"/>
            </a:xfrm>
          </p:grpSpPr>
          <p:sp>
            <p:nvSpPr>
              <p:cNvPr id="50" name="48 - Ορθογώνιο"/>
              <p:cNvSpPr/>
              <p:nvPr/>
            </p:nvSpPr>
            <p:spPr>
              <a:xfrm>
                <a:off x="5000628" y="2143116"/>
                <a:ext cx="2786082" cy="17736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ClassZ</a:t>
                </a:r>
                <a:endParaRPr lang="el-GR" sz="2000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49 - Ορθογώνιο"/>
              <p:cNvSpPr/>
              <p:nvPr/>
            </p:nvSpPr>
            <p:spPr>
              <a:xfrm>
                <a:off x="5000628" y="2645863"/>
                <a:ext cx="2786082" cy="102901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lvl="1" indent="-324000">
                  <a:defRPr/>
                </a:pPr>
                <a:r>
                  <a:rPr lang="en-US" sz="1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method() {</a:t>
                </a:r>
              </a:p>
              <a:p>
                <a:pPr lvl="1" indent="-108000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switch(</a:t>
                </a:r>
                <a:r>
                  <a:rPr lang="en-US" sz="1400" b="1" dirty="0">
                    <a:solidFill>
                      <a:srgbClr val="0070C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type</a:t>
                </a: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:r>
                  <a:rPr lang="en-US" sz="1400" b="1" dirty="0">
                    <a:solidFill>
                      <a:srgbClr val="0070C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{</a:t>
                </a:r>
              </a:p>
              <a:p>
                <a:pPr lvl="1" indent="-108000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case </a:t>
                </a:r>
                <a:r>
                  <a:rPr lang="en-US" sz="1400" b="1" dirty="0">
                    <a:solidFill>
                      <a:srgbClr val="83C937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STATE_A</a:t>
                </a: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lvl="1" indent="-108000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en-US" sz="14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doStateA</a:t>
                </a: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();</a:t>
                </a:r>
              </a:p>
              <a:p>
                <a:pPr lvl="1" indent="-108000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break;</a:t>
                </a:r>
              </a:p>
              <a:p>
                <a:pPr lvl="1" indent="-108000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case </a:t>
                </a:r>
                <a:r>
                  <a:rPr lang="en-US" sz="1400" b="1" dirty="0">
                    <a:solidFill>
                      <a:srgbClr val="76B53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STATE_B</a:t>
                </a: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lvl="1" indent="-108000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en-US" sz="14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doStateB</a:t>
                </a: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();</a:t>
                </a:r>
              </a:p>
              <a:p>
                <a:pPr lvl="1" indent="-108000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break;</a:t>
                </a:r>
              </a:p>
              <a:p>
                <a:pPr lvl="1" indent="-108000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case </a:t>
                </a:r>
                <a:r>
                  <a:rPr lang="en-US" sz="1400" b="1" dirty="0">
                    <a:solidFill>
                      <a:srgbClr val="76B53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STATE_C</a:t>
                </a: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lvl="1" indent="-108000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en-US" sz="14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doStateC</a:t>
                </a: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();</a:t>
                </a:r>
              </a:p>
              <a:p>
                <a:pPr lvl="1" indent="-108000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break;</a:t>
                </a:r>
              </a:p>
              <a:p>
                <a:pPr lvl="1" indent="-108000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}	</a:t>
                </a:r>
              </a:p>
              <a:p>
                <a:pPr lvl="1" indent="-324000">
                  <a:defRPr/>
                </a:pPr>
                <a:r>
                  <a:rPr lang="en-US" sz="1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}</a:t>
                </a:r>
              </a:p>
              <a:p>
                <a:pPr>
                  <a:defRPr/>
                </a:pPr>
                <a:endParaRPr lang="el-GR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49" name="45 - Ορθογώνιο"/>
            <p:cNvSpPr/>
            <p:nvPr/>
          </p:nvSpPr>
          <p:spPr>
            <a:xfrm>
              <a:off x="4929190" y="3185126"/>
              <a:ext cx="3786214" cy="7321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en-US" sz="1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b="1" dirty="0">
                  <a:solidFill>
                    <a:srgbClr val="0070C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type</a:t>
              </a:r>
              <a:r>
                <a:rPr lang="en-US" sz="1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lang="en-US" sz="1400" dirty="0" err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int</a:t>
              </a:r>
              <a:endParaRPr lang="en-US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defRPr/>
              </a:pPr>
              <a:r>
                <a:rPr lang="en-US" sz="1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</a:t>
              </a:r>
              <a:r>
                <a:rPr lang="en-US" sz="1400" b="1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400" b="1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STATE_A</a:t>
              </a:r>
              <a:r>
                <a:rPr lang="en-US" sz="1400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: </a:t>
              </a:r>
              <a:r>
                <a:rPr lang="en-US" sz="1400" u="sng" dirty="0" err="1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int</a:t>
              </a:r>
              <a:r>
                <a:rPr lang="en-US" sz="1400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= 1 </a:t>
              </a:r>
            </a:p>
            <a:p>
              <a:pPr>
                <a:buFontTx/>
                <a:buChar char="-"/>
                <a:defRPr/>
              </a:pPr>
              <a:r>
                <a:rPr lang="en-US" sz="1400" b="1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STATE_B</a:t>
              </a:r>
              <a:r>
                <a:rPr lang="en-US" sz="1400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: </a:t>
              </a:r>
              <a:r>
                <a:rPr lang="en-US" sz="1400" u="sng" dirty="0" err="1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int</a:t>
              </a:r>
              <a:r>
                <a:rPr lang="en-US" sz="1400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= 2</a:t>
              </a:r>
            </a:p>
            <a:p>
              <a:pPr>
                <a:buFontTx/>
                <a:buChar char="-"/>
                <a:defRPr/>
              </a:pPr>
              <a:r>
                <a:rPr lang="en-US" sz="1400" b="1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STATE_C</a:t>
              </a:r>
              <a:r>
                <a:rPr lang="en-US" sz="1400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: </a:t>
              </a:r>
              <a:r>
                <a:rPr lang="en-US" sz="1400" u="sng" dirty="0" err="1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int</a:t>
              </a:r>
              <a:r>
                <a:rPr lang="en-US" sz="1400" u="sng" dirty="0">
                  <a:solidFill>
                    <a:schemeClr val="accent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= 3</a:t>
              </a:r>
            </a:p>
            <a:p>
              <a:pPr>
                <a:buFontTx/>
                <a:buChar char="-"/>
                <a:defRPr/>
              </a:pPr>
              <a:endParaRPr lang="en-US" sz="1400" u="sng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buFontTx/>
                <a:buChar char="-"/>
                <a:defRPr/>
              </a:pPr>
              <a:endParaRPr lang="en-US" sz="1400" u="sng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defRPr/>
              </a:pPr>
              <a:endParaRPr lang="el-GR" i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2536" name="TextBox 24"/>
          <p:cNvSpPr txBox="1">
            <a:spLocks noChangeArrowheads="1"/>
          </p:cNvSpPr>
          <p:nvPr/>
        </p:nvSpPr>
        <p:spPr bwMode="auto">
          <a:xfrm>
            <a:off x="900113" y="1916113"/>
            <a:ext cx="187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0070C0"/>
                </a:solidFill>
              </a:rPr>
              <a:t>Version i</a:t>
            </a:r>
            <a:endParaRPr lang="el-GR" altLang="en-US" b="1" i="1">
              <a:solidFill>
                <a:srgbClr val="0070C0"/>
              </a:solidFill>
            </a:endParaRPr>
          </a:p>
        </p:txBody>
      </p:sp>
      <p:sp>
        <p:nvSpPr>
          <p:cNvPr id="22537" name="TextBox 25"/>
          <p:cNvSpPr txBox="1">
            <a:spLocks noChangeArrowheads="1"/>
          </p:cNvSpPr>
          <p:nvPr/>
        </p:nvSpPr>
        <p:spPr bwMode="auto">
          <a:xfrm>
            <a:off x="5364163" y="1920875"/>
            <a:ext cx="1871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0070C0"/>
                </a:solidFill>
              </a:rPr>
              <a:t>Version i</a:t>
            </a:r>
            <a:r>
              <a:rPr lang="en-US" altLang="en-US" b="1">
                <a:solidFill>
                  <a:srgbClr val="0070C0"/>
                </a:solidFill>
              </a:rPr>
              <a:t>+1</a:t>
            </a:r>
            <a:endParaRPr lang="el-GR" altLang="en-US" b="1" i="1">
              <a:solidFill>
                <a:srgbClr val="0070C0"/>
              </a:solidFill>
            </a:endParaRPr>
          </a:p>
        </p:txBody>
      </p:sp>
      <p:pic>
        <p:nvPicPr>
          <p:cNvPr id="54" name="Picture 53" descr="Stink-Pe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276475"/>
            <a:ext cx="50323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 descr="Stink-Pe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628775"/>
            <a:ext cx="804863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Cloud Callout 55"/>
          <p:cNvSpPr/>
          <p:nvPr/>
        </p:nvSpPr>
        <p:spPr>
          <a:xfrm>
            <a:off x="2411413" y="5300663"/>
            <a:ext cx="1081087" cy="719137"/>
          </a:xfrm>
          <a:prstGeom prst="cloudCallout">
            <a:avLst>
              <a:gd name="adj1" fmla="val -29070"/>
              <a:gd name="adj2" fmla="val -33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/>
              <a:t>1 cond. structure</a:t>
            </a:r>
            <a:endParaRPr lang="el-GR" sz="1400" dirty="0"/>
          </a:p>
        </p:txBody>
      </p:sp>
      <p:sp>
        <p:nvSpPr>
          <p:cNvPr id="57" name="Cloud Callout 56"/>
          <p:cNvSpPr/>
          <p:nvPr/>
        </p:nvSpPr>
        <p:spPr>
          <a:xfrm>
            <a:off x="5651500" y="5300663"/>
            <a:ext cx="1152525" cy="720725"/>
          </a:xfrm>
          <a:prstGeom prst="cloudCallout">
            <a:avLst>
              <a:gd name="adj1" fmla="val -33056"/>
              <a:gd name="adj2" fmla="val -196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/>
              <a:t>2 cond. structures</a:t>
            </a:r>
            <a:endParaRPr lang="el-GR" sz="1400" dirty="0"/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79388" y="6027738"/>
            <a:ext cx="6337300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00"/>
                </a:solidFill>
              </a:rPr>
              <a:t>Extend of Change</a:t>
            </a:r>
            <a:r>
              <a:rPr lang="en-US" altLang="en-US" sz="2400"/>
              <a:t>: variation in the number of conditional structures</a:t>
            </a:r>
            <a:endParaRPr lang="el-GR" altLang="en-US" sz="24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JDeodorant_screensh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Line 2"/>
          <p:cNvSpPr>
            <a:spLocks noChangeShapeType="1"/>
          </p:cNvSpPr>
          <p:nvPr/>
        </p:nvSpPr>
        <p:spPr bwMode="auto">
          <a:xfrm>
            <a:off x="0" y="990600"/>
            <a:ext cx="76200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601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Application</a:t>
            </a:r>
            <a:endParaRPr lang="el-GR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219700" y="4076700"/>
            <a:ext cx="3816350" cy="936625"/>
          </a:xfrm>
          <a:prstGeom prst="wedgeRectCallout">
            <a:avLst>
              <a:gd name="adj1" fmla="val -63544"/>
              <a:gd name="adj2" fmla="val -118696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</a:rPr>
              <a:t>Calculate past volatility values (for each refactoring opportunity)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</a:rPr>
              <a:t>Estimate future volatility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</a:rPr>
              <a:t>Rank suggestions according to this estimate</a:t>
            </a:r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2" name="Picture 3" descr="1-8-2011 10-55-52 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92150"/>
            <a:ext cx="1900237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rawing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313"/>
            <a:ext cx="91440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0" y="990600"/>
            <a:ext cx="76200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601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Design Problems</a:t>
            </a:r>
            <a:endParaRPr lang="el-GR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papyrou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11938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692275" y="1700213"/>
            <a:ext cx="25193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non-compliance with </a:t>
            </a:r>
            <a:r>
              <a:rPr lang="en-US" altLang="en-US" i="1">
                <a:solidFill>
                  <a:srgbClr val="FF0000"/>
                </a:solidFill>
              </a:rPr>
              <a:t>design principles</a:t>
            </a:r>
            <a:endParaRPr lang="el-GR" altLang="en-US" i="1">
              <a:solidFill>
                <a:srgbClr val="FF0000"/>
              </a:solidFill>
            </a:endParaRPr>
          </a:p>
        </p:txBody>
      </p:sp>
      <p:pic>
        <p:nvPicPr>
          <p:cNvPr id="26" name="Picture 25" descr="metr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00213"/>
            <a:ext cx="2411412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164388" y="2132013"/>
            <a:ext cx="1763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excessive </a:t>
            </a:r>
            <a:r>
              <a:rPr lang="en-US" altLang="en-US" i="1">
                <a:solidFill>
                  <a:srgbClr val="FF0000"/>
                </a:solidFill>
              </a:rPr>
              <a:t>metric values</a:t>
            </a:r>
            <a:endParaRPr lang="el-GR" altLang="en-US" i="1">
              <a:solidFill>
                <a:srgbClr val="FF0000"/>
              </a:solidFill>
            </a:endParaRPr>
          </a:p>
        </p:txBody>
      </p:sp>
      <p:pic>
        <p:nvPicPr>
          <p:cNvPr id="29" name="Picture 28" descr="design-patterns-book-cov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221163"/>
            <a:ext cx="12112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771775" y="4724400"/>
            <a:ext cx="2016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lack of         </a:t>
            </a:r>
            <a:r>
              <a:rPr lang="en-US" altLang="en-US" i="1">
                <a:solidFill>
                  <a:srgbClr val="FF0000"/>
                </a:solidFill>
              </a:rPr>
              <a:t>design patterns</a:t>
            </a:r>
            <a:endParaRPr lang="el-GR" altLang="en-US" i="1">
              <a:solidFill>
                <a:srgbClr val="FF0000"/>
              </a:solidFill>
            </a:endParaRPr>
          </a:p>
        </p:txBody>
      </p:sp>
      <p:pic>
        <p:nvPicPr>
          <p:cNvPr id="10" name="Picture 9" descr="rules-of-thumb-af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716338"/>
            <a:ext cx="16129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48488" y="3789363"/>
            <a:ext cx="1368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violations of </a:t>
            </a:r>
            <a:r>
              <a:rPr lang="en-US" altLang="en-US" i="1">
                <a:solidFill>
                  <a:srgbClr val="FF0000"/>
                </a:solidFill>
              </a:rPr>
              <a:t>design heuristics</a:t>
            </a:r>
            <a:endParaRPr lang="el-GR" altLang="en-US" i="1">
              <a:solidFill>
                <a:srgbClr val="FF0000"/>
              </a:solidFill>
            </a:endParaRPr>
          </a:p>
        </p:txBody>
      </p:sp>
      <p:pic>
        <p:nvPicPr>
          <p:cNvPr id="12" name="Picture 11" descr="Stink-Pe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373688"/>
            <a:ext cx="790575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67400" y="5805488"/>
            <a:ext cx="1728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Fowler’s     </a:t>
            </a:r>
            <a:r>
              <a:rPr lang="en-US" altLang="en-US" i="1">
                <a:solidFill>
                  <a:srgbClr val="FF0000"/>
                </a:solidFill>
              </a:rPr>
              <a:t>bad smells</a:t>
            </a:r>
            <a:endParaRPr lang="el-GR" altLang="en-US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0" grpId="0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0" y="990600"/>
            <a:ext cx="76200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601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Evaluation</a:t>
            </a:r>
            <a:endParaRPr lang="el-GR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2400" y="1268413"/>
            <a:ext cx="8991600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l-GR" altLang="en-US" sz="2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>
                <a:latin typeface="Times New Roman" pitchFamily="18" charset="0"/>
                <a:cs typeface="Times New Roman" pitchFamily="18" charset="0"/>
              </a:rPr>
              <a:t>Goal: </a:t>
            </a:r>
            <a:r>
              <a:rPr lang="en-US" altLang="en-US" sz="2500">
                <a:latin typeface="Times New Roman" pitchFamily="18" charset="0"/>
                <a:cs typeface="Times New Roman" pitchFamily="18" charset="0"/>
              </a:rPr>
              <a:t>To compare the accuracy of the four examined models</a:t>
            </a:r>
          </a:p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n-US" altLang="en-US" sz="2500">
                <a:latin typeface="Times New Roman" pitchFamily="18" charset="0"/>
                <a:cs typeface="Times New Roman" pitchFamily="18" charset="0"/>
              </a:rPr>
              <a:t> performed along two axes:</a:t>
            </a:r>
          </a:p>
          <a:p>
            <a:pPr lvl="1" eaLnBrk="1" hangingPunct="1">
              <a:spcAft>
                <a:spcPts val="1800"/>
              </a:spcAft>
              <a:buFontTx/>
              <a:buChar char="•"/>
            </a:pPr>
            <a:r>
              <a:rPr lang="en-US" altLang="en-US" sz="2500">
                <a:latin typeface="Times New Roman" pitchFamily="18" charset="0"/>
                <a:cs typeface="Times New Roman" pitchFamily="18" charset="0"/>
              </a:rPr>
              <a:t> direct comparison of forecast accuracy (RMSE)</a:t>
            </a:r>
          </a:p>
          <a:p>
            <a:pPr lvl="1" eaLnBrk="1" hangingPunct="1">
              <a:spcAft>
                <a:spcPts val="1800"/>
              </a:spcAft>
              <a:buFontTx/>
              <a:buChar char="•"/>
            </a:pPr>
            <a:r>
              <a:rPr lang="en-US" altLang="en-US" sz="2500">
                <a:latin typeface="Times New Roman" pitchFamily="18" charset="0"/>
                <a:cs typeface="Times New Roman" pitchFamily="18" charset="0"/>
              </a:rPr>
              <a:t> comparison of rankings produced by each model  and according to the actual volatility</a:t>
            </a:r>
          </a:p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n-US" altLang="en-US" sz="2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>
                <a:latin typeface="Times New Roman" pitchFamily="18" charset="0"/>
                <a:cs typeface="Times New Roman" pitchFamily="18" charset="0"/>
              </a:rPr>
              <a:t>Context:</a:t>
            </a:r>
            <a:r>
              <a:rPr lang="en-US" altLang="en-US" sz="2500">
                <a:latin typeface="Times New Roman" pitchFamily="18" charset="0"/>
                <a:cs typeface="Times New Roman" pitchFamily="18" charset="0"/>
              </a:rPr>
              <a:t> two open source projects</a:t>
            </a:r>
          </a:p>
          <a:p>
            <a:pPr lvl="1" eaLnBrk="1" hangingPunct="1">
              <a:spcAft>
                <a:spcPts val="1800"/>
              </a:spcAft>
              <a:buFontTx/>
              <a:buChar char="•"/>
            </a:pPr>
            <a:r>
              <a:rPr lang="en-US" altLang="en-US" sz="2500">
                <a:latin typeface="Times New Roman" pitchFamily="18" charset="0"/>
                <a:cs typeface="Times New Roman" pitchFamily="18" charset="0"/>
              </a:rPr>
              <a:t> JMol: 26 project versions (2004 ..)</a:t>
            </a:r>
          </a:p>
          <a:p>
            <a:pPr lvl="1" eaLnBrk="1" hangingPunct="1">
              <a:spcAft>
                <a:spcPts val="1800"/>
              </a:spcAft>
              <a:buFontTx/>
              <a:buChar char="•"/>
            </a:pPr>
            <a:r>
              <a:rPr lang="en-US" altLang="en-US" sz="2500">
                <a:latin typeface="Times New Roman" pitchFamily="18" charset="0"/>
                <a:cs typeface="Times New Roman" pitchFamily="18" charset="0"/>
              </a:rPr>
              <a:t> JFreeChart: 15 project versions (2002 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0" y="990600"/>
            <a:ext cx="76200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601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JMol</a:t>
            </a:r>
            <a:endParaRPr lang="el-GR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25538"/>
            <a:ext cx="5151437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933825"/>
            <a:ext cx="514667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0" y="990600"/>
            <a:ext cx="76200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601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JFreeChart</a:t>
            </a:r>
            <a:endParaRPr lang="el-GR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25538"/>
            <a:ext cx="47720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932238"/>
            <a:ext cx="477202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0" y="990600"/>
            <a:ext cx="76200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6570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Comparison of Forecast Accuracy</a:t>
            </a:r>
            <a:endParaRPr lang="el-GR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2060575"/>
            <a:ext cx="6264275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555875" y="1052513"/>
          <a:ext cx="3024188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Εξίσωση" r:id="rId4" imgW="1430499" imgH="485161" progId="Equation.3">
                  <p:embed/>
                </p:oleObj>
              </mc:Choice>
              <mc:Fallback>
                <p:oleObj name="Εξίσωση" r:id="rId4" imgW="1430499" imgH="48516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052513"/>
                        <a:ext cx="3024188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084888" y="3789363"/>
            <a:ext cx="863600" cy="719137"/>
            <a:chOff x="6588224" y="3789040"/>
            <a:chExt cx="864096" cy="720080"/>
          </a:xfrm>
        </p:grpSpPr>
        <p:sp>
          <p:nvSpPr>
            <p:cNvPr id="8" name="Oval 7"/>
            <p:cNvSpPr/>
            <p:nvPr/>
          </p:nvSpPr>
          <p:spPr>
            <a:xfrm>
              <a:off x="6588224" y="3789040"/>
              <a:ext cx="864096" cy="28771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9" name="Oval 8"/>
            <p:cNvSpPr/>
            <p:nvPr/>
          </p:nvSpPr>
          <p:spPr>
            <a:xfrm>
              <a:off x="6588224" y="4221406"/>
              <a:ext cx="864096" cy="28771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64388" y="3789363"/>
            <a:ext cx="19796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CC0000"/>
                </a:solidFill>
              </a:rPr>
              <a:t>both consider the average of all historical values</a:t>
            </a:r>
            <a:endParaRPr lang="el-GR" altLang="en-US" sz="1400">
              <a:solidFill>
                <a:srgbClr val="CC0000"/>
              </a:solidFill>
            </a:endParaRPr>
          </a:p>
        </p:txBody>
      </p:sp>
      <p:sp>
        <p:nvSpPr>
          <p:cNvPr id="1032" name="TextBox 9"/>
          <p:cNvSpPr txBox="1">
            <a:spLocks noChangeArrowheads="1"/>
          </p:cNvSpPr>
          <p:nvPr/>
        </p:nvSpPr>
        <p:spPr bwMode="auto">
          <a:xfrm>
            <a:off x="0" y="1052513"/>
            <a:ext cx="1728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Long Method / JFreeChart</a:t>
            </a:r>
            <a:endParaRPr lang="el-G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2057400"/>
            <a:ext cx="629285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Line 2"/>
          <p:cNvSpPr>
            <a:spLocks noChangeShapeType="1"/>
          </p:cNvSpPr>
          <p:nvPr/>
        </p:nvSpPr>
        <p:spPr bwMode="auto">
          <a:xfrm>
            <a:off x="0" y="990600"/>
            <a:ext cx="76200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6570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Comparison of Forecast Accuracy</a:t>
            </a:r>
            <a:endParaRPr lang="el-GR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555875" y="1052513"/>
          <a:ext cx="3024188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Εξίσωση" r:id="rId4" imgW="1430499" imgH="485161" progId="Equation.3">
                  <p:embed/>
                </p:oleObj>
              </mc:Choice>
              <mc:Fallback>
                <p:oleObj name="Εξίσωση" r:id="rId4" imgW="1430499" imgH="48516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052513"/>
                        <a:ext cx="3024188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6156325" y="4437063"/>
            <a:ext cx="863600" cy="28733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235825" y="4076700"/>
            <a:ext cx="19081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CC0000"/>
                </a:solidFill>
              </a:rPr>
              <a:t>Random Walk is being favored by </a:t>
            </a:r>
            <a:r>
              <a:rPr lang="en-US" altLang="en-US" sz="1400" b="1">
                <a:solidFill>
                  <a:srgbClr val="CC0000"/>
                </a:solidFill>
              </a:rPr>
              <a:t>successive versions with zero volatility</a:t>
            </a:r>
            <a:endParaRPr lang="el-GR" altLang="en-US" sz="1400" b="1">
              <a:solidFill>
                <a:srgbClr val="CC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84663" y="2852738"/>
            <a:ext cx="863600" cy="2889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3" name="Oval 12"/>
          <p:cNvSpPr/>
          <p:nvPr/>
        </p:nvSpPr>
        <p:spPr>
          <a:xfrm>
            <a:off x="1547813" y="4652963"/>
            <a:ext cx="863600" cy="2889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4" name="Oval 13"/>
          <p:cNvSpPr/>
          <p:nvPr/>
        </p:nvSpPr>
        <p:spPr>
          <a:xfrm>
            <a:off x="5435600" y="2060575"/>
            <a:ext cx="865188" cy="2889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235825" y="1700213"/>
            <a:ext cx="19081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CC0000"/>
                </a:solidFill>
              </a:rPr>
              <a:t>Peaks in RMSE when versions with zero volatility are followed by abrupt change</a:t>
            </a:r>
            <a:endParaRPr lang="el-GR" altLang="en-US" sz="1400" b="1">
              <a:solidFill>
                <a:srgbClr val="CC0000"/>
              </a:solidFill>
            </a:endParaRPr>
          </a:p>
        </p:txBody>
      </p:sp>
      <p:sp>
        <p:nvSpPr>
          <p:cNvPr id="2060" name="TextBox 9"/>
          <p:cNvSpPr txBox="1">
            <a:spLocks noChangeArrowheads="1"/>
          </p:cNvSpPr>
          <p:nvPr/>
        </p:nvSpPr>
        <p:spPr bwMode="auto">
          <a:xfrm>
            <a:off x="0" y="1052513"/>
            <a:ext cx="1728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Feature Envy / JMol</a:t>
            </a:r>
            <a:endParaRPr lang="el-G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3" grpId="0" animBg="1"/>
      <p:bldP spid="14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>
            <a:spLocks noChangeShapeType="1"/>
          </p:cNvSpPr>
          <p:nvPr/>
        </p:nvSpPr>
        <p:spPr bwMode="auto">
          <a:xfrm>
            <a:off x="0" y="990600"/>
            <a:ext cx="76200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6570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Comparison of Forecast Accuracy</a:t>
            </a:r>
            <a:endParaRPr lang="el-GR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5288" y="1628775"/>
          <a:ext cx="8280399" cy="2338861"/>
        </p:xfrm>
        <a:graphic>
          <a:graphicData uri="http://schemas.openxmlformats.org/drawingml/2006/table">
            <a:tbl>
              <a:tblPr/>
              <a:tblGrid>
                <a:gridCol w="2092483"/>
                <a:gridCol w="1284268"/>
                <a:gridCol w="1284268"/>
                <a:gridCol w="2019686"/>
                <a:gridCol w="1599694"/>
              </a:tblGrid>
              <a:tr h="775237"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800" spc="-5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6" marR="6857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spc="-5" dirty="0">
                          <a:latin typeface="Times New Roman"/>
                          <a:ea typeface="SimSun"/>
                          <a:cs typeface="Times New Roman"/>
                        </a:rPr>
                        <a:t>Random Walk</a:t>
                      </a:r>
                      <a:endParaRPr lang="el-GR" sz="1800" spc="-5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spc="-5" dirty="0">
                          <a:latin typeface="Times New Roman"/>
                          <a:ea typeface="SimSun"/>
                          <a:cs typeface="Times New Roman"/>
                        </a:rPr>
                        <a:t>Historical Average</a:t>
                      </a:r>
                      <a:endParaRPr lang="el-GR" sz="1800" spc="-5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spc="-5" dirty="0">
                          <a:latin typeface="Times New Roman"/>
                          <a:ea typeface="SimSun"/>
                          <a:cs typeface="Times New Roman"/>
                        </a:rPr>
                        <a:t>Exponential Smoothing</a:t>
                      </a:r>
                      <a:endParaRPr lang="el-GR" sz="1800" spc="-5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spc="-5">
                          <a:latin typeface="Times New Roman"/>
                          <a:ea typeface="SimSun"/>
                          <a:cs typeface="Times New Roman"/>
                        </a:rPr>
                        <a:t>EWMA</a:t>
                      </a:r>
                      <a:endParaRPr lang="el-GR" sz="1800" spc="-5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50"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spc="-5">
                          <a:latin typeface="Times New Roman"/>
                          <a:ea typeface="SimSun"/>
                          <a:cs typeface="Times New Roman"/>
                        </a:rPr>
                        <a:t>Long Method</a:t>
                      </a:r>
                      <a:r>
                        <a:rPr lang="en-US" sz="1800" i="1" spc="-5">
                          <a:latin typeface="Times New Roman"/>
                          <a:ea typeface="SimSun"/>
                          <a:cs typeface="Times New Roman"/>
                        </a:rPr>
                        <a:t>  </a:t>
                      </a:r>
                      <a:r>
                        <a:rPr lang="en-US" sz="1800" spc="-5">
                          <a:latin typeface="Times New Roman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en-US" sz="1800" i="1" spc="-5">
                          <a:latin typeface="Times New Roman"/>
                          <a:ea typeface="SimSun"/>
                          <a:cs typeface="Times New Roman"/>
                        </a:rPr>
                        <a:t>JFreeChart</a:t>
                      </a:r>
                      <a:r>
                        <a:rPr lang="en-US" sz="1800" spc="-5">
                          <a:latin typeface="Times New Roman"/>
                          <a:ea typeface="SimSun"/>
                          <a:cs typeface="Times New Roman"/>
                        </a:rPr>
                        <a:t>)</a:t>
                      </a:r>
                      <a:endParaRPr lang="el-GR" sz="1800" spc="-5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6193" marR="36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spc="-5">
                          <a:latin typeface="Times New Roman"/>
                          <a:ea typeface="SimSun"/>
                          <a:cs typeface="Times New Roman"/>
                        </a:rPr>
                        <a:t>0.032646</a:t>
                      </a:r>
                      <a:endParaRPr lang="el-GR" sz="1800" spc="-5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6193" marR="36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spc="-5">
                          <a:latin typeface="Times New Roman"/>
                          <a:ea typeface="SimSun"/>
                          <a:cs typeface="Times New Roman"/>
                        </a:rPr>
                        <a:t>0.031972</a:t>
                      </a:r>
                      <a:endParaRPr lang="el-GR" sz="1800" spc="-5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6193" marR="36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spc="-5" dirty="0">
                          <a:latin typeface="Times New Roman"/>
                          <a:ea typeface="SimSun"/>
                          <a:cs typeface="Times New Roman"/>
                        </a:rPr>
                        <a:t>0.032176</a:t>
                      </a:r>
                      <a:endParaRPr lang="el-GR" sz="1800" spc="-5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6193" marR="36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spc="-5" dirty="0">
                          <a:latin typeface="Times New Roman"/>
                          <a:ea typeface="SimSun"/>
                          <a:cs typeface="Times New Roman"/>
                        </a:rPr>
                        <a:t>0.032608</a:t>
                      </a:r>
                      <a:endParaRPr lang="el-GR" sz="1800" spc="-5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6193" marR="36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50"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spc="-5">
                          <a:latin typeface="Times New Roman"/>
                          <a:ea typeface="SimSun"/>
                          <a:cs typeface="Times New Roman"/>
                        </a:rPr>
                        <a:t>Feature Envy</a:t>
                      </a:r>
                      <a:r>
                        <a:rPr lang="en-US" sz="1800" i="1" spc="-5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800" spc="-5">
                          <a:latin typeface="Times New Roman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en-US" sz="1800" i="1" spc="-5">
                          <a:latin typeface="Times New Roman"/>
                          <a:ea typeface="SimSun"/>
                          <a:cs typeface="Times New Roman"/>
                        </a:rPr>
                        <a:t>JMol</a:t>
                      </a:r>
                      <a:r>
                        <a:rPr lang="en-US" sz="1800" spc="-5">
                          <a:latin typeface="Times New Roman"/>
                          <a:ea typeface="SimSun"/>
                          <a:cs typeface="Times New Roman"/>
                        </a:rPr>
                        <a:t>)</a:t>
                      </a:r>
                      <a:endParaRPr lang="el-GR" sz="1800" spc="-5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6193" marR="36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spc="-5">
                          <a:latin typeface="Times New Roman"/>
                          <a:ea typeface="SimSun"/>
                          <a:cs typeface="Times New Roman"/>
                        </a:rPr>
                        <a:t>0.003311</a:t>
                      </a:r>
                      <a:endParaRPr lang="el-GR" sz="1800" spc="-5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6193" marR="36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spc="-5">
                          <a:latin typeface="Times New Roman"/>
                          <a:ea typeface="SimSun"/>
                          <a:cs typeface="Times New Roman"/>
                        </a:rPr>
                        <a:t>0.003295</a:t>
                      </a:r>
                      <a:endParaRPr lang="el-GR" sz="1800" spc="-5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6193" marR="36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spc="-5" dirty="0">
                          <a:latin typeface="Times New Roman"/>
                          <a:ea typeface="SimSun"/>
                          <a:cs typeface="Times New Roman"/>
                        </a:rPr>
                        <a:t>0.003309</a:t>
                      </a:r>
                      <a:endParaRPr lang="el-GR" sz="1800" spc="-5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6193" marR="36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spc="-5" dirty="0">
                          <a:latin typeface="Times New Roman"/>
                          <a:ea typeface="SimSun"/>
                          <a:cs typeface="Times New Roman"/>
                        </a:rPr>
                        <a:t>0.003301</a:t>
                      </a:r>
                      <a:endParaRPr lang="el-GR" sz="1800" spc="-5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6193" marR="36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50"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spc="-5">
                          <a:latin typeface="Times New Roman"/>
                          <a:ea typeface="SimSun"/>
                          <a:cs typeface="Times New Roman"/>
                        </a:rPr>
                        <a:t>State Checking</a:t>
                      </a:r>
                      <a:r>
                        <a:rPr lang="en-US" sz="1800" i="1" spc="-5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800" spc="-5">
                          <a:latin typeface="Times New Roman"/>
                          <a:ea typeface="SimSun"/>
                          <a:cs typeface="Times New Roman"/>
                        </a:rPr>
                        <a:t>(</a:t>
                      </a:r>
                      <a:r>
                        <a:rPr lang="en-US" sz="1800" i="1" spc="-5">
                          <a:latin typeface="Times New Roman"/>
                          <a:ea typeface="SimSun"/>
                          <a:cs typeface="Times New Roman"/>
                        </a:rPr>
                        <a:t>JMol</a:t>
                      </a:r>
                      <a:r>
                        <a:rPr lang="en-US" sz="1800" spc="-5">
                          <a:latin typeface="Times New Roman"/>
                          <a:ea typeface="SimSun"/>
                          <a:cs typeface="Times New Roman"/>
                        </a:rPr>
                        <a:t>)</a:t>
                      </a:r>
                      <a:endParaRPr lang="el-GR" sz="1800" spc="-5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6193" marR="36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spc="-5">
                          <a:latin typeface="Times New Roman"/>
                          <a:ea typeface="SimSun"/>
                          <a:cs typeface="Times New Roman"/>
                        </a:rPr>
                        <a:t>0.052842</a:t>
                      </a:r>
                      <a:endParaRPr lang="el-GR" sz="1800" spc="-5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6193" marR="36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spc="-5">
                          <a:latin typeface="Times New Roman"/>
                          <a:ea typeface="SimSun"/>
                          <a:cs typeface="Times New Roman"/>
                        </a:rPr>
                        <a:t>0.052967</a:t>
                      </a:r>
                      <a:endParaRPr lang="el-GR" sz="1800" spc="-5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6193" marR="36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spc="-5" dirty="0">
                          <a:latin typeface="Times New Roman"/>
                          <a:ea typeface="SimSun"/>
                          <a:cs typeface="Times New Roman"/>
                        </a:rPr>
                        <a:t>0.053051</a:t>
                      </a:r>
                      <a:endParaRPr lang="el-GR" sz="1800" spc="-5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6193" marR="36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spc="-5" dirty="0">
                          <a:latin typeface="Times New Roman"/>
                          <a:ea typeface="SimSun"/>
                          <a:cs typeface="Times New Roman"/>
                        </a:rPr>
                        <a:t>0.053879</a:t>
                      </a:r>
                      <a:endParaRPr lang="el-GR" sz="1800" spc="-5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6193" marR="36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84" name="Rectangle 7"/>
          <p:cNvSpPr>
            <a:spLocks noChangeArrowheads="1"/>
          </p:cNvSpPr>
          <p:nvPr/>
        </p:nvSpPr>
        <p:spPr bwMode="auto">
          <a:xfrm>
            <a:off x="1619250" y="1196975"/>
            <a:ext cx="6678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Overall RMSE for each smell and forecasting model</a:t>
            </a:r>
            <a:endParaRPr lang="el-GR" alt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5288" y="5749925"/>
            <a:ext cx="84248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2200"/>
              <a:t> Simplicity and relatively good accuracy of HA </a:t>
            </a:r>
            <a:r>
              <a:rPr lang="en-US" altLang="en-US" sz="2200" b="1">
                <a:sym typeface="Symbol" pitchFamily="18" charset="2"/>
              </a:rPr>
              <a:t></a:t>
            </a:r>
            <a:r>
              <a:rPr lang="en-US" altLang="en-US" sz="2200"/>
              <a:t>             </a:t>
            </a:r>
          </a:p>
          <a:p>
            <a:pPr eaLnBrk="1" hangingPunct="1"/>
            <a:r>
              <a:rPr lang="en-US" altLang="en-US" sz="2200"/>
              <a:t>               appropriate strategy for ranking refactoring suggestions </a:t>
            </a:r>
            <a:endParaRPr lang="el-GR" altLang="en-US" sz="22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95288" y="4365625"/>
            <a:ext cx="84248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2200"/>
              <a:t> HA achieves the lowest error for Long Method and Feature Envy</a:t>
            </a:r>
            <a:endParaRPr lang="el-GR" altLang="en-US" sz="2200"/>
          </a:p>
        </p:txBody>
      </p:sp>
      <p:sp>
        <p:nvSpPr>
          <p:cNvPr id="11" name="Oval 10"/>
          <p:cNvSpPr/>
          <p:nvPr/>
        </p:nvSpPr>
        <p:spPr>
          <a:xfrm>
            <a:off x="3779838" y="2420938"/>
            <a:ext cx="1296987" cy="50323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3779838" y="2924175"/>
            <a:ext cx="1296987" cy="5048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5288" y="4868863"/>
            <a:ext cx="84248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2200"/>
              <a:t> more sophisticated models that take proximity into account do not provide higher accuracy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64163" y="2468563"/>
            <a:ext cx="3168650" cy="1439862"/>
          </a:xfrm>
          <a:prstGeom prst="rect">
            <a:avLst/>
          </a:prstGeom>
          <a:noFill/>
          <a:ln w="317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4" grpId="0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>
            <a:off x="0" y="990600"/>
            <a:ext cx="76200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601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Ranking Comparison</a:t>
            </a:r>
            <a:endParaRPr lang="el-GR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2400" y="1268413"/>
            <a:ext cx="899160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l-GR" altLang="en-US" sz="2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>
                <a:latin typeface="Times New Roman" pitchFamily="18" charset="0"/>
                <a:cs typeface="Times New Roman" pitchFamily="18" charset="0"/>
              </a:rPr>
              <a:t>Forecasting models extract the anticipated smell volatility for future software evolution</a:t>
            </a:r>
          </a:p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n-US" altLang="en-US" sz="2500">
                <a:latin typeface="Times New Roman" pitchFamily="18" charset="0"/>
                <a:cs typeface="Times New Roman" pitchFamily="18" charset="0"/>
              </a:rPr>
              <a:t> Therefore, estimated volatility for the last transition can be employed as ranking criterion for refactoring suggestions</a:t>
            </a:r>
          </a:p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n-US" altLang="en-US" sz="2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>
                <a:latin typeface="Times New Roman" pitchFamily="18" charset="0"/>
                <a:cs typeface="Times New Roman" pitchFamily="18" charset="0"/>
              </a:rPr>
              <a:t>Evaluation</a:t>
            </a:r>
            <a:r>
              <a:rPr lang="en-US" altLang="en-US" sz="250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11188" y="3789363"/>
            <a:ext cx="3673475" cy="2270125"/>
            <a:chOff x="611560" y="3789040"/>
            <a:chExt cx="3672408" cy="2271157"/>
          </a:xfrm>
        </p:grpSpPr>
        <p:cxnSp>
          <p:nvCxnSpPr>
            <p:cNvPr id="6" name="Straight Connector 5"/>
            <p:cNvCxnSpPr/>
            <p:nvPr/>
          </p:nvCxnSpPr>
          <p:spPr>
            <a:xfrm rot="10800000" flipV="1">
              <a:off x="2268429" y="3789040"/>
              <a:ext cx="2015539" cy="1367458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83" name="TextBox 6"/>
            <p:cNvSpPr txBox="1">
              <a:spLocks noChangeArrowheads="1"/>
            </p:cNvSpPr>
            <p:nvPr/>
          </p:nvSpPr>
          <p:spPr bwMode="auto">
            <a:xfrm>
              <a:off x="611560" y="5229200"/>
              <a:ext cx="29523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chemeClr val="tx2"/>
                  </a:solidFill>
                </a:rPr>
                <a:t>Rankings produced by each model</a:t>
              </a:r>
              <a:endParaRPr lang="el-GR" altLang="en-US" sz="240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284663" y="3789363"/>
            <a:ext cx="4032250" cy="2641600"/>
            <a:chOff x="4283968" y="3789040"/>
            <a:chExt cx="4032448" cy="264165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283968" y="3789040"/>
              <a:ext cx="1944782" cy="1368455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81" name="TextBox 13"/>
            <p:cNvSpPr txBox="1">
              <a:spLocks noChangeArrowheads="1"/>
            </p:cNvSpPr>
            <p:nvPr/>
          </p:nvSpPr>
          <p:spPr bwMode="auto">
            <a:xfrm>
              <a:off x="5364088" y="5230368"/>
              <a:ext cx="295232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chemeClr val="tx2"/>
                  </a:solidFill>
                </a:rPr>
                <a:t>Rankings produced by actual volatility in the last transition</a:t>
              </a:r>
              <a:endParaRPr lang="el-GR" altLang="en-US" sz="2400">
                <a:solidFill>
                  <a:schemeClr val="tx2"/>
                </a:solidFill>
              </a:endParaRP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92500" y="3284538"/>
            <a:ext cx="1511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/>
              <a:t>Compare</a:t>
            </a:r>
            <a:endParaRPr lang="el-GR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bldLvl="2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2"/>
          <p:cNvSpPr>
            <a:spLocks noChangeShapeType="1"/>
          </p:cNvSpPr>
          <p:nvPr/>
        </p:nvSpPr>
        <p:spPr bwMode="auto">
          <a:xfrm>
            <a:off x="0" y="990600"/>
            <a:ext cx="76200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601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Ranking Comparison</a:t>
            </a:r>
            <a:endParaRPr lang="el-GR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1268413"/>
            <a:ext cx="89916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l-GR" altLang="en-US" sz="2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>
                <a:latin typeface="Times New Roman" pitchFamily="18" charset="0"/>
                <a:cs typeface="Times New Roman" pitchFamily="18" charset="0"/>
              </a:rPr>
              <a:t>To compare the similarity between alternative rankings (of the same set) we used Spearman’s footrule distance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900113" y="2636838"/>
            <a:ext cx="1008062" cy="2678112"/>
            <a:chOff x="899592" y="2636912"/>
            <a:chExt cx="1008112" cy="2677656"/>
          </a:xfrm>
        </p:grpSpPr>
        <p:sp>
          <p:nvSpPr>
            <p:cNvPr id="3088" name="TextBox 11"/>
            <p:cNvSpPr txBox="1">
              <a:spLocks noChangeArrowheads="1"/>
            </p:cNvSpPr>
            <p:nvPr/>
          </p:nvSpPr>
          <p:spPr bwMode="auto">
            <a:xfrm>
              <a:off x="899592" y="2636912"/>
              <a:ext cx="504056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</a:rPr>
                <a:t>A</a:t>
              </a:r>
            </a:p>
            <a:p>
              <a:pPr eaLnBrk="1" hangingPunct="1"/>
              <a:r>
                <a:rPr lang="en-US" altLang="en-US" sz="2800">
                  <a:solidFill>
                    <a:srgbClr val="009900"/>
                  </a:solidFill>
                </a:rPr>
                <a:t>B</a:t>
              </a:r>
            </a:p>
            <a:p>
              <a:pPr eaLnBrk="1" hangingPunct="1"/>
              <a:r>
                <a:rPr lang="en-US" altLang="en-US" sz="2800">
                  <a:solidFill>
                    <a:srgbClr val="FFC000"/>
                  </a:solidFill>
                </a:rPr>
                <a:t>C</a:t>
              </a:r>
            </a:p>
            <a:p>
              <a:pPr eaLnBrk="1" hangingPunct="1"/>
              <a:r>
                <a:rPr lang="en-US" altLang="en-US" sz="2800">
                  <a:solidFill>
                    <a:schemeClr val="accent1"/>
                  </a:solidFill>
                </a:rPr>
                <a:t>D</a:t>
              </a:r>
            </a:p>
            <a:p>
              <a:pPr eaLnBrk="1" hangingPunct="1"/>
              <a:r>
                <a:rPr lang="en-US" altLang="en-US" sz="2800">
                  <a:solidFill>
                    <a:srgbClr val="CC0000"/>
                  </a:solidFill>
                </a:rPr>
                <a:t>E</a:t>
              </a:r>
            </a:p>
            <a:p>
              <a:pPr eaLnBrk="1" hangingPunct="1"/>
              <a:r>
                <a:rPr lang="en-US" altLang="en-US" sz="2800">
                  <a:solidFill>
                    <a:srgbClr val="7030A0"/>
                  </a:solidFill>
                </a:rPr>
                <a:t>F</a:t>
              </a:r>
              <a:endParaRPr lang="el-GR" altLang="en-US" sz="2800">
                <a:solidFill>
                  <a:srgbClr val="7030A0"/>
                </a:solidFill>
              </a:endParaRPr>
            </a:p>
          </p:txBody>
        </p:sp>
        <p:sp>
          <p:nvSpPr>
            <p:cNvPr id="3089" name="TextBox 12"/>
            <p:cNvSpPr txBox="1">
              <a:spLocks noChangeArrowheads="1"/>
            </p:cNvSpPr>
            <p:nvPr/>
          </p:nvSpPr>
          <p:spPr bwMode="auto">
            <a:xfrm>
              <a:off x="1403648" y="2636912"/>
              <a:ext cx="504056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</a:rPr>
                <a:t>A</a:t>
              </a:r>
            </a:p>
            <a:p>
              <a:pPr eaLnBrk="1" hangingPunct="1"/>
              <a:r>
                <a:rPr lang="en-US" altLang="en-US" sz="2800">
                  <a:solidFill>
                    <a:srgbClr val="009900"/>
                  </a:solidFill>
                </a:rPr>
                <a:t>B</a:t>
              </a:r>
            </a:p>
            <a:p>
              <a:pPr eaLnBrk="1" hangingPunct="1"/>
              <a:r>
                <a:rPr lang="en-US" altLang="en-US" sz="2800">
                  <a:solidFill>
                    <a:srgbClr val="FFC000"/>
                  </a:solidFill>
                </a:rPr>
                <a:t>C</a:t>
              </a:r>
            </a:p>
            <a:p>
              <a:pPr eaLnBrk="1" hangingPunct="1"/>
              <a:r>
                <a:rPr lang="en-US" altLang="en-US" sz="2800">
                  <a:solidFill>
                    <a:schemeClr val="accent1"/>
                  </a:solidFill>
                </a:rPr>
                <a:t>D</a:t>
              </a:r>
            </a:p>
            <a:p>
              <a:pPr eaLnBrk="1" hangingPunct="1"/>
              <a:r>
                <a:rPr lang="en-US" altLang="en-US" sz="2800">
                  <a:solidFill>
                    <a:srgbClr val="CC0000"/>
                  </a:solidFill>
                </a:rPr>
                <a:t>E</a:t>
              </a:r>
            </a:p>
            <a:p>
              <a:pPr eaLnBrk="1" hangingPunct="1"/>
              <a:r>
                <a:rPr lang="en-US" altLang="en-US" sz="2800">
                  <a:solidFill>
                    <a:srgbClr val="7030A0"/>
                  </a:solidFill>
                </a:rPr>
                <a:t>F</a:t>
              </a:r>
              <a:endParaRPr lang="el-GR" altLang="en-US" sz="2800">
                <a:solidFill>
                  <a:srgbClr val="7030A0"/>
                </a:solidFill>
              </a:endParaRP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55650" y="5516563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NFr = 0</a:t>
            </a:r>
            <a:endParaRPr lang="el-GR" altLang="en-US" sz="2400" b="1">
              <a:solidFill>
                <a:srgbClr val="FF0000"/>
              </a:solidFill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916238" y="2636838"/>
            <a:ext cx="1008062" cy="2678112"/>
            <a:chOff x="899592" y="2636912"/>
            <a:chExt cx="1008112" cy="2722581"/>
          </a:xfrm>
        </p:grpSpPr>
        <p:sp>
          <p:nvSpPr>
            <p:cNvPr id="19" name="TextBox 18"/>
            <p:cNvSpPr txBox="1"/>
            <p:nvPr/>
          </p:nvSpPr>
          <p:spPr>
            <a:xfrm>
              <a:off x="899592" y="2636912"/>
              <a:ext cx="504850" cy="27225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rgbClr val="FF0000"/>
                  </a:solidFill>
                </a:rPr>
                <a:t>A</a:t>
              </a:r>
            </a:p>
            <a:p>
              <a:pPr>
                <a:defRPr/>
              </a:pPr>
              <a:r>
                <a:rPr lang="en-US" sz="2800" dirty="0">
                  <a:solidFill>
                    <a:srgbClr val="009900"/>
                  </a:solidFill>
                </a:rPr>
                <a:t>B</a:t>
              </a:r>
            </a:p>
            <a:p>
              <a:pPr>
                <a:defRPr/>
              </a:pPr>
              <a:r>
                <a:rPr lang="en-US" sz="2800" dirty="0">
                  <a:solidFill>
                    <a:srgbClr val="FFC000"/>
                  </a:solidFill>
                </a:rPr>
                <a:t>C</a:t>
              </a:r>
            </a:p>
            <a:p>
              <a:pPr>
                <a:defRPr/>
              </a:pPr>
              <a:r>
                <a:rPr lang="en-US" sz="28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</a:t>
              </a:r>
            </a:p>
            <a:p>
              <a:pPr>
                <a:defRPr/>
              </a:pPr>
              <a:r>
                <a:rPr lang="en-US" sz="2800" dirty="0">
                  <a:solidFill>
                    <a:srgbClr val="CC0000"/>
                  </a:solidFill>
                </a:rPr>
                <a:t>E</a:t>
              </a:r>
            </a:p>
            <a:p>
              <a:pPr>
                <a:defRPr/>
              </a:pPr>
              <a:r>
                <a:rPr lang="en-US" sz="2800" dirty="0">
                  <a:solidFill>
                    <a:srgbClr val="7030A0"/>
                  </a:solidFill>
                </a:rPr>
                <a:t>F</a:t>
              </a:r>
              <a:endParaRPr lang="el-GR" sz="2800" dirty="0">
                <a:solidFill>
                  <a:srgbClr val="7030A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04442" y="2636912"/>
              <a:ext cx="503262" cy="27225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rgbClr val="7030A0"/>
                  </a:solidFill>
                </a:rPr>
                <a:t>F</a:t>
              </a:r>
            </a:p>
            <a:p>
              <a:pPr>
                <a:defRPr/>
              </a:pPr>
              <a:r>
                <a:rPr lang="en-US" sz="2800" dirty="0">
                  <a:solidFill>
                    <a:srgbClr val="CC0000"/>
                  </a:solidFill>
                </a:rPr>
                <a:t>E</a:t>
              </a:r>
            </a:p>
            <a:p>
              <a:pPr>
                <a:defRPr/>
              </a:pPr>
              <a:r>
                <a:rPr lang="en-US" sz="28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</a:t>
              </a:r>
            </a:p>
            <a:p>
              <a:pPr>
                <a:defRPr/>
              </a:pPr>
              <a:r>
                <a:rPr lang="en-US" sz="2800" dirty="0">
                  <a:solidFill>
                    <a:srgbClr val="FFC000"/>
                  </a:solidFill>
                </a:rPr>
                <a:t>C</a:t>
              </a:r>
            </a:p>
            <a:p>
              <a:pPr>
                <a:defRPr/>
              </a:pPr>
              <a:r>
                <a:rPr lang="en-US" sz="2800" dirty="0">
                  <a:solidFill>
                    <a:srgbClr val="009900"/>
                  </a:solidFill>
                </a:rPr>
                <a:t>B</a:t>
              </a:r>
            </a:p>
            <a:p>
              <a:pPr>
                <a:defRPr/>
              </a:pPr>
              <a:r>
                <a:rPr lang="en-US" sz="2800" dirty="0">
                  <a:solidFill>
                    <a:srgbClr val="FF0000"/>
                  </a:solidFill>
                </a:rPr>
                <a:t>A</a:t>
              </a:r>
              <a:endParaRPr lang="el-GR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71775" y="5516563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NFr = 1</a:t>
            </a:r>
            <a:endParaRPr lang="el-GR" altLang="en-US" sz="2400" b="1">
              <a:solidFill>
                <a:srgbClr val="FF0000"/>
              </a:solidFill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5292725" y="1844675"/>
          <a:ext cx="33115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Εξίσωση" r:id="rId3" imgW="1652486" imgH="469684" progId="Equation.3">
                  <p:embed/>
                </p:oleObj>
              </mc:Choice>
              <mc:Fallback>
                <p:oleObj name="Εξίσωση" r:id="rId3" imgW="1652486" imgH="469684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844675"/>
                        <a:ext cx="331152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787900" y="2636838"/>
            <a:ext cx="1008063" cy="2678112"/>
            <a:chOff x="899592" y="2636912"/>
            <a:chExt cx="1008112" cy="2722581"/>
          </a:xfrm>
        </p:grpSpPr>
        <p:sp>
          <p:nvSpPr>
            <p:cNvPr id="23" name="TextBox 22"/>
            <p:cNvSpPr txBox="1"/>
            <p:nvPr/>
          </p:nvSpPr>
          <p:spPr>
            <a:xfrm>
              <a:off x="899592" y="2636912"/>
              <a:ext cx="504850" cy="27225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rgbClr val="FF0000"/>
                  </a:solidFill>
                </a:rPr>
                <a:t>A</a:t>
              </a:r>
            </a:p>
            <a:p>
              <a:pPr>
                <a:defRPr/>
              </a:pPr>
              <a:r>
                <a:rPr lang="en-US" sz="2800" dirty="0">
                  <a:solidFill>
                    <a:srgbClr val="009900"/>
                  </a:solidFill>
                </a:rPr>
                <a:t>B</a:t>
              </a:r>
            </a:p>
            <a:p>
              <a:pPr>
                <a:defRPr/>
              </a:pPr>
              <a:r>
                <a:rPr lang="en-US" sz="2800" dirty="0">
                  <a:solidFill>
                    <a:srgbClr val="FFC000"/>
                  </a:solidFill>
                </a:rPr>
                <a:t>C</a:t>
              </a:r>
            </a:p>
            <a:p>
              <a:pPr>
                <a:defRPr/>
              </a:pPr>
              <a:r>
                <a:rPr lang="en-US" sz="28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</a:t>
              </a:r>
            </a:p>
            <a:p>
              <a:pPr>
                <a:defRPr/>
              </a:pPr>
              <a:r>
                <a:rPr lang="en-US" sz="2800" dirty="0">
                  <a:solidFill>
                    <a:srgbClr val="CC0000"/>
                  </a:solidFill>
                </a:rPr>
                <a:t>E</a:t>
              </a:r>
            </a:p>
            <a:p>
              <a:pPr>
                <a:defRPr/>
              </a:pPr>
              <a:r>
                <a:rPr lang="en-US" sz="2800" dirty="0">
                  <a:solidFill>
                    <a:srgbClr val="7030A0"/>
                  </a:solidFill>
                </a:rPr>
                <a:t>F</a:t>
              </a:r>
              <a:endParaRPr lang="el-GR" sz="2800" dirty="0">
                <a:solidFill>
                  <a:srgbClr val="7030A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04442" y="2636912"/>
              <a:ext cx="503262" cy="27225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rgbClr val="FF0000"/>
                  </a:solidFill>
                </a:rPr>
                <a:t>A</a:t>
              </a:r>
            </a:p>
            <a:p>
              <a:pPr>
                <a:defRPr/>
              </a:pPr>
              <a:r>
                <a:rPr lang="en-US" sz="2800" dirty="0">
                  <a:solidFill>
                    <a:srgbClr val="FFC000"/>
                  </a:solidFill>
                </a:rPr>
                <a:t>C</a:t>
              </a:r>
            </a:p>
            <a:p>
              <a:pPr>
                <a:defRPr/>
              </a:pPr>
              <a:r>
                <a:rPr lang="en-US" sz="2800" dirty="0">
                  <a:solidFill>
                    <a:srgbClr val="009900"/>
                  </a:solidFill>
                </a:rPr>
                <a:t>B</a:t>
              </a:r>
            </a:p>
            <a:p>
              <a:pPr>
                <a:defRPr/>
              </a:pPr>
              <a:r>
                <a:rPr lang="en-US" sz="2800" dirty="0">
                  <a:solidFill>
                    <a:srgbClr val="CC0000"/>
                  </a:solidFill>
                </a:rPr>
                <a:t>E</a:t>
              </a:r>
            </a:p>
            <a:p>
              <a:pPr>
                <a:defRPr/>
              </a:pPr>
              <a:r>
                <a:rPr lang="en-US" sz="2800" dirty="0">
                  <a:solidFill>
                    <a:srgbClr val="7030A0"/>
                  </a:solidFill>
                </a:rPr>
                <a:t>F</a:t>
              </a:r>
            </a:p>
            <a:p>
              <a:pPr>
                <a:defRPr/>
              </a:pPr>
              <a:r>
                <a:rPr lang="en-US" sz="28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</a:t>
              </a:r>
              <a:endParaRPr lang="el-GR" sz="28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643438" y="5516563"/>
            <a:ext cx="1944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NFr = 0.333</a:t>
            </a:r>
            <a:endParaRPr lang="el-GR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16" grpId="0"/>
      <p:bldP spid="21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0" y="990600"/>
            <a:ext cx="76200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083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Ranking Comparison - Spearman’s footrule  </a:t>
            </a:r>
            <a:endParaRPr lang="el-GR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700338" y="1196975"/>
            <a:ext cx="37703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US" altLang="en-US" sz="2200" b="1">
                <a:latin typeface="Times New Roman" pitchFamily="18" charset="0"/>
                <a:cs typeface="Times New Roman" pitchFamily="18" charset="0"/>
              </a:rPr>
              <a:t>(Long Method / JFreeChart)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39750" y="1700213"/>
          <a:ext cx="8064500" cy="884237"/>
        </p:xfrm>
        <a:graphic>
          <a:graphicData uri="http://schemas.openxmlformats.org/drawingml/2006/table">
            <a:tbl>
              <a:tblPr/>
              <a:tblGrid>
                <a:gridCol w="1472324"/>
                <a:gridCol w="1647638"/>
                <a:gridCol w="1647638"/>
                <a:gridCol w="1647638"/>
                <a:gridCol w="1649262"/>
              </a:tblGrid>
              <a:tr h="579328"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2000" spc="-5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spc="-5">
                          <a:latin typeface="Times New Roman"/>
                          <a:ea typeface="SimSun"/>
                          <a:cs typeface="Times New Roman"/>
                        </a:rPr>
                        <a:t>Random Walk</a:t>
                      </a:r>
                      <a:endParaRPr lang="el-GR" sz="2000" spc="-5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spc="-5">
                          <a:latin typeface="Times New Roman"/>
                          <a:ea typeface="SimSun"/>
                          <a:cs typeface="Times New Roman"/>
                        </a:rPr>
                        <a:t>Historical Average</a:t>
                      </a:r>
                      <a:endParaRPr lang="el-GR" sz="2000" spc="-5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spc="-5">
                          <a:latin typeface="Times New Roman"/>
                          <a:ea typeface="SimSun"/>
                          <a:cs typeface="Times New Roman"/>
                        </a:rPr>
                        <a:t>Exponential Smoothing</a:t>
                      </a:r>
                      <a:endParaRPr lang="el-GR" sz="2000" spc="-5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spc="-5" dirty="0">
                          <a:latin typeface="Times New Roman"/>
                          <a:ea typeface="SimSun"/>
                          <a:cs typeface="Times New Roman"/>
                        </a:rPr>
                        <a:t>EWMA</a:t>
                      </a:r>
                      <a:endParaRPr lang="el-GR" sz="2000" spc="-5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09"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spc="-5">
                          <a:latin typeface="Times New Roman"/>
                          <a:ea typeface="SimSun"/>
                          <a:cs typeface="Times New Roman"/>
                        </a:rPr>
                        <a:t>Actual</a:t>
                      </a:r>
                      <a:endParaRPr lang="el-GR" sz="2000" spc="-5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0.6220</a:t>
                      </a:r>
                      <a:endParaRPr lang="el-GR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0.3255</a:t>
                      </a:r>
                      <a:endParaRPr lang="el-G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0.5334</a:t>
                      </a:r>
                      <a:endParaRPr lang="el-GR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0.3238</a:t>
                      </a:r>
                      <a:endParaRPr lang="el-G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39750" y="3500438"/>
          <a:ext cx="8064499" cy="884237"/>
        </p:xfrm>
        <a:graphic>
          <a:graphicData uri="http://schemas.openxmlformats.org/drawingml/2006/table">
            <a:tbl>
              <a:tblPr/>
              <a:tblGrid>
                <a:gridCol w="1472323"/>
                <a:gridCol w="1647638"/>
                <a:gridCol w="1647638"/>
                <a:gridCol w="1647638"/>
                <a:gridCol w="1649262"/>
              </a:tblGrid>
              <a:tr h="579328"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2000" spc="-5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spc="-5">
                          <a:latin typeface="Times New Roman"/>
                          <a:ea typeface="SimSun"/>
                          <a:cs typeface="Times New Roman"/>
                        </a:rPr>
                        <a:t>Random Walk</a:t>
                      </a:r>
                      <a:endParaRPr lang="el-GR" sz="2000" spc="-5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spc="-5">
                          <a:latin typeface="Times New Roman"/>
                          <a:ea typeface="SimSun"/>
                          <a:cs typeface="Times New Roman"/>
                        </a:rPr>
                        <a:t>Historical Average</a:t>
                      </a:r>
                      <a:endParaRPr lang="el-GR" sz="2000" spc="-5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spc="-5">
                          <a:latin typeface="Times New Roman"/>
                          <a:ea typeface="SimSun"/>
                          <a:cs typeface="Times New Roman"/>
                        </a:rPr>
                        <a:t>Exponential Smoothing</a:t>
                      </a:r>
                      <a:endParaRPr lang="el-GR" sz="2000" spc="-5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spc="-5">
                          <a:latin typeface="Times New Roman"/>
                          <a:ea typeface="SimSun"/>
                          <a:cs typeface="Times New Roman"/>
                        </a:rPr>
                        <a:t>EWMA</a:t>
                      </a:r>
                      <a:endParaRPr lang="el-GR" sz="2000" spc="-5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09"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spc="-5">
                          <a:latin typeface="Times New Roman"/>
                          <a:ea typeface="SimSun"/>
                          <a:cs typeface="Times New Roman"/>
                        </a:rPr>
                        <a:t>Actual</a:t>
                      </a:r>
                      <a:endParaRPr lang="el-GR" sz="2000" spc="-5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0.0096</a:t>
                      </a:r>
                      <a:endParaRPr lang="el-GR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0.0210</a:t>
                      </a:r>
                      <a:endParaRPr lang="el-G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0.0199</a:t>
                      </a:r>
                      <a:endParaRPr lang="el-GR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0.0213</a:t>
                      </a:r>
                      <a:endParaRPr lang="el-G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611188" y="5445125"/>
          <a:ext cx="8064499" cy="884238"/>
        </p:xfrm>
        <a:graphic>
          <a:graphicData uri="http://schemas.openxmlformats.org/drawingml/2006/table">
            <a:tbl>
              <a:tblPr/>
              <a:tblGrid>
                <a:gridCol w="1472323"/>
                <a:gridCol w="1647638"/>
                <a:gridCol w="1647638"/>
                <a:gridCol w="1647638"/>
                <a:gridCol w="1649262"/>
              </a:tblGrid>
              <a:tr h="579328"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2000" spc="-5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spc="-5">
                          <a:latin typeface="Times New Roman"/>
                          <a:ea typeface="SimSun"/>
                          <a:cs typeface="Times New Roman"/>
                        </a:rPr>
                        <a:t>Random Walk</a:t>
                      </a:r>
                      <a:endParaRPr lang="el-GR" sz="2000" spc="-5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spc="-5">
                          <a:latin typeface="Times New Roman"/>
                          <a:ea typeface="SimSun"/>
                          <a:cs typeface="Times New Roman"/>
                        </a:rPr>
                        <a:t>Historical Average</a:t>
                      </a:r>
                      <a:endParaRPr lang="el-GR" sz="2000" spc="-5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spc="-5" dirty="0">
                          <a:latin typeface="Times New Roman"/>
                          <a:ea typeface="SimSun"/>
                          <a:cs typeface="Times New Roman"/>
                        </a:rPr>
                        <a:t>Exponential Smoothing</a:t>
                      </a:r>
                      <a:endParaRPr lang="el-GR" sz="2000" spc="-5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spc="-5">
                          <a:latin typeface="Times New Roman"/>
                          <a:ea typeface="SimSun"/>
                          <a:cs typeface="Times New Roman"/>
                        </a:rPr>
                        <a:t>EWMA</a:t>
                      </a:r>
                      <a:endParaRPr lang="el-GR" sz="2000" spc="-5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10">
                <a:tc>
                  <a:txBody>
                    <a:bodyPr/>
                    <a:lstStyle/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spc="-5">
                          <a:latin typeface="Times New Roman"/>
                          <a:ea typeface="SimSun"/>
                          <a:cs typeface="Times New Roman"/>
                        </a:rPr>
                        <a:t>Actual</a:t>
                      </a:r>
                      <a:endParaRPr lang="el-GR" sz="2000" spc="-5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0.07</a:t>
                      </a:r>
                      <a:endParaRPr lang="el-GR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0.13</a:t>
                      </a:r>
                      <a:endParaRPr lang="el-GR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0.14</a:t>
                      </a:r>
                      <a:endParaRPr lang="el-GR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0.13</a:t>
                      </a:r>
                      <a:endParaRPr lang="el-GR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7" marR="685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61" name="Text Box 4"/>
          <p:cNvSpPr txBox="1">
            <a:spLocks noChangeArrowheads="1"/>
          </p:cNvSpPr>
          <p:nvPr/>
        </p:nvSpPr>
        <p:spPr bwMode="auto">
          <a:xfrm>
            <a:off x="3276600" y="2997200"/>
            <a:ext cx="2879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US" altLang="en-US" sz="2200" b="1">
                <a:latin typeface="Times New Roman" pitchFamily="18" charset="0"/>
                <a:cs typeface="Times New Roman" pitchFamily="18" charset="0"/>
              </a:rPr>
              <a:t>(Feature Envy / JMol)</a:t>
            </a:r>
          </a:p>
        </p:txBody>
      </p:sp>
      <p:sp>
        <p:nvSpPr>
          <p:cNvPr id="29762" name="Text Box 4"/>
          <p:cNvSpPr txBox="1">
            <a:spLocks noChangeArrowheads="1"/>
          </p:cNvSpPr>
          <p:nvPr/>
        </p:nvSpPr>
        <p:spPr bwMode="auto">
          <a:xfrm>
            <a:off x="3203575" y="4868863"/>
            <a:ext cx="3384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US" altLang="en-US" sz="2200" b="1">
                <a:latin typeface="Times New Roman" pitchFamily="18" charset="0"/>
                <a:cs typeface="Times New Roman" pitchFamily="18" charset="0"/>
              </a:rPr>
              <a:t>(State Checking / JMol)</a:t>
            </a:r>
          </a:p>
        </p:txBody>
      </p:sp>
      <p:sp>
        <p:nvSpPr>
          <p:cNvPr id="29" name="Cloud Callout 28"/>
          <p:cNvSpPr/>
          <p:nvPr/>
        </p:nvSpPr>
        <p:spPr>
          <a:xfrm>
            <a:off x="6227763" y="1052513"/>
            <a:ext cx="2232025" cy="720725"/>
          </a:xfrm>
          <a:prstGeom prst="cloudCallout">
            <a:avLst>
              <a:gd name="adj1" fmla="val -46175"/>
              <a:gd name="adj2" fmla="val 6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high frequency  of changes</a:t>
            </a:r>
            <a:endParaRPr lang="el-GR" sz="1600" dirty="0"/>
          </a:p>
        </p:txBody>
      </p:sp>
      <p:sp>
        <p:nvSpPr>
          <p:cNvPr id="30" name="Oval 29"/>
          <p:cNvSpPr/>
          <p:nvPr/>
        </p:nvSpPr>
        <p:spPr>
          <a:xfrm>
            <a:off x="3924300" y="2276475"/>
            <a:ext cx="1079500" cy="28892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1" name="Oval 30"/>
          <p:cNvSpPr/>
          <p:nvPr/>
        </p:nvSpPr>
        <p:spPr>
          <a:xfrm>
            <a:off x="7235825" y="2276475"/>
            <a:ext cx="1081088" cy="28892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2" name="Cloud Callout 31"/>
          <p:cNvSpPr/>
          <p:nvPr/>
        </p:nvSpPr>
        <p:spPr>
          <a:xfrm>
            <a:off x="6011863" y="2852738"/>
            <a:ext cx="2089150" cy="720725"/>
          </a:xfrm>
          <a:prstGeom prst="cloudCallout">
            <a:avLst>
              <a:gd name="adj1" fmla="val -46175"/>
              <a:gd name="adj2" fmla="val 6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low frequency of changes</a:t>
            </a:r>
            <a:endParaRPr lang="el-GR" sz="1600" dirty="0"/>
          </a:p>
        </p:txBody>
      </p:sp>
      <p:sp>
        <p:nvSpPr>
          <p:cNvPr id="33" name="Cloud Callout 32"/>
          <p:cNvSpPr/>
          <p:nvPr/>
        </p:nvSpPr>
        <p:spPr>
          <a:xfrm>
            <a:off x="6084888" y="4797425"/>
            <a:ext cx="2087562" cy="719138"/>
          </a:xfrm>
          <a:prstGeom prst="cloudCallout">
            <a:avLst>
              <a:gd name="adj1" fmla="val -46175"/>
              <a:gd name="adj2" fmla="val 6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low frequency of changes</a:t>
            </a:r>
            <a:endParaRPr lang="el-GR" sz="1600" dirty="0"/>
          </a:p>
        </p:txBody>
      </p:sp>
      <p:sp>
        <p:nvSpPr>
          <p:cNvPr id="34" name="Oval 33"/>
          <p:cNvSpPr/>
          <p:nvPr/>
        </p:nvSpPr>
        <p:spPr>
          <a:xfrm>
            <a:off x="2339975" y="4076700"/>
            <a:ext cx="1079500" cy="28892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5" name="Oval 34"/>
          <p:cNvSpPr/>
          <p:nvPr/>
        </p:nvSpPr>
        <p:spPr>
          <a:xfrm>
            <a:off x="2411413" y="6021388"/>
            <a:ext cx="1081087" cy="287337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/>
        </p:nvSpPr>
        <p:spPr bwMode="auto">
          <a:xfrm>
            <a:off x="0" y="990600"/>
            <a:ext cx="76200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765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Conclusions</a:t>
            </a:r>
            <a:endParaRPr lang="el-GR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50825" y="1341438"/>
            <a:ext cx="8893175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US" altLang="en-US" sz="2400"/>
              <a:t>Refactoring suggestions can be ranked:</a:t>
            </a:r>
          </a:p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altLang="en-US" sz="2400"/>
              <a:t> according to design criteria</a:t>
            </a:r>
          </a:p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altLang="en-US" sz="2400"/>
              <a:t> according to past source code changes (higher priority for pieces of code that have been the subject of maintenance) 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2400"/>
              <a:t>Simple forecasting models, such as Historical Average</a:t>
            </a:r>
          </a:p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altLang="en-US" sz="2400"/>
              <a:t> lowest RMSE error</a:t>
            </a:r>
          </a:p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altLang="en-US" sz="2400"/>
              <a:t> similar rankings to those obtained by actual volatility (frequent changes)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2400"/>
              <a:t>Future Work #1: Analyze history at a more fine-grained level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2400"/>
              <a:t>Future Work #2: Combination of structural and historical criteria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0" y="990600"/>
            <a:ext cx="76200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7146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Design Problems … can be numerous</a:t>
            </a:r>
            <a:endParaRPr lang="el-GR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052513"/>
            <a:ext cx="60769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933825"/>
            <a:ext cx="607695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24923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latin typeface="Times New Roman" pitchFamily="18" charset="0"/>
                <a:cs typeface="Times New Roman" pitchFamily="18" charset="0"/>
              </a:rPr>
              <a:t>Thank you for your attention</a:t>
            </a: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1524000" y="6477000"/>
            <a:ext cx="7620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11188" y="6521450"/>
            <a:ext cx="8532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i="1">
                <a:solidFill>
                  <a:srgbClr val="FF0000"/>
                </a:solidFill>
                <a:latin typeface="Calibri" pitchFamily="34" charset="0"/>
              </a:rPr>
              <a:t>                            15th European Conference on Software Maintenance and Reengineering </a:t>
            </a:r>
            <a:r>
              <a:rPr lang="en-US" altLang="en-US" sz="160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altLang="en-US" sz="1600" i="1">
                <a:solidFill>
                  <a:srgbClr val="FF0000"/>
                </a:solidFill>
                <a:latin typeface="Calibri" pitchFamily="34" charset="0"/>
              </a:rPr>
              <a:t>CSMR </a:t>
            </a:r>
            <a:r>
              <a:rPr lang="en-US" altLang="en-US" sz="1600">
                <a:solidFill>
                  <a:srgbClr val="FF0000"/>
                </a:solidFill>
                <a:latin typeface="Calibri" pitchFamily="34" charset="0"/>
              </a:rPr>
              <a:t>2011)</a:t>
            </a:r>
            <a:endParaRPr lang="el-GR" altLang="en-US" sz="1600">
              <a:solidFill>
                <a:srgbClr val="FF0000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l-GR" altLang="en-US" sz="16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990600"/>
            <a:ext cx="76200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601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Motivation</a:t>
            </a:r>
            <a:endParaRPr lang="el-GR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152400" y="1268413"/>
            <a:ext cx="8991600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l-GR" altLang="en-US" sz="2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/>
              <a:t>Are all identified design problems worrying?</a:t>
            </a:r>
            <a:endParaRPr lang="en-US" altLang="en-US" sz="25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n-US" altLang="en-US" sz="2500">
                <a:latin typeface="Times New Roman" pitchFamily="18" charset="0"/>
                <a:cs typeface="Times New Roman" pitchFamily="18" charset="0"/>
              </a:rPr>
              <a:t> Example: Why would it be urgent to improve a method suffering from Long Method if the method had never been changed?</a:t>
            </a:r>
          </a:p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n-US" altLang="en-US" sz="2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Need to define (quantify) the urgency to resolve a problem </a:t>
            </a:r>
          </a:p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n-US" altLang="en-US" sz="2500">
                <a:latin typeface="Times New Roman" pitchFamily="18" charset="0"/>
                <a:cs typeface="Times New Roman" pitchFamily="18" charset="0"/>
              </a:rPr>
              <a:t> One possible source of information: </a:t>
            </a:r>
            <a:r>
              <a:rPr lang="en-US" altLang="en-US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Past code versions</a:t>
            </a:r>
          </a:p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n-US" altLang="en-US" sz="2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Underlying Philosophy: </a:t>
            </a:r>
            <a:r>
              <a:rPr lang="en-US" altLang="en-US" sz="2500" i="1">
                <a:latin typeface="Times New Roman" pitchFamily="18" charset="0"/>
                <a:cs typeface="Times New Roman" pitchFamily="18" charset="0"/>
              </a:rPr>
              <a:t>code fragments that have been subject to maintenance tasks in the past, are more likely to undergo changes  </a:t>
            </a:r>
            <a:r>
              <a:rPr lang="en-US" altLang="en-US" sz="2500" i="1"/>
              <a:t>→</a:t>
            </a:r>
            <a:r>
              <a:rPr lang="en-US" altLang="en-US" sz="2500" i="1">
                <a:latin typeface="Times New Roman" pitchFamily="18" charset="0"/>
                <a:cs typeface="Times New Roman" pitchFamily="18" charset="0"/>
              </a:rPr>
              <a:t> refactorings involving the corresponding code should have a higher priority.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0" y="990600"/>
            <a:ext cx="76200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601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Goal</a:t>
            </a:r>
            <a:endParaRPr lang="el-GR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152400" y="1268413"/>
            <a:ext cx="89916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l-GR" altLang="en-US" sz="25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>
                <a:latin typeface="Times New Roman" pitchFamily="18" charset="0"/>
                <a:cs typeface="Times New Roman" pitchFamily="18" charset="0"/>
              </a:rPr>
              <a:t>To rank refactoring suggestions based on the urgency to resolve the corresponding design problems</a:t>
            </a:r>
          </a:p>
          <a:p>
            <a:pPr eaLnBrk="1" hangingPunct="1">
              <a:spcAft>
                <a:spcPts val="1800"/>
              </a:spcAft>
              <a:buFontTx/>
              <a:buChar char="•"/>
            </a:pPr>
            <a:r>
              <a:rPr lang="en-US" altLang="en-US" sz="2500">
                <a:latin typeface="Times New Roman" pitchFamily="18" charset="0"/>
                <a:cs typeface="Times New Roman" pitchFamily="18" charset="0"/>
              </a:rPr>
              <a:t> The ranking mechanism should take into account:</a:t>
            </a:r>
          </a:p>
          <a:p>
            <a:pPr lvl="1" eaLnBrk="1" hangingPunct="1">
              <a:spcAft>
                <a:spcPts val="1200"/>
              </a:spcAft>
              <a:buFontTx/>
              <a:buChar char="•"/>
            </a:pPr>
            <a:r>
              <a:rPr lang="en-US" altLang="en-US" sz="2500">
                <a:latin typeface="Times New Roman" pitchFamily="18" charset="0"/>
                <a:cs typeface="Times New Roman" pitchFamily="18" charset="0"/>
              </a:rPr>
              <a:t> the number of past changes</a:t>
            </a:r>
          </a:p>
          <a:p>
            <a:pPr lvl="1" eaLnBrk="1" hangingPunct="1">
              <a:spcAft>
                <a:spcPts val="1200"/>
              </a:spcAft>
              <a:buFontTx/>
              <a:buChar char="•"/>
            </a:pPr>
            <a:r>
              <a:rPr lang="en-US" altLang="en-US" sz="2500">
                <a:latin typeface="Times New Roman" pitchFamily="18" charset="0"/>
                <a:cs typeface="Times New Roman" pitchFamily="18" charset="0"/>
              </a:rPr>
              <a:t> the extent of change</a:t>
            </a:r>
          </a:p>
          <a:p>
            <a:pPr lvl="1" eaLnBrk="1" hangingPunct="1">
              <a:spcAft>
                <a:spcPts val="1200"/>
              </a:spcAft>
              <a:buFontTx/>
              <a:buChar char="•"/>
            </a:pPr>
            <a:r>
              <a:rPr lang="en-US" altLang="en-US" sz="2500">
                <a:latin typeface="Times New Roman" pitchFamily="18" charset="0"/>
                <a:cs typeface="Times New Roman" pitchFamily="18" charset="0"/>
              </a:rPr>
              <a:t> the proximity to the current version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 descr="Drawin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Line 2"/>
          <p:cNvSpPr>
            <a:spLocks noChangeShapeType="1"/>
          </p:cNvSpPr>
          <p:nvPr/>
        </p:nvSpPr>
        <p:spPr bwMode="auto">
          <a:xfrm flipV="1">
            <a:off x="0" y="987425"/>
            <a:ext cx="7596188" cy="9525"/>
          </a:xfrm>
          <a:prstGeom prst="line">
            <a:avLst/>
          </a:prstGeom>
          <a:noFill/>
          <a:ln w="152400">
            <a:solidFill>
              <a:srgbClr val="FF0000">
                <a:alpha val="49019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01625" y="301625"/>
            <a:ext cx="601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Inspiration</a:t>
            </a:r>
            <a:endParaRPr lang="el-GR" altLang="en-US" sz="3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0" y="990600"/>
            <a:ext cx="76200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659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Forecasting in Financial Markets vs. Software</a:t>
            </a:r>
            <a:endParaRPr lang="el-GR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179388" y="1268413"/>
            <a:ext cx="896461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en-US" sz="2400" b="1" i="1"/>
              <a:t>Financial Markets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/>
              <a:t> Trends in volatility are more predictable than trends in prices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/>
              <a:t> Volatility is related to </a:t>
            </a:r>
            <a:r>
              <a:rPr lang="en-US" altLang="en-US" sz="2400">
                <a:solidFill>
                  <a:srgbClr val="FF0000"/>
                </a:solidFill>
              </a:rPr>
              <a:t>risk</a:t>
            </a:r>
            <a:r>
              <a:rPr lang="en-US" altLang="en-US" sz="2400"/>
              <a:t> and </a:t>
            </a:r>
            <a:r>
              <a:rPr lang="en-US" altLang="en-US" sz="2400">
                <a:solidFill>
                  <a:srgbClr val="FF0000"/>
                </a:solidFill>
              </a:rPr>
              <a:t>general stability </a:t>
            </a:r>
            <a:r>
              <a:rPr lang="en-US" altLang="en-US" sz="2400"/>
              <a:t>of markets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/>
              <a:t> defined as the relative rate at which prices move up and down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/>
              <a:t> time: trading days</a:t>
            </a:r>
            <a:endParaRPr lang="el-GR" altLang="en-US" sz="240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9388" y="3933825"/>
            <a:ext cx="8964612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US" altLang="en-US" sz="2400" b="1" i="1"/>
              <a:t>Software – Preventive Maintenance</a:t>
            </a:r>
          </a:p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altLang="en-US" sz="2400"/>
              <a:t> Risk lies in the decision to invest on resolving design problems</a:t>
            </a:r>
          </a:p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altLang="en-US" sz="2400"/>
              <a:t>volatility based on changes involving code affected by a smell</a:t>
            </a:r>
          </a:p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altLang="en-US" sz="2400"/>
              <a:t> time: successive software versions</a:t>
            </a:r>
            <a:endParaRPr lang="el-GR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990600"/>
            <a:ext cx="76200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659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Code Smell Volatility</a:t>
            </a:r>
            <a:endParaRPr lang="el-GR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581525"/>
            <a:ext cx="53213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76700"/>
            <a:ext cx="34559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43200"/>
            <a:ext cx="3960812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341438"/>
            <a:ext cx="2160587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0" y="990600"/>
            <a:ext cx="76200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601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Forecasting Models</a:t>
            </a:r>
            <a:endParaRPr lang="el-GR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52400" y="1268413"/>
            <a:ext cx="8991600" cy="1176337"/>
            <a:chOff x="152400" y="1268413"/>
            <a:chExt cx="8991600" cy="1175717"/>
          </a:xfrm>
        </p:grpSpPr>
        <p:sp>
          <p:nvSpPr>
            <p:cNvPr id="13327" name="Text Box 4"/>
            <p:cNvSpPr txBox="1">
              <a:spLocks noChangeArrowheads="1"/>
            </p:cNvSpPr>
            <p:nvPr/>
          </p:nvSpPr>
          <p:spPr bwMode="auto">
            <a:xfrm>
              <a:off x="152400" y="1268413"/>
              <a:ext cx="8991600" cy="109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800"/>
                </a:spcAft>
                <a:buFontTx/>
                <a:buChar char="•"/>
              </a:pPr>
              <a:r>
                <a:rPr lang="el-GR" altLang="en-US" sz="25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500">
                  <a:latin typeface="Times New Roman" pitchFamily="18" charset="0"/>
                  <a:cs typeface="Times New Roman" pitchFamily="18" charset="0"/>
                </a:rPr>
                <a:t>Random Walk (</a:t>
              </a:r>
              <a:r>
                <a:rPr lang="en-US" altLang="en-US" sz="2500" i="1">
                  <a:latin typeface="Times New Roman" pitchFamily="18" charset="0"/>
                  <a:cs typeface="Times New Roman" pitchFamily="18" charset="0"/>
                </a:rPr>
                <a:t>RW</a:t>
              </a:r>
              <a:r>
                <a:rPr lang="en-US" altLang="en-US" sz="25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altLang="en-US" sz="2500" b="1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1" eaLnBrk="1" hangingPunct="1">
                <a:spcAft>
                  <a:spcPts val="1800"/>
                </a:spcAft>
              </a:pPr>
              <a:endParaRPr lang="en-US" altLang="en-US" sz="25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328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988840"/>
              <a:ext cx="1214107" cy="455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52400" y="2636838"/>
            <a:ext cx="8991600" cy="1419225"/>
            <a:chOff x="152400" y="2636912"/>
            <a:chExt cx="8991600" cy="1418582"/>
          </a:xfrm>
        </p:grpSpPr>
        <p:sp>
          <p:nvSpPr>
            <p:cNvPr id="13325" name="Text Box 4"/>
            <p:cNvSpPr txBox="1">
              <a:spLocks noChangeArrowheads="1"/>
            </p:cNvSpPr>
            <p:nvPr/>
          </p:nvSpPr>
          <p:spPr bwMode="auto">
            <a:xfrm>
              <a:off x="152400" y="2636912"/>
              <a:ext cx="8991600" cy="109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800"/>
                </a:spcAft>
                <a:buFontTx/>
                <a:buChar char="•"/>
              </a:pPr>
              <a:r>
                <a:rPr lang="el-GR" altLang="en-US" sz="25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500">
                  <a:latin typeface="Times New Roman" pitchFamily="18" charset="0"/>
                  <a:cs typeface="Times New Roman" pitchFamily="18" charset="0"/>
                </a:rPr>
                <a:t>Historical Average (</a:t>
              </a:r>
              <a:r>
                <a:rPr lang="en-US" altLang="en-US" sz="2500" i="1">
                  <a:latin typeface="Times New Roman" pitchFamily="18" charset="0"/>
                  <a:cs typeface="Times New Roman" pitchFamily="18" charset="0"/>
                </a:rPr>
                <a:t>HA</a:t>
              </a:r>
              <a:r>
                <a:rPr lang="en-US" altLang="en-US" sz="25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altLang="en-US" sz="2500" b="1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1" eaLnBrk="1" hangingPunct="1">
                <a:spcAft>
                  <a:spcPts val="1800"/>
                </a:spcAft>
              </a:pPr>
              <a:endParaRPr lang="en-US" altLang="en-US" sz="25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326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3" y="2996952"/>
              <a:ext cx="1774500" cy="105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52400" y="4221163"/>
            <a:ext cx="8991600" cy="1092200"/>
            <a:chOff x="152400" y="4221088"/>
            <a:chExt cx="8991600" cy="1092607"/>
          </a:xfrm>
        </p:grpSpPr>
        <p:sp>
          <p:nvSpPr>
            <p:cNvPr id="13323" name="Text Box 4"/>
            <p:cNvSpPr txBox="1">
              <a:spLocks noChangeArrowheads="1"/>
            </p:cNvSpPr>
            <p:nvPr/>
          </p:nvSpPr>
          <p:spPr bwMode="auto">
            <a:xfrm>
              <a:off x="152400" y="4221088"/>
              <a:ext cx="8991600" cy="109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800"/>
                </a:spcAft>
                <a:buFontTx/>
                <a:buChar char="•"/>
              </a:pPr>
              <a:r>
                <a:rPr lang="el-GR" altLang="en-US" sz="25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500">
                  <a:latin typeface="Times New Roman" pitchFamily="18" charset="0"/>
                  <a:cs typeface="Times New Roman" pitchFamily="18" charset="0"/>
                </a:rPr>
                <a:t>Exponential Smoothing (</a:t>
              </a:r>
              <a:r>
                <a:rPr lang="en-US" altLang="en-US" sz="2500" i="1">
                  <a:latin typeface="Times New Roman" pitchFamily="18" charset="0"/>
                  <a:cs typeface="Times New Roman" pitchFamily="18" charset="0"/>
                </a:rPr>
                <a:t>ES</a:t>
              </a:r>
              <a:r>
                <a:rPr lang="en-US" altLang="en-US" sz="25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altLang="en-US" sz="2500" b="1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1" eaLnBrk="1" hangingPunct="1">
                <a:spcAft>
                  <a:spcPts val="1800"/>
                </a:spcAft>
              </a:pPr>
              <a:endParaRPr lang="en-US" altLang="en-US" sz="25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324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4797152"/>
              <a:ext cx="2771978" cy="455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52400" y="5516563"/>
            <a:ext cx="8991600" cy="1341437"/>
            <a:chOff x="152400" y="5517232"/>
            <a:chExt cx="8991600" cy="1340768"/>
          </a:xfrm>
        </p:grpSpPr>
        <p:sp>
          <p:nvSpPr>
            <p:cNvPr id="13321" name="Text Box 4"/>
            <p:cNvSpPr txBox="1">
              <a:spLocks noChangeArrowheads="1"/>
            </p:cNvSpPr>
            <p:nvPr/>
          </p:nvSpPr>
          <p:spPr bwMode="auto">
            <a:xfrm>
              <a:off x="152400" y="5517232"/>
              <a:ext cx="8991600" cy="109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800"/>
                </a:spcAft>
                <a:buFontTx/>
                <a:buChar char="•"/>
              </a:pPr>
              <a:r>
                <a:rPr lang="el-GR" altLang="en-US" sz="25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500">
                  <a:latin typeface="Times New Roman" pitchFamily="18" charset="0"/>
                  <a:cs typeface="Times New Roman" pitchFamily="18" charset="0"/>
                </a:rPr>
                <a:t>Exponentially-Weighted Moving Average</a:t>
              </a:r>
              <a:endParaRPr lang="en-US" altLang="en-US" sz="2500" b="1">
                <a:latin typeface="Times New Roman" pitchFamily="18" charset="0"/>
                <a:cs typeface="Times New Roman" pitchFamily="18" charset="0"/>
              </a:endParaRPr>
            </a:p>
            <a:p>
              <a:pPr lvl="1" eaLnBrk="1" hangingPunct="1">
                <a:spcAft>
                  <a:spcPts val="1800"/>
                </a:spcAft>
              </a:pPr>
              <a:endParaRPr lang="en-US" altLang="en-US" sz="25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322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799458"/>
              <a:ext cx="3921248" cy="105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1597</Words>
  <Application>Microsoft Office PowerPoint</Application>
  <PresentationFormat>On-screen Show (4:3)</PresentationFormat>
  <Paragraphs>404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Times New Roman</vt:lpstr>
      <vt:lpstr>Courier New</vt:lpstr>
      <vt:lpstr>Tahoma</vt:lpstr>
      <vt:lpstr>SimSun</vt:lpstr>
      <vt:lpstr>Symbol</vt:lpstr>
      <vt:lpstr>Office Theme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</dc:creator>
  <cp:lastModifiedBy>Nikolaos Tsantalis</cp:lastModifiedBy>
  <cp:revision>116</cp:revision>
  <dcterms:created xsi:type="dcterms:W3CDTF">2010-09-01T07:07:08Z</dcterms:created>
  <dcterms:modified xsi:type="dcterms:W3CDTF">2014-02-21T00:26:02Z</dcterms:modified>
</cp:coreProperties>
</file>