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59" r:id="rId4"/>
    <p:sldId id="261" r:id="rId5"/>
    <p:sldId id="257" r:id="rId6"/>
    <p:sldId id="262" r:id="rId7"/>
    <p:sldId id="263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98" autoAdjust="0"/>
  </p:normalViewPr>
  <p:slideViewPr>
    <p:cSldViewPr>
      <p:cViewPr>
        <p:scale>
          <a:sx n="90" d="100"/>
          <a:sy n="90" d="100"/>
        </p:scale>
        <p:origin x="-816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DC996D-C978-4F0A-A9CB-5F0B352FB193}" type="doc">
      <dgm:prSet loTypeId="urn:microsoft.com/office/officeart/2011/layout/Circle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226BC8-0341-4FA9-B868-4AD4CA173EE1}">
      <dgm:prSet phldrT="[Text]"/>
      <dgm:spPr/>
      <dgm:t>
        <a:bodyPr/>
        <a:lstStyle/>
        <a:p>
          <a:r>
            <a:rPr lang="en-US" b="1" dirty="0" smtClean="0"/>
            <a:t>Collect DOM states</a:t>
          </a:r>
          <a:endParaRPr lang="en-US" b="1" dirty="0"/>
        </a:p>
      </dgm:t>
    </dgm:pt>
    <dgm:pt modelId="{F08E59DB-E933-4963-9992-213CC7E1753D}" type="parTrans" cxnId="{70D91420-E713-4B13-8953-575B59A73886}">
      <dgm:prSet/>
      <dgm:spPr/>
      <dgm:t>
        <a:bodyPr/>
        <a:lstStyle/>
        <a:p>
          <a:endParaRPr lang="en-US"/>
        </a:p>
      </dgm:t>
    </dgm:pt>
    <dgm:pt modelId="{FD6B0261-616E-4105-873B-95834C3B7AC8}" type="sibTrans" cxnId="{70D91420-E713-4B13-8953-575B59A73886}">
      <dgm:prSet/>
      <dgm:spPr/>
      <dgm:t>
        <a:bodyPr/>
        <a:lstStyle/>
        <a:p>
          <a:endParaRPr lang="en-US"/>
        </a:p>
      </dgm:t>
    </dgm:pt>
    <dgm:pt modelId="{BC4233AC-8354-4DFA-9ECF-D776971C7EFE}">
      <dgm:prSet phldrT="[Text]"/>
      <dgm:spPr/>
      <dgm:t>
        <a:bodyPr/>
        <a:lstStyle/>
        <a:p>
          <a:r>
            <a:rPr lang="en-US" b="1" dirty="0" smtClean="0"/>
            <a:t>Compute distances between states</a:t>
          </a:r>
          <a:endParaRPr lang="en-US" b="1" dirty="0"/>
        </a:p>
      </dgm:t>
    </dgm:pt>
    <dgm:pt modelId="{E94101AE-4A35-4C11-BB11-7F44BD3C1E5A}" type="parTrans" cxnId="{D94A0D4C-8BCB-4365-83DD-7A0AF59FFA1C}">
      <dgm:prSet/>
      <dgm:spPr/>
      <dgm:t>
        <a:bodyPr/>
        <a:lstStyle/>
        <a:p>
          <a:endParaRPr lang="en-US"/>
        </a:p>
      </dgm:t>
    </dgm:pt>
    <dgm:pt modelId="{3DC3D7F6-16FE-4734-91EE-F428B63F7BBE}" type="sibTrans" cxnId="{D94A0D4C-8BCB-4365-83DD-7A0AF59FFA1C}">
      <dgm:prSet/>
      <dgm:spPr/>
      <dgm:t>
        <a:bodyPr/>
        <a:lstStyle/>
        <a:p>
          <a:endParaRPr lang="en-US"/>
        </a:p>
      </dgm:t>
    </dgm:pt>
    <dgm:pt modelId="{434979C3-0DF9-4382-B825-E7321C23D1F8}">
      <dgm:prSet phldrT="[Text]"/>
      <dgm:spPr/>
      <dgm:t>
        <a:bodyPr/>
        <a:lstStyle/>
        <a:p>
          <a:r>
            <a:rPr lang="en-US" b="1" dirty="0" smtClean="0"/>
            <a:t>Apply clustering</a:t>
          </a:r>
          <a:endParaRPr lang="en-US" b="1" dirty="0"/>
        </a:p>
      </dgm:t>
    </dgm:pt>
    <dgm:pt modelId="{4A327C51-B2F7-4B47-A234-21AEC3A45F28}" type="parTrans" cxnId="{1CA4C797-34ED-4A57-953E-6700BFF7BEAF}">
      <dgm:prSet/>
      <dgm:spPr/>
      <dgm:t>
        <a:bodyPr/>
        <a:lstStyle/>
        <a:p>
          <a:endParaRPr lang="en-US"/>
        </a:p>
      </dgm:t>
    </dgm:pt>
    <dgm:pt modelId="{F75673E9-8A60-4F8F-855B-67A352FF9EBE}" type="sibTrans" cxnId="{1CA4C797-34ED-4A57-953E-6700BFF7BEAF}">
      <dgm:prSet/>
      <dgm:spPr/>
      <dgm:t>
        <a:bodyPr/>
        <a:lstStyle/>
        <a:p>
          <a:endParaRPr lang="en-US"/>
        </a:p>
      </dgm:t>
    </dgm:pt>
    <dgm:pt modelId="{32102A27-A759-4EA6-A7F7-FF61D7604370}">
      <dgm:prSet phldrT="[Text]"/>
      <dgm:spPr/>
      <dgm:t>
        <a:bodyPr/>
        <a:lstStyle/>
        <a:p>
          <a:r>
            <a:rPr lang="en-US" b="1" dirty="0" smtClean="0"/>
            <a:t>Determine the number of clusters</a:t>
          </a:r>
          <a:endParaRPr lang="en-US" b="1" dirty="0"/>
        </a:p>
      </dgm:t>
    </dgm:pt>
    <dgm:pt modelId="{5BE009A8-4145-40F7-9701-6AF174138D1B}" type="parTrans" cxnId="{53D6F7E6-1560-450A-9F3B-8FAA4D4D2733}">
      <dgm:prSet/>
      <dgm:spPr/>
      <dgm:t>
        <a:bodyPr/>
        <a:lstStyle/>
        <a:p>
          <a:endParaRPr lang="en-US"/>
        </a:p>
      </dgm:t>
    </dgm:pt>
    <dgm:pt modelId="{5E5EAF33-FFDF-4ED3-A1A9-768BEB7C529C}" type="sibTrans" cxnId="{53D6F7E6-1560-450A-9F3B-8FAA4D4D2733}">
      <dgm:prSet/>
      <dgm:spPr/>
      <dgm:t>
        <a:bodyPr/>
        <a:lstStyle/>
        <a:p>
          <a:endParaRPr lang="en-US"/>
        </a:p>
      </dgm:t>
    </dgm:pt>
    <dgm:pt modelId="{39D93927-7ADD-48BF-851B-8B875951A729}" type="pres">
      <dgm:prSet presAssocID="{61DC996D-C978-4F0A-A9CB-5F0B352FB193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D419F16-44F9-405C-B213-D591C0543D5F}" type="pres">
      <dgm:prSet presAssocID="{32102A27-A759-4EA6-A7F7-FF61D7604370}" presName="Accent4" presStyleCnt="0"/>
      <dgm:spPr/>
    </dgm:pt>
    <dgm:pt modelId="{D2640542-A94D-44CE-A6D1-065EE25E21AD}" type="pres">
      <dgm:prSet presAssocID="{32102A27-A759-4EA6-A7F7-FF61D7604370}" presName="Accent" presStyleLbl="node1" presStyleIdx="0" presStyleCnt="4"/>
      <dgm:spPr/>
    </dgm:pt>
    <dgm:pt modelId="{51A5CAFC-8303-4E57-A570-3E1C862B63FF}" type="pres">
      <dgm:prSet presAssocID="{32102A27-A759-4EA6-A7F7-FF61D7604370}" presName="ParentBackground4" presStyleCnt="0"/>
      <dgm:spPr/>
    </dgm:pt>
    <dgm:pt modelId="{F730D363-CA16-4CA5-9D80-520DBF9C0942}" type="pres">
      <dgm:prSet presAssocID="{32102A27-A759-4EA6-A7F7-FF61D7604370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C29A3720-708B-4AF8-8CD1-DC130153B4E3}" type="pres">
      <dgm:prSet presAssocID="{32102A27-A759-4EA6-A7F7-FF61D7604370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1B3D0-4713-45D8-8D68-DA3429C24994}" type="pres">
      <dgm:prSet presAssocID="{434979C3-0DF9-4382-B825-E7321C23D1F8}" presName="Accent3" presStyleCnt="0"/>
      <dgm:spPr/>
    </dgm:pt>
    <dgm:pt modelId="{FA04FF44-F40E-40CB-A546-9048A23ED04C}" type="pres">
      <dgm:prSet presAssocID="{434979C3-0DF9-4382-B825-E7321C23D1F8}" presName="Accent" presStyleLbl="node1" presStyleIdx="1" presStyleCnt="4"/>
      <dgm:spPr/>
    </dgm:pt>
    <dgm:pt modelId="{F0ECDCF0-0D00-48BB-9194-4B5D6E332DBA}" type="pres">
      <dgm:prSet presAssocID="{434979C3-0DF9-4382-B825-E7321C23D1F8}" presName="ParentBackground3" presStyleCnt="0"/>
      <dgm:spPr/>
    </dgm:pt>
    <dgm:pt modelId="{8E97E7D7-A876-4B13-A4F2-DBF9DD456E24}" type="pres">
      <dgm:prSet presAssocID="{434979C3-0DF9-4382-B825-E7321C23D1F8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3FA4C44F-F96B-48CE-9DB5-F9118045AD15}" type="pres">
      <dgm:prSet presAssocID="{434979C3-0DF9-4382-B825-E7321C23D1F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22008-31F3-4328-9B80-EA27D0AD3D9F}" type="pres">
      <dgm:prSet presAssocID="{BC4233AC-8354-4DFA-9ECF-D776971C7EFE}" presName="Accent2" presStyleCnt="0"/>
      <dgm:spPr/>
    </dgm:pt>
    <dgm:pt modelId="{FAC22D53-4E76-4063-9BB4-796456F728CC}" type="pres">
      <dgm:prSet presAssocID="{BC4233AC-8354-4DFA-9ECF-D776971C7EFE}" presName="Accent" presStyleLbl="node1" presStyleIdx="2" presStyleCnt="4"/>
      <dgm:spPr/>
    </dgm:pt>
    <dgm:pt modelId="{A795B79D-287B-4631-88D3-952DA388567E}" type="pres">
      <dgm:prSet presAssocID="{BC4233AC-8354-4DFA-9ECF-D776971C7EFE}" presName="ParentBackground2" presStyleCnt="0"/>
      <dgm:spPr/>
    </dgm:pt>
    <dgm:pt modelId="{229C3931-013D-4673-99DC-14DDC9251C76}" type="pres">
      <dgm:prSet presAssocID="{BC4233AC-8354-4DFA-9ECF-D776971C7EFE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69656201-D105-4DA6-9A81-604D152D92BC}" type="pres">
      <dgm:prSet presAssocID="{BC4233AC-8354-4DFA-9ECF-D776971C7EF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81C2E8-1A81-4C57-9F7E-5B736D3D21B1}" type="pres">
      <dgm:prSet presAssocID="{38226BC8-0341-4FA9-B868-4AD4CA173EE1}" presName="Accent1" presStyleCnt="0"/>
      <dgm:spPr/>
    </dgm:pt>
    <dgm:pt modelId="{35F2DCD6-D33F-4145-BAFA-6C52C6FC55A1}" type="pres">
      <dgm:prSet presAssocID="{38226BC8-0341-4FA9-B868-4AD4CA173EE1}" presName="Accent" presStyleLbl="node1" presStyleIdx="3" presStyleCnt="4"/>
      <dgm:spPr/>
    </dgm:pt>
    <dgm:pt modelId="{7C728C1F-F5AE-4511-976B-3765263D0C7D}" type="pres">
      <dgm:prSet presAssocID="{38226BC8-0341-4FA9-B868-4AD4CA173EE1}" presName="ParentBackground1" presStyleCnt="0"/>
      <dgm:spPr/>
    </dgm:pt>
    <dgm:pt modelId="{F62736AD-9223-471D-A30B-9BF26EF0361C}" type="pres">
      <dgm:prSet presAssocID="{38226BC8-0341-4FA9-B868-4AD4CA173EE1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2B9005E4-BB92-4E36-937D-8B14C02459B6}" type="pres">
      <dgm:prSet presAssocID="{38226BC8-0341-4FA9-B868-4AD4CA173EE1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6C51AE-C6F8-4D0E-A958-9E8650370CE6}" type="presOf" srcId="{38226BC8-0341-4FA9-B868-4AD4CA173EE1}" destId="{2B9005E4-BB92-4E36-937D-8B14C02459B6}" srcOrd="1" destOrd="0" presId="urn:microsoft.com/office/officeart/2011/layout/CircleProcess"/>
    <dgm:cxn modelId="{70D91420-E713-4B13-8953-575B59A73886}" srcId="{61DC996D-C978-4F0A-A9CB-5F0B352FB193}" destId="{38226BC8-0341-4FA9-B868-4AD4CA173EE1}" srcOrd="0" destOrd="0" parTransId="{F08E59DB-E933-4963-9992-213CC7E1753D}" sibTransId="{FD6B0261-616E-4105-873B-95834C3B7AC8}"/>
    <dgm:cxn modelId="{31C1EF3F-D272-4770-87C7-B6EFB7B4F499}" type="presOf" srcId="{BC4233AC-8354-4DFA-9ECF-D776971C7EFE}" destId="{69656201-D105-4DA6-9A81-604D152D92BC}" srcOrd="1" destOrd="0" presId="urn:microsoft.com/office/officeart/2011/layout/CircleProcess"/>
    <dgm:cxn modelId="{DE81BA06-FD2C-4A3B-BDE8-214F8DC89AC0}" type="presOf" srcId="{BC4233AC-8354-4DFA-9ECF-D776971C7EFE}" destId="{229C3931-013D-4673-99DC-14DDC9251C76}" srcOrd="0" destOrd="0" presId="urn:microsoft.com/office/officeart/2011/layout/CircleProcess"/>
    <dgm:cxn modelId="{E69673E8-C59A-40F0-AE32-3E37787C86AC}" type="presOf" srcId="{61DC996D-C978-4F0A-A9CB-5F0B352FB193}" destId="{39D93927-7ADD-48BF-851B-8B875951A729}" srcOrd="0" destOrd="0" presId="urn:microsoft.com/office/officeart/2011/layout/CircleProcess"/>
    <dgm:cxn modelId="{1CA4C797-34ED-4A57-953E-6700BFF7BEAF}" srcId="{61DC996D-C978-4F0A-A9CB-5F0B352FB193}" destId="{434979C3-0DF9-4382-B825-E7321C23D1F8}" srcOrd="2" destOrd="0" parTransId="{4A327C51-B2F7-4B47-A234-21AEC3A45F28}" sibTransId="{F75673E9-8A60-4F8F-855B-67A352FF9EBE}"/>
    <dgm:cxn modelId="{53D6F7E6-1560-450A-9F3B-8FAA4D4D2733}" srcId="{61DC996D-C978-4F0A-A9CB-5F0B352FB193}" destId="{32102A27-A759-4EA6-A7F7-FF61D7604370}" srcOrd="3" destOrd="0" parTransId="{5BE009A8-4145-40F7-9701-6AF174138D1B}" sibTransId="{5E5EAF33-FFDF-4ED3-A1A9-768BEB7C529C}"/>
    <dgm:cxn modelId="{67715D14-7E74-45BF-B247-42BC6435605B}" type="presOf" srcId="{32102A27-A759-4EA6-A7F7-FF61D7604370}" destId="{F730D363-CA16-4CA5-9D80-520DBF9C0942}" srcOrd="0" destOrd="0" presId="urn:microsoft.com/office/officeart/2011/layout/CircleProcess"/>
    <dgm:cxn modelId="{FB9FBB09-7701-42B4-91AA-21E3E5515CB9}" type="presOf" srcId="{434979C3-0DF9-4382-B825-E7321C23D1F8}" destId="{3FA4C44F-F96B-48CE-9DB5-F9118045AD15}" srcOrd="1" destOrd="0" presId="urn:microsoft.com/office/officeart/2011/layout/CircleProcess"/>
    <dgm:cxn modelId="{D94A0D4C-8BCB-4365-83DD-7A0AF59FFA1C}" srcId="{61DC996D-C978-4F0A-A9CB-5F0B352FB193}" destId="{BC4233AC-8354-4DFA-9ECF-D776971C7EFE}" srcOrd="1" destOrd="0" parTransId="{E94101AE-4A35-4C11-BB11-7F44BD3C1E5A}" sibTransId="{3DC3D7F6-16FE-4734-91EE-F428B63F7BBE}"/>
    <dgm:cxn modelId="{B50664C8-0C62-4DAF-927A-57C574053214}" type="presOf" srcId="{38226BC8-0341-4FA9-B868-4AD4CA173EE1}" destId="{F62736AD-9223-471D-A30B-9BF26EF0361C}" srcOrd="0" destOrd="0" presId="urn:microsoft.com/office/officeart/2011/layout/CircleProcess"/>
    <dgm:cxn modelId="{D9031B61-2E84-41FF-92EB-C78E9ED7CCD6}" type="presOf" srcId="{434979C3-0DF9-4382-B825-E7321C23D1F8}" destId="{8E97E7D7-A876-4B13-A4F2-DBF9DD456E24}" srcOrd="0" destOrd="0" presId="urn:microsoft.com/office/officeart/2011/layout/CircleProcess"/>
    <dgm:cxn modelId="{F63650BE-96E6-49CB-89BB-5C410DAF8DA4}" type="presOf" srcId="{32102A27-A759-4EA6-A7F7-FF61D7604370}" destId="{C29A3720-708B-4AF8-8CD1-DC130153B4E3}" srcOrd="1" destOrd="0" presId="urn:microsoft.com/office/officeart/2011/layout/CircleProcess"/>
    <dgm:cxn modelId="{5D94D9B4-0B14-474C-B49E-7655BA72A885}" type="presParOf" srcId="{39D93927-7ADD-48BF-851B-8B875951A729}" destId="{6D419F16-44F9-405C-B213-D591C0543D5F}" srcOrd="0" destOrd="0" presId="urn:microsoft.com/office/officeart/2011/layout/CircleProcess"/>
    <dgm:cxn modelId="{CCA40E5C-A496-4FB8-A8DD-32B3EDE2C9FC}" type="presParOf" srcId="{6D419F16-44F9-405C-B213-D591C0543D5F}" destId="{D2640542-A94D-44CE-A6D1-065EE25E21AD}" srcOrd="0" destOrd="0" presId="urn:microsoft.com/office/officeart/2011/layout/CircleProcess"/>
    <dgm:cxn modelId="{C59AD929-C9FA-4C4B-B8D5-0817591C5DDF}" type="presParOf" srcId="{39D93927-7ADD-48BF-851B-8B875951A729}" destId="{51A5CAFC-8303-4E57-A570-3E1C862B63FF}" srcOrd="1" destOrd="0" presId="urn:microsoft.com/office/officeart/2011/layout/CircleProcess"/>
    <dgm:cxn modelId="{BFDD0FCB-8F7C-467E-AF62-B3656A4A0B21}" type="presParOf" srcId="{51A5CAFC-8303-4E57-A570-3E1C862B63FF}" destId="{F730D363-CA16-4CA5-9D80-520DBF9C0942}" srcOrd="0" destOrd="0" presId="urn:microsoft.com/office/officeart/2011/layout/CircleProcess"/>
    <dgm:cxn modelId="{87819D40-B2D4-466C-A364-FF4D910D40AA}" type="presParOf" srcId="{39D93927-7ADD-48BF-851B-8B875951A729}" destId="{C29A3720-708B-4AF8-8CD1-DC130153B4E3}" srcOrd="2" destOrd="0" presId="urn:microsoft.com/office/officeart/2011/layout/CircleProcess"/>
    <dgm:cxn modelId="{68873A18-EAE4-4282-87ED-CA33D02FED37}" type="presParOf" srcId="{39D93927-7ADD-48BF-851B-8B875951A729}" destId="{6DC1B3D0-4713-45D8-8D68-DA3429C24994}" srcOrd="3" destOrd="0" presId="urn:microsoft.com/office/officeart/2011/layout/CircleProcess"/>
    <dgm:cxn modelId="{3A288C4B-47AE-4B08-B719-55BBC4713C70}" type="presParOf" srcId="{6DC1B3D0-4713-45D8-8D68-DA3429C24994}" destId="{FA04FF44-F40E-40CB-A546-9048A23ED04C}" srcOrd="0" destOrd="0" presId="urn:microsoft.com/office/officeart/2011/layout/CircleProcess"/>
    <dgm:cxn modelId="{7EE93E23-E6ED-4863-BCE8-D35867C0E07A}" type="presParOf" srcId="{39D93927-7ADD-48BF-851B-8B875951A729}" destId="{F0ECDCF0-0D00-48BB-9194-4B5D6E332DBA}" srcOrd="4" destOrd="0" presId="urn:microsoft.com/office/officeart/2011/layout/CircleProcess"/>
    <dgm:cxn modelId="{6EE4A3FC-5C6B-46C3-9683-871F10974652}" type="presParOf" srcId="{F0ECDCF0-0D00-48BB-9194-4B5D6E332DBA}" destId="{8E97E7D7-A876-4B13-A4F2-DBF9DD456E24}" srcOrd="0" destOrd="0" presId="urn:microsoft.com/office/officeart/2011/layout/CircleProcess"/>
    <dgm:cxn modelId="{F637B5D3-9806-4356-9047-C96E9F84CEEE}" type="presParOf" srcId="{39D93927-7ADD-48BF-851B-8B875951A729}" destId="{3FA4C44F-F96B-48CE-9DB5-F9118045AD15}" srcOrd="5" destOrd="0" presId="urn:microsoft.com/office/officeart/2011/layout/CircleProcess"/>
    <dgm:cxn modelId="{943C0C0A-BDA4-435F-8B81-15D96FD5634F}" type="presParOf" srcId="{39D93927-7ADD-48BF-851B-8B875951A729}" destId="{98522008-31F3-4328-9B80-EA27D0AD3D9F}" srcOrd="6" destOrd="0" presId="urn:microsoft.com/office/officeart/2011/layout/CircleProcess"/>
    <dgm:cxn modelId="{65C756D7-29A8-4132-A5E7-8F1102501C9B}" type="presParOf" srcId="{98522008-31F3-4328-9B80-EA27D0AD3D9F}" destId="{FAC22D53-4E76-4063-9BB4-796456F728CC}" srcOrd="0" destOrd="0" presId="urn:microsoft.com/office/officeart/2011/layout/CircleProcess"/>
    <dgm:cxn modelId="{BB30A18F-0F1B-4357-BA24-63FF79B66469}" type="presParOf" srcId="{39D93927-7ADD-48BF-851B-8B875951A729}" destId="{A795B79D-287B-4631-88D3-952DA388567E}" srcOrd="7" destOrd="0" presId="urn:microsoft.com/office/officeart/2011/layout/CircleProcess"/>
    <dgm:cxn modelId="{770D95DB-212D-45E9-8CB6-84C18530947A}" type="presParOf" srcId="{A795B79D-287B-4631-88D3-952DA388567E}" destId="{229C3931-013D-4673-99DC-14DDC9251C76}" srcOrd="0" destOrd="0" presId="urn:microsoft.com/office/officeart/2011/layout/CircleProcess"/>
    <dgm:cxn modelId="{70F2D967-9C03-48A5-A31E-59E9D4B09DAA}" type="presParOf" srcId="{39D93927-7ADD-48BF-851B-8B875951A729}" destId="{69656201-D105-4DA6-9A81-604D152D92BC}" srcOrd="8" destOrd="0" presId="urn:microsoft.com/office/officeart/2011/layout/CircleProcess"/>
    <dgm:cxn modelId="{24EC6C8C-CFF9-47AD-B15F-C20EF99EA20C}" type="presParOf" srcId="{39D93927-7ADD-48BF-851B-8B875951A729}" destId="{C381C2E8-1A81-4C57-9F7E-5B736D3D21B1}" srcOrd="9" destOrd="0" presId="urn:microsoft.com/office/officeart/2011/layout/CircleProcess"/>
    <dgm:cxn modelId="{530C5498-39FE-49CE-97F2-696BF7EC6623}" type="presParOf" srcId="{C381C2E8-1A81-4C57-9F7E-5B736D3D21B1}" destId="{35F2DCD6-D33F-4145-BAFA-6C52C6FC55A1}" srcOrd="0" destOrd="0" presId="urn:microsoft.com/office/officeart/2011/layout/CircleProcess"/>
    <dgm:cxn modelId="{A26EC8D8-485D-4FED-BB8C-E7DB81C45645}" type="presParOf" srcId="{39D93927-7ADD-48BF-851B-8B875951A729}" destId="{7C728C1F-F5AE-4511-976B-3765263D0C7D}" srcOrd="10" destOrd="0" presId="urn:microsoft.com/office/officeart/2011/layout/CircleProcess"/>
    <dgm:cxn modelId="{C1493BC0-B570-4FA8-B343-7153301BE912}" type="presParOf" srcId="{7C728C1F-F5AE-4511-976B-3765263D0C7D}" destId="{F62736AD-9223-471D-A30B-9BF26EF0361C}" srcOrd="0" destOrd="0" presId="urn:microsoft.com/office/officeart/2011/layout/CircleProcess"/>
    <dgm:cxn modelId="{1D28FF7A-0B2F-4248-9EA3-157CD1ECE641}" type="presParOf" srcId="{39D93927-7ADD-48BF-851B-8B875951A729}" destId="{2B9005E4-BB92-4E36-937D-8B14C02459B6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DC996D-C978-4F0A-A9CB-5F0B352FB193}" type="doc">
      <dgm:prSet loTypeId="urn:microsoft.com/office/officeart/2011/layout/Circle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226BC8-0341-4FA9-B868-4AD4CA173EE1}">
      <dgm:prSet phldrT="[Text]"/>
      <dgm:spPr/>
      <dgm:t>
        <a:bodyPr/>
        <a:lstStyle/>
        <a:p>
          <a:r>
            <a:rPr lang="en-US" b="1" dirty="0" smtClean="0"/>
            <a:t>Select Ajax web apps</a:t>
          </a:r>
          <a:endParaRPr lang="en-US" b="1" dirty="0"/>
        </a:p>
      </dgm:t>
    </dgm:pt>
    <dgm:pt modelId="{F08E59DB-E933-4963-9992-213CC7E1753D}" type="parTrans" cxnId="{70D91420-E713-4B13-8953-575B59A73886}">
      <dgm:prSet/>
      <dgm:spPr/>
      <dgm:t>
        <a:bodyPr/>
        <a:lstStyle/>
        <a:p>
          <a:endParaRPr lang="en-US"/>
        </a:p>
      </dgm:t>
    </dgm:pt>
    <dgm:pt modelId="{FD6B0261-616E-4105-873B-95834C3B7AC8}" type="sibTrans" cxnId="{70D91420-E713-4B13-8953-575B59A73886}">
      <dgm:prSet/>
      <dgm:spPr/>
      <dgm:t>
        <a:bodyPr/>
        <a:lstStyle/>
        <a:p>
          <a:endParaRPr lang="en-US"/>
        </a:p>
      </dgm:t>
    </dgm:pt>
    <dgm:pt modelId="{BC4233AC-8354-4DFA-9ECF-D776971C7EFE}">
      <dgm:prSet phldrT="[Text]"/>
      <dgm:spPr/>
      <dgm:t>
        <a:bodyPr/>
        <a:lstStyle/>
        <a:p>
          <a:r>
            <a:rPr lang="en-US" b="1" dirty="0" smtClean="0"/>
            <a:t>Create </a:t>
          </a:r>
          <a:r>
            <a:rPr lang="en-US" b="1" i="1" dirty="0" smtClean="0"/>
            <a:t>reference</a:t>
          </a:r>
          <a:r>
            <a:rPr lang="en-US" b="1" dirty="0" smtClean="0"/>
            <a:t> sets of features</a:t>
          </a:r>
          <a:endParaRPr lang="en-US" b="1" dirty="0"/>
        </a:p>
      </dgm:t>
    </dgm:pt>
    <dgm:pt modelId="{E94101AE-4A35-4C11-BB11-7F44BD3C1E5A}" type="parTrans" cxnId="{D94A0D4C-8BCB-4365-83DD-7A0AF59FFA1C}">
      <dgm:prSet/>
      <dgm:spPr/>
      <dgm:t>
        <a:bodyPr/>
        <a:lstStyle/>
        <a:p>
          <a:endParaRPr lang="en-US"/>
        </a:p>
      </dgm:t>
    </dgm:pt>
    <dgm:pt modelId="{3DC3D7F6-16FE-4734-91EE-F428B63F7BBE}" type="sibTrans" cxnId="{D94A0D4C-8BCB-4365-83DD-7A0AF59FFA1C}">
      <dgm:prSet/>
      <dgm:spPr/>
      <dgm:t>
        <a:bodyPr/>
        <a:lstStyle/>
        <a:p>
          <a:endParaRPr lang="en-US"/>
        </a:p>
      </dgm:t>
    </dgm:pt>
    <dgm:pt modelId="{434979C3-0DF9-4382-B825-E7321C23D1F8}">
      <dgm:prSet phldrT="[Text]"/>
      <dgm:spPr/>
      <dgm:t>
        <a:bodyPr/>
        <a:lstStyle/>
        <a:p>
          <a:r>
            <a:rPr lang="en-US" b="1" dirty="0" smtClean="0"/>
            <a:t>Perform feature extraction</a:t>
          </a:r>
          <a:endParaRPr lang="en-US" b="1" dirty="0"/>
        </a:p>
      </dgm:t>
    </dgm:pt>
    <dgm:pt modelId="{4A327C51-B2F7-4B47-A234-21AEC3A45F28}" type="parTrans" cxnId="{1CA4C797-34ED-4A57-953E-6700BFF7BEAF}">
      <dgm:prSet/>
      <dgm:spPr/>
      <dgm:t>
        <a:bodyPr/>
        <a:lstStyle/>
        <a:p>
          <a:endParaRPr lang="en-US"/>
        </a:p>
      </dgm:t>
    </dgm:pt>
    <dgm:pt modelId="{F75673E9-8A60-4F8F-855B-67A352FF9EBE}" type="sibTrans" cxnId="{1CA4C797-34ED-4A57-953E-6700BFF7BEAF}">
      <dgm:prSet/>
      <dgm:spPr/>
      <dgm:t>
        <a:bodyPr/>
        <a:lstStyle/>
        <a:p>
          <a:endParaRPr lang="en-US"/>
        </a:p>
      </dgm:t>
    </dgm:pt>
    <dgm:pt modelId="{32102A27-A759-4EA6-A7F7-FF61D7604370}">
      <dgm:prSet phldrT="[Text]"/>
      <dgm:spPr/>
      <dgm:t>
        <a:bodyPr/>
        <a:lstStyle/>
        <a:p>
          <a:r>
            <a:rPr lang="en-US" b="1" dirty="0" smtClean="0"/>
            <a:t>Compare the results</a:t>
          </a:r>
          <a:endParaRPr lang="en-US" b="1" dirty="0"/>
        </a:p>
      </dgm:t>
    </dgm:pt>
    <dgm:pt modelId="{5BE009A8-4145-40F7-9701-6AF174138D1B}" type="parTrans" cxnId="{53D6F7E6-1560-450A-9F3B-8FAA4D4D2733}">
      <dgm:prSet/>
      <dgm:spPr/>
      <dgm:t>
        <a:bodyPr/>
        <a:lstStyle/>
        <a:p>
          <a:endParaRPr lang="en-US"/>
        </a:p>
      </dgm:t>
    </dgm:pt>
    <dgm:pt modelId="{5E5EAF33-FFDF-4ED3-A1A9-768BEB7C529C}" type="sibTrans" cxnId="{53D6F7E6-1560-450A-9F3B-8FAA4D4D2733}">
      <dgm:prSet/>
      <dgm:spPr/>
      <dgm:t>
        <a:bodyPr/>
        <a:lstStyle/>
        <a:p>
          <a:endParaRPr lang="en-US"/>
        </a:p>
      </dgm:t>
    </dgm:pt>
    <dgm:pt modelId="{39D93927-7ADD-48BF-851B-8B875951A729}" type="pres">
      <dgm:prSet presAssocID="{61DC996D-C978-4F0A-A9CB-5F0B352FB193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D419F16-44F9-405C-B213-D591C0543D5F}" type="pres">
      <dgm:prSet presAssocID="{32102A27-A759-4EA6-A7F7-FF61D7604370}" presName="Accent4" presStyleCnt="0"/>
      <dgm:spPr/>
    </dgm:pt>
    <dgm:pt modelId="{D2640542-A94D-44CE-A6D1-065EE25E21AD}" type="pres">
      <dgm:prSet presAssocID="{32102A27-A759-4EA6-A7F7-FF61D7604370}" presName="Accent" presStyleLbl="node1" presStyleIdx="0" presStyleCnt="4"/>
      <dgm:spPr/>
    </dgm:pt>
    <dgm:pt modelId="{51A5CAFC-8303-4E57-A570-3E1C862B63FF}" type="pres">
      <dgm:prSet presAssocID="{32102A27-A759-4EA6-A7F7-FF61D7604370}" presName="ParentBackground4" presStyleCnt="0"/>
      <dgm:spPr/>
    </dgm:pt>
    <dgm:pt modelId="{F730D363-CA16-4CA5-9D80-520DBF9C0942}" type="pres">
      <dgm:prSet presAssocID="{32102A27-A759-4EA6-A7F7-FF61D7604370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C29A3720-708B-4AF8-8CD1-DC130153B4E3}" type="pres">
      <dgm:prSet presAssocID="{32102A27-A759-4EA6-A7F7-FF61D7604370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1B3D0-4713-45D8-8D68-DA3429C24994}" type="pres">
      <dgm:prSet presAssocID="{434979C3-0DF9-4382-B825-E7321C23D1F8}" presName="Accent3" presStyleCnt="0"/>
      <dgm:spPr/>
    </dgm:pt>
    <dgm:pt modelId="{FA04FF44-F40E-40CB-A546-9048A23ED04C}" type="pres">
      <dgm:prSet presAssocID="{434979C3-0DF9-4382-B825-E7321C23D1F8}" presName="Accent" presStyleLbl="node1" presStyleIdx="1" presStyleCnt="4"/>
      <dgm:spPr/>
    </dgm:pt>
    <dgm:pt modelId="{F0ECDCF0-0D00-48BB-9194-4B5D6E332DBA}" type="pres">
      <dgm:prSet presAssocID="{434979C3-0DF9-4382-B825-E7321C23D1F8}" presName="ParentBackground3" presStyleCnt="0"/>
      <dgm:spPr/>
    </dgm:pt>
    <dgm:pt modelId="{8E97E7D7-A876-4B13-A4F2-DBF9DD456E24}" type="pres">
      <dgm:prSet presAssocID="{434979C3-0DF9-4382-B825-E7321C23D1F8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3FA4C44F-F96B-48CE-9DB5-F9118045AD15}" type="pres">
      <dgm:prSet presAssocID="{434979C3-0DF9-4382-B825-E7321C23D1F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22008-31F3-4328-9B80-EA27D0AD3D9F}" type="pres">
      <dgm:prSet presAssocID="{BC4233AC-8354-4DFA-9ECF-D776971C7EFE}" presName="Accent2" presStyleCnt="0"/>
      <dgm:spPr/>
    </dgm:pt>
    <dgm:pt modelId="{FAC22D53-4E76-4063-9BB4-796456F728CC}" type="pres">
      <dgm:prSet presAssocID="{BC4233AC-8354-4DFA-9ECF-D776971C7EFE}" presName="Accent" presStyleLbl="node1" presStyleIdx="2" presStyleCnt="4"/>
      <dgm:spPr/>
    </dgm:pt>
    <dgm:pt modelId="{A795B79D-287B-4631-88D3-952DA388567E}" type="pres">
      <dgm:prSet presAssocID="{BC4233AC-8354-4DFA-9ECF-D776971C7EFE}" presName="ParentBackground2" presStyleCnt="0"/>
      <dgm:spPr/>
    </dgm:pt>
    <dgm:pt modelId="{229C3931-013D-4673-99DC-14DDC9251C76}" type="pres">
      <dgm:prSet presAssocID="{BC4233AC-8354-4DFA-9ECF-D776971C7EFE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69656201-D105-4DA6-9A81-604D152D92BC}" type="pres">
      <dgm:prSet presAssocID="{BC4233AC-8354-4DFA-9ECF-D776971C7EF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81C2E8-1A81-4C57-9F7E-5B736D3D21B1}" type="pres">
      <dgm:prSet presAssocID="{38226BC8-0341-4FA9-B868-4AD4CA173EE1}" presName="Accent1" presStyleCnt="0"/>
      <dgm:spPr/>
    </dgm:pt>
    <dgm:pt modelId="{35F2DCD6-D33F-4145-BAFA-6C52C6FC55A1}" type="pres">
      <dgm:prSet presAssocID="{38226BC8-0341-4FA9-B868-4AD4CA173EE1}" presName="Accent" presStyleLbl="node1" presStyleIdx="3" presStyleCnt="4"/>
      <dgm:spPr/>
    </dgm:pt>
    <dgm:pt modelId="{7C728C1F-F5AE-4511-976B-3765263D0C7D}" type="pres">
      <dgm:prSet presAssocID="{38226BC8-0341-4FA9-B868-4AD4CA173EE1}" presName="ParentBackground1" presStyleCnt="0"/>
      <dgm:spPr/>
    </dgm:pt>
    <dgm:pt modelId="{F62736AD-9223-471D-A30B-9BF26EF0361C}" type="pres">
      <dgm:prSet presAssocID="{38226BC8-0341-4FA9-B868-4AD4CA173EE1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2B9005E4-BB92-4E36-937D-8B14C02459B6}" type="pres">
      <dgm:prSet presAssocID="{38226BC8-0341-4FA9-B868-4AD4CA173EE1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6C54A4-0C04-4A56-A7C1-FF9B764143E4}" type="presOf" srcId="{38226BC8-0341-4FA9-B868-4AD4CA173EE1}" destId="{F62736AD-9223-471D-A30B-9BF26EF0361C}" srcOrd="0" destOrd="0" presId="urn:microsoft.com/office/officeart/2011/layout/CircleProcess"/>
    <dgm:cxn modelId="{A5A15A58-69EF-4F83-AC25-AC3277E6F6CA}" type="presOf" srcId="{38226BC8-0341-4FA9-B868-4AD4CA173EE1}" destId="{2B9005E4-BB92-4E36-937D-8B14C02459B6}" srcOrd="1" destOrd="0" presId="urn:microsoft.com/office/officeart/2011/layout/CircleProcess"/>
    <dgm:cxn modelId="{70D91420-E713-4B13-8953-575B59A73886}" srcId="{61DC996D-C978-4F0A-A9CB-5F0B352FB193}" destId="{38226BC8-0341-4FA9-B868-4AD4CA173EE1}" srcOrd="0" destOrd="0" parTransId="{F08E59DB-E933-4963-9992-213CC7E1753D}" sibTransId="{FD6B0261-616E-4105-873B-95834C3B7AC8}"/>
    <dgm:cxn modelId="{1CA4C797-34ED-4A57-953E-6700BFF7BEAF}" srcId="{61DC996D-C978-4F0A-A9CB-5F0B352FB193}" destId="{434979C3-0DF9-4382-B825-E7321C23D1F8}" srcOrd="2" destOrd="0" parTransId="{4A327C51-B2F7-4B47-A234-21AEC3A45F28}" sibTransId="{F75673E9-8A60-4F8F-855B-67A352FF9EBE}"/>
    <dgm:cxn modelId="{53D6F7E6-1560-450A-9F3B-8FAA4D4D2733}" srcId="{61DC996D-C978-4F0A-A9CB-5F0B352FB193}" destId="{32102A27-A759-4EA6-A7F7-FF61D7604370}" srcOrd="3" destOrd="0" parTransId="{5BE009A8-4145-40F7-9701-6AF174138D1B}" sibTransId="{5E5EAF33-FFDF-4ED3-A1A9-768BEB7C529C}"/>
    <dgm:cxn modelId="{188DB60A-B57A-4A08-A775-9B2CD84B446E}" type="presOf" srcId="{434979C3-0DF9-4382-B825-E7321C23D1F8}" destId="{3FA4C44F-F96B-48CE-9DB5-F9118045AD15}" srcOrd="1" destOrd="0" presId="urn:microsoft.com/office/officeart/2011/layout/CircleProcess"/>
    <dgm:cxn modelId="{9C6274F8-24DC-4896-8AAE-51C5E2F9DB5E}" type="presOf" srcId="{BC4233AC-8354-4DFA-9ECF-D776971C7EFE}" destId="{69656201-D105-4DA6-9A81-604D152D92BC}" srcOrd="1" destOrd="0" presId="urn:microsoft.com/office/officeart/2011/layout/CircleProcess"/>
    <dgm:cxn modelId="{7123F674-714C-43D2-A647-E9688892F498}" type="presOf" srcId="{BC4233AC-8354-4DFA-9ECF-D776971C7EFE}" destId="{229C3931-013D-4673-99DC-14DDC9251C76}" srcOrd="0" destOrd="0" presId="urn:microsoft.com/office/officeart/2011/layout/CircleProcess"/>
    <dgm:cxn modelId="{D94A0D4C-8BCB-4365-83DD-7A0AF59FFA1C}" srcId="{61DC996D-C978-4F0A-A9CB-5F0B352FB193}" destId="{BC4233AC-8354-4DFA-9ECF-D776971C7EFE}" srcOrd="1" destOrd="0" parTransId="{E94101AE-4A35-4C11-BB11-7F44BD3C1E5A}" sibTransId="{3DC3D7F6-16FE-4734-91EE-F428B63F7BBE}"/>
    <dgm:cxn modelId="{403451C5-13D8-4FEC-B32F-6A15F671F6FF}" type="presOf" srcId="{32102A27-A759-4EA6-A7F7-FF61D7604370}" destId="{F730D363-CA16-4CA5-9D80-520DBF9C0942}" srcOrd="0" destOrd="0" presId="urn:microsoft.com/office/officeart/2011/layout/CircleProcess"/>
    <dgm:cxn modelId="{2CC1B81B-C01D-40A5-83C6-3C8C1960D2F9}" type="presOf" srcId="{434979C3-0DF9-4382-B825-E7321C23D1F8}" destId="{8E97E7D7-A876-4B13-A4F2-DBF9DD456E24}" srcOrd="0" destOrd="0" presId="urn:microsoft.com/office/officeart/2011/layout/CircleProcess"/>
    <dgm:cxn modelId="{AF317EA0-AFB0-40FE-9D1C-17D7D299B90C}" type="presOf" srcId="{32102A27-A759-4EA6-A7F7-FF61D7604370}" destId="{C29A3720-708B-4AF8-8CD1-DC130153B4E3}" srcOrd="1" destOrd="0" presId="urn:microsoft.com/office/officeart/2011/layout/CircleProcess"/>
    <dgm:cxn modelId="{CF16C642-16B5-4C72-8E96-86FD35A4289E}" type="presOf" srcId="{61DC996D-C978-4F0A-A9CB-5F0B352FB193}" destId="{39D93927-7ADD-48BF-851B-8B875951A729}" srcOrd="0" destOrd="0" presId="urn:microsoft.com/office/officeart/2011/layout/CircleProcess"/>
    <dgm:cxn modelId="{4C04DA48-D920-4C3D-AA5A-9C5557D30794}" type="presParOf" srcId="{39D93927-7ADD-48BF-851B-8B875951A729}" destId="{6D419F16-44F9-405C-B213-D591C0543D5F}" srcOrd="0" destOrd="0" presId="urn:microsoft.com/office/officeart/2011/layout/CircleProcess"/>
    <dgm:cxn modelId="{ED37F12D-7636-4C3E-A1C1-576994415107}" type="presParOf" srcId="{6D419F16-44F9-405C-B213-D591C0543D5F}" destId="{D2640542-A94D-44CE-A6D1-065EE25E21AD}" srcOrd="0" destOrd="0" presId="urn:microsoft.com/office/officeart/2011/layout/CircleProcess"/>
    <dgm:cxn modelId="{35868CB8-D86A-4E9B-927A-B8BDC87E800D}" type="presParOf" srcId="{39D93927-7ADD-48BF-851B-8B875951A729}" destId="{51A5CAFC-8303-4E57-A570-3E1C862B63FF}" srcOrd="1" destOrd="0" presId="urn:microsoft.com/office/officeart/2011/layout/CircleProcess"/>
    <dgm:cxn modelId="{927122BB-FA3D-48D0-A77B-4E2311D53EAF}" type="presParOf" srcId="{51A5CAFC-8303-4E57-A570-3E1C862B63FF}" destId="{F730D363-CA16-4CA5-9D80-520DBF9C0942}" srcOrd="0" destOrd="0" presId="urn:microsoft.com/office/officeart/2011/layout/CircleProcess"/>
    <dgm:cxn modelId="{219C63E5-6DD4-4715-944E-5FCBC82BF793}" type="presParOf" srcId="{39D93927-7ADD-48BF-851B-8B875951A729}" destId="{C29A3720-708B-4AF8-8CD1-DC130153B4E3}" srcOrd="2" destOrd="0" presId="urn:microsoft.com/office/officeart/2011/layout/CircleProcess"/>
    <dgm:cxn modelId="{9109AA83-B1EC-4578-A704-49E2CF3DB972}" type="presParOf" srcId="{39D93927-7ADD-48BF-851B-8B875951A729}" destId="{6DC1B3D0-4713-45D8-8D68-DA3429C24994}" srcOrd="3" destOrd="0" presId="urn:microsoft.com/office/officeart/2011/layout/CircleProcess"/>
    <dgm:cxn modelId="{EEFD60E7-1EC6-4257-A790-9F98B76B5C98}" type="presParOf" srcId="{6DC1B3D0-4713-45D8-8D68-DA3429C24994}" destId="{FA04FF44-F40E-40CB-A546-9048A23ED04C}" srcOrd="0" destOrd="0" presId="urn:microsoft.com/office/officeart/2011/layout/CircleProcess"/>
    <dgm:cxn modelId="{7C25DE5C-1B58-436C-B3D3-8E954C03C7D9}" type="presParOf" srcId="{39D93927-7ADD-48BF-851B-8B875951A729}" destId="{F0ECDCF0-0D00-48BB-9194-4B5D6E332DBA}" srcOrd="4" destOrd="0" presId="urn:microsoft.com/office/officeart/2011/layout/CircleProcess"/>
    <dgm:cxn modelId="{2CC076A9-F554-4FF7-A167-A65042CA83B8}" type="presParOf" srcId="{F0ECDCF0-0D00-48BB-9194-4B5D6E332DBA}" destId="{8E97E7D7-A876-4B13-A4F2-DBF9DD456E24}" srcOrd="0" destOrd="0" presId="urn:microsoft.com/office/officeart/2011/layout/CircleProcess"/>
    <dgm:cxn modelId="{73232BFE-4F01-41CA-8AFE-6B67BAB239E6}" type="presParOf" srcId="{39D93927-7ADD-48BF-851B-8B875951A729}" destId="{3FA4C44F-F96B-48CE-9DB5-F9118045AD15}" srcOrd="5" destOrd="0" presId="urn:microsoft.com/office/officeart/2011/layout/CircleProcess"/>
    <dgm:cxn modelId="{3B44325D-2B91-46DA-9B77-757BCBDDDA3E}" type="presParOf" srcId="{39D93927-7ADD-48BF-851B-8B875951A729}" destId="{98522008-31F3-4328-9B80-EA27D0AD3D9F}" srcOrd="6" destOrd="0" presId="urn:microsoft.com/office/officeart/2011/layout/CircleProcess"/>
    <dgm:cxn modelId="{C07D39DC-74E6-43AB-821B-9AB26A737ECC}" type="presParOf" srcId="{98522008-31F3-4328-9B80-EA27D0AD3D9F}" destId="{FAC22D53-4E76-4063-9BB4-796456F728CC}" srcOrd="0" destOrd="0" presId="urn:microsoft.com/office/officeart/2011/layout/CircleProcess"/>
    <dgm:cxn modelId="{93B9FF2B-B33B-453B-B3E8-D4C50D2BB27C}" type="presParOf" srcId="{39D93927-7ADD-48BF-851B-8B875951A729}" destId="{A795B79D-287B-4631-88D3-952DA388567E}" srcOrd="7" destOrd="0" presId="urn:microsoft.com/office/officeart/2011/layout/CircleProcess"/>
    <dgm:cxn modelId="{AC77D079-DFBF-4B0A-A671-0A728FC578B1}" type="presParOf" srcId="{A795B79D-287B-4631-88D3-952DA388567E}" destId="{229C3931-013D-4673-99DC-14DDC9251C76}" srcOrd="0" destOrd="0" presId="urn:microsoft.com/office/officeart/2011/layout/CircleProcess"/>
    <dgm:cxn modelId="{A1BB5DBB-B67B-4EFE-838F-60DD4FD20431}" type="presParOf" srcId="{39D93927-7ADD-48BF-851B-8B875951A729}" destId="{69656201-D105-4DA6-9A81-604D152D92BC}" srcOrd="8" destOrd="0" presId="urn:microsoft.com/office/officeart/2011/layout/CircleProcess"/>
    <dgm:cxn modelId="{21C7C125-0770-4E19-B132-020972A36813}" type="presParOf" srcId="{39D93927-7ADD-48BF-851B-8B875951A729}" destId="{C381C2E8-1A81-4C57-9F7E-5B736D3D21B1}" srcOrd="9" destOrd="0" presId="urn:microsoft.com/office/officeart/2011/layout/CircleProcess"/>
    <dgm:cxn modelId="{FB954242-D649-404B-9030-285D7E67E993}" type="presParOf" srcId="{C381C2E8-1A81-4C57-9F7E-5B736D3D21B1}" destId="{35F2DCD6-D33F-4145-BAFA-6C52C6FC55A1}" srcOrd="0" destOrd="0" presId="urn:microsoft.com/office/officeart/2011/layout/CircleProcess"/>
    <dgm:cxn modelId="{2042838E-1426-4E39-BE1A-558A10A35D8E}" type="presParOf" srcId="{39D93927-7ADD-48BF-851B-8B875951A729}" destId="{7C728C1F-F5AE-4511-976B-3765263D0C7D}" srcOrd="10" destOrd="0" presId="urn:microsoft.com/office/officeart/2011/layout/CircleProcess"/>
    <dgm:cxn modelId="{86CD3573-D9CE-46DF-86BE-27A47E7EB5F5}" type="presParOf" srcId="{7C728C1F-F5AE-4511-976B-3765263D0C7D}" destId="{F62736AD-9223-471D-A30B-9BF26EF0361C}" srcOrd="0" destOrd="0" presId="urn:microsoft.com/office/officeart/2011/layout/CircleProcess"/>
    <dgm:cxn modelId="{C0BF2F1B-7C0D-4FF5-BDB4-4F9CBEDB7FFA}" type="presParOf" srcId="{39D93927-7ADD-48BF-851B-8B875951A729}" destId="{2B9005E4-BB92-4E36-937D-8B14C02459B6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40542-A94D-44CE-A6D1-065EE25E21AD}">
      <dsp:nvSpPr>
        <dsp:cNvPr id="0" name=""/>
        <dsp:cNvSpPr/>
      </dsp:nvSpPr>
      <dsp:spPr>
        <a:xfrm>
          <a:off x="6901103" y="1523738"/>
          <a:ext cx="2065347" cy="2065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30D363-CA16-4CA5-9D80-520DBF9C0942}">
      <dsp:nvSpPr>
        <dsp:cNvPr id="0" name=""/>
        <dsp:cNvSpPr/>
      </dsp:nvSpPr>
      <dsp:spPr>
        <a:xfrm>
          <a:off x="6970184" y="1592599"/>
          <a:ext cx="1928071" cy="192773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Determine the number of clusters</a:t>
          </a:r>
          <a:endParaRPr lang="en-US" sz="2300" b="1" kern="1200" dirty="0"/>
        </a:p>
      </dsp:txBody>
      <dsp:txXfrm>
        <a:off x="7245623" y="1868041"/>
        <a:ext cx="1377193" cy="1376848"/>
      </dsp:txXfrm>
    </dsp:sp>
    <dsp:sp modelId="{FA04FF44-F40E-40CB-A546-9048A23ED04C}">
      <dsp:nvSpPr>
        <dsp:cNvPr id="0" name=""/>
        <dsp:cNvSpPr/>
      </dsp:nvSpPr>
      <dsp:spPr>
        <a:xfrm rot="2700000">
          <a:off x="4757800" y="1523593"/>
          <a:ext cx="2065381" cy="206538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97E7D7-A876-4B13-A4F2-DBF9DD456E24}">
      <dsp:nvSpPr>
        <dsp:cNvPr id="0" name=""/>
        <dsp:cNvSpPr/>
      </dsp:nvSpPr>
      <dsp:spPr>
        <a:xfrm>
          <a:off x="4835755" y="1592599"/>
          <a:ext cx="1928071" cy="192773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Apply clustering</a:t>
          </a:r>
          <a:endParaRPr lang="en-US" sz="2300" b="1" kern="1200" dirty="0"/>
        </a:p>
      </dsp:txBody>
      <dsp:txXfrm>
        <a:off x="5111194" y="1868041"/>
        <a:ext cx="1377193" cy="1376848"/>
      </dsp:txXfrm>
    </dsp:sp>
    <dsp:sp modelId="{FAC22D53-4E76-4063-9BB4-796456F728CC}">
      <dsp:nvSpPr>
        <dsp:cNvPr id="0" name=""/>
        <dsp:cNvSpPr/>
      </dsp:nvSpPr>
      <dsp:spPr>
        <a:xfrm rot="2700000">
          <a:off x="2632228" y="1523593"/>
          <a:ext cx="2065381" cy="206538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9C3931-013D-4673-99DC-14DDC9251C76}">
      <dsp:nvSpPr>
        <dsp:cNvPr id="0" name=""/>
        <dsp:cNvSpPr/>
      </dsp:nvSpPr>
      <dsp:spPr>
        <a:xfrm>
          <a:off x="2701326" y="1592599"/>
          <a:ext cx="1928071" cy="192773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Compute distances between states</a:t>
          </a:r>
          <a:endParaRPr lang="en-US" sz="2300" b="1" kern="1200" dirty="0"/>
        </a:p>
      </dsp:txBody>
      <dsp:txXfrm>
        <a:off x="2976765" y="1868041"/>
        <a:ext cx="1377193" cy="1376848"/>
      </dsp:txXfrm>
    </dsp:sp>
    <dsp:sp modelId="{35F2DCD6-D33F-4145-BAFA-6C52C6FC55A1}">
      <dsp:nvSpPr>
        <dsp:cNvPr id="0" name=""/>
        <dsp:cNvSpPr/>
      </dsp:nvSpPr>
      <dsp:spPr>
        <a:xfrm rot="2700000">
          <a:off x="497799" y="1523593"/>
          <a:ext cx="2065381" cy="206538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2736AD-9223-471D-A30B-9BF26EF0361C}">
      <dsp:nvSpPr>
        <dsp:cNvPr id="0" name=""/>
        <dsp:cNvSpPr/>
      </dsp:nvSpPr>
      <dsp:spPr>
        <a:xfrm>
          <a:off x="566897" y="1592599"/>
          <a:ext cx="1928071" cy="192773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Collect DOM states</a:t>
          </a:r>
          <a:endParaRPr lang="en-US" sz="2300" b="1" kern="1200" dirty="0"/>
        </a:p>
      </dsp:txBody>
      <dsp:txXfrm>
        <a:off x="842336" y="1868041"/>
        <a:ext cx="1377193" cy="1376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40542-A94D-44CE-A6D1-065EE25E21AD}">
      <dsp:nvSpPr>
        <dsp:cNvPr id="0" name=""/>
        <dsp:cNvSpPr/>
      </dsp:nvSpPr>
      <dsp:spPr>
        <a:xfrm>
          <a:off x="6901103" y="1523738"/>
          <a:ext cx="2065347" cy="2065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30D363-CA16-4CA5-9D80-520DBF9C0942}">
      <dsp:nvSpPr>
        <dsp:cNvPr id="0" name=""/>
        <dsp:cNvSpPr/>
      </dsp:nvSpPr>
      <dsp:spPr>
        <a:xfrm>
          <a:off x="6970184" y="1592599"/>
          <a:ext cx="1928071" cy="192773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Compare the results</a:t>
          </a:r>
          <a:endParaRPr lang="en-US" sz="2300" b="1" kern="1200" dirty="0"/>
        </a:p>
      </dsp:txBody>
      <dsp:txXfrm>
        <a:off x="7245623" y="1868041"/>
        <a:ext cx="1377193" cy="1376848"/>
      </dsp:txXfrm>
    </dsp:sp>
    <dsp:sp modelId="{FA04FF44-F40E-40CB-A546-9048A23ED04C}">
      <dsp:nvSpPr>
        <dsp:cNvPr id="0" name=""/>
        <dsp:cNvSpPr/>
      </dsp:nvSpPr>
      <dsp:spPr>
        <a:xfrm rot="2700000">
          <a:off x="4757800" y="1523593"/>
          <a:ext cx="2065381" cy="206538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97E7D7-A876-4B13-A4F2-DBF9DD456E24}">
      <dsp:nvSpPr>
        <dsp:cNvPr id="0" name=""/>
        <dsp:cNvSpPr/>
      </dsp:nvSpPr>
      <dsp:spPr>
        <a:xfrm>
          <a:off x="4835755" y="1592599"/>
          <a:ext cx="1928071" cy="192773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Perform feature extraction</a:t>
          </a:r>
          <a:endParaRPr lang="en-US" sz="2300" b="1" kern="1200" dirty="0"/>
        </a:p>
      </dsp:txBody>
      <dsp:txXfrm>
        <a:off x="5111194" y="1868041"/>
        <a:ext cx="1377193" cy="1376848"/>
      </dsp:txXfrm>
    </dsp:sp>
    <dsp:sp modelId="{FAC22D53-4E76-4063-9BB4-796456F728CC}">
      <dsp:nvSpPr>
        <dsp:cNvPr id="0" name=""/>
        <dsp:cNvSpPr/>
      </dsp:nvSpPr>
      <dsp:spPr>
        <a:xfrm rot="2700000">
          <a:off x="2632228" y="1523593"/>
          <a:ext cx="2065381" cy="206538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9C3931-013D-4673-99DC-14DDC9251C76}">
      <dsp:nvSpPr>
        <dsp:cNvPr id="0" name=""/>
        <dsp:cNvSpPr/>
      </dsp:nvSpPr>
      <dsp:spPr>
        <a:xfrm>
          <a:off x="2701326" y="1592599"/>
          <a:ext cx="1928071" cy="192773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Create </a:t>
          </a:r>
          <a:r>
            <a:rPr lang="en-US" sz="2300" b="1" i="1" kern="1200" dirty="0" smtClean="0"/>
            <a:t>reference</a:t>
          </a:r>
          <a:r>
            <a:rPr lang="en-US" sz="2300" b="1" kern="1200" dirty="0" smtClean="0"/>
            <a:t> sets of features</a:t>
          </a:r>
          <a:endParaRPr lang="en-US" sz="2300" b="1" kern="1200" dirty="0"/>
        </a:p>
      </dsp:txBody>
      <dsp:txXfrm>
        <a:off x="2976765" y="1868041"/>
        <a:ext cx="1377193" cy="1376848"/>
      </dsp:txXfrm>
    </dsp:sp>
    <dsp:sp modelId="{35F2DCD6-D33F-4145-BAFA-6C52C6FC55A1}">
      <dsp:nvSpPr>
        <dsp:cNvPr id="0" name=""/>
        <dsp:cNvSpPr/>
      </dsp:nvSpPr>
      <dsp:spPr>
        <a:xfrm rot="2700000">
          <a:off x="497799" y="1523593"/>
          <a:ext cx="2065381" cy="206538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2736AD-9223-471D-A30B-9BF26EF0361C}">
      <dsp:nvSpPr>
        <dsp:cNvPr id="0" name=""/>
        <dsp:cNvSpPr/>
      </dsp:nvSpPr>
      <dsp:spPr>
        <a:xfrm>
          <a:off x="566897" y="1592599"/>
          <a:ext cx="1928071" cy="192773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Select Ajax web apps</a:t>
          </a:r>
          <a:endParaRPr lang="en-US" sz="2300" b="1" kern="1200" dirty="0"/>
        </a:p>
      </dsp:txBody>
      <dsp:txXfrm>
        <a:off x="842336" y="1868041"/>
        <a:ext cx="1377193" cy="1376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28EF6-D4B6-49F1-97F3-C64EC63ACE68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AEEBF-1223-4438-80C6-FED649A09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61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dynamic manipulation of the DOM tree is achieved through </a:t>
            </a:r>
            <a:r>
              <a:rPr lang="en-US" dirty="0" err="1" smtClean="0"/>
              <a:t>Javascript</a:t>
            </a:r>
            <a:r>
              <a:rPr lang="en-US" dirty="0" smtClean="0"/>
              <a:t> and asynchronous server communication.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EEBF-1223-4438-80C6-FED649A09F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94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Initial agreement was determined using </a:t>
            </a:r>
            <a:r>
              <a:rPr lang="en-CA" dirty="0" err="1" smtClean="0"/>
              <a:t>Jaccard</a:t>
            </a:r>
            <a:r>
              <a:rPr lang="en-CA" dirty="0" smtClean="0"/>
              <a:t> Index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EEBF-1223-4438-80C6-FED649A09F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42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two sequences </a:t>
            </a:r>
            <a:r>
              <a:rPr lang="en-US" i="1" dirty="0" smtClean="0"/>
              <a:t>S</a:t>
            </a:r>
            <a:r>
              <a:rPr lang="en-US" i="1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S</a:t>
            </a:r>
            <a:r>
              <a:rPr lang="en-US" i="1" baseline="-25000" dirty="0" smtClean="0"/>
              <a:t>2</a:t>
            </a:r>
            <a:r>
              <a:rPr lang="en-US" dirty="0" smtClean="0"/>
              <a:t>, it computes </a:t>
            </a:r>
            <a:r>
              <a:rPr lang="en-CA" dirty="0" smtClean="0"/>
              <a:t>the minimum number of insert, delete, and replace operations required to transform the first sequence into the second.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EEBF-1223-4438-80C6-FED649A09F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95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Crawljax</a:t>
            </a:r>
            <a:r>
              <a:rPr lang="en-CA" dirty="0" smtClean="0"/>
              <a:t> is a framework for crawling and testing Ajax-enabled</a:t>
            </a:r>
            <a:r>
              <a:rPr lang="en-CA" baseline="0" dirty="0" smtClean="0"/>
              <a:t> web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EEBF-1223-4438-80C6-FED649A09F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0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data points on the right of the graph (forming an almost straight line) denote that similar clusters are merged (the merging distances</a:t>
            </a:r>
            <a:r>
              <a:rPr lang="en-CA" baseline="0" dirty="0" smtClean="0"/>
              <a:t> are very close</a:t>
            </a:r>
            <a:r>
              <a:rPr lang="en-CA" dirty="0" smtClean="0"/>
              <a:t>)</a:t>
            </a:r>
          </a:p>
          <a:p>
            <a:r>
              <a:rPr lang="en-CA" dirty="0" smtClean="0"/>
              <a:t>The abrupt change in the merging distance denotes that dissimilar clusters start getting merged.</a:t>
            </a:r>
          </a:p>
          <a:p>
            <a:r>
              <a:rPr lang="en-CA" dirty="0" smtClean="0"/>
              <a:t>The point of the abrupt change is called the “knee” of the graph and it’s x-value corresponds to the correct number of clusters.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EEBF-1223-4438-80C6-FED649A09F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87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Is a clustering evaluation metric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EEBF-1223-4438-80C6-FED649A09F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44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Is a clustering evaluation metric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EEBF-1223-4438-80C6-FED649A09F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44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 Maps has a very stable and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consistent user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EEBF-1223-4438-80C6-FED649A09F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7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online shopping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EEBF-1223-4438-80C6-FED649A09F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7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online travel booking application,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a very diverse user interface with respect to the size and complexity of the generated DOM trees.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selected web application vary in terms of their domain, as well as their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structural characteristics.</a:t>
            </a:r>
            <a:endParaRPr lang="en-C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EEBF-1223-4438-80C6-FED649A09F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46245-379D-4C51-B683-E241424FCBF1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CA" dirty="0" smtClean="0"/>
              <a:t>17th European Conference on Software Maintenance and Reengineering</a:t>
            </a:r>
          </a:p>
          <a:p>
            <a:r>
              <a:rPr lang="en-CA" dirty="0" err="1" smtClean="0"/>
              <a:t>Genova</a:t>
            </a:r>
            <a:r>
              <a:rPr lang="en-CA" dirty="0" smtClean="0"/>
              <a:t>, Italy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4A-C5D9-491E-A4BB-455D05221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2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B35C-7544-41A5-8A88-B1BDD68BFD27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17th European Conference on Software Maintenance and Reengineering Genova, Italy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4A-C5D9-491E-A4BB-455D05221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9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B452-98F4-406E-A953-31AB91CDCCC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17th European Conference on Software Maintenance and Reengineering Genova, Italy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4A-C5D9-491E-A4BB-455D05221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6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9BB5-9738-404C-BA7D-FAE472E0842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17th European Conference on Software Maintenance and Reengineering</a:t>
            </a:r>
          </a:p>
          <a:p>
            <a:r>
              <a:rPr lang="en-CA" dirty="0" err="1" smtClean="0"/>
              <a:t>Genova</a:t>
            </a:r>
            <a:r>
              <a:rPr lang="en-CA" dirty="0" smtClean="0"/>
              <a:t>, Italy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4A-C5D9-491E-A4BB-455D05221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09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47626-D428-4244-98FC-7C61EEF2BECE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17th European Conference on Software Maintenance and Reengineering Genova, Italy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4A-C5D9-491E-A4BB-455D05221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3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068D-6AA1-4237-9F73-E99AD8DF2CB4}" type="datetime1">
              <a:rPr lang="en-US" smtClean="0"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17th European Conference on Software Maintenance and Reengineering Genova, Italy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4A-C5D9-491E-A4BB-455D05221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6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1076-8707-4A35-9DCA-7C71F6D0909C}" type="datetime1">
              <a:rPr lang="en-US" smtClean="0"/>
              <a:t>3/5/2013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17th European Conference on Software Maintenance and Reengineering Genova, Italy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4A-C5D9-491E-A4BB-455D05221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5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4F29-1521-4E9B-9222-47233C47337D}" type="datetime1">
              <a:rPr lang="en-US" smtClean="0"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17th European Conference on Software Maintenance and Reengineering Genova, Italy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4A-C5D9-491E-A4BB-455D05221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1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2499-4581-4C1D-A3C8-A15B7925BD9C}" type="datetime1">
              <a:rPr lang="en-US" smtClean="0"/>
              <a:t>3/5/2013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17th European Conference on Software Maintenance and Reengineering Genova, Italy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4A-C5D9-491E-A4BB-455D05221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43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71A9-96C1-4928-A628-3334DD64ED70}" type="datetime1">
              <a:rPr lang="en-US" smtClean="0"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17th European Conference on Software Maintenance and Reengineering Genova, Italy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4A-C5D9-491E-A4BB-455D05221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AD5D-ACEC-42E9-A9E1-A2A767E6A4A2}" type="datetime1">
              <a:rPr lang="en-US" smtClean="0"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17th European Conference on Software Maintenance and Reengineering Genova, Italy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4A-C5D9-491E-A4BB-455D05221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1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bg1"/>
            </a:gs>
            <a:gs pos="0">
              <a:srgbClr val="DCDCDC"/>
            </a:gs>
            <a:gs pos="25000">
              <a:srgbClr val="EAEAEA">
                <a:alpha val="4706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975A7-88A0-4003-8164-622F63E1B888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 smtClean="0"/>
              <a:t>17th European Conference on Software Maintenance and Reengineering</a:t>
            </a:r>
          </a:p>
          <a:p>
            <a:r>
              <a:rPr lang="en-CA" dirty="0" err="1" smtClean="0"/>
              <a:t>Genova</a:t>
            </a:r>
            <a:r>
              <a:rPr lang="en-CA" dirty="0" smtClean="0"/>
              <a:t>, Italy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E34A-C5D9-491E-A4BB-455D05221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0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Feature </a:t>
            </a:r>
            <a:r>
              <a:rPr lang="en-CA"/>
              <a:t>Detection </a:t>
            </a:r>
            <a:r>
              <a:rPr lang="en-CA" smtClean="0"/>
              <a:t>in</a:t>
            </a:r>
            <a:br>
              <a:rPr lang="en-CA" smtClean="0"/>
            </a:br>
            <a:r>
              <a:rPr lang="en-CA" smtClean="0"/>
              <a:t>Ajax-enabled </a:t>
            </a:r>
            <a:r>
              <a:rPr lang="en-CA" dirty="0"/>
              <a:t>Web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Natalia Negara</a:t>
            </a:r>
          </a:p>
          <a:p>
            <a:r>
              <a:rPr lang="en-US" dirty="0" err="1" smtClean="0"/>
              <a:t>Nikolaos</a:t>
            </a:r>
            <a:r>
              <a:rPr lang="en-US" dirty="0" smtClean="0"/>
              <a:t> </a:t>
            </a:r>
            <a:r>
              <a:rPr lang="en-US" dirty="0" err="1" smtClean="0"/>
              <a:t>Tsantalis</a:t>
            </a:r>
            <a:endParaRPr lang="en-US" dirty="0" smtClean="0"/>
          </a:p>
          <a:p>
            <a:r>
              <a:rPr lang="en-US" dirty="0" err="1" smtClean="0"/>
              <a:t>Eleni</a:t>
            </a:r>
            <a:r>
              <a:rPr lang="en-US" dirty="0" smtClean="0"/>
              <a:t> </a:t>
            </a:r>
            <a:r>
              <a:rPr lang="en-US" dirty="0" err="1" smtClean="0"/>
              <a:t>Stroulia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4A-C5D9-491E-A4BB-455D05221A6A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17th European Conference on Software Maintenance and Reengineering</a:t>
            </a:r>
          </a:p>
          <a:p>
            <a:r>
              <a:rPr lang="en-CA" dirty="0" err="1" smtClean="0"/>
              <a:t>Genova</a:t>
            </a:r>
            <a:r>
              <a:rPr lang="en-CA" dirty="0" smtClean="0"/>
              <a:t>, Italy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760" y="4077072"/>
            <a:ext cx="152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760" y="5174332"/>
            <a:ext cx="152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576" y="4581128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52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4969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a composite edit operation?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17th European Conference on Software Maintenance and Reengineering</a:t>
            </a:r>
          </a:p>
          <a:p>
            <a:r>
              <a:rPr lang="en-CA" smtClean="0"/>
              <a:t>Genova, Italy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4A-C5D9-491E-A4BB-455D05221A6A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980728"/>
            <a:ext cx="6953250" cy="53816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788024" y="2780928"/>
            <a:ext cx="10801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75656" y="3861048"/>
            <a:ext cx="6120680" cy="201622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Composite edit operation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71800" y="2564904"/>
            <a:ext cx="3384376" cy="288032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32240" y="5963977"/>
            <a:ext cx="798039" cy="307777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inserted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50715" y="5963977"/>
            <a:ext cx="809517" cy="307777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changed</a:t>
            </a:r>
            <a:endParaRPr lang="en-US" sz="14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259632" y="1196752"/>
            <a:ext cx="288032" cy="276282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60641" y="4015192"/>
            <a:ext cx="203047" cy="20589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60641" y="4015192"/>
            <a:ext cx="203047" cy="35829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547664" y="4015192"/>
            <a:ext cx="228223" cy="150029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775887" y="4373488"/>
            <a:ext cx="275833" cy="10294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051720" y="4476436"/>
            <a:ext cx="216024" cy="1524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51720" y="4476436"/>
            <a:ext cx="288032" cy="304374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51720" y="4476436"/>
            <a:ext cx="288032" cy="46473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051720" y="4476436"/>
            <a:ext cx="216024" cy="60874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30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Composite-change-aware</a:t>
            </a:r>
            <a:br>
              <a:rPr lang="en-US" dirty="0" smtClean="0"/>
            </a:br>
            <a:r>
              <a:rPr lang="en-US" dirty="0" smtClean="0"/>
              <a:t>Tree-edit distance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412776"/>
                <a:ext cx="8640960" cy="511256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𝑑𝑖𝑓𝑓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𝑐𝑜𝑚𝑝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𝑑𝑖𝑓𝑓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𝑐𝑜𝑚𝑝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𝑚𝑎𝑡𝑐h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𝒄𝒐𝒎𝒑</m:t>
                    </m:r>
                  </m:oMath>
                </a14:m>
                <a:r>
                  <a:rPr lang="en-US" dirty="0" smtClean="0"/>
                  <a:t> is the number of composite edit operations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𝒅𝒊𝒇𝒇</m:t>
                    </m:r>
                    <m:r>
                      <a:rPr lang="en-US" b="1" i="1" smtClean="0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the original set of edit operations excluding those that belong to composite ones</a:t>
                </a:r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0" indent="0">
                  <a:buNone/>
                </a:pPr>
                <a:r>
                  <a:rPr lang="en-US" dirty="0"/>
                  <a:t>In the example,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𝑑𝑖𝑓𝑓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𝟕𝟕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</a:rPr>
                      <m:t>𝟕𝟔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𝑚𝑎𝑡𝑐h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𝟒𝟓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𝑐𝑜𝑚𝑝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47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𝟎</m:t>
                      </m:r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latin typeface="Cambria Math"/>
                        </a:rPr>
                        <m:t>𝟎𝟒𝟐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12776"/>
                <a:ext cx="8640960" cy="5112568"/>
              </a:xfrm>
              <a:blipFill rotWithShape="1">
                <a:blip r:embed="rId2"/>
                <a:stretch>
                  <a:fillRect l="-1763" r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17th European Conference on Software Maintenance and Reengineering</a:t>
            </a:r>
          </a:p>
          <a:p>
            <a:r>
              <a:rPr lang="en-CA" smtClean="0"/>
              <a:t>Genova, Italy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4A-C5D9-491E-A4BB-455D05221A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6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Feature extraction process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45284"/>
              </p:ext>
            </p:extLst>
          </p:nvPr>
        </p:nvGraphicFramePr>
        <p:xfrm>
          <a:off x="-144016" y="692696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17th European Conference on Software Maintenance and Reengineering</a:t>
            </a:r>
          </a:p>
          <a:p>
            <a:r>
              <a:rPr lang="en-CA" smtClean="0"/>
              <a:t>Genova, Italy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4A-C5D9-491E-A4BB-455D05221A6A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442771"/>
            <a:ext cx="1776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err="1" smtClean="0">
                <a:latin typeface="Georgia" pitchFamily="18" charset="0"/>
              </a:rPr>
              <a:t>Crawljax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4442771"/>
            <a:ext cx="2108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smtClean="0">
                <a:latin typeface="Georgia" pitchFamily="18" charset="0"/>
              </a:rPr>
              <a:t>hierarchical</a:t>
            </a:r>
          </a:p>
          <a:p>
            <a:pPr algn="ctr"/>
            <a:r>
              <a:rPr lang="en-US" sz="2400" dirty="0">
                <a:latin typeface="Georgia" pitchFamily="18" charset="0"/>
              </a:rPr>
              <a:t>agglomerative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4437111"/>
            <a:ext cx="1928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Georgia" pitchFamily="18" charset="0"/>
              </a:rPr>
              <a:t>1. L method</a:t>
            </a:r>
          </a:p>
          <a:p>
            <a:r>
              <a:rPr lang="en-CA" sz="2400" dirty="0" smtClean="0">
                <a:latin typeface="Georgia" pitchFamily="18" charset="0"/>
              </a:rPr>
              <a:t>2. Silhouette</a:t>
            </a:r>
            <a:endParaRPr lang="en-US" sz="2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05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F2DCD6-D33F-4145-BAFA-6C52C6FC5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35F2DCD6-D33F-4145-BAFA-6C52C6FC5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2736AD-9223-471D-A30B-9BF26EF03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F62736AD-9223-471D-A30B-9BF26EF036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C22D53-4E76-4063-9BB4-796456F72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FAC22D53-4E76-4063-9BB4-796456F72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9C3931-013D-4673-99DC-14DDC9251C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229C3931-013D-4673-99DC-14DDC9251C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04FF44-F40E-40CB-A546-9048A23ED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FA04FF44-F40E-40CB-A546-9048A23ED0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97E7D7-A876-4B13-A4F2-DBF9DD456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8E97E7D7-A876-4B13-A4F2-DBF9DD456E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640542-A94D-44CE-A6D1-065EE25E2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D2640542-A94D-44CE-A6D1-065EE25E2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30D363-CA16-4CA5-9D80-520DBF9C0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F730D363-CA16-4CA5-9D80-520DBF9C09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 uiExpand="1"/>
      <p:bldP spid="9" grpId="0" uiExpand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CA" b="1" dirty="0" smtClean="0"/>
              <a:t>L method</a:t>
            </a:r>
            <a:r>
              <a:rPr lang="en-CA" dirty="0" smtClean="0"/>
              <a:t> [Salvador &amp; Chan, 2004]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17th European Conference on Software Maintenance and Reengineering</a:t>
            </a:r>
          </a:p>
          <a:p>
            <a:r>
              <a:rPr lang="en-CA" smtClean="0"/>
              <a:t>Genova, Italy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4A-C5D9-491E-A4BB-455D05221A6A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29" y="1052736"/>
            <a:ext cx="7384542" cy="518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 flipV="1">
            <a:off x="2339752" y="4653136"/>
            <a:ext cx="5112568" cy="9361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79712" y="1556792"/>
            <a:ext cx="288032" cy="288032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67744" y="4437112"/>
            <a:ext cx="0" cy="122413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087724" y="4365104"/>
            <a:ext cx="39604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483768" y="4180438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knee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057176" y="5591560"/>
                <a:ext cx="3545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CA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CA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</m:acc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176" y="5591560"/>
                <a:ext cx="354584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6557" r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75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Silhouette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51125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A" dirty="0" smtClean="0"/>
                  <a:t>Silhouette for data point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/>
                      </a:rPr>
                      <m:t>𝒊</m:t>
                    </m:r>
                  </m:oMath>
                </a14:m>
                <a:r>
                  <a:rPr lang="en-CA" dirty="0" smtClean="0"/>
                  <a:t> is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CA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CA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CA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/>
                          </a:rPr>
                          <m:t>𝑏</m:t>
                        </m:r>
                        <m:d>
                          <m:dPr>
                            <m:ctrlPr>
                              <a:rPr lang="en-CA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CA" b="0" i="1" smtClean="0">
                            <a:latin typeface="Cambria Math"/>
                          </a:rPr>
                          <m:t>−</m:t>
                        </m:r>
                        <m:r>
                          <a:rPr lang="en-CA" b="0" i="1" smtClean="0"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en-CA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num>
                      <m:den>
                        <m:r>
                          <a:rPr lang="en-CA" b="0" i="1" smtClean="0">
                            <a:latin typeface="Cambria Math"/>
                          </a:rPr>
                          <m:t>𝑚𝑎𝑥</m:t>
                        </m:r>
                        <m:d>
                          <m:dPr>
                            <m:ctrlPr>
                              <a:rPr lang="en-CA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CA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CA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CA" b="0" i="1" smtClean="0">
                                <a:latin typeface="Cambria Math"/>
                              </a:rPr>
                              <m:t>𝑏</m:t>
                            </m:r>
                            <m:d>
                              <m:dPr>
                                <m:ctrlPr>
                                  <a:rPr lang="en-CA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CA" b="1" i="1" smtClean="0">
                        <a:latin typeface="Cambria Math"/>
                      </a:rPr>
                      <m:t>𝒂</m:t>
                    </m:r>
                    <m:d>
                      <m:dPr>
                        <m:ctrlPr>
                          <a:rPr lang="en-CA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/>
                          </a:rPr>
                          <m:t>𝒊</m:t>
                        </m:r>
                      </m:e>
                    </m:d>
                  </m:oMath>
                </a14:m>
                <a:r>
                  <a:rPr lang="en-US" dirty="0" smtClean="0"/>
                  <a:t> is the average dissimilarity between </a:t>
                </a:r>
                <a14:m>
                  <m:oMath xmlns:m="http://schemas.openxmlformats.org/officeDocument/2006/math">
                    <m:r>
                      <a:rPr lang="en-CA" b="1" i="1" dirty="0">
                        <a:latin typeface="Cambria Math"/>
                      </a:rPr>
                      <m:t>𝒊</m:t>
                    </m:r>
                  </m:oMath>
                </a14:m>
                <a:r>
                  <a:rPr lang="en-US" dirty="0" smtClean="0"/>
                  <a:t> and the other data points in the </a:t>
                </a:r>
                <a:r>
                  <a:rPr lang="en-US" b="1" dirty="0" smtClean="0"/>
                  <a:t>same</a:t>
                </a:r>
                <a:r>
                  <a:rPr lang="en-US" dirty="0" smtClean="0"/>
                  <a:t> cluster.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CA" b="1" i="1" smtClean="0">
                        <a:latin typeface="Cambria Math"/>
                      </a:rPr>
                      <m:t>𝒃</m:t>
                    </m:r>
                    <m:d>
                      <m:dPr>
                        <m:ctrlPr>
                          <a:rPr lang="en-CA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CA" b="1" i="1">
                            <a:latin typeface="Cambria Math"/>
                          </a:rPr>
                          <m:t>𝒊</m:t>
                        </m:r>
                      </m:e>
                    </m:d>
                  </m:oMath>
                </a14:m>
                <a:r>
                  <a:rPr lang="en-US" dirty="0"/>
                  <a:t> is the average dissimilarity between </a:t>
                </a:r>
                <a14:m>
                  <m:oMath xmlns:m="http://schemas.openxmlformats.org/officeDocument/2006/math">
                    <m:r>
                      <a:rPr lang="en-CA" b="1" i="1" dirty="0">
                        <a:latin typeface="Cambria Math"/>
                      </a:rPr>
                      <m:t>𝒊</m:t>
                    </m:r>
                  </m:oMath>
                </a14:m>
                <a:r>
                  <a:rPr lang="en-US" dirty="0"/>
                  <a:t> and the </a:t>
                </a:r>
                <a:r>
                  <a:rPr lang="en-US" dirty="0" smtClean="0"/>
                  <a:t>data </a:t>
                </a:r>
                <a:r>
                  <a:rPr lang="en-US" dirty="0"/>
                  <a:t>points in </a:t>
                </a:r>
                <a:r>
                  <a:rPr lang="en-US" dirty="0" smtClean="0"/>
                  <a:t>the </a:t>
                </a:r>
                <a:r>
                  <a:rPr lang="en-US" b="1" dirty="0" smtClean="0"/>
                  <a:t>nearest neighbor</a:t>
                </a:r>
                <a:r>
                  <a:rPr lang="en-US" dirty="0" smtClean="0"/>
                  <a:t> cluster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CA" sz="1000" dirty="0"/>
              </a:p>
              <a:p>
                <a:pPr marL="0" indent="0">
                  <a:buNone/>
                </a:pPr>
                <a:r>
                  <a:rPr lang="en-CA" dirty="0" smtClean="0"/>
                  <a:t>The value of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/>
                      </a:rPr>
                      <m:t>𝒔</m:t>
                    </m:r>
                    <m:d>
                      <m:dPr>
                        <m:ctrlPr>
                          <a:rPr lang="en-CA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CA" b="1" i="1">
                            <a:latin typeface="Cambria Math"/>
                          </a:rPr>
                          <m:t>𝒊</m:t>
                        </m:r>
                      </m:e>
                    </m:d>
                  </m:oMath>
                </a14:m>
                <a:r>
                  <a:rPr lang="en-US" dirty="0" smtClean="0"/>
                  <a:t> ranges over the interval [-1, 1]</a:t>
                </a:r>
              </a:p>
              <a:p>
                <a:pPr marL="0" indent="0">
                  <a:buNone/>
                </a:pPr>
                <a:r>
                  <a:rPr lang="en-CA" dirty="0" smtClean="0"/>
                  <a:t>The closer its value </a:t>
                </a:r>
                <a:r>
                  <a:rPr lang="en-CA" dirty="0"/>
                  <a:t>to 1, the more appropriately </a:t>
                </a:r>
                <a:r>
                  <a:rPr lang="en-CA" dirty="0" smtClean="0"/>
                  <a:t>the data </a:t>
                </a:r>
                <a:r>
                  <a:rPr lang="en-CA" dirty="0"/>
                  <a:t>point </a:t>
                </a:r>
                <a14:m>
                  <m:oMath xmlns:m="http://schemas.openxmlformats.org/officeDocument/2006/math">
                    <m:r>
                      <a:rPr lang="en-CA" b="1" i="1" dirty="0">
                        <a:latin typeface="Cambria Math"/>
                      </a:rPr>
                      <m:t>𝒊</m:t>
                    </m:r>
                  </m:oMath>
                </a14:m>
                <a:r>
                  <a:rPr lang="en-CA" dirty="0"/>
                  <a:t> is clustered within the partition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5112568"/>
              </a:xfrm>
              <a:blipFill rotWithShape="1">
                <a:blip r:embed="rId3"/>
                <a:stretch>
                  <a:fillRect l="-1852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17th European Conference on Software Maintenance and Reengineering</a:t>
            </a:r>
          </a:p>
          <a:p>
            <a:r>
              <a:rPr lang="en-CA" smtClean="0"/>
              <a:t>Genova, Italy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4A-C5D9-491E-A4BB-455D05221A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Silhouette coefficient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46085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A" dirty="0" smtClean="0"/>
                  <a:t>Silhouette </a:t>
                </a:r>
                <a:r>
                  <a:rPr lang="en-CA" b="1" dirty="0" smtClean="0"/>
                  <a:t>coefficient</a:t>
                </a:r>
                <a:r>
                  <a:rPr lang="en-CA" dirty="0" smtClean="0"/>
                  <a:t> for all data points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/>
                      </a:rPr>
                      <m:t>𝑰</m:t>
                    </m:r>
                  </m:oMath>
                </a14:m>
                <a:r>
                  <a:rPr lang="en-CA" dirty="0" smtClean="0"/>
                  <a:t> in a partition of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/>
                      </a:rPr>
                      <m:t>𝒌</m:t>
                    </m:r>
                  </m:oMath>
                </a14:m>
                <a:r>
                  <a:rPr lang="en-CA" dirty="0" smtClean="0"/>
                  <a:t> clusters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acc>
                      <m:r>
                        <a:rPr lang="en-CA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CA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CA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CA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</m:d>
                        </m:sup>
                        <m:e>
                          <m:r>
                            <a:rPr lang="en-CA" b="0" i="1" smtClean="0">
                              <a:latin typeface="Cambria Math"/>
                            </a:rPr>
                            <m:t>𝑠</m:t>
                          </m:r>
                          <m:d>
                            <m:dPr>
                              <m:ctrlPr>
                                <a:rPr lang="en-CA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CA" dirty="0" smtClean="0"/>
              </a:p>
              <a:p>
                <a:pPr marL="0" indent="0">
                  <a:buNone/>
                </a:pPr>
                <a:r>
                  <a:rPr lang="en-CA" dirty="0" smtClean="0"/>
                  <a:t>The higher the value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CA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, the better the quality of the clustering.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4608512"/>
              </a:xfrm>
              <a:blipFill rotWithShape="1">
                <a:blip r:embed="rId3"/>
                <a:stretch>
                  <a:fillRect l="-1852" t="-1587" r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17th European Conference on Software Maintenance and Reengineering</a:t>
            </a:r>
          </a:p>
          <a:p>
            <a:r>
              <a:rPr lang="en-CA" smtClean="0"/>
              <a:t>Genova, Italy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4A-C5D9-491E-A4BB-455D05221A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1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CA" dirty="0" smtClean="0"/>
              <a:t>Evaluation Process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16561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A" b="1" dirty="0" smtClean="0"/>
                  <a:t>RQ</a:t>
                </a:r>
                <a:r>
                  <a:rPr lang="en-CA" dirty="0" smtClean="0"/>
                  <a:t>: Does the feature extraction process produce better </a:t>
                </a:r>
                <a:r>
                  <a:rPr lang="en-CA" dirty="0"/>
                  <a:t>results when a composite-change-aware tree-edit </a:t>
                </a:r>
                <a:r>
                  <a:rPr lang="en-CA" dirty="0" smtClean="0"/>
                  <a:t>distance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CA" dirty="0" smtClean="0"/>
                  <a:t>) is used?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1656184"/>
              </a:xfrm>
              <a:blipFill rotWithShape="1">
                <a:blip r:embed="rId2"/>
                <a:stretch>
                  <a:fillRect l="-1852" t="-4797" r="-2741" b="-6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17th European Conference on Software Maintenance and Reengineering</a:t>
            </a:r>
          </a:p>
          <a:p>
            <a:r>
              <a:rPr lang="en-CA" smtClean="0"/>
              <a:t>Genova, Italy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4A-C5D9-491E-A4BB-455D05221A6A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36379"/>
              </p:ext>
            </p:extLst>
          </p:nvPr>
        </p:nvGraphicFramePr>
        <p:xfrm>
          <a:off x="-144016" y="1340768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40753" y="4941168"/>
            <a:ext cx="1314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smtClean="0">
                <a:latin typeface="Georgia" pitchFamily="18" charset="0"/>
              </a:rPr>
              <a:t>Using 3</a:t>
            </a:r>
          </a:p>
          <a:p>
            <a:pPr algn="ctr"/>
            <a:r>
              <a:rPr lang="en-CA" sz="2400" dirty="0" smtClean="0">
                <a:latin typeface="Georgia" pitchFamily="18" charset="0"/>
              </a:rPr>
              <a:t>distance</a:t>
            </a:r>
          </a:p>
          <a:p>
            <a:pPr algn="ctr"/>
            <a:r>
              <a:rPr lang="en-CA" sz="2400" dirty="0" smtClean="0">
                <a:latin typeface="Georgia" pitchFamily="18" charset="0"/>
              </a:rPr>
              <a:t>metrics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272" y="4941168"/>
            <a:ext cx="16450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smtClean="0">
                <a:latin typeface="Georgia" pitchFamily="18" charset="0"/>
              </a:rPr>
              <a:t>Precision</a:t>
            </a:r>
          </a:p>
          <a:p>
            <a:pPr algn="ctr"/>
            <a:r>
              <a:rPr lang="en-CA" sz="2400" dirty="0" smtClean="0">
                <a:latin typeface="Georgia" pitchFamily="18" charset="0"/>
              </a:rPr>
              <a:t>Recall</a:t>
            </a:r>
          </a:p>
          <a:p>
            <a:pPr algn="ctr"/>
            <a:r>
              <a:rPr lang="en-CA" sz="2400" dirty="0" smtClean="0">
                <a:latin typeface="Georgia" pitchFamily="18" charset="0"/>
              </a:rPr>
              <a:t>F-measure</a:t>
            </a:r>
            <a:endParaRPr lang="en-US" sz="2800" dirty="0"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49" y="5085184"/>
            <a:ext cx="1699840" cy="35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4" t="29920" r="14768" b="35040"/>
          <a:stretch/>
        </p:blipFill>
        <p:spPr bwMode="auto">
          <a:xfrm>
            <a:off x="570972" y="5953950"/>
            <a:ext cx="1552756" cy="35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64" y="5479845"/>
            <a:ext cx="1528564" cy="39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96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F2DCD6-D33F-4145-BAFA-6C52C6FC5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35F2DCD6-D33F-4145-BAFA-6C52C6FC5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2736AD-9223-471D-A30B-9BF26EF03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F62736AD-9223-471D-A30B-9BF26EF036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C22D53-4E76-4063-9BB4-796456F72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FAC22D53-4E76-4063-9BB4-796456F72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9C3931-013D-4673-99DC-14DDC9251C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229C3931-013D-4673-99DC-14DDC9251C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04FF44-F40E-40CB-A546-9048A23ED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FA04FF44-F40E-40CB-A546-9048A23ED0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97E7D7-A876-4B13-A4F2-DBF9DD456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8E97E7D7-A876-4B13-A4F2-DBF9DD456E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640542-A94D-44CE-A6D1-065EE25E2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D2640542-A94D-44CE-A6D1-065EE25E2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30D363-CA16-4CA5-9D80-520DBF9C0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F730D363-CA16-4CA5-9D80-520DBF9C09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CA" dirty="0" smtClean="0"/>
              <a:t>Google Maps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0591"/>
            <a:ext cx="9144000" cy="526194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17th European Conference on Software Maintenance and Reengineering</a:t>
            </a:r>
          </a:p>
          <a:p>
            <a:r>
              <a:rPr lang="en-CA" smtClean="0"/>
              <a:t>Genova, Italy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4A-C5D9-491E-A4BB-455D05221A6A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065631"/>
              </p:ext>
            </p:extLst>
          </p:nvPr>
        </p:nvGraphicFramePr>
        <p:xfrm>
          <a:off x="1524000" y="268732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# DOM nodes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DOM depth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 smtClean="0"/>
                        <a:t>Average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968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 smtClean="0"/>
                        <a:t>Median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1080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 smtClean="0"/>
                        <a:t>Standard deviation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231.8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0.59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21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CA" dirty="0" smtClean="0"/>
              <a:t>Garage.ca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17th European Conference on Software Maintenance and Reengineering</a:t>
            </a:r>
          </a:p>
          <a:p>
            <a:r>
              <a:rPr lang="en-CA" smtClean="0"/>
              <a:t>Genova, Italy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4A-C5D9-491E-A4BB-455D05221A6A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1"/>
          <a:stretch/>
        </p:blipFill>
        <p:spPr>
          <a:xfrm>
            <a:off x="1235031" y="63795"/>
            <a:ext cx="6673938" cy="6245525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900862"/>
              </p:ext>
            </p:extLst>
          </p:nvPr>
        </p:nvGraphicFramePr>
        <p:xfrm>
          <a:off x="1524000" y="268732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# DOM nodes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DOM depth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 smtClean="0"/>
                        <a:t>Average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547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 smtClean="0"/>
                        <a:t>Median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540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 smtClean="0"/>
                        <a:t>Standard deviation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111.3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61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CA" dirty="0" smtClean="0"/>
              <a:t>Kayak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17th European Conference on Software Maintenance and Reengineering</a:t>
            </a:r>
          </a:p>
          <a:p>
            <a:r>
              <a:rPr lang="en-CA" smtClean="0"/>
              <a:t>Genova, Italy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4A-C5D9-491E-A4BB-455D05221A6A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08"/>
          <a:stretch/>
        </p:blipFill>
        <p:spPr>
          <a:xfrm>
            <a:off x="0" y="1033122"/>
            <a:ext cx="9144000" cy="520419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222191"/>
              </p:ext>
            </p:extLst>
          </p:nvPr>
        </p:nvGraphicFramePr>
        <p:xfrm>
          <a:off x="107504" y="2756520"/>
          <a:ext cx="4896545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656184"/>
                <a:gridCol w="165618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# DOM nodes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DOM depth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 smtClean="0"/>
                        <a:t>Average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894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 smtClean="0"/>
                        <a:t>Median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887.5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 smtClean="0"/>
                        <a:t>Standard deviation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541.6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6.36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763688" y="4002256"/>
            <a:ext cx="3096344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72"/>
          <a:stretch/>
        </p:blipFill>
        <p:spPr>
          <a:xfrm>
            <a:off x="5220072" y="692696"/>
            <a:ext cx="3928110" cy="56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0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US" b="1" dirty="0" smtClean="0"/>
              <a:t>Sitemaps</a:t>
            </a:r>
            <a:r>
              <a:rPr lang="en-US" dirty="0" smtClean="0"/>
              <a:t> and </a:t>
            </a:r>
            <a:r>
              <a:rPr lang="en-US" b="1" dirty="0" smtClean="0"/>
              <a:t>meta-keywords</a:t>
            </a:r>
            <a:r>
              <a:rPr lang="en-US" dirty="0" smtClean="0"/>
              <a:t> are essential for communicating the content of a website to its </a:t>
            </a:r>
            <a:r>
              <a:rPr lang="en-US" b="1" dirty="0" smtClean="0"/>
              <a:t>users</a:t>
            </a:r>
            <a:r>
              <a:rPr lang="en-US" dirty="0" smtClean="0"/>
              <a:t> and </a:t>
            </a:r>
            <a:r>
              <a:rPr lang="en-US" b="1" dirty="0" smtClean="0"/>
              <a:t>search engines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manual extraction is a </a:t>
            </a:r>
            <a:r>
              <a:rPr lang="en-US" b="1" dirty="0" smtClean="0"/>
              <a:t>tedious</a:t>
            </a:r>
            <a:r>
              <a:rPr lang="en-US" dirty="0" smtClean="0"/>
              <a:t> and quite </a:t>
            </a:r>
            <a:r>
              <a:rPr lang="en-US" b="1" dirty="0" smtClean="0"/>
              <a:t>subjective</a:t>
            </a:r>
            <a:r>
              <a:rPr lang="en-US" dirty="0" smtClean="0"/>
              <a:t> task.</a:t>
            </a:r>
          </a:p>
          <a:p>
            <a:r>
              <a:rPr lang="en-US" dirty="0" smtClean="0"/>
              <a:t>Current solutions support </a:t>
            </a:r>
            <a:r>
              <a:rPr lang="en-US" b="1" dirty="0" smtClean="0"/>
              <a:t>static</a:t>
            </a:r>
            <a:r>
              <a:rPr lang="en-US" dirty="0" smtClean="0"/>
              <a:t> and </a:t>
            </a:r>
            <a:r>
              <a:rPr lang="en-US" b="1" dirty="0" smtClean="0"/>
              <a:t>dynamic</a:t>
            </a:r>
            <a:r>
              <a:rPr lang="en-US" dirty="0" smtClean="0"/>
              <a:t> websites, where the </a:t>
            </a:r>
            <a:r>
              <a:rPr lang="en-US" b="1" dirty="0" smtClean="0"/>
              <a:t>states</a:t>
            </a:r>
            <a:r>
              <a:rPr lang="en-US" dirty="0" smtClean="0"/>
              <a:t> are determined by </a:t>
            </a:r>
            <a:r>
              <a:rPr lang="en-US" b="1" dirty="0" smtClean="0"/>
              <a:t>unique</a:t>
            </a:r>
            <a:r>
              <a:rPr lang="en-US" dirty="0" smtClean="0"/>
              <a:t> URLs (URL-based approaches)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17th European Conference on Software Maintenance and Reengineering</a:t>
            </a:r>
          </a:p>
          <a:p>
            <a:r>
              <a:rPr lang="en-CA" dirty="0" err="1" smtClean="0"/>
              <a:t>Genova</a:t>
            </a:r>
            <a:r>
              <a:rPr lang="en-CA" dirty="0" smtClean="0"/>
              <a:t>, Italy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4A-C5D9-491E-A4BB-455D05221A6A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699720"/>
            <a:ext cx="2943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559" y="5547320"/>
            <a:ext cx="1838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59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CA" dirty="0" smtClean="0"/>
              <a:t>Reference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4536"/>
          </a:xfrm>
        </p:spPr>
        <p:txBody>
          <a:bodyPr/>
          <a:lstStyle/>
          <a:p>
            <a:r>
              <a:rPr lang="en-CA" dirty="0" smtClean="0"/>
              <a:t>Screenshots of the DOM states as rendered in the browser.</a:t>
            </a:r>
          </a:p>
          <a:p>
            <a:r>
              <a:rPr lang="en-CA" dirty="0" smtClean="0"/>
              <a:t>Two authors independently grouped the DOM </a:t>
            </a:r>
            <a:r>
              <a:rPr lang="en-CA" dirty="0"/>
              <a:t>states according to their visual perception of </a:t>
            </a:r>
            <a:r>
              <a:rPr lang="en-CA" dirty="0" smtClean="0"/>
              <a:t>the feature they take part in.</a:t>
            </a:r>
          </a:p>
          <a:p>
            <a:r>
              <a:rPr lang="en-CA" dirty="0" smtClean="0"/>
              <a:t>The initial agreement </a:t>
            </a:r>
            <a:r>
              <a:rPr lang="en-CA" dirty="0"/>
              <a:t>was </a:t>
            </a:r>
            <a:r>
              <a:rPr lang="en-CA" b="1" dirty="0"/>
              <a:t>0.887</a:t>
            </a:r>
            <a:r>
              <a:rPr lang="en-CA" dirty="0"/>
              <a:t> for </a:t>
            </a:r>
            <a:r>
              <a:rPr lang="en-CA" dirty="0" smtClean="0"/>
              <a:t>Garage, </a:t>
            </a:r>
            <a:r>
              <a:rPr lang="en-CA" b="1" dirty="0" smtClean="0"/>
              <a:t>0.890</a:t>
            </a:r>
            <a:r>
              <a:rPr lang="en-CA" dirty="0" smtClean="0"/>
              <a:t> </a:t>
            </a:r>
            <a:r>
              <a:rPr lang="en-CA" dirty="0"/>
              <a:t>for Google Maps and </a:t>
            </a:r>
            <a:r>
              <a:rPr lang="en-CA" b="1" dirty="0"/>
              <a:t>0.993</a:t>
            </a:r>
            <a:r>
              <a:rPr lang="en-CA" dirty="0"/>
              <a:t> for Kayak</a:t>
            </a:r>
            <a:r>
              <a:rPr lang="en-CA" dirty="0" smtClean="0"/>
              <a:t>.</a:t>
            </a:r>
          </a:p>
          <a:p>
            <a:r>
              <a:rPr lang="en-CA" dirty="0" smtClean="0"/>
              <a:t>The results were merged by decomposing higher-level features to lower-level ones.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17th European Conference on Software Maintenance and Reengineering</a:t>
            </a:r>
          </a:p>
          <a:p>
            <a:r>
              <a:rPr lang="en-CA" smtClean="0"/>
              <a:t>Genova, Italy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4A-C5D9-491E-A4BB-455D05221A6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CA" dirty="0" smtClean="0"/>
              <a:t>Evaluation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17th European Conference on Software Maintenance and Reengineering</a:t>
            </a:r>
          </a:p>
          <a:p>
            <a:r>
              <a:rPr lang="en-CA" smtClean="0"/>
              <a:t>Genova, Italy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4A-C5D9-491E-A4BB-455D05221A6A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000023"/>
              </p:ext>
            </p:extLst>
          </p:nvPr>
        </p:nvGraphicFramePr>
        <p:xfrm>
          <a:off x="35495" y="2500104"/>
          <a:ext cx="907300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008112"/>
                <a:gridCol w="1008112"/>
                <a:gridCol w="1008112"/>
                <a:gridCol w="1008112"/>
                <a:gridCol w="1008112"/>
                <a:gridCol w="1008112"/>
                <a:gridCol w="1008112"/>
                <a:gridCol w="10081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distance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L method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Silhouette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i="1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k</a:t>
                      </a:r>
                      <a:endParaRPr lang="en-US" sz="14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F-measure</a:t>
                      </a:r>
                      <a:endParaRPr 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Precision</a:t>
                      </a:r>
                      <a:endParaRPr 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Recall</a:t>
                      </a:r>
                      <a:endParaRPr lang="en-US" sz="1400" i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k</a:t>
                      </a:r>
                      <a:endParaRPr lang="en-US" sz="14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F-measure</a:t>
                      </a:r>
                      <a:endParaRPr 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Precision</a:t>
                      </a:r>
                      <a:endParaRPr 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Recall</a:t>
                      </a:r>
                      <a:endParaRPr lang="en-US" sz="14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/>
                        <a:t>d</a:t>
                      </a:r>
                      <a:r>
                        <a:rPr lang="en-CA" i="1" baseline="-25000" dirty="0" err="1" smtClean="0"/>
                        <a:t>S</a:t>
                      </a:r>
                      <a:endParaRPr lang="en-US" i="1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0.448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0.292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0.458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0.300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/>
                        <a:t>d</a:t>
                      </a:r>
                      <a:r>
                        <a:rPr lang="en-CA" i="1" baseline="-25000" dirty="0" err="1" smtClean="0"/>
                        <a:t>C</a:t>
                      </a:r>
                      <a:endParaRPr lang="en-US" i="1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0.832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0.721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/>
                        <a:t>d</a:t>
                      </a:r>
                      <a:r>
                        <a:rPr lang="en-CA" i="1" baseline="-25000" dirty="0" err="1" smtClean="0"/>
                        <a:t>L</a:t>
                      </a:r>
                      <a:endParaRPr lang="en-US" i="1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0.396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0.250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0.396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0.250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r>
                        <a:rPr lang="en-CA" dirty="0" smtClean="0"/>
                        <a:t>Actual number of clusters: </a:t>
                      </a:r>
                      <a:r>
                        <a:rPr lang="en-CA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080" y="2069197"/>
            <a:ext cx="1699840" cy="35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196752"/>
            <a:ext cx="809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115616" y="3645024"/>
            <a:ext cx="3861196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175300" y="3645024"/>
            <a:ext cx="3861196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6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CA" dirty="0" smtClean="0"/>
              <a:t>Evaluation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17th European Conference on Software Maintenance and Reengineering</a:t>
            </a:r>
          </a:p>
          <a:p>
            <a:r>
              <a:rPr lang="en-CA" smtClean="0"/>
              <a:t>Genova, Italy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4A-C5D9-491E-A4BB-455D05221A6A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995498"/>
              </p:ext>
            </p:extLst>
          </p:nvPr>
        </p:nvGraphicFramePr>
        <p:xfrm>
          <a:off x="35495" y="2500104"/>
          <a:ext cx="907300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008112"/>
                <a:gridCol w="1008112"/>
                <a:gridCol w="1008112"/>
                <a:gridCol w="1008112"/>
                <a:gridCol w="1008112"/>
                <a:gridCol w="1008112"/>
                <a:gridCol w="1008112"/>
                <a:gridCol w="10081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distance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L method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Silhouette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i="1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k</a:t>
                      </a:r>
                      <a:endParaRPr lang="en-US" sz="14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F-measure</a:t>
                      </a:r>
                      <a:endParaRPr 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Precision</a:t>
                      </a:r>
                      <a:endParaRPr 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Recall</a:t>
                      </a:r>
                      <a:endParaRPr lang="en-US" sz="1400" i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k</a:t>
                      </a:r>
                      <a:endParaRPr lang="en-US" sz="14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F-measure</a:t>
                      </a:r>
                      <a:endParaRPr 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Precision</a:t>
                      </a:r>
                      <a:endParaRPr 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Recall</a:t>
                      </a:r>
                      <a:endParaRPr lang="en-US" sz="14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/>
                        <a:t>d</a:t>
                      </a:r>
                      <a:r>
                        <a:rPr lang="en-CA" i="1" baseline="-25000" dirty="0" err="1" smtClean="0"/>
                        <a:t>S</a:t>
                      </a:r>
                      <a:endParaRPr lang="en-US" i="1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0.861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0.774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0.852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0.834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0.872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/>
                        <a:t>d</a:t>
                      </a:r>
                      <a:r>
                        <a:rPr lang="en-CA" i="1" baseline="-25000" dirty="0" err="1" smtClean="0"/>
                        <a:t>C</a:t>
                      </a:r>
                      <a:endParaRPr lang="en-US" i="1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0.947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0.955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/>
                        <a:t>d</a:t>
                      </a:r>
                      <a:r>
                        <a:rPr lang="en-CA" i="1" baseline="-25000" dirty="0" err="1" smtClean="0"/>
                        <a:t>L</a:t>
                      </a:r>
                      <a:endParaRPr lang="en-US" i="1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0.856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0.849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0.872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0.854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0.837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0.872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r>
                        <a:rPr lang="en-CA" dirty="0" smtClean="0"/>
                        <a:t>Actual number of clusters: </a:t>
                      </a:r>
                      <a:r>
                        <a:rPr lang="en-CA" b="1" dirty="0" smtClean="0"/>
                        <a:t>19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115616" y="3645024"/>
            <a:ext cx="3861196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75300" y="3645024"/>
            <a:ext cx="3861196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718" y="1844824"/>
            <a:ext cx="1528564" cy="39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01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CA" dirty="0" smtClean="0"/>
              <a:t>Evaluation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17th European Conference on Software Maintenance and Reengineering</a:t>
            </a:r>
          </a:p>
          <a:p>
            <a:r>
              <a:rPr lang="en-CA" smtClean="0"/>
              <a:t>Genova, Italy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4A-C5D9-491E-A4BB-455D05221A6A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518431"/>
              </p:ext>
            </p:extLst>
          </p:nvPr>
        </p:nvGraphicFramePr>
        <p:xfrm>
          <a:off x="35495" y="2500104"/>
          <a:ext cx="907300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008112"/>
                <a:gridCol w="1008112"/>
                <a:gridCol w="1008112"/>
                <a:gridCol w="1008112"/>
                <a:gridCol w="1008112"/>
                <a:gridCol w="1008112"/>
                <a:gridCol w="1008112"/>
                <a:gridCol w="10081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distance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L method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Silhouette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i="1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k</a:t>
                      </a:r>
                      <a:endParaRPr lang="en-US" sz="14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F-measure</a:t>
                      </a:r>
                      <a:endParaRPr 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Precision</a:t>
                      </a:r>
                      <a:endParaRPr 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Recall</a:t>
                      </a:r>
                      <a:endParaRPr lang="en-US" sz="1400" i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k</a:t>
                      </a:r>
                      <a:endParaRPr lang="en-US" sz="14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F-measure</a:t>
                      </a:r>
                      <a:endParaRPr 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Precision</a:t>
                      </a:r>
                      <a:endParaRPr 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Recall</a:t>
                      </a:r>
                      <a:endParaRPr lang="en-US" sz="14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/>
                        <a:t>d</a:t>
                      </a:r>
                      <a:r>
                        <a:rPr lang="en-CA" i="1" baseline="-25000" dirty="0" err="1" smtClean="0"/>
                        <a:t>S</a:t>
                      </a:r>
                      <a:endParaRPr lang="en-US" i="1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0.832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0.713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0.992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/>
                        <a:t>d</a:t>
                      </a:r>
                      <a:r>
                        <a:rPr lang="en-CA" i="1" baseline="-25000" dirty="0" err="1" smtClean="0"/>
                        <a:t>C</a:t>
                      </a:r>
                      <a:endParaRPr lang="en-US" i="1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0.992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i="1" dirty="0" err="1" smtClean="0"/>
                        <a:t>d</a:t>
                      </a:r>
                      <a:r>
                        <a:rPr lang="en-CA" i="1" baseline="-25000" dirty="0" err="1" smtClean="0"/>
                        <a:t>L</a:t>
                      </a:r>
                      <a:endParaRPr lang="en-US" i="1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0.770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0.626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0.820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0.694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r>
                        <a:rPr lang="en-CA" dirty="0" smtClean="0"/>
                        <a:t>Actual number of clusters: </a:t>
                      </a:r>
                      <a:r>
                        <a:rPr lang="en-CA" b="1" dirty="0" smtClean="0"/>
                        <a:t>16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115616" y="3645024"/>
            <a:ext cx="3861196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75300" y="3284984"/>
            <a:ext cx="3861196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4" t="29920" r="14768" b="35040"/>
          <a:stretch/>
        </p:blipFill>
        <p:spPr bwMode="auto">
          <a:xfrm>
            <a:off x="3722890" y="1865851"/>
            <a:ext cx="1698221" cy="38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175300" y="3645024"/>
            <a:ext cx="3861196" cy="28803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CA" dirty="0" smtClean="0"/>
              <a:t>Conclusions &amp;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525963"/>
          </a:xfrm>
        </p:spPr>
        <p:txBody>
          <a:bodyPr/>
          <a:lstStyle/>
          <a:p>
            <a:r>
              <a:rPr lang="en-CA" dirty="0" smtClean="0"/>
              <a:t>We have </a:t>
            </a:r>
            <a:r>
              <a:rPr lang="en-CA" dirty="0"/>
              <a:t>shown </a:t>
            </a:r>
            <a:r>
              <a:rPr lang="en-CA" dirty="0" smtClean="0"/>
              <a:t>that a composite-change-aware tree-edit distance is </a:t>
            </a:r>
            <a:r>
              <a:rPr lang="en-CA" b="1" dirty="0" smtClean="0"/>
              <a:t>more suitable</a:t>
            </a:r>
            <a:r>
              <a:rPr lang="en-CA" dirty="0" smtClean="0"/>
              <a:t> for detecting features in Ajax-enabled web applications compared to traditional distance measures.</a:t>
            </a:r>
          </a:p>
          <a:p>
            <a:r>
              <a:rPr lang="en-CA" b="1" dirty="0" smtClean="0"/>
              <a:t>Automatic labeling</a:t>
            </a:r>
            <a:r>
              <a:rPr lang="en-CA" dirty="0" smtClean="0"/>
              <a:t> of the discovered features</a:t>
            </a:r>
          </a:p>
          <a:p>
            <a:pPr lvl="1"/>
            <a:r>
              <a:rPr lang="en-CA" dirty="0" smtClean="0"/>
              <a:t>By </a:t>
            </a:r>
            <a:r>
              <a:rPr lang="en-CA" dirty="0"/>
              <a:t>applying </a:t>
            </a:r>
            <a:r>
              <a:rPr lang="en-CA" dirty="0" smtClean="0"/>
              <a:t>Latent </a:t>
            </a:r>
            <a:r>
              <a:rPr lang="en-CA" dirty="0" err="1" smtClean="0"/>
              <a:t>Dirichlet</a:t>
            </a:r>
            <a:r>
              <a:rPr lang="en-CA" dirty="0" smtClean="0"/>
              <a:t> allocation </a:t>
            </a:r>
            <a:r>
              <a:rPr lang="en-CA" dirty="0"/>
              <a:t>(</a:t>
            </a:r>
            <a:r>
              <a:rPr lang="en-CA" b="1" dirty="0"/>
              <a:t>LDA</a:t>
            </a:r>
            <a:r>
              <a:rPr lang="en-CA" dirty="0"/>
              <a:t>) </a:t>
            </a:r>
            <a:r>
              <a:rPr lang="en-CA" dirty="0" smtClean="0"/>
              <a:t>on </a:t>
            </a:r>
            <a:r>
              <a:rPr lang="en-CA" dirty="0"/>
              <a:t>the textual </a:t>
            </a:r>
            <a:r>
              <a:rPr lang="en-CA" dirty="0" smtClean="0"/>
              <a:t>content of the DOM states in each group.</a:t>
            </a:r>
          </a:p>
          <a:p>
            <a:pPr lvl="1"/>
            <a:r>
              <a:rPr lang="en-CA" dirty="0" smtClean="0"/>
              <a:t>Giving higher weight to text inside headings and other </a:t>
            </a:r>
            <a:r>
              <a:rPr lang="en-CA" b="1" dirty="0" smtClean="0"/>
              <a:t>emphasis-related tags</a:t>
            </a:r>
            <a:r>
              <a:rPr lang="en-CA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17th European Conference on Software Maintenance and Reengineering</a:t>
            </a:r>
          </a:p>
          <a:p>
            <a:r>
              <a:rPr lang="en-CA" smtClean="0"/>
              <a:t>Genova, Italy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4A-C5D9-491E-A4BB-455D05221A6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4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Thank you!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62" y="1662906"/>
            <a:ext cx="3724275" cy="44005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17th European Conference on Software Maintenance and Reengineering</a:t>
            </a:r>
          </a:p>
          <a:p>
            <a:r>
              <a:rPr lang="en-CA" smtClean="0"/>
              <a:t>Genova, Italy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4A-C5D9-491E-A4BB-455D05221A6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2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US" dirty="0" smtClean="0"/>
              <a:t>In traditional dynamic web applications the </a:t>
            </a:r>
            <a:r>
              <a:rPr lang="en-US" b="1" dirty="0" smtClean="0"/>
              <a:t>states</a:t>
            </a:r>
            <a:r>
              <a:rPr lang="en-US" dirty="0" smtClean="0"/>
              <a:t> are </a:t>
            </a:r>
            <a:r>
              <a:rPr lang="en-US" b="1" dirty="0" smtClean="0"/>
              <a:t>explicit</a:t>
            </a:r>
            <a:r>
              <a:rPr lang="en-US" dirty="0" smtClean="0"/>
              <a:t> and correspond to pages with </a:t>
            </a:r>
            <a:r>
              <a:rPr lang="en-US" b="1" dirty="0" smtClean="0"/>
              <a:t>unique</a:t>
            </a:r>
            <a:r>
              <a:rPr lang="en-US" dirty="0" smtClean="0"/>
              <a:t> URLs.</a:t>
            </a:r>
          </a:p>
          <a:p>
            <a:r>
              <a:rPr lang="en-US" dirty="0" smtClean="0"/>
              <a:t>Ajax technology allows to </a:t>
            </a:r>
            <a:r>
              <a:rPr lang="en-US" b="1" dirty="0" smtClean="0"/>
              <a:t>dynamically</a:t>
            </a:r>
            <a:r>
              <a:rPr lang="en-US" dirty="0" smtClean="0"/>
              <a:t> manipulate the </a:t>
            </a:r>
            <a:r>
              <a:rPr lang="en-US" b="1" dirty="0" smtClean="0"/>
              <a:t>DOM tree</a:t>
            </a:r>
            <a:r>
              <a:rPr lang="en-US" dirty="0" smtClean="0"/>
              <a:t> rendered in the client’s browser.</a:t>
            </a:r>
          </a:p>
          <a:p>
            <a:r>
              <a:rPr lang="en-US" dirty="0" smtClean="0"/>
              <a:t>This means that user actions may generate </a:t>
            </a:r>
            <a:r>
              <a:rPr lang="en-US" b="1" dirty="0" smtClean="0"/>
              <a:t>multiple</a:t>
            </a:r>
            <a:r>
              <a:rPr lang="en-US" dirty="0" smtClean="0"/>
              <a:t> DOM states under the </a:t>
            </a:r>
            <a:r>
              <a:rPr lang="en-US" b="1" dirty="0" smtClean="0"/>
              <a:t>same</a:t>
            </a:r>
            <a:r>
              <a:rPr lang="en-US" dirty="0" smtClean="0"/>
              <a:t> URL.</a:t>
            </a:r>
          </a:p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17th European Conference on Software Maintenance and Reengineering</a:t>
            </a:r>
          </a:p>
          <a:p>
            <a:r>
              <a:rPr lang="en-CA" smtClean="0"/>
              <a:t>Genova, Italy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4A-C5D9-491E-A4BB-455D05221A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4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The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r>
              <a:rPr lang="en-US" dirty="0" smtClean="0"/>
              <a:t>Why don’t we group the DOM states based on their </a:t>
            </a:r>
            <a:r>
              <a:rPr lang="en-US" b="1" dirty="0" smtClean="0"/>
              <a:t>structural similarity</a:t>
            </a:r>
            <a:r>
              <a:rPr lang="en-US" dirty="0" smtClean="0"/>
              <a:t>?</a:t>
            </a:r>
          </a:p>
          <a:p>
            <a:r>
              <a:rPr lang="en-US" dirty="0" smtClean="0"/>
              <a:t>Assumptions</a:t>
            </a:r>
          </a:p>
          <a:p>
            <a:pPr lvl="1"/>
            <a:r>
              <a:rPr lang="en-US" sz="3200" dirty="0" smtClean="0"/>
              <a:t>DOM states having a </a:t>
            </a:r>
            <a:r>
              <a:rPr lang="en-US" sz="3200" b="1" dirty="0" smtClean="0"/>
              <a:t>strong similarity</a:t>
            </a:r>
            <a:r>
              <a:rPr lang="en-US" sz="3200" dirty="0" smtClean="0"/>
              <a:t> should be part of the </a:t>
            </a:r>
            <a:r>
              <a:rPr lang="en-US" sz="3200" b="1" dirty="0" smtClean="0"/>
              <a:t>same feature</a:t>
            </a:r>
            <a:r>
              <a:rPr lang="en-US" sz="3200" dirty="0" smtClean="0"/>
              <a:t>.</a:t>
            </a:r>
          </a:p>
          <a:p>
            <a:pPr lvl="1"/>
            <a:r>
              <a:rPr lang="en-US" sz="3200" dirty="0" smtClean="0"/>
              <a:t>Clustering the DOM states  </a:t>
            </a:r>
            <a:r>
              <a:rPr lang="en-US" sz="3200" b="1" dirty="0" smtClean="0">
                <a:sym typeface="Symbol"/>
              </a:rPr>
              <a:t></a:t>
            </a:r>
            <a:r>
              <a:rPr lang="en-US" sz="3200" dirty="0" smtClean="0">
                <a:sym typeface="Symbol"/>
              </a:rPr>
              <a:t>  </a:t>
            </a:r>
            <a:r>
              <a:rPr lang="en-US" sz="3200" dirty="0" smtClean="0"/>
              <a:t>each cluster should represent a </a:t>
            </a:r>
            <a:r>
              <a:rPr lang="en-US" sz="3200" b="1" dirty="0"/>
              <a:t>unique feature</a:t>
            </a:r>
            <a:r>
              <a:rPr lang="en-US" sz="3200" dirty="0" smtClean="0"/>
              <a:t>.</a:t>
            </a:r>
          </a:p>
          <a:p>
            <a:r>
              <a:rPr lang="en-US" sz="3600" dirty="0" smtClean="0"/>
              <a:t>However, </a:t>
            </a:r>
            <a:r>
              <a:rPr lang="en-US" sz="3600" b="1" dirty="0" smtClean="0"/>
              <a:t>determining similarity</a:t>
            </a:r>
            <a:r>
              <a:rPr lang="en-US" sz="3600" dirty="0" smtClean="0"/>
              <a:t> is not always easy.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17th European Conference on Software Maintenance and Reengineering</a:t>
            </a:r>
          </a:p>
          <a:p>
            <a:r>
              <a:rPr lang="en-CA" smtClean="0"/>
              <a:t>Genova, Italy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4A-C5D9-491E-A4BB-455D05221A6A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048" y="0"/>
            <a:ext cx="780952" cy="13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17th European Conference on Software Maintenance and Reengineering</a:t>
            </a:r>
          </a:p>
          <a:p>
            <a:r>
              <a:rPr lang="en-CA" smtClean="0"/>
              <a:t>Genova, Italy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4A-C5D9-491E-A4BB-455D05221A6A}" type="slidenum">
              <a:rPr lang="en-US" smtClean="0"/>
              <a:t>5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9" y="419354"/>
            <a:ext cx="7834092" cy="1209446"/>
          </a:xfr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9" y="2195664"/>
            <a:ext cx="7829702" cy="40416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val 11"/>
          <p:cNvSpPr/>
          <p:nvPr/>
        </p:nvSpPr>
        <p:spPr>
          <a:xfrm>
            <a:off x="5796136" y="2771727"/>
            <a:ext cx="288032" cy="29951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75656" y="3491808"/>
            <a:ext cx="6120680" cy="274550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796136" y="980728"/>
            <a:ext cx="288032" cy="29951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57149" y="2195664"/>
            <a:ext cx="183107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/</a:t>
            </a:r>
            <a:r>
              <a:rPr lang="en-US" sz="1200" dirty="0" err="1" smtClean="0"/>
              <a:t>petstore</a:t>
            </a:r>
            <a:r>
              <a:rPr lang="en-US" sz="1200" dirty="0" smtClean="0"/>
              <a:t>/faces/</a:t>
            </a:r>
            <a:r>
              <a:rPr lang="en-US" sz="1200" dirty="0" err="1" smtClean="0"/>
              <a:t>search.jsp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52689" y="415697"/>
            <a:ext cx="183107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/</a:t>
            </a:r>
            <a:r>
              <a:rPr lang="en-US" sz="1200" dirty="0" err="1" smtClean="0"/>
              <a:t>petstore</a:t>
            </a:r>
            <a:r>
              <a:rPr lang="en-US" sz="1200" dirty="0" smtClean="0"/>
              <a:t>/faces/</a:t>
            </a:r>
            <a:r>
              <a:rPr lang="en-US" sz="1200" dirty="0" err="1" smtClean="0"/>
              <a:t>search.jsp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0672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8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String-edit distance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340768"/>
                <a:ext cx="864096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Most previous approaches assessed webpage structural similarity using the </a:t>
                </a:r>
                <a:r>
                  <a:rPr lang="en-US" b="1" dirty="0" err="1"/>
                  <a:t>Levenshtein</a:t>
                </a:r>
                <a:r>
                  <a:rPr lang="en-US" b="1" dirty="0"/>
                  <a:t> </a:t>
                </a:r>
                <a:r>
                  <a:rPr lang="en-US" b="1" dirty="0" smtClean="0"/>
                  <a:t>distance</a:t>
                </a:r>
              </a:p>
              <a:p>
                <a:pPr marL="0" indent="0">
                  <a:buNone/>
                </a:pPr>
                <a:endParaRPr lang="en-US" sz="1000" i="1" dirty="0" smtClean="0"/>
              </a:p>
              <a:p>
                <a:pPr marL="0" indent="0">
                  <a:buNone/>
                </a:pPr>
                <a:r>
                  <a:rPr lang="en-US" i="1" dirty="0" smtClean="0"/>
                  <a:t>S</a:t>
                </a:r>
                <a:r>
                  <a:rPr lang="en-US" i="1" baseline="-25000" dirty="0" smtClean="0"/>
                  <a:t>1</a:t>
                </a:r>
                <a:r>
                  <a:rPr lang="en-US" dirty="0" smtClean="0"/>
                  <a:t>: &lt;html&gt;&lt;body&gt;&lt;form&gt;&lt;table&gt;…&lt;/body&gt;&lt;/html&gt;</a:t>
                </a:r>
              </a:p>
              <a:p>
                <a:pPr marL="0" indent="0">
                  <a:buNone/>
                </a:pPr>
                <a:r>
                  <a:rPr lang="en-US" i="1" dirty="0" smtClean="0"/>
                  <a:t>S</a:t>
                </a:r>
                <a:r>
                  <a:rPr lang="en-US" i="1" baseline="-25000" dirty="0" smtClean="0"/>
                  <a:t>2</a:t>
                </a:r>
                <a:r>
                  <a:rPr lang="en-US" dirty="0" smtClean="0"/>
                  <a:t>: </a:t>
                </a:r>
                <a:r>
                  <a:rPr lang="en-US" dirty="0"/>
                  <a:t>&lt;html&gt;&lt;body</a:t>
                </a:r>
                <a:r>
                  <a:rPr lang="en-US" dirty="0" smtClean="0"/>
                  <a:t>&gt;&lt;form&gt;&lt;</a:t>
                </a:r>
                <a:r>
                  <a:rPr lang="en-US" dirty="0" err="1" smtClean="0"/>
                  <a:t>ol</a:t>
                </a:r>
                <a:r>
                  <a:rPr lang="en-US" dirty="0" smtClean="0"/>
                  <a:t>&gt;…&lt;/</a:t>
                </a:r>
                <a:r>
                  <a:rPr lang="en-US" dirty="0"/>
                  <a:t>body&gt;&lt;/html</a:t>
                </a:r>
                <a:r>
                  <a:rPr lang="en-US" dirty="0" smtClean="0"/>
                  <a:t>&gt;</a:t>
                </a:r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𝑚𝑎𝑥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𝑙𝑒𝑛𝑔𝑡h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𝑙𝑒𝑛𝑔𝑡h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 smtClean="0"/>
                  <a:t>In the example,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  <m:r>
                      <a:rPr lang="en-US" b="1" i="1" smtClean="0">
                        <a:latin typeface="Cambria Math"/>
                      </a:rPr>
                      <m:t>.</m:t>
                    </m:r>
                    <m:r>
                      <a:rPr lang="en-US" b="1" i="1" smtClean="0">
                        <a:latin typeface="Cambria Math"/>
                      </a:rPr>
                      <m:t>𝟔𝟎𝟔</m:t>
                    </m:r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340768"/>
                <a:ext cx="8640960" cy="4525963"/>
              </a:xfrm>
              <a:blipFill rotWithShape="1">
                <a:blip r:embed="rId3"/>
                <a:stretch>
                  <a:fillRect l="-1763" t="-1752" r="-1340" b="-3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17th European Conference on Software Maintenance and Reengineering</a:t>
            </a:r>
          </a:p>
          <a:p>
            <a:r>
              <a:rPr lang="en-CA" smtClean="0"/>
              <a:t>Genova, Italy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4A-C5D9-491E-A4BB-455D05221A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Tree-edit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Apply a </a:t>
            </a:r>
            <a:r>
              <a:rPr lang="en-US" b="1" dirty="0" smtClean="0"/>
              <a:t>tree-alignment</a:t>
            </a:r>
            <a:r>
              <a:rPr lang="en-US" dirty="0" smtClean="0"/>
              <a:t> algorithm that takes as input two trees </a:t>
            </a:r>
            <a:r>
              <a:rPr lang="en-US" i="1" dirty="0" smtClean="0"/>
              <a:t>T</a:t>
            </a:r>
            <a:r>
              <a:rPr lang="en-US" i="1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 smtClean="0"/>
              <a:t>T</a:t>
            </a:r>
            <a:r>
              <a:rPr lang="en-US" i="1" baseline="-25000" dirty="0" smtClean="0"/>
              <a:t>2</a:t>
            </a:r>
            <a:r>
              <a:rPr lang="en-US" dirty="0"/>
              <a:t>, </a:t>
            </a:r>
            <a:r>
              <a:rPr lang="en-US" dirty="0" smtClean="0"/>
              <a:t>and computes an edit script transforming </a:t>
            </a:r>
            <a:r>
              <a:rPr lang="en-US" i="1" dirty="0"/>
              <a:t>T</a:t>
            </a:r>
            <a:r>
              <a:rPr lang="en-US" i="1" baseline="-25000" dirty="0"/>
              <a:t>1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i="1" dirty="0" smtClean="0"/>
              <a:t>T</a:t>
            </a:r>
            <a:r>
              <a:rPr lang="en-US" i="1" baseline="-25000" dirty="0" smtClean="0"/>
              <a:t>2</a:t>
            </a:r>
          </a:p>
          <a:p>
            <a:r>
              <a:rPr lang="en-US" dirty="0" smtClean="0"/>
              <a:t>The node-level </a:t>
            </a:r>
            <a:r>
              <a:rPr lang="en-US" b="1" dirty="0" smtClean="0"/>
              <a:t>edit operations</a:t>
            </a:r>
            <a:r>
              <a:rPr lang="en-US" dirty="0" smtClean="0"/>
              <a:t> in the edit script are:</a:t>
            </a:r>
          </a:p>
          <a:p>
            <a:pPr lvl="1"/>
            <a:r>
              <a:rPr lang="en-US" b="1" dirty="0" smtClean="0"/>
              <a:t>Match</a:t>
            </a:r>
          </a:p>
          <a:p>
            <a:pPr lvl="1"/>
            <a:r>
              <a:rPr lang="en-US" b="1" dirty="0" smtClean="0"/>
              <a:t>Change</a:t>
            </a:r>
          </a:p>
          <a:p>
            <a:pPr lvl="1"/>
            <a:r>
              <a:rPr lang="en-US" b="1" dirty="0" smtClean="0"/>
              <a:t>Insert</a:t>
            </a:r>
          </a:p>
          <a:p>
            <a:pPr lvl="1"/>
            <a:r>
              <a:rPr lang="en-US" b="1" dirty="0" smtClean="0"/>
              <a:t>Remove</a:t>
            </a:r>
          </a:p>
          <a:p>
            <a:pPr lvl="1"/>
            <a:r>
              <a:rPr lang="en-US" b="1" dirty="0" smtClean="0"/>
              <a:t>Move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17th European Conference on Software Maintenance and Reengineering</a:t>
            </a:r>
          </a:p>
          <a:p>
            <a:r>
              <a:rPr lang="en-CA" smtClean="0"/>
              <a:t>Genova, Italy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4A-C5D9-491E-A4BB-455D05221A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1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Tree-edit distance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17th European Conference on Software Maintenance and Reengineering</a:t>
            </a:r>
          </a:p>
          <a:p>
            <a:r>
              <a:rPr lang="en-CA" smtClean="0"/>
              <a:t>Genova, Italy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4A-C5D9-491E-A4BB-455D05221A6A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980728"/>
            <a:ext cx="6953250" cy="53816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788024" y="2780928"/>
            <a:ext cx="10801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75656" y="3861048"/>
            <a:ext cx="6120680" cy="201622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771800" y="2564904"/>
            <a:ext cx="3384376" cy="288032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32240" y="5963977"/>
            <a:ext cx="798039" cy="307777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inserted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50715" y="5963977"/>
            <a:ext cx="809517" cy="307777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changed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14497" y="2555612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 node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17192" y="4684494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76 nodes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225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Tree-edit distance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412776"/>
                <a:ext cx="8640960" cy="48245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𝑑𝑖𝑓𝑓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𝑑𝑖𝑓𝑓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𝑚𝑎𝑡𝑐h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0" indent="0">
                  <a:buNone/>
                </a:pPr>
                <a:r>
                  <a:rPr lang="en-US" dirty="0"/>
                  <a:t>In the example,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𝑑𝑖𝑓𝑓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𝟕𝟕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𝑚𝑎𝑡𝑐h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𝟒𝟓</m:t>
                    </m:r>
                  </m:oMath>
                </a14:m>
                <a:r>
                  <a:rPr lang="en-US" dirty="0" smtClean="0"/>
                  <a:t> out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𝟏𝟐𝟐</m:t>
                    </m:r>
                  </m:oMath>
                </a14:m>
                <a:r>
                  <a:rPr lang="en-US" dirty="0" smtClean="0"/>
                  <a:t> nodes in total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77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122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latin typeface="Cambria Math"/>
                        </a:rPr>
                        <m:t>𝟔𝟑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Give a lower weight to </a:t>
                </a:r>
                <a:r>
                  <a:rPr lang="en-US" b="1" dirty="0" smtClean="0"/>
                  <a:t>composite edit operations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12776"/>
                <a:ext cx="8640960" cy="4824536"/>
              </a:xfrm>
              <a:blipFill rotWithShape="1">
                <a:blip r:embed="rId2"/>
                <a:stretch>
                  <a:fillRect l="-1763" b="-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17th European Conference on Software Maintenance and Reengineering</a:t>
            </a:r>
          </a:p>
          <a:p>
            <a:r>
              <a:rPr lang="en-CA" smtClean="0"/>
              <a:t>Genova, Italy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E34A-C5D9-491E-A4BB-455D05221A6A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780952" cy="13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19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1606</Words>
  <Application>Microsoft Office PowerPoint</Application>
  <PresentationFormat>On-screen Show (4:3)</PresentationFormat>
  <Paragraphs>364</Paragraphs>
  <Slides>25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Feature Detection in Ajax-enabled Web Applications</vt:lpstr>
      <vt:lpstr>Motivation</vt:lpstr>
      <vt:lpstr>The problem</vt:lpstr>
      <vt:lpstr>The idea</vt:lpstr>
      <vt:lpstr>PowerPoint Presentation</vt:lpstr>
      <vt:lpstr>String-edit distance</vt:lpstr>
      <vt:lpstr>Tree-edit distance</vt:lpstr>
      <vt:lpstr>Tree-edit distance</vt:lpstr>
      <vt:lpstr>Tree-edit distance</vt:lpstr>
      <vt:lpstr>What is a composite edit operation?</vt:lpstr>
      <vt:lpstr>Composite-change-aware Tree-edit distance</vt:lpstr>
      <vt:lpstr>Feature extraction process</vt:lpstr>
      <vt:lpstr>L method [Salvador &amp; Chan, 2004]</vt:lpstr>
      <vt:lpstr>Silhouette</vt:lpstr>
      <vt:lpstr>Silhouette coefficient</vt:lpstr>
      <vt:lpstr>Evaluation Process</vt:lpstr>
      <vt:lpstr>Google Maps</vt:lpstr>
      <vt:lpstr>Garage.ca</vt:lpstr>
      <vt:lpstr>Kayak</vt:lpstr>
      <vt:lpstr>Reference sets</vt:lpstr>
      <vt:lpstr>Evaluation Results</vt:lpstr>
      <vt:lpstr>Evaluation Results</vt:lpstr>
      <vt:lpstr>Evaluation Results</vt:lpstr>
      <vt:lpstr>Conclusions &amp; Future Work</vt:lpstr>
      <vt:lpstr>Thank you!</vt:lpstr>
    </vt:vector>
  </TitlesOfParts>
  <Company>Concordia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Feature Detection in Ajax-enabled Web Applications</dc:title>
  <dc:creator>Nikolaos Tsantalis</dc:creator>
  <cp:lastModifiedBy>Nikolaos Tsantalis</cp:lastModifiedBy>
  <cp:revision>201</cp:revision>
  <dcterms:created xsi:type="dcterms:W3CDTF">2013-02-07T16:11:52Z</dcterms:created>
  <dcterms:modified xsi:type="dcterms:W3CDTF">2013-03-05T20:07:59Z</dcterms:modified>
</cp:coreProperties>
</file>