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3" r:id="rId4"/>
    <p:sldId id="284" r:id="rId5"/>
    <p:sldId id="282" r:id="rId6"/>
    <p:sldId id="298" r:id="rId7"/>
    <p:sldId id="258" r:id="rId8"/>
    <p:sldId id="264" r:id="rId9"/>
    <p:sldId id="265" r:id="rId10"/>
    <p:sldId id="266" r:id="rId11"/>
    <p:sldId id="272" r:id="rId12"/>
    <p:sldId id="306" r:id="rId13"/>
    <p:sldId id="268" r:id="rId14"/>
    <p:sldId id="300" r:id="rId15"/>
    <p:sldId id="269" r:id="rId16"/>
    <p:sldId id="305" r:id="rId17"/>
    <p:sldId id="270" r:id="rId18"/>
    <p:sldId id="273" r:id="rId19"/>
    <p:sldId id="275" r:id="rId20"/>
    <p:sldId id="259" r:id="rId21"/>
    <p:sldId id="276" r:id="rId22"/>
    <p:sldId id="302" r:id="rId23"/>
    <p:sldId id="287" r:id="rId24"/>
    <p:sldId id="304" r:id="rId25"/>
    <p:sldId id="294" r:id="rId26"/>
    <p:sldId id="260" r:id="rId27"/>
    <p:sldId id="277" r:id="rId28"/>
    <p:sldId id="279" r:id="rId29"/>
    <p:sldId id="280" r:id="rId30"/>
    <p:sldId id="281" r:id="rId31"/>
    <p:sldId id="297" r:id="rId32"/>
    <p:sldId id="307" r:id="rId33"/>
    <p:sldId id="29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F79"/>
    <a:srgbClr val="D5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87076" autoAdjust="0"/>
  </p:normalViewPr>
  <p:slideViewPr>
    <p:cSldViewPr>
      <p:cViewPr varScale="1">
        <p:scale>
          <a:sx n="63" d="100"/>
          <a:sy n="63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42D6-CD59-49EE-A74F-C60303B3F9F0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7B11-D356-4497-8639-2DC1368E308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9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Remember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say</a:t>
            </a:r>
            <a:r>
              <a:rPr lang="pt-BR" dirty="0"/>
              <a:t> “</a:t>
            </a:r>
            <a:r>
              <a:rPr lang="pt-BR" dirty="0" err="1"/>
              <a:t>relevant</a:t>
            </a:r>
            <a:r>
              <a:rPr lang="pt-BR" dirty="0"/>
              <a:t>” </a:t>
            </a:r>
            <a:r>
              <a:rPr lang="pt-BR" dirty="0" err="1"/>
              <a:t>projects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3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98% </a:t>
            </a:r>
            <a:r>
              <a:rPr lang="pt-BR" dirty="0" err="1"/>
              <a:t>precision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93% recall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independent</a:t>
            </a:r>
            <a:r>
              <a:rPr lang="pt-BR" dirty="0"/>
              <a:t> </a:t>
            </a:r>
            <a:r>
              <a:rPr lang="pt-BR" dirty="0" err="1"/>
              <a:t>dataset</a:t>
            </a:r>
            <a:r>
              <a:rPr lang="pt-BR" dirty="0"/>
              <a:t> (</a:t>
            </a:r>
            <a:r>
              <a:rPr lang="pt-BR" dirty="0" err="1"/>
              <a:t>Chaparro</a:t>
            </a:r>
            <a:r>
              <a:rPr lang="pt-BR" dirty="0"/>
              <a:t> et al., ICSME 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98% </a:t>
            </a:r>
            <a:r>
              <a:rPr lang="pt-BR" dirty="0" err="1"/>
              <a:t>precision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93% recall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independent</a:t>
            </a:r>
            <a:r>
              <a:rPr lang="pt-BR" dirty="0"/>
              <a:t> </a:t>
            </a:r>
            <a:r>
              <a:rPr lang="pt-BR" dirty="0" err="1"/>
              <a:t>dataset</a:t>
            </a:r>
            <a:r>
              <a:rPr lang="pt-BR" dirty="0"/>
              <a:t> (</a:t>
            </a:r>
            <a:r>
              <a:rPr lang="pt-BR" dirty="0" err="1"/>
              <a:t>Chaparro</a:t>
            </a:r>
            <a:r>
              <a:rPr lang="pt-BR" dirty="0"/>
              <a:t> et al., ICSME 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67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 Method is the “Swiss army knife of </a:t>
            </a:r>
            <a:r>
              <a:rPr lang="en-US" dirty="0" err="1"/>
              <a:t>refactorings</a:t>
            </a:r>
            <a:r>
              <a:rPr lang="en-US" dirty="0"/>
              <a:t>” (11 different motivations)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18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refactoring recommendation systems should refocus from code-smell-oriented to maintenance-task-oriented solutions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7B11-D356-4497-8639-2DC1368E308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6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F37B-1EC0-4860-A3EC-0C60FC69C8F5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14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055F-EF07-4910-9694-3556CEC14B5E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5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A2D2-7BF0-42FB-8EBE-BFE22989B901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2609-51C8-49E9-8D95-DD520FE36F65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9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 flip="none" rotWithShape="1">
          <a:gsLst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570981"/>
            <a:ext cx="7772400" cy="1362075"/>
          </a:xfrm>
        </p:spPr>
        <p:txBody>
          <a:bodyPr anchor="ctr"/>
          <a:lstStyle>
            <a:lvl1pPr algn="ctr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27E7-11BB-40D0-8A12-2F79ABB9D833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9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60A4-8FE3-419C-A7DD-E8919D677D62}" type="datetime1">
              <a:rPr lang="pt-BR" smtClean="0"/>
              <a:t>19/11/2016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FE9D-5131-4D4A-8F7C-173E90E2D32C}" type="datetime1">
              <a:rPr lang="pt-BR" smtClean="0"/>
              <a:t>19/11/2016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EA0A-19EF-4A35-8B9E-1457039525E0}" type="datetime1">
              <a:rPr lang="pt-BR" smtClean="0"/>
              <a:t>19/11/2016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DAE2-4F0C-4F8E-990E-FA9FBAD3101D}" type="datetime1">
              <a:rPr lang="pt-BR" smtClean="0"/>
              <a:t>19/11/2016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3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685-62CB-43A9-8A58-1F746F4B57DE}" type="datetime1">
              <a:rPr lang="pt-BR" smtClean="0"/>
              <a:t>19/11/2016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49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6BA7-FEF1-46D8-B9AF-B19389870062}" type="datetime1">
              <a:rPr lang="pt-BR" smtClean="0"/>
              <a:t>19/11/2016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2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10CB5-6C6B-473B-B7A7-682344DD3633}" type="datetime1">
              <a:rPr lang="pt-BR" smtClean="0"/>
              <a:t>19/11/2016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178D-14FA-441F-994D-0635040E36E8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19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yyyy/commit/abc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serg-ufmg.github.io/why-we-refac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/>
          <a:lstStyle/>
          <a:p>
            <a:r>
              <a:rPr lang="en-US" dirty="0"/>
              <a:t>Why We Refactor? Confessions of </a:t>
            </a:r>
            <a:r>
              <a:rPr lang="en-US" dirty="0" err="1"/>
              <a:t>GitHub</a:t>
            </a:r>
            <a:r>
              <a:rPr lang="en-US" dirty="0"/>
              <a:t> Contributors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4106" y="3284984"/>
            <a:ext cx="3193132" cy="792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pt-BR" sz="2800" u="sng" dirty="0">
                <a:solidFill>
                  <a:schemeClr val="tx1"/>
                </a:solidFill>
              </a:rPr>
              <a:t>Danilo Silva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802446" y="3284984"/>
            <a:ext cx="3666098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err="1">
                <a:solidFill>
                  <a:schemeClr val="tx1"/>
                </a:solidFill>
              </a:rPr>
              <a:t>Nikolaos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Tsantalis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users.encs.concordia.ca/~nikolaos/images/profi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5040564" y="3284984"/>
            <a:ext cx="761881" cy="7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rg\Downloads\danilo\mt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5" y="4293184"/>
            <a:ext cx="792000" cy="7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384105" y="4293184"/>
            <a:ext cx="3979983" cy="79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>
                <a:solidFill>
                  <a:schemeClr val="tx1"/>
                </a:solidFill>
              </a:rPr>
              <a:t>Marco Tulio Valente</a:t>
            </a:r>
          </a:p>
        </p:txBody>
      </p:sp>
      <p:pic>
        <p:nvPicPr>
          <p:cNvPr id="1028" name="Picture 4" descr="C:\Users\aserg\Downloads\danilo\principal_completa2_uf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9062"/>
            <a:ext cx="3009903" cy="16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erg\Downloads\danilo\concordia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21477"/>
            <a:ext cx="4286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erg\Downloads\danilo\dani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5" y="3284984"/>
            <a:ext cx="792000" cy="7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2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Mining </a:t>
            </a:r>
            <a:r>
              <a:rPr lang="pt-BR" dirty="0" err="1"/>
              <a:t>refactorings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97281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err="1"/>
              <a:t>Refactoring</a:t>
            </a:r>
            <a:r>
              <a:rPr lang="pt-BR" b="1" dirty="0"/>
              <a:t> Miner</a:t>
            </a:r>
          </a:p>
          <a:p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automated</a:t>
            </a:r>
            <a:r>
              <a:rPr lang="pt-BR" dirty="0"/>
              <a:t> </a:t>
            </a:r>
            <a:r>
              <a:rPr lang="pt-BR" dirty="0" err="1"/>
              <a:t>refactoring</a:t>
            </a:r>
            <a:r>
              <a:rPr lang="pt-BR" dirty="0"/>
              <a:t> </a:t>
            </a:r>
            <a:r>
              <a:rPr lang="pt-BR" dirty="0" err="1"/>
              <a:t>detection</a:t>
            </a:r>
            <a:r>
              <a:rPr lang="pt-BR" dirty="0"/>
              <a:t> tool</a:t>
            </a:r>
          </a:p>
          <a:p>
            <a:pPr lvl="1"/>
            <a:r>
              <a:rPr lang="pt-BR" dirty="0"/>
              <a:t>98% </a:t>
            </a:r>
            <a:r>
              <a:rPr lang="pt-BR" dirty="0" err="1"/>
              <a:t>precision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93% recall</a:t>
            </a:r>
          </a:p>
          <a:p>
            <a:r>
              <a:rPr lang="pt-BR" dirty="0"/>
              <a:t>12 </a:t>
            </a:r>
            <a:r>
              <a:rPr lang="pt-BR" dirty="0" err="1"/>
              <a:t>well-known</a:t>
            </a:r>
            <a:r>
              <a:rPr lang="pt-BR" dirty="0"/>
              <a:t> </a:t>
            </a:r>
            <a:r>
              <a:rPr lang="pt-BR" dirty="0" err="1"/>
              <a:t>refactoring</a:t>
            </a:r>
            <a:r>
              <a:rPr lang="pt-BR" dirty="0"/>
              <a:t> </a:t>
            </a:r>
            <a:r>
              <a:rPr lang="pt-BR" dirty="0" err="1"/>
              <a:t>types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65701"/>
              </p:ext>
            </p:extLst>
          </p:nvPr>
        </p:nvGraphicFramePr>
        <p:xfrm>
          <a:off x="899592" y="3732990"/>
          <a:ext cx="7128792" cy="27203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>
                          <a:latin typeface="+mn-lt"/>
                        </a:rPr>
                        <a:t>Move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Class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Extract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Superclass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Rename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Package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Extract</a:t>
                      </a:r>
                      <a:r>
                        <a:rPr lang="pt-BR" sz="2000" b="0" cap="none" baseline="0" dirty="0">
                          <a:latin typeface="+mn-lt"/>
                        </a:rPr>
                        <a:t>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Extract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Method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Inline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Method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Pull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Up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Method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Push</a:t>
                      </a:r>
                      <a:r>
                        <a:rPr lang="pt-BR" sz="2000" b="0" cap="none" baseline="0" dirty="0">
                          <a:latin typeface="+mn-lt"/>
                        </a:rPr>
                        <a:t> Down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Method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>
                          <a:latin typeface="+mn-lt"/>
                        </a:rPr>
                        <a:t>Move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Method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>
                          <a:latin typeface="+mn-lt"/>
                        </a:rPr>
                        <a:t>Move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Attribute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Pull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Up</a:t>
                      </a:r>
                      <a:r>
                        <a:rPr lang="pt-BR" sz="2000" b="0" cap="none" baseline="0" dirty="0">
                          <a:latin typeface="+mn-lt"/>
                        </a:rPr>
                        <a:t>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Attribute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2000" b="0" cap="none" baseline="0" dirty="0" err="1">
                          <a:latin typeface="+mn-lt"/>
                        </a:rPr>
                        <a:t>Push</a:t>
                      </a:r>
                      <a:r>
                        <a:rPr lang="pt-BR" sz="2000" b="0" cap="none" baseline="0" dirty="0">
                          <a:latin typeface="+mn-lt"/>
                        </a:rPr>
                        <a:t> Down </a:t>
                      </a:r>
                      <a:r>
                        <a:rPr lang="pt-BR" sz="2000" b="0" cap="none" baseline="0" dirty="0" err="1">
                          <a:latin typeface="+mn-lt"/>
                        </a:rPr>
                        <a:t>Attribute</a:t>
                      </a:r>
                      <a:endParaRPr lang="pt-BR" sz="2000" b="0" cap="none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1907704" y="522426"/>
            <a:ext cx="639334" cy="65933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87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403648" y="980728"/>
            <a:ext cx="6264696" cy="172819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11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364088" y="1628800"/>
            <a:ext cx="1728192" cy="792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revision</a:t>
            </a:r>
            <a:endParaRPr lang="pt-BR" sz="2000" dirty="0"/>
          </a:p>
        </p:txBody>
      </p:sp>
      <p:sp>
        <p:nvSpPr>
          <p:cNvPr id="7" name="Elipse 6"/>
          <p:cNvSpPr/>
          <p:nvPr/>
        </p:nvSpPr>
        <p:spPr>
          <a:xfrm>
            <a:off x="2195736" y="1628800"/>
            <a:ext cx="1728192" cy="792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previous</a:t>
            </a:r>
            <a:r>
              <a:rPr lang="pt-BR" sz="2000" dirty="0"/>
              <a:t> </a:t>
            </a:r>
            <a:r>
              <a:rPr lang="pt-BR" sz="2000" dirty="0" err="1"/>
              <a:t>revision</a:t>
            </a:r>
            <a:endParaRPr lang="pt-BR" sz="2000" dirty="0"/>
          </a:p>
        </p:txBody>
      </p:sp>
      <p:cxnSp>
        <p:nvCxnSpPr>
          <p:cNvPr id="9" name="Conector de seta reta 8"/>
          <p:cNvCxnSpPr>
            <a:stCxn id="6" idx="2"/>
            <a:endCxn id="7" idx="6"/>
          </p:cNvCxnSpPr>
          <p:nvPr/>
        </p:nvCxnSpPr>
        <p:spPr>
          <a:xfrm flipH="1">
            <a:off x="3923928" y="20248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059832" y="101266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git</a:t>
            </a:r>
            <a:r>
              <a:rPr lang="pt-BR" sz="2400" b="1" dirty="0"/>
              <a:t> </a:t>
            </a:r>
            <a:r>
              <a:rPr lang="pt-BR" sz="2400" b="1" dirty="0" err="1"/>
              <a:t>repository</a:t>
            </a:r>
            <a:endParaRPr lang="pt-BR" sz="2400" b="1" dirty="0"/>
          </a:p>
        </p:txBody>
      </p:sp>
      <p:sp>
        <p:nvSpPr>
          <p:cNvPr id="14" name="Retângulo 13"/>
          <p:cNvSpPr/>
          <p:nvPr/>
        </p:nvSpPr>
        <p:spPr>
          <a:xfrm>
            <a:off x="3131840" y="4293096"/>
            <a:ext cx="2654640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2000" b="1" dirty="0" err="1"/>
              <a:t>List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refactorings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Move </a:t>
            </a:r>
            <a:r>
              <a:rPr lang="pt-BR" sz="1600" dirty="0" err="1"/>
              <a:t>Class</a:t>
            </a:r>
            <a:r>
              <a:rPr lang="pt-BR" sz="1600" dirty="0"/>
              <a:t> X </a:t>
            </a:r>
            <a:r>
              <a:rPr lang="pt-BR" sz="1600" dirty="0" err="1"/>
              <a:t>to</a:t>
            </a:r>
            <a:r>
              <a:rPr lang="pt-BR" sz="1600" dirty="0"/>
              <a:t>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/>
              <a:t>Extract</a:t>
            </a:r>
            <a:r>
              <a:rPr lang="pt-BR" sz="1600" dirty="0"/>
              <a:t> </a:t>
            </a:r>
            <a:r>
              <a:rPr lang="pt-BR" sz="1600" dirty="0" err="1"/>
              <a:t>Method</a:t>
            </a:r>
            <a:r>
              <a:rPr lang="pt-BR" sz="1600" dirty="0"/>
              <a:t> a </a:t>
            </a:r>
            <a:r>
              <a:rPr lang="pt-BR" sz="1600" dirty="0" err="1"/>
              <a:t>from</a:t>
            </a:r>
            <a:r>
              <a:rPr lang="pt-BR" sz="16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...</a:t>
            </a:r>
          </a:p>
        </p:txBody>
      </p:sp>
      <p:cxnSp>
        <p:nvCxnSpPr>
          <p:cNvPr id="16" name="Conector de seta reta 15"/>
          <p:cNvCxnSpPr>
            <a:stCxn id="7" idx="2"/>
          </p:cNvCxnSpPr>
          <p:nvPr/>
        </p:nvCxnSpPr>
        <p:spPr>
          <a:xfrm flipH="1">
            <a:off x="1763688" y="20248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5472" y="2928282"/>
            <a:ext cx="3322712" cy="7167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400" b="1" dirty="0" err="1"/>
              <a:t>Refactoring</a:t>
            </a:r>
            <a:r>
              <a:rPr lang="pt-BR" sz="2400" b="1" dirty="0"/>
              <a:t> Miner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171128" y="3573016"/>
            <a:ext cx="576064" cy="57606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9800000">
            <a:off x="3298096" y="2459613"/>
            <a:ext cx="570508" cy="62226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1800000" flipH="1">
            <a:off x="5095469" y="2370086"/>
            <a:ext cx="539492" cy="62189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77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</a:t>
            </a:r>
            <a:r>
              <a:rPr lang="pt-BR" dirty="0" err="1"/>
              <a:t>Inspection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12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988450" y="533690"/>
            <a:ext cx="639334" cy="65933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 anchor="ctr"/>
          <a:lstStyle/>
          <a:p>
            <a:r>
              <a:rPr lang="en-US" dirty="0"/>
              <a:t>Filter false positives (63% precision)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7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Contacting</a:t>
            </a:r>
            <a:r>
              <a:rPr lang="pt-BR" dirty="0"/>
              <a:t> </a:t>
            </a:r>
            <a:r>
              <a:rPr lang="pt-BR" dirty="0" err="1"/>
              <a:t>developers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91580" y="1412776"/>
            <a:ext cx="7560840" cy="32932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Dear </a:t>
            </a:r>
            <a:r>
              <a:rPr lang="en-US" sz="1600" dirty="0" err="1"/>
              <a:t>xxxx</a:t>
            </a:r>
            <a:r>
              <a:rPr lang="en-US" sz="1600" dirty="0"/>
              <a:t>,</a:t>
            </a:r>
          </a:p>
          <a:p>
            <a:endParaRPr lang="en-US" sz="1600" dirty="0"/>
          </a:p>
          <a:p>
            <a:r>
              <a:rPr lang="en-US" sz="1600" dirty="0"/>
              <a:t>(…) I found that you recently performed the following refactoring on </a:t>
            </a:r>
            <a:r>
              <a:rPr lang="en-US" sz="1600" dirty="0" err="1"/>
              <a:t>yyyy</a:t>
            </a:r>
            <a:r>
              <a:rPr lang="en-US" sz="1600" dirty="0"/>
              <a:t> project:</a:t>
            </a:r>
          </a:p>
          <a:p>
            <a:endParaRPr lang="en-US" sz="1600" dirty="0"/>
          </a:p>
          <a:p>
            <a:r>
              <a:rPr lang="en-US" sz="1600" dirty="0"/>
              <a:t>Move Class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PropertyRule</a:t>
            </a:r>
            <a:r>
              <a:rPr lang="en-US" sz="1600" dirty="0"/>
              <a:t> from 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org.yyyy.wfs.xml</a:t>
            </a:r>
            <a:r>
              <a:rPr lang="en-US" sz="1600" dirty="0"/>
              <a:t> to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org.yyyy.util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/>
          </a:p>
          <a:p>
            <a:r>
              <a:rPr lang="en-US" sz="1600" dirty="0"/>
              <a:t>This is the GitHub link to the commit: </a:t>
            </a:r>
            <a:r>
              <a:rPr lang="en-US" sz="1600" dirty="0">
                <a:hlinkClick r:id="rId2"/>
              </a:rPr>
              <a:t>https://github.com/yyyy/commit/abcd</a:t>
            </a:r>
            <a:endParaRPr lang="en-US" sz="1600" dirty="0"/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/>
              <a:t>(…) I am wondering if you could answer the following brief questions: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3856980"/>
            <a:ext cx="849694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914400" lvl="1" indent="-457200">
              <a:buAutoNum type="arabicPeriod"/>
            </a:pPr>
            <a:r>
              <a:rPr lang="en-US" sz="2400" b="1" dirty="0"/>
              <a:t>Could you describe why did you perform this refactoring?</a:t>
            </a:r>
          </a:p>
          <a:p>
            <a:pPr marL="914400" lvl="1" indent="-457200">
              <a:buAutoNum type="arabicPeriod"/>
            </a:pPr>
            <a:endParaRPr lang="en-US" sz="2400" b="1" dirty="0"/>
          </a:p>
          <a:p>
            <a:pPr marL="914400" lvl="1" indent="-457200">
              <a:buAutoNum type="arabicPeriod"/>
            </a:pPr>
            <a:r>
              <a:rPr lang="en-US" sz="2400" b="1" dirty="0"/>
              <a:t>Did you perform this refactoring using automated refactoring support of your IDE?</a:t>
            </a:r>
          </a:p>
          <a:p>
            <a:endParaRPr lang="pt-BR" sz="2400" dirty="0"/>
          </a:p>
        </p:txBody>
      </p:sp>
      <p:sp>
        <p:nvSpPr>
          <p:cNvPr id="8" name="Elipse 7"/>
          <p:cNvSpPr/>
          <p:nvPr/>
        </p:nvSpPr>
        <p:spPr>
          <a:xfrm>
            <a:off x="1691680" y="491662"/>
            <a:ext cx="639334" cy="65933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15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responses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1" dirty="0" err="1"/>
              <a:t>Thematic</a:t>
            </a:r>
            <a:r>
              <a:rPr lang="pt-BR" b="1" dirty="0"/>
              <a:t> </a:t>
            </a:r>
            <a:r>
              <a:rPr lang="pt-BR" b="1" dirty="0" err="1"/>
              <a:t>Analysis</a:t>
            </a:r>
            <a:endParaRPr lang="pt-BR" b="1" dirty="0"/>
          </a:p>
          <a:p>
            <a:pPr marL="0" indent="0">
              <a:buNone/>
            </a:pPr>
            <a:r>
              <a:rPr lang="en-US" dirty="0"/>
              <a:t>A technique for identifying and recording patterns (or “themes”) within a collection of documents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14</a:t>
            </a:fld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331640" y="491662"/>
            <a:ext cx="639334" cy="65933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8447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15</a:t>
            </a:fld>
            <a:endParaRPr lang="pt-BR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67544" y="692697"/>
            <a:ext cx="8229600" cy="410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“The common interface for those classes lived in </a:t>
            </a:r>
            <a:r>
              <a:rPr lang="en-US" i="1" dirty="0" err="1"/>
              <a:t>store.record</a:t>
            </a:r>
            <a:r>
              <a:rPr lang="en-US" i="1" dirty="0"/>
              <a:t>, while most of it’s </a:t>
            </a:r>
            <a:r>
              <a:rPr lang="en-US" i="1" dirty="0" err="1"/>
              <a:t>implementors</a:t>
            </a:r>
            <a:r>
              <a:rPr lang="en-US" i="1" dirty="0"/>
              <a:t> lived in store, which did not make sense because all of them are actually records.”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87351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16</a:t>
            </a:fld>
            <a:endParaRPr lang="pt-BR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67544" y="692697"/>
            <a:ext cx="8229600" cy="410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“The common interface for those classes lived in </a:t>
            </a:r>
            <a:r>
              <a:rPr lang="en-US" i="1" dirty="0" err="1"/>
              <a:t>store.record</a:t>
            </a:r>
            <a:r>
              <a:rPr lang="en-US" i="1" dirty="0"/>
              <a:t>, while most of it’s </a:t>
            </a:r>
            <a:r>
              <a:rPr lang="en-US" i="1" dirty="0" err="1"/>
              <a:t>implementors</a:t>
            </a:r>
            <a:r>
              <a:rPr lang="en-US" i="1" dirty="0"/>
              <a:t> lived in store, which did not make sense because all of them are actually records.”</a:t>
            </a:r>
            <a:endParaRPr lang="pt-BR" i="1" dirty="0"/>
          </a:p>
        </p:txBody>
      </p:sp>
      <p:sp>
        <p:nvSpPr>
          <p:cNvPr id="5" name="Fluxograma: Terminação 4"/>
          <p:cNvSpPr/>
          <p:nvPr/>
        </p:nvSpPr>
        <p:spPr>
          <a:xfrm>
            <a:off x="1125960" y="4365104"/>
            <a:ext cx="6912768" cy="136815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Move a class to a package that is more functionally or conceptually related to it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158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 anchor="ctr"/>
          <a:lstStyle/>
          <a:p>
            <a:r>
              <a:rPr lang="en-US" dirty="0"/>
              <a:t>Thematic Analysis performed </a:t>
            </a:r>
            <a:r>
              <a:rPr lang="en-US" b="1" dirty="0">
                <a:solidFill>
                  <a:schemeClr val="tx2"/>
                </a:solidFill>
              </a:rPr>
              <a:t>independently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the first </a:t>
            </a:r>
            <a:r>
              <a:rPr lang="en-US" b="1" dirty="0">
                <a:solidFill>
                  <a:schemeClr val="tx2"/>
                </a:solidFill>
              </a:rPr>
              <a:t>two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authors</a:t>
            </a:r>
          </a:p>
          <a:p>
            <a:endParaRPr lang="en-US" dirty="0"/>
          </a:p>
          <a:p>
            <a:r>
              <a:rPr lang="en-US" dirty="0"/>
              <a:t>Divergent themes were then discussed to reach a </a:t>
            </a:r>
            <a:r>
              <a:rPr lang="en-US" b="1" dirty="0">
                <a:solidFill>
                  <a:schemeClr val="tx2"/>
                </a:solidFill>
              </a:rPr>
              <a:t>consensus</a:t>
            </a:r>
          </a:p>
          <a:p>
            <a:pPr lvl="1"/>
            <a:r>
              <a:rPr lang="en-US" dirty="0"/>
              <a:t>58% of the themes were equivalent, 42% required a discussion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13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 </a:t>
            </a:r>
            <a:r>
              <a:rPr lang="pt-BR" dirty="0" err="1"/>
              <a:t>numbers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22232"/>
              </p:ext>
            </p:extLst>
          </p:nvPr>
        </p:nvGraphicFramePr>
        <p:xfrm>
          <a:off x="457200" y="1812776"/>
          <a:ext cx="8147248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/>
                        <a:t>repositories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with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confirmed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refactoring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activity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1,411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 err="1"/>
                        <a:t>confirmed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refactoring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instances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/>
                        <a:t>e-mails </a:t>
                      </a:r>
                      <a:r>
                        <a:rPr lang="pt-BR" sz="2400" dirty="0" err="1"/>
                        <a:t>sent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to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unique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developers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/>
                        <a:t>responses </a:t>
                      </a:r>
                      <a:r>
                        <a:rPr lang="pt-BR" sz="2400" dirty="0" err="1"/>
                        <a:t>received</a:t>
                      </a:r>
                      <a:r>
                        <a:rPr lang="pt-BR" sz="2400" dirty="0"/>
                        <a:t> (42% response 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+27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 err="1"/>
                        <a:t>commit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messages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explaining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the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motivation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8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Final data </a:t>
            </a:r>
            <a:r>
              <a:rPr lang="pt-BR" dirty="0" err="1"/>
              <a:t>analyzed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35712"/>
              </p:ext>
            </p:extLst>
          </p:nvPr>
        </p:nvGraphicFramePr>
        <p:xfrm>
          <a:off x="1691680" y="2732896"/>
          <a:ext cx="5698976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/>
                        <a:t>commits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 err="1"/>
                        <a:t>refactoring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instances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t-BR" sz="2400" b="1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dirty="0" err="1"/>
                        <a:t>repositories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0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</a:t>
            </a:fld>
            <a:endParaRPr lang="pt-BR"/>
          </a:p>
        </p:txBody>
      </p:sp>
      <p:pic>
        <p:nvPicPr>
          <p:cNvPr id="3074" name="Picture 2" descr="http://www.martinfowler.com/books/refactoring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28" y="1124744"/>
            <a:ext cx="3682380" cy="470608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069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Why</a:t>
            </a:r>
            <a:r>
              <a:rPr lang="pt-BR" dirty="0"/>
              <a:t> do </a:t>
            </a:r>
            <a:r>
              <a:rPr lang="pt-BR" dirty="0" err="1"/>
              <a:t>Developers</a:t>
            </a:r>
            <a:r>
              <a:rPr lang="pt-BR" dirty="0"/>
              <a:t> </a:t>
            </a:r>
            <a:r>
              <a:rPr lang="pt-BR" dirty="0" err="1"/>
              <a:t>Refactor</a:t>
            </a:r>
            <a:r>
              <a:rPr lang="pt-BR" dirty="0"/>
              <a:t>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03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found</a:t>
            </a:r>
            <a:r>
              <a:rPr lang="pt-BR" dirty="0"/>
              <a:t> 44 </a:t>
            </a:r>
            <a:r>
              <a:rPr lang="pt-BR" dirty="0" err="1"/>
              <a:t>reasons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pPr/>
              <a:t>21</a:t>
            </a:fld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187624" y="1628800"/>
            <a:ext cx="3649599" cy="4724400"/>
            <a:chOff x="899592" y="1628800"/>
            <a:chExt cx="3649599" cy="47244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tângulo 7"/>
            <p:cNvSpPr/>
            <p:nvPr/>
          </p:nvSpPr>
          <p:spPr>
            <a:xfrm>
              <a:off x="1187625" y="1916832"/>
              <a:ext cx="3096344" cy="1656184"/>
            </a:xfrm>
            <a:prstGeom prst="rect">
              <a:avLst/>
            </a:prstGeom>
            <a:grp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3" name="Picture 9" descr="C:\Users\danilofs\git\refactoring-study\page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28800"/>
              <a:ext cx="3649599" cy="4724400"/>
            </a:xfrm>
            <a:prstGeom prst="rect">
              <a:avLst/>
            </a:prstGeom>
            <a:grpFill/>
            <a:ln w="6350"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</p:pic>
      </p:grpSp>
      <p:grpSp>
        <p:nvGrpSpPr>
          <p:cNvPr id="10" name="Grupo 9"/>
          <p:cNvGrpSpPr/>
          <p:nvPr/>
        </p:nvGrpSpPr>
        <p:grpSpPr>
          <a:xfrm>
            <a:off x="4594809" y="1412776"/>
            <a:ext cx="3649599" cy="4724400"/>
            <a:chOff x="5076056" y="1435454"/>
            <a:chExt cx="3649599" cy="4724400"/>
          </a:xfrm>
          <a:solidFill>
            <a:schemeClr val="bg1"/>
          </a:solidFill>
        </p:grpSpPr>
        <p:sp>
          <p:nvSpPr>
            <p:cNvPr id="18" name="Retângulo 17"/>
            <p:cNvSpPr/>
            <p:nvPr/>
          </p:nvSpPr>
          <p:spPr>
            <a:xfrm>
              <a:off x="5350385" y="1772816"/>
              <a:ext cx="3038039" cy="4032448"/>
            </a:xfrm>
            <a:prstGeom prst="rect">
              <a:avLst/>
            </a:prstGeom>
            <a:grp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2" name="Picture 8" descr="C:\Users\danilofs\git\refactoring-study\p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435454"/>
              <a:ext cx="3649599" cy="4724400"/>
            </a:xfrm>
            <a:prstGeom prst="rect">
              <a:avLst/>
            </a:prstGeom>
            <a:grp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23875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Extract</a:t>
            </a:r>
            <a:r>
              <a:rPr lang="pt-BR" dirty="0"/>
              <a:t> </a:t>
            </a:r>
            <a:r>
              <a:rPr lang="pt-BR" dirty="0" err="1"/>
              <a:t>Method</a:t>
            </a:r>
            <a:r>
              <a:rPr lang="pt-BR" dirty="0"/>
              <a:t> </a:t>
            </a:r>
            <a:r>
              <a:rPr lang="pt-BR" dirty="0" err="1"/>
              <a:t>motivations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2969"/>
            <a:ext cx="8229600" cy="4360424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39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“The method was so long that it didn’t fit onto the screen anymore, so I moved out parts.”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23</a:t>
            </a:fld>
            <a:endParaRPr lang="pt-BR"/>
          </a:p>
        </p:txBody>
      </p:sp>
      <p:sp>
        <p:nvSpPr>
          <p:cNvPr id="5" name="Fluxograma: Terminação 4"/>
          <p:cNvSpPr/>
          <p:nvPr/>
        </p:nvSpPr>
        <p:spPr>
          <a:xfrm>
            <a:off x="1125960" y="4005064"/>
            <a:ext cx="6912768" cy="136815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Decompose method to improve readability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618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03244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“I was fixing an exception, in order to do that I had to add the same code to 2 different places. So I extracted initial code, replace duplicate with the extracted method and add the ‘fix’ to the extracted method.”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24</a:t>
            </a:fld>
            <a:endParaRPr lang="pt-BR"/>
          </a:p>
        </p:txBody>
      </p:sp>
      <p:sp>
        <p:nvSpPr>
          <p:cNvPr id="5" name="Fluxograma: Terminação 4"/>
          <p:cNvSpPr/>
          <p:nvPr/>
        </p:nvSpPr>
        <p:spPr>
          <a:xfrm>
            <a:off x="1558008" y="5229200"/>
            <a:ext cx="6254352" cy="10081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Facilitate extension</a:t>
            </a:r>
            <a:endParaRPr lang="pt-BR" sz="2800" b="1" dirty="0"/>
          </a:p>
        </p:txBody>
      </p:sp>
      <p:sp>
        <p:nvSpPr>
          <p:cNvPr id="6" name="Fluxograma: Terminação 5"/>
          <p:cNvSpPr/>
          <p:nvPr/>
        </p:nvSpPr>
        <p:spPr>
          <a:xfrm>
            <a:off x="1558008" y="3933056"/>
            <a:ext cx="6254352" cy="10081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Extract reusable method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2005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Refactoring activity is </a:t>
            </a:r>
            <a:r>
              <a:rPr lang="en-US" b="1" dirty="0">
                <a:solidFill>
                  <a:schemeClr val="tx2"/>
                </a:solidFill>
              </a:rPr>
              <a:t>mainly driven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by</a:t>
            </a:r>
            <a:r>
              <a:rPr lang="en-US" dirty="0"/>
              <a:t> the need to add </a:t>
            </a:r>
            <a:r>
              <a:rPr lang="en-US" b="1" dirty="0">
                <a:solidFill>
                  <a:schemeClr val="tx2"/>
                </a:solidFill>
              </a:rPr>
              <a:t>new features and fix bugs</a:t>
            </a:r>
            <a:r>
              <a:rPr lang="en-US" dirty="0"/>
              <a:t>, and much less by code smell resolution</a:t>
            </a:r>
          </a:p>
          <a:p>
            <a:endParaRPr lang="en-US" dirty="0"/>
          </a:p>
          <a:p>
            <a:r>
              <a:rPr lang="en-US" dirty="0"/>
              <a:t>Extract Method is the </a:t>
            </a:r>
            <a:r>
              <a:rPr lang="en-US" b="1" dirty="0">
                <a:solidFill>
                  <a:schemeClr val="tx2"/>
                </a:solidFill>
              </a:rPr>
              <a:t>“swiss army knife” </a:t>
            </a:r>
            <a:r>
              <a:rPr lang="en-US" dirty="0"/>
              <a:t>of refactoring</a:t>
            </a:r>
          </a:p>
        </p:txBody>
      </p:sp>
    </p:spTree>
    <p:extLst>
      <p:ext uri="{BB962C8B-B14F-4D97-AF65-F5344CB8AC3E}">
        <p14:creationId xmlns:p14="http://schemas.microsoft.com/office/powerpoint/2010/main" val="170544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developers use refactoring tools?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vs. </a:t>
            </a:r>
            <a:r>
              <a:rPr lang="pt-BR" dirty="0" err="1"/>
              <a:t>automated</a:t>
            </a:r>
            <a:r>
              <a:rPr lang="pt-BR" dirty="0"/>
              <a:t> </a:t>
            </a:r>
            <a:r>
              <a:rPr lang="pt-BR" dirty="0" err="1"/>
              <a:t>refactorings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86" y="2420888"/>
            <a:ext cx="70837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0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“I don’t trust the IDE for things like this, and usually lose other comments, notation, spacing from adjacent areas.”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41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i="1" dirty="0"/>
              <a:t>“Automated refactoring is overkill for moving some private fields.”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7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research has extended our knowledge on refactoring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How developers refactor</a:t>
            </a:r>
          </a:p>
          <a:p>
            <a:pPr lvl="1"/>
            <a:r>
              <a:rPr lang="en-US" dirty="0"/>
              <a:t>Murphy-Hill et al., IEEE TSE, 2012</a:t>
            </a:r>
          </a:p>
          <a:p>
            <a:r>
              <a:rPr lang="en-US" dirty="0"/>
              <a:t>Refactoring tools usage</a:t>
            </a:r>
          </a:p>
          <a:p>
            <a:pPr lvl="1"/>
            <a:r>
              <a:rPr lang="en-US" dirty="0"/>
              <a:t>Negara et al., ECOOP, 2013</a:t>
            </a:r>
          </a:p>
          <a:p>
            <a:r>
              <a:rPr lang="en-US" dirty="0"/>
              <a:t>Refactoring challenges and benefits</a:t>
            </a:r>
          </a:p>
          <a:p>
            <a:pPr lvl="1"/>
            <a:r>
              <a:rPr lang="en-US" dirty="0"/>
              <a:t>Kim et al., IEEE TSE, 2014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77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The </a:t>
            </a:r>
            <a:r>
              <a:rPr lang="pt-BR" dirty="0" err="1"/>
              <a:t>influence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IDE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30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052817" cy="29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3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31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Refactoring tools are still </a:t>
            </a:r>
            <a:r>
              <a:rPr lang="en-US" b="1" dirty="0">
                <a:solidFill>
                  <a:schemeClr val="tx2"/>
                </a:solidFill>
              </a:rPr>
              <a:t>underused</a:t>
            </a:r>
            <a:r>
              <a:rPr lang="en-US" dirty="0"/>
              <a:t>, as suggested by previous studies</a:t>
            </a:r>
          </a:p>
          <a:p>
            <a:pPr lvl="1"/>
            <a:r>
              <a:rPr lang="en-US" dirty="0"/>
              <a:t>Main reasons:</a:t>
            </a:r>
          </a:p>
          <a:p>
            <a:pPr lvl="2"/>
            <a:r>
              <a:rPr lang="en-US" dirty="0"/>
              <a:t>Lack of trust</a:t>
            </a:r>
          </a:p>
          <a:p>
            <a:pPr lvl="2"/>
            <a:r>
              <a:rPr lang="pt-BR" dirty="0"/>
              <a:t>Devs consider tools unnecessary</a:t>
            </a:r>
          </a:p>
          <a:p>
            <a:pPr lvl="2"/>
            <a:r>
              <a:rPr lang="pt-BR" dirty="0" err="1"/>
              <a:t>Unsupported</a:t>
            </a:r>
            <a:r>
              <a:rPr lang="pt-BR" dirty="0"/>
              <a:t> </a:t>
            </a:r>
            <a:r>
              <a:rPr lang="pt-BR" dirty="0" err="1"/>
              <a:t>refactorings</a:t>
            </a:r>
            <a:endParaRPr lang="pt-BR" dirty="0"/>
          </a:p>
          <a:p>
            <a:pPr lvl="2"/>
            <a:r>
              <a:rPr lang="pt-BR" dirty="0" err="1"/>
              <a:t>Lack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tool </a:t>
            </a:r>
            <a:r>
              <a:rPr lang="pt-BR" dirty="0" err="1"/>
              <a:t>awareness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Tool </a:t>
            </a:r>
            <a:r>
              <a:rPr lang="en-US" b="1" dirty="0">
                <a:solidFill>
                  <a:schemeClr val="tx2"/>
                </a:solidFill>
              </a:rPr>
              <a:t>usage differs</a:t>
            </a:r>
            <a:r>
              <a:rPr lang="en-US" dirty="0"/>
              <a:t> in different </a:t>
            </a:r>
            <a:r>
              <a:rPr lang="en-US" b="1" dirty="0">
                <a:solidFill>
                  <a:schemeClr val="tx2"/>
                </a:solidFill>
              </a:rPr>
              <a:t>IDEs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21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home message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32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Refactoring recommendation systems should refocus from </a:t>
            </a:r>
            <a:r>
              <a:rPr lang="en-US" b="1" dirty="0">
                <a:solidFill>
                  <a:schemeClr val="tx2"/>
                </a:solidFill>
              </a:rPr>
              <a:t>code-smell-oriented</a:t>
            </a:r>
            <a:r>
              <a:rPr lang="en-US" dirty="0"/>
              <a:t> to </a:t>
            </a:r>
            <a:r>
              <a:rPr lang="en-US" b="1" dirty="0">
                <a:solidFill>
                  <a:schemeClr val="tx2"/>
                </a:solidFill>
              </a:rPr>
              <a:t>maintenance-task-oriented</a:t>
            </a:r>
            <a:r>
              <a:rPr lang="en-US" dirty="0"/>
              <a:t> solutions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The way a refactoring tool is </a:t>
            </a:r>
            <a:r>
              <a:rPr lang="en-US" b="1" dirty="0">
                <a:solidFill>
                  <a:schemeClr val="tx2"/>
                </a:solidFill>
              </a:rPr>
              <a:t>designed</a:t>
            </a:r>
            <a:r>
              <a:rPr lang="en-US" dirty="0"/>
              <a:t> and </a:t>
            </a:r>
            <a:r>
              <a:rPr lang="en-US" b="1" dirty="0">
                <a:solidFill>
                  <a:schemeClr val="tx2"/>
                </a:solidFill>
              </a:rPr>
              <a:t>offered to the user</a:t>
            </a:r>
            <a:r>
              <a:rPr lang="en-US" dirty="0"/>
              <a:t> makes a big difference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49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 </a:t>
            </a:r>
            <a:r>
              <a:rPr lang="pt-BR" dirty="0" err="1"/>
              <a:t>remarks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t-BR" dirty="0" err="1"/>
              <a:t>Visit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complementary</a:t>
            </a:r>
            <a:r>
              <a:rPr lang="pt-BR" dirty="0"/>
              <a:t> web site:</a:t>
            </a:r>
          </a:p>
          <a:p>
            <a:pPr marL="0" indent="0">
              <a:buNone/>
            </a:pPr>
            <a:r>
              <a:rPr lang="pt-BR" dirty="0">
                <a:hlinkClick r:id="rId3"/>
              </a:rPr>
              <a:t>http://aserg-ufmg.github.io/why-we-refactor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33</a:t>
            </a:fld>
            <a:endParaRPr lang="pt-BR"/>
          </a:p>
        </p:txBody>
      </p:sp>
      <p:pic>
        <p:nvPicPr>
          <p:cNvPr id="2051" name="Picture 3" descr="C:\Users\danilofs\Dropbox\fse\slides\artifa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38" y="3170832"/>
            <a:ext cx="5431358" cy="33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rg\Downloads\danilo\diamo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878632" cy="6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6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However…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 there is a limited number of studies investigating the </a:t>
            </a:r>
            <a:r>
              <a:rPr lang="en-US" b="1" dirty="0">
                <a:solidFill>
                  <a:schemeClr val="tx2"/>
                </a:solidFill>
              </a:rPr>
              <a:t>motivations driving refactoring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20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In this study, we investigate the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motivations behind refactoring</a:t>
            </a:r>
            <a:r>
              <a:rPr lang="en-US" dirty="0"/>
              <a:t> based on the </a:t>
            </a:r>
            <a:r>
              <a:rPr lang="en-US" b="1" dirty="0">
                <a:solidFill>
                  <a:schemeClr val="tx2"/>
                </a:solidFill>
              </a:rPr>
              <a:t>actual explanations</a:t>
            </a:r>
            <a:r>
              <a:rPr lang="en-US" dirty="0"/>
              <a:t> of developers on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specific </a:t>
            </a:r>
            <a:r>
              <a:rPr lang="en-US" b="1" dirty="0" err="1">
                <a:solidFill>
                  <a:schemeClr val="tx2"/>
                </a:solidFill>
              </a:rPr>
              <a:t>refactorings</a:t>
            </a:r>
            <a:r>
              <a:rPr lang="en-US" dirty="0"/>
              <a:t> they have recently applied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70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Highlights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Large scale study</a:t>
            </a:r>
          </a:p>
          <a:p>
            <a:pPr lvl="1"/>
            <a:r>
              <a:rPr lang="en-US" dirty="0"/>
              <a:t>463 </a:t>
            </a:r>
            <a:r>
              <a:rPr lang="en-US" dirty="0" err="1"/>
              <a:t>refactorings</a:t>
            </a:r>
            <a:r>
              <a:rPr lang="en-US" dirty="0"/>
              <a:t> </a:t>
            </a:r>
            <a:r>
              <a:rPr lang="pt-BR" dirty="0" err="1"/>
              <a:t>of</a:t>
            </a:r>
            <a:r>
              <a:rPr lang="pt-BR" dirty="0"/>
              <a:t> 12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types</a:t>
            </a:r>
            <a:endParaRPr lang="en-US" dirty="0"/>
          </a:p>
          <a:p>
            <a:pPr lvl="1"/>
            <a:r>
              <a:rPr lang="en-US" dirty="0"/>
              <a:t>124 popular Java-based projects</a:t>
            </a:r>
          </a:p>
          <a:p>
            <a:endParaRPr lang="en-US" dirty="0"/>
          </a:p>
          <a:p>
            <a:r>
              <a:rPr lang="en-US" dirty="0"/>
              <a:t>Catalogue of 44 distinct motivations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1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Study</a:t>
            </a:r>
            <a:r>
              <a:rPr lang="pt-BR" dirty="0"/>
              <a:t> Design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6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Processo alternativo 11"/>
          <p:cNvSpPr/>
          <p:nvPr/>
        </p:nvSpPr>
        <p:spPr>
          <a:xfrm>
            <a:off x="953327" y="1628801"/>
            <a:ext cx="5382869" cy="3475032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8</a:t>
            </a:fld>
            <a:endParaRPr lang="pt-BR"/>
          </a:p>
        </p:txBody>
      </p:sp>
      <p:sp>
        <p:nvSpPr>
          <p:cNvPr id="27" name="Seta dobrada 26"/>
          <p:cNvSpPr/>
          <p:nvPr/>
        </p:nvSpPr>
        <p:spPr>
          <a:xfrm rot="5400000" flipV="1">
            <a:off x="1426145" y="2686423"/>
            <a:ext cx="1401882" cy="726796"/>
          </a:xfrm>
          <a:prstGeom prst="bentArrow">
            <a:avLst>
              <a:gd name="adj1" fmla="val 37232"/>
              <a:gd name="adj2" fmla="val 34611"/>
              <a:gd name="adj3" fmla="val 38979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Seta dobrada 27"/>
          <p:cNvSpPr/>
          <p:nvPr/>
        </p:nvSpPr>
        <p:spPr>
          <a:xfrm rot="10800000" flipV="1">
            <a:off x="4716016" y="2276872"/>
            <a:ext cx="768660" cy="1473890"/>
          </a:xfrm>
          <a:prstGeom prst="bentArrow">
            <a:avLst>
              <a:gd name="adj1" fmla="val 37232"/>
              <a:gd name="adj2" fmla="val 34611"/>
              <a:gd name="adj3" fmla="val 38979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Seta dobrada 34"/>
          <p:cNvSpPr/>
          <p:nvPr/>
        </p:nvSpPr>
        <p:spPr>
          <a:xfrm rot="16200000" flipH="1" flipV="1">
            <a:off x="2678320" y="627418"/>
            <a:ext cx="1043602" cy="1303598"/>
          </a:xfrm>
          <a:prstGeom prst="bentArrow">
            <a:avLst>
              <a:gd name="adj1" fmla="val 24454"/>
              <a:gd name="adj2" fmla="val 25484"/>
              <a:gd name="adj3" fmla="val 38979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Seta dobrada 35"/>
          <p:cNvSpPr/>
          <p:nvPr/>
        </p:nvSpPr>
        <p:spPr>
          <a:xfrm rot="16200000" flipH="1" flipV="1">
            <a:off x="6466414" y="3908658"/>
            <a:ext cx="910386" cy="1479964"/>
          </a:xfrm>
          <a:prstGeom prst="bentArrow">
            <a:avLst>
              <a:gd name="adj1" fmla="val 28566"/>
              <a:gd name="adj2" fmla="val 26918"/>
              <a:gd name="adj3" fmla="val 38979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47936" y="474502"/>
            <a:ext cx="1791816" cy="8662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cs typeface="Arial" panose="020B0604020202020204" pitchFamily="34" charset="0"/>
              </a:rPr>
              <a:t>Select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code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repositories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367916" y="288850"/>
            <a:ext cx="360040" cy="37130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555776" y="1801018"/>
            <a:ext cx="1963452" cy="1051918"/>
            <a:chOff x="3131840" y="1801018"/>
            <a:chExt cx="1963452" cy="1051918"/>
          </a:xfrm>
        </p:grpSpPr>
        <p:sp>
          <p:nvSpPr>
            <p:cNvPr id="10" name="Retângulo 9"/>
            <p:cNvSpPr/>
            <p:nvPr/>
          </p:nvSpPr>
          <p:spPr>
            <a:xfrm>
              <a:off x="3303476" y="1986670"/>
              <a:ext cx="1791816" cy="866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cs typeface="Arial" panose="020B0604020202020204" pitchFamily="34" charset="0"/>
                </a:rPr>
                <a:t>Mine </a:t>
              </a:r>
              <a:r>
                <a:rPr lang="pt-BR" sz="2400" dirty="0" err="1">
                  <a:cs typeface="Arial" panose="020B0604020202020204" pitchFamily="34" charset="0"/>
                </a:rPr>
                <a:t>recent</a:t>
              </a:r>
              <a:r>
                <a:rPr lang="pt-BR" sz="2400" dirty="0">
                  <a:cs typeface="Arial" panose="020B0604020202020204" pitchFamily="34" charset="0"/>
                </a:rPr>
                <a:t> </a:t>
              </a:r>
              <a:r>
                <a:rPr lang="pt-BR" sz="2400" dirty="0" err="1">
                  <a:cs typeface="Arial" panose="020B0604020202020204" pitchFamily="34" charset="0"/>
                </a:rPr>
                <a:t>refactorings</a:t>
              </a:r>
              <a:endParaRPr lang="pt-BR" sz="2400" dirty="0">
                <a:cs typeface="Arial" panose="020B0604020202020204" pitchFamily="34" charset="0"/>
              </a:endParaRPr>
            </a:p>
          </p:txBody>
        </p:sp>
        <p:sp>
          <p:nvSpPr>
            <p:cNvPr id="38" name="Elipse 37"/>
            <p:cNvSpPr/>
            <p:nvPr/>
          </p:nvSpPr>
          <p:spPr>
            <a:xfrm>
              <a:off x="3131840" y="1801018"/>
              <a:ext cx="360040" cy="37130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115616" y="3717032"/>
            <a:ext cx="1971836" cy="1051918"/>
            <a:chOff x="1547664" y="3717032"/>
            <a:chExt cx="1971836" cy="1051918"/>
          </a:xfrm>
        </p:grpSpPr>
        <p:sp>
          <p:nvSpPr>
            <p:cNvPr id="17" name="Retângulo 16"/>
            <p:cNvSpPr/>
            <p:nvPr/>
          </p:nvSpPr>
          <p:spPr>
            <a:xfrm>
              <a:off x="1727684" y="3902684"/>
              <a:ext cx="1791816" cy="866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dirty="0" err="1">
                  <a:cs typeface="Arial" panose="020B0604020202020204" pitchFamily="34" charset="0"/>
                </a:rPr>
                <a:t>Inspect</a:t>
              </a:r>
              <a:r>
                <a:rPr lang="pt-BR" sz="2400" dirty="0">
                  <a:cs typeface="Arial" panose="020B0604020202020204" pitchFamily="34" charset="0"/>
                </a:rPr>
                <a:t> </a:t>
              </a:r>
              <a:r>
                <a:rPr lang="pt-BR" sz="2400" dirty="0" err="1">
                  <a:cs typeface="Arial" panose="020B0604020202020204" pitchFamily="34" charset="0"/>
                </a:rPr>
                <a:t>manually</a:t>
              </a:r>
              <a:endParaRPr lang="pt-BR" sz="2400" dirty="0">
                <a:cs typeface="Arial" panose="020B0604020202020204" pitchFamily="34" charset="0"/>
              </a:endParaRPr>
            </a:p>
          </p:txBody>
        </p:sp>
        <p:sp>
          <p:nvSpPr>
            <p:cNvPr id="39" name="Elipse 38"/>
            <p:cNvSpPr/>
            <p:nvPr/>
          </p:nvSpPr>
          <p:spPr>
            <a:xfrm>
              <a:off x="1547664" y="3717032"/>
              <a:ext cx="360040" cy="37130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95936" y="3750762"/>
            <a:ext cx="1971836" cy="1046390"/>
            <a:chOff x="4472372" y="3750762"/>
            <a:chExt cx="1971836" cy="1046390"/>
          </a:xfrm>
        </p:grpSpPr>
        <p:sp>
          <p:nvSpPr>
            <p:cNvPr id="13" name="Retângulo 12"/>
            <p:cNvSpPr/>
            <p:nvPr/>
          </p:nvSpPr>
          <p:spPr>
            <a:xfrm>
              <a:off x="4652392" y="3930886"/>
              <a:ext cx="1791816" cy="866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dirty="0" err="1">
                  <a:cs typeface="Arial" panose="020B0604020202020204" pitchFamily="34" charset="0"/>
                </a:rPr>
                <a:t>Contact</a:t>
              </a:r>
              <a:r>
                <a:rPr lang="pt-BR" sz="2400" dirty="0">
                  <a:cs typeface="Arial" panose="020B0604020202020204" pitchFamily="34" charset="0"/>
                </a:rPr>
                <a:t> </a:t>
              </a:r>
              <a:r>
                <a:rPr lang="pt-BR" sz="2400" dirty="0" err="1">
                  <a:cs typeface="Arial" panose="020B0604020202020204" pitchFamily="34" charset="0"/>
                </a:rPr>
                <a:t>developers</a:t>
              </a:r>
              <a:endParaRPr lang="pt-BR" sz="2400" dirty="0">
                <a:cs typeface="Arial" panose="020B0604020202020204" pitchFamily="34" charset="0"/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4472372" y="3750762"/>
              <a:ext cx="360040" cy="37130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001655" y="5071264"/>
            <a:ext cx="2619908" cy="1051918"/>
            <a:chOff x="6920644" y="4825354"/>
            <a:chExt cx="2619908" cy="1051918"/>
          </a:xfrm>
        </p:grpSpPr>
        <p:sp>
          <p:nvSpPr>
            <p:cNvPr id="30" name="Retângulo 29"/>
            <p:cNvSpPr/>
            <p:nvPr/>
          </p:nvSpPr>
          <p:spPr>
            <a:xfrm>
              <a:off x="7100664" y="5011006"/>
              <a:ext cx="2439888" cy="866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dirty="0" err="1">
                  <a:cs typeface="Arial" panose="020B0604020202020204" pitchFamily="34" charset="0"/>
                </a:rPr>
                <a:t>Analyze</a:t>
              </a:r>
              <a:r>
                <a:rPr lang="pt-BR" sz="2400" dirty="0">
                  <a:cs typeface="Arial" panose="020B0604020202020204" pitchFamily="34" charset="0"/>
                </a:rPr>
                <a:t> </a:t>
              </a:r>
              <a:r>
                <a:rPr lang="pt-BR" sz="2400" dirty="0" err="1">
                  <a:cs typeface="Arial" panose="020B0604020202020204" pitchFamily="34" charset="0"/>
                </a:rPr>
                <a:t>and</a:t>
              </a:r>
              <a:r>
                <a:rPr lang="pt-BR" sz="2400" dirty="0">
                  <a:cs typeface="Arial" panose="020B0604020202020204" pitchFamily="34" charset="0"/>
                </a:rPr>
                <a:t> </a:t>
              </a:r>
              <a:r>
                <a:rPr lang="pt-BR" sz="2400" dirty="0" err="1">
                  <a:cs typeface="Arial" panose="020B0604020202020204" pitchFamily="34" charset="0"/>
                </a:rPr>
                <a:t>classify</a:t>
              </a:r>
              <a:r>
                <a:rPr lang="pt-BR" sz="2400" dirty="0">
                  <a:cs typeface="Arial" panose="020B0604020202020204" pitchFamily="34" charset="0"/>
                </a:rPr>
                <a:t> responses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6920644" y="4825354"/>
              <a:ext cx="360040" cy="37130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5370843" y="1033572"/>
            <a:ext cx="229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chemeClr val="accent1"/>
                </a:solidFill>
              </a:rPr>
              <a:t>Repeat</a:t>
            </a:r>
            <a:r>
              <a:rPr lang="pt-BR" sz="2800" b="1" dirty="0">
                <a:solidFill>
                  <a:schemeClr val="accent1"/>
                </a:solidFill>
              </a:rPr>
              <a:t> </a:t>
            </a:r>
            <a:r>
              <a:rPr lang="pt-BR" sz="2800" b="1" dirty="0" err="1">
                <a:solidFill>
                  <a:schemeClr val="accent1"/>
                </a:solidFill>
              </a:rPr>
              <a:t>daily</a:t>
            </a:r>
            <a:endParaRPr lang="pt-BR" sz="2800" b="1" dirty="0">
              <a:solidFill>
                <a:schemeClr val="accent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3275856" y="4122066"/>
            <a:ext cx="692460" cy="53107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17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vem 10"/>
          <p:cNvSpPr/>
          <p:nvPr/>
        </p:nvSpPr>
        <p:spPr>
          <a:xfrm>
            <a:off x="971600" y="4509120"/>
            <a:ext cx="6728775" cy="20162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Selection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repositories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178D-14FA-441F-994D-0635040E36E8}" type="slidenum">
              <a:rPr lang="pt-BR" smtClean="0"/>
              <a:t>9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2580990" y="1664804"/>
            <a:ext cx="3071130" cy="1023710"/>
            <a:chOff x="2987824" y="2389088"/>
            <a:chExt cx="4752528" cy="1584176"/>
          </a:xfrm>
        </p:grpSpPr>
        <p:pic>
          <p:nvPicPr>
            <p:cNvPr id="2050" name="Picture 2" descr="C:\Users\danilofs\Dropbox\fse\slides\github\GitHub-Logos\GitHub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516902"/>
              <a:ext cx="3240360" cy="132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danilofs\Dropbox\fse\slides\github\Octocat\Octoca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389088"/>
              <a:ext cx="190577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1907704" y="2708920"/>
            <a:ext cx="4536504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cs typeface="Arial" panose="020B0604020202020204" pitchFamily="34" charset="0"/>
              </a:rPr>
              <a:t>1,000 </a:t>
            </a:r>
            <a:r>
              <a:rPr lang="pt-BR" sz="2400" b="1" dirty="0" err="1">
                <a:cs typeface="Arial" panose="020B0604020202020204" pitchFamily="34" charset="0"/>
              </a:rPr>
              <a:t>most</a:t>
            </a:r>
            <a:r>
              <a:rPr lang="pt-BR" sz="2400" b="1" dirty="0">
                <a:cs typeface="Arial" panose="020B0604020202020204" pitchFamily="34" charset="0"/>
              </a:rPr>
              <a:t> popular Java </a:t>
            </a:r>
            <a:r>
              <a:rPr lang="pt-BR" sz="2400" b="1" dirty="0" err="1">
                <a:cs typeface="Arial" panose="020B0604020202020204" pitchFamily="34" charset="0"/>
              </a:rPr>
              <a:t>repositories</a:t>
            </a:r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99792" y="4617132"/>
            <a:ext cx="3031430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cs typeface="Arial" panose="020B0604020202020204" pitchFamily="34" charset="0"/>
              </a:rPr>
              <a:t>748 </a:t>
            </a:r>
            <a:r>
              <a:rPr lang="pt-BR" sz="2400" b="1" dirty="0" err="1">
                <a:cs typeface="Arial" panose="020B0604020202020204" pitchFamily="34" charset="0"/>
              </a:rPr>
              <a:t>repositories</a:t>
            </a:r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43608" y="5121188"/>
            <a:ext cx="3031430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cap="all" dirty="0">
                <a:solidFill>
                  <a:schemeClr val="tx2"/>
                </a:solidFill>
                <a:cs typeface="Arial" panose="020B0604020202020204" pitchFamily="34" charset="0"/>
              </a:rPr>
              <a:t>Spring-framework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260650" y="5697252"/>
            <a:ext cx="3031430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cap="all" dirty="0" err="1">
                <a:solidFill>
                  <a:schemeClr val="tx2"/>
                </a:solidFill>
                <a:cs typeface="Arial" panose="020B0604020202020204" pitchFamily="34" charset="0"/>
              </a:rPr>
              <a:t>elasticsearch</a:t>
            </a:r>
            <a:endParaRPr lang="pt-BR" b="1" cap="all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206861" y="5085184"/>
            <a:ext cx="3031430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cap="all" dirty="0" err="1">
                <a:solidFill>
                  <a:schemeClr val="tx2"/>
                </a:solidFill>
                <a:cs typeface="Arial" panose="020B0604020202020204" pitchFamily="34" charset="0"/>
              </a:rPr>
              <a:t>Intellij-community</a:t>
            </a:r>
            <a:endParaRPr lang="pt-BR" b="1" cap="all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35896" y="5519210"/>
            <a:ext cx="3031430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cap="all" dirty="0">
                <a:solidFill>
                  <a:schemeClr val="tx2"/>
                </a:solidFill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3874899" y="3717032"/>
            <a:ext cx="625093" cy="576064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211960" y="3609020"/>
            <a:ext cx="4536504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cs typeface="Arial" panose="020B0604020202020204" pitchFamily="34" charset="0"/>
              </a:rPr>
              <a:t>Filter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by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number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of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err="1">
                <a:cs typeface="Arial" panose="020B0604020202020204" pitchFamily="34" charset="0"/>
              </a:rPr>
              <a:t>commits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971600" y="522426"/>
            <a:ext cx="639334" cy="65933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4626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3">
      <a:dk1>
        <a:sysClr val="windowText" lastClr="000000"/>
      </a:dk1>
      <a:lt1>
        <a:sysClr val="window" lastClr="FFFFFF"/>
      </a:lt1>
      <a:dk2>
        <a:srgbClr val="1E67B8"/>
      </a:dk2>
      <a:lt2>
        <a:srgbClr val="EEECE1"/>
      </a:lt2>
      <a:accent1>
        <a:srgbClr val="C400C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823</Words>
  <Application>Microsoft Office PowerPoint</Application>
  <PresentationFormat>On-screen Show (4:3)</PresentationFormat>
  <Paragraphs>196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Tema do Office</vt:lpstr>
      <vt:lpstr>Why We Refactor? Confessions of GitHub Contributors</vt:lpstr>
      <vt:lpstr>PowerPoint Presentation</vt:lpstr>
      <vt:lpstr>Empirical research has extended our knowledge on refactoring</vt:lpstr>
      <vt:lpstr>PowerPoint Presentation</vt:lpstr>
      <vt:lpstr>PowerPoint Presentation</vt:lpstr>
      <vt:lpstr>Highlights</vt:lpstr>
      <vt:lpstr>Study Design</vt:lpstr>
      <vt:lpstr>PowerPoint Presentation</vt:lpstr>
      <vt:lpstr>Selection of code repositories</vt:lpstr>
      <vt:lpstr>Mining refactorings</vt:lpstr>
      <vt:lpstr>PowerPoint Presentation</vt:lpstr>
      <vt:lpstr>Manual Inspection</vt:lpstr>
      <vt:lpstr>Contacting developers</vt:lpstr>
      <vt:lpstr>Analysis of the responses</vt:lpstr>
      <vt:lpstr>PowerPoint Presentation</vt:lpstr>
      <vt:lpstr>PowerPoint Presentation</vt:lpstr>
      <vt:lpstr>PowerPoint Presentation</vt:lpstr>
      <vt:lpstr>Some numbers</vt:lpstr>
      <vt:lpstr>Final data analyzed</vt:lpstr>
      <vt:lpstr>Why do Developers Refactor?</vt:lpstr>
      <vt:lpstr>We found 44 reasons</vt:lpstr>
      <vt:lpstr>Extract Method motivations</vt:lpstr>
      <vt:lpstr>Examples</vt:lpstr>
      <vt:lpstr>PowerPoint Presentation</vt:lpstr>
      <vt:lpstr>Lessons learned</vt:lpstr>
      <vt:lpstr>Do developers use refactoring tools?</vt:lpstr>
      <vt:lpstr>Manual vs. automated refactorings</vt:lpstr>
      <vt:lpstr>PowerPoint Presentation</vt:lpstr>
      <vt:lpstr>PowerPoint Presentation</vt:lpstr>
      <vt:lpstr>The influence of the IDE</vt:lpstr>
      <vt:lpstr>Lessons learned</vt:lpstr>
      <vt:lpstr>Take home message</vt:lpstr>
      <vt:lpstr>Final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Refactor?</dc:title>
  <dc:creator>Windows User</dc:creator>
  <cp:lastModifiedBy>tsantalis</cp:lastModifiedBy>
  <cp:revision>114</cp:revision>
  <dcterms:created xsi:type="dcterms:W3CDTF">2016-11-02T19:23:34Z</dcterms:created>
  <dcterms:modified xsi:type="dcterms:W3CDTF">2016-11-19T14:21:57Z</dcterms:modified>
</cp:coreProperties>
</file>