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80" r:id="rId21"/>
    <p:sldId id="279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676"/>
    <a:srgbClr val="505050"/>
    <a:srgbClr val="757575"/>
    <a:srgbClr val="646464"/>
    <a:srgbClr val="515151"/>
    <a:srgbClr val="04649E"/>
    <a:srgbClr val="0D7EC4"/>
    <a:srgbClr val="36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 autoAdjust="0"/>
    <p:restoredTop sz="91837" autoAdjust="0"/>
  </p:normalViewPr>
  <p:slideViewPr>
    <p:cSldViewPr snapToGrid="0">
      <p:cViewPr varScale="1">
        <p:scale>
          <a:sx n="66" d="100"/>
          <a:sy n="66" d="100"/>
        </p:scale>
        <p:origin x="164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2062A-7FA9-4E99-83EA-80B1953A89F0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7572-1683-4891-9C47-D43C9D066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4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7572-1683-4891-9C47-D43C9D066F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4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that we don’t have to apply the same changes multiple times.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7572-1683-4891-9C47-D43C9D066F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import wizard checks if the clone fragments actually exist in the examined project.</a:t>
            </a:r>
          </a:p>
          <a:p>
            <a:r>
              <a:rPr lang="en-US" dirty="0"/>
              <a:t>And</a:t>
            </a:r>
            <a:r>
              <a:rPr lang="en-US" baseline="0" dirty="0"/>
              <a:t> fixes the clone instances that are syntactically incomplete (e.g., missing closing brackets, incomplete statements)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7572-1683-4891-9C47-D43C9D066F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0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subclone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group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B, if every clone instance in A is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subclone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(i.e., a partial code fragment) of an instance in 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7572-1683-4891-9C47-D43C9D066F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45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subclone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group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B, if every clone instance in A is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subclone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(i.e., a partial code fragment) of an instance in B.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7572-1683-4891-9C47-D43C9D066F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31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7572-1683-4891-9C47-D43C9D066F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03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yellow color, we highlight the differences between</a:t>
            </a:r>
            <a:r>
              <a:rPr lang="en-US" baseline="0" dirty="0"/>
              <a:t> matched statements.</a:t>
            </a:r>
            <a:br>
              <a:rPr lang="en-US" baseline="0" dirty="0"/>
            </a:br>
            <a:r>
              <a:rPr lang="en-US" baseline="0" dirty="0"/>
              <a:t>In red color, we highlight the statements that could not be matched.</a:t>
            </a:r>
          </a:p>
          <a:p>
            <a:r>
              <a:rPr lang="en-US" baseline="0" dirty="0"/>
              <a:t>In green color we highlight semantically equivalent statements (statement having a different AST structure, but identical functionality)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7572-1683-4891-9C47-D43C9D066F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9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7572-1683-4891-9C47-D43C9D066F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27572-1683-4891-9C47-D43C9D066F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1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7800" y="6560820"/>
            <a:ext cx="2057400" cy="290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560820"/>
            <a:ext cx="4673600" cy="290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7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7800" y="6560820"/>
            <a:ext cx="2057400" cy="290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560820"/>
            <a:ext cx="4673600" cy="290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2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7800" y="6560820"/>
            <a:ext cx="2057400" cy="290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560820"/>
            <a:ext cx="4673600" cy="290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8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44500" indent="-177800">
              <a:lnSpc>
                <a:spcPct val="100000"/>
              </a:lnSpc>
              <a:defRPr/>
            </a:lvl2pPr>
            <a:lvl3pPr marL="630238" indent="-185738">
              <a:lnSpc>
                <a:spcPct val="100000"/>
              </a:lnSpc>
              <a:defRPr/>
            </a:lvl3pPr>
            <a:lvl4pPr marL="808038" indent="-177800">
              <a:lnSpc>
                <a:spcPct val="100000"/>
              </a:lnSpc>
              <a:defRPr/>
            </a:lvl4pPr>
            <a:lvl5pPr marL="985838" indent="-177800"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‹#›</a:t>
            </a:fld>
            <a:r>
              <a:rPr lang="en-US" dirty="0"/>
              <a:t>/21</a:t>
            </a:r>
          </a:p>
        </p:txBody>
      </p:sp>
    </p:spTree>
    <p:extLst>
      <p:ext uri="{BB962C8B-B14F-4D97-AF65-F5344CB8AC3E}">
        <p14:creationId xmlns:p14="http://schemas.microsoft.com/office/powerpoint/2010/main" val="251713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7800" y="6560820"/>
            <a:ext cx="2057400" cy="290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560820"/>
            <a:ext cx="4673600" cy="290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4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7800" y="6560820"/>
            <a:ext cx="2057400" cy="290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35200" y="6560820"/>
            <a:ext cx="4673600" cy="290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77800" y="6560820"/>
            <a:ext cx="2057400" cy="290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35200" y="6560820"/>
            <a:ext cx="4673600" cy="290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2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7800" y="6560820"/>
            <a:ext cx="2057400" cy="290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35200" y="6560820"/>
            <a:ext cx="4673600" cy="290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5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77800" y="6560820"/>
            <a:ext cx="2057400" cy="290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35200" y="6560820"/>
            <a:ext cx="4673600" cy="290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6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7800" y="6560820"/>
            <a:ext cx="2057400" cy="290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35200" y="6560820"/>
            <a:ext cx="4673600" cy="290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9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77800" y="6560820"/>
            <a:ext cx="2057400" cy="290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35200" y="6560820"/>
            <a:ext cx="4673600" cy="290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800" y="144994"/>
            <a:ext cx="87884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800" y="1219200"/>
            <a:ext cx="8788400" cy="528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8800" y="6526433"/>
            <a:ext cx="2057400" cy="3245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A5F24-BC6B-4446-B256-EFAA52B9801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25234"/>
            <a:ext cx="9144000" cy="705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3746" y="6526433"/>
            <a:ext cx="303037" cy="292647"/>
          </a:xfrm>
          <a:prstGeom prst="roundRect">
            <a:avLst>
              <a:gd name="adj" fmla="val 1050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10000" endPos="22000" dist="508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7" y="6532716"/>
            <a:ext cx="374607" cy="28008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144102" y="6534257"/>
            <a:ext cx="2398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ICSE’2016 | Austin | May 19, 2016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56"/>
          <a:stretch/>
        </p:blipFill>
        <p:spPr>
          <a:xfrm>
            <a:off x="508271" y="6541535"/>
            <a:ext cx="223218" cy="2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0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.png"/><Relationship Id="rId14" Type="http://schemas.microsoft.com/office/2007/relationships/hdphoto" Target="../media/hdphoto5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" b="9206"/>
          <a:stretch/>
        </p:blipFill>
        <p:spPr>
          <a:xfrm>
            <a:off x="3234876" y="3007342"/>
            <a:ext cx="947180" cy="947180"/>
          </a:xfrm>
          <a:prstGeom prst="ellips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56418" y="3983999"/>
            <a:ext cx="2129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Davood Mazinanian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9" t="1000" r="12335" b="13860"/>
          <a:stretch/>
        </p:blipFill>
        <p:spPr>
          <a:xfrm>
            <a:off x="869310" y="3007342"/>
            <a:ext cx="903630" cy="947180"/>
          </a:xfrm>
          <a:prstGeom prst="ellips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10369" y="3983999"/>
            <a:ext cx="219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Nikolaos Tsantalis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828930" y="633225"/>
            <a:ext cx="4815942" cy="854074"/>
          </a:xfrm>
        </p:spPr>
        <p:txBody>
          <a:bodyPr lIns="0"/>
          <a:lstStyle/>
          <a:p>
            <a:r>
              <a:rPr lang="en-US" dirty="0"/>
              <a:t>: Clone Refactoring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01" t="533" r="17418" b="58085"/>
          <a:stretch/>
        </p:blipFill>
        <p:spPr>
          <a:xfrm>
            <a:off x="5431794" y="3007342"/>
            <a:ext cx="947176" cy="947180"/>
          </a:xfrm>
          <a:prstGeom prst="ellips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089200" y="3983999"/>
            <a:ext cx="163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Raphael Stein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11982" r="16098" b="23871"/>
          <a:stretch/>
        </p:blipFill>
        <p:spPr>
          <a:xfrm>
            <a:off x="7564566" y="3007342"/>
            <a:ext cx="947180" cy="947180"/>
          </a:xfrm>
          <a:prstGeom prst="ellips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7098178" y="3983999"/>
            <a:ext cx="187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dirty="0"/>
              <a:t>Zackary </a:t>
            </a:r>
            <a:r>
              <a:rPr lang="en-US" dirty="0" err="1"/>
              <a:t>Valenta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1</a:t>
            </a:fld>
            <a:r>
              <a:rPr lang="en-US"/>
              <a:t>/20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00597" y="1637991"/>
            <a:ext cx="6942806" cy="492520"/>
            <a:chOff x="1192519" y="1554101"/>
            <a:chExt cx="6942806" cy="492520"/>
          </a:xfrm>
        </p:grpSpPr>
        <p:sp>
          <p:nvSpPr>
            <p:cNvPr id="30" name="Title 15"/>
            <p:cNvSpPr txBox="1">
              <a:spLocks/>
            </p:cNvSpPr>
            <p:nvPr/>
          </p:nvSpPr>
          <p:spPr>
            <a:xfrm>
              <a:off x="1702526" y="1567211"/>
              <a:ext cx="6432799" cy="47941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b="1" dirty="0"/>
                <a:t>38</a:t>
              </a:r>
              <a:r>
                <a:rPr lang="en-US" sz="1600" b="1" baseline="30000" dirty="0"/>
                <a:t>th</a:t>
              </a:r>
              <a:r>
                <a:rPr lang="en-US" sz="1600" b="1" dirty="0"/>
                <a:t> International Conference on Software Engineering (ICSE'2016)</a:t>
              </a:r>
            </a:p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Formal Tool Demonstration Session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9">
              <a:grayscl/>
              <a:extLst>
                <a:ext uri="{BEBA8EAE-BF5A-486C-A8C5-ECC9F3942E4B}">
                  <a14:imgProps xmlns:a14="http://schemas.microsoft.com/office/drawing/2010/main">
                    <a14:imgLayer r:embed="rId10"/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1192519" y="1554101"/>
              <a:ext cx="510007" cy="492520"/>
            </a:xfrm>
            <a:prstGeom prst="roundRect">
              <a:avLst>
                <a:gd name="adj" fmla="val 1050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6350" stA="10000" endPos="22000" dist="50800" dir="5400000" sy="-100000" algn="bl" rotWithShape="0"/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1530878" y="4865116"/>
            <a:ext cx="6082244" cy="523262"/>
            <a:chOff x="1424762" y="5337898"/>
            <a:chExt cx="6082244" cy="5232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756"/>
            <a:stretch/>
          </p:blipFill>
          <p:spPr>
            <a:xfrm>
              <a:off x="1424762" y="5375834"/>
              <a:ext cx="380523" cy="447391"/>
            </a:xfrm>
            <a:prstGeom prst="rect">
              <a:avLst/>
            </a:prstGeom>
          </p:spPr>
        </p:pic>
        <p:sp>
          <p:nvSpPr>
            <p:cNvPr id="35" name="Title 15"/>
            <p:cNvSpPr txBox="1">
              <a:spLocks/>
            </p:cNvSpPr>
            <p:nvPr/>
          </p:nvSpPr>
          <p:spPr>
            <a:xfrm>
              <a:off x="1786055" y="5337898"/>
              <a:ext cx="5720951" cy="5232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b="1" dirty="0"/>
                <a:t>Department of Computer Science and Software Engineering</a:t>
              </a:r>
            </a:p>
            <a:p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Concordia University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0" y="484165"/>
            <a:ext cx="3433902" cy="96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9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Clone filtering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8" y="1869026"/>
            <a:ext cx="8764223" cy="3658111"/>
          </a:xfrm>
        </p:spPr>
      </p:pic>
      <p:sp>
        <p:nvSpPr>
          <p:cNvPr id="6" name="Rectangle 5"/>
          <p:cNvSpPr/>
          <p:nvPr/>
        </p:nvSpPr>
        <p:spPr>
          <a:xfrm>
            <a:off x="263471" y="4827722"/>
            <a:ext cx="2913682" cy="6276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6426" y="2673459"/>
            <a:ext cx="2138767" cy="1782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10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0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Clone monitoring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8" y="1869026"/>
            <a:ext cx="8764223" cy="365811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11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12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2136" y="2767281"/>
            <a:ext cx="57997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Clone Pair Visualization</a:t>
            </a:r>
          </a:p>
          <a:p>
            <a:pPr algn="ctr"/>
            <a:r>
              <a:rPr lang="en-US" sz="4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features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12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74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7" y="1828800"/>
            <a:ext cx="533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3827" y="3139135"/>
            <a:ext cx="1099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b="1" dirty="0"/>
              <a:t>common</a:t>
            </a:r>
          </a:p>
          <a:p>
            <a:pPr algn="ctr"/>
            <a:endParaRPr lang="en-CA" sz="1200" b="1" dirty="0"/>
          </a:p>
          <a:p>
            <a:pPr algn="ctr"/>
            <a:r>
              <a:rPr lang="en-CA" sz="1200" b="1" dirty="0"/>
              <a:t>nesting trees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07" y="3347973"/>
            <a:ext cx="571625" cy="22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7" y="2438401"/>
            <a:ext cx="1749173" cy="178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16" y="2236214"/>
            <a:ext cx="1023845" cy="104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909" y="3603989"/>
            <a:ext cx="1023845" cy="104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39207" y="5068669"/>
            <a:ext cx="18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/>
              <a:t>Control Structure</a:t>
            </a:r>
          </a:p>
          <a:p>
            <a:pPr algn="ctr"/>
            <a:r>
              <a:rPr lang="en-CA" b="1" dirty="0"/>
              <a:t>Matching</a:t>
            </a:r>
            <a:endParaRPr lang="en-US" b="1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447" y="1911997"/>
            <a:ext cx="1252920" cy="136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447" y="3588397"/>
            <a:ext cx="1252920" cy="136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98309" y="5068669"/>
            <a:ext cx="1035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/>
              <a:t>PDG</a:t>
            </a:r>
          </a:p>
          <a:p>
            <a:pPr algn="ctr"/>
            <a:r>
              <a:rPr lang="en-CA" b="1" dirty="0"/>
              <a:t>Mapping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38736" y="3124200"/>
            <a:ext cx="971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b="1" dirty="0"/>
              <a:t>differences</a:t>
            </a:r>
          </a:p>
          <a:p>
            <a:pPr algn="ctr"/>
            <a:endParaRPr lang="en-CA" sz="1200" b="1" dirty="0"/>
          </a:p>
          <a:p>
            <a:pPr algn="ctr"/>
            <a:r>
              <a:rPr lang="en-CA" sz="1200" b="1" dirty="0"/>
              <a:t>unmapped</a:t>
            </a:r>
          </a:p>
          <a:p>
            <a:pPr algn="ctr"/>
            <a:r>
              <a:rPr lang="en-CA" sz="1200" b="1" dirty="0"/>
              <a:t>statements</a:t>
            </a:r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417" y="3333038"/>
            <a:ext cx="571625" cy="22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97" y="3059285"/>
            <a:ext cx="776140" cy="77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969947" y="5068669"/>
            <a:ext cx="1407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/>
              <a:t>Precondition</a:t>
            </a:r>
          </a:p>
          <a:p>
            <a:pPr algn="ctr"/>
            <a:r>
              <a:rPr lang="en-CA" b="1" dirty="0"/>
              <a:t>Examination</a:t>
            </a:r>
            <a:endParaRPr lang="en-US" b="1" dirty="0"/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80076"/>
            <a:ext cx="1749173" cy="189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13</a:t>
            </a:fld>
            <a:r>
              <a:rPr lang="en-US"/>
              <a:t>/20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902" y="857081"/>
            <a:ext cx="6983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Assessing the </a:t>
            </a:r>
            <a:r>
              <a:rPr lang="en-US" dirty="0" err="1"/>
              <a:t>Refactorability</a:t>
            </a:r>
            <a:r>
              <a:rPr lang="en-US" dirty="0"/>
              <a:t> of Software Clones, </a:t>
            </a:r>
            <a:r>
              <a:rPr lang="en-US" b="1" dirty="0"/>
              <a:t>IEEE TSE</a:t>
            </a:r>
            <a:r>
              <a:rPr lang="en-US" dirty="0"/>
              <a:t>, Nov. </a:t>
            </a:r>
            <a:r>
              <a:rPr lang="en-US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08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" y="999565"/>
            <a:ext cx="9087356" cy="5147266"/>
          </a:xfr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Clone pair visualization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2825" y="3237200"/>
            <a:ext cx="1884875" cy="1549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87381" y="3237200"/>
            <a:ext cx="1750019" cy="1549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1775" y="3994171"/>
            <a:ext cx="8073904" cy="4508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2693" y="3392182"/>
            <a:ext cx="5307107" cy="3121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2191" y="4889500"/>
            <a:ext cx="5198409" cy="157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14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3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" y="999565"/>
            <a:ext cx="9087356" cy="51472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Semantic tooltips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22" y="4610733"/>
            <a:ext cx="6008732" cy="17718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15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1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2" y="999565"/>
            <a:ext cx="9087356" cy="5147266"/>
          </a:xfr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Renamed variables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095750" y="5678129"/>
            <a:ext cx="1968500" cy="4687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16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2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1512" y="2767281"/>
            <a:ext cx="54409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Clone Pair Refactoring</a:t>
            </a:r>
          </a:p>
          <a:p>
            <a:pPr algn="ctr"/>
            <a:r>
              <a:rPr lang="en-US" sz="4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features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17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99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clone refactoring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39" y="1219200"/>
            <a:ext cx="9043261" cy="4957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Based on the </a:t>
            </a:r>
            <a:r>
              <a:rPr lang="en-US" sz="3600" b="1" dirty="0"/>
              <a:t>location</a:t>
            </a:r>
            <a:r>
              <a:rPr lang="en-US" dirty="0"/>
              <a:t> of the clones, the best refactoring </a:t>
            </a:r>
            <a:r>
              <a:rPr lang="en-US" sz="3600" b="1" dirty="0"/>
              <a:t>strategy</a:t>
            </a:r>
            <a:r>
              <a:rPr lang="en-US" dirty="0"/>
              <a:t> is automatically determined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Extract Method </a:t>
            </a:r>
            <a:r>
              <a:rPr lang="en-US" dirty="0"/>
              <a:t>(same file)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Pull Up Method </a:t>
            </a:r>
            <a:r>
              <a:rPr lang="en-US" dirty="0"/>
              <a:t>(common superclass)</a:t>
            </a:r>
          </a:p>
          <a:p>
            <a:pPr marL="730250" lvl="1" indent="-514350">
              <a:buFont typeface="+mj-lt"/>
              <a:buAutoNum type="alphaLcParenR"/>
            </a:pPr>
            <a:r>
              <a:rPr lang="en-US" dirty="0"/>
              <a:t>Template Method (clones call local methods)</a:t>
            </a:r>
          </a:p>
          <a:p>
            <a:pPr marL="730250" lvl="1" indent="-514350">
              <a:buFont typeface="+mj-lt"/>
              <a:buAutoNum type="alphaLcParenR"/>
            </a:pPr>
            <a:r>
              <a:rPr lang="en-US" dirty="0"/>
              <a:t>Extract Superclass (external common superclass)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Introduce Utility Method </a:t>
            </a:r>
            <a:r>
              <a:rPr lang="en-US" dirty="0"/>
              <a:t>(static clones)</a:t>
            </a:r>
          </a:p>
          <a:p>
            <a:pPr marL="7302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18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77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Refactoring Preview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19</a:t>
            </a:fld>
            <a:r>
              <a:rPr lang="en-US"/>
              <a:t>/20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4" y="943428"/>
            <a:ext cx="7876731" cy="528161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11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Clones are </a:t>
            </a:r>
            <a:r>
              <a:rPr lang="en-US" dirty="0">
                <a:solidFill>
                  <a:srgbClr val="C00000"/>
                </a:solidFill>
              </a:rPr>
              <a:t>harmful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61" y="2035277"/>
            <a:ext cx="9018639" cy="4141685"/>
          </a:xfrm>
        </p:spPr>
        <p:txBody>
          <a:bodyPr/>
          <a:lstStyle/>
          <a:p>
            <a:r>
              <a:rPr lang="en-US" sz="3600" b="1" dirty="0"/>
              <a:t>Error-prone</a:t>
            </a:r>
            <a:r>
              <a:rPr lang="en-US" dirty="0"/>
              <a:t> due to inconsistent updates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Juergens</a:t>
            </a:r>
            <a:r>
              <a:rPr lang="en-US" dirty="0"/>
              <a:t> et al. @ ICSE’09)</a:t>
            </a:r>
          </a:p>
          <a:p>
            <a:r>
              <a:rPr lang="en-US" sz="3600" b="1" dirty="0"/>
              <a:t>Increase</a:t>
            </a:r>
            <a:r>
              <a:rPr lang="en-US" dirty="0"/>
              <a:t> maintenance </a:t>
            </a:r>
            <a:r>
              <a:rPr lang="en-US" sz="3600" b="1" dirty="0"/>
              <a:t>effort</a:t>
            </a:r>
            <a:r>
              <a:rPr lang="en-US" dirty="0"/>
              <a:t> and </a:t>
            </a:r>
            <a:r>
              <a:rPr lang="en-US" sz="3600" b="1" dirty="0"/>
              <a:t>cost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(Lozano et al. @ ICSM’08)</a:t>
            </a:r>
          </a:p>
          <a:p>
            <a:r>
              <a:rPr lang="en-US" sz="3600" b="1" dirty="0"/>
              <a:t>Change-prone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Mondal</a:t>
            </a:r>
            <a:r>
              <a:rPr lang="en-US" dirty="0"/>
              <a:t> et al. @ ACM SAC’12)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58295"/>
            <a:ext cx="1027471" cy="102747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2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09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</a:t>
            </a:r>
            <a:r>
              <a:rPr lang="en-US" sz="3600" b="1" dirty="0"/>
              <a:t>multi-clone</a:t>
            </a:r>
            <a:r>
              <a:rPr lang="en-US" dirty="0"/>
              <a:t> refactoring (&gt;2 clones)</a:t>
            </a:r>
          </a:p>
          <a:p>
            <a:r>
              <a:rPr lang="en-US" dirty="0"/>
              <a:t>Explore </a:t>
            </a:r>
            <a:r>
              <a:rPr lang="en-US" sz="3600" b="1" dirty="0"/>
              <a:t>lambda</a:t>
            </a:r>
            <a:r>
              <a:rPr lang="en-US" dirty="0"/>
              <a:t> expressions</a:t>
            </a:r>
          </a:p>
          <a:p>
            <a:r>
              <a:rPr lang="en-US" dirty="0"/>
              <a:t>Automated refactoring engine </a:t>
            </a:r>
            <a:r>
              <a:rPr lang="en-US" sz="3600" b="1" dirty="0"/>
              <a:t>testing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20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92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83604" y="4572000"/>
            <a:ext cx="53767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000" dirty="0"/>
              <a:t>Visit our project at</a:t>
            </a:r>
          </a:p>
          <a:p>
            <a:pPr algn="ctr"/>
            <a:r>
              <a:rPr lang="en-CA" sz="4000" b="1" dirty="0"/>
              <a:t>http://jdeodorant.org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9" y="0"/>
            <a:ext cx="9181148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21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22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matches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99068"/>
            <a:ext cx="11099412" cy="2891336"/>
          </a:xfr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11"/>
          <a:stretch/>
        </p:blipFill>
        <p:spPr>
          <a:xfrm>
            <a:off x="81524" y="4356514"/>
            <a:ext cx="8980953" cy="17762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22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79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matches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079696"/>
            <a:ext cx="8788400" cy="2524580"/>
          </a:xfr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" y="3969693"/>
            <a:ext cx="9027143" cy="23902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23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4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Clones are </a:t>
            </a:r>
            <a:r>
              <a:rPr lang="en-US" dirty="0">
                <a:solidFill>
                  <a:srgbClr val="00B050"/>
                </a:solidFill>
              </a:rPr>
              <a:t>good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61" y="2034527"/>
            <a:ext cx="9018639" cy="4126937"/>
          </a:xfrm>
        </p:spPr>
        <p:txBody>
          <a:bodyPr/>
          <a:lstStyle/>
          <a:p>
            <a:r>
              <a:rPr lang="en-US" sz="3600" b="1" dirty="0"/>
              <a:t>Positive impact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dirty="0"/>
              <a:t>on maintainability</a:t>
            </a:r>
            <a:br>
              <a:rPr lang="en-US" dirty="0"/>
            </a:br>
            <a:r>
              <a:rPr lang="en-US" dirty="0"/>
              <a:t>(Kasper &amp; Godfrey @ EMSE’08)</a:t>
            </a:r>
          </a:p>
          <a:p>
            <a:r>
              <a:rPr lang="en-US" sz="3600" b="1" dirty="0"/>
              <a:t>Less buggy</a:t>
            </a:r>
            <a:br>
              <a:rPr lang="en-US" dirty="0"/>
            </a:br>
            <a:r>
              <a:rPr lang="en-US" sz="3600" b="1" dirty="0"/>
              <a:t>Less effort </a:t>
            </a:r>
            <a:r>
              <a:rPr lang="en-US" dirty="0"/>
              <a:t>to fix bugs</a:t>
            </a:r>
            <a:br>
              <a:rPr lang="en-US" dirty="0"/>
            </a:br>
            <a:r>
              <a:rPr lang="en-US" dirty="0"/>
              <a:t>(Rahman, Bird &amp; </a:t>
            </a:r>
            <a:r>
              <a:rPr lang="en-US" dirty="0" err="1"/>
              <a:t>Devanbu</a:t>
            </a:r>
            <a:r>
              <a:rPr lang="en-US" dirty="0"/>
              <a:t> @ EMSE’12)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66" y="73742"/>
            <a:ext cx="1798915" cy="151432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3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6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Clone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3274143"/>
            <a:ext cx="8788400" cy="13126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Clones that </a:t>
            </a:r>
            <a:r>
              <a:rPr lang="en-US" sz="3600" b="1" dirty="0"/>
              <a:t>change frequently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dirty="0"/>
              <a:t>&amp; are </a:t>
            </a:r>
            <a:r>
              <a:rPr lang="en-US" sz="3600" b="1" dirty="0"/>
              <a:t>buggy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dirty="0"/>
              <a:t>might</a:t>
            </a:r>
            <a:r>
              <a:rPr lang="en-US" sz="3600" dirty="0"/>
              <a:t> </a:t>
            </a:r>
            <a:r>
              <a:rPr lang="en-US" dirty="0"/>
              <a:t>need some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/>
              <a:t>refactoring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881" y="1231540"/>
            <a:ext cx="1027471" cy="1027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69" y="999068"/>
            <a:ext cx="1798915" cy="151432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2526070" y="2433484"/>
            <a:ext cx="317091" cy="66127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4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4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219200"/>
            <a:ext cx="8966200" cy="35310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Current </a:t>
            </a:r>
            <a:r>
              <a:rPr lang="en-US" sz="3600" b="1" dirty="0"/>
              <a:t>clone refactoring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dirty="0"/>
              <a:t>support is </a:t>
            </a:r>
            <a:r>
              <a:rPr lang="en-US" sz="3600" b="1" dirty="0"/>
              <a:t>poor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Tairas</a:t>
            </a:r>
            <a:r>
              <a:rPr lang="en-US" dirty="0"/>
              <a:t> &amp; Gray (IST’12) studied </a:t>
            </a:r>
            <a:r>
              <a:rPr lang="en-US" sz="3600" b="1" dirty="0"/>
              <a:t>1,200 Type-II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dirty="0"/>
              <a:t>clones detected in 9 open-source projects:</a:t>
            </a:r>
          </a:p>
          <a:p>
            <a:pPr marL="673100" lvl="1" indent="-457200"/>
            <a:r>
              <a:rPr lang="en-US" sz="3600" b="1" dirty="0"/>
              <a:t>10%</a:t>
            </a:r>
            <a:r>
              <a:rPr lang="en-US" dirty="0"/>
              <a:t> could be refactored by </a:t>
            </a:r>
            <a:r>
              <a:rPr lang="en-US" sz="3600" b="1" dirty="0"/>
              <a:t>Eclipse</a:t>
            </a:r>
          </a:p>
          <a:p>
            <a:pPr marL="673100" lvl="1" indent="-457200"/>
            <a:r>
              <a:rPr lang="en-US" sz="3600" b="1" dirty="0" err="1"/>
              <a:t>CeDAR</a:t>
            </a:r>
            <a:r>
              <a:rPr lang="en-US" dirty="0"/>
              <a:t> (IST’12) refactored </a:t>
            </a:r>
            <a:r>
              <a:rPr lang="en-US" sz="3600" b="1" dirty="0"/>
              <a:t>19%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483" y="1178456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3" y="5226238"/>
            <a:ext cx="9155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We need better clone refactoring tools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5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219200"/>
            <a:ext cx="8896458" cy="49577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Help developers: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dirty="0"/>
              <a:t>Explore</a:t>
            </a:r>
            <a:r>
              <a:rPr lang="en-US" dirty="0"/>
              <a:t> clone</a:t>
            </a:r>
            <a:r>
              <a:rPr lang="en-US" sz="3600" b="1" dirty="0"/>
              <a:t> groups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dirty="0"/>
              <a:t>and understand their </a:t>
            </a:r>
            <a:r>
              <a:rPr lang="en-US" sz="3600" b="1" dirty="0"/>
              <a:t>relations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/>
              <a:t>Inspect</a:t>
            </a:r>
            <a:r>
              <a:rPr lang="en-US" dirty="0"/>
              <a:t> and understand the </a:t>
            </a:r>
            <a:r>
              <a:rPr lang="en-US" sz="3600" b="1" dirty="0"/>
              <a:t>differences</a:t>
            </a:r>
            <a:r>
              <a:rPr lang="en-US" dirty="0"/>
              <a:t> between clones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/>
              <a:t>Refactor safely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dirty="0"/>
              <a:t>the clones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6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41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3970" y="2767281"/>
            <a:ext cx="59760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Clone Group Exploration</a:t>
            </a:r>
          </a:p>
          <a:p>
            <a:pPr algn="ctr"/>
            <a:r>
              <a:rPr lang="en-US" sz="40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features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7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5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Clone import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8</a:t>
            </a:fld>
            <a:r>
              <a:rPr lang="en-US"/>
              <a:t>/20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23" y="2045240"/>
            <a:ext cx="4867954" cy="3629532"/>
          </a:xfrm>
        </p:spPr>
      </p:pic>
    </p:spTree>
    <p:extLst>
      <p:ext uri="{BB962C8B-B14F-4D97-AF65-F5344CB8AC3E}">
        <p14:creationId xmlns:p14="http://schemas.microsoft.com/office/powerpoint/2010/main" val="389396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Subclone</a:t>
            </a:r>
            <a:r>
              <a:rPr lang="en-US" dirty="0"/>
              <a:t> information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8" y="1869026"/>
            <a:ext cx="8764223" cy="3658111"/>
          </a:xfrm>
        </p:spPr>
      </p:pic>
      <p:sp>
        <p:nvSpPr>
          <p:cNvPr id="12" name="Rectangle 11"/>
          <p:cNvSpPr/>
          <p:nvPr/>
        </p:nvSpPr>
        <p:spPr>
          <a:xfrm>
            <a:off x="7338447" y="2967925"/>
            <a:ext cx="1464590" cy="2634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5F24-BC6B-4446-B256-EFAA52B98017}" type="slidenum">
              <a:rPr lang="en-US" smtClean="0"/>
              <a:pPr/>
              <a:t>9</a:t>
            </a:fld>
            <a:r>
              <a:rPr lang="en-US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8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1758</TotalTime>
  <Words>419</Words>
  <Application>Microsoft Office PowerPoint</Application>
  <PresentationFormat>On-screen Show (4:3)</PresentationFormat>
  <Paragraphs>114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</vt:lpstr>
      <vt:lpstr>Office Theme</vt:lpstr>
      <vt:lpstr>: Clone Refactoring</vt:lpstr>
      <vt:lpstr>Clones are harmful</vt:lpstr>
      <vt:lpstr>Clones are good</vt:lpstr>
      <vt:lpstr>Clone management</vt:lpstr>
      <vt:lpstr>Motivation</vt:lpstr>
      <vt:lpstr>Our goal</vt:lpstr>
      <vt:lpstr>PowerPoint Presentation</vt:lpstr>
      <vt:lpstr>Clone import</vt:lpstr>
      <vt:lpstr>Subclone information</vt:lpstr>
      <vt:lpstr>Clone filtering</vt:lpstr>
      <vt:lpstr>Clone monitoring</vt:lpstr>
      <vt:lpstr>PowerPoint Presentation</vt:lpstr>
      <vt:lpstr>Our approach</vt:lpstr>
      <vt:lpstr>Clone pair visualization</vt:lpstr>
      <vt:lpstr>Semantic tooltips</vt:lpstr>
      <vt:lpstr>Renamed variables</vt:lpstr>
      <vt:lpstr>PowerPoint Presentation</vt:lpstr>
      <vt:lpstr>Automatic clone refactoring</vt:lpstr>
      <vt:lpstr>Refactoring Preview</vt:lpstr>
      <vt:lpstr>Future work</vt:lpstr>
      <vt:lpstr>PowerPoint Presentation</vt:lpstr>
      <vt:lpstr>Advanced matches</vt:lpstr>
      <vt:lpstr>Advanced matches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tsantalis</dc:creator>
  <cp:lastModifiedBy>tsantalis</cp:lastModifiedBy>
  <cp:revision>220</cp:revision>
  <dcterms:created xsi:type="dcterms:W3CDTF">2016-04-30T11:04:34Z</dcterms:created>
  <dcterms:modified xsi:type="dcterms:W3CDTF">2016-05-19T04:35:53Z</dcterms:modified>
</cp:coreProperties>
</file>