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263" r:id="rId2"/>
    <p:sldId id="264" r:id="rId3"/>
    <p:sldId id="283" r:id="rId4"/>
    <p:sldId id="284" r:id="rId5"/>
    <p:sldId id="285" r:id="rId6"/>
    <p:sldId id="266" r:id="rId7"/>
    <p:sldId id="287" r:id="rId8"/>
    <p:sldId id="286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8"/>
    <a:srgbClr val="E6E6E6"/>
    <a:srgbClr val="FFD5D5"/>
    <a:srgbClr val="BFC0BE"/>
    <a:srgbClr val="223E6D"/>
    <a:srgbClr val="233E6D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10"/>
    <p:restoredTop sz="94674"/>
  </p:normalViewPr>
  <p:slideViewPr>
    <p:cSldViewPr snapToGrid="0" snapToObjects="1">
      <p:cViewPr varScale="1">
        <p:scale>
          <a:sx n="72" d="100"/>
          <a:sy n="72" d="100"/>
        </p:scale>
        <p:origin x="1380" y="72"/>
      </p:cViewPr>
      <p:guideLst>
        <p:guide orient="horz" pos="4315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7A838-B040-4965-9646-4656A2B4AD22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E2A6B-45DA-42F1-A87F-66B2542E5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59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68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AFDE5-116B-4F70-83C4-A233984B2E95}" type="datetime1">
              <a:rPr lang="en-US" smtClean="0"/>
              <a:t>5/28/2017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40BD-3997-BB4A-9AE7-14AF3A7E89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5F9C7-B4A9-4C87-B52F-B7636D141328}" type="datetime1">
              <a:rPr lang="en-US" smtClean="0"/>
              <a:t>5/28/2017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40BD-3997-BB4A-9AE7-14AF3A7E89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38A-E96A-4A38-A529-79A571193314}" type="datetime1">
              <a:rPr lang="en-US" smtClean="0"/>
              <a:t>5/28/2017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40BD-3997-BB4A-9AE7-14AF3A7E89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4D979-3ACB-49EF-B17A-A26A9F81906F}" type="datetime1">
              <a:rPr lang="en-US" smtClean="0"/>
              <a:t>5/28/2017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40BD-3997-BB4A-9AE7-14AF3A7E89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82DC-FB9C-4278-AF72-8B07C7FCDA97}" type="datetime1">
              <a:rPr lang="en-US" smtClean="0"/>
              <a:t>5/28/2017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40BD-3997-BB4A-9AE7-14AF3A7E89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FB065-7D52-4736-B467-95619B643240}" type="datetime1">
              <a:rPr lang="en-US" smtClean="0"/>
              <a:t>5/28/2017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40BD-3997-BB4A-9AE7-14AF3A7E89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19F8-4C8E-405F-96F4-98755D206509}" type="datetime1">
              <a:rPr lang="en-US" smtClean="0"/>
              <a:t>5/28/2017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40BD-3997-BB4A-9AE7-14AF3A7E89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6896-56D9-4815-B6E4-4731E4CD0E3F}" type="datetime1">
              <a:rPr lang="en-US" smtClean="0"/>
              <a:t>5/28/2017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40BD-3997-BB4A-9AE7-14AF3A7E89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942B-8DFE-4E4A-AB05-CC087891FB24}" type="datetime1">
              <a:rPr lang="en-US" smtClean="0"/>
              <a:t>5/28/2017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40BD-3997-BB4A-9AE7-14AF3A7E89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AACA-D52A-4C1F-B76A-D098E3EAE967}" type="datetime1">
              <a:rPr lang="en-US" smtClean="0"/>
              <a:t>5/28/2017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40BD-3997-BB4A-9AE7-14AF3A7E89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5C6D7-1C94-46D0-BF7A-1A4099D8CD5B}" type="datetime1">
              <a:rPr lang="en-US" smtClean="0"/>
              <a:t>5/28/2017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40BD-3997-BB4A-9AE7-14AF3A7E89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59671-DDC9-4F31-8CF8-04F060BBA500}" type="datetime1">
              <a:rPr lang="en-US" smtClean="0"/>
              <a:t>5/28/2017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A40BD-3997-BB4A-9AE7-14AF3A7E8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234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5997"/>
            <a:ext cx="9144000" cy="1334821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latin typeface="Candara" panose="020E0502030303020204" pitchFamily="34" charset="0"/>
              </a:rPr>
              <a:t>Clone Refactoring with</a:t>
            </a:r>
            <a:br>
              <a:rPr lang="en-US" sz="4800" b="1" dirty="0">
                <a:latin typeface="Candara" panose="020E0502030303020204" pitchFamily="34" charset="0"/>
              </a:rPr>
            </a:br>
            <a:r>
              <a:rPr lang="en-US" sz="4800" b="1" dirty="0">
                <a:latin typeface="Candara" panose="020E0502030303020204" pitchFamily="34" charset="0"/>
              </a:rPr>
              <a:t>Lambda Expressions</a:t>
            </a:r>
            <a:endParaRPr lang="en-CA" sz="5400" dirty="0">
              <a:latin typeface="Candara" panose="020E0502030303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574" y="4182754"/>
            <a:ext cx="8679425" cy="451839"/>
          </a:xfrm>
        </p:spPr>
        <p:txBody>
          <a:bodyPr>
            <a:normAutofit/>
          </a:bodyPr>
          <a:lstStyle/>
          <a:p>
            <a:r>
              <a:rPr lang="en-CA" dirty="0">
                <a:latin typeface="Candara" panose="020E0502030303020204" pitchFamily="34" charset="0"/>
              </a:rPr>
              <a:t>Nikolaos Tsantalis         </a:t>
            </a:r>
            <a:r>
              <a:rPr lang="en-CA" dirty="0" err="1">
                <a:latin typeface="Candara" panose="020E0502030303020204" pitchFamily="34" charset="0"/>
              </a:rPr>
              <a:t>Davood</a:t>
            </a:r>
            <a:r>
              <a:rPr lang="en-CA" dirty="0">
                <a:latin typeface="Candara" panose="020E0502030303020204" pitchFamily="34" charset="0"/>
              </a:rPr>
              <a:t> </a:t>
            </a:r>
            <a:r>
              <a:rPr lang="en-CA" dirty="0" err="1">
                <a:latin typeface="Candara" panose="020E0502030303020204" pitchFamily="34" charset="0"/>
              </a:rPr>
              <a:t>Mazinanian</a:t>
            </a:r>
            <a:r>
              <a:rPr lang="en-CA" dirty="0">
                <a:latin typeface="Candara" panose="020E0502030303020204" pitchFamily="34" charset="0"/>
              </a:rPr>
              <a:t>           </a:t>
            </a:r>
            <a:r>
              <a:rPr lang="en-CA" dirty="0" err="1">
                <a:latin typeface="Candara" panose="020E0502030303020204" pitchFamily="34" charset="0"/>
              </a:rPr>
              <a:t>Shahriar</a:t>
            </a:r>
            <a:r>
              <a:rPr lang="en-CA" dirty="0">
                <a:latin typeface="Candara" panose="020E0502030303020204" pitchFamily="34" charset="0"/>
              </a:rPr>
              <a:t> </a:t>
            </a:r>
            <a:r>
              <a:rPr lang="en-CA" dirty="0" err="1">
                <a:latin typeface="Candara" panose="020E0502030303020204" pitchFamily="34" charset="0"/>
              </a:rPr>
              <a:t>Rostami</a:t>
            </a:r>
            <a:endParaRPr lang="en-CA" dirty="0">
              <a:solidFill>
                <a:schemeClr val="bg1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1026" name="Picture 2" descr="https://users.encs.concordia.ca/~nikolaos/images/profil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79"/>
          <a:stretch/>
        </p:blipFill>
        <p:spPr bwMode="auto">
          <a:xfrm>
            <a:off x="139636" y="4157604"/>
            <a:ext cx="483042" cy="50213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174" y="4969023"/>
            <a:ext cx="2825652" cy="6712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64915" y="6287665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May 24, 2017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40BD-3997-BB4A-9AE7-14AF3A7E89A9}" type="slidenum">
              <a:rPr lang="en-US" smtClean="0"/>
              <a:t>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494" y="4160989"/>
            <a:ext cx="483042" cy="495368"/>
          </a:xfrm>
          <a:prstGeom prst="ellipse">
            <a:avLst/>
          </a:prstGeom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39" b="20891"/>
          <a:stretch/>
        </p:blipFill>
        <p:spPr>
          <a:xfrm>
            <a:off x="6211930" y="4165966"/>
            <a:ext cx="503407" cy="493776"/>
          </a:xfrm>
          <a:prstGeom prst="ellipse">
            <a:avLst/>
          </a:prstGeom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3623" y="133278"/>
            <a:ext cx="2316754" cy="202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569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35130" y="1552715"/>
            <a:ext cx="4608870" cy="532453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public </a:t>
            </a:r>
            <a:r>
              <a:rPr lang="en-US" sz="1000" dirty="0" err="1">
                <a:solidFill>
                  <a:srgbClr val="810081"/>
                </a:solidFill>
                <a:latin typeface="Consolas" panose="020B0609020204030204" pitchFamily="49" charset="0"/>
              </a:rPr>
              <a:t>int</a:t>
            </a:r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read() </a:t>
            </a:r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throws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IOException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 if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(!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getInitialized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()) {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initialize();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setInitialized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true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</a:p>
          <a:p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 </a:t>
            </a:r>
            <a:r>
              <a:rPr lang="en-US" sz="1000" dirty="0" err="1">
                <a:solidFill>
                  <a:srgbClr val="810081"/>
                </a:solidFill>
                <a:latin typeface="Consolas" panose="020B0609020204030204" pitchFamily="49" charset="0"/>
              </a:rPr>
              <a:t>int</a:t>
            </a:r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6A3E3E"/>
                </a:solidFill>
                <a:latin typeface="Consolas" panose="020B0609020204030204" pitchFamily="49" charset="0"/>
              </a:rPr>
              <a:t>ch</a:t>
            </a:r>
            <a:r>
              <a:rPr lang="en-US" sz="1000" dirty="0">
                <a:solidFill>
                  <a:srgbClr val="6A3E3E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= -1;</a:t>
            </a:r>
          </a:p>
          <a:p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 if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line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!= </a:t>
            </a:r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null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000" dirty="0">
                <a:solidFill>
                  <a:srgbClr val="6A3E3E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 err="1">
                <a:solidFill>
                  <a:srgbClr val="6A3E3E"/>
                </a:solidFill>
                <a:latin typeface="Consolas" panose="020B0609020204030204" pitchFamily="49" charset="0"/>
              </a:rPr>
              <a:t>ch</a:t>
            </a:r>
            <a:r>
              <a:rPr lang="en-US" sz="1000" dirty="0">
                <a:solidFill>
                  <a:srgbClr val="6A3E3E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line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.charAt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(0);</a:t>
            </a:r>
          </a:p>
          <a:p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   if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line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.length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() == 1) {</a:t>
            </a:r>
          </a:p>
          <a:p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      line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null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} </a:t>
            </a:r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else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      line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line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.substring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(1);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} </a:t>
            </a:r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else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   final </a:t>
            </a:r>
            <a:r>
              <a:rPr lang="en-US" sz="1000" dirty="0" err="1">
                <a:solidFill>
                  <a:srgbClr val="810081"/>
                </a:solidFill>
                <a:latin typeface="Consolas" panose="020B0609020204030204" pitchFamily="49" charset="0"/>
              </a:rPr>
              <a:t>int</a:t>
            </a:r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6A3E3E"/>
                </a:solidFill>
                <a:latin typeface="Consolas" panose="020B0609020204030204" pitchFamily="49" charset="0"/>
              </a:rPr>
              <a:t>size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regexps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.size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   for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line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readLine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();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line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!= </a:t>
            </a:r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null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line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readLine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()) {</a:t>
            </a:r>
          </a:p>
          <a:p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     </a:t>
            </a:r>
            <a:r>
              <a:rPr lang="en-US" sz="1000" dirty="0" err="1">
                <a:solidFill>
                  <a:srgbClr val="810081"/>
                </a:solidFill>
                <a:latin typeface="Consolas" panose="020B0609020204030204" pitchFamily="49" charset="0"/>
              </a:rPr>
              <a:t>boolean</a:t>
            </a:r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6A3E3E"/>
                </a:solidFill>
                <a:latin typeface="Consolas" panose="020B0609020204030204" pitchFamily="49" charset="0"/>
              </a:rPr>
              <a:t>matches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true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     for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 err="1">
                <a:solidFill>
                  <a:srgbClr val="810081"/>
                </a:solidFill>
                <a:latin typeface="Consolas" panose="020B0609020204030204" pitchFamily="49" charset="0"/>
              </a:rPr>
              <a:t>int</a:t>
            </a:r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en-US" sz="1000" dirty="0">
                <a:solidFill>
                  <a:srgbClr val="6A3E3E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= 0; </a:t>
            </a:r>
            <a:r>
              <a:rPr lang="en-US" sz="1000" dirty="0">
                <a:solidFill>
                  <a:srgbClr val="6A3E3E"/>
                </a:solidFill>
                <a:latin typeface="Consolas" panose="020B0609020204030204" pitchFamily="49" charset="0"/>
              </a:rPr>
              <a:t>matches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&amp;&amp; </a:t>
            </a:r>
            <a:r>
              <a:rPr lang="en-US" sz="1000" dirty="0" err="1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000" dirty="0">
                <a:solidFill>
                  <a:srgbClr val="6A3E3E"/>
                </a:solidFill>
                <a:latin typeface="Consolas" panose="020B0609020204030204" pitchFamily="49" charset="0"/>
              </a:rPr>
              <a:t>size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000" dirty="0" err="1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r>
              <a:rPr lang="en-US" sz="1000" dirty="0">
                <a:solidFill>
                  <a:srgbClr val="6A3E3E"/>
                </a:solidFill>
                <a:latin typeface="Consolas" panose="020B0609020204030204" pitchFamily="49" charset="0"/>
              </a:rPr>
              <a:t>        </a:t>
            </a:r>
          </a:p>
          <a:p>
            <a:endParaRPr lang="en-US" sz="1000" dirty="0">
              <a:solidFill>
                <a:srgbClr val="6A3E3E"/>
              </a:solidFill>
              <a:latin typeface="Consolas" panose="020B0609020204030204" pitchFamily="49" charset="0"/>
            </a:endParaRPr>
          </a:p>
          <a:p>
            <a:endParaRPr lang="en-US" sz="1000" dirty="0">
              <a:solidFill>
                <a:srgbClr val="6A3E3E"/>
              </a:solidFill>
              <a:latin typeface="Consolas" panose="020B0609020204030204" pitchFamily="49" charset="0"/>
            </a:endParaRPr>
          </a:p>
          <a:p>
            <a:endParaRPr lang="en-US" sz="1000" dirty="0">
              <a:solidFill>
                <a:srgbClr val="6A3E3E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6A3E3E"/>
                </a:solidFill>
                <a:latin typeface="Consolas" panose="020B0609020204030204" pitchFamily="49" charset="0"/>
              </a:rPr>
              <a:t>        matches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000" dirty="0" err="1">
                <a:solidFill>
                  <a:srgbClr val="6A3E3E"/>
                </a:solidFill>
                <a:latin typeface="Consolas" panose="020B0609020204030204" pitchFamily="49" charset="0"/>
              </a:rPr>
              <a:t>re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.matches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line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}</a:t>
            </a:r>
          </a:p>
          <a:p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     if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>
                <a:solidFill>
                  <a:srgbClr val="6A3E3E"/>
                </a:solidFill>
                <a:latin typeface="Consolas" panose="020B0609020204030204" pitchFamily="49" charset="0"/>
              </a:rPr>
              <a:t>matches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^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isNegated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()) {</a:t>
            </a:r>
          </a:p>
          <a:p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       break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}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   if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line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!= </a:t>
            </a:r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null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     return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read();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</a:p>
          <a:p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 return </a:t>
            </a:r>
            <a:r>
              <a:rPr lang="en-US" sz="1000" dirty="0" err="1">
                <a:solidFill>
                  <a:srgbClr val="6A3E3E"/>
                </a:solidFill>
                <a:latin typeface="Consolas" panose="020B0609020204030204" pitchFamily="49" charset="0"/>
              </a:rPr>
              <a:t>ch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000" dirty="0"/>
          </a:p>
        </p:txBody>
      </p:sp>
      <p:sp>
        <p:nvSpPr>
          <p:cNvPr id="5" name="Rectangle 4"/>
          <p:cNvSpPr/>
          <p:nvPr/>
        </p:nvSpPr>
        <p:spPr>
          <a:xfrm>
            <a:off x="0" y="1552715"/>
            <a:ext cx="4535130" cy="53245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public </a:t>
            </a:r>
            <a:r>
              <a:rPr lang="en-US" sz="1000" dirty="0" err="1">
                <a:solidFill>
                  <a:srgbClr val="810081"/>
                </a:solidFill>
                <a:latin typeface="Consolas" panose="020B0609020204030204" pitchFamily="49" charset="0"/>
              </a:rPr>
              <a:t>int</a:t>
            </a:r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read() </a:t>
            </a:r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throws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IOException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 if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(!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getInitialized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()) {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initialize();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setInitialized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true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</a:p>
          <a:p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 </a:t>
            </a:r>
            <a:r>
              <a:rPr lang="en-US" sz="1000" dirty="0" err="1">
                <a:solidFill>
                  <a:srgbClr val="810081"/>
                </a:solidFill>
                <a:latin typeface="Consolas" panose="020B0609020204030204" pitchFamily="49" charset="0"/>
              </a:rPr>
              <a:t>int</a:t>
            </a:r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6A3E3E"/>
                </a:solidFill>
                <a:latin typeface="Consolas" panose="020B0609020204030204" pitchFamily="49" charset="0"/>
              </a:rPr>
              <a:t>ch</a:t>
            </a:r>
            <a:r>
              <a:rPr lang="en-US" sz="1000" dirty="0">
                <a:solidFill>
                  <a:srgbClr val="6A3E3E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= -1;</a:t>
            </a:r>
          </a:p>
          <a:p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 if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line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!= </a:t>
            </a:r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null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000" dirty="0">
                <a:solidFill>
                  <a:srgbClr val="6A3E3E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 err="1">
                <a:solidFill>
                  <a:srgbClr val="6A3E3E"/>
                </a:solidFill>
                <a:latin typeface="Consolas" panose="020B0609020204030204" pitchFamily="49" charset="0"/>
              </a:rPr>
              <a:t>ch</a:t>
            </a:r>
            <a:r>
              <a:rPr lang="en-US" sz="1000" dirty="0">
                <a:solidFill>
                  <a:srgbClr val="6A3E3E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line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.charAt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(0);</a:t>
            </a:r>
          </a:p>
          <a:p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   if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line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.length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() == 1) {</a:t>
            </a:r>
          </a:p>
          <a:p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      line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null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} </a:t>
            </a:r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else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      line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line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.substring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(1);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} </a:t>
            </a:r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else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   final </a:t>
            </a:r>
            <a:r>
              <a:rPr lang="en-US" sz="1000" dirty="0" err="1">
                <a:solidFill>
                  <a:srgbClr val="810081"/>
                </a:solidFill>
                <a:latin typeface="Consolas" panose="020B0609020204030204" pitchFamily="49" charset="0"/>
              </a:rPr>
              <a:t>int</a:t>
            </a:r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6A3E3E"/>
                </a:solidFill>
                <a:latin typeface="Consolas" panose="020B0609020204030204" pitchFamily="49" charset="0"/>
              </a:rPr>
              <a:t>size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contains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.size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   for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line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readLine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();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line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!= </a:t>
            </a:r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null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line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readLine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()) {</a:t>
            </a:r>
          </a:p>
          <a:p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     </a:t>
            </a:r>
            <a:r>
              <a:rPr lang="en-US" sz="1000" dirty="0" err="1">
                <a:solidFill>
                  <a:srgbClr val="810081"/>
                </a:solidFill>
                <a:latin typeface="Consolas" panose="020B0609020204030204" pitchFamily="49" charset="0"/>
              </a:rPr>
              <a:t>boolean</a:t>
            </a:r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6A3E3E"/>
                </a:solidFill>
                <a:latin typeface="Consolas" panose="020B0609020204030204" pitchFamily="49" charset="0"/>
              </a:rPr>
              <a:t>matches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true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     for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 err="1">
                <a:solidFill>
                  <a:srgbClr val="810081"/>
                </a:solidFill>
                <a:latin typeface="Consolas" panose="020B0609020204030204" pitchFamily="49" charset="0"/>
              </a:rPr>
              <a:t>int</a:t>
            </a:r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en-US" sz="1000" dirty="0">
                <a:solidFill>
                  <a:srgbClr val="6A3E3E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= 0; </a:t>
            </a:r>
            <a:r>
              <a:rPr lang="en-US" sz="1000" dirty="0">
                <a:solidFill>
                  <a:srgbClr val="6A3E3E"/>
                </a:solidFill>
                <a:latin typeface="Consolas" panose="020B0609020204030204" pitchFamily="49" charset="0"/>
              </a:rPr>
              <a:t>matches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&amp;&amp; </a:t>
            </a:r>
            <a:r>
              <a:rPr lang="en-US" sz="1000" dirty="0" err="1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000" dirty="0">
                <a:solidFill>
                  <a:srgbClr val="6A3E3E"/>
                </a:solidFill>
                <a:latin typeface="Consolas" panose="020B0609020204030204" pitchFamily="49" charset="0"/>
              </a:rPr>
              <a:t>size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000" dirty="0" err="1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</a:p>
          <a:p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6A3E3E"/>
                </a:solidFill>
                <a:latin typeface="Consolas" panose="020B0609020204030204" pitchFamily="49" charset="0"/>
              </a:rPr>
              <a:t>        matches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line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.indexOf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 err="1">
                <a:solidFill>
                  <a:srgbClr val="6A3E3E"/>
                </a:solidFill>
                <a:latin typeface="Consolas" panose="020B0609020204030204" pitchFamily="49" charset="0"/>
              </a:rPr>
              <a:t>containsStr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)&gt;=0;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}</a:t>
            </a:r>
          </a:p>
          <a:p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     if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>
                <a:solidFill>
                  <a:srgbClr val="6A3E3E"/>
                </a:solidFill>
                <a:latin typeface="Consolas" panose="020B0609020204030204" pitchFamily="49" charset="0"/>
              </a:rPr>
              <a:t>matches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^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isNegated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()) {</a:t>
            </a:r>
          </a:p>
          <a:p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       break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}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   if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line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!= </a:t>
            </a:r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null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     return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read();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</a:p>
          <a:p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 return </a:t>
            </a:r>
            <a:r>
              <a:rPr lang="en-US" sz="1000" dirty="0" err="1">
                <a:solidFill>
                  <a:srgbClr val="6A3E3E"/>
                </a:solidFill>
                <a:latin typeface="Consolas" panose="020B0609020204030204" pitchFamily="49" charset="0"/>
              </a:rPr>
              <a:t>ch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40BD-3997-BB4A-9AE7-14AF3A7E89A9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59677" y="4474395"/>
            <a:ext cx="3799490" cy="246221"/>
          </a:xfrm>
          <a:prstGeom prst="rect">
            <a:avLst/>
          </a:prstGeom>
          <a:solidFill>
            <a:srgbClr val="FFD5D5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String </a:t>
            </a:r>
            <a:r>
              <a:rPr lang="en-US" sz="1000" dirty="0" err="1">
                <a:solidFill>
                  <a:srgbClr val="6A3E3E"/>
                </a:solidFill>
                <a:latin typeface="Consolas" panose="020B0609020204030204" pitchFamily="49" charset="0"/>
              </a:rPr>
              <a:t>containsStr</a:t>
            </a:r>
            <a:r>
              <a:rPr lang="en-US" sz="1000" dirty="0">
                <a:solidFill>
                  <a:srgbClr val="6A3E3E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= (String)</a:t>
            </a:r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contains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.elementAt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 err="1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5094807" y="4352247"/>
            <a:ext cx="3799490" cy="553998"/>
          </a:xfrm>
          <a:prstGeom prst="rect">
            <a:avLst/>
          </a:prstGeom>
          <a:solidFill>
            <a:srgbClr val="FFD5D5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RegularExpression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6A3E3E"/>
                </a:solidFill>
                <a:latin typeface="Consolas" panose="020B0609020204030204" pitchFamily="49" charset="0"/>
              </a:rPr>
              <a:t>regexp</a:t>
            </a:r>
            <a:r>
              <a:rPr lang="en-US" sz="1000" dirty="0">
                <a:solidFill>
                  <a:srgbClr val="6A3E3E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(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RegularExpression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regexps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.elementAt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 err="1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nl-NL" sz="1000" dirty="0">
                <a:solidFill>
                  <a:srgbClr val="000000"/>
                </a:solidFill>
                <a:latin typeface="Consolas" panose="020B0609020204030204" pitchFamily="49" charset="0"/>
              </a:rPr>
              <a:t>Regexp </a:t>
            </a:r>
            <a:r>
              <a:rPr lang="nl-NL" sz="1000" dirty="0">
                <a:solidFill>
                  <a:srgbClr val="6A3E3E"/>
                </a:solidFill>
                <a:latin typeface="Consolas" panose="020B0609020204030204" pitchFamily="49" charset="0"/>
              </a:rPr>
              <a:t>re </a:t>
            </a:r>
            <a:r>
              <a:rPr lang="nl-NL" sz="10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nl-NL" sz="1000" dirty="0">
                <a:solidFill>
                  <a:srgbClr val="6A3E3E"/>
                </a:solidFill>
                <a:latin typeface="Consolas" panose="020B0609020204030204" pitchFamily="49" charset="0"/>
              </a:rPr>
              <a:t>regexp</a:t>
            </a:r>
            <a:r>
              <a:rPr lang="nl-NL" sz="1000" dirty="0">
                <a:solidFill>
                  <a:srgbClr val="000000"/>
                </a:solidFill>
                <a:latin typeface="Consolas" panose="020B0609020204030204" pitchFamily="49" charset="0"/>
              </a:rPr>
              <a:t>.getRegexp(getProject());</a:t>
            </a:r>
            <a:endParaRPr lang="en-US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364342" y="471621"/>
            <a:ext cx="1617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Input:</a:t>
            </a:r>
            <a:r>
              <a:rPr lang="en-US" dirty="0"/>
              <a:t> </a:t>
            </a:r>
            <a:r>
              <a:rPr lang="en-US" dirty="0" err="1">
                <a:solidFill>
                  <a:srgbClr val="810081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810081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909445" y="471620"/>
            <a:ext cx="1617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Input:</a:t>
            </a:r>
            <a:r>
              <a:rPr lang="en-US" dirty="0"/>
              <a:t> </a:t>
            </a:r>
            <a:r>
              <a:rPr lang="en-US" dirty="0" err="1">
                <a:solidFill>
                  <a:srgbClr val="810081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810081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64341" y="991724"/>
            <a:ext cx="3619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Output:</a:t>
            </a:r>
            <a:r>
              <a:rPr lang="en-US" dirty="0"/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String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containsStr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909445" y="986851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Output:</a:t>
            </a:r>
            <a:r>
              <a:rPr lang="en-US" dirty="0"/>
              <a:t> </a:t>
            </a:r>
            <a:r>
              <a:rPr lang="nl-NL" dirty="0">
                <a:solidFill>
                  <a:srgbClr val="000000"/>
                </a:solidFill>
                <a:latin typeface="Consolas" panose="020B0609020204030204" pitchFamily="49" charset="0"/>
              </a:rPr>
              <a:t>Regexp </a:t>
            </a:r>
            <a:r>
              <a:rPr lang="nl-NL" dirty="0">
                <a:solidFill>
                  <a:srgbClr val="6A3E3E"/>
                </a:solidFill>
                <a:latin typeface="Consolas" panose="020B0609020204030204" pitchFamily="49" charset="0"/>
              </a:rPr>
              <a:t>re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47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35130" y="1552715"/>
            <a:ext cx="4608870" cy="532453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public </a:t>
            </a:r>
            <a:r>
              <a:rPr lang="en-US" sz="1000" dirty="0" err="1">
                <a:solidFill>
                  <a:srgbClr val="810081"/>
                </a:solidFill>
                <a:latin typeface="Consolas" panose="020B0609020204030204" pitchFamily="49" charset="0"/>
              </a:rPr>
              <a:t>int</a:t>
            </a:r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read() </a:t>
            </a:r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throws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IOException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 if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(!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getInitialized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()) {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initialize();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setInitialized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true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</a:p>
          <a:p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 </a:t>
            </a:r>
            <a:r>
              <a:rPr lang="en-US" sz="1000" dirty="0" err="1">
                <a:solidFill>
                  <a:srgbClr val="810081"/>
                </a:solidFill>
                <a:latin typeface="Consolas" panose="020B0609020204030204" pitchFamily="49" charset="0"/>
              </a:rPr>
              <a:t>int</a:t>
            </a:r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6A3E3E"/>
                </a:solidFill>
                <a:latin typeface="Consolas" panose="020B0609020204030204" pitchFamily="49" charset="0"/>
              </a:rPr>
              <a:t>ch</a:t>
            </a:r>
            <a:r>
              <a:rPr lang="en-US" sz="1000" dirty="0">
                <a:solidFill>
                  <a:srgbClr val="6A3E3E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= -1;</a:t>
            </a:r>
          </a:p>
          <a:p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 if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line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!= </a:t>
            </a:r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null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000" dirty="0">
                <a:solidFill>
                  <a:srgbClr val="6A3E3E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 err="1">
                <a:solidFill>
                  <a:srgbClr val="6A3E3E"/>
                </a:solidFill>
                <a:latin typeface="Consolas" panose="020B0609020204030204" pitchFamily="49" charset="0"/>
              </a:rPr>
              <a:t>ch</a:t>
            </a:r>
            <a:r>
              <a:rPr lang="en-US" sz="1000" dirty="0">
                <a:solidFill>
                  <a:srgbClr val="6A3E3E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line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.charAt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(0);</a:t>
            </a:r>
          </a:p>
          <a:p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   if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line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.length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() == 1) {</a:t>
            </a:r>
          </a:p>
          <a:p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      line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null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} </a:t>
            </a:r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else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      line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line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.substring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(1);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} </a:t>
            </a:r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else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   final </a:t>
            </a:r>
            <a:r>
              <a:rPr lang="en-US" sz="1000" dirty="0" err="1">
                <a:solidFill>
                  <a:srgbClr val="810081"/>
                </a:solidFill>
                <a:latin typeface="Consolas" panose="020B0609020204030204" pitchFamily="49" charset="0"/>
              </a:rPr>
              <a:t>int</a:t>
            </a:r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6A3E3E"/>
                </a:solidFill>
                <a:latin typeface="Consolas" panose="020B0609020204030204" pitchFamily="49" charset="0"/>
              </a:rPr>
              <a:t>size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regexps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.size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   for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line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readLine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();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line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!= </a:t>
            </a:r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null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line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readLine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()) {</a:t>
            </a:r>
          </a:p>
          <a:p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     </a:t>
            </a:r>
            <a:r>
              <a:rPr lang="en-US" sz="1000" dirty="0" err="1">
                <a:solidFill>
                  <a:srgbClr val="810081"/>
                </a:solidFill>
                <a:latin typeface="Consolas" panose="020B0609020204030204" pitchFamily="49" charset="0"/>
              </a:rPr>
              <a:t>boolean</a:t>
            </a:r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6A3E3E"/>
                </a:solidFill>
                <a:latin typeface="Consolas" panose="020B0609020204030204" pitchFamily="49" charset="0"/>
              </a:rPr>
              <a:t>matches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true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     for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 err="1">
                <a:solidFill>
                  <a:srgbClr val="810081"/>
                </a:solidFill>
                <a:latin typeface="Consolas" panose="020B0609020204030204" pitchFamily="49" charset="0"/>
              </a:rPr>
              <a:t>int</a:t>
            </a:r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en-US" sz="1000" dirty="0">
                <a:solidFill>
                  <a:srgbClr val="6A3E3E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= 0; </a:t>
            </a:r>
            <a:r>
              <a:rPr lang="en-US" sz="1000" dirty="0">
                <a:solidFill>
                  <a:srgbClr val="6A3E3E"/>
                </a:solidFill>
                <a:latin typeface="Consolas" panose="020B0609020204030204" pitchFamily="49" charset="0"/>
              </a:rPr>
              <a:t>matches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&amp;&amp; </a:t>
            </a:r>
            <a:r>
              <a:rPr lang="en-US" sz="1000" dirty="0" err="1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000" dirty="0">
                <a:solidFill>
                  <a:srgbClr val="6A3E3E"/>
                </a:solidFill>
                <a:latin typeface="Consolas" panose="020B0609020204030204" pitchFamily="49" charset="0"/>
              </a:rPr>
              <a:t>size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000" dirty="0" err="1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r>
              <a:rPr lang="en-US" sz="1000" dirty="0">
                <a:solidFill>
                  <a:srgbClr val="6A3E3E"/>
                </a:solidFill>
                <a:latin typeface="Consolas" panose="020B0609020204030204" pitchFamily="49" charset="0"/>
              </a:rPr>
              <a:t>        </a:t>
            </a:r>
          </a:p>
          <a:p>
            <a:endParaRPr lang="en-US" sz="1000" dirty="0">
              <a:solidFill>
                <a:srgbClr val="6A3E3E"/>
              </a:solidFill>
              <a:latin typeface="Consolas" panose="020B0609020204030204" pitchFamily="49" charset="0"/>
            </a:endParaRPr>
          </a:p>
          <a:p>
            <a:endParaRPr lang="en-US" sz="1000" dirty="0">
              <a:solidFill>
                <a:srgbClr val="6A3E3E"/>
              </a:solidFill>
              <a:latin typeface="Consolas" panose="020B0609020204030204" pitchFamily="49" charset="0"/>
            </a:endParaRPr>
          </a:p>
          <a:p>
            <a:endParaRPr lang="en-US" sz="1000" dirty="0">
              <a:solidFill>
                <a:srgbClr val="6A3E3E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6A3E3E"/>
                </a:solidFill>
                <a:latin typeface="Consolas" panose="020B0609020204030204" pitchFamily="49" charset="0"/>
              </a:rPr>
              <a:t>      </a:t>
            </a:r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}</a:t>
            </a:r>
          </a:p>
          <a:p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     if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>
                <a:solidFill>
                  <a:srgbClr val="6A3E3E"/>
                </a:solidFill>
                <a:latin typeface="Consolas" panose="020B0609020204030204" pitchFamily="49" charset="0"/>
              </a:rPr>
              <a:t>matches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^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isNegated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()) {</a:t>
            </a:r>
          </a:p>
          <a:p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       break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}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   if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line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!= </a:t>
            </a:r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null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     return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read();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</a:p>
          <a:p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 return </a:t>
            </a:r>
            <a:r>
              <a:rPr lang="en-US" sz="1000" dirty="0" err="1">
                <a:solidFill>
                  <a:srgbClr val="6A3E3E"/>
                </a:solidFill>
                <a:latin typeface="Consolas" panose="020B0609020204030204" pitchFamily="49" charset="0"/>
              </a:rPr>
              <a:t>ch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000" dirty="0"/>
          </a:p>
        </p:txBody>
      </p:sp>
      <p:sp>
        <p:nvSpPr>
          <p:cNvPr id="5" name="Rectangle 4"/>
          <p:cNvSpPr/>
          <p:nvPr/>
        </p:nvSpPr>
        <p:spPr>
          <a:xfrm>
            <a:off x="0" y="1552715"/>
            <a:ext cx="4535130" cy="53245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public </a:t>
            </a:r>
            <a:r>
              <a:rPr lang="en-US" sz="1000" dirty="0" err="1">
                <a:solidFill>
                  <a:srgbClr val="810081"/>
                </a:solidFill>
                <a:latin typeface="Consolas" panose="020B0609020204030204" pitchFamily="49" charset="0"/>
              </a:rPr>
              <a:t>int</a:t>
            </a:r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read() </a:t>
            </a:r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throws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IOException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 if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(!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getInitialized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()) {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initialize();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setInitialized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true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</a:p>
          <a:p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 </a:t>
            </a:r>
            <a:r>
              <a:rPr lang="en-US" sz="1000" dirty="0" err="1">
                <a:solidFill>
                  <a:srgbClr val="810081"/>
                </a:solidFill>
                <a:latin typeface="Consolas" panose="020B0609020204030204" pitchFamily="49" charset="0"/>
              </a:rPr>
              <a:t>int</a:t>
            </a:r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6A3E3E"/>
                </a:solidFill>
                <a:latin typeface="Consolas" panose="020B0609020204030204" pitchFamily="49" charset="0"/>
              </a:rPr>
              <a:t>ch</a:t>
            </a:r>
            <a:r>
              <a:rPr lang="en-US" sz="1000" dirty="0">
                <a:solidFill>
                  <a:srgbClr val="6A3E3E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= -1;</a:t>
            </a:r>
          </a:p>
          <a:p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 if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line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!= </a:t>
            </a:r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null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000" dirty="0">
                <a:solidFill>
                  <a:srgbClr val="6A3E3E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 err="1">
                <a:solidFill>
                  <a:srgbClr val="6A3E3E"/>
                </a:solidFill>
                <a:latin typeface="Consolas" panose="020B0609020204030204" pitchFamily="49" charset="0"/>
              </a:rPr>
              <a:t>ch</a:t>
            </a:r>
            <a:r>
              <a:rPr lang="en-US" sz="1000" dirty="0">
                <a:solidFill>
                  <a:srgbClr val="6A3E3E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line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.charAt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(0);</a:t>
            </a:r>
          </a:p>
          <a:p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   if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line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.length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() == 1) {</a:t>
            </a:r>
          </a:p>
          <a:p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      line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null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} </a:t>
            </a:r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else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      line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line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.substring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(1);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} </a:t>
            </a:r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else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   final </a:t>
            </a:r>
            <a:r>
              <a:rPr lang="en-US" sz="1000" dirty="0" err="1">
                <a:solidFill>
                  <a:srgbClr val="810081"/>
                </a:solidFill>
                <a:latin typeface="Consolas" panose="020B0609020204030204" pitchFamily="49" charset="0"/>
              </a:rPr>
              <a:t>int</a:t>
            </a:r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6A3E3E"/>
                </a:solidFill>
                <a:latin typeface="Consolas" panose="020B0609020204030204" pitchFamily="49" charset="0"/>
              </a:rPr>
              <a:t>size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contains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.size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   for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line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readLine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();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line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!= </a:t>
            </a:r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null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line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readLine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()) {</a:t>
            </a:r>
          </a:p>
          <a:p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     </a:t>
            </a:r>
            <a:r>
              <a:rPr lang="en-US" sz="1000" dirty="0" err="1">
                <a:solidFill>
                  <a:srgbClr val="810081"/>
                </a:solidFill>
                <a:latin typeface="Consolas" panose="020B0609020204030204" pitchFamily="49" charset="0"/>
              </a:rPr>
              <a:t>boolean</a:t>
            </a:r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6A3E3E"/>
                </a:solidFill>
                <a:latin typeface="Consolas" panose="020B0609020204030204" pitchFamily="49" charset="0"/>
              </a:rPr>
              <a:t>matches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true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     for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 err="1">
                <a:solidFill>
                  <a:srgbClr val="810081"/>
                </a:solidFill>
                <a:latin typeface="Consolas" panose="020B0609020204030204" pitchFamily="49" charset="0"/>
              </a:rPr>
              <a:t>int</a:t>
            </a:r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en-US" sz="1000" dirty="0">
                <a:solidFill>
                  <a:srgbClr val="6A3E3E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= 0; </a:t>
            </a:r>
            <a:r>
              <a:rPr lang="en-US" sz="1000" dirty="0">
                <a:solidFill>
                  <a:srgbClr val="6A3E3E"/>
                </a:solidFill>
                <a:latin typeface="Consolas" panose="020B0609020204030204" pitchFamily="49" charset="0"/>
              </a:rPr>
              <a:t>matches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&amp;&amp; </a:t>
            </a:r>
            <a:r>
              <a:rPr lang="en-US" sz="1000" dirty="0" err="1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000" dirty="0">
                <a:solidFill>
                  <a:srgbClr val="6A3E3E"/>
                </a:solidFill>
                <a:latin typeface="Consolas" panose="020B0609020204030204" pitchFamily="49" charset="0"/>
              </a:rPr>
              <a:t>size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000" dirty="0" err="1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</a:p>
          <a:p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6A3E3E"/>
                </a:solidFill>
                <a:latin typeface="Consolas" panose="020B0609020204030204" pitchFamily="49" charset="0"/>
              </a:rPr>
              <a:t>      </a:t>
            </a:r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}</a:t>
            </a:r>
          </a:p>
          <a:p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     if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>
                <a:solidFill>
                  <a:srgbClr val="6A3E3E"/>
                </a:solidFill>
                <a:latin typeface="Consolas" panose="020B0609020204030204" pitchFamily="49" charset="0"/>
              </a:rPr>
              <a:t>matches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^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isNegated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()) {</a:t>
            </a:r>
          </a:p>
          <a:p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       break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}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   if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line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!= </a:t>
            </a:r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null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     return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read();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</a:p>
          <a:p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 return </a:t>
            </a:r>
            <a:r>
              <a:rPr lang="en-US" sz="1000" dirty="0" err="1">
                <a:solidFill>
                  <a:srgbClr val="6A3E3E"/>
                </a:solidFill>
                <a:latin typeface="Consolas" panose="020B0609020204030204" pitchFamily="49" charset="0"/>
              </a:rPr>
              <a:t>ch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40BD-3997-BB4A-9AE7-14AF3A7E89A9}" type="slidenum">
              <a:rPr lang="en-US" smtClean="0"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59677" y="4474395"/>
            <a:ext cx="3799490" cy="553998"/>
          </a:xfrm>
          <a:prstGeom prst="rect">
            <a:avLst/>
          </a:prstGeom>
          <a:solidFill>
            <a:srgbClr val="FFD5D5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String </a:t>
            </a:r>
            <a:r>
              <a:rPr lang="en-US" sz="1000" dirty="0" err="1">
                <a:solidFill>
                  <a:srgbClr val="6A3E3E"/>
                </a:solidFill>
                <a:latin typeface="Consolas" panose="020B0609020204030204" pitchFamily="49" charset="0"/>
              </a:rPr>
              <a:t>containsStr</a:t>
            </a:r>
            <a:r>
              <a:rPr lang="en-US" sz="1000" dirty="0">
                <a:solidFill>
                  <a:srgbClr val="6A3E3E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= (String)</a:t>
            </a:r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contains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.elementAt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 err="1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en-US" sz="1000" dirty="0">
              <a:solidFill>
                <a:srgbClr val="6A3E3E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6A3E3E"/>
                </a:solidFill>
                <a:latin typeface="Consolas" panose="020B0609020204030204" pitchFamily="49" charset="0"/>
              </a:rPr>
              <a:t>matches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line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.indexOf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 err="1">
                <a:solidFill>
                  <a:srgbClr val="6A3E3E"/>
                </a:solidFill>
                <a:latin typeface="Consolas" panose="020B0609020204030204" pitchFamily="49" charset="0"/>
              </a:rPr>
              <a:t>containsStr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)&gt;=0;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94807" y="4352247"/>
            <a:ext cx="3799490" cy="707886"/>
          </a:xfrm>
          <a:prstGeom prst="rect">
            <a:avLst/>
          </a:prstGeom>
          <a:solidFill>
            <a:srgbClr val="FFD5D5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RegularExpression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6A3E3E"/>
                </a:solidFill>
                <a:latin typeface="Consolas" panose="020B0609020204030204" pitchFamily="49" charset="0"/>
              </a:rPr>
              <a:t>regexp</a:t>
            </a:r>
            <a:r>
              <a:rPr lang="en-US" sz="1000" dirty="0">
                <a:solidFill>
                  <a:srgbClr val="6A3E3E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(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RegularExpression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regexps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.elementAt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 err="1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nl-NL" sz="1000" dirty="0">
                <a:solidFill>
                  <a:srgbClr val="000000"/>
                </a:solidFill>
                <a:latin typeface="Consolas" panose="020B0609020204030204" pitchFamily="49" charset="0"/>
              </a:rPr>
              <a:t>Regexp </a:t>
            </a:r>
            <a:r>
              <a:rPr lang="nl-NL" sz="1000" dirty="0">
                <a:solidFill>
                  <a:srgbClr val="6A3E3E"/>
                </a:solidFill>
                <a:latin typeface="Consolas" panose="020B0609020204030204" pitchFamily="49" charset="0"/>
              </a:rPr>
              <a:t>re </a:t>
            </a:r>
            <a:r>
              <a:rPr lang="nl-NL" sz="10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nl-NL" sz="1000" dirty="0">
                <a:solidFill>
                  <a:srgbClr val="6A3E3E"/>
                </a:solidFill>
                <a:latin typeface="Consolas" panose="020B0609020204030204" pitchFamily="49" charset="0"/>
              </a:rPr>
              <a:t>regexp</a:t>
            </a:r>
            <a:r>
              <a:rPr lang="nl-NL" sz="1000" dirty="0">
                <a:solidFill>
                  <a:srgbClr val="000000"/>
                </a:solidFill>
                <a:latin typeface="Consolas" panose="020B0609020204030204" pitchFamily="49" charset="0"/>
              </a:rPr>
              <a:t>.getRegexp(getProject());</a:t>
            </a:r>
          </a:p>
          <a:p>
            <a:r>
              <a:rPr lang="en-US" sz="1000" dirty="0">
                <a:solidFill>
                  <a:srgbClr val="6A3E3E"/>
                </a:solidFill>
                <a:latin typeface="Consolas" panose="020B0609020204030204" pitchFamily="49" charset="0"/>
              </a:rPr>
              <a:t>matches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000" dirty="0" err="1">
                <a:solidFill>
                  <a:srgbClr val="6A3E3E"/>
                </a:solidFill>
                <a:latin typeface="Consolas" panose="020B0609020204030204" pitchFamily="49" charset="0"/>
              </a:rPr>
              <a:t>re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.matches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line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4342" y="471621"/>
            <a:ext cx="1617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Input:</a:t>
            </a:r>
            <a:r>
              <a:rPr lang="en-US" dirty="0"/>
              <a:t> </a:t>
            </a:r>
            <a:r>
              <a:rPr lang="en-US" dirty="0" err="1">
                <a:solidFill>
                  <a:srgbClr val="810081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810081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909445" y="471620"/>
            <a:ext cx="1617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Input:</a:t>
            </a:r>
            <a:r>
              <a:rPr lang="en-US" dirty="0"/>
              <a:t> </a:t>
            </a:r>
            <a:r>
              <a:rPr lang="en-US" dirty="0" err="1">
                <a:solidFill>
                  <a:srgbClr val="810081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810081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64341" y="991724"/>
            <a:ext cx="3239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Output:</a:t>
            </a:r>
            <a:r>
              <a:rPr lang="en-US" dirty="0"/>
              <a:t> </a:t>
            </a:r>
            <a:r>
              <a:rPr lang="en-US" dirty="0" err="1">
                <a:solidFill>
                  <a:srgbClr val="810081"/>
                </a:solidFill>
                <a:latin typeface="Consolas" panose="020B0609020204030204" pitchFamily="49" charset="0"/>
              </a:rPr>
              <a:t>boolean</a:t>
            </a:r>
            <a:r>
              <a:rPr lang="en-US" dirty="0">
                <a:solidFill>
                  <a:srgbClr val="810081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matches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909445" y="986851"/>
            <a:ext cx="3239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Output:</a:t>
            </a:r>
            <a:r>
              <a:rPr lang="en-US" dirty="0"/>
              <a:t> </a:t>
            </a:r>
            <a:r>
              <a:rPr lang="en-US" dirty="0" err="1">
                <a:solidFill>
                  <a:srgbClr val="810081"/>
                </a:solidFill>
                <a:latin typeface="Consolas" panose="020B0609020204030204" pitchFamily="49" charset="0"/>
              </a:rPr>
              <a:t>boolean</a:t>
            </a:r>
            <a:r>
              <a:rPr lang="en-US" dirty="0">
                <a:solidFill>
                  <a:srgbClr val="810081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matches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4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40BD-3997-BB4A-9AE7-14AF3A7E89A9}" type="slidenum">
              <a:rPr lang="en-US" smtClean="0"/>
              <a:t>12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0" y="1676219"/>
            <a:ext cx="4572000" cy="517064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protected </a:t>
            </a:r>
            <a:r>
              <a:rPr lang="en-US" sz="1000" dirty="0" err="1">
                <a:solidFill>
                  <a:srgbClr val="810081"/>
                </a:solidFill>
                <a:latin typeface="Consolas" panose="020B0609020204030204" pitchFamily="49" charset="0"/>
              </a:rPr>
              <a:t>int</a:t>
            </a:r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extracted(Vector </a:t>
            </a:r>
            <a:r>
              <a:rPr lang="en-US" sz="1000" dirty="0" err="1">
                <a:solidFill>
                  <a:srgbClr val="6A3E3E"/>
                </a:solidFill>
                <a:latin typeface="Consolas" panose="020B0609020204030204" pitchFamily="49" charset="0"/>
              </a:rPr>
              <a:t>vector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pPr>
              <a:lnSpc>
                <a:spcPct val="200000"/>
              </a:lnSpc>
            </a:pP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                ) </a:t>
            </a:r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throws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IOException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 if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(!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getInitialized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()) {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initialize();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setInitialized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true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</a:p>
          <a:p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 </a:t>
            </a:r>
            <a:r>
              <a:rPr lang="en-US" sz="1000" dirty="0" err="1">
                <a:solidFill>
                  <a:srgbClr val="810081"/>
                </a:solidFill>
                <a:latin typeface="Consolas" panose="020B0609020204030204" pitchFamily="49" charset="0"/>
              </a:rPr>
              <a:t>int</a:t>
            </a:r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6A3E3E"/>
                </a:solidFill>
                <a:latin typeface="Consolas" panose="020B0609020204030204" pitchFamily="49" charset="0"/>
              </a:rPr>
              <a:t>ch</a:t>
            </a:r>
            <a:r>
              <a:rPr lang="en-US" sz="1000" dirty="0">
                <a:solidFill>
                  <a:srgbClr val="6A3E3E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= -1;</a:t>
            </a:r>
          </a:p>
          <a:p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 if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line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!= </a:t>
            </a:r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null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000" dirty="0">
                <a:solidFill>
                  <a:srgbClr val="6A3E3E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 err="1">
                <a:solidFill>
                  <a:srgbClr val="6A3E3E"/>
                </a:solidFill>
                <a:latin typeface="Consolas" panose="020B0609020204030204" pitchFamily="49" charset="0"/>
              </a:rPr>
              <a:t>ch</a:t>
            </a:r>
            <a:r>
              <a:rPr lang="en-US" sz="1000" dirty="0">
                <a:solidFill>
                  <a:srgbClr val="6A3E3E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line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.charAt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(0);</a:t>
            </a:r>
          </a:p>
          <a:p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   if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line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.length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() == 1) {</a:t>
            </a:r>
          </a:p>
          <a:p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      line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null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} </a:t>
            </a:r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else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      line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line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.substring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(1);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} </a:t>
            </a:r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else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   final </a:t>
            </a:r>
            <a:r>
              <a:rPr lang="en-US" sz="1000" dirty="0" err="1">
                <a:solidFill>
                  <a:srgbClr val="810081"/>
                </a:solidFill>
                <a:latin typeface="Consolas" panose="020B0609020204030204" pitchFamily="49" charset="0"/>
              </a:rPr>
              <a:t>int</a:t>
            </a:r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6A3E3E"/>
                </a:solidFill>
                <a:latin typeface="Consolas" panose="020B0609020204030204" pitchFamily="49" charset="0"/>
              </a:rPr>
              <a:t>size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000" dirty="0" err="1">
                <a:solidFill>
                  <a:srgbClr val="6A3E3E"/>
                </a:solidFill>
                <a:latin typeface="Consolas" panose="020B0609020204030204" pitchFamily="49" charset="0"/>
              </a:rPr>
              <a:t>vector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.size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   for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line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readLine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();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line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!= </a:t>
            </a:r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null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line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readLine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()) {</a:t>
            </a:r>
          </a:p>
          <a:p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     </a:t>
            </a:r>
            <a:r>
              <a:rPr lang="en-US" sz="1000" dirty="0" err="1">
                <a:solidFill>
                  <a:srgbClr val="810081"/>
                </a:solidFill>
                <a:latin typeface="Consolas" panose="020B0609020204030204" pitchFamily="49" charset="0"/>
              </a:rPr>
              <a:t>boolean</a:t>
            </a:r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6A3E3E"/>
                </a:solidFill>
                <a:latin typeface="Consolas" panose="020B0609020204030204" pitchFamily="49" charset="0"/>
              </a:rPr>
              <a:t>matches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true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     for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 err="1">
                <a:solidFill>
                  <a:srgbClr val="810081"/>
                </a:solidFill>
                <a:latin typeface="Consolas" panose="020B0609020204030204" pitchFamily="49" charset="0"/>
              </a:rPr>
              <a:t>int</a:t>
            </a:r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en-US" sz="1000" dirty="0">
                <a:solidFill>
                  <a:srgbClr val="6A3E3E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= 0; </a:t>
            </a:r>
            <a:r>
              <a:rPr lang="en-US" sz="1000" dirty="0">
                <a:solidFill>
                  <a:srgbClr val="6A3E3E"/>
                </a:solidFill>
                <a:latin typeface="Consolas" panose="020B0609020204030204" pitchFamily="49" charset="0"/>
              </a:rPr>
              <a:t>matches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&amp;&amp; </a:t>
            </a:r>
            <a:r>
              <a:rPr lang="en-US" sz="1000" dirty="0" err="1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000" dirty="0">
                <a:solidFill>
                  <a:srgbClr val="6A3E3E"/>
                </a:solidFill>
                <a:latin typeface="Consolas" panose="020B0609020204030204" pitchFamily="49" charset="0"/>
              </a:rPr>
              <a:t>size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000" dirty="0" err="1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</a:p>
          <a:p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}</a:t>
            </a:r>
          </a:p>
          <a:p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     if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>
                <a:solidFill>
                  <a:srgbClr val="6A3E3E"/>
                </a:solidFill>
                <a:latin typeface="Consolas" panose="020B0609020204030204" pitchFamily="49" charset="0"/>
              </a:rPr>
              <a:t>matches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^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isNegated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()) {</a:t>
            </a:r>
          </a:p>
          <a:p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       break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}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   if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line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!= </a:t>
            </a:r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null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     return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read();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</a:p>
          <a:p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 return </a:t>
            </a:r>
            <a:r>
              <a:rPr lang="en-US" sz="1000" dirty="0" err="1">
                <a:solidFill>
                  <a:srgbClr val="6A3E3E"/>
                </a:solidFill>
                <a:latin typeface="Consolas" panose="020B0609020204030204" pitchFamily="49" charset="0"/>
              </a:rPr>
              <a:t>ch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6278" y="4797894"/>
            <a:ext cx="2723823" cy="246221"/>
          </a:xfrm>
          <a:prstGeom prst="rect">
            <a:avLst/>
          </a:prstGeom>
          <a:solidFill>
            <a:srgbClr val="E6E6E6"/>
          </a:solidFill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6A3E3E"/>
                </a:solidFill>
                <a:latin typeface="Consolas" panose="020B0609020204030204" pitchFamily="49" charset="0"/>
              </a:rPr>
              <a:t>matches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= (</a:t>
            </a:r>
            <a:r>
              <a:rPr lang="en-US" sz="1000" dirty="0" err="1">
                <a:solidFill>
                  <a:srgbClr val="810081"/>
                </a:solidFill>
                <a:latin typeface="Consolas" panose="020B0609020204030204" pitchFamily="49" charset="0"/>
              </a:rPr>
              <a:t>boolean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r>
              <a:rPr lang="en-US" sz="1000" dirty="0" err="1">
                <a:solidFill>
                  <a:srgbClr val="6A3E3E"/>
                </a:solidFill>
                <a:latin typeface="Consolas" panose="020B0609020204030204" pitchFamily="49" charset="0"/>
              </a:rPr>
              <a:t>matcher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.apply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 err="1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2554021" y="1919747"/>
            <a:ext cx="2582758" cy="246221"/>
          </a:xfrm>
          <a:prstGeom prst="rect">
            <a:avLst/>
          </a:prstGeom>
          <a:solidFill>
            <a:srgbClr val="E6E6E6"/>
          </a:solidFill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Function&lt;Integer, Boolean&gt; </a:t>
            </a:r>
            <a:r>
              <a:rPr lang="en-US" sz="1000" dirty="0">
                <a:solidFill>
                  <a:srgbClr val="6A3E3E"/>
                </a:solidFill>
                <a:latin typeface="Consolas" panose="020B0609020204030204" pitchFamily="49" charset="0"/>
              </a:rPr>
              <a:t>matcher</a:t>
            </a:r>
            <a:endParaRPr lang="en-US" sz="1000" dirty="0"/>
          </a:p>
        </p:txBody>
      </p:sp>
      <p:sp>
        <p:nvSpPr>
          <p:cNvPr id="7" name="Title Placeholder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Candara" panose="020E0502030303020204" pitchFamily="34" charset="0"/>
              </a:rPr>
              <a:t>Lambda parameterization</a:t>
            </a:r>
          </a:p>
        </p:txBody>
      </p:sp>
    </p:spTree>
    <p:extLst>
      <p:ext uri="{BB962C8B-B14F-4D97-AF65-F5344CB8AC3E}">
        <p14:creationId xmlns:p14="http://schemas.microsoft.com/office/powerpoint/2010/main" val="3912167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Candara" panose="020E0502030303020204" pitchFamily="34" charset="0"/>
              </a:rPr>
              <a:t>Evaluation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40BD-3997-BB4A-9AE7-14AF3A7E89A9}" type="slidenum">
              <a:rPr lang="en-US" smtClean="0"/>
              <a:t>13</a:t>
            </a:fld>
            <a:endParaRPr lang="en-US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628649" y="1541205"/>
            <a:ext cx="8330995" cy="46357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CA" dirty="0">
                <a:latin typeface="Candara" panose="020E0502030303020204" pitchFamily="34" charset="0"/>
              </a:rPr>
              <a:t>Correctness </a:t>
            </a:r>
            <a:r>
              <a:rPr lang="en-CA" sz="2000" dirty="0">
                <a:latin typeface="Candara" panose="020E0502030303020204" pitchFamily="34" charset="0"/>
              </a:rPr>
              <a:t>(compilation errors, behavior preservation)</a:t>
            </a:r>
            <a:endParaRPr lang="en-CA" sz="2400" dirty="0">
              <a:latin typeface="Candara" panose="020E0502030303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CA" dirty="0">
                <a:latin typeface="Candara" panose="020E0502030303020204" pitchFamily="34" charset="0"/>
              </a:rPr>
              <a:t>Applicability </a:t>
            </a:r>
            <a:r>
              <a:rPr lang="en-CA" sz="2000" dirty="0">
                <a:latin typeface="Candara" panose="020E0502030303020204" pitchFamily="34" charset="0"/>
              </a:rPr>
              <a:t>(location, clone type, Template Method)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>
                <a:latin typeface="Candara" panose="020E0502030303020204" pitchFamily="34" charset="0"/>
              </a:rPr>
              <a:t>Characteristics </a:t>
            </a:r>
            <a:r>
              <a:rPr lang="en-CA" sz="2000" dirty="0">
                <a:latin typeface="Candara" panose="020E0502030303020204" pitchFamily="34" charset="0"/>
              </a:rPr>
              <a:t>(number, size, functional interface types)</a:t>
            </a:r>
            <a:endParaRPr lang="en-CA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235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Candara" panose="020E0502030303020204" pitchFamily="34" charset="0"/>
              </a:rPr>
              <a:t>RQ1. Correctness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40BD-3997-BB4A-9AE7-14AF3A7E89A9}" type="slidenum">
              <a:rPr lang="en-US" smtClean="0"/>
              <a:t>14</a:t>
            </a:fld>
            <a:endParaRPr lang="en-US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628649" y="1541205"/>
            <a:ext cx="8330995" cy="46357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>
                <a:latin typeface="Candara" panose="020E0502030303020204" pitchFamily="34" charset="0"/>
              </a:rPr>
              <a:t>Refactored </a:t>
            </a:r>
            <a:r>
              <a:rPr lang="en-CA" b="1" dirty="0">
                <a:latin typeface="Candara" panose="020E0502030303020204" pitchFamily="34" charset="0"/>
              </a:rPr>
              <a:t>12.6K</a:t>
            </a:r>
            <a:r>
              <a:rPr lang="en-CA" dirty="0">
                <a:latin typeface="Candara" panose="020E0502030303020204" pitchFamily="34" charset="0"/>
              </a:rPr>
              <a:t> clones assessed as Lambda parameterizable and covered by unit tests.</a:t>
            </a:r>
          </a:p>
          <a:p>
            <a:r>
              <a:rPr lang="en-CA" dirty="0">
                <a:latin typeface="Candara" panose="020E0502030303020204" pitchFamily="34" charset="0"/>
              </a:rPr>
              <a:t>Executed the entire test suite after each refactoring</a:t>
            </a:r>
          </a:p>
          <a:p>
            <a:pPr lvl="1"/>
            <a:r>
              <a:rPr lang="en-CA" dirty="0" err="1">
                <a:latin typeface="Candara" panose="020E0502030303020204" pitchFamily="34" charset="0"/>
              </a:rPr>
              <a:t>JFreeChart</a:t>
            </a:r>
            <a:r>
              <a:rPr lang="en-CA" dirty="0">
                <a:latin typeface="Candara" panose="020E0502030303020204" pitchFamily="34" charset="0"/>
              </a:rPr>
              <a:t> test suite (less than 10 seconds)</a:t>
            </a:r>
          </a:p>
        </p:txBody>
      </p:sp>
      <p:grpSp>
        <p:nvGrpSpPr>
          <p:cNvPr id="6" name="Groupe 39"/>
          <p:cNvGrpSpPr/>
          <p:nvPr/>
        </p:nvGrpSpPr>
        <p:grpSpPr>
          <a:xfrm>
            <a:off x="2200063" y="3903383"/>
            <a:ext cx="4340847" cy="1745250"/>
            <a:chOff x="502144" y="4009086"/>
            <a:chExt cx="2363185" cy="2387008"/>
          </a:xfrm>
        </p:grpSpPr>
        <p:sp>
          <p:nvSpPr>
            <p:cNvPr id="8" name="Rectangle 3"/>
            <p:cNvSpPr/>
            <p:nvPr/>
          </p:nvSpPr>
          <p:spPr>
            <a:xfrm>
              <a:off x="525538" y="4168008"/>
              <a:ext cx="2234044" cy="2173783"/>
            </a:xfrm>
            <a:custGeom>
              <a:avLst/>
              <a:gdLst>
                <a:gd name="connsiteX0" fmla="*/ 0 w 2798440"/>
                <a:gd name="connsiteY0" fmla="*/ 0 h 2808312"/>
                <a:gd name="connsiteX1" fmla="*/ 2798440 w 2798440"/>
                <a:gd name="connsiteY1" fmla="*/ 0 h 2808312"/>
                <a:gd name="connsiteX2" fmla="*/ 2798440 w 2798440"/>
                <a:gd name="connsiteY2" fmla="*/ 2808312 h 2808312"/>
                <a:gd name="connsiteX3" fmla="*/ 0 w 2798440"/>
                <a:gd name="connsiteY3" fmla="*/ 2808312 h 2808312"/>
                <a:gd name="connsiteX4" fmla="*/ 0 w 2798440"/>
                <a:gd name="connsiteY4" fmla="*/ 0 h 2808312"/>
                <a:gd name="connsiteX0" fmla="*/ 0 w 2900040"/>
                <a:gd name="connsiteY0" fmla="*/ 0 h 2808312"/>
                <a:gd name="connsiteX1" fmla="*/ 2900040 w 2900040"/>
                <a:gd name="connsiteY1" fmla="*/ 76200 h 2808312"/>
                <a:gd name="connsiteX2" fmla="*/ 2798440 w 2900040"/>
                <a:gd name="connsiteY2" fmla="*/ 2808312 h 2808312"/>
                <a:gd name="connsiteX3" fmla="*/ 0 w 2900040"/>
                <a:gd name="connsiteY3" fmla="*/ 2808312 h 2808312"/>
                <a:gd name="connsiteX4" fmla="*/ 0 w 2900040"/>
                <a:gd name="connsiteY4" fmla="*/ 0 h 2808312"/>
                <a:gd name="connsiteX0" fmla="*/ 171450 w 2900040"/>
                <a:gd name="connsiteY0" fmla="*/ 0 h 2827362"/>
                <a:gd name="connsiteX1" fmla="*/ 2900040 w 2900040"/>
                <a:gd name="connsiteY1" fmla="*/ 95250 h 2827362"/>
                <a:gd name="connsiteX2" fmla="*/ 2798440 w 2900040"/>
                <a:gd name="connsiteY2" fmla="*/ 2827362 h 2827362"/>
                <a:gd name="connsiteX3" fmla="*/ 0 w 2900040"/>
                <a:gd name="connsiteY3" fmla="*/ 2827362 h 2827362"/>
                <a:gd name="connsiteX4" fmla="*/ 171450 w 2900040"/>
                <a:gd name="connsiteY4" fmla="*/ 0 h 2827362"/>
                <a:gd name="connsiteX0" fmla="*/ 0 w 2728590"/>
                <a:gd name="connsiteY0" fmla="*/ 0 h 2827362"/>
                <a:gd name="connsiteX1" fmla="*/ 2728590 w 2728590"/>
                <a:gd name="connsiteY1" fmla="*/ 95250 h 2827362"/>
                <a:gd name="connsiteX2" fmla="*/ 2626990 w 2728590"/>
                <a:gd name="connsiteY2" fmla="*/ 2827362 h 2827362"/>
                <a:gd name="connsiteX3" fmla="*/ 0 w 2728590"/>
                <a:gd name="connsiteY3" fmla="*/ 2586062 h 2827362"/>
                <a:gd name="connsiteX4" fmla="*/ 0 w 2728590"/>
                <a:gd name="connsiteY4" fmla="*/ 0 h 2827362"/>
                <a:gd name="connsiteX0" fmla="*/ 70555 w 2799145"/>
                <a:gd name="connsiteY0" fmla="*/ 0 h 2827362"/>
                <a:gd name="connsiteX1" fmla="*/ 2799145 w 2799145"/>
                <a:gd name="connsiteY1" fmla="*/ 95250 h 2827362"/>
                <a:gd name="connsiteX2" fmla="*/ 2697545 w 2799145"/>
                <a:gd name="connsiteY2" fmla="*/ 2827362 h 2827362"/>
                <a:gd name="connsiteX3" fmla="*/ 70555 w 2799145"/>
                <a:gd name="connsiteY3" fmla="*/ 2586062 h 2827362"/>
                <a:gd name="connsiteX4" fmla="*/ 70555 w 2799145"/>
                <a:gd name="connsiteY4" fmla="*/ 0 h 2827362"/>
                <a:gd name="connsiteX0" fmla="*/ 70555 w 2799145"/>
                <a:gd name="connsiteY0" fmla="*/ 0 h 2827362"/>
                <a:gd name="connsiteX1" fmla="*/ 2799145 w 2799145"/>
                <a:gd name="connsiteY1" fmla="*/ 95250 h 2827362"/>
                <a:gd name="connsiteX2" fmla="*/ 2697545 w 2799145"/>
                <a:gd name="connsiteY2" fmla="*/ 2827362 h 2827362"/>
                <a:gd name="connsiteX3" fmla="*/ 70555 w 2799145"/>
                <a:gd name="connsiteY3" fmla="*/ 2586062 h 2827362"/>
                <a:gd name="connsiteX4" fmla="*/ 70555 w 2799145"/>
                <a:gd name="connsiteY4" fmla="*/ 0 h 2827362"/>
                <a:gd name="connsiteX0" fmla="*/ 70555 w 2799145"/>
                <a:gd name="connsiteY0" fmla="*/ 0 h 2827362"/>
                <a:gd name="connsiteX1" fmla="*/ 2799145 w 2799145"/>
                <a:gd name="connsiteY1" fmla="*/ 95250 h 2827362"/>
                <a:gd name="connsiteX2" fmla="*/ 2697545 w 2799145"/>
                <a:gd name="connsiteY2" fmla="*/ 2827362 h 2827362"/>
                <a:gd name="connsiteX3" fmla="*/ 70555 w 2799145"/>
                <a:gd name="connsiteY3" fmla="*/ 2586062 h 2827362"/>
                <a:gd name="connsiteX4" fmla="*/ 70555 w 2799145"/>
                <a:gd name="connsiteY4" fmla="*/ 0 h 2827362"/>
                <a:gd name="connsiteX0" fmla="*/ 175198 w 2776580"/>
                <a:gd name="connsiteY0" fmla="*/ 0 h 2827362"/>
                <a:gd name="connsiteX1" fmla="*/ 2776580 w 2776580"/>
                <a:gd name="connsiteY1" fmla="*/ 95250 h 2827362"/>
                <a:gd name="connsiteX2" fmla="*/ 2674980 w 2776580"/>
                <a:gd name="connsiteY2" fmla="*/ 2827362 h 2827362"/>
                <a:gd name="connsiteX3" fmla="*/ 47990 w 2776580"/>
                <a:gd name="connsiteY3" fmla="*/ 2586062 h 2827362"/>
                <a:gd name="connsiteX4" fmla="*/ 175198 w 2776580"/>
                <a:gd name="connsiteY4" fmla="*/ 0 h 2827362"/>
                <a:gd name="connsiteX0" fmla="*/ 175198 w 2776580"/>
                <a:gd name="connsiteY0" fmla="*/ 0 h 2782269"/>
                <a:gd name="connsiteX1" fmla="*/ 2776580 w 2776580"/>
                <a:gd name="connsiteY1" fmla="*/ 95250 h 2782269"/>
                <a:gd name="connsiteX2" fmla="*/ 2690881 w 2776580"/>
                <a:gd name="connsiteY2" fmla="*/ 2771708 h 2782269"/>
                <a:gd name="connsiteX3" fmla="*/ 47990 w 2776580"/>
                <a:gd name="connsiteY3" fmla="*/ 2586062 h 2782269"/>
                <a:gd name="connsiteX4" fmla="*/ 175198 w 2776580"/>
                <a:gd name="connsiteY4" fmla="*/ 0 h 2782269"/>
                <a:gd name="connsiteX0" fmla="*/ 175198 w 2776580"/>
                <a:gd name="connsiteY0" fmla="*/ 0 h 2773467"/>
                <a:gd name="connsiteX1" fmla="*/ 2776580 w 2776580"/>
                <a:gd name="connsiteY1" fmla="*/ 95250 h 2773467"/>
                <a:gd name="connsiteX2" fmla="*/ 2762436 w 2776580"/>
                <a:gd name="connsiteY2" fmla="*/ 2755807 h 2773467"/>
                <a:gd name="connsiteX3" fmla="*/ 47990 w 2776580"/>
                <a:gd name="connsiteY3" fmla="*/ 2586062 h 2773467"/>
                <a:gd name="connsiteX4" fmla="*/ 175198 w 2776580"/>
                <a:gd name="connsiteY4" fmla="*/ 0 h 2773467"/>
                <a:gd name="connsiteX0" fmla="*/ 175198 w 2794791"/>
                <a:gd name="connsiteY0" fmla="*/ 0 h 2777766"/>
                <a:gd name="connsiteX1" fmla="*/ 2776580 w 2794791"/>
                <a:gd name="connsiteY1" fmla="*/ 95250 h 2777766"/>
                <a:gd name="connsiteX2" fmla="*/ 2794238 w 2794791"/>
                <a:gd name="connsiteY2" fmla="*/ 2763757 h 2777766"/>
                <a:gd name="connsiteX3" fmla="*/ 47990 w 2794791"/>
                <a:gd name="connsiteY3" fmla="*/ 2586062 h 2777766"/>
                <a:gd name="connsiteX4" fmla="*/ 175198 w 2794791"/>
                <a:gd name="connsiteY4" fmla="*/ 0 h 2777766"/>
                <a:gd name="connsiteX0" fmla="*/ 175198 w 2834230"/>
                <a:gd name="connsiteY0" fmla="*/ 0 h 2777766"/>
                <a:gd name="connsiteX1" fmla="*/ 2776580 w 2834230"/>
                <a:gd name="connsiteY1" fmla="*/ 95250 h 2777766"/>
                <a:gd name="connsiteX2" fmla="*/ 2833991 w 2834230"/>
                <a:gd name="connsiteY2" fmla="*/ 2763757 h 2777766"/>
                <a:gd name="connsiteX3" fmla="*/ 47990 w 2834230"/>
                <a:gd name="connsiteY3" fmla="*/ 2586062 h 2777766"/>
                <a:gd name="connsiteX4" fmla="*/ 175198 w 2834230"/>
                <a:gd name="connsiteY4" fmla="*/ 0 h 2777766"/>
                <a:gd name="connsiteX0" fmla="*/ 175198 w 2881835"/>
                <a:gd name="connsiteY0" fmla="*/ 0 h 2782269"/>
                <a:gd name="connsiteX1" fmla="*/ 2776580 w 2881835"/>
                <a:gd name="connsiteY1" fmla="*/ 95250 h 2782269"/>
                <a:gd name="connsiteX2" fmla="*/ 2881694 w 2881835"/>
                <a:gd name="connsiteY2" fmla="*/ 2771707 h 2782269"/>
                <a:gd name="connsiteX3" fmla="*/ 47990 w 2881835"/>
                <a:gd name="connsiteY3" fmla="*/ 2586062 h 2782269"/>
                <a:gd name="connsiteX4" fmla="*/ 175198 w 2881835"/>
                <a:gd name="connsiteY4" fmla="*/ 0 h 2782269"/>
                <a:gd name="connsiteX0" fmla="*/ 175198 w 2858020"/>
                <a:gd name="connsiteY0" fmla="*/ 0 h 2769357"/>
                <a:gd name="connsiteX1" fmla="*/ 2776580 w 2858020"/>
                <a:gd name="connsiteY1" fmla="*/ 95250 h 2769357"/>
                <a:gd name="connsiteX2" fmla="*/ 2857843 w 2858020"/>
                <a:gd name="connsiteY2" fmla="*/ 2747855 h 2769357"/>
                <a:gd name="connsiteX3" fmla="*/ 47990 w 2858020"/>
                <a:gd name="connsiteY3" fmla="*/ 2586062 h 2769357"/>
                <a:gd name="connsiteX4" fmla="*/ 175198 w 2858020"/>
                <a:gd name="connsiteY4" fmla="*/ 0 h 2769357"/>
                <a:gd name="connsiteX0" fmla="*/ 215022 w 2853154"/>
                <a:gd name="connsiteY0" fmla="*/ 0 h 2769357"/>
                <a:gd name="connsiteX1" fmla="*/ 2771714 w 2853154"/>
                <a:gd name="connsiteY1" fmla="*/ 95250 h 2769357"/>
                <a:gd name="connsiteX2" fmla="*/ 2852977 w 2853154"/>
                <a:gd name="connsiteY2" fmla="*/ 2747855 h 2769357"/>
                <a:gd name="connsiteX3" fmla="*/ 43124 w 2853154"/>
                <a:gd name="connsiteY3" fmla="*/ 2586062 h 2769357"/>
                <a:gd name="connsiteX4" fmla="*/ 215022 w 2853154"/>
                <a:gd name="connsiteY4" fmla="*/ 0 h 2769357"/>
                <a:gd name="connsiteX0" fmla="*/ 210546 w 2853644"/>
                <a:gd name="connsiteY0" fmla="*/ 0 h 2810809"/>
                <a:gd name="connsiteX1" fmla="*/ 2772204 w 2853644"/>
                <a:gd name="connsiteY1" fmla="*/ 136702 h 2810809"/>
                <a:gd name="connsiteX2" fmla="*/ 2853467 w 2853644"/>
                <a:gd name="connsiteY2" fmla="*/ 2789307 h 2810809"/>
                <a:gd name="connsiteX3" fmla="*/ 43614 w 2853644"/>
                <a:gd name="connsiteY3" fmla="*/ 2627514 h 2810809"/>
                <a:gd name="connsiteX4" fmla="*/ 210546 w 2853644"/>
                <a:gd name="connsiteY4" fmla="*/ 0 h 2810809"/>
                <a:gd name="connsiteX0" fmla="*/ 186033 w 2829131"/>
                <a:gd name="connsiteY0" fmla="*/ 0 h 2801315"/>
                <a:gd name="connsiteX1" fmla="*/ 2747691 w 2829131"/>
                <a:gd name="connsiteY1" fmla="*/ 136702 h 2801315"/>
                <a:gd name="connsiteX2" fmla="*/ 2828954 w 2829131"/>
                <a:gd name="connsiteY2" fmla="*/ 2789307 h 2801315"/>
                <a:gd name="connsiteX3" fmla="*/ 46548 w 2829131"/>
                <a:gd name="connsiteY3" fmla="*/ 2607057 h 2801315"/>
                <a:gd name="connsiteX4" fmla="*/ 186033 w 2829131"/>
                <a:gd name="connsiteY4" fmla="*/ 0 h 2801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9131" h="2801315">
                  <a:moveTo>
                    <a:pt x="186033" y="0"/>
                  </a:moveTo>
                  <a:lnTo>
                    <a:pt x="2747691" y="136702"/>
                  </a:lnTo>
                  <a:cubicBezTo>
                    <a:pt x="2742976" y="1023554"/>
                    <a:pt x="2833669" y="1902455"/>
                    <a:pt x="2828954" y="2789307"/>
                  </a:cubicBezTo>
                  <a:cubicBezTo>
                    <a:pt x="1927891" y="2766024"/>
                    <a:pt x="1233361" y="2903390"/>
                    <a:pt x="46548" y="2607057"/>
                  </a:cubicBezTo>
                  <a:cubicBezTo>
                    <a:pt x="-112202" y="1776786"/>
                    <a:pt x="186033" y="862021"/>
                    <a:pt x="18603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39700" dist="139700" dir="8100000" algn="tr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3"/>
            <p:cNvSpPr/>
            <p:nvPr/>
          </p:nvSpPr>
          <p:spPr>
            <a:xfrm>
              <a:off x="502144" y="4009086"/>
              <a:ext cx="2363185" cy="2387008"/>
            </a:xfrm>
            <a:custGeom>
              <a:avLst/>
              <a:gdLst>
                <a:gd name="connsiteX0" fmla="*/ 0 w 2798440"/>
                <a:gd name="connsiteY0" fmla="*/ 0 h 2808312"/>
                <a:gd name="connsiteX1" fmla="*/ 2798440 w 2798440"/>
                <a:gd name="connsiteY1" fmla="*/ 0 h 2808312"/>
                <a:gd name="connsiteX2" fmla="*/ 2798440 w 2798440"/>
                <a:gd name="connsiteY2" fmla="*/ 2808312 h 2808312"/>
                <a:gd name="connsiteX3" fmla="*/ 0 w 2798440"/>
                <a:gd name="connsiteY3" fmla="*/ 2808312 h 2808312"/>
                <a:gd name="connsiteX4" fmla="*/ 0 w 2798440"/>
                <a:gd name="connsiteY4" fmla="*/ 0 h 2808312"/>
                <a:gd name="connsiteX0" fmla="*/ 0 w 2900040"/>
                <a:gd name="connsiteY0" fmla="*/ 0 h 2808312"/>
                <a:gd name="connsiteX1" fmla="*/ 2900040 w 2900040"/>
                <a:gd name="connsiteY1" fmla="*/ 76200 h 2808312"/>
                <a:gd name="connsiteX2" fmla="*/ 2798440 w 2900040"/>
                <a:gd name="connsiteY2" fmla="*/ 2808312 h 2808312"/>
                <a:gd name="connsiteX3" fmla="*/ 0 w 2900040"/>
                <a:gd name="connsiteY3" fmla="*/ 2808312 h 2808312"/>
                <a:gd name="connsiteX4" fmla="*/ 0 w 2900040"/>
                <a:gd name="connsiteY4" fmla="*/ 0 h 2808312"/>
                <a:gd name="connsiteX0" fmla="*/ 171450 w 2900040"/>
                <a:gd name="connsiteY0" fmla="*/ 0 h 2827362"/>
                <a:gd name="connsiteX1" fmla="*/ 2900040 w 2900040"/>
                <a:gd name="connsiteY1" fmla="*/ 95250 h 2827362"/>
                <a:gd name="connsiteX2" fmla="*/ 2798440 w 2900040"/>
                <a:gd name="connsiteY2" fmla="*/ 2827362 h 2827362"/>
                <a:gd name="connsiteX3" fmla="*/ 0 w 2900040"/>
                <a:gd name="connsiteY3" fmla="*/ 2827362 h 2827362"/>
                <a:gd name="connsiteX4" fmla="*/ 171450 w 2900040"/>
                <a:gd name="connsiteY4" fmla="*/ 0 h 2827362"/>
                <a:gd name="connsiteX0" fmla="*/ 0 w 2728590"/>
                <a:gd name="connsiteY0" fmla="*/ 0 h 2827362"/>
                <a:gd name="connsiteX1" fmla="*/ 2728590 w 2728590"/>
                <a:gd name="connsiteY1" fmla="*/ 95250 h 2827362"/>
                <a:gd name="connsiteX2" fmla="*/ 2626990 w 2728590"/>
                <a:gd name="connsiteY2" fmla="*/ 2827362 h 2827362"/>
                <a:gd name="connsiteX3" fmla="*/ 0 w 2728590"/>
                <a:gd name="connsiteY3" fmla="*/ 2586062 h 2827362"/>
                <a:gd name="connsiteX4" fmla="*/ 0 w 2728590"/>
                <a:gd name="connsiteY4" fmla="*/ 0 h 2827362"/>
                <a:gd name="connsiteX0" fmla="*/ 70555 w 2799145"/>
                <a:gd name="connsiteY0" fmla="*/ 0 h 2827362"/>
                <a:gd name="connsiteX1" fmla="*/ 2799145 w 2799145"/>
                <a:gd name="connsiteY1" fmla="*/ 95250 h 2827362"/>
                <a:gd name="connsiteX2" fmla="*/ 2697545 w 2799145"/>
                <a:gd name="connsiteY2" fmla="*/ 2827362 h 2827362"/>
                <a:gd name="connsiteX3" fmla="*/ 70555 w 2799145"/>
                <a:gd name="connsiteY3" fmla="*/ 2586062 h 2827362"/>
                <a:gd name="connsiteX4" fmla="*/ 70555 w 2799145"/>
                <a:gd name="connsiteY4" fmla="*/ 0 h 2827362"/>
                <a:gd name="connsiteX0" fmla="*/ 70555 w 2799145"/>
                <a:gd name="connsiteY0" fmla="*/ 0 h 2827362"/>
                <a:gd name="connsiteX1" fmla="*/ 2799145 w 2799145"/>
                <a:gd name="connsiteY1" fmla="*/ 95250 h 2827362"/>
                <a:gd name="connsiteX2" fmla="*/ 2697545 w 2799145"/>
                <a:gd name="connsiteY2" fmla="*/ 2827362 h 2827362"/>
                <a:gd name="connsiteX3" fmla="*/ 70555 w 2799145"/>
                <a:gd name="connsiteY3" fmla="*/ 2586062 h 2827362"/>
                <a:gd name="connsiteX4" fmla="*/ 70555 w 2799145"/>
                <a:gd name="connsiteY4" fmla="*/ 0 h 2827362"/>
                <a:gd name="connsiteX0" fmla="*/ 70555 w 2799145"/>
                <a:gd name="connsiteY0" fmla="*/ 0 h 2827362"/>
                <a:gd name="connsiteX1" fmla="*/ 2799145 w 2799145"/>
                <a:gd name="connsiteY1" fmla="*/ 95250 h 2827362"/>
                <a:gd name="connsiteX2" fmla="*/ 2697545 w 2799145"/>
                <a:gd name="connsiteY2" fmla="*/ 2827362 h 2827362"/>
                <a:gd name="connsiteX3" fmla="*/ 70555 w 2799145"/>
                <a:gd name="connsiteY3" fmla="*/ 2586062 h 2827362"/>
                <a:gd name="connsiteX4" fmla="*/ 70555 w 2799145"/>
                <a:gd name="connsiteY4" fmla="*/ 0 h 2827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9145" h="2827362">
                  <a:moveTo>
                    <a:pt x="70555" y="0"/>
                  </a:moveTo>
                  <a:lnTo>
                    <a:pt x="2799145" y="95250"/>
                  </a:lnTo>
                  <a:lnTo>
                    <a:pt x="2697545" y="2827362"/>
                  </a:lnTo>
                  <a:cubicBezTo>
                    <a:pt x="1796482" y="2804079"/>
                    <a:pt x="1257368" y="2882395"/>
                    <a:pt x="70555" y="2586062"/>
                  </a:cubicBezTo>
                  <a:cubicBezTo>
                    <a:pt x="-88195" y="1755791"/>
                    <a:pt x="70555" y="862021"/>
                    <a:pt x="70555" y="0"/>
                  </a:cubicBezTo>
                  <a:close/>
                </a:path>
              </a:pathLst>
            </a:custGeom>
            <a:solidFill>
              <a:srgbClr val="ABFF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Candara" panose="020E0502030303020204" pitchFamily="34" charset="0"/>
                </a:rPr>
                <a:t>Zero</a:t>
              </a:r>
              <a:r>
                <a:rPr lang="en-US" sz="2000" dirty="0">
                  <a:solidFill>
                    <a:schemeClr val="tx1"/>
                  </a:solidFill>
                  <a:latin typeface="Candara" panose="020E0502030303020204" pitchFamily="34" charset="0"/>
                </a:rPr>
                <a:t> compilation errors</a:t>
              </a:r>
            </a:p>
            <a:p>
              <a:pPr algn="ctr"/>
              <a:endParaRPr lang="en-US" sz="2000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Candara" panose="020E0502030303020204" pitchFamily="34" charset="0"/>
                </a:rPr>
                <a:t>One</a:t>
              </a:r>
              <a:r>
                <a:rPr lang="en-US" sz="2000" dirty="0">
                  <a:solidFill>
                    <a:schemeClr val="tx1"/>
                  </a:solidFill>
                  <a:latin typeface="Candara" panose="020E0502030303020204" pitchFamily="34" charset="0"/>
                </a:rPr>
                <a:t> test failure</a:t>
              </a:r>
            </a:p>
          </p:txBody>
        </p:sp>
      </p:grpSp>
      <p:sp>
        <p:nvSpPr>
          <p:cNvPr id="10" name="Rectangle 21"/>
          <p:cNvSpPr/>
          <p:nvPr/>
        </p:nvSpPr>
        <p:spPr>
          <a:xfrm>
            <a:off x="3577663" y="3742146"/>
            <a:ext cx="1585647" cy="351285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BEC6D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740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Candara" panose="020E0502030303020204" pitchFamily="34" charset="0"/>
              </a:rPr>
              <a:t>RQ2. Applicability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40BD-3997-BB4A-9AE7-14AF3A7E89A9}" type="slidenum">
              <a:rPr lang="en-US" smtClean="0"/>
              <a:t>15</a:t>
            </a:fld>
            <a:endParaRPr lang="en-US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81168" y="1541205"/>
            <a:ext cx="8662835" cy="46357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>
                <a:latin typeface="Candara" panose="020E0502030303020204" pitchFamily="34" charset="0"/>
              </a:rPr>
              <a:t>Analyzed </a:t>
            </a:r>
            <a:r>
              <a:rPr lang="en-CA" b="1" dirty="0">
                <a:latin typeface="Candara" panose="020E0502030303020204" pitchFamily="34" charset="0"/>
              </a:rPr>
              <a:t>46.7K</a:t>
            </a:r>
            <a:r>
              <a:rPr lang="en-CA" dirty="0">
                <a:latin typeface="Candara" panose="020E0502030303020204" pitchFamily="34" charset="0"/>
              </a:rPr>
              <a:t> Type-2 &amp; Type-3 clones from 9 projects</a:t>
            </a:r>
          </a:p>
          <a:p>
            <a:pPr lvl="1"/>
            <a:r>
              <a:rPr lang="en-CA" dirty="0">
                <a:latin typeface="Candara" panose="020E0502030303020204" pitchFamily="34" charset="0"/>
              </a:rPr>
              <a:t>non-refactorable with regular parameters</a:t>
            </a:r>
          </a:p>
          <a:p>
            <a:pPr lvl="1"/>
            <a:r>
              <a:rPr lang="en-CA" dirty="0">
                <a:latin typeface="Candara" panose="020E0502030303020204" pitchFamily="34" charset="0"/>
              </a:rPr>
              <a:t>60% Type-2 (differences in expressions)</a:t>
            </a:r>
          </a:p>
          <a:p>
            <a:pPr lvl="1"/>
            <a:r>
              <a:rPr lang="en-CA" dirty="0">
                <a:latin typeface="Candara" panose="020E0502030303020204" pitchFamily="34" charset="0"/>
              </a:rPr>
              <a:t>40% Type-3 (unmatched statements a.k.a. clone gaps)</a:t>
            </a:r>
          </a:p>
        </p:txBody>
      </p:sp>
      <p:grpSp>
        <p:nvGrpSpPr>
          <p:cNvPr id="6" name="Groupe 39"/>
          <p:cNvGrpSpPr/>
          <p:nvPr/>
        </p:nvGrpSpPr>
        <p:grpSpPr>
          <a:xfrm>
            <a:off x="186914" y="3792769"/>
            <a:ext cx="4340847" cy="1826366"/>
            <a:chOff x="502144" y="4009086"/>
            <a:chExt cx="2363185" cy="2387008"/>
          </a:xfrm>
        </p:grpSpPr>
        <p:sp>
          <p:nvSpPr>
            <p:cNvPr id="8" name="Rectangle 3"/>
            <p:cNvSpPr/>
            <p:nvPr/>
          </p:nvSpPr>
          <p:spPr>
            <a:xfrm>
              <a:off x="525538" y="4168008"/>
              <a:ext cx="2234044" cy="2173783"/>
            </a:xfrm>
            <a:custGeom>
              <a:avLst/>
              <a:gdLst>
                <a:gd name="connsiteX0" fmla="*/ 0 w 2798440"/>
                <a:gd name="connsiteY0" fmla="*/ 0 h 2808312"/>
                <a:gd name="connsiteX1" fmla="*/ 2798440 w 2798440"/>
                <a:gd name="connsiteY1" fmla="*/ 0 h 2808312"/>
                <a:gd name="connsiteX2" fmla="*/ 2798440 w 2798440"/>
                <a:gd name="connsiteY2" fmla="*/ 2808312 h 2808312"/>
                <a:gd name="connsiteX3" fmla="*/ 0 w 2798440"/>
                <a:gd name="connsiteY3" fmla="*/ 2808312 h 2808312"/>
                <a:gd name="connsiteX4" fmla="*/ 0 w 2798440"/>
                <a:gd name="connsiteY4" fmla="*/ 0 h 2808312"/>
                <a:gd name="connsiteX0" fmla="*/ 0 w 2900040"/>
                <a:gd name="connsiteY0" fmla="*/ 0 h 2808312"/>
                <a:gd name="connsiteX1" fmla="*/ 2900040 w 2900040"/>
                <a:gd name="connsiteY1" fmla="*/ 76200 h 2808312"/>
                <a:gd name="connsiteX2" fmla="*/ 2798440 w 2900040"/>
                <a:gd name="connsiteY2" fmla="*/ 2808312 h 2808312"/>
                <a:gd name="connsiteX3" fmla="*/ 0 w 2900040"/>
                <a:gd name="connsiteY3" fmla="*/ 2808312 h 2808312"/>
                <a:gd name="connsiteX4" fmla="*/ 0 w 2900040"/>
                <a:gd name="connsiteY4" fmla="*/ 0 h 2808312"/>
                <a:gd name="connsiteX0" fmla="*/ 171450 w 2900040"/>
                <a:gd name="connsiteY0" fmla="*/ 0 h 2827362"/>
                <a:gd name="connsiteX1" fmla="*/ 2900040 w 2900040"/>
                <a:gd name="connsiteY1" fmla="*/ 95250 h 2827362"/>
                <a:gd name="connsiteX2" fmla="*/ 2798440 w 2900040"/>
                <a:gd name="connsiteY2" fmla="*/ 2827362 h 2827362"/>
                <a:gd name="connsiteX3" fmla="*/ 0 w 2900040"/>
                <a:gd name="connsiteY3" fmla="*/ 2827362 h 2827362"/>
                <a:gd name="connsiteX4" fmla="*/ 171450 w 2900040"/>
                <a:gd name="connsiteY4" fmla="*/ 0 h 2827362"/>
                <a:gd name="connsiteX0" fmla="*/ 0 w 2728590"/>
                <a:gd name="connsiteY0" fmla="*/ 0 h 2827362"/>
                <a:gd name="connsiteX1" fmla="*/ 2728590 w 2728590"/>
                <a:gd name="connsiteY1" fmla="*/ 95250 h 2827362"/>
                <a:gd name="connsiteX2" fmla="*/ 2626990 w 2728590"/>
                <a:gd name="connsiteY2" fmla="*/ 2827362 h 2827362"/>
                <a:gd name="connsiteX3" fmla="*/ 0 w 2728590"/>
                <a:gd name="connsiteY3" fmla="*/ 2586062 h 2827362"/>
                <a:gd name="connsiteX4" fmla="*/ 0 w 2728590"/>
                <a:gd name="connsiteY4" fmla="*/ 0 h 2827362"/>
                <a:gd name="connsiteX0" fmla="*/ 70555 w 2799145"/>
                <a:gd name="connsiteY0" fmla="*/ 0 h 2827362"/>
                <a:gd name="connsiteX1" fmla="*/ 2799145 w 2799145"/>
                <a:gd name="connsiteY1" fmla="*/ 95250 h 2827362"/>
                <a:gd name="connsiteX2" fmla="*/ 2697545 w 2799145"/>
                <a:gd name="connsiteY2" fmla="*/ 2827362 h 2827362"/>
                <a:gd name="connsiteX3" fmla="*/ 70555 w 2799145"/>
                <a:gd name="connsiteY3" fmla="*/ 2586062 h 2827362"/>
                <a:gd name="connsiteX4" fmla="*/ 70555 w 2799145"/>
                <a:gd name="connsiteY4" fmla="*/ 0 h 2827362"/>
                <a:gd name="connsiteX0" fmla="*/ 70555 w 2799145"/>
                <a:gd name="connsiteY0" fmla="*/ 0 h 2827362"/>
                <a:gd name="connsiteX1" fmla="*/ 2799145 w 2799145"/>
                <a:gd name="connsiteY1" fmla="*/ 95250 h 2827362"/>
                <a:gd name="connsiteX2" fmla="*/ 2697545 w 2799145"/>
                <a:gd name="connsiteY2" fmla="*/ 2827362 h 2827362"/>
                <a:gd name="connsiteX3" fmla="*/ 70555 w 2799145"/>
                <a:gd name="connsiteY3" fmla="*/ 2586062 h 2827362"/>
                <a:gd name="connsiteX4" fmla="*/ 70555 w 2799145"/>
                <a:gd name="connsiteY4" fmla="*/ 0 h 2827362"/>
                <a:gd name="connsiteX0" fmla="*/ 70555 w 2799145"/>
                <a:gd name="connsiteY0" fmla="*/ 0 h 2827362"/>
                <a:gd name="connsiteX1" fmla="*/ 2799145 w 2799145"/>
                <a:gd name="connsiteY1" fmla="*/ 95250 h 2827362"/>
                <a:gd name="connsiteX2" fmla="*/ 2697545 w 2799145"/>
                <a:gd name="connsiteY2" fmla="*/ 2827362 h 2827362"/>
                <a:gd name="connsiteX3" fmla="*/ 70555 w 2799145"/>
                <a:gd name="connsiteY3" fmla="*/ 2586062 h 2827362"/>
                <a:gd name="connsiteX4" fmla="*/ 70555 w 2799145"/>
                <a:gd name="connsiteY4" fmla="*/ 0 h 2827362"/>
                <a:gd name="connsiteX0" fmla="*/ 175198 w 2776580"/>
                <a:gd name="connsiteY0" fmla="*/ 0 h 2827362"/>
                <a:gd name="connsiteX1" fmla="*/ 2776580 w 2776580"/>
                <a:gd name="connsiteY1" fmla="*/ 95250 h 2827362"/>
                <a:gd name="connsiteX2" fmla="*/ 2674980 w 2776580"/>
                <a:gd name="connsiteY2" fmla="*/ 2827362 h 2827362"/>
                <a:gd name="connsiteX3" fmla="*/ 47990 w 2776580"/>
                <a:gd name="connsiteY3" fmla="*/ 2586062 h 2827362"/>
                <a:gd name="connsiteX4" fmla="*/ 175198 w 2776580"/>
                <a:gd name="connsiteY4" fmla="*/ 0 h 2827362"/>
                <a:gd name="connsiteX0" fmla="*/ 175198 w 2776580"/>
                <a:gd name="connsiteY0" fmla="*/ 0 h 2782269"/>
                <a:gd name="connsiteX1" fmla="*/ 2776580 w 2776580"/>
                <a:gd name="connsiteY1" fmla="*/ 95250 h 2782269"/>
                <a:gd name="connsiteX2" fmla="*/ 2690881 w 2776580"/>
                <a:gd name="connsiteY2" fmla="*/ 2771708 h 2782269"/>
                <a:gd name="connsiteX3" fmla="*/ 47990 w 2776580"/>
                <a:gd name="connsiteY3" fmla="*/ 2586062 h 2782269"/>
                <a:gd name="connsiteX4" fmla="*/ 175198 w 2776580"/>
                <a:gd name="connsiteY4" fmla="*/ 0 h 2782269"/>
                <a:gd name="connsiteX0" fmla="*/ 175198 w 2776580"/>
                <a:gd name="connsiteY0" fmla="*/ 0 h 2773467"/>
                <a:gd name="connsiteX1" fmla="*/ 2776580 w 2776580"/>
                <a:gd name="connsiteY1" fmla="*/ 95250 h 2773467"/>
                <a:gd name="connsiteX2" fmla="*/ 2762436 w 2776580"/>
                <a:gd name="connsiteY2" fmla="*/ 2755807 h 2773467"/>
                <a:gd name="connsiteX3" fmla="*/ 47990 w 2776580"/>
                <a:gd name="connsiteY3" fmla="*/ 2586062 h 2773467"/>
                <a:gd name="connsiteX4" fmla="*/ 175198 w 2776580"/>
                <a:gd name="connsiteY4" fmla="*/ 0 h 2773467"/>
                <a:gd name="connsiteX0" fmla="*/ 175198 w 2794791"/>
                <a:gd name="connsiteY0" fmla="*/ 0 h 2777766"/>
                <a:gd name="connsiteX1" fmla="*/ 2776580 w 2794791"/>
                <a:gd name="connsiteY1" fmla="*/ 95250 h 2777766"/>
                <a:gd name="connsiteX2" fmla="*/ 2794238 w 2794791"/>
                <a:gd name="connsiteY2" fmla="*/ 2763757 h 2777766"/>
                <a:gd name="connsiteX3" fmla="*/ 47990 w 2794791"/>
                <a:gd name="connsiteY3" fmla="*/ 2586062 h 2777766"/>
                <a:gd name="connsiteX4" fmla="*/ 175198 w 2794791"/>
                <a:gd name="connsiteY4" fmla="*/ 0 h 2777766"/>
                <a:gd name="connsiteX0" fmla="*/ 175198 w 2834230"/>
                <a:gd name="connsiteY0" fmla="*/ 0 h 2777766"/>
                <a:gd name="connsiteX1" fmla="*/ 2776580 w 2834230"/>
                <a:gd name="connsiteY1" fmla="*/ 95250 h 2777766"/>
                <a:gd name="connsiteX2" fmla="*/ 2833991 w 2834230"/>
                <a:gd name="connsiteY2" fmla="*/ 2763757 h 2777766"/>
                <a:gd name="connsiteX3" fmla="*/ 47990 w 2834230"/>
                <a:gd name="connsiteY3" fmla="*/ 2586062 h 2777766"/>
                <a:gd name="connsiteX4" fmla="*/ 175198 w 2834230"/>
                <a:gd name="connsiteY4" fmla="*/ 0 h 2777766"/>
                <a:gd name="connsiteX0" fmla="*/ 175198 w 2881835"/>
                <a:gd name="connsiteY0" fmla="*/ 0 h 2782269"/>
                <a:gd name="connsiteX1" fmla="*/ 2776580 w 2881835"/>
                <a:gd name="connsiteY1" fmla="*/ 95250 h 2782269"/>
                <a:gd name="connsiteX2" fmla="*/ 2881694 w 2881835"/>
                <a:gd name="connsiteY2" fmla="*/ 2771707 h 2782269"/>
                <a:gd name="connsiteX3" fmla="*/ 47990 w 2881835"/>
                <a:gd name="connsiteY3" fmla="*/ 2586062 h 2782269"/>
                <a:gd name="connsiteX4" fmla="*/ 175198 w 2881835"/>
                <a:gd name="connsiteY4" fmla="*/ 0 h 2782269"/>
                <a:gd name="connsiteX0" fmla="*/ 175198 w 2858020"/>
                <a:gd name="connsiteY0" fmla="*/ 0 h 2769357"/>
                <a:gd name="connsiteX1" fmla="*/ 2776580 w 2858020"/>
                <a:gd name="connsiteY1" fmla="*/ 95250 h 2769357"/>
                <a:gd name="connsiteX2" fmla="*/ 2857843 w 2858020"/>
                <a:gd name="connsiteY2" fmla="*/ 2747855 h 2769357"/>
                <a:gd name="connsiteX3" fmla="*/ 47990 w 2858020"/>
                <a:gd name="connsiteY3" fmla="*/ 2586062 h 2769357"/>
                <a:gd name="connsiteX4" fmla="*/ 175198 w 2858020"/>
                <a:gd name="connsiteY4" fmla="*/ 0 h 2769357"/>
                <a:gd name="connsiteX0" fmla="*/ 215022 w 2853154"/>
                <a:gd name="connsiteY0" fmla="*/ 0 h 2769357"/>
                <a:gd name="connsiteX1" fmla="*/ 2771714 w 2853154"/>
                <a:gd name="connsiteY1" fmla="*/ 95250 h 2769357"/>
                <a:gd name="connsiteX2" fmla="*/ 2852977 w 2853154"/>
                <a:gd name="connsiteY2" fmla="*/ 2747855 h 2769357"/>
                <a:gd name="connsiteX3" fmla="*/ 43124 w 2853154"/>
                <a:gd name="connsiteY3" fmla="*/ 2586062 h 2769357"/>
                <a:gd name="connsiteX4" fmla="*/ 215022 w 2853154"/>
                <a:gd name="connsiteY4" fmla="*/ 0 h 2769357"/>
                <a:gd name="connsiteX0" fmla="*/ 210546 w 2853644"/>
                <a:gd name="connsiteY0" fmla="*/ 0 h 2810809"/>
                <a:gd name="connsiteX1" fmla="*/ 2772204 w 2853644"/>
                <a:gd name="connsiteY1" fmla="*/ 136702 h 2810809"/>
                <a:gd name="connsiteX2" fmla="*/ 2853467 w 2853644"/>
                <a:gd name="connsiteY2" fmla="*/ 2789307 h 2810809"/>
                <a:gd name="connsiteX3" fmla="*/ 43614 w 2853644"/>
                <a:gd name="connsiteY3" fmla="*/ 2627514 h 2810809"/>
                <a:gd name="connsiteX4" fmla="*/ 210546 w 2853644"/>
                <a:gd name="connsiteY4" fmla="*/ 0 h 2810809"/>
                <a:gd name="connsiteX0" fmla="*/ 186033 w 2829131"/>
                <a:gd name="connsiteY0" fmla="*/ 0 h 2801315"/>
                <a:gd name="connsiteX1" fmla="*/ 2747691 w 2829131"/>
                <a:gd name="connsiteY1" fmla="*/ 136702 h 2801315"/>
                <a:gd name="connsiteX2" fmla="*/ 2828954 w 2829131"/>
                <a:gd name="connsiteY2" fmla="*/ 2789307 h 2801315"/>
                <a:gd name="connsiteX3" fmla="*/ 46548 w 2829131"/>
                <a:gd name="connsiteY3" fmla="*/ 2607057 h 2801315"/>
                <a:gd name="connsiteX4" fmla="*/ 186033 w 2829131"/>
                <a:gd name="connsiteY4" fmla="*/ 0 h 2801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9131" h="2801315">
                  <a:moveTo>
                    <a:pt x="186033" y="0"/>
                  </a:moveTo>
                  <a:lnTo>
                    <a:pt x="2747691" y="136702"/>
                  </a:lnTo>
                  <a:cubicBezTo>
                    <a:pt x="2742976" y="1023554"/>
                    <a:pt x="2833669" y="1902455"/>
                    <a:pt x="2828954" y="2789307"/>
                  </a:cubicBezTo>
                  <a:cubicBezTo>
                    <a:pt x="1927891" y="2766024"/>
                    <a:pt x="1233361" y="2903390"/>
                    <a:pt x="46548" y="2607057"/>
                  </a:cubicBezTo>
                  <a:cubicBezTo>
                    <a:pt x="-112202" y="1776786"/>
                    <a:pt x="186033" y="862021"/>
                    <a:pt x="18603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39700" dist="139700" dir="8100000" algn="tr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3"/>
            <p:cNvSpPr/>
            <p:nvPr/>
          </p:nvSpPr>
          <p:spPr>
            <a:xfrm>
              <a:off x="502144" y="4009086"/>
              <a:ext cx="2363185" cy="2387008"/>
            </a:xfrm>
            <a:custGeom>
              <a:avLst/>
              <a:gdLst>
                <a:gd name="connsiteX0" fmla="*/ 0 w 2798440"/>
                <a:gd name="connsiteY0" fmla="*/ 0 h 2808312"/>
                <a:gd name="connsiteX1" fmla="*/ 2798440 w 2798440"/>
                <a:gd name="connsiteY1" fmla="*/ 0 h 2808312"/>
                <a:gd name="connsiteX2" fmla="*/ 2798440 w 2798440"/>
                <a:gd name="connsiteY2" fmla="*/ 2808312 h 2808312"/>
                <a:gd name="connsiteX3" fmla="*/ 0 w 2798440"/>
                <a:gd name="connsiteY3" fmla="*/ 2808312 h 2808312"/>
                <a:gd name="connsiteX4" fmla="*/ 0 w 2798440"/>
                <a:gd name="connsiteY4" fmla="*/ 0 h 2808312"/>
                <a:gd name="connsiteX0" fmla="*/ 0 w 2900040"/>
                <a:gd name="connsiteY0" fmla="*/ 0 h 2808312"/>
                <a:gd name="connsiteX1" fmla="*/ 2900040 w 2900040"/>
                <a:gd name="connsiteY1" fmla="*/ 76200 h 2808312"/>
                <a:gd name="connsiteX2" fmla="*/ 2798440 w 2900040"/>
                <a:gd name="connsiteY2" fmla="*/ 2808312 h 2808312"/>
                <a:gd name="connsiteX3" fmla="*/ 0 w 2900040"/>
                <a:gd name="connsiteY3" fmla="*/ 2808312 h 2808312"/>
                <a:gd name="connsiteX4" fmla="*/ 0 w 2900040"/>
                <a:gd name="connsiteY4" fmla="*/ 0 h 2808312"/>
                <a:gd name="connsiteX0" fmla="*/ 171450 w 2900040"/>
                <a:gd name="connsiteY0" fmla="*/ 0 h 2827362"/>
                <a:gd name="connsiteX1" fmla="*/ 2900040 w 2900040"/>
                <a:gd name="connsiteY1" fmla="*/ 95250 h 2827362"/>
                <a:gd name="connsiteX2" fmla="*/ 2798440 w 2900040"/>
                <a:gd name="connsiteY2" fmla="*/ 2827362 h 2827362"/>
                <a:gd name="connsiteX3" fmla="*/ 0 w 2900040"/>
                <a:gd name="connsiteY3" fmla="*/ 2827362 h 2827362"/>
                <a:gd name="connsiteX4" fmla="*/ 171450 w 2900040"/>
                <a:gd name="connsiteY4" fmla="*/ 0 h 2827362"/>
                <a:gd name="connsiteX0" fmla="*/ 0 w 2728590"/>
                <a:gd name="connsiteY0" fmla="*/ 0 h 2827362"/>
                <a:gd name="connsiteX1" fmla="*/ 2728590 w 2728590"/>
                <a:gd name="connsiteY1" fmla="*/ 95250 h 2827362"/>
                <a:gd name="connsiteX2" fmla="*/ 2626990 w 2728590"/>
                <a:gd name="connsiteY2" fmla="*/ 2827362 h 2827362"/>
                <a:gd name="connsiteX3" fmla="*/ 0 w 2728590"/>
                <a:gd name="connsiteY3" fmla="*/ 2586062 h 2827362"/>
                <a:gd name="connsiteX4" fmla="*/ 0 w 2728590"/>
                <a:gd name="connsiteY4" fmla="*/ 0 h 2827362"/>
                <a:gd name="connsiteX0" fmla="*/ 70555 w 2799145"/>
                <a:gd name="connsiteY0" fmla="*/ 0 h 2827362"/>
                <a:gd name="connsiteX1" fmla="*/ 2799145 w 2799145"/>
                <a:gd name="connsiteY1" fmla="*/ 95250 h 2827362"/>
                <a:gd name="connsiteX2" fmla="*/ 2697545 w 2799145"/>
                <a:gd name="connsiteY2" fmla="*/ 2827362 h 2827362"/>
                <a:gd name="connsiteX3" fmla="*/ 70555 w 2799145"/>
                <a:gd name="connsiteY3" fmla="*/ 2586062 h 2827362"/>
                <a:gd name="connsiteX4" fmla="*/ 70555 w 2799145"/>
                <a:gd name="connsiteY4" fmla="*/ 0 h 2827362"/>
                <a:gd name="connsiteX0" fmla="*/ 70555 w 2799145"/>
                <a:gd name="connsiteY0" fmla="*/ 0 h 2827362"/>
                <a:gd name="connsiteX1" fmla="*/ 2799145 w 2799145"/>
                <a:gd name="connsiteY1" fmla="*/ 95250 h 2827362"/>
                <a:gd name="connsiteX2" fmla="*/ 2697545 w 2799145"/>
                <a:gd name="connsiteY2" fmla="*/ 2827362 h 2827362"/>
                <a:gd name="connsiteX3" fmla="*/ 70555 w 2799145"/>
                <a:gd name="connsiteY3" fmla="*/ 2586062 h 2827362"/>
                <a:gd name="connsiteX4" fmla="*/ 70555 w 2799145"/>
                <a:gd name="connsiteY4" fmla="*/ 0 h 2827362"/>
                <a:gd name="connsiteX0" fmla="*/ 70555 w 2799145"/>
                <a:gd name="connsiteY0" fmla="*/ 0 h 2827362"/>
                <a:gd name="connsiteX1" fmla="*/ 2799145 w 2799145"/>
                <a:gd name="connsiteY1" fmla="*/ 95250 h 2827362"/>
                <a:gd name="connsiteX2" fmla="*/ 2697545 w 2799145"/>
                <a:gd name="connsiteY2" fmla="*/ 2827362 h 2827362"/>
                <a:gd name="connsiteX3" fmla="*/ 70555 w 2799145"/>
                <a:gd name="connsiteY3" fmla="*/ 2586062 h 2827362"/>
                <a:gd name="connsiteX4" fmla="*/ 70555 w 2799145"/>
                <a:gd name="connsiteY4" fmla="*/ 0 h 2827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9145" h="2827362">
                  <a:moveTo>
                    <a:pt x="70555" y="0"/>
                  </a:moveTo>
                  <a:lnTo>
                    <a:pt x="2799145" y="95250"/>
                  </a:lnTo>
                  <a:lnTo>
                    <a:pt x="2697545" y="2827362"/>
                  </a:lnTo>
                  <a:cubicBezTo>
                    <a:pt x="1796482" y="2804079"/>
                    <a:pt x="1257368" y="2882395"/>
                    <a:pt x="70555" y="2586062"/>
                  </a:cubicBezTo>
                  <a:cubicBezTo>
                    <a:pt x="-88195" y="1755791"/>
                    <a:pt x="70555" y="862021"/>
                    <a:pt x="70555" y="0"/>
                  </a:cubicBezTo>
                  <a:close/>
                </a:path>
              </a:pathLst>
            </a:custGeom>
            <a:solidFill>
              <a:srgbClr val="ABFF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Candara" panose="020E0502030303020204" pitchFamily="34" charset="0"/>
                </a:rPr>
                <a:t>Clone source code Location</a:t>
              </a:r>
            </a:p>
            <a:p>
              <a:pPr algn="ctr"/>
              <a:r>
                <a:rPr lang="en-US" sz="2000" dirty="0">
                  <a:solidFill>
                    <a:schemeClr val="tx1"/>
                  </a:solidFill>
                  <a:latin typeface="Candara" panose="020E0502030303020204" pitchFamily="34" charset="0"/>
                </a:rPr>
                <a:t>58% lambda applicability</a:t>
              </a:r>
            </a:p>
            <a:p>
              <a:pPr algn="ctr"/>
              <a:r>
                <a:rPr lang="en-US" sz="2000" dirty="0">
                  <a:solidFill>
                    <a:schemeClr val="tx1"/>
                  </a:solidFill>
                  <a:latin typeface="Candara" panose="020E0502030303020204" pitchFamily="34" charset="0"/>
                </a:rPr>
                <a:t>72% in test clones</a:t>
              </a:r>
            </a:p>
            <a:p>
              <a:pPr algn="ctr"/>
              <a:r>
                <a:rPr lang="en-US" sz="2000" dirty="0">
                  <a:solidFill>
                    <a:schemeClr val="tx1"/>
                  </a:solidFill>
                  <a:latin typeface="Candara" panose="020E0502030303020204" pitchFamily="34" charset="0"/>
                </a:rPr>
                <a:t>51% in production clones</a:t>
              </a:r>
            </a:p>
          </p:txBody>
        </p:sp>
      </p:grpSp>
      <p:sp>
        <p:nvSpPr>
          <p:cNvPr id="10" name="Rectangle 21"/>
          <p:cNvSpPr/>
          <p:nvPr/>
        </p:nvSpPr>
        <p:spPr>
          <a:xfrm>
            <a:off x="1564514" y="3631533"/>
            <a:ext cx="1585647" cy="351285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BEC6D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Groupe 39"/>
          <p:cNvGrpSpPr/>
          <p:nvPr/>
        </p:nvGrpSpPr>
        <p:grpSpPr>
          <a:xfrm>
            <a:off x="4697464" y="3790314"/>
            <a:ext cx="4340847" cy="1828821"/>
            <a:chOff x="502144" y="4009086"/>
            <a:chExt cx="2363185" cy="2387008"/>
          </a:xfrm>
        </p:grpSpPr>
        <p:sp>
          <p:nvSpPr>
            <p:cNvPr id="12" name="Rectangle 3"/>
            <p:cNvSpPr/>
            <p:nvPr/>
          </p:nvSpPr>
          <p:spPr>
            <a:xfrm>
              <a:off x="525538" y="4168008"/>
              <a:ext cx="2234044" cy="2173783"/>
            </a:xfrm>
            <a:custGeom>
              <a:avLst/>
              <a:gdLst>
                <a:gd name="connsiteX0" fmla="*/ 0 w 2798440"/>
                <a:gd name="connsiteY0" fmla="*/ 0 h 2808312"/>
                <a:gd name="connsiteX1" fmla="*/ 2798440 w 2798440"/>
                <a:gd name="connsiteY1" fmla="*/ 0 h 2808312"/>
                <a:gd name="connsiteX2" fmla="*/ 2798440 w 2798440"/>
                <a:gd name="connsiteY2" fmla="*/ 2808312 h 2808312"/>
                <a:gd name="connsiteX3" fmla="*/ 0 w 2798440"/>
                <a:gd name="connsiteY3" fmla="*/ 2808312 h 2808312"/>
                <a:gd name="connsiteX4" fmla="*/ 0 w 2798440"/>
                <a:gd name="connsiteY4" fmla="*/ 0 h 2808312"/>
                <a:gd name="connsiteX0" fmla="*/ 0 w 2900040"/>
                <a:gd name="connsiteY0" fmla="*/ 0 h 2808312"/>
                <a:gd name="connsiteX1" fmla="*/ 2900040 w 2900040"/>
                <a:gd name="connsiteY1" fmla="*/ 76200 h 2808312"/>
                <a:gd name="connsiteX2" fmla="*/ 2798440 w 2900040"/>
                <a:gd name="connsiteY2" fmla="*/ 2808312 h 2808312"/>
                <a:gd name="connsiteX3" fmla="*/ 0 w 2900040"/>
                <a:gd name="connsiteY3" fmla="*/ 2808312 h 2808312"/>
                <a:gd name="connsiteX4" fmla="*/ 0 w 2900040"/>
                <a:gd name="connsiteY4" fmla="*/ 0 h 2808312"/>
                <a:gd name="connsiteX0" fmla="*/ 171450 w 2900040"/>
                <a:gd name="connsiteY0" fmla="*/ 0 h 2827362"/>
                <a:gd name="connsiteX1" fmla="*/ 2900040 w 2900040"/>
                <a:gd name="connsiteY1" fmla="*/ 95250 h 2827362"/>
                <a:gd name="connsiteX2" fmla="*/ 2798440 w 2900040"/>
                <a:gd name="connsiteY2" fmla="*/ 2827362 h 2827362"/>
                <a:gd name="connsiteX3" fmla="*/ 0 w 2900040"/>
                <a:gd name="connsiteY3" fmla="*/ 2827362 h 2827362"/>
                <a:gd name="connsiteX4" fmla="*/ 171450 w 2900040"/>
                <a:gd name="connsiteY4" fmla="*/ 0 h 2827362"/>
                <a:gd name="connsiteX0" fmla="*/ 0 w 2728590"/>
                <a:gd name="connsiteY0" fmla="*/ 0 h 2827362"/>
                <a:gd name="connsiteX1" fmla="*/ 2728590 w 2728590"/>
                <a:gd name="connsiteY1" fmla="*/ 95250 h 2827362"/>
                <a:gd name="connsiteX2" fmla="*/ 2626990 w 2728590"/>
                <a:gd name="connsiteY2" fmla="*/ 2827362 h 2827362"/>
                <a:gd name="connsiteX3" fmla="*/ 0 w 2728590"/>
                <a:gd name="connsiteY3" fmla="*/ 2586062 h 2827362"/>
                <a:gd name="connsiteX4" fmla="*/ 0 w 2728590"/>
                <a:gd name="connsiteY4" fmla="*/ 0 h 2827362"/>
                <a:gd name="connsiteX0" fmla="*/ 70555 w 2799145"/>
                <a:gd name="connsiteY0" fmla="*/ 0 h 2827362"/>
                <a:gd name="connsiteX1" fmla="*/ 2799145 w 2799145"/>
                <a:gd name="connsiteY1" fmla="*/ 95250 h 2827362"/>
                <a:gd name="connsiteX2" fmla="*/ 2697545 w 2799145"/>
                <a:gd name="connsiteY2" fmla="*/ 2827362 h 2827362"/>
                <a:gd name="connsiteX3" fmla="*/ 70555 w 2799145"/>
                <a:gd name="connsiteY3" fmla="*/ 2586062 h 2827362"/>
                <a:gd name="connsiteX4" fmla="*/ 70555 w 2799145"/>
                <a:gd name="connsiteY4" fmla="*/ 0 h 2827362"/>
                <a:gd name="connsiteX0" fmla="*/ 70555 w 2799145"/>
                <a:gd name="connsiteY0" fmla="*/ 0 h 2827362"/>
                <a:gd name="connsiteX1" fmla="*/ 2799145 w 2799145"/>
                <a:gd name="connsiteY1" fmla="*/ 95250 h 2827362"/>
                <a:gd name="connsiteX2" fmla="*/ 2697545 w 2799145"/>
                <a:gd name="connsiteY2" fmla="*/ 2827362 h 2827362"/>
                <a:gd name="connsiteX3" fmla="*/ 70555 w 2799145"/>
                <a:gd name="connsiteY3" fmla="*/ 2586062 h 2827362"/>
                <a:gd name="connsiteX4" fmla="*/ 70555 w 2799145"/>
                <a:gd name="connsiteY4" fmla="*/ 0 h 2827362"/>
                <a:gd name="connsiteX0" fmla="*/ 70555 w 2799145"/>
                <a:gd name="connsiteY0" fmla="*/ 0 h 2827362"/>
                <a:gd name="connsiteX1" fmla="*/ 2799145 w 2799145"/>
                <a:gd name="connsiteY1" fmla="*/ 95250 h 2827362"/>
                <a:gd name="connsiteX2" fmla="*/ 2697545 w 2799145"/>
                <a:gd name="connsiteY2" fmla="*/ 2827362 h 2827362"/>
                <a:gd name="connsiteX3" fmla="*/ 70555 w 2799145"/>
                <a:gd name="connsiteY3" fmla="*/ 2586062 h 2827362"/>
                <a:gd name="connsiteX4" fmla="*/ 70555 w 2799145"/>
                <a:gd name="connsiteY4" fmla="*/ 0 h 2827362"/>
                <a:gd name="connsiteX0" fmla="*/ 175198 w 2776580"/>
                <a:gd name="connsiteY0" fmla="*/ 0 h 2827362"/>
                <a:gd name="connsiteX1" fmla="*/ 2776580 w 2776580"/>
                <a:gd name="connsiteY1" fmla="*/ 95250 h 2827362"/>
                <a:gd name="connsiteX2" fmla="*/ 2674980 w 2776580"/>
                <a:gd name="connsiteY2" fmla="*/ 2827362 h 2827362"/>
                <a:gd name="connsiteX3" fmla="*/ 47990 w 2776580"/>
                <a:gd name="connsiteY3" fmla="*/ 2586062 h 2827362"/>
                <a:gd name="connsiteX4" fmla="*/ 175198 w 2776580"/>
                <a:gd name="connsiteY4" fmla="*/ 0 h 2827362"/>
                <a:gd name="connsiteX0" fmla="*/ 175198 w 2776580"/>
                <a:gd name="connsiteY0" fmla="*/ 0 h 2782269"/>
                <a:gd name="connsiteX1" fmla="*/ 2776580 w 2776580"/>
                <a:gd name="connsiteY1" fmla="*/ 95250 h 2782269"/>
                <a:gd name="connsiteX2" fmla="*/ 2690881 w 2776580"/>
                <a:gd name="connsiteY2" fmla="*/ 2771708 h 2782269"/>
                <a:gd name="connsiteX3" fmla="*/ 47990 w 2776580"/>
                <a:gd name="connsiteY3" fmla="*/ 2586062 h 2782269"/>
                <a:gd name="connsiteX4" fmla="*/ 175198 w 2776580"/>
                <a:gd name="connsiteY4" fmla="*/ 0 h 2782269"/>
                <a:gd name="connsiteX0" fmla="*/ 175198 w 2776580"/>
                <a:gd name="connsiteY0" fmla="*/ 0 h 2773467"/>
                <a:gd name="connsiteX1" fmla="*/ 2776580 w 2776580"/>
                <a:gd name="connsiteY1" fmla="*/ 95250 h 2773467"/>
                <a:gd name="connsiteX2" fmla="*/ 2762436 w 2776580"/>
                <a:gd name="connsiteY2" fmla="*/ 2755807 h 2773467"/>
                <a:gd name="connsiteX3" fmla="*/ 47990 w 2776580"/>
                <a:gd name="connsiteY3" fmla="*/ 2586062 h 2773467"/>
                <a:gd name="connsiteX4" fmla="*/ 175198 w 2776580"/>
                <a:gd name="connsiteY4" fmla="*/ 0 h 2773467"/>
                <a:gd name="connsiteX0" fmla="*/ 175198 w 2794791"/>
                <a:gd name="connsiteY0" fmla="*/ 0 h 2777766"/>
                <a:gd name="connsiteX1" fmla="*/ 2776580 w 2794791"/>
                <a:gd name="connsiteY1" fmla="*/ 95250 h 2777766"/>
                <a:gd name="connsiteX2" fmla="*/ 2794238 w 2794791"/>
                <a:gd name="connsiteY2" fmla="*/ 2763757 h 2777766"/>
                <a:gd name="connsiteX3" fmla="*/ 47990 w 2794791"/>
                <a:gd name="connsiteY3" fmla="*/ 2586062 h 2777766"/>
                <a:gd name="connsiteX4" fmla="*/ 175198 w 2794791"/>
                <a:gd name="connsiteY4" fmla="*/ 0 h 2777766"/>
                <a:gd name="connsiteX0" fmla="*/ 175198 w 2834230"/>
                <a:gd name="connsiteY0" fmla="*/ 0 h 2777766"/>
                <a:gd name="connsiteX1" fmla="*/ 2776580 w 2834230"/>
                <a:gd name="connsiteY1" fmla="*/ 95250 h 2777766"/>
                <a:gd name="connsiteX2" fmla="*/ 2833991 w 2834230"/>
                <a:gd name="connsiteY2" fmla="*/ 2763757 h 2777766"/>
                <a:gd name="connsiteX3" fmla="*/ 47990 w 2834230"/>
                <a:gd name="connsiteY3" fmla="*/ 2586062 h 2777766"/>
                <a:gd name="connsiteX4" fmla="*/ 175198 w 2834230"/>
                <a:gd name="connsiteY4" fmla="*/ 0 h 2777766"/>
                <a:gd name="connsiteX0" fmla="*/ 175198 w 2881835"/>
                <a:gd name="connsiteY0" fmla="*/ 0 h 2782269"/>
                <a:gd name="connsiteX1" fmla="*/ 2776580 w 2881835"/>
                <a:gd name="connsiteY1" fmla="*/ 95250 h 2782269"/>
                <a:gd name="connsiteX2" fmla="*/ 2881694 w 2881835"/>
                <a:gd name="connsiteY2" fmla="*/ 2771707 h 2782269"/>
                <a:gd name="connsiteX3" fmla="*/ 47990 w 2881835"/>
                <a:gd name="connsiteY3" fmla="*/ 2586062 h 2782269"/>
                <a:gd name="connsiteX4" fmla="*/ 175198 w 2881835"/>
                <a:gd name="connsiteY4" fmla="*/ 0 h 2782269"/>
                <a:gd name="connsiteX0" fmla="*/ 175198 w 2858020"/>
                <a:gd name="connsiteY0" fmla="*/ 0 h 2769357"/>
                <a:gd name="connsiteX1" fmla="*/ 2776580 w 2858020"/>
                <a:gd name="connsiteY1" fmla="*/ 95250 h 2769357"/>
                <a:gd name="connsiteX2" fmla="*/ 2857843 w 2858020"/>
                <a:gd name="connsiteY2" fmla="*/ 2747855 h 2769357"/>
                <a:gd name="connsiteX3" fmla="*/ 47990 w 2858020"/>
                <a:gd name="connsiteY3" fmla="*/ 2586062 h 2769357"/>
                <a:gd name="connsiteX4" fmla="*/ 175198 w 2858020"/>
                <a:gd name="connsiteY4" fmla="*/ 0 h 2769357"/>
                <a:gd name="connsiteX0" fmla="*/ 215022 w 2853154"/>
                <a:gd name="connsiteY0" fmla="*/ 0 h 2769357"/>
                <a:gd name="connsiteX1" fmla="*/ 2771714 w 2853154"/>
                <a:gd name="connsiteY1" fmla="*/ 95250 h 2769357"/>
                <a:gd name="connsiteX2" fmla="*/ 2852977 w 2853154"/>
                <a:gd name="connsiteY2" fmla="*/ 2747855 h 2769357"/>
                <a:gd name="connsiteX3" fmla="*/ 43124 w 2853154"/>
                <a:gd name="connsiteY3" fmla="*/ 2586062 h 2769357"/>
                <a:gd name="connsiteX4" fmla="*/ 215022 w 2853154"/>
                <a:gd name="connsiteY4" fmla="*/ 0 h 2769357"/>
                <a:gd name="connsiteX0" fmla="*/ 210546 w 2853644"/>
                <a:gd name="connsiteY0" fmla="*/ 0 h 2810809"/>
                <a:gd name="connsiteX1" fmla="*/ 2772204 w 2853644"/>
                <a:gd name="connsiteY1" fmla="*/ 136702 h 2810809"/>
                <a:gd name="connsiteX2" fmla="*/ 2853467 w 2853644"/>
                <a:gd name="connsiteY2" fmla="*/ 2789307 h 2810809"/>
                <a:gd name="connsiteX3" fmla="*/ 43614 w 2853644"/>
                <a:gd name="connsiteY3" fmla="*/ 2627514 h 2810809"/>
                <a:gd name="connsiteX4" fmla="*/ 210546 w 2853644"/>
                <a:gd name="connsiteY4" fmla="*/ 0 h 2810809"/>
                <a:gd name="connsiteX0" fmla="*/ 186033 w 2829131"/>
                <a:gd name="connsiteY0" fmla="*/ 0 h 2801315"/>
                <a:gd name="connsiteX1" fmla="*/ 2747691 w 2829131"/>
                <a:gd name="connsiteY1" fmla="*/ 136702 h 2801315"/>
                <a:gd name="connsiteX2" fmla="*/ 2828954 w 2829131"/>
                <a:gd name="connsiteY2" fmla="*/ 2789307 h 2801315"/>
                <a:gd name="connsiteX3" fmla="*/ 46548 w 2829131"/>
                <a:gd name="connsiteY3" fmla="*/ 2607057 h 2801315"/>
                <a:gd name="connsiteX4" fmla="*/ 186033 w 2829131"/>
                <a:gd name="connsiteY4" fmla="*/ 0 h 2801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9131" h="2801315">
                  <a:moveTo>
                    <a:pt x="186033" y="0"/>
                  </a:moveTo>
                  <a:lnTo>
                    <a:pt x="2747691" y="136702"/>
                  </a:lnTo>
                  <a:cubicBezTo>
                    <a:pt x="2742976" y="1023554"/>
                    <a:pt x="2833669" y="1902455"/>
                    <a:pt x="2828954" y="2789307"/>
                  </a:cubicBezTo>
                  <a:cubicBezTo>
                    <a:pt x="1927891" y="2766024"/>
                    <a:pt x="1233361" y="2903390"/>
                    <a:pt x="46548" y="2607057"/>
                  </a:cubicBezTo>
                  <a:cubicBezTo>
                    <a:pt x="-112202" y="1776786"/>
                    <a:pt x="186033" y="862021"/>
                    <a:pt x="18603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39700" dist="139700" dir="8100000" algn="tr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3"/>
            <p:cNvSpPr/>
            <p:nvPr/>
          </p:nvSpPr>
          <p:spPr>
            <a:xfrm>
              <a:off x="502144" y="4009086"/>
              <a:ext cx="2363185" cy="2387008"/>
            </a:xfrm>
            <a:custGeom>
              <a:avLst/>
              <a:gdLst>
                <a:gd name="connsiteX0" fmla="*/ 0 w 2798440"/>
                <a:gd name="connsiteY0" fmla="*/ 0 h 2808312"/>
                <a:gd name="connsiteX1" fmla="*/ 2798440 w 2798440"/>
                <a:gd name="connsiteY1" fmla="*/ 0 h 2808312"/>
                <a:gd name="connsiteX2" fmla="*/ 2798440 w 2798440"/>
                <a:gd name="connsiteY2" fmla="*/ 2808312 h 2808312"/>
                <a:gd name="connsiteX3" fmla="*/ 0 w 2798440"/>
                <a:gd name="connsiteY3" fmla="*/ 2808312 h 2808312"/>
                <a:gd name="connsiteX4" fmla="*/ 0 w 2798440"/>
                <a:gd name="connsiteY4" fmla="*/ 0 h 2808312"/>
                <a:gd name="connsiteX0" fmla="*/ 0 w 2900040"/>
                <a:gd name="connsiteY0" fmla="*/ 0 h 2808312"/>
                <a:gd name="connsiteX1" fmla="*/ 2900040 w 2900040"/>
                <a:gd name="connsiteY1" fmla="*/ 76200 h 2808312"/>
                <a:gd name="connsiteX2" fmla="*/ 2798440 w 2900040"/>
                <a:gd name="connsiteY2" fmla="*/ 2808312 h 2808312"/>
                <a:gd name="connsiteX3" fmla="*/ 0 w 2900040"/>
                <a:gd name="connsiteY3" fmla="*/ 2808312 h 2808312"/>
                <a:gd name="connsiteX4" fmla="*/ 0 w 2900040"/>
                <a:gd name="connsiteY4" fmla="*/ 0 h 2808312"/>
                <a:gd name="connsiteX0" fmla="*/ 171450 w 2900040"/>
                <a:gd name="connsiteY0" fmla="*/ 0 h 2827362"/>
                <a:gd name="connsiteX1" fmla="*/ 2900040 w 2900040"/>
                <a:gd name="connsiteY1" fmla="*/ 95250 h 2827362"/>
                <a:gd name="connsiteX2" fmla="*/ 2798440 w 2900040"/>
                <a:gd name="connsiteY2" fmla="*/ 2827362 h 2827362"/>
                <a:gd name="connsiteX3" fmla="*/ 0 w 2900040"/>
                <a:gd name="connsiteY3" fmla="*/ 2827362 h 2827362"/>
                <a:gd name="connsiteX4" fmla="*/ 171450 w 2900040"/>
                <a:gd name="connsiteY4" fmla="*/ 0 h 2827362"/>
                <a:gd name="connsiteX0" fmla="*/ 0 w 2728590"/>
                <a:gd name="connsiteY0" fmla="*/ 0 h 2827362"/>
                <a:gd name="connsiteX1" fmla="*/ 2728590 w 2728590"/>
                <a:gd name="connsiteY1" fmla="*/ 95250 h 2827362"/>
                <a:gd name="connsiteX2" fmla="*/ 2626990 w 2728590"/>
                <a:gd name="connsiteY2" fmla="*/ 2827362 h 2827362"/>
                <a:gd name="connsiteX3" fmla="*/ 0 w 2728590"/>
                <a:gd name="connsiteY3" fmla="*/ 2586062 h 2827362"/>
                <a:gd name="connsiteX4" fmla="*/ 0 w 2728590"/>
                <a:gd name="connsiteY4" fmla="*/ 0 h 2827362"/>
                <a:gd name="connsiteX0" fmla="*/ 70555 w 2799145"/>
                <a:gd name="connsiteY0" fmla="*/ 0 h 2827362"/>
                <a:gd name="connsiteX1" fmla="*/ 2799145 w 2799145"/>
                <a:gd name="connsiteY1" fmla="*/ 95250 h 2827362"/>
                <a:gd name="connsiteX2" fmla="*/ 2697545 w 2799145"/>
                <a:gd name="connsiteY2" fmla="*/ 2827362 h 2827362"/>
                <a:gd name="connsiteX3" fmla="*/ 70555 w 2799145"/>
                <a:gd name="connsiteY3" fmla="*/ 2586062 h 2827362"/>
                <a:gd name="connsiteX4" fmla="*/ 70555 w 2799145"/>
                <a:gd name="connsiteY4" fmla="*/ 0 h 2827362"/>
                <a:gd name="connsiteX0" fmla="*/ 70555 w 2799145"/>
                <a:gd name="connsiteY0" fmla="*/ 0 h 2827362"/>
                <a:gd name="connsiteX1" fmla="*/ 2799145 w 2799145"/>
                <a:gd name="connsiteY1" fmla="*/ 95250 h 2827362"/>
                <a:gd name="connsiteX2" fmla="*/ 2697545 w 2799145"/>
                <a:gd name="connsiteY2" fmla="*/ 2827362 h 2827362"/>
                <a:gd name="connsiteX3" fmla="*/ 70555 w 2799145"/>
                <a:gd name="connsiteY3" fmla="*/ 2586062 h 2827362"/>
                <a:gd name="connsiteX4" fmla="*/ 70555 w 2799145"/>
                <a:gd name="connsiteY4" fmla="*/ 0 h 2827362"/>
                <a:gd name="connsiteX0" fmla="*/ 70555 w 2799145"/>
                <a:gd name="connsiteY0" fmla="*/ 0 h 2827362"/>
                <a:gd name="connsiteX1" fmla="*/ 2799145 w 2799145"/>
                <a:gd name="connsiteY1" fmla="*/ 95250 h 2827362"/>
                <a:gd name="connsiteX2" fmla="*/ 2697545 w 2799145"/>
                <a:gd name="connsiteY2" fmla="*/ 2827362 h 2827362"/>
                <a:gd name="connsiteX3" fmla="*/ 70555 w 2799145"/>
                <a:gd name="connsiteY3" fmla="*/ 2586062 h 2827362"/>
                <a:gd name="connsiteX4" fmla="*/ 70555 w 2799145"/>
                <a:gd name="connsiteY4" fmla="*/ 0 h 2827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9145" h="2827362">
                  <a:moveTo>
                    <a:pt x="70555" y="0"/>
                  </a:moveTo>
                  <a:lnTo>
                    <a:pt x="2799145" y="95250"/>
                  </a:lnTo>
                  <a:lnTo>
                    <a:pt x="2697545" y="2827362"/>
                  </a:lnTo>
                  <a:cubicBezTo>
                    <a:pt x="1796482" y="2804079"/>
                    <a:pt x="1257368" y="2882395"/>
                    <a:pt x="70555" y="2586062"/>
                  </a:cubicBezTo>
                  <a:cubicBezTo>
                    <a:pt x="-88195" y="1755791"/>
                    <a:pt x="70555" y="862021"/>
                    <a:pt x="70555" y="0"/>
                  </a:cubicBezTo>
                  <a:close/>
                </a:path>
              </a:pathLst>
            </a:custGeom>
            <a:solidFill>
              <a:srgbClr val="ABFF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Candara" panose="020E0502030303020204" pitchFamily="34" charset="0"/>
                </a:rPr>
                <a:t>Clone Type</a:t>
              </a:r>
            </a:p>
            <a:p>
              <a:pPr algn="ctr"/>
              <a:r>
                <a:rPr lang="en-US" sz="2000" dirty="0">
                  <a:solidFill>
                    <a:schemeClr val="tx1"/>
                  </a:solidFill>
                  <a:latin typeface="Candara" panose="020E0502030303020204" pitchFamily="34" charset="0"/>
                </a:rPr>
                <a:t>57% applicability in Type-2 clones</a:t>
              </a:r>
            </a:p>
            <a:p>
              <a:pPr algn="ctr"/>
              <a:r>
                <a:rPr lang="en-US" sz="2000" dirty="0">
                  <a:solidFill>
                    <a:schemeClr val="tx1"/>
                  </a:solidFill>
                  <a:latin typeface="Candara" panose="020E0502030303020204" pitchFamily="34" charset="0"/>
                </a:rPr>
                <a:t>60% applicability in Type-3 clones</a:t>
              </a:r>
            </a:p>
            <a:p>
              <a:pPr algn="ctr"/>
              <a:endParaRPr lang="en-US" sz="2000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</p:grpSp>
      <p:sp>
        <p:nvSpPr>
          <p:cNvPr id="14" name="Rectangle 21"/>
          <p:cNvSpPr/>
          <p:nvPr/>
        </p:nvSpPr>
        <p:spPr>
          <a:xfrm>
            <a:off x="6075064" y="3629078"/>
            <a:ext cx="1585647" cy="351285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BEC6D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120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Candara" panose="020E0502030303020204" pitchFamily="34" charset="0"/>
              </a:rPr>
              <a:t>RQ2. Applicability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40BD-3997-BB4A-9AE7-14AF3A7E89A9}" type="slidenum">
              <a:rPr lang="en-US" smtClean="0"/>
              <a:t>16</a:t>
            </a:fld>
            <a:endParaRPr lang="en-US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81169" y="1541205"/>
            <a:ext cx="8294122" cy="46357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>
                <a:latin typeface="Candara" panose="020E0502030303020204" pitchFamily="34" charset="0"/>
              </a:rPr>
              <a:t>Template Method pattern </a:t>
            </a:r>
            <a:r>
              <a:rPr lang="en-CA" b="1" dirty="0">
                <a:latin typeface="Candara" panose="020E0502030303020204" pitchFamily="34" charset="0"/>
              </a:rPr>
              <a:t>alternative</a:t>
            </a:r>
            <a:r>
              <a:rPr lang="en-CA" dirty="0">
                <a:latin typeface="Candara" panose="020E0502030303020204" pitchFamily="34" charset="0"/>
              </a:rPr>
              <a:t> to Lambdas</a:t>
            </a:r>
          </a:p>
          <a:p>
            <a:pPr lvl="1"/>
            <a:r>
              <a:rPr lang="en-CA" dirty="0">
                <a:latin typeface="Candara" panose="020E0502030303020204" pitchFamily="34" charset="0"/>
              </a:rPr>
              <a:t>clones extracted to a </a:t>
            </a:r>
            <a:r>
              <a:rPr lang="en-CA" b="1" dirty="0">
                <a:latin typeface="Candara" panose="020E0502030303020204" pitchFamily="34" charset="0"/>
              </a:rPr>
              <a:t>new</a:t>
            </a:r>
            <a:r>
              <a:rPr lang="en-CA" dirty="0">
                <a:latin typeface="Candara" panose="020E0502030303020204" pitchFamily="34" charset="0"/>
              </a:rPr>
              <a:t> or </a:t>
            </a:r>
            <a:r>
              <a:rPr lang="en-CA" b="1" dirty="0">
                <a:latin typeface="Candara" panose="020E0502030303020204" pitchFamily="34" charset="0"/>
              </a:rPr>
              <a:t>existing </a:t>
            </a:r>
            <a:r>
              <a:rPr lang="en-CA" dirty="0">
                <a:latin typeface="Candara" panose="020E0502030303020204" pitchFamily="34" charset="0"/>
              </a:rPr>
              <a:t>abstract superclass</a:t>
            </a:r>
          </a:p>
        </p:txBody>
      </p:sp>
      <p:grpSp>
        <p:nvGrpSpPr>
          <p:cNvPr id="15" name="Groupe 39"/>
          <p:cNvGrpSpPr/>
          <p:nvPr/>
        </p:nvGrpSpPr>
        <p:grpSpPr>
          <a:xfrm>
            <a:off x="2200063" y="2679269"/>
            <a:ext cx="4340847" cy="1686254"/>
            <a:chOff x="502144" y="4009086"/>
            <a:chExt cx="2363185" cy="2387008"/>
          </a:xfrm>
        </p:grpSpPr>
        <p:sp>
          <p:nvSpPr>
            <p:cNvPr id="17" name="Rectangle 3"/>
            <p:cNvSpPr/>
            <p:nvPr/>
          </p:nvSpPr>
          <p:spPr>
            <a:xfrm>
              <a:off x="525538" y="4168008"/>
              <a:ext cx="2234044" cy="2173783"/>
            </a:xfrm>
            <a:custGeom>
              <a:avLst/>
              <a:gdLst>
                <a:gd name="connsiteX0" fmla="*/ 0 w 2798440"/>
                <a:gd name="connsiteY0" fmla="*/ 0 h 2808312"/>
                <a:gd name="connsiteX1" fmla="*/ 2798440 w 2798440"/>
                <a:gd name="connsiteY1" fmla="*/ 0 h 2808312"/>
                <a:gd name="connsiteX2" fmla="*/ 2798440 w 2798440"/>
                <a:gd name="connsiteY2" fmla="*/ 2808312 h 2808312"/>
                <a:gd name="connsiteX3" fmla="*/ 0 w 2798440"/>
                <a:gd name="connsiteY3" fmla="*/ 2808312 h 2808312"/>
                <a:gd name="connsiteX4" fmla="*/ 0 w 2798440"/>
                <a:gd name="connsiteY4" fmla="*/ 0 h 2808312"/>
                <a:gd name="connsiteX0" fmla="*/ 0 w 2900040"/>
                <a:gd name="connsiteY0" fmla="*/ 0 h 2808312"/>
                <a:gd name="connsiteX1" fmla="*/ 2900040 w 2900040"/>
                <a:gd name="connsiteY1" fmla="*/ 76200 h 2808312"/>
                <a:gd name="connsiteX2" fmla="*/ 2798440 w 2900040"/>
                <a:gd name="connsiteY2" fmla="*/ 2808312 h 2808312"/>
                <a:gd name="connsiteX3" fmla="*/ 0 w 2900040"/>
                <a:gd name="connsiteY3" fmla="*/ 2808312 h 2808312"/>
                <a:gd name="connsiteX4" fmla="*/ 0 w 2900040"/>
                <a:gd name="connsiteY4" fmla="*/ 0 h 2808312"/>
                <a:gd name="connsiteX0" fmla="*/ 171450 w 2900040"/>
                <a:gd name="connsiteY0" fmla="*/ 0 h 2827362"/>
                <a:gd name="connsiteX1" fmla="*/ 2900040 w 2900040"/>
                <a:gd name="connsiteY1" fmla="*/ 95250 h 2827362"/>
                <a:gd name="connsiteX2" fmla="*/ 2798440 w 2900040"/>
                <a:gd name="connsiteY2" fmla="*/ 2827362 h 2827362"/>
                <a:gd name="connsiteX3" fmla="*/ 0 w 2900040"/>
                <a:gd name="connsiteY3" fmla="*/ 2827362 h 2827362"/>
                <a:gd name="connsiteX4" fmla="*/ 171450 w 2900040"/>
                <a:gd name="connsiteY4" fmla="*/ 0 h 2827362"/>
                <a:gd name="connsiteX0" fmla="*/ 0 w 2728590"/>
                <a:gd name="connsiteY0" fmla="*/ 0 h 2827362"/>
                <a:gd name="connsiteX1" fmla="*/ 2728590 w 2728590"/>
                <a:gd name="connsiteY1" fmla="*/ 95250 h 2827362"/>
                <a:gd name="connsiteX2" fmla="*/ 2626990 w 2728590"/>
                <a:gd name="connsiteY2" fmla="*/ 2827362 h 2827362"/>
                <a:gd name="connsiteX3" fmla="*/ 0 w 2728590"/>
                <a:gd name="connsiteY3" fmla="*/ 2586062 h 2827362"/>
                <a:gd name="connsiteX4" fmla="*/ 0 w 2728590"/>
                <a:gd name="connsiteY4" fmla="*/ 0 h 2827362"/>
                <a:gd name="connsiteX0" fmla="*/ 70555 w 2799145"/>
                <a:gd name="connsiteY0" fmla="*/ 0 h 2827362"/>
                <a:gd name="connsiteX1" fmla="*/ 2799145 w 2799145"/>
                <a:gd name="connsiteY1" fmla="*/ 95250 h 2827362"/>
                <a:gd name="connsiteX2" fmla="*/ 2697545 w 2799145"/>
                <a:gd name="connsiteY2" fmla="*/ 2827362 h 2827362"/>
                <a:gd name="connsiteX3" fmla="*/ 70555 w 2799145"/>
                <a:gd name="connsiteY3" fmla="*/ 2586062 h 2827362"/>
                <a:gd name="connsiteX4" fmla="*/ 70555 w 2799145"/>
                <a:gd name="connsiteY4" fmla="*/ 0 h 2827362"/>
                <a:gd name="connsiteX0" fmla="*/ 70555 w 2799145"/>
                <a:gd name="connsiteY0" fmla="*/ 0 h 2827362"/>
                <a:gd name="connsiteX1" fmla="*/ 2799145 w 2799145"/>
                <a:gd name="connsiteY1" fmla="*/ 95250 h 2827362"/>
                <a:gd name="connsiteX2" fmla="*/ 2697545 w 2799145"/>
                <a:gd name="connsiteY2" fmla="*/ 2827362 h 2827362"/>
                <a:gd name="connsiteX3" fmla="*/ 70555 w 2799145"/>
                <a:gd name="connsiteY3" fmla="*/ 2586062 h 2827362"/>
                <a:gd name="connsiteX4" fmla="*/ 70555 w 2799145"/>
                <a:gd name="connsiteY4" fmla="*/ 0 h 2827362"/>
                <a:gd name="connsiteX0" fmla="*/ 70555 w 2799145"/>
                <a:gd name="connsiteY0" fmla="*/ 0 h 2827362"/>
                <a:gd name="connsiteX1" fmla="*/ 2799145 w 2799145"/>
                <a:gd name="connsiteY1" fmla="*/ 95250 h 2827362"/>
                <a:gd name="connsiteX2" fmla="*/ 2697545 w 2799145"/>
                <a:gd name="connsiteY2" fmla="*/ 2827362 h 2827362"/>
                <a:gd name="connsiteX3" fmla="*/ 70555 w 2799145"/>
                <a:gd name="connsiteY3" fmla="*/ 2586062 h 2827362"/>
                <a:gd name="connsiteX4" fmla="*/ 70555 w 2799145"/>
                <a:gd name="connsiteY4" fmla="*/ 0 h 2827362"/>
                <a:gd name="connsiteX0" fmla="*/ 175198 w 2776580"/>
                <a:gd name="connsiteY0" fmla="*/ 0 h 2827362"/>
                <a:gd name="connsiteX1" fmla="*/ 2776580 w 2776580"/>
                <a:gd name="connsiteY1" fmla="*/ 95250 h 2827362"/>
                <a:gd name="connsiteX2" fmla="*/ 2674980 w 2776580"/>
                <a:gd name="connsiteY2" fmla="*/ 2827362 h 2827362"/>
                <a:gd name="connsiteX3" fmla="*/ 47990 w 2776580"/>
                <a:gd name="connsiteY3" fmla="*/ 2586062 h 2827362"/>
                <a:gd name="connsiteX4" fmla="*/ 175198 w 2776580"/>
                <a:gd name="connsiteY4" fmla="*/ 0 h 2827362"/>
                <a:gd name="connsiteX0" fmla="*/ 175198 w 2776580"/>
                <a:gd name="connsiteY0" fmla="*/ 0 h 2782269"/>
                <a:gd name="connsiteX1" fmla="*/ 2776580 w 2776580"/>
                <a:gd name="connsiteY1" fmla="*/ 95250 h 2782269"/>
                <a:gd name="connsiteX2" fmla="*/ 2690881 w 2776580"/>
                <a:gd name="connsiteY2" fmla="*/ 2771708 h 2782269"/>
                <a:gd name="connsiteX3" fmla="*/ 47990 w 2776580"/>
                <a:gd name="connsiteY3" fmla="*/ 2586062 h 2782269"/>
                <a:gd name="connsiteX4" fmla="*/ 175198 w 2776580"/>
                <a:gd name="connsiteY4" fmla="*/ 0 h 2782269"/>
                <a:gd name="connsiteX0" fmla="*/ 175198 w 2776580"/>
                <a:gd name="connsiteY0" fmla="*/ 0 h 2773467"/>
                <a:gd name="connsiteX1" fmla="*/ 2776580 w 2776580"/>
                <a:gd name="connsiteY1" fmla="*/ 95250 h 2773467"/>
                <a:gd name="connsiteX2" fmla="*/ 2762436 w 2776580"/>
                <a:gd name="connsiteY2" fmla="*/ 2755807 h 2773467"/>
                <a:gd name="connsiteX3" fmla="*/ 47990 w 2776580"/>
                <a:gd name="connsiteY3" fmla="*/ 2586062 h 2773467"/>
                <a:gd name="connsiteX4" fmla="*/ 175198 w 2776580"/>
                <a:gd name="connsiteY4" fmla="*/ 0 h 2773467"/>
                <a:gd name="connsiteX0" fmla="*/ 175198 w 2794791"/>
                <a:gd name="connsiteY0" fmla="*/ 0 h 2777766"/>
                <a:gd name="connsiteX1" fmla="*/ 2776580 w 2794791"/>
                <a:gd name="connsiteY1" fmla="*/ 95250 h 2777766"/>
                <a:gd name="connsiteX2" fmla="*/ 2794238 w 2794791"/>
                <a:gd name="connsiteY2" fmla="*/ 2763757 h 2777766"/>
                <a:gd name="connsiteX3" fmla="*/ 47990 w 2794791"/>
                <a:gd name="connsiteY3" fmla="*/ 2586062 h 2777766"/>
                <a:gd name="connsiteX4" fmla="*/ 175198 w 2794791"/>
                <a:gd name="connsiteY4" fmla="*/ 0 h 2777766"/>
                <a:gd name="connsiteX0" fmla="*/ 175198 w 2834230"/>
                <a:gd name="connsiteY0" fmla="*/ 0 h 2777766"/>
                <a:gd name="connsiteX1" fmla="*/ 2776580 w 2834230"/>
                <a:gd name="connsiteY1" fmla="*/ 95250 h 2777766"/>
                <a:gd name="connsiteX2" fmla="*/ 2833991 w 2834230"/>
                <a:gd name="connsiteY2" fmla="*/ 2763757 h 2777766"/>
                <a:gd name="connsiteX3" fmla="*/ 47990 w 2834230"/>
                <a:gd name="connsiteY3" fmla="*/ 2586062 h 2777766"/>
                <a:gd name="connsiteX4" fmla="*/ 175198 w 2834230"/>
                <a:gd name="connsiteY4" fmla="*/ 0 h 2777766"/>
                <a:gd name="connsiteX0" fmla="*/ 175198 w 2881835"/>
                <a:gd name="connsiteY0" fmla="*/ 0 h 2782269"/>
                <a:gd name="connsiteX1" fmla="*/ 2776580 w 2881835"/>
                <a:gd name="connsiteY1" fmla="*/ 95250 h 2782269"/>
                <a:gd name="connsiteX2" fmla="*/ 2881694 w 2881835"/>
                <a:gd name="connsiteY2" fmla="*/ 2771707 h 2782269"/>
                <a:gd name="connsiteX3" fmla="*/ 47990 w 2881835"/>
                <a:gd name="connsiteY3" fmla="*/ 2586062 h 2782269"/>
                <a:gd name="connsiteX4" fmla="*/ 175198 w 2881835"/>
                <a:gd name="connsiteY4" fmla="*/ 0 h 2782269"/>
                <a:gd name="connsiteX0" fmla="*/ 175198 w 2858020"/>
                <a:gd name="connsiteY0" fmla="*/ 0 h 2769357"/>
                <a:gd name="connsiteX1" fmla="*/ 2776580 w 2858020"/>
                <a:gd name="connsiteY1" fmla="*/ 95250 h 2769357"/>
                <a:gd name="connsiteX2" fmla="*/ 2857843 w 2858020"/>
                <a:gd name="connsiteY2" fmla="*/ 2747855 h 2769357"/>
                <a:gd name="connsiteX3" fmla="*/ 47990 w 2858020"/>
                <a:gd name="connsiteY3" fmla="*/ 2586062 h 2769357"/>
                <a:gd name="connsiteX4" fmla="*/ 175198 w 2858020"/>
                <a:gd name="connsiteY4" fmla="*/ 0 h 2769357"/>
                <a:gd name="connsiteX0" fmla="*/ 215022 w 2853154"/>
                <a:gd name="connsiteY0" fmla="*/ 0 h 2769357"/>
                <a:gd name="connsiteX1" fmla="*/ 2771714 w 2853154"/>
                <a:gd name="connsiteY1" fmla="*/ 95250 h 2769357"/>
                <a:gd name="connsiteX2" fmla="*/ 2852977 w 2853154"/>
                <a:gd name="connsiteY2" fmla="*/ 2747855 h 2769357"/>
                <a:gd name="connsiteX3" fmla="*/ 43124 w 2853154"/>
                <a:gd name="connsiteY3" fmla="*/ 2586062 h 2769357"/>
                <a:gd name="connsiteX4" fmla="*/ 215022 w 2853154"/>
                <a:gd name="connsiteY4" fmla="*/ 0 h 2769357"/>
                <a:gd name="connsiteX0" fmla="*/ 210546 w 2853644"/>
                <a:gd name="connsiteY0" fmla="*/ 0 h 2810809"/>
                <a:gd name="connsiteX1" fmla="*/ 2772204 w 2853644"/>
                <a:gd name="connsiteY1" fmla="*/ 136702 h 2810809"/>
                <a:gd name="connsiteX2" fmla="*/ 2853467 w 2853644"/>
                <a:gd name="connsiteY2" fmla="*/ 2789307 h 2810809"/>
                <a:gd name="connsiteX3" fmla="*/ 43614 w 2853644"/>
                <a:gd name="connsiteY3" fmla="*/ 2627514 h 2810809"/>
                <a:gd name="connsiteX4" fmla="*/ 210546 w 2853644"/>
                <a:gd name="connsiteY4" fmla="*/ 0 h 2810809"/>
                <a:gd name="connsiteX0" fmla="*/ 186033 w 2829131"/>
                <a:gd name="connsiteY0" fmla="*/ 0 h 2801315"/>
                <a:gd name="connsiteX1" fmla="*/ 2747691 w 2829131"/>
                <a:gd name="connsiteY1" fmla="*/ 136702 h 2801315"/>
                <a:gd name="connsiteX2" fmla="*/ 2828954 w 2829131"/>
                <a:gd name="connsiteY2" fmla="*/ 2789307 h 2801315"/>
                <a:gd name="connsiteX3" fmla="*/ 46548 w 2829131"/>
                <a:gd name="connsiteY3" fmla="*/ 2607057 h 2801315"/>
                <a:gd name="connsiteX4" fmla="*/ 186033 w 2829131"/>
                <a:gd name="connsiteY4" fmla="*/ 0 h 2801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9131" h="2801315">
                  <a:moveTo>
                    <a:pt x="186033" y="0"/>
                  </a:moveTo>
                  <a:lnTo>
                    <a:pt x="2747691" y="136702"/>
                  </a:lnTo>
                  <a:cubicBezTo>
                    <a:pt x="2742976" y="1023554"/>
                    <a:pt x="2833669" y="1902455"/>
                    <a:pt x="2828954" y="2789307"/>
                  </a:cubicBezTo>
                  <a:cubicBezTo>
                    <a:pt x="1927891" y="2766024"/>
                    <a:pt x="1233361" y="2903390"/>
                    <a:pt x="46548" y="2607057"/>
                  </a:cubicBezTo>
                  <a:cubicBezTo>
                    <a:pt x="-112202" y="1776786"/>
                    <a:pt x="186033" y="862021"/>
                    <a:pt x="18603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39700" dist="139700" dir="8100000" algn="tr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3"/>
                <p:cNvSpPr/>
                <p:nvPr/>
              </p:nvSpPr>
              <p:spPr>
                <a:xfrm>
                  <a:off x="502144" y="4009086"/>
                  <a:ext cx="2363185" cy="2387008"/>
                </a:xfrm>
                <a:custGeom>
                  <a:avLst/>
                  <a:gdLst>
                    <a:gd name="connsiteX0" fmla="*/ 0 w 2798440"/>
                    <a:gd name="connsiteY0" fmla="*/ 0 h 2808312"/>
                    <a:gd name="connsiteX1" fmla="*/ 2798440 w 2798440"/>
                    <a:gd name="connsiteY1" fmla="*/ 0 h 2808312"/>
                    <a:gd name="connsiteX2" fmla="*/ 2798440 w 2798440"/>
                    <a:gd name="connsiteY2" fmla="*/ 2808312 h 2808312"/>
                    <a:gd name="connsiteX3" fmla="*/ 0 w 2798440"/>
                    <a:gd name="connsiteY3" fmla="*/ 2808312 h 2808312"/>
                    <a:gd name="connsiteX4" fmla="*/ 0 w 2798440"/>
                    <a:gd name="connsiteY4" fmla="*/ 0 h 2808312"/>
                    <a:gd name="connsiteX0" fmla="*/ 0 w 2900040"/>
                    <a:gd name="connsiteY0" fmla="*/ 0 h 2808312"/>
                    <a:gd name="connsiteX1" fmla="*/ 2900040 w 2900040"/>
                    <a:gd name="connsiteY1" fmla="*/ 76200 h 2808312"/>
                    <a:gd name="connsiteX2" fmla="*/ 2798440 w 2900040"/>
                    <a:gd name="connsiteY2" fmla="*/ 2808312 h 2808312"/>
                    <a:gd name="connsiteX3" fmla="*/ 0 w 2900040"/>
                    <a:gd name="connsiteY3" fmla="*/ 2808312 h 2808312"/>
                    <a:gd name="connsiteX4" fmla="*/ 0 w 2900040"/>
                    <a:gd name="connsiteY4" fmla="*/ 0 h 2808312"/>
                    <a:gd name="connsiteX0" fmla="*/ 171450 w 2900040"/>
                    <a:gd name="connsiteY0" fmla="*/ 0 h 2827362"/>
                    <a:gd name="connsiteX1" fmla="*/ 2900040 w 2900040"/>
                    <a:gd name="connsiteY1" fmla="*/ 95250 h 2827362"/>
                    <a:gd name="connsiteX2" fmla="*/ 2798440 w 2900040"/>
                    <a:gd name="connsiteY2" fmla="*/ 2827362 h 2827362"/>
                    <a:gd name="connsiteX3" fmla="*/ 0 w 2900040"/>
                    <a:gd name="connsiteY3" fmla="*/ 2827362 h 2827362"/>
                    <a:gd name="connsiteX4" fmla="*/ 171450 w 2900040"/>
                    <a:gd name="connsiteY4" fmla="*/ 0 h 2827362"/>
                    <a:gd name="connsiteX0" fmla="*/ 0 w 2728590"/>
                    <a:gd name="connsiteY0" fmla="*/ 0 h 2827362"/>
                    <a:gd name="connsiteX1" fmla="*/ 2728590 w 2728590"/>
                    <a:gd name="connsiteY1" fmla="*/ 95250 h 2827362"/>
                    <a:gd name="connsiteX2" fmla="*/ 2626990 w 2728590"/>
                    <a:gd name="connsiteY2" fmla="*/ 2827362 h 2827362"/>
                    <a:gd name="connsiteX3" fmla="*/ 0 w 2728590"/>
                    <a:gd name="connsiteY3" fmla="*/ 2586062 h 2827362"/>
                    <a:gd name="connsiteX4" fmla="*/ 0 w 2728590"/>
                    <a:gd name="connsiteY4" fmla="*/ 0 h 2827362"/>
                    <a:gd name="connsiteX0" fmla="*/ 70555 w 2799145"/>
                    <a:gd name="connsiteY0" fmla="*/ 0 h 2827362"/>
                    <a:gd name="connsiteX1" fmla="*/ 2799145 w 2799145"/>
                    <a:gd name="connsiteY1" fmla="*/ 95250 h 2827362"/>
                    <a:gd name="connsiteX2" fmla="*/ 2697545 w 2799145"/>
                    <a:gd name="connsiteY2" fmla="*/ 2827362 h 2827362"/>
                    <a:gd name="connsiteX3" fmla="*/ 70555 w 2799145"/>
                    <a:gd name="connsiteY3" fmla="*/ 2586062 h 2827362"/>
                    <a:gd name="connsiteX4" fmla="*/ 70555 w 2799145"/>
                    <a:gd name="connsiteY4" fmla="*/ 0 h 2827362"/>
                    <a:gd name="connsiteX0" fmla="*/ 70555 w 2799145"/>
                    <a:gd name="connsiteY0" fmla="*/ 0 h 2827362"/>
                    <a:gd name="connsiteX1" fmla="*/ 2799145 w 2799145"/>
                    <a:gd name="connsiteY1" fmla="*/ 95250 h 2827362"/>
                    <a:gd name="connsiteX2" fmla="*/ 2697545 w 2799145"/>
                    <a:gd name="connsiteY2" fmla="*/ 2827362 h 2827362"/>
                    <a:gd name="connsiteX3" fmla="*/ 70555 w 2799145"/>
                    <a:gd name="connsiteY3" fmla="*/ 2586062 h 2827362"/>
                    <a:gd name="connsiteX4" fmla="*/ 70555 w 2799145"/>
                    <a:gd name="connsiteY4" fmla="*/ 0 h 2827362"/>
                    <a:gd name="connsiteX0" fmla="*/ 70555 w 2799145"/>
                    <a:gd name="connsiteY0" fmla="*/ 0 h 2827362"/>
                    <a:gd name="connsiteX1" fmla="*/ 2799145 w 2799145"/>
                    <a:gd name="connsiteY1" fmla="*/ 95250 h 2827362"/>
                    <a:gd name="connsiteX2" fmla="*/ 2697545 w 2799145"/>
                    <a:gd name="connsiteY2" fmla="*/ 2827362 h 2827362"/>
                    <a:gd name="connsiteX3" fmla="*/ 70555 w 2799145"/>
                    <a:gd name="connsiteY3" fmla="*/ 2586062 h 2827362"/>
                    <a:gd name="connsiteX4" fmla="*/ 70555 w 2799145"/>
                    <a:gd name="connsiteY4" fmla="*/ 0 h 2827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99145" h="2827362">
                      <a:moveTo>
                        <a:pt x="70555" y="0"/>
                      </a:moveTo>
                      <a:lnTo>
                        <a:pt x="2799145" y="95250"/>
                      </a:lnTo>
                      <a:lnTo>
                        <a:pt x="2697545" y="2827362"/>
                      </a:lnTo>
                      <a:cubicBezTo>
                        <a:pt x="1796482" y="2804079"/>
                        <a:pt x="1257368" y="2882395"/>
                        <a:pt x="70555" y="2586062"/>
                      </a:cubicBezTo>
                      <a:cubicBezTo>
                        <a:pt x="-88195" y="1755791"/>
                        <a:pt x="70555" y="862021"/>
                        <a:pt x="70555" y="0"/>
                      </a:cubicBezTo>
                      <a:close/>
                    </a:path>
                  </a:pathLst>
                </a:custGeom>
                <a:solidFill>
                  <a:srgbClr val="ABFF2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  <a:latin typeface="Candara" panose="020E0502030303020204" pitchFamily="34" charset="0"/>
                    </a:rPr>
                    <a:t>Template Method can be used as an alternative in </a:t>
                  </a:r>
                  <a:r>
                    <a:rPr lang="en-US" sz="2000" b="1" dirty="0">
                      <a:solidFill>
                        <a:schemeClr val="tx1"/>
                      </a:solidFill>
                      <a:latin typeface="Candara" panose="020E0502030303020204" pitchFamily="34" charset="0"/>
                    </a:rPr>
                    <a:t>only </a:t>
                  </a:r>
                  <a14:m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sz="2000" dirty="0">
                      <a:solidFill>
                        <a:schemeClr val="tx1"/>
                      </a:solidFill>
                      <a:latin typeface="Candara" panose="020E0502030303020204" pitchFamily="34" charset="0"/>
                    </a:rPr>
                    <a:t> of the cases refactored with Lambda expressions</a:t>
                  </a:r>
                </a:p>
              </p:txBody>
            </p:sp>
          </mc:Choice>
          <mc:Fallback xmlns="">
            <p:sp>
              <p:nvSpPr>
                <p:cNvPr id="18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144" y="4009086"/>
                  <a:ext cx="2363185" cy="2387008"/>
                </a:xfrm>
                <a:custGeom>
                  <a:avLst/>
                  <a:gdLst>
                    <a:gd name="connsiteX0" fmla="*/ 0 w 2798440"/>
                    <a:gd name="connsiteY0" fmla="*/ 0 h 2808312"/>
                    <a:gd name="connsiteX1" fmla="*/ 2798440 w 2798440"/>
                    <a:gd name="connsiteY1" fmla="*/ 0 h 2808312"/>
                    <a:gd name="connsiteX2" fmla="*/ 2798440 w 2798440"/>
                    <a:gd name="connsiteY2" fmla="*/ 2808312 h 2808312"/>
                    <a:gd name="connsiteX3" fmla="*/ 0 w 2798440"/>
                    <a:gd name="connsiteY3" fmla="*/ 2808312 h 2808312"/>
                    <a:gd name="connsiteX4" fmla="*/ 0 w 2798440"/>
                    <a:gd name="connsiteY4" fmla="*/ 0 h 2808312"/>
                    <a:gd name="connsiteX0" fmla="*/ 0 w 2900040"/>
                    <a:gd name="connsiteY0" fmla="*/ 0 h 2808312"/>
                    <a:gd name="connsiteX1" fmla="*/ 2900040 w 2900040"/>
                    <a:gd name="connsiteY1" fmla="*/ 76200 h 2808312"/>
                    <a:gd name="connsiteX2" fmla="*/ 2798440 w 2900040"/>
                    <a:gd name="connsiteY2" fmla="*/ 2808312 h 2808312"/>
                    <a:gd name="connsiteX3" fmla="*/ 0 w 2900040"/>
                    <a:gd name="connsiteY3" fmla="*/ 2808312 h 2808312"/>
                    <a:gd name="connsiteX4" fmla="*/ 0 w 2900040"/>
                    <a:gd name="connsiteY4" fmla="*/ 0 h 2808312"/>
                    <a:gd name="connsiteX0" fmla="*/ 171450 w 2900040"/>
                    <a:gd name="connsiteY0" fmla="*/ 0 h 2827362"/>
                    <a:gd name="connsiteX1" fmla="*/ 2900040 w 2900040"/>
                    <a:gd name="connsiteY1" fmla="*/ 95250 h 2827362"/>
                    <a:gd name="connsiteX2" fmla="*/ 2798440 w 2900040"/>
                    <a:gd name="connsiteY2" fmla="*/ 2827362 h 2827362"/>
                    <a:gd name="connsiteX3" fmla="*/ 0 w 2900040"/>
                    <a:gd name="connsiteY3" fmla="*/ 2827362 h 2827362"/>
                    <a:gd name="connsiteX4" fmla="*/ 171450 w 2900040"/>
                    <a:gd name="connsiteY4" fmla="*/ 0 h 2827362"/>
                    <a:gd name="connsiteX0" fmla="*/ 0 w 2728590"/>
                    <a:gd name="connsiteY0" fmla="*/ 0 h 2827362"/>
                    <a:gd name="connsiteX1" fmla="*/ 2728590 w 2728590"/>
                    <a:gd name="connsiteY1" fmla="*/ 95250 h 2827362"/>
                    <a:gd name="connsiteX2" fmla="*/ 2626990 w 2728590"/>
                    <a:gd name="connsiteY2" fmla="*/ 2827362 h 2827362"/>
                    <a:gd name="connsiteX3" fmla="*/ 0 w 2728590"/>
                    <a:gd name="connsiteY3" fmla="*/ 2586062 h 2827362"/>
                    <a:gd name="connsiteX4" fmla="*/ 0 w 2728590"/>
                    <a:gd name="connsiteY4" fmla="*/ 0 h 2827362"/>
                    <a:gd name="connsiteX0" fmla="*/ 70555 w 2799145"/>
                    <a:gd name="connsiteY0" fmla="*/ 0 h 2827362"/>
                    <a:gd name="connsiteX1" fmla="*/ 2799145 w 2799145"/>
                    <a:gd name="connsiteY1" fmla="*/ 95250 h 2827362"/>
                    <a:gd name="connsiteX2" fmla="*/ 2697545 w 2799145"/>
                    <a:gd name="connsiteY2" fmla="*/ 2827362 h 2827362"/>
                    <a:gd name="connsiteX3" fmla="*/ 70555 w 2799145"/>
                    <a:gd name="connsiteY3" fmla="*/ 2586062 h 2827362"/>
                    <a:gd name="connsiteX4" fmla="*/ 70555 w 2799145"/>
                    <a:gd name="connsiteY4" fmla="*/ 0 h 2827362"/>
                    <a:gd name="connsiteX0" fmla="*/ 70555 w 2799145"/>
                    <a:gd name="connsiteY0" fmla="*/ 0 h 2827362"/>
                    <a:gd name="connsiteX1" fmla="*/ 2799145 w 2799145"/>
                    <a:gd name="connsiteY1" fmla="*/ 95250 h 2827362"/>
                    <a:gd name="connsiteX2" fmla="*/ 2697545 w 2799145"/>
                    <a:gd name="connsiteY2" fmla="*/ 2827362 h 2827362"/>
                    <a:gd name="connsiteX3" fmla="*/ 70555 w 2799145"/>
                    <a:gd name="connsiteY3" fmla="*/ 2586062 h 2827362"/>
                    <a:gd name="connsiteX4" fmla="*/ 70555 w 2799145"/>
                    <a:gd name="connsiteY4" fmla="*/ 0 h 2827362"/>
                    <a:gd name="connsiteX0" fmla="*/ 70555 w 2799145"/>
                    <a:gd name="connsiteY0" fmla="*/ 0 h 2827362"/>
                    <a:gd name="connsiteX1" fmla="*/ 2799145 w 2799145"/>
                    <a:gd name="connsiteY1" fmla="*/ 95250 h 2827362"/>
                    <a:gd name="connsiteX2" fmla="*/ 2697545 w 2799145"/>
                    <a:gd name="connsiteY2" fmla="*/ 2827362 h 2827362"/>
                    <a:gd name="connsiteX3" fmla="*/ 70555 w 2799145"/>
                    <a:gd name="connsiteY3" fmla="*/ 2586062 h 2827362"/>
                    <a:gd name="connsiteX4" fmla="*/ 70555 w 2799145"/>
                    <a:gd name="connsiteY4" fmla="*/ 0 h 2827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99145" h="2827362">
                      <a:moveTo>
                        <a:pt x="70555" y="0"/>
                      </a:moveTo>
                      <a:lnTo>
                        <a:pt x="2799145" y="95250"/>
                      </a:lnTo>
                      <a:lnTo>
                        <a:pt x="2697545" y="2827362"/>
                      </a:lnTo>
                      <a:cubicBezTo>
                        <a:pt x="1796482" y="2804079"/>
                        <a:pt x="1257368" y="2882395"/>
                        <a:pt x="70555" y="2586062"/>
                      </a:cubicBezTo>
                      <a:cubicBezTo>
                        <a:pt x="-88195" y="1755791"/>
                        <a:pt x="70555" y="862021"/>
                        <a:pt x="70555" y="0"/>
                      </a:cubicBezTo>
                      <a:close/>
                    </a:path>
                  </a:pathLst>
                </a:custGeom>
                <a:blipFill>
                  <a:blip r:embed="rId2"/>
                  <a:stretch>
                    <a:fillRect b="-434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Rectangle 21"/>
          <p:cNvSpPr/>
          <p:nvPr/>
        </p:nvSpPr>
        <p:spPr>
          <a:xfrm>
            <a:off x="3577663" y="2518032"/>
            <a:ext cx="1585647" cy="351285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BEC6D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Content Placeholder 4"/>
          <p:cNvSpPr txBox="1">
            <a:spLocks/>
          </p:cNvSpPr>
          <p:nvPr/>
        </p:nvSpPr>
        <p:spPr>
          <a:xfrm>
            <a:off x="486087" y="4682613"/>
            <a:ext cx="8294122" cy="17278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CA" sz="2400" dirty="0">
                <a:latin typeface="Candara" panose="020E0502030303020204" pitchFamily="34" charset="0"/>
              </a:rPr>
              <a:t>Clones existing in the </a:t>
            </a:r>
            <a:r>
              <a:rPr lang="en-CA" sz="2400" b="1" dirty="0">
                <a:latin typeface="Candara" panose="020E0502030303020204" pitchFamily="34" charset="0"/>
              </a:rPr>
              <a:t>same class</a:t>
            </a:r>
            <a:r>
              <a:rPr lang="en-CA" sz="2400" dirty="0">
                <a:latin typeface="Candara" panose="020E0502030303020204" pitchFamily="34" charset="0"/>
              </a:rPr>
              <a:t>, or </a:t>
            </a:r>
            <a:r>
              <a:rPr lang="en-CA" sz="2400" b="1" dirty="0">
                <a:latin typeface="Candara" panose="020E0502030303020204" pitchFamily="34" charset="0"/>
              </a:rPr>
              <a:t>classes without common superclass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400" dirty="0">
                <a:latin typeface="Candara" panose="020E0502030303020204" pitchFamily="34" charset="0"/>
              </a:rPr>
              <a:t>Existing common superclass </a:t>
            </a:r>
            <a:r>
              <a:rPr lang="en-CA" sz="2400" b="1" dirty="0">
                <a:latin typeface="Candara" panose="020E0502030303020204" pitchFamily="34" charset="0"/>
              </a:rPr>
              <a:t>cannot be made abstract</a:t>
            </a:r>
            <a:r>
              <a:rPr lang="en-CA" sz="2400" dirty="0">
                <a:latin typeface="Candara" panose="020E0502030303020204" pitchFamily="34" charset="0"/>
              </a:rPr>
              <a:t>, because it is instantiated or has other subclasses</a:t>
            </a:r>
          </a:p>
        </p:txBody>
      </p:sp>
    </p:spTree>
    <p:extLst>
      <p:ext uri="{BB962C8B-B14F-4D97-AF65-F5344CB8AC3E}">
        <p14:creationId xmlns:p14="http://schemas.microsoft.com/office/powerpoint/2010/main" val="342072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Candara" panose="020E0502030303020204" pitchFamily="34" charset="0"/>
              </a:rPr>
              <a:t>RQ3. Characteristics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40BD-3997-BB4A-9AE7-14AF3A7E89A9}" type="slidenum">
              <a:rPr lang="en-US" smtClean="0"/>
              <a:t>17</a:t>
            </a:fld>
            <a:endParaRPr lang="en-US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81168" y="1541205"/>
            <a:ext cx="8662835" cy="46357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>
                <a:latin typeface="Candara" panose="020E0502030303020204" pitchFamily="34" charset="0"/>
              </a:rPr>
              <a:t>Analyzed </a:t>
            </a:r>
            <a:r>
              <a:rPr lang="en-CA" b="1" dirty="0">
                <a:latin typeface="Candara" panose="020E0502030303020204" pitchFamily="34" charset="0"/>
              </a:rPr>
              <a:t>27.2K</a:t>
            </a:r>
            <a:r>
              <a:rPr lang="en-CA" dirty="0">
                <a:latin typeface="Candara" panose="020E0502030303020204" pitchFamily="34" charset="0"/>
              </a:rPr>
              <a:t> refactored clones</a:t>
            </a:r>
          </a:p>
          <a:p>
            <a:pPr lvl="1"/>
            <a:r>
              <a:rPr lang="en-CA" dirty="0">
                <a:latin typeface="Candara" panose="020E0502030303020204" pitchFamily="34" charset="0"/>
              </a:rPr>
              <a:t>Number of lambda expressions</a:t>
            </a:r>
          </a:p>
          <a:p>
            <a:pPr lvl="1"/>
            <a:r>
              <a:rPr lang="en-CA" dirty="0">
                <a:latin typeface="Candara" panose="020E0502030303020204" pitchFamily="34" charset="0"/>
              </a:rPr>
              <a:t>Relative size of lambda expression to clone fragment</a:t>
            </a:r>
          </a:p>
          <a:p>
            <a:pPr lvl="1"/>
            <a:r>
              <a:rPr lang="en-CA" dirty="0">
                <a:latin typeface="Candara" panose="020E0502030303020204" pitchFamily="34" charset="0"/>
              </a:rPr>
              <a:t>Functional interface types</a:t>
            </a:r>
          </a:p>
        </p:txBody>
      </p:sp>
      <p:grpSp>
        <p:nvGrpSpPr>
          <p:cNvPr id="6" name="Groupe 39"/>
          <p:cNvGrpSpPr/>
          <p:nvPr/>
        </p:nvGrpSpPr>
        <p:grpSpPr>
          <a:xfrm>
            <a:off x="186914" y="3453556"/>
            <a:ext cx="4340847" cy="3190592"/>
            <a:chOff x="502144" y="4009086"/>
            <a:chExt cx="2363185" cy="2387008"/>
          </a:xfrm>
        </p:grpSpPr>
        <p:sp>
          <p:nvSpPr>
            <p:cNvPr id="8" name="Rectangle 3"/>
            <p:cNvSpPr/>
            <p:nvPr/>
          </p:nvSpPr>
          <p:spPr>
            <a:xfrm>
              <a:off x="525538" y="4168008"/>
              <a:ext cx="2234044" cy="2173783"/>
            </a:xfrm>
            <a:custGeom>
              <a:avLst/>
              <a:gdLst>
                <a:gd name="connsiteX0" fmla="*/ 0 w 2798440"/>
                <a:gd name="connsiteY0" fmla="*/ 0 h 2808312"/>
                <a:gd name="connsiteX1" fmla="*/ 2798440 w 2798440"/>
                <a:gd name="connsiteY1" fmla="*/ 0 h 2808312"/>
                <a:gd name="connsiteX2" fmla="*/ 2798440 w 2798440"/>
                <a:gd name="connsiteY2" fmla="*/ 2808312 h 2808312"/>
                <a:gd name="connsiteX3" fmla="*/ 0 w 2798440"/>
                <a:gd name="connsiteY3" fmla="*/ 2808312 h 2808312"/>
                <a:gd name="connsiteX4" fmla="*/ 0 w 2798440"/>
                <a:gd name="connsiteY4" fmla="*/ 0 h 2808312"/>
                <a:gd name="connsiteX0" fmla="*/ 0 w 2900040"/>
                <a:gd name="connsiteY0" fmla="*/ 0 h 2808312"/>
                <a:gd name="connsiteX1" fmla="*/ 2900040 w 2900040"/>
                <a:gd name="connsiteY1" fmla="*/ 76200 h 2808312"/>
                <a:gd name="connsiteX2" fmla="*/ 2798440 w 2900040"/>
                <a:gd name="connsiteY2" fmla="*/ 2808312 h 2808312"/>
                <a:gd name="connsiteX3" fmla="*/ 0 w 2900040"/>
                <a:gd name="connsiteY3" fmla="*/ 2808312 h 2808312"/>
                <a:gd name="connsiteX4" fmla="*/ 0 w 2900040"/>
                <a:gd name="connsiteY4" fmla="*/ 0 h 2808312"/>
                <a:gd name="connsiteX0" fmla="*/ 171450 w 2900040"/>
                <a:gd name="connsiteY0" fmla="*/ 0 h 2827362"/>
                <a:gd name="connsiteX1" fmla="*/ 2900040 w 2900040"/>
                <a:gd name="connsiteY1" fmla="*/ 95250 h 2827362"/>
                <a:gd name="connsiteX2" fmla="*/ 2798440 w 2900040"/>
                <a:gd name="connsiteY2" fmla="*/ 2827362 h 2827362"/>
                <a:gd name="connsiteX3" fmla="*/ 0 w 2900040"/>
                <a:gd name="connsiteY3" fmla="*/ 2827362 h 2827362"/>
                <a:gd name="connsiteX4" fmla="*/ 171450 w 2900040"/>
                <a:gd name="connsiteY4" fmla="*/ 0 h 2827362"/>
                <a:gd name="connsiteX0" fmla="*/ 0 w 2728590"/>
                <a:gd name="connsiteY0" fmla="*/ 0 h 2827362"/>
                <a:gd name="connsiteX1" fmla="*/ 2728590 w 2728590"/>
                <a:gd name="connsiteY1" fmla="*/ 95250 h 2827362"/>
                <a:gd name="connsiteX2" fmla="*/ 2626990 w 2728590"/>
                <a:gd name="connsiteY2" fmla="*/ 2827362 h 2827362"/>
                <a:gd name="connsiteX3" fmla="*/ 0 w 2728590"/>
                <a:gd name="connsiteY3" fmla="*/ 2586062 h 2827362"/>
                <a:gd name="connsiteX4" fmla="*/ 0 w 2728590"/>
                <a:gd name="connsiteY4" fmla="*/ 0 h 2827362"/>
                <a:gd name="connsiteX0" fmla="*/ 70555 w 2799145"/>
                <a:gd name="connsiteY0" fmla="*/ 0 h 2827362"/>
                <a:gd name="connsiteX1" fmla="*/ 2799145 w 2799145"/>
                <a:gd name="connsiteY1" fmla="*/ 95250 h 2827362"/>
                <a:gd name="connsiteX2" fmla="*/ 2697545 w 2799145"/>
                <a:gd name="connsiteY2" fmla="*/ 2827362 h 2827362"/>
                <a:gd name="connsiteX3" fmla="*/ 70555 w 2799145"/>
                <a:gd name="connsiteY3" fmla="*/ 2586062 h 2827362"/>
                <a:gd name="connsiteX4" fmla="*/ 70555 w 2799145"/>
                <a:gd name="connsiteY4" fmla="*/ 0 h 2827362"/>
                <a:gd name="connsiteX0" fmla="*/ 70555 w 2799145"/>
                <a:gd name="connsiteY0" fmla="*/ 0 h 2827362"/>
                <a:gd name="connsiteX1" fmla="*/ 2799145 w 2799145"/>
                <a:gd name="connsiteY1" fmla="*/ 95250 h 2827362"/>
                <a:gd name="connsiteX2" fmla="*/ 2697545 w 2799145"/>
                <a:gd name="connsiteY2" fmla="*/ 2827362 h 2827362"/>
                <a:gd name="connsiteX3" fmla="*/ 70555 w 2799145"/>
                <a:gd name="connsiteY3" fmla="*/ 2586062 h 2827362"/>
                <a:gd name="connsiteX4" fmla="*/ 70555 w 2799145"/>
                <a:gd name="connsiteY4" fmla="*/ 0 h 2827362"/>
                <a:gd name="connsiteX0" fmla="*/ 70555 w 2799145"/>
                <a:gd name="connsiteY0" fmla="*/ 0 h 2827362"/>
                <a:gd name="connsiteX1" fmla="*/ 2799145 w 2799145"/>
                <a:gd name="connsiteY1" fmla="*/ 95250 h 2827362"/>
                <a:gd name="connsiteX2" fmla="*/ 2697545 w 2799145"/>
                <a:gd name="connsiteY2" fmla="*/ 2827362 h 2827362"/>
                <a:gd name="connsiteX3" fmla="*/ 70555 w 2799145"/>
                <a:gd name="connsiteY3" fmla="*/ 2586062 h 2827362"/>
                <a:gd name="connsiteX4" fmla="*/ 70555 w 2799145"/>
                <a:gd name="connsiteY4" fmla="*/ 0 h 2827362"/>
                <a:gd name="connsiteX0" fmla="*/ 175198 w 2776580"/>
                <a:gd name="connsiteY0" fmla="*/ 0 h 2827362"/>
                <a:gd name="connsiteX1" fmla="*/ 2776580 w 2776580"/>
                <a:gd name="connsiteY1" fmla="*/ 95250 h 2827362"/>
                <a:gd name="connsiteX2" fmla="*/ 2674980 w 2776580"/>
                <a:gd name="connsiteY2" fmla="*/ 2827362 h 2827362"/>
                <a:gd name="connsiteX3" fmla="*/ 47990 w 2776580"/>
                <a:gd name="connsiteY3" fmla="*/ 2586062 h 2827362"/>
                <a:gd name="connsiteX4" fmla="*/ 175198 w 2776580"/>
                <a:gd name="connsiteY4" fmla="*/ 0 h 2827362"/>
                <a:gd name="connsiteX0" fmla="*/ 175198 w 2776580"/>
                <a:gd name="connsiteY0" fmla="*/ 0 h 2782269"/>
                <a:gd name="connsiteX1" fmla="*/ 2776580 w 2776580"/>
                <a:gd name="connsiteY1" fmla="*/ 95250 h 2782269"/>
                <a:gd name="connsiteX2" fmla="*/ 2690881 w 2776580"/>
                <a:gd name="connsiteY2" fmla="*/ 2771708 h 2782269"/>
                <a:gd name="connsiteX3" fmla="*/ 47990 w 2776580"/>
                <a:gd name="connsiteY3" fmla="*/ 2586062 h 2782269"/>
                <a:gd name="connsiteX4" fmla="*/ 175198 w 2776580"/>
                <a:gd name="connsiteY4" fmla="*/ 0 h 2782269"/>
                <a:gd name="connsiteX0" fmla="*/ 175198 w 2776580"/>
                <a:gd name="connsiteY0" fmla="*/ 0 h 2773467"/>
                <a:gd name="connsiteX1" fmla="*/ 2776580 w 2776580"/>
                <a:gd name="connsiteY1" fmla="*/ 95250 h 2773467"/>
                <a:gd name="connsiteX2" fmla="*/ 2762436 w 2776580"/>
                <a:gd name="connsiteY2" fmla="*/ 2755807 h 2773467"/>
                <a:gd name="connsiteX3" fmla="*/ 47990 w 2776580"/>
                <a:gd name="connsiteY3" fmla="*/ 2586062 h 2773467"/>
                <a:gd name="connsiteX4" fmla="*/ 175198 w 2776580"/>
                <a:gd name="connsiteY4" fmla="*/ 0 h 2773467"/>
                <a:gd name="connsiteX0" fmla="*/ 175198 w 2794791"/>
                <a:gd name="connsiteY0" fmla="*/ 0 h 2777766"/>
                <a:gd name="connsiteX1" fmla="*/ 2776580 w 2794791"/>
                <a:gd name="connsiteY1" fmla="*/ 95250 h 2777766"/>
                <a:gd name="connsiteX2" fmla="*/ 2794238 w 2794791"/>
                <a:gd name="connsiteY2" fmla="*/ 2763757 h 2777766"/>
                <a:gd name="connsiteX3" fmla="*/ 47990 w 2794791"/>
                <a:gd name="connsiteY3" fmla="*/ 2586062 h 2777766"/>
                <a:gd name="connsiteX4" fmla="*/ 175198 w 2794791"/>
                <a:gd name="connsiteY4" fmla="*/ 0 h 2777766"/>
                <a:gd name="connsiteX0" fmla="*/ 175198 w 2834230"/>
                <a:gd name="connsiteY0" fmla="*/ 0 h 2777766"/>
                <a:gd name="connsiteX1" fmla="*/ 2776580 w 2834230"/>
                <a:gd name="connsiteY1" fmla="*/ 95250 h 2777766"/>
                <a:gd name="connsiteX2" fmla="*/ 2833991 w 2834230"/>
                <a:gd name="connsiteY2" fmla="*/ 2763757 h 2777766"/>
                <a:gd name="connsiteX3" fmla="*/ 47990 w 2834230"/>
                <a:gd name="connsiteY3" fmla="*/ 2586062 h 2777766"/>
                <a:gd name="connsiteX4" fmla="*/ 175198 w 2834230"/>
                <a:gd name="connsiteY4" fmla="*/ 0 h 2777766"/>
                <a:gd name="connsiteX0" fmla="*/ 175198 w 2881835"/>
                <a:gd name="connsiteY0" fmla="*/ 0 h 2782269"/>
                <a:gd name="connsiteX1" fmla="*/ 2776580 w 2881835"/>
                <a:gd name="connsiteY1" fmla="*/ 95250 h 2782269"/>
                <a:gd name="connsiteX2" fmla="*/ 2881694 w 2881835"/>
                <a:gd name="connsiteY2" fmla="*/ 2771707 h 2782269"/>
                <a:gd name="connsiteX3" fmla="*/ 47990 w 2881835"/>
                <a:gd name="connsiteY3" fmla="*/ 2586062 h 2782269"/>
                <a:gd name="connsiteX4" fmla="*/ 175198 w 2881835"/>
                <a:gd name="connsiteY4" fmla="*/ 0 h 2782269"/>
                <a:gd name="connsiteX0" fmla="*/ 175198 w 2858020"/>
                <a:gd name="connsiteY0" fmla="*/ 0 h 2769357"/>
                <a:gd name="connsiteX1" fmla="*/ 2776580 w 2858020"/>
                <a:gd name="connsiteY1" fmla="*/ 95250 h 2769357"/>
                <a:gd name="connsiteX2" fmla="*/ 2857843 w 2858020"/>
                <a:gd name="connsiteY2" fmla="*/ 2747855 h 2769357"/>
                <a:gd name="connsiteX3" fmla="*/ 47990 w 2858020"/>
                <a:gd name="connsiteY3" fmla="*/ 2586062 h 2769357"/>
                <a:gd name="connsiteX4" fmla="*/ 175198 w 2858020"/>
                <a:gd name="connsiteY4" fmla="*/ 0 h 2769357"/>
                <a:gd name="connsiteX0" fmla="*/ 215022 w 2853154"/>
                <a:gd name="connsiteY0" fmla="*/ 0 h 2769357"/>
                <a:gd name="connsiteX1" fmla="*/ 2771714 w 2853154"/>
                <a:gd name="connsiteY1" fmla="*/ 95250 h 2769357"/>
                <a:gd name="connsiteX2" fmla="*/ 2852977 w 2853154"/>
                <a:gd name="connsiteY2" fmla="*/ 2747855 h 2769357"/>
                <a:gd name="connsiteX3" fmla="*/ 43124 w 2853154"/>
                <a:gd name="connsiteY3" fmla="*/ 2586062 h 2769357"/>
                <a:gd name="connsiteX4" fmla="*/ 215022 w 2853154"/>
                <a:gd name="connsiteY4" fmla="*/ 0 h 2769357"/>
                <a:gd name="connsiteX0" fmla="*/ 210546 w 2853644"/>
                <a:gd name="connsiteY0" fmla="*/ 0 h 2810809"/>
                <a:gd name="connsiteX1" fmla="*/ 2772204 w 2853644"/>
                <a:gd name="connsiteY1" fmla="*/ 136702 h 2810809"/>
                <a:gd name="connsiteX2" fmla="*/ 2853467 w 2853644"/>
                <a:gd name="connsiteY2" fmla="*/ 2789307 h 2810809"/>
                <a:gd name="connsiteX3" fmla="*/ 43614 w 2853644"/>
                <a:gd name="connsiteY3" fmla="*/ 2627514 h 2810809"/>
                <a:gd name="connsiteX4" fmla="*/ 210546 w 2853644"/>
                <a:gd name="connsiteY4" fmla="*/ 0 h 2810809"/>
                <a:gd name="connsiteX0" fmla="*/ 186033 w 2829131"/>
                <a:gd name="connsiteY0" fmla="*/ 0 h 2801315"/>
                <a:gd name="connsiteX1" fmla="*/ 2747691 w 2829131"/>
                <a:gd name="connsiteY1" fmla="*/ 136702 h 2801315"/>
                <a:gd name="connsiteX2" fmla="*/ 2828954 w 2829131"/>
                <a:gd name="connsiteY2" fmla="*/ 2789307 h 2801315"/>
                <a:gd name="connsiteX3" fmla="*/ 46548 w 2829131"/>
                <a:gd name="connsiteY3" fmla="*/ 2607057 h 2801315"/>
                <a:gd name="connsiteX4" fmla="*/ 186033 w 2829131"/>
                <a:gd name="connsiteY4" fmla="*/ 0 h 2801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9131" h="2801315">
                  <a:moveTo>
                    <a:pt x="186033" y="0"/>
                  </a:moveTo>
                  <a:lnTo>
                    <a:pt x="2747691" y="136702"/>
                  </a:lnTo>
                  <a:cubicBezTo>
                    <a:pt x="2742976" y="1023554"/>
                    <a:pt x="2833669" y="1902455"/>
                    <a:pt x="2828954" y="2789307"/>
                  </a:cubicBezTo>
                  <a:cubicBezTo>
                    <a:pt x="1927891" y="2766024"/>
                    <a:pt x="1233361" y="2903390"/>
                    <a:pt x="46548" y="2607057"/>
                  </a:cubicBezTo>
                  <a:cubicBezTo>
                    <a:pt x="-112202" y="1776786"/>
                    <a:pt x="186033" y="862021"/>
                    <a:pt x="18603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39700" dist="139700" dir="8100000" algn="tr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3"/>
            <p:cNvSpPr/>
            <p:nvPr/>
          </p:nvSpPr>
          <p:spPr>
            <a:xfrm>
              <a:off x="502144" y="4009086"/>
              <a:ext cx="2363185" cy="2387008"/>
            </a:xfrm>
            <a:custGeom>
              <a:avLst/>
              <a:gdLst>
                <a:gd name="connsiteX0" fmla="*/ 0 w 2798440"/>
                <a:gd name="connsiteY0" fmla="*/ 0 h 2808312"/>
                <a:gd name="connsiteX1" fmla="*/ 2798440 w 2798440"/>
                <a:gd name="connsiteY1" fmla="*/ 0 h 2808312"/>
                <a:gd name="connsiteX2" fmla="*/ 2798440 w 2798440"/>
                <a:gd name="connsiteY2" fmla="*/ 2808312 h 2808312"/>
                <a:gd name="connsiteX3" fmla="*/ 0 w 2798440"/>
                <a:gd name="connsiteY3" fmla="*/ 2808312 h 2808312"/>
                <a:gd name="connsiteX4" fmla="*/ 0 w 2798440"/>
                <a:gd name="connsiteY4" fmla="*/ 0 h 2808312"/>
                <a:gd name="connsiteX0" fmla="*/ 0 w 2900040"/>
                <a:gd name="connsiteY0" fmla="*/ 0 h 2808312"/>
                <a:gd name="connsiteX1" fmla="*/ 2900040 w 2900040"/>
                <a:gd name="connsiteY1" fmla="*/ 76200 h 2808312"/>
                <a:gd name="connsiteX2" fmla="*/ 2798440 w 2900040"/>
                <a:gd name="connsiteY2" fmla="*/ 2808312 h 2808312"/>
                <a:gd name="connsiteX3" fmla="*/ 0 w 2900040"/>
                <a:gd name="connsiteY3" fmla="*/ 2808312 h 2808312"/>
                <a:gd name="connsiteX4" fmla="*/ 0 w 2900040"/>
                <a:gd name="connsiteY4" fmla="*/ 0 h 2808312"/>
                <a:gd name="connsiteX0" fmla="*/ 171450 w 2900040"/>
                <a:gd name="connsiteY0" fmla="*/ 0 h 2827362"/>
                <a:gd name="connsiteX1" fmla="*/ 2900040 w 2900040"/>
                <a:gd name="connsiteY1" fmla="*/ 95250 h 2827362"/>
                <a:gd name="connsiteX2" fmla="*/ 2798440 w 2900040"/>
                <a:gd name="connsiteY2" fmla="*/ 2827362 h 2827362"/>
                <a:gd name="connsiteX3" fmla="*/ 0 w 2900040"/>
                <a:gd name="connsiteY3" fmla="*/ 2827362 h 2827362"/>
                <a:gd name="connsiteX4" fmla="*/ 171450 w 2900040"/>
                <a:gd name="connsiteY4" fmla="*/ 0 h 2827362"/>
                <a:gd name="connsiteX0" fmla="*/ 0 w 2728590"/>
                <a:gd name="connsiteY0" fmla="*/ 0 h 2827362"/>
                <a:gd name="connsiteX1" fmla="*/ 2728590 w 2728590"/>
                <a:gd name="connsiteY1" fmla="*/ 95250 h 2827362"/>
                <a:gd name="connsiteX2" fmla="*/ 2626990 w 2728590"/>
                <a:gd name="connsiteY2" fmla="*/ 2827362 h 2827362"/>
                <a:gd name="connsiteX3" fmla="*/ 0 w 2728590"/>
                <a:gd name="connsiteY3" fmla="*/ 2586062 h 2827362"/>
                <a:gd name="connsiteX4" fmla="*/ 0 w 2728590"/>
                <a:gd name="connsiteY4" fmla="*/ 0 h 2827362"/>
                <a:gd name="connsiteX0" fmla="*/ 70555 w 2799145"/>
                <a:gd name="connsiteY0" fmla="*/ 0 h 2827362"/>
                <a:gd name="connsiteX1" fmla="*/ 2799145 w 2799145"/>
                <a:gd name="connsiteY1" fmla="*/ 95250 h 2827362"/>
                <a:gd name="connsiteX2" fmla="*/ 2697545 w 2799145"/>
                <a:gd name="connsiteY2" fmla="*/ 2827362 h 2827362"/>
                <a:gd name="connsiteX3" fmla="*/ 70555 w 2799145"/>
                <a:gd name="connsiteY3" fmla="*/ 2586062 h 2827362"/>
                <a:gd name="connsiteX4" fmla="*/ 70555 w 2799145"/>
                <a:gd name="connsiteY4" fmla="*/ 0 h 2827362"/>
                <a:gd name="connsiteX0" fmla="*/ 70555 w 2799145"/>
                <a:gd name="connsiteY0" fmla="*/ 0 h 2827362"/>
                <a:gd name="connsiteX1" fmla="*/ 2799145 w 2799145"/>
                <a:gd name="connsiteY1" fmla="*/ 95250 h 2827362"/>
                <a:gd name="connsiteX2" fmla="*/ 2697545 w 2799145"/>
                <a:gd name="connsiteY2" fmla="*/ 2827362 h 2827362"/>
                <a:gd name="connsiteX3" fmla="*/ 70555 w 2799145"/>
                <a:gd name="connsiteY3" fmla="*/ 2586062 h 2827362"/>
                <a:gd name="connsiteX4" fmla="*/ 70555 w 2799145"/>
                <a:gd name="connsiteY4" fmla="*/ 0 h 2827362"/>
                <a:gd name="connsiteX0" fmla="*/ 70555 w 2799145"/>
                <a:gd name="connsiteY0" fmla="*/ 0 h 2827362"/>
                <a:gd name="connsiteX1" fmla="*/ 2799145 w 2799145"/>
                <a:gd name="connsiteY1" fmla="*/ 95250 h 2827362"/>
                <a:gd name="connsiteX2" fmla="*/ 2697545 w 2799145"/>
                <a:gd name="connsiteY2" fmla="*/ 2827362 h 2827362"/>
                <a:gd name="connsiteX3" fmla="*/ 70555 w 2799145"/>
                <a:gd name="connsiteY3" fmla="*/ 2586062 h 2827362"/>
                <a:gd name="connsiteX4" fmla="*/ 70555 w 2799145"/>
                <a:gd name="connsiteY4" fmla="*/ 0 h 2827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9145" h="2827362">
                  <a:moveTo>
                    <a:pt x="70555" y="0"/>
                  </a:moveTo>
                  <a:lnTo>
                    <a:pt x="2799145" y="95250"/>
                  </a:lnTo>
                  <a:lnTo>
                    <a:pt x="2697545" y="2827362"/>
                  </a:lnTo>
                  <a:cubicBezTo>
                    <a:pt x="1796482" y="2804079"/>
                    <a:pt x="1257368" y="2882395"/>
                    <a:pt x="70555" y="2586062"/>
                  </a:cubicBezTo>
                  <a:cubicBezTo>
                    <a:pt x="-88195" y="1755791"/>
                    <a:pt x="70555" y="862021"/>
                    <a:pt x="70555" y="0"/>
                  </a:cubicBezTo>
                  <a:close/>
                </a:path>
              </a:pathLst>
            </a:custGeom>
            <a:solidFill>
              <a:srgbClr val="ABFF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Candara" panose="020E0502030303020204" pitchFamily="34" charset="0"/>
                </a:rPr>
                <a:t>Number of Lambdas</a:t>
              </a:r>
            </a:p>
            <a:p>
              <a:pPr algn="ctr"/>
              <a:endParaRPr lang="en-US" sz="2000" b="1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  <a:p>
              <a:pPr algn="ctr"/>
              <a:endParaRPr lang="en-US" sz="2000" b="1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  <a:p>
              <a:pPr algn="ctr"/>
              <a:endParaRPr lang="en-US" sz="2000" b="1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  <a:p>
              <a:pPr algn="ctr"/>
              <a:endParaRPr lang="en-US" sz="2000" b="1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  <a:p>
              <a:pPr algn="ctr"/>
              <a:endParaRPr lang="en-US" sz="2000" b="1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  <a:p>
              <a:pPr algn="ctr"/>
              <a:endParaRPr lang="en-US" sz="2000" b="1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  <a:p>
              <a:pPr algn="ctr"/>
              <a:endParaRPr lang="en-US" sz="2000" b="1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</p:grpSp>
      <p:sp>
        <p:nvSpPr>
          <p:cNvPr id="10" name="Rectangle 21"/>
          <p:cNvSpPr/>
          <p:nvPr/>
        </p:nvSpPr>
        <p:spPr>
          <a:xfrm>
            <a:off x="1564514" y="3292320"/>
            <a:ext cx="1585647" cy="351285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BEC6D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241" y="4183926"/>
            <a:ext cx="2037416" cy="2237877"/>
          </a:xfrm>
          <a:prstGeom prst="rect">
            <a:avLst/>
          </a:prstGeom>
        </p:spPr>
      </p:pic>
      <p:grpSp>
        <p:nvGrpSpPr>
          <p:cNvPr id="15" name="Groupe 39"/>
          <p:cNvGrpSpPr/>
          <p:nvPr/>
        </p:nvGrpSpPr>
        <p:grpSpPr>
          <a:xfrm>
            <a:off x="4751544" y="3453556"/>
            <a:ext cx="4340847" cy="3190592"/>
            <a:chOff x="502144" y="4009086"/>
            <a:chExt cx="2363185" cy="2387008"/>
          </a:xfrm>
        </p:grpSpPr>
        <p:sp>
          <p:nvSpPr>
            <p:cNvPr id="17" name="Rectangle 3"/>
            <p:cNvSpPr/>
            <p:nvPr/>
          </p:nvSpPr>
          <p:spPr>
            <a:xfrm>
              <a:off x="525538" y="4168008"/>
              <a:ext cx="2234044" cy="2173783"/>
            </a:xfrm>
            <a:custGeom>
              <a:avLst/>
              <a:gdLst>
                <a:gd name="connsiteX0" fmla="*/ 0 w 2798440"/>
                <a:gd name="connsiteY0" fmla="*/ 0 h 2808312"/>
                <a:gd name="connsiteX1" fmla="*/ 2798440 w 2798440"/>
                <a:gd name="connsiteY1" fmla="*/ 0 h 2808312"/>
                <a:gd name="connsiteX2" fmla="*/ 2798440 w 2798440"/>
                <a:gd name="connsiteY2" fmla="*/ 2808312 h 2808312"/>
                <a:gd name="connsiteX3" fmla="*/ 0 w 2798440"/>
                <a:gd name="connsiteY3" fmla="*/ 2808312 h 2808312"/>
                <a:gd name="connsiteX4" fmla="*/ 0 w 2798440"/>
                <a:gd name="connsiteY4" fmla="*/ 0 h 2808312"/>
                <a:gd name="connsiteX0" fmla="*/ 0 w 2900040"/>
                <a:gd name="connsiteY0" fmla="*/ 0 h 2808312"/>
                <a:gd name="connsiteX1" fmla="*/ 2900040 w 2900040"/>
                <a:gd name="connsiteY1" fmla="*/ 76200 h 2808312"/>
                <a:gd name="connsiteX2" fmla="*/ 2798440 w 2900040"/>
                <a:gd name="connsiteY2" fmla="*/ 2808312 h 2808312"/>
                <a:gd name="connsiteX3" fmla="*/ 0 w 2900040"/>
                <a:gd name="connsiteY3" fmla="*/ 2808312 h 2808312"/>
                <a:gd name="connsiteX4" fmla="*/ 0 w 2900040"/>
                <a:gd name="connsiteY4" fmla="*/ 0 h 2808312"/>
                <a:gd name="connsiteX0" fmla="*/ 171450 w 2900040"/>
                <a:gd name="connsiteY0" fmla="*/ 0 h 2827362"/>
                <a:gd name="connsiteX1" fmla="*/ 2900040 w 2900040"/>
                <a:gd name="connsiteY1" fmla="*/ 95250 h 2827362"/>
                <a:gd name="connsiteX2" fmla="*/ 2798440 w 2900040"/>
                <a:gd name="connsiteY2" fmla="*/ 2827362 h 2827362"/>
                <a:gd name="connsiteX3" fmla="*/ 0 w 2900040"/>
                <a:gd name="connsiteY3" fmla="*/ 2827362 h 2827362"/>
                <a:gd name="connsiteX4" fmla="*/ 171450 w 2900040"/>
                <a:gd name="connsiteY4" fmla="*/ 0 h 2827362"/>
                <a:gd name="connsiteX0" fmla="*/ 0 w 2728590"/>
                <a:gd name="connsiteY0" fmla="*/ 0 h 2827362"/>
                <a:gd name="connsiteX1" fmla="*/ 2728590 w 2728590"/>
                <a:gd name="connsiteY1" fmla="*/ 95250 h 2827362"/>
                <a:gd name="connsiteX2" fmla="*/ 2626990 w 2728590"/>
                <a:gd name="connsiteY2" fmla="*/ 2827362 h 2827362"/>
                <a:gd name="connsiteX3" fmla="*/ 0 w 2728590"/>
                <a:gd name="connsiteY3" fmla="*/ 2586062 h 2827362"/>
                <a:gd name="connsiteX4" fmla="*/ 0 w 2728590"/>
                <a:gd name="connsiteY4" fmla="*/ 0 h 2827362"/>
                <a:gd name="connsiteX0" fmla="*/ 70555 w 2799145"/>
                <a:gd name="connsiteY0" fmla="*/ 0 h 2827362"/>
                <a:gd name="connsiteX1" fmla="*/ 2799145 w 2799145"/>
                <a:gd name="connsiteY1" fmla="*/ 95250 h 2827362"/>
                <a:gd name="connsiteX2" fmla="*/ 2697545 w 2799145"/>
                <a:gd name="connsiteY2" fmla="*/ 2827362 h 2827362"/>
                <a:gd name="connsiteX3" fmla="*/ 70555 w 2799145"/>
                <a:gd name="connsiteY3" fmla="*/ 2586062 h 2827362"/>
                <a:gd name="connsiteX4" fmla="*/ 70555 w 2799145"/>
                <a:gd name="connsiteY4" fmla="*/ 0 h 2827362"/>
                <a:gd name="connsiteX0" fmla="*/ 70555 w 2799145"/>
                <a:gd name="connsiteY0" fmla="*/ 0 h 2827362"/>
                <a:gd name="connsiteX1" fmla="*/ 2799145 w 2799145"/>
                <a:gd name="connsiteY1" fmla="*/ 95250 h 2827362"/>
                <a:gd name="connsiteX2" fmla="*/ 2697545 w 2799145"/>
                <a:gd name="connsiteY2" fmla="*/ 2827362 h 2827362"/>
                <a:gd name="connsiteX3" fmla="*/ 70555 w 2799145"/>
                <a:gd name="connsiteY3" fmla="*/ 2586062 h 2827362"/>
                <a:gd name="connsiteX4" fmla="*/ 70555 w 2799145"/>
                <a:gd name="connsiteY4" fmla="*/ 0 h 2827362"/>
                <a:gd name="connsiteX0" fmla="*/ 70555 w 2799145"/>
                <a:gd name="connsiteY0" fmla="*/ 0 h 2827362"/>
                <a:gd name="connsiteX1" fmla="*/ 2799145 w 2799145"/>
                <a:gd name="connsiteY1" fmla="*/ 95250 h 2827362"/>
                <a:gd name="connsiteX2" fmla="*/ 2697545 w 2799145"/>
                <a:gd name="connsiteY2" fmla="*/ 2827362 h 2827362"/>
                <a:gd name="connsiteX3" fmla="*/ 70555 w 2799145"/>
                <a:gd name="connsiteY3" fmla="*/ 2586062 h 2827362"/>
                <a:gd name="connsiteX4" fmla="*/ 70555 w 2799145"/>
                <a:gd name="connsiteY4" fmla="*/ 0 h 2827362"/>
                <a:gd name="connsiteX0" fmla="*/ 175198 w 2776580"/>
                <a:gd name="connsiteY0" fmla="*/ 0 h 2827362"/>
                <a:gd name="connsiteX1" fmla="*/ 2776580 w 2776580"/>
                <a:gd name="connsiteY1" fmla="*/ 95250 h 2827362"/>
                <a:gd name="connsiteX2" fmla="*/ 2674980 w 2776580"/>
                <a:gd name="connsiteY2" fmla="*/ 2827362 h 2827362"/>
                <a:gd name="connsiteX3" fmla="*/ 47990 w 2776580"/>
                <a:gd name="connsiteY3" fmla="*/ 2586062 h 2827362"/>
                <a:gd name="connsiteX4" fmla="*/ 175198 w 2776580"/>
                <a:gd name="connsiteY4" fmla="*/ 0 h 2827362"/>
                <a:gd name="connsiteX0" fmla="*/ 175198 w 2776580"/>
                <a:gd name="connsiteY0" fmla="*/ 0 h 2782269"/>
                <a:gd name="connsiteX1" fmla="*/ 2776580 w 2776580"/>
                <a:gd name="connsiteY1" fmla="*/ 95250 h 2782269"/>
                <a:gd name="connsiteX2" fmla="*/ 2690881 w 2776580"/>
                <a:gd name="connsiteY2" fmla="*/ 2771708 h 2782269"/>
                <a:gd name="connsiteX3" fmla="*/ 47990 w 2776580"/>
                <a:gd name="connsiteY3" fmla="*/ 2586062 h 2782269"/>
                <a:gd name="connsiteX4" fmla="*/ 175198 w 2776580"/>
                <a:gd name="connsiteY4" fmla="*/ 0 h 2782269"/>
                <a:gd name="connsiteX0" fmla="*/ 175198 w 2776580"/>
                <a:gd name="connsiteY0" fmla="*/ 0 h 2773467"/>
                <a:gd name="connsiteX1" fmla="*/ 2776580 w 2776580"/>
                <a:gd name="connsiteY1" fmla="*/ 95250 h 2773467"/>
                <a:gd name="connsiteX2" fmla="*/ 2762436 w 2776580"/>
                <a:gd name="connsiteY2" fmla="*/ 2755807 h 2773467"/>
                <a:gd name="connsiteX3" fmla="*/ 47990 w 2776580"/>
                <a:gd name="connsiteY3" fmla="*/ 2586062 h 2773467"/>
                <a:gd name="connsiteX4" fmla="*/ 175198 w 2776580"/>
                <a:gd name="connsiteY4" fmla="*/ 0 h 2773467"/>
                <a:gd name="connsiteX0" fmla="*/ 175198 w 2794791"/>
                <a:gd name="connsiteY0" fmla="*/ 0 h 2777766"/>
                <a:gd name="connsiteX1" fmla="*/ 2776580 w 2794791"/>
                <a:gd name="connsiteY1" fmla="*/ 95250 h 2777766"/>
                <a:gd name="connsiteX2" fmla="*/ 2794238 w 2794791"/>
                <a:gd name="connsiteY2" fmla="*/ 2763757 h 2777766"/>
                <a:gd name="connsiteX3" fmla="*/ 47990 w 2794791"/>
                <a:gd name="connsiteY3" fmla="*/ 2586062 h 2777766"/>
                <a:gd name="connsiteX4" fmla="*/ 175198 w 2794791"/>
                <a:gd name="connsiteY4" fmla="*/ 0 h 2777766"/>
                <a:gd name="connsiteX0" fmla="*/ 175198 w 2834230"/>
                <a:gd name="connsiteY0" fmla="*/ 0 h 2777766"/>
                <a:gd name="connsiteX1" fmla="*/ 2776580 w 2834230"/>
                <a:gd name="connsiteY1" fmla="*/ 95250 h 2777766"/>
                <a:gd name="connsiteX2" fmla="*/ 2833991 w 2834230"/>
                <a:gd name="connsiteY2" fmla="*/ 2763757 h 2777766"/>
                <a:gd name="connsiteX3" fmla="*/ 47990 w 2834230"/>
                <a:gd name="connsiteY3" fmla="*/ 2586062 h 2777766"/>
                <a:gd name="connsiteX4" fmla="*/ 175198 w 2834230"/>
                <a:gd name="connsiteY4" fmla="*/ 0 h 2777766"/>
                <a:gd name="connsiteX0" fmla="*/ 175198 w 2881835"/>
                <a:gd name="connsiteY0" fmla="*/ 0 h 2782269"/>
                <a:gd name="connsiteX1" fmla="*/ 2776580 w 2881835"/>
                <a:gd name="connsiteY1" fmla="*/ 95250 h 2782269"/>
                <a:gd name="connsiteX2" fmla="*/ 2881694 w 2881835"/>
                <a:gd name="connsiteY2" fmla="*/ 2771707 h 2782269"/>
                <a:gd name="connsiteX3" fmla="*/ 47990 w 2881835"/>
                <a:gd name="connsiteY3" fmla="*/ 2586062 h 2782269"/>
                <a:gd name="connsiteX4" fmla="*/ 175198 w 2881835"/>
                <a:gd name="connsiteY4" fmla="*/ 0 h 2782269"/>
                <a:gd name="connsiteX0" fmla="*/ 175198 w 2858020"/>
                <a:gd name="connsiteY0" fmla="*/ 0 h 2769357"/>
                <a:gd name="connsiteX1" fmla="*/ 2776580 w 2858020"/>
                <a:gd name="connsiteY1" fmla="*/ 95250 h 2769357"/>
                <a:gd name="connsiteX2" fmla="*/ 2857843 w 2858020"/>
                <a:gd name="connsiteY2" fmla="*/ 2747855 h 2769357"/>
                <a:gd name="connsiteX3" fmla="*/ 47990 w 2858020"/>
                <a:gd name="connsiteY3" fmla="*/ 2586062 h 2769357"/>
                <a:gd name="connsiteX4" fmla="*/ 175198 w 2858020"/>
                <a:gd name="connsiteY4" fmla="*/ 0 h 2769357"/>
                <a:gd name="connsiteX0" fmla="*/ 215022 w 2853154"/>
                <a:gd name="connsiteY0" fmla="*/ 0 h 2769357"/>
                <a:gd name="connsiteX1" fmla="*/ 2771714 w 2853154"/>
                <a:gd name="connsiteY1" fmla="*/ 95250 h 2769357"/>
                <a:gd name="connsiteX2" fmla="*/ 2852977 w 2853154"/>
                <a:gd name="connsiteY2" fmla="*/ 2747855 h 2769357"/>
                <a:gd name="connsiteX3" fmla="*/ 43124 w 2853154"/>
                <a:gd name="connsiteY3" fmla="*/ 2586062 h 2769357"/>
                <a:gd name="connsiteX4" fmla="*/ 215022 w 2853154"/>
                <a:gd name="connsiteY4" fmla="*/ 0 h 2769357"/>
                <a:gd name="connsiteX0" fmla="*/ 210546 w 2853644"/>
                <a:gd name="connsiteY0" fmla="*/ 0 h 2810809"/>
                <a:gd name="connsiteX1" fmla="*/ 2772204 w 2853644"/>
                <a:gd name="connsiteY1" fmla="*/ 136702 h 2810809"/>
                <a:gd name="connsiteX2" fmla="*/ 2853467 w 2853644"/>
                <a:gd name="connsiteY2" fmla="*/ 2789307 h 2810809"/>
                <a:gd name="connsiteX3" fmla="*/ 43614 w 2853644"/>
                <a:gd name="connsiteY3" fmla="*/ 2627514 h 2810809"/>
                <a:gd name="connsiteX4" fmla="*/ 210546 w 2853644"/>
                <a:gd name="connsiteY4" fmla="*/ 0 h 2810809"/>
                <a:gd name="connsiteX0" fmla="*/ 186033 w 2829131"/>
                <a:gd name="connsiteY0" fmla="*/ 0 h 2801315"/>
                <a:gd name="connsiteX1" fmla="*/ 2747691 w 2829131"/>
                <a:gd name="connsiteY1" fmla="*/ 136702 h 2801315"/>
                <a:gd name="connsiteX2" fmla="*/ 2828954 w 2829131"/>
                <a:gd name="connsiteY2" fmla="*/ 2789307 h 2801315"/>
                <a:gd name="connsiteX3" fmla="*/ 46548 w 2829131"/>
                <a:gd name="connsiteY3" fmla="*/ 2607057 h 2801315"/>
                <a:gd name="connsiteX4" fmla="*/ 186033 w 2829131"/>
                <a:gd name="connsiteY4" fmla="*/ 0 h 2801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9131" h="2801315">
                  <a:moveTo>
                    <a:pt x="186033" y="0"/>
                  </a:moveTo>
                  <a:lnTo>
                    <a:pt x="2747691" y="136702"/>
                  </a:lnTo>
                  <a:cubicBezTo>
                    <a:pt x="2742976" y="1023554"/>
                    <a:pt x="2833669" y="1902455"/>
                    <a:pt x="2828954" y="2789307"/>
                  </a:cubicBezTo>
                  <a:cubicBezTo>
                    <a:pt x="1927891" y="2766024"/>
                    <a:pt x="1233361" y="2903390"/>
                    <a:pt x="46548" y="2607057"/>
                  </a:cubicBezTo>
                  <a:cubicBezTo>
                    <a:pt x="-112202" y="1776786"/>
                    <a:pt x="186033" y="862021"/>
                    <a:pt x="18603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39700" dist="139700" dir="8100000" algn="tr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3"/>
            <p:cNvSpPr/>
            <p:nvPr/>
          </p:nvSpPr>
          <p:spPr>
            <a:xfrm>
              <a:off x="502144" y="4009086"/>
              <a:ext cx="2363185" cy="2387008"/>
            </a:xfrm>
            <a:custGeom>
              <a:avLst/>
              <a:gdLst>
                <a:gd name="connsiteX0" fmla="*/ 0 w 2798440"/>
                <a:gd name="connsiteY0" fmla="*/ 0 h 2808312"/>
                <a:gd name="connsiteX1" fmla="*/ 2798440 w 2798440"/>
                <a:gd name="connsiteY1" fmla="*/ 0 h 2808312"/>
                <a:gd name="connsiteX2" fmla="*/ 2798440 w 2798440"/>
                <a:gd name="connsiteY2" fmla="*/ 2808312 h 2808312"/>
                <a:gd name="connsiteX3" fmla="*/ 0 w 2798440"/>
                <a:gd name="connsiteY3" fmla="*/ 2808312 h 2808312"/>
                <a:gd name="connsiteX4" fmla="*/ 0 w 2798440"/>
                <a:gd name="connsiteY4" fmla="*/ 0 h 2808312"/>
                <a:gd name="connsiteX0" fmla="*/ 0 w 2900040"/>
                <a:gd name="connsiteY0" fmla="*/ 0 h 2808312"/>
                <a:gd name="connsiteX1" fmla="*/ 2900040 w 2900040"/>
                <a:gd name="connsiteY1" fmla="*/ 76200 h 2808312"/>
                <a:gd name="connsiteX2" fmla="*/ 2798440 w 2900040"/>
                <a:gd name="connsiteY2" fmla="*/ 2808312 h 2808312"/>
                <a:gd name="connsiteX3" fmla="*/ 0 w 2900040"/>
                <a:gd name="connsiteY3" fmla="*/ 2808312 h 2808312"/>
                <a:gd name="connsiteX4" fmla="*/ 0 w 2900040"/>
                <a:gd name="connsiteY4" fmla="*/ 0 h 2808312"/>
                <a:gd name="connsiteX0" fmla="*/ 171450 w 2900040"/>
                <a:gd name="connsiteY0" fmla="*/ 0 h 2827362"/>
                <a:gd name="connsiteX1" fmla="*/ 2900040 w 2900040"/>
                <a:gd name="connsiteY1" fmla="*/ 95250 h 2827362"/>
                <a:gd name="connsiteX2" fmla="*/ 2798440 w 2900040"/>
                <a:gd name="connsiteY2" fmla="*/ 2827362 h 2827362"/>
                <a:gd name="connsiteX3" fmla="*/ 0 w 2900040"/>
                <a:gd name="connsiteY3" fmla="*/ 2827362 h 2827362"/>
                <a:gd name="connsiteX4" fmla="*/ 171450 w 2900040"/>
                <a:gd name="connsiteY4" fmla="*/ 0 h 2827362"/>
                <a:gd name="connsiteX0" fmla="*/ 0 w 2728590"/>
                <a:gd name="connsiteY0" fmla="*/ 0 h 2827362"/>
                <a:gd name="connsiteX1" fmla="*/ 2728590 w 2728590"/>
                <a:gd name="connsiteY1" fmla="*/ 95250 h 2827362"/>
                <a:gd name="connsiteX2" fmla="*/ 2626990 w 2728590"/>
                <a:gd name="connsiteY2" fmla="*/ 2827362 h 2827362"/>
                <a:gd name="connsiteX3" fmla="*/ 0 w 2728590"/>
                <a:gd name="connsiteY3" fmla="*/ 2586062 h 2827362"/>
                <a:gd name="connsiteX4" fmla="*/ 0 w 2728590"/>
                <a:gd name="connsiteY4" fmla="*/ 0 h 2827362"/>
                <a:gd name="connsiteX0" fmla="*/ 70555 w 2799145"/>
                <a:gd name="connsiteY0" fmla="*/ 0 h 2827362"/>
                <a:gd name="connsiteX1" fmla="*/ 2799145 w 2799145"/>
                <a:gd name="connsiteY1" fmla="*/ 95250 h 2827362"/>
                <a:gd name="connsiteX2" fmla="*/ 2697545 w 2799145"/>
                <a:gd name="connsiteY2" fmla="*/ 2827362 h 2827362"/>
                <a:gd name="connsiteX3" fmla="*/ 70555 w 2799145"/>
                <a:gd name="connsiteY3" fmla="*/ 2586062 h 2827362"/>
                <a:gd name="connsiteX4" fmla="*/ 70555 w 2799145"/>
                <a:gd name="connsiteY4" fmla="*/ 0 h 2827362"/>
                <a:gd name="connsiteX0" fmla="*/ 70555 w 2799145"/>
                <a:gd name="connsiteY0" fmla="*/ 0 h 2827362"/>
                <a:gd name="connsiteX1" fmla="*/ 2799145 w 2799145"/>
                <a:gd name="connsiteY1" fmla="*/ 95250 h 2827362"/>
                <a:gd name="connsiteX2" fmla="*/ 2697545 w 2799145"/>
                <a:gd name="connsiteY2" fmla="*/ 2827362 h 2827362"/>
                <a:gd name="connsiteX3" fmla="*/ 70555 w 2799145"/>
                <a:gd name="connsiteY3" fmla="*/ 2586062 h 2827362"/>
                <a:gd name="connsiteX4" fmla="*/ 70555 w 2799145"/>
                <a:gd name="connsiteY4" fmla="*/ 0 h 2827362"/>
                <a:gd name="connsiteX0" fmla="*/ 70555 w 2799145"/>
                <a:gd name="connsiteY0" fmla="*/ 0 h 2827362"/>
                <a:gd name="connsiteX1" fmla="*/ 2799145 w 2799145"/>
                <a:gd name="connsiteY1" fmla="*/ 95250 h 2827362"/>
                <a:gd name="connsiteX2" fmla="*/ 2697545 w 2799145"/>
                <a:gd name="connsiteY2" fmla="*/ 2827362 h 2827362"/>
                <a:gd name="connsiteX3" fmla="*/ 70555 w 2799145"/>
                <a:gd name="connsiteY3" fmla="*/ 2586062 h 2827362"/>
                <a:gd name="connsiteX4" fmla="*/ 70555 w 2799145"/>
                <a:gd name="connsiteY4" fmla="*/ 0 h 2827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9145" h="2827362">
                  <a:moveTo>
                    <a:pt x="70555" y="0"/>
                  </a:moveTo>
                  <a:lnTo>
                    <a:pt x="2799145" y="95250"/>
                  </a:lnTo>
                  <a:lnTo>
                    <a:pt x="2697545" y="2827362"/>
                  </a:lnTo>
                  <a:cubicBezTo>
                    <a:pt x="1796482" y="2804079"/>
                    <a:pt x="1257368" y="2882395"/>
                    <a:pt x="70555" y="2586062"/>
                  </a:cubicBezTo>
                  <a:cubicBezTo>
                    <a:pt x="-88195" y="1755791"/>
                    <a:pt x="70555" y="862021"/>
                    <a:pt x="70555" y="0"/>
                  </a:cubicBezTo>
                  <a:close/>
                </a:path>
              </a:pathLst>
            </a:custGeom>
            <a:solidFill>
              <a:srgbClr val="ABFF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Candara" panose="020E0502030303020204" pitchFamily="34" charset="0"/>
                </a:rPr>
                <a:t>Relative Lambda Size</a:t>
              </a:r>
            </a:p>
            <a:p>
              <a:pPr algn="ctr"/>
              <a:endParaRPr lang="en-US" sz="2000" b="1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  <a:p>
              <a:pPr algn="ctr"/>
              <a:endParaRPr lang="en-US" sz="2000" b="1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  <a:p>
              <a:pPr algn="ctr"/>
              <a:endParaRPr lang="en-US" sz="2000" b="1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  <a:p>
              <a:pPr algn="ctr"/>
              <a:endParaRPr lang="en-US" sz="2000" b="1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  <a:p>
              <a:pPr algn="ctr"/>
              <a:endParaRPr lang="en-US" sz="2000" b="1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  <a:p>
              <a:pPr algn="ctr"/>
              <a:endParaRPr lang="en-US" sz="2000" b="1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  <a:p>
              <a:pPr algn="ctr"/>
              <a:endParaRPr lang="en-US" sz="2000" b="1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</p:grpSp>
      <p:sp>
        <p:nvSpPr>
          <p:cNvPr id="19" name="Rectangle 21"/>
          <p:cNvSpPr/>
          <p:nvPr/>
        </p:nvSpPr>
        <p:spPr>
          <a:xfrm>
            <a:off x="6129144" y="3292320"/>
            <a:ext cx="1585647" cy="351285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BEC6D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6953" y="4183926"/>
            <a:ext cx="2063113" cy="226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6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Candara" panose="020E0502030303020204" pitchFamily="34" charset="0"/>
              </a:rPr>
              <a:t>RQ3. Characteristics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40BD-3997-BB4A-9AE7-14AF3A7E89A9}" type="slidenum">
              <a:rPr lang="en-US" smtClean="0"/>
              <a:t>18</a:t>
            </a:fld>
            <a:endParaRPr lang="en-US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81168" y="1541205"/>
            <a:ext cx="8662835" cy="46357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>
                <a:latin typeface="Candara" panose="020E0502030303020204" pitchFamily="34" charset="0"/>
              </a:rPr>
              <a:t>Built-in functional interfaces</a:t>
            </a:r>
          </a:p>
          <a:p>
            <a:pPr lvl="1"/>
            <a:r>
              <a:rPr lang="en-CA" dirty="0">
                <a:latin typeface="Consolas" panose="020B0609020204030204" pitchFamily="49" charset="0"/>
              </a:rPr>
              <a:t>Function&lt;T,R&gt;</a:t>
            </a:r>
          </a:p>
          <a:p>
            <a:pPr lvl="1"/>
            <a:r>
              <a:rPr lang="en-CA" dirty="0">
                <a:latin typeface="Consolas" panose="020B0609020204030204" pitchFamily="49" charset="0"/>
              </a:rPr>
              <a:t>Supplier&lt;T&gt;</a:t>
            </a:r>
          </a:p>
          <a:p>
            <a:pPr lvl="1"/>
            <a:r>
              <a:rPr lang="en-CA" dirty="0">
                <a:latin typeface="Consolas" panose="020B0609020204030204" pitchFamily="49" charset="0"/>
              </a:rPr>
              <a:t>Consumer&lt;T&gt;</a:t>
            </a:r>
          </a:p>
        </p:txBody>
      </p:sp>
      <p:grpSp>
        <p:nvGrpSpPr>
          <p:cNvPr id="6" name="Groupe 39"/>
          <p:cNvGrpSpPr/>
          <p:nvPr/>
        </p:nvGrpSpPr>
        <p:grpSpPr>
          <a:xfrm>
            <a:off x="186914" y="3453556"/>
            <a:ext cx="4340847" cy="3190592"/>
            <a:chOff x="502144" y="4009086"/>
            <a:chExt cx="2363185" cy="2387008"/>
          </a:xfrm>
        </p:grpSpPr>
        <p:sp>
          <p:nvSpPr>
            <p:cNvPr id="8" name="Rectangle 3"/>
            <p:cNvSpPr/>
            <p:nvPr/>
          </p:nvSpPr>
          <p:spPr>
            <a:xfrm>
              <a:off x="525538" y="4168008"/>
              <a:ext cx="2234044" cy="2173783"/>
            </a:xfrm>
            <a:custGeom>
              <a:avLst/>
              <a:gdLst>
                <a:gd name="connsiteX0" fmla="*/ 0 w 2798440"/>
                <a:gd name="connsiteY0" fmla="*/ 0 h 2808312"/>
                <a:gd name="connsiteX1" fmla="*/ 2798440 w 2798440"/>
                <a:gd name="connsiteY1" fmla="*/ 0 h 2808312"/>
                <a:gd name="connsiteX2" fmla="*/ 2798440 w 2798440"/>
                <a:gd name="connsiteY2" fmla="*/ 2808312 h 2808312"/>
                <a:gd name="connsiteX3" fmla="*/ 0 w 2798440"/>
                <a:gd name="connsiteY3" fmla="*/ 2808312 h 2808312"/>
                <a:gd name="connsiteX4" fmla="*/ 0 w 2798440"/>
                <a:gd name="connsiteY4" fmla="*/ 0 h 2808312"/>
                <a:gd name="connsiteX0" fmla="*/ 0 w 2900040"/>
                <a:gd name="connsiteY0" fmla="*/ 0 h 2808312"/>
                <a:gd name="connsiteX1" fmla="*/ 2900040 w 2900040"/>
                <a:gd name="connsiteY1" fmla="*/ 76200 h 2808312"/>
                <a:gd name="connsiteX2" fmla="*/ 2798440 w 2900040"/>
                <a:gd name="connsiteY2" fmla="*/ 2808312 h 2808312"/>
                <a:gd name="connsiteX3" fmla="*/ 0 w 2900040"/>
                <a:gd name="connsiteY3" fmla="*/ 2808312 h 2808312"/>
                <a:gd name="connsiteX4" fmla="*/ 0 w 2900040"/>
                <a:gd name="connsiteY4" fmla="*/ 0 h 2808312"/>
                <a:gd name="connsiteX0" fmla="*/ 171450 w 2900040"/>
                <a:gd name="connsiteY0" fmla="*/ 0 h 2827362"/>
                <a:gd name="connsiteX1" fmla="*/ 2900040 w 2900040"/>
                <a:gd name="connsiteY1" fmla="*/ 95250 h 2827362"/>
                <a:gd name="connsiteX2" fmla="*/ 2798440 w 2900040"/>
                <a:gd name="connsiteY2" fmla="*/ 2827362 h 2827362"/>
                <a:gd name="connsiteX3" fmla="*/ 0 w 2900040"/>
                <a:gd name="connsiteY3" fmla="*/ 2827362 h 2827362"/>
                <a:gd name="connsiteX4" fmla="*/ 171450 w 2900040"/>
                <a:gd name="connsiteY4" fmla="*/ 0 h 2827362"/>
                <a:gd name="connsiteX0" fmla="*/ 0 w 2728590"/>
                <a:gd name="connsiteY0" fmla="*/ 0 h 2827362"/>
                <a:gd name="connsiteX1" fmla="*/ 2728590 w 2728590"/>
                <a:gd name="connsiteY1" fmla="*/ 95250 h 2827362"/>
                <a:gd name="connsiteX2" fmla="*/ 2626990 w 2728590"/>
                <a:gd name="connsiteY2" fmla="*/ 2827362 h 2827362"/>
                <a:gd name="connsiteX3" fmla="*/ 0 w 2728590"/>
                <a:gd name="connsiteY3" fmla="*/ 2586062 h 2827362"/>
                <a:gd name="connsiteX4" fmla="*/ 0 w 2728590"/>
                <a:gd name="connsiteY4" fmla="*/ 0 h 2827362"/>
                <a:gd name="connsiteX0" fmla="*/ 70555 w 2799145"/>
                <a:gd name="connsiteY0" fmla="*/ 0 h 2827362"/>
                <a:gd name="connsiteX1" fmla="*/ 2799145 w 2799145"/>
                <a:gd name="connsiteY1" fmla="*/ 95250 h 2827362"/>
                <a:gd name="connsiteX2" fmla="*/ 2697545 w 2799145"/>
                <a:gd name="connsiteY2" fmla="*/ 2827362 h 2827362"/>
                <a:gd name="connsiteX3" fmla="*/ 70555 w 2799145"/>
                <a:gd name="connsiteY3" fmla="*/ 2586062 h 2827362"/>
                <a:gd name="connsiteX4" fmla="*/ 70555 w 2799145"/>
                <a:gd name="connsiteY4" fmla="*/ 0 h 2827362"/>
                <a:gd name="connsiteX0" fmla="*/ 70555 w 2799145"/>
                <a:gd name="connsiteY0" fmla="*/ 0 h 2827362"/>
                <a:gd name="connsiteX1" fmla="*/ 2799145 w 2799145"/>
                <a:gd name="connsiteY1" fmla="*/ 95250 h 2827362"/>
                <a:gd name="connsiteX2" fmla="*/ 2697545 w 2799145"/>
                <a:gd name="connsiteY2" fmla="*/ 2827362 h 2827362"/>
                <a:gd name="connsiteX3" fmla="*/ 70555 w 2799145"/>
                <a:gd name="connsiteY3" fmla="*/ 2586062 h 2827362"/>
                <a:gd name="connsiteX4" fmla="*/ 70555 w 2799145"/>
                <a:gd name="connsiteY4" fmla="*/ 0 h 2827362"/>
                <a:gd name="connsiteX0" fmla="*/ 70555 w 2799145"/>
                <a:gd name="connsiteY0" fmla="*/ 0 h 2827362"/>
                <a:gd name="connsiteX1" fmla="*/ 2799145 w 2799145"/>
                <a:gd name="connsiteY1" fmla="*/ 95250 h 2827362"/>
                <a:gd name="connsiteX2" fmla="*/ 2697545 w 2799145"/>
                <a:gd name="connsiteY2" fmla="*/ 2827362 h 2827362"/>
                <a:gd name="connsiteX3" fmla="*/ 70555 w 2799145"/>
                <a:gd name="connsiteY3" fmla="*/ 2586062 h 2827362"/>
                <a:gd name="connsiteX4" fmla="*/ 70555 w 2799145"/>
                <a:gd name="connsiteY4" fmla="*/ 0 h 2827362"/>
                <a:gd name="connsiteX0" fmla="*/ 175198 w 2776580"/>
                <a:gd name="connsiteY0" fmla="*/ 0 h 2827362"/>
                <a:gd name="connsiteX1" fmla="*/ 2776580 w 2776580"/>
                <a:gd name="connsiteY1" fmla="*/ 95250 h 2827362"/>
                <a:gd name="connsiteX2" fmla="*/ 2674980 w 2776580"/>
                <a:gd name="connsiteY2" fmla="*/ 2827362 h 2827362"/>
                <a:gd name="connsiteX3" fmla="*/ 47990 w 2776580"/>
                <a:gd name="connsiteY3" fmla="*/ 2586062 h 2827362"/>
                <a:gd name="connsiteX4" fmla="*/ 175198 w 2776580"/>
                <a:gd name="connsiteY4" fmla="*/ 0 h 2827362"/>
                <a:gd name="connsiteX0" fmla="*/ 175198 w 2776580"/>
                <a:gd name="connsiteY0" fmla="*/ 0 h 2782269"/>
                <a:gd name="connsiteX1" fmla="*/ 2776580 w 2776580"/>
                <a:gd name="connsiteY1" fmla="*/ 95250 h 2782269"/>
                <a:gd name="connsiteX2" fmla="*/ 2690881 w 2776580"/>
                <a:gd name="connsiteY2" fmla="*/ 2771708 h 2782269"/>
                <a:gd name="connsiteX3" fmla="*/ 47990 w 2776580"/>
                <a:gd name="connsiteY3" fmla="*/ 2586062 h 2782269"/>
                <a:gd name="connsiteX4" fmla="*/ 175198 w 2776580"/>
                <a:gd name="connsiteY4" fmla="*/ 0 h 2782269"/>
                <a:gd name="connsiteX0" fmla="*/ 175198 w 2776580"/>
                <a:gd name="connsiteY0" fmla="*/ 0 h 2773467"/>
                <a:gd name="connsiteX1" fmla="*/ 2776580 w 2776580"/>
                <a:gd name="connsiteY1" fmla="*/ 95250 h 2773467"/>
                <a:gd name="connsiteX2" fmla="*/ 2762436 w 2776580"/>
                <a:gd name="connsiteY2" fmla="*/ 2755807 h 2773467"/>
                <a:gd name="connsiteX3" fmla="*/ 47990 w 2776580"/>
                <a:gd name="connsiteY3" fmla="*/ 2586062 h 2773467"/>
                <a:gd name="connsiteX4" fmla="*/ 175198 w 2776580"/>
                <a:gd name="connsiteY4" fmla="*/ 0 h 2773467"/>
                <a:gd name="connsiteX0" fmla="*/ 175198 w 2794791"/>
                <a:gd name="connsiteY0" fmla="*/ 0 h 2777766"/>
                <a:gd name="connsiteX1" fmla="*/ 2776580 w 2794791"/>
                <a:gd name="connsiteY1" fmla="*/ 95250 h 2777766"/>
                <a:gd name="connsiteX2" fmla="*/ 2794238 w 2794791"/>
                <a:gd name="connsiteY2" fmla="*/ 2763757 h 2777766"/>
                <a:gd name="connsiteX3" fmla="*/ 47990 w 2794791"/>
                <a:gd name="connsiteY3" fmla="*/ 2586062 h 2777766"/>
                <a:gd name="connsiteX4" fmla="*/ 175198 w 2794791"/>
                <a:gd name="connsiteY4" fmla="*/ 0 h 2777766"/>
                <a:gd name="connsiteX0" fmla="*/ 175198 w 2834230"/>
                <a:gd name="connsiteY0" fmla="*/ 0 h 2777766"/>
                <a:gd name="connsiteX1" fmla="*/ 2776580 w 2834230"/>
                <a:gd name="connsiteY1" fmla="*/ 95250 h 2777766"/>
                <a:gd name="connsiteX2" fmla="*/ 2833991 w 2834230"/>
                <a:gd name="connsiteY2" fmla="*/ 2763757 h 2777766"/>
                <a:gd name="connsiteX3" fmla="*/ 47990 w 2834230"/>
                <a:gd name="connsiteY3" fmla="*/ 2586062 h 2777766"/>
                <a:gd name="connsiteX4" fmla="*/ 175198 w 2834230"/>
                <a:gd name="connsiteY4" fmla="*/ 0 h 2777766"/>
                <a:gd name="connsiteX0" fmla="*/ 175198 w 2881835"/>
                <a:gd name="connsiteY0" fmla="*/ 0 h 2782269"/>
                <a:gd name="connsiteX1" fmla="*/ 2776580 w 2881835"/>
                <a:gd name="connsiteY1" fmla="*/ 95250 h 2782269"/>
                <a:gd name="connsiteX2" fmla="*/ 2881694 w 2881835"/>
                <a:gd name="connsiteY2" fmla="*/ 2771707 h 2782269"/>
                <a:gd name="connsiteX3" fmla="*/ 47990 w 2881835"/>
                <a:gd name="connsiteY3" fmla="*/ 2586062 h 2782269"/>
                <a:gd name="connsiteX4" fmla="*/ 175198 w 2881835"/>
                <a:gd name="connsiteY4" fmla="*/ 0 h 2782269"/>
                <a:gd name="connsiteX0" fmla="*/ 175198 w 2858020"/>
                <a:gd name="connsiteY0" fmla="*/ 0 h 2769357"/>
                <a:gd name="connsiteX1" fmla="*/ 2776580 w 2858020"/>
                <a:gd name="connsiteY1" fmla="*/ 95250 h 2769357"/>
                <a:gd name="connsiteX2" fmla="*/ 2857843 w 2858020"/>
                <a:gd name="connsiteY2" fmla="*/ 2747855 h 2769357"/>
                <a:gd name="connsiteX3" fmla="*/ 47990 w 2858020"/>
                <a:gd name="connsiteY3" fmla="*/ 2586062 h 2769357"/>
                <a:gd name="connsiteX4" fmla="*/ 175198 w 2858020"/>
                <a:gd name="connsiteY4" fmla="*/ 0 h 2769357"/>
                <a:gd name="connsiteX0" fmla="*/ 215022 w 2853154"/>
                <a:gd name="connsiteY0" fmla="*/ 0 h 2769357"/>
                <a:gd name="connsiteX1" fmla="*/ 2771714 w 2853154"/>
                <a:gd name="connsiteY1" fmla="*/ 95250 h 2769357"/>
                <a:gd name="connsiteX2" fmla="*/ 2852977 w 2853154"/>
                <a:gd name="connsiteY2" fmla="*/ 2747855 h 2769357"/>
                <a:gd name="connsiteX3" fmla="*/ 43124 w 2853154"/>
                <a:gd name="connsiteY3" fmla="*/ 2586062 h 2769357"/>
                <a:gd name="connsiteX4" fmla="*/ 215022 w 2853154"/>
                <a:gd name="connsiteY4" fmla="*/ 0 h 2769357"/>
                <a:gd name="connsiteX0" fmla="*/ 210546 w 2853644"/>
                <a:gd name="connsiteY0" fmla="*/ 0 h 2810809"/>
                <a:gd name="connsiteX1" fmla="*/ 2772204 w 2853644"/>
                <a:gd name="connsiteY1" fmla="*/ 136702 h 2810809"/>
                <a:gd name="connsiteX2" fmla="*/ 2853467 w 2853644"/>
                <a:gd name="connsiteY2" fmla="*/ 2789307 h 2810809"/>
                <a:gd name="connsiteX3" fmla="*/ 43614 w 2853644"/>
                <a:gd name="connsiteY3" fmla="*/ 2627514 h 2810809"/>
                <a:gd name="connsiteX4" fmla="*/ 210546 w 2853644"/>
                <a:gd name="connsiteY4" fmla="*/ 0 h 2810809"/>
                <a:gd name="connsiteX0" fmla="*/ 186033 w 2829131"/>
                <a:gd name="connsiteY0" fmla="*/ 0 h 2801315"/>
                <a:gd name="connsiteX1" fmla="*/ 2747691 w 2829131"/>
                <a:gd name="connsiteY1" fmla="*/ 136702 h 2801315"/>
                <a:gd name="connsiteX2" fmla="*/ 2828954 w 2829131"/>
                <a:gd name="connsiteY2" fmla="*/ 2789307 h 2801315"/>
                <a:gd name="connsiteX3" fmla="*/ 46548 w 2829131"/>
                <a:gd name="connsiteY3" fmla="*/ 2607057 h 2801315"/>
                <a:gd name="connsiteX4" fmla="*/ 186033 w 2829131"/>
                <a:gd name="connsiteY4" fmla="*/ 0 h 2801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9131" h="2801315">
                  <a:moveTo>
                    <a:pt x="186033" y="0"/>
                  </a:moveTo>
                  <a:lnTo>
                    <a:pt x="2747691" y="136702"/>
                  </a:lnTo>
                  <a:cubicBezTo>
                    <a:pt x="2742976" y="1023554"/>
                    <a:pt x="2833669" y="1902455"/>
                    <a:pt x="2828954" y="2789307"/>
                  </a:cubicBezTo>
                  <a:cubicBezTo>
                    <a:pt x="1927891" y="2766024"/>
                    <a:pt x="1233361" y="2903390"/>
                    <a:pt x="46548" y="2607057"/>
                  </a:cubicBezTo>
                  <a:cubicBezTo>
                    <a:pt x="-112202" y="1776786"/>
                    <a:pt x="186033" y="862021"/>
                    <a:pt x="18603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39700" dist="139700" dir="8100000" algn="tr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3"/>
            <p:cNvSpPr/>
            <p:nvPr/>
          </p:nvSpPr>
          <p:spPr>
            <a:xfrm>
              <a:off x="502144" y="4009086"/>
              <a:ext cx="2363185" cy="2387008"/>
            </a:xfrm>
            <a:custGeom>
              <a:avLst/>
              <a:gdLst>
                <a:gd name="connsiteX0" fmla="*/ 0 w 2798440"/>
                <a:gd name="connsiteY0" fmla="*/ 0 h 2808312"/>
                <a:gd name="connsiteX1" fmla="*/ 2798440 w 2798440"/>
                <a:gd name="connsiteY1" fmla="*/ 0 h 2808312"/>
                <a:gd name="connsiteX2" fmla="*/ 2798440 w 2798440"/>
                <a:gd name="connsiteY2" fmla="*/ 2808312 h 2808312"/>
                <a:gd name="connsiteX3" fmla="*/ 0 w 2798440"/>
                <a:gd name="connsiteY3" fmla="*/ 2808312 h 2808312"/>
                <a:gd name="connsiteX4" fmla="*/ 0 w 2798440"/>
                <a:gd name="connsiteY4" fmla="*/ 0 h 2808312"/>
                <a:gd name="connsiteX0" fmla="*/ 0 w 2900040"/>
                <a:gd name="connsiteY0" fmla="*/ 0 h 2808312"/>
                <a:gd name="connsiteX1" fmla="*/ 2900040 w 2900040"/>
                <a:gd name="connsiteY1" fmla="*/ 76200 h 2808312"/>
                <a:gd name="connsiteX2" fmla="*/ 2798440 w 2900040"/>
                <a:gd name="connsiteY2" fmla="*/ 2808312 h 2808312"/>
                <a:gd name="connsiteX3" fmla="*/ 0 w 2900040"/>
                <a:gd name="connsiteY3" fmla="*/ 2808312 h 2808312"/>
                <a:gd name="connsiteX4" fmla="*/ 0 w 2900040"/>
                <a:gd name="connsiteY4" fmla="*/ 0 h 2808312"/>
                <a:gd name="connsiteX0" fmla="*/ 171450 w 2900040"/>
                <a:gd name="connsiteY0" fmla="*/ 0 h 2827362"/>
                <a:gd name="connsiteX1" fmla="*/ 2900040 w 2900040"/>
                <a:gd name="connsiteY1" fmla="*/ 95250 h 2827362"/>
                <a:gd name="connsiteX2" fmla="*/ 2798440 w 2900040"/>
                <a:gd name="connsiteY2" fmla="*/ 2827362 h 2827362"/>
                <a:gd name="connsiteX3" fmla="*/ 0 w 2900040"/>
                <a:gd name="connsiteY3" fmla="*/ 2827362 h 2827362"/>
                <a:gd name="connsiteX4" fmla="*/ 171450 w 2900040"/>
                <a:gd name="connsiteY4" fmla="*/ 0 h 2827362"/>
                <a:gd name="connsiteX0" fmla="*/ 0 w 2728590"/>
                <a:gd name="connsiteY0" fmla="*/ 0 h 2827362"/>
                <a:gd name="connsiteX1" fmla="*/ 2728590 w 2728590"/>
                <a:gd name="connsiteY1" fmla="*/ 95250 h 2827362"/>
                <a:gd name="connsiteX2" fmla="*/ 2626990 w 2728590"/>
                <a:gd name="connsiteY2" fmla="*/ 2827362 h 2827362"/>
                <a:gd name="connsiteX3" fmla="*/ 0 w 2728590"/>
                <a:gd name="connsiteY3" fmla="*/ 2586062 h 2827362"/>
                <a:gd name="connsiteX4" fmla="*/ 0 w 2728590"/>
                <a:gd name="connsiteY4" fmla="*/ 0 h 2827362"/>
                <a:gd name="connsiteX0" fmla="*/ 70555 w 2799145"/>
                <a:gd name="connsiteY0" fmla="*/ 0 h 2827362"/>
                <a:gd name="connsiteX1" fmla="*/ 2799145 w 2799145"/>
                <a:gd name="connsiteY1" fmla="*/ 95250 h 2827362"/>
                <a:gd name="connsiteX2" fmla="*/ 2697545 w 2799145"/>
                <a:gd name="connsiteY2" fmla="*/ 2827362 h 2827362"/>
                <a:gd name="connsiteX3" fmla="*/ 70555 w 2799145"/>
                <a:gd name="connsiteY3" fmla="*/ 2586062 h 2827362"/>
                <a:gd name="connsiteX4" fmla="*/ 70555 w 2799145"/>
                <a:gd name="connsiteY4" fmla="*/ 0 h 2827362"/>
                <a:gd name="connsiteX0" fmla="*/ 70555 w 2799145"/>
                <a:gd name="connsiteY0" fmla="*/ 0 h 2827362"/>
                <a:gd name="connsiteX1" fmla="*/ 2799145 w 2799145"/>
                <a:gd name="connsiteY1" fmla="*/ 95250 h 2827362"/>
                <a:gd name="connsiteX2" fmla="*/ 2697545 w 2799145"/>
                <a:gd name="connsiteY2" fmla="*/ 2827362 h 2827362"/>
                <a:gd name="connsiteX3" fmla="*/ 70555 w 2799145"/>
                <a:gd name="connsiteY3" fmla="*/ 2586062 h 2827362"/>
                <a:gd name="connsiteX4" fmla="*/ 70555 w 2799145"/>
                <a:gd name="connsiteY4" fmla="*/ 0 h 2827362"/>
                <a:gd name="connsiteX0" fmla="*/ 70555 w 2799145"/>
                <a:gd name="connsiteY0" fmla="*/ 0 h 2827362"/>
                <a:gd name="connsiteX1" fmla="*/ 2799145 w 2799145"/>
                <a:gd name="connsiteY1" fmla="*/ 95250 h 2827362"/>
                <a:gd name="connsiteX2" fmla="*/ 2697545 w 2799145"/>
                <a:gd name="connsiteY2" fmla="*/ 2827362 h 2827362"/>
                <a:gd name="connsiteX3" fmla="*/ 70555 w 2799145"/>
                <a:gd name="connsiteY3" fmla="*/ 2586062 h 2827362"/>
                <a:gd name="connsiteX4" fmla="*/ 70555 w 2799145"/>
                <a:gd name="connsiteY4" fmla="*/ 0 h 2827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9145" h="2827362">
                  <a:moveTo>
                    <a:pt x="70555" y="0"/>
                  </a:moveTo>
                  <a:lnTo>
                    <a:pt x="2799145" y="95250"/>
                  </a:lnTo>
                  <a:lnTo>
                    <a:pt x="2697545" y="2827362"/>
                  </a:lnTo>
                  <a:cubicBezTo>
                    <a:pt x="1796482" y="2804079"/>
                    <a:pt x="1257368" y="2882395"/>
                    <a:pt x="70555" y="2586062"/>
                  </a:cubicBezTo>
                  <a:cubicBezTo>
                    <a:pt x="-88195" y="1755791"/>
                    <a:pt x="70555" y="862021"/>
                    <a:pt x="70555" y="0"/>
                  </a:cubicBezTo>
                  <a:close/>
                </a:path>
              </a:pathLst>
            </a:custGeom>
            <a:solidFill>
              <a:srgbClr val="ABFF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Candara" panose="020E0502030303020204" pitchFamily="34" charset="0"/>
                </a:rPr>
                <a:t>Actual functional interface types</a:t>
              </a:r>
            </a:p>
            <a:p>
              <a:pPr algn="ctr"/>
              <a:endParaRPr lang="en-US" sz="2000" b="1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  <a:p>
              <a:pPr algn="ctr"/>
              <a:endParaRPr lang="en-US" sz="2000" b="1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  <a:p>
              <a:pPr algn="ctr"/>
              <a:endParaRPr lang="en-US" sz="2000" b="1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  <a:p>
              <a:pPr algn="ctr"/>
              <a:endParaRPr lang="en-US" sz="2000" b="1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  <a:p>
              <a:pPr algn="ctr"/>
              <a:endParaRPr lang="en-US" sz="2000" b="1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  <a:p>
              <a:pPr algn="ctr"/>
              <a:endParaRPr lang="en-US" sz="2000" b="1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  <a:p>
              <a:pPr algn="ctr"/>
              <a:endParaRPr lang="en-US" sz="2000" b="1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</p:grpSp>
      <p:sp>
        <p:nvSpPr>
          <p:cNvPr id="10" name="Rectangle 21"/>
          <p:cNvSpPr/>
          <p:nvPr/>
        </p:nvSpPr>
        <p:spPr>
          <a:xfrm>
            <a:off x="1564514" y="3292320"/>
            <a:ext cx="1585647" cy="351285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BEC6D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5" name="Groupe 39"/>
          <p:cNvGrpSpPr/>
          <p:nvPr/>
        </p:nvGrpSpPr>
        <p:grpSpPr>
          <a:xfrm>
            <a:off x="4751544" y="3453556"/>
            <a:ext cx="4340847" cy="3190592"/>
            <a:chOff x="502144" y="4009086"/>
            <a:chExt cx="2363185" cy="2387008"/>
          </a:xfrm>
        </p:grpSpPr>
        <p:sp>
          <p:nvSpPr>
            <p:cNvPr id="17" name="Rectangle 3"/>
            <p:cNvSpPr/>
            <p:nvPr/>
          </p:nvSpPr>
          <p:spPr>
            <a:xfrm>
              <a:off x="525538" y="4168008"/>
              <a:ext cx="2234044" cy="2173783"/>
            </a:xfrm>
            <a:custGeom>
              <a:avLst/>
              <a:gdLst>
                <a:gd name="connsiteX0" fmla="*/ 0 w 2798440"/>
                <a:gd name="connsiteY0" fmla="*/ 0 h 2808312"/>
                <a:gd name="connsiteX1" fmla="*/ 2798440 w 2798440"/>
                <a:gd name="connsiteY1" fmla="*/ 0 h 2808312"/>
                <a:gd name="connsiteX2" fmla="*/ 2798440 w 2798440"/>
                <a:gd name="connsiteY2" fmla="*/ 2808312 h 2808312"/>
                <a:gd name="connsiteX3" fmla="*/ 0 w 2798440"/>
                <a:gd name="connsiteY3" fmla="*/ 2808312 h 2808312"/>
                <a:gd name="connsiteX4" fmla="*/ 0 w 2798440"/>
                <a:gd name="connsiteY4" fmla="*/ 0 h 2808312"/>
                <a:gd name="connsiteX0" fmla="*/ 0 w 2900040"/>
                <a:gd name="connsiteY0" fmla="*/ 0 h 2808312"/>
                <a:gd name="connsiteX1" fmla="*/ 2900040 w 2900040"/>
                <a:gd name="connsiteY1" fmla="*/ 76200 h 2808312"/>
                <a:gd name="connsiteX2" fmla="*/ 2798440 w 2900040"/>
                <a:gd name="connsiteY2" fmla="*/ 2808312 h 2808312"/>
                <a:gd name="connsiteX3" fmla="*/ 0 w 2900040"/>
                <a:gd name="connsiteY3" fmla="*/ 2808312 h 2808312"/>
                <a:gd name="connsiteX4" fmla="*/ 0 w 2900040"/>
                <a:gd name="connsiteY4" fmla="*/ 0 h 2808312"/>
                <a:gd name="connsiteX0" fmla="*/ 171450 w 2900040"/>
                <a:gd name="connsiteY0" fmla="*/ 0 h 2827362"/>
                <a:gd name="connsiteX1" fmla="*/ 2900040 w 2900040"/>
                <a:gd name="connsiteY1" fmla="*/ 95250 h 2827362"/>
                <a:gd name="connsiteX2" fmla="*/ 2798440 w 2900040"/>
                <a:gd name="connsiteY2" fmla="*/ 2827362 h 2827362"/>
                <a:gd name="connsiteX3" fmla="*/ 0 w 2900040"/>
                <a:gd name="connsiteY3" fmla="*/ 2827362 h 2827362"/>
                <a:gd name="connsiteX4" fmla="*/ 171450 w 2900040"/>
                <a:gd name="connsiteY4" fmla="*/ 0 h 2827362"/>
                <a:gd name="connsiteX0" fmla="*/ 0 w 2728590"/>
                <a:gd name="connsiteY0" fmla="*/ 0 h 2827362"/>
                <a:gd name="connsiteX1" fmla="*/ 2728590 w 2728590"/>
                <a:gd name="connsiteY1" fmla="*/ 95250 h 2827362"/>
                <a:gd name="connsiteX2" fmla="*/ 2626990 w 2728590"/>
                <a:gd name="connsiteY2" fmla="*/ 2827362 h 2827362"/>
                <a:gd name="connsiteX3" fmla="*/ 0 w 2728590"/>
                <a:gd name="connsiteY3" fmla="*/ 2586062 h 2827362"/>
                <a:gd name="connsiteX4" fmla="*/ 0 w 2728590"/>
                <a:gd name="connsiteY4" fmla="*/ 0 h 2827362"/>
                <a:gd name="connsiteX0" fmla="*/ 70555 w 2799145"/>
                <a:gd name="connsiteY0" fmla="*/ 0 h 2827362"/>
                <a:gd name="connsiteX1" fmla="*/ 2799145 w 2799145"/>
                <a:gd name="connsiteY1" fmla="*/ 95250 h 2827362"/>
                <a:gd name="connsiteX2" fmla="*/ 2697545 w 2799145"/>
                <a:gd name="connsiteY2" fmla="*/ 2827362 h 2827362"/>
                <a:gd name="connsiteX3" fmla="*/ 70555 w 2799145"/>
                <a:gd name="connsiteY3" fmla="*/ 2586062 h 2827362"/>
                <a:gd name="connsiteX4" fmla="*/ 70555 w 2799145"/>
                <a:gd name="connsiteY4" fmla="*/ 0 h 2827362"/>
                <a:gd name="connsiteX0" fmla="*/ 70555 w 2799145"/>
                <a:gd name="connsiteY0" fmla="*/ 0 h 2827362"/>
                <a:gd name="connsiteX1" fmla="*/ 2799145 w 2799145"/>
                <a:gd name="connsiteY1" fmla="*/ 95250 h 2827362"/>
                <a:gd name="connsiteX2" fmla="*/ 2697545 w 2799145"/>
                <a:gd name="connsiteY2" fmla="*/ 2827362 h 2827362"/>
                <a:gd name="connsiteX3" fmla="*/ 70555 w 2799145"/>
                <a:gd name="connsiteY3" fmla="*/ 2586062 h 2827362"/>
                <a:gd name="connsiteX4" fmla="*/ 70555 w 2799145"/>
                <a:gd name="connsiteY4" fmla="*/ 0 h 2827362"/>
                <a:gd name="connsiteX0" fmla="*/ 70555 w 2799145"/>
                <a:gd name="connsiteY0" fmla="*/ 0 h 2827362"/>
                <a:gd name="connsiteX1" fmla="*/ 2799145 w 2799145"/>
                <a:gd name="connsiteY1" fmla="*/ 95250 h 2827362"/>
                <a:gd name="connsiteX2" fmla="*/ 2697545 w 2799145"/>
                <a:gd name="connsiteY2" fmla="*/ 2827362 h 2827362"/>
                <a:gd name="connsiteX3" fmla="*/ 70555 w 2799145"/>
                <a:gd name="connsiteY3" fmla="*/ 2586062 h 2827362"/>
                <a:gd name="connsiteX4" fmla="*/ 70555 w 2799145"/>
                <a:gd name="connsiteY4" fmla="*/ 0 h 2827362"/>
                <a:gd name="connsiteX0" fmla="*/ 175198 w 2776580"/>
                <a:gd name="connsiteY0" fmla="*/ 0 h 2827362"/>
                <a:gd name="connsiteX1" fmla="*/ 2776580 w 2776580"/>
                <a:gd name="connsiteY1" fmla="*/ 95250 h 2827362"/>
                <a:gd name="connsiteX2" fmla="*/ 2674980 w 2776580"/>
                <a:gd name="connsiteY2" fmla="*/ 2827362 h 2827362"/>
                <a:gd name="connsiteX3" fmla="*/ 47990 w 2776580"/>
                <a:gd name="connsiteY3" fmla="*/ 2586062 h 2827362"/>
                <a:gd name="connsiteX4" fmla="*/ 175198 w 2776580"/>
                <a:gd name="connsiteY4" fmla="*/ 0 h 2827362"/>
                <a:gd name="connsiteX0" fmla="*/ 175198 w 2776580"/>
                <a:gd name="connsiteY0" fmla="*/ 0 h 2782269"/>
                <a:gd name="connsiteX1" fmla="*/ 2776580 w 2776580"/>
                <a:gd name="connsiteY1" fmla="*/ 95250 h 2782269"/>
                <a:gd name="connsiteX2" fmla="*/ 2690881 w 2776580"/>
                <a:gd name="connsiteY2" fmla="*/ 2771708 h 2782269"/>
                <a:gd name="connsiteX3" fmla="*/ 47990 w 2776580"/>
                <a:gd name="connsiteY3" fmla="*/ 2586062 h 2782269"/>
                <a:gd name="connsiteX4" fmla="*/ 175198 w 2776580"/>
                <a:gd name="connsiteY4" fmla="*/ 0 h 2782269"/>
                <a:gd name="connsiteX0" fmla="*/ 175198 w 2776580"/>
                <a:gd name="connsiteY0" fmla="*/ 0 h 2773467"/>
                <a:gd name="connsiteX1" fmla="*/ 2776580 w 2776580"/>
                <a:gd name="connsiteY1" fmla="*/ 95250 h 2773467"/>
                <a:gd name="connsiteX2" fmla="*/ 2762436 w 2776580"/>
                <a:gd name="connsiteY2" fmla="*/ 2755807 h 2773467"/>
                <a:gd name="connsiteX3" fmla="*/ 47990 w 2776580"/>
                <a:gd name="connsiteY3" fmla="*/ 2586062 h 2773467"/>
                <a:gd name="connsiteX4" fmla="*/ 175198 w 2776580"/>
                <a:gd name="connsiteY4" fmla="*/ 0 h 2773467"/>
                <a:gd name="connsiteX0" fmla="*/ 175198 w 2794791"/>
                <a:gd name="connsiteY0" fmla="*/ 0 h 2777766"/>
                <a:gd name="connsiteX1" fmla="*/ 2776580 w 2794791"/>
                <a:gd name="connsiteY1" fmla="*/ 95250 h 2777766"/>
                <a:gd name="connsiteX2" fmla="*/ 2794238 w 2794791"/>
                <a:gd name="connsiteY2" fmla="*/ 2763757 h 2777766"/>
                <a:gd name="connsiteX3" fmla="*/ 47990 w 2794791"/>
                <a:gd name="connsiteY3" fmla="*/ 2586062 h 2777766"/>
                <a:gd name="connsiteX4" fmla="*/ 175198 w 2794791"/>
                <a:gd name="connsiteY4" fmla="*/ 0 h 2777766"/>
                <a:gd name="connsiteX0" fmla="*/ 175198 w 2834230"/>
                <a:gd name="connsiteY0" fmla="*/ 0 h 2777766"/>
                <a:gd name="connsiteX1" fmla="*/ 2776580 w 2834230"/>
                <a:gd name="connsiteY1" fmla="*/ 95250 h 2777766"/>
                <a:gd name="connsiteX2" fmla="*/ 2833991 w 2834230"/>
                <a:gd name="connsiteY2" fmla="*/ 2763757 h 2777766"/>
                <a:gd name="connsiteX3" fmla="*/ 47990 w 2834230"/>
                <a:gd name="connsiteY3" fmla="*/ 2586062 h 2777766"/>
                <a:gd name="connsiteX4" fmla="*/ 175198 w 2834230"/>
                <a:gd name="connsiteY4" fmla="*/ 0 h 2777766"/>
                <a:gd name="connsiteX0" fmla="*/ 175198 w 2881835"/>
                <a:gd name="connsiteY0" fmla="*/ 0 h 2782269"/>
                <a:gd name="connsiteX1" fmla="*/ 2776580 w 2881835"/>
                <a:gd name="connsiteY1" fmla="*/ 95250 h 2782269"/>
                <a:gd name="connsiteX2" fmla="*/ 2881694 w 2881835"/>
                <a:gd name="connsiteY2" fmla="*/ 2771707 h 2782269"/>
                <a:gd name="connsiteX3" fmla="*/ 47990 w 2881835"/>
                <a:gd name="connsiteY3" fmla="*/ 2586062 h 2782269"/>
                <a:gd name="connsiteX4" fmla="*/ 175198 w 2881835"/>
                <a:gd name="connsiteY4" fmla="*/ 0 h 2782269"/>
                <a:gd name="connsiteX0" fmla="*/ 175198 w 2858020"/>
                <a:gd name="connsiteY0" fmla="*/ 0 h 2769357"/>
                <a:gd name="connsiteX1" fmla="*/ 2776580 w 2858020"/>
                <a:gd name="connsiteY1" fmla="*/ 95250 h 2769357"/>
                <a:gd name="connsiteX2" fmla="*/ 2857843 w 2858020"/>
                <a:gd name="connsiteY2" fmla="*/ 2747855 h 2769357"/>
                <a:gd name="connsiteX3" fmla="*/ 47990 w 2858020"/>
                <a:gd name="connsiteY3" fmla="*/ 2586062 h 2769357"/>
                <a:gd name="connsiteX4" fmla="*/ 175198 w 2858020"/>
                <a:gd name="connsiteY4" fmla="*/ 0 h 2769357"/>
                <a:gd name="connsiteX0" fmla="*/ 215022 w 2853154"/>
                <a:gd name="connsiteY0" fmla="*/ 0 h 2769357"/>
                <a:gd name="connsiteX1" fmla="*/ 2771714 w 2853154"/>
                <a:gd name="connsiteY1" fmla="*/ 95250 h 2769357"/>
                <a:gd name="connsiteX2" fmla="*/ 2852977 w 2853154"/>
                <a:gd name="connsiteY2" fmla="*/ 2747855 h 2769357"/>
                <a:gd name="connsiteX3" fmla="*/ 43124 w 2853154"/>
                <a:gd name="connsiteY3" fmla="*/ 2586062 h 2769357"/>
                <a:gd name="connsiteX4" fmla="*/ 215022 w 2853154"/>
                <a:gd name="connsiteY4" fmla="*/ 0 h 2769357"/>
                <a:gd name="connsiteX0" fmla="*/ 210546 w 2853644"/>
                <a:gd name="connsiteY0" fmla="*/ 0 h 2810809"/>
                <a:gd name="connsiteX1" fmla="*/ 2772204 w 2853644"/>
                <a:gd name="connsiteY1" fmla="*/ 136702 h 2810809"/>
                <a:gd name="connsiteX2" fmla="*/ 2853467 w 2853644"/>
                <a:gd name="connsiteY2" fmla="*/ 2789307 h 2810809"/>
                <a:gd name="connsiteX3" fmla="*/ 43614 w 2853644"/>
                <a:gd name="connsiteY3" fmla="*/ 2627514 h 2810809"/>
                <a:gd name="connsiteX4" fmla="*/ 210546 w 2853644"/>
                <a:gd name="connsiteY4" fmla="*/ 0 h 2810809"/>
                <a:gd name="connsiteX0" fmla="*/ 186033 w 2829131"/>
                <a:gd name="connsiteY0" fmla="*/ 0 h 2801315"/>
                <a:gd name="connsiteX1" fmla="*/ 2747691 w 2829131"/>
                <a:gd name="connsiteY1" fmla="*/ 136702 h 2801315"/>
                <a:gd name="connsiteX2" fmla="*/ 2828954 w 2829131"/>
                <a:gd name="connsiteY2" fmla="*/ 2789307 h 2801315"/>
                <a:gd name="connsiteX3" fmla="*/ 46548 w 2829131"/>
                <a:gd name="connsiteY3" fmla="*/ 2607057 h 2801315"/>
                <a:gd name="connsiteX4" fmla="*/ 186033 w 2829131"/>
                <a:gd name="connsiteY4" fmla="*/ 0 h 2801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9131" h="2801315">
                  <a:moveTo>
                    <a:pt x="186033" y="0"/>
                  </a:moveTo>
                  <a:lnTo>
                    <a:pt x="2747691" y="136702"/>
                  </a:lnTo>
                  <a:cubicBezTo>
                    <a:pt x="2742976" y="1023554"/>
                    <a:pt x="2833669" y="1902455"/>
                    <a:pt x="2828954" y="2789307"/>
                  </a:cubicBezTo>
                  <a:cubicBezTo>
                    <a:pt x="1927891" y="2766024"/>
                    <a:pt x="1233361" y="2903390"/>
                    <a:pt x="46548" y="2607057"/>
                  </a:cubicBezTo>
                  <a:cubicBezTo>
                    <a:pt x="-112202" y="1776786"/>
                    <a:pt x="186033" y="862021"/>
                    <a:pt x="18603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39700" dist="139700" dir="8100000" algn="tr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3"/>
            <p:cNvSpPr/>
            <p:nvPr/>
          </p:nvSpPr>
          <p:spPr>
            <a:xfrm>
              <a:off x="502144" y="4009086"/>
              <a:ext cx="2363185" cy="2387008"/>
            </a:xfrm>
            <a:custGeom>
              <a:avLst/>
              <a:gdLst>
                <a:gd name="connsiteX0" fmla="*/ 0 w 2798440"/>
                <a:gd name="connsiteY0" fmla="*/ 0 h 2808312"/>
                <a:gd name="connsiteX1" fmla="*/ 2798440 w 2798440"/>
                <a:gd name="connsiteY1" fmla="*/ 0 h 2808312"/>
                <a:gd name="connsiteX2" fmla="*/ 2798440 w 2798440"/>
                <a:gd name="connsiteY2" fmla="*/ 2808312 h 2808312"/>
                <a:gd name="connsiteX3" fmla="*/ 0 w 2798440"/>
                <a:gd name="connsiteY3" fmla="*/ 2808312 h 2808312"/>
                <a:gd name="connsiteX4" fmla="*/ 0 w 2798440"/>
                <a:gd name="connsiteY4" fmla="*/ 0 h 2808312"/>
                <a:gd name="connsiteX0" fmla="*/ 0 w 2900040"/>
                <a:gd name="connsiteY0" fmla="*/ 0 h 2808312"/>
                <a:gd name="connsiteX1" fmla="*/ 2900040 w 2900040"/>
                <a:gd name="connsiteY1" fmla="*/ 76200 h 2808312"/>
                <a:gd name="connsiteX2" fmla="*/ 2798440 w 2900040"/>
                <a:gd name="connsiteY2" fmla="*/ 2808312 h 2808312"/>
                <a:gd name="connsiteX3" fmla="*/ 0 w 2900040"/>
                <a:gd name="connsiteY3" fmla="*/ 2808312 h 2808312"/>
                <a:gd name="connsiteX4" fmla="*/ 0 w 2900040"/>
                <a:gd name="connsiteY4" fmla="*/ 0 h 2808312"/>
                <a:gd name="connsiteX0" fmla="*/ 171450 w 2900040"/>
                <a:gd name="connsiteY0" fmla="*/ 0 h 2827362"/>
                <a:gd name="connsiteX1" fmla="*/ 2900040 w 2900040"/>
                <a:gd name="connsiteY1" fmla="*/ 95250 h 2827362"/>
                <a:gd name="connsiteX2" fmla="*/ 2798440 w 2900040"/>
                <a:gd name="connsiteY2" fmla="*/ 2827362 h 2827362"/>
                <a:gd name="connsiteX3" fmla="*/ 0 w 2900040"/>
                <a:gd name="connsiteY3" fmla="*/ 2827362 h 2827362"/>
                <a:gd name="connsiteX4" fmla="*/ 171450 w 2900040"/>
                <a:gd name="connsiteY4" fmla="*/ 0 h 2827362"/>
                <a:gd name="connsiteX0" fmla="*/ 0 w 2728590"/>
                <a:gd name="connsiteY0" fmla="*/ 0 h 2827362"/>
                <a:gd name="connsiteX1" fmla="*/ 2728590 w 2728590"/>
                <a:gd name="connsiteY1" fmla="*/ 95250 h 2827362"/>
                <a:gd name="connsiteX2" fmla="*/ 2626990 w 2728590"/>
                <a:gd name="connsiteY2" fmla="*/ 2827362 h 2827362"/>
                <a:gd name="connsiteX3" fmla="*/ 0 w 2728590"/>
                <a:gd name="connsiteY3" fmla="*/ 2586062 h 2827362"/>
                <a:gd name="connsiteX4" fmla="*/ 0 w 2728590"/>
                <a:gd name="connsiteY4" fmla="*/ 0 h 2827362"/>
                <a:gd name="connsiteX0" fmla="*/ 70555 w 2799145"/>
                <a:gd name="connsiteY0" fmla="*/ 0 h 2827362"/>
                <a:gd name="connsiteX1" fmla="*/ 2799145 w 2799145"/>
                <a:gd name="connsiteY1" fmla="*/ 95250 h 2827362"/>
                <a:gd name="connsiteX2" fmla="*/ 2697545 w 2799145"/>
                <a:gd name="connsiteY2" fmla="*/ 2827362 h 2827362"/>
                <a:gd name="connsiteX3" fmla="*/ 70555 w 2799145"/>
                <a:gd name="connsiteY3" fmla="*/ 2586062 h 2827362"/>
                <a:gd name="connsiteX4" fmla="*/ 70555 w 2799145"/>
                <a:gd name="connsiteY4" fmla="*/ 0 h 2827362"/>
                <a:gd name="connsiteX0" fmla="*/ 70555 w 2799145"/>
                <a:gd name="connsiteY0" fmla="*/ 0 h 2827362"/>
                <a:gd name="connsiteX1" fmla="*/ 2799145 w 2799145"/>
                <a:gd name="connsiteY1" fmla="*/ 95250 h 2827362"/>
                <a:gd name="connsiteX2" fmla="*/ 2697545 w 2799145"/>
                <a:gd name="connsiteY2" fmla="*/ 2827362 h 2827362"/>
                <a:gd name="connsiteX3" fmla="*/ 70555 w 2799145"/>
                <a:gd name="connsiteY3" fmla="*/ 2586062 h 2827362"/>
                <a:gd name="connsiteX4" fmla="*/ 70555 w 2799145"/>
                <a:gd name="connsiteY4" fmla="*/ 0 h 2827362"/>
                <a:gd name="connsiteX0" fmla="*/ 70555 w 2799145"/>
                <a:gd name="connsiteY0" fmla="*/ 0 h 2827362"/>
                <a:gd name="connsiteX1" fmla="*/ 2799145 w 2799145"/>
                <a:gd name="connsiteY1" fmla="*/ 95250 h 2827362"/>
                <a:gd name="connsiteX2" fmla="*/ 2697545 w 2799145"/>
                <a:gd name="connsiteY2" fmla="*/ 2827362 h 2827362"/>
                <a:gd name="connsiteX3" fmla="*/ 70555 w 2799145"/>
                <a:gd name="connsiteY3" fmla="*/ 2586062 h 2827362"/>
                <a:gd name="connsiteX4" fmla="*/ 70555 w 2799145"/>
                <a:gd name="connsiteY4" fmla="*/ 0 h 2827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9145" h="2827362">
                  <a:moveTo>
                    <a:pt x="70555" y="0"/>
                  </a:moveTo>
                  <a:lnTo>
                    <a:pt x="2799145" y="95250"/>
                  </a:lnTo>
                  <a:lnTo>
                    <a:pt x="2697545" y="2827362"/>
                  </a:lnTo>
                  <a:cubicBezTo>
                    <a:pt x="1796482" y="2804079"/>
                    <a:pt x="1257368" y="2882395"/>
                    <a:pt x="70555" y="2586062"/>
                  </a:cubicBezTo>
                  <a:cubicBezTo>
                    <a:pt x="-88195" y="1755791"/>
                    <a:pt x="70555" y="862021"/>
                    <a:pt x="70555" y="0"/>
                  </a:cubicBezTo>
                  <a:close/>
                </a:path>
              </a:pathLst>
            </a:custGeom>
            <a:solidFill>
              <a:srgbClr val="ABFF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Candara" panose="020E0502030303020204" pitchFamily="34" charset="0"/>
                </a:rPr>
                <a:t>Custom types break-down</a:t>
              </a:r>
            </a:p>
            <a:p>
              <a:pPr algn="ctr"/>
              <a:endParaRPr lang="en-US" sz="2000" b="1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  <a:p>
              <a:pPr algn="ctr"/>
              <a:endParaRPr lang="en-US" sz="2000" b="1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  <a:p>
              <a:pPr algn="ctr"/>
              <a:endParaRPr lang="en-US" sz="2000" b="1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  <a:p>
              <a:pPr algn="ctr"/>
              <a:endParaRPr lang="en-US" sz="2000" b="1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  <a:p>
              <a:pPr algn="ctr"/>
              <a:endParaRPr lang="en-US" sz="2000" b="1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  <a:p>
              <a:pPr algn="ctr"/>
              <a:endParaRPr lang="en-US" sz="2000" b="1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  <a:p>
              <a:pPr algn="ctr"/>
              <a:endParaRPr lang="en-US" sz="2000" b="1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</p:grpSp>
      <p:sp>
        <p:nvSpPr>
          <p:cNvPr id="19" name="Rectangle 21"/>
          <p:cNvSpPr/>
          <p:nvPr/>
        </p:nvSpPr>
        <p:spPr>
          <a:xfrm>
            <a:off x="6129144" y="3292320"/>
            <a:ext cx="1585647" cy="351285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BEC6D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887" y="4215088"/>
            <a:ext cx="2628900" cy="19842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3659" y="4215088"/>
            <a:ext cx="2628900" cy="1984248"/>
          </a:xfrm>
          <a:prstGeom prst="rect">
            <a:avLst/>
          </a:prstGeom>
        </p:spPr>
      </p:pic>
      <p:sp>
        <p:nvSpPr>
          <p:cNvPr id="13" name="Arrow: Curved Down 12"/>
          <p:cNvSpPr/>
          <p:nvPr/>
        </p:nvSpPr>
        <p:spPr>
          <a:xfrm>
            <a:off x="2004895" y="3186947"/>
            <a:ext cx="3679723" cy="1437968"/>
          </a:xfrm>
          <a:prstGeom prst="curvedDown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13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Candara" panose="020E0502030303020204" pitchFamily="34" charset="0"/>
              </a:rPr>
              <a:t>Take-home message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40BD-3997-BB4A-9AE7-14AF3A7E89A9}" type="slidenum">
              <a:rPr lang="en-US" smtClean="0"/>
              <a:t>19</a:t>
            </a:fld>
            <a:endParaRPr lang="en-US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84728" y="1690689"/>
            <a:ext cx="9059272" cy="48598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ndara" panose="020E0502030303020204" pitchFamily="34" charset="0"/>
              </a:rPr>
              <a:t>Lambdas are very </a:t>
            </a:r>
            <a:r>
              <a:rPr lang="en-US" b="1" dirty="0">
                <a:latin typeface="Candara" panose="020E0502030303020204" pitchFamily="34" charset="0"/>
              </a:rPr>
              <a:t>effective</a:t>
            </a:r>
            <a:r>
              <a:rPr lang="en-US" dirty="0">
                <a:latin typeface="Candara" panose="020E0502030303020204" pitchFamily="34" charset="0"/>
              </a:rPr>
              <a:t> for parameterizing clones with behavioral differences, esp. </a:t>
            </a:r>
            <a:r>
              <a:rPr lang="en-US" b="1" dirty="0">
                <a:latin typeface="Candara" panose="020E0502030303020204" pitchFamily="34" charset="0"/>
              </a:rPr>
              <a:t>test</a:t>
            </a:r>
            <a:r>
              <a:rPr lang="en-US" dirty="0">
                <a:latin typeface="Candara" panose="020E0502030303020204" pitchFamily="34" charset="0"/>
              </a:rPr>
              <a:t> clones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ndara" panose="020E0502030303020204" pitchFamily="34" charset="0"/>
              </a:rPr>
              <a:t>Lambdas are </a:t>
            </a:r>
            <a:r>
              <a:rPr lang="en-US" b="1" dirty="0">
                <a:latin typeface="Candara" panose="020E0502030303020204" pitchFamily="34" charset="0"/>
              </a:rPr>
              <a:t>equally beneficial</a:t>
            </a:r>
            <a:r>
              <a:rPr lang="en-US" dirty="0">
                <a:latin typeface="Candara" panose="020E0502030303020204" pitchFamily="34" charset="0"/>
              </a:rPr>
              <a:t> for parameterizing Type-2 and Type-3 clones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ndara" panose="020E0502030303020204" pitchFamily="34" charset="0"/>
              </a:rPr>
              <a:t>The vast majority of clones require </a:t>
            </a:r>
            <a:r>
              <a:rPr lang="en-US" b="1" dirty="0">
                <a:latin typeface="Candara" panose="020E0502030303020204" pitchFamily="34" charset="0"/>
              </a:rPr>
              <a:t>one or two</a:t>
            </a:r>
            <a:r>
              <a:rPr lang="en-US" dirty="0">
                <a:latin typeface="Candara" panose="020E0502030303020204" pitchFamily="34" charset="0"/>
              </a:rPr>
              <a:t> Lambdas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Candara" panose="020E0502030303020204" pitchFamily="34" charset="0"/>
              </a:rPr>
              <a:t>60%</a:t>
            </a:r>
            <a:r>
              <a:rPr lang="en-US" dirty="0">
                <a:latin typeface="Candara" panose="020E0502030303020204" pitchFamily="34" charset="0"/>
              </a:rPr>
              <a:t> of the Lambdas can be parameterized using just </a:t>
            </a:r>
            <a:r>
              <a:rPr lang="en-US" b="1" dirty="0">
                <a:latin typeface="Candara" panose="020E0502030303020204" pitchFamily="34" charset="0"/>
              </a:rPr>
              <a:t>three of the Java built-in</a:t>
            </a:r>
            <a:r>
              <a:rPr lang="en-US" dirty="0">
                <a:latin typeface="Candara" panose="020E0502030303020204" pitchFamily="34" charset="0"/>
              </a:rPr>
              <a:t> functional interface types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ndara" panose="020E0502030303020204" pitchFamily="34" charset="0"/>
              </a:rPr>
              <a:t>If these functional interface types supported </a:t>
            </a:r>
            <a:r>
              <a:rPr lang="en-US" b="1" dirty="0">
                <a:latin typeface="Candara" panose="020E0502030303020204" pitchFamily="34" charset="0"/>
              </a:rPr>
              <a:t>exception throwing</a:t>
            </a:r>
            <a:r>
              <a:rPr lang="en-US" dirty="0">
                <a:latin typeface="Candara" panose="020E0502030303020204" pitchFamily="34" charset="0"/>
              </a:rPr>
              <a:t>, </a:t>
            </a:r>
            <a:r>
              <a:rPr lang="en-US" b="1" dirty="0">
                <a:latin typeface="Candara" panose="020E0502030303020204" pitchFamily="34" charset="0"/>
              </a:rPr>
              <a:t>72%</a:t>
            </a:r>
            <a:r>
              <a:rPr lang="en-US" dirty="0">
                <a:latin typeface="Candara" panose="020E0502030303020204" pitchFamily="34" charset="0"/>
              </a:rPr>
              <a:t> of the clones could be parameterized with built-in functional interfaces</a:t>
            </a:r>
            <a:endParaRPr lang="en-CA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53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Candara" panose="020E0502030303020204" pitchFamily="34" charset="0"/>
              </a:rPr>
              <a:t>Motivation</a:t>
            </a:r>
          </a:p>
        </p:txBody>
      </p:sp>
      <p:sp>
        <p:nvSpPr>
          <p:cNvPr id="31" name="Content Placeholder 4"/>
          <p:cNvSpPr txBox="1">
            <a:spLocks/>
          </p:cNvSpPr>
          <p:nvPr/>
        </p:nvSpPr>
        <p:spPr>
          <a:xfrm>
            <a:off x="628650" y="1541205"/>
            <a:ext cx="8397363" cy="46357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>
                <a:latin typeface="Candara" panose="020E0502030303020204" pitchFamily="34" charset="0"/>
              </a:rPr>
              <a:t>Studied </a:t>
            </a:r>
            <a:r>
              <a:rPr lang="en-CA" b="1" dirty="0">
                <a:latin typeface="Candara" panose="020E0502030303020204" pitchFamily="34" charset="0"/>
              </a:rPr>
              <a:t>1M+</a:t>
            </a:r>
            <a:r>
              <a:rPr lang="en-CA" dirty="0">
                <a:latin typeface="Candara" panose="020E0502030303020204" pitchFamily="34" charset="0"/>
              </a:rPr>
              <a:t> clones detected by 4 clone detectors in 9 open-source projects [Tsantalis et al., TSE 2015]</a:t>
            </a:r>
            <a:endParaRPr lang="en-CA" b="1" dirty="0">
              <a:latin typeface="Candara" panose="020E0502030303020204" pitchFamily="34" charset="0"/>
            </a:endParaRPr>
          </a:p>
          <a:p>
            <a:r>
              <a:rPr lang="en-CA" b="1" dirty="0">
                <a:latin typeface="Candara" panose="020E0502030303020204" pitchFamily="34" charset="0"/>
              </a:rPr>
              <a:t>94%</a:t>
            </a:r>
            <a:r>
              <a:rPr lang="en-CA" dirty="0">
                <a:latin typeface="Candara" panose="020E0502030303020204" pitchFamily="34" charset="0"/>
              </a:rPr>
              <a:t> of the clones are either </a:t>
            </a:r>
            <a:r>
              <a:rPr lang="en-CA" b="1" dirty="0">
                <a:latin typeface="Candara" panose="020E0502030303020204" pitchFamily="34" charset="0"/>
              </a:rPr>
              <a:t>Type-2</a:t>
            </a:r>
            <a:r>
              <a:rPr lang="en-CA" dirty="0">
                <a:latin typeface="Candara" panose="020E0502030303020204" pitchFamily="34" charset="0"/>
              </a:rPr>
              <a:t> or </a:t>
            </a:r>
            <a:r>
              <a:rPr lang="en-CA" b="1" dirty="0">
                <a:latin typeface="Candara" panose="020E0502030303020204" pitchFamily="34" charset="0"/>
              </a:rPr>
              <a:t>Type-3</a:t>
            </a:r>
          </a:p>
          <a:p>
            <a:r>
              <a:rPr lang="en-CA" dirty="0">
                <a:latin typeface="Candara" panose="020E0502030303020204" pitchFamily="34" charset="0"/>
              </a:rPr>
              <a:t>Out of those, </a:t>
            </a:r>
            <a:r>
              <a:rPr lang="en-CA" b="1" dirty="0">
                <a:latin typeface="Candara" panose="020E0502030303020204" pitchFamily="34" charset="0"/>
              </a:rPr>
              <a:t>only 14%</a:t>
            </a:r>
            <a:r>
              <a:rPr lang="en-CA" dirty="0">
                <a:latin typeface="Candara" panose="020E0502030303020204" pitchFamily="34" charset="0"/>
              </a:rPr>
              <a:t> could be </a:t>
            </a:r>
            <a:r>
              <a:rPr lang="en-CA" b="1" dirty="0">
                <a:latin typeface="Candara" panose="020E0502030303020204" pitchFamily="34" charset="0"/>
              </a:rPr>
              <a:t>safely</a:t>
            </a:r>
            <a:r>
              <a:rPr lang="en-CA" dirty="0">
                <a:latin typeface="Candara" panose="020E0502030303020204" pitchFamily="34" charset="0"/>
              </a:rPr>
              <a:t> refactored</a:t>
            </a:r>
            <a:endParaRPr lang="en-CA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40BD-3997-BB4A-9AE7-14AF3A7E89A9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3858981"/>
            <a:ext cx="4762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08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40BD-3997-BB4A-9AE7-14AF3A7E89A9}" type="slidenum">
              <a:rPr lang="en-US" smtClean="0"/>
              <a:t>20</a:t>
            </a:fld>
            <a:endParaRPr lang="en-US"/>
          </a:p>
        </p:txBody>
      </p:sp>
      <p:pic>
        <p:nvPicPr>
          <p:cNvPr id="3" name="Content Placeholder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56" y="2597059"/>
            <a:ext cx="707673" cy="7076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45329" y="2412393"/>
            <a:ext cx="5258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https://github.com/tsantalis/JDeodorant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81" y="2649439"/>
            <a:ext cx="602913" cy="602913"/>
          </a:xfrm>
          <a:prstGeom prst="rect">
            <a:avLst/>
          </a:prstGeom>
        </p:spPr>
      </p:pic>
      <p:pic>
        <p:nvPicPr>
          <p:cNvPr id="6" name="Picture 2" descr="http://principa-u.com/wp-content/uploads/2014/06/Q-and-A-Icon-Set-Converted-300x24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538" y="3687326"/>
            <a:ext cx="2354644" cy="19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11899" y="1340038"/>
            <a:ext cx="2772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http://tiny.cc/ICSE17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3300" y="1266108"/>
            <a:ext cx="609524" cy="6095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45329" y="2914706"/>
            <a:ext cx="7015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https://github.com/tsantalis/jdeodorant-commandline</a:t>
            </a:r>
          </a:p>
        </p:txBody>
      </p:sp>
    </p:spTree>
    <p:extLst>
      <p:ext uri="{BB962C8B-B14F-4D97-AF65-F5344CB8AC3E}">
        <p14:creationId xmlns:p14="http://schemas.microsoft.com/office/powerpoint/2010/main" val="2195495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>
                <a:latin typeface="Candara" panose="020E0502030303020204" pitchFamily="34" charset="0"/>
              </a:rPr>
              <a:t>Because</a:t>
            </a:r>
            <a:endParaRPr lang="en-US" sz="4800" b="1" dirty="0">
              <a:latin typeface="Candara" panose="020E0502030303020204" pitchFamily="34" charset="0"/>
            </a:endParaRPr>
          </a:p>
        </p:txBody>
      </p:sp>
      <p:sp>
        <p:nvSpPr>
          <p:cNvPr id="31" name="Content Placeholder 4"/>
          <p:cNvSpPr txBox="1">
            <a:spLocks/>
          </p:cNvSpPr>
          <p:nvPr/>
        </p:nvSpPr>
        <p:spPr>
          <a:xfrm>
            <a:off x="628650" y="1541205"/>
            <a:ext cx="7886700" cy="46357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dirty="0">
                <a:latin typeface="Candara" panose="020E0502030303020204" pitchFamily="34" charset="0"/>
              </a:rPr>
              <a:t>The clones have </a:t>
            </a:r>
            <a:r>
              <a:rPr lang="en-CA" b="1" dirty="0">
                <a:latin typeface="Candara" panose="020E0502030303020204" pitchFamily="34" charset="0"/>
              </a:rPr>
              <a:t>differences that cannot be parameterized</a:t>
            </a:r>
            <a:r>
              <a:rPr lang="en-CA" dirty="0">
                <a:latin typeface="Candara" panose="020E0502030303020204" pitchFamily="34" charset="0"/>
              </a:rPr>
              <a:t> with regular parameters.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dirty="0">
                <a:latin typeface="Candara" panose="020E0502030303020204" pitchFamily="34" charset="0"/>
              </a:rPr>
              <a:t>Method calls or object instantiations (side-effects)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dirty="0">
                <a:latin typeface="Candara" panose="020E0502030303020204" pitchFamily="34" charset="0"/>
              </a:rPr>
              <a:t>Unmatched statements</a:t>
            </a:r>
          </a:p>
          <a:p>
            <a:pPr lvl="1"/>
            <a:endParaRPr lang="en-CA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40BD-3997-BB4A-9AE7-14AF3A7E89A9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3858133"/>
            <a:ext cx="4476135" cy="22082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810081"/>
                </a:solidFill>
                <a:latin typeface="Consolas" panose="020B0609020204030204" pitchFamily="49" charset="0"/>
              </a:rPr>
              <a:t>public void </a:t>
            </a:r>
            <a:r>
              <a:rPr lang="en-US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testGetFirstMillisecond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</a:p>
          <a:p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 Locale </a:t>
            </a:r>
            <a:r>
              <a:rPr lang="en-US" sz="1100" dirty="0">
                <a:solidFill>
                  <a:srgbClr val="6A3E3E"/>
                </a:solidFill>
                <a:latin typeface="Consolas" panose="020B0609020204030204" pitchFamily="49" charset="0"/>
              </a:rPr>
              <a:t>saved 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Locale.</a:t>
            </a:r>
            <a:r>
              <a:rPr lang="en-US" sz="1100" i="1" dirty="0" err="1">
                <a:solidFill>
                  <a:srgbClr val="000000"/>
                </a:solidFill>
                <a:latin typeface="Consolas-Italic"/>
              </a:rPr>
              <a:t>getDefault</a:t>
            </a:r>
            <a:r>
              <a:rPr lang="en-US" sz="1100" i="1" dirty="0">
                <a:solidFill>
                  <a:srgbClr val="000000"/>
                </a:solidFill>
                <a:latin typeface="Consolas-Italic"/>
              </a:rPr>
              <a:t>()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Locale.</a:t>
            </a:r>
            <a:r>
              <a:rPr lang="en-US" sz="1100" i="1" dirty="0" err="1">
                <a:solidFill>
                  <a:srgbClr val="000000"/>
                </a:solidFill>
                <a:latin typeface="Consolas-Italic"/>
              </a:rPr>
              <a:t>setDefault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(Locale.</a:t>
            </a:r>
            <a:r>
              <a:rPr lang="en-US" sz="1100" i="1" dirty="0">
                <a:solidFill>
                  <a:srgbClr val="0000FF"/>
                </a:solidFill>
                <a:latin typeface="Consolas-Italic"/>
              </a:rPr>
              <a:t>UK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TimeZone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100" dirty="0" err="1">
                <a:solidFill>
                  <a:srgbClr val="6A3E3E"/>
                </a:solidFill>
                <a:latin typeface="Consolas" panose="020B0609020204030204" pitchFamily="49" charset="0"/>
              </a:rPr>
              <a:t>savedZone</a:t>
            </a:r>
            <a:r>
              <a:rPr lang="en-US" sz="1100" dirty="0">
                <a:solidFill>
                  <a:srgbClr val="6A3E3E"/>
                </a:solidFill>
                <a:latin typeface="Consolas" panose="020B0609020204030204" pitchFamily="49" charset="0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TimeZone</a:t>
            </a:r>
            <a:r>
              <a:rPr lang="en-US" sz="1100" i="1" dirty="0" err="1">
                <a:solidFill>
                  <a:srgbClr val="000000"/>
                </a:solidFill>
                <a:latin typeface="Consolas-Italic"/>
              </a:rPr>
              <a:t>.getDefault</a:t>
            </a:r>
            <a:r>
              <a:rPr lang="en-US" sz="1100" i="1" dirty="0">
                <a:solidFill>
                  <a:srgbClr val="000000"/>
                </a:solidFill>
                <a:latin typeface="Consolas-Italic"/>
              </a:rPr>
              <a:t>()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TimeZone</a:t>
            </a:r>
            <a:r>
              <a:rPr lang="en-US" sz="1100" i="1" dirty="0" err="1">
                <a:solidFill>
                  <a:srgbClr val="000000"/>
                </a:solidFill>
                <a:latin typeface="Consolas-Italic"/>
              </a:rPr>
              <a:t>.setDefault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TimeZone</a:t>
            </a:r>
            <a:r>
              <a:rPr lang="en-US" sz="1100" i="1" dirty="0" err="1">
                <a:solidFill>
                  <a:srgbClr val="000000"/>
                </a:solidFill>
                <a:latin typeface="Consolas-Italic"/>
              </a:rPr>
              <a:t>.getTimeZone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100" dirty="0">
                <a:solidFill>
                  <a:srgbClr val="0000FF"/>
                </a:solidFill>
                <a:latin typeface="Consolas" panose="020B0609020204030204" pitchFamily="49" charset="0"/>
              </a:rPr>
              <a:t>"London"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>
              <a:lnSpc>
                <a:spcPct val="200000"/>
              </a:lnSpc>
            </a:pP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100" i="1" dirty="0">
                <a:solidFill>
                  <a:srgbClr val="000000"/>
                </a:solidFill>
                <a:latin typeface="Consolas-Italic"/>
              </a:rPr>
              <a:t> </a:t>
            </a:r>
            <a:br>
              <a:rPr lang="en-US" sz="1100" i="1" dirty="0">
                <a:solidFill>
                  <a:srgbClr val="000000"/>
                </a:solidFill>
                <a:latin typeface="Consolas-Italic"/>
              </a:rPr>
            </a:br>
            <a:r>
              <a:rPr lang="en-US" sz="1100" i="1" dirty="0">
                <a:solidFill>
                  <a:srgbClr val="000000"/>
                </a:solidFill>
                <a:latin typeface="Consolas-Italic"/>
              </a:rPr>
              <a:t>  </a:t>
            </a:r>
            <a:r>
              <a:rPr lang="en-US" sz="1100" i="1" dirty="0" err="1">
                <a:solidFill>
                  <a:srgbClr val="000000"/>
                </a:solidFill>
                <a:latin typeface="Consolas-Italic"/>
              </a:rPr>
              <a:t>assertEquals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(              , </a:t>
            </a:r>
            <a:r>
              <a:rPr lang="en-US" sz="1100" dirty="0" err="1">
                <a:solidFill>
                  <a:srgbClr val="6A3E3E"/>
                </a:solidFill>
                <a:latin typeface="Consolas" panose="020B0609020204030204" pitchFamily="49" charset="0"/>
              </a:rPr>
              <a:t>d</a:t>
            </a:r>
            <a:r>
              <a:rPr lang="en-US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.getFirstMillisecond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());</a:t>
            </a:r>
          </a:p>
          <a:p>
            <a:pPr>
              <a:lnSpc>
                <a:spcPct val="150000"/>
              </a:lnSpc>
            </a:pP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Locale</a:t>
            </a:r>
            <a:r>
              <a:rPr lang="en-US" sz="1100" i="1" dirty="0" err="1">
                <a:solidFill>
                  <a:srgbClr val="000000"/>
                </a:solidFill>
                <a:latin typeface="Consolas-Italic"/>
              </a:rPr>
              <a:t>.setDefault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100" dirty="0">
                <a:solidFill>
                  <a:srgbClr val="6A3E3E"/>
                </a:solidFill>
                <a:latin typeface="Consolas" panose="020B0609020204030204" pitchFamily="49" charset="0"/>
              </a:rPr>
              <a:t>saved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TimeZone</a:t>
            </a:r>
            <a:r>
              <a:rPr lang="en-US" sz="1100" i="1" dirty="0" err="1">
                <a:solidFill>
                  <a:srgbClr val="000000"/>
                </a:solidFill>
                <a:latin typeface="Consolas-Italic"/>
              </a:rPr>
              <a:t>.setDefault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100" dirty="0" err="1">
                <a:solidFill>
                  <a:srgbClr val="6A3E3E"/>
                </a:solidFill>
                <a:latin typeface="Consolas" panose="020B0609020204030204" pitchFamily="49" charset="0"/>
              </a:rPr>
              <a:t>savedZone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4476136" y="3858133"/>
            <a:ext cx="4667864" cy="22082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810081"/>
                </a:solidFill>
                <a:latin typeface="Consolas" panose="020B0609020204030204" pitchFamily="49" charset="0"/>
              </a:rPr>
              <a:t>public void </a:t>
            </a:r>
            <a:r>
              <a:rPr lang="en-US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testGetFirstMillisecond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</a:p>
          <a:p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 Locale </a:t>
            </a:r>
            <a:r>
              <a:rPr lang="en-US" sz="1100" dirty="0">
                <a:solidFill>
                  <a:srgbClr val="6A3E3E"/>
                </a:solidFill>
                <a:latin typeface="Consolas" panose="020B0609020204030204" pitchFamily="49" charset="0"/>
              </a:rPr>
              <a:t>saved 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Locale.</a:t>
            </a:r>
            <a:r>
              <a:rPr lang="en-US" sz="1100" i="1" dirty="0" err="1">
                <a:solidFill>
                  <a:srgbClr val="000000"/>
                </a:solidFill>
                <a:latin typeface="Consolas-Italic"/>
              </a:rPr>
              <a:t>getDefault</a:t>
            </a:r>
            <a:r>
              <a:rPr lang="en-US" sz="1100" i="1" dirty="0">
                <a:solidFill>
                  <a:srgbClr val="000000"/>
                </a:solidFill>
                <a:latin typeface="Consolas-Italic"/>
              </a:rPr>
              <a:t>()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Locale.</a:t>
            </a:r>
            <a:r>
              <a:rPr lang="en-US" sz="1100" i="1" dirty="0" err="1">
                <a:solidFill>
                  <a:srgbClr val="000000"/>
                </a:solidFill>
                <a:latin typeface="Consolas-Italic"/>
              </a:rPr>
              <a:t>setDefault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(Locale.</a:t>
            </a:r>
            <a:r>
              <a:rPr lang="en-US" sz="1100" i="1" dirty="0">
                <a:solidFill>
                  <a:srgbClr val="0000FF"/>
                </a:solidFill>
                <a:latin typeface="Consolas-Italic"/>
              </a:rPr>
              <a:t>UK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TimeZone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100" dirty="0" err="1">
                <a:solidFill>
                  <a:srgbClr val="6A3E3E"/>
                </a:solidFill>
                <a:latin typeface="Consolas" panose="020B0609020204030204" pitchFamily="49" charset="0"/>
              </a:rPr>
              <a:t>savedZone</a:t>
            </a:r>
            <a:r>
              <a:rPr lang="en-US" sz="1100" dirty="0">
                <a:solidFill>
                  <a:srgbClr val="6A3E3E"/>
                </a:solidFill>
                <a:latin typeface="Consolas" panose="020B0609020204030204" pitchFamily="49" charset="0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TimeZone</a:t>
            </a:r>
            <a:r>
              <a:rPr lang="en-US" sz="1100" i="1" dirty="0" err="1">
                <a:solidFill>
                  <a:srgbClr val="000000"/>
                </a:solidFill>
                <a:latin typeface="Consolas-Italic"/>
              </a:rPr>
              <a:t>.getDefault</a:t>
            </a:r>
            <a:r>
              <a:rPr lang="en-US" sz="1100" i="1" dirty="0">
                <a:solidFill>
                  <a:srgbClr val="000000"/>
                </a:solidFill>
                <a:latin typeface="Consolas-Italic"/>
              </a:rPr>
              <a:t>()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TimeZone</a:t>
            </a:r>
            <a:r>
              <a:rPr lang="en-US" sz="1100" i="1" dirty="0" err="1">
                <a:solidFill>
                  <a:srgbClr val="000000"/>
                </a:solidFill>
                <a:latin typeface="Consolas-Italic"/>
              </a:rPr>
              <a:t>.setDefault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TimeZone</a:t>
            </a:r>
            <a:r>
              <a:rPr lang="en-US" sz="1100" i="1" dirty="0" err="1">
                <a:solidFill>
                  <a:srgbClr val="000000"/>
                </a:solidFill>
                <a:latin typeface="Consolas-Italic"/>
              </a:rPr>
              <a:t>.getTimeZone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100" dirty="0">
                <a:solidFill>
                  <a:srgbClr val="0000FF"/>
                </a:solidFill>
                <a:latin typeface="Consolas" panose="020B0609020204030204" pitchFamily="49" charset="0"/>
              </a:rPr>
              <a:t>"London"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>
              <a:lnSpc>
                <a:spcPct val="200000"/>
              </a:lnSpc>
            </a:pP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100" i="1" dirty="0">
                <a:solidFill>
                  <a:srgbClr val="000000"/>
                </a:solidFill>
                <a:latin typeface="Consolas-Italic"/>
              </a:rPr>
              <a:t> </a:t>
            </a:r>
            <a:br>
              <a:rPr lang="en-US" sz="1100" i="1" dirty="0">
                <a:solidFill>
                  <a:srgbClr val="000000"/>
                </a:solidFill>
                <a:latin typeface="Consolas-Italic"/>
              </a:rPr>
            </a:br>
            <a:r>
              <a:rPr lang="en-US" sz="1100" i="1" dirty="0">
                <a:solidFill>
                  <a:srgbClr val="000000"/>
                </a:solidFill>
                <a:latin typeface="Consolas-Italic"/>
              </a:rPr>
              <a:t>  </a:t>
            </a:r>
            <a:r>
              <a:rPr lang="en-US" sz="1100" i="1" dirty="0" err="1">
                <a:solidFill>
                  <a:srgbClr val="000000"/>
                </a:solidFill>
                <a:latin typeface="Consolas-Italic"/>
              </a:rPr>
              <a:t>assertEquals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(                , </a:t>
            </a:r>
            <a:r>
              <a:rPr lang="en-US" sz="1100" dirty="0" err="1">
                <a:solidFill>
                  <a:srgbClr val="6A3E3E"/>
                </a:solidFill>
                <a:latin typeface="Consolas" panose="020B0609020204030204" pitchFamily="49" charset="0"/>
              </a:rPr>
              <a:t>h</a:t>
            </a:r>
            <a:r>
              <a:rPr lang="en-US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.getFirstMillisecond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());</a:t>
            </a:r>
          </a:p>
          <a:p>
            <a:pPr>
              <a:lnSpc>
                <a:spcPct val="150000"/>
              </a:lnSpc>
            </a:pP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Locale</a:t>
            </a:r>
            <a:r>
              <a:rPr lang="en-US" sz="1100" i="1" dirty="0" err="1">
                <a:solidFill>
                  <a:srgbClr val="000000"/>
                </a:solidFill>
                <a:latin typeface="Consolas-Italic"/>
              </a:rPr>
              <a:t>.setDefault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100" dirty="0">
                <a:solidFill>
                  <a:srgbClr val="6A3E3E"/>
                </a:solidFill>
                <a:latin typeface="Consolas" panose="020B0609020204030204" pitchFamily="49" charset="0"/>
              </a:rPr>
              <a:t>saved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TimeZone</a:t>
            </a:r>
            <a:r>
              <a:rPr lang="en-US" sz="1100" i="1" dirty="0" err="1">
                <a:solidFill>
                  <a:srgbClr val="000000"/>
                </a:solidFill>
                <a:latin typeface="Consolas-Italic"/>
              </a:rPr>
              <a:t>.setDefault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100" dirty="0" err="1">
                <a:solidFill>
                  <a:srgbClr val="6A3E3E"/>
                </a:solidFill>
                <a:latin typeface="Consolas" panose="020B0609020204030204" pitchFamily="49" charset="0"/>
              </a:rPr>
              <a:t>savedZone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191730" y="4787555"/>
            <a:ext cx="2339102" cy="261610"/>
          </a:xfrm>
          <a:prstGeom prst="rect">
            <a:avLst/>
          </a:prstGeom>
          <a:solidFill>
            <a:srgbClr val="FFFFC8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Day </a:t>
            </a:r>
            <a:r>
              <a:rPr lang="en-US" sz="1100" dirty="0">
                <a:solidFill>
                  <a:srgbClr val="6A3E3E"/>
                </a:solidFill>
                <a:latin typeface="Consolas" panose="020B0609020204030204" pitchFamily="49" charset="0"/>
              </a:rPr>
              <a:t>d 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100" dirty="0">
                <a:solidFill>
                  <a:srgbClr val="810081"/>
                </a:solidFill>
                <a:latin typeface="Consolas" panose="020B0609020204030204" pitchFamily="49" charset="0"/>
              </a:rPr>
              <a:t>new 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Day(1, 3, 1970);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4653116" y="4787555"/>
            <a:ext cx="2800767" cy="261610"/>
          </a:xfrm>
          <a:prstGeom prst="rect">
            <a:avLst/>
          </a:prstGeom>
          <a:solidFill>
            <a:srgbClr val="FFFFC8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Hour </a:t>
            </a:r>
            <a:r>
              <a:rPr lang="en-US" sz="1100" dirty="0">
                <a:solidFill>
                  <a:srgbClr val="6A3E3E"/>
                </a:solidFill>
                <a:latin typeface="Consolas" panose="020B0609020204030204" pitchFamily="49" charset="0"/>
              </a:rPr>
              <a:t>h 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100" dirty="0">
                <a:solidFill>
                  <a:srgbClr val="810081"/>
                </a:solidFill>
                <a:latin typeface="Consolas" panose="020B0609020204030204" pitchFamily="49" charset="0"/>
              </a:rPr>
              <a:t>new 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Hour(15, 1, 4, 2006);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1247575" y="5137653"/>
            <a:ext cx="1031051" cy="261610"/>
          </a:xfrm>
          <a:prstGeom prst="rect">
            <a:avLst/>
          </a:prstGeom>
          <a:solidFill>
            <a:srgbClr val="FFFFC8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5094000000L</a:t>
            </a:r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5707631" y="5137653"/>
            <a:ext cx="1184940" cy="261610"/>
          </a:xfrm>
          <a:prstGeom prst="rect">
            <a:avLst/>
          </a:prstGeom>
          <a:solidFill>
            <a:srgbClr val="FFFFC8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114390000000L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54422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0699" y="3371862"/>
            <a:ext cx="5342603" cy="22082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810081"/>
                </a:solidFill>
                <a:latin typeface="Consolas" panose="020B0609020204030204" pitchFamily="49" charset="0"/>
              </a:rPr>
              <a:t>public void 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extracted(                         , </a:t>
            </a:r>
            <a:r>
              <a:rPr lang="en-US" sz="1100" dirty="0">
                <a:solidFill>
                  <a:srgbClr val="810081"/>
                </a:solidFill>
                <a:latin typeface="Consolas" panose="020B0609020204030204" pitchFamily="49" charset="0"/>
              </a:rPr>
              <a:t>long 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arg1) {</a:t>
            </a:r>
          </a:p>
          <a:p>
            <a:pPr>
              <a:lnSpc>
                <a:spcPct val="150000"/>
              </a:lnSpc>
            </a:pP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 Locale </a:t>
            </a:r>
            <a:r>
              <a:rPr lang="en-US" sz="1100" dirty="0">
                <a:solidFill>
                  <a:srgbClr val="6A3E3E"/>
                </a:solidFill>
                <a:latin typeface="Consolas" panose="020B0609020204030204" pitchFamily="49" charset="0"/>
              </a:rPr>
              <a:t>saved 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Locale.</a:t>
            </a:r>
            <a:r>
              <a:rPr lang="en-US" sz="1100" i="1" dirty="0" err="1">
                <a:solidFill>
                  <a:srgbClr val="000000"/>
                </a:solidFill>
                <a:latin typeface="Consolas-Italic"/>
              </a:rPr>
              <a:t>getDefault</a:t>
            </a:r>
            <a:r>
              <a:rPr lang="en-US" sz="1100" i="1" dirty="0">
                <a:solidFill>
                  <a:srgbClr val="000000"/>
                </a:solidFill>
                <a:latin typeface="Consolas-Italic"/>
              </a:rPr>
              <a:t>()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Locale.</a:t>
            </a:r>
            <a:r>
              <a:rPr lang="en-US" sz="1100" i="1" dirty="0" err="1">
                <a:solidFill>
                  <a:srgbClr val="000000"/>
                </a:solidFill>
                <a:latin typeface="Consolas-Italic"/>
              </a:rPr>
              <a:t>setDefault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(Locale.</a:t>
            </a:r>
            <a:r>
              <a:rPr lang="en-US" sz="1100" i="1" dirty="0">
                <a:solidFill>
                  <a:srgbClr val="0000FF"/>
                </a:solidFill>
                <a:latin typeface="Consolas-Italic"/>
              </a:rPr>
              <a:t>UK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TimeZone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100" dirty="0" err="1">
                <a:solidFill>
                  <a:srgbClr val="6A3E3E"/>
                </a:solidFill>
                <a:latin typeface="Consolas" panose="020B0609020204030204" pitchFamily="49" charset="0"/>
              </a:rPr>
              <a:t>savedZone</a:t>
            </a:r>
            <a:r>
              <a:rPr lang="en-US" sz="1100" dirty="0">
                <a:solidFill>
                  <a:srgbClr val="6A3E3E"/>
                </a:solidFill>
                <a:latin typeface="Consolas" panose="020B0609020204030204" pitchFamily="49" charset="0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TimeZone.</a:t>
            </a:r>
            <a:r>
              <a:rPr lang="en-US" sz="1100" i="1" dirty="0" err="1">
                <a:solidFill>
                  <a:srgbClr val="000000"/>
                </a:solidFill>
                <a:latin typeface="Consolas-Italic"/>
              </a:rPr>
              <a:t>getDefault</a:t>
            </a:r>
            <a:r>
              <a:rPr lang="en-US" sz="1100" i="1" dirty="0">
                <a:solidFill>
                  <a:srgbClr val="000000"/>
                </a:solidFill>
                <a:latin typeface="Consolas-Italic"/>
              </a:rPr>
              <a:t>()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TimeZone.</a:t>
            </a:r>
            <a:r>
              <a:rPr lang="en-US" sz="1100" i="1" dirty="0" err="1">
                <a:solidFill>
                  <a:srgbClr val="000000"/>
                </a:solidFill>
                <a:latin typeface="Consolas-Italic"/>
              </a:rPr>
              <a:t>setDefault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TimeZone.</a:t>
            </a:r>
            <a:r>
              <a:rPr lang="en-US" sz="1100" i="1" dirty="0" err="1">
                <a:solidFill>
                  <a:srgbClr val="000000"/>
                </a:solidFill>
                <a:latin typeface="Consolas-Italic"/>
              </a:rPr>
              <a:t>getTimeZone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100" dirty="0">
                <a:solidFill>
                  <a:srgbClr val="0000FF"/>
                </a:solidFill>
                <a:latin typeface="Consolas" panose="020B0609020204030204" pitchFamily="49" charset="0"/>
              </a:rPr>
              <a:t>"London"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>
              <a:lnSpc>
                <a:spcPct val="200000"/>
              </a:lnSpc>
            </a:pPr>
            <a:endParaRPr lang="en-US" sz="1100" i="1" dirty="0">
              <a:solidFill>
                <a:srgbClr val="000000"/>
              </a:solidFill>
              <a:latin typeface="Consolas-Italic"/>
            </a:endParaRPr>
          </a:p>
          <a:p>
            <a:pPr>
              <a:lnSpc>
                <a:spcPct val="150000"/>
              </a:lnSpc>
            </a:pPr>
            <a:r>
              <a:rPr lang="en-US" sz="1100" i="1" dirty="0">
                <a:solidFill>
                  <a:srgbClr val="000000"/>
                </a:solidFill>
                <a:latin typeface="Consolas-Italic"/>
              </a:rPr>
              <a:t>  </a:t>
            </a:r>
            <a:r>
              <a:rPr lang="en-US" sz="1100" i="1" dirty="0" err="1">
                <a:solidFill>
                  <a:srgbClr val="000000"/>
                </a:solidFill>
                <a:latin typeface="Consolas-Italic"/>
              </a:rPr>
              <a:t>assertEquals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(       , </a:t>
            </a:r>
            <a:r>
              <a:rPr lang="en-US" sz="1100" dirty="0" err="1">
                <a:solidFill>
                  <a:srgbClr val="6A3E3E"/>
                </a:solidFill>
                <a:latin typeface="Consolas" panose="020B0609020204030204" pitchFamily="49" charset="0"/>
              </a:rPr>
              <a:t>p</a:t>
            </a:r>
            <a:r>
              <a:rPr lang="en-US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.getFirstMillisecond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());</a:t>
            </a:r>
          </a:p>
          <a:p>
            <a:pPr>
              <a:lnSpc>
                <a:spcPct val="150000"/>
              </a:lnSpc>
            </a:pP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Locale.</a:t>
            </a:r>
            <a:r>
              <a:rPr lang="en-US" sz="1100" i="1" dirty="0" err="1">
                <a:solidFill>
                  <a:srgbClr val="000000"/>
                </a:solidFill>
                <a:latin typeface="Consolas-Italic"/>
              </a:rPr>
              <a:t>setDefault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100" dirty="0">
                <a:solidFill>
                  <a:srgbClr val="6A3E3E"/>
                </a:solidFill>
                <a:latin typeface="Consolas" panose="020B0609020204030204" pitchFamily="49" charset="0"/>
              </a:rPr>
              <a:t>saved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TimeZone.</a:t>
            </a:r>
            <a:r>
              <a:rPr lang="en-US" sz="1100" i="1" dirty="0" err="1">
                <a:solidFill>
                  <a:srgbClr val="000000"/>
                </a:solidFill>
                <a:latin typeface="Consolas-Italic"/>
              </a:rPr>
              <a:t>setDefault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100" dirty="0" err="1">
                <a:solidFill>
                  <a:srgbClr val="6A3E3E"/>
                </a:solidFill>
                <a:latin typeface="Consolas" panose="020B0609020204030204" pitchFamily="49" charset="0"/>
              </a:rPr>
              <a:t>savedZone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100" dirty="0"/>
          </a:p>
        </p:txBody>
      </p:sp>
      <p:sp>
        <p:nvSpPr>
          <p:cNvPr id="13" name="Rectangle 12"/>
          <p:cNvSpPr/>
          <p:nvPr/>
        </p:nvSpPr>
        <p:spPr>
          <a:xfrm>
            <a:off x="4317589" y="2084623"/>
            <a:ext cx="4763729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810081"/>
                </a:solidFill>
                <a:latin typeface="Consolas" panose="020B0609020204030204" pitchFamily="49" charset="0"/>
              </a:rPr>
              <a:t>public void </a:t>
            </a:r>
            <a:r>
              <a:rPr lang="en-US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testGetFirstMillisecond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</a:p>
          <a:p>
            <a:pPr>
              <a:lnSpc>
                <a:spcPct val="200000"/>
              </a:lnSpc>
            </a:pP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 extracted(                           ,                );</a:t>
            </a:r>
          </a:p>
          <a:p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100" dirty="0"/>
          </a:p>
        </p:txBody>
      </p:sp>
      <p:sp>
        <p:nvSpPr>
          <p:cNvPr id="11" name="Rectangle 10"/>
          <p:cNvSpPr/>
          <p:nvPr/>
        </p:nvSpPr>
        <p:spPr>
          <a:xfrm>
            <a:off x="58996" y="2084623"/>
            <a:ext cx="4181167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810081"/>
                </a:solidFill>
                <a:latin typeface="Consolas" panose="020B0609020204030204" pitchFamily="49" charset="0"/>
              </a:rPr>
              <a:t>public void </a:t>
            </a:r>
            <a:r>
              <a:rPr lang="en-US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testGetFirstMillisecond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</a:p>
          <a:p>
            <a:pPr>
              <a:lnSpc>
                <a:spcPct val="200000"/>
              </a:lnSpc>
            </a:pP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 extracted(                      ,              );</a:t>
            </a:r>
          </a:p>
          <a:p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100" dirty="0"/>
          </a:p>
        </p:txBody>
      </p:sp>
      <p:sp>
        <p:nvSpPr>
          <p:cNvPr id="2" name="Title Placeholder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Candara" panose="020E0502030303020204" pitchFamily="34" charset="0"/>
              </a:rPr>
              <a:t>Regular parameters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40BD-3997-BB4A-9AE7-14AF3A7E89A9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77640" y="2377896"/>
            <a:ext cx="1646605" cy="261610"/>
          </a:xfrm>
          <a:prstGeom prst="rect">
            <a:avLst/>
          </a:prstGeom>
          <a:solidFill>
            <a:srgbClr val="FFFFC8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810081"/>
                </a:solidFill>
                <a:latin typeface="Consolas" panose="020B0609020204030204" pitchFamily="49" charset="0"/>
              </a:rPr>
              <a:t>new 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Day(1, 3, 1970)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5337692" y="2380499"/>
            <a:ext cx="2031325" cy="261610"/>
          </a:xfrm>
          <a:prstGeom prst="rect">
            <a:avLst/>
          </a:prstGeom>
          <a:solidFill>
            <a:srgbClr val="FFFFC8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810081"/>
                </a:solidFill>
                <a:latin typeface="Consolas" panose="020B0609020204030204" pitchFamily="49" charset="0"/>
              </a:rPr>
              <a:t>new 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Hour(15, 1, 4, 2006)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2840407" y="2377896"/>
            <a:ext cx="1031051" cy="261610"/>
          </a:xfrm>
          <a:prstGeom prst="rect">
            <a:avLst/>
          </a:prstGeom>
          <a:solidFill>
            <a:srgbClr val="FFFFC8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5094000000L</a:t>
            </a:r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7484733" y="2381746"/>
            <a:ext cx="1184940" cy="261610"/>
          </a:xfrm>
          <a:prstGeom prst="rect">
            <a:avLst/>
          </a:prstGeom>
          <a:solidFill>
            <a:srgbClr val="FFFFC8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114390000000L</a:t>
            </a:r>
            <a:endParaRPr lang="en-US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2050029" y="4372296"/>
            <a:ext cx="2262158" cy="261610"/>
          </a:xfrm>
          <a:prstGeom prst="rect">
            <a:avLst/>
          </a:prstGeom>
          <a:solidFill>
            <a:srgbClr val="E6E6E6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RegularTimePeriod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100" dirty="0">
                <a:solidFill>
                  <a:srgbClr val="6A3E3E"/>
                </a:solidFill>
                <a:latin typeface="Consolas" panose="020B0609020204030204" pitchFamily="49" charset="0"/>
              </a:rPr>
              <a:t>p 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= arg0;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44238" y="4685284"/>
            <a:ext cx="492443" cy="261610"/>
          </a:xfrm>
          <a:prstGeom prst="rect">
            <a:avLst/>
          </a:prstGeom>
          <a:solidFill>
            <a:srgbClr val="E6E6E6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arg1</a:t>
            </a:r>
            <a:endParaRPr lang="en-US" sz="1100" dirty="0"/>
          </a:p>
        </p:txBody>
      </p:sp>
      <p:sp>
        <p:nvSpPr>
          <p:cNvPr id="3" name="TextBox 2"/>
          <p:cNvSpPr txBox="1"/>
          <p:nvPr/>
        </p:nvSpPr>
        <p:spPr>
          <a:xfrm>
            <a:off x="3686108" y="3373589"/>
            <a:ext cx="1877437" cy="261610"/>
          </a:xfrm>
          <a:prstGeom prst="rect">
            <a:avLst/>
          </a:prstGeom>
          <a:solidFill>
            <a:srgbClr val="E6E6E6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RegularTimePeriod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arg0</a:t>
            </a:r>
            <a:endParaRPr lang="en-US" sz="1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454" y="4372296"/>
            <a:ext cx="2799405" cy="198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36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317589" y="2084623"/>
            <a:ext cx="4914901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810081"/>
                </a:solidFill>
                <a:latin typeface="Consolas" panose="020B0609020204030204" pitchFamily="49" charset="0"/>
              </a:rPr>
              <a:t>public void </a:t>
            </a:r>
            <a:r>
              <a:rPr lang="en-US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testGetFirstMillisecond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</a:p>
          <a:p>
            <a:pPr>
              <a:lnSpc>
                <a:spcPct val="200000"/>
              </a:lnSpc>
            </a:pP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extracted(                                ,                );</a:t>
            </a:r>
          </a:p>
          <a:p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100" dirty="0"/>
          </a:p>
        </p:txBody>
      </p:sp>
      <p:sp>
        <p:nvSpPr>
          <p:cNvPr id="11" name="Rectangle 10"/>
          <p:cNvSpPr/>
          <p:nvPr/>
        </p:nvSpPr>
        <p:spPr>
          <a:xfrm>
            <a:off x="0" y="2084623"/>
            <a:ext cx="4317589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810081"/>
                </a:solidFill>
                <a:latin typeface="Consolas" panose="020B0609020204030204" pitchFamily="49" charset="0"/>
              </a:rPr>
              <a:t>public void </a:t>
            </a:r>
            <a:r>
              <a:rPr lang="en-US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testGetFirstMillisecond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</a:p>
          <a:p>
            <a:pPr>
              <a:lnSpc>
                <a:spcPct val="200000"/>
              </a:lnSpc>
            </a:pP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extracted(                           ,              );</a:t>
            </a:r>
          </a:p>
          <a:p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100" dirty="0"/>
          </a:p>
        </p:txBody>
      </p:sp>
      <p:sp>
        <p:nvSpPr>
          <p:cNvPr id="2" name="Title Placeholder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Candara" panose="020E0502030303020204" pitchFamily="34" charset="0"/>
              </a:rPr>
              <a:t>Lambda parameters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40BD-3997-BB4A-9AE7-14AF3A7E89A9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9046" y="2377896"/>
            <a:ext cx="2026889" cy="261610"/>
          </a:xfrm>
          <a:prstGeom prst="rect">
            <a:avLst/>
          </a:prstGeom>
          <a:solidFill>
            <a:srgbClr val="FFFFC8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nsolas" panose="020B0609020204030204" pitchFamily="49" charset="0"/>
              </a:rPr>
              <a:t>()-&gt; </a:t>
            </a:r>
            <a:r>
              <a:rPr lang="en-US" sz="1100" dirty="0">
                <a:solidFill>
                  <a:srgbClr val="810081"/>
                </a:solidFill>
                <a:latin typeface="Consolas" panose="020B0609020204030204" pitchFamily="49" charset="0"/>
              </a:rPr>
              <a:t>new 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Day(1, 3, 1970)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5176680" y="2380499"/>
            <a:ext cx="2392852" cy="261610"/>
          </a:xfrm>
          <a:prstGeom prst="rect">
            <a:avLst/>
          </a:prstGeom>
          <a:solidFill>
            <a:srgbClr val="FFFFC8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nsolas" panose="020B0609020204030204" pitchFamily="49" charset="0"/>
              </a:rPr>
              <a:t>()-&gt; </a:t>
            </a:r>
            <a:r>
              <a:rPr lang="en-US" sz="1100" dirty="0">
                <a:solidFill>
                  <a:srgbClr val="810081"/>
                </a:solidFill>
                <a:latin typeface="Consolas" panose="020B0609020204030204" pitchFamily="49" charset="0"/>
              </a:rPr>
              <a:t>new 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Hour(15, 1, 4, 2006)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3010013" y="2377896"/>
            <a:ext cx="1031051" cy="261610"/>
          </a:xfrm>
          <a:prstGeom prst="rect">
            <a:avLst/>
          </a:prstGeom>
          <a:solidFill>
            <a:srgbClr val="FFFFC8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5094000000L</a:t>
            </a:r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7705953" y="2381746"/>
            <a:ext cx="1184940" cy="261610"/>
          </a:xfrm>
          <a:prstGeom prst="rect">
            <a:avLst/>
          </a:prstGeom>
          <a:solidFill>
            <a:srgbClr val="FFFFC8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114390000000L</a:t>
            </a:r>
            <a:endParaRPr lang="en-US" sz="1100" dirty="0"/>
          </a:p>
        </p:txBody>
      </p:sp>
      <p:sp>
        <p:nvSpPr>
          <p:cNvPr id="4" name="Rectangle 3"/>
          <p:cNvSpPr/>
          <p:nvPr/>
        </p:nvSpPr>
        <p:spPr>
          <a:xfrm>
            <a:off x="1726542" y="3371862"/>
            <a:ext cx="5690917" cy="22082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810081"/>
                </a:solidFill>
                <a:latin typeface="Consolas" panose="020B0609020204030204" pitchFamily="49" charset="0"/>
              </a:rPr>
              <a:t>public void 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extracted(                                   , </a:t>
            </a:r>
            <a:r>
              <a:rPr lang="en-US" sz="1100" dirty="0">
                <a:solidFill>
                  <a:srgbClr val="810081"/>
                </a:solidFill>
                <a:latin typeface="Consolas" panose="020B0609020204030204" pitchFamily="49" charset="0"/>
              </a:rPr>
              <a:t>long 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arg1) {</a:t>
            </a:r>
          </a:p>
          <a:p>
            <a:pPr>
              <a:lnSpc>
                <a:spcPct val="150000"/>
              </a:lnSpc>
            </a:pP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 Locale </a:t>
            </a:r>
            <a:r>
              <a:rPr lang="en-US" sz="1100" dirty="0">
                <a:solidFill>
                  <a:srgbClr val="6A3E3E"/>
                </a:solidFill>
                <a:latin typeface="Consolas" panose="020B0609020204030204" pitchFamily="49" charset="0"/>
              </a:rPr>
              <a:t>saved 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Locale.</a:t>
            </a:r>
            <a:r>
              <a:rPr lang="en-US" sz="1100" i="1" dirty="0" err="1">
                <a:solidFill>
                  <a:srgbClr val="000000"/>
                </a:solidFill>
                <a:latin typeface="Consolas-Italic"/>
              </a:rPr>
              <a:t>getDefault</a:t>
            </a:r>
            <a:r>
              <a:rPr lang="en-US" sz="1100" i="1" dirty="0">
                <a:solidFill>
                  <a:srgbClr val="000000"/>
                </a:solidFill>
                <a:latin typeface="Consolas-Italic"/>
              </a:rPr>
              <a:t>()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Locale.</a:t>
            </a:r>
            <a:r>
              <a:rPr lang="en-US" sz="1100" i="1" dirty="0" err="1">
                <a:solidFill>
                  <a:srgbClr val="000000"/>
                </a:solidFill>
                <a:latin typeface="Consolas-Italic"/>
              </a:rPr>
              <a:t>setDefault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(Locale.</a:t>
            </a:r>
            <a:r>
              <a:rPr lang="en-US" sz="1100" i="1" dirty="0">
                <a:solidFill>
                  <a:srgbClr val="0000FF"/>
                </a:solidFill>
                <a:latin typeface="Consolas-Italic"/>
              </a:rPr>
              <a:t>UK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TimeZone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100" dirty="0" err="1">
                <a:solidFill>
                  <a:srgbClr val="6A3E3E"/>
                </a:solidFill>
                <a:latin typeface="Consolas" panose="020B0609020204030204" pitchFamily="49" charset="0"/>
              </a:rPr>
              <a:t>savedZone</a:t>
            </a:r>
            <a:r>
              <a:rPr lang="en-US" sz="1100" dirty="0">
                <a:solidFill>
                  <a:srgbClr val="6A3E3E"/>
                </a:solidFill>
                <a:latin typeface="Consolas" panose="020B0609020204030204" pitchFamily="49" charset="0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TimeZone.</a:t>
            </a:r>
            <a:r>
              <a:rPr lang="en-US" sz="1100" i="1" dirty="0" err="1">
                <a:solidFill>
                  <a:srgbClr val="000000"/>
                </a:solidFill>
                <a:latin typeface="Consolas-Italic"/>
              </a:rPr>
              <a:t>getDefault</a:t>
            </a:r>
            <a:r>
              <a:rPr lang="en-US" sz="1100" i="1" dirty="0">
                <a:solidFill>
                  <a:srgbClr val="000000"/>
                </a:solidFill>
                <a:latin typeface="Consolas-Italic"/>
              </a:rPr>
              <a:t>()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TimeZone.</a:t>
            </a:r>
            <a:r>
              <a:rPr lang="en-US" sz="1100" i="1" dirty="0" err="1">
                <a:solidFill>
                  <a:srgbClr val="000000"/>
                </a:solidFill>
                <a:latin typeface="Consolas-Italic"/>
              </a:rPr>
              <a:t>setDefault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TimeZone.</a:t>
            </a:r>
            <a:r>
              <a:rPr lang="en-US" sz="1100" i="1" dirty="0" err="1">
                <a:solidFill>
                  <a:srgbClr val="000000"/>
                </a:solidFill>
                <a:latin typeface="Consolas-Italic"/>
              </a:rPr>
              <a:t>getTimeZone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100" dirty="0">
                <a:solidFill>
                  <a:srgbClr val="0000FF"/>
                </a:solidFill>
                <a:latin typeface="Consolas" panose="020B0609020204030204" pitchFamily="49" charset="0"/>
              </a:rPr>
              <a:t>"London"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>
              <a:lnSpc>
                <a:spcPct val="200000"/>
              </a:lnSpc>
            </a:pPr>
            <a:endParaRPr lang="en-US" sz="1100" i="1" dirty="0">
              <a:solidFill>
                <a:srgbClr val="000000"/>
              </a:solidFill>
              <a:latin typeface="Consolas-Italic"/>
            </a:endParaRPr>
          </a:p>
          <a:p>
            <a:pPr>
              <a:lnSpc>
                <a:spcPct val="150000"/>
              </a:lnSpc>
            </a:pPr>
            <a:r>
              <a:rPr lang="en-US" sz="1100" i="1" dirty="0">
                <a:solidFill>
                  <a:srgbClr val="000000"/>
                </a:solidFill>
                <a:latin typeface="Consolas-Italic"/>
              </a:rPr>
              <a:t>  </a:t>
            </a:r>
            <a:r>
              <a:rPr lang="en-US" sz="1100" i="1" dirty="0" err="1">
                <a:solidFill>
                  <a:srgbClr val="000000"/>
                </a:solidFill>
                <a:latin typeface="Consolas-Italic"/>
              </a:rPr>
              <a:t>assertEquals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(       , </a:t>
            </a:r>
            <a:r>
              <a:rPr lang="en-US" sz="1100" dirty="0" err="1">
                <a:solidFill>
                  <a:srgbClr val="6A3E3E"/>
                </a:solidFill>
                <a:latin typeface="Consolas" panose="020B0609020204030204" pitchFamily="49" charset="0"/>
              </a:rPr>
              <a:t>p</a:t>
            </a:r>
            <a:r>
              <a:rPr lang="en-US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.getFirstMillisecond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());</a:t>
            </a:r>
          </a:p>
          <a:p>
            <a:pPr>
              <a:lnSpc>
                <a:spcPct val="150000"/>
              </a:lnSpc>
            </a:pP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Locale.</a:t>
            </a:r>
            <a:r>
              <a:rPr lang="en-US" sz="1100" i="1" dirty="0" err="1">
                <a:solidFill>
                  <a:srgbClr val="000000"/>
                </a:solidFill>
                <a:latin typeface="Consolas-Italic"/>
              </a:rPr>
              <a:t>setDefault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100" dirty="0">
                <a:solidFill>
                  <a:srgbClr val="6A3E3E"/>
                </a:solidFill>
                <a:latin typeface="Consolas" panose="020B0609020204030204" pitchFamily="49" charset="0"/>
              </a:rPr>
              <a:t>saved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TimeZone.</a:t>
            </a:r>
            <a:r>
              <a:rPr lang="en-US" sz="1100" i="1" dirty="0" err="1">
                <a:solidFill>
                  <a:srgbClr val="000000"/>
                </a:solidFill>
                <a:latin typeface="Consolas-Italic"/>
              </a:rPr>
              <a:t>setDefault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100" dirty="0" err="1">
                <a:solidFill>
                  <a:srgbClr val="6A3E3E"/>
                </a:solidFill>
                <a:latin typeface="Consolas" panose="020B0609020204030204" pitchFamily="49" charset="0"/>
              </a:rPr>
              <a:t>savedZone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1895170" y="4372296"/>
            <a:ext cx="2723823" cy="261610"/>
          </a:xfrm>
          <a:prstGeom prst="rect">
            <a:avLst/>
          </a:prstGeom>
          <a:solidFill>
            <a:srgbClr val="E6E6E6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RegularTimePeriod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100" dirty="0">
                <a:solidFill>
                  <a:srgbClr val="6A3E3E"/>
                </a:solidFill>
                <a:latin typeface="Consolas" panose="020B0609020204030204" pitchFamily="49" charset="0"/>
              </a:rPr>
              <a:t>p 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= arg0.get();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74630" y="4685284"/>
            <a:ext cx="492443" cy="261610"/>
          </a:xfrm>
          <a:prstGeom prst="rect">
            <a:avLst/>
          </a:prstGeom>
          <a:solidFill>
            <a:srgbClr val="E6E6E6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arg1</a:t>
            </a:r>
            <a:endParaRPr lang="en-US" sz="1100" dirty="0"/>
          </a:p>
        </p:txBody>
      </p:sp>
      <p:sp>
        <p:nvSpPr>
          <p:cNvPr id="3" name="TextBox 2"/>
          <p:cNvSpPr txBox="1"/>
          <p:nvPr/>
        </p:nvSpPr>
        <p:spPr>
          <a:xfrm>
            <a:off x="3497770" y="3371862"/>
            <a:ext cx="2646878" cy="261610"/>
          </a:xfrm>
          <a:prstGeom prst="rect">
            <a:avLst/>
          </a:prstGeom>
          <a:solidFill>
            <a:srgbClr val="E6E6E6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Supplier&lt;</a:t>
            </a:r>
            <a:r>
              <a:rPr lang="en-US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RegularTimePeriod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&gt; arg0</a:t>
            </a:r>
            <a:endParaRPr lang="en-US" sz="1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6344" b="28817"/>
          <a:stretch/>
        </p:blipFill>
        <p:spPr>
          <a:xfrm rot="20382579">
            <a:off x="5827873" y="4801384"/>
            <a:ext cx="2933699" cy="99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99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Candara" panose="020E0502030303020204" pitchFamily="34" charset="0"/>
              </a:rPr>
              <a:t>Contributions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0407" y="2720331"/>
            <a:ext cx="2389237" cy="597309"/>
          </a:xfrm>
          <a:prstGeom prst="rect">
            <a:avLst/>
          </a:prstGeom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40BD-3997-BB4A-9AE7-14AF3A7E89A9}" type="slidenum">
              <a:rPr lang="en-US" smtClean="0"/>
              <a:t>6</a:t>
            </a:fld>
            <a:endParaRPr lang="en-US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628649" y="1541205"/>
            <a:ext cx="8330995" cy="46357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>
                <a:latin typeface="Candara" panose="020E0502030303020204" pitchFamily="34" charset="0"/>
              </a:rPr>
              <a:t>Method assessing if two clones can be refactored with Lambda expressions.</a:t>
            </a:r>
          </a:p>
          <a:p>
            <a:r>
              <a:rPr lang="en-CA" dirty="0">
                <a:latin typeface="Candara" panose="020E0502030303020204" pitchFamily="34" charset="0"/>
              </a:rPr>
              <a:t>Eclipse plug-in automating the method</a:t>
            </a:r>
          </a:p>
          <a:p>
            <a:r>
              <a:rPr lang="en-CA" dirty="0">
                <a:latin typeface="Candara" panose="020E0502030303020204" pitchFamily="34" charset="0"/>
              </a:rPr>
              <a:t>Refactoring implementation</a:t>
            </a:r>
            <a:endParaRPr lang="en-CA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r>
              <a:rPr lang="en-CA" dirty="0">
                <a:latin typeface="Candara" panose="020E0502030303020204" pitchFamily="34" charset="0"/>
              </a:rPr>
              <a:t>Study </a:t>
            </a:r>
            <a:r>
              <a:rPr lang="en-CA" b="1" dirty="0">
                <a:latin typeface="Candara" panose="020E0502030303020204" pitchFamily="34" charset="0"/>
              </a:rPr>
              <a:t>46K+</a:t>
            </a:r>
            <a:r>
              <a:rPr lang="en-CA" dirty="0">
                <a:latin typeface="Candara" panose="020E0502030303020204" pitchFamily="34" charset="0"/>
              </a:rPr>
              <a:t> clones (Lambda refactorability)</a:t>
            </a:r>
          </a:p>
          <a:p>
            <a:r>
              <a:rPr lang="en-CA" dirty="0">
                <a:latin typeface="Candara" panose="020E0502030303020204" pitchFamily="34" charset="0"/>
              </a:rPr>
              <a:t>Dataset and tools publicly available</a:t>
            </a:r>
          </a:p>
        </p:txBody>
      </p:sp>
    </p:spTree>
    <p:extLst>
      <p:ext uri="{BB962C8B-B14F-4D97-AF65-F5344CB8AC3E}">
        <p14:creationId xmlns:p14="http://schemas.microsoft.com/office/powerpoint/2010/main" val="2231322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Candara" panose="020E0502030303020204" pitchFamily="34" charset="0"/>
              </a:rPr>
              <a:t>Approach in a Nutshell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40BD-3997-BB4A-9AE7-14AF3A7E89A9}" type="slidenum">
              <a:rPr lang="en-US" smtClean="0"/>
              <a:t>7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77" y="3362801"/>
            <a:ext cx="814551" cy="814551"/>
          </a:xfrm>
          <a:prstGeom prst="rect">
            <a:avLst/>
          </a:prstGeom>
        </p:spPr>
      </p:pic>
      <p:sp>
        <p:nvSpPr>
          <p:cNvPr id="10" name="Arrow: Circular 9"/>
          <p:cNvSpPr/>
          <p:nvPr/>
        </p:nvSpPr>
        <p:spPr>
          <a:xfrm>
            <a:off x="3562985" y="2979178"/>
            <a:ext cx="1405759" cy="1363717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Arrow: Circular 11"/>
          <p:cNvSpPr/>
          <p:nvPr/>
        </p:nvSpPr>
        <p:spPr>
          <a:xfrm rot="10800000">
            <a:off x="3562986" y="3218285"/>
            <a:ext cx="1405759" cy="1363717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8976" y="3572279"/>
            <a:ext cx="1234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Unification</a:t>
            </a:r>
          </a:p>
        </p:txBody>
      </p:sp>
      <p:sp>
        <p:nvSpPr>
          <p:cNvPr id="13" name="Arrow: Right 12"/>
          <p:cNvSpPr/>
          <p:nvPr/>
        </p:nvSpPr>
        <p:spPr>
          <a:xfrm>
            <a:off x="2435735" y="3546626"/>
            <a:ext cx="978408" cy="47296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input</a:t>
            </a:r>
          </a:p>
        </p:txBody>
      </p:sp>
      <p:sp>
        <p:nvSpPr>
          <p:cNvPr id="15" name="Arrow: Right 14"/>
          <p:cNvSpPr/>
          <p:nvPr/>
        </p:nvSpPr>
        <p:spPr>
          <a:xfrm>
            <a:off x="5499114" y="3548803"/>
            <a:ext cx="978408" cy="470783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output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6600945" y="3458144"/>
            <a:ext cx="1499065" cy="593246"/>
            <a:chOff x="6449876" y="3026989"/>
            <a:chExt cx="1499065" cy="593246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53959" y="3026989"/>
              <a:ext cx="265381" cy="26538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449876" y="3250903"/>
              <a:ext cx="14990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Refactorable?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40361" y="3293102"/>
            <a:ext cx="14521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Differences</a:t>
            </a:r>
            <a:br>
              <a:rPr lang="en-US" b="1" dirty="0"/>
            </a:br>
            <a:r>
              <a:rPr lang="en-US" b="1" dirty="0"/>
              <a:t>between two</a:t>
            </a:r>
            <a:br>
              <a:rPr lang="en-US" b="1" dirty="0"/>
            </a:br>
            <a:r>
              <a:rPr lang="en-US" b="1" dirty="0"/>
              <a:t>clones</a:t>
            </a:r>
          </a:p>
        </p:txBody>
      </p:sp>
    </p:spTree>
    <p:extLst>
      <p:ext uri="{BB962C8B-B14F-4D97-AF65-F5344CB8AC3E}">
        <p14:creationId xmlns:p14="http://schemas.microsoft.com/office/powerpoint/2010/main" val="1523247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073539" y="3697016"/>
            <a:ext cx="524330" cy="183586"/>
          </a:xfrm>
          <a:prstGeom prst="rect">
            <a:avLst/>
          </a:prstGeom>
          <a:solidFill>
            <a:srgbClr val="FFFFC8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35130" y="1552715"/>
            <a:ext cx="4608870" cy="532453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public </a:t>
            </a:r>
            <a:r>
              <a:rPr lang="en-US" sz="1000" dirty="0" err="1">
                <a:solidFill>
                  <a:srgbClr val="810081"/>
                </a:solidFill>
                <a:latin typeface="Consolas" panose="020B0609020204030204" pitchFamily="49" charset="0"/>
              </a:rPr>
              <a:t>int</a:t>
            </a:r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read() </a:t>
            </a:r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throws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IOException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 if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(!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getInitialized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()) {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initialize();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setInitialized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true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</a:p>
          <a:p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 </a:t>
            </a:r>
            <a:r>
              <a:rPr lang="en-US" sz="1000" dirty="0" err="1">
                <a:solidFill>
                  <a:srgbClr val="810081"/>
                </a:solidFill>
                <a:latin typeface="Consolas" panose="020B0609020204030204" pitchFamily="49" charset="0"/>
              </a:rPr>
              <a:t>int</a:t>
            </a:r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6A3E3E"/>
                </a:solidFill>
                <a:latin typeface="Consolas" panose="020B0609020204030204" pitchFamily="49" charset="0"/>
              </a:rPr>
              <a:t>ch</a:t>
            </a:r>
            <a:r>
              <a:rPr lang="en-US" sz="1000" dirty="0">
                <a:solidFill>
                  <a:srgbClr val="6A3E3E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= -1;</a:t>
            </a:r>
          </a:p>
          <a:p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 if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line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!= </a:t>
            </a:r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null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000" dirty="0">
                <a:solidFill>
                  <a:srgbClr val="6A3E3E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 err="1">
                <a:solidFill>
                  <a:srgbClr val="6A3E3E"/>
                </a:solidFill>
                <a:latin typeface="Consolas" panose="020B0609020204030204" pitchFamily="49" charset="0"/>
              </a:rPr>
              <a:t>ch</a:t>
            </a:r>
            <a:r>
              <a:rPr lang="en-US" sz="1000" dirty="0">
                <a:solidFill>
                  <a:srgbClr val="6A3E3E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line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.charAt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(0);</a:t>
            </a:r>
          </a:p>
          <a:p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   if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line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.length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() == 1) {</a:t>
            </a:r>
          </a:p>
          <a:p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      line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null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} </a:t>
            </a:r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else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      line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line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.substring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(1);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} </a:t>
            </a:r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else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   final </a:t>
            </a:r>
            <a:r>
              <a:rPr lang="en-US" sz="1000" dirty="0" err="1">
                <a:solidFill>
                  <a:srgbClr val="810081"/>
                </a:solidFill>
                <a:latin typeface="Consolas" panose="020B0609020204030204" pitchFamily="49" charset="0"/>
              </a:rPr>
              <a:t>int</a:t>
            </a:r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6A3E3E"/>
                </a:solidFill>
                <a:latin typeface="Consolas" panose="020B0609020204030204" pitchFamily="49" charset="0"/>
              </a:rPr>
              <a:t>size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regexps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.size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   for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line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readLine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();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line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!= </a:t>
            </a:r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null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line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readLine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()) {</a:t>
            </a:r>
          </a:p>
          <a:p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     </a:t>
            </a:r>
            <a:r>
              <a:rPr lang="en-US" sz="1000" dirty="0" err="1">
                <a:solidFill>
                  <a:srgbClr val="810081"/>
                </a:solidFill>
                <a:latin typeface="Consolas" panose="020B0609020204030204" pitchFamily="49" charset="0"/>
              </a:rPr>
              <a:t>boolean</a:t>
            </a:r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6A3E3E"/>
                </a:solidFill>
                <a:latin typeface="Consolas" panose="020B0609020204030204" pitchFamily="49" charset="0"/>
              </a:rPr>
              <a:t>matches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true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     for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 err="1">
                <a:solidFill>
                  <a:srgbClr val="810081"/>
                </a:solidFill>
                <a:latin typeface="Consolas" panose="020B0609020204030204" pitchFamily="49" charset="0"/>
              </a:rPr>
              <a:t>int</a:t>
            </a:r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en-US" sz="1000" dirty="0">
                <a:solidFill>
                  <a:srgbClr val="6A3E3E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= 0; </a:t>
            </a:r>
            <a:r>
              <a:rPr lang="en-US" sz="1000" dirty="0">
                <a:solidFill>
                  <a:srgbClr val="6A3E3E"/>
                </a:solidFill>
                <a:latin typeface="Consolas" panose="020B0609020204030204" pitchFamily="49" charset="0"/>
              </a:rPr>
              <a:t>matches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&amp;&amp; </a:t>
            </a:r>
            <a:r>
              <a:rPr lang="en-US" sz="1000" dirty="0" err="1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000" dirty="0">
                <a:solidFill>
                  <a:srgbClr val="6A3E3E"/>
                </a:solidFill>
                <a:latin typeface="Consolas" panose="020B0609020204030204" pitchFamily="49" charset="0"/>
              </a:rPr>
              <a:t>size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000" dirty="0" err="1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r>
              <a:rPr lang="en-US" sz="1000" dirty="0">
                <a:solidFill>
                  <a:srgbClr val="6A3E3E"/>
                </a:solidFill>
                <a:latin typeface="Consolas" panose="020B0609020204030204" pitchFamily="49" charset="0"/>
              </a:rPr>
              <a:t>        </a:t>
            </a:r>
          </a:p>
          <a:p>
            <a:endParaRPr lang="en-US" sz="1000" dirty="0">
              <a:solidFill>
                <a:srgbClr val="6A3E3E"/>
              </a:solidFill>
              <a:latin typeface="Consolas" panose="020B0609020204030204" pitchFamily="49" charset="0"/>
            </a:endParaRPr>
          </a:p>
          <a:p>
            <a:endParaRPr lang="en-US" sz="1000" dirty="0">
              <a:solidFill>
                <a:srgbClr val="6A3E3E"/>
              </a:solidFill>
              <a:latin typeface="Consolas" panose="020B0609020204030204" pitchFamily="49" charset="0"/>
            </a:endParaRPr>
          </a:p>
          <a:p>
            <a:endParaRPr lang="en-US" sz="1000" dirty="0">
              <a:solidFill>
                <a:srgbClr val="6A3E3E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6A3E3E"/>
                </a:solidFill>
                <a:latin typeface="Consolas" panose="020B0609020204030204" pitchFamily="49" charset="0"/>
              </a:rPr>
              <a:t>        matches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}</a:t>
            </a:r>
          </a:p>
          <a:p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     if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>
                <a:solidFill>
                  <a:srgbClr val="6A3E3E"/>
                </a:solidFill>
                <a:latin typeface="Consolas" panose="020B0609020204030204" pitchFamily="49" charset="0"/>
              </a:rPr>
              <a:t>matches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^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isNegated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()) {</a:t>
            </a:r>
          </a:p>
          <a:p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       break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}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   if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line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!= </a:t>
            </a:r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null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     return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read();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</a:p>
          <a:p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 return </a:t>
            </a:r>
            <a:r>
              <a:rPr lang="en-US" sz="1000" dirty="0" err="1">
                <a:solidFill>
                  <a:srgbClr val="6A3E3E"/>
                </a:solidFill>
                <a:latin typeface="Consolas" panose="020B0609020204030204" pitchFamily="49" charset="0"/>
              </a:rPr>
              <a:t>ch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000" dirty="0"/>
          </a:p>
        </p:txBody>
      </p:sp>
      <p:sp>
        <p:nvSpPr>
          <p:cNvPr id="13" name="Rectangle 12"/>
          <p:cNvSpPr/>
          <p:nvPr/>
        </p:nvSpPr>
        <p:spPr>
          <a:xfrm>
            <a:off x="1538409" y="3697015"/>
            <a:ext cx="589936" cy="183586"/>
          </a:xfrm>
          <a:prstGeom prst="rect">
            <a:avLst/>
          </a:prstGeom>
          <a:solidFill>
            <a:srgbClr val="FFFFC8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552715"/>
            <a:ext cx="4535130" cy="53245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public </a:t>
            </a:r>
            <a:r>
              <a:rPr lang="en-US" sz="1000" dirty="0" err="1">
                <a:solidFill>
                  <a:srgbClr val="810081"/>
                </a:solidFill>
                <a:latin typeface="Consolas" panose="020B0609020204030204" pitchFamily="49" charset="0"/>
              </a:rPr>
              <a:t>int</a:t>
            </a:r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read() </a:t>
            </a:r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throws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IOException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 if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(!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getInitialized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()) {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initialize();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setInitialized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true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</a:p>
          <a:p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 </a:t>
            </a:r>
            <a:r>
              <a:rPr lang="en-US" sz="1000" dirty="0" err="1">
                <a:solidFill>
                  <a:srgbClr val="810081"/>
                </a:solidFill>
                <a:latin typeface="Consolas" panose="020B0609020204030204" pitchFamily="49" charset="0"/>
              </a:rPr>
              <a:t>int</a:t>
            </a:r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6A3E3E"/>
                </a:solidFill>
                <a:latin typeface="Consolas" panose="020B0609020204030204" pitchFamily="49" charset="0"/>
              </a:rPr>
              <a:t>ch</a:t>
            </a:r>
            <a:r>
              <a:rPr lang="en-US" sz="1000" dirty="0">
                <a:solidFill>
                  <a:srgbClr val="6A3E3E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= -1;</a:t>
            </a:r>
          </a:p>
          <a:p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 if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line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!= </a:t>
            </a:r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null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000" dirty="0">
                <a:solidFill>
                  <a:srgbClr val="6A3E3E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 err="1">
                <a:solidFill>
                  <a:srgbClr val="6A3E3E"/>
                </a:solidFill>
                <a:latin typeface="Consolas" panose="020B0609020204030204" pitchFamily="49" charset="0"/>
              </a:rPr>
              <a:t>ch</a:t>
            </a:r>
            <a:r>
              <a:rPr lang="en-US" sz="1000" dirty="0">
                <a:solidFill>
                  <a:srgbClr val="6A3E3E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line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.charAt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(0);</a:t>
            </a:r>
          </a:p>
          <a:p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   if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line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.length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() == 1) {</a:t>
            </a:r>
          </a:p>
          <a:p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      line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null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} </a:t>
            </a:r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else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      line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line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.substring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(1);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} </a:t>
            </a:r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else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   final </a:t>
            </a:r>
            <a:r>
              <a:rPr lang="en-US" sz="1000" dirty="0" err="1">
                <a:solidFill>
                  <a:srgbClr val="810081"/>
                </a:solidFill>
                <a:latin typeface="Consolas" panose="020B0609020204030204" pitchFamily="49" charset="0"/>
              </a:rPr>
              <a:t>int</a:t>
            </a:r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6A3E3E"/>
                </a:solidFill>
                <a:latin typeface="Consolas" panose="020B0609020204030204" pitchFamily="49" charset="0"/>
              </a:rPr>
              <a:t>size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contains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.size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   for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line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readLine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();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line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!= </a:t>
            </a:r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null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line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readLine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()) {</a:t>
            </a:r>
          </a:p>
          <a:p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     </a:t>
            </a:r>
            <a:r>
              <a:rPr lang="en-US" sz="1000" dirty="0" err="1">
                <a:solidFill>
                  <a:srgbClr val="810081"/>
                </a:solidFill>
                <a:latin typeface="Consolas" panose="020B0609020204030204" pitchFamily="49" charset="0"/>
              </a:rPr>
              <a:t>boolean</a:t>
            </a:r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6A3E3E"/>
                </a:solidFill>
                <a:latin typeface="Consolas" panose="020B0609020204030204" pitchFamily="49" charset="0"/>
              </a:rPr>
              <a:t>matches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true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     for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 err="1">
                <a:solidFill>
                  <a:srgbClr val="810081"/>
                </a:solidFill>
                <a:latin typeface="Consolas" panose="020B0609020204030204" pitchFamily="49" charset="0"/>
              </a:rPr>
              <a:t>int</a:t>
            </a:r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en-US" sz="1000" dirty="0">
                <a:solidFill>
                  <a:srgbClr val="6A3E3E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= 0; </a:t>
            </a:r>
            <a:r>
              <a:rPr lang="en-US" sz="1000" dirty="0">
                <a:solidFill>
                  <a:srgbClr val="6A3E3E"/>
                </a:solidFill>
                <a:latin typeface="Consolas" panose="020B0609020204030204" pitchFamily="49" charset="0"/>
              </a:rPr>
              <a:t>matches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&amp;&amp; </a:t>
            </a:r>
            <a:r>
              <a:rPr lang="en-US" sz="1000" dirty="0" err="1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000" dirty="0">
                <a:solidFill>
                  <a:srgbClr val="6A3E3E"/>
                </a:solidFill>
                <a:latin typeface="Consolas" panose="020B0609020204030204" pitchFamily="49" charset="0"/>
              </a:rPr>
              <a:t>size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000" dirty="0" err="1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</a:p>
          <a:p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6A3E3E"/>
                </a:solidFill>
                <a:latin typeface="Consolas" panose="020B0609020204030204" pitchFamily="49" charset="0"/>
              </a:rPr>
              <a:t>        matches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}</a:t>
            </a:r>
          </a:p>
          <a:p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     if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>
                <a:solidFill>
                  <a:srgbClr val="6A3E3E"/>
                </a:solidFill>
                <a:latin typeface="Consolas" panose="020B0609020204030204" pitchFamily="49" charset="0"/>
              </a:rPr>
              <a:t>matches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^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isNegated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()) {</a:t>
            </a:r>
          </a:p>
          <a:p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       break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}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   if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line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!= </a:t>
            </a:r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null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     return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read();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</a:p>
          <a:p>
            <a:r>
              <a:rPr lang="en-US" sz="1000" dirty="0">
                <a:solidFill>
                  <a:srgbClr val="810081"/>
                </a:solidFill>
                <a:latin typeface="Consolas" panose="020B0609020204030204" pitchFamily="49" charset="0"/>
              </a:rPr>
              <a:t>  return </a:t>
            </a:r>
            <a:r>
              <a:rPr lang="en-US" sz="1000" dirty="0" err="1">
                <a:solidFill>
                  <a:srgbClr val="6A3E3E"/>
                </a:solidFill>
                <a:latin typeface="Consolas" panose="020B0609020204030204" pitchFamily="49" charset="0"/>
              </a:rPr>
              <a:t>ch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40BD-3997-BB4A-9AE7-14AF3A7E89A9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9677" y="4474395"/>
            <a:ext cx="3799490" cy="246221"/>
          </a:xfrm>
          <a:prstGeom prst="rect">
            <a:avLst/>
          </a:prstGeom>
          <a:solidFill>
            <a:srgbClr val="FFD5D5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String </a:t>
            </a:r>
            <a:r>
              <a:rPr lang="en-US" sz="1000" dirty="0" err="1">
                <a:solidFill>
                  <a:srgbClr val="6A3E3E"/>
                </a:solidFill>
                <a:latin typeface="Consolas" panose="020B0609020204030204" pitchFamily="49" charset="0"/>
              </a:rPr>
              <a:t>containsStr</a:t>
            </a:r>
            <a:r>
              <a:rPr lang="en-US" sz="1000" dirty="0">
                <a:solidFill>
                  <a:srgbClr val="6A3E3E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= (String)</a:t>
            </a:r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contains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.elementAt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 err="1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1330361" y="4906245"/>
            <a:ext cx="2230098" cy="246221"/>
          </a:xfrm>
          <a:prstGeom prst="rect">
            <a:avLst/>
          </a:prstGeom>
          <a:solidFill>
            <a:srgbClr val="FFFFC8"/>
          </a:solidFill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line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.indexOf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 err="1">
                <a:solidFill>
                  <a:srgbClr val="6A3E3E"/>
                </a:solidFill>
                <a:latin typeface="Consolas" panose="020B0609020204030204" pitchFamily="49" charset="0"/>
              </a:rPr>
              <a:t>containsStr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)&gt;=0;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94807" y="4352247"/>
            <a:ext cx="3799490" cy="553998"/>
          </a:xfrm>
          <a:prstGeom prst="rect">
            <a:avLst/>
          </a:prstGeom>
          <a:solidFill>
            <a:srgbClr val="FFD5D5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RegularExpression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6A3E3E"/>
                </a:solidFill>
                <a:latin typeface="Consolas" panose="020B0609020204030204" pitchFamily="49" charset="0"/>
              </a:rPr>
              <a:t>regexp</a:t>
            </a:r>
            <a:r>
              <a:rPr lang="en-US" sz="1000" dirty="0">
                <a:solidFill>
                  <a:srgbClr val="6A3E3E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(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RegularExpression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regexps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.elementAt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 err="1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nl-NL" sz="1000" dirty="0">
                <a:solidFill>
                  <a:srgbClr val="000000"/>
                </a:solidFill>
                <a:latin typeface="Consolas" panose="020B0609020204030204" pitchFamily="49" charset="0"/>
              </a:rPr>
              <a:t>Regexp </a:t>
            </a:r>
            <a:r>
              <a:rPr lang="nl-NL" sz="1000" dirty="0">
                <a:solidFill>
                  <a:srgbClr val="6A3E3E"/>
                </a:solidFill>
                <a:latin typeface="Consolas" panose="020B0609020204030204" pitchFamily="49" charset="0"/>
              </a:rPr>
              <a:t>re </a:t>
            </a:r>
            <a:r>
              <a:rPr lang="nl-NL" sz="10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nl-NL" sz="1000" dirty="0">
                <a:solidFill>
                  <a:srgbClr val="6A3E3E"/>
                </a:solidFill>
                <a:latin typeface="Consolas" panose="020B0609020204030204" pitchFamily="49" charset="0"/>
              </a:rPr>
              <a:t>regexp</a:t>
            </a:r>
            <a:r>
              <a:rPr lang="nl-NL" sz="1000" dirty="0">
                <a:solidFill>
                  <a:srgbClr val="000000"/>
                </a:solidFill>
                <a:latin typeface="Consolas" panose="020B0609020204030204" pitchFamily="49" charset="0"/>
              </a:rPr>
              <a:t>.getRegexp(getProject());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5865491" y="4906245"/>
            <a:ext cx="1383712" cy="246221"/>
          </a:xfrm>
          <a:prstGeom prst="rect">
            <a:avLst/>
          </a:prstGeom>
          <a:solidFill>
            <a:srgbClr val="FFFFC8"/>
          </a:solidFill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 err="1">
                <a:solidFill>
                  <a:srgbClr val="6A3E3E"/>
                </a:solidFill>
                <a:latin typeface="Consolas" panose="020B0609020204030204" pitchFamily="49" charset="0"/>
              </a:rPr>
              <a:t>re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.matches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line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9" name="Title Placeholder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4800" b="1" dirty="0">
                <a:latin typeface="Candara" panose="020E0502030303020204" pitchFamily="34" charset="0"/>
              </a:rPr>
              <a:t>Input</a:t>
            </a:r>
            <a:r>
              <a:rPr lang="en-US" sz="2000" b="1" dirty="0">
                <a:latin typeface="Candara" panose="020E0502030303020204" pitchFamily="34" charset="0"/>
              </a:rPr>
              <a:t>  </a:t>
            </a:r>
            <a:r>
              <a:rPr lang="en-CA" sz="2000" dirty="0">
                <a:solidFill>
                  <a:prstClr val="black"/>
                </a:solidFill>
                <a:latin typeface="Candara" panose="020E0502030303020204" pitchFamily="34" charset="0"/>
                <a:ea typeface="+mn-ea"/>
                <a:cs typeface="+mn-cs"/>
              </a:rPr>
              <a:t>[Tsantalis et al., TSE 2015]</a:t>
            </a:r>
            <a:endParaRPr lang="en-CA" sz="1800" b="1" dirty="0">
              <a:solidFill>
                <a:prstClr val="black"/>
              </a:solidFill>
              <a:latin typeface="Candara" panose="020E05020303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9360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Candara" panose="020E0502030303020204" pitchFamily="34" charset="0"/>
              </a:rPr>
              <a:t>    Unification principle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40BD-3997-BB4A-9AE7-14AF3A7E89A9}" type="slidenum">
              <a:rPr lang="en-US" smtClean="0"/>
              <a:t>9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078" y="591135"/>
            <a:ext cx="814551" cy="814551"/>
          </a:xfrm>
          <a:prstGeom prst="rect">
            <a:avLst/>
          </a:prstGeom>
        </p:spPr>
      </p:pic>
      <p:sp>
        <p:nvSpPr>
          <p:cNvPr id="20" name="Content Placeholder 4"/>
          <p:cNvSpPr txBox="1">
            <a:spLocks/>
          </p:cNvSpPr>
          <p:nvPr/>
        </p:nvSpPr>
        <p:spPr>
          <a:xfrm>
            <a:off x="628649" y="1690689"/>
            <a:ext cx="8330995" cy="44862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dirty="0">
                <a:latin typeface="Candara" panose="020E0502030303020204" pitchFamily="34" charset="0"/>
              </a:rPr>
              <a:t>Two code fragments can be </a:t>
            </a:r>
            <a:r>
              <a:rPr lang="en-CA" b="1" dirty="0">
                <a:latin typeface="Candara" panose="020E0502030303020204" pitchFamily="34" charset="0"/>
              </a:rPr>
              <a:t>abstracted</a:t>
            </a:r>
            <a:r>
              <a:rPr lang="en-CA" dirty="0">
                <a:latin typeface="Candara" panose="020E0502030303020204" pitchFamily="34" charset="0"/>
              </a:rPr>
              <a:t> into a </a:t>
            </a:r>
            <a:r>
              <a:rPr lang="en-CA" b="1" dirty="0">
                <a:latin typeface="Candara" panose="020E0502030303020204" pitchFamily="34" charset="0"/>
              </a:rPr>
              <a:t>common</a:t>
            </a:r>
            <a:r>
              <a:rPr lang="en-CA" dirty="0">
                <a:latin typeface="Candara" panose="020E0502030303020204" pitchFamily="34" charset="0"/>
              </a:rPr>
              <a:t> functional interface if they: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latin typeface="Candara" panose="020E0502030303020204" pitchFamily="34" charset="0"/>
              </a:rPr>
              <a:t>Have same </a:t>
            </a:r>
            <a:r>
              <a:rPr lang="en-US" b="1" dirty="0">
                <a:latin typeface="Candara" panose="020E0502030303020204" pitchFamily="34" charset="0"/>
              </a:rPr>
              <a:t>input</a:t>
            </a:r>
            <a:r>
              <a:rPr lang="en-US" dirty="0">
                <a:latin typeface="Candara" panose="020E0502030303020204" pitchFamily="34" charset="0"/>
              </a:rPr>
              <a:t> parameter types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latin typeface="Candara" panose="020E0502030303020204" pitchFamily="34" charset="0"/>
              </a:rPr>
              <a:t>Have same </a:t>
            </a:r>
            <a:r>
              <a:rPr lang="en-US" b="1" dirty="0">
                <a:latin typeface="Candara" panose="020E0502030303020204" pitchFamily="34" charset="0"/>
              </a:rPr>
              <a:t>output</a:t>
            </a:r>
            <a:r>
              <a:rPr lang="en-US" dirty="0">
                <a:latin typeface="Candara" panose="020E0502030303020204" pitchFamily="34" charset="0"/>
              </a:rPr>
              <a:t> type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latin typeface="Candara" panose="020E0502030303020204" pitchFamily="34" charset="0"/>
              </a:rPr>
              <a:t>Throw same </a:t>
            </a:r>
            <a:r>
              <a:rPr lang="en-US" b="1" dirty="0">
                <a:latin typeface="Candara" panose="020E0502030303020204" pitchFamily="34" charset="0"/>
              </a:rPr>
              <a:t>exception</a:t>
            </a:r>
            <a:r>
              <a:rPr lang="en-US" dirty="0">
                <a:latin typeface="Candara" panose="020E0502030303020204" pitchFamily="34" charset="0"/>
              </a:rPr>
              <a:t> types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628648" y="3980793"/>
            <a:ext cx="8330995" cy="21961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3200" b="1" dirty="0">
                <a:latin typeface="Candara" panose="020E0502030303020204" pitchFamily="34" charset="0"/>
              </a:rPr>
              <a:t>Unification Strategy</a:t>
            </a:r>
          </a:p>
          <a:p>
            <a:pPr marL="0" indent="0">
              <a:buNone/>
            </a:pPr>
            <a:r>
              <a:rPr lang="en-CA" dirty="0">
                <a:latin typeface="Candara" panose="020E0502030303020204" pitchFamily="34" charset="0"/>
              </a:rPr>
              <a:t>Starting from two differences, we perform: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>
                <a:latin typeface="Candara" panose="020E0502030303020204" pitchFamily="34" charset="0"/>
              </a:rPr>
              <a:t>Backward</a:t>
            </a:r>
            <a:r>
              <a:rPr lang="en-US" dirty="0">
                <a:latin typeface="Candara" panose="020E0502030303020204" pitchFamily="34" charset="0"/>
              </a:rPr>
              <a:t> expansion, until input is the same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>
                <a:latin typeface="Candara" panose="020E0502030303020204" pitchFamily="34" charset="0"/>
              </a:rPr>
              <a:t>Forward</a:t>
            </a:r>
            <a:r>
              <a:rPr lang="en-US" dirty="0">
                <a:latin typeface="Candara" panose="020E0502030303020204" pitchFamily="34" charset="0"/>
              </a:rPr>
              <a:t> expansion, until output is the same</a:t>
            </a:r>
          </a:p>
        </p:txBody>
      </p:sp>
    </p:spTree>
    <p:extLst>
      <p:ext uri="{BB962C8B-B14F-4D97-AF65-F5344CB8AC3E}">
        <p14:creationId xmlns:p14="http://schemas.microsoft.com/office/powerpoint/2010/main" val="213302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1975</TotalTime>
  <Words>2329</Words>
  <Application>Microsoft Office PowerPoint</Application>
  <PresentationFormat>On-screen Show (4:3)</PresentationFormat>
  <Paragraphs>459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Candara</vt:lpstr>
      <vt:lpstr>Consolas</vt:lpstr>
      <vt:lpstr>Consolas-Italic</vt:lpstr>
      <vt:lpstr>Office Theme</vt:lpstr>
      <vt:lpstr>Clone Refactoring with Lambda Expressions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Nikolaos Tsantalis</dc:creator>
  <cp:lastModifiedBy>tsantalis</cp:lastModifiedBy>
  <cp:revision>299</cp:revision>
  <dcterms:created xsi:type="dcterms:W3CDTF">2017-01-26T14:47:30Z</dcterms:created>
  <dcterms:modified xsi:type="dcterms:W3CDTF">2017-05-29T01:20:27Z</dcterms:modified>
</cp:coreProperties>
</file>