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60" r:id="rId3"/>
    <p:sldId id="266" r:id="rId4"/>
    <p:sldId id="267" r:id="rId5"/>
    <p:sldId id="265" r:id="rId6"/>
    <p:sldId id="257" r:id="rId7"/>
    <p:sldId id="258" r:id="rId8"/>
    <p:sldId id="259" r:id="rId9"/>
    <p:sldId id="261" r:id="rId10"/>
    <p:sldId id="262" r:id="rId11"/>
    <p:sldId id="264" r:id="rId12"/>
    <p:sldId id="263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324" autoAdjust="0"/>
  </p:normalViewPr>
  <p:slideViewPr>
    <p:cSldViewPr>
      <p:cViewPr>
        <p:scale>
          <a:sx n="110" d="100"/>
          <a:sy n="110" d="100"/>
        </p:scale>
        <p:origin x="-10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FDCED-8A2A-4886-85FD-C7BAE5566292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67008-72A1-416D-9074-A95DE13B3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78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examined several clones and found cases that cannot be handled by the existing clone refactoring tools.</a:t>
            </a:r>
          </a:p>
          <a:p>
            <a:r>
              <a:rPr lang="en-US" dirty="0" smtClean="0"/>
              <a:t>We</a:t>
            </a:r>
            <a:r>
              <a:rPr lang="en-US" baseline="0" dirty="0" smtClean="0"/>
              <a:t> present these cases as possible research directions on the refactoring of software clones.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67008-72A1-416D-9074-A95DE13B3F2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50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we can see two clones (in </a:t>
            </a:r>
            <a:r>
              <a:rPr lang="en-US" dirty="0" err="1" smtClean="0"/>
              <a:t>JFreeChart</a:t>
            </a:r>
            <a:r>
              <a:rPr lang="en-US" dirty="0" smtClean="0"/>
              <a:t>) as matched by current clone detection techniques.</a:t>
            </a:r>
          </a:p>
          <a:p>
            <a:r>
              <a:rPr lang="en-US" dirty="0" smtClean="0"/>
              <a:t>As we can observe, there are</a:t>
            </a:r>
            <a:r>
              <a:rPr lang="en-US" baseline="0" dirty="0" smtClean="0"/>
              <a:t> several differences between the matched statement, which make more difficult the refactoring of the clones.</a:t>
            </a:r>
          </a:p>
          <a:p>
            <a:r>
              <a:rPr lang="en-US" baseline="0" dirty="0" smtClean="0"/>
              <a:t>For each difference a parameter has to be added in the extracted method, and in some cases there are differences that cannot be parameterized.</a:t>
            </a:r>
          </a:p>
          <a:p>
            <a:r>
              <a:rPr lang="en-US" baseline="0" dirty="0" smtClean="0"/>
              <a:t>So, this matching solution is not acceptable for refactoring purposes.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67008-72A1-416D-9074-A95DE13B3F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749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we have a closer look to the clones, we will notice that the bodies of the if statements are symmetrically</a:t>
            </a:r>
            <a:r>
              <a:rPr lang="en-US" baseline="0" dirty="0" smtClean="0"/>
              <a:t> exactly the same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67008-72A1-416D-9074-A95DE13B3F2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009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a result, we can find</a:t>
            </a:r>
            <a:r>
              <a:rPr lang="en-US" baseline="0" dirty="0" smtClean="0"/>
              <a:t> a better matching for the clones by parameterizing the differences in the conditional expressions of the “if” statements.</a:t>
            </a:r>
          </a:p>
          <a:p>
            <a:r>
              <a:rPr lang="en-US" baseline="0" dirty="0" smtClean="0"/>
              <a:t>This solution is easier to refactor, since a smaller number of differences has to be parameterized.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67008-72A1-416D-9074-A95DE13B3F2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97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directly affects the number of parameters that have to be introduced in the extracted method containing</a:t>
            </a:r>
          </a:p>
          <a:p>
            <a:r>
              <a:rPr lang="en-C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common functionality, as well as the feasibility of the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refactoring transformation.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67008-72A1-416D-9074-A95DE13B3F2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099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EDE95-1D8D-48AD-AC2B-D20C1C7B5DD9}" type="datetime1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International Workshop on Software Clones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073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61CA-DFF1-4994-B5E6-007D1194660E}" type="datetime1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International Workshop on Software Clones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7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A2FE3-49BD-449F-AB36-E6E2C66E21C5}" type="datetime1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International Workshop on Software Clones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04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3432-0CD0-42F8-81FC-0141E17CA89A}" type="datetime1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International Workshop on Software Clones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2297-4250-4770-B7ED-4C9E3A94284C}" type="datetime1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International Workshop on Software Clones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66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7B2B-0A5C-4260-8907-AA0FBFEFECDA}" type="datetime1">
              <a:rPr lang="en-US" smtClean="0"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International Workshop on Software Clones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36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E8A8-19CA-4E69-B503-38DEF674017B}" type="datetime1">
              <a:rPr lang="en-US" smtClean="0"/>
              <a:t>5/5/2013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International Workshop on Software Clones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37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2842-7648-4947-9F49-59BED2004590}" type="datetime1">
              <a:rPr lang="en-US" smtClean="0"/>
              <a:t>5/5/2013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International Workshop on Software Clones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97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948A-3057-4451-9DB8-F31C77E1DBA1}" type="datetime1">
              <a:rPr lang="en-US" smtClean="0"/>
              <a:t>5/5/2013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International Workshop on Software Clones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25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2492-6885-4138-8BA0-E9210E3F8B5B}" type="datetime1">
              <a:rPr lang="en-US" smtClean="0"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International Workshop on Software Clones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84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DE65-0C39-4432-854A-3115A9A1A4F2}" type="datetime1">
              <a:rPr lang="en-US" smtClean="0"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International Workshop on Software Clones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30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36F69-528D-4DEC-B580-65D16E99B0D5}" type="datetime1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0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7th International Workshop on Software Clones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A53AC-A8E4-470E-831B-490D66A13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62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Refactoring </a:t>
            </a:r>
            <a:r>
              <a:rPr lang="en-CA" dirty="0" smtClean="0"/>
              <a:t>Clones:</a:t>
            </a:r>
            <a:br>
              <a:rPr lang="en-CA" dirty="0" smtClean="0"/>
            </a:br>
            <a:r>
              <a:rPr lang="en-CA" dirty="0" smtClean="0"/>
              <a:t>A </a:t>
            </a:r>
            <a:r>
              <a:rPr lang="en-CA" dirty="0"/>
              <a:t>New Perspective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3886200"/>
            <a:ext cx="8991600" cy="1752600"/>
          </a:xfrm>
        </p:spPr>
        <p:txBody>
          <a:bodyPr/>
          <a:lstStyle/>
          <a:p>
            <a:r>
              <a:rPr lang="en-US" dirty="0" err="1"/>
              <a:t>Nikolaos</a:t>
            </a:r>
            <a:r>
              <a:rPr lang="en-US" dirty="0"/>
              <a:t> </a:t>
            </a:r>
            <a:r>
              <a:rPr lang="en-US" dirty="0" err="1" smtClean="0"/>
              <a:t>Tsantalis</a:t>
            </a:r>
            <a:r>
              <a:rPr lang="en-US" dirty="0" smtClean="0"/>
              <a:t> and </a:t>
            </a:r>
            <a:r>
              <a:rPr lang="en-US" dirty="0" err="1"/>
              <a:t>Giri</a:t>
            </a:r>
            <a:r>
              <a:rPr lang="en-US" dirty="0"/>
              <a:t> </a:t>
            </a:r>
            <a:r>
              <a:rPr lang="en-US" dirty="0" err="1"/>
              <a:t>Panamoottil</a:t>
            </a:r>
            <a:r>
              <a:rPr lang="en-US" dirty="0"/>
              <a:t> </a:t>
            </a:r>
            <a:r>
              <a:rPr lang="en-US" dirty="0" smtClean="0"/>
              <a:t>Krishnan</a:t>
            </a:r>
          </a:p>
          <a:p>
            <a:r>
              <a:rPr lang="en-US" dirty="0"/>
              <a:t>Computer Science &amp; Software </a:t>
            </a:r>
            <a:r>
              <a:rPr lang="en-US" dirty="0" smtClean="0"/>
              <a:t>Engineering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667" y="5090134"/>
            <a:ext cx="2194666" cy="54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191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#3</a:t>
            </a:r>
            <a:r>
              <a:rPr lang="en-CA" dirty="0" smtClean="0"/>
              <a:t> Refactoring </a:t>
            </a:r>
            <a:r>
              <a:rPr lang="en-CA" dirty="0" smtClean="0"/>
              <a:t>sub-clones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International Workshop on Software Clones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6200" y="2252008"/>
            <a:ext cx="4296369" cy="209288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3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3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jmin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= 0.0;</a:t>
            </a:r>
          </a:p>
          <a:p>
            <a:r>
              <a:rPr lang="en-US" sz="1300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jmax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= 0.0;</a:t>
            </a:r>
          </a:p>
          <a:p>
            <a:r>
              <a:rPr lang="en-US" sz="1300" b="1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RectangleEdge.</a:t>
            </a:r>
            <a:r>
              <a:rPr lang="en-US" sz="1300" i="1" dirty="0" err="1">
                <a:solidFill>
                  <a:srgbClr val="000000"/>
                </a:solidFill>
                <a:latin typeface="Consolas"/>
              </a:rPr>
              <a:t>isTopOrBottom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(edge)) {</a:t>
            </a:r>
          </a:p>
          <a:p>
            <a:r>
              <a:rPr lang="en-US" sz="13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jmin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dataArea.getMinX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3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jmax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dataArea.getMaxX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3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r>
              <a:rPr lang="en-US" sz="1300" b="1" dirty="0">
                <a:solidFill>
                  <a:srgbClr val="7F0055"/>
                </a:solidFill>
                <a:latin typeface="Consolas"/>
              </a:rPr>
              <a:t>else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300" b="1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RectangleEdge.</a:t>
            </a:r>
            <a:r>
              <a:rPr lang="en-US" sz="1300" i="1" dirty="0" err="1">
                <a:solidFill>
                  <a:srgbClr val="000000"/>
                </a:solidFill>
                <a:latin typeface="Consolas"/>
              </a:rPr>
              <a:t>isLeftOrRight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(edge)) {</a:t>
            </a:r>
          </a:p>
          <a:p>
            <a:r>
              <a:rPr lang="en-US" sz="13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jmin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dataArea.getMaxY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3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jmax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dataArea.getMinY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300" dirty="0">
                <a:solidFill>
                  <a:srgbClr val="000000"/>
                </a:solidFill>
                <a:latin typeface="Consolas"/>
              </a:rPr>
              <a:t>}</a:t>
            </a:r>
            <a:endParaRPr lang="en-US" sz="1300" dirty="0"/>
          </a:p>
        </p:txBody>
      </p:sp>
      <p:sp>
        <p:nvSpPr>
          <p:cNvPr id="6" name="TextBox 5"/>
          <p:cNvSpPr txBox="1"/>
          <p:nvPr/>
        </p:nvSpPr>
        <p:spPr>
          <a:xfrm>
            <a:off x="4771431" y="2252008"/>
            <a:ext cx="4296369" cy="209288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3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3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jmin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= 0.0;</a:t>
            </a:r>
          </a:p>
          <a:p>
            <a:r>
              <a:rPr lang="en-US" sz="1300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jmax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= 0.0;</a:t>
            </a:r>
          </a:p>
          <a:p>
            <a:r>
              <a:rPr lang="en-US" sz="1300" b="1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RectangleEdge.</a:t>
            </a:r>
            <a:r>
              <a:rPr lang="en-US" sz="1300" i="1" dirty="0" err="1">
                <a:solidFill>
                  <a:srgbClr val="000000"/>
                </a:solidFill>
                <a:latin typeface="Consolas"/>
              </a:rPr>
              <a:t>isTopOrBottom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(edge)) {</a:t>
            </a:r>
          </a:p>
          <a:p>
            <a:r>
              <a:rPr lang="en-US" sz="13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jmin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dataArea.getMinX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3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jmax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dataArea.getMaxX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3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r>
              <a:rPr lang="en-US" sz="1300" b="1" dirty="0">
                <a:solidFill>
                  <a:srgbClr val="7F0055"/>
                </a:solidFill>
                <a:latin typeface="Consolas"/>
              </a:rPr>
              <a:t>else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300" b="1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RectangleEdge.</a:t>
            </a:r>
            <a:r>
              <a:rPr lang="en-US" sz="1300" i="1" dirty="0" err="1">
                <a:solidFill>
                  <a:srgbClr val="000000"/>
                </a:solidFill>
                <a:latin typeface="Consolas"/>
              </a:rPr>
              <a:t>isLeftOrRight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(edge)) {</a:t>
            </a:r>
          </a:p>
          <a:p>
            <a:r>
              <a:rPr lang="en-US" sz="13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jmax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dataArea.getMinY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3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jmin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dataArea.getMaxY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300" dirty="0">
                <a:solidFill>
                  <a:srgbClr val="000000"/>
                </a:solidFill>
                <a:latin typeface="Consolas"/>
              </a:rPr>
              <a:t>}</a:t>
            </a:r>
            <a:endParaRPr lang="en-US" sz="1300" dirty="0"/>
          </a:p>
        </p:txBody>
      </p:sp>
      <p:sp>
        <p:nvSpPr>
          <p:cNvPr id="7" name="TextBox 6"/>
          <p:cNvSpPr txBox="1"/>
          <p:nvPr/>
        </p:nvSpPr>
        <p:spPr>
          <a:xfrm>
            <a:off x="1700813" y="1840468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Clone #1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381187" y="1833979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Clone #2</a:t>
            </a:r>
            <a:endParaRPr lang="en-US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0" y="1600200"/>
            <a:ext cx="0" cy="3276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00944" y="3733800"/>
            <a:ext cx="413456" cy="152400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00944" y="3886200"/>
            <a:ext cx="413456" cy="205192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181600" y="3733800"/>
            <a:ext cx="413456" cy="152400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81600" y="3886200"/>
            <a:ext cx="413456" cy="205192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81200" y="3733800"/>
            <a:ext cx="838200" cy="147693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81200" y="3886200"/>
            <a:ext cx="838200" cy="205192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667500" y="3725119"/>
            <a:ext cx="838200" cy="147693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667500" y="3877519"/>
            <a:ext cx="838200" cy="205192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63257" y="4743271"/>
            <a:ext cx="86174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If a clone computes more than one variable,</a:t>
            </a:r>
          </a:p>
          <a:p>
            <a:r>
              <a:rPr lang="en-CA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en-C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 cannot be extracted into a single method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20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#3</a:t>
            </a:r>
            <a:r>
              <a:rPr lang="en-CA" dirty="0" smtClean="0"/>
              <a:t> Refactoring </a:t>
            </a:r>
            <a:r>
              <a:rPr lang="en-CA" dirty="0"/>
              <a:t>sub-clones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1"/>
            <a:ext cx="8382000" cy="3276600"/>
          </a:xfrm>
        </p:spPr>
        <p:txBody>
          <a:bodyPr/>
          <a:lstStyle/>
          <a:p>
            <a:r>
              <a:rPr lang="en-CA" b="1" dirty="0" smtClean="0"/>
              <a:t>Solution</a:t>
            </a:r>
            <a:r>
              <a:rPr lang="en-CA" dirty="0" smtClean="0"/>
              <a:t>: Find sub-clones that can be extracted in separate methods.</a:t>
            </a:r>
          </a:p>
          <a:p>
            <a:r>
              <a:rPr lang="en-CA" b="1" dirty="0" smtClean="0"/>
              <a:t>Sub-clones</a:t>
            </a:r>
            <a:r>
              <a:rPr lang="en-CA" dirty="0" smtClean="0"/>
              <a:t> should implement a distinct functionality:</a:t>
            </a:r>
          </a:p>
          <a:p>
            <a:pPr lvl="1"/>
            <a:r>
              <a:rPr lang="en-CA" dirty="0" smtClean="0"/>
              <a:t>Compute a single variable</a:t>
            </a:r>
          </a:p>
          <a:p>
            <a:pPr lvl="1"/>
            <a:r>
              <a:rPr lang="en-CA" dirty="0" smtClean="0"/>
              <a:t>Affect the state of an object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International Workshop on Software Clones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55626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/>
              <a:t>N. </a:t>
            </a:r>
            <a:r>
              <a:rPr lang="en-CA" sz="1600" dirty="0" err="1"/>
              <a:t>Tsantalis</a:t>
            </a:r>
            <a:r>
              <a:rPr lang="en-CA" sz="1600" dirty="0"/>
              <a:t> and A. </a:t>
            </a:r>
            <a:r>
              <a:rPr lang="en-CA" sz="1600" dirty="0" err="1"/>
              <a:t>Chatzigeorgiou</a:t>
            </a:r>
            <a:r>
              <a:rPr lang="en-CA" sz="1600" dirty="0"/>
              <a:t>, “Identiﬁcation of extract </a:t>
            </a:r>
            <a:r>
              <a:rPr lang="en-CA" sz="1600" dirty="0" smtClean="0"/>
              <a:t>method refactoring </a:t>
            </a:r>
            <a:r>
              <a:rPr lang="en-CA" sz="1600" dirty="0"/>
              <a:t>opportunities for the decomposition of methods,” J. </a:t>
            </a:r>
            <a:r>
              <a:rPr lang="en-CA" sz="1600" dirty="0" smtClean="0"/>
              <a:t>Syst. </a:t>
            </a:r>
            <a:r>
              <a:rPr lang="en-CA" sz="1600" dirty="0" err="1" smtClean="0"/>
              <a:t>Softw</a:t>
            </a:r>
            <a:r>
              <a:rPr lang="en-CA" sz="1600" dirty="0"/>
              <a:t>., vol. 84, no. 10, pp. 1757–1782, Oct. 2011.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2335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International Workshop on Software Clones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6200" y="651808"/>
            <a:ext cx="4296369" cy="209288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3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3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jmin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= 0.0;</a:t>
            </a:r>
          </a:p>
          <a:p>
            <a:r>
              <a:rPr lang="en-US" sz="1300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jmax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= 0.0;</a:t>
            </a:r>
          </a:p>
          <a:p>
            <a:r>
              <a:rPr lang="en-US" sz="1300" b="1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RectangleEdge.</a:t>
            </a:r>
            <a:r>
              <a:rPr lang="en-US" sz="1300" i="1" dirty="0" err="1">
                <a:solidFill>
                  <a:srgbClr val="000000"/>
                </a:solidFill>
                <a:latin typeface="Consolas"/>
              </a:rPr>
              <a:t>isTopOrBottom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(edge)) {</a:t>
            </a:r>
          </a:p>
          <a:p>
            <a:r>
              <a:rPr lang="en-US" sz="13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jmin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dataArea.getMinX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3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jmax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dataArea.getMaxX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3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r>
              <a:rPr lang="en-US" sz="1300" b="1" dirty="0">
                <a:solidFill>
                  <a:srgbClr val="7F0055"/>
                </a:solidFill>
                <a:latin typeface="Consolas"/>
              </a:rPr>
              <a:t>else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300" b="1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RectangleEdge.</a:t>
            </a:r>
            <a:r>
              <a:rPr lang="en-US" sz="1300" i="1" dirty="0" err="1">
                <a:solidFill>
                  <a:srgbClr val="000000"/>
                </a:solidFill>
                <a:latin typeface="Consolas"/>
              </a:rPr>
              <a:t>isLeftOrRight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(edge)) {</a:t>
            </a:r>
          </a:p>
          <a:p>
            <a:r>
              <a:rPr lang="en-US" sz="13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jmin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dataArea.getMaxY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3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jmax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dataArea.getMinY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300" dirty="0">
                <a:solidFill>
                  <a:srgbClr val="000000"/>
                </a:solidFill>
                <a:latin typeface="Consolas"/>
              </a:rPr>
              <a:t>}</a:t>
            </a:r>
            <a:endParaRPr lang="en-US" sz="1300" dirty="0"/>
          </a:p>
        </p:txBody>
      </p:sp>
      <p:sp>
        <p:nvSpPr>
          <p:cNvPr id="6" name="TextBox 5"/>
          <p:cNvSpPr txBox="1"/>
          <p:nvPr/>
        </p:nvSpPr>
        <p:spPr>
          <a:xfrm>
            <a:off x="4771431" y="651808"/>
            <a:ext cx="4296369" cy="209288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3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3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jmin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= 0.0;</a:t>
            </a:r>
          </a:p>
          <a:p>
            <a:r>
              <a:rPr lang="en-US" sz="1300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jmax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= 0.0;</a:t>
            </a:r>
          </a:p>
          <a:p>
            <a:r>
              <a:rPr lang="en-US" sz="1300" b="1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RectangleEdge.</a:t>
            </a:r>
            <a:r>
              <a:rPr lang="en-US" sz="1300" i="1" dirty="0" err="1">
                <a:solidFill>
                  <a:srgbClr val="000000"/>
                </a:solidFill>
                <a:latin typeface="Consolas"/>
              </a:rPr>
              <a:t>isTopOrBottom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(edge)) {</a:t>
            </a:r>
          </a:p>
          <a:p>
            <a:r>
              <a:rPr lang="en-US" sz="13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jmin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dataArea.getMinX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3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jmax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dataArea.getMaxX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3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r>
              <a:rPr lang="en-US" sz="1300" b="1" dirty="0">
                <a:solidFill>
                  <a:srgbClr val="7F0055"/>
                </a:solidFill>
                <a:latin typeface="Consolas"/>
              </a:rPr>
              <a:t>else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300" b="1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RectangleEdge.</a:t>
            </a:r>
            <a:r>
              <a:rPr lang="en-US" sz="1300" i="1" dirty="0" err="1">
                <a:solidFill>
                  <a:srgbClr val="000000"/>
                </a:solidFill>
                <a:latin typeface="Consolas"/>
              </a:rPr>
              <a:t>isLeftOrRight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(edge)) {</a:t>
            </a:r>
          </a:p>
          <a:p>
            <a:r>
              <a:rPr lang="en-US" sz="13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jmax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dataArea.getMinY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3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jmin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dataArea.getMaxY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300" dirty="0">
                <a:solidFill>
                  <a:srgbClr val="000000"/>
                </a:solidFill>
                <a:latin typeface="Consolas"/>
              </a:rPr>
              <a:t>}</a:t>
            </a:r>
            <a:endParaRPr lang="en-US" sz="1300" dirty="0"/>
          </a:p>
        </p:txBody>
      </p:sp>
      <p:sp>
        <p:nvSpPr>
          <p:cNvPr id="7" name="TextBox 6"/>
          <p:cNvSpPr txBox="1"/>
          <p:nvPr/>
        </p:nvSpPr>
        <p:spPr>
          <a:xfrm>
            <a:off x="1700813" y="240268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Clone #1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381187" y="233779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Clone #2</a:t>
            </a:r>
            <a:endParaRPr lang="en-US" b="1" dirty="0"/>
          </a:p>
        </p:txBody>
      </p:sp>
      <p:cxnSp>
        <p:nvCxnSpPr>
          <p:cNvPr id="9" name="Straight Connector 8"/>
          <p:cNvCxnSpPr>
            <a:stCxn id="19" idx="2"/>
          </p:cNvCxnSpPr>
          <p:nvPr/>
        </p:nvCxnSpPr>
        <p:spPr>
          <a:xfrm>
            <a:off x="4572000" y="599420"/>
            <a:ext cx="0" cy="214526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986391" y="76200"/>
            <a:ext cx="1171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b="1" dirty="0" smtClean="0"/>
              <a:t>Before</a:t>
            </a:r>
            <a:endParaRPr lang="en-US" sz="2800" b="1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0" y="2741711"/>
            <a:ext cx="9144000" cy="148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098730" y="2829580"/>
            <a:ext cx="9465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b="1" dirty="0" smtClean="0"/>
              <a:t>After</a:t>
            </a:r>
            <a:endParaRPr lang="en-US" sz="28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0" y="4191000"/>
            <a:ext cx="4533613" cy="232371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sz="1300" b="1" dirty="0" smtClean="0">
                <a:solidFill>
                  <a:srgbClr val="7F0055"/>
                </a:solidFill>
                <a:latin typeface="Consolas"/>
              </a:rPr>
              <a:t>private void</a:t>
            </a:r>
            <a:r>
              <a:rPr lang="en-CA" sz="1300" dirty="0" smtClean="0">
                <a:solidFill>
                  <a:srgbClr val="7F0055"/>
                </a:solidFill>
                <a:latin typeface="Consolas"/>
              </a:rPr>
              <a:t> </a:t>
            </a:r>
            <a:r>
              <a:rPr lang="en-US" sz="1300" b="1" dirty="0" err="1" smtClean="0">
                <a:solidFill>
                  <a:srgbClr val="000000"/>
                </a:solidFill>
                <a:latin typeface="Consolas"/>
              </a:rPr>
              <a:t>jmin</a:t>
            </a:r>
            <a:r>
              <a:rPr lang="en-US" sz="1300" dirty="0" smtClean="0">
                <a:solidFill>
                  <a:srgbClr val="000000"/>
                </a:solidFill>
                <a:latin typeface="Consolas"/>
              </a:rPr>
              <a:t>(Rectangle2D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dataArea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,</a:t>
            </a:r>
          </a:p>
          <a:p>
            <a:r>
              <a:rPr lang="en-US" sz="13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300" dirty="0" smtClean="0">
                <a:solidFill>
                  <a:srgbClr val="000000"/>
                </a:solidFill>
                <a:latin typeface="Consolas"/>
              </a:rPr>
              <a:t>               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</a:rPr>
              <a:t>RectangleEdge</a:t>
            </a:r>
            <a:r>
              <a:rPr lang="en-US" sz="13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edge</a:t>
            </a:r>
            <a:r>
              <a:rPr lang="en-US" sz="1300" dirty="0" smtClean="0">
                <a:solidFill>
                  <a:srgbClr val="000000"/>
                </a:solidFill>
                <a:latin typeface="Consolas"/>
              </a:rPr>
              <a:t>) {</a:t>
            </a:r>
            <a:endParaRPr lang="en-US" sz="1300" dirty="0" smtClean="0">
              <a:solidFill>
                <a:srgbClr val="7F0055"/>
              </a:solidFill>
              <a:latin typeface="Consolas"/>
            </a:endParaRPr>
          </a:p>
          <a:p>
            <a:r>
              <a:rPr lang="en-US" sz="1300" b="1" dirty="0" smtClean="0">
                <a:solidFill>
                  <a:srgbClr val="7F0055"/>
                </a:solidFill>
                <a:latin typeface="Consolas"/>
              </a:rPr>
              <a:t>  double</a:t>
            </a:r>
            <a:r>
              <a:rPr lang="en-US" sz="13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jmin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= 0.0;</a:t>
            </a:r>
          </a:p>
          <a:p>
            <a:r>
              <a:rPr lang="en-US" sz="1300" b="1" dirty="0" smtClean="0">
                <a:solidFill>
                  <a:srgbClr val="7F0055"/>
                </a:solidFill>
                <a:latin typeface="Consolas"/>
              </a:rPr>
              <a:t>  if</a:t>
            </a:r>
            <a:r>
              <a:rPr lang="en-US" sz="13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RectangleEdge.</a:t>
            </a:r>
            <a:r>
              <a:rPr lang="en-US" sz="1300" i="1" dirty="0" err="1">
                <a:solidFill>
                  <a:srgbClr val="000000"/>
                </a:solidFill>
                <a:latin typeface="Consolas"/>
              </a:rPr>
              <a:t>isTopOrBottom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(edge)) {</a:t>
            </a:r>
          </a:p>
          <a:p>
            <a:r>
              <a:rPr lang="en-US" sz="13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</a:rPr>
              <a:t>jmin</a:t>
            </a:r>
            <a:r>
              <a:rPr lang="en-US" sz="13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dataArea.getMinX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sz="1300" dirty="0">
              <a:solidFill>
                <a:srgbClr val="000000"/>
              </a:solidFill>
              <a:latin typeface="Consolas"/>
            </a:endParaRPr>
          </a:p>
          <a:p>
            <a:r>
              <a:rPr lang="en-US" sz="1300" b="1" dirty="0" smtClean="0">
                <a:solidFill>
                  <a:srgbClr val="7F0055"/>
                </a:solidFill>
                <a:latin typeface="Consolas"/>
              </a:rPr>
              <a:t>  else</a:t>
            </a:r>
            <a:r>
              <a:rPr lang="en-US" sz="13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300" b="1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RectangleEdge.</a:t>
            </a:r>
            <a:r>
              <a:rPr lang="en-US" sz="1300" i="1" dirty="0" err="1">
                <a:solidFill>
                  <a:srgbClr val="000000"/>
                </a:solidFill>
                <a:latin typeface="Consolas"/>
              </a:rPr>
              <a:t>isLeftOrRight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(edge)) {</a:t>
            </a:r>
          </a:p>
          <a:p>
            <a:r>
              <a:rPr lang="en-US" sz="13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jmin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dataArea.getMaxY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Consolas"/>
              </a:rPr>
              <a:t>  }</a:t>
            </a:r>
          </a:p>
          <a:p>
            <a:r>
              <a:rPr lang="en-US" sz="1300" b="1" dirty="0" smtClean="0">
                <a:solidFill>
                  <a:srgbClr val="7F0055"/>
                </a:solidFill>
                <a:latin typeface="Consolas"/>
              </a:rPr>
              <a:t>  return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</a:rPr>
              <a:t>jmin</a:t>
            </a:r>
            <a:r>
              <a:rPr lang="en-US" sz="13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CA" sz="1300" dirty="0">
                <a:solidFill>
                  <a:srgbClr val="000000"/>
                </a:solidFill>
                <a:latin typeface="Consolas"/>
              </a:rPr>
              <a:t>}</a:t>
            </a:r>
            <a:endParaRPr lang="en-US" sz="1300" dirty="0"/>
          </a:p>
        </p:txBody>
      </p:sp>
      <p:sp>
        <p:nvSpPr>
          <p:cNvPr id="30" name="TextBox 29"/>
          <p:cNvSpPr txBox="1"/>
          <p:nvPr/>
        </p:nvSpPr>
        <p:spPr>
          <a:xfrm>
            <a:off x="4664889" y="4191000"/>
            <a:ext cx="4479111" cy="229293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sz="1300" b="1" dirty="0">
                <a:solidFill>
                  <a:srgbClr val="7F0055"/>
                </a:solidFill>
                <a:latin typeface="Consolas"/>
              </a:rPr>
              <a:t>private void</a:t>
            </a:r>
            <a:r>
              <a:rPr lang="en-CA" sz="1300" dirty="0">
                <a:solidFill>
                  <a:srgbClr val="7F0055"/>
                </a:solidFill>
                <a:latin typeface="Consolas"/>
              </a:rPr>
              <a:t> </a:t>
            </a:r>
            <a:r>
              <a:rPr lang="en-US" sz="1300" b="1" dirty="0" err="1" smtClean="0">
                <a:solidFill>
                  <a:srgbClr val="000000"/>
                </a:solidFill>
                <a:latin typeface="Consolas"/>
              </a:rPr>
              <a:t>jmax</a:t>
            </a:r>
            <a:r>
              <a:rPr lang="en-US" sz="13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Rectangle2D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dataArea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,</a:t>
            </a:r>
          </a:p>
          <a:p>
            <a:r>
              <a:rPr lang="en-US" sz="1300" dirty="0">
                <a:solidFill>
                  <a:srgbClr val="000000"/>
                </a:solidFill>
                <a:latin typeface="Consolas"/>
              </a:rPr>
              <a:t>                 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RectangleEdge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edge</a:t>
            </a:r>
            <a:r>
              <a:rPr lang="en-US" sz="1300" dirty="0" smtClean="0">
                <a:solidFill>
                  <a:srgbClr val="000000"/>
                </a:solidFill>
                <a:latin typeface="Consolas"/>
              </a:rPr>
              <a:t>) 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{</a:t>
            </a:r>
            <a:endParaRPr lang="en-US" sz="1300" dirty="0">
              <a:solidFill>
                <a:srgbClr val="7F0055"/>
              </a:solidFill>
              <a:latin typeface="Consolas"/>
            </a:endParaRPr>
          </a:p>
          <a:p>
            <a:r>
              <a:rPr lang="en-US" sz="1300" b="1" dirty="0" smtClean="0">
                <a:solidFill>
                  <a:srgbClr val="7F0055"/>
                </a:solidFill>
                <a:latin typeface="Consolas"/>
              </a:rPr>
              <a:t>  double</a:t>
            </a:r>
            <a:r>
              <a:rPr lang="en-US" sz="13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jmax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= 0.0;</a:t>
            </a:r>
          </a:p>
          <a:p>
            <a:r>
              <a:rPr lang="en-US" sz="1300" b="1" dirty="0" smtClean="0">
                <a:solidFill>
                  <a:srgbClr val="7F0055"/>
                </a:solidFill>
                <a:latin typeface="Consolas"/>
              </a:rPr>
              <a:t>  if</a:t>
            </a:r>
            <a:r>
              <a:rPr lang="en-US" sz="13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RectangleEdge.</a:t>
            </a:r>
            <a:r>
              <a:rPr lang="en-US" sz="1300" i="1" dirty="0" err="1">
                <a:solidFill>
                  <a:srgbClr val="000000"/>
                </a:solidFill>
                <a:latin typeface="Consolas"/>
              </a:rPr>
              <a:t>isTopOrBottom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(edge)) {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</a:rPr>
              <a:t>jmax</a:t>
            </a:r>
            <a:r>
              <a:rPr lang="en-US" sz="13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dataArea.getMaxX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sz="1300" dirty="0">
              <a:solidFill>
                <a:srgbClr val="000000"/>
              </a:solidFill>
              <a:latin typeface="Consolas"/>
            </a:endParaRPr>
          </a:p>
          <a:p>
            <a:r>
              <a:rPr lang="en-US" sz="1300" b="1" dirty="0" smtClean="0">
                <a:solidFill>
                  <a:srgbClr val="7F0055"/>
                </a:solidFill>
                <a:latin typeface="Consolas"/>
              </a:rPr>
              <a:t>  else</a:t>
            </a:r>
            <a:r>
              <a:rPr lang="en-US" sz="13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300" b="1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RectangleEdge.</a:t>
            </a:r>
            <a:r>
              <a:rPr lang="en-US" sz="1300" i="1" dirty="0" err="1">
                <a:solidFill>
                  <a:srgbClr val="000000"/>
                </a:solidFill>
                <a:latin typeface="Consolas"/>
              </a:rPr>
              <a:t>isLeftOrRight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(edge)) {</a:t>
            </a:r>
          </a:p>
          <a:p>
            <a:r>
              <a:rPr lang="en-US" sz="13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jmax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dataArea.getMinY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Consolas"/>
              </a:rPr>
              <a:t>  }</a:t>
            </a:r>
          </a:p>
          <a:p>
            <a:r>
              <a:rPr lang="en-CA" sz="13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CA" sz="13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300" b="1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</a:rPr>
              <a:t>jmax</a:t>
            </a:r>
            <a:r>
              <a:rPr lang="en-US" sz="13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CA" sz="1300" dirty="0">
                <a:solidFill>
                  <a:srgbClr val="000000"/>
                </a:solidFill>
                <a:latin typeface="Consolas"/>
              </a:rPr>
              <a:t>}</a:t>
            </a:r>
            <a:endParaRPr lang="en-US" sz="1300" dirty="0"/>
          </a:p>
        </p:txBody>
      </p:sp>
      <p:sp>
        <p:nvSpPr>
          <p:cNvPr id="31" name="TextBox 30"/>
          <p:cNvSpPr txBox="1"/>
          <p:nvPr/>
        </p:nvSpPr>
        <p:spPr>
          <a:xfrm>
            <a:off x="1700813" y="2905779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Clone #1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381187" y="2899290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Clone #2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12</a:t>
            </a:fld>
            <a:endParaRPr lang="en-US"/>
          </a:p>
        </p:txBody>
      </p:sp>
      <p:cxnSp>
        <p:nvCxnSpPr>
          <p:cNvPr id="16" name="Straight Connector 15"/>
          <p:cNvCxnSpPr>
            <a:stCxn id="24" idx="2"/>
          </p:cNvCxnSpPr>
          <p:nvPr/>
        </p:nvCxnSpPr>
        <p:spPr>
          <a:xfrm flipH="1">
            <a:off x="4572000" y="3352800"/>
            <a:ext cx="1" cy="6858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0" y="4038600"/>
            <a:ext cx="9144000" cy="148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6200" y="3393757"/>
            <a:ext cx="3382657" cy="49244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3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3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jmin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</a:rPr>
              <a:t>jmin</a:t>
            </a:r>
            <a:r>
              <a:rPr lang="en-US" sz="13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</a:rPr>
              <a:t>dataArea</a:t>
            </a:r>
            <a:r>
              <a:rPr lang="en-US" sz="1300" dirty="0" smtClean="0">
                <a:solidFill>
                  <a:srgbClr val="000000"/>
                </a:solidFill>
                <a:latin typeface="Consolas"/>
              </a:rPr>
              <a:t>, edge);</a:t>
            </a:r>
            <a:endParaRPr lang="en-US" sz="1300" dirty="0">
              <a:solidFill>
                <a:srgbClr val="000000"/>
              </a:solidFill>
              <a:latin typeface="Consolas"/>
            </a:endParaRPr>
          </a:p>
          <a:p>
            <a:r>
              <a:rPr lang="en-US" sz="1300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jmax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</a:rPr>
              <a:t>jmax</a:t>
            </a:r>
            <a:r>
              <a:rPr lang="en-US" sz="13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</a:rPr>
              <a:t>dataArea</a:t>
            </a:r>
            <a:r>
              <a:rPr lang="en-US" sz="1300" dirty="0" smtClean="0">
                <a:solidFill>
                  <a:srgbClr val="000000"/>
                </a:solidFill>
                <a:latin typeface="Consolas"/>
              </a:rPr>
              <a:t>, edge);</a:t>
            </a:r>
            <a:endParaRPr lang="en-US" sz="1300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70743" y="3393757"/>
            <a:ext cx="3382657" cy="49244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3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3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jmin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</a:rPr>
              <a:t>jmin</a:t>
            </a:r>
            <a:r>
              <a:rPr lang="en-US" sz="13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</a:rPr>
              <a:t>dataArea</a:t>
            </a:r>
            <a:r>
              <a:rPr lang="en-US" sz="1300" dirty="0" smtClean="0">
                <a:solidFill>
                  <a:srgbClr val="000000"/>
                </a:solidFill>
                <a:latin typeface="Consolas"/>
              </a:rPr>
              <a:t>, edge);</a:t>
            </a:r>
            <a:endParaRPr lang="en-US" sz="1300" dirty="0">
              <a:solidFill>
                <a:srgbClr val="000000"/>
              </a:solidFill>
              <a:latin typeface="Consolas"/>
            </a:endParaRPr>
          </a:p>
          <a:p>
            <a:r>
              <a:rPr lang="en-US" sz="1300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nsolas"/>
              </a:rPr>
              <a:t>jmax</a:t>
            </a:r>
            <a:r>
              <a:rPr lang="en-US" sz="13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</a:rPr>
              <a:t>jmax</a:t>
            </a:r>
            <a:r>
              <a:rPr lang="en-US" sz="13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</a:rPr>
              <a:t>dataArea</a:t>
            </a:r>
            <a:r>
              <a:rPr lang="en-US" sz="1300" dirty="0" smtClean="0">
                <a:solidFill>
                  <a:srgbClr val="000000"/>
                </a:solidFill>
                <a:latin typeface="Consolas"/>
              </a:rPr>
              <a:t>, edge);</a:t>
            </a:r>
            <a:endParaRPr lang="en-US" sz="1300" dirty="0">
              <a:solidFill>
                <a:srgbClr val="000000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1465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9" grpId="0"/>
      <p:bldP spid="24" grpId="0"/>
      <p:bldP spid="29" grpId="0"/>
      <p:bldP spid="30" grpId="0"/>
      <p:bldP spid="31" grpId="0"/>
      <p:bldP spid="32" grpId="0"/>
      <p:bldP spid="21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Refactoring of the Clones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International Workshop on Software Clones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86741" y="2867561"/>
            <a:ext cx="50717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4000" dirty="0" smtClean="0"/>
              <a:t>Visit our project at</a:t>
            </a:r>
          </a:p>
          <a:p>
            <a:pPr algn="ctr"/>
            <a:r>
              <a:rPr lang="en-C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http://jdeodorant.com</a:t>
            </a:r>
            <a:endParaRPr lang="en-US" sz="4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4" y="1420114"/>
            <a:ext cx="3342894" cy="4675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56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2209800"/>
          </a:xfrm>
        </p:spPr>
        <p:txBody>
          <a:bodyPr/>
          <a:lstStyle/>
          <a:p>
            <a:r>
              <a:rPr lang="en-US" dirty="0" smtClean="0"/>
              <a:t>A study by </a:t>
            </a:r>
            <a:r>
              <a:rPr lang="en-US" dirty="0" err="1" smtClean="0"/>
              <a:t>Tairas</a:t>
            </a:r>
            <a:r>
              <a:rPr lang="en-US" dirty="0" smtClean="0"/>
              <a:t> &amp; Gray [2012</a:t>
            </a:r>
            <a:r>
              <a:rPr lang="en-US" dirty="0"/>
              <a:t>] on the clones </a:t>
            </a:r>
            <a:r>
              <a:rPr lang="en-US" dirty="0" smtClean="0"/>
              <a:t>detected in </a:t>
            </a:r>
            <a:r>
              <a:rPr lang="en-US" dirty="0"/>
              <a:t>9 open-source </a:t>
            </a:r>
            <a:r>
              <a:rPr lang="en-US" dirty="0" smtClean="0"/>
              <a:t>projects revealed:</a:t>
            </a:r>
          </a:p>
          <a:p>
            <a:pPr lvl="1"/>
            <a:r>
              <a:rPr lang="en-US" dirty="0" smtClean="0"/>
              <a:t>only </a:t>
            </a:r>
            <a:r>
              <a:rPr lang="en-US" b="1" dirty="0" smtClean="0"/>
              <a:t>10.6%</a:t>
            </a:r>
            <a:r>
              <a:rPr lang="en-US" dirty="0" smtClean="0"/>
              <a:t> of them could be refactored by </a:t>
            </a:r>
            <a:r>
              <a:rPr lang="en-US" b="1" dirty="0" smtClean="0"/>
              <a:t>Eclipse</a:t>
            </a:r>
          </a:p>
          <a:p>
            <a:pPr lvl="1"/>
            <a:r>
              <a:rPr lang="en-US" b="1" dirty="0" err="1" smtClean="0"/>
              <a:t>CeDAR</a:t>
            </a:r>
            <a:r>
              <a:rPr lang="en-US" sz="2400" dirty="0" smtClean="0"/>
              <a:t> was able to refactor </a:t>
            </a:r>
            <a:r>
              <a:rPr lang="en-US" b="1" dirty="0" smtClean="0"/>
              <a:t>18.7%</a:t>
            </a:r>
            <a:r>
              <a:rPr lang="en-US" sz="2400" dirty="0" smtClean="0"/>
              <a:t> of them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International Workshop on Software Clones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80591" y="4638675"/>
            <a:ext cx="81828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Is that really the best that we can do?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82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#1</a:t>
            </a:r>
            <a:r>
              <a:rPr lang="en-CA" dirty="0" smtClean="0"/>
              <a:t> Intelligent </a:t>
            </a:r>
            <a:r>
              <a:rPr lang="en-CA" dirty="0" smtClean="0"/>
              <a:t>parameterization</a:t>
            </a:r>
            <a:br>
              <a:rPr lang="en-CA" dirty="0" smtClean="0"/>
            </a:br>
            <a:r>
              <a:rPr lang="en-CA" dirty="0" smtClean="0"/>
              <a:t>of differences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International Workshop on Software Clones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4338221"/>
            <a:ext cx="455765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Rectangle2D 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rect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400" b="1" dirty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b="1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 (orientation == </a:t>
            </a:r>
            <a:r>
              <a:rPr lang="en-US" sz="1400" i="1" dirty="0">
                <a:solidFill>
                  <a:srgbClr val="0000C0"/>
                </a:solidFill>
                <a:latin typeface="Consolas"/>
              </a:rPr>
              <a:t>HORIZONTAL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  low = 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Math.</a:t>
            </a:r>
            <a:r>
              <a:rPr lang="en-US" sz="1400" i="1" dirty="0" err="1">
                <a:solidFill>
                  <a:srgbClr val="000000"/>
                </a:solidFill>
                <a:latin typeface="Consolas"/>
              </a:rPr>
              <a:t>max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(low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dataArea.getMinY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  high = 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Math.</a:t>
            </a:r>
            <a:r>
              <a:rPr lang="en-US" sz="1400" i="1" dirty="0" err="1">
                <a:solidFill>
                  <a:srgbClr val="000000"/>
                </a:solidFill>
                <a:latin typeface="Consolas"/>
              </a:rPr>
              <a:t>min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(high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dataArea.getMaxY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rect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400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 Rectangle2D.Double(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dataArea.getMinX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(), low,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dataArea.getWidth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(), high - low);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}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586342" y="4338221"/>
            <a:ext cx="455765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Rectangle2D 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rect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400" b="1" dirty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b="1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 (orientation == </a:t>
            </a:r>
            <a:r>
              <a:rPr lang="en-US" sz="1400" i="1" dirty="0">
                <a:solidFill>
                  <a:srgbClr val="0000C0"/>
                </a:solidFill>
                <a:latin typeface="Consolas"/>
              </a:rPr>
              <a:t>HORIZONTAL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  low = 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Math.</a:t>
            </a:r>
            <a:r>
              <a:rPr lang="en-US" sz="1400" i="1" dirty="0" err="1">
                <a:solidFill>
                  <a:srgbClr val="000000"/>
                </a:solidFill>
                <a:latin typeface="Consolas"/>
              </a:rPr>
              <a:t>max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(low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dataArea.getMinX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  high = 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Math.</a:t>
            </a:r>
            <a:r>
              <a:rPr lang="en-US" sz="1400" i="1" dirty="0" err="1">
                <a:solidFill>
                  <a:srgbClr val="000000"/>
                </a:solidFill>
                <a:latin typeface="Consolas"/>
              </a:rPr>
              <a:t>min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(high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dataArea.getMaxX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rect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400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 Rectangle2D.Double(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         low, 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dataArea.getMinY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(),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         high - low, 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dataArea.getHeight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00813" y="3968889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Clone #1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381187" y="3962400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Clone #2</a:t>
            </a:r>
            <a:endParaRPr lang="en-US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0" y="4147066"/>
            <a:ext cx="0" cy="224855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971800" y="5663965"/>
            <a:ext cx="1066800" cy="2221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705600" y="5661329"/>
            <a:ext cx="1981200" cy="2221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6400" y="5661329"/>
            <a:ext cx="1066800" cy="2221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914400" y="5661328"/>
            <a:ext cx="1905000" cy="2221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CA" b="1" dirty="0"/>
              <a:t>Problem</a:t>
            </a:r>
            <a:r>
              <a:rPr lang="en-CA" dirty="0"/>
              <a:t>: Current </a:t>
            </a:r>
            <a:r>
              <a:rPr lang="en-CA" dirty="0" smtClean="0"/>
              <a:t>solutions can parameterize only a small subset of differences in clones.</a:t>
            </a:r>
          </a:p>
          <a:p>
            <a:pPr lvl="1"/>
            <a:r>
              <a:rPr lang="en-CA" dirty="0" smtClean="0"/>
              <a:t>variable identifiers, literals</a:t>
            </a:r>
          </a:p>
          <a:p>
            <a:pPr lvl="1"/>
            <a:r>
              <a:rPr lang="en-CA" dirty="0" smtClean="0"/>
              <a:t>method calls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60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#1</a:t>
            </a:r>
            <a:r>
              <a:rPr lang="en-CA" dirty="0" smtClean="0"/>
              <a:t> Intelligent </a:t>
            </a:r>
            <a:r>
              <a:rPr lang="en-CA" dirty="0"/>
              <a:t>parameterization</a:t>
            </a:r>
            <a:br>
              <a:rPr lang="en-CA" dirty="0"/>
            </a:br>
            <a:r>
              <a:rPr lang="en-CA" dirty="0"/>
              <a:t>of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b="1" dirty="0" smtClean="0"/>
              <a:t>Solution</a:t>
            </a:r>
            <a:r>
              <a:rPr lang="en-CA" dirty="0" smtClean="0"/>
              <a:t>: Any expression returning a value of a given type can be replaced with an expression returning the same type</a:t>
            </a:r>
          </a:p>
          <a:p>
            <a:pPr lvl="1"/>
            <a:r>
              <a:rPr lang="en-CA" dirty="0" smtClean="0"/>
              <a:t>Method call:</a:t>
            </a:r>
            <a:r>
              <a:rPr lang="en-US" b="1" dirty="0" smtClean="0"/>
              <a:t> </a:t>
            </a:r>
            <a:r>
              <a:rPr lang="en-US" sz="2400" dirty="0" err="1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dataArea.getMinX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()</a:t>
            </a:r>
            <a:endParaRPr lang="en-CA" sz="2400" dirty="0" smtClean="0">
              <a:solidFill>
                <a:srgbClr val="FF0000"/>
              </a:solidFill>
            </a:endParaRPr>
          </a:p>
          <a:p>
            <a:pPr lvl="1"/>
            <a:r>
              <a:rPr lang="en-CA" dirty="0" smtClean="0"/>
              <a:t>Literals: </a:t>
            </a:r>
            <a:r>
              <a:rPr lang="en-US" sz="2400" dirty="0" smtClean="0">
                <a:solidFill>
                  <a:srgbClr val="2A00FF"/>
                </a:solidFill>
                <a:highlight>
                  <a:srgbClr val="E8F2FE"/>
                </a:highlight>
                <a:latin typeface="Consolas"/>
              </a:rPr>
              <a:t>"value"</a:t>
            </a:r>
            <a:endParaRPr lang="en-CA" sz="2400" dirty="0" smtClean="0">
              <a:solidFill>
                <a:srgbClr val="FF0000"/>
              </a:solidFill>
            </a:endParaRPr>
          </a:p>
          <a:p>
            <a:pPr lvl="1"/>
            <a:r>
              <a:rPr lang="en-CA" dirty="0"/>
              <a:t>Class instance creation: </a:t>
            </a:r>
            <a:r>
              <a:rPr lang="en-US" sz="2400" dirty="0">
                <a:solidFill>
                  <a:srgbClr val="7F0055"/>
                </a:solidFill>
                <a:highlight>
                  <a:srgbClr val="E8F2FE"/>
                </a:highlight>
                <a:latin typeface="Consolas"/>
              </a:rPr>
              <a:t>new</a:t>
            </a:r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 </a:t>
            </a:r>
            <a:r>
              <a:rPr lang="en-US" sz="2400" dirty="0" err="1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LegendItem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()</a:t>
            </a:r>
            <a:endParaRPr lang="en-CA" dirty="0" smtClean="0"/>
          </a:p>
          <a:p>
            <a:pPr lvl="1"/>
            <a:r>
              <a:rPr lang="en-CA" dirty="0"/>
              <a:t>Field access: </a:t>
            </a:r>
            <a:r>
              <a:rPr lang="en-US" sz="2400" dirty="0" err="1">
                <a:solidFill>
                  <a:srgbClr val="7F0055"/>
                </a:solidFill>
                <a:highlight>
                  <a:srgbClr val="E8F2FE"/>
                </a:highlight>
                <a:latin typeface="Consolas"/>
              </a:rPr>
              <a:t>this</a:t>
            </a:r>
            <a:r>
              <a:rPr lang="en-US" sz="2400" dirty="0" err="1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.</a:t>
            </a:r>
            <a:r>
              <a:rPr lang="en-US" sz="2400" dirty="0" err="1">
                <a:solidFill>
                  <a:srgbClr val="0000C0"/>
                </a:solidFill>
                <a:highlight>
                  <a:srgbClr val="E8F2FE"/>
                </a:highlight>
                <a:latin typeface="Consolas"/>
              </a:rPr>
              <a:t>dataset</a:t>
            </a:r>
            <a:endParaRPr lang="en-CA" sz="2400" dirty="0">
              <a:solidFill>
                <a:srgbClr val="FF0000"/>
              </a:solidFill>
            </a:endParaRPr>
          </a:p>
          <a:p>
            <a:pPr lvl="1"/>
            <a:r>
              <a:rPr lang="en-CA" dirty="0" smtClean="0"/>
              <a:t>Qualified name: </a:t>
            </a:r>
            <a:r>
              <a:rPr lang="en-US" sz="2400" dirty="0" err="1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Node.</a:t>
            </a:r>
            <a:r>
              <a:rPr lang="en-US" sz="2400" i="1" dirty="0" err="1">
                <a:solidFill>
                  <a:srgbClr val="0000C0"/>
                </a:solidFill>
                <a:highlight>
                  <a:srgbClr val="E8F2FE"/>
                </a:highlight>
                <a:latin typeface="Consolas"/>
              </a:rPr>
              <a:t>WORKSTATION</a:t>
            </a:r>
            <a:endParaRPr lang="en-CA" sz="2400" i="1" dirty="0">
              <a:solidFill>
                <a:srgbClr val="0000C0"/>
              </a:solidFill>
              <a:highlight>
                <a:srgbClr val="E8F2FE"/>
              </a:highlight>
              <a:latin typeface="Consolas"/>
            </a:endParaRPr>
          </a:p>
          <a:p>
            <a:pPr lvl="1"/>
            <a:r>
              <a:rPr lang="en-CA" dirty="0" smtClean="0"/>
              <a:t>Array access: </a:t>
            </a:r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a[index]</a:t>
            </a:r>
            <a:endParaRPr lang="en-CA" sz="2400" dirty="0" smtClean="0"/>
          </a:p>
          <a:p>
            <a:pPr lvl="1"/>
            <a:r>
              <a:rPr lang="en-CA" dirty="0" smtClean="0"/>
              <a:t>Infix expression: </a:t>
            </a:r>
            <a:r>
              <a:rPr lang="en-US" sz="2400" dirty="0" err="1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area.getY</a:t>
            </a:r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() + 4</a:t>
            </a:r>
            <a:endParaRPr lang="en-CA" sz="2400" dirty="0" smtClean="0"/>
          </a:p>
          <a:p>
            <a:pPr lvl="1"/>
            <a:r>
              <a:rPr lang="en-CA" dirty="0" smtClean="0"/>
              <a:t>Cast: </a:t>
            </a:r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MeterInterval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)</a:t>
            </a:r>
            <a:r>
              <a:rPr lang="en-US" sz="2400" dirty="0" err="1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iterator.next</a:t>
            </a:r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()</a:t>
            </a:r>
            <a:endParaRPr lang="en-CA" sz="2400" dirty="0" smtClean="0"/>
          </a:p>
          <a:p>
            <a:pPr marL="457200" lvl="1" indent="0">
              <a:buNone/>
            </a:pPr>
            <a:endParaRPr lang="en-US" sz="2400" dirty="0" smtClean="0">
              <a:solidFill>
                <a:srgbClr val="000000"/>
              </a:solidFill>
              <a:highlight>
                <a:srgbClr val="E8F2FE"/>
              </a:highlight>
              <a:latin typeface="Consola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International Workshop on Software Clones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1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#2</a:t>
            </a:r>
            <a:r>
              <a:rPr lang="en-CA" dirty="0" smtClean="0"/>
              <a:t> Optimal </a:t>
            </a:r>
            <a:r>
              <a:rPr lang="en-CA" dirty="0" smtClean="0"/>
              <a:t>matching </a:t>
            </a:r>
            <a:r>
              <a:rPr lang="en-CA" dirty="0" smtClean="0"/>
              <a:t>of</a:t>
            </a:r>
            <a:br>
              <a:rPr lang="en-CA" dirty="0" smtClean="0"/>
            </a:br>
            <a:r>
              <a:rPr lang="en-CA" dirty="0" smtClean="0"/>
              <a:t>duplicated </a:t>
            </a:r>
            <a:r>
              <a:rPr lang="en-CA" dirty="0" smtClean="0"/>
              <a:t>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Problem</a:t>
            </a:r>
            <a:r>
              <a:rPr lang="en-CA" dirty="0" smtClean="0"/>
              <a:t>: Current approaches may return non-optimal matching solutions.</a:t>
            </a:r>
          </a:p>
          <a:p>
            <a:r>
              <a:rPr lang="en-CA" b="1" dirty="0" smtClean="0"/>
              <a:t>Reason</a:t>
            </a:r>
            <a:r>
              <a:rPr lang="en-CA" dirty="0" smtClean="0"/>
              <a:t>: They do not explore the entire </a:t>
            </a:r>
            <a:r>
              <a:rPr lang="en-CA" dirty="0"/>
              <a:t>search </a:t>
            </a:r>
            <a:r>
              <a:rPr lang="en-CA" dirty="0" smtClean="0"/>
              <a:t>space of possible matches.</a:t>
            </a:r>
          </a:p>
          <a:p>
            <a:r>
              <a:rPr lang="en-CA" dirty="0" smtClean="0"/>
              <a:t>In case of multiple possible matches, they select the </a:t>
            </a:r>
            <a:r>
              <a:rPr lang="en-CA" b="1" dirty="0" smtClean="0"/>
              <a:t>“first”</a:t>
            </a:r>
            <a:r>
              <a:rPr lang="en-CA" dirty="0" smtClean="0"/>
              <a:t> or </a:t>
            </a:r>
            <a:r>
              <a:rPr lang="en-CA" b="1" dirty="0" smtClean="0"/>
              <a:t>“best”</a:t>
            </a:r>
            <a:r>
              <a:rPr lang="en-CA" dirty="0" smtClean="0"/>
              <a:t> match.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International Workshop on Software Clones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6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813" y="457200"/>
            <a:ext cx="41621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(orientation == </a:t>
            </a:r>
            <a:r>
              <a:rPr lang="en-US" sz="1200" b="1" i="1" dirty="0" smtClean="0">
                <a:solidFill>
                  <a:srgbClr val="0000C0"/>
                </a:solidFill>
                <a:latin typeface="Consolas"/>
              </a:rPr>
              <a:t>VERTICAL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Line2D line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Line2D.Double();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y0 =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dataArea.getMinY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y1 =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dataArea.getMaxY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g2.setPaint(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im.getOutlinePaint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g2.setStroke(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im.getOutlineStroke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(start))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(start2d, y0, start2d, y1);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(end))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(end2d, y0, end2d, y1);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else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(orientation == </a:t>
            </a:r>
            <a:r>
              <a:rPr lang="en-US" sz="1200" b="1" i="1" dirty="0" smtClean="0">
                <a:solidFill>
                  <a:srgbClr val="0000C0"/>
                </a:solidFill>
                <a:latin typeface="Consolas"/>
              </a:rPr>
              <a:t>HORIZONTAL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Line2D line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Line2D.Double();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x0 =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dataArea.getMinX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x1 =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dataArea.getMaxX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g2.setPaint(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im.getOutlinePaint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g2.setStroke(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im.getOutlineStroke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(start))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(x0, start2d, x1, start2d);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(end))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(x0, end2d, x1, end2d);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53001" y="457200"/>
            <a:ext cx="41909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(orientation == </a:t>
            </a:r>
            <a:r>
              <a:rPr lang="en-US" sz="1200" b="1" i="1" dirty="0" smtClean="0">
                <a:solidFill>
                  <a:srgbClr val="0000C0"/>
                </a:solidFill>
                <a:latin typeface="Consolas"/>
              </a:rPr>
              <a:t>VERTICAL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Line2D line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Line2D.Double();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x0 =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dataArea.getMinX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x1 =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dataArea.getMaxX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g2.setPaint(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im.getOutlinePaint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g2.setStroke(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im.getOutlineStroke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(start))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(x0, start2d, x1, start2d);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(end))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(x0, end2d, x1, end2d);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else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(orientation == </a:t>
            </a:r>
            <a:r>
              <a:rPr lang="en-US" sz="1200" b="1" i="1" dirty="0" smtClean="0">
                <a:solidFill>
                  <a:srgbClr val="0000C0"/>
                </a:solidFill>
                <a:latin typeface="Consolas"/>
              </a:rPr>
              <a:t>HORIZONTAL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Line2D line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Line2D.Double();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y0 =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dataArea.getMinY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y1 =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dataArea.getMaxY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g2.setPaint(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im.getOutlinePaint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g2.setStroke(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im.getOutlineStroke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(start))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(start2d, y0, start2d, y1);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(end))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(end2d, y0, end2d, y1);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7th International Workshop on Software Clones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00813" y="94357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Clone #1</a:t>
            </a:r>
            <a:endParaRPr lang="en-US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0"/>
            <a:ext cx="0" cy="6096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381187" y="87868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Clone #2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990600" y="898289"/>
            <a:ext cx="228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90600" y="1073289"/>
            <a:ext cx="228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943600" y="898289"/>
            <a:ext cx="228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943600" y="1073289"/>
            <a:ext cx="228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209800" y="898289"/>
            <a:ext cx="7620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09800" y="1073289"/>
            <a:ext cx="7620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124687" y="898289"/>
            <a:ext cx="7620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124687" y="1073289"/>
            <a:ext cx="7620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01119" y="1812691"/>
            <a:ext cx="609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960992" y="1812690"/>
            <a:ext cx="609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151914" y="1812691"/>
            <a:ext cx="609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229600" y="1812689"/>
            <a:ext cx="609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596726" y="1812688"/>
            <a:ext cx="228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701626" y="1812682"/>
            <a:ext cx="228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810080" y="4561221"/>
            <a:ext cx="609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869953" y="4561220"/>
            <a:ext cx="609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505687" y="4561218"/>
            <a:ext cx="228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610600" y="4561215"/>
            <a:ext cx="228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791772" y="1812684"/>
            <a:ext cx="228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844794" y="1812683"/>
            <a:ext cx="228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242940" y="4558409"/>
            <a:ext cx="609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320626" y="4558407"/>
            <a:ext cx="609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882798" y="4558402"/>
            <a:ext cx="228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935820" y="4558401"/>
            <a:ext cx="228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358082" y="2531193"/>
            <a:ext cx="228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886568" y="2531193"/>
            <a:ext cx="461081" cy="145912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783233" y="2537681"/>
            <a:ext cx="461081" cy="145912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439151" y="2537681"/>
            <a:ext cx="228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8281107" y="5270827"/>
            <a:ext cx="228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809593" y="5270827"/>
            <a:ext cx="461081" cy="145912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706258" y="5277315"/>
            <a:ext cx="461081" cy="145912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362176" y="5277315"/>
            <a:ext cx="228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783283" y="2531193"/>
            <a:ext cx="228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136717" y="2522401"/>
            <a:ext cx="461081" cy="145912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8033382" y="2528889"/>
            <a:ext cx="461081" cy="145912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689300" y="2528889"/>
            <a:ext cx="228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861874" y="5273080"/>
            <a:ext cx="228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215308" y="5264288"/>
            <a:ext cx="461081" cy="145912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111973" y="5270776"/>
            <a:ext cx="461081" cy="145912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767891" y="5270776"/>
            <a:ext cx="228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996526" y="3635000"/>
            <a:ext cx="228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996526" y="3810000"/>
            <a:ext cx="228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215726" y="3635000"/>
            <a:ext cx="7620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215726" y="3810000"/>
            <a:ext cx="7620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917517" y="3641489"/>
            <a:ext cx="228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5917517" y="3816489"/>
            <a:ext cx="2286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7136717" y="3641489"/>
            <a:ext cx="7620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7136717" y="3816489"/>
            <a:ext cx="762000" cy="1459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2832710" y="2659559"/>
            <a:ext cx="34785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24 differences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436813" y="3278188"/>
            <a:ext cx="4270375" cy="2513012"/>
            <a:chOff x="2436813" y="3278188"/>
            <a:chExt cx="4270375" cy="2513012"/>
          </a:xfrm>
        </p:grpSpPr>
        <p:sp>
          <p:nvSpPr>
            <p:cNvPr id="66" name="AutoShape 12"/>
            <p:cNvSpPr>
              <a:spLocks noChangeArrowheads="1"/>
            </p:cNvSpPr>
            <p:nvPr/>
          </p:nvSpPr>
          <p:spPr bwMode="auto">
            <a:xfrm>
              <a:off x="2722563" y="3667125"/>
              <a:ext cx="3697288" cy="1855788"/>
            </a:xfrm>
            <a:prstGeom prst="roundRect">
              <a:avLst>
                <a:gd name="adj" fmla="val 16667"/>
              </a:avLst>
            </a:prstGeom>
            <a:noFill/>
            <a:ln w="152400">
              <a:solidFill>
                <a:srgbClr val="9900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sz="4800" b="1" dirty="0" smtClean="0">
                  <a:solidFill>
                    <a:srgbClr val="990033"/>
                  </a:solidFill>
                </a:rPr>
                <a:t>NOT</a:t>
              </a:r>
            </a:p>
            <a:p>
              <a:pPr algn="ctr"/>
              <a:r>
                <a:rPr lang="en-GB" sz="4800" b="1" dirty="0" smtClean="0">
                  <a:solidFill>
                    <a:srgbClr val="990033"/>
                  </a:solidFill>
                </a:rPr>
                <a:t>APPROVED</a:t>
              </a:r>
              <a:endParaRPr lang="en-GB" sz="4800" b="1" dirty="0">
                <a:solidFill>
                  <a:srgbClr val="990033"/>
                </a:solidFill>
              </a:endParaRPr>
            </a:p>
          </p:txBody>
        </p:sp>
        <p:pic>
          <p:nvPicPr>
            <p:cNvPr id="67" name="Picture 13" descr="stamp-effects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6813" y="3278188"/>
              <a:ext cx="4270375" cy="2513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8" name="Slide Number Placeholder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0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953000" y="3200400"/>
            <a:ext cx="332815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else 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(orientation == </a:t>
            </a:r>
            <a:r>
              <a:rPr lang="en-US" sz="1200" b="1" i="1" dirty="0" smtClean="0">
                <a:solidFill>
                  <a:srgbClr val="0000C0"/>
                </a:solidFill>
                <a:latin typeface="Consolas"/>
              </a:rPr>
              <a:t>HORIZONTAL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endParaRPr lang="en-US" sz="1200" dirty="0" smtClean="0">
              <a:solidFill>
                <a:srgbClr val="000000"/>
              </a:solidFill>
              <a:latin typeface="Consolas"/>
            </a:endParaRPr>
          </a:p>
          <a:p>
            <a:endParaRPr lang="en-US" sz="1200" dirty="0">
              <a:solidFill>
                <a:srgbClr val="000000"/>
              </a:solidFill>
              <a:latin typeface="Consolas"/>
            </a:endParaRPr>
          </a:p>
          <a:p>
            <a:endParaRPr lang="en-US" sz="1200" dirty="0" smtClean="0">
              <a:solidFill>
                <a:srgbClr val="000000"/>
              </a:solidFill>
              <a:latin typeface="Consolas"/>
            </a:endParaRPr>
          </a:p>
          <a:p>
            <a:endParaRPr lang="en-US" sz="1200" dirty="0">
              <a:solidFill>
                <a:srgbClr val="000000"/>
              </a:solidFill>
              <a:latin typeface="Consolas"/>
            </a:endParaRPr>
          </a:p>
          <a:p>
            <a:endParaRPr lang="en-US" sz="1200" dirty="0" smtClean="0">
              <a:solidFill>
                <a:srgbClr val="000000"/>
              </a:solidFill>
              <a:latin typeface="Consolas"/>
            </a:endParaRPr>
          </a:p>
          <a:p>
            <a:endParaRPr lang="en-US" sz="1200" dirty="0">
              <a:solidFill>
                <a:srgbClr val="000000"/>
              </a:solidFill>
              <a:latin typeface="Consolas"/>
            </a:endParaRPr>
          </a:p>
          <a:p>
            <a:endParaRPr lang="en-US" sz="1200" dirty="0" smtClean="0">
              <a:solidFill>
                <a:srgbClr val="000000"/>
              </a:solidFill>
              <a:latin typeface="Consolas"/>
            </a:endParaRPr>
          </a:p>
          <a:p>
            <a:endParaRPr lang="en-US" sz="1200" dirty="0">
              <a:solidFill>
                <a:srgbClr val="000000"/>
              </a:solidFill>
              <a:latin typeface="Consolas"/>
            </a:endParaRPr>
          </a:p>
          <a:p>
            <a:endParaRPr lang="en-US" sz="1200" dirty="0" smtClean="0">
              <a:solidFill>
                <a:srgbClr val="000000"/>
              </a:solidFill>
              <a:latin typeface="Consolas"/>
            </a:endParaRPr>
          </a:p>
          <a:p>
            <a:endParaRPr lang="en-US" sz="1200" dirty="0">
              <a:solidFill>
                <a:srgbClr val="000000"/>
              </a:solidFill>
              <a:latin typeface="Consolas"/>
            </a:endParaRPr>
          </a:p>
          <a:p>
            <a:endParaRPr lang="en-US" sz="1200" dirty="0" smtClean="0">
              <a:solidFill>
                <a:srgbClr val="000000"/>
              </a:solidFill>
              <a:latin typeface="Consolas"/>
            </a:endParaRPr>
          </a:p>
          <a:p>
            <a:endParaRPr lang="en-US" sz="1200" dirty="0">
              <a:solidFill>
                <a:srgbClr val="000000"/>
              </a:solidFill>
              <a:latin typeface="Consolas"/>
            </a:endParaRPr>
          </a:p>
          <a:p>
            <a:endParaRPr lang="en-US" sz="12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2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953000" y="457200"/>
            <a:ext cx="41909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(orientation == </a:t>
            </a:r>
            <a:r>
              <a:rPr lang="en-US" sz="1200" b="1" i="1" dirty="0" smtClean="0">
                <a:solidFill>
                  <a:srgbClr val="0000C0"/>
                </a:solidFill>
                <a:latin typeface="Consolas"/>
              </a:rPr>
              <a:t>VERTICAL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endParaRPr lang="en-US" sz="1200" dirty="0" smtClean="0">
              <a:solidFill>
                <a:srgbClr val="000000"/>
              </a:solidFill>
              <a:latin typeface="Consolas"/>
            </a:endParaRPr>
          </a:p>
          <a:p>
            <a:endParaRPr lang="en-US" sz="1200" dirty="0">
              <a:solidFill>
                <a:srgbClr val="000000"/>
              </a:solidFill>
              <a:latin typeface="Consolas"/>
            </a:endParaRPr>
          </a:p>
          <a:p>
            <a:endParaRPr lang="en-US" sz="1200" dirty="0" smtClean="0">
              <a:solidFill>
                <a:srgbClr val="000000"/>
              </a:solidFill>
              <a:latin typeface="Consolas"/>
            </a:endParaRPr>
          </a:p>
          <a:p>
            <a:endParaRPr lang="en-US" sz="1200" dirty="0">
              <a:solidFill>
                <a:srgbClr val="000000"/>
              </a:solidFill>
              <a:latin typeface="Consolas"/>
            </a:endParaRPr>
          </a:p>
          <a:p>
            <a:endParaRPr lang="en-US" sz="1200" dirty="0" smtClean="0">
              <a:solidFill>
                <a:srgbClr val="000000"/>
              </a:solidFill>
              <a:latin typeface="Consolas"/>
            </a:endParaRPr>
          </a:p>
          <a:p>
            <a:endParaRPr lang="en-US" sz="1200" dirty="0">
              <a:solidFill>
                <a:srgbClr val="000000"/>
              </a:solidFill>
              <a:latin typeface="Consolas"/>
            </a:endParaRPr>
          </a:p>
          <a:p>
            <a:endParaRPr lang="en-US" sz="1200" dirty="0" smtClean="0">
              <a:solidFill>
                <a:srgbClr val="000000"/>
              </a:solidFill>
              <a:latin typeface="Consolas"/>
            </a:endParaRPr>
          </a:p>
          <a:p>
            <a:endParaRPr lang="en-US" sz="1200" dirty="0">
              <a:solidFill>
                <a:srgbClr val="000000"/>
              </a:solidFill>
              <a:latin typeface="Consolas"/>
            </a:endParaRPr>
          </a:p>
          <a:p>
            <a:endParaRPr lang="en-US" sz="1200" dirty="0" smtClean="0">
              <a:solidFill>
                <a:srgbClr val="000000"/>
              </a:solidFill>
              <a:latin typeface="Consolas"/>
            </a:endParaRPr>
          </a:p>
          <a:p>
            <a:endParaRPr lang="en-US" sz="1200" dirty="0">
              <a:solidFill>
                <a:srgbClr val="000000"/>
              </a:solidFill>
              <a:latin typeface="Consolas"/>
            </a:endParaRPr>
          </a:p>
          <a:p>
            <a:endParaRPr lang="en-US" sz="1200" dirty="0" smtClean="0">
              <a:solidFill>
                <a:srgbClr val="000000"/>
              </a:solidFill>
              <a:latin typeface="Consolas"/>
            </a:endParaRPr>
          </a:p>
          <a:p>
            <a:endParaRPr lang="en-US" sz="1200" dirty="0">
              <a:solidFill>
                <a:srgbClr val="000000"/>
              </a:solidFill>
              <a:latin typeface="Consolas"/>
            </a:endParaRPr>
          </a:p>
          <a:p>
            <a:endParaRPr lang="en-US" sz="12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899" y="470039"/>
            <a:ext cx="4185793" cy="28623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(orientation == </a:t>
            </a:r>
            <a:r>
              <a:rPr lang="en-US" sz="1200" b="1" i="1" dirty="0" smtClean="0">
                <a:solidFill>
                  <a:srgbClr val="0000C0"/>
                </a:solidFill>
                <a:latin typeface="Consolas"/>
              </a:rPr>
              <a:t>VERTICAL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Line2D line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Line2D.Double();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y0 =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dataArea.getMinY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y1 =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dataArea.getMaxY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g2.setPaint(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im.getOutlinePaint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g2.setStroke(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im.getOutlineStroke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(start))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(start2d, y0, start2d, y1);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(end))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(end2d, y0, end2d, y1);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899" y="3213191"/>
            <a:ext cx="4177746" cy="28623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else 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(orientation == </a:t>
            </a:r>
            <a:r>
              <a:rPr lang="en-US" sz="1200" b="1" i="1" dirty="0" smtClean="0">
                <a:solidFill>
                  <a:srgbClr val="0000C0"/>
                </a:solidFill>
                <a:latin typeface="Consolas"/>
              </a:rPr>
              <a:t>HORIZONTAL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Line2D line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Line2D.Double();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x0 =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dataArea.getMinX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x1 =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dataArea.getMaxX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g2.setPaint(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im.getOutlinePaint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g2.setStroke(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im.getOutlineStroke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(start))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(x0, start2d, x1, start2d);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(end))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(x0, end2d, x1, end2d);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53001" y="457200"/>
            <a:ext cx="41909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Line2D line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Line2D.Double();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x0 =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dataArea.getMinX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x1 =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dataArea.getMaxX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g2.setPaint(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im.getOutlinePaint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g2.setStroke(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im.getOutlineStroke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(start))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(x0, start2d, x1, start2d);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(end))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(x0, end2d, x1, end2d);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endParaRPr lang="en-US" sz="1200" dirty="0" smtClean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3201412"/>
            <a:ext cx="417774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Line2D line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Line2D.Double();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y0 =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dataArea.getMinY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y1 =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dataArea.getMaxY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g2.setPaint(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im.getOutlinePaint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g2.setStroke(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im.getOutlineStroke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(start))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(start2d, y0, start2d, y1);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(end))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(end2d, y0, end2d, y1);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endParaRPr lang="en-US" sz="12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International Workshop on Software Clones</a:t>
            </a:r>
            <a:endParaRPr lang="en-US" dirty="0" smtClean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0" y="0"/>
            <a:ext cx="0" cy="6096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00813" y="94357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Clone #1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381187" y="87868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Clone #2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77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96296E-6 L -0.53681 -0.3976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40" y="-19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147E-7 L -0.5375 0.4022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75" y="20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953000" y="457200"/>
            <a:ext cx="4177747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(orientation == </a:t>
            </a:r>
            <a:r>
              <a:rPr lang="en-US" sz="1200" b="1" i="1" dirty="0">
                <a:solidFill>
                  <a:srgbClr val="0000C0"/>
                </a:solidFill>
                <a:latin typeface="Consolas"/>
              </a:rPr>
              <a:t>HORIZONTAL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Line2D line =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Line2D.Double();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y0 =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dataArea.getMinY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y1 =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dataArea.getMaxY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g2.setPaint(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im.getOutlinePaint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g2.setStroke(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im.getOutlineStroke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(start)) {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(start2d, y0, start2d, y1);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(end)) {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(end2d, y0, end2d, y1);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r>
              <a:rPr lang="en-US" sz="1200" b="1" dirty="0">
                <a:solidFill>
                  <a:srgbClr val="7F0055"/>
                </a:solidFill>
                <a:latin typeface="Consolas"/>
              </a:rPr>
              <a:t>else if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(orientation == </a:t>
            </a:r>
            <a:r>
              <a:rPr lang="en-US" sz="1200" b="1" i="1" dirty="0">
                <a:solidFill>
                  <a:srgbClr val="0000C0"/>
                </a:solidFill>
                <a:latin typeface="Consolas"/>
              </a:rPr>
              <a:t>VERTICAL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Line2D line =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Line2D.Double();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x0 =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dataArea.getMinX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x1 =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dataArea.getMaxX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g2.setPaint(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im.getOutlinePaint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g2.setStroke(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im.getOutlineStroke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(start)) {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(x0, start2d, x1, start2d);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(end)) {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(x0, end2d, x1, end2d);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}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36813" y="457200"/>
            <a:ext cx="41621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(orientation == </a:t>
            </a:r>
            <a:r>
              <a:rPr lang="en-US" sz="1200" b="1" i="1" dirty="0" smtClean="0">
                <a:solidFill>
                  <a:srgbClr val="0000C0"/>
                </a:solidFill>
                <a:latin typeface="Consolas"/>
              </a:rPr>
              <a:t>VERTICAL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Line2D line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Line2D.Double();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y0 =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dataArea.getMinY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y1 =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dataArea.getMaxY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g2.setPaint(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im.getOutlinePaint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g2.setStroke(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im.getOutlineStroke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(start))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(start2d, y0, start2d, y1);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(end))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(end2d, y0, end2d, y1);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else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(orientation == </a:t>
            </a:r>
            <a:r>
              <a:rPr lang="en-US" sz="1200" b="1" i="1" dirty="0" smtClean="0">
                <a:solidFill>
                  <a:srgbClr val="0000C0"/>
                </a:solidFill>
                <a:latin typeface="Consolas"/>
              </a:rPr>
              <a:t>HORIZONTAL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Line2D line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Line2D.Double();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x0 =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dataArea.getMinX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x1 =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dataArea.getMaxX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g2.setPaint(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im.getOutlinePaint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g2.setStroke(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im.getOutlineStroke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(start))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(x0, start2d, x1, start2d);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range.contains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(end))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line.setLine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(x0, end2d, x1, end2d);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g2.draw(line);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2" name="Rectangle 1"/>
          <p:cNvSpPr/>
          <p:nvPr/>
        </p:nvSpPr>
        <p:spPr>
          <a:xfrm>
            <a:off x="6581064" y="457200"/>
            <a:ext cx="914400" cy="2221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76400" y="464212"/>
            <a:ext cx="733016" cy="2221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010400" y="3200400"/>
            <a:ext cx="733016" cy="2221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87968" y="3201858"/>
            <a:ext cx="914400" cy="222111"/>
          </a:xfrm>
          <a:prstGeom prst="rect">
            <a:avLst/>
          </a:prstGeom>
          <a:solidFill>
            <a:srgbClr val="FFC000">
              <a:alpha val="3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International Workshop on Software Clones</a:t>
            </a:r>
            <a:endParaRPr lang="en-US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0" y="0"/>
            <a:ext cx="0" cy="6096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700813" y="94357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Clone #1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381187" y="87868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Clone #2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978954" y="2659559"/>
            <a:ext cx="31932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differences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436813" y="3278188"/>
            <a:ext cx="4270375" cy="2513012"/>
            <a:chOff x="2436813" y="3278188"/>
            <a:chExt cx="4270375" cy="2513012"/>
          </a:xfrm>
        </p:grpSpPr>
        <p:sp>
          <p:nvSpPr>
            <p:cNvPr id="15" name="AutoShape 12"/>
            <p:cNvSpPr>
              <a:spLocks noChangeArrowheads="1"/>
            </p:cNvSpPr>
            <p:nvPr/>
          </p:nvSpPr>
          <p:spPr bwMode="auto">
            <a:xfrm>
              <a:off x="2722563" y="3667125"/>
              <a:ext cx="3697288" cy="1855788"/>
            </a:xfrm>
            <a:prstGeom prst="roundRect">
              <a:avLst>
                <a:gd name="adj" fmla="val 16667"/>
              </a:avLst>
            </a:prstGeom>
            <a:noFill/>
            <a:ln w="1524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sz="5400" b="1" dirty="0" smtClean="0">
                  <a:solidFill>
                    <a:schemeClr val="tx2"/>
                  </a:solidFill>
                </a:rPr>
                <a:t>APPROVED</a:t>
              </a:r>
              <a:endParaRPr lang="en-GB" sz="5400" b="1" dirty="0">
                <a:solidFill>
                  <a:schemeClr val="tx2"/>
                </a:solidFill>
              </a:endParaRPr>
            </a:p>
          </p:txBody>
        </p:sp>
        <p:pic>
          <p:nvPicPr>
            <p:cNvPr id="16" name="Picture 13" descr="stamp-effects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6813" y="3278188"/>
              <a:ext cx="4270375" cy="2513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#2</a:t>
            </a:r>
            <a:r>
              <a:rPr lang="en-CA" dirty="0" smtClean="0"/>
              <a:t> Optimal matching of</a:t>
            </a:r>
            <a:br>
              <a:rPr lang="en-CA" dirty="0" smtClean="0"/>
            </a:br>
            <a:r>
              <a:rPr lang="en-CA" dirty="0" smtClean="0"/>
              <a:t>duplicated </a:t>
            </a:r>
            <a:r>
              <a:rPr lang="en-CA" dirty="0"/>
              <a:t>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4525963"/>
          </a:xfrm>
        </p:spPr>
        <p:txBody>
          <a:bodyPr>
            <a:normAutofit/>
          </a:bodyPr>
          <a:lstStyle/>
          <a:p>
            <a:r>
              <a:rPr lang="en-CA" dirty="0" smtClean="0"/>
              <a:t>The </a:t>
            </a:r>
            <a:r>
              <a:rPr lang="en-CA" b="1" dirty="0" smtClean="0"/>
              <a:t>minimization</a:t>
            </a:r>
            <a:r>
              <a:rPr lang="en-CA" dirty="0" smtClean="0"/>
              <a:t> of differences plays a critical role in the </a:t>
            </a:r>
            <a:r>
              <a:rPr lang="en-CA" b="1" dirty="0" smtClean="0"/>
              <a:t>refactoring</a:t>
            </a:r>
            <a:r>
              <a:rPr lang="en-CA" dirty="0" smtClean="0"/>
              <a:t> of clones.</a:t>
            </a:r>
          </a:p>
          <a:p>
            <a:r>
              <a:rPr lang="en-CA" b="1" dirty="0" smtClean="0"/>
              <a:t>Objectives</a:t>
            </a:r>
            <a:r>
              <a:rPr lang="en-CA" dirty="0" smtClean="0"/>
              <a:t>:</a:t>
            </a:r>
          </a:p>
          <a:p>
            <a:pPr lvl="1"/>
            <a:r>
              <a:rPr lang="en-CA" dirty="0" smtClean="0"/>
              <a:t>Maximize the number of matched statements</a:t>
            </a:r>
          </a:p>
          <a:p>
            <a:pPr lvl="1"/>
            <a:r>
              <a:rPr lang="en-CA" dirty="0" smtClean="0"/>
              <a:t>Minimize the number of differences between them</a:t>
            </a:r>
          </a:p>
          <a:p>
            <a:r>
              <a:rPr lang="en-CA" b="1" dirty="0" smtClean="0"/>
              <a:t>Solution</a:t>
            </a:r>
            <a:r>
              <a:rPr lang="en-CA" dirty="0" smtClean="0"/>
              <a:t>: Adaptation of the Maximum Common </a:t>
            </a:r>
            <a:r>
              <a:rPr lang="en-CA" dirty="0" err="1" smtClean="0"/>
              <a:t>Subgraph</a:t>
            </a:r>
            <a:r>
              <a:rPr lang="en-CA" dirty="0" smtClean="0"/>
              <a:t> (MCS) algorithm for PDG mapping.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International Workshop on Software Clones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53AC-A8E4-470E-831B-490D66A13F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5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1984</Words>
  <Application>Microsoft Office PowerPoint</Application>
  <PresentationFormat>On-screen Show (4:3)</PresentationFormat>
  <Paragraphs>395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Refactoring Clones: A New Perspective</vt:lpstr>
      <vt:lpstr>Motivation</vt:lpstr>
      <vt:lpstr>#1 Intelligent parameterization of differences</vt:lpstr>
      <vt:lpstr>#1 Intelligent parameterization of differences</vt:lpstr>
      <vt:lpstr>#2 Optimal matching of duplicated code</vt:lpstr>
      <vt:lpstr>PowerPoint Presentation</vt:lpstr>
      <vt:lpstr>PowerPoint Presentation</vt:lpstr>
      <vt:lpstr>PowerPoint Presentation</vt:lpstr>
      <vt:lpstr>#2 Optimal matching of duplicated code</vt:lpstr>
      <vt:lpstr>#3 Refactoring sub-clones</vt:lpstr>
      <vt:lpstr>#3 Refactoring sub-clones</vt:lpstr>
      <vt:lpstr>PowerPoint Presentation</vt:lpstr>
      <vt:lpstr>Refactoring of the Clones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tsantalis</dc:creator>
  <cp:lastModifiedBy>tsantalis</cp:lastModifiedBy>
  <cp:revision>118</cp:revision>
  <dcterms:created xsi:type="dcterms:W3CDTF">2013-04-27T14:44:12Z</dcterms:created>
  <dcterms:modified xsi:type="dcterms:W3CDTF">2013-05-05T15:01:20Z</dcterms:modified>
</cp:coreProperties>
</file>