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1" r:id="rId5"/>
    <p:sldId id="288" r:id="rId6"/>
    <p:sldId id="286" r:id="rId7"/>
    <p:sldId id="287" r:id="rId8"/>
    <p:sldId id="289" r:id="rId9"/>
    <p:sldId id="291" r:id="rId10"/>
    <p:sldId id="279" r:id="rId11"/>
    <p:sldId id="280" r:id="rId12"/>
    <p:sldId id="281" r:id="rId13"/>
    <p:sldId id="283" r:id="rId14"/>
    <p:sldId id="263" r:id="rId15"/>
    <p:sldId id="267" r:id="rId16"/>
    <p:sldId id="299" r:id="rId17"/>
    <p:sldId id="292" r:id="rId18"/>
    <p:sldId id="293" r:id="rId19"/>
    <p:sldId id="294" r:id="rId20"/>
    <p:sldId id="295" r:id="rId21"/>
    <p:sldId id="269" r:id="rId22"/>
    <p:sldId id="274" r:id="rId23"/>
    <p:sldId id="282" r:id="rId24"/>
    <p:sldId id="298" r:id="rId25"/>
    <p:sldId id="296" r:id="rId26"/>
    <p:sldId id="275" r:id="rId27"/>
    <p:sldId id="260" r:id="rId28"/>
    <p:sldId id="29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008181"/>
    <a:srgbClr val="0000FF"/>
    <a:srgbClr val="810081"/>
    <a:srgbClr val="EBF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2175" autoAdjust="0"/>
  </p:normalViewPr>
  <p:slideViewPr>
    <p:cSldViewPr snapToGrid="0">
      <p:cViewPr varScale="1">
        <p:scale>
          <a:sx n="67" d="100"/>
          <a:sy n="67" d="100"/>
        </p:scale>
        <p:origin x="1458" y="60"/>
      </p:cViewPr>
      <p:guideLst>
        <p:guide orient="horz" pos="206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b="1" dirty="0"/>
              <a:t>What percentage of developers use preprocessors?</a:t>
            </a:r>
          </a:p>
        </c:rich>
      </c:tx>
      <c:layout>
        <c:manualLayout>
          <c:xMode val="edge"/>
          <c:yMode val="edge"/>
          <c:x val="0.12241292623232222"/>
          <c:y val="4.5745033835222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Who used a CSS preprocessor?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4B-468C-96F6-A9EAE89077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4B-468C-96F6-A9EAE8907728}"/>
              </c:ext>
            </c:extLst>
          </c:dPt>
          <c:dLbls>
            <c:dLbl>
              <c:idx val="0"/>
              <c:layout>
                <c:manualLayout>
                  <c:x val="-0.2427205239051001"/>
                  <c:y val="-5.42196446242512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4B-468C-96F6-A9EAE8907728}"/>
                </c:ext>
              </c:extLst>
            </c:dLbl>
            <c:dLbl>
              <c:idx val="1"/>
              <c:layout>
                <c:manualLayout>
                  <c:x val="0.23379908393803717"/>
                  <c:y val="4.45793914423563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4B-468C-96F6-A9EAE89077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Used</c:v>
                </c:pt>
                <c:pt idx="1">
                  <c:v>Not used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4B-468C-96F6-A9EAE890772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Which preprocessor do</a:t>
            </a:r>
            <a:r>
              <a:rPr lang="en-US" b="1" baseline="0" dirty="0"/>
              <a:t> </a:t>
            </a:r>
            <a:r>
              <a:rPr lang="en-US" b="1" dirty="0"/>
              <a:t>they prefer?</a:t>
            </a:r>
          </a:p>
        </c:rich>
      </c:tx>
      <c:layout>
        <c:manualLayout>
          <c:xMode val="edge"/>
          <c:yMode val="edge"/>
          <c:x val="0.13289943187481312"/>
          <c:y val="4.77744057934975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Which preprocessor?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B1-4D46-8475-B3D7F1EF81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B1-4D46-8475-B3D7F1EF81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B1-4D46-8475-B3D7F1EF81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B1-4D46-8475-B3D7F1EF8156}"/>
              </c:ext>
            </c:extLst>
          </c:dPt>
          <c:dLbls>
            <c:dLbl>
              <c:idx val="0"/>
              <c:layout>
                <c:manualLayout>
                  <c:x val="0.20588235294117646"/>
                  <c:y val="0.108754324811588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B1-4D46-8475-B3D7F1EF8156}"/>
                </c:ext>
              </c:extLst>
            </c:dLbl>
            <c:dLbl>
              <c:idx val="1"/>
              <c:layout>
                <c:manualLayout>
                  <c:x val="-0.25759083911979369"/>
                  <c:y val="-1.16872806629509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B1-4D46-8475-B3D7F1EF8156}"/>
                </c:ext>
              </c:extLst>
            </c:dLbl>
            <c:dLbl>
              <c:idx val="2"/>
              <c:layout>
                <c:manualLayout>
                  <c:x val="0.28692205753692551"/>
                  <c:y val="1.0216994516937316E-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CD69AE5-92A6-4FB2-A4BB-11FCA11D2172}" type="CATEGORYNAME">
                      <a:rPr lang="en-US" sz="2000"/>
                      <a:pPr>
                        <a:defRPr sz="1600" b="1"/>
                      </a:pPr>
                      <a:t>[CATEGORY NAME]</a:t>
                    </a:fld>
                    <a:r>
                      <a:rPr lang="en-US" sz="1600" baseline="0" dirty="0"/>
                      <a:t>
</a:t>
                    </a:r>
                    <a:fld id="{781CFFCE-4303-4A72-8FBB-94DF030222E6}" type="PERCENTAGE">
                      <a:rPr lang="en-US" sz="2000" baseline="0"/>
                      <a:pPr>
                        <a:defRPr sz="1600" b="1"/>
                      </a:pPr>
                      <a:t>[PERCENTAGE]</a:t>
                    </a:fld>
                    <a:endParaRPr 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92470794091913"/>
                      <c:h val="0.168945735771387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5B1-4D46-8475-B3D7F1EF8156}"/>
                </c:ext>
              </c:extLst>
            </c:dLbl>
            <c:dLbl>
              <c:idx val="3"/>
              <c:layout>
                <c:manualLayout>
                  <c:x val="-9.4370078740157487E-2"/>
                  <c:y val="-1.0216994516937316E-16"/>
                </c:manualLayout>
              </c:layout>
              <c:tx>
                <c:rich>
                  <a:bodyPr/>
                  <a:lstStyle/>
                  <a:p>
                    <a:fld id="{8E6B7866-73BF-48ED-8975-C6E56C758CCA}" type="CATEGORYNAME">
                      <a:rPr lang="en-US" sz="2000"/>
                      <a:pPr/>
                      <a:t>[CATEGORY NAME]</a:t>
                    </a:fld>
                    <a:r>
                      <a:rPr lang="en-US" sz="2000" baseline="0" dirty="0"/>
                      <a:t>
</a:t>
                    </a:r>
                    <a:fld id="{F3099315-06F0-48F9-ABE9-263D5B41A2B7}" type="PERCENTAGE">
                      <a:rPr lang="en-US" sz="2000" baseline="0"/>
                      <a:pPr/>
                      <a:t>[PERCENTAGE]</a:t>
                    </a:fld>
                    <a:endParaRPr lang="en-US" sz="2000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5B1-4D46-8475-B3D7F1EF81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Less</c:v>
                </c:pt>
                <c:pt idx="1">
                  <c:v>Sass</c:v>
                </c:pt>
                <c:pt idx="2">
                  <c:v>Stylus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</c:v>
                </c:pt>
                <c:pt idx="1">
                  <c:v>41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5B1-4D46-8475-B3D7F1EF8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CF2586-1FAF-41CD-A14E-79AE1D6F654E}" type="doc">
      <dgm:prSet loTypeId="urn:microsoft.com/office/officeart/2005/8/layout/chevron1" loCatId="process" qsTypeId="urn:microsoft.com/office/officeart/2005/8/quickstyle/simple1" qsCatId="simple" csTypeId="urn:microsoft.com/office/officeart/2005/8/colors/accent3_1" csCatId="accent3" phldr="1"/>
      <dgm:spPr/>
    </dgm:pt>
    <dgm:pt modelId="{C6F3137E-D30C-427D-B7BC-0E331E966A8A}" type="pres">
      <dgm:prSet presAssocID="{D6CF2586-1FAF-41CD-A14E-79AE1D6F654E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D03D0820-EED8-47CA-98B6-53C9F5A663D8}" type="presOf" srcId="{D6CF2586-1FAF-41CD-A14E-79AE1D6F654E}" destId="{C6F3137E-D30C-427D-B7BC-0E331E966A8A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260EC-EF90-4575-8168-20932E1E5AB9}" type="datetimeFigureOut">
              <a:rPr lang="en-CA" smtClean="0"/>
              <a:t>2016-03-20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74D98-216F-403A-9BF1-0FDD35DFFC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28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E438C-092F-4A81-B449-22799769DDDC}" type="datetimeFigureOut">
              <a:rPr lang="en-CA" smtClean="0"/>
              <a:t>2016-03-20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DCB8D-364B-424A-B3EB-0F1C6892E4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01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32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1700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Vendor-specific properties are used by browsers to introduce experimental properties before they</a:t>
            </a:r>
            <a:r>
              <a:rPr lang="en-CA" baseline="0" dirty="0"/>
              <a:t> become a W3C standard.</a:t>
            </a:r>
          </a:p>
          <a:p>
            <a:r>
              <a:rPr lang="en-CA" baseline="0" dirty="0"/>
              <a:t>So, developers in many cases have to assign the same value to similar </a:t>
            </a:r>
            <a:r>
              <a:rPr lang="en-CA" baseline="0"/>
              <a:t>vendor-specific properties.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43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892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 this</a:t>
            </a:r>
            <a:r>
              <a:rPr lang="en-CA" baseline="0" dirty="0"/>
              <a:t> CSS example, we can see that selector “select2-drop” defines the same properties with exactly the same values as selector “dropdown-menu”,</a:t>
            </a:r>
            <a:br>
              <a:rPr lang="en-CA" baseline="0" dirty="0"/>
            </a:br>
            <a:r>
              <a:rPr lang="en-CA" baseline="0" dirty="0"/>
              <a:t>and in addition defines some extra properties, like visibility.</a:t>
            </a:r>
          </a:p>
          <a:p>
            <a:r>
              <a:rPr lang="en-CA" baseline="0" dirty="0"/>
              <a:t>In the same way that we are able to extend the functionality of a class in object-oriented programming,</a:t>
            </a:r>
          </a:p>
          <a:p>
            <a:r>
              <a:rPr lang="en-CA" baseline="0" dirty="0"/>
              <a:t>in preprocessors we can make “select2-drop” to extend “dropdown-menu” and then define some additional properties.</a:t>
            </a:r>
          </a:p>
          <a:p>
            <a:r>
              <a:rPr lang="en-CA" baseline="0" dirty="0"/>
              <a:t>This allows to reuse existing code.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5629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58377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2425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Extend ⟹ grouping selector ⟹ selector order changes ⟹ cascading is affected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8021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325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1801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735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801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085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 this example,</a:t>
            </a:r>
            <a:r>
              <a:rPr lang="en-CA" baseline="0" dirty="0"/>
              <a:t> we can see the last two style rules define properties for child elements nested under .</a:t>
            </a:r>
            <a:r>
              <a:rPr lang="en-CA" baseline="0" dirty="0" err="1"/>
              <a:t>navbar</a:t>
            </a:r>
            <a:r>
              <a:rPr lang="en-CA" baseline="0" dirty="0"/>
              <a:t>-toggle elements.</a:t>
            </a:r>
          </a:p>
          <a:p>
            <a:r>
              <a:rPr lang="en-CA" baseline="0" dirty="0"/>
              <a:t>Although these style rules are related, they could be placed far away from each other in the CSS file.</a:t>
            </a:r>
          </a:p>
          <a:p>
            <a:r>
              <a:rPr lang="en-CA" baseline="0" dirty="0"/>
              <a:t>Preprocessors allow to nest such these selectors as a means to improve the organization and understandability of the code, by structuring relevant selectors in a hierarchical manner.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398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/>
              <a:t>Nestable</a:t>
            </a:r>
            <a:r>
              <a:rPr lang="en-CA" baseline="0" dirty="0"/>
              <a:t> selectors are all </a:t>
            </a:r>
            <a:r>
              <a:rPr lang="en-CA" baseline="0" dirty="0" err="1"/>
              <a:t>combinators</a:t>
            </a:r>
            <a:r>
              <a:rPr lang="en-CA" baseline="0" dirty="0"/>
              <a:t> , in addition to simple selectors having pseudo elements (a::before) / pseudo classes (</a:t>
            </a:r>
            <a:r>
              <a:rPr lang="en-CA" baseline="0" dirty="0" err="1"/>
              <a:t>a:hover</a:t>
            </a:r>
            <a:r>
              <a:rPr lang="en-CA" baseline="0" dirty="0"/>
              <a:t>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5554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 the CSS code we can see two selectors</a:t>
            </a:r>
            <a:r>
              <a:rPr lang="en-CA" baseline="0" dirty="0"/>
              <a:t> styling the same properties, but some of the values are different.</a:t>
            </a:r>
          </a:p>
          <a:p>
            <a:r>
              <a:rPr lang="en-CA" baseline="0" dirty="0"/>
              <a:t>Preprocessors allow to introduce a </a:t>
            </a:r>
            <a:r>
              <a:rPr lang="en-CA" baseline="0" dirty="0" err="1"/>
              <a:t>mixin</a:t>
            </a:r>
            <a:r>
              <a:rPr lang="en-CA" baseline="0" dirty="0"/>
              <a:t> (function) and parameterize the values that are different.</a:t>
            </a:r>
          </a:p>
          <a:p>
            <a:r>
              <a:rPr lang="en-CA" baseline="0" dirty="0"/>
              <a:t>Each selector will then call the </a:t>
            </a:r>
            <a:r>
              <a:rPr lang="en-CA" baseline="0" dirty="0" err="1"/>
              <a:t>mixin</a:t>
            </a:r>
            <a:r>
              <a:rPr lang="en-CA" baseline="0" dirty="0"/>
              <a:t> by passing the appropriate argument values.</a:t>
            </a:r>
          </a:p>
          <a:p>
            <a:r>
              <a:rPr lang="en-CA" baseline="0" dirty="0" err="1"/>
              <a:t>Mixins</a:t>
            </a:r>
            <a:r>
              <a:rPr lang="en-CA" baseline="0" dirty="0"/>
              <a:t> enable the reuse of code, but can also improve the readability of the code by giving meaningful names to them.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862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Wilcoxon Signed-Rank Test (p-value: 0.00003):</a:t>
            </a:r>
            <a:r>
              <a:rPr lang="en-CA" baseline="0" dirty="0"/>
              <a:t>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/>
              <a:t>The </a:t>
            </a:r>
            <a:r>
              <a:rPr lang="en-CA" baseline="0" dirty="0" err="1"/>
              <a:t>mixins</a:t>
            </a:r>
            <a:r>
              <a:rPr lang="en-CA" baseline="0" dirty="0"/>
              <a:t> which are called more than once are more than the </a:t>
            </a:r>
            <a:r>
              <a:rPr lang="en-CA" baseline="0" dirty="0" err="1"/>
              <a:t>mixins</a:t>
            </a:r>
            <a:r>
              <a:rPr lang="en-CA" baseline="0" dirty="0"/>
              <a:t> which are called only once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5548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Wilcoxon Signed-Rank Test (p-value: 0.00003):</a:t>
            </a:r>
            <a:r>
              <a:rPr lang="en-CA" baseline="0" dirty="0"/>
              <a:t> 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/>
              <a:t>The </a:t>
            </a:r>
            <a:r>
              <a:rPr lang="en-CA" baseline="0" dirty="0" err="1"/>
              <a:t>mixins</a:t>
            </a:r>
            <a:r>
              <a:rPr lang="en-CA" baseline="0" dirty="0"/>
              <a:t> which are called more than once are more than the </a:t>
            </a:r>
            <a:r>
              <a:rPr lang="en-CA" baseline="0" dirty="0" err="1"/>
              <a:t>mixins</a:t>
            </a:r>
            <a:r>
              <a:rPr lang="en-CA" baseline="0" dirty="0"/>
              <a:t> which are called only once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392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DCB8D-364B-424A-B3EB-0F1C6892E411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2949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A582044-116F-452E-93FB-889BEA14452C}" type="datetime1">
              <a:rPr lang="en-US" smtClean="0"/>
              <a:t>3/20/2016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‹#›</a:t>
            </a:fld>
            <a:r>
              <a:rPr lang="en-CA" dirty="0"/>
              <a:t> / 26</a:t>
            </a:r>
          </a:p>
        </p:txBody>
      </p:sp>
    </p:spTree>
    <p:extLst>
      <p:ext uri="{BB962C8B-B14F-4D97-AF65-F5344CB8AC3E}">
        <p14:creationId xmlns:p14="http://schemas.microsoft.com/office/powerpoint/2010/main" val="110408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89D301CB-B9AD-412B-9EE6-708F1E97D657}" type="datetime1">
              <a:rPr lang="en-US" smtClean="0"/>
              <a:t>3/20/2016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87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A29B8794-EDD6-4DF3-BF77-EDD7ADCEF43A}" type="datetime1">
              <a:rPr lang="en-US" smtClean="0"/>
              <a:t>3/20/2016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644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1075267"/>
            <a:ext cx="8477251" cy="4793827"/>
          </a:xfrm>
        </p:spPr>
        <p:txBody>
          <a:bodyPr>
            <a:normAutofit/>
          </a:bodyPr>
          <a:lstStyle>
            <a:lvl1pPr marL="236538" indent="-236538">
              <a:spcAft>
                <a:spcPts val="600"/>
              </a:spcAft>
              <a:buFont typeface="Arial" panose="020B0604020202020204" pitchFamily="34" charset="0"/>
              <a:buChar char="•"/>
              <a:defRPr sz="2800"/>
            </a:lvl1pPr>
            <a:lvl2pPr marL="403225" indent="-203200">
              <a:spcAft>
                <a:spcPts val="1200"/>
              </a:spcAft>
              <a:buFont typeface="Arial" panose="020B0604020202020204" pitchFamily="34" charset="0"/>
              <a:buChar char="•"/>
              <a:defRPr sz="2400"/>
            </a:lvl2pPr>
            <a:lvl3pPr marL="566928" indent="-182880">
              <a:spcAft>
                <a:spcPts val="1200"/>
              </a:spcAft>
              <a:buFont typeface="Arial" panose="020B0604020202020204" pitchFamily="34" charset="0"/>
              <a:buChar char="•"/>
              <a:defRPr sz="1800"/>
            </a:lvl3pPr>
            <a:lvl4pPr marL="749808" indent="-182880">
              <a:spcAft>
                <a:spcPts val="1200"/>
              </a:spcAft>
              <a:buFont typeface="Arial" panose="020B0604020202020204" pitchFamily="34" charset="0"/>
              <a:buChar char="•"/>
              <a:defRPr sz="1800"/>
            </a:lvl4pPr>
            <a:lvl5pPr marL="932688" indent="-182880">
              <a:spcAft>
                <a:spcPts val="1200"/>
              </a:spcAft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66341D4-E169-4290-804F-D96C3AFFC65F}" type="datetime1">
              <a:rPr lang="en-US" smtClean="0"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‹#›</a:t>
            </a:fld>
            <a:r>
              <a:rPr lang="en-CA" dirty="0"/>
              <a:t> / 26</a:t>
            </a:r>
          </a:p>
        </p:txBody>
      </p:sp>
    </p:spTree>
    <p:extLst>
      <p:ext uri="{BB962C8B-B14F-4D97-AF65-F5344CB8AC3E}">
        <p14:creationId xmlns:p14="http://schemas.microsoft.com/office/powerpoint/2010/main" val="321336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CB3E7941-A6E6-4F26-AAEA-23F38B21A109}" type="datetime1">
              <a:rPr lang="en-US" smtClean="0"/>
              <a:t>3/20/2016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‹#›</a:t>
            </a:fld>
            <a:r>
              <a:rPr lang="en-CA" dirty="0"/>
              <a:t> / 26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3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73380" y="286605"/>
            <a:ext cx="8404860" cy="635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380" y="1135379"/>
            <a:ext cx="4152900" cy="47337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135380"/>
            <a:ext cx="4114800" cy="47337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F11680FA-44C1-4321-B60C-ECADC18156FA}" type="datetime1">
              <a:rPr lang="en-US" smtClean="0"/>
              <a:t>3/20/2016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930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91C60561-1BBF-4839-97F5-A01AF5629102}" type="datetime1">
              <a:rPr lang="en-US" smtClean="0"/>
              <a:t>3/20/2016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866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A4D6ADBA-8F5A-4808-9E1F-F59C25AEEFB1}" type="datetime1">
              <a:rPr lang="en-US" smtClean="0"/>
              <a:t>3/20/2016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4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E99103A5-6E35-4EBA-A8B9-547A742C0E35}" type="datetime1">
              <a:rPr lang="en-US" smtClean="0"/>
              <a:t>3/20/2016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437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BDB45C7-9107-47B8-9865-1F6C591C0956}" type="datetime1">
              <a:rPr lang="en-US" smtClean="0"/>
              <a:t>3/20/2016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3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9072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A6315BCA-A07D-44FB-9E25-00455E799046}" type="datetime1">
              <a:rPr lang="en-US" smtClean="0"/>
              <a:t>3/20/2016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12347" y="6459786"/>
            <a:ext cx="5963253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22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108499"/>
            <a:ext cx="8477250" cy="749867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99" y="1003549"/>
            <a:ext cx="8477251" cy="51915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4469" y="644683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rgbClr val="FFFFFF"/>
                </a:solidFill>
              </a:defRPr>
            </a:lvl1pPr>
          </a:lstStyle>
          <a:p>
            <a:fld id="{D0686F56-7C6A-426C-9AA9-9DFAF9C52A86}" type="slidenum">
              <a:rPr lang="en-CA" smtClean="0"/>
              <a:pPr/>
              <a:t>‹#›</a:t>
            </a:fld>
            <a:r>
              <a:rPr lang="en-CA" dirty="0"/>
              <a:t> / 26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71908" y="930957"/>
            <a:ext cx="84001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00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ncs.concordia.ca/~d_mazina/papers/SANER'16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3" y="990311"/>
            <a:ext cx="7419975" cy="2092900"/>
          </a:xfrm>
        </p:spPr>
        <p:txBody>
          <a:bodyPr>
            <a:normAutofit/>
          </a:bodyPr>
          <a:lstStyle/>
          <a:p>
            <a:r>
              <a:rPr lang="en-CA" sz="4000" b="1" dirty="0"/>
              <a:t>An empirical study </a:t>
            </a:r>
            <a:br>
              <a:rPr lang="en-CA" sz="4000" b="1" dirty="0"/>
            </a:br>
            <a:r>
              <a:rPr lang="en-CA" sz="4000" b="1" dirty="0"/>
              <a:t>on the use of </a:t>
            </a:r>
            <a:br>
              <a:rPr lang="en-CA" sz="7200" b="1" dirty="0"/>
            </a:br>
            <a:r>
              <a:rPr lang="en-CA" sz="6600" b="1" dirty="0"/>
              <a:t>CSS Preprocessors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57382" y="3441200"/>
            <a:ext cx="4899599" cy="17771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3600" b="1" cap="none" dirty="0" err="1"/>
              <a:t>Davood</a:t>
            </a:r>
            <a:r>
              <a:rPr lang="en-CA" sz="3600" b="1" cap="none" dirty="0"/>
              <a:t> </a:t>
            </a:r>
            <a:r>
              <a:rPr lang="en-CA" sz="3600" b="1" cap="none" dirty="0" err="1"/>
              <a:t>Mazinanian</a:t>
            </a:r>
            <a:endParaRPr lang="en-CA" sz="3600" b="1" cap="none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3600" b="1" cap="none" dirty="0"/>
              <a:t>Nikolaos Tsantalis</a:t>
            </a:r>
          </a:p>
        </p:txBody>
      </p:sp>
      <p:pic>
        <p:nvPicPr>
          <p:cNvPr id="1026" name="Picture 2" descr="http://saner.inf.usi.ch/css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" y="1117217"/>
            <a:ext cx="1839087" cy="183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2" y="5431566"/>
            <a:ext cx="686490" cy="8387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691" y="5440404"/>
            <a:ext cx="6733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Department of Computer Science and Software Engineering</a:t>
            </a:r>
          </a:p>
          <a:p>
            <a:r>
              <a:rPr lang="en-US" sz="2000" dirty="0">
                <a:latin typeface="+mj-lt"/>
              </a:rPr>
              <a:t>Concordia University – Montreal, Canada</a:t>
            </a:r>
            <a:endParaRPr lang="en-CA" sz="20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8058" y="4389690"/>
            <a:ext cx="828637" cy="8286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6981" y="3500588"/>
            <a:ext cx="829714" cy="82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841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455701" y="2997200"/>
            <a:ext cx="1579205" cy="2598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ounded Rectangle 24"/>
          <p:cNvSpPr/>
          <p:nvPr/>
        </p:nvSpPr>
        <p:spPr>
          <a:xfrm>
            <a:off x="455702" y="3962428"/>
            <a:ext cx="1579205" cy="2598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ounded Rectangle 21"/>
          <p:cNvSpPr/>
          <p:nvPr/>
        </p:nvSpPr>
        <p:spPr>
          <a:xfrm>
            <a:off x="455704" y="1765823"/>
            <a:ext cx="1577775" cy="2598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ounded Rectangle 20"/>
          <p:cNvSpPr/>
          <p:nvPr/>
        </p:nvSpPr>
        <p:spPr>
          <a:xfrm>
            <a:off x="4974046" y="2723712"/>
            <a:ext cx="2030004" cy="2247566"/>
          </a:xfrm>
          <a:prstGeom prst="roundRect">
            <a:avLst>
              <a:gd name="adj" fmla="val 4610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Feature #2: Nesting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9959" y="1079011"/>
            <a:ext cx="8888529" cy="554917"/>
          </a:xfrm>
        </p:spPr>
        <p:txBody>
          <a:bodyPr>
            <a:normAutofit/>
          </a:bodyPr>
          <a:lstStyle/>
          <a:p>
            <a:r>
              <a:rPr lang="en-CA" dirty="0"/>
              <a:t>Goal: improve organization, understandability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1979" y="1718616"/>
            <a:ext cx="254108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</a:rPr>
              <a:t>navbar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-toggle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position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relative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float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right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&amp;:focus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outline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}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.icon-bar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display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block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width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}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 </a:t>
            </a:r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4966" y="1671602"/>
            <a:ext cx="4171679" cy="3957855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ounded Rectangle 26"/>
          <p:cNvSpPr/>
          <p:nvPr/>
        </p:nvSpPr>
        <p:spPr>
          <a:xfrm>
            <a:off x="4643745" y="1671602"/>
            <a:ext cx="4171679" cy="3957855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TextBox 27"/>
          <p:cNvSpPr txBox="1"/>
          <p:nvPr/>
        </p:nvSpPr>
        <p:spPr>
          <a:xfrm>
            <a:off x="5677258" y="5409873"/>
            <a:ext cx="2104652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Preprocessor</a:t>
            </a:r>
            <a:endParaRPr lang="en-CA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012861" y="5409873"/>
            <a:ext cx="675888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CSS</a:t>
            </a:r>
            <a:endParaRPr lang="en-CA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57720" y="5948795"/>
            <a:ext cx="344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From Bootstrap (version 3.3.1)</a:t>
            </a:r>
          </a:p>
        </p:txBody>
      </p:sp>
      <p:sp>
        <p:nvSpPr>
          <p:cNvPr id="3" name="Freeform 2"/>
          <p:cNvSpPr/>
          <p:nvPr/>
        </p:nvSpPr>
        <p:spPr>
          <a:xfrm>
            <a:off x="4729164" y="1995974"/>
            <a:ext cx="237103" cy="732308"/>
          </a:xfrm>
          <a:custGeom>
            <a:avLst/>
            <a:gdLst>
              <a:gd name="connsiteX0" fmla="*/ 0 w 83976"/>
              <a:gd name="connsiteY0" fmla="*/ 0 h 625151"/>
              <a:gd name="connsiteX1" fmla="*/ 83976 w 83976"/>
              <a:gd name="connsiteY1" fmla="*/ 625151 h 625151"/>
              <a:gd name="connsiteX0" fmla="*/ 37444 w 121420"/>
              <a:gd name="connsiteY0" fmla="*/ 0 h 625151"/>
              <a:gd name="connsiteX1" fmla="*/ 997 w 121420"/>
              <a:gd name="connsiteY1" fmla="*/ 328127 h 625151"/>
              <a:gd name="connsiteX2" fmla="*/ 121420 w 121420"/>
              <a:gd name="connsiteY2" fmla="*/ 625151 h 625151"/>
              <a:gd name="connsiteX0" fmla="*/ 36704 w 120680"/>
              <a:gd name="connsiteY0" fmla="*/ 0 h 625151"/>
              <a:gd name="connsiteX1" fmla="*/ 257 w 120680"/>
              <a:gd name="connsiteY1" fmla="*/ 328127 h 625151"/>
              <a:gd name="connsiteX2" fmla="*/ 120680 w 120680"/>
              <a:gd name="connsiteY2" fmla="*/ 625151 h 625151"/>
              <a:gd name="connsiteX0" fmla="*/ 45157 w 129133"/>
              <a:gd name="connsiteY0" fmla="*/ 0 h 625151"/>
              <a:gd name="connsiteX1" fmla="*/ 8710 w 129133"/>
              <a:gd name="connsiteY1" fmla="*/ 328127 h 625151"/>
              <a:gd name="connsiteX2" fmla="*/ 129133 w 129133"/>
              <a:gd name="connsiteY2" fmla="*/ 625151 h 625151"/>
              <a:gd name="connsiteX0" fmla="*/ 99141 w 183117"/>
              <a:gd name="connsiteY0" fmla="*/ 0 h 625151"/>
              <a:gd name="connsiteX1" fmla="*/ 5544 w 183117"/>
              <a:gd name="connsiteY1" fmla="*/ 342415 h 625151"/>
              <a:gd name="connsiteX2" fmla="*/ 183117 w 183117"/>
              <a:gd name="connsiteY2" fmla="*/ 625151 h 625151"/>
              <a:gd name="connsiteX0" fmla="*/ 94274 w 178250"/>
              <a:gd name="connsiteY0" fmla="*/ 0 h 625151"/>
              <a:gd name="connsiteX1" fmla="*/ 677 w 178250"/>
              <a:gd name="connsiteY1" fmla="*/ 342415 h 625151"/>
              <a:gd name="connsiteX2" fmla="*/ 178250 w 178250"/>
              <a:gd name="connsiteY2" fmla="*/ 625151 h 625151"/>
              <a:gd name="connsiteX0" fmla="*/ 115601 w 199577"/>
              <a:gd name="connsiteY0" fmla="*/ 0 h 625151"/>
              <a:gd name="connsiteX1" fmla="*/ 572 w 199577"/>
              <a:gd name="connsiteY1" fmla="*/ 292408 h 625151"/>
              <a:gd name="connsiteX2" fmla="*/ 199577 w 199577"/>
              <a:gd name="connsiteY2" fmla="*/ 625151 h 625151"/>
              <a:gd name="connsiteX0" fmla="*/ 115601 w 199577"/>
              <a:gd name="connsiteY0" fmla="*/ 0 h 625151"/>
              <a:gd name="connsiteX1" fmla="*/ 572 w 199577"/>
              <a:gd name="connsiteY1" fmla="*/ 292408 h 625151"/>
              <a:gd name="connsiteX2" fmla="*/ 199577 w 199577"/>
              <a:gd name="connsiteY2" fmla="*/ 625151 h 625151"/>
              <a:gd name="connsiteX0" fmla="*/ 116093 w 202450"/>
              <a:gd name="connsiteY0" fmla="*/ 0 h 694208"/>
              <a:gd name="connsiteX1" fmla="*/ 1064 w 202450"/>
              <a:gd name="connsiteY1" fmla="*/ 292408 h 694208"/>
              <a:gd name="connsiteX2" fmla="*/ 202450 w 202450"/>
              <a:gd name="connsiteY2" fmla="*/ 694208 h 694208"/>
              <a:gd name="connsiteX0" fmla="*/ 117552 w 203909"/>
              <a:gd name="connsiteY0" fmla="*/ 0 h 694208"/>
              <a:gd name="connsiteX1" fmla="*/ 2523 w 203909"/>
              <a:gd name="connsiteY1" fmla="*/ 292408 h 694208"/>
              <a:gd name="connsiteX2" fmla="*/ 203909 w 203909"/>
              <a:gd name="connsiteY2" fmla="*/ 694208 h 694208"/>
              <a:gd name="connsiteX0" fmla="*/ 117388 w 203745"/>
              <a:gd name="connsiteY0" fmla="*/ 0 h 694208"/>
              <a:gd name="connsiteX1" fmla="*/ 2359 w 203745"/>
              <a:gd name="connsiteY1" fmla="*/ 292408 h 694208"/>
              <a:gd name="connsiteX2" fmla="*/ 203745 w 203745"/>
              <a:gd name="connsiteY2" fmla="*/ 694208 h 694208"/>
              <a:gd name="connsiteX0" fmla="*/ 82551 w 209389"/>
              <a:gd name="connsiteY0" fmla="*/ 0 h 732308"/>
              <a:gd name="connsiteX1" fmla="*/ 8003 w 209389"/>
              <a:gd name="connsiteY1" fmla="*/ 330508 h 732308"/>
              <a:gd name="connsiteX2" fmla="*/ 209389 w 209389"/>
              <a:gd name="connsiteY2" fmla="*/ 732308 h 732308"/>
              <a:gd name="connsiteX0" fmla="*/ 83631 w 210469"/>
              <a:gd name="connsiteY0" fmla="*/ 0 h 732308"/>
              <a:gd name="connsiteX1" fmla="*/ 9083 w 210469"/>
              <a:gd name="connsiteY1" fmla="*/ 330508 h 732308"/>
              <a:gd name="connsiteX2" fmla="*/ 210469 w 210469"/>
              <a:gd name="connsiteY2" fmla="*/ 732308 h 732308"/>
              <a:gd name="connsiteX0" fmla="*/ 72601 w 199439"/>
              <a:gd name="connsiteY0" fmla="*/ 0 h 732308"/>
              <a:gd name="connsiteX1" fmla="*/ 12341 w 199439"/>
              <a:gd name="connsiteY1" fmla="*/ 425758 h 732308"/>
              <a:gd name="connsiteX2" fmla="*/ 199439 w 199439"/>
              <a:gd name="connsiteY2" fmla="*/ 732308 h 732308"/>
              <a:gd name="connsiteX0" fmla="*/ 78945 w 205783"/>
              <a:gd name="connsiteY0" fmla="*/ 0 h 732308"/>
              <a:gd name="connsiteX1" fmla="*/ 18685 w 205783"/>
              <a:gd name="connsiteY1" fmla="*/ 425758 h 732308"/>
              <a:gd name="connsiteX2" fmla="*/ 205783 w 205783"/>
              <a:gd name="connsiteY2" fmla="*/ 732308 h 732308"/>
              <a:gd name="connsiteX0" fmla="*/ 122564 w 249402"/>
              <a:gd name="connsiteY0" fmla="*/ 0 h 732308"/>
              <a:gd name="connsiteX1" fmla="*/ 9917 w 249402"/>
              <a:gd name="connsiteY1" fmla="*/ 406708 h 732308"/>
              <a:gd name="connsiteX2" fmla="*/ 249402 w 249402"/>
              <a:gd name="connsiteY2" fmla="*/ 732308 h 732308"/>
              <a:gd name="connsiteX0" fmla="*/ 93707 w 220545"/>
              <a:gd name="connsiteY0" fmla="*/ 0 h 732308"/>
              <a:gd name="connsiteX1" fmla="*/ 14398 w 220545"/>
              <a:gd name="connsiteY1" fmla="*/ 430521 h 732308"/>
              <a:gd name="connsiteX2" fmla="*/ 220545 w 220545"/>
              <a:gd name="connsiteY2" fmla="*/ 732308 h 732308"/>
              <a:gd name="connsiteX0" fmla="*/ 93707 w 220545"/>
              <a:gd name="connsiteY0" fmla="*/ 0 h 732308"/>
              <a:gd name="connsiteX1" fmla="*/ 14398 w 220545"/>
              <a:gd name="connsiteY1" fmla="*/ 349559 h 732308"/>
              <a:gd name="connsiteX2" fmla="*/ 220545 w 220545"/>
              <a:gd name="connsiteY2" fmla="*/ 732308 h 732308"/>
              <a:gd name="connsiteX0" fmla="*/ 79310 w 206148"/>
              <a:gd name="connsiteY0" fmla="*/ 0 h 732308"/>
              <a:gd name="connsiteX1" fmla="*/ 1 w 206148"/>
              <a:gd name="connsiteY1" fmla="*/ 349559 h 732308"/>
              <a:gd name="connsiteX2" fmla="*/ 206148 w 206148"/>
              <a:gd name="connsiteY2" fmla="*/ 732308 h 732308"/>
              <a:gd name="connsiteX0" fmla="*/ 103122 w 229960"/>
              <a:gd name="connsiteY0" fmla="*/ 0 h 732308"/>
              <a:gd name="connsiteX1" fmla="*/ 0 w 229960"/>
              <a:gd name="connsiteY1" fmla="*/ 337652 h 732308"/>
              <a:gd name="connsiteX2" fmla="*/ 229960 w 229960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110265 w 237103"/>
              <a:gd name="connsiteY0" fmla="*/ 0 h 732308"/>
              <a:gd name="connsiteX1" fmla="*/ 0 w 237103"/>
              <a:gd name="connsiteY1" fmla="*/ 332889 h 732308"/>
              <a:gd name="connsiteX2" fmla="*/ 237103 w 237103"/>
              <a:gd name="connsiteY2" fmla="*/ 732308 h 73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103" h="732308">
                <a:moveTo>
                  <a:pt x="110265" y="0"/>
                </a:moveTo>
                <a:cubicBezTo>
                  <a:pt x="79187" y="57467"/>
                  <a:pt x="290" y="158451"/>
                  <a:pt x="0" y="332889"/>
                </a:cubicBezTo>
                <a:cubicBezTo>
                  <a:pt x="-290" y="507327"/>
                  <a:pt x="177037" y="670152"/>
                  <a:pt x="237103" y="732308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TextBox 31"/>
          <p:cNvSpPr txBox="1"/>
          <p:nvPr/>
        </p:nvSpPr>
        <p:spPr>
          <a:xfrm>
            <a:off x="361401" y="1718616"/>
            <a:ext cx="31021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</a:rPr>
              <a:t>navbar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-toggle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position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relative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float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right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</a:rPr>
              <a:t>navbar-toggle:focus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outline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</a:rPr>
              <a:t>navbar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-toggle .icon-bar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display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block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width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…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10</a:t>
            </a:fld>
            <a:r>
              <a:rPr lang="en-CA" dirty="0"/>
              <a:t> / 25</a:t>
            </a:r>
          </a:p>
        </p:txBody>
      </p:sp>
      <p:sp>
        <p:nvSpPr>
          <p:cNvPr id="17" name="Freeform 16"/>
          <p:cNvSpPr/>
          <p:nvPr/>
        </p:nvSpPr>
        <p:spPr>
          <a:xfrm>
            <a:off x="170282" y="2025651"/>
            <a:ext cx="261565" cy="1076527"/>
          </a:xfrm>
          <a:custGeom>
            <a:avLst/>
            <a:gdLst>
              <a:gd name="connsiteX0" fmla="*/ 0 w 83976"/>
              <a:gd name="connsiteY0" fmla="*/ 0 h 625151"/>
              <a:gd name="connsiteX1" fmla="*/ 83976 w 83976"/>
              <a:gd name="connsiteY1" fmla="*/ 625151 h 625151"/>
              <a:gd name="connsiteX0" fmla="*/ 37444 w 121420"/>
              <a:gd name="connsiteY0" fmla="*/ 0 h 625151"/>
              <a:gd name="connsiteX1" fmla="*/ 997 w 121420"/>
              <a:gd name="connsiteY1" fmla="*/ 328127 h 625151"/>
              <a:gd name="connsiteX2" fmla="*/ 121420 w 121420"/>
              <a:gd name="connsiteY2" fmla="*/ 625151 h 625151"/>
              <a:gd name="connsiteX0" fmla="*/ 36704 w 120680"/>
              <a:gd name="connsiteY0" fmla="*/ 0 h 625151"/>
              <a:gd name="connsiteX1" fmla="*/ 257 w 120680"/>
              <a:gd name="connsiteY1" fmla="*/ 328127 h 625151"/>
              <a:gd name="connsiteX2" fmla="*/ 120680 w 120680"/>
              <a:gd name="connsiteY2" fmla="*/ 625151 h 625151"/>
              <a:gd name="connsiteX0" fmla="*/ 45157 w 129133"/>
              <a:gd name="connsiteY0" fmla="*/ 0 h 625151"/>
              <a:gd name="connsiteX1" fmla="*/ 8710 w 129133"/>
              <a:gd name="connsiteY1" fmla="*/ 328127 h 625151"/>
              <a:gd name="connsiteX2" fmla="*/ 129133 w 129133"/>
              <a:gd name="connsiteY2" fmla="*/ 625151 h 625151"/>
              <a:gd name="connsiteX0" fmla="*/ 99141 w 183117"/>
              <a:gd name="connsiteY0" fmla="*/ 0 h 625151"/>
              <a:gd name="connsiteX1" fmla="*/ 5544 w 183117"/>
              <a:gd name="connsiteY1" fmla="*/ 342415 h 625151"/>
              <a:gd name="connsiteX2" fmla="*/ 183117 w 183117"/>
              <a:gd name="connsiteY2" fmla="*/ 625151 h 625151"/>
              <a:gd name="connsiteX0" fmla="*/ 94274 w 178250"/>
              <a:gd name="connsiteY0" fmla="*/ 0 h 625151"/>
              <a:gd name="connsiteX1" fmla="*/ 677 w 178250"/>
              <a:gd name="connsiteY1" fmla="*/ 342415 h 625151"/>
              <a:gd name="connsiteX2" fmla="*/ 178250 w 178250"/>
              <a:gd name="connsiteY2" fmla="*/ 625151 h 625151"/>
              <a:gd name="connsiteX0" fmla="*/ 115601 w 199577"/>
              <a:gd name="connsiteY0" fmla="*/ 0 h 625151"/>
              <a:gd name="connsiteX1" fmla="*/ 572 w 199577"/>
              <a:gd name="connsiteY1" fmla="*/ 292408 h 625151"/>
              <a:gd name="connsiteX2" fmla="*/ 199577 w 199577"/>
              <a:gd name="connsiteY2" fmla="*/ 625151 h 625151"/>
              <a:gd name="connsiteX0" fmla="*/ 115601 w 199577"/>
              <a:gd name="connsiteY0" fmla="*/ 0 h 625151"/>
              <a:gd name="connsiteX1" fmla="*/ 572 w 199577"/>
              <a:gd name="connsiteY1" fmla="*/ 292408 h 625151"/>
              <a:gd name="connsiteX2" fmla="*/ 199577 w 199577"/>
              <a:gd name="connsiteY2" fmla="*/ 625151 h 625151"/>
              <a:gd name="connsiteX0" fmla="*/ 116093 w 202450"/>
              <a:gd name="connsiteY0" fmla="*/ 0 h 694208"/>
              <a:gd name="connsiteX1" fmla="*/ 1064 w 202450"/>
              <a:gd name="connsiteY1" fmla="*/ 292408 h 694208"/>
              <a:gd name="connsiteX2" fmla="*/ 202450 w 202450"/>
              <a:gd name="connsiteY2" fmla="*/ 694208 h 694208"/>
              <a:gd name="connsiteX0" fmla="*/ 117552 w 203909"/>
              <a:gd name="connsiteY0" fmla="*/ 0 h 694208"/>
              <a:gd name="connsiteX1" fmla="*/ 2523 w 203909"/>
              <a:gd name="connsiteY1" fmla="*/ 292408 h 694208"/>
              <a:gd name="connsiteX2" fmla="*/ 203909 w 203909"/>
              <a:gd name="connsiteY2" fmla="*/ 694208 h 694208"/>
              <a:gd name="connsiteX0" fmla="*/ 117388 w 203745"/>
              <a:gd name="connsiteY0" fmla="*/ 0 h 694208"/>
              <a:gd name="connsiteX1" fmla="*/ 2359 w 203745"/>
              <a:gd name="connsiteY1" fmla="*/ 292408 h 694208"/>
              <a:gd name="connsiteX2" fmla="*/ 203745 w 203745"/>
              <a:gd name="connsiteY2" fmla="*/ 694208 h 694208"/>
              <a:gd name="connsiteX0" fmla="*/ 82551 w 209389"/>
              <a:gd name="connsiteY0" fmla="*/ 0 h 732308"/>
              <a:gd name="connsiteX1" fmla="*/ 8003 w 209389"/>
              <a:gd name="connsiteY1" fmla="*/ 330508 h 732308"/>
              <a:gd name="connsiteX2" fmla="*/ 209389 w 209389"/>
              <a:gd name="connsiteY2" fmla="*/ 732308 h 732308"/>
              <a:gd name="connsiteX0" fmla="*/ 83631 w 210469"/>
              <a:gd name="connsiteY0" fmla="*/ 0 h 732308"/>
              <a:gd name="connsiteX1" fmla="*/ 9083 w 210469"/>
              <a:gd name="connsiteY1" fmla="*/ 330508 h 732308"/>
              <a:gd name="connsiteX2" fmla="*/ 210469 w 210469"/>
              <a:gd name="connsiteY2" fmla="*/ 732308 h 732308"/>
              <a:gd name="connsiteX0" fmla="*/ 72601 w 199439"/>
              <a:gd name="connsiteY0" fmla="*/ 0 h 732308"/>
              <a:gd name="connsiteX1" fmla="*/ 12341 w 199439"/>
              <a:gd name="connsiteY1" fmla="*/ 425758 h 732308"/>
              <a:gd name="connsiteX2" fmla="*/ 199439 w 199439"/>
              <a:gd name="connsiteY2" fmla="*/ 732308 h 732308"/>
              <a:gd name="connsiteX0" fmla="*/ 78945 w 205783"/>
              <a:gd name="connsiteY0" fmla="*/ 0 h 732308"/>
              <a:gd name="connsiteX1" fmla="*/ 18685 w 205783"/>
              <a:gd name="connsiteY1" fmla="*/ 425758 h 732308"/>
              <a:gd name="connsiteX2" fmla="*/ 205783 w 205783"/>
              <a:gd name="connsiteY2" fmla="*/ 732308 h 732308"/>
              <a:gd name="connsiteX0" fmla="*/ 122564 w 249402"/>
              <a:gd name="connsiteY0" fmla="*/ 0 h 732308"/>
              <a:gd name="connsiteX1" fmla="*/ 9917 w 249402"/>
              <a:gd name="connsiteY1" fmla="*/ 406708 h 732308"/>
              <a:gd name="connsiteX2" fmla="*/ 249402 w 249402"/>
              <a:gd name="connsiteY2" fmla="*/ 732308 h 732308"/>
              <a:gd name="connsiteX0" fmla="*/ 93707 w 220545"/>
              <a:gd name="connsiteY0" fmla="*/ 0 h 732308"/>
              <a:gd name="connsiteX1" fmla="*/ 14398 w 220545"/>
              <a:gd name="connsiteY1" fmla="*/ 430521 h 732308"/>
              <a:gd name="connsiteX2" fmla="*/ 220545 w 220545"/>
              <a:gd name="connsiteY2" fmla="*/ 732308 h 732308"/>
              <a:gd name="connsiteX0" fmla="*/ 93707 w 220545"/>
              <a:gd name="connsiteY0" fmla="*/ 0 h 732308"/>
              <a:gd name="connsiteX1" fmla="*/ 14398 w 220545"/>
              <a:gd name="connsiteY1" fmla="*/ 349559 h 732308"/>
              <a:gd name="connsiteX2" fmla="*/ 220545 w 220545"/>
              <a:gd name="connsiteY2" fmla="*/ 732308 h 732308"/>
              <a:gd name="connsiteX0" fmla="*/ 79310 w 206148"/>
              <a:gd name="connsiteY0" fmla="*/ 0 h 732308"/>
              <a:gd name="connsiteX1" fmla="*/ 1 w 206148"/>
              <a:gd name="connsiteY1" fmla="*/ 349559 h 732308"/>
              <a:gd name="connsiteX2" fmla="*/ 206148 w 206148"/>
              <a:gd name="connsiteY2" fmla="*/ 732308 h 732308"/>
              <a:gd name="connsiteX0" fmla="*/ 103122 w 229960"/>
              <a:gd name="connsiteY0" fmla="*/ 0 h 732308"/>
              <a:gd name="connsiteX1" fmla="*/ 0 w 229960"/>
              <a:gd name="connsiteY1" fmla="*/ 337652 h 732308"/>
              <a:gd name="connsiteX2" fmla="*/ 229960 w 229960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110265 w 237103"/>
              <a:gd name="connsiteY0" fmla="*/ 0 h 732308"/>
              <a:gd name="connsiteX1" fmla="*/ 0 w 237103"/>
              <a:gd name="connsiteY1" fmla="*/ 332889 h 732308"/>
              <a:gd name="connsiteX2" fmla="*/ 237103 w 237103"/>
              <a:gd name="connsiteY2" fmla="*/ 732308 h 73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103" h="732308">
                <a:moveTo>
                  <a:pt x="110265" y="0"/>
                </a:moveTo>
                <a:cubicBezTo>
                  <a:pt x="79187" y="57467"/>
                  <a:pt x="290" y="158451"/>
                  <a:pt x="0" y="332889"/>
                </a:cubicBezTo>
                <a:cubicBezTo>
                  <a:pt x="-290" y="507327"/>
                  <a:pt x="177037" y="670152"/>
                  <a:pt x="237103" y="732308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Freeform 18"/>
          <p:cNvSpPr/>
          <p:nvPr/>
        </p:nvSpPr>
        <p:spPr>
          <a:xfrm>
            <a:off x="78539" y="2138901"/>
            <a:ext cx="345530" cy="1979875"/>
          </a:xfrm>
          <a:custGeom>
            <a:avLst/>
            <a:gdLst>
              <a:gd name="connsiteX0" fmla="*/ 0 w 83976"/>
              <a:gd name="connsiteY0" fmla="*/ 0 h 625151"/>
              <a:gd name="connsiteX1" fmla="*/ 83976 w 83976"/>
              <a:gd name="connsiteY1" fmla="*/ 625151 h 625151"/>
              <a:gd name="connsiteX0" fmla="*/ 37444 w 121420"/>
              <a:gd name="connsiteY0" fmla="*/ 0 h 625151"/>
              <a:gd name="connsiteX1" fmla="*/ 997 w 121420"/>
              <a:gd name="connsiteY1" fmla="*/ 328127 h 625151"/>
              <a:gd name="connsiteX2" fmla="*/ 121420 w 121420"/>
              <a:gd name="connsiteY2" fmla="*/ 625151 h 625151"/>
              <a:gd name="connsiteX0" fmla="*/ 36704 w 120680"/>
              <a:gd name="connsiteY0" fmla="*/ 0 h 625151"/>
              <a:gd name="connsiteX1" fmla="*/ 257 w 120680"/>
              <a:gd name="connsiteY1" fmla="*/ 328127 h 625151"/>
              <a:gd name="connsiteX2" fmla="*/ 120680 w 120680"/>
              <a:gd name="connsiteY2" fmla="*/ 625151 h 625151"/>
              <a:gd name="connsiteX0" fmla="*/ 45157 w 129133"/>
              <a:gd name="connsiteY0" fmla="*/ 0 h 625151"/>
              <a:gd name="connsiteX1" fmla="*/ 8710 w 129133"/>
              <a:gd name="connsiteY1" fmla="*/ 328127 h 625151"/>
              <a:gd name="connsiteX2" fmla="*/ 129133 w 129133"/>
              <a:gd name="connsiteY2" fmla="*/ 625151 h 625151"/>
              <a:gd name="connsiteX0" fmla="*/ 99141 w 183117"/>
              <a:gd name="connsiteY0" fmla="*/ 0 h 625151"/>
              <a:gd name="connsiteX1" fmla="*/ 5544 w 183117"/>
              <a:gd name="connsiteY1" fmla="*/ 342415 h 625151"/>
              <a:gd name="connsiteX2" fmla="*/ 183117 w 183117"/>
              <a:gd name="connsiteY2" fmla="*/ 625151 h 625151"/>
              <a:gd name="connsiteX0" fmla="*/ 94274 w 178250"/>
              <a:gd name="connsiteY0" fmla="*/ 0 h 625151"/>
              <a:gd name="connsiteX1" fmla="*/ 677 w 178250"/>
              <a:gd name="connsiteY1" fmla="*/ 342415 h 625151"/>
              <a:gd name="connsiteX2" fmla="*/ 178250 w 178250"/>
              <a:gd name="connsiteY2" fmla="*/ 625151 h 625151"/>
              <a:gd name="connsiteX0" fmla="*/ 115601 w 199577"/>
              <a:gd name="connsiteY0" fmla="*/ 0 h 625151"/>
              <a:gd name="connsiteX1" fmla="*/ 572 w 199577"/>
              <a:gd name="connsiteY1" fmla="*/ 292408 h 625151"/>
              <a:gd name="connsiteX2" fmla="*/ 199577 w 199577"/>
              <a:gd name="connsiteY2" fmla="*/ 625151 h 625151"/>
              <a:gd name="connsiteX0" fmla="*/ 115601 w 199577"/>
              <a:gd name="connsiteY0" fmla="*/ 0 h 625151"/>
              <a:gd name="connsiteX1" fmla="*/ 572 w 199577"/>
              <a:gd name="connsiteY1" fmla="*/ 292408 h 625151"/>
              <a:gd name="connsiteX2" fmla="*/ 199577 w 199577"/>
              <a:gd name="connsiteY2" fmla="*/ 625151 h 625151"/>
              <a:gd name="connsiteX0" fmla="*/ 116093 w 202450"/>
              <a:gd name="connsiteY0" fmla="*/ 0 h 694208"/>
              <a:gd name="connsiteX1" fmla="*/ 1064 w 202450"/>
              <a:gd name="connsiteY1" fmla="*/ 292408 h 694208"/>
              <a:gd name="connsiteX2" fmla="*/ 202450 w 202450"/>
              <a:gd name="connsiteY2" fmla="*/ 694208 h 694208"/>
              <a:gd name="connsiteX0" fmla="*/ 117552 w 203909"/>
              <a:gd name="connsiteY0" fmla="*/ 0 h 694208"/>
              <a:gd name="connsiteX1" fmla="*/ 2523 w 203909"/>
              <a:gd name="connsiteY1" fmla="*/ 292408 h 694208"/>
              <a:gd name="connsiteX2" fmla="*/ 203909 w 203909"/>
              <a:gd name="connsiteY2" fmla="*/ 694208 h 694208"/>
              <a:gd name="connsiteX0" fmla="*/ 117388 w 203745"/>
              <a:gd name="connsiteY0" fmla="*/ 0 h 694208"/>
              <a:gd name="connsiteX1" fmla="*/ 2359 w 203745"/>
              <a:gd name="connsiteY1" fmla="*/ 292408 h 694208"/>
              <a:gd name="connsiteX2" fmla="*/ 203745 w 203745"/>
              <a:gd name="connsiteY2" fmla="*/ 694208 h 694208"/>
              <a:gd name="connsiteX0" fmla="*/ 82551 w 209389"/>
              <a:gd name="connsiteY0" fmla="*/ 0 h 732308"/>
              <a:gd name="connsiteX1" fmla="*/ 8003 w 209389"/>
              <a:gd name="connsiteY1" fmla="*/ 330508 h 732308"/>
              <a:gd name="connsiteX2" fmla="*/ 209389 w 209389"/>
              <a:gd name="connsiteY2" fmla="*/ 732308 h 732308"/>
              <a:gd name="connsiteX0" fmla="*/ 83631 w 210469"/>
              <a:gd name="connsiteY0" fmla="*/ 0 h 732308"/>
              <a:gd name="connsiteX1" fmla="*/ 9083 w 210469"/>
              <a:gd name="connsiteY1" fmla="*/ 330508 h 732308"/>
              <a:gd name="connsiteX2" fmla="*/ 210469 w 210469"/>
              <a:gd name="connsiteY2" fmla="*/ 732308 h 732308"/>
              <a:gd name="connsiteX0" fmla="*/ 72601 w 199439"/>
              <a:gd name="connsiteY0" fmla="*/ 0 h 732308"/>
              <a:gd name="connsiteX1" fmla="*/ 12341 w 199439"/>
              <a:gd name="connsiteY1" fmla="*/ 425758 h 732308"/>
              <a:gd name="connsiteX2" fmla="*/ 199439 w 199439"/>
              <a:gd name="connsiteY2" fmla="*/ 732308 h 732308"/>
              <a:gd name="connsiteX0" fmla="*/ 78945 w 205783"/>
              <a:gd name="connsiteY0" fmla="*/ 0 h 732308"/>
              <a:gd name="connsiteX1" fmla="*/ 18685 w 205783"/>
              <a:gd name="connsiteY1" fmla="*/ 425758 h 732308"/>
              <a:gd name="connsiteX2" fmla="*/ 205783 w 205783"/>
              <a:gd name="connsiteY2" fmla="*/ 732308 h 732308"/>
              <a:gd name="connsiteX0" fmla="*/ 122564 w 249402"/>
              <a:gd name="connsiteY0" fmla="*/ 0 h 732308"/>
              <a:gd name="connsiteX1" fmla="*/ 9917 w 249402"/>
              <a:gd name="connsiteY1" fmla="*/ 406708 h 732308"/>
              <a:gd name="connsiteX2" fmla="*/ 249402 w 249402"/>
              <a:gd name="connsiteY2" fmla="*/ 732308 h 732308"/>
              <a:gd name="connsiteX0" fmla="*/ 93707 w 220545"/>
              <a:gd name="connsiteY0" fmla="*/ 0 h 732308"/>
              <a:gd name="connsiteX1" fmla="*/ 14398 w 220545"/>
              <a:gd name="connsiteY1" fmla="*/ 430521 h 732308"/>
              <a:gd name="connsiteX2" fmla="*/ 220545 w 220545"/>
              <a:gd name="connsiteY2" fmla="*/ 732308 h 732308"/>
              <a:gd name="connsiteX0" fmla="*/ 93707 w 220545"/>
              <a:gd name="connsiteY0" fmla="*/ 0 h 732308"/>
              <a:gd name="connsiteX1" fmla="*/ 14398 w 220545"/>
              <a:gd name="connsiteY1" fmla="*/ 349559 h 732308"/>
              <a:gd name="connsiteX2" fmla="*/ 220545 w 220545"/>
              <a:gd name="connsiteY2" fmla="*/ 732308 h 732308"/>
              <a:gd name="connsiteX0" fmla="*/ 79310 w 206148"/>
              <a:gd name="connsiteY0" fmla="*/ 0 h 732308"/>
              <a:gd name="connsiteX1" fmla="*/ 1 w 206148"/>
              <a:gd name="connsiteY1" fmla="*/ 349559 h 732308"/>
              <a:gd name="connsiteX2" fmla="*/ 206148 w 206148"/>
              <a:gd name="connsiteY2" fmla="*/ 732308 h 732308"/>
              <a:gd name="connsiteX0" fmla="*/ 103122 w 229960"/>
              <a:gd name="connsiteY0" fmla="*/ 0 h 732308"/>
              <a:gd name="connsiteX1" fmla="*/ 0 w 229960"/>
              <a:gd name="connsiteY1" fmla="*/ 337652 h 732308"/>
              <a:gd name="connsiteX2" fmla="*/ 229960 w 229960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84073 w 210911"/>
              <a:gd name="connsiteY0" fmla="*/ 0 h 732308"/>
              <a:gd name="connsiteX1" fmla="*/ 1 w 210911"/>
              <a:gd name="connsiteY1" fmla="*/ 340033 h 732308"/>
              <a:gd name="connsiteX2" fmla="*/ 210911 w 210911"/>
              <a:gd name="connsiteY2" fmla="*/ 732308 h 732308"/>
              <a:gd name="connsiteX0" fmla="*/ 110265 w 237103"/>
              <a:gd name="connsiteY0" fmla="*/ 0 h 732308"/>
              <a:gd name="connsiteX1" fmla="*/ 0 w 237103"/>
              <a:gd name="connsiteY1" fmla="*/ 332889 h 732308"/>
              <a:gd name="connsiteX2" fmla="*/ 237103 w 237103"/>
              <a:gd name="connsiteY2" fmla="*/ 732308 h 732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103" h="732308">
                <a:moveTo>
                  <a:pt x="110265" y="0"/>
                </a:moveTo>
                <a:cubicBezTo>
                  <a:pt x="79187" y="57467"/>
                  <a:pt x="290" y="158451"/>
                  <a:pt x="0" y="332889"/>
                </a:cubicBezTo>
                <a:cubicBezTo>
                  <a:pt x="-290" y="507327"/>
                  <a:pt x="177037" y="670152"/>
                  <a:pt x="237103" y="732308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6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2" grpId="0" animBg="1"/>
      <p:bldP spid="21" grpId="0" animBg="1"/>
      <p:bldP spid="7" grpId="0"/>
      <p:bldP spid="27" grpId="0" animBg="1"/>
      <p:bldP spid="28" grpId="0" animBg="1"/>
      <p:bldP spid="3" grpId="0" animBg="1"/>
      <p:bldP spid="17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108499"/>
            <a:ext cx="8574523" cy="749867"/>
          </a:xfrm>
        </p:spPr>
        <p:txBody>
          <a:bodyPr>
            <a:noAutofit/>
          </a:bodyPr>
          <a:lstStyle/>
          <a:p>
            <a:r>
              <a:rPr lang="en-CA" dirty="0"/>
              <a:t>RQ2: How developers use nesting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2899" y="1719323"/>
            <a:ext cx="8477251" cy="3830688"/>
          </a:xfrm>
        </p:spPr>
        <p:txBody>
          <a:bodyPr>
            <a:normAutofit/>
          </a:bodyPr>
          <a:lstStyle/>
          <a:p>
            <a:r>
              <a:rPr lang="en-US" b="1" dirty="0"/>
              <a:t>Nesting</a:t>
            </a:r>
            <a:r>
              <a:rPr lang="en-US" dirty="0"/>
              <a:t> can be applied to special selectors</a:t>
            </a:r>
          </a:p>
          <a:p>
            <a:pPr lvl="1"/>
            <a:r>
              <a:rPr lang="en-US" dirty="0" err="1"/>
              <a:t>Combinators</a:t>
            </a:r>
            <a:r>
              <a:rPr lang="en-US" dirty="0"/>
              <a:t> (A B, A&gt;B, A+B, A~B)</a:t>
            </a:r>
          </a:p>
          <a:p>
            <a:pPr lvl="1"/>
            <a:r>
              <a:rPr lang="en-US" dirty="0"/>
              <a:t>Pseudo elements (a::before) </a:t>
            </a:r>
          </a:p>
          <a:p>
            <a:pPr lvl="1"/>
            <a:r>
              <a:rPr lang="en-US" dirty="0"/>
              <a:t>Pseudo classes (</a:t>
            </a:r>
            <a:r>
              <a:rPr lang="en-US" dirty="0" err="1"/>
              <a:t>a:hover</a:t>
            </a:r>
            <a:r>
              <a:rPr lang="en-US" dirty="0"/>
              <a:t>)</a:t>
            </a:r>
          </a:p>
          <a:p>
            <a:r>
              <a:rPr lang="en-US" dirty="0"/>
              <a:t>78.5% of all selectors were </a:t>
            </a:r>
            <a:r>
              <a:rPr lang="en-US" b="1" dirty="0" err="1"/>
              <a:t>nestable</a:t>
            </a:r>
            <a:endParaRPr lang="en-US" b="1" dirty="0"/>
          </a:p>
          <a:p>
            <a:r>
              <a:rPr lang="en-US" dirty="0"/>
              <a:t>Out of those </a:t>
            </a:r>
            <a:r>
              <a:rPr lang="en-US" b="1" dirty="0" err="1"/>
              <a:t>nestable</a:t>
            </a:r>
            <a:r>
              <a:rPr lang="en-US" dirty="0"/>
              <a:t> selectors, 78% were actually </a:t>
            </a:r>
            <a:r>
              <a:rPr lang="en-US" b="1" dirty="0"/>
              <a:t>nested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11</a:t>
            </a:fld>
            <a:r>
              <a:rPr lang="en-CA" dirty="0"/>
              <a:t> / 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09037" y="2631881"/>
            <a:ext cx="3044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/>
              <a:t>nestable</a:t>
            </a:r>
            <a:r>
              <a:rPr lang="en-US" sz="2800" dirty="0"/>
              <a:t> selectors</a:t>
            </a:r>
          </a:p>
        </p:txBody>
      </p:sp>
      <p:sp>
        <p:nvSpPr>
          <p:cNvPr id="7" name="Left Brace 6"/>
          <p:cNvSpPr/>
          <p:nvPr/>
        </p:nvSpPr>
        <p:spPr>
          <a:xfrm rot="10800000">
            <a:off x="5309042" y="2282026"/>
            <a:ext cx="310021" cy="1327866"/>
          </a:xfrm>
          <a:prstGeom prst="leftBrace">
            <a:avLst>
              <a:gd name="adj1" fmla="val 52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59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RQ2: How developers use nesting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0025" lvl="1" indent="0">
              <a:buNone/>
            </a:pPr>
            <a:r>
              <a:rPr lang="en-US" sz="3600" dirty="0"/>
              <a:t>Nesting depth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20" y="2041577"/>
            <a:ext cx="7744408" cy="322205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12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3670409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RQ2 Conclusions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Nesting must be supported in </a:t>
            </a:r>
            <a:r>
              <a:rPr lang="en-US" b="1" dirty="0"/>
              <a:t>migration techniques</a:t>
            </a:r>
          </a:p>
          <a:p>
            <a:pPr lvl="1"/>
            <a:r>
              <a:rPr lang="en-CA" sz="2800" dirty="0"/>
              <a:t>It’s a popular feature (78% of selectors are nested)</a:t>
            </a:r>
          </a:p>
          <a:p>
            <a:pPr lvl="1"/>
            <a:r>
              <a:rPr lang="en-CA" sz="2800"/>
              <a:t>Mostly </a:t>
            </a:r>
            <a:r>
              <a:rPr lang="en-CA" sz="2800" dirty="0"/>
              <a:t>for shallow nesting hierarchies (depth 1 or 2)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13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82239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Feature #3: </a:t>
            </a:r>
            <a:r>
              <a:rPr lang="en-CA" dirty="0" err="1"/>
              <a:t>Mixins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910" y="1045705"/>
            <a:ext cx="8808578" cy="622118"/>
          </a:xfrm>
        </p:spPr>
        <p:txBody>
          <a:bodyPr>
            <a:normAutofit/>
          </a:bodyPr>
          <a:lstStyle/>
          <a:p>
            <a:r>
              <a:rPr lang="en-CA" dirty="0"/>
              <a:t>Goal: improve reusability and readability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255087" y="5927503"/>
            <a:ext cx="473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From Bootstrap CSS library (version 3.3.1)</a:t>
            </a:r>
            <a:endParaRPr lang="en-CA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4907973" y="3971844"/>
            <a:ext cx="2915443" cy="1326261"/>
          </a:xfrm>
          <a:prstGeom prst="roundRect">
            <a:avLst>
              <a:gd name="adj" fmla="val 5164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3" name="Rounded Rectangle 82"/>
          <p:cNvSpPr/>
          <p:nvPr/>
        </p:nvSpPr>
        <p:spPr>
          <a:xfrm>
            <a:off x="5037762" y="2442193"/>
            <a:ext cx="2474287" cy="2311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Rounded Rectangle 33"/>
          <p:cNvSpPr/>
          <p:nvPr/>
        </p:nvSpPr>
        <p:spPr>
          <a:xfrm>
            <a:off x="5138352" y="3422525"/>
            <a:ext cx="2274482" cy="2311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35" name="Group 34" hidden="1"/>
          <p:cNvGrpSpPr/>
          <p:nvPr/>
        </p:nvGrpSpPr>
        <p:grpSpPr>
          <a:xfrm>
            <a:off x="6698701" y="4251648"/>
            <a:ext cx="1026208" cy="725687"/>
            <a:chOff x="2642104" y="4069752"/>
            <a:chExt cx="1026208" cy="725687"/>
          </a:xfrm>
        </p:grpSpPr>
        <p:sp>
          <p:nvSpPr>
            <p:cNvPr id="36" name="Rounded Rectangle 35"/>
            <p:cNvSpPr/>
            <p:nvPr/>
          </p:nvSpPr>
          <p:spPr>
            <a:xfrm>
              <a:off x="3418502" y="4564258"/>
              <a:ext cx="249810" cy="23118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751752" y="4321768"/>
              <a:ext cx="249810" cy="23118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642104" y="4069752"/>
              <a:ext cx="249810" cy="23118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807037" y="4033789"/>
            <a:ext cx="1138666" cy="272211"/>
            <a:chOff x="1750440" y="3805238"/>
            <a:chExt cx="1138666" cy="272211"/>
          </a:xfrm>
        </p:grpSpPr>
        <p:sp>
          <p:nvSpPr>
            <p:cNvPr id="40" name="Rounded Rectangle 39"/>
            <p:cNvSpPr/>
            <p:nvPr/>
          </p:nvSpPr>
          <p:spPr>
            <a:xfrm>
              <a:off x="2639296" y="3806026"/>
              <a:ext cx="249810" cy="2710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193357" y="3806381"/>
              <a:ext cx="249810" cy="2710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1750440" y="3805238"/>
              <a:ext cx="249810" cy="27106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61817" y="3670102"/>
            <a:ext cx="1198207" cy="337108"/>
            <a:chOff x="1905220" y="3342491"/>
            <a:chExt cx="1198207" cy="427838"/>
          </a:xfrm>
        </p:grpSpPr>
        <p:cxnSp>
          <p:nvCxnSpPr>
            <p:cNvPr id="44" name="Straight Arrow Connector 43"/>
            <p:cNvCxnSpPr/>
            <p:nvPr/>
          </p:nvCxnSpPr>
          <p:spPr>
            <a:xfrm flipV="1">
              <a:off x="1905220" y="3342491"/>
              <a:ext cx="321287" cy="401096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flipV="1">
              <a:off x="2336222" y="3347182"/>
              <a:ext cx="303074" cy="420921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V="1">
              <a:off x="2812823" y="3342491"/>
              <a:ext cx="290604" cy="427838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841753" y="1653518"/>
            <a:ext cx="31021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div.content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13px Tahoma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.border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fa-IR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a-IR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fa-IR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CA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fa-IR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fa-IR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.border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.border(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@b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@r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@o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@b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black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@r;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ridge black 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@o;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636842" y="4138176"/>
            <a:ext cx="2830257" cy="745532"/>
          </a:xfrm>
          <a:prstGeom prst="roundRect">
            <a:avLst>
              <a:gd name="adj" fmla="val 5164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1" name="Rounded Rectangle 70"/>
          <p:cNvSpPr/>
          <p:nvPr/>
        </p:nvSpPr>
        <p:spPr>
          <a:xfrm>
            <a:off x="636843" y="2442193"/>
            <a:ext cx="2830257" cy="742949"/>
          </a:xfrm>
          <a:prstGeom prst="roundRect">
            <a:avLst>
              <a:gd name="adj" fmla="val 5164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2203450" y="2442193"/>
            <a:ext cx="1149365" cy="2421939"/>
            <a:chOff x="2203450" y="2442193"/>
            <a:chExt cx="1149365" cy="2421939"/>
          </a:xfrm>
        </p:grpSpPr>
        <p:sp>
          <p:nvSpPr>
            <p:cNvPr id="6" name="Rounded Rectangle 5"/>
            <p:cNvSpPr/>
            <p:nvPr/>
          </p:nvSpPr>
          <p:spPr>
            <a:xfrm>
              <a:off x="2203450" y="2442193"/>
              <a:ext cx="384176" cy="2311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2317749" y="2692758"/>
              <a:ext cx="370999" cy="2311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981816" y="2929614"/>
              <a:ext cx="370999" cy="2311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2203450" y="4150273"/>
              <a:ext cx="384176" cy="2311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2311400" y="4404273"/>
              <a:ext cx="384176" cy="2311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2981816" y="4632951"/>
              <a:ext cx="157352" cy="2311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360703" y="1653518"/>
            <a:ext cx="3865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div.content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13px Tahoma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 </a:t>
            </a:r>
            <a:r>
              <a:rPr lang="fa-IR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black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fa-IR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sz="1600" dirty="0" err="1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ridge black 3px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81008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margin: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solid 1px black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border-radius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outline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ridge black 0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81008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264966" y="1671602"/>
            <a:ext cx="4171679" cy="3957855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Rounded Rectangle 77"/>
          <p:cNvSpPr/>
          <p:nvPr/>
        </p:nvSpPr>
        <p:spPr>
          <a:xfrm>
            <a:off x="4643745" y="1671602"/>
            <a:ext cx="4171679" cy="3957855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TextBox 78"/>
          <p:cNvSpPr txBox="1"/>
          <p:nvPr/>
        </p:nvSpPr>
        <p:spPr>
          <a:xfrm>
            <a:off x="5734712" y="5409873"/>
            <a:ext cx="2104652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Preprocessor</a:t>
            </a:r>
            <a:endParaRPr lang="en-CA" sz="2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2012861" y="5409873"/>
            <a:ext cx="675888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CSS</a:t>
            </a:r>
            <a:endParaRPr lang="en-CA" sz="2400" b="1" dirty="0"/>
          </a:p>
        </p:txBody>
      </p:sp>
      <p:sp>
        <p:nvSpPr>
          <p:cNvPr id="81" name="Freeform 80"/>
          <p:cNvSpPr/>
          <p:nvPr/>
        </p:nvSpPr>
        <p:spPr>
          <a:xfrm>
            <a:off x="3498536" y="4510537"/>
            <a:ext cx="1361941" cy="26884"/>
          </a:xfrm>
          <a:custGeom>
            <a:avLst/>
            <a:gdLst>
              <a:gd name="connsiteX0" fmla="*/ 0 w 1098550"/>
              <a:gd name="connsiteY0" fmla="*/ 978337 h 1072491"/>
              <a:gd name="connsiteX1" fmla="*/ 234950 w 1098550"/>
              <a:gd name="connsiteY1" fmla="*/ 987862 h 1072491"/>
              <a:gd name="connsiteX2" fmla="*/ 739775 w 1098550"/>
              <a:gd name="connsiteY2" fmla="*/ 76637 h 1072491"/>
              <a:gd name="connsiteX3" fmla="*/ 1098550 w 1098550"/>
              <a:gd name="connsiteY3" fmla="*/ 51237 h 1072491"/>
              <a:gd name="connsiteX4" fmla="*/ 1098550 w 1098550"/>
              <a:gd name="connsiteY4" fmla="*/ 51237 h 1072491"/>
              <a:gd name="connsiteX0" fmla="*/ 0 w 1098550"/>
              <a:gd name="connsiteY0" fmla="*/ 978337 h 1053731"/>
              <a:gd name="connsiteX1" fmla="*/ 234950 w 1098550"/>
              <a:gd name="connsiteY1" fmla="*/ 987862 h 1053731"/>
              <a:gd name="connsiteX2" fmla="*/ 739775 w 1098550"/>
              <a:gd name="connsiteY2" fmla="*/ 76637 h 1053731"/>
              <a:gd name="connsiteX3" fmla="*/ 1098550 w 1098550"/>
              <a:gd name="connsiteY3" fmla="*/ 51237 h 1053731"/>
              <a:gd name="connsiteX4" fmla="*/ 1098550 w 1098550"/>
              <a:gd name="connsiteY4" fmla="*/ 51237 h 1053731"/>
              <a:gd name="connsiteX0" fmla="*/ 0 w 1098550"/>
              <a:gd name="connsiteY0" fmla="*/ 950886 h 951040"/>
              <a:gd name="connsiteX1" fmla="*/ 488950 w 1098550"/>
              <a:gd name="connsiteY1" fmla="*/ 582586 h 951040"/>
              <a:gd name="connsiteX2" fmla="*/ 739775 w 1098550"/>
              <a:gd name="connsiteY2" fmla="*/ 49186 h 951040"/>
              <a:gd name="connsiteX3" fmla="*/ 1098550 w 1098550"/>
              <a:gd name="connsiteY3" fmla="*/ 23786 h 951040"/>
              <a:gd name="connsiteX4" fmla="*/ 1098550 w 1098550"/>
              <a:gd name="connsiteY4" fmla="*/ 23786 h 951040"/>
              <a:gd name="connsiteX0" fmla="*/ 0 w 1098550"/>
              <a:gd name="connsiteY0" fmla="*/ 927100 h 927257"/>
              <a:gd name="connsiteX1" fmla="*/ 488950 w 1098550"/>
              <a:gd name="connsiteY1" fmla="*/ 558800 h 927257"/>
              <a:gd name="connsiteX2" fmla="*/ 1098550 w 1098550"/>
              <a:gd name="connsiteY2" fmla="*/ 0 h 927257"/>
              <a:gd name="connsiteX3" fmla="*/ 1098550 w 1098550"/>
              <a:gd name="connsiteY3" fmla="*/ 0 h 927257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1098550 w 1098550"/>
              <a:gd name="connsiteY2" fmla="*/ 0 h 930898"/>
              <a:gd name="connsiteX3" fmla="*/ 1098550 w 1098550"/>
              <a:gd name="connsiteY3" fmla="*/ 0 h 930898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860425 w 1098550"/>
              <a:gd name="connsiteY2" fmla="*/ 292098 h 930898"/>
              <a:gd name="connsiteX3" fmla="*/ 1098550 w 1098550"/>
              <a:gd name="connsiteY3" fmla="*/ 0 h 930898"/>
              <a:gd name="connsiteX4" fmla="*/ 1098550 w 1098550"/>
              <a:gd name="connsiteY4" fmla="*/ 0 h 93089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8082 h 930110"/>
              <a:gd name="connsiteX1" fmla="*/ 425450 w 1098550"/>
              <a:gd name="connsiteY1" fmla="*/ 794732 h 930110"/>
              <a:gd name="connsiteX2" fmla="*/ 803275 w 1098550"/>
              <a:gd name="connsiteY2" fmla="*/ 105755 h 930110"/>
              <a:gd name="connsiteX3" fmla="*/ 1098550 w 1098550"/>
              <a:gd name="connsiteY3" fmla="*/ 982 h 930110"/>
              <a:gd name="connsiteX4" fmla="*/ 1098550 w 1098550"/>
              <a:gd name="connsiteY4" fmla="*/ 982 h 930110"/>
              <a:gd name="connsiteX0" fmla="*/ 0 w 1155700"/>
              <a:gd name="connsiteY0" fmla="*/ 932844 h 934599"/>
              <a:gd name="connsiteX1" fmla="*/ 482600 w 1155700"/>
              <a:gd name="connsiteY1" fmla="*/ 794732 h 934599"/>
              <a:gd name="connsiteX2" fmla="*/ 860425 w 1155700"/>
              <a:gd name="connsiteY2" fmla="*/ 105755 h 934599"/>
              <a:gd name="connsiteX3" fmla="*/ 1155700 w 1155700"/>
              <a:gd name="connsiteY3" fmla="*/ 982 h 934599"/>
              <a:gd name="connsiteX4" fmla="*/ 1155700 w 1155700"/>
              <a:gd name="connsiteY4" fmla="*/ 982 h 934599"/>
              <a:gd name="connsiteX0" fmla="*/ 0 w 1155700"/>
              <a:gd name="connsiteY0" fmla="*/ 931862 h 935102"/>
              <a:gd name="connsiteX1" fmla="*/ 482600 w 1155700"/>
              <a:gd name="connsiteY1" fmla="*/ 793750 h 935102"/>
              <a:gd name="connsiteX2" fmla="*/ 1155700 w 1155700"/>
              <a:gd name="connsiteY2" fmla="*/ 0 h 935102"/>
              <a:gd name="connsiteX3" fmla="*/ 1155700 w 1155700"/>
              <a:gd name="connsiteY3" fmla="*/ 0 h 935102"/>
              <a:gd name="connsiteX0" fmla="*/ 0 w 1330960"/>
              <a:gd name="connsiteY0" fmla="*/ 932564 h 946059"/>
              <a:gd name="connsiteX1" fmla="*/ 482600 w 1330960"/>
              <a:gd name="connsiteY1" fmla="*/ 794452 h 946059"/>
              <a:gd name="connsiteX2" fmla="*/ 1155700 w 1330960"/>
              <a:gd name="connsiteY2" fmla="*/ 702 h 946059"/>
              <a:gd name="connsiteX3" fmla="*/ 1330960 w 1330960"/>
              <a:gd name="connsiteY3" fmla="*/ 946059 h 946059"/>
              <a:gd name="connsiteX0" fmla="*/ 0 w 1330960"/>
              <a:gd name="connsiteY0" fmla="*/ 138138 h 151633"/>
              <a:gd name="connsiteX1" fmla="*/ 482600 w 1330960"/>
              <a:gd name="connsiteY1" fmla="*/ 26 h 151633"/>
              <a:gd name="connsiteX2" fmla="*/ 1330960 w 1330960"/>
              <a:gd name="connsiteY2" fmla="*/ 151633 h 151633"/>
              <a:gd name="connsiteX0" fmla="*/ 0 w 1330960"/>
              <a:gd name="connsiteY0" fmla="*/ 47727 h 61222"/>
              <a:gd name="connsiteX1" fmla="*/ 673100 w 1330960"/>
              <a:gd name="connsiteY1" fmla="*/ 66 h 61222"/>
              <a:gd name="connsiteX2" fmla="*/ 1330960 w 1330960"/>
              <a:gd name="connsiteY2" fmla="*/ 61222 h 61222"/>
              <a:gd name="connsiteX0" fmla="*/ 0 w 1330960"/>
              <a:gd name="connsiteY0" fmla="*/ 0 h 13495"/>
              <a:gd name="connsiteX1" fmla="*/ 1330960 w 1330960"/>
              <a:gd name="connsiteY1" fmla="*/ 13495 h 13495"/>
              <a:gd name="connsiteX0" fmla="*/ 0 w 1369060"/>
              <a:gd name="connsiteY0" fmla="*/ 0 h 68933"/>
              <a:gd name="connsiteX1" fmla="*/ 1369060 w 1369060"/>
              <a:gd name="connsiteY1" fmla="*/ 68933 h 68933"/>
              <a:gd name="connsiteX0" fmla="*/ 0 w 1366679"/>
              <a:gd name="connsiteY0" fmla="*/ 0 h 26078"/>
              <a:gd name="connsiteX1" fmla="*/ 1366679 w 1366679"/>
              <a:gd name="connsiteY1" fmla="*/ 26078 h 26078"/>
              <a:gd name="connsiteX0" fmla="*/ 0 w 1369060"/>
              <a:gd name="connsiteY0" fmla="*/ 0 h 26078"/>
              <a:gd name="connsiteX1" fmla="*/ 1369060 w 1369060"/>
              <a:gd name="connsiteY1" fmla="*/ 26078 h 26078"/>
              <a:gd name="connsiteX0" fmla="*/ 0 w 1385729"/>
              <a:gd name="connsiteY0" fmla="*/ 12218 h 12218"/>
              <a:gd name="connsiteX1" fmla="*/ 1385729 w 1385729"/>
              <a:gd name="connsiteY1" fmla="*/ 0 h 12218"/>
              <a:gd name="connsiteX0" fmla="*/ 0 w 1385729"/>
              <a:gd name="connsiteY0" fmla="*/ 12218 h 12218"/>
              <a:gd name="connsiteX1" fmla="*/ 1385729 w 1385729"/>
              <a:gd name="connsiteY1" fmla="*/ 0 h 12218"/>
              <a:gd name="connsiteX0" fmla="*/ 0 w 1385729"/>
              <a:gd name="connsiteY0" fmla="*/ 18283 h 18283"/>
              <a:gd name="connsiteX1" fmla="*/ 1385729 w 1385729"/>
              <a:gd name="connsiteY1" fmla="*/ 6065 h 18283"/>
              <a:gd name="connsiteX0" fmla="*/ 0 w 1373823"/>
              <a:gd name="connsiteY0" fmla="*/ 17051 h 17051"/>
              <a:gd name="connsiteX1" fmla="*/ 1373823 w 1373823"/>
              <a:gd name="connsiteY1" fmla="*/ 8480 h 17051"/>
              <a:gd name="connsiteX0" fmla="*/ 0 w 1373823"/>
              <a:gd name="connsiteY0" fmla="*/ 9927 h 9927"/>
              <a:gd name="connsiteX1" fmla="*/ 1373823 w 1373823"/>
              <a:gd name="connsiteY1" fmla="*/ 1356 h 9927"/>
              <a:gd name="connsiteX0" fmla="*/ 0 w 9844"/>
              <a:gd name="connsiteY0" fmla="*/ 5056 h 22437"/>
              <a:gd name="connsiteX1" fmla="*/ 9844 w 9844"/>
              <a:gd name="connsiteY1" fmla="*/ 22140 h 22437"/>
              <a:gd name="connsiteX0" fmla="*/ 0 w 10229"/>
              <a:gd name="connsiteY0" fmla="*/ 4456 h 4456"/>
              <a:gd name="connsiteX1" fmla="*/ 10229 w 10229"/>
              <a:gd name="connsiteY1" fmla="*/ 608 h 4456"/>
              <a:gd name="connsiteX0" fmla="*/ 0 w 9897"/>
              <a:gd name="connsiteY0" fmla="*/ 10772 h 10772"/>
              <a:gd name="connsiteX1" fmla="*/ 9897 w 9897"/>
              <a:gd name="connsiteY1" fmla="*/ 298 h 10772"/>
              <a:gd name="connsiteX0" fmla="*/ 0 w 10104"/>
              <a:gd name="connsiteY0" fmla="*/ 10000 h 10000"/>
              <a:gd name="connsiteX1" fmla="*/ 10104 w 10104"/>
              <a:gd name="connsiteY1" fmla="*/ 277 h 10000"/>
              <a:gd name="connsiteX0" fmla="*/ 0 w 9600"/>
              <a:gd name="connsiteY0" fmla="*/ 11429 h 11429"/>
              <a:gd name="connsiteX1" fmla="*/ 9600 w 9600"/>
              <a:gd name="connsiteY1" fmla="*/ 0 h 11429"/>
              <a:gd name="connsiteX0" fmla="*/ 0 w 10145"/>
              <a:gd name="connsiteY0" fmla="*/ 8425 h 8425"/>
              <a:gd name="connsiteX1" fmla="*/ 10145 w 10145"/>
              <a:gd name="connsiteY1" fmla="*/ 664 h 8425"/>
              <a:gd name="connsiteX0" fmla="*/ 0 w 10214"/>
              <a:gd name="connsiteY0" fmla="*/ 10000 h 10000"/>
              <a:gd name="connsiteX1" fmla="*/ 10214 w 10214"/>
              <a:gd name="connsiteY1" fmla="*/ 78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14" h="10000">
                <a:moveTo>
                  <a:pt x="0" y="10000"/>
                </a:moveTo>
                <a:cubicBezTo>
                  <a:pt x="4233" y="-8128"/>
                  <a:pt x="6749" y="4744"/>
                  <a:pt x="10214" y="788"/>
                </a:cubicBezTo>
              </a:path>
            </a:pathLst>
          </a:custGeom>
          <a:noFill/>
          <a:ln w="12700"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Freeform 81"/>
          <p:cNvSpPr/>
          <p:nvPr/>
        </p:nvSpPr>
        <p:spPr>
          <a:xfrm>
            <a:off x="3542669" y="2739334"/>
            <a:ext cx="1340961" cy="1774508"/>
          </a:xfrm>
          <a:custGeom>
            <a:avLst/>
            <a:gdLst>
              <a:gd name="connsiteX0" fmla="*/ 0 w 1098550"/>
              <a:gd name="connsiteY0" fmla="*/ 978337 h 1072491"/>
              <a:gd name="connsiteX1" fmla="*/ 234950 w 1098550"/>
              <a:gd name="connsiteY1" fmla="*/ 987862 h 1072491"/>
              <a:gd name="connsiteX2" fmla="*/ 739775 w 1098550"/>
              <a:gd name="connsiteY2" fmla="*/ 76637 h 1072491"/>
              <a:gd name="connsiteX3" fmla="*/ 1098550 w 1098550"/>
              <a:gd name="connsiteY3" fmla="*/ 51237 h 1072491"/>
              <a:gd name="connsiteX4" fmla="*/ 1098550 w 1098550"/>
              <a:gd name="connsiteY4" fmla="*/ 51237 h 1072491"/>
              <a:gd name="connsiteX0" fmla="*/ 0 w 1098550"/>
              <a:gd name="connsiteY0" fmla="*/ 978337 h 1053731"/>
              <a:gd name="connsiteX1" fmla="*/ 234950 w 1098550"/>
              <a:gd name="connsiteY1" fmla="*/ 987862 h 1053731"/>
              <a:gd name="connsiteX2" fmla="*/ 739775 w 1098550"/>
              <a:gd name="connsiteY2" fmla="*/ 76637 h 1053731"/>
              <a:gd name="connsiteX3" fmla="*/ 1098550 w 1098550"/>
              <a:gd name="connsiteY3" fmla="*/ 51237 h 1053731"/>
              <a:gd name="connsiteX4" fmla="*/ 1098550 w 1098550"/>
              <a:gd name="connsiteY4" fmla="*/ 51237 h 1053731"/>
              <a:gd name="connsiteX0" fmla="*/ 0 w 1098550"/>
              <a:gd name="connsiteY0" fmla="*/ 950886 h 951040"/>
              <a:gd name="connsiteX1" fmla="*/ 488950 w 1098550"/>
              <a:gd name="connsiteY1" fmla="*/ 582586 h 951040"/>
              <a:gd name="connsiteX2" fmla="*/ 739775 w 1098550"/>
              <a:gd name="connsiteY2" fmla="*/ 49186 h 951040"/>
              <a:gd name="connsiteX3" fmla="*/ 1098550 w 1098550"/>
              <a:gd name="connsiteY3" fmla="*/ 23786 h 951040"/>
              <a:gd name="connsiteX4" fmla="*/ 1098550 w 1098550"/>
              <a:gd name="connsiteY4" fmla="*/ 23786 h 951040"/>
              <a:gd name="connsiteX0" fmla="*/ 0 w 1098550"/>
              <a:gd name="connsiteY0" fmla="*/ 927100 h 927257"/>
              <a:gd name="connsiteX1" fmla="*/ 488950 w 1098550"/>
              <a:gd name="connsiteY1" fmla="*/ 558800 h 927257"/>
              <a:gd name="connsiteX2" fmla="*/ 1098550 w 1098550"/>
              <a:gd name="connsiteY2" fmla="*/ 0 h 927257"/>
              <a:gd name="connsiteX3" fmla="*/ 1098550 w 1098550"/>
              <a:gd name="connsiteY3" fmla="*/ 0 h 927257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1098550 w 1098550"/>
              <a:gd name="connsiteY2" fmla="*/ 0 h 930898"/>
              <a:gd name="connsiteX3" fmla="*/ 1098550 w 1098550"/>
              <a:gd name="connsiteY3" fmla="*/ 0 h 930898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860425 w 1098550"/>
              <a:gd name="connsiteY2" fmla="*/ 292098 h 930898"/>
              <a:gd name="connsiteX3" fmla="*/ 1098550 w 1098550"/>
              <a:gd name="connsiteY3" fmla="*/ 0 h 930898"/>
              <a:gd name="connsiteX4" fmla="*/ 1098550 w 1098550"/>
              <a:gd name="connsiteY4" fmla="*/ 0 h 93089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8082 h 930110"/>
              <a:gd name="connsiteX1" fmla="*/ 425450 w 1098550"/>
              <a:gd name="connsiteY1" fmla="*/ 794732 h 930110"/>
              <a:gd name="connsiteX2" fmla="*/ 803275 w 1098550"/>
              <a:gd name="connsiteY2" fmla="*/ 105755 h 930110"/>
              <a:gd name="connsiteX3" fmla="*/ 1098550 w 1098550"/>
              <a:gd name="connsiteY3" fmla="*/ 982 h 930110"/>
              <a:gd name="connsiteX4" fmla="*/ 1098550 w 1098550"/>
              <a:gd name="connsiteY4" fmla="*/ 982 h 930110"/>
              <a:gd name="connsiteX0" fmla="*/ 0 w 1155700"/>
              <a:gd name="connsiteY0" fmla="*/ 932844 h 934599"/>
              <a:gd name="connsiteX1" fmla="*/ 482600 w 1155700"/>
              <a:gd name="connsiteY1" fmla="*/ 794732 h 934599"/>
              <a:gd name="connsiteX2" fmla="*/ 860425 w 1155700"/>
              <a:gd name="connsiteY2" fmla="*/ 105755 h 934599"/>
              <a:gd name="connsiteX3" fmla="*/ 1155700 w 1155700"/>
              <a:gd name="connsiteY3" fmla="*/ 982 h 934599"/>
              <a:gd name="connsiteX4" fmla="*/ 1155700 w 1155700"/>
              <a:gd name="connsiteY4" fmla="*/ 982 h 934599"/>
              <a:gd name="connsiteX0" fmla="*/ 0 w 1155700"/>
              <a:gd name="connsiteY0" fmla="*/ 931862 h 935102"/>
              <a:gd name="connsiteX1" fmla="*/ 482600 w 1155700"/>
              <a:gd name="connsiteY1" fmla="*/ 793750 h 935102"/>
              <a:gd name="connsiteX2" fmla="*/ 1155700 w 1155700"/>
              <a:gd name="connsiteY2" fmla="*/ 0 h 935102"/>
              <a:gd name="connsiteX3" fmla="*/ 1155700 w 1155700"/>
              <a:gd name="connsiteY3" fmla="*/ 0 h 935102"/>
              <a:gd name="connsiteX0" fmla="*/ 0 w 1330960"/>
              <a:gd name="connsiteY0" fmla="*/ 932564 h 946059"/>
              <a:gd name="connsiteX1" fmla="*/ 482600 w 1330960"/>
              <a:gd name="connsiteY1" fmla="*/ 794452 h 946059"/>
              <a:gd name="connsiteX2" fmla="*/ 1155700 w 1330960"/>
              <a:gd name="connsiteY2" fmla="*/ 702 h 946059"/>
              <a:gd name="connsiteX3" fmla="*/ 1330960 w 1330960"/>
              <a:gd name="connsiteY3" fmla="*/ 946059 h 946059"/>
              <a:gd name="connsiteX0" fmla="*/ 0 w 1330960"/>
              <a:gd name="connsiteY0" fmla="*/ 138138 h 151633"/>
              <a:gd name="connsiteX1" fmla="*/ 482600 w 1330960"/>
              <a:gd name="connsiteY1" fmla="*/ 26 h 151633"/>
              <a:gd name="connsiteX2" fmla="*/ 1330960 w 1330960"/>
              <a:gd name="connsiteY2" fmla="*/ 151633 h 151633"/>
              <a:gd name="connsiteX0" fmla="*/ 0 w 1330960"/>
              <a:gd name="connsiteY0" fmla="*/ 47727 h 61222"/>
              <a:gd name="connsiteX1" fmla="*/ 673100 w 1330960"/>
              <a:gd name="connsiteY1" fmla="*/ 66 h 61222"/>
              <a:gd name="connsiteX2" fmla="*/ 1330960 w 1330960"/>
              <a:gd name="connsiteY2" fmla="*/ 61222 h 61222"/>
              <a:gd name="connsiteX0" fmla="*/ 0 w 1330960"/>
              <a:gd name="connsiteY0" fmla="*/ 0 h 13495"/>
              <a:gd name="connsiteX1" fmla="*/ 1330960 w 1330960"/>
              <a:gd name="connsiteY1" fmla="*/ 13495 h 13495"/>
              <a:gd name="connsiteX0" fmla="*/ 0 w 1369060"/>
              <a:gd name="connsiteY0" fmla="*/ 0 h 68933"/>
              <a:gd name="connsiteX1" fmla="*/ 1369060 w 1369060"/>
              <a:gd name="connsiteY1" fmla="*/ 68933 h 68933"/>
              <a:gd name="connsiteX0" fmla="*/ 0 w 1422400"/>
              <a:gd name="connsiteY0" fmla="*/ 0 h 632067"/>
              <a:gd name="connsiteX1" fmla="*/ 1422400 w 1422400"/>
              <a:gd name="connsiteY1" fmla="*/ 632067 h 632067"/>
              <a:gd name="connsiteX0" fmla="*/ 0 w 1338580"/>
              <a:gd name="connsiteY0" fmla="*/ 0 h 661245"/>
              <a:gd name="connsiteX1" fmla="*/ 1338580 w 1338580"/>
              <a:gd name="connsiteY1" fmla="*/ 661245 h 661245"/>
              <a:gd name="connsiteX0" fmla="*/ 0 w 1338580"/>
              <a:gd name="connsiteY0" fmla="*/ 0 h 661245"/>
              <a:gd name="connsiteX1" fmla="*/ 1338580 w 1338580"/>
              <a:gd name="connsiteY1" fmla="*/ 661245 h 661245"/>
              <a:gd name="connsiteX0" fmla="*/ 0 w 1338580"/>
              <a:gd name="connsiteY0" fmla="*/ 0 h 661245"/>
              <a:gd name="connsiteX1" fmla="*/ 1338580 w 1338580"/>
              <a:gd name="connsiteY1" fmla="*/ 661245 h 661245"/>
              <a:gd name="connsiteX0" fmla="*/ 0 w 1338580"/>
              <a:gd name="connsiteY0" fmla="*/ 0 h 661245"/>
              <a:gd name="connsiteX1" fmla="*/ 1338580 w 1338580"/>
              <a:gd name="connsiteY1" fmla="*/ 661245 h 661245"/>
              <a:gd name="connsiteX0" fmla="*/ 0 w 1340961"/>
              <a:gd name="connsiteY0" fmla="*/ 0 h 679481"/>
              <a:gd name="connsiteX1" fmla="*/ 1340961 w 1340961"/>
              <a:gd name="connsiteY1" fmla="*/ 679481 h 679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0961" h="679481">
                <a:moveTo>
                  <a:pt x="0" y="0"/>
                </a:moveTo>
                <a:cubicBezTo>
                  <a:pt x="720513" y="135799"/>
                  <a:pt x="790946" y="674618"/>
                  <a:pt x="1340961" y="679481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14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46680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83" grpId="0" animBg="1"/>
      <p:bldP spid="34" grpId="0" animBg="1"/>
      <p:bldP spid="49" grpId="0"/>
      <p:bldP spid="76" grpId="0" animBg="1"/>
      <p:bldP spid="71" grpId="0" animBg="1"/>
      <p:bldP spid="78" grpId="0" animBg="1"/>
      <p:bldP spid="79" grpId="0" animBg="1"/>
      <p:bldP spid="81" grpId="0" animBg="1"/>
      <p:bldP spid="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RQ3 How developers use </a:t>
            </a:r>
            <a:r>
              <a:rPr lang="en-US" dirty="0" err="1"/>
              <a:t>mixins</a:t>
            </a:r>
            <a:r>
              <a:rPr lang="en-US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Mixin</a:t>
            </a:r>
            <a:r>
              <a:rPr lang="en-US" sz="3600" dirty="0"/>
              <a:t> reuse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82" y="1983244"/>
            <a:ext cx="7821683" cy="33387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255087" y="5927503"/>
            <a:ext cx="473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Number of </a:t>
            </a:r>
            <a:r>
              <a:rPr lang="en-US" b="1" dirty="0" err="1"/>
              <a:t>mixin</a:t>
            </a:r>
            <a:r>
              <a:rPr lang="en-US" b="1" dirty="0"/>
              <a:t> calls</a:t>
            </a:r>
            <a:endParaRPr lang="en-CA" b="1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15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541661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RQ3 How developers use </a:t>
            </a:r>
            <a:r>
              <a:rPr lang="en-US" dirty="0" err="1"/>
              <a:t>mixins</a:t>
            </a:r>
            <a:r>
              <a:rPr lang="en-US" dirty="0"/>
              <a:t>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Mixin</a:t>
            </a:r>
            <a:r>
              <a:rPr lang="en-US" sz="3600" dirty="0"/>
              <a:t> reuse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682" y="1983244"/>
            <a:ext cx="7821683" cy="333871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37534" y="5889564"/>
            <a:ext cx="4373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/>
              <a:t>Number of mixin calls</a:t>
            </a:r>
            <a:endParaRPr lang="en-CA" dirty="0"/>
          </a:p>
        </p:txBody>
      </p:sp>
      <p:grpSp>
        <p:nvGrpSpPr>
          <p:cNvPr id="5" name="Group 4"/>
          <p:cNvGrpSpPr/>
          <p:nvPr/>
        </p:nvGrpSpPr>
        <p:grpSpPr>
          <a:xfrm>
            <a:off x="186612" y="1828800"/>
            <a:ext cx="8733453" cy="4430096"/>
            <a:chOff x="186612" y="1828800"/>
            <a:chExt cx="8733453" cy="4430096"/>
          </a:xfrm>
        </p:grpSpPr>
        <p:sp>
          <p:nvSpPr>
            <p:cNvPr id="4" name="Rectangle 3"/>
            <p:cNvSpPr/>
            <p:nvPr/>
          </p:nvSpPr>
          <p:spPr>
            <a:xfrm>
              <a:off x="186612" y="1828800"/>
              <a:ext cx="8733453" cy="4430096"/>
            </a:xfrm>
            <a:prstGeom prst="rect">
              <a:avLst/>
            </a:prstGeom>
            <a:solidFill>
              <a:srgbClr val="FFFFFF">
                <a:alpha val="92000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2899" y="2318736"/>
              <a:ext cx="8477251" cy="2633597"/>
            </a:xfrm>
            <a:prstGeom prst="roundRect">
              <a:avLst>
                <a:gd name="adj" fmla="val 3023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2" algn="ctr">
                <a:defRPr/>
              </a:pPr>
              <a:r>
                <a:rPr lang="en-CA" sz="2400" dirty="0">
                  <a:solidFill>
                    <a:schemeClr val="tx1"/>
                  </a:solidFill>
                </a:rPr>
                <a:t>Wilcoxon Signed-Rank Test (p-value: 0.00003) </a:t>
              </a:r>
            </a:p>
            <a:p>
              <a:pPr marL="0" lvl="2" algn="ctr">
                <a:defRPr/>
              </a:pPr>
              <a:r>
                <a:rPr lang="en-CA" sz="2400" b="1" dirty="0">
                  <a:solidFill>
                    <a:schemeClr val="tx1"/>
                  </a:solidFill>
                </a:rPr>
                <a:t>#</a:t>
              </a:r>
              <a:r>
                <a:rPr lang="en-CA" sz="2400" b="1" dirty="0" err="1">
                  <a:solidFill>
                    <a:schemeClr val="tx1"/>
                  </a:solidFill>
                </a:rPr>
                <a:t>Mixins</a:t>
              </a:r>
              <a:r>
                <a:rPr lang="en-CA" sz="2400" b="1" dirty="0">
                  <a:solidFill>
                    <a:schemeClr val="tx1"/>
                  </a:solidFill>
                </a:rPr>
                <a:t> called more than once &gt; #</a:t>
              </a:r>
              <a:r>
                <a:rPr lang="en-CA" sz="2400" b="1" dirty="0" err="1">
                  <a:solidFill>
                    <a:schemeClr val="tx1"/>
                  </a:solidFill>
                </a:rPr>
                <a:t>Mixins</a:t>
              </a:r>
              <a:r>
                <a:rPr lang="en-CA" sz="2400" b="1" dirty="0">
                  <a:solidFill>
                    <a:schemeClr val="tx1"/>
                  </a:solidFill>
                </a:rPr>
                <a:t> called only once</a:t>
              </a:r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16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26902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RQ3 How developers use </a:t>
            </a:r>
            <a:r>
              <a:rPr lang="en-US" dirty="0" err="1"/>
              <a:t>mixins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Size of </a:t>
            </a:r>
            <a:r>
              <a:rPr lang="en-US" sz="3600" dirty="0" err="1"/>
              <a:t>mixins</a:t>
            </a:r>
            <a:r>
              <a:rPr lang="en-US" sz="3600" dirty="0"/>
              <a:t> (#declarations)</a:t>
            </a:r>
            <a:endParaRPr lang="en-CA" sz="3600" dirty="0"/>
          </a:p>
        </p:txBody>
      </p:sp>
      <p:grpSp>
        <p:nvGrpSpPr>
          <p:cNvPr id="4" name="Group 3"/>
          <p:cNvGrpSpPr/>
          <p:nvPr/>
        </p:nvGrpSpPr>
        <p:grpSpPr>
          <a:xfrm>
            <a:off x="595311" y="2215769"/>
            <a:ext cx="7972425" cy="3367569"/>
            <a:chOff x="409574" y="2083410"/>
            <a:chExt cx="7972425" cy="3367569"/>
          </a:xfrm>
        </p:grpSpPr>
        <p:pic>
          <p:nvPicPr>
            <p:cNvPr id="5" name="Picture 4" descr="Screen Clippi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574" y="2083410"/>
              <a:ext cx="7972425" cy="336756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1606184" y="2083410"/>
              <a:ext cx="628650" cy="30765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17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1653179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RQ3 How developers use </a:t>
            </a:r>
            <a:r>
              <a:rPr lang="en-US" dirty="0" err="1"/>
              <a:t>mixins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600" dirty="0"/>
              <a:t>Number of </a:t>
            </a:r>
            <a:r>
              <a:rPr lang="en-US" sz="3600" dirty="0" err="1"/>
              <a:t>mixin</a:t>
            </a:r>
            <a:r>
              <a:rPr lang="en-US" sz="3600" dirty="0"/>
              <a:t> parameters</a:t>
            </a:r>
            <a:endParaRPr lang="en-CA" sz="3600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26" y="2425881"/>
            <a:ext cx="8064796" cy="3443213"/>
          </a:xfrm>
          <a:prstGeom prst="rect">
            <a:avLst/>
          </a:prstGeom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18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4194046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RQ3 How developers use </a:t>
            </a:r>
            <a:r>
              <a:rPr lang="en-US" dirty="0" err="1"/>
              <a:t>mixins</a:t>
            </a:r>
            <a:r>
              <a:rPr lang="en-US" dirty="0"/>
              <a:t>?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600" dirty="0" err="1"/>
              <a:t>Mixin</a:t>
            </a:r>
            <a:r>
              <a:rPr lang="en-US" sz="3600" dirty="0"/>
              <a:t> parameter reuse</a:t>
            </a:r>
          </a:p>
          <a:p>
            <a:pPr marL="0" lvl="1" indent="0">
              <a:buNone/>
            </a:pPr>
            <a:endParaRPr lang="en-US" sz="3600" dirty="0"/>
          </a:p>
          <a:p>
            <a:pPr marL="0" lvl="1" indent="0">
              <a:buNone/>
            </a:pPr>
            <a:endParaRPr lang="en-US" sz="3600" dirty="0"/>
          </a:p>
          <a:p>
            <a:pPr marL="0" lvl="1" indent="0">
              <a:buNone/>
            </a:pPr>
            <a:endParaRPr lang="en-US" sz="3600" dirty="0"/>
          </a:p>
          <a:p>
            <a:pPr marL="285750" indent="-285750"/>
            <a:r>
              <a:rPr lang="en-US"/>
              <a:t>89% </a:t>
            </a:r>
            <a:r>
              <a:rPr lang="en-US" dirty="0"/>
              <a:t>of </a:t>
            </a:r>
            <a:r>
              <a:rPr lang="en-US" b="1" dirty="0"/>
              <a:t>vendor-specific</a:t>
            </a:r>
            <a:r>
              <a:rPr lang="en-US" dirty="0"/>
              <a:t> properties reuse at least one parameter</a:t>
            </a:r>
          </a:p>
          <a:p>
            <a:pPr marL="285750" indent="-285750"/>
            <a:r>
              <a:rPr lang="en-US" dirty="0"/>
              <a:t>19% of the parameters were reused across              </a:t>
            </a:r>
            <a:r>
              <a:rPr lang="en-US" b="1" dirty="0"/>
              <a:t>non-vendor-specific</a:t>
            </a:r>
            <a:r>
              <a:rPr lang="en-US" dirty="0"/>
              <a:t> properties</a:t>
            </a:r>
            <a:endParaRPr lang="en-CA" dirty="0"/>
          </a:p>
          <a:p>
            <a:pPr marL="0" lvl="1" indent="0">
              <a:buNone/>
            </a:pPr>
            <a:endParaRPr lang="en-CA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2578886" y="2102484"/>
            <a:ext cx="5682966" cy="1323439"/>
            <a:chOff x="552450" y="2990851"/>
            <a:chExt cx="6359749" cy="1493009"/>
          </a:xfrm>
        </p:grpSpPr>
        <p:sp>
          <p:nvSpPr>
            <p:cNvPr id="9" name="Rounded Rectangle 8"/>
            <p:cNvSpPr/>
            <p:nvPr/>
          </p:nvSpPr>
          <p:spPr>
            <a:xfrm>
              <a:off x="1757893" y="3065620"/>
              <a:ext cx="905932" cy="2522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746105" y="3345682"/>
              <a:ext cx="897733" cy="2522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376613" y="3610212"/>
              <a:ext cx="909637" cy="2522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52725" y="3887178"/>
              <a:ext cx="919163" cy="25225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2450" y="2990851"/>
              <a:ext cx="6359749" cy="1493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>
                  <a:solidFill>
                    <a:srgbClr val="008181"/>
                  </a:solidFill>
                  <a:latin typeface="Consolas" panose="020B0609020204030204" pitchFamily="49" charset="0"/>
                </a:rPr>
                <a:t>.rounded</a:t>
              </a:r>
              <a:r>
                <a:rPr lang="en-CA" sz="1600" dirty="0">
                  <a:latin typeface="Consolas" panose="020B0609020204030204" pitchFamily="49" charset="0"/>
                </a:rPr>
                <a:t>(@radius: </a:t>
              </a:r>
              <a:r>
                <a:rPr lang="en-CA" sz="1600" dirty="0">
                  <a:solidFill>
                    <a:srgbClr val="0000FF"/>
                  </a:solidFill>
                  <a:latin typeface="Consolas" panose="020B0609020204030204" pitchFamily="49" charset="0"/>
                </a:rPr>
                <a:t>2px</a:t>
              </a:r>
              <a:r>
                <a:rPr lang="en-CA" sz="1600" dirty="0">
                  <a:latin typeface="Consolas" panose="020B0609020204030204" pitchFamily="49" charset="0"/>
                </a:rPr>
                <a:t>) {</a:t>
              </a:r>
            </a:p>
            <a:p>
              <a:r>
                <a:rPr lang="en-CA" sz="1600" dirty="0">
                  <a:latin typeface="Consolas" panose="020B0609020204030204" pitchFamily="49" charset="0"/>
                </a:rPr>
                <a:t>  </a:t>
              </a:r>
              <a:r>
                <a:rPr lang="en-CA" sz="16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-</a:t>
              </a:r>
              <a:r>
                <a:rPr lang="en-CA" sz="1600" dirty="0" err="1">
                  <a:solidFill>
                    <a:srgbClr val="810081"/>
                  </a:solidFill>
                  <a:latin typeface="Consolas" panose="020B0609020204030204" pitchFamily="49" charset="0"/>
                </a:rPr>
                <a:t>webkit</a:t>
              </a:r>
              <a:r>
                <a:rPr lang="en-CA" sz="16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-border-radius</a:t>
              </a:r>
              <a:r>
                <a:rPr lang="en-CA" sz="1600" dirty="0">
                  <a:latin typeface="Consolas" panose="020B0609020204030204" pitchFamily="49" charset="0"/>
                </a:rPr>
                <a:t>: @radius;   </a:t>
              </a:r>
              <a:r>
                <a:rPr lang="en-CA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</a:rPr>
                <a:t>/* </a:t>
              </a:r>
              <a:r>
                <a:rPr lang="en-CA" sz="1600" dirty="0" err="1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</a:rPr>
                <a:t>Webkit</a:t>
              </a:r>
              <a:r>
                <a:rPr lang="en-CA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</a:rPr>
                <a:t> */</a:t>
              </a:r>
            </a:p>
            <a:p>
              <a:r>
                <a:rPr lang="en-CA" sz="1600" dirty="0">
                  <a:latin typeface="Consolas" panose="020B0609020204030204" pitchFamily="49" charset="0"/>
                </a:rPr>
                <a:t>  </a:t>
              </a:r>
              <a:r>
                <a:rPr lang="en-CA" sz="16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-</a:t>
              </a:r>
              <a:r>
                <a:rPr lang="en-CA" sz="1600" dirty="0" err="1">
                  <a:solidFill>
                    <a:srgbClr val="810081"/>
                  </a:solidFill>
                  <a:latin typeface="Consolas" panose="020B0609020204030204" pitchFamily="49" charset="0"/>
                </a:rPr>
                <a:t>moz</a:t>
              </a:r>
              <a:r>
                <a:rPr lang="en-CA" sz="16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-border-radius</a:t>
              </a:r>
              <a:r>
                <a:rPr lang="en-CA" sz="1600" dirty="0">
                  <a:latin typeface="Consolas" panose="020B0609020204030204" pitchFamily="49" charset="0"/>
                </a:rPr>
                <a:t>: @radius;      </a:t>
              </a:r>
              <a:r>
                <a:rPr lang="en-CA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</a:rPr>
                <a:t>/* Mozilla */</a:t>
              </a:r>
            </a:p>
            <a:p>
              <a:r>
                <a:rPr lang="en-CA" sz="1600" dirty="0">
                  <a:latin typeface="Consolas" panose="020B0609020204030204" pitchFamily="49" charset="0"/>
                </a:rPr>
                <a:t>  </a:t>
              </a:r>
              <a:r>
                <a:rPr lang="en-CA" sz="1600" dirty="0">
                  <a:solidFill>
                    <a:srgbClr val="810081"/>
                  </a:solidFill>
                  <a:latin typeface="Consolas" panose="020B0609020204030204" pitchFamily="49" charset="0"/>
                </a:rPr>
                <a:t>border-radius</a:t>
              </a:r>
              <a:r>
                <a:rPr lang="en-CA" sz="1600" dirty="0">
                  <a:latin typeface="Consolas" panose="020B0609020204030204" pitchFamily="49" charset="0"/>
                </a:rPr>
                <a:t>: @radius;           </a:t>
              </a:r>
              <a:r>
                <a:rPr lang="en-CA" sz="1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onsolas" panose="020B0609020204030204" pitchFamily="49" charset="0"/>
                </a:rPr>
                <a:t>/* W3C */</a:t>
              </a:r>
            </a:p>
            <a:p>
              <a:r>
                <a:rPr lang="en-CA" sz="1600" dirty="0">
                  <a:latin typeface="Consolas" panose="020B0609020204030204" pitchFamily="49" charset="0"/>
                </a:rPr>
                <a:t>}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19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7608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Cascading Style Sheets (CSS)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922939759"/>
              </p:ext>
            </p:extLst>
          </p:nvPr>
        </p:nvGraphicFramePr>
        <p:xfrm>
          <a:off x="238124" y="6359527"/>
          <a:ext cx="6486525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24479" y="2656987"/>
            <a:ext cx="4128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div</a:t>
            </a:r>
            <a:r>
              <a:rPr lang="en-CA" sz="2800" dirty="0"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CA" sz="28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CA" sz="28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gray</a:t>
            </a:r>
            <a:r>
              <a:rPr lang="en-CA" sz="2800" dirty="0"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6482758" y="2193487"/>
            <a:ext cx="169436" cy="2002158"/>
          </a:xfrm>
          <a:prstGeom prst="leftBrace">
            <a:avLst>
              <a:gd name="adj1" fmla="val 182436"/>
              <a:gd name="adj2" fmla="val 497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6018030" y="3279285"/>
            <a:ext cx="10988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Declaration</a:t>
            </a:r>
            <a:endParaRPr lang="en-CA" dirty="0"/>
          </a:p>
        </p:txBody>
      </p:sp>
      <p:sp>
        <p:nvSpPr>
          <p:cNvPr id="94" name="Rounded Rectangle 93"/>
          <p:cNvSpPr/>
          <p:nvPr/>
        </p:nvSpPr>
        <p:spPr>
          <a:xfrm>
            <a:off x="379554" y="1768565"/>
            <a:ext cx="2446021" cy="1689870"/>
          </a:xfrm>
          <a:prstGeom prst="roundRect">
            <a:avLst>
              <a:gd name="adj" fmla="val 4943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4" name="Group 73"/>
          <p:cNvGrpSpPr/>
          <p:nvPr/>
        </p:nvGrpSpPr>
        <p:grpSpPr>
          <a:xfrm>
            <a:off x="512561" y="1836976"/>
            <a:ext cx="2128208" cy="1575339"/>
            <a:chOff x="669022" y="2371821"/>
            <a:chExt cx="2433446" cy="1801282"/>
          </a:xfrm>
        </p:grpSpPr>
        <p:cxnSp>
          <p:nvCxnSpPr>
            <p:cNvPr id="12" name="Straight Connector 11"/>
            <p:cNvCxnSpPr>
              <a:stCxn id="21" idx="0"/>
            </p:cNvCxnSpPr>
            <p:nvPr/>
          </p:nvCxnSpPr>
          <p:spPr>
            <a:xfrm flipV="1">
              <a:off x="1058764" y="2579042"/>
              <a:ext cx="771815" cy="1361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1828049" y="2579044"/>
              <a:ext cx="15534" cy="258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563707" y="2371821"/>
              <a:ext cx="509755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&lt;body&gt;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8927" y="2715216"/>
              <a:ext cx="679673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&lt;header&gt;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06187" y="2822392"/>
              <a:ext cx="424796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</a:t>
              </a:r>
              <a:r>
                <a:rPr lang="en-CA" sz="1200" dirty="0" err="1">
                  <a:latin typeface="Consolas" panose="020B0609020204030204" pitchFamily="49" charset="0"/>
                </a:rPr>
                <a:t>nav</a:t>
              </a:r>
              <a:r>
                <a:rPr lang="en-CA" sz="1200" dirty="0"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 flipV="1">
              <a:off x="1824998" y="2579750"/>
              <a:ext cx="754872" cy="1781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422395" y="2807772"/>
              <a:ext cx="485722" cy="21115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</a:t>
              </a:r>
              <a:r>
                <a:rPr lang="en-CA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div</a:t>
              </a:r>
              <a:r>
                <a:rPr lang="en-CA" sz="1200" dirty="0"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31" name="Straight Connector 30"/>
            <p:cNvCxnSpPr/>
            <p:nvPr/>
          </p:nvCxnSpPr>
          <p:spPr>
            <a:xfrm flipV="1">
              <a:off x="908806" y="2930660"/>
              <a:ext cx="213288" cy="2087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1118307" y="2931133"/>
              <a:ext cx="245908" cy="185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69022" y="3141805"/>
              <a:ext cx="485722" cy="21115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</a:t>
              </a:r>
              <a:r>
                <a:rPr lang="en-CA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div</a:t>
              </a:r>
              <a:r>
                <a:rPr lang="en-CA" sz="1200" dirty="0">
                  <a:latin typeface="Consolas" panose="020B0609020204030204" pitchFamily="49" charset="0"/>
                </a:rPr>
                <a:t>&gt;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200101" y="3141805"/>
              <a:ext cx="485722" cy="21115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</a:t>
              </a:r>
              <a:r>
                <a:rPr lang="en-CA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div</a:t>
              </a:r>
              <a:r>
                <a:rPr lang="en-CA" sz="1200" dirty="0">
                  <a:latin typeface="Consolas" panose="020B0609020204030204" pitchFamily="49" charset="0"/>
                </a:rPr>
                <a:t>&gt;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1215599" y="3331565"/>
              <a:ext cx="190615" cy="2195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 flipV="1">
              <a:off x="1405541" y="3331565"/>
              <a:ext cx="228767" cy="2219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965049" y="3537523"/>
              <a:ext cx="485722" cy="21115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</a:t>
              </a:r>
              <a:r>
                <a:rPr lang="en-CA" sz="12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div</a:t>
              </a:r>
              <a:r>
                <a:rPr lang="en-CA" sz="1200" dirty="0">
                  <a:latin typeface="Consolas" panose="020B0609020204030204" pitchFamily="49" charset="0"/>
                </a:rPr>
                <a:t>&gt;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40802" y="3537192"/>
              <a:ext cx="25487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200" dirty="0">
                  <a:latin typeface="Consolas" panose="020B0609020204030204" pitchFamily="49" charset="0"/>
                </a:rPr>
                <a:t>&lt;p&gt;</a:t>
              </a:r>
            </a:p>
          </p:txBody>
        </p:sp>
        <p:cxnSp>
          <p:nvCxnSpPr>
            <p:cNvPr id="45" name="Straight Connector 44"/>
            <p:cNvCxnSpPr/>
            <p:nvPr/>
          </p:nvCxnSpPr>
          <p:spPr>
            <a:xfrm flipV="1">
              <a:off x="2457484" y="3055741"/>
              <a:ext cx="211248" cy="17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 flipV="1">
              <a:off x="2664944" y="3056215"/>
              <a:ext cx="211247" cy="173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396555" y="3140156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638450" y="3215390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 flipV="1">
              <a:off x="2664943" y="3063332"/>
              <a:ext cx="15534" cy="2586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2837858" y="3137529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1856028" y="3046920"/>
              <a:ext cx="49555" cy="275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859255" y="3217375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990258" y="3289929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cxnSp>
          <p:nvCxnSpPr>
            <p:cNvPr id="69" name="Straight Connector 68"/>
            <p:cNvCxnSpPr/>
            <p:nvPr/>
          </p:nvCxnSpPr>
          <p:spPr>
            <a:xfrm flipV="1">
              <a:off x="953140" y="3767233"/>
              <a:ext cx="211248" cy="1718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1160600" y="3767707"/>
              <a:ext cx="211247" cy="1737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892211" y="3851648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134106" y="3926882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333514" y="3849021"/>
              <a:ext cx="112210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CA" sz="1600" dirty="0">
                  <a:latin typeface="Consolas" panose="020B0609020204030204" pitchFamily="49" charset="0"/>
                </a:rPr>
                <a:t>…</a:t>
              </a:r>
            </a:p>
          </p:txBody>
        </p:sp>
      </p:grpSp>
      <p:cxnSp>
        <p:nvCxnSpPr>
          <p:cNvPr id="77" name="Straight Arrow Connector 76"/>
          <p:cNvCxnSpPr/>
          <p:nvPr/>
        </p:nvCxnSpPr>
        <p:spPr>
          <a:xfrm flipH="1" flipV="1">
            <a:off x="3269032" y="2563570"/>
            <a:ext cx="838154" cy="301575"/>
          </a:xfrm>
          <a:prstGeom prst="straightConnector1">
            <a:avLst/>
          </a:prstGeom>
          <a:ln w="47625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95805" y="3505234"/>
            <a:ext cx="16478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HTML document</a:t>
            </a:r>
            <a:endParaRPr lang="en-CA" dirty="0"/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4626381" y="2419409"/>
            <a:ext cx="0" cy="285371"/>
          </a:xfrm>
          <a:prstGeom prst="straightConnector1">
            <a:avLst/>
          </a:prstGeom>
          <a:ln w="127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39086" y="2115534"/>
            <a:ext cx="7639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Selector</a:t>
            </a:r>
            <a:endParaRPr lang="en-CA" dirty="0"/>
          </a:p>
        </p:txBody>
      </p:sp>
      <p:cxnSp>
        <p:nvCxnSpPr>
          <p:cNvPr id="95" name="Straight Arrow Connector 94"/>
          <p:cNvCxnSpPr/>
          <p:nvPr/>
        </p:nvCxnSpPr>
        <p:spPr>
          <a:xfrm flipV="1">
            <a:off x="7233143" y="2419409"/>
            <a:ext cx="0" cy="285371"/>
          </a:xfrm>
          <a:prstGeom prst="straightConnector1">
            <a:avLst/>
          </a:prstGeom>
          <a:ln w="127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975219" y="2115534"/>
            <a:ext cx="5193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Value</a:t>
            </a:r>
            <a:endParaRPr lang="en-CA" dirty="0"/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5946072" y="2419409"/>
            <a:ext cx="0" cy="285371"/>
          </a:xfrm>
          <a:prstGeom prst="straightConnector1">
            <a:avLst/>
          </a:prstGeom>
          <a:ln w="12700" cmpd="sng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520677" y="2115534"/>
            <a:ext cx="83555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Property</a:t>
            </a:r>
            <a:endParaRPr lang="en-CA" dirty="0"/>
          </a:p>
        </p:txBody>
      </p:sp>
      <p:sp>
        <p:nvSpPr>
          <p:cNvPr id="100" name="Content Placeholder 2"/>
          <p:cNvSpPr txBox="1">
            <a:spLocks/>
          </p:cNvSpPr>
          <p:nvPr/>
        </p:nvSpPr>
        <p:spPr>
          <a:xfrm>
            <a:off x="379554" y="4488275"/>
            <a:ext cx="8477251" cy="139133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236538" indent="-236538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03225" indent="-2032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/>
              <a:t>Limitations:</a:t>
            </a:r>
          </a:p>
          <a:p>
            <a:pPr lvl="1"/>
            <a:r>
              <a:rPr lang="en-CA" dirty="0"/>
              <a:t>Lack of variables, functions, etc.</a:t>
            </a:r>
          </a:p>
          <a:p>
            <a:pPr lvl="1"/>
            <a:r>
              <a:rPr lang="en-CA" dirty="0"/>
              <a:t>Duplication is pervasive!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sz="16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2214374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RQ3 Conclusions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Mixins</a:t>
            </a:r>
            <a:r>
              <a:rPr lang="en-US" dirty="0"/>
              <a:t> can be </a:t>
            </a:r>
            <a:r>
              <a:rPr lang="en-US" b="1" dirty="0"/>
              <a:t>useful</a:t>
            </a:r>
            <a:r>
              <a:rPr lang="en-US" dirty="0"/>
              <a:t> for:</a:t>
            </a:r>
          </a:p>
          <a:p>
            <a:pPr lvl="1"/>
            <a:r>
              <a:rPr lang="en-US" dirty="0"/>
              <a:t>Eliminating duplication (63% two or more </a:t>
            </a:r>
            <a:r>
              <a:rPr lang="en-US" dirty="0" err="1"/>
              <a:t>mixin</a:t>
            </a:r>
            <a:r>
              <a:rPr lang="en-US" dirty="0"/>
              <a:t> calls)</a:t>
            </a:r>
          </a:p>
          <a:p>
            <a:pPr lvl="1"/>
            <a:r>
              <a:rPr lang="en-US" dirty="0"/>
              <a:t>Decomposing long selectors (37% one </a:t>
            </a:r>
            <a:r>
              <a:rPr lang="en-US" dirty="0" err="1"/>
              <a:t>mixin</a:t>
            </a:r>
            <a:r>
              <a:rPr lang="en-US" dirty="0"/>
              <a:t> call)</a:t>
            </a:r>
          </a:p>
          <a:p>
            <a:pPr marL="0" indent="0">
              <a:buNone/>
            </a:pPr>
            <a:r>
              <a:rPr lang="en-US" dirty="0"/>
              <a:t>When </a:t>
            </a:r>
            <a:r>
              <a:rPr lang="en-US" b="1" dirty="0"/>
              <a:t>migrating</a:t>
            </a:r>
            <a:r>
              <a:rPr lang="en-US" dirty="0"/>
              <a:t> to </a:t>
            </a:r>
            <a:r>
              <a:rPr lang="en-US" dirty="0" err="1"/>
              <a:t>mixins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Small size (median = 3 declarations)</a:t>
            </a:r>
          </a:p>
          <a:p>
            <a:pPr lvl="1"/>
            <a:r>
              <a:rPr lang="en-US" dirty="0"/>
              <a:t>Small number of parameters (median = 1)</a:t>
            </a:r>
          </a:p>
          <a:p>
            <a:pPr lvl="1"/>
            <a:r>
              <a:rPr lang="en-US" dirty="0"/>
              <a:t>Include vendor-specific properties (42%)</a:t>
            </a:r>
          </a:p>
          <a:p>
            <a:pPr marL="0" indent="0">
              <a:buNone/>
            </a:pPr>
            <a:r>
              <a:rPr lang="en-US" dirty="0"/>
              <a:t>Preprocessors</a:t>
            </a:r>
            <a:r>
              <a:rPr lang="en-US" b="1" dirty="0"/>
              <a:t> </a:t>
            </a:r>
            <a:r>
              <a:rPr lang="en-US" dirty="0"/>
              <a:t>can be </a:t>
            </a:r>
            <a:r>
              <a:rPr lang="en-US" b="1" dirty="0"/>
              <a:t>extended</a:t>
            </a:r>
            <a:r>
              <a:rPr lang="en-US" dirty="0"/>
              <a:t> with:</a:t>
            </a:r>
          </a:p>
          <a:p>
            <a:pPr lvl="1"/>
            <a:r>
              <a:rPr lang="en-US" dirty="0"/>
              <a:t>Built-in </a:t>
            </a:r>
            <a:r>
              <a:rPr lang="en-US" dirty="0" err="1"/>
              <a:t>mixins</a:t>
            </a:r>
            <a:r>
              <a:rPr lang="en-US" dirty="0"/>
              <a:t> for vendor-specific properties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20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21168792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/>
          <p:cNvSpPr/>
          <p:nvPr/>
        </p:nvSpPr>
        <p:spPr>
          <a:xfrm>
            <a:off x="4877387" y="1856713"/>
            <a:ext cx="2032000" cy="1006475"/>
          </a:xfrm>
          <a:prstGeom prst="roundRect">
            <a:avLst>
              <a:gd name="adj" fmla="val 313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Rounded Rectangle 21"/>
          <p:cNvSpPr/>
          <p:nvPr/>
        </p:nvSpPr>
        <p:spPr>
          <a:xfrm>
            <a:off x="477519" y="3548125"/>
            <a:ext cx="2032000" cy="1006475"/>
          </a:xfrm>
          <a:prstGeom prst="roundRect">
            <a:avLst>
              <a:gd name="adj" fmla="val 313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Rounded Rectangle 15"/>
          <p:cNvSpPr/>
          <p:nvPr/>
        </p:nvSpPr>
        <p:spPr>
          <a:xfrm>
            <a:off x="477520" y="1847850"/>
            <a:ext cx="2032000" cy="1006475"/>
          </a:xfrm>
          <a:prstGeom prst="roundRect">
            <a:avLst>
              <a:gd name="adj" fmla="val 3132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ounded Rectangle 14"/>
          <p:cNvSpPr/>
          <p:nvPr/>
        </p:nvSpPr>
        <p:spPr>
          <a:xfrm>
            <a:off x="4923742" y="3566540"/>
            <a:ext cx="2828338" cy="229173"/>
          </a:xfrm>
          <a:prstGeom prst="roundRect">
            <a:avLst>
              <a:gd name="adj" fmla="val 6419"/>
            </a:avLst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Feature #4: Extend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improve reusability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353058" y="1609978"/>
            <a:ext cx="4005581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.dropdown-menu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min-width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220px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margin-top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9px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endParaRPr lang="en-CA" sz="16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.select2-drop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min-width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220px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margin-top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9px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...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visibility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visible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...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33264" y="1609978"/>
            <a:ext cx="4014496" cy="2954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.dropdown-menu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min-width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220px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border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margin-top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9px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9A9A9A"/>
                </a:solidFill>
                <a:latin typeface="Consolas" panose="020B0609020204030204" pitchFamily="49" charset="0"/>
              </a:rPr>
              <a:t>  ...</a:t>
            </a: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CA" sz="1600" dirty="0"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.select2-drop 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  &amp;: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extend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(.dropdown-menu);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visibility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visible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B4B4B4"/>
                </a:solidFill>
                <a:latin typeface="Consolas" panose="020B0609020204030204" pitchFamily="49" charset="0"/>
              </a:rPr>
              <a:t>  ...</a:t>
            </a: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264966" y="1544320"/>
            <a:ext cx="4171679" cy="4085137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ounded Rectangle 31"/>
          <p:cNvSpPr/>
          <p:nvPr/>
        </p:nvSpPr>
        <p:spPr>
          <a:xfrm>
            <a:off x="4643745" y="1544320"/>
            <a:ext cx="4171679" cy="4085137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5734712" y="5409873"/>
            <a:ext cx="2104652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Preprocessor</a:t>
            </a:r>
            <a:endParaRPr lang="en-CA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12861" y="5318433"/>
            <a:ext cx="675888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CSS</a:t>
            </a:r>
            <a:endParaRPr lang="en-CA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255087" y="5927503"/>
            <a:ext cx="473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From Flat-UI (version 2.2.2)</a:t>
            </a:r>
            <a:endParaRPr lang="en-CA" b="1" dirty="0"/>
          </a:p>
        </p:txBody>
      </p:sp>
      <p:sp>
        <p:nvSpPr>
          <p:cNvPr id="37" name="Freeform 36"/>
          <p:cNvSpPr/>
          <p:nvPr/>
        </p:nvSpPr>
        <p:spPr>
          <a:xfrm>
            <a:off x="6966047" y="2331970"/>
            <a:ext cx="816572" cy="1145878"/>
          </a:xfrm>
          <a:custGeom>
            <a:avLst/>
            <a:gdLst>
              <a:gd name="connsiteX0" fmla="*/ 0 w 2181225"/>
              <a:gd name="connsiteY0" fmla="*/ 113421 h 113421"/>
              <a:gd name="connsiteX1" fmla="*/ 2181225 w 2181225"/>
              <a:gd name="connsiteY1" fmla="*/ 8646 h 113421"/>
              <a:gd name="connsiteX0" fmla="*/ 0 w 2222500"/>
              <a:gd name="connsiteY0" fmla="*/ 161312 h 161312"/>
              <a:gd name="connsiteX1" fmla="*/ 2222500 w 2222500"/>
              <a:gd name="connsiteY1" fmla="*/ 5737 h 161312"/>
              <a:gd name="connsiteX0" fmla="*/ 0 w 2222500"/>
              <a:gd name="connsiteY0" fmla="*/ 158170 h 158170"/>
              <a:gd name="connsiteX1" fmla="*/ 2222500 w 2222500"/>
              <a:gd name="connsiteY1" fmla="*/ 2595 h 158170"/>
              <a:gd name="connsiteX0" fmla="*/ 0 w 2222500"/>
              <a:gd name="connsiteY0" fmla="*/ 159471 h 159471"/>
              <a:gd name="connsiteX1" fmla="*/ 2222500 w 2222500"/>
              <a:gd name="connsiteY1" fmla="*/ 3896 h 159471"/>
              <a:gd name="connsiteX0" fmla="*/ 0 w 2222500"/>
              <a:gd name="connsiteY0" fmla="*/ 175328 h 175328"/>
              <a:gd name="connsiteX1" fmla="*/ 2222500 w 2222500"/>
              <a:gd name="connsiteY1" fmla="*/ 19753 h 175328"/>
              <a:gd name="connsiteX0" fmla="*/ 0 w 2251075"/>
              <a:gd name="connsiteY0" fmla="*/ 101989 h 101989"/>
              <a:gd name="connsiteX1" fmla="*/ 2251075 w 2251075"/>
              <a:gd name="connsiteY1" fmla="*/ 38489 h 101989"/>
              <a:gd name="connsiteX0" fmla="*/ 0 w 2251075"/>
              <a:gd name="connsiteY0" fmla="*/ 86930 h 86930"/>
              <a:gd name="connsiteX1" fmla="*/ 2251075 w 2251075"/>
              <a:gd name="connsiteY1" fmla="*/ 23430 h 86930"/>
              <a:gd name="connsiteX0" fmla="*/ 0 w 2397125"/>
              <a:gd name="connsiteY0" fmla="*/ 1765701 h 1765701"/>
              <a:gd name="connsiteX1" fmla="*/ 2397125 w 2397125"/>
              <a:gd name="connsiteY1" fmla="*/ 401 h 1765701"/>
              <a:gd name="connsiteX0" fmla="*/ 0 w 2200275"/>
              <a:gd name="connsiteY0" fmla="*/ 1918067 h 1918067"/>
              <a:gd name="connsiteX1" fmla="*/ 2200275 w 2200275"/>
              <a:gd name="connsiteY1" fmla="*/ 367 h 1918067"/>
              <a:gd name="connsiteX0" fmla="*/ 0 w 2200275"/>
              <a:gd name="connsiteY0" fmla="*/ 1918054 h 1918054"/>
              <a:gd name="connsiteX1" fmla="*/ 2200275 w 2200275"/>
              <a:gd name="connsiteY1" fmla="*/ 354 h 1918054"/>
              <a:gd name="connsiteX0" fmla="*/ 0 w 2192655"/>
              <a:gd name="connsiteY0" fmla="*/ 1796157 h 1796157"/>
              <a:gd name="connsiteX1" fmla="*/ 2192655 w 2192655"/>
              <a:gd name="connsiteY1" fmla="*/ 377 h 1796157"/>
              <a:gd name="connsiteX0" fmla="*/ 0 w 1064895"/>
              <a:gd name="connsiteY0" fmla="*/ 709605 h 709605"/>
              <a:gd name="connsiteX1" fmla="*/ 1064895 w 1064895"/>
              <a:gd name="connsiteY1" fmla="*/ 945 h 709605"/>
              <a:gd name="connsiteX0" fmla="*/ 170656 w 371951"/>
              <a:gd name="connsiteY0" fmla="*/ 1166438 h 1166438"/>
              <a:gd name="connsiteX1" fmla="*/ 371951 w 371951"/>
              <a:gd name="connsiteY1" fmla="*/ 578 h 1166438"/>
              <a:gd name="connsiteX0" fmla="*/ 0 w 590473"/>
              <a:gd name="connsiteY0" fmla="*/ 1166119 h 1166119"/>
              <a:gd name="connsiteX1" fmla="*/ 201295 w 590473"/>
              <a:gd name="connsiteY1" fmla="*/ 259 h 1166119"/>
              <a:gd name="connsiteX0" fmla="*/ 438785 w 700706"/>
              <a:gd name="connsiteY0" fmla="*/ 1186433 h 1186433"/>
              <a:gd name="connsiteX1" fmla="*/ 0 w 700706"/>
              <a:gd name="connsiteY1" fmla="*/ 253 h 1186433"/>
              <a:gd name="connsiteX0" fmla="*/ 875665 w 1038581"/>
              <a:gd name="connsiteY0" fmla="*/ 1379439 h 1379439"/>
              <a:gd name="connsiteX1" fmla="*/ 0 w 1038581"/>
              <a:gd name="connsiteY1" fmla="*/ 219 h 1379439"/>
              <a:gd name="connsiteX0" fmla="*/ 875665 w 935700"/>
              <a:gd name="connsiteY0" fmla="*/ 1379516 h 1379516"/>
              <a:gd name="connsiteX1" fmla="*/ 0 w 935700"/>
              <a:gd name="connsiteY1" fmla="*/ 296 h 1379516"/>
              <a:gd name="connsiteX0" fmla="*/ 835025 w 899419"/>
              <a:gd name="connsiteY0" fmla="*/ 1328733 h 1328733"/>
              <a:gd name="connsiteX1" fmla="*/ 0 w 899419"/>
              <a:gd name="connsiteY1" fmla="*/ 313 h 1328733"/>
              <a:gd name="connsiteX0" fmla="*/ 835025 w 907461"/>
              <a:gd name="connsiteY0" fmla="*/ 1328652 h 1328652"/>
              <a:gd name="connsiteX1" fmla="*/ 0 w 907461"/>
              <a:gd name="connsiteY1" fmla="*/ 232 h 1328652"/>
              <a:gd name="connsiteX0" fmla="*/ 733425 w 819962"/>
              <a:gd name="connsiteY0" fmla="*/ 1227071 h 1227071"/>
              <a:gd name="connsiteX1" fmla="*/ 0 w 819962"/>
              <a:gd name="connsiteY1" fmla="*/ 251 h 1227071"/>
              <a:gd name="connsiteX0" fmla="*/ 733425 w 790152"/>
              <a:gd name="connsiteY0" fmla="*/ 1227129 h 1227129"/>
              <a:gd name="connsiteX1" fmla="*/ 0 w 790152"/>
              <a:gd name="connsiteY1" fmla="*/ 309 h 1227129"/>
              <a:gd name="connsiteX0" fmla="*/ 794385 w 843432"/>
              <a:gd name="connsiteY0" fmla="*/ 1247443 h 1247443"/>
              <a:gd name="connsiteX1" fmla="*/ 0 w 843432"/>
              <a:gd name="connsiteY1" fmla="*/ 303 h 1247443"/>
              <a:gd name="connsiteX0" fmla="*/ 753745 w 807714"/>
              <a:gd name="connsiteY0" fmla="*/ 1156033 h 1156033"/>
              <a:gd name="connsiteX1" fmla="*/ 0 w 807714"/>
              <a:gd name="connsiteY1" fmla="*/ 333 h 1156033"/>
              <a:gd name="connsiteX0" fmla="*/ 763905 w 816572"/>
              <a:gd name="connsiteY0" fmla="*/ 1145878 h 1145878"/>
              <a:gd name="connsiteX1" fmla="*/ 0 w 816572"/>
              <a:gd name="connsiteY1" fmla="*/ 338 h 1145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6572" h="1145878">
                <a:moveTo>
                  <a:pt x="763905" y="1145878"/>
                </a:moveTo>
                <a:cubicBezTo>
                  <a:pt x="917734" y="854572"/>
                  <a:pt x="755333" y="-19664"/>
                  <a:pt x="0" y="338"/>
                </a:cubicBez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21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253277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2" grpId="0" animBg="1"/>
      <p:bldP spid="16" grpId="0" animBg="1"/>
      <p:bldP spid="15" grpId="0" animBg="1"/>
      <p:bldP spid="8" grpId="0"/>
      <p:bldP spid="32" grpId="0" animBg="1"/>
      <p:bldP spid="33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RQ4: How developers use extend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</a:pPr>
            <a:r>
              <a:rPr lang="en-CA" b="1" dirty="0"/>
              <a:t>No usages </a:t>
            </a:r>
            <a:r>
              <a:rPr lang="en-CA" dirty="0"/>
              <a:t>in the </a:t>
            </a:r>
            <a:r>
              <a:rPr lang="en-CA" b="1" dirty="0"/>
              <a:t>Less</a:t>
            </a:r>
            <a:r>
              <a:rPr lang="en-CA" dirty="0"/>
              <a:t> dataset</a:t>
            </a:r>
          </a:p>
          <a:p>
            <a:pPr lvl="1">
              <a:lnSpc>
                <a:spcPct val="100000"/>
              </a:lnSpc>
            </a:pPr>
            <a:r>
              <a:rPr lang="en-CA" b="1" dirty="0"/>
              <a:t>~</a:t>
            </a:r>
            <a:r>
              <a:rPr lang="en-US" b="1" dirty="0"/>
              <a:t>5 usages </a:t>
            </a:r>
            <a:r>
              <a:rPr lang="en-US" dirty="0"/>
              <a:t>per file for </a:t>
            </a:r>
            <a:r>
              <a:rPr lang="en-US" b="1" dirty="0"/>
              <a:t>Sass/SCSS</a:t>
            </a:r>
          </a:p>
          <a:p>
            <a:pPr lvl="1">
              <a:lnSpc>
                <a:spcPct val="100000"/>
              </a:lnSpc>
            </a:pPr>
            <a:r>
              <a:rPr lang="en-CA"/>
              <a:t>Extend </a:t>
            </a:r>
            <a:r>
              <a:rPr lang="en-CA" dirty="0"/>
              <a:t>can be replaced with </a:t>
            </a:r>
            <a:r>
              <a:rPr lang="en-CA" dirty="0" err="1"/>
              <a:t>mixins</a:t>
            </a:r>
            <a:r>
              <a:rPr lang="en-CA" dirty="0"/>
              <a:t> with no parameters!</a:t>
            </a:r>
          </a:p>
          <a:p>
            <a:pPr lvl="1">
              <a:lnSpc>
                <a:spcPct val="100000"/>
              </a:lnSpc>
            </a:pPr>
            <a:endParaRPr lang="en-CA" b="1" dirty="0"/>
          </a:p>
        </p:txBody>
      </p:sp>
      <p:grpSp>
        <p:nvGrpSpPr>
          <p:cNvPr id="25" name="Group 24"/>
          <p:cNvGrpSpPr/>
          <p:nvPr/>
        </p:nvGrpSpPr>
        <p:grpSpPr>
          <a:xfrm>
            <a:off x="623298" y="2989191"/>
            <a:ext cx="2032001" cy="2024769"/>
            <a:chOff x="623298" y="2989191"/>
            <a:chExt cx="2032001" cy="2024769"/>
          </a:xfrm>
        </p:grpSpPr>
        <p:sp>
          <p:nvSpPr>
            <p:cNvPr id="5" name="Rounded Rectangle 4"/>
            <p:cNvSpPr/>
            <p:nvPr/>
          </p:nvSpPr>
          <p:spPr>
            <a:xfrm>
              <a:off x="623298" y="4282439"/>
              <a:ext cx="2032000" cy="731521"/>
            </a:xfrm>
            <a:prstGeom prst="roundRect">
              <a:avLst>
                <a:gd name="adj" fmla="val 31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23299" y="2989191"/>
              <a:ext cx="2032000" cy="744609"/>
            </a:xfrm>
            <a:prstGeom prst="roundRect">
              <a:avLst>
                <a:gd name="adj" fmla="val 31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48037" y="2730999"/>
            <a:ext cx="4005581" cy="30315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.dropdown-menu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min-width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220px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margin-top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9px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endParaRPr lang="en-CA" sz="5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.select2-drop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min-width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220px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margin-top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9px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visibility</a:t>
            </a:r>
            <a:r>
              <a:rPr lang="en-CA" sz="1600" dirty="0"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visible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2899" y="2672081"/>
            <a:ext cx="4171679" cy="3373120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/>
          <p:cNvGrpSpPr/>
          <p:nvPr/>
        </p:nvGrpSpPr>
        <p:grpSpPr>
          <a:xfrm>
            <a:off x="4853358" y="2984473"/>
            <a:ext cx="2032000" cy="2203477"/>
            <a:chOff x="4853358" y="3035273"/>
            <a:chExt cx="2032000" cy="2203477"/>
          </a:xfrm>
        </p:grpSpPr>
        <p:sp>
          <p:nvSpPr>
            <p:cNvPr id="17" name="Rounded Rectangle 16"/>
            <p:cNvSpPr/>
            <p:nvPr/>
          </p:nvSpPr>
          <p:spPr>
            <a:xfrm>
              <a:off x="4924426" y="4261000"/>
              <a:ext cx="1028700" cy="242886"/>
            </a:xfrm>
            <a:prstGeom prst="roundRect">
              <a:avLst>
                <a:gd name="adj" fmla="val 6419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853358" y="3035273"/>
              <a:ext cx="2032000" cy="754407"/>
            </a:xfrm>
            <a:prstGeom prst="roundRect">
              <a:avLst>
                <a:gd name="adj" fmla="val 3132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924426" y="4995864"/>
              <a:ext cx="1028700" cy="242886"/>
            </a:xfrm>
            <a:prstGeom prst="roundRect">
              <a:avLst>
                <a:gd name="adj" fmla="val 6419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90794" y="5831513"/>
            <a:ext cx="675888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CSS</a:t>
            </a:r>
            <a:endParaRPr lang="en-CA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709235" y="2730999"/>
            <a:ext cx="4014496" cy="32008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600" dirty="0">
                <a:latin typeface="Consolas" panose="020B0609020204030204" pitchFamily="49" charset="0"/>
              </a:rPr>
              <a:t>.</a:t>
            </a:r>
            <a:r>
              <a:rPr lang="en-CA" sz="1600" dirty="0" err="1">
                <a:latin typeface="Consolas" panose="020B0609020204030204" pitchFamily="49" charset="0"/>
              </a:rPr>
              <a:t>mixin</a:t>
            </a:r>
            <a:r>
              <a:rPr lang="en-CA" sz="1600" dirty="0">
                <a:latin typeface="Consolas" panose="020B0609020204030204" pitchFamily="49" charset="0"/>
              </a:rPr>
              <a:t>() 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min-width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220px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border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none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margin-top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9px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CA" sz="1600" dirty="0">
              <a:solidFill>
                <a:srgbClr val="9A9A9A"/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.dropdown-menu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  .</a:t>
            </a:r>
            <a:r>
              <a:rPr lang="en-CA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mixin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CA" sz="1600" dirty="0">
              <a:latin typeface="Consolas" panose="020B0609020204030204" pitchFamily="49" charset="0"/>
            </a:endParaRP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.select2-drop 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  .</a:t>
            </a:r>
            <a:r>
              <a:rPr lang="en-CA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mixin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  visibility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visible</a:t>
            </a:r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rgbClr val="B4B4B4"/>
                </a:solidFill>
                <a:latin typeface="Consolas" panose="020B0609020204030204" pitchFamily="49" charset="0"/>
              </a:rPr>
              <a:t>  …</a:t>
            </a:r>
          </a:p>
          <a:p>
            <a:r>
              <a:rPr lang="en-CA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CA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4619716" y="2672081"/>
            <a:ext cx="4171679" cy="3373120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664157" y="5831513"/>
            <a:ext cx="2104652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Preprocessor</a:t>
            </a:r>
            <a:endParaRPr lang="en-CA" sz="24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2700067" y="3271371"/>
            <a:ext cx="2128677" cy="1433661"/>
            <a:chOff x="2700067" y="3271371"/>
            <a:chExt cx="2128677" cy="1433661"/>
          </a:xfrm>
        </p:grpSpPr>
        <p:sp>
          <p:nvSpPr>
            <p:cNvPr id="19" name="Freeform 18"/>
            <p:cNvSpPr/>
            <p:nvPr/>
          </p:nvSpPr>
          <p:spPr>
            <a:xfrm>
              <a:off x="2705101" y="3393916"/>
              <a:ext cx="2088991" cy="1311116"/>
            </a:xfrm>
            <a:custGeom>
              <a:avLst/>
              <a:gdLst>
                <a:gd name="connsiteX0" fmla="*/ 0 w 1940560"/>
                <a:gd name="connsiteY0" fmla="*/ 1076960 h 1076960"/>
                <a:gd name="connsiteX1" fmla="*/ 1940560 w 1940560"/>
                <a:gd name="connsiteY1" fmla="*/ 0 h 1076960"/>
                <a:gd name="connsiteX0" fmla="*/ 0 w 2040572"/>
                <a:gd name="connsiteY0" fmla="*/ 1200785 h 1200785"/>
                <a:gd name="connsiteX1" fmla="*/ 2040572 w 2040572"/>
                <a:gd name="connsiteY1" fmla="*/ 0 h 1200785"/>
                <a:gd name="connsiteX0" fmla="*/ 0 w 2040572"/>
                <a:gd name="connsiteY0" fmla="*/ 1200785 h 1200785"/>
                <a:gd name="connsiteX1" fmla="*/ 2040572 w 2040572"/>
                <a:gd name="connsiteY1" fmla="*/ 0 h 1200785"/>
                <a:gd name="connsiteX0" fmla="*/ 0 w 2078672"/>
                <a:gd name="connsiteY0" fmla="*/ 1262697 h 1262697"/>
                <a:gd name="connsiteX1" fmla="*/ 2078672 w 2078672"/>
                <a:gd name="connsiteY1" fmla="*/ 0 h 1262697"/>
                <a:gd name="connsiteX0" fmla="*/ 0 w 2078672"/>
                <a:gd name="connsiteY0" fmla="*/ 1262697 h 1262697"/>
                <a:gd name="connsiteX1" fmla="*/ 2078672 w 2078672"/>
                <a:gd name="connsiteY1" fmla="*/ 0 h 1262697"/>
                <a:gd name="connsiteX0" fmla="*/ 0 w 2119947"/>
                <a:gd name="connsiteY0" fmla="*/ 1303972 h 1303972"/>
                <a:gd name="connsiteX1" fmla="*/ 2119947 w 2119947"/>
                <a:gd name="connsiteY1" fmla="*/ 0 h 1303972"/>
                <a:gd name="connsiteX0" fmla="*/ 0 w 2029459"/>
                <a:gd name="connsiteY0" fmla="*/ 1323022 h 1323022"/>
                <a:gd name="connsiteX1" fmla="*/ 2029459 w 2029459"/>
                <a:gd name="connsiteY1" fmla="*/ 0 h 1323022"/>
                <a:gd name="connsiteX0" fmla="*/ 0 w 2046128"/>
                <a:gd name="connsiteY0" fmla="*/ 1313497 h 1313497"/>
                <a:gd name="connsiteX1" fmla="*/ 2046128 w 2046128"/>
                <a:gd name="connsiteY1" fmla="*/ 0 h 1313497"/>
                <a:gd name="connsiteX0" fmla="*/ 0 w 2046128"/>
                <a:gd name="connsiteY0" fmla="*/ 1308735 h 1308735"/>
                <a:gd name="connsiteX1" fmla="*/ 2046128 w 2046128"/>
                <a:gd name="connsiteY1" fmla="*/ 0 h 1308735"/>
                <a:gd name="connsiteX0" fmla="*/ 0 w 2077085"/>
                <a:gd name="connsiteY0" fmla="*/ 1313497 h 1313497"/>
                <a:gd name="connsiteX1" fmla="*/ 2077085 w 2077085"/>
                <a:gd name="connsiteY1" fmla="*/ 0 h 1313497"/>
                <a:gd name="connsiteX0" fmla="*/ 0 w 2077085"/>
                <a:gd name="connsiteY0" fmla="*/ 1313497 h 1313497"/>
                <a:gd name="connsiteX1" fmla="*/ 2077085 w 2077085"/>
                <a:gd name="connsiteY1" fmla="*/ 0 h 1313497"/>
                <a:gd name="connsiteX0" fmla="*/ 0 w 2088991"/>
                <a:gd name="connsiteY0" fmla="*/ 1311116 h 1311116"/>
                <a:gd name="connsiteX1" fmla="*/ 2088991 w 2088991"/>
                <a:gd name="connsiteY1" fmla="*/ 0 h 131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88991" h="1311116">
                  <a:moveTo>
                    <a:pt x="0" y="1311116"/>
                  </a:moveTo>
                  <a:cubicBezTo>
                    <a:pt x="829521" y="1098919"/>
                    <a:pt x="1371705" y="7249"/>
                    <a:pt x="2088991" y="0"/>
                  </a:cubicBezTo>
                </a:path>
              </a:pathLst>
            </a:cu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00067" y="3271371"/>
              <a:ext cx="2128677" cy="119805"/>
            </a:xfrm>
            <a:custGeom>
              <a:avLst/>
              <a:gdLst>
                <a:gd name="connsiteX0" fmla="*/ 0 w 1940560"/>
                <a:gd name="connsiteY0" fmla="*/ 1076960 h 1076960"/>
                <a:gd name="connsiteX1" fmla="*/ 1940560 w 1940560"/>
                <a:gd name="connsiteY1" fmla="*/ 0 h 1076960"/>
                <a:gd name="connsiteX0" fmla="*/ 0 w 2040572"/>
                <a:gd name="connsiteY0" fmla="*/ 1200785 h 1200785"/>
                <a:gd name="connsiteX1" fmla="*/ 2040572 w 2040572"/>
                <a:gd name="connsiteY1" fmla="*/ 0 h 1200785"/>
                <a:gd name="connsiteX0" fmla="*/ 0 w 2040572"/>
                <a:gd name="connsiteY0" fmla="*/ 1200785 h 1200785"/>
                <a:gd name="connsiteX1" fmla="*/ 2040572 w 2040572"/>
                <a:gd name="connsiteY1" fmla="*/ 0 h 1200785"/>
                <a:gd name="connsiteX0" fmla="*/ 0 w 2078672"/>
                <a:gd name="connsiteY0" fmla="*/ 1262697 h 1262697"/>
                <a:gd name="connsiteX1" fmla="*/ 2078672 w 2078672"/>
                <a:gd name="connsiteY1" fmla="*/ 0 h 1262697"/>
                <a:gd name="connsiteX0" fmla="*/ 0 w 2078672"/>
                <a:gd name="connsiteY0" fmla="*/ 1262697 h 1262697"/>
                <a:gd name="connsiteX1" fmla="*/ 2078672 w 2078672"/>
                <a:gd name="connsiteY1" fmla="*/ 0 h 1262697"/>
                <a:gd name="connsiteX0" fmla="*/ 0 w 1989772"/>
                <a:gd name="connsiteY0" fmla="*/ 443547 h 443547"/>
                <a:gd name="connsiteX1" fmla="*/ 1989772 w 1989772"/>
                <a:gd name="connsiteY1" fmla="*/ 0 h 443547"/>
                <a:gd name="connsiteX0" fmla="*/ 0 w 2053272"/>
                <a:gd name="connsiteY0" fmla="*/ 80898 h 110930"/>
                <a:gd name="connsiteX1" fmla="*/ 2053272 w 2053272"/>
                <a:gd name="connsiteY1" fmla="*/ 107251 h 110930"/>
                <a:gd name="connsiteX0" fmla="*/ 0 w 2053272"/>
                <a:gd name="connsiteY0" fmla="*/ 105034 h 131387"/>
                <a:gd name="connsiteX1" fmla="*/ 2053272 w 2053272"/>
                <a:gd name="connsiteY1" fmla="*/ 131387 h 131387"/>
                <a:gd name="connsiteX0" fmla="*/ 0 w 2104072"/>
                <a:gd name="connsiteY0" fmla="*/ 103143 h 135846"/>
                <a:gd name="connsiteX1" fmla="*/ 2104072 w 2104072"/>
                <a:gd name="connsiteY1" fmla="*/ 135846 h 135846"/>
                <a:gd name="connsiteX0" fmla="*/ 0 w 2104072"/>
                <a:gd name="connsiteY0" fmla="*/ 84124 h 117291"/>
                <a:gd name="connsiteX1" fmla="*/ 2104072 w 2104072"/>
                <a:gd name="connsiteY1" fmla="*/ 116827 h 117291"/>
                <a:gd name="connsiteX0" fmla="*/ 0 w 2116772"/>
                <a:gd name="connsiteY0" fmla="*/ 85467 h 112296"/>
                <a:gd name="connsiteX1" fmla="*/ 2116772 w 2116772"/>
                <a:gd name="connsiteY1" fmla="*/ 111820 h 112296"/>
                <a:gd name="connsiteX0" fmla="*/ 0 w 2247740"/>
                <a:gd name="connsiteY0" fmla="*/ 85467 h 112296"/>
                <a:gd name="connsiteX1" fmla="*/ 2247740 w 2247740"/>
                <a:gd name="connsiteY1" fmla="*/ 111820 h 112296"/>
                <a:gd name="connsiteX0" fmla="*/ 0 w 2128677"/>
                <a:gd name="connsiteY0" fmla="*/ 83468 h 119805"/>
                <a:gd name="connsiteX1" fmla="*/ 2128677 w 2128677"/>
                <a:gd name="connsiteY1" fmla="*/ 119346 h 119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28677" h="119805">
                  <a:moveTo>
                    <a:pt x="0" y="83468"/>
                  </a:moveTo>
                  <a:cubicBezTo>
                    <a:pt x="829521" y="-128729"/>
                    <a:pt x="1834460" y="132151"/>
                    <a:pt x="2128677" y="119346"/>
                  </a:cubicBezTo>
                </a:path>
              </a:pathLst>
            </a:custGeom>
            <a:noFill/>
            <a:ln w="12700"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22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376603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3" grpId="0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RQ4: How developers use extend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/>
              <a:t>Extend vs. no-parameter </a:t>
            </a:r>
            <a:r>
              <a:rPr lang="en-CA" sz="3600" dirty="0" err="1"/>
              <a:t>mixin</a:t>
            </a:r>
            <a:endParaRPr lang="en-CA" sz="36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15" y="2327364"/>
            <a:ext cx="7703618" cy="2650476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23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1601426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RQ4 Conclusions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1200"/>
              </a:spcBef>
              <a:spcAft>
                <a:spcPts val="600"/>
              </a:spcAft>
              <a:buSzPct val="100000"/>
              <a:buNone/>
            </a:pPr>
            <a:r>
              <a:rPr lang="en-CA" sz="2800" dirty="0"/>
              <a:t>When </a:t>
            </a:r>
            <a:r>
              <a:rPr lang="en-CA" sz="2800" b="1" dirty="0"/>
              <a:t>migrating </a:t>
            </a:r>
            <a:r>
              <a:rPr lang="en-CA" sz="2800" dirty="0"/>
              <a:t>to preprocessors:</a:t>
            </a:r>
          </a:p>
          <a:p>
            <a:pPr marL="400241" lvl="2" indent="-236538">
              <a:spcBef>
                <a:spcPts val="1200"/>
              </a:spcBef>
              <a:spcAft>
                <a:spcPts val="600"/>
              </a:spcAft>
              <a:buSzPct val="100000"/>
            </a:pPr>
            <a:r>
              <a:rPr lang="en-CA" sz="2400" dirty="0"/>
              <a:t>Prefer no-parameter </a:t>
            </a:r>
            <a:r>
              <a:rPr lang="en-CA" sz="2400" dirty="0" err="1"/>
              <a:t>mixins</a:t>
            </a:r>
            <a:r>
              <a:rPr lang="en-CA" sz="2400" dirty="0"/>
              <a:t> to extend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Extend might break the presentation semantics</a:t>
            </a:r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SzPct val="100000"/>
              <a:buNone/>
            </a:pPr>
            <a:endParaRPr lang="en-US" dirty="0"/>
          </a:p>
          <a:p>
            <a:pPr marL="0" lvl="1" indent="0">
              <a:spcBef>
                <a:spcPts val="1200"/>
              </a:spcBef>
              <a:spcAft>
                <a:spcPts val="600"/>
              </a:spcAft>
              <a:buSzPct val="100000"/>
              <a:buNone/>
            </a:pPr>
            <a:r>
              <a:rPr lang="en-US" sz="2800" dirty="0"/>
              <a:t>Preprocessor </a:t>
            </a:r>
            <a:r>
              <a:rPr lang="en-US" sz="2800" dirty="0" err="1"/>
              <a:t>transpilers</a:t>
            </a:r>
            <a:r>
              <a:rPr lang="en-US" sz="2800" b="1" dirty="0"/>
              <a:t> </a:t>
            </a:r>
            <a:r>
              <a:rPr lang="en-US" sz="2800" dirty="0"/>
              <a:t>can be </a:t>
            </a:r>
            <a:r>
              <a:rPr lang="en-US" sz="2800" b="1" dirty="0"/>
              <a:t>extended</a:t>
            </a:r>
            <a:r>
              <a:rPr lang="en-US" sz="2800" dirty="0"/>
              <a:t> to:</a:t>
            </a:r>
            <a:endParaRPr lang="en-CA" sz="2800" dirty="0"/>
          </a:p>
          <a:p>
            <a:pPr marL="236538" lvl="1" indent="-236538">
              <a:spcBef>
                <a:spcPts val="1200"/>
              </a:spcBef>
              <a:spcAft>
                <a:spcPts val="600"/>
              </a:spcAft>
              <a:buSzPct val="100000"/>
            </a:pPr>
            <a:r>
              <a:rPr lang="en-CA" b="1" dirty="0"/>
              <a:t>Warn</a:t>
            </a:r>
            <a:r>
              <a:rPr lang="en-CA" dirty="0"/>
              <a:t> the developers when using extend carelessly!</a:t>
            </a:r>
          </a:p>
          <a:p>
            <a:pPr marL="163703" lvl="2" indent="0">
              <a:spcBef>
                <a:spcPts val="1200"/>
              </a:spcBef>
              <a:spcAft>
                <a:spcPts val="600"/>
              </a:spcAft>
              <a:buSzPct val="100000"/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768">
            <a:off x="7710712" y="2002454"/>
            <a:ext cx="667513" cy="762002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24</a:t>
            </a:fld>
            <a:r>
              <a:rPr lang="en-CA" dirty="0"/>
              <a:t> / 25</a:t>
            </a:r>
          </a:p>
        </p:txBody>
      </p:sp>
      <p:pic>
        <p:nvPicPr>
          <p:cNvPr id="1026" name="Picture 2" descr="http://assets.nerdwallet.com/blog/travel/files/2013/02/Travel-Warni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566" y="3731609"/>
            <a:ext cx="916912" cy="764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111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Current and future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899" y="1075267"/>
            <a:ext cx="8477251" cy="4793827"/>
          </a:xfrm>
        </p:spPr>
        <p:txBody>
          <a:bodyPr/>
          <a:lstStyle/>
          <a:p>
            <a:pPr marL="0" indent="0">
              <a:buNone/>
            </a:pPr>
            <a:r>
              <a:rPr lang="fa-IR" dirty="0"/>
              <a:t>Current work</a:t>
            </a:r>
          </a:p>
          <a:p>
            <a:pPr lvl="1"/>
            <a:r>
              <a:rPr lang="fa-IR" dirty="0"/>
              <a:t>Automatic</a:t>
            </a:r>
            <a:r>
              <a:rPr lang="en-CA" dirty="0"/>
              <a:t> extraction of </a:t>
            </a:r>
            <a:r>
              <a:rPr lang="en-CA" dirty="0" err="1"/>
              <a:t>mixins</a:t>
            </a:r>
            <a:endParaRPr lang="en-CA" dirty="0"/>
          </a:p>
          <a:p>
            <a:pPr lvl="1"/>
            <a:r>
              <a:rPr lang="en-CA" b="1" dirty="0"/>
              <a:t>Challenges</a:t>
            </a:r>
            <a:r>
              <a:rPr lang="en-CA" dirty="0"/>
              <a:t>: parameterizing differences, ranking opportunities, checking presentation preservation</a:t>
            </a:r>
          </a:p>
          <a:p>
            <a:pPr marL="0" indent="0">
              <a:buNone/>
            </a:pPr>
            <a:r>
              <a:rPr lang="en-CA" dirty="0"/>
              <a:t>Future work</a:t>
            </a:r>
          </a:p>
          <a:p>
            <a:pPr lvl="1"/>
            <a:r>
              <a:rPr lang="en-CA" dirty="0"/>
              <a:t>Conduct </a:t>
            </a:r>
            <a:r>
              <a:rPr lang="en-CA" b="1" dirty="0"/>
              <a:t>developer surveys</a:t>
            </a:r>
            <a:r>
              <a:rPr lang="en-CA" dirty="0"/>
              <a:t> </a:t>
            </a:r>
            <a:r>
              <a:rPr lang="en-CA"/>
              <a:t>for validation</a:t>
            </a:r>
            <a:endParaRPr lang="en-CA" dirty="0"/>
          </a:p>
          <a:p>
            <a:pPr lvl="1"/>
            <a:r>
              <a:rPr lang="en-CA" dirty="0"/>
              <a:t>How does preprocessor code </a:t>
            </a:r>
            <a:r>
              <a:rPr lang="en-CA" b="1" dirty="0"/>
              <a:t>evolve</a:t>
            </a:r>
            <a:r>
              <a:rPr lang="en-CA" dirty="0"/>
              <a:t> over time?</a:t>
            </a:r>
          </a:p>
          <a:p>
            <a:pPr lvl="1"/>
            <a:endParaRPr lang="en-CA" dirty="0"/>
          </a:p>
          <a:p>
            <a:pPr marL="0" indent="0" algn="ctr">
              <a:buNone/>
            </a:pPr>
            <a:r>
              <a:rPr lang="en-CA" sz="1800" dirty="0"/>
              <a:t>Visit </a:t>
            </a:r>
            <a:r>
              <a:rPr lang="en-CA" sz="1800" dirty="0">
                <a:hlinkClick r:id="rId3"/>
              </a:rPr>
              <a:t>http://users.encs.concordia.ca/~d_mazina/papers/SANER'16/</a:t>
            </a:r>
            <a:r>
              <a:rPr lang="en-CA" sz="1800" dirty="0"/>
              <a:t> for data + code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25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475708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RQ4: How developers use extend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Breaking the presentation by using Extend!</a:t>
            </a:r>
            <a:endParaRPr lang="en-CA" dirty="0"/>
          </a:p>
        </p:txBody>
      </p:sp>
      <p:sp>
        <p:nvSpPr>
          <p:cNvPr id="11" name="Rounded Rectangle 10"/>
          <p:cNvSpPr/>
          <p:nvPr/>
        </p:nvSpPr>
        <p:spPr>
          <a:xfrm>
            <a:off x="850900" y="1997690"/>
            <a:ext cx="3566160" cy="4098310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1190846" y="2167871"/>
            <a:ext cx="287771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70366" y="1997690"/>
            <a:ext cx="3325157" cy="4098310"/>
          </a:xfrm>
          <a:prstGeom prst="roundRect">
            <a:avLst>
              <a:gd name="adj" fmla="val 1456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TextBox 14"/>
          <p:cNvSpPr txBox="1"/>
          <p:nvPr/>
        </p:nvSpPr>
        <p:spPr>
          <a:xfrm>
            <a:off x="5346286" y="2147551"/>
            <a:ext cx="25410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left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table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2px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1600" dirty="0" err="1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zeroSpacing</a:t>
            </a:r>
            <a:r>
              <a:rPr lang="en-US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table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9" name="Freeform 18"/>
          <p:cNvSpPr/>
          <p:nvPr/>
        </p:nvSpPr>
        <p:spPr>
          <a:xfrm>
            <a:off x="1064057" y="2799080"/>
            <a:ext cx="292612" cy="1046480"/>
          </a:xfrm>
          <a:custGeom>
            <a:avLst/>
            <a:gdLst>
              <a:gd name="connsiteX0" fmla="*/ 436887 w 436887"/>
              <a:gd name="connsiteY0" fmla="*/ 0 h 1046480"/>
              <a:gd name="connsiteX1" fmla="*/ 7 w 436887"/>
              <a:gd name="connsiteY1" fmla="*/ 589280 h 1046480"/>
              <a:gd name="connsiteX2" fmla="*/ 426727 w 436887"/>
              <a:gd name="connsiteY2" fmla="*/ 1046480 h 1046480"/>
              <a:gd name="connsiteX0" fmla="*/ 314973 w 314973"/>
              <a:gd name="connsiteY0" fmla="*/ 0 h 1046480"/>
              <a:gd name="connsiteX1" fmla="*/ 13 w 314973"/>
              <a:gd name="connsiteY1" fmla="*/ 558800 h 1046480"/>
              <a:gd name="connsiteX2" fmla="*/ 304813 w 314973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361 w 315361"/>
              <a:gd name="connsiteY0" fmla="*/ 0 h 1046480"/>
              <a:gd name="connsiteX1" fmla="*/ 401 w 315361"/>
              <a:gd name="connsiteY1" fmla="*/ 558800 h 1046480"/>
              <a:gd name="connsiteX2" fmla="*/ 305201 w 315361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07620 w 307620"/>
              <a:gd name="connsiteY0" fmla="*/ 0 h 1046480"/>
              <a:gd name="connsiteX1" fmla="*/ 280 w 307620"/>
              <a:gd name="connsiteY1" fmla="*/ 505460 h 1046480"/>
              <a:gd name="connsiteX2" fmla="*/ 297460 w 307620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  <a:gd name="connsiteX0" fmla="*/ 292612 w 292612"/>
              <a:gd name="connsiteY0" fmla="*/ 0 h 1046480"/>
              <a:gd name="connsiteX1" fmla="*/ 512 w 292612"/>
              <a:gd name="connsiteY1" fmla="*/ 551180 h 1046480"/>
              <a:gd name="connsiteX2" fmla="*/ 282452 w 292612"/>
              <a:gd name="connsiteY2" fmla="*/ 1046480 h 1046480"/>
              <a:gd name="connsiteX0" fmla="*/ 292612 w 292612"/>
              <a:gd name="connsiteY0" fmla="*/ 0 h 1046480"/>
              <a:gd name="connsiteX1" fmla="*/ 512 w 292612"/>
              <a:gd name="connsiteY1" fmla="*/ 551180 h 1046480"/>
              <a:gd name="connsiteX2" fmla="*/ 282452 w 292612"/>
              <a:gd name="connsiteY2" fmla="*/ 1046480 h 10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612" h="1046480">
                <a:moveTo>
                  <a:pt x="292612" y="0"/>
                </a:moveTo>
                <a:cubicBezTo>
                  <a:pt x="36918" y="29633"/>
                  <a:pt x="-5415" y="262467"/>
                  <a:pt x="512" y="551180"/>
                </a:cubicBezTo>
                <a:cubicBezTo>
                  <a:pt x="6439" y="839893"/>
                  <a:pt x="64859" y="1020233"/>
                  <a:pt x="282452" y="1046480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/>
          <p:cNvSpPr/>
          <p:nvPr/>
        </p:nvSpPr>
        <p:spPr>
          <a:xfrm>
            <a:off x="5200070" y="3523605"/>
            <a:ext cx="292431" cy="1046480"/>
          </a:xfrm>
          <a:custGeom>
            <a:avLst/>
            <a:gdLst>
              <a:gd name="connsiteX0" fmla="*/ 436887 w 436887"/>
              <a:gd name="connsiteY0" fmla="*/ 0 h 1046480"/>
              <a:gd name="connsiteX1" fmla="*/ 7 w 436887"/>
              <a:gd name="connsiteY1" fmla="*/ 589280 h 1046480"/>
              <a:gd name="connsiteX2" fmla="*/ 426727 w 436887"/>
              <a:gd name="connsiteY2" fmla="*/ 1046480 h 1046480"/>
              <a:gd name="connsiteX0" fmla="*/ 314973 w 314973"/>
              <a:gd name="connsiteY0" fmla="*/ 0 h 1046480"/>
              <a:gd name="connsiteX1" fmla="*/ 13 w 314973"/>
              <a:gd name="connsiteY1" fmla="*/ 558800 h 1046480"/>
              <a:gd name="connsiteX2" fmla="*/ 304813 w 314973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201 w 315201"/>
              <a:gd name="connsiteY0" fmla="*/ 0 h 1046480"/>
              <a:gd name="connsiteX1" fmla="*/ 241 w 315201"/>
              <a:gd name="connsiteY1" fmla="*/ 558800 h 1046480"/>
              <a:gd name="connsiteX2" fmla="*/ 305041 w 315201"/>
              <a:gd name="connsiteY2" fmla="*/ 1046480 h 1046480"/>
              <a:gd name="connsiteX0" fmla="*/ 315361 w 315361"/>
              <a:gd name="connsiteY0" fmla="*/ 0 h 1046480"/>
              <a:gd name="connsiteX1" fmla="*/ 401 w 315361"/>
              <a:gd name="connsiteY1" fmla="*/ 558800 h 1046480"/>
              <a:gd name="connsiteX2" fmla="*/ 305201 w 315361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15219 w 315219"/>
              <a:gd name="connsiteY0" fmla="*/ 0 h 1046480"/>
              <a:gd name="connsiteX1" fmla="*/ 259 w 315219"/>
              <a:gd name="connsiteY1" fmla="*/ 558800 h 1046480"/>
              <a:gd name="connsiteX2" fmla="*/ 305059 w 315219"/>
              <a:gd name="connsiteY2" fmla="*/ 1046480 h 1046480"/>
              <a:gd name="connsiteX0" fmla="*/ 307620 w 307620"/>
              <a:gd name="connsiteY0" fmla="*/ 0 h 1046480"/>
              <a:gd name="connsiteX1" fmla="*/ 280 w 307620"/>
              <a:gd name="connsiteY1" fmla="*/ 505460 h 1046480"/>
              <a:gd name="connsiteX2" fmla="*/ 297460 w 307620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  <a:gd name="connsiteX0" fmla="*/ 292431 w 292431"/>
              <a:gd name="connsiteY0" fmla="*/ 0 h 1046480"/>
              <a:gd name="connsiteX1" fmla="*/ 331 w 292431"/>
              <a:gd name="connsiteY1" fmla="*/ 551180 h 1046480"/>
              <a:gd name="connsiteX2" fmla="*/ 282271 w 292431"/>
              <a:gd name="connsiteY2" fmla="*/ 1046480 h 10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431" h="1046480">
                <a:moveTo>
                  <a:pt x="292431" y="0"/>
                </a:moveTo>
                <a:cubicBezTo>
                  <a:pt x="67217" y="9313"/>
                  <a:pt x="-5596" y="262467"/>
                  <a:pt x="331" y="551180"/>
                </a:cubicBezTo>
                <a:cubicBezTo>
                  <a:pt x="6258" y="839893"/>
                  <a:pt x="64678" y="1010073"/>
                  <a:pt x="282271" y="1046480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TextBox 20"/>
          <p:cNvSpPr txBox="1"/>
          <p:nvPr/>
        </p:nvSpPr>
        <p:spPr>
          <a:xfrm>
            <a:off x="1657298" y="5595362"/>
            <a:ext cx="207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Preprocessor</a:t>
            </a:r>
            <a:endParaRPr lang="en-C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13582" y="5634335"/>
            <a:ext cx="67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CSS</a:t>
            </a:r>
            <a:endParaRPr lang="en-CA" sz="2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26</a:t>
            </a:fld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404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Motivation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0779221"/>
              </p:ext>
            </p:extLst>
          </p:nvPr>
        </p:nvGraphicFramePr>
        <p:xfrm>
          <a:off x="0" y="1190625"/>
          <a:ext cx="4514850" cy="4230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ontent Placeholder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0427184"/>
              </p:ext>
            </p:extLst>
          </p:nvPr>
        </p:nvGraphicFramePr>
        <p:xfrm>
          <a:off x="4629150" y="1181100"/>
          <a:ext cx="4514850" cy="423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53720" y="5718174"/>
            <a:ext cx="6636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/>
              <a:t>Credits: css-tricks.com/poll-results-popularity-of-</a:t>
            </a:r>
            <a:r>
              <a:rPr lang="en-CA" sz="1600" b="1" dirty="0" err="1"/>
              <a:t>css</a:t>
            </a:r>
            <a:r>
              <a:rPr lang="en-CA" sz="1600" b="1" dirty="0"/>
              <a:t>-preprocessors/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77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Experiment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Analyzed preprocessor files</a:t>
            </a: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87" y="1782105"/>
            <a:ext cx="8584163" cy="417828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598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CSS Preprocessors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Transpilers</a:t>
            </a:r>
            <a:r>
              <a:rPr lang="en-CA" dirty="0"/>
              <a:t> that add the missing features</a:t>
            </a:r>
          </a:p>
          <a:p>
            <a:pPr lvl="1"/>
            <a:r>
              <a:rPr lang="en-CA" dirty="0"/>
              <a:t>Variables, functions, loops, conditionals, mathematical operations, etc.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152538" y="3472180"/>
            <a:ext cx="4521400" cy="1263389"/>
            <a:chOff x="2567172" y="3522749"/>
            <a:chExt cx="3662445" cy="1023376"/>
          </a:xfrm>
        </p:grpSpPr>
        <p:pic>
          <p:nvPicPr>
            <p:cNvPr id="3074" name="Picture 2" descr="http://lesscss.org/public/img/logo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7172" y="3648675"/>
              <a:ext cx="189547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8017" y="3522749"/>
              <a:ext cx="1371600" cy="1023376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4911777" y="3121038"/>
            <a:ext cx="3721148" cy="1965671"/>
            <a:chOff x="4540046" y="3031282"/>
            <a:chExt cx="3721148" cy="1965671"/>
          </a:xfrm>
        </p:grpSpPr>
        <p:sp>
          <p:nvSpPr>
            <p:cNvPr id="4" name="TextBox 3"/>
            <p:cNvSpPr txBox="1"/>
            <p:nvPr/>
          </p:nvSpPr>
          <p:spPr>
            <a:xfrm>
              <a:off x="4850067" y="3031282"/>
              <a:ext cx="34111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Ruby-like syntax (*.sass)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56351" y="4535288"/>
              <a:ext cx="31985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2400" dirty="0"/>
                <a:t>CSS-like syntax (*.</a:t>
              </a:r>
              <a:r>
                <a:rPr lang="en-CA" sz="2400" dirty="0" err="1"/>
                <a:t>scss</a:t>
              </a:r>
              <a:r>
                <a:rPr lang="en-CA" sz="2400" dirty="0"/>
                <a:t>)</a:t>
              </a:r>
            </a:p>
          </p:txBody>
        </p:sp>
        <p:sp>
          <p:nvSpPr>
            <p:cNvPr id="6" name="Left Brace 5"/>
            <p:cNvSpPr/>
            <p:nvPr/>
          </p:nvSpPr>
          <p:spPr>
            <a:xfrm>
              <a:off x="4540046" y="3267281"/>
              <a:ext cx="310021" cy="1508020"/>
            </a:xfrm>
            <a:prstGeom prst="leftBrace">
              <a:avLst>
                <a:gd name="adj1" fmla="val 52333"/>
                <a:gd name="adj2" fmla="val 50000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3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60977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-0.2066 3.7037E-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3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Motivation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1443" y="2003960"/>
            <a:ext cx="8801101" cy="2925233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CA" sz="3200" dirty="0"/>
              <a:t>Automatic </a:t>
            </a:r>
            <a:r>
              <a:rPr lang="en-CA" sz="3200" b="1" dirty="0"/>
              <a:t>migration</a:t>
            </a:r>
            <a:r>
              <a:rPr lang="en-CA" sz="3200" dirty="0"/>
              <a:t> (CSS to Preprocessors)</a:t>
            </a:r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CA" sz="3200" b="1" dirty="0"/>
              <a:t>Refactoring recommendation</a:t>
            </a:r>
            <a:r>
              <a:rPr lang="en-CA" sz="3200" dirty="0"/>
              <a:t> (Preprocessors)</a:t>
            </a:r>
            <a:endParaRPr lang="en-CA" sz="3200" b="1" dirty="0"/>
          </a:p>
          <a:p>
            <a:pPr lvl="1">
              <a:lnSpc>
                <a:spcPct val="150000"/>
              </a:lnSpc>
              <a:spcAft>
                <a:spcPts val="1200"/>
              </a:spcAft>
            </a:pPr>
            <a:r>
              <a:rPr lang="en-CA" sz="3200" dirty="0"/>
              <a:t>Suggest preprocessor language </a:t>
            </a:r>
            <a:r>
              <a:rPr lang="en-CA" sz="3200" b="1" dirty="0"/>
              <a:t>improvements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4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352775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Experiment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3600" dirty="0"/>
              <a:t>Subjects</a:t>
            </a:r>
            <a:endParaRPr lang="en-CA" dirty="0"/>
          </a:p>
        </p:txBody>
      </p:sp>
      <p:sp>
        <p:nvSpPr>
          <p:cNvPr id="14" name="Right Arrow 13"/>
          <p:cNvSpPr/>
          <p:nvPr/>
        </p:nvSpPr>
        <p:spPr>
          <a:xfrm>
            <a:off x="1580228" y="3404167"/>
            <a:ext cx="957145" cy="243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5</a:t>
            </a:fld>
            <a:r>
              <a:rPr lang="en-CA" dirty="0"/>
              <a:t> / 25</a:t>
            </a:r>
          </a:p>
        </p:txBody>
      </p:sp>
      <p:pic>
        <p:nvPicPr>
          <p:cNvPr id="1026" name="Picture 2" descr="http://www.thelogofactory.com/wp-content/uploads/2015/09/fixed-google-logo-fo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45" y="3311689"/>
            <a:ext cx="1284483" cy="42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Left Brace 47"/>
          <p:cNvSpPr/>
          <p:nvPr/>
        </p:nvSpPr>
        <p:spPr>
          <a:xfrm>
            <a:off x="2661729" y="2836865"/>
            <a:ext cx="310021" cy="1385278"/>
          </a:xfrm>
          <a:prstGeom prst="leftBrace">
            <a:avLst>
              <a:gd name="adj1" fmla="val 52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49" name="Picture 2" descr="http://lesscss.org/public/img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867" y="2606197"/>
            <a:ext cx="1133404" cy="46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8904" y="2604035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50</a:t>
            </a:r>
          </a:p>
        </p:txBody>
      </p:sp>
      <p:pic>
        <p:nvPicPr>
          <p:cNvPr id="51" name="Picture 50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710" y="3262451"/>
            <a:ext cx="638898" cy="476694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3018904" y="3278185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50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9160" y="2122583"/>
            <a:ext cx="1211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websites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99253" y="3278185"/>
            <a:ext cx="91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(*.sass)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517688" y="2638449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(*.less)</a:t>
            </a:r>
            <a:endParaRPr lang="en-US" dirty="0"/>
          </a:p>
        </p:txBody>
      </p:sp>
      <p:pic>
        <p:nvPicPr>
          <p:cNvPr id="59" name="Picture 58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037" y="3947594"/>
            <a:ext cx="638898" cy="476694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3020231" y="3963328"/>
            <a:ext cx="550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50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500580" y="3963328"/>
            <a:ext cx="907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/>
              <a:t>(*.</a:t>
            </a:r>
            <a:r>
              <a:rPr lang="en-CA" dirty="0" err="1"/>
              <a:t>scss</a:t>
            </a:r>
            <a:r>
              <a:rPr lang="en-CA" dirty="0"/>
              <a:t>)</a:t>
            </a:r>
            <a:endParaRPr lang="en-US" dirty="0"/>
          </a:p>
        </p:txBody>
      </p:sp>
      <p:sp>
        <p:nvSpPr>
          <p:cNvPr id="62" name="Left Brace 61"/>
          <p:cNvSpPr/>
          <p:nvPr/>
        </p:nvSpPr>
        <p:spPr>
          <a:xfrm rot="10800000">
            <a:off x="5412978" y="2836865"/>
            <a:ext cx="310021" cy="1385278"/>
          </a:xfrm>
          <a:prstGeom prst="leftBrace">
            <a:avLst>
              <a:gd name="adj1" fmla="val 52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TextBox 62"/>
          <p:cNvSpPr txBox="1"/>
          <p:nvPr/>
        </p:nvSpPr>
        <p:spPr>
          <a:xfrm>
            <a:off x="5874986" y="3278185"/>
            <a:ext cx="2964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1,266 </a:t>
            </a:r>
            <a:r>
              <a:rPr lang="en-US" b="1" dirty="0"/>
              <a:t>preprocessor files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8599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5803124" y="4394060"/>
            <a:ext cx="955720" cy="311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ounded Rectangle 19"/>
          <p:cNvSpPr/>
          <p:nvPr/>
        </p:nvSpPr>
        <p:spPr>
          <a:xfrm>
            <a:off x="5803124" y="2928179"/>
            <a:ext cx="955720" cy="311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ounded Rectangle 13"/>
          <p:cNvSpPr/>
          <p:nvPr/>
        </p:nvSpPr>
        <p:spPr>
          <a:xfrm>
            <a:off x="264966" y="1671602"/>
            <a:ext cx="4171679" cy="3957855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ounded Rectangle 14"/>
          <p:cNvSpPr/>
          <p:nvPr/>
        </p:nvSpPr>
        <p:spPr>
          <a:xfrm>
            <a:off x="4643745" y="1671602"/>
            <a:ext cx="4171679" cy="3957855"/>
          </a:xfrm>
          <a:prstGeom prst="roundRect">
            <a:avLst>
              <a:gd name="adj" fmla="val 1456"/>
            </a:avLst>
          </a:prstGeom>
          <a:noFill/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ounded Rectangle 17"/>
          <p:cNvSpPr/>
          <p:nvPr/>
        </p:nvSpPr>
        <p:spPr>
          <a:xfrm>
            <a:off x="4718132" y="1958036"/>
            <a:ext cx="3061888" cy="311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ounded Rectangle 16"/>
          <p:cNvSpPr/>
          <p:nvPr/>
        </p:nvSpPr>
        <p:spPr>
          <a:xfrm>
            <a:off x="1435422" y="4358336"/>
            <a:ext cx="2039297" cy="311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ounded Rectangle 15"/>
          <p:cNvSpPr/>
          <p:nvPr/>
        </p:nvSpPr>
        <p:spPr>
          <a:xfrm>
            <a:off x="1435423" y="2886839"/>
            <a:ext cx="2039297" cy="311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Feature #1: Variables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idx="1"/>
          </p:nvPr>
        </p:nvSpPr>
        <p:spPr>
          <a:xfrm>
            <a:off x="338173" y="1075267"/>
            <a:ext cx="8477251" cy="4793827"/>
          </a:xfrm>
        </p:spPr>
        <p:txBody>
          <a:bodyPr/>
          <a:lstStyle/>
          <a:p>
            <a:r>
              <a:rPr lang="en-CA" dirty="0"/>
              <a:t>Goal: reduce styling errors, improve maintainability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8652" y="1748760"/>
            <a:ext cx="4056772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CA" sz="1600" dirty="0">
                <a:latin typeface="Consolas" panose="020B0609020204030204" pitchFamily="49" charset="0"/>
              </a:rPr>
              <a:t>@border: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1px solid #EDEDEE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</a:rPr>
              <a:t>ui.menu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  <a:endParaRPr lang="en-CA" sz="1600" dirty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C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: @border</a:t>
            </a:r>
            <a:r>
              <a:rPr lang="en-CA" sz="1600" dirty="0"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  <a:endParaRPr lang="en-CA" sz="1600" dirty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endParaRPr lang="en-CA" sz="1600" dirty="0"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ui.table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  <a:endParaRPr lang="en-CA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@border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CA" sz="16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</a:p>
          <a:p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CA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966" y="2391151"/>
            <a:ext cx="402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</a:rPr>
              <a:t>ui.menu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</a:rPr>
              <a:t>{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  <a:endParaRPr lang="en-CA" sz="1600" dirty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</a:rPr>
              <a:t>border</a:t>
            </a:r>
            <a:r>
              <a:rPr lang="en-C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1px solid #EDEDEE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  <a:endParaRPr lang="en-CA" sz="1600" dirty="0">
              <a:solidFill>
                <a:srgbClr val="008181"/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latin typeface="Consolas" panose="020B0609020204030204" pitchFamily="49" charset="0"/>
              </a:rPr>
              <a:t>}</a:t>
            </a:r>
          </a:p>
          <a:p>
            <a:endParaRPr lang="en-CA" sz="1600" dirty="0">
              <a:solidFill>
                <a:srgbClr val="00818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CA" sz="1600" dirty="0" err="1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ui.table</a:t>
            </a:r>
            <a:r>
              <a:rPr lang="en-CA" sz="1600" dirty="0">
                <a:solidFill>
                  <a:srgbClr val="0081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  <a:endParaRPr lang="en-CA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CA" sz="1600" dirty="0">
                <a:solidFill>
                  <a:srgbClr val="81008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border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CA" sz="1600" dirty="0">
                <a:solidFill>
                  <a:srgbClr val="0000FF"/>
                </a:solidFill>
                <a:latin typeface="Consolas" panose="020B0609020204030204" pitchFamily="49" charset="0"/>
              </a:rPr>
              <a:t>1px solid #EDEDEE</a:t>
            </a:r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CA" sz="1600" dirty="0">
              <a:solidFill>
                <a:schemeClr val="bg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CA" sz="1600" dirty="0">
                <a:solidFill>
                  <a:schemeClr val="bg1">
                    <a:lumMod val="75000"/>
                  </a:schemeClr>
                </a:solidFill>
                <a:latin typeface="Consolas" panose="020B0609020204030204" pitchFamily="49" charset="0"/>
              </a:rPr>
              <a:t>  …</a:t>
            </a:r>
          </a:p>
          <a:p>
            <a:r>
              <a:rPr lang="en-CA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77258" y="5409873"/>
            <a:ext cx="2104652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Preprocessor</a:t>
            </a:r>
            <a:endParaRPr lang="en-CA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33953" y="5948795"/>
            <a:ext cx="3685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/>
              <a:t>From Semantic-UI (version 1.6.2)</a:t>
            </a:r>
          </a:p>
        </p:txBody>
      </p:sp>
      <p:sp>
        <p:nvSpPr>
          <p:cNvPr id="5" name="Freeform 4"/>
          <p:cNvSpPr/>
          <p:nvPr/>
        </p:nvSpPr>
        <p:spPr>
          <a:xfrm>
            <a:off x="3542172" y="2113620"/>
            <a:ext cx="1155700" cy="934599"/>
          </a:xfrm>
          <a:custGeom>
            <a:avLst/>
            <a:gdLst>
              <a:gd name="connsiteX0" fmla="*/ 0 w 1098550"/>
              <a:gd name="connsiteY0" fmla="*/ 978337 h 1072491"/>
              <a:gd name="connsiteX1" fmla="*/ 234950 w 1098550"/>
              <a:gd name="connsiteY1" fmla="*/ 987862 h 1072491"/>
              <a:gd name="connsiteX2" fmla="*/ 739775 w 1098550"/>
              <a:gd name="connsiteY2" fmla="*/ 76637 h 1072491"/>
              <a:gd name="connsiteX3" fmla="*/ 1098550 w 1098550"/>
              <a:gd name="connsiteY3" fmla="*/ 51237 h 1072491"/>
              <a:gd name="connsiteX4" fmla="*/ 1098550 w 1098550"/>
              <a:gd name="connsiteY4" fmla="*/ 51237 h 1072491"/>
              <a:gd name="connsiteX0" fmla="*/ 0 w 1098550"/>
              <a:gd name="connsiteY0" fmla="*/ 978337 h 1053731"/>
              <a:gd name="connsiteX1" fmla="*/ 234950 w 1098550"/>
              <a:gd name="connsiteY1" fmla="*/ 987862 h 1053731"/>
              <a:gd name="connsiteX2" fmla="*/ 739775 w 1098550"/>
              <a:gd name="connsiteY2" fmla="*/ 76637 h 1053731"/>
              <a:gd name="connsiteX3" fmla="*/ 1098550 w 1098550"/>
              <a:gd name="connsiteY3" fmla="*/ 51237 h 1053731"/>
              <a:gd name="connsiteX4" fmla="*/ 1098550 w 1098550"/>
              <a:gd name="connsiteY4" fmla="*/ 51237 h 1053731"/>
              <a:gd name="connsiteX0" fmla="*/ 0 w 1098550"/>
              <a:gd name="connsiteY0" fmla="*/ 950886 h 951040"/>
              <a:gd name="connsiteX1" fmla="*/ 488950 w 1098550"/>
              <a:gd name="connsiteY1" fmla="*/ 582586 h 951040"/>
              <a:gd name="connsiteX2" fmla="*/ 739775 w 1098550"/>
              <a:gd name="connsiteY2" fmla="*/ 49186 h 951040"/>
              <a:gd name="connsiteX3" fmla="*/ 1098550 w 1098550"/>
              <a:gd name="connsiteY3" fmla="*/ 23786 h 951040"/>
              <a:gd name="connsiteX4" fmla="*/ 1098550 w 1098550"/>
              <a:gd name="connsiteY4" fmla="*/ 23786 h 951040"/>
              <a:gd name="connsiteX0" fmla="*/ 0 w 1098550"/>
              <a:gd name="connsiteY0" fmla="*/ 927100 h 927257"/>
              <a:gd name="connsiteX1" fmla="*/ 488950 w 1098550"/>
              <a:gd name="connsiteY1" fmla="*/ 558800 h 927257"/>
              <a:gd name="connsiteX2" fmla="*/ 1098550 w 1098550"/>
              <a:gd name="connsiteY2" fmla="*/ 0 h 927257"/>
              <a:gd name="connsiteX3" fmla="*/ 1098550 w 1098550"/>
              <a:gd name="connsiteY3" fmla="*/ 0 h 927257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1098550 w 1098550"/>
              <a:gd name="connsiteY2" fmla="*/ 0 h 930898"/>
              <a:gd name="connsiteX3" fmla="*/ 1098550 w 1098550"/>
              <a:gd name="connsiteY3" fmla="*/ 0 h 930898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860425 w 1098550"/>
              <a:gd name="connsiteY2" fmla="*/ 292098 h 930898"/>
              <a:gd name="connsiteX3" fmla="*/ 1098550 w 1098550"/>
              <a:gd name="connsiteY3" fmla="*/ 0 h 930898"/>
              <a:gd name="connsiteX4" fmla="*/ 1098550 w 1098550"/>
              <a:gd name="connsiteY4" fmla="*/ 0 h 93089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8082 h 930110"/>
              <a:gd name="connsiteX1" fmla="*/ 425450 w 1098550"/>
              <a:gd name="connsiteY1" fmla="*/ 794732 h 930110"/>
              <a:gd name="connsiteX2" fmla="*/ 803275 w 1098550"/>
              <a:gd name="connsiteY2" fmla="*/ 105755 h 930110"/>
              <a:gd name="connsiteX3" fmla="*/ 1098550 w 1098550"/>
              <a:gd name="connsiteY3" fmla="*/ 982 h 930110"/>
              <a:gd name="connsiteX4" fmla="*/ 1098550 w 1098550"/>
              <a:gd name="connsiteY4" fmla="*/ 982 h 930110"/>
              <a:gd name="connsiteX0" fmla="*/ 0 w 1155700"/>
              <a:gd name="connsiteY0" fmla="*/ 932844 h 934599"/>
              <a:gd name="connsiteX1" fmla="*/ 482600 w 1155700"/>
              <a:gd name="connsiteY1" fmla="*/ 794732 h 934599"/>
              <a:gd name="connsiteX2" fmla="*/ 860425 w 1155700"/>
              <a:gd name="connsiteY2" fmla="*/ 105755 h 934599"/>
              <a:gd name="connsiteX3" fmla="*/ 1155700 w 1155700"/>
              <a:gd name="connsiteY3" fmla="*/ 982 h 934599"/>
              <a:gd name="connsiteX4" fmla="*/ 1155700 w 1155700"/>
              <a:gd name="connsiteY4" fmla="*/ 982 h 93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700" h="934599">
                <a:moveTo>
                  <a:pt x="0" y="932844"/>
                </a:moveTo>
                <a:cubicBezTo>
                  <a:pt x="97102" y="939723"/>
                  <a:pt x="339196" y="932580"/>
                  <a:pt x="482600" y="794732"/>
                </a:cubicBezTo>
                <a:cubicBezTo>
                  <a:pt x="626004" y="656884"/>
                  <a:pt x="748242" y="238047"/>
                  <a:pt x="860425" y="105755"/>
                </a:cubicBezTo>
                <a:cubicBezTo>
                  <a:pt x="972608" y="-26537"/>
                  <a:pt x="1096963" y="4156"/>
                  <a:pt x="1155700" y="982"/>
                </a:cubicBezTo>
                <a:lnTo>
                  <a:pt x="1155700" y="982"/>
                </a:ln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2012861" y="5409873"/>
            <a:ext cx="675888" cy="420879"/>
          </a:xfrm>
          <a:prstGeom prst="roundRect">
            <a:avLst>
              <a:gd name="adj" fmla="val 10451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tIns="0" bIns="0" rtlCol="0" anchor="t">
            <a:noAutofit/>
          </a:bodyPr>
          <a:lstStyle/>
          <a:p>
            <a:pPr algn="ctr"/>
            <a:r>
              <a:rPr lang="en-US" sz="2400" b="1" dirty="0"/>
              <a:t>CSS</a:t>
            </a:r>
            <a:endParaRPr lang="en-CA" sz="2400" b="1" dirty="0"/>
          </a:p>
        </p:txBody>
      </p:sp>
      <p:sp>
        <p:nvSpPr>
          <p:cNvPr id="21" name="Freeform 20"/>
          <p:cNvSpPr/>
          <p:nvPr/>
        </p:nvSpPr>
        <p:spPr>
          <a:xfrm>
            <a:off x="3541400" y="2108859"/>
            <a:ext cx="1155700" cy="2440786"/>
          </a:xfrm>
          <a:custGeom>
            <a:avLst/>
            <a:gdLst>
              <a:gd name="connsiteX0" fmla="*/ 0 w 1098550"/>
              <a:gd name="connsiteY0" fmla="*/ 978337 h 1072491"/>
              <a:gd name="connsiteX1" fmla="*/ 234950 w 1098550"/>
              <a:gd name="connsiteY1" fmla="*/ 987862 h 1072491"/>
              <a:gd name="connsiteX2" fmla="*/ 739775 w 1098550"/>
              <a:gd name="connsiteY2" fmla="*/ 76637 h 1072491"/>
              <a:gd name="connsiteX3" fmla="*/ 1098550 w 1098550"/>
              <a:gd name="connsiteY3" fmla="*/ 51237 h 1072491"/>
              <a:gd name="connsiteX4" fmla="*/ 1098550 w 1098550"/>
              <a:gd name="connsiteY4" fmla="*/ 51237 h 1072491"/>
              <a:gd name="connsiteX0" fmla="*/ 0 w 1098550"/>
              <a:gd name="connsiteY0" fmla="*/ 978337 h 1053731"/>
              <a:gd name="connsiteX1" fmla="*/ 234950 w 1098550"/>
              <a:gd name="connsiteY1" fmla="*/ 987862 h 1053731"/>
              <a:gd name="connsiteX2" fmla="*/ 739775 w 1098550"/>
              <a:gd name="connsiteY2" fmla="*/ 76637 h 1053731"/>
              <a:gd name="connsiteX3" fmla="*/ 1098550 w 1098550"/>
              <a:gd name="connsiteY3" fmla="*/ 51237 h 1053731"/>
              <a:gd name="connsiteX4" fmla="*/ 1098550 w 1098550"/>
              <a:gd name="connsiteY4" fmla="*/ 51237 h 1053731"/>
              <a:gd name="connsiteX0" fmla="*/ 0 w 1098550"/>
              <a:gd name="connsiteY0" fmla="*/ 950886 h 951040"/>
              <a:gd name="connsiteX1" fmla="*/ 488950 w 1098550"/>
              <a:gd name="connsiteY1" fmla="*/ 582586 h 951040"/>
              <a:gd name="connsiteX2" fmla="*/ 739775 w 1098550"/>
              <a:gd name="connsiteY2" fmla="*/ 49186 h 951040"/>
              <a:gd name="connsiteX3" fmla="*/ 1098550 w 1098550"/>
              <a:gd name="connsiteY3" fmla="*/ 23786 h 951040"/>
              <a:gd name="connsiteX4" fmla="*/ 1098550 w 1098550"/>
              <a:gd name="connsiteY4" fmla="*/ 23786 h 951040"/>
              <a:gd name="connsiteX0" fmla="*/ 0 w 1098550"/>
              <a:gd name="connsiteY0" fmla="*/ 927100 h 927257"/>
              <a:gd name="connsiteX1" fmla="*/ 488950 w 1098550"/>
              <a:gd name="connsiteY1" fmla="*/ 558800 h 927257"/>
              <a:gd name="connsiteX2" fmla="*/ 1098550 w 1098550"/>
              <a:gd name="connsiteY2" fmla="*/ 0 h 927257"/>
              <a:gd name="connsiteX3" fmla="*/ 1098550 w 1098550"/>
              <a:gd name="connsiteY3" fmla="*/ 0 h 927257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1098550 w 1098550"/>
              <a:gd name="connsiteY2" fmla="*/ 0 h 930898"/>
              <a:gd name="connsiteX3" fmla="*/ 1098550 w 1098550"/>
              <a:gd name="connsiteY3" fmla="*/ 0 h 930898"/>
              <a:gd name="connsiteX0" fmla="*/ 0 w 1098550"/>
              <a:gd name="connsiteY0" fmla="*/ 927100 h 930898"/>
              <a:gd name="connsiteX1" fmla="*/ 425450 w 1098550"/>
              <a:gd name="connsiteY1" fmla="*/ 793750 h 930898"/>
              <a:gd name="connsiteX2" fmla="*/ 860425 w 1098550"/>
              <a:gd name="connsiteY2" fmla="*/ 292098 h 930898"/>
              <a:gd name="connsiteX3" fmla="*/ 1098550 w 1098550"/>
              <a:gd name="connsiteY3" fmla="*/ 0 h 930898"/>
              <a:gd name="connsiteX4" fmla="*/ 1098550 w 1098550"/>
              <a:gd name="connsiteY4" fmla="*/ 0 h 93089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7100 h 929128"/>
              <a:gd name="connsiteX1" fmla="*/ 425450 w 1098550"/>
              <a:gd name="connsiteY1" fmla="*/ 793750 h 929128"/>
              <a:gd name="connsiteX2" fmla="*/ 803275 w 1098550"/>
              <a:gd name="connsiteY2" fmla="*/ 104773 h 929128"/>
              <a:gd name="connsiteX3" fmla="*/ 1098550 w 1098550"/>
              <a:gd name="connsiteY3" fmla="*/ 0 h 929128"/>
              <a:gd name="connsiteX4" fmla="*/ 1098550 w 1098550"/>
              <a:gd name="connsiteY4" fmla="*/ 0 h 929128"/>
              <a:gd name="connsiteX0" fmla="*/ 0 w 1098550"/>
              <a:gd name="connsiteY0" fmla="*/ 928082 h 930110"/>
              <a:gd name="connsiteX1" fmla="*/ 425450 w 1098550"/>
              <a:gd name="connsiteY1" fmla="*/ 794732 h 930110"/>
              <a:gd name="connsiteX2" fmla="*/ 803275 w 1098550"/>
              <a:gd name="connsiteY2" fmla="*/ 105755 h 930110"/>
              <a:gd name="connsiteX3" fmla="*/ 1098550 w 1098550"/>
              <a:gd name="connsiteY3" fmla="*/ 982 h 930110"/>
              <a:gd name="connsiteX4" fmla="*/ 1098550 w 1098550"/>
              <a:gd name="connsiteY4" fmla="*/ 982 h 930110"/>
              <a:gd name="connsiteX0" fmla="*/ 0 w 1155700"/>
              <a:gd name="connsiteY0" fmla="*/ 932844 h 934599"/>
              <a:gd name="connsiteX1" fmla="*/ 482600 w 1155700"/>
              <a:gd name="connsiteY1" fmla="*/ 794732 h 934599"/>
              <a:gd name="connsiteX2" fmla="*/ 860425 w 1155700"/>
              <a:gd name="connsiteY2" fmla="*/ 105755 h 934599"/>
              <a:gd name="connsiteX3" fmla="*/ 1155700 w 1155700"/>
              <a:gd name="connsiteY3" fmla="*/ 982 h 934599"/>
              <a:gd name="connsiteX4" fmla="*/ 1155700 w 1155700"/>
              <a:gd name="connsiteY4" fmla="*/ 982 h 934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700" h="934599">
                <a:moveTo>
                  <a:pt x="0" y="932844"/>
                </a:moveTo>
                <a:cubicBezTo>
                  <a:pt x="97102" y="939723"/>
                  <a:pt x="339196" y="932580"/>
                  <a:pt x="482600" y="794732"/>
                </a:cubicBezTo>
                <a:cubicBezTo>
                  <a:pt x="626004" y="656884"/>
                  <a:pt x="748242" y="238047"/>
                  <a:pt x="860425" y="105755"/>
                </a:cubicBezTo>
                <a:cubicBezTo>
                  <a:pt x="972608" y="-26537"/>
                  <a:pt x="1096963" y="4156"/>
                  <a:pt x="1155700" y="982"/>
                </a:cubicBezTo>
                <a:lnTo>
                  <a:pt x="1155700" y="982"/>
                </a:lnTo>
              </a:path>
            </a:pathLst>
          </a:custGeom>
          <a:noFill/>
          <a:ln w="127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6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108518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15" grpId="0" animBg="1"/>
      <p:bldP spid="18" grpId="0" animBg="1"/>
      <p:bldP spid="17" grpId="0" animBg="1"/>
      <p:bldP spid="16" grpId="0" animBg="1"/>
      <p:bldP spid="10" grpId="0"/>
      <p:bldP spid="13" grpId="0" animBg="1"/>
      <p:bldP spid="5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RQ1 </a:t>
            </a:r>
            <a:r>
              <a:rPr lang="en-US" dirty="0"/>
              <a:t>How developers use variables?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Scope of variables</a:t>
            </a:r>
            <a:endParaRPr lang="en-CA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266618"/>
              </p:ext>
            </p:extLst>
          </p:nvPr>
        </p:nvGraphicFramePr>
        <p:xfrm>
          <a:off x="333569" y="2328448"/>
          <a:ext cx="8477248" cy="2378554"/>
        </p:xfrm>
        <a:graphic>
          <a:graphicData uri="http://schemas.openxmlformats.org/drawingml/2006/table">
            <a:tbl>
              <a:tblPr firstRow="1" lastRow="1" bandRow="1">
                <a:tableStyleId>{B301B821-A1FF-4177-AEE7-76D212191A09}</a:tableStyleId>
              </a:tblPr>
              <a:tblGrid>
                <a:gridCol w="2119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9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1730">
                <a:tc>
                  <a:txBody>
                    <a:bodyPr/>
                    <a:lstStyle/>
                    <a:p>
                      <a:r>
                        <a:rPr lang="en-CA" dirty="0"/>
                        <a:t>Preprocessor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Global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Local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Total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18">
                <a:tc>
                  <a:txBody>
                    <a:bodyPr/>
                    <a:lstStyle/>
                    <a:p>
                      <a:r>
                        <a:rPr lang="en-CA" dirty="0"/>
                        <a:t>Less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956 (95.79) 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 (4.21) 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998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18">
                <a:tc>
                  <a:txBody>
                    <a:bodyPr/>
                    <a:lstStyle/>
                    <a:p>
                      <a:r>
                        <a:rPr lang="en-CA" dirty="0"/>
                        <a:t>Sass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917 (84.67)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166 (15.33)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1,083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18">
                <a:tc>
                  <a:txBody>
                    <a:bodyPr/>
                    <a:lstStyle/>
                    <a:p>
                      <a:r>
                        <a:rPr lang="en-CA" dirty="0"/>
                        <a:t>SCSS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1,387 (88.34)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 (11.66)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1,570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940">
                <a:tc>
                  <a:txBody>
                    <a:bodyPr/>
                    <a:lstStyle/>
                    <a:p>
                      <a:r>
                        <a:rPr lang="en-CA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3,260 (89.29) 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391 (10.71) </a:t>
                      </a:r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3,651</a:t>
                      </a:r>
                      <a:endParaRPr lang="en-C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7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2884104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RQ1 </a:t>
            </a:r>
            <a:r>
              <a:rPr lang="en-US" dirty="0"/>
              <a:t>How developers use variables?</a:t>
            </a:r>
            <a:endParaRPr lang="en-CA" dirty="0"/>
          </a:p>
        </p:txBody>
      </p:sp>
      <p:sp>
        <p:nvSpPr>
          <p:cNvPr id="28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0025" lvl="1" indent="0">
              <a:buNone/>
            </a:pPr>
            <a:r>
              <a:rPr lang="en-US" sz="3600" dirty="0"/>
              <a:t>Value types</a:t>
            </a:r>
            <a:endParaRPr lang="en-CA" sz="3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50" y="2477925"/>
            <a:ext cx="7193819" cy="339116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8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65608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RQ1 Conclusions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</a:t>
            </a:r>
            <a:r>
              <a:rPr lang="en-US" b="1" dirty="0"/>
              <a:t> migrating </a:t>
            </a:r>
            <a:r>
              <a:rPr lang="en-CA" dirty="0"/>
              <a:t>to variables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Prefer </a:t>
            </a:r>
            <a:r>
              <a:rPr lang="en-US" sz="2800" b="1" dirty="0"/>
              <a:t>global</a:t>
            </a:r>
            <a:r>
              <a:rPr lang="en-US" sz="2800" dirty="0"/>
              <a:t> (89.3%) to </a:t>
            </a:r>
            <a:r>
              <a:rPr lang="en-US" sz="2800" b="1" dirty="0"/>
              <a:t>local</a:t>
            </a:r>
            <a:r>
              <a:rPr lang="en-US" sz="2800" dirty="0"/>
              <a:t> variables (10.7%)</a:t>
            </a:r>
          </a:p>
          <a:p>
            <a:pPr lvl="1"/>
            <a:r>
              <a:rPr lang="en-US" sz="2800" dirty="0"/>
              <a:t>Favor variables with </a:t>
            </a:r>
            <a:r>
              <a:rPr lang="en-US" sz="2800" b="1" dirty="0"/>
              <a:t>color </a:t>
            </a:r>
            <a:r>
              <a:rPr lang="en-US" sz="2800" dirty="0"/>
              <a:t>values</a:t>
            </a:r>
            <a:r>
              <a:rPr lang="en-US" sz="2800" b="1" dirty="0"/>
              <a:t> </a:t>
            </a:r>
            <a:r>
              <a:rPr lang="en-US" sz="2800" dirty="0"/>
              <a:t>(46%)</a:t>
            </a:r>
            <a:endParaRPr lang="en-CA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6F56-7C6A-426C-9AA9-9DFAF9C52A86}" type="slidenum">
              <a:rPr lang="en-CA" smtClean="0"/>
              <a:pPr/>
              <a:t>9</a:t>
            </a:fld>
            <a:r>
              <a:rPr lang="en-CA" dirty="0"/>
              <a:t> / 25</a:t>
            </a:r>
          </a:p>
        </p:txBody>
      </p:sp>
    </p:spTree>
    <p:extLst>
      <p:ext uri="{BB962C8B-B14F-4D97-AF65-F5344CB8AC3E}">
        <p14:creationId xmlns:p14="http://schemas.microsoft.com/office/powerpoint/2010/main" val="748797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28899</TotalTime>
  <Words>1717</Words>
  <Application>Microsoft Office PowerPoint</Application>
  <PresentationFormat>On-screen Show (4:3)</PresentationFormat>
  <Paragraphs>416</Paragraphs>
  <Slides>28</Slides>
  <Notes>19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</vt:lpstr>
      <vt:lpstr>Consolas</vt:lpstr>
      <vt:lpstr>Times New Roman</vt:lpstr>
      <vt:lpstr>Retrospect</vt:lpstr>
      <vt:lpstr>An empirical study  on the use of  CSS Preprocessors</vt:lpstr>
      <vt:lpstr>Cascading Style Sheets (CSS)</vt:lpstr>
      <vt:lpstr>CSS Preprocessors</vt:lpstr>
      <vt:lpstr>Motivation</vt:lpstr>
      <vt:lpstr>Experiment design</vt:lpstr>
      <vt:lpstr>Feature #1: Variables</vt:lpstr>
      <vt:lpstr>RQ1 How developers use variables?</vt:lpstr>
      <vt:lpstr>RQ1 How developers use variables?</vt:lpstr>
      <vt:lpstr>RQ1 Conclusions</vt:lpstr>
      <vt:lpstr>Feature #2: Nesting</vt:lpstr>
      <vt:lpstr>RQ2: How developers use nesting</vt:lpstr>
      <vt:lpstr>RQ2: How developers use nesting</vt:lpstr>
      <vt:lpstr>RQ2 Conclusions</vt:lpstr>
      <vt:lpstr>Feature #3: Mixins</vt:lpstr>
      <vt:lpstr>RQ3 How developers use mixins?</vt:lpstr>
      <vt:lpstr>RQ3 How developers use mixins?</vt:lpstr>
      <vt:lpstr>RQ3 How developers use mixins?</vt:lpstr>
      <vt:lpstr>RQ3 How developers use mixins?</vt:lpstr>
      <vt:lpstr>RQ3 How developers use mixins?</vt:lpstr>
      <vt:lpstr>RQ3 Conclusions</vt:lpstr>
      <vt:lpstr>Feature #4: Extend</vt:lpstr>
      <vt:lpstr>RQ4: How developers use extend</vt:lpstr>
      <vt:lpstr>RQ4: How developers use extend</vt:lpstr>
      <vt:lpstr>RQ4 Conclusions</vt:lpstr>
      <vt:lpstr>Current and future work</vt:lpstr>
      <vt:lpstr>RQ4: How developers use extend</vt:lpstr>
      <vt:lpstr>Motivation</vt:lpstr>
      <vt:lpstr>Experiment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empirical study of the use of CSS preprocessors</dc:title>
  <dc:creator>Davood Mazinanian</dc:creator>
  <cp:lastModifiedBy>tsantalis</cp:lastModifiedBy>
  <cp:revision>464</cp:revision>
  <dcterms:created xsi:type="dcterms:W3CDTF">2015-02-26T16:01:20Z</dcterms:created>
  <dcterms:modified xsi:type="dcterms:W3CDTF">2016-03-20T08:41:20Z</dcterms:modified>
</cp:coreProperties>
</file>