
<file path=[Content_Types].xml><?xml version="1.0" encoding="utf-8"?>
<Types xmlns="http://schemas.openxmlformats.org/package/2006/content-types">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6"/>
  </p:notesMasterIdLst>
  <p:sldIdLst>
    <p:sldId id="256" r:id="rId2"/>
    <p:sldId id="257" r:id="rId3"/>
    <p:sldId id="258" r:id="rId4"/>
    <p:sldId id="259" r:id="rId5"/>
    <p:sldId id="260" r:id="rId6"/>
    <p:sldId id="261" r:id="rId7"/>
    <p:sldId id="262" r:id="rId8"/>
    <p:sldId id="289"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2A3990"/>
        </a:solidFill>
        <a:effectLst/>
        <a:uFillTx/>
        <a:latin typeface="+mn-lt"/>
        <a:ea typeface="+mn-ea"/>
        <a:cs typeface="+mn-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2A3990"/>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2A3990"/>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2A3990"/>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2A3990"/>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2A3990"/>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2A3990"/>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2A3990"/>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2A3990"/>
        </a:solidFill>
        <a:effectLst/>
        <a:uFillTx/>
        <a:latin typeface="+mn-lt"/>
        <a:ea typeface="+mn-ea"/>
        <a:cs typeface="+mn-cs"/>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9525" cap="flat">
              <a:solidFill>
                <a:srgbClr val="9E9E9E"/>
              </a:solidFill>
              <a:prstDash val="solid"/>
              <a:round/>
            </a:ln>
          </a:left>
          <a:right>
            <a:ln w="9525" cap="flat">
              <a:solidFill>
                <a:srgbClr val="9E9E9E"/>
              </a:solidFill>
              <a:prstDash val="solid"/>
              <a:round/>
            </a:ln>
          </a:right>
          <a:top>
            <a:ln w="9525" cap="flat">
              <a:solidFill>
                <a:srgbClr val="9E9E9E"/>
              </a:solidFill>
              <a:prstDash val="solid"/>
              <a:round/>
            </a:ln>
          </a:top>
          <a:bottom>
            <a:ln w="9525" cap="flat">
              <a:solidFill>
                <a:srgbClr val="9E9E9E"/>
              </a:solidFill>
              <a:prstDash val="solid"/>
              <a:round/>
            </a:ln>
          </a:bottom>
          <a:insideH>
            <a:ln w="9525" cap="flat">
              <a:solidFill>
                <a:srgbClr val="9E9E9E"/>
              </a:solidFill>
              <a:prstDash val="solid"/>
              <a:round/>
            </a:ln>
          </a:insideH>
          <a:insideV>
            <a:ln w="9525" cap="flat">
              <a:solidFill>
                <a:srgbClr val="9E9E9E"/>
              </a:solidFill>
              <a:prstDash val="solid"/>
              <a:round/>
            </a:ln>
          </a:insideV>
        </a:tcBdr>
        <a:fill>
          <a:noFill/>
        </a:fill>
      </a:tcStyle>
    </a:wholeTbl>
    <a:band2H>
      <a:tcTxStyle/>
      <a:tcStyle>
        <a:tcBdr/>
        <a:fill>
          <a:solidFill>
            <a:srgbClr val="FFFFFF"/>
          </a:solidFill>
        </a:fill>
      </a:tcStyle>
    </a:band2H>
    <a:firstCol>
      <a:tcTxStyle b="off" i="off">
        <a:fontRef idx="minor">
          <a:srgbClr val="000000"/>
        </a:fontRef>
        <a:srgbClr val="000000"/>
      </a:tcTxStyle>
      <a:tcStyle>
        <a:tcBdr>
          <a:left>
            <a:ln w="9525" cap="flat">
              <a:solidFill>
                <a:srgbClr val="9E9E9E"/>
              </a:solidFill>
              <a:prstDash val="solid"/>
              <a:round/>
            </a:ln>
          </a:left>
          <a:right>
            <a:ln w="9525" cap="flat">
              <a:solidFill>
                <a:srgbClr val="9E9E9E"/>
              </a:solidFill>
              <a:prstDash val="solid"/>
              <a:round/>
            </a:ln>
          </a:right>
          <a:top>
            <a:ln w="9525" cap="flat">
              <a:solidFill>
                <a:srgbClr val="9E9E9E"/>
              </a:solidFill>
              <a:prstDash val="solid"/>
              <a:round/>
            </a:ln>
          </a:top>
          <a:bottom>
            <a:ln w="9525" cap="flat">
              <a:solidFill>
                <a:srgbClr val="9E9E9E"/>
              </a:solidFill>
              <a:prstDash val="solid"/>
              <a:round/>
            </a:ln>
          </a:bottom>
          <a:insideH>
            <a:ln w="9525" cap="flat">
              <a:solidFill>
                <a:srgbClr val="9E9E9E"/>
              </a:solidFill>
              <a:prstDash val="solid"/>
              <a:round/>
            </a:ln>
          </a:insideH>
          <a:insideV>
            <a:ln w="9525" cap="flat">
              <a:solidFill>
                <a:srgbClr val="9E9E9E"/>
              </a:solidFill>
              <a:prstDash val="solid"/>
              <a:round/>
            </a:ln>
          </a:insideV>
        </a:tcBdr>
        <a:fill>
          <a:noFill/>
        </a:fill>
      </a:tcStyle>
    </a:firstCol>
    <a:lastRow>
      <a:tcTxStyle b="off" i="off">
        <a:fontRef idx="minor">
          <a:srgbClr val="000000"/>
        </a:fontRef>
        <a:srgbClr val="000000"/>
      </a:tcTxStyle>
      <a:tcStyle>
        <a:tcBdr>
          <a:left>
            <a:ln w="9525" cap="flat">
              <a:solidFill>
                <a:srgbClr val="9E9E9E"/>
              </a:solidFill>
              <a:prstDash val="solid"/>
              <a:round/>
            </a:ln>
          </a:left>
          <a:right>
            <a:ln w="9525" cap="flat">
              <a:solidFill>
                <a:srgbClr val="9E9E9E"/>
              </a:solidFill>
              <a:prstDash val="solid"/>
              <a:round/>
            </a:ln>
          </a:right>
          <a:top>
            <a:ln w="9525" cap="flat">
              <a:solidFill>
                <a:srgbClr val="9E9E9E"/>
              </a:solidFill>
              <a:prstDash val="solid"/>
              <a:round/>
            </a:ln>
          </a:top>
          <a:bottom>
            <a:ln w="9525" cap="flat">
              <a:solidFill>
                <a:srgbClr val="9E9E9E"/>
              </a:solidFill>
              <a:prstDash val="solid"/>
              <a:round/>
            </a:ln>
          </a:bottom>
          <a:insideH>
            <a:ln w="9525" cap="flat">
              <a:solidFill>
                <a:srgbClr val="9E9E9E"/>
              </a:solidFill>
              <a:prstDash val="solid"/>
              <a:round/>
            </a:ln>
          </a:insideH>
          <a:insideV>
            <a:ln w="9525" cap="flat">
              <a:solidFill>
                <a:srgbClr val="9E9E9E"/>
              </a:solidFill>
              <a:prstDash val="solid"/>
              <a:round/>
            </a:ln>
          </a:insideV>
        </a:tcBdr>
        <a:fill>
          <a:noFill/>
        </a:fill>
      </a:tcStyle>
    </a:lastRow>
    <a:firstRow>
      <a:tcTxStyle b="off" i="off">
        <a:fontRef idx="minor">
          <a:srgbClr val="000000"/>
        </a:fontRef>
        <a:srgbClr val="000000"/>
      </a:tcTxStyle>
      <a:tcStyle>
        <a:tcBdr>
          <a:left>
            <a:ln w="9525" cap="flat">
              <a:solidFill>
                <a:srgbClr val="9E9E9E"/>
              </a:solidFill>
              <a:prstDash val="solid"/>
              <a:round/>
            </a:ln>
          </a:left>
          <a:right>
            <a:ln w="9525" cap="flat">
              <a:solidFill>
                <a:srgbClr val="9E9E9E"/>
              </a:solidFill>
              <a:prstDash val="solid"/>
              <a:round/>
            </a:ln>
          </a:right>
          <a:top>
            <a:ln w="9525" cap="flat">
              <a:solidFill>
                <a:srgbClr val="9E9E9E"/>
              </a:solidFill>
              <a:prstDash val="solid"/>
              <a:round/>
            </a:ln>
          </a:top>
          <a:bottom>
            <a:ln w="9525" cap="flat">
              <a:solidFill>
                <a:srgbClr val="9E9E9E"/>
              </a:solidFill>
              <a:prstDash val="solid"/>
              <a:round/>
            </a:ln>
          </a:bottom>
          <a:insideH>
            <a:ln w="9525" cap="flat">
              <a:solidFill>
                <a:srgbClr val="9E9E9E"/>
              </a:solidFill>
              <a:prstDash val="solid"/>
              <a:round/>
            </a:ln>
          </a:insideH>
          <a:insideV>
            <a:ln w="9525" cap="flat">
              <a:solidFill>
                <a:srgbClr val="9E9E9E"/>
              </a:solidFill>
              <a:prstDash val="solid"/>
              <a:round/>
            </a:ln>
          </a:insideV>
        </a:tcBdr>
        <a:fill>
          <a:noFill/>
        </a:fill>
      </a:tcStyle>
    </a:firstRow>
  </a:tblStyle>
  <a:tblStyle styleId="{C7B018BB-80A7-4F77-B60F-C8B233D01FF8}" styleName="">
    <a:tblBg/>
    <a:wholeTbl>
      <a:tcTxStyle b="off" i="off">
        <a:fontRef idx="minor">
          <a:srgbClr val="2A3990"/>
        </a:fontRef>
        <a:srgbClr val="2A399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CCD5"/>
          </a:solidFill>
        </a:fill>
      </a:tcStyle>
    </a:wholeTbl>
    <a:band2H>
      <a:tcTxStyle/>
      <a:tcStyle>
        <a:tcBdr/>
        <a:fill>
          <a:solidFill>
            <a:srgbClr val="E7E7EB"/>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inor">
          <a:srgbClr val="2A3990"/>
        </a:fontRef>
        <a:srgbClr val="2A399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CBCF"/>
          </a:solidFill>
        </a:fill>
      </a:tcStyle>
    </a:wholeTbl>
    <a:band2H>
      <a:tcTxStyle/>
      <a:tcStyle>
        <a:tcBdr/>
        <a:fill>
          <a:solidFill>
            <a:srgbClr val="EFE7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inor">
          <a:srgbClr val="2A3990"/>
        </a:fontRef>
        <a:srgbClr val="2A399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DBED"/>
          </a:solidFill>
        </a:fill>
      </a:tcStyle>
    </a:wholeTbl>
    <a:band2H>
      <a:tcTxStyle/>
      <a:tcStyle>
        <a:tcBdr/>
        <a:fill>
          <a:solidFill>
            <a:srgbClr val="EBEEF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inor">
          <a:srgbClr val="2A3990"/>
        </a:fontRef>
        <a:srgbClr val="2A399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7E7EE"/>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2A3990"/>
        </a:fontRef>
        <a:srgbClr val="2A3990"/>
      </a:tcTxStyle>
      <a:tcStyle>
        <a:tcBdr>
          <a:left>
            <a:ln w="12700" cap="flat">
              <a:noFill/>
              <a:miter lim="400000"/>
            </a:ln>
          </a:left>
          <a:right>
            <a:ln w="12700" cap="flat">
              <a:noFill/>
              <a:miter lim="400000"/>
            </a:ln>
          </a:right>
          <a:top>
            <a:ln w="50800" cap="flat">
              <a:solidFill>
                <a:srgbClr val="2A3990"/>
              </a:solidFill>
              <a:prstDash val="solid"/>
              <a:round/>
            </a:ln>
          </a:top>
          <a:bottom>
            <a:ln w="25400" cap="flat">
              <a:solidFill>
                <a:srgbClr val="2A399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2A3990"/>
              </a:solidFill>
              <a:prstDash val="solid"/>
              <a:round/>
            </a:ln>
          </a:top>
          <a:bottom>
            <a:ln w="25400" cap="flat">
              <a:solidFill>
                <a:srgbClr val="2A399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inor">
          <a:srgbClr val="2A3990"/>
        </a:fontRef>
        <a:srgbClr val="2A399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CCDB"/>
          </a:solidFill>
        </a:fill>
      </a:tcStyle>
    </a:wholeTbl>
    <a:band2H>
      <a:tcTxStyle/>
      <a:tcStyle>
        <a:tcBdr/>
        <a:fill>
          <a:solidFill>
            <a:srgbClr val="E7E7EE"/>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2A399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2A399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2A399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796" autoAdjust="0"/>
  </p:normalViewPr>
  <p:slideViewPr>
    <p:cSldViewPr snapToGrid="0">
      <p:cViewPr varScale="1">
        <p:scale>
          <a:sx n="101" d="100"/>
          <a:sy n="101" d="100"/>
        </p:scale>
        <p:origin x="51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2" name="Shape 132"/>
          <p:cNvSpPr>
            <a:spLocks noGrp="1" noRot="1" noChangeAspect="1"/>
          </p:cNvSpPr>
          <p:nvPr>
            <p:ph type="sldImg"/>
          </p:nvPr>
        </p:nvSpPr>
        <p:spPr>
          <a:xfrm>
            <a:off x="1143000" y="685800"/>
            <a:ext cx="4572000" cy="3429000"/>
          </a:xfrm>
          <a:prstGeom prst="rect">
            <a:avLst/>
          </a:prstGeom>
        </p:spPr>
        <p:txBody>
          <a:bodyPr/>
          <a:lstStyle/>
          <a:p>
            <a:endParaRPr/>
          </a:p>
        </p:txBody>
      </p:sp>
      <p:sp>
        <p:nvSpPr>
          <p:cNvPr id="133" name="Shape 13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400">
        <a:latin typeface="+mn-lt"/>
        <a:ea typeface="+mn-ea"/>
        <a:cs typeface="+mn-cs"/>
        <a:sym typeface="Arial"/>
      </a:defRPr>
    </a:lvl1pPr>
    <a:lvl2pPr indent="228600" latinLnBrk="0">
      <a:defRPr sz="1400">
        <a:latin typeface="+mn-lt"/>
        <a:ea typeface="+mn-ea"/>
        <a:cs typeface="+mn-cs"/>
        <a:sym typeface="Arial"/>
      </a:defRPr>
    </a:lvl2pPr>
    <a:lvl3pPr indent="457200" latinLnBrk="0">
      <a:defRPr sz="1400">
        <a:latin typeface="+mn-lt"/>
        <a:ea typeface="+mn-ea"/>
        <a:cs typeface="+mn-cs"/>
        <a:sym typeface="Arial"/>
      </a:defRPr>
    </a:lvl3pPr>
    <a:lvl4pPr indent="685800" latinLnBrk="0">
      <a:defRPr sz="1400">
        <a:latin typeface="+mn-lt"/>
        <a:ea typeface="+mn-ea"/>
        <a:cs typeface="+mn-cs"/>
        <a:sym typeface="Arial"/>
      </a:defRPr>
    </a:lvl4pPr>
    <a:lvl5pPr indent="914400" latinLnBrk="0">
      <a:defRPr sz="1400">
        <a:latin typeface="+mn-lt"/>
        <a:ea typeface="+mn-ea"/>
        <a:cs typeface="+mn-cs"/>
        <a:sym typeface="Arial"/>
      </a:defRPr>
    </a:lvl5pPr>
    <a:lvl6pPr indent="1143000" latinLnBrk="0">
      <a:defRPr sz="1400">
        <a:latin typeface="+mn-lt"/>
        <a:ea typeface="+mn-ea"/>
        <a:cs typeface="+mn-cs"/>
        <a:sym typeface="Arial"/>
      </a:defRPr>
    </a:lvl6pPr>
    <a:lvl7pPr indent="1371600" latinLnBrk="0">
      <a:defRPr sz="1400">
        <a:latin typeface="+mn-lt"/>
        <a:ea typeface="+mn-ea"/>
        <a:cs typeface="+mn-cs"/>
        <a:sym typeface="Arial"/>
      </a:defRPr>
    </a:lvl7pPr>
    <a:lvl8pPr indent="1600200" latinLnBrk="0">
      <a:defRPr sz="1400">
        <a:latin typeface="+mn-lt"/>
        <a:ea typeface="+mn-ea"/>
        <a:cs typeface="+mn-cs"/>
        <a:sym typeface="Arial"/>
      </a:defRPr>
    </a:lvl8pPr>
    <a:lvl9pPr indent="1828800" latinLnBrk="0">
      <a:defRPr sz="1400">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use of version control systems is prevalent, because</a:t>
            </a:r>
          </a:p>
        </p:txBody>
      </p:sp>
    </p:spTree>
    <p:extLst>
      <p:ext uri="{BB962C8B-B14F-4D97-AF65-F5344CB8AC3E}">
        <p14:creationId xmlns:p14="http://schemas.microsoft.com/office/powerpoint/2010/main" val="2788802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 blue color, we see the overall percentage-distribution of refactoring types. As you can see, Extract Method and Rename Method occur more frequently. In orange color, we see the percentage-distribution of refactoring types when taking into account only </a:t>
            </a:r>
            <a:r>
              <a:rPr lang="en-US" dirty="0" err="1"/>
              <a:t>refactorings</a:t>
            </a:r>
            <a:r>
              <a:rPr lang="en-US" dirty="0"/>
              <a:t> involved in conflicts. By comparing the pair of percentage-distributions for each refactoring type, we can find if a particular refactoring type is more involved in conflicts than its typical frequency.</a:t>
            </a:r>
          </a:p>
        </p:txBody>
      </p:sp>
    </p:spTree>
    <p:extLst>
      <p:ext uri="{BB962C8B-B14F-4D97-AF65-F5344CB8AC3E}">
        <p14:creationId xmlns:p14="http://schemas.microsoft.com/office/powerpoint/2010/main" val="32464302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Shape 348"/>
          <p:cNvSpPr>
            <a:spLocks noGrp="1" noRot="1" noChangeAspect="1"/>
          </p:cNvSpPr>
          <p:nvPr>
            <p:ph type="sldImg"/>
          </p:nvPr>
        </p:nvSpPr>
        <p:spPr>
          <a:xfrm>
            <a:off x="381000" y="685800"/>
            <a:ext cx="6096000" cy="3429000"/>
          </a:xfrm>
          <a:prstGeom prst="rect">
            <a:avLst/>
          </a:prstGeom>
        </p:spPr>
        <p:txBody>
          <a:bodyPr/>
          <a:lstStyle/>
          <a:p>
            <a:endParaRPr/>
          </a:p>
        </p:txBody>
      </p:sp>
      <p:sp>
        <p:nvSpPr>
          <p:cNvPr id="349" name="Shape 349"/>
          <p:cNvSpPr>
            <a:spLocks noGrp="1"/>
          </p:cNvSpPr>
          <p:nvPr>
            <p:ph type="body" sz="quarter" idx="1"/>
          </p:nvPr>
        </p:nvSpPr>
        <p:spPr>
          <a:prstGeom prst="rect">
            <a:avLst/>
          </a:prstGeom>
        </p:spPr>
        <p:txBody>
          <a:bodyPr/>
          <a:lstStyle/>
          <a:p>
            <a:r>
              <a:rPr dirty="0"/>
              <a:t>two-sided paired Wilcoxon signed-rank test</a:t>
            </a:r>
          </a:p>
          <a:p>
            <a:r>
              <a:rPr dirty="0"/>
              <a:t>r as small (≥ 0.1), medium (≥ 0.3), and large (≥ 0.5)</a:t>
            </a:r>
          </a:p>
          <a:p>
            <a:r>
              <a:rPr dirty="0"/>
              <a:t>EXTRACT METHOD is more involved in conflicts than its typical overall frequency, with a small effect size.</a:t>
            </a:r>
          </a:p>
          <a:p>
            <a:r>
              <a:rPr dirty="0"/>
              <a:t>EXTRACT INTERFACE and EXTRACT SUPERCLASS are also more involved in conflicts, but with negligible effect sizes.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Shape 356"/>
          <p:cNvSpPr>
            <a:spLocks noGrp="1" noRot="1" noChangeAspect="1"/>
          </p:cNvSpPr>
          <p:nvPr>
            <p:ph type="sldImg"/>
          </p:nvPr>
        </p:nvSpPr>
        <p:spPr>
          <a:xfrm>
            <a:off x="381000" y="685800"/>
            <a:ext cx="6096000" cy="3429000"/>
          </a:xfrm>
          <a:prstGeom prst="rect">
            <a:avLst/>
          </a:prstGeom>
        </p:spPr>
        <p:txBody>
          <a:bodyPr/>
          <a:lstStyle/>
          <a:p>
            <a:endParaRPr/>
          </a:p>
        </p:txBody>
      </p:sp>
      <p:sp>
        <p:nvSpPr>
          <p:cNvPr id="357" name="Shape 357"/>
          <p:cNvSpPr>
            <a:spLocks noGrp="1"/>
          </p:cNvSpPr>
          <p:nvPr>
            <p:ph type="body" sz="quarter" idx="1"/>
          </p:nvPr>
        </p:nvSpPr>
        <p:spPr>
          <a:prstGeom prst="rect">
            <a:avLst/>
          </a:prstGeom>
        </p:spPr>
        <p:txBody>
          <a:bodyPr/>
          <a:lstStyle/>
          <a:p>
            <a:r>
              <a:rPr dirty="0"/>
              <a:t>Empirical motivation for future research in refactoring-aware software merging </a:t>
            </a:r>
          </a:p>
          <a:p>
            <a:endParaRPr dirty="0"/>
          </a:p>
          <a:p>
            <a:r>
              <a:rPr dirty="0"/>
              <a:t>to understand the relationship between </a:t>
            </a:r>
            <a:r>
              <a:rPr dirty="0" err="1"/>
              <a:t>refactorings</a:t>
            </a:r>
            <a:r>
              <a:rPr dirty="0"/>
              <a:t> and merge conflicts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Shape 165"/>
          <p:cNvSpPr>
            <a:spLocks noGrp="1" noRot="1" noChangeAspect="1"/>
          </p:cNvSpPr>
          <p:nvPr>
            <p:ph type="sldImg"/>
          </p:nvPr>
        </p:nvSpPr>
        <p:spPr>
          <a:xfrm>
            <a:off x="381000" y="685800"/>
            <a:ext cx="6096000" cy="3429000"/>
          </a:xfrm>
          <a:prstGeom prst="rect">
            <a:avLst/>
          </a:prstGeom>
        </p:spPr>
        <p:txBody>
          <a:bodyPr/>
          <a:lstStyle/>
          <a:p>
            <a:endParaRPr/>
          </a:p>
        </p:txBody>
      </p:sp>
      <p:sp>
        <p:nvSpPr>
          <p:cNvPr id="166" name="Shape 166"/>
          <p:cNvSpPr>
            <a:spLocks noGrp="1"/>
          </p:cNvSpPr>
          <p:nvPr>
            <p:ph type="body" sz="quarter" idx="1"/>
          </p:nvPr>
        </p:nvSpPr>
        <p:spPr>
          <a:prstGeom prst="rect">
            <a:avLst/>
          </a:prstGeom>
        </p:spPr>
        <p:txBody>
          <a:bodyPr/>
          <a:lstStyle>
            <a:lvl1pPr>
              <a:defRPr sz="2100" b="1"/>
            </a:lvl1pPr>
          </a:lstStyle>
          <a:p>
            <a:r>
              <a:rPr lang="en-US" b="0" dirty="0"/>
              <a:t>Branching is a common practice in team development</a:t>
            </a:r>
            <a:endParaRPr b="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Eventually, developers need to merge their changes</a:t>
            </a:r>
          </a:p>
        </p:txBody>
      </p:sp>
    </p:spTree>
    <p:extLst>
      <p:ext uri="{BB962C8B-B14F-4D97-AF65-F5344CB8AC3E}">
        <p14:creationId xmlns:p14="http://schemas.microsoft.com/office/powerpoint/2010/main" val="2749194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Shape 215"/>
          <p:cNvSpPr>
            <a:spLocks noGrp="1" noRot="1" noChangeAspect="1"/>
          </p:cNvSpPr>
          <p:nvPr>
            <p:ph type="sldImg"/>
          </p:nvPr>
        </p:nvSpPr>
        <p:spPr>
          <a:xfrm>
            <a:off x="381000" y="685800"/>
            <a:ext cx="6096000" cy="3429000"/>
          </a:xfrm>
          <a:prstGeom prst="rect">
            <a:avLst/>
          </a:prstGeom>
        </p:spPr>
        <p:txBody>
          <a:bodyPr/>
          <a:lstStyle/>
          <a:p>
            <a:endParaRPr/>
          </a:p>
        </p:txBody>
      </p:sp>
      <p:sp>
        <p:nvSpPr>
          <p:cNvPr id="216" name="Shape 216"/>
          <p:cNvSpPr>
            <a:spLocks noGrp="1"/>
          </p:cNvSpPr>
          <p:nvPr>
            <p:ph type="body" sz="quarter" idx="1"/>
          </p:nvPr>
        </p:nvSpPr>
        <p:spPr>
          <a:prstGeom prst="rect">
            <a:avLst/>
          </a:prstGeom>
        </p:spPr>
        <p:txBody>
          <a:bodyPr/>
          <a:lstStyle/>
          <a:p>
            <a:r>
              <a:t>Why Textual merge doesn’t work for refactorings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first pair of numbers corresponds to the region in P1, while the second pair corresponds to P2. The third pair of numbers is the conflicting region in the conflicting merged file with the markers</a:t>
            </a:r>
          </a:p>
        </p:txBody>
      </p:sp>
    </p:spTree>
    <p:extLst>
      <p:ext uri="{BB962C8B-B14F-4D97-AF65-F5344CB8AC3E}">
        <p14:creationId xmlns:p14="http://schemas.microsoft.com/office/powerpoint/2010/main" val="3620446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Shape 317"/>
          <p:cNvSpPr>
            <a:spLocks noGrp="1" noRot="1" noChangeAspect="1"/>
          </p:cNvSpPr>
          <p:nvPr>
            <p:ph type="sldImg"/>
          </p:nvPr>
        </p:nvSpPr>
        <p:spPr>
          <a:xfrm>
            <a:off x="381000" y="685800"/>
            <a:ext cx="6096000" cy="3429000"/>
          </a:xfrm>
          <a:prstGeom prst="rect">
            <a:avLst/>
          </a:prstGeom>
        </p:spPr>
        <p:txBody>
          <a:bodyPr/>
          <a:lstStyle/>
          <a:p>
            <a:endParaRPr/>
          </a:p>
        </p:txBody>
      </p:sp>
      <p:sp>
        <p:nvSpPr>
          <p:cNvPr id="318" name="Shape 318"/>
          <p:cNvSpPr>
            <a:spLocks noGrp="1"/>
          </p:cNvSpPr>
          <p:nvPr>
            <p:ph type="body" sz="quarter" idx="1"/>
          </p:nvPr>
        </p:nvSpPr>
        <p:spPr>
          <a:prstGeom prst="rect">
            <a:avLst/>
          </a:prstGeom>
        </p:spPr>
        <p:txBody>
          <a:bodyPr/>
          <a:lstStyle/>
          <a:p>
            <a:r>
              <a:t>Give intuition why these matter</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Shape 324"/>
          <p:cNvSpPr>
            <a:spLocks noGrp="1" noRot="1" noChangeAspect="1"/>
          </p:cNvSpPr>
          <p:nvPr>
            <p:ph type="sldImg"/>
          </p:nvPr>
        </p:nvSpPr>
        <p:spPr>
          <a:xfrm>
            <a:off x="381000" y="685800"/>
            <a:ext cx="6096000" cy="3429000"/>
          </a:xfrm>
          <a:prstGeom prst="rect">
            <a:avLst/>
          </a:prstGeom>
        </p:spPr>
        <p:txBody>
          <a:bodyPr/>
          <a:lstStyle/>
          <a:p>
            <a:endParaRPr/>
          </a:p>
        </p:txBody>
      </p:sp>
      <p:sp>
        <p:nvSpPr>
          <p:cNvPr id="325" name="Shape 325"/>
          <p:cNvSpPr>
            <a:spLocks noGrp="1"/>
          </p:cNvSpPr>
          <p:nvPr>
            <p:ph type="body" sz="quarter" idx="1"/>
          </p:nvPr>
        </p:nvSpPr>
        <p:spPr>
          <a:prstGeom prst="rect">
            <a:avLst/>
          </a:prstGeom>
        </p:spPr>
        <p:txBody>
          <a:bodyPr/>
          <a:lstStyle/>
          <a:p>
            <a:r>
              <a:t>The mean and median for conflicting regions with involved refactorings are 39.63 and 12 respectively.</a:t>
            </a:r>
          </a:p>
          <a:p>
            <a:r>
              <a:t>The same values are lower for conflicting regions without involved refactorings, with a mean and median of 26.63 and 7, respectively.</a:t>
            </a:r>
          </a:p>
          <a:p>
            <a:r>
              <a:t>The </a:t>
            </a:r>
            <a:r>
              <a:rPr b="1"/>
              <a:t>unpaired Wilcoxon rank-sum</a:t>
            </a:r>
            <a:r>
              <a:t> test shows that these distributions are statistically different (p-value = 0.00)</a:t>
            </a:r>
          </a:p>
          <a:p>
            <a:endParaRPr/>
          </a:p>
          <a:p>
            <a:r>
              <a:t>A 95% confidence interval for the difference between the two population medians is between 3 and infinity, suggesting that the median of the size of conflicting regions with involved refactorings is at least 3 lines larger than the median size of the remaining conflicting regions.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Shape 331"/>
          <p:cNvSpPr>
            <a:spLocks noGrp="1" noRot="1" noChangeAspect="1"/>
          </p:cNvSpPr>
          <p:nvPr>
            <p:ph type="sldImg"/>
          </p:nvPr>
        </p:nvSpPr>
        <p:spPr>
          <a:xfrm>
            <a:off x="381000" y="685800"/>
            <a:ext cx="6096000" cy="3429000"/>
          </a:xfrm>
          <a:prstGeom prst="rect">
            <a:avLst/>
          </a:prstGeom>
        </p:spPr>
        <p:txBody>
          <a:bodyPr/>
          <a:lstStyle/>
          <a:p>
            <a:endParaRPr/>
          </a:p>
        </p:txBody>
      </p:sp>
      <p:sp>
        <p:nvSpPr>
          <p:cNvPr id="332" name="Shape 332"/>
          <p:cNvSpPr>
            <a:spLocks noGrp="1"/>
          </p:cNvSpPr>
          <p:nvPr>
            <p:ph type="body" sz="quarter" idx="1"/>
          </p:nvPr>
        </p:nvSpPr>
        <p:spPr>
          <a:prstGeom prst="rect">
            <a:avLst/>
          </a:prstGeom>
        </p:spPr>
        <p:txBody>
          <a:bodyPr/>
          <a:lstStyle/>
          <a:p>
            <a:r>
              <a:rPr dirty="0"/>
              <a:t>Conflicting merge scenarios with involved </a:t>
            </a:r>
            <a:r>
              <a:rPr dirty="0" err="1"/>
              <a:t>refactorings</a:t>
            </a:r>
            <a:r>
              <a:rPr dirty="0"/>
              <a:t> have a larger number of evolutionary commits (median: 5, mean: 10.43)</a:t>
            </a:r>
          </a:p>
          <a:p>
            <a:r>
              <a:rPr dirty="0"/>
              <a:t>compared to conflicting merge scenarios with no involved refactoring changes (median: 2, mean: 3.46).</a:t>
            </a:r>
          </a:p>
          <a:p>
            <a:r>
              <a:rPr dirty="0"/>
              <a:t>Furthermore, the </a:t>
            </a:r>
            <a:r>
              <a:rPr b="1" dirty="0"/>
              <a:t>Wilcoxon rank-sum test </a:t>
            </a:r>
            <a:r>
              <a:rPr dirty="0"/>
              <a:t>shows that this difference is significant (p-value = 0.00).</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Refactoring types occur with different frequencies. As a result, we cannot take the raw frequency of refactoring types to determine which refactoring types participate more in conflicts. If a refactoring type occurs frequently in general, it is more likely to occur frequently in conflicts.</a:t>
            </a:r>
          </a:p>
        </p:txBody>
      </p:sp>
    </p:spTree>
    <p:extLst>
      <p:ext uri="{BB962C8B-B14F-4D97-AF65-F5344CB8AC3E}">
        <p14:creationId xmlns:p14="http://schemas.microsoft.com/office/powerpoint/2010/main" val="35980351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p:bg>
      <p:bgPr>
        <a:solidFill>
          <a:srgbClr val="2B3C8E"/>
        </a:solidFill>
        <a:effectLst/>
      </p:bgPr>
    </p:bg>
    <p:spTree>
      <p:nvGrpSpPr>
        <p:cNvPr id="1" name=""/>
        <p:cNvGrpSpPr/>
        <p:nvPr/>
      </p:nvGrpSpPr>
      <p:grpSpPr>
        <a:xfrm>
          <a:off x="0" y="0"/>
          <a:ext cx="0" cy="0"/>
          <a:chOff x="0" y="0"/>
          <a:chExt cx="0" cy="0"/>
        </a:xfrm>
      </p:grpSpPr>
      <p:grpSp>
        <p:nvGrpSpPr>
          <p:cNvPr id="23" name="Shape 10"/>
          <p:cNvGrpSpPr/>
          <p:nvPr/>
        </p:nvGrpSpPr>
        <p:grpSpPr>
          <a:xfrm>
            <a:off x="6098378" y="4"/>
            <a:ext cx="3045626" cy="2030572"/>
            <a:chOff x="0" y="0"/>
            <a:chExt cx="3045625" cy="2030570"/>
          </a:xfrm>
        </p:grpSpPr>
        <p:sp>
          <p:nvSpPr>
            <p:cNvPr id="18" name="Shape 11"/>
            <p:cNvSpPr/>
            <p:nvPr/>
          </p:nvSpPr>
          <p:spPr>
            <a:xfrm>
              <a:off x="2030424" y="10"/>
              <a:ext cx="1015201" cy="1015202"/>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solidFill>
                    <a:srgbClr val="000000"/>
                  </a:solidFill>
                </a:defRPr>
              </a:pPr>
              <a:endParaRPr/>
            </a:p>
          </p:txBody>
        </p:sp>
        <p:sp>
          <p:nvSpPr>
            <p:cNvPr id="19" name="Shape 12"/>
            <p:cNvSpPr/>
            <p:nvPr/>
          </p:nvSpPr>
          <p:spPr>
            <a:xfrm flipH="1">
              <a:off x="1015084" y="-1"/>
              <a:ext cx="1015201" cy="10152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chemeClr val="accent2"/>
            </a:solidFill>
            <a:ln w="12700" cap="flat">
              <a:noFill/>
              <a:miter lim="400000"/>
            </a:ln>
            <a:effectLst/>
          </p:spPr>
          <p:txBody>
            <a:bodyPr wrap="square" lIns="45719" tIns="45719" rIns="45719" bIns="45719" numCol="1" anchor="ctr">
              <a:noAutofit/>
            </a:bodyPr>
            <a:lstStyle/>
            <a:p>
              <a:pPr>
                <a:defRPr>
                  <a:solidFill>
                    <a:srgbClr val="000000"/>
                  </a:solidFill>
                </a:defRPr>
              </a:pPr>
              <a:endParaRPr/>
            </a:p>
          </p:txBody>
        </p:sp>
        <p:sp>
          <p:nvSpPr>
            <p:cNvPr id="20" name="Shape 13"/>
            <p:cNvSpPr/>
            <p:nvPr/>
          </p:nvSpPr>
          <p:spPr>
            <a:xfrm rot="10800000" flipH="1">
              <a:off x="1015209" y="102"/>
              <a:ext cx="1015201" cy="10152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chemeClr val="accent6"/>
            </a:solidFill>
            <a:ln w="12700" cap="flat">
              <a:noFill/>
              <a:miter lim="400000"/>
            </a:ln>
            <a:effectLst/>
          </p:spPr>
          <p:txBody>
            <a:bodyPr wrap="square" lIns="45719" tIns="45719" rIns="45719" bIns="45719" numCol="1" anchor="ctr">
              <a:noAutofit/>
            </a:bodyPr>
            <a:lstStyle/>
            <a:p>
              <a:pPr>
                <a:defRPr>
                  <a:solidFill>
                    <a:srgbClr val="000000"/>
                  </a:solidFill>
                </a:defRPr>
              </a:pPr>
              <a:endParaRPr/>
            </a:p>
          </p:txBody>
        </p:sp>
        <p:sp>
          <p:nvSpPr>
            <p:cNvPr id="21" name="Shape 14"/>
            <p:cNvSpPr/>
            <p:nvPr/>
          </p:nvSpPr>
          <p:spPr>
            <a:xfrm rot="10800000">
              <a:off x="-1" y="92"/>
              <a:ext cx="1015202" cy="10152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chemeClr val="accent1"/>
            </a:solidFill>
            <a:ln w="12700" cap="flat">
              <a:noFill/>
              <a:miter lim="400000"/>
            </a:ln>
            <a:effectLst/>
          </p:spPr>
          <p:txBody>
            <a:bodyPr wrap="square" lIns="45719" tIns="45719" rIns="45719" bIns="45719" numCol="1" anchor="ctr">
              <a:noAutofit/>
            </a:bodyPr>
            <a:lstStyle/>
            <a:p>
              <a:pPr>
                <a:defRPr>
                  <a:solidFill>
                    <a:srgbClr val="000000"/>
                  </a:solidFill>
                </a:defRPr>
              </a:pPr>
              <a:endParaRPr/>
            </a:p>
          </p:txBody>
        </p:sp>
        <p:sp>
          <p:nvSpPr>
            <p:cNvPr id="22" name="Shape 15"/>
            <p:cNvSpPr/>
            <p:nvPr/>
          </p:nvSpPr>
          <p:spPr>
            <a:xfrm rot="10800000">
              <a:off x="2030410" y="1015369"/>
              <a:ext cx="1015201" cy="10152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chemeClr val="accent6"/>
            </a:solidFill>
            <a:ln w="12700" cap="flat">
              <a:noFill/>
              <a:miter lim="400000"/>
            </a:ln>
            <a:effectLst/>
          </p:spPr>
          <p:txBody>
            <a:bodyPr wrap="square" lIns="45719" tIns="45719" rIns="45719" bIns="45719" numCol="1" anchor="ctr">
              <a:noAutofit/>
            </a:bodyPr>
            <a:lstStyle/>
            <a:p>
              <a:pPr>
                <a:defRPr>
                  <a:solidFill>
                    <a:srgbClr val="000000"/>
                  </a:solidFill>
                </a:defRPr>
              </a:pPr>
              <a:endParaRPr/>
            </a:p>
          </p:txBody>
        </p:sp>
      </p:grpSp>
      <p:sp>
        <p:nvSpPr>
          <p:cNvPr id="24" name="Title Text"/>
          <p:cNvSpPr txBox="1">
            <a:spLocks noGrp="1"/>
          </p:cNvSpPr>
          <p:nvPr>
            <p:ph type="title"/>
          </p:nvPr>
        </p:nvSpPr>
        <p:spPr>
          <a:xfrm>
            <a:off x="598100" y="1775222"/>
            <a:ext cx="8222100" cy="838801"/>
          </a:xfrm>
          <a:prstGeom prst="rect">
            <a:avLst/>
          </a:prstGeom>
        </p:spPr>
        <p:txBody>
          <a:bodyPr anchor="b"/>
          <a:lstStyle>
            <a:lvl1pPr algn="l">
              <a:defRPr sz="4200">
                <a:solidFill>
                  <a:srgbClr val="FFFFFF"/>
                </a:solidFill>
              </a:defRPr>
            </a:lvl1pPr>
          </a:lstStyle>
          <a:p>
            <a:r>
              <a:t>Title Text</a:t>
            </a:r>
          </a:p>
        </p:txBody>
      </p:sp>
      <p:sp>
        <p:nvSpPr>
          <p:cNvPr id="25" name="Body Level One…"/>
          <p:cNvSpPr txBox="1">
            <a:spLocks noGrp="1"/>
          </p:cNvSpPr>
          <p:nvPr>
            <p:ph type="body" sz="quarter" idx="1"/>
          </p:nvPr>
        </p:nvSpPr>
        <p:spPr>
          <a:xfrm>
            <a:off x="598088" y="2715912"/>
            <a:ext cx="8222100" cy="432901"/>
          </a:xfrm>
          <a:prstGeom prst="rect">
            <a:avLst/>
          </a:prstGeom>
        </p:spPr>
        <p:txBody>
          <a:bodyPr/>
          <a:lstStyle>
            <a:lvl1pPr marL="342900" indent="-228600">
              <a:lnSpc>
                <a:spcPct val="100000"/>
              </a:lnSpc>
              <a:spcBef>
                <a:spcPts val="0"/>
              </a:spcBef>
              <a:buClrTx/>
              <a:buSzTx/>
              <a:buFontTx/>
              <a:buNone/>
              <a:defRPr sz="2100">
                <a:solidFill>
                  <a:srgbClr val="FFFFFF"/>
                </a:solidFill>
              </a:defRPr>
            </a:lvl1pPr>
            <a:lvl2pPr marL="342900" indent="254000">
              <a:lnSpc>
                <a:spcPct val="100000"/>
              </a:lnSpc>
              <a:spcBef>
                <a:spcPts val="0"/>
              </a:spcBef>
              <a:buClrTx/>
              <a:buSzTx/>
              <a:buFontTx/>
              <a:buNone/>
              <a:defRPr sz="2100">
                <a:solidFill>
                  <a:srgbClr val="FFFFFF"/>
                </a:solidFill>
              </a:defRPr>
            </a:lvl2pPr>
            <a:lvl3pPr marL="342900" indent="711200">
              <a:lnSpc>
                <a:spcPct val="100000"/>
              </a:lnSpc>
              <a:spcBef>
                <a:spcPts val="0"/>
              </a:spcBef>
              <a:buClrTx/>
              <a:buSzTx/>
              <a:buFontTx/>
              <a:buNone/>
              <a:defRPr sz="2100">
                <a:solidFill>
                  <a:srgbClr val="FFFFFF"/>
                </a:solidFill>
              </a:defRPr>
            </a:lvl3pPr>
            <a:lvl4pPr marL="342900" indent="1168400">
              <a:lnSpc>
                <a:spcPct val="100000"/>
              </a:lnSpc>
              <a:spcBef>
                <a:spcPts val="0"/>
              </a:spcBef>
              <a:buClrTx/>
              <a:buSzTx/>
              <a:buFontTx/>
              <a:buNone/>
              <a:defRPr sz="2100">
                <a:solidFill>
                  <a:srgbClr val="FFFFFF"/>
                </a:solidFill>
              </a:defRPr>
            </a:lvl4pPr>
            <a:lvl5pPr marL="342900" indent="1625600">
              <a:lnSpc>
                <a:spcPct val="100000"/>
              </a:lnSpc>
              <a:spcBef>
                <a:spcPts val="0"/>
              </a:spcBef>
              <a:buClrTx/>
              <a:buSzTx/>
              <a:buFontTx/>
              <a:buNone/>
              <a:defRPr sz="21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6" name="Slide Number"/>
          <p:cNvSpPr txBox="1">
            <a:spLocks noGrp="1"/>
          </p:cNvSpPr>
          <p:nvPr>
            <p:ph type="sldNum" sz="quarter" idx="2"/>
          </p:nvPr>
        </p:nvSpPr>
        <p:spPr>
          <a:xfrm>
            <a:off x="8672318" y="4680365"/>
            <a:ext cx="336813" cy="335251"/>
          </a:xfrm>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BIG_NUMBER">
    <p:bg>
      <p:bgPr>
        <a:solidFill>
          <a:srgbClr val="2A3990"/>
        </a:solidFill>
        <a:effectLst/>
      </p:bgPr>
    </p:bg>
    <p:spTree>
      <p:nvGrpSpPr>
        <p:cNvPr id="1" name=""/>
        <p:cNvGrpSpPr/>
        <p:nvPr/>
      </p:nvGrpSpPr>
      <p:grpSpPr>
        <a:xfrm>
          <a:off x="0" y="0"/>
          <a:ext cx="0" cy="0"/>
          <a:chOff x="0" y="0"/>
          <a:chExt cx="0" cy="0"/>
        </a:xfrm>
      </p:grpSpPr>
      <p:grpSp>
        <p:nvGrpSpPr>
          <p:cNvPr id="116" name="Shape 70"/>
          <p:cNvGrpSpPr/>
          <p:nvPr/>
        </p:nvGrpSpPr>
        <p:grpSpPr>
          <a:xfrm>
            <a:off x="6098378" y="4"/>
            <a:ext cx="3045626" cy="2030572"/>
            <a:chOff x="0" y="0"/>
            <a:chExt cx="3045625" cy="2030570"/>
          </a:xfrm>
        </p:grpSpPr>
        <p:sp>
          <p:nvSpPr>
            <p:cNvPr id="111" name="Shape 71"/>
            <p:cNvSpPr/>
            <p:nvPr/>
          </p:nvSpPr>
          <p:spPr>
            <a:xfrm>
              <a:off x="2030424" y="10"/>
              <a:ext cx="1015201" cy="1015202"/>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solidFill>
                    <a:srgbClr val="000000"/>
                  </a:solidFill>
                </a:defRPr>
              </a:pPr>
              <a:endParaRPr/>
            </a:p>
          </p:txBody>
        </p:sp>
        <p:sp>
          <p:nvSpPr>
            <p:cNvPr id="112" name="Shape 72"/>
            <p:cNvSpPr/>
            <p:nvPr/>
          </p:nvSpPr>
          <p:spPr>
            <a:xfrm flipH="1">
              <a:off x="1015084" y="-1"/>
              <a:ext cx="1015201" cy="10152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chemeClr val="accent2"/>
            </a:solidFill>
            <a:ln w="12700" cap="flat">
              <a:noFill/>
              <a:miter lim="400000"/>
            </a:ln>
            <a:effectLst/>
          </p:spPr>
          <p:txBody>
            <a:bodyPr wrap="square" lIns="45719" tIns="45719" rIns="45719" bIns="45719" numCol="1" anchor="ctr">
              <a:noAutofit/>
            </a:bodyPr>
            <a:lstStyle/>
            <a:p>
              <a:pPr>
                <a:defRPr>
                  <a:solidFill>
                    <a:srgbClr val="000000"/>
                  </a:solidFill>
                </a:defRPr>
              </a:pPr>
              <a:endParaRPr/>
            </a:p>
          </p:txBody>
        </p:sp>
        <p:sp>
          <p:nvSpPr>
            <p:cNvPr id="113" name="Shape 73"/>
            <p:cNvSpPr/>
            <p:nvPr/>
          </p:nvSpPr>
          <p:spPr>
            <a:xfrm rot="10800000" flipH="1">
              <a:off x="1015209" y="102"/>
              <a:ext cx="1015201" cy="10152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chemeClr val="accent6"/>
            </a:solidFill>
            <a:ln w="12700" cap="flat">
              <a:noFill/>
              <a:miter lim="400000"/>
            </a:ln>
            <a:effectLst/>
          </p:spPr>
          <p:txBody>
            <a:bodyPr wrap="square" lIns="45719" tIns="45719" rIns="45719" bIns="45719" numCol="1" anchor="ctr">
              <a:noAutofit/>
            </a:bodyPr>
            <a:lstStyle/>
            <a:p>
              <a:pPr>
                <a:defRPr>
                  <a:solidFill>
                    <a:srgbClr val="000000"/>
                  </a:solidFill>
                </a:defRPr>
              </a:pPr>
              <a:endParaRPr/>
            </a:p>
          </p:txBody>
        </p:sp>
        <p:sp>
          <p:nvSpPr>
            <p:cNvPr id="114" name="Shape 74"/>
            <p:cNvSpPr/>
            <p:nvPr/>
          </p:nvSpPr>
          <p:spPr>
            <a:xfrm rot="10800000">
              <a:off x="-1" y="92"/>
              <a:ext cx="1015202" cy="10152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chemeClr val="accent1"/>
            </a:solidFill>
            <a:ln w="12700" cap="flat">
              <a:noFill/>
              <a:miter lim="400000"/>
            </a:ln>
            <a:effectLst/>
          </p:spPr>
          <p:txBody>
            <a:bodyPr wrap="square" lIns="45719" tIns="45719" rIns="45719" bIns="45719" numCol="1" anchor="ctr">
              <a:noAutofit/>
            </a:bodyPr>
            <a:lstStyle/>
            <a:p>
              <a:pPr>
                <a:defRPr>
                  <a:solidFill>
                    <a:srgbClr val="000000"/>
                  </a:solidFill>
                </a:defRPr>
              </a:pPr>
              <a:endParaRPr/>
            </a:p>
          </p:txBody>
        </p:sp>
        <p:sp>
          <p:nvSpPr>
            <p:cNvPr id="115" name="Shape 75"/>
            <p:cNvSpPr/>
            <p:nvPr/>
          </p:nvSpPr>
          <p:spPr>
            <a:xfrm rot="10800000">
              <a:off x="2030410" y="1015369"/>
              <a:ext cx="1015201" cy="10152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chemeClr val="accent6"/>
            </a:solidFill>
            <a:ln w="12700" cap="flat">
              <a:noFill/>
              <a:miter lim="400000"/>
            </a:ln>
            <a:effectLst/>
          </p:spPr>
          <p:txBody>
            <a:bodyPr wrap="square" lIns="45719" tIns="45719" rIns="45719" bIns="45719" numCol="1" anchor="ctr">
              <a:noAutofit/>
            </a:bodyPr>
            <a:lstStyle/>
            <a:p>
              <a:pPr>
                <a:defRPr>
                  <a:solidFill>
                    <a:srgbClr val="000000"/>
                  </a:solidFill>
                </a:defRPr>
              </a:pPr>
              <a:endParaRPr/>
            </a:p>
          </p:txBody>
        </p:sp>
      </p:grpSp>
      <p:sp>
        <p:nvSpPr>
          <p:cNvPr id="117" name="Title Text"/>
          <p:cNvSpPr txBox="1">
            <a:spLocks noGrp="1"/>
          </p:cNvSpPr>
          <p:nvPr>
            <p:ph type="title"/>
          </p:nvPr>
        </p:nvSpPr>
        <p:spPr>
          <a:xfrm>
            <a:off x="311699" y="1256049"/>
            <a:ext cx="8520602" cy="2030702"/>
          </a:xfrm>
          <a:prstGeom prst="rect">
            <a:avLst/>
          </a:prstGeom>
        </p:spPr>
        <p:txBody>
          <a:bodyPr anchor="b"/>
          <a:lstStyle>
            <a:lvl1pPr>
              <a:defRPr sz="12000">
                <a:solidFill>
                  <a:srgbClr val="FFFFFF"/>
                </a:solidFill>
              </a:defRPr>
            </a:lvl1pPr>
          </a:lstStyle>
          <a:p>
            <a:r>
              <a:t>Title Text</a:t>
            </a:r>
          </a:p>
        </p:txBody>
      </p:sp>
      <p:sp>
        <p:nvSpPr>
          <p:cNvPr id="118" name="Body Level One…"/>
          <p:cNvSpPr txBox="1">
            <a:spLocks noGrp="1"/>
          </p:cNvSpPr>
          <p:nvPr>
            <p:ph type="body" sz="half" idx="1"/>
          </p:nvPr>
        </p:nvSpPr>
        <p:spPr>
          <a:xfrm>
            <a:off x="311699" y="3369224"/>
            <a:ext cx="8520602" cy="1281901"/>
          </a:xfrm>
          <a:prstGeom prst="rect">
            <a:avLst/>
          </a:prstGeom>
        </p:spPr>
        <p:txBody>
          <a:bodyPr/>
          <a:lstStyle>
            <a:lvl1pPr algn="ctr">
              <a:spcBef>
                <a:spcPts val="0"/>
              </a:spcBef>
              <a:buClr>
                <a:srgbClr val="FFFFFF"/>
              </a:buClr>
              <a:defRPr>
                <a:solidFill>
                  <a:srgbClr val="FFFFFF"/>
                </a:solidFill>
              </a:defRPr>
            </a:lvl1pPr>
            <a:lvl2pPr algn="ctr">
              <a:spcBef>
                <a:spcPts val="0"/>
              </a:spcBef>
              <a:buClr>
                <a:srgbClr val="FFFFFF"/>
              </a:buClr>
              <a:defRPr>
                <a:solidFill>
                  <a:srgbClr val="FFFFFF"/>
                </a:solidFill>
              </a:defRPr>
            </a:lvl2pPr>
            <a:lvl3pPr algn="ctr">
              <a:spcBef>
                <a:spcPts val="0"/>
              </a:spcBef>
              <a:buClr>
                <a:srgbClr val="FFFFFF"/>
              </a:buClr>
              <a:defRPr>
                <a:solidFill>
                  <a:srgbClr val="FFFFFF"/>
                </a:solidFill>
              </a:defRPr>
            </a:lvl3pPr>
            <a:lvl4pPr algn="ctr">
              <a:spcBef>
                <a:spcPts val="0"/>
              </a:spcBef>
              <a:buClr>
                <a:srgbClr val="FFFFFF"/>
              </a:buClr>
              <a:defRPr>
                <a:solidFill>
                  <a:srgbClr val="FFFFFF"/>
                </a:solidFill>
              </a:defRPr>
            </a:lvl4pPr>
            <a:lvl5pPr algn="ctr">
              <a:spcBef>
                <a:spcPts val="0"/>
              </a:spcBef>
              <a:buClr>
                <a:srgbClr val="FFFFFF"/>
              </a:buCl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xfrm>
            <a:off x="8672318" y="4680365"/>
            <a:ext cx="336813" cy="335251"/>
          </a:xfrm>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26" name="Slide Number"/>
          <p:cNvSpPr txBox="1">
            <a:spLocks noGrp="1"/>
          </p:cNvSpPr>
          <p:nvPr>
            <p:ph type="sldNum" sz="quarter" idx="2"/>
          </p:nvPr>
        </p:nvSpPr>
        <p:spPr>
          <a:xfrm>
            <a:off x="8672318" y="4680365"/>
            <a:ext cx="336813" cy="335251"/>
          </a:xfrm>
          <a:prstGeom prst="rect">
            <a:avLst/>
          </a:prstGeom>
        </p:spPr>
        <p:txBody>
          <a:bodyPr/>
          <a:lstStyle>
            <a:lvl1pPr>
              <a:defRPr>
                <a:solidFill>
                  <a:srgbClr val="434343"/>
                </a:solidFil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SECTION_HEADER">
    <p:bg>
      <p:bgPr>
        <a:solidFill>
          <a:srgbClr val="2A3990"/>
        </a:solidFill>
        <a:effectLst/>
      </p:bgPr>
    </p:bg>
    <p:spTree>
      <p:nvGrpSpPr>
        <p:cNvPr id="1" name=""/>
        <p:cNvGrpSpPr/>
        <p:nvPr/>
      </p:nvGrpSpPr>
      <p:grpSpPr>
        <a:xfrm>
          <a:off x="0" y="0"/>
          <a:ext cx="0" cy="0"/>
          <a:chOff x="0" y="0"/>
          <a:chExt cx="0" cy="0"/>
        </a:xfrm>
      </p:grpSpPr>
      <p:sp>
        <p:nvSpPr>
          <p:cNvPr id="33" name="Title Text"/>
          <p:cNvSpPr txBox="1">
            <a:spLocks noGrp="1"/>
          </p:cNvSpPr>
          <p:nvPr>
            <p:ph type="title"/>
          </p:nvPr>
        </p:nvSpPr>
        <p:spPr>
          <a:xfrm>
            <a:off x="598100" y="2152346"/>
            <a:ext cx="8222100" cy="838801"/>
          </a:xfrm>
          <a:prstGeom prst="rect">
            <a:avLst/>
          </a:prstGeom>
        </p:spPr>
        <p:txBody>
          <a:bodyPr anchor="ctr"/>
          <a:lstStyle>
            <a:lvl1pPr algn="l">
              <a:defRPr sz="4200">
                <a:solidFill>
                  <a:srgbClr val="FFFFFF"/>
                </a:solidFill>
              </a:defRPr>
            </a:lvl1pPr>
          </a:lstStyle>
          <a:p>
            <a:r>
              <a:t>Title Text</a:t>
            </a:r>
          </a:p>
        </p:txBody>
      </p:sp>
      <p:sp>
        <p:nvSpPr>
          <p:cNvPr id="34" name="Slide Number"/>
          <p:cNvSpPr txBox="1">
            <a:spLocks noGrp="1"/>
          </p:cNvSpPr>
          <p:nvPr>
            <p:ph type="sldNum" sz="quarter" idx="2"/>
          </p:nvPr>
        </p:nvSpPr>
        <p:spPr>
          <a:xfrm>
            <a:off x="8712200" y="4610100"/>
            <a:ext cx="336813" cy="335251"/>
          </a:xfrm>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_AND_BODY">
    <p:spTree>
      <p:nvGrpSpPr>
        <p:cNvPr id="1" name=""/>
        <p:cNvGrpSpPr/>
        <p:nvPr/>
      </p:nvGrpSpPr>
      <p:grpSpPr>
        <a:xfrm>
          <a:off x="0" y="0"/>
          <a:ext cx="0" cy="0"/>
          <a:chOff x="0" y="0"/>
          <a:chExt cx="0" cy="0"/>
        </a:xfrm>
      </p:grpSpPr>
      <p:sp>
        <p:nvSpPr>
          <p:cNvPr id="41" name="Title Text"/>
          <p:cNvSpPr txBox="1">
            <a:spLocks noGrp="1"/>
          </p:cNvSpPr>
          <p:nvPr>
            <p:ph type="title"/>
          </p:nvPr>
        </p:nvSpPr>
        <p:spPr>
          <a:prstGeom prst="rect">
            <a:avLst/>
          </a:prstGeom>
        </p:spPr>
        <p:txBody>
          <a:bodyPr/>
          <a:lstStyle/>
          <a:p>
            <a:r>
              <a:t>Title Text</a:t>
            </a:r>
          </a:p>
        </p:txBody>
      </p:sp>
      <p:sp>
        <p:nvSpPr>
          <p:cNvPr id="4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_AND_TWO_COLUMNS">
    <p:spTree>
      <p:nvGrpSpPr>
        <p:cNvPr id="1" name=""/>
        <p:cNvGrpSpPr/>
        <p:nvPr/>
      </p:nvGrpSpPr>
      <p:grpSpPr>
        <a:xfrm>
          <a:off x="0" y="0"/>
          <a:ext cx="0" cy="0"/>
          <a:chOff x="0" y="0"/>
          <a:chExt cx="0" cy="0"/>
        </a:xfrm>
      </p:grpSpPr>
      <p:sp>
        <p:nvSpPr>
          <p:cNvPr id="50" name="Title Text"/>
          <p:cNvSpPr txBox="1">
            <a:spLocks noGrp="1"/>
          </p:cNvSpPr>
          <p:nvPr>
            <p:ph type="title"/>
          </p:nvPr>
        </p:nvSpPr>
        <p:spPr>
          <a:prstGeom prst="rect">
            <a:avLst/>
          </a:prstGeom>
        </p:spPr>
        <p:txBody>
          <a:bodyPr/>
          <a:lstStyle>
            <a:lvl1pPr algn="l"/>
          </a:lstStyle>
          <a:p>
            <a:r>
              <a:t>Title Text</a:t>
            </a:r>
          </a:p>
        </p:txBody>
      </p:sp>
      <p:sp>
        <p:nvSpPr>
          <p:cNvPr id="51" name="Body Level One…"/>
          <p:cNvSpPr txBox="1">
            <a:spLocks noGrp="1"/>
          </p:cNvSpPr>
          <p:nvPr>
            <p:ph type="body" sz="half" idx="1"/>
          </p:nvPr>
        </p:nvSpPr>
        <p:spPr>
          <a:xfrm>
            <a:off x="311699" y="1229975"/>
            <a:ext cx="3999902" cy="3339001"/>
          </a:xfrm>
          <a:prstGeom prst="rect">
            <a:avLst/>
          </a:prstGeom>
        </p:spPr>
        <p:txBody>
          <a:bodyPr/>
          <a:lstStyle>
            <a:lvl1pPr indent="-317500">
              <a:spcBef>
                <a:spcPts val="0"/>
              </a:spcBef>
              <a:buSzPts val="1400"/>
              <a:defRPr sz="1400"/>
            </a:lvl1pPr>
            <a:lvl2pPr marL="965200" indent="-355600">
              <a:spcBef>
                <a:spcPts val="0"/>
              </a:spcBef>
              <a:buSzPts val="1400"/>
              <a:defRPr sz="1400"/>
            </a:lvl2pPr>
            <a:lvl3pPr marL="1422400" indent="-355600">
              <a:spcBef>
                <a:spcPts val="0"/>
              </a:spcBef>
              <a:buSzPts val="1400"/>
              <a:defRPr sz="1400"/>
            </a:lvl3pPr>
            <a:lvl4pPr marL="1879600" indent="-355600">
              <a:spcBef>
                <a:spcPts val="0"/>
              </a:spcBef>
              <a:buSzPts val="1400"/>
              <a:defRPr sz="1400"/>
            </a:lvl4pPr>
            <a:lvl5pPr marL="2336800" indent="-355600">
              <a:spcBef>
                <a:spcPts val="0"/>
              </a:spcBef>
              <a:buSzPts val="1400"/>
              <a:defRPr sz="1400"/>
            </a:lvl5pPr>
          </a:lstStyle>
          <a:p>
            <a:r>
              <a:t>Body Level One</a:t>
            </a:r>
          </a:p>
          <a:p>
            <a:pPr lvl="1"/>
            <a:r>
              <a:t>Body Level Two</a:t>
            </a:r>
          </a:p>
          <a:p>
            <a:pPr lvl="2"/>
            <a:r>
              <a:t>Body Level Three</a:t>
            </a:r>
          </a:p>
          <a:p>
            <a:pPr lvl="3"/>
            <a:r>
              <a:t>Body Level Four</a:t>
            </a:r>
          </a:p>
          <a:p>
            <a:pPr lvl="4"/>
            <a:r>
              <a:t>Body Level Five</a:t>
            </a:r>
          </a:p>
        </p:txBody>
      </p:sp>
      <p:sp>
        <p:nvSpPr>
          <p:cNvPr id="52" name="Shape 41"/>
          <p:cNvSpPr txBox="1">
            <a:spLocks noGrp="1"/>
          </p:cNvSpPr>
          <p:nvPr>
            <p:ph type="body" sz="half" idx="13"/>
          </p:nvPr>
        </p:nvSpPr>
        <p:spPr>
          <a:xfrm>
            <a:off x="4832399" y="1229975"/>
            <a:ext cx="3999902" cy="3339001"/>
          </a:xfrm>
          <a:prstGeom prst="rect">
            <a:avLst/>
          </a:prstGeom>
        </p:spPr>
        <p:txBody>
          <a:bodyPr/>
          <a:lstStyle/>
          <a:p>
            <a:pPr indent="-317500">
              <a:spcBef>
                <a:spcPts val="0"/>
              </a:spcBef>
              <a:buSzPts val="1400"/>
              <a:defRPr sz="1400"/>
            </a:pPr>
            <a:endParaRPr/>
          </a:p>
        </p:txBody>
      </p:sp>
      <p:sp>
        <p:nvSpPr>
          <p:cNvPr id="53" name="Slide Number"/>
          <p:cNvSpPr txBox="1">
            <a:spLocks noGrp="1"/>
          </p:cNvSpPr>
          <p:nvPr>
            <p:ph type="sldNum" sz="quarter" idx="2"/>
          </p:nvPr>
        </p:nvSpPr>
        <p:spPr>
          <a:xfrm>
            <a:off x="8712200" y="4610100"/>
            <a:ext cx="336813" cy="335251"/>
          </a:xfrm>
          <a:prstGeom prst="rect">
            <a:avLst/>
          </a:prstGeom>
        </p:spPr>
        <p:txBody>
          <a:bodyPr/>
          <a:lstStyle>
            <a:lvl1pPr>
              <a:defRPr>
                <a:solidFill>
                  <a:srgbClr val="434343"/>
                </a:solidFill>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_ONLY">
    <p:spTree>
      <p:nvGrpSpPr>
        <p:cNvPr id="1" name=""/>
        <p:cNvGrpSpPr/>
        <p:nvPr/>
      </p:nvGrpSpPr>
      <p:grpSpPr>
        <a:xfrm>
          <a:off x="0" y="0"/>
          <a:ext cx="0" cy="0"/>
          <a:chOff x="0" y="0"/>
          <a:chExt cx="0" cy="0"/>
        </a:xfrm>
      </p:grpSpPr>
      <p:sp>
        <p:nvSpPr>
          <p:cNvPr id="60" name="Title Text"/>
          <p:cNvSpPr txBox="1">
            <a:spLocks noGrp="1"/>
          </p:cNvSpPr>
          <p:nvPr>
            <p:ph type="title"/>
          </p:nvPr>
        </p:nvSpPr>
        <p:spPr>
          <a:prstGeom prst="rect">
            <a:avLst/>
          </a:prstGeom>
        </p:spPr>
        <p:txBody>
          <a:bodyPr/>
          <a:lstStyle>
            <a:lvl1pPr algn="l"/>
          </a:lstStyle>
          <a:p>
            <a:r>
              <a:t>Title Text</a:t>
            </a:r>
          </a:p>
        </p:txBody>
      </p:sp>
      <p:sp>
        <p:nvSpPr>
          <p:cNvPr id="61" name="Slide Number"/>
          <p:cNvSpPr txBox="1">
            <a:spLocks noGrp="1"/>
          </p:cNvSpPr>
          <p:nvPr>
            <p:ph type="sldNum" sz="quarter" idx="2"/>
          </p:nvPr>
        </p:nvSpPr>
        <p:spPr>
          <a:xfrm>
            <a:off x="8672318" y="4680365"/>
            <a:ext cx="336813" cy="335251"/>
          </a:xfrm>
          <a:prstGeom prst="rect">
            <a:avLst/>
          </a:prstGeom>
        </p:spPr>
        <p:txBody>
          <a:bodyPr/>
          <a:lstStyle>
            <a:lvl1pPr>
              <a:defRPr>
                <a:solidFill>
                  <a:srgbClr val="434343"/>
                </a:solidFill>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ONE_COLUMN_TEXT">
    <p:spTree>
      <p:nvGrpSpPr>
        <p:cNvPr id="1" name=""/>
        <p:cNvGrpSpPr/>
        <p:nvPr/>
      </p:nvGrpSpPr>
      <p:grpSpPr>
        <a:xfrm>
          <a:off x="0" y="0"/>
          <a:ext cx="0" cy="0"/>
          <a:chOff x="0" y="0"/>
          <a:chExt cx="0" cy="0"/>
        </a:xfrm>
      </p:grpSpPr>
      <p:sp>
        <p:nvSpPr>
          <p:cNvPr id="68" name="Title Text"/>
          <p:cNvSpPr txBox="1">
            <a:spLocks noGrp="1"/>
          </p:cNvSpPr>
          <p:nvPr>
            <p:ph type="title"/>
          </p:nvPr>
        </p:nvSpPr>
        <p:spPr>
          <a:xfrm>
            <a:off x="311699" y="555600"/>
            <a:ext cx="2808001" cy="755700"/>
          </a:xfrm>
          <a:prstGeom prst="rect">
            <a:avLst/>
          </a:prstGeom>
        </p:spPr>
        <p:txBody>
          <a:bodyPr anchor="b"/>
          <a:lstStyle>
            <a:lvl1pPr algn="l">
              <a:defRPr sz="2400"/>
            </a:lvl1pPr>
          </a:lstStyle>
          <a:p>
            <a:r>
              <a:t>Title Text</a:t>
            </a:r>
          </a:p>
        </p:txBody>
      </p:sp>
      <p:sp>
        <p:nvSpPr>
          <p:cNvPr id="69" name="Body Level One…"/>
          <p:cNvSpPr txBox="1">
            <a:spLocks noGrp="1"/>
          </p:cNvSpPr>
          <p:nvPr>
            <p:ph type="body" sz="quarter" idx="1"/>
          </p:nvPr>
        </p:nvSpPr>
        <p:spPr>
          <a:xfrm>
            <a:off x="311699" y="1465804"/>
            <a:ext cx="2808001" cy="3103200"/>
          </a:xfrm>
          <a:prstGeom prst="rect">
            <a:avLst/>
          </a:prstGeom>
        </p:spPr>
        <p:txBody>
          <a:bodyPr/>
          <a:lstStyle>
            <a:lvl1pPr indent="-304800">
              <a:spcBef>
                <a:spcPts val="0"/>
              </a:spcBef>
              <a:buSzPts val="1200"/>
              <a:defRPr sz="1200"/>
            </a:lvl1pPr>
            <a:lvl2pPr marL="914400" indent="-304800">
              <a:spcBef>
                <a:spcPts val="0"/>
              </a:spcBef>
              <a:buSzPts val="1200"/>
              <a:defRPr sz="1200"/>
            </a:lvl2pPr>
            <a:lvl3pPr marL="1371600" indent="-304800">
              <a:spcBef>
                <a:spcPts val="0"/>
              </a:spcBef>
              <a:buSzPts val="1200"/>
              <a:defRPr sz="1200"/>
            </a:lvl3pPr>
            <a:lvl4pPr marL="1828800" indent="-304800">
              <a:spcBef>
                <a:spcPts val="0"/>
              </a:spcBef>
              <a:buSzPts val="1200"/>
              <a:defRPr sz="1200"/>
            </a:lvl4pPr>
            <a:lvl5pPr marL="2286000" indent="-304800">
              <a:spcBef>
                <a:spcPts val="0"/>
              </a:spcBef>
              <a:buSzPts val="1200"/>
              <a:defRPr sz="1200"/>
            </a:lvl5pPr>
          </a:lstStyle>
          <a:p>
            <a:r>
              <a:t>Body Level One</a:t>
            </a:r>
          </a:p>
          <a:p>
            <a:pPr lvl="1"/>
            <a:r>
              <a:t>Body Level Two</a:t>
            </a:r>
          </a:p>
          <a:p>
            <a:pPr lvl="2"/>
            <a:r>
              <a:t>Body Level Three</a:t>
            </a:r>
          </a:p>
          <a:p>
            <a:pPr lvl="3"/>
            <a:r>
              <a:t>Body Level Four</a:t>
            </a:r>
          </a:p>
          <a:p>
            <a:pPr lvl="4"/>
            <a:r>
              <a:t>Body Level Five</a:t>
            </a:r>
          </a:p>
        </p:txBody>
      </p:sp>
      <p:sp>
        <p:nvSpPr>
          <p:cNvPr id="70" name="Slide Number"/>
          <p:cNvSpPr txBox="1">
            <a:spLocks noGrp="1"/>
          </p:cNvSpPr>
          <p:nvPr>
            <p:ph type="sldNum" sz="quarter" idx="2"/>
          </p:nvPr>
        </p:nvSpPr>
        <p:spPr>
          <a:xfrm>
            <a:off x="8672318" y="4680365"/>
            <a:ext cx="336813" cy="335251"/>
          </a:xfrm>
          <a:prstGeom prst="rect">
            <a:avLst/>
          </a:prstGeom>
        </p:spPr>
        <p:txBody>
          <a:bodyPr/>
          <a:lstStyle>
            <a:lvl1pPr>
              <a:defRPr>
                <a:solidFill>
                  <a:srgbClr val="434343"/>
                </a:solidFill>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MAIN_POINT">
    <p:bg>
      <p:bgPr>
        <a:solidFill>
          <a:schemeClr val="accent4"/>
        </a:solidFill>
        <a:effectLst/>
      </p:bgPr>
    </p:bg>
    <p:spTree>
      <p:nvGrpSpPr>
        <p:cNvPr id="1" name=""/>
        <p:cNvGrpSpPr/>
        <p:nvPr/>
      </p:nvGrpSpPr>
      <p:grpSpPr>
        <a:xfrm>
          <a:off x="0" y="0"/>
          <a:ext cx="0" cy="0"/>
          <a:chOff x="0" y="0"/>
          <a:chExt cx="0" cy="0"/>
        </a:xfrm>
      </p:grpSpPr>
      <p:grpSp>
        <p:nvGrpSpPr>
          <p:cNvPr id="82" name="Shape 51"/>
          <p:cNvGrpSpPr/>
          <p:nvPr/>
        </p:nvGrpSpPr>
        <p:grpSpPr>
          <a:xfrm>
            <a:off x="6098378" y="4"/>
            <a:ext cx="3045626" cy="2030572"/>
            <a:chOff x="0" y="0"/>
            <a:chExt cx="3045625" cy="2030570"/>
          </a:xfrm>
        </p:grpSpPr>
        <p:sp>
          <p:nvSpPr>
            <p:cNvPr id="77" name="Shape 52"/>
            <p:cNvSpPr/>
            <p:nvPr/>
          </p:nvSpPr>
          <p:spPr>
            <a:xfrm>
              <a:off x="2030424" y="10"/>
              <a:ext cx="1015201" cy="1015202"/>
            </a:xfrm>
            <a:prstGeom prst="rect">
              <a:avLst/>
            </a:prstGeom>
            <a:solidFill>
              <a:schemeClr val="accent3"/>
            </a:solidFill>
            <a:ln w="12700" cap="flat">
              <a:noFill/>
              <a:miter lim="400000"/>
            </a:ln>
            <a:effectLst/>
          </p:spPr>
          <p:txBody>
            <a:bodyPr wrap="square" lIns="45719" tIns="45719" rIns="45719" bIns="45719" numCol="1" anchor="ctr">
              <a:noAutofit/>
            </a:bodyPr>
            <a:lstStyle/>
            <a:p>
              <a:pPr>
                <a:defRPr>
                  <a:solidFill>
                    <a:srgbClr val="000000"/>
                  </a:solidFill>
                </a:defRPr>
              </a:pPr>
              <a:endParaRPr/>
            </a:p>
          </p:txBody>
        </p:sp>
        <p:sp>
          <p:nvSpPr>
            <p:cNvPr id="78" name="Shape 53"/>
            <p:cNvSpPr/>
            <p:nvPr/>
          </p:nvSpPr>
          <p:spPr>
            <a:xfrm flipH="1">
              <a:off x="1015084" y="-1"/>
              <a:ext cx="1015201" cy="10152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chemeClr val="accent5"/>
            </a:solidFill>
            <a:ln w="12700" cap="flat">
              <a:noFill/>
              <a:miter lim="400000"/>
            </a:ln>
            <a:effectLst/>
          </p:spPr>
          <p:txBody>
            <a:bodyPr wrap="square" lIns="45719" tIns="45719" rIns="45719" bIns="45719" numCol="1" anchor="ctr">
              <a:noAutofit/>
            </a:bodyPr>
            <a:lstStyle/>
            <a:p>
              <a:pPr>
                <a:defRPr>
                  <a:solidFill>
                    <a:srgbClr val="000000"/>
                  </a:solidFill>
                </a:defRPr>
              </a:pPr>
              <a:endParaRPr/>
            </a:p>
          </p:txBody>
        </p:sp>
        <p:sp>
          <p:nvSpPr>
            <p:cNvPr id="79" name="Shape 54"/>
            <p:cNvSpPr/>
            <p:nvPr/>
          </p:nvSpPr>
          <p:spPr>
            <a:xfrm rot="10800000" flipH="1">
              <a:off x="1015209" y="102"/>
              <a:ext cx="1015201" cy="10152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chemeClr val="accent3"/>
            </a:solidFill>
            <a:ln w="12700" cap="flat">
              <a:noFill/>
              <a:miter lim="400000"/>
            </a:ln>
            <a:effectLst/>
          </p:spPr>
          <p:txBody>
            <a:bodyPr wrap="square" lIns="45719" tIns="45719" rIns="45719" bIns="45719" numCol="1" anchor="ctr">
              <a:noAutofit/>
            </a:bodyPr>
            <a:lstStyle/>
            <a:p>
              <a:pPr>
                <a:defRPr>
                  <a:solidFill>
                    <a:srgbClr val="000000"/>
                  </a:solidFill>
                </a:defRPr>
              </a:pPr>
              <a:endParaRPr/>
            </a:p>
          </p:txBody>
        </p:sp>
        <p:sp>
          <p:nvSpPr>
            <p:cNvPr id="80" name="Shape 55"/>
            <p:cNvSpPr/>
            <p:nvPr/>
          </p:nvSpPr>
          <p:spPr>
            <a:xfrm rot="10800000">
              <a:off x="-1" y="92"/>
              <a:ext cx="1015202" cy="10152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chemeClr val="accent5"/>
            </a:solidFill>
            <a:ln w="12700" cap="flat">
              <a:noFill/>
              <a:miter lim="400000"/>
            </a:ln>
            <a:effectLst/>
          </p:spPr>
          <p:txBody>
            <a:bodyPr wrap="square" lIns="45719" tIns="45719" rIns="45719" bIns="45719" numCol="1" anchor="ctr">
              <a:noAutofit/>
            </a:bodyPr>
            <a:lstStyle/>
            <a:p>
              <a:pPr>
                <a:defRPr>
                  <a:solidFill>
                    <a:srgbClr val="000000"/>
                  </a:solidFill>
                </a:defRPr>
              </a:pPr>
              <a:endParaRPr/>
            </a:p>
          </p:txBody>
        </p:sp>
        <p:sp>
          <p:nvSpPr>
            <p:cNvPr id="81" name="Shape 56"/>
            <p:cNvSpPr/>
            <p:nvPr/>
          </p:nvSpPr>
          <p:spPr>
            <a:xfrm rot="10800000">
              <a:off x="2030410" y="1015369"/>
              <a:ext cx="1015201" cy="10152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chemeClr val="accent5"/>
            </a:solidFill>
            <a:ln w="12700" cap="flat">
              <a:noFill/>
              <a:miter lim="400000"/>
            </a:ln>
            <a:effectLst/>
          </p:spPr>
          <p:txBody>
            <a:bodyPr wrap="square" lIns="45719" tIns="45719" rIns="45719" bIns="45719" numCol="1" anchor="ctr">
              <a:noAutofit/>
            </a:bodyPr>
            <a:lstStyle/>
            <a:p>
              <a:pPr>
                <a:defRPr>
                  <a:solidFill>
                    <a:srgbClr val="000000"/>
                  </a:solidFill>
                </a:defRPr>
              </a:pPr>
              <a:endParaRPr/>
            </a:p>
          </p:txBody>
        </p:sp>
      </p:grpSp>
      <p:sp>
        <p:nvSpPr>
          <p:cNvPr id="83" name="Title Text"/>
          <p:cNvSpPr txBox="1">
            <a:spLocks noGrp="1"/>
          </p:cNvSpPr>
          <p:nvPr>
            <p:ph type="title"/>
          </p:nvPr>
        </p:nvSpPr>
        <p:spPr>
          <a:xfrm>
            <a:off x="490250" y="526349"/>
            <a:ext cx="5618701" cy="4090801"/>
          </a:xfrm>
          <a:prstGeom prst="rect">
            <a:avLst/>
          </a:prstGeom>
        </p:spPr>
        <p:txBody>
          <a:bodyPr anchor="ctr"/>
          <a:lstStyle>
            <a:lvl1pPr algn="l">
              <a:defRPr sz="4800">
                <a:solidFill>
                  <a:srgbClr val="FFFFFF"/>
                </a:solidFill>
              </a:defRPr>
            </a:lvl1pPr>
          </a:lstStyle>
          <a:p>
            <a:r>
              <a:t>Title Text</a:t>
            </a:r>
          </a:p>
        </p:txBody>
      </p:sp>
      <p:sp>
        <p:nvSpPr>
          <p:cNvPr id="84" name="Slide Number"/>
          <p:cNvSpPr txBox="1">
            <a:spLocks noGrp="1"/>
          </p:cNvSpPr>
          <p:nvPr>
            <p:ph type="sldNum" sz="quarter" idx="2"/>
          </p:nvPr>
        </p:nvSpPr>
        <p:spPr>
          <a:xfrm>
            <a:off x="8672318" y="4680365"/>
            <a:ext cx="336813" cy="335251"/>
          </a:xfrm>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SECTION_TITLE_AND_DESCRIPTION">
    <p:spTree>
      <p:nvGrpSpPr>
        <p:cNvPr id="1" name=""/>
        <p:cNvGrpSpPr/>
        <p:nvPr/>
      </p:nvGrpSpPr>
      <p:grpSpPr>
        <a:xfrm>
          <a:off x="0" y="0"/>
          <a:ext cx="0" cy="0"/>
          <a:chOff x="0" y="0"/>
          <a:chExt cx="0" cy="0"/>
        </a:xfrm>
      </p:grpSpPr>
      <p:sp>
        <p:nvSpPr>
          <p:cNvPr id="91" name="Shape 60"/>
          <p:cNvSpPr/>
          <p:nvPr/>
        </p:nvSpPr>
        <p:spPr>
          <a:xfrm>
            <a:off x="4572000" y="-175"/>
            <a:ext cx="4572000" cy="5143501"/>
          </a:xfrm>
          <a:prstGeom prst="rect">
            <a:avLst/>
          </a:prstGeom>
          <a:solidFill>
            <a:srgbClr val="2A3990"/>
          </a:solidFill>
          <a:ln w="12700">
            <a:miter lim="400000"/>
          </a:ln>
        </p:spPr>
        <p:txBody>
          <a:bodyPr lIns="45719" rIns="45719" anchor="ctr"/>
          <a:lstStyle/>
          <a:p>
            <a:pPr>
              <a:defRPr>
                <a:solidFill>
                  <a:srgbClr val="000000"/>
                </a:solidFill>
              </a:defRPr>
            </a:pPr>
            <a:endParaRPr/>
          </a:p>
        </p:txBody>
      </p:sp>
      <p:sp>
        <p:nvSpPr>
          <p:cNvPr id="92" name="Shape 61"/>
          <p:cNvSpPr/>
          <p:nvPr/>
        </p:nvSpPr>
        <p:spPr>
          <a:xfrm>
            <a:off x="5029675" y="4495500"/>
            <a:ext cx="468301" cy="1"/>
          </a:xfrm>
          <a:prstGeom prst="line">
            <a:avLst/>
          </a:prstGeom>
          <a:ln w="19050">
            <a:solidFill>
              <a:srgbClr val="FFFFFF"/>
            </a:solidFill>
          </a:ln>
        </p:spPr>
        <p:txBody>
          <a:bodyPr lIns="45719" rIns="45719"/>
          <a:lstStyle/>
          <a:p>
            <a:endParaRPr/>
          </a:p>
        </p:txBody>
      </p:sp>
      <p:sp>
        <p:nvSpPr>
          <p:cNvPr id="93" name="Title Text"/>
          <p:cNvSpPr txBox="1">
            <a:spLocks noGrp="1"/>
          </p:cNvSpPr>
          <p:nvPr>
            <p:ph type="title"/>
          </p:nvPr>
        </p:nvSpPr>
        <p:spPr>
          <a:xfrm>
            <a:off x="265500" y="1151099"/>
            <a:ext cx="4045200" cy="1564502"/>
          </a:xfrm>
          <a:prstGeom prst="rect">
            <a:avLst/>
          </a:prstGeom>
        </p:spPr>
        <p:txBody>
          <a:bodyPr anchor="b"/>
          <a:lstStyle>
            <a:lvl1pPr>
              <a:defRPr sz="4200"/>
            </a:lvl1pPr>
          </a:lstStyle>
          <a:p>
            <a:r>
              <a:t>Title Text</a:t>
            </a:r>
          </a:p>
        </p:txBody>
      </p:sp>
      <p:sp>
        <p:nvSpPr>
          <p:cNvPr id="94" name="Body Level One…"/>
          <p:cNvSpPr txBox="1">
            <a:spLocks noGrp="1"/>
          </p:cNvSpPr>
          <p:nvPr>
            <p:ph type="body" sz="quarter" idx="1"/>
          </p:nvPr>
        </p:nvSpPr>
        <p:spPr>
          <a:xfrm>
            <a:off x="265500" y="2769000"/>
            <a:ext cx="4045200" cy="1269301"/>
          </a:xfrm>
          <a:prstGeom prst="rect">
            <a:avLst/>
          </a:prstGeom>
        </p:spPr>
        <p:txBody>
          <a:bodyPr/>
          <a:lstStyle>
            <a:lvl1pPr marL="342900" indent="-228600" algn="ctr">
              <a:lnSpc>
                <a:spcPct val="100000"/>
              </a:lnSpc>
              <a:spcBef>
                <a:spcPts val="0"/>
              </a:spcBef>
              <a:buClrTx/>
              <a:buSzTx/>
              <a:buFontTx/>
              <a:buNone/>
              <a:defRPr sz="2100"/>
            </a:lvl1pPr>
            <a:lvl2pPr marL="342900" indent="254000" algn="ctr">
              <a:lnSpc>
                <a:spcPct val="100000"/>
              </a:lnSpc>
              <a:spcBef>
                <a:spcPts val="0"/>
              </a:spcBef>
              <a:buClrTx/>
              <a:buSzTx/>
              <a:buFontTx/>
              <a:buNone/>
              <a:defRPr sz="2100"/>
            </a:lvl2pPr>
            <a:lvl3pPr marL="342900" indent="711200" algn="ctr">
              <a:lnSpc>
                <a:spcPct val="100000"/>
              </a:lnSpc>
              <a:spcBef>
                <a:spcPts val="0"/>
              </a:spcBef>
              <a:buClrTx/>
              <a:buSzTx/>
              <a:buFontTx/>
              <a:buNone/>
              <a:defRPr sz="2100"/>
            </a:lvl3pPr>
            <a:lvl4pPr marL="342900" indent="1168400" algn="ctr">
              <a:lnSpc>
                <a:spcPct val="100000"/>
              </a:lnSpc>
              <a:spcBef>
                <a:spcPts val="0"/>
              </a:spcBef>
              <a:buClrTx/>
              <a:buSzTx/>
              <a:buFontTx/>
              <a:buNone/>
              <a:defRPr sz="2100"/>
            </a:lvl4pPr>
            <a:lvl5pPr marL="342900" indent="1625600" algn="ctr">
              <a:lnSpc>
                <a:spcPct val="100000"/>
              </a:lnSpc>
              <a:spcBef>
                <a:spcPts val="0"/>
              </a:spcBef>
              <a:buClrTx/>
              <a:buSzTx/>
              <a:buFontTx/>
              <a:buNone/>
              <a:defRPr sz="2100"/>
            </a:lvl5pPr>
          </a:lstStyle>
          <a:p>
            <a:r>
              <a:t>Body Level One</a:t>
            </a:r>
          </a:p>
          <a:p>
            <a:pPr lvl="1"/>
            <a:r>
              <a:t>Body Level Two</a:t>
            </a:r>
          </a:p>
          <a:p>
            <a:pPr lvl="2"/>
            <a:r>
              <a:t>Body Level Three</a:t>
            </a:r>
          </a:p>
          <a:p>
            <a:pPr lvl="3"/>
            <a:r>
              <a:t>Body Level Four</a:t>
            </a:r>
          </a:p>
          <a:p>
            <a:pPr lvl="4"/>
            <a:r>
              <a:t>Body Level Five</a:t>
            </a:r>
          </a:p>
        </p:txBody>
      </p:sp>
      <p:sp>
        <p:nvSpPr>
          <p:cNvPr id="95" name="Shape 64"/>
          <p:cNvSpPr txBox="1">
            <a:spLocks noGrp="1"/>
          </p:cNvSpPr>
          <p:nvPr>
            <p:ph type="body" sz="half" idx="13"/>
          </p:nvPr>
        </p:nvSpPr>
        <p:spPr>
          <a:xfrm>
            <a:off x="4939500" y="724199"/>
            <a:ext cx="3837000" cy="3695102"/>
          </a:xfrm>
          <a:prstGeom prst="rect">
            <a:avLst/>
          </a:prstGeom>
        </p:spPr>
        <p:txBody>
          <a:bodyPr anchor="ctr"/>
          <a:lstStyle/>
          <a:p>
            <a:pPr>
              <a:spcBef>
                <a:spcPts val="0"/>
              </a:spcBef>
              <a:buClr>
                <a:srgbClr val="FFFFFF"/>
              </a:buClr>
              <a:defRPr>
                <a:solidFill>
                  <a:srgbClr val="FFFFFF"/>
                </a:solidFill>
              </a:defRPr>
            </a:pPr>
            <a:endParaRPr/>
          </a:p>
        </p:txBody>
      </p:sp>
      <p:sp>
        <p:nvSpPr>
          <p:cNvPr id="96" name="Slide Number"/>
          <p:cNvSpPr txBox="1">
            <a:spLocks noGrp="1"/>
          </p:cNvSpPr>
          <p:nvPr>
            <p:ph type="sldNum" sz="quarter" idx="2"/>
          </p:nvPr>
        </p:nvSpPr>
        <p:spPr>
          <a:xfrm>
            <a:off x="8672318" y="4680365"/>
            <a:ext cx="336813" cy="335251"/>
          </a:xfrm>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CAPTION_ONLY">
    <p:spTree>
      <p:nvGrpSpPr>
        <p:cNvPr id="1" name=""/>
        <p:cNvGrpSpPr/>
        <p:nvPr/>
      </p:nvGrpSpPr>
      <p:grpSpPr>
        <a:xfrm>
          <a:off x="0" y="0"/>
          <a:ext cx="0" cy="0"/>
          <a:chOff x="0" y="0"/>
          <a:chExt cx="0" cy="0"/>
        </a:xfrm>
      </p:grpSpPr>
      <p:sp>
        <p:nvSpPr>
          <p:cNvPr id="103" name="Body Level One…"/>
          <p:cNvSpPr txBox="1">
            <a:spLocks noGrp="1"/>
          </p:cNvSpPr>
          <p:nvPr>
            <p:ph type="body" sz="quarter" idx="1"/>
          </p:nvPr>
        </p:nvSpPr>
        <p:spPr>
          <a:xfrm>
            <a:off x="319499" y="4230575"/>
            <a:ext cx="5998802" cy="598801"/>
          </a:xfrm>
          <a:prstGeom prst="rect">
            <a:avLst/>
          </a:prstGeom>
        </p:spPr>
        <p:txBody>
          <a:bodyPr anchor="ctr"/>
          <a:lstStyle>
            <a:lvl1pPr marL="228600" indent="0">
              <a:lnSpc>
                <a:spcPct val="100000"/>
              </a:lnSpc>
              <a:spcBef>
                <a:spcPts val="0"/>
              </a:spcBef>
              <a:buClrTx/>
              <a:buSzTx/>
              <a:buFontTx/>
              <a:buNone/>
            </a:lvl1pPr>
            <a:lvl2pPr>
              <a:lnSpc>
                <a:spcPct val="100000"/>
              </a:lnSpc>
              <a:spcBef>
                <a:spcPts val="0"/>
              </a:spcBef>
              <a:buClrTx/>
              <a:buFontTx/>
            </a:lvl2pPr>
            <a:lvl3pPr>
              <a:lnSpc>
                <a:spcPct val="100000"/>
              </a:lnSpc>
              <a:spcBef>
                <a:spcPts val="0"/>
              </a:spcBef>
              <a:buClrTx/>
              <a:buFontTx/>
            </a:lvl3pPr>
            <a:lvl4pPr>
              <a:lnSpc>
                <a:spcPct val="100000"/>
              </a:lnSpc>
              <a:spcBef>
                <a:spcPts val="0"/>
              </a:spcBef>
              <a:buClrTx/>
              <a:buFontTx/>
            </a:lvl4pPr>
            <a:lvl5pPr>
              <a:lnSpc>
                <a:spcPct val="100000"/>
              </a:lnSpc>
              <a:spcBef>
                <a:spcPts val="0"/>
              </a:spcBef>
              <a:buClrTx/>
              <a:buFontTx/>
            </a:lvl5pPr>
          </a:lstStyle>
          <a:p>
            <a:r>
              <a:t>Body Level One</a:t>
            </a:r>
          </a:p>
          <a:p>
            <a:pPr lvl="1"/>
            <a:r>
              <a:t>Body Level Two</a:t>
            </a:r>
          </a:p>
          <a:p>
            <a:pPr lvl="2"/>
            <a:r>
              <a:t>Body Level Three</a:t>
            </a:r>
          </a:p>
          <a:p>
            <a:pPr lvl="3"/>
            <a:r>
              <a:t>Body Level Four</a:t>
            </a:r>
          </a:p>
          <a:p>
            <a:pPr lvl="4"/>
            <a:r>
              <a:t>Body Level Five</a:t>
            </a:r>
          </a:p>
        </p:txBody>
      </p:sp>
      <p:sp>
        <p:nvSpPr>
          <p:cNvPr id="104" name="Slide Number"/>
          <p:cNvSpPr txBox="1">
            <a:spLocks noGrp="1"/>
          </p:cNvSpPr>
          <p:nvPr>
            <p:ph type="sldNum" sz="quarter" idx="2"/>
          </p:nvPr>
        </p:nvSpPr>
        <p:spPr>
          <a:xfrm>
            <a:off x="8672318" y="4680365"/>
            <a:ext cx="336813" cy="335251"/>
          </a:xfrm>
          <a:prstGeom prst="rect">
            <a:avLst/>
          </a:prstGeom>
        </p:spPr>
        <p:txBody>
          <a:bodyPr/>
          <a:lstStyle>
            <a:lvl1pPr>
              <a:defRPr>
                <a:solidFill>
                  <a:srgbClr val="434343"/>
                </a:solidFill>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7" name="Shape 29"/>
          <p:cNvGrpSpPr/>
          <p:nvPr/>
        </p:nvGrpSpPr>
        <p:grpSpPr>
          <a:xfrm>
            <a:off x="0" y="3903669"/>
            <a:ext cx="9144000" cy="1239926"/>
            <a:chOff x="0" y="0"/>
            <a:chExt cx="9144000" cy="1239924"/>
          </a:xfrm>
        </p:grpSpPr>
        <p:sp>
          <p:nvSpPr>
            <p:cNvPr id="2" name="Shape 30"/>
            <p:cNvSpPr/>
            <p:nvPr/>
          </p:nvSpPr>
          <p:spPr>
            <a:xfrm>
              <a:off x="8154895" y="0"/>
              <a:ext cx="989101" cy="9879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chemeClr val="accent5"/>
            </a:solidFill>
            <a:ln w="12700" cap="flat">
              <a:noFill/>
              <a:miter lim="400000"/>
            </a:ln>
            <a:effectLst/>
          </p:spPr>
          <p:txBody>
            <a:bodyPr wrap="square" lIns="45719" tIns="45719" rIns="45719" bIns="45719" numCol="1" anchor="ctr">
              <a:noAutofit/>
            </a:bodyPr>
            <a:lstStyle/>
            <a:p>
              <a:pPr>
                <a:defRPr>
                  <a:solidFill>
                    <a:srgbClr val="000000"/>
                  </a:solidFill>
                </a:defRPr>
              </a:pPr>
              <a:endParaRPr/>
            </a:p>
          </p:txBody>
        </p:sp>
        <p:sp>
          <p:nvSpPr>
            <p:cNvPr id="3" name="Shape 31"/>
            <p:cNvSpPr/>
            <p:nvPr/>
          </p:nvSpPr>
          <p:spPr>
            <a:xfrm flipH="1">
              <a:off x="6181163" y="0"/>
              <a:ext cx="989101" cy="9879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chemeClr val="accent5"/>
            </a:solidFill>
            <a:ln w="12700" cap="flat">
              <a:noFill/>
              <a:miter lim="400000"/>
            </a:ln>
            <a:effectLst/>
          </p:spPr>
          <p:txBody>
            <a:bodyPr wrap="square" lIns="45719" tIns="45719" rIns="45719" bIns="45719" numCol="1" anchor="ctr">
              <a:noAutofit/>
            </a:bodyPr>
            <a:lstStyle/>
            <a:p>
              <a:pPr>
                <a:defRPr>
                  <a:solidFill>
                    <a:srgbClr val="000000"/>
                  </a:solidFill>
                </a:defRPr>
              </a:pPr>
              <a:endParaRPr/>
            </a:p>
          </p:txBody>
        </p:sp>
        <p:sp>
          <p:nvSpPr>
            <p:cNvPr id="4" name="Shape 32"/>
            <p:cNvSpPr/>
            <p:nvPr/>
          </p:nvSpPr>
          <p:spPr>
            <a:xfrm>
              <a:off x="7170273" y="0"/>
              <a:ext cx="989101" cy="987900"/>
            </a:xfrm>
            <a:prstGeom prst="rect">
              <a:avLst/>
            </a:prstGeom>
            <a:solidFill>
              <a:schemeClr val="accent4"/>
            </a:solidFill>
            <a:ln w="12700" cap="flat">
              <a:noFill/>
              <a:miter lim="400000"/>
            </a:ln>
            <a:effectLst/>
          </p:spPr>
          <p:txBody>
            <a:bodyPr wrap="square" lIns="45719" tIns="45719" rIns="45719" bIns="45719" numCol="1" anchor="ctr">
              <a:noAutofit/>
            </a:bodyPr>
            <a:lstStyle/>
            <a:p>
              <a:pPr>
                <a:defRPr>
                  <a:solidFill>
                    <a:srgbClr val="000000"/>
                  </a:solidFill>
                </a:defRPr>
              </a:pPr>
              <a:endParaRPr/>
            </a:p>
          </p:txBody>
        </p:sp>
        <p:sp>
          <p:nvSpPr>
            <p:cNvPr id="5" name="Shape 33"/>
            <p:cNvSpPr/>
            <p:nvPr/>
          </p:nvSpPr>
          <p:spPr>
            <a:xfrm rot="10800000">
              <a:off x="8154757" y="12"/>
              <a:ext cx="989101" cy="9879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chemeClr val="accent3"/>
            </a:solidFill>
            <a:ln w="12700" cap="flat">
              <a:noFill/>
              <a:miter lim="400000"/>
            </a:ln>
            <a:effectLst/>
          </p:spPr>
          <p:txBody>
            <a:bodyPr wrap="square" lIns="45719" tIns="45719" rIns="45719" bIns="45719" numCol="1" anchor="ctr">
              <a:noAutofit/>
            </a:bodyPr>
            <a:lstStyle/>
            <a:p>
              <a:pPr>
                <a:defRPr>
                  <a:solidFill>
                    <a:srgbClr val="000000"/>
                  </a:solidFill>
                </a:defRPr>
              </a:pPr>
              <a:endParaRPr/>
            </a:p>
          </p:txBody>
        </p:sp>
        <p:sp>
          <p:nvSpPr>
            <p:cNvPr id="6" name="Shape 34"/>
            <p:cNvSpPr/>
            <p:nvPr/>
          </p:nvSpPr>
          <p:spPr>
            <a:xfrm>
              <a:off x="0" y="987924"/>
              <a:ext cx="9144000" cy="252001"/>
            </a:xfrm>
            <a:prstGeom prst="rect">
              <a:avLst/>
            </a:prstGeom>
            <a:solidFill>
              <a:srgbClr val="2A3990"/>
            </a:solidFill>
            <a:ln w="12700" cap="flat">
              <a:noFill/>
              <a:miter lim="400000"/>
            </a:ln>
            <a:effectLst/>
          </p:spPr>
          <p:txBody>
            <a:bodyPr wrap="square" lIns="45719" tIns="45719" rIns="45719" bIns="45719" numCol="1" anchor="ctr">
              <a:noAutofit/>
            </a:bodyPr>
            <a:lstStyle/>
            <a:p>
              <a:pPr>
                <a:defRPr>
                  <a:solidFill>
                    <a:srgbClr val="000000"/>
                  </a:solidFill>
                </a:defRPr>
              </a:pPr>
              <a:endParaRPr/>
            </a:p>
          </p:txBody>
        </p:sp>
      </p:grpSp>
      <p:sp>
        <p:nvSpPr>
          <p:cNvPr id="8" name="Title Text"/>
          <p:cNvSpPr txBox="1">
            <a:spLocks noGrp="1"/>
          </p:cNvSpPr>
          <p:nvPr>
            <p:ph type="title"/>
          </p:nvPr>
        </p:nvSpPr>
        <p:spPr>
          <a:xfrm>
            <a:off x="311699" y="410000"/>
            <a:ext cx="8520602" cy="607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ormAutofit/>
          </a:bodyPr>
          <a:lstStyle/>
          <a:p>
            <a:r>
              <a:t>Title Text</a:t>
            </a:r>
          </a:p>
        </p:txBody>
      </p:sp>
      <p:sp>
        <p:nvSpPr>
          <p:cNvPr id="9" name="Body Level One…"/>
          <p:cNvSpPr txBox="1">
            <a:spLocks noGrp="1"/>
          </p:cNvSpPr>
          <p:nvPr>
            <p:ph type="body" idx="1"/>
          </p:nvPr>
        </p:nvSpPr>
        <p:spPr>
          <a:xfrm>
            <a:off x="311699" y="1229875"/>
            <a:ext cx="8520602" cy="3339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ormAutofit/>
          </a:bodyPr>
          <a:lstStyle/>
          <a:p>
            <a:r>
              <a:t>Body Level One</a:t>
            </a:r>
          </a:p>
          <a:p>
            <a:pPr lvl="1"/>
            <a:r>
              <a:t>Body Level Two</a:t>
            </a:r>
          </a:p>
          <a:p>
            <a:pPr lvl="2"/>
            <a:r>
              <a:t>Body Level Three</a:t>
            </a:r>
          </a:p>
          <a:p>
            <a:pPr lvl="3"/>
            <a:r>
              <a:t>Body Level Four</a:t>
            </a:r>
          </a:p>
          <a:p>
            <a:pPr lvl="4"/>
            <a:r>
              <a:t>Body Level Five</a:t>
            </a:r>
          </a:p>
        </p:txBody>
      </p:sp>
      <p:sp>
        <p:nvSpPr>
          <p:cNvPr id="10" name="Rectangle"/>
          <p:cNvSpPr/>
          <p:nvPr/>
        </p:nvSpPr>
        <p:spPr>
          <a:xfrm>
            <a:off x="5835613" y="3620936"/>
            <a:ext cx="3353360" cy="1270001"/>
          </a:xfrm>
          <a:prstGeom prst="rect">
            <a:avLst/>
          </a:prstGeom>
          <a:solidFill>
            <a:srgbClr val="FFFFFF"/>
          </a:solidFill>
          <a:ln w="12700">
            <a:miter lim="400000"/>
          </a:ln>
        </p:spPr>
        <p:txBody>
          <a:bodyPr lIns="45719" rIns="45719" anchor="ctr"/>
          <a:lstStyle/>
          <a:p>
            <a:endParaRPr/>
          </a:p>
        </p:txBody>
      </p:sp>
      <p:sp>
        <p:nvSpPr>
          <p:cNvPr id="11" name="Slide Number"/>
          <p:cNvSpPr txBox="1">
            <a:spLocks noGrp="1"/>
          </p:cNvSpPr>
          <p:nvPr>
            <p:ph type="sldNum" sz="quarter" idx="2"/>
          </p:nvPr>
        </p:nvSpPr>
        <p:spPr>
          <a:xfrm>
            <a:off x="8710418" y="4604165"/>
            <a:ext cx="336813" cy="335251"/>
          </a:xfrm>
          <a:prstGeom prst="rect">
            <a:avLst/>
          </a:prstGeom>
          <a:ln w="12700">
            <a:miter lim="400000"/>
          </a:ln>
        </p:spPr>
        <p:txBody>
          <a:bodyPr wrap="none" lIns="91424" tIns="91424" rIns="91424" bIns="91424" anchor="ctr">
            <a:spAutoFit/>
          </a:bodyPr>
          <a:lstStyle>
            <a:lvl1pPr algn="r">
              <a:defRPr sz="1000">
                <a:solidFill>
                  <a:srgbClr val="2B3C8E"/>
                </a:solidFill>
                <a:latin typeface="Roboto"/>
                <a:ea typeface="Roboto"/>
                <a:cs typeface="Roboto"/>
                <a:sym typeface="Roboto"/>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ctr" defTabSz="914400" latinLnBrk="0">
        <a:lnSpc>
          <a:spcPct val="100000"/>
        </a:lnSpc>
        <a:spcBef>
          <a:spcPts val="0"/>
        </a:spcBef>
        <a:spcAft>
          <a:spcPts val="0"/>
        </a:spcAft>
        <a:buClrTx/>
        <a:buSzTx/>
        <a:buFontTx/>
        <a:buNone/>
        <a:tabLst/>
        <a:defRPr sz="3000" b="0" i="0" u="none" strike="noStrike" cap="none" spc="0" baseline="0">
          <a:ln>
            <a:noFill/>
          </a:ln>
          <a:solidFill>
            <a:srgbClr val="2A3990"/>
          </a:solidFill>
          <a:uFillTx/>
          <a:latin typeface="Roboto"/>
          <a:ea typeface="Roboto"/>
          <a:cs typeface="Roboto"/>
          <a:sym typeface="Roboto"/>
        </a:defRPr>
      </a:lvl1pPr>
      <a:lvl2pPr marL="0" marR="0" indent="0" algn="ctr" defTabSz="914400" latinLnBrk="0">
        <a:lnSpc>
          <a:spcPct val="100000"/>
        </a:lnSpc>
        <a:spcBef>
          <a:spcPts val="0"/>
        </a:spcBef>
        <a:spcAft>
          <a:spcPts val="0"/>
        </a:spcAft>
        <a:buClrTx/>
        <a:buSzTx/>
        <a:buFontTx/>
        <a:buNone/>
        <a:tabLst/>
        <a:defRPr sz="3000" b="0" i="0" u="none" strike="noStrike" cap="none" spc="0" baseline="0">
          <a:ln>
            <a:noFill/>
          </a:ln>
          <a:solidFill>
            <a:srgbClr val="2A3990"/>
          </a:solidFill>
          <a:uFillTx/>
          <a:latin typeface="Roboto"/>
          <a:ea typeface="Roboto"/>
          <a:cs typeface="Roboto"/>
          <a:sym typeface="Roboto"/>
        </a:defRPr>
      </a:lvl2pPr>
      <a:lvl3pPr marL="0" marR="0" indent="0" algn="ctr" defTabSz="914400" latinLnBrk="0">
        <a:lnSpc>
          <a:spcPct val="100000"/>
        </a:lnSpc>
        <a:spcBef>
          <a:spcPts val="0"/>
        </a:spcBef>
        <a:spcAft>
          <a:spcPts val="0"/>
        </a:spcAft>
        <a:buClrTx/>
        <a:buSzTx/>
        <a:buFontTx/>
        <a:buNone/>
        <a:tabLst/>
        <a:defRPr sz="3000" b="0" i="0" u="none" strike="noStrike" cap="none" spc="0" baseline="0">
          <a:ln>
            <a:noFill/>
          </a:ln>
          <a:solidFill>
            <a:srgbClr val="2A3990"/>
          </a:solidFill>
          <a:uFillTx/>
          <a:latin typeface="Roboto"/>
          <a:ea typeface="Roboto"/>
          <a:cs typeface="Roboto"/>
          <a:sym typeface="Roboto"/>
        </a:defRPr>
      </a:lvl3pPr>
      <a:lvl4pPr marL="0" marR="0" indent="0" algn="ctr" defTabSz="914400" latinLnBrk="0">
        <a:lnSpc>
          <a:spcPct val="100000"/>
        </a:lnSpc>
        <a:spcBef>
          <a:spcPts val="0"/>
        </a:spcBef>
        <a:spcAft>
          <a:spcPts val="0"/>
        </a:spcAft>
        <a:buClrTx/>
        <a:buSzTx/>
        <a:buFontTx/>
        <a:buNone/>
        <a:tabLst/>
        <a:defRPr sz="3000" b="0" i="0" u="none" strike="noStrike" cap="none" spc="0" baseline="0">
          <a:ln>
            <a:noFill/>
          </a:ln>
          <a:solidFill>
            <a:srgbClr val="2A3990"/>
          </a:solidFill>
          <a:uFillTx/>
          <a:latin typeface="Roboto"/>
          <a:ea typeface="Roboto"/>
          <a:cs typeface="Roboto"/>
          <a:sym typeface="Roboto"/>
        </a:defRPr>
      </a:lvl4pPr>
      <a:lvl5pPr marL="0" marR="0" indent="0" algn="ctr" defTabSz="914400" latinLnBrk="0">
        <a:lnSpc>
          <a:spcPct val="100000"/>
        </a:lnSpc>
        <a:spcBef>
          <a:spcPts val="0"/>
        </a:spcBef>
        <a:spcAft>
          <a:spcPts val="0"/>
        </a:spcAft>
        <a:buClrTx/>
        <a:buSzTx/>
        <a:buFontTx/>
        <a:buNone/>
        <a:tabLst/>
        <a:defRPr sz="3000" b="0" i="0" u="none" strike="noStrike" cap="none" spc="0" baseline="0">
          <a:ln>
            <a:noFill/>
          </a:ln>
          <a:solidFill>
            <a:srgbClr val="2A3990"/>
          </a:solidFill>
          <a:uFillTx/>
          <a:latin typeface="Roboto"/>
          <a:ea typeface="Roboto"/>
          <a:cs typeface="Roboto"/>
          <a:sym typeface="Roboto"/>
        </a:defRPr>
      </a:lvl5pPr>
      <a:lvl6pPr marL="0" marR="0" indent="0" algn="ctr" defTabSz="914400" latinLnBrk="0">
        <a:lnSpc>
          <a:spcPct val="100000"/>
        </a:lnSpc>
        <a:spcBef>
          <a:spcPts val="0"/>
        </a:spcBef>
        <a:spcAft>
          <a:spcPts val="0"/>
        </a:spcAft>
        <a:buClrTx/>
        <a:buSzTx/>
        <a:buFontTx/>
        <a:buNone/>
        <a:tabLst/>
        <a:defRPr sz="3000" b="0" i="0" u="none" strike="noStrike" cap="none" spc="0" baseline="0">
          <a:ln>
            <a:noFill/>
          </a:ln>
          <a:solidFill>
            <a:srgbClr val="2A3990"/>
          </a:solidFill>
          <a:uFillTx/>
          <a:latin typeface="Roboto"/>
          <a:ea typeface="Roboto"/>
          <a:cs typeface="Roboto"/>
          <a:sym typeface="Roboto"/>
        </a:defRPr>
      </a:lvl6pPr>
      <a:lvl7pPr marL="0" marR="0" indent="0" algn="ctr" defTabSz="914400" latinLnBrk="0">
        <a:lnSpc>
          <a:spcPct val="100000"/>
        </a:lnSpc>
        <a:spcBef>
          <a:spcPts val="0"/>
        </a:spcBef>
        <a:spcAft>
          <a:spcPts val="0"/>
        </a:spcAft>
        <a:buClrTx/>
        <a:buSzTx/>
        <a:buFontTx/>
        <a:buNone/>
        <a:tabLst/>
        <a:defRPr sz="3000" b="0" i="0" u="none" strike="noStrike" cap="none" spc="0" baseline="0">
          <a:ln>
            <a:noFill/>
          </a:ln>
          <a:solidFill>
            <a:srgbClr val="2A3990"/>
          </a:solidFill>
          <a:uFillTx/>
          <a:latin typeface="Roboto"/>
          <a:ea typeface="Roboto"/>
          <a:cs typeface="Roboto"/>
          <a:sym typeface="Roboto"/>
        </a:defRPr>
      </a:lvl7pPr>
      <a:lvl8pPr marL="0" marR="0" indent="0" algn="ctr" defTabSz="914400" latinLnBrk="0">
        <a:lnSpc>
          <a:spcPct val="100000"/>
        </a:lnSpc>
        <a:spcBef>
          <a:spcPts val="0"/>
        </a:spcBef>
        <a:spcAft>
          <a:spcPts val="0"/>
        </a:spcAft>
        <a:buClrTx/>
        <a:buSzTx/>
        <a:buFontTx/>
        <a:buNone/>
        <a:tabLst/>
        <a:defRPr sz="3000" b="0" i="0" u="none" strike="noStrike" cap="none" spc="0" baseline="0">
          <a:ln>
            <a:noFill/>
          </a:ln>
          <a:solidFill>
            <a:srgbClr val="2A3990"/>
          </a:solidFill>
          <a:uFillTx/>
          <a:latin typeface="Roboto"/>
          <a:ea typeface="Roboto"/>
          <a:cs typeface="Roboto"/>
          <a:sym typeface="Roboto"/>
        </a:defRPr>
      </a:lvl8pPr>
      <a:lvl9pPr marL="0" marR="0" indent="0" algn="ctr" defTabSz="914400" latinLnBrk="0">
        <a:lnSpc>
          <a:spcPct val="100000"/>
        </a:lnSpc>
        <a:spcBef>
          <a:spcPts val="0"/>
        </a:spcBef>
        <a:spcAft>
          <a:spcPts val="0"/>
        </a:spcAft>
        <a:buClrTx/>
        <a:buSzTx/>
        <a:buFontTx/>
        <a:buNone/>
        <a:tabLst/>
        <a:defRPr sz="3000" b="0" i="0" u="none" strike="noStrike" cap="none" spc="0" baseline="0">
          <a:ln>
            <a:noFill/>
          </a:ln>
          <a:solidFill>
            <a:srgbClr val="2A3990"/>
          </a:solidFill>
          <a:uFillTx/>
          <a:latin typeface="Roboto"/>
          <a:ea typeface="Roboto"/>
          <a:cs typeface="Roboto"/>
          <a:sym typeface="Roboto"/>
        </a:defRPr>
      </a:lvl9pPr>
    </p:titleStyle>
    <p:bodyStyle>
      <a:lvl1pPr marL="457200" marR="0" indent="-342900" algn="l" defTabSz="914400" rtl="0" latinLnBrk="0">
        <a:lnSpc>
          <a:spcPct val="115000"/>
        </a:lnSpc>
        <a:spcBef>
          <a:spcPts val="1500"/>
        </a:spcBef>
        <a:spcAft>
          <a:spcPts val="0"/>
        </a:spcAft>
        <a:buClr>
          <a:srgbClr val="434343"/>
        </a:buClr>
        <a:buSzPts val="1800"/>
        <a:buFont typeface="Helvetica"/>
        <a:buChar char="●"/>
        <a:tabLst/>
        <a:defRPr sz="1800" b="0" i="0" u="none" strike="noStrike" cap="none" spc="0" baseline="0">
          <a:ln>
            <a:noFill/>
          </a:ln>
          <a:solidFill>
            <a:srgbClr val="434343"/>
          </a:solidFill>
          <a:uFillTx/>
          <a:latin typeface="Roboto"/>
          <a:ea typeface="Roboto"/>
          <a:cs typeface="Roboto"/>
          <a:sym typeface="Roboto"/>
        </a:defRPr>
      </a:lvl1pPr>
      <a:lvl2pPr marL="1005114" marR="0" indent="-408214" algn="l" defTabSz="914400" rtl="0" latinLnBrk="0">
        <a:lnSpc>
          <a:spcPct val="115000"/>
        </a:lnSpc>
        <a:spcBef>
          <a:spcPts val="1500"/>
        </a:spcBef>
        <a:spcAft>
          <a:spcPts val="0"/>
        </a:spcAft>
        <a:buClr>
          <a:srgbClr val="434343"/>
        </a:buClr>
        <a:buSzPts val="1800"/>
        <a:buFont typeface="Helvetica"/>
        <a:buChar char="○"/>
        <a:tabLst/>
        <a:defRPr sz="1800" b="0" i="0" u="none" strike="noStrike" cap="none" spc="0" baseline="0">
          <a:ln>
            <a:noFill/>
          </a:ln>
          <a:solidFill>
            <a:srgbClr val="434343"/>
          </a:solidFill>
          <a:uFillTx/>
          <a:latin typeface="Roboto"/>
          <a:ea typeface="Roboto"/>
          <a:cs typeface="Roboto"/>
          <a:sym typeface="Roboto"/>
        </a:defRPr>
      </a:lvl2pPr>
      <a:lvl3pPr marL="1462314" marR="0" indent="-408214" algn="l" defTabSz="914400" rtl="0" latinLnBrk="0">
        <a:lnSpc>
          <a:spcPct val="115000"/>
        </a:lnSpc>
        <a:spcBef>
          <a:spcPts val="1500"/>
        </a:spcBef>
        <a:spcAft>
          <a:spcPts val="0"/>
        </a:spcAft>
        <a:buClr>
          <a:srgbClr val="434343"/>
        </a:buClr>
        <a:buSzPts val="1800"/>
        <a:buFont typeface="Helvetica"/>
        <a:buChar char="■"/>
        <a:tabLst/>
        <a:defRPr sz="1800" b="0" i="0" u="none" strike="noStrike" cap="none" spc="0" baseline="0">
          <a:ln>
            <a:noFill/>
          </a:ln>
          <a:solidFill>
            <a:srgbClr val="434343"/>
          </a:solidFill>
          <a:uFillTx/>
          <a:latin typeface="Roboto"/>
          <a:ea typeface="Roboto"/>
          <a:cs typeface="Roboto"/>
          <a:sym typeface="Roboto"/>
        </a:defRPr>
      </a:lvl3pPr>
      <a:lvl4pPr marL="1919514" marR="0" indent="-408214" algn="l" defTabSz="914400" rtl="0" latinLnBrk="0">
        <a:lnSpc>
          <a:spcPct val="115000"/>
        </a:lnSpc>
        <a:spcBef>
          <a:spcPts val="1500"/>
        </a:spcBef>
        <a:spcAft>
          <a:spcPts val="0"/>
        </a:spcAft>
        <a:buClr>
          <a:srgbClr val="434343"/>
        </a:buClr>
        <a:buSzPts val="1800"/>
        <a:buFont typeface="Helvetica"/>
        <a:buChar char="●"/>
        <a:tabLst/>
        <a:defRPr sz="1800" b="0" i="0" u="none" strike="noStrike" cap="none" spc="0" baseline="0">
          <a:ln>
            <a:noFill/>
          </a:ln>
          <a:solidFill>
            <a:srgbClr val="434343"/>
          </a:solidFill>
          <a:uFillTx/>
          <a:latin typeface="Roboto"/>
          <a:ea typeface="Roboto"/>
          <a:cs typeface="Roboto"/>
          <a:sym typeface="Roboto"/>
        </a:defRPr>
      </a:lvl4pPr>
      <a:lvl5pPr marL="2376714" marR="0" indent="-408214" algn="l" defTabSz="914400" rtl="0" latinLnBrk="0">
        <a:lnSpc>
          <a:spcPct val="115000"/>
        </a:lnSpc>
        <a:spcBef>
          <a:spcPts val="1500"/>
        </a:spcBef>
        <a:spcAft>
          <a:spcPts val="0"/>
        </a:spcAft>
        <a:buClr>
          <a:srgbClr val="434343"/>
        </a:buClr>
        <a:buSzPts val="1800"/>
        <a:buFont typeface="Helvetica"/>
        <a:buChar char="○"/>
        <a:tabLst/>
        <a:defRPr sz="1800" b="0" i="0" u="none" strike="noStrike" cap="none" spc="0" baseline="0">
          <a:ln>
            <a:noFill/>
          </a:ln>
          <a:solidFill>
            <a:srgbClr val="434343"/>
          </a:solidFill>
          <a:uFillTx/>
          <a:latin typeface="Roboto"/>
          <a:ea typeface="Roboto"/>
          <a:cs typeface="Roboto"/>
          <a:sym typeface="Roboto"/>
        </a:defRPr>
      </a:lvl5pPr>
      <a:lvl6pPr marL="2833914" marR="0" indent="-408214" algn="l" defTabSz="914400" rtl="0" latinLnBrk="0">
        <a:lnSpc>
          <a:spcPct val="115000"/>
        </a:lnSpc>
        <a:spcBef>
          <a:spcPts val="1500"/>
        </a:spcBef>
        <a:spcAft>
          <a:spcPts val="0"/>
        </a:spcAft>
        <a:buClr>
          <a:srgbClr val="434343"/>
        </a:buClr>
        <a:buSzPts val="1800"/>
        <a:buFont typeface="Helvetica"/>
        <a:buChar char="■"/>
        <a:tabLst/>
        <a:defRPr sz="1800" b="0" i="0" u="none" strike="noStrike" cap="none" spc="0" baseline="0">
          <a:ln>
            <a:noFill/>
          </a:ln>
          <a:solidFill>
            <a:srgbClr val="434343"/>
          </a:solidFill>
          <a:uFillTx/>
          <a:latin typeface="Roboto"/>
          <a:ea typeface="Roboto"/>
          <a:cs typeface="Roboto"/>
          <a:sym typeface="Roboto"/>
        </a:defRPr>
      </a:lvl6pPr>
      <a:lvl7pPr marL="3291114" marR="0" indent="-408214" algn="l" defTabSz="914400" rtl="0" latinLnBrk="0">
        <a:lnSpc>
          <a:spcPct val="115000"/>
        </a:lnSpc>
        <a:spcBef>
          <a:spcPts val="1500"/>
        </a:spcBef>
        <a:spcAft>
          <a:spcPts val="0"/>
        </a:spcAft>
        <a:buClr>
          <a:srgbClr val="434343"/>
        </a:buClr>
        <a:buSzPts val="1800"/>
        <a:buFont typeface="Helvetica"/>
        <a:buChar char="●"/>
        <a:tabLst/>
        <a:defRPr sz="1800" b="0" i="0" u="none" strike="noStrike" cap="none" spc="0" baseline="0">
          <a:ln>
            <a:noFill/>
          </a:ln>
          <a:solidFill>
            <a:srgbClr val="434343"/>
          </a:solidFill>
          <a:uFillTx/>
          <a:latin typeface="Roboto"/>
          <a:ea typeface="Roboto"/>
          <a:cs typeface="Roboto"/>
          <a:sym typeface="Roboto"/>
        </a:defRPr>
      </a:lvl7pPr>
      <a:lvl8pPr marL="3748314" marR="0" indent="-408214" algn="l" defTabSz="914400" rtl="0" latinLnBrk="0">
        <a:lnSpc>
          <a:spcPct val="115000"/>
        </a:lnSpc>
        <a:spcBef>
          <a:spcPts val="1500"/>
        </a:spcBef>
        <a:spcAft>
          <a:spcPts val="0"/>
        </a:spcAft>
        <a:buClr>
          <a:srgbClr val="434343"/>
        </a:buClr>
        <a:buSzPts val="1800"/>
        <a:buFont typeface="Helvetica"/>
        <a:buChar char="○"/>
        <a:tabLst/>
        <a:defRPr sz="1800" b="0" i="0" u="none" strike="noStrike" cap="none" spc="0" baseline="0">
          <a:ln>
            <a:noFill/>
          </a:ln>
          <a:solidFill>
            <a:srgbClr val="434343"/>
          </a:solidFill>
          <a:uFillTx/>
          <a:latin typeface="Roboto"/>
          <a:ea typeface="Roboto"/>
          <a:cs typeface="Roboto"/>
          <a:sym typeface="Roboto"/>
        </a:defRPr>
      </a:lvl8pPr>
      <a:lvl9pPr marL="4205514" marR="0" indent="-408214" algn="l" defTabSz="914400" rtl="0" latinLnBrk="0">
        <a:lnSpc>
          <a:spcPct val="115000"/>
        </a:lnSpc>
        <a:spcBef>
          <a:spcPts val="1500"/>
        </a:spcBef>
        <a:spcAft>
          <a:spcPts val="0"/>
        </a:spcAft>
        <a:buClr>
          <a:srgbClr val="434343"/>
        </a:buClr>
        <a:buSzPts val="1800"/>
        <a:buFont typeface="Helvetica"/>
        <a:buChar char="■"/>
        <a:tabLst/>
        <a:defRPr sz="1800" b="0" i="0" u="none" strike="noStrike" cap="none" spc="0" baseline="0">
          <a:ln>
            <a:noFill/>
          </a:ln>
          <a:solidFill>
            <a:srgbClr val="434343"/>
          </a:solidFill>
          <a:uFillTx/>
          <a:latin typeface="Roboto"/>
          <a:ea typeface="Roboto"/>
          <a:cs typeface="Roboto"/>
          <a:sym typeface="Roboto"/>
        </a:defRPr>
      </a:lvl9pPr>
    </p:bodyStyle>
    <p:otherStyle>
      <a:lvl1pPr marL="0" marR="0" indent="0" algn="r" defTabSz="91440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Roboto"/>
        </a:defRPr>
      </a:lvl1pPr>
      <a:lvl2pPr marL="0" marR="0" indent="0" algn="r" defTabSz="91440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Roboto"/>
        </a:defRPr>
      </a:lvl2pPr>
      <a:lvl3pPr marL="0" marR="0" indent="0" algn="r" defTabSz="91440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Roboto"/>
        </a:defRPr>
      </a:lvl3pPr>
      <a:lvl4pPr marL="0" marR="0" indent="0" algn="r" defTabSz="91440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Roboto"/>
        </a:defRPr>
      </a:lvl4pPr>
      <a:lvl5pPr marL="0" marR="0" indent="0" algn="r" defTabSz="91440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Roboto"/>
        </a:defRPr>
      </a:lvl5pPr>
      <a:lvl6pPr marL="0" marR="0" indent="0" algn="r" defTabSz="91440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Roboto"/>
        </a:defRPr>
      </a:lvl6pPr>
      <a:lvl7pPr marL="0" marR="0" indent="0" algn="r" defTabSz="91440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Roboto"/>
        </a:defRPr>
      </a:lvl7pPr>
      <a:lvl8pPr marL="0" marR="0" indent="0" algn="r" defTabSz="91440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Roboto"/>
        </a:defRPr>
      </a:lvl8pPr>
      <a:lvl9pPr marL="0" marR="0" indent="0" algn="r" defTabSz="91440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Roboto"/>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Layout" Target="../slideLayouts/slideLayout1.xml"/><Relationship Id="rId4" Type="http://schemas.openxmlformats.org/officeDocument/2006/relationships/image" Target="../media/image3.t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7.tif"/><Relationship Id="rId5" Type="http://schemas.openxmlformats.org/officeDocument/2006/relationships/image" Target="../media/image6.tif"/><Relationship Id="rId4" Type="http://schemas.openxmlformats.org/officeDocument/2006/relationships/image" Target="../media/image5.t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tif"/><Relationship Id="rId2"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1.tif"/><Relationship Id="rId5" Type="http://schemas.openxmlformats.org/officeDocument/2006/relationships/image" Target="../media/image23.tif"/><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85"/>
          <p:cNvSpPr txBox="1">
            <a:spLocks noGrp="1"/>
          </p:cNvSpPr>
          <p:nvPr>
            <p:ph type="ctrTitle"/>
          </p:nvPr>
        </p:nvSpPr>
        <p:spPr>
          <a:xfrm>
            <a:off x="460950" y="1070203"/>
            <a:ext cx="8222100" cy="1049987"/>
          </a:xfrm>
          <a:prstGeom prst="rect">
            <a:avLst/>
          </a:prstGeom>
        </p:spPr>
        <p:txBody>
          <a:bodyPr/>
          <a:lstStyle>
            <a:lvl1pPr algn="ctr" defTabSz="539495">
              <a:defRPr sz="2478"/>
            </a:lvl1pPr>
          </a:lstStyle>
          <a:p>
            <a:r>
              <a:t>Are Refactorings to Blame? An Empirical Study of Refactorings in Merge Conflicts</a:t>
            </a:r>
            <a:endParaRPr sz="708"/>
          </a:p>
        </p:txBody>
      </p:sp>
      <p:sp>
        <p:nvSpPr>
          <p:cNvPr id="136" name="Shape 87"/>
          <p:cNvSpPr txBox="1"/>
          <p:nvPr/>
        </p:nvSpPr>
        <p:spPr>
          <a:xfrm>
            <a:off x="3458850" y="4658904"/>
            <a:ext cx="2226301" cy="5334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chor="ctr">
            <a:spAutoFit/>
          </a:bodyPr>
          <a:lstStyle/>
          <a:p>
            <a:pPr algn="ctr">
              <a:defRPr sz="1200">
                <a:solidFill>
                  <a:srgbClr val="FFFFFF"/>
                </a:solidFill>
              </a:defRPr>
            </a:pPr>
            <a:r>
              <a:t>Hangzhou, China</a:t>
            </a:r>
          </a:p>
          <a:p>
            <a:pPr algn="ctr">
              <a:defRPr sz="1200">
                <a:solidFill>
                  <a:srgbClr val="FFFFFF"/>
                </a:solidFill>
              </a:defRPr>
            </a:pPr>
            <a:r>
              <a:t>SANER ‘19</a:t>
            </a:r>
          </a:p>
        </p:txBody>
      </p:sp>
      <p:pic>
        <p:nvPicPr>
          <p:cNvPr id="137" name="Image" descr="Image"/>
          <p:cNvPicPr>
            <a:picLocks noChangeAspect="1"/>
          </p:cNvPicPr>
          <p:nvPr/>
        </p:nvPicPr>
        <p:blipFill>
          <a:blip r:embed="rId2">
            <a:extLst/>
          </a:blip>
          <a:stretch>
            <a:fillRect/>
          </a:stretch>
        </p:blipFill>
        <p:spPr>
          <a:xfrm>
            <a:off x="2552456" y="3748448"/>
            <a:ext cx="864390" cy="864391"/>
          </a:xfrm>
          <a:prstGeom prst="rect">
            <a:avLst/>
          </a:prstGeom>
          <a:ln w="12700">
            <a:miter lim="400000"/>
          </a:ln>
        </p:spPr>
      </p:pic>
      <p:pic>
        <p:nvPicPr>
          <p:cNvPr id="138" name="UA-COLOUR-REVERSE.png" descr="UA-COLOUR-REVERSE.png"/>
          <p:cNvPicPr>
            <a:picLocks noChangeAspect="1"/>
          </p:cNvPicPr>
          <p:nvPr/>
        </p:nvPicPr>
        <p:blipFill>
          <a:blip r:embed="rId3">
            <a:extLst/>
          </a:blip>
          <a:stretch>
            <a:fillRect/>
          </a:stretch>
        </p:blipFill>
        <p:spPr>
          <a:xfrm>
            <a:off x="2282368" y="3462993"/>
            <a:ext cx="1404566" cy="342701"/>
          </a:xfrm>
          <a:prstGeom prst="rect">
            <a:avLst/>
          </a:prstGeom>
          <a:ln w="12700">
            <a:miter lim="400000"/>
          </a:ln>
        </p:spPr>
      </p:pic>
      <p:grpSp>
        <p:nvGrpSpPr>
          <p:cNvPr id="141" name="Group"/>
          <p:cNvGrpSpPr/>
          <p:nvPr/>
        </p:nvGrpSpPr>
        <p:grpSpPr>
          <a:xfrm>
            <a:off x="563950" y="2482005"/>
            <a:ext cx="2361765" cy="626535"/>
            <a:chOff x="-68592" y="-13882"/>
            <a:chExt cx="2361763" cy="626534"/>
          </a:xfrm>
        </p:grpSpPr>
        <p:sp>
          <p:nvSpPr>
            <p:cNvPr id="139" name="Mehran Mahmoudi"/>
            <p:cNvSpPr txBox="1"/>
            <p:nvPr/>
          </p:nvSpPr>
          <p:spPr>
            <a:xfrm>
              <a:off x="-68592" y="-13882"/>
              <a:ext cx="2327727" cy="4089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defRPr sz="2100">
                  <a:solidFill>
                    <a:srgbClr val="FFFFFF"/>
                  </a:solidFill>
                  <a:latin typeface="Roboto"/>
                  <a:ea typeface="Roboto"/>
                  <a:cs typeface="Roboto"/>
                  <a:sym typeface="Roboto"/>
                </a:defRPr>
              </a:lvl1pPr>
            </a:lstStyle>
            <a:p>
              <a:r>
                <a:t>Mehran Mahmoudi</a:t>
              </a:r>
            </a:p>
          </p:txBody>
        </p:sp>
        <p:sp>
          <p:nvSpPr>
            <p:cNvPr id="140" name="mehran@ualberta.ca"/>
            <p:cNvSpPr txBox="1"/>
            <p:nvPr/>
          </p:nvSpPr>
          <p:spPr>
            <a:xfrm>
              <a:off x="131296" y="305311"/>
              <a:ext cx="2161875" cy="3073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defRPr sz="1500">
                  <a:solidFill>
                    <a:srgbClr val="FFFFFF"/>
                  </a:solidFill>
                  <a:latin typeface="Andale Mono"/>
                  <a:ea typeface="Andale Mono"/>
                  <a:cs typeface="Andale Mono"/>
                  <a:sym typeface="Andale Mono"/>
                </a:defRPr>
              </a:lvl1pPr>
            </a:lstStyle>
            <a:p>
              <a:r>
                <a:rPr dirty="0"/>
                <a:t>mehran@ualberta.ca</a:t>
              </a:r>
            </a:p>
          </p:txBody>
        </p:sp>
      </p:grpSp>
      <p:grpSp>
        <p:nvGrpSpPr>
          <p:cNvPr id="144" name="Group"/>
          <p:cNvGrpSpPr/>
          <p:nvPr/>
        </p:nvGrpSpPr>
        <p:grpSpPr>
          <a:xfrm>
            <a:off x="3570647" y="2482005"/>
            <a:ext cx="1933239" cy="619174"/>
            <a:chOff x="258888" y="-6520"/>
            <a:chExt cx="1933238" cy="619172"/>
          </a:xfrm>
        </p:grpSpPr>
        <p:sp>
          <p:nvSpPr>
            <p:cNvPr id="142" name="Sarah Nadi"/>
            <p:cNvSpPr txBox="1"/>
            <p:nvPr/>
          </p:nvSpPr>
          <p:spPr>
            <a:xfrm>
              <a:off x="261742" y="-6520"/>
              <a:ext cx="1438422" cy="4089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defRPr sz="2100">
                  <a:solidFill>
                    <a:srgbClr val="FFFFFF"/>
                  </a:solidFill>
                  <a:latin typeface="Roboto"/>
                  <a:ea typeface="Roboto"/>
                  <a:cs typeface="Roboto"/>
                  <a:sym typeface="Roboto"/>
                </a:defRPr>
              </a:lvl1pPr>
            </a:lstStyle>
            <a:p>
              <a:r>
                <a:t>Sarah Nadi</a:t>
              </a:r>
            </a:p>
          </p:txBody>
        </p:sp>
        <p:sp>
          <p:nvSpPr>
            <p:cNvPr id="143" name="nadi@ualberta.ca"/>
            <p:cNvSpPr txBox="1"/>
            <p:nvPr/>
          </p:nvSpPr>
          <p:spPr>
            <a:xfrm>
              <a:off x="258888" y="305311"/>
              <a:ext cx="1933238" cy="3073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defRPr sz="1500">
                  <a:solidFill>
                    <a:srgbClr val="FFFFFF"/>
                  </a:solidFill>
                  <a:latin typeface="Andale Mono"/>
                  <a:ea typeface="Andale Mono"/>
                  <a:cs typeface="Andale Mono"/>
                  <a:sym typeface="Andale Mono"/>
                </a:defRPr>
              </a:lvl1pPr>
            </a:lstStyle>
            <a:p>
              <a:r>
                <a:rPr dirty="0"/>
                <a:t>nadi@ualberta.ca</a:t>
              </a:r>
            </a:p>
          </p:txBody>
        </p:sp>
      </p:grpSp>
      <p:grpSp>
        <p:nvGrpSpPr>
          <p:cNvPr id="147" name="Group"/>
          <p:cNvGrpSpPr/>
          <p:nvPr/>
        </p:nvGrpSpPr>
        <p:grpSpPr>
          <a:xfrm>
            <a:off x="6114976" y="2482005"/>
            <a:ext cx="2642505" cy="634995"/>
            <a:chOff x="435564" y="-6520"/>
            <a:chExt cx="2642503" cy="634993"/>
          </a:xfrm>
        </p:grpSpPr>
        <p:sp>
          <p:nvSpPr>
            <p:cNvPr id="145" name="Nikolaos Tsantalis"/>
            <p:cNvSpPr txBox="1"/>
            <p:nvPr/>
          </p:nvSpPr>
          <p:spPr>
            <a:xfrm>
              <a:off x="435564" y="-6520"/>
              <a:ext cx="2233964" cy="4089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defRPr sz="2100">
                  <a:solidFill>
                    <a:srgbClr val="FFFFFF"/>
                  </a:solidFill>
                  <a:latin typeface="Roboto"/>
                  <a:ea typeface="Roboto"/>
                  <a:cs typeface="Roboto"/>
                  <a:sym typeface="Roboto"/>
                </a:defRPr>
              </a:lvl1pPr>
            </a:lstStyle>
            <a:p>
              <a:r>
                <a:rPr dirty="0"/>
                <a:t>Nikolaos Tsantalis</a:t>
              </a:r>
            </a:p>
          </p:txBody>
        </p:sp>
        <p:sp>
          <p:nvSpPr>
            <p:cNvPr id="146" name="tsantalis@cse.concordia.ca"/>
            <p:cNvSpPr txBox="1"/>
            <p:nvPr/>
          </p:nvSpPr>
          <p:spPr>
            <a:xfrm>
              <a:off x="460905" y="305311"/>
              <a:ext cx="2617162" cy="32316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1500">
                  <a:solidFill>
                    <a:srgbClr val="FFFFFF"/>
                  </a:solidFill>
                  <a:latin typeface="Andale Mono"/>
                  <a:ea typeface="Andale Mono"/>
                  <a:cs typeface="Andale Mono"/>
                  <a:sym typeface="Andale Mono"/>
                </a:defRPr>
              </a:lvl1pPr>
            </a:lstStyle>
            <a:p>
              <a:r>
                <a:rPr dirty="0"/>
                <a:t>tsantalis@cse.concordia.ca</a:t>
              </a:r>
            </a:p>
          </p:txBody>
        </p:sp>
      </p:grpSp>
      <p:pic>
        <p:nvPicPr>
          <p:cNvPr id="148" name="Image" descr="Image"/>
          <p:cNvPicPr>
            <a:picLocks noChangeAspect="1"/>
          </p:cNvPicPr>
          <p:nvPr/>
        </p:nvPicPr>
        <p:blipFill>
          <a:blip r:embed="rId4">
            <a:extLst/>
          </a:blip>
          <a:stretch>
            <a:fillRect/>
          </a:stretch>
        </p:blipFill>
        <p:spPr>
          <a:xfrm>
            <a:off x="6365709" y="3552608"/>
            <a:ext cx="1732499" cy="533465"/>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Motivation"/>
          <p:cNvSpPr txBox="1">
            <a:spLocks noGrp="1"/>
          </p:cNvSpPr>
          <p:nvPr>
            <p:ph type="title"/>
          </p:nvPr>
        </p:nvSpPr>
        <p:spPr>
          <a:prstGeom prst="rect">
            <a:avLst/>
          </a:prstGeom>
        </p:spPr>
        <p:txBody>
          <a:bodyPr>
            <a:normAutofit fontScale="90000"/>
          </a:bodyPr>
          <a:lstStyle/>
          <a:p>
            <a:pPr lvl="1" defTabSz="850391">
              <a:defRPr sz="2790"/>
            </a:pPr>
            <a:r>
              <a:t>Motivation</a:t>
            </a:r>
          </a:p>
        </p:txBody>
      </p:sp>
      <p:sp>
        <p:nvSpPr>
          <p:cNvPr id="219" name="Dig et al.1 proposed a refactoring-aware merging technique:…"/>
          <p:cNvSpPr txBox="1">
            <a:spLocks noGrp="1"/>
          </p:cNvSpPr>
          <p:nvPr>
            <p:ph type="body" idx="1"/>
          </p:nvPr>
        </p:nvSpPr>
        <p:spPr>
          <a:xfrm>
            <a:off x="311699" y="1217175"/>
            <a:ext cx="8735532" cy="3304750"/>
          </a:xfrm>
          <a:prstGeom prst="rect">
            <a:avLst/>
          </a:prstGeom>
        </p:spPr>
        <p:txBody>
          <a:bodyPr/>
          <a:lstStyle/>
          <a:p>
            <a:pPr marL="443484" indent="-332613" defTabSz="886968">
              <a:spcBef>
                <a:spcPts val="1400"/>
              </a:spcBef>
              <a:buSzPts val="1700"/>
              <a:defRPr sz="1746"/>
            </a:pPr>
            <a:r>
              <a:rPr dirty="0"/>
              <a:t>Dig et al.</a:t>
            </a:r>
            <a:r>
              <a:rPr baseline="31999" dirty="0"/>
              <a:t>1</a:t>
            </a:r>
            <a:r>
              <a:rPr dirty="0"/>
              <a:t> proposed a refactoring-aware merging technique:</a:t>
            </a:r>
          </a:p>
          <a:p>
            <a:pPr marL="726172" lvl="1" indent="-233412" defTabSz="886968">
              <a:spcBef>
                <a:spcPts val="1400"/>
              </a:spcBef>
              <a:buClrTx/>
              <a:buSzPct val="100000"/>
              <a:buFontTx/>
              <a:buAutoNum type="arabicPeriod"/>
              <a:defRPr sz="1746"/>
            </a:pPr>
            <a:r>
              <a:rPr dirty="0"/>
              <a:t>Revert refactoring operations</a:t>
            </a:r>
          </a:p>
          <a:p>
            <a:pPr marL="726172" lvl="1" indent="-233412" defTabSz="886968">
              <a:spcBef>
                <a:spcPts val="1400"/>
              </a:spcBef>
              <a:buClrTx/>
              <a:buSzPct val="100000"/>
              <a:buFontTx/>
              <a:buAutoNum type="arabicPeriod"/>
              <a:defRPr sz="1746"/>
            </a:pPr>
            <a:r>
              <a:rPr dirty="0"/>
              <a:t>Perform textual merge</a:t>
            </a:r>
          </a:p>
          <a:p>
            <a:pPr marL="726172" lvl="1" indent="-233412" defTabSz="886968">
              <a:spcBef>
                <a:spcPts val="1400"/>
              </a:spcBef>
              <a:buClrTx/>
              <a:buSzPct val="100000"/>
              <a:buFontTx/>
              <a:buAutoNum type="arabicPeriod"/>
              <a:defRPr sz="1746"/>
            </a:pPr>
            <a:r>
              <a:rPr dirty="0"/>
              <a:t>Re-apply refactoring operations</a:t>
            </a:r>
          </a:p>
          <a:p>
            <a:pPr marL="443484" indent="-332613" defTabSz="886968">
              <a:spcBef>
                <a:spcPts val="1400"/>
              </a:spcBef>
              <a:buSzPts val="1700"/>
              <a:defRPr sz="1746"/>
            </a:pPr>
            <a:r>
              <a:rPr dirty="0"/>
              <a:t>They never evaluated their technique in a large scale</a:t>
            </a:r>
          </a:p>
          <a:p>
            <a:pPr marL="443484" indent="-332613" defTabSz="886968">
              <a:spcBef>
                <a:spcPts val="1400"/>
              </a:spcBef>
              <a:buSzPts val="1700"/>
              <a:defRPr sz="1746"/>
            </a:pPr>
            <a:r>
              <a:rPr dirty="0"/>
              <a:t>Their method can be problematic for some refactoring types (e.g. </a:t>
            </a:r>
            <a:r>
              <a:rPr lang="en-US" dirty="0"/>
              <a:t>Extract M</a:t>
            </a:r>
            <a:r>
              <a:rPr dirty="0"/>
              <a:t>ethod) </a:t>
            </a:r>
          </a:p>
        </p:txBody>
      </p:sp>
      <p:sp>
        <p:nvSpPr>
          <p:cNvPr id="220" name="Slide Number"/>
          <p:cNvSpPr txBox="1">
            <a:spLocks noGrp="1"/>
          </p:cNvSpPr>
          <p:nvPr>
            <p:ph type="sldNum" sz="quarter" idx="2"/>
          </p:nvPr>
        </p:nvSpPr>
        <p:spPr>
          <a:xfrm>
            <a:off x="8781049" y="4604165"/>
            <a:ext cx="266182" cy="33525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10</a:t>
            </a:fld>
            <a:endParaRPr/>
          </a:p>
        </p:txBody>
      </p:sp>
      <p:sp>
        <p:nvSpPr>
          <p:cNvPr id="221" name="1. D. Dig, K. Manzoor, R. Johnson, and T. N. Nguyen, “Refactoring-aware configuration management for object-oriented programs,” in Proceedings of the 29th International Conference on Software Engineering"/>
          <p:cNvSpPr txBox="1"/>
          <p:nvPr/>
        </p:nvSpPr>
        <p:spPr>
          <a:xfrm>
            <a:off x="539783" y="4418089"/>
            <a:ext cx="8064434" cy="4308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000">
                <a:solidFill>
                  <a:srgbClr val="000000"/>
                </a:solidFill>
              </a:defRPr>
            </a:lvl1pPr>
          </a:lstStyle>
          <a:p>
            <a:r>
              <a:rPr sz="1100" dirty="0">
                <a:solidFill>
                  <a:srgbClr val="2A3990"/>
                </a:solidFill>
              </a:rPr>
              <a:t>1. D. Dig, K. Manzoor, R. Johnson, and T. N. Nguyen, “Refactoring-aware configuration management for object-oriented programs,” in Proceedings of the 29th International Conference on Software Engineering</a:t>
            </a:r>
            <a:r>
              <a:rPr lang="en-US" sz="1100" dirty="0">
                <a:solidFill>
                  <a:srgbClr val="2A3990"/>
                </a:solidFill>
              </a:rPr>
              <a:t>, 2007.</a:t>
            </a:r>
            <a:endParaRPr sz="1100" dirty="0">
              <a:solidFill>
                <a:srgbClr val="2A3990"/>
              </a:solidFil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19">
                                            <p:bg/>
                                          </p:spTgt>
                                        </p:tgtEl>
                                        <p:attrNameLst>
                                          <p:attrName>style.visibility</p:attrName>
                                        </p:attrNameLst>
                                      </p:cBhvr>
                                      <p:to>
                                        <p:strVal val="visible"/>
                                      </p:to>
                                    </p:set>
                                    <p:animEffect transition="in" filter="dissolve">
                                      <p:cBhvr>
                                        <p:cTn id="7" dur="300"/>
                                        <p:tgtEl>
                                          <p:spTgt spid="219">
                                            <p:bg/>
                                          </p:spTgt>
                                        </p:tgtEl>
                                      </p:cBhvr>
                                    </p:animEffect>
                                  </p:childTnLst>
                                </p:cTn>
                              </p:par>
                              <p:par>
                                <p:cTn id="8" presetID="9" presetClass="entr" presetSubtype="0" fill="hold" grpId="1" nodeType="withEffect">
                                  <p:stCondLst>
                                    <p:cond delay="0"/>
                                  </p:stCondLst>
                                  <p:iterate>
                                    <p:tmAbs val="0"/>
                                  </p:iterate>
                                  <p:childTnLst>
                                    <p:set>
                                      <p:cBhvr>
                                        <p:cTn id="9" fill="hold"/>
                                        <p:tgtEl>
                                          <p:spTgt spid="219">
                                            <p:txEl>
                                              <p:pRg st="0" end="0"/>
                                            </p:txEl>
                                          </p:spTgt>
                                        </p:tgtEl>
                                        <p:attrNameLst>
                                          <p:attrName>style.visibility</p:attrName>
                                        </p:attrNameLst>
                                      </p:cBhvr>
                                      <p:to>
                                        <p:strVal val="visible"/>
                                      </p:to>
                                    </p:set>
                                    <p:animEffect transition="in" filter="dissolve">
                                      <p:cBhvr>
                                        <p:cTn id="10" dur="300"/>
                                        <p:tgtEl>
                                          <p:spTgt spid="219">
                                            <p:txEl>
                                              <p:pRg st="0" end="0"/>
                                            </p:txEl>
                                          </p:spTgt>
                                        </p:tgtEl>
                                      </p:cBhvr>
                                    </p:animEffect>
                                  </p:childTnLst>
                                </p:cTn>
                              </p:par>
                            </p:childTnLst>
                          </p:cTn>
                        </p:par>
                        <p:par>
                          <p:cTn id="11" fill="hold">
                            <p:stCondLst>
                              <p:cond delay="300"/>
                            </p:stCondLst>
                            <p:childTnLst>
                              <p:par>
                                <p:cTn id="12" presetID="9" presetClass="entr" fill="hold" grpId="2" nodeType="afterEffect">
                                  <p:stCondLst>
                                    <p:cond delay="0"/>
                                  </p:stCondLst>
                                  <p:iterate>
                                    <p:tmAbs val="0"/>
                                  </p:iterate>
                                  <p:childTnLst>
                                    <p:set>
                                      <p:cBhvr>
                                        <p:cTn id="13" fill="hold"/>
                                        <p:tgtEl>
                                          <p:spTgt spid="221"/>
                                        </p:tgtEl>
                                        <p:attrNameLst>
                                          <p:attrName>style.visibility</p:attrName>
                                        </p:attrNameLst>
                                      </p:cBhvr>
                                      <p:to>
                                        <p:strVal val="visible"/>
                                      </p:to>
                                    </p:set>
                                    <p:animEffect transition="in" filter="dissolve">
                                      <p:cBhvr>
                                        <p:cTn id="14" dur="300"/>
                                        <p:tgtEl>
                                          <p:spTgt spid="221"/>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fill="hold" grpId="1" nodeType="clickEffect">
                                  <p:stCondLst>
                                    <p:cond delay="0"/>
                                  </p:stCondLst>
                                  <p:iterate>
                                    <p:tmAbs val="0"/>
                                  </p:iterate>
                                  <p:childTnLst>
                                    <p:set>
                                      <p:cBhvr>
                                        <p:cTn id="18" fill="hold"/>
                                        <p:tgtEl>
                                          <p:spTgt spid="219">
                                            <p:txEl>
                                              <p:pRg st="1" end="1"/>
                                            </p:txEl>
                                          </p:spTgt>
                                        </p:tgtEl>
                                        <p:attrNameLst>
                                          <p:attrName>style.visibility</p:attrName>
                                        </p:attrNameLst>
                                      </p:cBhvr>
                                      <p:to>
                                        <p:strVal val="visible"/>
                                      </p:to>
                                    </p:set>
                                    <p:animEffect transition="in" filter="dissolve">
                                      <p:cBhvr>
                                        <p:cTn id="19" dur="300"/>
                                        <p:tgtEl>
                                          <p:spTgt spid="219">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fill="hold" grpId="1" nodeType="clickEffect">
                                  <p:stCondLst>
                                    <p:cond delay="0"/>
                                  </p:stCondLst>
                                  <p:iterate>
                                    <p:tmAbs val="0"/>
                                  </p:iterate>
                                  <p:childTnLst>
                                    <p:set>
                                      <p:cBhvr>
                                        <p:cTn id="23" fill="hold"/>
                                        <p:tgtEl>
                                          <p:spTgt spid="219">
                                            <p:txEl>
                                              <p:pRg st="2" end="2"/>
                                            </p:txEl>
                                          </p:spTgt>
                                        </p:tgtEl>
                                        <p:attrNameLst>
                                          <p:attrName>style.visibility</p:attrName>
                                        </p:attrNameLst>
                                      </p:cBhvr>
                                      <p:to>
                                        <p:strVal val="visible"/>
                                      </p:to>
                                    </p:set>
                                    <p:animEffect transition="in" filter="dissolve">
                                      <p:cBhvr>
                                        <p:cTn id="24" dur="300"/>
                                        <p:tgtEl>
                                          <p:spTgt spid="219">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fill="hold" grpId="1" nodeType="clickEffect">
                                  <p:stCondLst>
                                    <p:cond delay="0"/>
                                  </p:stCondLst>
                                  <p:iterate>
                                    <p:tmAbs val="0"/>
                                  </p:iterate>
                                  <p:childTnLst>
                                    <p:set>
                                      <p:cBhvr>
                                        <p:cTn id="28" fill="hold"/>
                                        <p:tgtEl>
                                          <p:spTgt spid="219">
                                            <p:txEl>
                                              <p:pRg st="3" end="3"/>
                                            </p:txEl>
                                          </p:spTgt>
                                        </p:tgtEl>
                                        <p:attrNameLst>
                                          <p:attrName>style.visibility</p:attrName>
                                        </p:attrNameLst>
                                      </p:cBhvr>
                                      <p:to>
                                        <p:strVal val="visible"/>
                                      </p:to>
                                    </p:set>
                                    <p:animEffect transition="in" filter="dissolve">
                                      <p:cBhvr>
                                        <p:cTn id="29" dur="300"/>
                                        <p:tgtEl>
                                          <p:spTgt spid="219">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fill="hold" grpId="1" nodeType="clickEffect">
                                  <p:stCondLst>
                                    <p:cond delay="0"/>
                                  </p:stCondLst>
                                  <p:iterate>
                                    <p:tmAbs val="0"/>
                                  </p:iterate>
                                  <p:childTnLst>
                                    <p:set>
                                      <p:cBhvr>
                                        <p:cTn id="33" fill="hold"/>
                                        <p:tgtEl>
                                          <p:spTgt spid="219">
                                            <p:txEl>
                                              <p:pRg st="4" end="4"/>
                                            </p:txEl>
                                          </p:spTgt>
                                        </p:tgtEl>
                                        <p:attrNameLst>
                                          <p:attrName>style.visibility</p:attrName>
                                        </p:attrNameLst>
                                      </p:cBhvr>
                                      <p:to>
                                        <p:strVal val="visible"/>
                                      </p:to>
                                    </p:set>
                                    <p:animEffect transition="in" filter="dissolve">
                                      <p:cBhvr>
                                        <p:cTn id="34" dur="300"/>
                                        <p:tgtEl>
                                          <p:spTgt spid="219">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fill="hold" grpId="1" nodeType="clickEffect">
                                  <p:stCondLst>
                                    <p:cond delay="0"/>
                                  </p:stCondLst>
                                  <p:iterate>
                                    <p:tmAbs val="0"/>
                                  </p:iterate>
                                  <p:childTnLst>
                                    <p:set>
                                      <p:cBhvr>
                                        <p:cTn id="38" fill="hold"/>
                                        <p:tgtEl>
                                          <p:spTgt spid="219">
                                            <p:txEl>
                                              <p:pRg st="5" end="5"/>
                                            </p:txEl>
                                          </p:spTgt>
                                        </p:tgtEl>
                                        <p:attrNameLst>
                                          <p:attrName>style.visibility</p:attrName>
                                        </p:attrNameLst>
                                      </p:cBhvr>
                                      <p:to>
                                        <p:strVal val="visible"/>
                                      </p:to>
                                    </p:set>
                                    <p:animEffect transition="in" filter="dissolve">
                                      <p:cBhvr>
                                        <p:cTn id="39" dur="300"/>
                                        <p:tgtEl>
                                          <p:spTgt spid="2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 grpId="1" uiExpand="1" build="p" bldLvl="5" animBg="1" advAuto="0"/>
      <p:bldP spid="221" grpId="2" uiExpand="1"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Motivation"/>
          <p:cNvSpPr txBox="1">
            <a:spLocks noGrp="1"/>
          </p:cNvSpPr>
          <p:nvPr>
            <p:ph type="title"/>
          </p:nvPr>
        </p:nvSpPr>
        <p:spPr>
          <a:prstGeom prst="rect">
            <a:avLst/>
          </a:prstGeom>
        </p:spPr>
        <p:txBody>
          <a:bodyPr>
            <a:normAutofit fontScale="90000"/>
          </a:bodyPr>
          <a:lstStyle>
            <a:lvl1pPr defTabSz="850391">
              <a:defRPr sz="2790"/>
            </a:lvl1pPr>
          </a:lstStyle>
          <a:p>
            <a:r>
              <a:t>Motivation</a:t>
            </a:r>
          </a:p>
        </p:txBody>
      </p:sp>
      <p:sp>
        <p:nvSpPr>
          <p:cNvPr id="224" name="Refactorings can be problematic, however……"/>
          <p:cNvSpPr txBox="1">
            <a:spLocks noGrp="1"/>
          </p:cNvSpPr>
          <p:nvPr>
            <p:ph type="body" idx="1"/>
          </p:nvPr>
        </p:nvSpPr>
        <p:spPr>
          <a:prstGeom prst="rect">
            <a:avLst/>
          </a:prstGeom>
        </p:spPr>
        <p:txBody>
          <a:bodyPr/>
          <a:lstStyle/>
          <a:p>
            <a:r>
              <a:t>Refactorings can be problematic, however…</a:t>
            </a:r>
          </a:p>
          <a:p>
            <a:pPr marL="939800" lvl="1" indent="-342900">
              <a:buChar char="●"/>
            </a:pPr>
            <a:r>
              <a:t>How often refactorings cause conflicts?</a:t>
            </a:r>
          </a:p>
          <a:p>
            <a:pPr marL="939800" lvl="1" indent="-342900">
              <a:buChar char="●"/>
            </a:pPr>
            <a:r>
              <a:t>Do refactorings actually result in more complex conflicts?</a:t>
            </a:r>
          </a:p>
          <a:p>
            <a:pPr marL="939800" lvl="1" indent="-342900">
              <a:buChar char="●"/>
            </a:pPr>
            <a:r>
              <a:t>How effective is the refactoring-aware merging technique proposed by Dig et al.?</a:t>
            </a:r>
          </a:p>
          <a:p>
            <a:r>
              <a:t>Understanding this relationship on a large-scale is important to drive researchers’ efforts in the right direction </a:t>
            </a:r>
          </a:p>
        </p:txBody>
      </p:sp>
      <p:sp>
        <p:nvSpPr>
          <p:cNvPr id="225"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11</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24">
                                            <p:bg/>
                                          </p:spTgt>
                                        </p:tgtEl>
                                        <p:attrNameLst>
                                          <p:attrName>style.visibility</p:attrName>
                                        </p:attrNameLst>
                                      </p:cBhvr>
                                      <p:to>
                                        <p:strVal val="visible"/>
                                      </p:to>
                                    </p:set>
                                    <p:animEffect transition="in" filter="dissolve">
                                      <p:cBhvr>
                                        <p:cTn id="7" dur="300"/>
                                        <p:tgtEl>
                                          <p:spTgt spid="224">
                                            <p:bg/>
                                          </p:spTgt>
                                        </p:tgtEl>
                                      </p:cBhvr>
                                    </p:animEffect>
                                  </p:childTnLst>
                                </p:cTn>
                              </p:par>
                              <p:par>
                                <p:cTn id="8" presetID="9" presetClass="entr" presetSubtype="0" fill="hold" grpId="1" nodeType="withEffect">
                                  <p:stCondLst>
                                    <p:cond delay="0"/>
                                  </p:stCondLst>
                                  <p:iterate>
                                    <p:tmAbs val="0"/>
                                  </p:iterate>
                                  <p:childTnLst>
                                    <p:set>
                                      <p:cBhvr>
                                        <p:cTn id="9" fill="hold"/>
                                        <p:tgtEl>
                                          <p:spTgt spid="224">
                                            <p:txEl>
                                              <p:pRg st="0" end="0"/>
                                            </p:txEl>
                                          </p:spTgt>
                                        </p:tgtEl>
                                        <p:attrNameLst>
                                          <p:attrName>style.visibility</p:attrName>
                                        </p:attrNameLst>
                                      </p:cBhvr>
                                      <p:to>
                                        <p:strVal val="visible"/>
                                      </p:to>
                                    </p:set>
                                    <p:animEffect transition="in" filter="dissolve">
                                      <p:cBhvr>
                                        <p:cTn id="10" dur="300"/>
                                        <p:tgtEl>
                                          <p:spTgt spid="22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224">
                                            <p:txEl>
                                              <p:pRg st="1" end="1"/>
                                            </p:txEl>
                                          </p:spTgt>
                                        </p:tgtEl>
                                        <p:attrNameLst>
                                          <p:attrName>style.visibility</p:attrName>
                                        </p:attrNameLst>
                                      </p:cBhvr>
                                      <p:to>
                                        <p:strVal val="visible"/>
                                      </p:to>
                                    </p:set>
                                    <p:animEffect transition="in" filter="dissolve">
                                      <p:cBhvr>
                                        <p:cTn id="15" dur="300"/>
                                        <p:tgtEl>
                                          <p:spTgt spid="22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1" nodeType="clickEffect">
                                  <p:stCondLst>
                                    <p:cond delay="0"/>
                                  </p:stCondLst>
                                  <p:iterate>
                                    <p:tmAbs val="0"/>
                                  </p:iterate>
                                  <p:childTnLst>
                                    <p:set>
                                      <p:cBhvr>
                                        <p:cTn id="19" fill="hold"/>
                                        <p:tgtEl>
                                          <p:spTgt spid="224">
                                            <p:txEl>
                                              <p:pRg st="2" end="2"/>
                                            </p:txEl>
                                          </p:spTgt>
                                        </p:tgtEl>
                                        <p:attrNameLst>
                                          <p:attrName>style.visibility</p:attrName>
                                        </p:attrNameLst>
                                      </p:cBhvr>
                                      <p:to>
                                        <p:strVal val="visible"/>
                                      </p:to>
                                    </p:set>
                                    <p:animEffect transition="in" filter="dissolve">
                                      <p:cBhvr>
                                        <p:cTn id="20" dur="300"/>
                                        <p:tgtEl>
                                          <p:spTgt spid="22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fill="hold" grpId="1" nodeType="clickEffect">
                                  <p:stCondLst>
                                    <p:cond delay="0"/>
                                  </p:stCondLst>
                                  <p:iterate>
                                    <p:tmAbs val="0"/>
                                  </p:iterate>
                                  <p:childTnLst>
                                    <p:set>
                                      <p:cBhvr>
                                        <p:cTn id="24" fill="hold"/>
                                        <p:tgtEl>
                                          <p:spTgt spid="224">
                                            <p:txEl>
                                              <p:pRg st="3" end="3"/>
                                            </p:txEl>
                                          </p:spTgt>
                                        </p:tgtEl>
                                        <p:attrNameLst>
                                          <p:attrName>style.visibility</p:attrName>
                                        </p:attrNameLst>
                                      </p:cBhvr>
                                      <p:to>
                                        <p:strVal val="visible"/>
                                      </p:to>
                                    </p:set>
                                    <p:animEffect transition="in" filter="dissolve">
                                      <p:cBhvr>
                                        <p:cTn id="25" dur="300"/>
                                        <p:tgtEl>
                                          <p:spTgt spid="224">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fill="hold" grpId="1" nodeType="clickEffect">
                                  <p:stCondLst>
                                    <p:cond delay="0"/>
                                  </p:stCondLst>
                                  <p:iterate>
                                    <p:tmAbs val="0"/>
                                  </p:iterate>
                                  <p:childTnLst>
                                    <p:set>
                                      <p:cBhvr>
                                        <p:cTn id="29" fill="hold"/>
                                        <p:tgtEl>
                                          <p:spTgt spid="224">
                                            <p:txEl>
                                              <p:pRg st="4" end="4"/>
                                            </p:txEl>
                                          </p:spTgt>
                                        </p:tgtEl>
                                        <p:attrNameLst>
                                          <p:attrName>style.visibility</p:attrName>
                                        </p:attrNameLst>
                                      </p:cBhvr>
                                      <p:to>
                                        <p:strVal val="visible"/>
                                      </p:to>
                                    </p:set>
                                    <p:animEffect transition="in" filter="dissolve">
                                      <p:cBhvr>
                                        <p:cTn id="30" dur="300"/>
                                        <p:tgtEl>
                                          <p:spTgt spid="22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 grpId="1" build="p" bldLvl="5"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Study Overview"/>
          <p:cNvSpPr txBox="1">
            <a:spLocks noGrp="1"/>
          </p:cNvSpPr>
          <p:nvPr>
            <p:ph type="title"/>
          </p:nvPr>
        </p:nvSpPr>
        <p:spPr>
          <a:prstGeom prst="rect">
            <a:avLst/>
          </a:prstGeom>
        </p:spPr>
        <p:txBody>
          <a:bodyPr>
            <a:normAutofit fontScale="90000"/>
          </a:bodyPr>
          <a:lstStyle>
            <a:lvl1pPr defTabSz="850391">
              <a:defRPr sz="2790"/>
            </a:lvl1pPr>
          </a:lstStyle>
          <a:p>
            <a:r>
              <a:t>Study Overview</a:t>
            </a:r>
          </a:p>
        </p:txBody>
      </p:sp>
      <p:sp>
        <p:nvSpPr>
          <p:cNvPr id="228" name="Analyzed about 3,000 well-engineered open-source Java repositories…"/>
          <p:cNvSpPr txBox="1">
            <a:spLocks noGrp="1"/>
          </p:cNvSpPr>
          <p:nvPr>
            <p:ph type="body" idx="1"/>
          </p:nvPr>
        </p:nvSpPr>
        <p:spPr>
          <a:prstGeom prst="rect">
            <a:avLst/>
          </a:prstGeom>
        </p:spPr>
        <p:txBody>
          <a:bodyPr/>
          <a:lstStyle/>
          <a:p>
            <a:r>
              <a:t>Analyzed about 3,000 well-engineered open-source Java repositories</a:t>
            </a:r>
          </a:p>
          <a:p>
            <a:r>
              <a:t>Used the state-of-the-art refactoring detection tool, RefactoringMiner</a:t>
            </a:r>
          </a:p>
          <a:p>
            <a:r>
              <a:t>Tracked conflict-inducing code changes</a:t>
            </a:r>
          </a:p>
          <a:p>
            <a:r>
              <a:t>Determined whether refactorings were involved in conflicts</a:t>
            </a:r>
          </a:p>
        </p:txBody>
      </p:sp>
      <p:sp>
        <p:nvSpPr>
          <p:cNvPr id="229" name="Slide Number"/>
          <p:cNvSpPr txBox="1">
            <a:spLocks noGrp="1"/>
          </p:cNvSpPr>
          <p:nvPr>
            <p:ph type="sldNum" sz="quarter" idx="2"/>
          </p:nvPr>
        </p:nvSpPr>
        <p:spPr>
          <a:xfrm>
            <a:off x="8719781" y="4604165"/>
            <a:ext cx="327450" cy="33525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12</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28">
                                            <p:bg/>
                                          </p:spTgt>
                                        </p:tgtEl>
                                        <p:attrNameLst>
                                          <p:attrName>style.visibility</p:attrName>
                                        </p:attrNameLst>
                                      </p:cBhvr>
                                      <p:to>
                                        <p:strVal val="visible"/>
                                      </p:to>
                                    </p:set>
                                    <p:animEffect transition="in" filter="dissolve">
                                      <p:cBhvr>
                                        <p:cTn id="7" dur="300"/>
                                        <p:tgtEl>
                                          <p:spTgt spid="228">
                                            <p:bg/>
                                          </p:spTgt>
                                        </p:tgtEl>
                                      </p:cBhvr>
                                    </p:animEffect>
                                  </p:childTnLst>
                                </p:cTn>
                              </p:par>
                              <p:par>
                                <p:cTn id="8" presetID="9" presetClass="entr" presetSubtype="0" fill="hold" grpId="1" nodeType="withEffect">
                                  <p:stCondLst>
                                    <p:cond delay="0"/>
                                  </p:stCondLst>
                                  <p:iterate>
                                    <p:tmAbs val="0"/>
                                  </p:iterate>
                                  <p:childTnLst>
                                    <p:set>
                                      <p:cBhvr>
                                        <p:cTn id="9" fill="hold"/>
                                        <p:tgtEl>
                                          <p:spTgt spid="228">
                                            <p:txEl>
                                              <p:pRg st="0" end="0"/>
                                            </p:txEl>
                                          </p:spTgt>
                                        </p:tgtEl>
                                        <p:attrNameLst>
                                          <p:attrName>style.visibility</p:attrName>
                                        </p:attrNameLst>
                                      </p:cBhvr>
                                      <p:to>
                                        <p:strVal val="visible"/>
                                      </p:to>
                                    </p:set>
                                    <p:animEffect transition="in" filter="dissolve">
                                      <p:cBhvr>
                                        <p:cTn id="10" dur="300"/>
                                        <p:tgtEl>
                                          <p:spTgt spid="22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228">
                                            <p:txEl>
                                              <p:pRg st="1" end="1"/>
                                            </p:txEl>
                                          </p:spTgt>
                                        </p:tgtEl>
                                        <p:attrNameLst>
                                          <p:attrName>style.visibility</p:attrName>
                                        </p:attrNameLst>
                                      </p:cBhvr>
                                      <p:to>
                                        <p:strVal val="visible"/>
                                      </p:to>
                                    </p:set>
                                    <p:animEffect transition="in" filter="dissolve">
                                      <p:cBhvr>
                                        <p:cTn id="15" dur="300"/>
                                        <p:tgtEl>
                                          <p:spTgt spid="22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1" nodeType="clickEffect">
                                  <p:stCondLst>
                                    <p:cond delay="0"/>
                                  </p:stCondLst>
                                  <p:iterate>
                                    <p:tmAbs val="0"/>
                                  </p:iterate>
                                  <p:childTnLst>
                                    <p:set>
                                      <p:cBhvr>
                                        <p:cTn id="19" fill="hold"/>
                                        <p:tgtEl>
                                          <p:spTgt spid="228">
                                            <p:txEl>
                                              <p:pRg st="2" end="2"/>
                                            </p:txEl>
                                          </p:spTgt>
                                        </p:tgtEl>
                                        <p:attrNameLst>
                                          <p:attrName>style.visibility</p:attrName>
                                        </p:attrNameLst>
                                      </p:cBhvr>
                                      <p:to>
                                        <p:strVal val="visible"/>
                                      </p:to>
                                    </p:set>
                                    <p:animEffect transition="in" filter="dissolve">
                                      <p:cBhvr>
                                        <p:cTn id="20" dur="300"/>
                                        <p:tgtEl>
                                          <p:spTgt spid="22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fill="hold" grpId="1" nodeType="clickEffect">
                                  <p:stCondLst>
                                    <p:cond delay="0"/>
                                  </p:stCondLst>
                                  <p:iterate>
                                    <p:tmAbs val="0"/>
                                  </p:iterate>
                                  <p:childTnLst>
                                    <p:set>
                                      <p:cBhvr>
                                        <p:cTn id="24" fill="hold"/>
                                        <p:tgtEl>
                                          <p:spTgt spid="228">
                                            <p:txEl>
                                              <p:pRg st="3" end="3"/>
                                            </p:txEl>
                                          </p:spTgt>
                                        </p:tgtEl>
                                        <p:attrNameLst>
                                          <p:attrName>style.visibility</p:attrName>
                                        </p:attrNameLst>
                                      </p:cBhvr>
                                      <p:to>
                                        <p:strVal val="visible"/>
                                      </p:to>
                                    </p:set>
                                    <p:animEffect transition="in" filter="dissolve">
                                      <p:cBhvr>
                                        <p:cTn id="25" dur="300"/>
                                        <p:tgtEl>
                                          <p:spTgt spid="22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 grpId="1" build="p" bldLvl="5"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Research Questions"/>
          <p:cNvSpPr txBox="1">
            <a:spLocks noGrp="1"/>
          </p:cNvSpPr>
          <p:nvPr>
            <p:ph type="title"/>
          </p:nvPr>
        </p:nvSpPr>
        <p:spPr>
          <a:prstGeom prst="rect">
            <a:avLst/>
          </a:prstGeom>
        </p:spPr>
        <p:txBody>
          <a:bodyPr>
            <a:normAutofit fontScale="90000"/>
          </a:bodyPr>
          <a:lstStyle>
            <a:lvl1pPr defTabSz="850391">
              <a:defRPr sz="2790"/>
            </a:lvl1pPr>
          </a:lstStyle>
          <a:p>
            <a:r>
              <a:t>Research Questions</a:t>
            </a:r>
          </a:p>
        </p:txBody>
      </p:sp>
      <p:sp>
        <p:nvSpPr>
          <p:cNvPr id="232" name="RQ1. Do merge conflicts often involve refactored code?…"/>
          <p:cNvSpPr txBox="1">
            <a:spLocks noGrp="1"/>
          </p:cNvSpPr>
          <p:nvPr>
            <p:ph type="body" sz="half" idx="1"/>
          </p:nvPr>
        </p:nvSpPr>
        <p:spPr>
          <a:xfrm>
            <a:off x="311699" y="1628877"/>
            <a:ext cx="8520602" cy="1885746"/>
          </a:xfrm>
          <a:prstGeom prst="rect">
            <a:avLst/>
          </a:prstGeom>
        </p:spPr>
        <p:txBody>
          <a:bodyPr/>
          <a:lstStyle/>
          <a:p>
            <a:pPr marL="0" indent="0">
              <a:spcBef>
                <a:spcPts val="2900"/>
              </a:spcBef>
              <a:buClrTx/>
              <a:buSzTx/>
              <a:buFontTx/>
              <a:buNone/>
            </a:pPr>
            <a:r>
              <a:t>RQ1. Do merge conflicts </a:t>
            </a:r>
            <a:r>
              <a:rPr b="1"/>
              <a:t>often involve</a:t>
            </a:r>
            <a:r>
              <a:t> refactored code?</a:t>
            </a:r>
          </a:p>
          <a:p>
            <a:pPr marL="0" indent="0">
              <a:spcBef>
                <a:spcPts val="2900"/>
              </a:spcBef>
              <a:buClrTx/>
              <a:buSzTx/>
              <a:buFontTx/>
              <a:buNone/>
            </a:pPr>
            <a:r>
              <a:t>RQ2. Are conflicts that involve refactoring </a:t>
            </a:r>
            <a:r>
              <a:rPr b="1"/>
              <a:t>more difficult</a:t>
            </a:r>
            <a:r>
              <a:t> to resolve?</a:t>
            </a:r>
          </a:p>
          <a:p>
            <a:pPr marL="0" indent="0">
              <a:spcBef>
                <a:spcPts val="2900"/>
              </a:spcBef>
              <a:buClrTx/>
              <a:buSzTx/>
              <a:buFontTx/>
              <a:buNone/>
            </a:pPr>
            <a:r>
              <a:t>RQ3. What </a:t>
            </a:r>
            <a:r>
              <a:rPr b="1"/>
              <a:t>types</a:t>
            </a:r>
            <a:r>
              <a:t> of refactoring are more commonly involved in conflicts?</a:t>
            </a:r>
          </a:p>
        </p:txBody>
      </p:sp>
      <p:sp>
        <p:nvSpPr>
          <p:cNvPr id="233"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13</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32">
                                            <p:bg/>
                                          </p:spTgt>
                                        </p:tgtEl>
                                        <p:attrNameLst>
                                          <p:attrName>style.visibility</p:attrName>
                                        </p:attrNameLst>
                                      </p:cBhvr>
                                      <p:to>
                                        <p:strVal val="visible"/>
                                      </p:to>
                                    </p:set>
                                    <p:animEffect transition="in" filter="dissolve">
                                      <p:cBhvr>
                                        <p:cTn id="7" dur="300"/>
                                        <p:tgtEl>
                                          <p:spTgt spid="232">
                                            <p:bg/>
                                          </p:spTgt>
                                        </p:tgtEl>
                                      </p:cBhvr>
                                    </p:animEffect>
                                  </p:childTnLst>
                                </p:cTn>
                              </p:par>
                              <p:par>
                                <p:cTn id="8" presetID="9" presetClass="entr" presetSubtype="0" fill="hold" grpId="1" nodeType="withEffect">
                                  <p:stCondLst>
                                    <p:cond delay="0"/>
                                  </p:stCondLst>
                                  <p:iterate>
                                    <p:tmAbs val="0"/>
                                  </p:iterate>
                                  <p:childTnLst>
                                    <p:set>
                                      <p:cBhvr>
                                        <p:cTn id="9" fill="hold"/>
                                        <p:tgtEl>
                                          <p:spTgt spid="232">
                                            <p:txEl>
                                              <p:pRg st="0" end="0"/>
                                            </p:txEl>
                                          </p:spTgt>
                                        </p:tgtEl>
                                        <p:attrNameLst>
                                          <p:attrName>style.visibility</p:attrName>
                                        </p:attrNameLst>
                                      </p:cBhvr>
                                      <p:to>
                                        <p:strVal val="visible"/>
                                      </p:to>
                                    </p:set>
                                    <p:animEffect transition="in" filter="dissolve">
                                      <p:cBhvr>
                                        <p:cTn id="10" dur="300"/>
                                        <p:tgtEl>
                                          <p:spTgt spid="23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232">
                                            <p:txEl>
                                              <p:pRg st="1" end="1"/>
                                            </p:txEl>
                                          </p:spTgt>
                                        </p:tgtEl>
                                        <p:attrNameLst>
                                          <p:attrName>style.visibility</p:attrName>
                                        </p:attrNameLst>
                                      </p:cBhvr>
                                      <p:to>
                                        <p:strVal val="visible"/>
                                      </p:to>
                                    </p:set>
                                    <p:animEffect transition="in" filter="dissolve">
                                      <p:cBhvr>
                                        <p:cTn id="15" dur="300"/>
                                        <p:tgtEl>
                                          <p:spTgt spid="23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1" nodeType="clickEffect">
                                  <p:stCondLst>
                                    <p:cond delay="0"/>
                                  </p:stCondLst>
                                  <p:iterate>
                                    <p:tmAbs val="0"/>
                                  </p:iterate>
                                  <p:childTnLst>
                                    <p:set>
                                      <p:cBhvr>
                                        <p:cTn id="19" fill="hold"/>
                                        <p:tgtEl>
                                          <p:spTgt spid="232">
                                            <p:txEl>
                                              <p:pRg st="2" end="2"/>
                                            </p:txEl>
                                          </p:spTgt>
                                        </p:tgtEl>
                                        <p:attrNameLst>
                                          <p:attrName>style.visibility</p:attrName>
                                        </p:attrNameLst>
                                      </p:cBhvr>
                                      <p:to>
                                        <p:strVal val="visible"/>
                                      </p:to>
                                    </p:set>
                                    <p:animEffect transition="in" filter="dissolve">
                                      <p:cBhvr>
                                        <p:cTn id="20" dur="300"/>
                                        <p:tgtEl>
                                          <p:spTgt spid="2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 grpId="1" build="p" bldLvl="5"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Methodology"/>
          <p:cNvSpPr txBox="1">
            <a:spLocks noGrp="1"/>
          </p:cNvSpPr>
          <p:nvPr>
            <p:ph type="title"/>
          </p:nvPr>
        </p:nvSpPr>
        <p:spPr>
          <a:xfrm>
            <a:off x="460950" y="2004305"/>
            <a:ext cx="8222100" cy="838801"/>
          </a:xfrm>
          <a:prstGeom prst="rect">
            <a:avLst/>
          </a:prstGeom>
        </p:spPr>
        <p:txBody>
          <a:bodyPr/>
          <a:lstStyle>
            <a:lvl1pPr algn="ctr"/>
          </a:lstStyle>
          <a:p>
            <a:r>
              <a:t>Methodology</a:t>
            </a:r>
          </a:p>
        </p:txBody>
      </p:sp>
      <p:sp>
        <p:nvSpPr>
          <p:cNvPr id="236"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14</a:t>
            </a:fld>
            <a:endParaRPr/>
          </a:p>
        </p:txBody>
      </p:sp>
      <p:sp>
        <p:nvSpPr>
          <p:cNvPr id="237" name="Refactorings and Merge Conflicts"/>
          <p:cNvSpPr txBox="1"/>
          <p:nvPr/>
        </p:nvSpPr>
        <p:spPr>
          <a:xfrm>
            <a:off x="2923925" y="2793754"/>
            <a:ext cx="3296150" cy="345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1700">
                <a:solidFill>
                  <a:srgbClr val="FFFFFF"/>
                </a:solidFill>
                <a:latin typeface="Roboto"/>
                <a:ea typeface="Roboto"/>
                <a:cs typeface="Roboto"/>
                <a:sym typeface="Roboto"/>
              </a:defRPr>
            </a:lvl1pPr>
          </a:lstStyle>
          <a:p>
            <a:r>
              <a:t>Refactorings and Merge Conflicts</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Terminology"/>
          <p:cNvSpPr txBox="1">
            <a:spLocks noGrp="1"/>
          </p:cNvSpPr>
          <p:nvPr>
            <p:ph type="title"/>
          </p:nvPr>
        </p:nvSpPr>
        <p:spPr>
          <a:prstGeom prst="rect">
            <a:avLst/>
          </a:prstGeom>
        </p:spPr>
        <p:txBody>
          <a:bodyPr>
            <a:normAutofit fontScale="90000"/>
          </a:bodyPr>
          <a:lstStyle>
            <a:lvl1pPr defTabSz="850391">
              <a:defRPr sz="2790"/>
            </a:lvl1pPr>
          </a:lstStyle>
          <a:p>
            <a:r>
              <a:t>Terminology</a:t>
            </a:r>
          </a:p>
        </p:txBody>
      </p:sp>
      <p:sp>
        <p:nvSpPr>
          <p:cNvPr id="240"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15</a:t>
            </a:fld>
            <a:endParaRPr/>
          </a:p>
        </p:txBody>
      </p:sp>
      <p:sp>
        <p:nvSpPr>
          <p:cNvPr id="241" name="A Merge Scenario"/>
          <p:cNvSpPr txBox="1"/>
          <p:nvPr/>
        </p:nvSpPr>
        <p:spPr>
          <a:xfrm>
            <a:off x="3646316" y="4285256"/>
            <a:ext cx="1517425" cy="2888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A Merge Scenario</a:t>
            </a:r>
          </a:p>
        </p:txBody>
      </p:sp>
      <p:pic>
        <p:nvPicPr>
          <p:cNvPr id="242" name="Image" descr="Image"/>
          <p:cNvPicPr>
            <a:picLocks noChangeAspect="1"/>
          </p:cNvPicPr>
          <p:nvPr/>
        </p:nvPicPr>
        <p:blipFill>
          <a:blip r:embed="rId2">
            <a:extLst/>
          </a:blip>
          <a:stretch>
            <a:fillRect/>
          </a:stretch>
        </p:blipFill>
        <p:spPr>
          <a:xfrm>
            <a:off x="1382006" y="1150448"/>
            <a:ext cx="6379988" cy="2842604"/>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Step 1. Detecting Conflicting Regions"/>
          <p:cNvSpPr txBox="1">
            <a:spLocks noGrp="1"/>
          </p:cNvSpPr>
          <p:nvPr>
            <p:ph type="title"/>
          </p:nvPr>
        </p:nvSpPr>
        <p:spPr>
          <a:prstGeom prst="rect">
            <a:avLst/>
          </a:prstGeom>
        </p:spPr>
        <p:txBody>
          <a:bodyPr>
            <a:normAutofit fontScale="90000"/>
          </a:bodyPr>
          <a:lstStyle>
            <a:lvl1pPr defTabSz="850391">
              <a:defRPr sz="2790"/>
            </a:lvl1pPr>
          </a:lstStyle>
          <a:p>
            <a:r>
              <a:t>Step 1. Detecting Conflicting Regions </a:t>
            </a:r>
          </a:p>
        </p:txBody>
      </p:sp>
      <p:sp>
        <p:nvSpPr>
          <p:cNvPr id="245" name="We detect all merge scenarios using Git history…"/>
          <p:cNvSpPr txBox="1">
            <a:spLocks noGrp="1"/>
          </p:cNvSpPr>
          <p:nvPr>
            <p:ph type="body" idx="1"/>
          </p:nvPr>
        </p:nvSpPr>
        <p:spPr>
          <a:prstGeom prst="rect">
            <a:avLst/>
          </a:prstGeom>
        </p:spPr>
        <p:txBody>
          <a:bodyPr/>
          <a:lstStyle/>
          <a:p>
            <a:r>
              <a:rPr dirty="0"/>
              <a:t>We detect all merge scenarios using Git history</a:t>
            </a:r>
          </a:p>
          <a:p>
            <a:r>
              <a:rPr dirty="0"/>
              <a:t>We replay the merge scenario using the following commands:</a:t>
            </a:r>
          </a:p>
          <a:p>
            <a:pPr marL="939800" lvl="1" indent="-342900">
              <a:buChar char="●"/>
              <a:defRPr>
                <a:latin typeface="Andale Mono"/>
                <a:ea typeface="Andale Mono"/>
                <a:cs typeface="Andale Mono"/>
                <a:sym typeface="Andale Mono"/>
              </a:defRPr>
            </a:pPr>
            <a:r>
              <a:rPr dirty="0"/>
              <a:t>git checkout P1</a:t>
            </a:r>
          </a:p>
          <a:p>
            <a:pPr marL="939800" lvl="1" indent="-342900">
              <a:buChar char="●"/>
            </a:pPr>
            <a:r>
              <a:rPr dirty="0">
                <a:latin typeface="Andale Mono"/>
                <a:ea typeface="Andale Mono"/>
                <a:cs typeface="Andale Mono"/>
                <a:sym typeface="Andale Mono"/>
              </a:rPr>
              <a:t>git merge P2</a:t>
            </a:r>
          </a:p>
          <a:p>
            <a:r>
              <a:rPr dirty="0">
                <a:latin typeface="+mj-lt"/>
                <a:ea typeface="+mj-ea"/>
                <a:cs typeface="+mj-cs"/>
                <a:sym typeface="Helvetica"/>
              </a:rPr>
              <a:t>If conflicting, </a:t>
            </a:r>
            <a:r>
              <a:rPr dirty="0">
                <a:latin typeface="Andale Mono"/>
                <a:ea typeface="Andale Mono"/>
                <a:cs typeface="Andale Mono"/>
                <a:sym typeface="Andale Mono"/>
              </a:rPr>
              <a:t>git diff</a:t>
            </a:r>
            <a:r>
              <a:rPr dirty="0">
                <a:latin typeface="+mj-lt"/>
                <a:ea typeface="+mj-ea"/>
                <a:cs typeface="+mj-cs"/>
                <a:sym typeface="Helvetica"/>
              </a:rPr>
              <a:t> will output all conflicting regions</a:t>
            </a:r>
          </a:p>
          <a:p>
            <a:r>
              <a:rPr dirty="0">
                <a:latin typeface="+mj-lt"/>
                <a:ea typeface="+mj-ea"/>
                <a:cs typeface="+mj-cs"/>
                <a:sym typeface="Helvetica"/>
              </a:rPr>
              <a:t>We record the information to the database</a:t>
            </a:r>
          </a:p>
        </p:txBody>
      </p:sp>
      <p:sp>
        <p:nvSpPr>
          <p:cNvPr id="246"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16</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45">
                                            <p:bg/>
                                          </p:spTgt>
                                        </p:tgtEl>
                                        <p:attrNameLst>
                                          <p:attrName>style.visibility</p:attrName>
                                        </p:attrNameLst>
                                      </p:cBhvr>
                                      <p:to>
                                        <p:strVal val="visible"/>
                                      </p:to>
                                    </p:set>
                                    <p:animEffect transition="in" filter="dissolve">
                                      <p:cBhvr>
                                        <p:cTn id="7" dur="300"/>
                                        <p:tgtEl>
                                          <p:spTgt spid="245">
                                            <p:bg/>
                                          </p:spTgt>
                                        </p:tgtEl>
                                      </p:cBhvr>
                                    </p:animEffect>
                                  </p:childTnLst>
                                </p:cTn>
                              </p:par>
                              <p:par>
                                <p:cTn id="8" presetID="9" presetClass="entr" presetSubtype="0" fill="hold" grpId="1" nodeType="withEffect">
                                  <p:stCondLst>
                                    <p:cond delay="0"/>
                                  </p:stCondLst>
                                  <p:iterate>
                                    <p:tmAbs val="0"/>
                                  </p:iterate>
                                  <p:childTnLst>
                                    <p:set>
                                      <p:cBhvr>
                                        <p:cTn id="9" fill="hold"/>
                                        <p:tgtEl>
                                          <p:spTgt spid="245">
                                            <p:txEl>
                                              <p:pRg st="0" end="0"/>
                                            </p:txEl>
                                          </p:spTgt>
                                        </p:tgtEl>
                                        <p:attrNameLst>
                                          <p:attrName>style.visibility</p:attrName>
                                        </p:attrNameLst>
                                      </p:cBhvr>
                                      <p:to>
                                        <p:strVal val="visible"/>
                                      </p:to>
                                    </p:set>
                                    <p:animEffect transition="in" filter="dissolve">
                                      <p:cBhvr>
                                        <p:cTn id="10" dur="300"/>
                                        <p:tgtEl>
                                          <p:spTgt spid="24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245">
                                            <p:txEl>
                                              <p:pRg st="1" end="1"/>
                                            </p:txEl>
                                          </p:spTgt>
                                        </p:tgtEl>
                                        <p:attrNameLst>
                                          <p:attrName>style.visibility</p:attrName>
                                        </p:attrNameLst>
                                      </p:cBhvr>
                                      <p:to>
                                        <p:strVal val="visible"/>
                                      </p:to>
                                    </p:set>
                                    <p:animEffect transition="in" filter="dissolve">
                                      <p:cBhvr>
                                        <p:cTn id="15" dur="300"/>
                                        <p:tgtEl>
                                          <p:spTgt spid="245">
                                            <p:txEl>
                                              <p:pRg st="1" end="1"/>
                                            </p:txEl>
                                          </p:spTgt>
                                        </p:tgtEl>
                                      </p:cBhvr>
                                    </p:animEffect>
                                  </p:childTnLst>
                                </p:cTn>
                              </p:par>
                              <p:par>
                                <p:cTn id="16" presetID="9" presetClass="entr" fill="hold" grpId="1" nodeType="withEffect">
                                  <p:stCondLst>
                                    <p:cond delay="0"/>
                                  </p:stCondLst>
                                  <p:iterate>
                                    <p:tmAbs val="0"/>
                                  </p:iterate>
                                  <p:childTnLst>
                                    <p:set>
                                      <p:cBhvr>
                                        <p:cTn id="17" fill="hold"/>
                                        <p:tgtEl>
                                          <p:spTgt spid="245">
                                            <p:txEl>
                                              <p:pRg st="2" end="2"/>
                                            </p:txEl>
                                          </p:spTgt>
                                        </p:tgtEl>
                                        <p:attrNameLst>
                                          <p:attrName>style.visibility</p:attrName>
                                        </p:attrNameLst>
                                      </p:cBhvr>
                                      <p:to>
                                        <p:strVal val="visible"/>
                                      </p:to>
                                    </p:set>
                                    <p:animEffect transition="in" filter="dissolve">
                                      <p:cBhvr>
                                        <p:cTn id="18" dur="300"/>
                                        <p:tgtEl>
                                          <p:spTgt spid="245">
                                            <p:txEl>
                                              <p:pRg st="2" end="2"/>
                                            </p:txEl>
                                          </p:spTgt>
                                        </p:tgtEl>
                                      </p:cBhvr>
                                    </p:animEffect>
                                  </p:childTnLst>
                                </p:cTn>
                              </p:par>
                              <p:par>
                                <p:cTn id="19" presetID="9" presetClass="entr" fill="hold" grpId="1" nodeType="withEffect">
                                  <p:stCondLst>
                                    <p:cond delay="0"/>
                                  </p:stCondLst>
                                  <p:iterate>
                                    <p:tmAbs val="0"/>
                                  </p:iterate>
                                  <p:childTnLst>
                                    <p:set>
                                      <p:cBhvr>
                                        <p:cTn id="20" fill="hold"/>
                                        <p:tgtEl>
                                          <p:spTgt spid="245">
                                            <p:txEl>
                                              <p:pRg st="3" end="3"/>
                                            </p:txEl>
                                          </p:spTgt>
                                        </p:tgtEl>
                                        <p:attrNameLst>
                                          <p:attrName>style.visibility</p:attrName>
                                        </p:attrNameLst>
                                      </p:cBhvr>
                                      <p:to>
                                        <p:strVal val="visible"/>
                                      </p:to>
                                    </p:set>
                                    <p:animEffect transition="in" filter="dissolve">
                                      <p:cBhvr>
                                        <p:cTn id="21" dur="300"/>
                                        <p:tgtEl>
                                          <p:spTgt spid="245">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fill="hold" grpId="1" nodeType="clickEffect">
                                  <p:stCondLst>
                                    <p:cond delay="0"/>
                                  </p:stCondLst>
                                  <p:iterate>
                                    <p:tmAbs val="0"/>
                                  </p:iterate>
                                  <p:childTnLst>
                                    <p:set>
                                      <p:cBhvr>
                                        <p:cTn id="25" fill="hold"/>
                                        <p:tgtEl>
                                          <p:spTgt spid="245">
                                            <p:txEl>
                                              <p:pRg st="4" end="4"/>
                                            </p:txEl>
                                          </p:spTgt>
                                        </p:tgtEl>
                                        <p:attrNameLst>
                                          <p:attrName>style.visibility</p:attrName>
                                        </p:attrNameLst>
                                      </p:cBhvr>
                                      <p:to>
                                        <p:strVal val="visible"/>
                                      </p:to>
                                    </p:set>
                                    <p:animEffect transition="in" filter="dissolve">
                                      <p:cBhvr>
                                        <p:cTn id="26" dur="300"/>
                                        <p:tgtEl>
                                          <p:spTgt spid="245">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fill="hold" grpId="1" nodeType="clickEffect">
                                  <p:stCondLst>
                                    <p:cond delay="0"/>
                                  </p:stCondLst>
                                  <p:iterate>
                                    <p:tmAbs val="0"/>
                                  </p:iterate>
                                  <p:childTnLst>
                                    <p:set>
                                      <p:cBhvr>
                                        <p:cTn id="30" fill="hold"/>
                                        <p:tgtEl>
                                          <p:spTgt spid="245">
                                            <p:txEl>
                                              <p:pRg st="5" end="5"/>
                                            </p:txEl>
                                          </p:spTgt>
                                        </p:tgtEl>
                                        <p:attrNameLst>
                                          <p:attrName>style.visibility</p:attrName>
                                        </p:attrNameLst>
                                      </p:cBhvr>
                                      <p:to>
                                        <p:strVal val="visible"/>
                                      </p:to>
                                    </p:set>
                                    <p:animEffect transition="in" filter="dissolve">
                                      <p:cBhvr>
                                        <p:cTn id="31" dur="300"/>
                                        <p:tgtEl>
                                          <p:spTgt spid="24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 grpId="1" uiExpand="1" build="p" bldLvl="5"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Step 1. Detecting Conflicting Regions"/>
          <p:cNvSpPr txBox="1">
            <a:spLocks noGrp="1"/>
          </p:cNvSpPr>
          <p:nvPr>
            <p:ph type="title"/>
          </p:nvPr>
        </p:nvSpPr>
        <p:spPr>
          <a:prstGeom prst="rect">
            <a:avLst/>
          </a:prstGeom>
        </p:spPr>
        <p:txBody>
          <a:bodyPr>
            <a:normAutofit fontScale="90000"/>
          </a:bodyPr>
          <a:lstStyle>
            <a:lvl1pPr defTabSz="850391">
              <a:defRPr sz="2790"/>
            </a:lvl1pPr>
          </a:lstStyle>
          <a:p>
            <a:r>
              <a:t>Step 1. Detecting Conflicting Regions </a:t>
            </a:r>
          </a:p>
        </p:txBody>
      </p:sp>
      <p:sp>
        <p:nvSpPr>
          <p:cNvPr id="249"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17</a:t>
            </a:fld>
            <a:endParaRPr/>
          </a:p>
        </p:txBody>
      </p:sp>
      <p:grpSp>
        <p:nvGrpSpPr>
          <p:cNvPr id="252" name="Group"/>
          <p:cNvGrpSpPr/>
          <p:nvPr/>
        </p:nvGrpSpPr>
        <p:grpSpPr>
          <a:xfrm>
            <a:off x="808603" y="1662347"/>
            <a:ext cx="2991039" cy="2781205"/>
            <a:chOff x="0" y="0"/>
            <a:chExt cx="2991037" cy="2781203"/>
          </a:xfrm>
        </p:grpSpPr>
        <p:pic>
          <p:nvPicPr>
            <p:cNvPr id="250" name="Image" descr="Image"/>
            <p:cNvPicPr>
              <a:picLocks noChangeAspect="1"/>
            </p:cNvPicPr>
            <p:nvPr/>
          </p:nvPicPr>
          <p:blipFill>
            <a:blip r:embed="rId3">
              <a:extLst/>
            </a:blip>
            <a:stretch>
              <a:fillRect/>
            </a:stretch>
          </p:blipFill>
          <p:spPr>
            <a:xfrm>
              <a:off x="0" y="0"/>
              <a:ext cx="2991038" cy="2144238"/>
            </a:xfrm>
            <a:prstGeom prst="rect">
              <a:avLst/>
            </a:prstGeom>
            <a:ln w="12700" cap="flat">
              <a:noFill/>
              <a:miter lim="400000"/>
            </a:ln>
            <a:effectLst/>
          </p:spPr>
        </p:pic>
        <p:sp>
          <p:nvSpPr>
            <p:cNvPr id="251" name="Find merge commits"/>
            <p:cNvSpPr txBox="1"/>
            <p:nvPr/>
          </p:nvSpPr>
          <p:spPr>
            <a:xfrm>
              <a:off x="236627" y="2405973"/>
              <a:ext cx="2404776" cy="3752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defRPr sz="2000"/>
              </a:lvl1pPr>
            </a:lstStyle>
            <a:p>
              <a:r>
                <a:t>Find merge commits</a:t>
              </a:r>
            </a:p>
          </p:txBody>
        </p:sp>
      </p:grpSp>
      <p:grpSp>
        <p:nvGrpSpPr>
          <p:cNvPr id="255" name="Group"/>
          <p:cNvGrpSpPr/>
          <p:nvPr/>
        </p:nvGrpSpPr>
        <p:grpSpPr>
          <a:xfrm>
            <a:off x="4052183" y="1662347"/>
            <a:ext cx="4419653" cy="2781205"/>
            <a:chOff x="0" y="0"/>
            <a:chExt cx="4419651" cy="2781203"/>
          </a:xfrm>
        </p:grpSpPr>
        <p:pic>
          <p:nvPicPr>
            <p:cNvPr id="253" name="Image" descr="Image"/>
            <p:cNvPicPr>
              <a:picLocks noChangeAspect="1"/>
            </p:cNvPicPr>
            <p:nvPr/>
          </p:nvPicPr>
          <p:blipFill>
            <a:blip r:embed="rId4">
              <a:extLst/>
            </a:blip>
            <a:stretch>
              <a:fillRect/>
            </a:stretch>
          </p:blipFill>
          <p:spPr>
            <a:xfrm>
              <a:off x="0" y="0"/>
              <a:ext cx="4419652" cy="2144238"/>
            </a:xfrm>
            <a:prstGeom prst="rect">
              <a:avLst/>
            </a:prstGeom>
            <a:ln w="12700" cap="flat">
              <a:noFill/>
              <a:miter lim="400000"/>
            </a:ln>
            <a:effectLst/>
          </p:spPr>
        </p:pic>
        <p:sp>
          <p:nvSpPr>
            <p:cNvPr id="254" name="Find conflicting regions"/>
            <p:cNvSpPr txBox="1"/>
            <p:nvPr/>
          </p:nvSpPr>
          <p:spPr>
            <a:xfrm>
              <a:off x="1363924" y="2405973"/>
              <a:ext cx="2701936" cy="3752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defRPr sz="2000"/>
              </a:lvl1pPr>
            </a:lstStyle>
            <a:p>
              <a:r>
                <a:t>Find conflicting regions</a:t>
              </a:r>
            </a:p>
          </p:txBody>
        </p:sp>
      </p:grpSp>
      <p:sp>
        <p:nvSpPr>
          <p:cNvPr id="256" name="Rounded Rectangle"/>
          <p:cNvSpPr/>
          <p:nvPr/>
        </p:nvSpPr>
        <p:spPr>
          <a:xfrm>
            <a:off x="5441955" y="1773774"/>
            <a:ext cx="2494353" cy="309851"/>
          </a:xfrm>
          <a:prstGeom prst="roundRect">
            <a:avLst>
              <a:gd name="adj" fmla="val 29673"/>
            </a:avLst>
          </a:prstGeom>
          <a:ln w="25400">
            <a:solidFill>
              <a:schemeClr val="accent4"/>
            </a:solidFill>
          </a:ln>
          <a:effectLst>
            <a:outerShdw blurRad="38100" dist="23000" dir="5400000" rotWithShape="0">
              <a:srgbClr val="000000">
                <a:alpha val="35000"/>
              </a:srgbClr>
            </a:outerShdw>
          </a:effectLst>
        </p:spPr>
        <p:txBody>
          <a:bodyPr lIns="45719" rIns="45719" anchor="ctr"/>
          <a:lstStyle/>
          <a:p>
            <a:endParaRPr/>
          </a:p>
        </p:txBody>
      </p:sp>
      <p:sp>
        <p:nvSpPr>
          <p:cNvPr id="257" name="Rounded Rectangle"/>
          <p:cNvSpPr/>
          <p:nvPr/>
        </p:nvSpPr>
        <p:spPr>
          <a:xfrm>
            <a:off x="5439251" y="1773774"/>
            <a:ext cx="776797" cy="309851"/>
          </a:xfrm>
          <a:prstGeom prst="roundRect">
            <a:avLst>
              <a:gd name="adj" fmla="val 29673"/>
            </a:avLst>
          </a:prstGeom>
          <a:ln w="25400">
            <a:solidFill>
              <a:schemeClr val="accent4"/>
            </a:solidFill>
          </a:ln>
          <a:effectLst>
            <a:outerShdw blurRad="38100" dist="23000" dir="5400000" rotWithShape="0">
              <a:srgbClr val="000000">
                <a:alpha val="35000"/>
              </a:srgbClr>
            </a:outerShdw>
          </a:effectLst>
        </p:spPr>
        <p:txBody>
          <a:bodyPr lIns="45719" rIns="45719" anchor="ctr"/>
          <a:lstStyle/>
          <a:p>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52"/>
                                        </p:tgtEl>
                                        <p:attrNameLst>
                                          <p:attrName>style.visibility</p:attrName>
                                        </p:attrNameLst>
                                      </p:cBhvr>
                                      <p:to>
                                        <p:strVal val="visible"/>
                                      </p:to>
                                    </p:set>
                                    <p:animEffect transition="in" filter="dissolve">
                                      <p:cBhvr>
                                        <p:cTn id="7" dur="300"/>
                                        <p:tgtEl>
                                          <p:spTgt spid="25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255"/>
                                        </p:tgtEl>
                                        <p:attrNameLst>
                                          <p:attrName>style.visibility</p:attrName>
                                        </p:attrNameLst>
                                      </p:cBhvr>
                                      <p:to>
                                        <p:strVal val="visible"/>
                                      </p:to>
                                    </p:set>
                                    <p:animEffect transition="in" filter="dissolve">
                                      <p:cBhvr>
                                        <p:cTn id="12" dur="300"/>
                                        <p:tgtEl>
                                          <p:spTgt spid="25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3" nodeType="clickEffect">
                                  <p:stCondLst>
                                    <p:cond delay="0"/>
                                  </p:stCondLst>
                                  <p:iterate>
                                    <p:tmAbs val="0"/>
                                  </p:iterate>
                                  <p:childTnLst>
                                    <p:set>
                                      <p:cBhvr>
                                        <p:cTn id="16" fill="hold"/>
                                        <p:tgtEl>
                                          <p:spTgt spid="256"/>
                                        </p:tgtEl>
                                        <p:attrNameLst>
                                          <p:attrName>style.visibility</p:attrName>
                                        </p:attrNameLst>
                                      </p:cBhvr>
                                      <p:to>
                                        <p:strVal val="visible"/>
                                      </p:to>
                                    </p:set>
                                    <p:animEffect transition="in" filter="dissolve">
                                      <p:cBhvr>
                                        <p:cTn id="17" dur="300"/>
                                        <p:tgtEl>
                                          <p:spTgt spid="25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xit" fill="hold" grpId="4" nodeType="clickEffect">
                                  <p:stCondLst>
                                    <p:cond delay="0"/>
                                  </p:stCondLst>
                                  <p:iterate>
                                    <p:tmAbs val="0"/>
                                  </p:iterate>
                                  <p:childTnLst>
                                    <p:animEffect transition="out" filter="dissolve">
                                      <p:cBhvr>
                                        <p:cTn id="21" dur="300" fill="hold"/>
                                        <p:tgtEl>
                                          <p:spTgt spid="256"/>
                                        </p:tgtEl>
                                      </p:cBhvr>
                                    </p:animEffect>
                                    <p:set>
                                      <p:cBhvr>
                                        <p:cTn id="22" fill="hold">
                                          <p:stCondLst>
                                            <p:cond delay="299"/>
                                          </p:stCondLst>
                                        </p:cTn>
                                        <p:tgtEl>
                                          <p:spTgt spid="256"/>
                                        </p:tgtEl>
                                        <p:attrNameLst>
                                          <p:attrName>style.visibility</p:attrName>
                                        </p:attrNameLst>
                                      </p:cBhvr>
                                      <p:to>
                                        <p:strVal val="hidden"/>
                                      </p:to>
                                    </p:set>
                                  </p:childTnLst>
                                </p:cTn>
                              </p:par>
                            </p:childTnLst>
                          </p:cTn>
                        </p:par>
                        <p:par>
                          <p:cTn id="23" fill="hold">
                            <p:stCondLst>
                              <p:cond delay="300"/>
                            </p:stCondLst>
                            <p:childTnLst>
                              <p:par>
                                <p:cTn id="24" presetID="9" presetClass="entr" fill="hold" grpId="5" nodeType="afterEffect">
                                  <p:stCondLst>
                                    <p:cond delay="0"/>
                                  </p:stCondLst>
                                  <p:iterate>
                                    <p:tmAbs val="0"/>
                                  </p:iterate>
                                  <p:childTnLst>
                                    <p:set>
                                      <p:cBhvr>
                                        <p:cTn id="25" fill="hold"/>
                                        <p:tgtEl>
                                          <p:spTgt spid="257"/>
                                        </p:tgtEl>
                                        <p:attrNameLst>
                                          <p:attrName>style.visibility</p:attrName>
                                        </p:attrNameLst>
                                      </p:cBhvr>
                                      <p:to>
                                        <p:strVal val="visible"/>
                                      </p:to>
                                    </p:set>
                                    <p:animEffect transition="in" filter="dissolve">
                                      <p:cBhvr>
                                        <p:cTn id="26" dur="300"/>
                                        <p:tgtEl>
                                          <p:spTgt spid="257"/>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path" presetSubtype="0" accel="50000" decel="50000" fill="hold" nodeType="clickEffect">
                                  <p:stCondLst>
                                    <p:cond delay="0"/>
                                  </p:stCondLst>
                                  <p:childTnLst>
                                    <p:animMotion origin="layout" path="M 0.000000 0.000000 L 0.094674 0.000000" pathEditMode="relative">
                                      <p:cBhvr>
                                        <p:cTn id="30" dur="300" fill="hold"/>
                                        <p:tgtEl>
                                          <p:spTgt spid="257"/>
                                        </p:tgtEl>
                                        <p:attrNameLst>
                                          <p:attrName>ppt_x</p:attrName>
                                          <p:attrName>ppt_y</p:attrName>
                                        </p:attrNameLst>
                                      </p:cBhvr>
                                    </p:animMotion>
                                  </p:childTnLst>
                                </p:cTn>
                              </p:par>
                            </p:childTnLst>
                          </p:cTn>
                        </p:par>
                      </p:childTnLst>
                    </p:cTn>
                  </p:par>
                  <p:par>
                    <p:cTn id="31" fill="hold">
                      <p:stCondLst>
                        <p:cond delay="indefinite"/>
                      </p:stCondLst>
                      <p:childTnLst>
                        <p:par>
                          <p:cTn id="32" fill="hold">
                            <p:stCondLst>
                              <p:cond delay="0"/>
                            </p:stCondLst>
                            <p:childTnLst>
                              <p:par>
                                <p:cTn id="33" presetID="-1" presetClass="path" presetSubtype="0" accel="50000" decel="50000" fill="hold" nodeType="clickEffect">
                                  <p:stCondLst>
                                    <p:cond delay="0"/>
                                  </p:stCondLst>
                                  <p:childTnLst>
                                    <p:animMotion origin="layout" path="M 0.094674 0.000000 L 0.187958 0.000000" pathEditMode="relative">
                                      <p:cBhvr>
                                        <p:cTn id="34" dur="300" fill="hold"/>
                                        <p:tgtEl>
                                          <p:spTgt spid="25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 grpId="1" animBg="1" advAuto="0"/>
      <p:bldP spid="255" grpId="2" animBg="1" advAuto="0"/>
      <p:bldP spid="256" grpId="3" animBg="1" advAuto="0"/>
      <p:bldP spid="256" grpId="4" animBg="1" advAuto="0"/>
      <p:bldP spid="257" grpId="5"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Step 2. Detecting Evolutionary Changes"/>
          <p:cNvSpPr txBox="1">
            <a:spLocks noGrp="1"/>
          </p:cNvSpPr>
          <p:nvPr>
            <p:ph type="title"/>
          </p:nvPr>
        </p:nvSpPr>
        <p:spPr>
          <a:prstGeom prst="rect">
            <a:avLst/>
          </a:prstGeom>
        </p:spPr>
        <p:txBody>
          <a:bodyPr>
            <a:normAutofit fontScale="90000"/>
          </a:bodyPr>
          <a:lstStyle>
            <a:lvl1pPr defTabSz="850391">
              <a:defRPr sz="2790"/>
            </a:lvl1pPr>
          </a:lstStyle>
          <a:p>
            <a:r>
              <a:t>Step 2. Detecting Evolutionary Changes </a:t>
            </a:r>
          </a:p>
        </p:txBody>
      </p:sp>
      <p:sp>
        <p:nvSpPr>
          <p:cNvPr id="260" name="For each conflicting region, we detect all commits that have touched that region…"/>
          <p:cNvSpPr txBox="1">
            <a:spLocks noGrp="1"/>
          </p:cNvSpPr>
          <p:nvPr>
            <p:ph type="body" idx="1"/>
          </p:nvPr>
        </p:nvSpPr>
        <p:spPr>
          <a:xfrm>
            <a:off x="311698" y="1229875"/>
            <a:ext cx="8735533" cy="3478446"/>
          </a:xfrm>
          <a:prstGeom prst="rect">
            <a:avLst/>
          </a:prstGeom>
        </p:spPr>
        <p:txBody>
          <a:bodyPr/>
          <a:lstStyle/>
          <a:p>
            <a:r>
              <a:rPr dirty="0"/>
              <a:t>For each conflicting region, we detect all commits that have touched th</a:t>
            </a:r>
            <a:r>
              <a:rPr lang="en-US" dirty="0"/>
              <a:t>is</a:t>
            </a:r>
            <a:r>
              <a:rPr dirty="0"/>
              <a:t> region</a:t>
            </a:r>
          </a:p>
          <a:p>
            <a:r>
              <a:rPr dirty="0"/>
              <a:t>We call those commits </a:t>
            </a:r>
            <a:r>
              <a:rPr i="1" dirty="0"/>
              <a:t>evolutionary commits</a:t>
            </a:r>
          </a:p>
          <a:p>
            <a:r>
              <a:rPr dirty="0"/>
              <a:t>We use the following commands</a:t>
            </a:r>
            <a:r>
              <a:rPr lang="en-US" dirty="0"/>
              <a:t>:</a:t>
            </a:r>
            <a:endParaRPr dirty="0"/>
          </a:p>
          <a:p>
            <a:pPr marL="939800" lvl="1" indent="-342900">
              <a:buChar char="●"/>
              <a:defRPr>
                <a:latin typeface="Andale Mono"/>
                <a:ea typeface="Andale Mono"/>
                <a:cs typeface="Andale Mono"/>
                <a:sym typeface="Andale Mono"/>
              </a:defRPr>
            </a:pPr>
            <a:r>
              <a:rPr dirty="0"/>
              <a:t>git log -L start</a:t>
            </a:r>
            <a:r>
              <a:rPr sz="933" baseline="-16072" dirty="0"/>
              <a:t>P1</a:t>
            </a:r>
            <a:r>
              <a:rPr dirty="0"/>
              <a:t>,end</a:t>
            </a:r>
            <a:r>
              <a:rPr sz="933" baseline="-16072" dirty="0"/>
              <a:t>P1</a:t>
            </a:r>
            <a:r>
              <a:rPr dirty="0"/>
              <a:t>:file P2..P1</a:t>
            </a:r>
          </a:p>
          <a:p>
            <a:pPr marL="939800" lvl="1" indent="-342900">
              <a:buChar char="●"/>
              <a:defRPr>
                <a:latin typeface="Andale Mono"/>
                <a:ea typeface="Andale Mono"/>
                <a:cs typeface="Andale Mono"/>
                <a:sym typeface="Andale Mono"/>
              </a:defRPr>
            </a:pPr>
            <a:r>
              <a:rPr dirty="0"/>
              <a:t>git log -L start</a:t>
            </a:r>
            <a:r>
              <a:rPr sz="933" baseline="-16072" dirty="0"/>
              <a:t>P2</a:t>
            </a:r>
            <a:r>
              <a:rPr dirty="0"/>
              <a:t>,end</a:t>
            </a:r>
            <a:r>
              <a:rPr sz="933" baseline="-16072" dirty="0"/>
              <a:t>P2</a:t>
            </a:r>
            <a:r>
              <a:rPr dirty="0"/>
              <a:t>:file P1..P2</a:t>
            </a:r>
          </a:p>
          <a:p>
            <a:pPr>
              <a:defRPr>
                <a:latin typeface="+mj-lt"/>
                <a:ea typeface="+mj-ea"/>
                <a:cs typeface="+mj-cs"/>
                <a:sym typeface="Helvetica"/>
              </a:defRPr>
            </a:pPr>
            <a:r>
              <a:rPr dirty="0"/>
              <a:t>We save the code range information for each change to the database</a:t>
            </a:r>
          </a:p>
        </p:txBody>
      </p:sp>
      <p:sp>
        <p:nvSpPr>
          <p:cNvPr id="261"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18</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60">
                                            <p:bg/>
                                          </p:spTgt>
                                        </p:tgtEl>
                                        <p:attrNameLst>
                                          <p:attrName>style.visibility</p:attrName>
                                        </p:attrNameLst>
                                      </p:cBhvr>
                                      <p:to>
                                        <p:strVal val="visible"/>
                                      </p:to>
                                    </p:set>
                                    <p:animEffect transition="in" filter="dissolve">
                                      <p:cBhvr>
                                        <p:cTn id="7" dur="300"/>
                                        <p:tgtEl>
                                          <p:spTgt spid="260">
                                            <p:bg/>
                                          </p:spTgt>
                                        </p:tgtEl>
                                      </p:cBhvr>
                                    </p:animEffect>
                                  </p:childTnLst>
                                </p:cTn>
                              </p:par>
                              <p:par>
                                <p:cTn id="8" presetID="9" presetClass="entr" presetSubtype="0" fill="hold" grpId="1" nodeType="withEffect">
                                  <p:stCondLst>
                                    <p:cond delay="0"/>
                                  </p:stCondLst>
                                  <p:iterate>
                                    <p:tmAbs val="0"/>
                                  </p:iterate>
                                  <p:childTnLst>
                                    <p:set>
                                      <p:cBhvr>
                                        <p:cTn id="9" fill="hold"/>
                                        <p:tgtEl>
                                          <p:spTgt spid="260">
                                            <p:txEl>
                                              <p:pRg st="0" end="0"/>
                                            </p:txEl>
                                          </p:spTgt>
                                        </p:tgtEl>
                                        <p:attrNameLst>
                                          <p:attrName>style.visibility</p:attrName>
                                        </p:attrNameLst>
                                      </p:cBhvr>
                                      <p:to>
                                        <p:strVal val="visible"/>
                                      </p:to>
                                    </p:set>
                                    <p:animEffect transition="in" filter="dissolve">
                                      <p:cBhvr>
                                        <p:cTn id="10" dur="300"/>
                                        <p:tgtEl>
                                          <p:spTgt spid="26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260">
                                            <p:txEl>
                                              <p:pRg st="1" end="1"/>
                                            </p:txEl>
                                          </p:spTgt>
                                        </p:tgtEl>
                                        <p:attrNameLst>
                                          <p:attrName>style.visibility</p:attrName>
                                        </p:attrNameLst>
                                      </p:cBhvr>
                                      <p:to>
                                        <p:strVal val="visible"/>
                                      </p:to>
                                    </p:set>
                                    <p:animEffect transition="in" filter="dissolve">
                                      <p:cBhvr>
                                        <p:cTn id="15" dur="300"/>
                                        <p:tgtEl>
                                          <p:spTgt spid="26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1" nodeType="clickEffect">
                                  <p:stCondLst>
                                    <p:cond delay="0"/>
                                  </p:stCondLst>
                                  <p:iterate>
                                    <p:tmAbs val="0"/>
                                  </p:iterate>
                                  <p:childTnLst>
                                    <p:set>
                                      <p:cBhvr>
                                        <p:cTn id="19" fill="hold"/>
                                        <p:tgtEl>
                                          <p:spTgt spid="260">
                                            <p:txEl>
                                              <p:pRg st="2" end="2"/>
                                            </p:txEl>
                                          </p:spTgt>
                                        </p:tgtEl>
                                        <p:attrNameLst>
                                          <p:attrName>style.visibility</p:attrName>
                                        </p:attrNameLst>
                                      </p:cBhvr>
                                      <p:to>
                                        <p:strVal val="visible"/>
                                      </p:to>
                                    </p:set>
                                    <p:animEffect transition="in" filter="dissolve">
                                      <p:cBhvr>
                                        <p:cTn id="20" dur="300"/>
                                        <p:tgtEl>
                                          <p:spTgt spid="260">
                                            <p:txEl>
                                              <p:pRg st="2" end="2"/>
                                            </p:txEl>
                                          </p:spTgt>
                                        </p:tgtEl>
                                      </p:cBhvr>
                                    </p:animEffect>
                                  </p:childTnLst>
                                </p:cTn>
                              </p:par>
                              <p:par>
                                <p:cTn id="21" presetID="9" presetClass="entr" fill="hold" grpId="1" nodeType="withEffect">
                                  <p:stCondLst>
                                    <p:cond delay="0"/>
                                  </p:stCondLst>
                                  <p:iterate>
                                    <p:tmAbs val="0"/>
                                  </p:iterate>
                                  <p:childTnLst>
                                    <p:set>
                                      <p:cBhvr>
                                        <p:cTn id="22" fill="hold"/>
                                        <p:tgtEl>
                                          <p:spTgt spid="260">
                                            <p:txEl>
                                              <p:pRg st="3" end="3"/>
                                            </p:txEl>
                                          </p:spTgt>
                                        </p:tgtEl>
                                        <p:attrNameLst>
                                          <p:attrName>style.visibility</p:attrName>
                                        </p:attrNameLst>
                                      </p:cBhvr>
                                      <p:to>
                                        <p:strVal val="visible"/>
                                      </p:to>
                                    </p:set>
                                    <p:animEffect transition="in" filter="dissolve">
                                      <p:cBhvr>
                                        <p:cTn id="23" dur="300"/>
                                        <p:tgtEl>
                                          <p:spTgt spid="260">
                                            <p:txEl>
                                              <p:pRg st="3" end="3"/>
                                            </p:txEl>
                                          </p:spTgt>
                                        </p:tgtEl>
                                      </p:cBhvr>
                                    </p:animEffect>
                                  </p:childTnLst>
                                </p:cTn>
                              </p:par>
                              <p:par>
                                <p:cTn id="24" presetID="9" presetClass="entr" fill="hold" grpId="1" nodeType="withEffect">
                                  <p:stCondLst>
                                    <p:cond delay="0"/>
                                  </p:stCondLst>
                                  <p:iterate>
                                    <p:tmAbs val="0"/>
                                  </p:iterate>
                                  <p:childTnLst>
                                    <p:set>
                                      <p:cBhvr>
                                        <p:cTn id="25" fill="hold"/>
                                        <p:tgtEl>
                                          <p:spTgt spid="260">
                                            <p:txEl>
                                              <p:pRg st="4" end="4"/>
                                            </p:txEl>
                                          </p:spTgt>
                                        </p:tgtEl>
                                        <p:attrNameLst>
                                          <p:attrName>style.visibility</p:attrName>
                                        </p:attrNameLst>
                                      </p:cBhvr>
                                      <p:to>
                                        <p:strVal val="visible"/>
                                      </p:to>
                                    </p:set>
                                    <p:animEffect transition="in" filter="dissolve">
                                      <p:cBhvr>
                                        <p:cTn id="26" dur="300"/>
                                        <p:tgtEl>
                                          <p:spTgt spid="260">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fill="hold" grpId="1" nodeType="clickEffect">
                                  <p:stCondLst>
                                    <p:cond delay="0"/>
                                  </p:stCondLst>
                                  <p:iterate>
                                    <p:tmAbs val="0"/>
                                  </p:iterate>
                                  <p:childTnLst>
                                    <p:set>
                                      <p:cBhvr>
                                        <p:cTn id="30" fill="hold"/>
                                        <p:tgtEl>
                                          <p:spTgt spid="260">
                                            <p:txEl>
                                              <p:pRg st="5" end="5"/>
                                            </p:txEl>
                                          </p:spTgt>
                                        </p:tgtEl>
                                        <p:attrNameLst>
                                          <p:attrName>style.visibility</p:attrName>
                                        </p:attrNameLst>
                                      </p:cBhvr>
                                      <p:to>
                                        <p:strVal val="visible"/>
                                      </p:to>
                                    </p:set>
                                    <p:animEffect transition="in" filter="dissolve">
                                      <p:cBhvr>
                                        <p:cTn id="31" dur="300"/>
                                        <p:tgtEl>
                                          <p:spTgt spid="26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 grpId="1" uiExpand="1" build="p" bldLvl="5"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 name="Image" descr="Image"/>
          <p:cNvPicPr>
            <a:picLocks noChangeAspect="1"/>
          </p:cNvPicPr>
          <p:nvPr/>
        </p:nvPicPr>
        <p:blipFill>
          <a:blip r:embed="rId2">
            <a:extLst/>
          </a:blip>
          <a:stretch>
            <a:fillRect/>
          </a:stretch>
        </p:blipFill>
        <p:spPr>
          <a:xfrm>
            <a:off x="1505400" y="1054477"/>
            <a:ext cx="6133200" cy="3601520"/>
          </a:xfrm>
          <a:prstGeom prst="rect">
            <a:avLst/>
          </a:prstGeom>
          <a:ln w="12700">
            <a:miter lim="400000"/>
          </a:ln>
        </p:spPr>
      </p:pic>
      <p:sp>
        <p:nvSpPr>
          <p:cNvPr id="264" name="Rounded Rectangle"/>
          <p:cNvSpPr/>
          <p:nvPr/>
        </p:nvSpPr>
        <p:spPr>
          <a:xfrm>
            <a:off x="2590244" y="1180544"/>
            <a:ext cx="1306519" cy="272392"/>
          </a:xfrm>
          <a:prstGeom prst="roundRect">
            <a:avLst>
              <a:gd name="adj" fmla="val 33753"/>
            </a:avLst>
          </a:prstGeom>
          <a:ln w="25400">
            <a:solidFill>
              <a:schemeClr val="accent4"/>
            </a:solidFill>
          </a:ln>
          <a:effectLst>
            <a:outerShdw blurRad="38100" dist="23000" dir="5400000" rotWithShape="0">
              <a:srgbClr val="000000">
                <a:alpha val="35000"/>
              </a:srgbClr>
            </a:outerShdw>
          </a:effectLst>
        </p:spPr>
        <p:txBody>
          <a:bodyPr lIns="45719" rIns="45719" anchor="ctr"/>
          <a:lstStyle/>
          <a:p>
            <a:endParaRPr/>
          </a:p>
        </p:txBody>
      </p:sp>
      <p:sp>
        <p:nvSpPr>
          <p:cNvPr id="265" name="Rounded Rectangle"/>
          <p:cNvSpPr/>
          <p:nvPr/>
        </p:nvSpPr>
        <p:spPr>
          <a:xfrm>
            <a:off x="2573826" y="3804325"/>
            <a:ext cx="1306518" cy="272393"/>
          </a:xfrm>
          <a:prstGeom prst="roundRect">
            <a:avLst>
              <a:gd name="adj" fmla="val 33753"/>
            </a:avLst>
          </a:prstGeom>
          <a:ln w="25400">
            <a:solidFill>
              <a:schemeClr val="accent4"/>
            </a:solidFill>
          </a:ln>
          <a:effectLst>
            <a:outerShdw blurRad="38100" dist="23000" dir="5400000" rotWithShape="0">
              <a:srgbClr val="000000">
                <a:alpha val="35000"/>
              </a:srgbClr>
            </a:outerShdw>
          </a:effectLst>
        </p:spPr>
        <p:txBody>
          <a:bodyPr lIns="45719" rIns="45719" anchor="ctr"/>
          <a:lstStyle/>
          <a:p>
            <a:endParaRPr/>
          </a:p>
        </p:txBody>
      </p:sp>
      <p:grpSp>
        <p:nvGrpSpPr>
          <p:cNvPr id="269" name="Group"/>
          <p:cNvGrpSpPr/>
          <p:nvPr/>
        </p:nvGrpSpPr>
        <p:grpSpPr>
          <a:xfrm>
            <a:off x="2165439" y="2887450"/>
            <a:ext cx="2073368" cy="1684582"/>
            <a:chOff x="1371404" y="156342"/>
            <a:chExt cx="2073366" cy="1684580"/>
          </a:xfrm>
        </p:grpSpPr>
        <p:sp>
          <p:nvSpPr>
            <p:cNvPr id="266" name="Rectangle"/>
            <p:cNvSpPr/>
            <p:nvPr/>
          </p:nvSpPr>
          <p:spPr>
            <a:xfrm>
              <a:off x="1371404" y="834407"/>
              <a:ext cx="2073368" cy="1006516"/>
            </a:xfrm>
            <a:prstGeom prst="rect">
              <a:avLst/>
            </a:prstGeom>
            <a:solidFill>
              <a:srgbClr val="FFFFFF"/>
            </a:solidFill>
            <a:ln w="12700" cap="flat">
              <a:noFill/>
              <a:miter lim="400000"/>
            </a:ln>
            <a:effectLst/>
          </p:spPr>
          <p:txBody>
            <a:bodyPr wrap="square" lIns="45719" tIns="45719" rIns="45719" bIns="45719" numCol="1" anchor="ctr">
              <a:noAutofit/>
            </a:bodyPr>
            <a:lstStyle/>
            <a:p>
              <a:endParaRPr/>
            </a:p>
          </p:txBody>
        </p:sp>
        <p:sp>
          <p:nvSpPr>
            <p:cNvPr id="267" name="Rectangle"/>
            <p:cNvSpPr/>
            <p:nvPr/>
          </p:nvSpPr>
          <p:spPr>
            <a:xfrm>
              <a:off x="2173682" y="554810"/>
              <a:ext cx="338165" cy="315409"/>
            </a:xfrm>
            <a:prstGeom prst="rect">
              <a:avLst/>
            </a:prstGeom>
            <a:solidFill>
              <a:srgbClr val="FFFFFF"/>
            </a:solidFill>
            <a:ln w="12700" cap="flat">
              <a:noFill/>
              <a:miter lim="400000"/>
            </a:ln>
            <a:effectLst/>
          </p:spPr>
          <p:txBody>
            <a:bodyPr wrap="square" lIns="45719" tIns="45719" rIns="45719" bIns="45719" numCol="1" anchor="ctr">
              <a:noAutofit/>
            </a:bodyPr>
            <a:lstStyle/>
            <a:p>
              <a:endParaRPr/>
            </a:p>
          </p:txBody>
        </p:sp>
        <p:sp>
          <p:nvSpPr>
            <p:cNvPr id="268" name="Rectangle"/>
            <p:cNvSpPr/>
            <p:nvPr/>
          </p:nvSpPr>
          <p:spPr>
            <a:xfrm>
              <a:off x="1704346" y="156342"/>
              <a:ext cx="876288" cy="267204"/>
            </a:xfrm>
            <a:prstGeom prst="rect">
              <a:avLst/>
            </a:prstGeom>
            <a:solidFill>
              <a:srgbClr val="FFFFFF"/>
            </a:solidFill>
            <a:ln w="12700" cap="flat">
              <a:noFill/>
              <a:miter lim="400000"/>
            </a:ln>
            <a:effectLst/>
          </p:spPr>
          <p:txBody>
            <a:bodyPr wrap="square" lIns="45719" tIns="45719" rIns="45719" bIns="45719" numCol="1" anchor="ctr">
              <a:noAutofit/>
            </a:bodyPr>
            <a:lstStyle/>
            <a:p>
              <a:endParaRPr/>
            </a:p>
          </p:txBody>
        </p:sp>
      </p:grpSp>
      <p:grpSp>
        <p:nvGrpSpPr>
          <p:cNvPr id="273" name="Group"/>
          <p:cNvGrpSpPr/>
          <p:nvPr/>
        </p:nvGrpSpPr>
        <p:grpSpPr>
          <a:xfrm>
            <a:off x="2064013" y="1081849"/>
            <a:ext cx="2225392" cy="1554934"/>
            <a:chOff x="781052" y="502014"/>
            <a:chExt cx="2225391" cy="1554933"/>
          </a:xfrm>
        </p:grpSpPr>
        <p:sp>
          <p:nvSpPr>
            <p:cNvPr id="270" name="Rectangle"/>
            <p:cNvSpPr/>
            <p:nvPr/>
          </p:nvSpPr>
          <p:spPr>
            <a:xfrm>
              <a:off x="781052" y="502014"/>
              <a:ext cx="2225393" cy="932490"/>
            </a:xfrm>
            <a:prstGeom prst="rect">
              <a:avLst/>
            </a:prstGeom>
            <a:solidFill>
              <a:srgbClr val="FFFFFF"/>
            </a:solidFill>
            <a:ln w="12700" cap="flat">
              <a:noFill/>
              <a:miter lim="400000"/>
            </a:ln>
            <a:effectLst/>
          </p:spPr>
          <p:txBody>
            <a:bodyPr wrap="square" lIns="45719" tIns="45719" rIns="45719" bIns="45719" numCol="1" anchor="ctr">
              <a:noAutofit/>
            </a:bodyPr>
            <a:lstStyle/>
            <a:p>
              <a:endParaRPr/>
            </a:p>
          </p:txBody>
        </p:sp>
        <p:sp>
          <p:nvSpPr>
            <p:cNvPr id="271" name="Rectangle"/>
            <p:cNvSpPr/>
            <p:nvPr/>
          </p:nvSpPr>
          <p:spPr>
            <a:xfrm>
              <a:off x="1400874" y="1270271"/>
              <a:ext cx="597040" cy="426564"/>
            </a:xfrm>
            <a:prstGeom prst="rect">
              <a:avLst/>
            </a:prstGeom>
            <a:solidFill>
              <a:srgbClr val="FFFFFF"/>
            </a:solidFill>
            <a:ln w="12700" cap="flat">
              <a:noFill/>
              <a:miter lim="400000"/>
            </a:ln>
            <a:effectLst/>
          </p:spPr>
          <p:txBody>
            <a:bodyPr wrap="square" lIns="45719" tIns="45719" rIns="45719" bIns="45719" numCol="1" anchor="ctr">
              <a:noAutofit/>
            </a:bodyPr>
            <a:lstStyle/>
            <a:p>
              <a:endParaRPr/>
            </a:p>
          </p:txBody>
        </p:sp>
        <p:sp>
          <p:nvSpPr>
            <p:cNvPr id="272" name="Rectangle"/>
            <p:cNvSpPr/>
            <p:nvPr/>
          </p:nvSpPr>
          <p:spPr>
            <a:xfrm>
              <a:off x="1579510" y="1826323"/>
              <a:ext cx="908654" cy="230626"/>
            </a:xfrm>
            <a:prstGeom prst="rect">
              <a:avLst/>
            </a:prstGeom>
            <a:solidFill>
              <a:srgbClr val="FFFFFF"/>
            </a:solidFill>
            <a:ln w="12700" cap="flat">
              <a:noFill/>
              <a:miter lim="400000"/>
            </a:ln>
            <a:effectLst/>
          </p:spPr>
          <p:txBody>
            <a:bodyPr wrap="square" lIns="45719" tIns="45719" rIns="45719" bIns="45719" numCol="1" anchor="ctr">
              <a:noAutofit/>
            </a:bodyPr>
            <a:lstStyle/>
            <a:p>
              <a:endParaRPr/>
            </a:p>
          </p:txBody>
        </p:sp>
      </p:grpSp>
      <p:sp>
        <p:nvSpPr>
          <p:cNvPr id="274" name="Step 2. Detecting Evolutionary Changes"/>
          <p:cNvSpPr txBox="1">
            <a:spLocks noGrp="1"/>
          </p:cNvSpPr>
          <p:nvPr>
            <p:ph type="title"/>
          </p:nvPr>
        </p:nvSpPr>
        <p:spPr>
          <a:prstGeom prst="rect">
            <a:avLst/>
          </a:prstGeom>
        </p:spPr>
        <p:txBody>
          <a:bodyPr>
            <a:normAutofit fontScale="90000"/>
          </a:bodyPr>
          <a:lstStyle>
            <a:lvl1pPr defTabSz="850391">
              <a:defRPr sz="2790"/>
            </a:lvl1pPr>
          </a:lstStyle>
          <a:p>
            <a:r>
              <a:t>Step 2. Detecting Evolutionary Changes </a:t>
            </a:r>
          </a:p>
        </p:txBody>
      </p:sp>
      <p:sp>
        <p:nvSpPr>
          <p:cNvPr id="275"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19</a:t>
            </a:fld>
            <a:endParaRPr/>
          </a:p>
        </p:txBody>
      </p:sp>
      <p:grpSp>
        <p:nvGrpSpPr>
          <p:cNvPr id="278" name="Group"/>
          <p:cNvGrpSpPr/>
          <p:nvPr/>
        </p:nvGrpSpPr>
        <p:grpSpPr>
          <a:xfrm>
            <a:off x="4337238" y="1828345"/>
            <a:ext cx="3177493" cy="1834736"/>
            <a:chOff x="0" y="0"/>
            <a:chExt cx="3177491" cy="1834734"/>
          </a:xfrm>
        </p:grpSpPr>
        <p:sp>
          <p:nvSpPr>
            <p:cNvPr id="276" name="Rectangle"/>
            <p:cNvSpPr/>
            <p:nvPr/>
          </p:nvSpPr>
          <p:spPr>
            <a:xfrm>
              <a:off x="153317" y="0"/>
              <a:ext cx="3024175" cy="1834735"/>
            </a:xfrm>
            <a:prstGeom prst="rect">
              <a:avLst/>
            </a:prstGeom>
            <a:solidFill>
              <a:srgbClr val="FFFFFF"/>
            </a:solidFill>
            <a:ln w="12700" cap="flat">
              <a:noFill/>
              <a:miter lim="400000"/>
            </a:ln>
            <a:effectLst/>
          </p:spPr>
          <p:txBody>
            <a:bodyPr wrap="square" lIns="45719" tIns="45719" rIns="45719" bIns="45719" numCol="1" anchor="ctr">
              <a:noAutofit/>
            </a:bodyPr>
            <a:lstStyle/>
            <a:p>
              <a:endParaRPr/>
            </a:p>
          </p:txBody>
        </p:sp>
        <p:sp>
          <p:nvSpPr>
            <p:cNvPr id="277" name="Rectangle"/>
            <p:cNvSpPr/>
            <p:nvPr/>
          </p:nvSpPr>
          <p:spPr>
            <a:xfrm>
              <a:off x="0" y="857129"/>
              <a:ext cx="843031" cy="339524"/>
            </a:xfrm>
            <a:prstGeom prst="rect">
              <a:avLst/>
            </a:prstGeom>
            <a:solidFill>
              <a:srgbClr val="FFFFFF"/>
            </a:solidFill>
            <a:ln w="12700" cap="flat">
              <a:noFill/>
              <a:miter lim="400000"/>
            </a:ln>
            <a:effectLst/>
          </p:spPr>
          <p:txBody>
            <a:bodyPr wrap="square" lIns="45719" tIns="45719" rIns="45719" bIns="45719" numCol="1" anchor="ctr">
              <a:noAutofit/>
            </a:bodyPr>
            <a:lstStyle/>
            <a:p>
              <a:endParaRP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fill="hold" grpId="1" nodeType="clickEffect">
                                  <p:stCondLst>
                                    <p:cond delay="0"/>
                                  </p:stCondLst>
                                  <p:iterate>
                                    <p:tmAbs val="0"/>
                                  </p:iterate>
                                  <p:childTnLst>
                                    <p:animEffect transition="out" filter="dissolve">
                                      <p:cBhvr>
                                        <p:cTn id="6" dur="300" fill="hold"/>
                                        <p:tgtEl>
                                          <p:spTgt spid="278"/>
                                        </p:tgtEl>
                                      </p:cBhvr>
                                    </p:animEffect>
                                    <p:set>
                                      <p:cBhvr>
                                        <p:cTn id="7" fill="hold">
                                          <p:stCondLst>
                                            <p:cond delay="299"/>
                                          </p:stCondLst>
                                        </p:cTn>
                                        <p:tgtEl>
                                          <p:spTgt spid="27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fill="hold" grpId="2" nodeType="clickEffect">
                                  <p:stCondLst>
                                    <p:cond delay="0"/>
                                  </p:stCondLst>
                                  <p:iterate>
                                    <p:tmAbs val="0"/>
                                  </p:iterate>
                                  <p:childTnLst>
                                    <p:animEffect transition="out" filter="dissolve">
                                      <p:cBhvr>
                                        <p:cTn id="11" dur="300" fill="hold"/>
                                        <p:tgtEl>
                                          <p:spTgt spid="273"/>
                                        </p:tgtEl>
                                      </p:cBhvr>
                                    </p:animEffect>
                                    <p:set>
                                      <p:cBhvr>
                                        <p:cTn id="12" fill="hold">
                                          <p:stCondLst>
                                            <p:cond delay="299"/>
                                          </p:stCondLst>
                                        </p:cTn>
                                        <p:tgtEl>
                                          <p:spTgt spid="27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fill="hold" grpId="3" nodeType="clickEffect">
                                  <p:stCondLst>
                                    <p:cond delay="0"/>
                                  </p:stCondLst>
                                  <p:iterate>
                                    <p:tmAbs val="0"/>
                                  </p:iterate>
                                  <p:childTnLst>
                                    <p:animEffect transition="out" filter="dissolve">
                                      <p:cBhvr>
                                        <p:cTn id="16" dur="300" fill="hold"/>
                                        <p:tgtEl>
                                          <p:spTgt spid="269"/>
                                        </p:tgtEl>
                                      </p:cBhvr>
                                    </p:animEffect>
                                    <p:set>
                                      <p:cBhvr>
                                        <p:cTn id="17" fill="hold">
                                          <p:stCondLst>
                                            <p:cond delay="299"/>
                                          </p:stCondLst>
                                        </p:cTn>
                                        <p:tgtEl>
                                          <p:spTgt spid="26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 grpId="3" animBg="1" advAuto="0"/>
      <p:bldP spid="273" grpId="2" animBg="1" advAuto="0"/>
      <p:bldP spid="278" grpId="1"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Version Control Systems"/>
          <p:cNvSpPr txBox="1">
            <a:spLocks noGrp="1"/>
          </p:cNvSpPr>
          <p:nvPr>
            <p:ph type="title"/>
          </p:nvPr>
        </p:nvSpPr>
        <p:spPr>
          <a:prstGeom prst="rect">
            <a:avLst/>
          </a:prstGeom>
        </p:spPr>
        <p:txBody>
          <a:bodyPr>
            <a:normAutofit fontScale="90000"/>
          </a:bodyPr>
          <a:lstStyle>
            <a:lvl1pPr defTabSz="850391">
              <a:defRPr sz="2790"/>
            </a:lvl1pPr>
          </a:lstStyle>
          <a:p>
            <a:r>
              <a:t>Version Control Systems</a:t>
            </a:r>
          </a:p>
        </p:txBody>
      </p:sp>
      <p:sp>
        <p:nvSpPr>
          <p:cNvPr id="151" name="Keep track of the software development history…"/>
          <p:cNvSpPr txBox="1">
            <a:spLocks noGrp="1"/>
          </p:cNvSpPr>
          <p:nvPr>
            <p:ph type="body" sz="half" idx="1"/>
          </p:nvPr>
        </p:nvSpPr>
        <p:spPr>
          <a:xfrm>
            <a:off x="311699" y="1229875"/>
            <a:ext cx="8520602" cy="1108829"/>
          </a:xfrm>
          <a:prstGeom prst="rect">
            <a:avLst/>
          </a:prstGeom>
        </p:spPr>
        <p:txBody>
          <a:bodyPr/>
          <a:lstStyle/>
          <a:p>
            <a:r>
              <a:rPr dirty="0"/>
              <a:t>Keep track of the software development history</a:t>
            </a:r>
          </a:p>
          <a:p>
            <a:r>
              <a:rPr dirty="0"/>
              <a:t>Became </a:t>
            </a:r>
            <a:r>
              <a:rPr lang="en-US" dirty="0"/>
              <a:t>more </a:t>
            </a:r>
            <a:r>
              <a:rPr dirty="0"/>
              <a:t>popular with the rise of distributed software development</a:t>
            </a:r>
          </a:p>
        </p:txBody>
      </p:sp>
      <p:sp>
        <p:nvSpPr>
          <p:cNvPr id="152" name="Slide Number"/>
          <p:cNvSpPr txBox="1">
            <a:spLocks noGrp="1"/>
          </p:cNvSpPr>
          <p:nvPr>
            <p:ph type="sldNum" sz="quarter" idx="2"/>
          </p:nvPr>
        </p:nvSpPr>
        <p:spPr>
          <a:xfrm>
            <a:off x="8781049" y="4604165"/>
            <a:ext cx="266182" cy="33525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a:t>
            </a:fld>
            <a:endParaRPr/>
          </a:p>
        </p:txBody>
      </p:sp>
      <p:pic>
        <p:nvPicPr>
          <p:cNvPr id="153" name="Image" descr="Image"/>
          <p:cNvPicPr>
            <a:picLocks noChangeAspect="1"/>
          </p:cNvPicPr>
          <p:nvPr/>
        </p:nvPicPr>
        <p:blipFill>
          <a:blip r:embed="rId3">
            <a:extLst/>
          </a:blip>
          <a:stretch>
            <a:fillRect/>
          </a:stretch>
        </p:blipFill>
        <p:spPr>
          <a:xfrm>
            <a:off x="906310" y="2853434"/>
            <a:ext cx="1108272" cy="462796"/>
          </a:xfrm>
          <a:prstGeom prst="rect">
            <a:avLst/>
          </a:prstGeom>
          <a:ln w="12700">
            <a:miter lim="400000"/>
          </a:ln>
        </p:spPr>
      </p:pic>
      <p:pic>
        <p:nvPicPr>
          <p:cNvPr id="154" name="Image" descr="Image"/>
          <p:cNvPicPr>
            <a:picLocks noChangeAspect="1"/>
          </p:cNvPicPr>
          <p:nvPr/>
        </p:nvPicPr>
        <p:blipFill>
          <a:blip r:embed="rId4">
            <a:extLst/>
          </a:blip>
          <a:stretch>
            <a:fillRect/>
          </a:stretch>
        </p:blipFill>
        <p:spPr>
          <a:xfrm>
            <a:off x="2495646" y="2672724"/>
            <a:ext cx="1377519" cy="824216"/>
          </a:xfrm>
          <a:prstGeom prst="rect">
            <a:avLst/>
          </a:prstGeom>
          <a:ln w="12700">
            <a:miter lim="400000"/>
          </a:ln>
        </p:spPr>
      </p:pic>
      <p:pic>
        <p:nvPicPr>
          <p:cNvPr id="155" name="Image" descr="Image"/>
          <p:cNvPicPr>
            <a:picLocks noChangeAspect="1"/>
          </p:cNvPicPr>
          <p:nvPr/>
        </p:nvPicPr>
        <p:blipFill>
          <a:blip r:embed="rId5">
            <a:extLst/>
          </a:blip>
          <a:stretch>
            <a:fillRect/>
          </a:stretch>
        </p:blipFill>
        <p:spPr>
          <a:xfrm>
            <a:off x="4270200" y="2563046"/>
            <a:ext cx="1678107" cy="1043572"/>
          </a:xfrm>
          <a:prstGeom prst="rect">
            <a:avLst/>
          </a:prstGeom>
          <a:ln w="12700">
            <a:miter lim="400000"/>
          </a:ln>
        </p:spPr>
      </p:pic>
      <p:pic>
        <p:nvPicPr>
          <p:cNvPr id="156" name="Image" descr="Image"/>
          <p:cNvPicPr>
            <a:picLocks noChangeAspect="1"/>
          </p:cNvPicPr>
          <p:nvPr/>
        </p:nvPicPr>
        <p:blipFill>
          <a:blip r:embed="rId6">
            <a:extLst/>
          </a:blip>
          <a:stretch>
            <a:fillRect/>
          </a:stretch>
        </p:blipFill>
        <p:spPr>
          <a:xfrm>
            <a:off x="6345343" y="2780931"/>
            <a:ext cx="1968547" cy="607802"/>
          </a:xfrm>
          <a:prstGeom prst="rect">
            <a:avLst/>
          </a:prstGeom>
          <a:ln w="12700">
            <a:miter lim="400000"/>
          </a:ln>
        </p:spPr>
      </p:pic>
      <p:sp>
        <p:nvSpPr>
          <p:cNvPr id="157" name="Offer practices that facilitate collaborative software development"/>
          <p:cNvSpPr txBox="1"/>
          <p:nvPr/>
        </p:nvSpPr>
        <p:spPr>
          <a:xfrm>
            <a:off x="311699" y="3873213"/>
            <a:ext cx="8520602" cy="4687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ormAutofit lnSpcReduction="10000"/>
          </a:bodyPr>
          <a:lstStyle>
            <a:lvl1pPr marL="457200" indent="-342900">
              <a:lnSpc>
                <a:spcPct val="115000"/>
              </a:lnSpc>
              <a:spcBef>
                <a:spcPts val="1500"/>
              </a:spcBef>
              <a:buClr>
                <a:srgbClr val="434343"/>
              </a:buClr>
              <a:buSzPts val="1800"/>
              <a:buFont typeface="Helvetica"/>
              <a:buChar char="●"/>
              <a:defRPr sz="1800">
                <a:solidFill>
                  <a:srgbClr val="434343"/>
                </a:solidFill>
                <a:latin typeface="Roboto"/>
                <a:ea typeface="Roboto"/>
                <a:cs typeface="Roboto"/>
                <a:sym typeface="Roboto"/>
              </a:defRPr>
            </a:lvl1pPr>
          </a:lstStyle>
          <a:p>
            <a:r>
              <a:t>Offer practices that facilitate collaborative software development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51">
                                            <p:bg/>
                                          </p:spTgt>
                                        </p:tgtEl>
                                        <p:attrNameLst>
                                          <p:attrName>style.visibility</p:attrName>
                                        </p:attrNameLst>
                                      </p:cBhvr>
                                      <p:to>
                                        <p:strVal val="visible"/>
                                      </p:to>
                                    </p:set>
                                    <p:animEffect transition="in" filter="dissolve">
                                      <p:cBhvr>
                                        <p:cTn id="7" dur="300"/>
                                        <p:tgtEl>
                                          <p:spTgt spid="151">
                                            <p:bg/>
                                          </p:spTgt>
                                        </p:tgtEl>
                                      </p:cBhvr>
                                    </p:animEffect>
                                  </p:childTnLst>
                                </p:cTn>
                              </p:par>
                              <p:par>
                                <p:cTn id="8" presetID="9" presetClass="entr" presetSubtype="0" fill="hold" grpId="1" nodeType="withEffect">
                                  <p:stCondLst>
                                    <p:cond delay="0"/>
                                  </p:stCondLst>
                                  <p:iterate>
                                    <p:tmAbs val="0"/>
                                  </p:iterate>
                                  <p:childTnLst>
                                    <p:set>
                                      <p:cBhvr>
                                        <p:cTn id="9" fill="hold"/>
                                        <p:tgtEl>
                                          <p:spTgt spid="151">
                                            <p:txEl>
                                              <p:pRg st="0" end="0"/>
                                            </p:txEl>
                                          </p:spTgt>
                                        </p:tgtEl>
                                        <p:attrNameLst>
                                          <p:attrName>style.visibility</p:attrName>
                                        </p:attrNameLst>
                                      </p:cBhvr>
                                      <p:to>
                                        <p:strVal val="visible"/>
                                      </p:to>
                                    </p:set>
                                    <p:animEffect transition="in" filter="dissolve">
                                      <p:cBhvr>
                                        <p:cTn id="10" dur="300"/>
                                        <p:tgtEl>
                                          <p:spTgt spid="15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151">
                                            <p:txEl>
                                              <p:pRg st="1" end="1"/>
                                            </p:txEl>
                                          </p:spTgt>
                                        </p:tgtEl>
                                        <p:attrNameLst>
                                          <p:attrName>style.visibility</p:attrName>
                                        </p:attrNameLst>
                                      </p:cBhvr>
                                      <p:to>
                                        <p:strVal val="visible"/>
                                      </p:to>
                                    </p:set>
                                    <p:animEffect transition="in" filter="dissolve">
                                      <p:cBhvr>
                                        <p:cTn id="15" dur="300"/>
                                        <p:tgtEl>
                                          <p:spTgt spid="15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2" nodeType="clickEffect">
                                  <p:stCondLst>
                                    <p:cond delay="0"/>
                                  </p:stCondLst>
                                  <p:iterate>
                                    <p:tmAbs val="0"/>
                                  </p:iterate>
                                  <p:childTnLst>
                                    <p:set>
                                      <p:cBhvr>
                                        <p:cTn id="19" fill="hold"/>
                                        <p:tgtEl>
                                          <p:spTgt spid="153"/>
                                        </p:tgtEl>
                                        <p:attrNameLst>
                                          <p:attrName>style.visibility</p:attrName>
                                        </p:attrNameLst>
                                      </p:cBhvr>
                                      <p:to>
                                        <p:strVal val="visible"/>
                                      </p:to>
                                    </p:set>
                                    <p:animEffect transition="in" filter="dissolve">
                                      <p:cBhvr>
                                        <p:cTn id="20" dur="300"/>
                                        <p:tgtEl>
                                          <p:spTgt spid="153"/>
                                        </p:tgtEl>
                                      </p:cBhvr>
                                    </p:animEffect>
                                  </p:childTnLst>
                                </p:cTn>
                              </p:par>
                            </p:childTnLst>
                          </p:cTn>
                        </p:par>
                        <p:par>
                          <p:cTn id="21" fill="hold">
                            <p:stCondLst>
                              <p:cond delay="300"/>
                            </p:stCondLst>
                            <p:childTnLst>
                              <p:par>
                                <p:cTn id="22" presetID="9" presetClass="entr" fill="hold" grpId="3" nodeType="afterEffect">
                                  <p:stCondLst>
                                    <p:cond delay="0"/>
                                  </p:stCondLst>
                                  <p:iterate>
                                    <p:tmAbs val="0"/>
                                  </p:iterate>
                                  <p:childTnLst>
                                    <p:set>
                                      <p:cBhvr>
                                        <p:cTn id="23" fill="hold"/>
                                        <p:tgtEl>
                                          <p:spTgt spid="154"/>
                                        </p:tgtEl>
                                        <p:attrNameLst>
                                          <p:attrName>style.visibility</p:attrName>
                                        </p:attrNameLst>
                                      </p:cBhvr>
                                      <p:to>
                                        <p:strVal val="visible"/>
                                      </p:to>
                                    </p:set>
                                    <p:animEffect transition="in" filter="dissolve">
                                      <p:cBhvr>
                                        <p:cTn id="24" dur="300"/>
                                        <p:tgtEl>
                                          <p:spTgt spid="154"/>
                                        </p:tgtEl>
                                      </p:cBhvr>
                                    </p:animEffect>
                                  </p:childTnLst>
                                </p:cTn>
                              </p:par>
                            </p:childTnLst>
                          </p:cTn>
                        </p:par>
                        <p:par>
                          <p:cTn id="25" fill="hold">
                            <p:stCondLst>
                              <p:cond delay="600"/>
                            </p:stCondLst>
                            <p:childTnLst>
                              <p:par>
                                <p:cTn id="26" presetID="9" presetClass="entr" fill="hold" grpId="4" nodeType="afterEffect">
                                  <p:stCondLst>
                                    <p:cond delay="0"/>
                                  </p:stCondLst>
                                  <p:iterate>
                                    <p:tmAbs val="0"/>
                                  </p:iterate>
                                  <p:childTnLst>
                                    <p:set>
                                      <p:cBhvr>
                                        <p:cTn id="27" fill="hold"/>
                                        <p:tgtEl>
                                          <p:spTgt spid="155"/>
                                        </p:tgtEl>
                                        <p:attrNameLst>
                                          <p:attrName>style.visibility</p:attrName>
                                        </p:attrNameLst>
                                      </p:cBhvr>
                                      <p:to>
                                        <p:strVal val="visible"/>
                                      </p:to>
                                    </p:set>
                                    <p:animEffect transition="in" filter="dissolve">
                                      <p:cBhvr>
                                        <p:cTn id="28" dur="300"/>
                                        <p:tgtEl>
                                          <p:spTgt spid="155"/>
                                        </p:tgtEl>
                                      </p:cBhvr>
                                    </p:animEffect>
                                  </p:childTnLst>
                                </p:cTn>
                              </p:par>
                            </p:childTnLst>
                          </p:cTn>
                        </p:par>
                        <p:par>
                          <p:cTn id="29" fill="hold">
                            <p:stCondLst>
                              <p:cond delay="900"/>
                            </p:stCondLst>
                            <p:childTnLst>
                              <p:par>
                                <p:cTn id="30" presetID="9" presetClass="entr" fill="hold" grpId="5" nodeType="afterEffect">
                                  <p:stCondLst>
                                    <p:cond delay="0"/>
                                  </p:stCondLst>
                                  <p:iterate>
                                    <p:tmAbs val="0"/>
                                  </p:iterate>
                                  <p:childTnLst>
                                    <p:set>
                                      <p:cBhvr>
                                        <p:cTn id="31" fill="hold"/>
                                        <p:tgtEl>
                                          <p:spTgt spid="156"/>
                                        </p:tgtEl>
                                        <p:attrNameLst>
                                          <p:attrName>style.visibility</p:attrName>
                                        </p:attrNameLst>
                                      </p:cBhvr>
                                      <p:to>
                                        <p:strVal val="visible"/>
                                      </p:to>
                                    </p:set>
                                    <p:animEffect transition="in" filter="dissolve">
                                      <p:cBhvr>
                                        <p:cTn id="32" dur="300"/>
                                        <p:tgtEl>
                                          <p:spTgt spid="156"/>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fill="hold" grpId="6" nodeType="clickEffect">
                                  <p:stCondLst>
                                    <p:cond delay="0"/>
                                  </p:stCondLst>
                                  <p:iterate>
                                    <p:tmAbs val="0"/>
                                  </p:iterate>
                                  <p:childTnLst>
                                    <p:set>
                                      <p:cBhvr>
                                        <p:cTn id="36" fill="hold"/>
                                        <p:tgtEl>
                                          <p:spTgt spid="157">
                                            <p:bg/>
                                          </p:spTgt>
                                        </p:tgtEl>
                                        <p:attrNameLst>
                                          <p:attrName>style.visibility</p:attrName>
                                        </p:attrNameLst>
                                      </p:cBhvr>
                                      <p:to>
                                        <p:strVal val="visible"/>
                                      </p:to>
                                    </p:set>
                                    <p:animEffect transition="in" filter="dissolve">
                                      <p:cBhvr>
                                        <p:cTn id="37" dur="300"/>
                                        <p:tgtEl>
                                          <p:spTgt spid="157">
                                            <p:bg/>
                                          </p:spTgt>
                                        </p:tgtEl>
                                      </p:cBhvr>
                                    </p:animEffect>
                                  </p:childTnLst>
                                </p:cTn>
                              </p:par>
                              <p:par>
                                <p:cTn id="38" presetID="9" presetClass="entr" presetSubtype="0" fill="hold" grpId="6" nodeType="withEffect">
                                  <p:stCondLst>
                                    <p:cond delay="0"/>
                                  </p:stCondLst>
                                  <p:iterate>
                                    <p:tmAbs val="0"/>
                                  </p:iterate>
                                  <p:childTnLst>
                                    <p:set>
                                      <p:cBhvr>
                                        <p:cTn id="39" fill="hold"/>
                                        <p:tgtEl>
                                          <p:spTgt spid="157">
                                            <p:txEl>
                                              <p:pRg st="0" end="0"/>
                                            </p:txEl>
                                          </p:spTgt>
                                        </p:tgtEl>
                                        <p:attrNameLst>
                                          <p:attrName>style.visibility</p:attrName>
                                        </p:attrNameLst>
                                      </p:cBhvr>
                                      <p:to>
                                        <p:strVal val="visible"/>
                                      </p:to>
                                    </p:set>
                                    <p:animEffect transition="in" filter="dissolve">
                                      <p:cBhvr>
                                        <p:cTn id="40" dur="300"/>
                                        <p:tgtEl>
                                          <p:spTgt spid="15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1" build="p" bldLvl="5" animBg="1" advAuto="0"/>
      <p:bldP spid="153" grpId="2" animBg="1" advAuto="0"/>
      <p:bldP spid="154" grpId="3" animBg="1" advAuto="0"/>
      <p:bldP spid="155" grpId="4" animBg="1" advAuto="0"/>
      <p:bldP spid="156" grpId="5" animBg="1" advAuto="0"/>
      <p:bldP spid="157" grpId="6" build="p" bldLvl="5"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Step 3. Detecting Refactorings"/>
          <p:cNvSpPr txBox="1">
            <a:spLocks noGrp="1"/>
          </p:cNvSpPr>
          <p:nvPr>
            <p:ph type="title"/>
          </p:nvPr>
        </p:nvSpPr>
        <p:spPr>
          <a:prstGeom prst="rect">
            <a:avLst/>
          </a:prstGeom>
        </p:spPr>
        <p:txBody>
          <a:bodyPr>
            <a:normAutofit fontScale="90000"/>
          </a:bodyPr>
          <a:lstStyle>
            <a:lvl1pPr defTabSz="850391">
              <a:defRPr sz="2790"/>
            </a:lvl1pPr>
          </a:lstStyle>
          <a:p>
            <a:r>
              <a:t>Step 3. Detecting Refactorings</a:t>
            </a:r>
          </a:p>
        </p:txBody>
      </p:sp>
      <p:sp>
        <p:nvSpPr>
          <p:cNvPr id="281" name="We use RefactoringMiner in all of evolutionary commits…"/>
          <p:cNvSpPr txBox="1">
            <a:spLocks noGrp="1"/>
          </p:cNvSpPr>
          <p:nvPr>
            <p:ph type="body" idx="1"/>
          </p:nvPr>
        </p:nvSpPr>
        <p:spPr>
          <a:xfrm>
            <a:off x="259547" y="1203799"/>
            <a:ext cx="8520601" cy="3339001"/>
          </a:xfrm>
          <a:prstGeom prst="rect">
            <a:avLst/>
          </a:prstGeom>
        </p:spPr>
        <p:txBody>
          <a:bodyPr/>
          <a:lstStyle/>
          <a:p>
            <a:r>
              <a:rPr dirty="0"/>
              <a:t>We use RefactoringMiner</a:t>
            </a:r>
            <a:r>
              <a:rPr lang="en-US" baseline="31999" dirty="0"/>
              <a:t>1</a:t>
            </a:r>
            <a:r>
              <a:rPr dirty="0"/>
              <a:t> in all of evolutionary commits</a:t>
            </a:r>
          </a:p>
          <a:p>
            <a:r>
              <a:rPr dirty="0"/>
              <a:t>We record the types and code regions of each refactoring to the database</a:t>
            </a:r>
          </a:p>
        </p:txBody>
      </p:sp>
      <p:sp>
        <p:nvSpPr>
          <p:cNvPr id="282"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20</a:t>
            </a:fld>
            <a:endParaRPr/>
          </a:p>
        </p:txBody>
      </p:sp>
      <p:sp>
        <p:nvSpPr>
          <p:cNvPr id="5" name="1. D. Dig, K. Manzoor, R. Johnson, and T. N. Nguyen, “Refactoring-aware configuration management for object-oriented programs,” in Proceedings of the 29th International Conference on Software Engineering">
            <a:extLst>
              <a:ext uri="{FF2B5EF4-FFF2-40B4-BE49-F238E27FC236}">
                <a16:creationId xmlns:a16="http://schemas.microsoft.com/office/drawing/2014/main" id="{516C7F2D-632C-489B-A9E5-6FE406D26F41}"/>
              </a:ext>
            </a:extLst>
          </p:cNvPr>
          <p:cNvSpPr txBox="1"/>
          <p:nvPr/>
        </p:nvSpPr>
        <p:spPr>
          <a:xfrm>
            <a:off x="539783" y="4418089"/>
            <a:ext cx="8064434" cy="4308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000">
                <a:solidFill>
                  <a:srgbClr val="000000"/>
                </a:solidFill>
              </a:defRPr>
            </a:lvl1pPr>
          </a:lstStyle>
          <a:p>
            <a:r>
              <a:rPr sz="1100" dirty="0">
                <a:solidFill>
                  <a:srgbClr val="2A3990"/>
                </a:solidFill>
              </a:rPr>
              <a:t>1. </a:t>
            </a:r>
            <a:r>
              <a:rPr lang="en-US" sz="1100" dirty="0">
                <a:solidFill>
                  <a:srgbClr val="2A3990"/>
                </a:solidFill>
              </a:rPr>
              <a:t>N. Tsantalis, M. Mansouri, L. M. </a:t>
            </a:r>
            <a:r>
              <a:rPr lang="en-US" sz="1100" dirty="0" err="1">
                <a:solidFill>
                  <a:srgbClr val="2A3990"/>
                </a:solidFill>
              </a:rPr>
              <a:t>Eshkevari</a:t>
            </a:r>
            <a:r>
              <a:rPr lang="en-US" sz="1100" dirty="0">
                <a:solidFill>
                  <a:srgbClr val="2A3990"/>
                </a:solidFill>
              </a:rPr>
              <a:t>, D. </a:t>
            </a:r>
            <a:r>
              <a:rPr lang="en-US" sz="1100" dirty="0" err="1">
                <a:solidFill>
                  <a:srgbClr val="2A3990"/>
                </a:solidFill>
              </a:rPr>
              <a:t>Mazinanian</a:t>
            </a:r>
            <a:r>
              <a:rPr lang="en-US" sz="1100" dirty="0">
                <a:solidFill>
                  <a:srgbClr val="2A3990"/>
                </a:solidFill>
              </a:rPr>
              <a:t>, and D. Dig, “Accurate and efficient refactoring detection in commit history,” in Proceedings of the 40th International Conference on Software Engineering, 2018</a:t>
            </a:r>
            <a:endParaRPr sz="1100" dirty="0">
              <a:solidFill>
                <a:srgbClr val="2A3990"/>
              </a:solidFil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81">
                                            <p:bg/>
                                          </p:spTgt>
                                        </p:tgtEl>
                                        <p:attrNameLst>
                                          <p:attrName>style.visibility</p:attrName>
                                        </p:attrNameLst>
                                      </p:cBhvr>
                                      <p:to>
                                        <p:strVal val="visible"/>
                                      </p:to>
                                    </p:set>
                                    <p:animEffect transition="in" filter="dissolve">
                                      <p:cBhvr>
                                        <p:cTn id="7" dur="300"/>
                                        <p:tgtEl>
                                          <p:spTgt spid="281">
                                            <p:bg/>
                                          </p:spTgt>
                                        </p:tgtEl>
                                      </p:cBhvr>
                                    </p:animEffect>
                                  </p:childTnLst>
                                </p:cTn>
                              </p:par>
                            </p:childTnLst>
                          </p:cTn>
                        </p:par>
                        <p:par>
                          <p:cTn id="8" fill="hold">
                            <p:stCondLst>
                              <p:cond delay="300"/>
                            </p:stCondLst>
                            <p:childTnLst>
                              <p:par>
                                <p:cTn id="9" presetID="9" presetClass="entr" fill="hold" grpId="0" nodeType="afterEffect">
                                  <p:stCondLst>
                                    <p:cond delay="0"/>
                                  </p:stCondLst>
                                  <p:iterate>
                                    <p:tmAbs val="0"/>
                                  </p:iterate>
                                  <p:childTnLst>
                                    <p:set>
                                      <p:cBhvr>
                                        <p:cTn id="10" fill="hold"/>
                                        <p:tgtEl>
                                          <p:spTgt spid="5"/>
                                        </p:tgtEl>
                                        <p:attrNameLst>
                                          <p:attrName>style.visibility</p:attrName>
                                        </p:attrNameLst>
                                      </p:cBhvr>
                                      <p:to>
                                        <p:strVal val="visible"/>
                                      </p:to>
                                    </p:set>
                                    <p:animEffect transition="in" filter="dissolve">
                                      <p:cBhvr>
                                        <p:cTn id="11" dur="300"/>
                                        <p:tgtEl>
                                          <p:spTgt spid="5"/>
                                        </p:tgtEl>
                                      </p:cBhvr>
                                    </p:animEffect>
                                  </p:childTnLst>
                                </p:cTn>
                              </p:par>
                              <p:par>
                                <p:cTn id="12" presetID="9" presetClass="entr" presetSubtype="0" fill="hold" grpId="1" nodeType="withEffect">
                                  <p:stCondLst>
                                    <p:cond delay="0"/>
                                  </p:stCondLst>
                                  <p:iterate>
                                    <p:tmAbs val="0"/>
                                  </p:iterate>
                                  <p:childTnLst>
                                    <p:set>
                                      <p:cBhvr>
                                        <p:cTn id="13" fill="hold"/>
                                        <p:tgtEl>
                                          <p:spTgt spid="281">
                                            <p:txEl>
                                              <p:pRg st="0" end="0"/>
                                            </p:txEl>
                                          </p:spTgt>
                                        </p:tgtEl>
                                        <p:attrNameLst>
                                          <p:attrName>style.visibility</p:attrName>
                                        </p:attrNameLst>
                                      </p:cBhvr>
                                      <p:to>
                                        <p:strVal val="visible"/>
                                      </p:to>
                                    </p:set>
                                    <p:animEffect transition="in" filter="dissolve">
                                      <p:cBhvr>
                                        <p:cTn id="14" dur="300"/>
                                        <p:tgtEl>
                                          <p:spTgt spid="281">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fill="hold" grpId="1" nodeType="clickEffect">
                                  <p:stCondLst>
                                    <p:cond delay="0"/>
                                  </p:stCondLst>
                                  <p:iterate>
                                    <p:tmAbs val="0"/>
                                  </p:iterate>
                                  <p:childTnLst>
                                    <p:set>
                                      <p:cBhvr>
                                        <p:cTn id="18" fill="hold"/>
                                        <p:tgtEl>
                                          <p:spTgt spid="281">
                                            <p:txEl>
                                              <p:pRg st="1" end="1"/>
                                            </p:txEl>
                                          </p:spTgt>
                                        </p:tgtEl>
                                        <p:attrNameLst>
                                          <p:attrName>style.visibility</p:attrName>
                                        </p:attrNameLst>
                                      </p:cBhvr>
                                      <p:to>
                                        <p:strVal val="visible"/>
                                      </p:to>
                                    </p:set>
                                    <p:animEffect transition="in" filter="dissolve">
                                      <p:cBhvr>
                                        <p:cTn id="19" dur="300"/>
                                        <p:tgtEl>
                                          <p:spTgt spid="28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 grpId="1" uiExpand="1" build="p" bldLvl="5" animBg="1" advAuto="0"/>
      <p:bldP spid="5" grpId="0"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Step 4. Detecting Involved Refactorings"/>
          <p:cNvSpPr txBox="1">
            <a:spLocks noGrp="1"/>
          </p:cNvSpPr>
          <p:nvPr>
            <p:ph type="title"/>
          </p:nvPr>
        </p:nvSpPr>
        <p:spPr>
          <a:prstGeom prst="rect">
            <a:avLst/>
          </a:prstGeom>
        </p:spPr>
        <p:txBody>
          <a:bodyPr>
            <a:normAutofit fontScale="90000"/>
          </a:bodyPr>
          <a:lstStyle>
            <a:lvl1pPr defTabSz="850391">
              <a:defRPr sz="2790"/>
            </a:lvl1pPr>
          </a:lstStyle>
          <a:p>
            <a:r>
              <a:t>Step 4. Detecting Involved Refactorings</a:t>
            </a:r>
          </a:p>
        </p:txBody>
      </p:sp>
      <p:sp>
        <p:nvSpPr>
          <p:cNvPr id="285" name="We use the code range information for refactorings and evolutionary changes…"/>
          <p:cNvSpPr txBox="1">
            <a:spLocks noGrp="1"/>
          </p:cNvSpPr>
          <p:nvPr>
            <p:ph type="body" idx="1"/>
          </p:nvPr>
        </p:nvSpPr>
        <p:spPr>
          <a:prstGeom prst="rect">
            <a:avLst/>
          </a:prstGeom>
        </p:spPr>
        <p:txBody>
          <a:bodyPr/>
          <a:lstStyle/>
          <a:p>
            <a:r>
              <a:rPr dirty="0"/>
              <a:t>We use the code range information for </a:t>
            </a:r>
            <a:r>
              <a:rPr b="1" dirty="0" err="1"/>
              <a:t>refactorings</a:t>
            </a:r>
            <a:r>
              <a:rPr b="1" dirty="0"/>
              <a:t> </a:t>
            </a:r>
            <a:r>
              <a:rPr dirty="0"/>
              <a:t>and</a:t>
            </a:r>
            <a:r>
              <a:rPr b="1" dirty="0"/>
              <a:t> evolutionary changes</a:t>
            </a:r>
          </a:p>
          <a:p>
            <a:r>
              <a:rPr dirty="0"/>
              <a:t>If there is an </a:t>
            </a:r>
            <a:r>
              <a:rPr b="1" dirty="0"/>
              <a:t>intersection</a:t>
            </a:r>
            <a:r>
              <a:rPr dirty="0"/>
              <a:t> between a refactoring and </a:t>
            </a:r>
            <a:r>
              <a:rPr lang="en-US" dirty="0"/>
              <a:t>an </a:t>
            </a:r>
            <a:r>
              <a:rPr lang="en-US"/>
              <a:t>evolutionary change</a:t>
            </a:r>
            <a:r>
              <a:t>, </a:t>
            </a:r>
            <a:r>
              <a:rPr dirty="0"/>
              <a:t>we call that refactoring an </a:t>
            </a:r>
            <a:r>
              <a:rPr b="1" dirty="0"/>
              <a:t>involved refactoring</a:t>
            </a:r>
          </a:p>
        </p:txBody>
      </p:sp>
      <p:sp>
        <p:nvSpPr>
          <p:cNvPr id="286"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21</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85">
                                            <p:bg/>
                                          </p:spTgt>
                                        </p:tgtEl>
                                        <p:attrNameLst>
                                          <p:attrName>style.visibility</p:attrName>
                                        </p:attrNameLst>
                                      </p:cBhvr>
                                      <p:to>
                                        <p:strVal val="visible"/>
                                      </p:to>
                                    </p:set>
                                    <p:animEffect transition="in" filter="dissolve">
                                      <p:cBhvr>
                                        <p:cTn id="7" dur="300"/>
                                        <p:tgtEl>
                                          <p:spTgt spid="285">
                                            <p:bg/>
                                          </p:spTgt>
                                        </p:tgtEl>
                                      </p:cBhvr>
                                    </p:animEffect>
                                  </p:childTnLst>
                                </p:cTn>
                              </p:par>
                              <p:par>
                                <p:cTn id="8" presetID="9" presetClass="entr" presetSubtype="0" fill="hold" grpId="1" nodeType="withEffect">
                                  <p:stCondLst>
                                    <p:cond delay="0"/>
                                  </p:stCondLst>
                                  <p:iterate>
                                    <p:tmAbs val="0"/>
                                  </p:iterate>
                                  <p:childTnLst>
                                    <p:set>
                                      <p:cBhvr>
                                        <p:cTn id="9" fill="hold"/>
                                        <p:tgtEl>
                                          <p:spTgt spid="285">
                                            <p:txEl>
                                              <p:pRg st="0" end="0"/>
                                            </p:txEl>
                                          </p:spTgt>
                                        </p:tgtEl>
                                        <p:attrNameLst>
                                          <p:attrName>style.visibility</p:attrName>
                                        </p:attrNameLst>
                                      </p:cBhvr>
                                      <p:to>
                                        <p:strVal val="visible"/>
                                      </p:to>
                                    </p:set>
                                    <p:animEffect transition="in" filter="dissolve">
                                      <p:cBhvr>
                                        <p:cTn id="10" dur="300"/>
                                        <p:tgtEl>
                                          <p:spTgt spid="28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285">
                                            <p:txEl>
                                              <p:pRg st="1" end="1"/>
                                            </p:txEl>
                                          </p:spTgt>
                                        </p:tgtEl>
                                        <p:attrNameLst>
                                          <p:attrName>style.visibility</p:attrName>
                                        </p:attrNameLst>
                                      </p:cBhvr>
                                      <p:to>
                                        <p:strVal val="visible"/>
                                      </p:to>
                                    </p:set>
                                    <p:animEffect transition="in" filter="dissolve">
                                      <p:cBhvr>
                                        <p:cTn id="15" dur="300"/>
                                        <p:tgtEl>
                                          <p:spTgt spid="28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 grpId="1" build="p" bldLvl="5"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Step 4. Detecting Involved Refactorings"/>
          <p:cNvSpPr txBox="1">
            <a:spLocks noGrp="1"/>
          </p:cNvSpPr>
          <p:nvPr>
            <p:ph type="title"/>
          </p:nvPr>
        </p:nvSpPr>
        <p:spPr>
          <a:prstGeom prst="rect">
            <a:avLst/>
          </a:prstGeom>
        </p:spPr>
        <p:txBody>
          <a:bodyPr>
            <a:normAutofit fontScale="90000"/>
          </a:bodyPr>
          <a:lstStyle>
            <a:lvl1pPr defTabSz="850391">
              <a:defRPr sz="2790"/>
            </a:lvl1pPr>
          </a:lstStyle>
          <a:p>
            <a:r>
              <a:t>Step 4. Detecting Involved Refactorings</a:t>
            </a:r>
          </a:p>
        </p:txBody>
      </p:sp>
      <p:sp>
        <p:nvSpPr>
          <p:cNvPr id="289"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22</a:t>
            </a:fld>
            <a:endParaRPr/>
          </a:p>
        </p:txBody>
      </p:sp>
      <p:pic>
        <p:nvPicPr>
          <p:cNvPr id="290" name="Image" descr="Image"/>
          <p:cNvPicPr>
            <a:picLocks noChangeAspect="1"/>
          </p:cNvPicPr>
          <p:nvPr/>
        </p:nvPicPr>
        <p:blipFill>
          <a:blip r:embed="rId2">
            <a:extLst/>
          </a:blip>
          <a:stretch>
            <a:fillRect/>
          </a:stretch>
        </p:blipFill>
        <p:spPr>
          <a:xfrm>
            <a:off x="1633687" y="1023484"/>
            <a:ext cx="5876626" cy="3748954"/>
          </a:xfrm>
          <a:prstGeom prst="rect">
            <a:avLst/>
          </a:prstGeom>
          <a:ln w="12700">
            <a:miter lim="400000"/>
          </a:ln>
        </p:spPr>
      </p:pic>
      <p:sp>
        <p:nvSpPr>
          <p:cNvPr id="291" name="Square"/>
          <p:cNvSpPr/>
          <p:nvPr/>
        </p:nvSpPr>
        <p:spPr>
          <a:xfrm>
            <a:off x="6877292" y="1363076"/>
            <a:ext cx="1270001" cy="1270001"/>
          </a:xfrm>
          <a:prstGeom prst="rect">
            <a:avLst/>
          </a:prstGeom>
          <a:solidFill>
            <a:srgbClr val="FFFFFF"/>
          </a:solidFill>
          <a:ln w="12700">
            <a:miter lim="400000"/>
          </a:ln>
        </p:spPr>
        <p:txBody>
          <a:bodyPr lIns="45719" rIns="45719" anchor="ctr"/>
          <a:lstStyle/>
          <a:p>
            <a:endParaRPr/>
          </a:p>
        </p:txBody>
      </p:sp>
      <p:sp>
        <p:nvSpPr>
          <p:cNvPr id="292" name="Rectangle"/>
          <p:cNvSpPr/>
          <p:nvPr/>
        </p:nvSpPr>
        <p:spPr>
          <a:xfrm>
            <a:off x="1841235" y="1190202"/>
            <a:ext cx="2133847" cy="1468092"/>
          </a:xfrm>
          <a:prstGeom prst="rect">
            <a:avLst/>
          </a:prstGeom>
          <a:solidFill>
            <a:srgbClr val="FFFFFF"/>
          </a:solidFill>
          <a:ln w="12700">
            <a:miter lim="400000"/>
          </a:ln>
        </p:spPr>
        <p:txBody>
          <a:bodyPr lIns="45719" rIns="45719" anchor="ctr"/>
          <a:lstStyle/>
          <a:p>
            <a:endParaRPr/>
          </a:p>
        </p:txBody>
      </p:sp>
      <p:sp>
        <p:nvSpPr>
          <p:cNvPr id="293" name="Rectangle"/>
          <p:cNvSpPr/>
          <p:nvPr/>
        </p:nvSpPr>
        <p:spPr>
          <a:xfrm>
            <a:off x="4098188" y="1215419"/>
            <a:ext cx="2520276" cy="1417658"/>
          </a:xfrm>
          <a:prstGeom prst="rect">
            <a:avLst/>
          </a:prstGeom>
          <a:solidFill>
            <a:srgbClr val="FFFFFF"/>
          </a:solidFill>
          <a:ln w="12700">
            <a:miter lim="400000"/>
          </a:ln>
        </p:spPr>
        <p:txBody>
          <a:bodyPr lIns="45719" rIns="45719" anchor="ctr"/>
          <a:lstStyle/>
          <a:p>
            <a:endParaRPr/>
          </a:p>
        </p:txBody>
      </p:sp>
      <p:sp>
        <p:nvSpPr>
          <p:cNvPr id="294" name="Rectangle"/>
          <p:cNvSpPr/>
          <p:nvPr/>
        </p:nvSpPr>
        <p:spPr>
          <a:xfrm>
            <a:off x="4098188" y="3091634"/>
            <a:ext cx="2520276" cy="1548650"/>
          </a:xfrm>
          <a:prstGeom prst="rect">
            <a:avLst/>
          </a:prstGeom>
          <a:solidFill>
            <a:srgbClr val="FFFFFF"/>
          </a:solidFill>
          <a:ln w="12700">
            <a:miter lim="400000"/>
          </a:ln>
        </p:spPr>
        <p:txBody>
          <a:bodyPr lIns="45719" rIns="45719" anchor="ctr"/>
          <a:lstStyle/>
          <a:p>
            <a:endParaRPr/>
          </a:p>
        </p:txBody>
      </p:sp>
      <p:sp>
        <p:nvSpPr>
          <p:cNvPr id="295" name="Rectangle"/>
          <p:cNvSpPr/>
          <p:nvPr/>
        </p:nvSpPr>
        <p:spPr>
          <a:xfrm>
            <a:off x="1922602" y="3131912"/>
            <a:ext cx="2133846" cy="1468093"/>
          </a:xfrm>
          <a:prstGeom prst="rect">
            <a:avLst/>
          </a:prstGeom>
          <a:solidFill>
            <a:srgbClr val="FFFFFF"/>
          </a:solidFill>
          <a:ln w="12700">
            <a:miter lim="400000"/>
          </a:ln>
        </p:spPr>
        <p:txBody>
          <a:bodyPr lIns="45719" rIns="45719" anchor="ctr"/>
          <a:lstStyle/>
          <a:p>
            <a:endParaRPr/>
          </a:p>
        </p:txBody>
      </p:sp>
      <p:sp>
        <p:nvSpPr>
          <p:cNvPr id="296" name="Involved…"/>
          <p:cNvSpPr txBox="1"/>
          <p:nvPr/>
        </p:nvSpPr>
        <p:spPr>
          <a:xfrm>
            <a:off x="7544685" y="3554451"/>
            <a:ext cx="1013369" cy="4920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a:solidFill>
                  <a:srgbClr val="000000"/>
                </a:solidFill>
              </a:defRPr>
            </a:pPr>
            <a:r>
              <a:t>Involved</a:t>
            </a:r>
          </a:p>
          <a:p>
            <a:pPr algn="ctr">
              <a:defRPr>
                <a:solidFill>
                  <a:srgbClr val="000000"/>
                </a:solidFill>
              </a:defRPr>
            </a:pPr>
            <a:r>
              <a:t>Refactoring</a:t>
            </a:r>
          </a:p>
        </p:txBody>
      </p:sp>
      <p:sp>
        <p:nvSpPr>
          <p:cNvPr id="297" name="Rectangle"/>
          <p:cNvSpPr/>
          <p:nvPr/>
        </p:nvSpPr>
        <p:spPr>
          <a:xfrm>
            <a:off x="6939102" y="3165462"/>
            <a:ext cx="1660862" cy="1270001"/>
          </a:xfrm>
          <a:prstGeom prst="rect">
            <a:avLst/>
          </a:prstGeom>
          <a:solidFill>
            <a:srgbClr val="FFFFFF"/>
          </a:solidFill>
          <a:ln w="12700">
            <a:miter lim="400000"/>
          </a:ln>
        </p:spPr>
        <p:txBody>
          <a:bodyPr lIns="45719" rIns="45719" anchor="ctr"/>
          <a:lstStyle/>
          <a:p>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fill="hold" grpId="1" nodeType="clickEffect">
                                  <p:stCondLst>
                                    <p:cond delay="0"/>
                                  </p:stCondLst>
                                  <p:iterate>
                                    <p:tmAbs val="0"/>
                                  </p:iterate>
                                  <p:childTnLst>
                                    <p:animEffect transition="out" filter="dissolve">
                                      <p:cBhvr>
                                        <p:cTn id="6" dur="300" fill="hold"/>
                                        <p:tgtEl>
                                          <p:spTgt spid="292"/>
                                        </p:tgtEl>
                                      </p:cBhvr>
                                    </p:animEffect>
                                    <p:set>
                                      <p:cBhvr>
                                        <p:cTn id="7" fill="hold">
                                          <p:stCondLst>
                                            <p:cond delay="299"/>
                                          </p:stCondLst>
                                        </p:cTn>
                                        <p:tgtEl>
                                          <p:spTgt spid="29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fill="hold" grpId="2" nodeType="clickEffect">
                                  <p:stCondLst>
                                    <p:cond delay="0"/>
                                  </p:stCondLst>
                                  <p:iterate>
                                    <p:tmAbs val="0"/>
                                  </p:iterate>
                                  <p:childTnLst>
                                    <p:animEffect transition="out" filter="dissolve">
                                      <p:cBhvr>
                                        <p:cTn id="11" dur="300" fill="hold"/>
                                        <p:tgtEl>
                                          <p:spTgt spid="293"/>
                                        </p:tgtEl>
                                      </p:cBhvr>
                                    </p:animEffect>
                                    <p:set>
                                      <p:cBhvr>
                                        <p:cTn id="12" fill="hold">
                                          <p:stCondLst>
                                            <p:cond delay="299"/>
                                          </p:stCondLst>
                                        </p:cTn>
                                        <p:tgtEl>
                                          <p:spTgt spid="29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fill="hold" grpId="3" nodeType="clickEffect">
                                  <p:stCondLst>
                                    <p:cond delay="0"/>
                                  </p:stCondLst>
                                  <p:iterate>
                                    <p:tmAbs val="0"/>
                                  </p:iterate>
                                  <p:childTnLst>
                                    <p:animEffect transition="out" filter="dissolve">
                                      <p:cBhvr>
                                        <p:cTn id="16" dur="300" fill="hold"/>
                                        <p:tgtEl>
                                          <p:spTgt spid="291"/>
                                        </p:tgtEl>
                                      </p:cBhvr>
                                    </p:animEffect>
                                    <p:set>
                                      <p:cBhvr>
                                        <p:cTn id="17" fill="hold">
                                          <p:stCondLst>
                                            <p:cond delay="299"/>
                                          </p:stCondLst>
                                        </p:cTn>
                                        <p:tgtEl>
                                          <p:spTgt spid="29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fill="hold" grpId="4" nodeType="clickEffect">
                                  <p:stCondLst>
                                    <p:cond delay="0"/>
                                  </p:stCondLst>
                                  <p:iterate>
                                    <p:tmAbs val="0"/>
                                  </p:iterate>
                                  <p:childTnLst>
                                    <p:animEffect transition="out" filter="dissolve">
                                      <p:cBhvr>
                                        <p:cTn id="21" dur="300" fill="hold"/>
                                        <p:tgtEl>
                                          <p:spTgt spid="295"/>
                                        </p:tgtEl>
                                      </p:cBhvr>
                                    </p:animEffect>
                                    <p:set>
                                      <p:cBhvr>
                                        <p:cTn id="22" fill="hold">
                                          <p:stCondLst>
                                            <p:cond delay="299"/>
                                          </p:stCondLst>
                                        </p:cTn>
                                        <p:tgtEl>
                                          <p:spTgt spid="29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fill="hold" grpId="5" nodeType="clickEffect">
                                  <p:stCondLst>
                                    <p:cond delay="0"/>
                                  </p:stCondLst>
                                  <p:iterate>
                                    <p:tmAbs val="0"/>
                                  </p:iterate>
                                  <p:childTnLst>
                                    <p:animEffect transition="out" filter="dissolve">
                                      <p:cBhvr>
                                        <p:cTn id="26" dur="300" fill="hold"/>
                                        <p:tgtEl>
                                          <p:spTgt spid="294"/>
                                        </p:tgtEl>
                                      </p:cBhvr>
                                    </p:animEffect>
                                    <p:set>
                                      <p:cBhvr>
                                        <p:cTn id="27" fill="hold">
                                          <p:stCondLst>
                                            <p:cond delay="299"/>
                                          </p:stCondLst>
                                        </p:cTn>
                                        <p:tgtEl>
                                          <p:spTgt spid="29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xit" fill="hold" grpId="6" nodeType="clickEffect">
                                  <p:stCondLst>
                                    <p:cond delay="0"/>
                                  </p:stCondLst>
                                  <p:iterate>
                                    <p:tmAbs val="0"/>
                                  </p:iterate>
                                  <p:childTnLst>
                                    <p:animEffect transition="out" filter="dissolve">
                                      <p:cBhvr>
                                        <p:cTn id="31" dur="300" fill="hold"/>
                                        <p:tgtEl>
                                          <p:spTgt spid="297"/>
                                        </p:tgtEl>
                                      </p:cBhvr>
                                    </p:animEffect>
                                    <p:set>
                                      <p:cBhvr>
                                        <p:cTn id="32" fill="hold">
                                          <p:stCondLst>
                                            <p:cond delay="299"/>
                                          </p:stCondLst>
                                        </p:cTn>
                                        <p:tgtEl>
                                          <p:spTgt spid="29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 grpId="3" animBg="1" advAuto="0"/>
      <p:bldP spid="292" grpId="1" animBg="1" advAuto="0"/>
      <p:bldP spid="293" grpId="2" animBg="1" advAuto="0"/>
      <p:bldP spid="294" grpId="5" animBg="1" advAuto="0"/>
      <p:bldP spid="295" grpId="4" animBg="1" advAuto="0"/>
      <p:bldP spid="297" grpId="6"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Results"/>
          <p:cNvSpPr txBox="1">
            <a:spLocks noGrp="1"/>
          </p:cNvSpPr>
          <p:nvPr>
            <p:ph type="title"/>
          </p:nvPr>
        </p:nvSpPr>
        <p:spPr>
          <a:xfrm>
            <a:off x="460950" y="2026175"/>
            <a:ext cx="8222100" cy="838801"/>
          </a:xfrm>
          <a:prstGeom prst="rect">
            <a:avLst/>
          </a:prstGeom>
        </p:spPr>
        <p:txBody>
          <a:bodyPr/>
          <a:lstStyle>
            <a:lvl1pPr algn="ctr"/>
          </a:lstStyle>
          <a:p>
            <a:r>
              <a:t>Results</a:t>
            </a:r>
          </a:p>
        </p:txBody>
      </p:sp>
      <p:sp>
        <p:nvSpPr>
          <p:cNvPr id="300"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23</a:t>
            </a:fld>
            <a:endParaRPr/>
          </a:p>
        </p:txBody>
      </p:sp>
      <p:sp>
        <p:nvSpPr>
          <p:cNvPr id="301" name="Refactorings and Merge Conflicts"/>
          <p:cNvSpPr txBox="1"/>
          <p:nvPr/>
        </p:nvSpPr>
        <p:spPr>
          <a:xfrm>
            <a:off x="2923925" y="2797284"/>
            <a:ext cx="3296150" cy="345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1700">
                <a:solidFill>
                  <a:srgbClr val="FFFFFF"/>
                </a:solidFill>
                <a:latin typeface="Roboto"/>
                <a:ea typeface="Roboto"/>
                <a:cs typeface="Roboto"/>
                <a:sym typeface="Roboto"/>
              </a:defRPr>
            </a:lvl1pPr>
          </a:lstStyle>
          <a:p>
            <a:r>
              <a:t>Refactorings and Merge Conflicts</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Overview of Extracted Data"/>
          <p:cNvSpPr txBox="1">
            <a:spLocks noGrp="1"/>
          </p:cNvSpPr>
          <p:nvPr>
            <p:ph type="title"/>
          </p:nvPr>
        </p:nvSpPr>
        <p:spPr>
          <a:prstGeom prst="rect">
            <a:avLst/>
          </a:prstGeom>
        </p:spPr>
        <p:txBody>
          <a:bodyPr>
            <a:normAutofit fontScale="90000"/>
          </a:bodyPr>
          <a:lstStyle>
            <a:lvl1pPr defTabSz="850391">
              <a:defRPr sz="2790"/>
            </a:lvl1pPr>
          </a:lstStyle>
          <a:p>
            <a:r>
              <a:t>Overview of Extracted Data</a:t>
            </a:r>
          </a:p>
        </p:txBody>
      </p:sp>
      <p:sp>
        <p:nvSpPr>
          <p:cNvPr id="304"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24</a:t>
            </a:fld>
            <a:endParaRPr/>
          </a:p>
        </p:txBody>
      </p:sp>
      <p:pic>
        <p:nvPicPr>
          <p:cNvPr id="305" name="Image" descr="Image"/>
          <p:cNvPicPr>
            <a:picLocks noChangeAspect="1"/>
          </p:cNvPicPr>
          <p:nvPr/>
        </p:nvPicPr>
        <p:blipFill>
          <a:blip r:embed="rId2">
            <a:extLst/>
          </a:blip>
          <a:stretch>
            <a:fillRect/>
          </a:stretch>
        </p:blipFill>
        <p:spPr>
          <a:xfrm>
            <a:off x="1032204" y="1255277"/>
            <a:ext cx="7079592" cy="2905392"/>
          </a:xfrm>
          <a:prstGeom prst="rect">
            <a:avLst/>
          </a:prstGeom>
          <a:ln w="12700">
            <a:miter lim="400000"/>
          </a:ln>
        </p:spPr>
      </p:pic>
      <p:sp>
        <p:nvSpPr>
          <p:cNvPr id="306" name="Rounded Rectangle"/>
          <p:cNvSpPr/>
          <p:nvPr/>
        </p:nvSpPr>
        <p:spPr>
          <a:xfrm>
            <a:off x="4373773" y="1230098"/>
            <a:ext cx="1806393" cy="2955751"/>
          </a:xfrm>
          <a:prstGeom prst="roundRect">
            <a:avLst>
              <a:gd name="adj" fmla="val 8990"/>
            </a:avLst>
          </a:prstGeom>
          <a:ln w="50800">
            <a:solidFill>
              <a:schemeClr val="accent4"/>
            </a:solidFill>
          </a:ln>
          <a:effectLst>
            <a:outerShdw blurRad="38100" dist="23000" dir="5400000" rotWithShape="0">
              <a:srgbClr val="000000">
                <a:alpha val="35000"/>
              </a:srgbClr>
            </a:outerShdw>
          </a:effectLst>
        </p:spPr>
        <p:txBody>
          <a:bodyPr lIns="45719" rIns="45719" anchor="ctr"/>
          <a:lstStyle/>
          <a:p>
            <a:endParaRPr/>
          </a:p>
        </p:txBody>
      </p:sp>
      <p:sp>
        <p:nvSpPr>
          <p:cNvPr id="307" name="Rounded Rectangle"/>
          <p:cNvSpPr/>
          <p:nvPr/>
        </p:nvSpPr>
        <p:spPr>
          <a:xfrm>
            <a:off x="4320221" y="1846023"/>
            <a:ext cx="1913498" cy="396530"/>
          </a:xfrm>
          <a:prstGeom prst="roundRect">
            <a:avLst>
              <a:gd name="adj" fmla="val 27370"/>
            </a:avLst>
          </a:prstGeom>
          <a:ln w="50800">
            <a:solidFill>
              <a:schemeClr val="accent4"/>
            </a:solidFill>
          </a:ln>
          <a:effectLst>
            <a:outerShdw blurRad="38100" dist="23000" dir="5400000" rotWithShape="0">
              <a:srgbClr val="000000">
                <a:alpha val="35000"/>
              </a:srgbClr>
            </a:outerShdw>
          </a:effectLst>
        </p:spPr>
        <p:txBody>
          <a:bodyPr lIns="45719" rIns="45719" anchor="ctr"/>
          <a:lstStyle/>
          <a:p>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306"/>
                                        </p:tgtEl>
                                        <p:attrNameLst>
                                          <p:attrName>style.visibility</p:attrName>
                                        </p:attrNameLst>
                                      </p:cBhvr>
                                      <p:to>
                                        <p:strVal val="visible"/>
                                      </p:to>
                                    </p:set>
                                    <p:animEffect transition="in" filter="dissolve">
                                      <p:cBhvr>
                                        <p:cTn id="7" dur="300"/>
                                        <p:tgtEl>
                                          <p:spTgt spid="30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fill="hold" grpId="2" nodeType="clickEffect">
                                  <p:stCondLst>
                                    <p:cond delay="0"/>
                                  </p:stCondLst>
                                  <p:iterate>
                                    <p:tmAbs val="0"/>
                                  </p:iterate>
                                  <p:childTnLst>
                                    <p:animEffect transition="out" filter="dissolve">
                                      <p:cBhvr>
                                        <p:cTn id="11" dur="300" fill="hold"/>
                                        <p:tgtEl>
                                          <p:spTgt spid="306"/>
                                        </p:tgtEl>
                                      </p:cBhvr>
                                    </p:animEffect>
                                    <p:set>
                                      <p:cBhvr>
                                        <p:cTn id="12" fill="hold">
                                          <p:stCondLst>
                                            <p:cond delay="299"/>
                                          </p:stCondLst>
                                        </p:cTn>
                                        <p:tgtEl>
                                          <p:spTgt spid="306"/>
                                        </p:tgtEl>
                                        <p:attrNameLst>
                                          <p:attrName>style.visibility</p:attrName>
                                        </p:attrNameLst>
                                      </p:cBhvr>
                                      <p:to>
                                        <p:strVal val="hidden"/>
                                      </p:to>
                                    </p:set>
                                  </p:childTnLst>
                                </p:cTn>
                              </p:par>
                            </p:childTnLst>
                          </p:cTn>
                        </p:par>
                        <p:par>
                          <p:cTn id="13" fill="hold">
                            <p:stCondLst>
                              <p:cond delay="300"/>
                            </p:stCondLst>
                            <p:childTnLst>
                              <p:par>
                                <p:cTn id="14" presetID="9" presetClass="entr" fill="hold" grpId="3" nodeType="afterEffect">
                                  <p:stCondLst>
                                    <p:cond delay="0"/>
                                  </p:stCondLst>
                                  <p:iterate>
                                    <p:tmAbs val="0"/>
                                  </p:iterate>
                                  <p:childTnLst>
                                    <p:set>
                                      <p:cBhvr>
                                        <p:cTn id="15" fill="hold"/>
                                        <p:tgtEl>
                                          <p:spTgt spid="307"/>
                                        </p:tgtEl>
                                        <p:attrNameLst>
                                          <p:attrName>style.visibility</p:attrName>
                                        </p:attrNameLst>
                                      </p:cBhvr>
                                      <p:to>
                                        <p:strVal val="visible"/>
                                      </p:to>
                                    </p:set>
                                    <p:animEffect transition="in" filter="dissolve">
                                      <p:cBhvr>
                                        <p:cTn id="16" dur="300"/>
                                        <p:tgtEl>
                                          <p:spTgt spid="30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path" presetSubtype="0" accel="50000" decel="50000" fill="hold" nodeType="clickEffect">
                                  <p:stCondLst>
                                    <p:cond delay="0"/>
                                  </p:stCondLst>
                                  <p:childTnLst>
                                    <p:animMotion origin="layout" path="M 0.000000 0.000000 L -0.000243 0.081481" pathEditMode="relative">
                                      <p:cBhvr>
                                        <p:cTn id="20" dur="300" fill="hold"/>
                                        <p:tgtEl>
                                          <p:spTgt spid="307"/>
                                        </p:tgtEl>
                                        <p:attrNameLst>
                                          <p:attrName>ppt_x</p:attrName>
                                          <p:attrName>ppt_y</p:attrName>
                                        </p:attrNameLst>
                                      </p:cBhvr>
                                    </p:animMotion>
                                  </p:childTnLst>
                                </p:cTn>
                              </p:par>
                            </p:childTnLst>
                          </p:cTn>
                        </p:par>
                      </p:childTnLst>
                    </p:cTn>
                  </p:par>
                  <p:par>
                    <p:cTn id="21" fill="hold">
                      <p:stCondLst>
                        <p:cond delay="indefinite"/>
                      </p:stCondLst>
                      <p:childTnLst>
                        <p:par>
                          <p:cTn id="22" fill="hold">
                            <p:stCondLst>
                              <p:cond delay="0"/>
                            </p:stCondLst>
                            <p:childTnLst>
                              <p:par>
                                <p:cTn id="23" presetID="-1" presetClass="path" presetSubtype="0" accel="50000" decel="50000" fill="hold" nodeType="clickEffect">
                                  <p:stCondLst>
                                    <p:cond delay="0"/>
                                  </p:stCondLst>
                                  <p:childTnLst>
                                    <p:animMotion origin="layout" path="M -0.000243 0.081481 L -0.000243 0.154676" pathEditMode="relative">
                                      <p:cBhvr>
                                        <p:cTn id="24" dur="300" fill="hold"/>
                                        <p:tgtEl>
                                          <p:spTgt spid="307"/>
                                        </p:tgtEl>
                                        <p:attrNameLst>
                                          <p:attrName>ppt_x</p:attrName>
                                          <p:attrName>ppt_y</p:attrName>
                                        </p:attrNameLst>
                                      </p:cBhvr>
                                    </p:animMotion>
                                  </p:childTnLst>
                                </p:cTn>
                              </p:par>
                            </p:childTnLst>
                          </p:cTn>
                        </p:par>
                      </p:childTnLst>
                    </p:cTn>
                  </p:par>
                  <p:par>
                    <p:cTn id="25" fill="hold">
                      <p:stCondLst>
                        <p:cond delay="indefinite"/>
                      </p:stCondLst>
                      <p:childTnLst>
                        <p:par>
                          <p:cTn id="26" fill="hold">
                            <p:stCondLst>
                              <p:cond delay="0"/>
                            </p:stCondLst>
                            <p:childTnLst>
                              <p:par>
                                <p:cTn id="27" presetID="-1" presetClass="path" presetSubtype="0" accel="50000" decel="50000" fill="hold" nodeType="clickEffect">
                                  <p:stCondLst>
                                    <p:cond delay="0"/>
                                  </p:stCondLst>
                                  <p:childTnLst>
                                    <p:animMotion origin="layout" path="M -0.000243 0.154676 L -0.000243 0.213935" pathEditMode="relative">
                                      <p:cBhvr>
                                        <p:cTn id="28" dur="300" fill="hold"/>
                                        <p:tgtEl>
                                          <p:spTgt spid="307"/>
                                        </p:tgtEl>
                                        <p:attrNameLst>
                                          <p:attrName>ppt_x</p:attrName>
                                          <p:attrName>ppt_y</p:attrName>
                                        </p:attrNameLst>
                                      </p:cBhvr>
                                    </p:animMotion>
                                  </p:childTnLst>
                                </p:cTn>
                              </p:par>
                            </p:childTnLst>
                          </p:cTn>
                        </p:par>
                      </p:childTnLst>
                    </p:cTn>
                  </p:par>
                  <p:par>
                    <p:cTn id="29" fill="hold">
                      <p:stCondLst>
                        <p:cond delay="indefinite"/>
                      </p:stCondLst>
                      <p:childTnLst>
                        <p:par>
                          <p:cTn id="30" fill="hold">
                            <p:stCondLst>
                              <p:cond delay="0"/>
                            </p:stCondLst>
                            <p:childTnLst>
                              <p:par>
                                <p:cTn id="31" presetID="-1" presetClass="path" presetSubtype="0" accel="50000" decel="50000" fill="hold" nodeType="clickEffect">
                                  <p:stCondLst>
                                    <p:cond delay="0"/>
                                  </p:stCondLst>
                                  <p:childTnLst>
                                    <p:animMotion origin="layout" path="M -0.000243 0.213935 L -0.000243 0.270725" pathEditMode="relative">
                                      <p:cBhvr>
                                        <p:cTn id="32" dur="300" fill="hold"/>
                                        <p:tgtEl>
                                          <p:spTgt spid="307"/>
                                        </p:tgtEl>
                                        <p:attrNameLst>
                                          <p:attrName>ppt_x</p:attrName>
                                          <p:attrName>ppt_y</p:attrName>
                                        </p:attrNameLst>
                                      </p:cBhvr>
                                    </p:animMotion>
                                  </p:childTnLst>
                                </p:cTn>
                              </p:par>
                            </p:childTnLst>
                          </p:cTn>
                        </p:par>
                      </p:childTnLst>
                    </p:cTn>
                  </p:par>
                  <p:par>
                    <p:cTn id="33" fill="hold">
                      <p:stCondLst>
                        <p:cond delay="indefinite"/>
                      </p:stCondLst>
                      <p:childTnLst>
                        <p:par>
                          <p:cTn id="34" fill="hold">
                            <p:stCondLst>
                              <p:cond delay="0"/>
                            </p:stCondLst>
                            <p:childTnLst>
                              <p:par>
                                <p:cTn id="35" presetID="-1" presetClass="path" presetSubtype="0" accel="50000" decel="50000" fill="hold" nodeType="clickEffect">
                                  <p:stCondLst>
                                    <p:cond delay="0"/>
                                  </p:stCondLst>
                                  <p:childTnLst>
                                    <p:animMotion origin="layout" path="M -0.000243 0.270725 L -0.000243 0.354676" pathEditMode="relative">
                                      <p:cBhvr>
                                        <p:cTn id="36" dur="300" fill="hold"/>
                                        <p:tgtEl>
                                          <p:spTgt spid="30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6" grpId="1" animBg="1" advAuto="0"/>
      <p:bldP spid="306" grpId="2" animBg="1" advAuto="0"/>
      <p:bldP spid="307" grpId="3"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RQ1. Do merge conflicts often involve refactored code?"/>
          <p:cNvSpPr txBox="1">
            <a:spLocks noGrp="1"/>
          </p:cNvSpPr>
          <p:nvPr>
            <p:ph type="title"/>
          </p:nvPr>
        </p:nvSpPr>
        <p:spPr>
          <a:prstGeom prst="rect">
            <a:avLst/>
          </a:prstGeom>
        </p:spPr>
        <p:txBody>
          <a:bodyPr/>
          <a:lstStyle>
            <a:lvl1pPr defTabSz="813816">
              <a:defRPr sz="2670"/>
            </a:lvl1pPr>
          </a:lstStyle>
          <a:p>
            <a:r>
              <a:t>RQ1. Do merge conflicts often involve refactored code? </a:t>
            </a:r>
          </a:p>
        </p:txBody>
      </p:sp>
      <p:sp>
        <p:nvSpPr>
          <p:cNvPr id="310" name="22% of conflicting merge scenarios involve refactorings (8,155 / 36,988)…"/>
          <p:cNvSpPr txBox="1">
            <a:spLocks noGrp="1"/>
          </p:cNvSpPr>
          <p:nvPr>
            <p:ph type="body" idx="1"/>
          </p:nvPr>
        </p:nvSpPr>
        <p:spPr>
          <a:prstGeom prst="rect">
            <a:avLst/>
          </a:prstGeom>
        </p:spPr>
        <p:txBody>
          <a:bodyPr/>
          <a:lstStyle/>
          <a:p>
            <a:r>
              <a:rPr dirty="0"/>
              <a:t>22% of conflicting merge scenarios involve </a:t>
            </a:r>
            <a:r>
              <a:rPr dirty="0" err="1"/>
              <a:t>refactorings</a:t>
            </a:r>
            <a:r>
              <a:rPr dirty="0"/>
              <a:t> </a:t>
            </a:r>
            <a:r>
              <a:rPr sz="1300" dirty="0"/>
              <a:t>(8,155 / 36,988)</a:t>
            </a:r>
          </a:p>
          <a:p>
            <a:r>
              <a:rPr dirty="0"/>
              <a:t>11% of conflicting regions have at least one involved refactoring </a:t>
            </a:r>
            <a:r>
              <a:rPr sz="1300" dirty="0"/>
              <a:t>(28,670 / 258,956)</a:t>
            </a:r>
          </a:p>
          <a:p>
            <a:r>
              <a:rPr dirty="0"/>
              <a:t>When resolving merge conflicts, practitioners’ top needs include</a:t>
            </a:r>
            <a:r>
              <a:rPr baseline="31999" dirty="0"/>
              <a:t>1</a:t>
            </a:r>
            <a:r>
              <a:rPr dirty="0"/>
              <a:t>:</a:t>
            </a:r>
          </a:p>
          <a:p>
            <a:pPr marL="939800" lvl="1" indent="-342900">
              <a:buChar char="●"/>
            </a:pPr>
            <a:r>
              <a:rPr dirty="0"/>
              <a:t>Tools to help them explore the project history</a:t>
            </a:r>
          </a:p>
          <a:p>
            <a:r>
              <a:rPr lang="en-US" dirty="0"/>
              <a:t>A Refactoring Explorer tool will be very useful in resolving merge conflicts</a:t>
            </a:r>
            <a:endParaRPr dirty="0"/>
          </a:p>
        </p:txBody>
      </p:sp>
      <p:sp>
        <p:nvSpPr>
          <p:cNvPr id="311"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25</a:t>
            </a:fld>
            <a:endParaRPr/>
          </a:p>
        </p:txBody>
      </p:sp>
      <p:sp>
        <p:nvSpPr>
          <p:cNvPr id="312" name="1. S. McKee, N. Nelson, A. Sarma, and D. Dig, “Software practitioner perspectives on merge conflicts and resolutions”"/>
          <p:cNvSpPr txBox="1"/>
          <p:nvPr/>
        </p:nvSpPr>
        <p:spPr>
          <a:xfrm>
            <a:off x="478077" y="4573550"/>
            <a:ext cx="6753409" cy="2269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000">
                <a:solidFill>
                  <a:srgbClr val="000000"/>
                </a:solidFill>
              </a:defRPr>
            </a:lvl1pPr>
          </a:lstStyle>
          <a:p>
            <a:r>
              <a:t>1. S. McKee, N. Nelson, A. Sarma, and D. Dig, “Software practitioner perspectives on merge conflicts and resolutions”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310">
                                            <p:bg/>
                                          </p:spTgt>
                                        </p:tgtEl>
                                        <p:attrNameLst>
                                          <p:attrName>style.visibility</p:attrName>
                                        </p:attrNameLst>
                                      </p:cBhvr>
                                      <p:to>
                                        <p:strVal val="visible"/>
                                      </p:to>
                                    </p:set>
                                    <p:animEffect transition="in" filter="dissolve">
                                      <p:cBhvr>
                                        <p:cTn id="7" dur="300"/>
                                        <p:tgtEl>
                                          <p:spTgt spid="310">
                                            <p:bg/>
                                          </p:spTgt>
                                        </p:tgtEl>
                                      </p:cBhvr>
                                    </p:animEffect>
                                  </p:childTnLst>
                                </p:cTn>
                              </p:par>
                              <p:par>
                                <p:cTn id="8" presetID="9" presetClass="entr" presetSubtype="0" fill="hold" grpId="1" nodeType="withEffect">
                                  <p:stCondLst>
                                    <p:cond delay="0"/>
                                  </p:stCondLst>
                                  <p:iterate>
                                    <p:tmAbs val="0"/>
                                  </p:iterate>
                                  <p:childTnLst>
                                    <p:set>
                                      <p:cBhvr>
                                        <p:cTn id="9" fill="hold"/>
                                        <p:tgtEl>
                                          <p:spTgt spid="310">
                                            <p:txEl>
                                              <p:pRg st="0" end="0"/>
                                            </p:txEl>
                                          </p:spTgt>
                                        </p:tgtEl>
                                        <p:attrNameLst>
                                          <p:attrName>style.visibility</p:attrName>
                                        </p:attrNameLst>
                                      </p:cBhvr>
                                      <p:to>
                                        <p:strVal val="visible"/>
                                      </p:to>
                                    </p:set>
                                    <p:animEffect transition="in" filter="dissolve">
                                      <p:cBhvr>
                                        <p:cTn id="10" dur="300"/>
                                        <p:tgtEl>
                                          <p:spTgt spid="31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310">
                                            <p:txEl>
                                              <p:pRg st="1" end="1"/>
                                            </p:txEl>
                                          </p:spTgt>
                                        </p:tgtEl>
                                        <p:attrNameLst>
                                          <p:attrName>style.visibility</p:attrName>
                                        </p:attrNameLst>
                                      </p:cBhvr>
                                      <p:to>
                                        <p:strVal val="visible"/>
                                      </p:to>
                                    </p:set>
                                    <p:animEffect transition="in" filter="dissolve">
                                      <p:cBhvr>
                                        <p:cTn id="15" dur="300"/>
                                        <p:tgtEl>
                                          <p:spTgt spid="31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1" nodeType="clickEffect">
                                  <p:stCondLst>
                                    <p:cond delay="0"/>
                                  </p:stCondLst>
                                  <p:iterate>
                                    <p:tmAbs val="0"/>
                                  </p:iterate>
                                  <p:childTnLst>
                                    <p:set>
                                      <p:cBhvr>
                                        <p:cTn id="19" fill="hold"/>
                                        <p:tgtEl>
                                          <p:spTgt spid="310">
                                            <p:txEl>
                                              <p:pRg st="2" end="2"/>
                                            </p:txEl>
                                          </p:spTgt>
                                        </p:tgtEl>
                                        <p:attrNameLst>
                                          <p:attrName>style.visibility</p:attrName>
                                        </p:attrNameLst>
                                      </p:cBhvr>
                                      <p:to>
                                        <p:strVal val="visible"/>
                                      </p:to>
                                    </p:set>
                                    <p:animEffect transition="in" filter="dissolve">
                                      <p:cBhvr>
                                        <p:cTn id="20" dur="300"/>
                                        <p:tgtEl>
                                          <p:spTgt spid="310">
                                            <p:txEl>
                                              <p:pRg st="2" end="2"/>
                                            </p:txEl>
                                          </p:spTgt>
                                        </p:tgtEl>
                                      </p:cBhvr>
                                    </p:animEffect>
                                  </p:childTnLst>
                                </p:cTn>
                              </p:par>
                            </p:childTnLst>
                          </p:cTn>
                        </p:par>
                        <p:par>
                          <p:cTn id="21" fill="hold">
                            <p:stCondLst>
                              <p:cond delay="300"/>
                            </p:stCondLst>
                            <p:childTnLst>
                              <p:par>
                                <p:cTn id="22" presetID="9" presetClass="entr" fill="hold" grpId="2" nodeType="afterEffect">
                                  <p:stCondLst>
                                    <p:cond delay="0"/>
                                  </p:stCondLst>
                                  <p:iterate>
                                    <p:tmAbs val="0"/>
                                  </p:iterate>
                                  <p:childTnLst>
                                    <p:set>
                                      <p:cBhvr>
                                        <p:cTn id="23" fill="hold"/>
                                        <p:tgtEl>
                                          <p:spTgt spid="312"/>
                                        </p:tgtEl>
                                        <p:attrNameLst>
                                          <p:attrName>style.visibility</p:attrName>
                                        </p:attrNameLst>
                                      </p:cBhvr>
                                      <p:to>
                                        <p:strVal val="visible"/>
                                      </p:to>
                                    </p:set>
                                    <p:animEffect transition="in" filter="dissolve">
                                      <p:cBhvr>
                                        <p:cTn id="24" dur="300"/>
                                        <p:tgtEl>
                                          <p:spTgt spid="312"/>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fill="hold" grpId="1" nodeType="clickEffect">
                                  <p:stCondLst>
                                    <p:cond delay="0"/>
                                  </p:stCondLst>
                                  <p:iterate>
                                    <p:tmAbs val="0"/>
                                  </p:iterate>
                                  <p:childTnLst>
                                    <p:set>
                                      <p:cBhvr>
                                        <p:cTn id="28" fill="hold"/>
                                        <p:tgtEl>
                                          <p:spTgt spid="310">
                                            <p:txEl>
                                              <p:pRg st="3" end="3"/>
                                            </p:txEl>
                                          </p:spTgt>
                                        </p:tgtEl>
                                        <p:attrNameLst>
                                          <p:attrName>style.visibility</p:attrName>
                                        </p:attrNameLst>
                                      </p:cBhvr>
                                      <p:to>
                                        <p:strVal val="visible"/>
                                      </p:to>
                                    </p:set>
                                    <p:animEffect transition="in" filter="dissolve">
                                      <p:cBhvr>
                                        <p:cTn id="29" dur="300"/>
                                        <p:tgtEl>
                                          <p:spTgt spid="310">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fill="hold" grpId="1" nodeType="clickEffect">
                                  <p:stCondLst>
                                    <p:cond delay="0"/>
                                  </p:stCondLst>
                                  <p:iterate>
                                    <p:tmAbs val="0"/>
                                  </p:iterate>
                                  <p:childTnLst>
                                    <p:set>
                                      <p:cBhvr>
                                        <p:cTn id="33" fill="hold"/>
                                        <p:tgtEl>
                                          <p:spTgt spid="310">
                                            <p:txEl>
                                              <p:pRg st="4" end="4"/>
                                            </p:txEl>
                                          </p:spTgt>
                                        </p:tgtEl>
                                        <p:attrNameLst>
                                          <p:attrName>style.visibility</p:attrName>
                                        </p:attrNameLst>
                                      </p:cBhvr>
                                      <p:to>
                                        <p:strVal val="visible"/>
                                      </p:to>
                                    </p:set>
                                    <p:animEffect transition="in" filter="dissolve">
                                      <p:cBhvr>
                                        <p:cTn id="34" dur="300"/>
                                        <p:tgtEl>
                                          <p:spTgt spid="3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 grpId="1" build="p" bldLvl="5" animBg="1" advAuto="0"/>
      <p:bldP spid="312" grpId="2"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RQ2: Are conflicts that involve refactoring more difficult to resolve?"/>
          <p:cNvSpPr txBox="1">
            <a:spLocks noGrp="1"/>
          </p:cNvSpPr>
          <p:nvPr>
            <p:ph type="title"/>
          </p:nvPr>
        </p:nvSpPr>
        <p:spPr>
          <a:prstGeom prst="rect">
            <a:avLst/>
          </a:prstGeom>
        </p:spPr>
        <p:txBody>
          <a:bodyPr/>
          <a:lstStyle>
            <a:lvl1pPr defTabSz="676655">
              <a:defRPr sz="2220"/>
            </a:lvl1pPr>
          </a:lstStyle>
          <a:p>
            <a:r>
              <a:t>RQ2: Are conflicts that involve refactoring more difficult to resolve? </a:t>
            </a:r>
          </a:p>
        </p:txBody>
      </p:sp>
      <p:sp>
        <p:nvSpPr>
          <p:cNvPr id="315" name="We use two metrics for measuring the difficulty of a merge conflict:…"/>
          <p:cNvSpPr txBox="1">
            <a:spLocks noGrp="1"/>
          </p:cNvSpPr>
          <p:nvPr>
            <p:ph type="body" idx="1"/>
          </p:nvPr>
        </p:nvSpPr>
        <p:spPr>
          <a:prstGeom prst="rect">
            <a:avLst/>
          </a:prstGeom>
        </p:spPr>
        <p:txBody>
          <a:bodyPr/>
          <a:lstStyle/>
          <a:p>
            <a:r>
              <a:rPr dirty="0"/>
              <a:t>We use two </a:t>
            </a:r>
            <a:r>
              <a:rPr lang="en-US" dirty="0"/>
              <a:t>proxies</a:t>
            </a:r>
            <a:r>
              <a:rPr dirty="0"/>
              <a:t> for measuring the difficulty of a merge conflict:</a:t>
            </a:r>
          </a:p>
          <a:p>
            <a:pPr marL="748631" lvl="1" indent="-240631">
              <a:buClrTx/>
              <a:buSzPct val="100000"/>
              <a:buFontTx/>
              <a:buAutoNum type="arabicPeriod"/>
            </a:pPr>
            <a:r>
              <a:rPr dirty="0"/>
              <a:t> The size of conflicting region </a:t>
            </a:r>
          </a:p>
          <a:p>
            <a:pPr marL="748631" lvl="1" indent="-240631">
              <a:buClrTx/>
              <a:buSzPct val="100000"/>
              <a:buFontTx/>
              <a:buAutoNum type="arabicPeriod"/>
            </a:pPr>
            <a:r>
              <a:rPr dirty="0"/>
              <a:t>The number of evolutionary commits</a:t>
            </a:r>
          </a:p>
        </p:txBody>
      </p:sp>
      <p:sp>
        <p:nvSpPr>
          <p:cNvPr id="316"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26</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315">
                                            <p:bg/>
                                          </p:spTgt>
                                        </p:tgtEl>
                                        <p:attrNameLst>
                                          <p:attrName>style.visibility</p:attrName>
                                        </p:attrNameLst>
                                      </p:cBhvr>
                                      <p:to>
                                        <p:strVal val="visible"/>
                                      </p:to>
                                    </p:set>
                                    <p:animEffect transition="in" filter="dissolve">
                                      <p:cBhvr>
                                        <p:cTn id="7" dur="300"/>
                                        <p:tgtEl>
                                          <p:spTgt spid="315">
                                            <p:bg/>
                                          </p:spTgt>
                                        </p:tgtEl>
                                      </p:cBhvr>
                                    </p:animEffect>
                                  </p:childTnLst>
                                </p:cTn>
                              </p:par>
                              <p:par>
                                <p:cTn id="8" presetID="9" presetClass="entr" presetSubtype="0" fill="hold" grpId="1" nodeType="withEffect">
                                  <p:stCondLst>
                                    <p:cond delay="0"/>
                                  </p:stCondLst>
                                  <p:iterate>
                                    <p:tmAbs val="0"/>
                                  </p:iterate>
                                  <p:childTnLst>
                                    <p:set>
                                      <p:cBhvr>
                                        <p:cTn id="9" fill="hold"/>
                                        <p:tgtEl>
                                          <p:spTgt spid="315">
                                            <p:txEl>
                                              <p:pRg st="0" end="0"/>
                                            </p:txEl>
                                          </p:spTgt>
                                        </p:tgtEl>
                                        <p:attrNameLst>
                                          <p:attrName>style.visibility</p:attrName>
                                        </p:attrNameLst>
                                      </p:cBhvr>
                                      <p:to>
                                        <p:strVal val="visible"/>
                                      </p:to>
                                    </p:set>
                                    <p:animEffect transition="in" filter="dissolve">
                                      <p:cBhvr>
                                        <p:cTn id="10" dur="300"/>
                                        <p:tgtEl>
                                          <p:spTgt spid="31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315">
                                            <p:txEl>
                                              <p:pRg st="1" end="1"/>
                                            </p:txEl>
                                          </p:spTgt>
                                        </p:tgtEl>
                                        <p:attrNameLst>
                                          <p:attrName>style.visibility</p:attrName>
                                        </p:attrNameLst>
                                      </p:cBhvr>
                                      <p:to>
                                        <p:strVal val="visible"/>
                                      </p:to>
                                    </p:set>
                                    <p:animEffect transition="in" filter="dissolve">
                                      <p:cBhvr>
                                        <p:cTn id="15" dur="300"/>
                                        <p:tgtEl>
                                          <p:spTgt spid="31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1" nodeType="clickEffect">
                                  <p:stCondLst>
                                    <p:cond delay="0"/>
                                  </p:stCondLst>
                                  <p:iterate>
                                    <p:tmAbs val="0"/>
                                  </p:iterate>
                                  <p:childTnLst>
                                    <p:set>
                                      <p:cBhvr>
                                        <p:cTn id="19" fill="hold"/>
                                        <p:tgtEl>
                                          <p:spTgt spid="315">
                                            <p:txEl>
                                              <p:pRg st="2" end="2"/>
                                            </p:txEl>
                                          </p:spTgt>
                                        </p:tgtEl>
                                        <p:attrNameLst>
                                          <p:attrName>style.visibility</p:attrName>
                                        </p:attrNameLst>
                                      </p:cBhvr>
                                      <p:to>
                                        <p:strVal val="visible"/>
                                      </p:to>
                                    </p:set>
                                    <p:animEffect transition="in" filter="dissolve">
                                      <p:cBhvr>
                                        <p:cTn id="20" dur="300"/>
                                        <p:tgtEl>
                                          <p:spTgt spid="3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 grpId="1" build="p" bldLvl="5"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RQ2: Are conflicts that involve refactoring more difficult to resolve?"/>
          <p:cNvSpPr txBox="1">
            <a:spLocks noGrp="1"/>
          </p:cNvSpPr>
          <p:nvPr>
            <p:ph type="title"/>
          </p:nvPr>
        </p:nvSpPr>
        <p:spPr>
          <a:prstGeom prst="rect">
            <a:avLst/>
          </a:prstGeom>
        </p:spPr>
        <p:txBody>
          <a:bodyPr/>
          <a:lstStyle>
            <a:lvl1pPr defTabSz="676655">
              <a:defRPr sz="2220"/>
            </a:lvl1pPr>
          </a:lstStyle>
          <a:p>
            <a:r>
              <a:t>RQ2: Are conflicts that involve refactoring more difficult to resolve? </a:t>
            </a:r>
          </a:p>
        </p:txBody>
      </p:sp>
      <p:sp>
        <p:nvSpPr>
          <p:cNvPr id="321"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27</a:t>
            </a:fld>
            <a:endParaRPr/>
          </a:p>
        </p:txBody>
      </p:sp>
      <p:pic>
        <p:nvPicPr>
          <p:cNvPr id="322" name="Image" descr="Image"/>
          <p:cNvPicPr>
            <a:picLocks noChangeAspect="1"/>
          </p:cNvPicPr>
          <p:nvPr/>
        </p:nvPicPr>
        <p:blipFill>
          <a:blip r:embed="rId3">
            <a:extLst/>
          </a:blip>
          <a:stretch>
            <a:fillRect/>
          </a:stretch>
        </p:blipFill>
        <p:spPr>
          <a:xfrm>
            <a:off x="2114058" y="962818"/>
            <a:ext cx="4523342" cy="3344815"/>
          </a:xfrm>
          <a:prstGeom prst="rect">
            <a:avLst/>
          </a:prstGeom>
          <a:ln w="12700">
            <a:miter lim="400000"/>
          </a:ln>
        </p:spPr>
      </p:pic>
      <p:sp>
        <p:nvSpPr>
          <p:cNvPr id="323" name="Conflicting region size with and without involved refactorings"/>
          <p:cNvSpPr txBox="1"/>
          <p:nvPr/>
        </p:nvSpPr>
        <p:spPr>
          <a:xfrm>
            <a:off x="2102148" y="4378804"/>
            <a:ext cx="4939704" cy="4674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lstStyle>
          <a:p>
            <a:r>
              <a:t>Conflicting region size with and without involved refactorings </a:t>
            </a:r>
            <a:endParaRPr sz="1200"/>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RQ2: Are conflicts that involve refactoring more difficult to resolve?"/>
          <p:cNvSpPr txBox="1">
            <a:spLocks noGrp="1"/>
          </p:cNvSpPr>
          <p:nvPr>
            <p:ph type="title"/>
          </p:nvPr>
        </p:nvSpPr>
        <p:spPr>
          <a:prstGeom prst="rect">
            <a:avLst/>
          </a:prstGeom>
        </p:spPr>
        <p:txBody>
          <a:bodyPr/>
          <a:lstStyle>
            <a:lvl1pPr defTabSz="676655">
              <a:defRPr sz="2220"/>
            </a:lvl1pPr>
          </a:lstStyle>
          <a:p>
            <a:r>
              <a:t>RQ2: Are conflicts that involve refactoring more difficult to resolve? </a:t>
            </a:r>
          </a:p>
        </p:txBody>
      </p:sp>
      <p:sp>
        <p:nvSpPr>
          <p:cNvPr id="328"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28</a:t>
            </a:fld>
            <a:endParaRPr/>
          </a:p>
        </p:txBody>
      </p:sp>
      <p:sp>
        <p:nvSpPr>
          <p:cNvPr id="329" name="Evolutionary commits per merge scenario"/>
          <p:cNvSpPr txBox="1"/>
          <p:nvPr/>
        </p:nvSpPr>
        <p:spPr>
          <a:xfrm>
            <a:off x="2838655" y="4460847"/>
            <a:ext cx="3466690" cy="645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r>
              <a:rPr dirty="0"/>
              <a:t>Evolutionary commits per merge scenario </a:t>
            </a:r>
            <a:endParaRPr sz="1200" dirty="0"/>
          </a:p>
          <a:p>
            <a:pPr algn="ctr"/>
            <a:endParaRPr sz="1200" dirty="0"/>
          </a:p>
        </p:txBody>
      </p:sp>
      <p:pic>
        <p:nvPicPr>
          <p:cNvPr id="330" name="Image" descr="Image"/>
          <p:cNvPicPr>
            <a:picLocks noChangeAspect="1"/>
          </p:cNvPicPr>
          <p:nvPr/>
        </p:nvPicPr>
        <p:blipFill>
          <a:blip r:embed="rId3">
            <a:extLst/>
          </a:blip>
          <a:stretch>
            <a:fillRect/>
          </a:stretch>
        </p:blipFill>
        <p:spPr>
          <a:xfrm>
            <a:off x="2173321" y="931650"/>
            <a:ext cx="4797358" cy="3534200"/>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RQ3: What types of refactoring are more commonly involved in conflicts?"/>
          <p:cNvSpPr txBox="1">
            <a:spLocks noGrp="1"/>
          </p:cNvSpPr>
          <p:nvPr>
            <p:ph type="title"/>
          </p:nvPr>
        </p:nvSpPr>
        <p:spPr>
          <a:prstGeom prst="rect">
            <a:avLst/>
          </a:prstGeom>
        </p:spPr>
        <p:txBody>
          <a:bodyPr/>
          <a:lstStyle>
            <a:lvl1pPr defTabSz="612648">
              <a:defRPr sz="2010"/>
            </a:lvl1pPr>
          </a:lstStyle>
          <a:p>
            <a:r>
              <a:t>RQ3: What types of refactoring are more commonly involved in conflicts? </a:t>
            </a:r>
          </a:p>
        </p:txBody>
      </p:sp>
      <p:sp>
        <p:nvSpPr>
          <p:cNvPr id="335" name="Not all of them necessarily occur with the same rate…"/>
          <p:cNvSpPr txBox="1">
            <a:spLocks noGrp="1"/>
          </p:cNvSpPr>
          <p:nvPr>
            <p:ph type="body" idx="1"/>
          </p:nvPr>
        </p:nvSpPr>
        <p:spPr>
          <a:prstGeom prst="rect">
            <a:avLst/>
          </a:prstGeom>
        </p:spPr>
        <p:txBody>
          <a:bodyPr/>
          <a:lstStyle/>
          <a:p>
            <a:r>
              <a:rPr lang="en-US" dirty="0"/>
              <a:t>Refactoring types</a:t>
            </a:r>
            <a:r>
              <a:rPr dirty="0"/>
              <a:t> occur with </a:t>
            </a:r>
            <a:r>
              <a:rPr lang="en-US" dirty="0"/>
              <a:t>different</a:t>
            </a:r>
            <a:r>
              <a:rPr dirty="0"/>
              <a:t> </a:t>
            </a:r>
            <a:r>
              <a:rPr lang="en-US" dirty="0"/>
              <a:t>frequencies</a:t>
            </a:r>
          </a:p>
          <a:p>
            <a:pPr lvl="1"/>
            <a:r>
              <a:rPr lang="en-US" dirty="0"/>
              <a:t>If a refactoring type occurs frequently in general,</a:t>
            </a:r>
            <a:br>
              <a:rPr lang="en-US" dirty="0"/>
            </a:br>
            <a:r>
              <a:rPr lang="en-US" dirty="0"/>
              <a:t>it is more likely to occur frequently in conflicts.</a:t>
            </a:r>
            <a:endParaRPr dirty="0"/>
          </a:p>
          <a:p>
            <a:r>
              <a:rPr dirty="0"/>
              <a:t>We </a:t>
            </a:r>
            <a:r>
              <a:rPr lang="en-US" dirty="0"/>
              <a:t>compare the </a:t>
            </a:r>
            <a:r>
              <a:rPr lang="en-US" b="1" dirty="0"/>
              <a:t>“overall”</a:t>
            </a:r>
            <a:r>
              <a:rPr lang="en-US" dirty="0"/>
              <a:t> percentage-distribution of </a:t>
            </a:r>
            <a:r>
              <a:rPr lang="en-US" dirty="0" err="1"/>
              <a:t>refactorings</a:t>
            </a:r>
            <a:r>
              <a:rPr lang="en-US" dirty="0"/>
              <a:t> types with the percentage-distribution of refactoring types for </a:t>
            </a:r>
            <a:r>
              <a:rPr lang="en-US" b="1" dirty="0" err="1"/>
              <a:t>refactorings</a:t>
            </a:r>
            <a:r>
              <a:rPr lang="en-US" b="1" dirty="0"/>
              <a:t> involved in conflicts</a:t>
            </a:r>
            <a:endParaRPr lang="en-US" dirty="0"/>
          </a:p>
        </p:txBody>
      </p:sp>
      <p:sp>
        <p:nvSpPr>
          <p:cNvPr id="336"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29</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335">
                                            <p:bg/>
                                          </p:spTgt>
                                        </p:tgtEl>
                                        <p:attrNameLst>
                                          <p:attrName>style.visibility</p:attrName>
                                        </p:attrNameLst>
                                      </p:cBhvr>
                                      <p:to>
                                        <p:strVal val="visible"/>
                                      </p:to>
                                    </p:set>
                                    <p:animEffect transition="in" filter="dissolve">
                                      <p:cBhvr>
                                        <p:cTn id="7" dur="300"/>
                                        <p:tgtEl>
                                          <p:spTgt spid="335">
                                            <p:bg/>
                                          </p:spTgt>
                                        </p:tgtEl>
                                      </p:cBhvr>
                                    </p:animEffect>
                                  </p:childTnLst>
                                </p:cTn>
                              </p:par>
                              <p:par>
                                <p:cTn id="8" presetID="9" presetClass="entr" presetSubtype="0" fill="hold" grpId="1" nodeType="withEffect">
                                  <p:stCondLst>
                                    <p:cond delay="0"/>
                                  </p:stCondLst>
                                  <p:iterate>
                                    <p:tmAbs val="0"/>
                                  </p:iterate>
                                  <p:childTnLst>
                                    <p:set>
                                      <p:cBhvr>
                                        <p:cTn id="9" fill="hold"/>
                                        <p:tgtEl>
                                          <p:spTgt spid="335">
                                            <p:txEl>
                                              <p:pRg st="0" end="0"/>
                                            </p:txEl>
                                          </p:spTgt>
                                        </p:tgtEl>
                                        <p:attrNameLst>
                                          <p:attrName>style.visibility</p:attrName>
                                        </p:attrNameLst>
                                      </p:cBhvr>
                                      <p:to>
                                        <p:strVal val="visible"/>
                                      </p:to>
                                    </p:set>
                                    <p:animEffect transition="in" filter="dissolve">
                                      <p:cBhvr>
                                        <p:cTn id="10" dur="300"/>
                                        <p:tgtEl>
                                          <p:spTgt spid="335">
                                            <p:txEl>
                                              <p:pRg st="0" end="0"/>
                                            </p:txEl>
                                          </p:spTgt>
                                        </p:tgtEl>
                                      </p:cBhvr>
                                    </p:animEffect>
                                  </p:childTnLst>
                                </p:cTn>
                              </p:par>
                            </p:childTnLst>
                          </p:cTn>
                        </p:par>
                        <p:par>
                          <p:cTn id="11" fill="hold">
                            <p:stCondLst>
                              <p:cond delay="300"/>
                            </p:stCondLst>
                            <p:childTnLst>
                              <p:par>
                                <p:cTn id="12" presetID="9" presetClass="entr" presetSubtype="0" fill="hold" grpId="1" nodeType="afterEffect">
                                  <p:stCondLst>
                                    <p:cond delay="0"/>
                                  </p:stCondLst>
                                  <p:iterate>
                                    <p:tmAbs val="0"/>
                                  </p:iterate>
                                  <p:childTnLst>
                                    <p:set>
                                      <p:cBhvr>
                                        <p:cTn id="13" fill="hold"/>
                                        <p:tgtEl>
                                          <p:spTgt spid="335">
                                            <p:txEl>
                                              <p:pRg st="1" end="1"/>
                                            </p:txEl>
                                          </p:spTgt>
                                        </p:tgtEl>
                                        <p:attrNameLst>
                                          <p:attrName>style.visibility</p:attrName>
                                        </p:attrNameLst>
                                      </p:cBhvr>
                                      <p:to>
                                        <p:strVal val="visible"/>
                                      </p:to>
                                    </p:set>
                                    <p:animEffect transition="in" filter="dissolve">
                                      <p:cBhvr>
                                        <p:cTn id="14" dur="300"/>
                                        <p:tgtEl>
                                          <p:spTgt spid="335">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fill="hold" grpId="1" nodeType="clickEffect">
                                  <p:stCondLst>
                                    <p:cond delay="0"/>
                                  </p:stCondLst>
                                  <p:iterate>
                                    <p:tmAbs val="0"/>
                                  </p:iterate>
                                  <p:childTnLst>
                                    <p:set>
                                      <p:cBhvr>
                                        <p:cTn id="18" fill="hold"/>
                                        <p:tgtEl>
                                          <p:spTgt spid="335">
                                            <p:txEl>
                                              <p:pRg st="2" end="2"/>
                                            </p:txEl>
                                          </p:spTgt>
                                        </p:tgtEl>
                                        <p:attrNameLst>
                                          <p:attrName>style.visibility</p:attrName>
                                        </p:attrNameLst>
                                      </p:cBhvr>
                                      <p:to>
                                        <p:strVal val="visible"/>
                                      </p:to>
                                    </p:set>
                                    <p:animEffect transition="in" filter="dissolve">
                                      <p:cBhvr>
                                        <p:cTn id="19" dur="300"/>
                                        <p:tgtEl>
                                          <p:spTgt spid="3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5" grpId="1" uiExpand="1" build="p" bldLvl="5"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Branching"/>
          <p:cNvSpPr txBox="1">
            <a:spLocks noGrp="1"/>
          </p:cNvSpPr>
          <p:nvPr>
            <p:ph type="title"/>
          </p:nvPr>
        </p:nvSpPr>
        <p:spPr>
          <a:xfrm>
            <a:off x="311699" y="371900"/>
            <a:ext cx="8520602" cy="607801"/>
          </a:xfrm>
          <a:prstGeom prst="rect">
            <a:avLst/>
          </a:prstGeom>
        </p:spPr>
        <p:txBody>
          <a:bodyPr>
            <a:normAutofit fontScale="90000"/>
          </a:bodyPr>
          <a:lstStyle>
            <a:lvl1pPr defTabSz="850391">
              <a:defRPr sz="2790"/>
            </a:lvl1pPr>
          </a:lstStyle>
          <a:p>
            <a:r>
              <a:t>Branching</a:t>
            </a:r>
          </a:p>
        </p:txBody>
      </p:sp>
      <p:sp>
        <p:nvSpPr>
          <p:cNvPr id="160" name="A branch is an instance of the source code…"/>
          <p:cNvSpPr txBox="1">
            <a:spLocks noGrp="1"/>
          </p:cNvSpPr>
          <p:nvPr>
            <p:ph type="body" idx="1"/>
          </p:nvPr>
        </p:nvSpPr>
        <p:spPr>
          <a:xfrm>
            <a:off x="311698" y="1153675"/>
            <a:ext cx="8832301" cy="3339001"/>
          </a:xfrm>
          <a:prstGeom prst="rect">
            <a:avLst/>
          </a:prstGeom>
        </p:spPr>
        <p:txBody>
          <a:bodyPr/>
          <a:lstStyle/>
          <a:p>
            <a:r>
              <a:rPr lang="en-US" dirty="0"/>
              <a:t>Developers create multiple branches to apply their changes in parallel</a:t>
            </a:r>
          </a:p>
          <a:p>
            <a:r>
              <a:rPr dirty="0"/>
              <a:t>A branch is an instance of the source code</a:t>
            </a:r>
          </a:p>
          <a:p>
            <a:r>
              <a:rPr b="1" dirty="0"/>
              <a:t>Reasons</a:t>
            </a:r>
            <a:r>
              <a:rPr dirty="0"/>
              <a:t>: isolat</a:t>
            </a:r>
            <a:r>
              <a:rPr lang="en-US" dirty="0"/>
              <a:t>e</a:t>
            </a:r>
            <a:r>
              <a:rPr dirty="0"/>
              <a:t> </a:t>
            </a:r>
            <a:r>
              <a:rPr lang="en-US" dirty="0"/>
              <a:t>development tasks (e.g., </a:t>
            </a:r>
            <a:r>
              <a:rPr dirty="0"/>
              <a:t>bug fixes, </a:t>
            </a:r>
            <a:r>
              <a:rPr lang="en-US" dirty="0"/>
              <a:t>new features)</a:t>
            </a:r>
            <a:endParaRPr dirty="0"/>
          </a:p>
        </p:txBody>
      </p:sp>
      <p:sp>
        <p:nvSpPr>
          <p:cNvPr id="161" name="Slide Number"/>
          <p:cNvSpPr txBox="1">
            <a:spLocks noGrp="1"/>
          </p:cNvSpPr>
          <p:nvPr>
            <p:ph type="sldNum" sz="quarter" idx="2"/>
          </p:nvPr>
        </p:nvSpPr>
        <p:spPr>
          <a:xfrm>
            <a:off x="8781049" y="4604165"/>
            <a:ext cx="266182" cy="33525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a:t>
            </a:fld>
            <a:endParaRPr/>
          </a:p>
        </p:txBody>
      </p:sp>
      <p:grpSp>
        <p:nvGrpSpPr>
          <p:cNvPr id="164" name="Group"/>
          <p:cNvGrpSpPr/>
          <p:nvPr/>
        </p:nvGrpSpPr>
        <p:grpSpPr>
          <a:xfrm>
            <a:off x="564395" y="2734722"/>
            <a:ext cx="5684224" cy="2046288"/>
            <a:chOff x="0" y="0"/>
            <a:chExt cx="5684223" cy="2046287"/>
          </a:xfrm>
        </p:grpSpPr>
        <p:pic>
          <p:nvPicPr>
            <p:cNvPr id="162" name="Image" descr="Image"/>
            <p:cNvPicPr>
              <a:picLocks noChangeAspect="1"/>
            </p:cNvPicPr>
            <p:nvPr/>
          </p:nvPicPr>
          <p:blipFill>
            <a:blip r:embed="rId3">
              <a:extLst/>
            </a:blip>
            <a:srcRect l="11798" t="5111" r="11223" b="5111"/>
            <a:stretch>
              <a:fillRect/>
            </a:stretch>
          </p:blipFill>
          <p:spPr>
            <a:xfrm>
              <a:off x="2330985" y="0"/>
              <a:ext cx="3353239" cy="2046288"/>
            </a:xfrm>
            <a:custGeom>
              <a:avLst/>
              <a:gdLst/>
              <a:ahLst/>
              <a:cxnLst>
                <a:cxn ang="0">
                  <a:pos x="wd2" y="hd2"/>
                </a:cxn>
                <a:cxn ang="5400000">
                  <a:pos x="wd2" y="hd2"/>
                </a:cxn>
                <a:cxn ang="10800000">
                  <a:pos x="wd2" y="hd2"/>
                </a:cxn>
                <a:cxn ang="16200000">
                  <a:pos x="wd2" y="hd2"/>
                </a:cxn>
              </a:cxnLst>
              <a:rect l="0" t="0" r="r" b="b"/>
              <a:pathLst>
                <a:path w="21560" h="21600" extrusionOk="0">
                  <a:moveTo>
                    <a:pt x="3874" y="0"/>
                  </a:moveTo>
                  <a:lnTo>
                    <a:pt x="3874" y="1307"/>
                  </a:lnTo>
                  <a:lnTo>
                    <a:pt x="3874" y="2614"/>
                  </a:lnTo>
                  <a:lnTo>
                    <a:pt x="5890" y="2614"/>
                  </a:lnTo>
                  <a:lnTo>
                    <a:pt x="7908" y="2614"/>
                  </a:lnTo>
                  <a:lnTo>
                    <a:pt x="7908" y="1307"/>
                  </a:lnTo>
                  <a:lnTo>
                    <a:pt x="7908" y="0"/>
                  </a:lnTo>
                  <a:lnTo>
                    <a:pt x="5890" y="0"/>
                  </a:lnTo>
                  <a:lnTo>
                    <a:pt x="3874" y="0"/>
                  </a:lnTo>
                  <a:close/>
                  <a:moveTo>
                    <a:pt x="5900" y="3414"/>
                  </a:moveTo>
                  <a:cubicBezTo>
                    <a:pt x="5846" y="3452"/>
                    <a:pt x="5798" y="3651"/>
                    <a:pt x="5798" y="3879"/>
                  </a:cubicBezTo>
                  <a:cubicBezTo>
                    <a:pt x="5798" y="4264"/>
                    <a:pt x="5769" y="4326"/>
                    <a:pt x="5652" y="4206"/>
                  </a:cubicBezTo>
                  <a:cubicBezTo>
                    <a:pt x="5585" y="4137"/>
                    <a:pt x="5551" y="4138"/>
                    <a:pt x="5507" y="4210"/>
                  </a:cubicBezTo>
                  <a:cubicBezTo>
                    <a:pt x="5461" y="4285"/>
                    <a:pt x="5487" y="4370"/>
                    <a:pt x="5632" y="4612"/>
                  </a:cubicBezTo>
                  <a:cubicBezTo>
                    <a:pt x="5733" y="4781"/>
                    <a:pt x="5848" y="4918"/>
                    <a:pt x="5890" y="4918"/>
                  </a:cubicBezTo>
                  <a:cubicBezTo>
                    <a:pt x="5931" y="4918"/>
                    <a:pt x="6047" y="4781"/>
                    <a:pt x="6147" y="4612"/>
                  </a:cubicBezTo>
                  <a:cubicBezTo>
                    <a:pt x="6292" y="4370"/>
                    <a:pt x="6320" y="4285"/>
                    <a:pt x="6275" y="4210"/>
                  </a:cubicBezTo>
                  <a:cubicBezTo>
                    <a:pt x="6231" y="4138"/>
                    <a:pt x="6197" y="4137"/>
                    <a:pt x="6129" y="4206"/>
                  </a:cubicBezTo>
                  <a:cubicBezTo>
                    <a:pt x="6010" y="4328"/>
                    <a:pt x="5984" y="4262"/>
                    <a:pt x="5984" y="3842"/>
                  </a:cubicBezTo>
                  <a:cubicBezTo>
                    <a:pt x="5984" y="3644"/>
                    <a:pt x="5970" y="3463"/>
                    <a:pt x="5953" y="3435"/>
                  </a:cubicBezTo>
                  <a:cubicBezTo>
                    <a:pt x="5936" y="3407"/>
                    <a:pt x="5918" y="3402"/>
                    <a:pt x="5900" y="3414"/>
                  </a:cubicBezTo>
                  <a:close/>
                  <a:moveTo>
                    <a:pt x="14048" y="3863"/>
                  </a:moveTo>
                  <a:lnTo>
                    <a:pt x="12670" y="3883"/>
                  </a:lnTo>
                  <a:lnTo>
                    <a:pt x="12657" y="5207"/>
                  </a:lnTo>
                  <a:lnTo>
                    <a:pt x="12644" y="6535"/>
                  </a:lnTo>
                  <a:lnTo>
                    <a:pt x="14088" y="6514"/>
                  </a:lnTo>
                  <a:lnTo>
                    <a:pt x="15533" y="6493"/>
                  </a:lnTo>
                  <a:lnTo>
                    <a:pt x="15545" y="5258"/>
                  </a:lnTo>
                  <a:cubicBezTo>
                    <a:pt x="15556" y="4273"/>
                    <a:pt x="15544" y="4000"/>
                    <a:pt x="15492" y="3930"/>
                  </a:cubicBezTo>
                  <a:cubicBezTo>
                    <a:pt x="15445" y="3866"/>
                    <a:pt x="15039" y="3848"/>
                    <a:pt x="14048" y="3863"/>
                  </a:cubicBezTo>
                  <a:close/>
                  <a:moveTo>
                    <a:pt x="5764" y="5744"/>
                  </a:moveTo>
                  <a:cubicBezTo>
                    <a:pt x="5548" y="5801"/>
                    <a:pt x="5223" y="6309"/>
                    <a:pt x="5244" y="6556"/>
                  </a:cubicBezTo>
                  <a:cubicBezTo>
                    <a:pt x="5258" y="6719"/>
                    <a:pt x="5240" y="6729"/>
                    <a:pt x="4741" y="6766"/>
                  </a:cubicBezTo>
                  <a:cubicBezTo>
                    <a:pt x="4179" y="6808"/>
                    <a:pt x="4024" y="6895"/>
                    <a:pt x="3741" y="7331"/>
                  </a:cubicBezTo>
                  <a:cubicBezTo>
                    <a:pt x="3509" y="7688"/>
                    <a:pt x="3391" y="8115"/>
                    <a:pt x="3376" y="8651"/>
                  </a:cubicBezTo>
                  <a:cubicBezTo>
                    <a:pt x="3359" y="9248"/>
                    <a:pt x="3226" y="9752"/>
                    <a:pt x="2980" y="10142"/>
                  </a:cubicBezTo>
                  <a:cubicBezTo>
                    <a:pt x="2737" y="10530"/>
                    <a:pt x="2572" y="10610"/>
                    <a:pt x="1942" y="10662"/>
                  </a:cubicBezTo>
                  <a:lnTo>
                    <a:pt x="1439" y="10704"/>
                  </a:lnTo>
                  <a:lnTo>
                    <a:pt x="1340" y="10352"/>
                  </a:lnTo>
                  <a:cubicBezTo>
                    <a:pt x="1284" y="10159"/>
                    <a:pt x="1183" y="9942"/>
                    <a:pt x="1115" y="9870"/>
                  </a:cubicBezTo>
                  <a:cubicBezTo>
                    <a:pt x="821" y="9555"/>
                    <a:pt x="443" y="9604"/>
                    <a:pt x="209" y="9987"/>
                  </a:cubicBezTo>
                  <a:cubicBezTo>
                    <a:pt x="76" y="10205"/>
                    <a:pt x="-40" y="10727"/>
                    <a:pt x="13" y="10867"/>
                  </a:cubicBezTo>
                  <a:cubicBezTo>
                    <a:pt x="29" y="10911"/>
                    <a:pt x="46" y="11020"/>
                    <a:pt x="49" y="11110"/>
                  </a:cubicBezTo>
                  <a:cubicBezTo>
                    <a:pt x="60" y="11543"/>
                    <a:pt x="376" y="11939"/>
                    <a:pt x="712" y="11939"/>
                  </a:cubicBezTo>
                  <a:cubicBezTo>
                    <a:pt x="979" y="11940"/>
                    <a:pt x="1213" y="11686"/>
                    <a:pt x="1335" y="11261"/>
                  </a:cubicBezTo>
                  <a:lnTo>
                    <a:pt x="1434" y="10917"/>
                  </a:lnTo>
                  <a:lnTo>
                    <a:pt x="3289" y="10917"/>
                  </a:lnTo>
                  <a:lnTo>
                    <a:pt x="5144" y="10917"/>
                  </a:lnTo>
                  <a:lnTo>
                    <a:pt x="5231" y="11257"/>
                  </a:lnTo>
                  <a:cubicBezTo>
                    <a:pt x="5372" y="11797"/>
                    <a:pt x="5704" y="12059"/>
                    <a:pt x="6050" y="11906"/>
                  </a:cubicBezTo>
                  <a:cubicBezTo>
                    <a:pt x="6262" y="11813"/>
                    <a:pt x="6532" y="11395"/>
                    <a:pt x="6556" y="11127"/>
                  </a:cubicBezTo>
                  <a:cubicBezTo>
                    <a:pt x="6570" y="10957"/>
                    <a:pt x="6586" y="10955"/>
                    <a:pt x="7245" y="10934"/>
                  </a:cubicBezTo>
                  <a:cubicBezTo>
                    <a:pt x="7943" y="10912"/>
                    <a:pt x="8048" y="10950"/>
                    <a:pt x="8048" y="11227"/>
                  </a:cubicBezTo>
                  <a:cubicBezTo>
                    <a:pt x="8048" y="11434"/>
                    <a:pt x="8310" y="11824"/>
                    <a:pt x="8508" y="11910"/>
                  </a:cubicBezTo>
                  <a:cubicBezTo>
                    <a:pt x="8856" y="12062"/>
                    <a:pt x="9189" y="11792"/>
                    <a:pt x="9355" y="11223"/>
                  </a:cubicBezTo>
                  <a:lnTo>
                    <a:pt x="9434" y="10955"/>
                  </a:lnTo>
                  <a:lnTo>
                    <a:pt x="10021" y="10959"/>
                  </a:lnTo>
                  <a:cubicBezTo>
                    <a:pt x="10697" y="10963"/>
                    <a:pt x="10888" y="11045"/>
                    <a:pt x="11159" y="11445"/>
                  </a:cubicBezTo>
                  <a:cubicBezTo>
                    <a:pt x="11393" y="11791"/>
                    <a:pt x="11517" y="12224"/>
                    <a:pt x="11519" y="12698"/>
                  </a:cubicBezTo>
                  <a:cubicBezTo>
                    <a:pt x="11521" y="13509"/>
                    <a:pt x="11837" y="14322"/>
                    <a:pt x="12284" y="14667"/>
                  </a:cubicBezTo>
                  <a:cubicBezTo>
                    <a:pt x="12460" y="14802"/>
                    <a:pt x="12589" y="14834"/>
                    <a:pt x="12925" y="14834"/>
                  </a:cubicBezTo>
                  <a:lnTo>
                    <a:pt x="13346" y="14834"/>
                  </a:lnTo>
                  <a:lnTo>
                    <a:pt x="13435" y="15161"/>
                  </a:lnTo>
                  <a:cubicBezTo>
                    <a:pt x="13539" y="15544"/>
                    <a:pt x="13614" y="15662"/>
                    <a:pt x="13854" y="15802"/>
                  </a:cubicBezTo>
                  <a:cubicBezTo>
                    <a:pt x="14205" y="16007"/>
                    <a:pt x="14563" y="15745"/>
                    <a:pt x="14719" y="15169"/>
                  </a:cubicBezTo>
                  <a:lnTo>
                    <a:pt x="14808" y="14834"/>
                  </a:lnTo>
                  <a:lnTo>
                    <a:pt x="15489" y="14834"/>
                  </a:lnTo>
                  <a:cubicBezTo>
                    <a:pt x="16095" y="14834"/>
                    <a:pt x="16170" y="14848"/>
                    <a:pt x="16194" y="14968"/>
                  </a:cubicBezTo>
                  <a:cubicBezTo>
                    <a:pt x="16305" y="15542"/>
                    <a:pt x="16535" y="15848"/>
                    <a:pt x="16860" y="15856"/>
                  </a:cubicBezTo>
                  <a:cubicBezTo>
                    <a:pt x="17172" y="15864"/>
                    <a:pt x="17381" y="15656"/>
                    <a:pt x="17515" y="15199"/>
                  </a:cubicBezTo>
                  <a:lnTo>
                    <a:pt x="17620" y="14834"/>
                  </a:lnTo>
                  <a:lnTo>
                    <a:pt x="18268" y="14834"/>
                  </a:lnTo>
                  <a:cubicBezTo>
                    <a:pt x="18928" y="14834"/>
                    <a:pt x="19026" y="14877"/>
                    <a:pt x="19026" y="15144"/>
                  </a:cubicBezTo>
                  <a:cubicBezTo>
                    <a:pt x="19026" y="15334"/>
                    <a:pt x="19319" y="15753"/>
                    <a:pt x="19511" y="15840"/>
                  </a:cubicBezTo>
                  <a:cubicBezTo>
                    <a:pt x="19627" y="15892"/>
                    <a:pt x="19740" y="15893"/>
                    <a:pt x="19861" y="15840"/>
                  </a:cubicBezTo>
                  <a:cubicBezTo>
                    <a:pt x="20053" y="15755"/>
                    <a:pt x="20302" y="15387"/>
                    <a:pt x="20317" y="15165"/>
                  </a:cubicBezTo>
                  <a:cubicBezTo>
                    <a:pt x="20322" y="15090"/>
                    <a:pt x="20344" y="14967"/>
                    <a:pt x="20363" y="14893"/>
                  </a:cubicBezTo>
                  <a:cubicBezTo>
                    <a:pt x="20424" y="14660"/>
                    <a:pt x="20340" y="14220"/>
                    <a:pt x="20185" y="13942"/>
                  </a:cubicBezTo>
                  <a:cubicBezTo>
                    <a:pt x="20013" y="13636"/>
                    <a:pt x="19768" y="13513"/>
                    <a:pt x="19513" y="13607"/>
                  </a:cubicBezTo>
                  <a:cubicBezTo>
                    <a:pt x="19327" y="13676"/>
                    <a:pt x="19026" y="14103"/>
                    <a:pt x="19026" y="14298"/>
                  </a:cubicBezTo>
                  <a:cubicBezTo>
                    <a:pt x="19026" y="14565"/>
                    <a:pt x="18928" y="14604"/>
                    <a:pt x="18268" y="14604"/>
                  </a:cubicBezTo>
                  <a:lnTo>
                    <a:pt x="17620" y="14604"/>
                  </a:lnTo>
                  <a:lnTo>
                    <a:pt x="17521" y="14260"/>
                  </a:lnTo>
                  <a:cubicBezTo>
                    <a:pt x="17347" y="13657"/>
                    <a:pt x="16911" y="13406"/>
                    <a:pt x="16556" y="13707"/>
                  </a:cubicBezTo>
                  <a:cubicBezTo>
                    <a:pt x="16395" y="13844"/>
                    <a:pt x="16232" y="14167"/>
                    <a:pt x="16204" y="14411"/>
                  </a:cubicBezTo>
                  <a:cubicBezTo>
                    <a:pt x="16187" y="14555"/>
                    <a:pt x="16145" y="14567"/>
                    <a:pt x="15502" y="14587"/>
                  </a:cubicBezTo>
                  <a:lnTo>
                    <a:pt x="14816" y="14608"/>
                  </a:lnTo>
                  <a:lnTo>
                    <a:pt x="14703" y="14244"/>
                  </a:lnTo>
                  <a:cubicBezTo>
                    <a:pt x="14569" y="13801"/>
                    <a:pt x="14370" y="13594"/>
                    <a:pt x="14078" y="13594"/>
                  </a:cubicBezTo>
                  <a:cubicBezTo>
                    <a:pt x="13789" y="13594"/>
                    <a:pt x="13551" y="13846"/>
                    <a:pt x="13435" y="14273"/>
                  </a:cubicBezTo>
                  <a:cubicBezTo>
                    <a:pt x="13345" y="14605"/>
                    <a:pt x="13344" y="14605"/>
                    <a:pt x="13101" y="14604"/>
                  </a:cubicBezTo>
                  <a:cubicBezTo>
                    <a:pt x="12244" y="14600"/>
                    <a:pt x="11818" y="14010"/>
                    <a:pt x="11713" y="12689"/>
                  </a:cubicBezTo>
                  <a:cubicBezTo>
                    <a:pt x="11659" y="12010"/>
                    <a:pt x="11539" y="11575"/>
                    <a:pt x="11315" y="11231"/>
                  </a:cubicBezTo>
                  <a:cubicBezTo>
                    <a:pt x="11248" y="11130"/>
                    <a:pt x="11207" y="11016"/>
                    <a:pt x="11220" y="10980"/>
                  </a:cubicBezTo>
                  <a:cubicBezTo>
                    <a:pt x="11234" y="10944"/>
                    <a:pt x="11716" y="10917"/>
                    <a:pt x="12292" y="10917"/>
                  </a:cubicBezTo>
                  <a:lnTo>
                    <a:pt x="13341" y="10917"/>
                  </a:lnTo>
                  <a:lnTo>
                    <a:pt x="13450" y="11278"/>
                  </a:lnTo>
                  <a:cubicBezTo>
                    <a:pt x="13723" y="12173"/>
                    <a:pt x="14431" y="12173"/>
                    <a:pt x="14703" y="11278"/>
                  </a:cubicBezTo>
                  <a:cubicBezTo>
                    <a:pt x="14783" y="11016"/>
                    <a:pt x="14806" y="10845"/>
                    <a:pt x="14785" y="10666"/>
                  </a:cubicBezTo>
                  <a:cubicBezTo>
                    <a:pt x="14651" y="9508"/>
                    <a:pt x="13767" y="9280"/>
                    <a:pt x="13450" y="10322"/>
                  </a:cubicBezTo>
                  <a:lnTo>
                    <a:pt x="13341" y="10687"/>
                  </a:lnTo>
                  <a:lnTo>
                    <a:pt x="11386" y="10666"/>
                  </a:lnTo>
                  <a:lnTo>
                    <a:pt x="9434" y="10645"/>
                  </a:lnTo>
                  <a:lnTo>
                    <a:pt x="9352" y="10364"/>
                  </a:lnTo>
                  <a:cubicBezTo>
                    <a:pt x="9308" y="10209"/>
                    <a:pt x="9196" y="9988"/>
                    <a:pt x="9105" y="9874"/>
                  </a:cubicBezTo>
                  <a:cubicBezTo>
                    <a:pt x="8794" y="9486"/>
                    <a:pt x="8254" y="9661"/>
                    <a:pt x="8099" y="10201"/>
                  </a:cubicBezTo>
                  <a:cubicBezTo>
                    <a:pt x="8066" y="10319"/>
                    <a:pt x="8022" y="10468"/>
                    <a:pt x="8002" y="10532"/>
                  </a:cubicBezTo>
                  <a:cubicBezTo>
                    <a:pt x="7974" y="10625"/>
                    <a:pt x="7838" y="10649"/>
                    <a:pt x="7288" y="10666"/>
                  </a:cubicBezTo>
                  <a:lnTo>
                    <a:pt x="6607" y="10687"/>
                  </a:lnTo>
                  <a:lnTo>
                    <a:pt x="6494" y="10322"/>
                  </a:lnTo>
                  <a:cubicBezTo>
                    <a:pt x="6359" y="9876"/>
                    <a:pt x="6149" y="9658"/>
                    <a:pt x="5861" y="9665"/>
                  </a:cubicBezTo>
                  <a:cubicBezTo>
                    <a:pt x="5573" y="9672"/>
                    <a:pt x="5371" y="9888"/>
                    <a:pt x="5244" y="10322"/>
                  </a:cubicBezTo>
                  <a:lnTo>
                    <a:pt x="5139" y="10683"/>
                  </a:lnTo>
                  <a:lnTo>
                    <a:pt x="4085" y="10683"/>
                  </a:lnTo>
                  <a:cubicBezTo>
                    <a:pt x="3507" y="10683"/>
                    <a:pt x="3024" y="10657"/>
                    <a:pt x="3011" y="10624"/>
                  </a:cubicBezTo>
                  <a:cubicBezTo>
                    <a:pt x="2999" y="10591"/>
                    <a:pt x="3064" y="10444"/>
                    <a:pt x="3157" y="10297"/>
                  </a:cubicBezTo>
                  <a:cubicBezTo>
                    <a:pt x="3378" y="9946"/>
                    <a:pt x="3483" y="9542"/>
                    <a:pt x="3537" y="8835"/>
                  </a:cubicBezTo>
                  <a:cubicBezTo>
                    <a:pt x="3589" y="8147"/>
                    <a:pt x="3664" y="7883"/>
                    <a:pt x="3912" y="7516"/>
                  </a:cubicBezTo>
                  <a:cubicBezTo>
                    <a:pt x="4154" y="7157"/>
                    <a:pt x="4374" y="7046"/>
                    <a:pt x="4859" y="7038"/>
                  </a:cubicBezTo>
                  <a:cubicBezTo>
                    <a:pt x="5239" y="7032"/>
                    <a:pt x="5257" y="7041"/>
                    <a:pt x="5244" y="7197"/>
                  </a:cubicBezTo>
                  <a:cubicBezTo>
                    <a:pt x="5236" y="7292"/>
                    <a:pt x="5261" y="7379"/>
                    <a:pt x="5305" y="7407"/>
                  </a:cubicBezTo>
                  <a:cubicBezTo>
                    <a:pt x="5347" y="7433"/>
                    <a:pt x="5368" y="7489"/>
                    <a:pt x="5354" y="7528"/>
                  </a:cubicBezTo>
                  <a:cubicBezTo>
                    <a:pt x="5315" y="7630"/>
                    <a:pt x="5543" y="7903"/>
                    <a:pt x="5742" y="7993"/>
                  </a:cubicBezTo>
                  <a:cubicBezTo>
                    <a:pt x="5975" y="8099"/>
                    <a:pt x="6210" y="7978"/>
                    <a:pt x="6397" y="7662"/>
                  </a:cubicBezTo>
                  <a:cubicBezTo>
                    <a:pt x="6869" y="6865"/>
                    <a:pt x="6441" y="5564"/>
                    <a:pt x="5764" y="5744"/>
                  </a:cubicBezTo>
                  <a:close/>
                  <a:moveTo>
                    <a:pt x="14088" y="7394"/>
                  </a:moveTo>
                  <a:cubicBezTo>
                    <a:pt x="14018" y="7372"/>
                    <a:pt x="14007" y="7429"/>
                    <a:pt x="14007" y="7784"/>
                  </a:cubicBezTo>
                  <a:cubicBezTo>
                    <a:pt x="14007" y="8270"/>
                    <a:pt x="13975" y="8350"/>
                    <a:pt x="13856" y="8173"/>
                  </a:cubicBezTo>
                  <a:cubicBezTo>
                    <a:pt x="13789" y="8074"/>
                    <a:pt x="13758" y="8066"/>
                    <a:pt x="13716" y="8136"/>
                  </a:cubicBezTo>
                  <a:cubicBezTo>
                    <a:pt x="13673" y="8205"/>
                    <a:pt x="13707" y="8306"/>
                    <a:pt x="13866" y="8571"/>
                  </a:cubicBezTo>
                  <a:cubicBezTo>
                    <a:pt x="13980" y="8761"/>
                    <a:pt x="14078" y="8915"/>
                    <a:pt x="14086" y="8915"/>
                  </a:cubicBezTo>
                  <a:cubicBezTo>
                    <a:pt x="14148" y="8915"/>
                    <a:pt x="14476" y="8328"/>
                    <a:pt x="14476" y="8215"/>
                  </a:cubicBezTo>
                  <a:cubicBezTo>
                    <a:pt x="14476" y="8053"/>
                    <a:pt x="14383" y="8024"/>
                    <a:pt x="14300" y="8161"/>
                  </a:cubicBezTo>
                  <a:cubicBezTo>
                    <a:pt x="14233" y="8271"/>
                    <a:pt x="14204" y="8164"/>
                    <a:pt x="14185" y="7725"/>
                  </a:cubicBezTo>
                  <a:cubicBezTo>
                    <a:pt x="14176" y="7505"/>
                    <a:pt x="14147" y="7412"/>
                    <a:pt x="14088" y="7394"/>
                  </a:cubicBezTo>
                  <a:close/>
                  <a:moveTo>
                    <a:pt x="19684" y="16682"/>
                  </a:moveTo>
                  <a:cubicBezTo>
                    <a:pt x="19643" y="16682"/>
                    <a:pt x="19527" y="16819"/>
                    <a:pt x="19427" y="16988"/>
                  </a:cubicBezTo>
                  <a:cubicBezTo>
                    <a:pt x="19282" y="17230"/>
                    <a:pt x="19254" y="17315"/>
                    <a:pt x="19299" y="17390"/>
                  </a:cubicBezTo>
                  <a:cubicBezTo>
                    <a:pt x="19343" y="17462"/>
                    <a:pt x="19377" y="17463"/>
                    <a:pt x="19445" y="17394"/>
                  </a:cubicBezTo>
                  <a:cubicBezTo>
                    <a:pt x="19565" y="17271"/>
                    <a:pt x="19590" y="17336"/>
                    <a:pt x="19590" y="17775"/>
                  </a:cubicBezTo>
                  <a:cubicBezTo>
                    <a:pt x="19590" y="18093"/>
                    <a:pt x="19603" y="18149"/>
                    <a:pt x="19672" y="18127"/>
                  </a:cubicBezTo>
                  <a:cubicBezTo>
                    <a:pt x="19731" y="18109"/>
                    <a:pt x="19756" y="18016"/>
                    <a:pt x="19766" y="17796"/>
                  </a:cubicBezTo>
                  <a:cubicBezTo>
                    <a:pt x="19787" y="17325"/>
                    <a:pt x="19806" y="17277"/>
                    <a:pt x="19917" y="17390"/>
                  </a:cubicBezTo>
                  <a:cubicBezTo>
                    <a:pt x="19991" y="17465"/>
                    <a:pt x="20022" y="17464"/>
                    <a:pt x="20067" y="17390"/>
                  </a:cubicBezTo>
                  <a:cubicBezTo>
                    <a:pt x="20113" y="17315"/>
                    <a:pt x="20087" y="17230"/>
                    <a:pt x="19942" y="16988"/>
                  </a:cubicBezTo>
                  <a:cubicBezTo>
                    <a:pt x="19841" y="16819"/>
                    <a:pt x="19726" y="16682"/>
                    <a:pt x="19684" y="16682"/>
                  </a:cubicBezTo>
                  <a:close/>
                  <a:moveTo>
                    <a:pt x="17806" y="18982"/>
                  </a:moveTo>
                  <a:lnTo>
                    <a:pt x="17806" y="20293"/>
                  </a:lnTo>
                  <a:lnTo>
                    <a:pt x="17806" y="21600"/>
                  </a:lnTo>
                  <a:lnTo>
                    <a:pt x="21560" y="21600"/>
                  </a:lnTo>
                  <a:lnTo>
                    <a:pt x="21560" y="20297"/>
                  </a:lnTo>
                  <a:lnTo>
                    <a:pt x="21560" y="18994"/>
                  </a:lnTo>
                  <a:lnTo>
                    <a:pt x="19684" y="18990"/>
                  </a:lnTo>
                  <a:lnTo>
                    <a:pt x="17806" y="18982"/>
                  </a:lnTo>
                  <a:close/>
                </a:path>
              </a:pathLst>
            </a:custGeom>
            <a:ln w="12700" cap="flat">
              <a:noFill/>
              <a:miter lim="400000"/>
            </a:ln>
            <a:effectLst/>
          </p:spPr>
        </p:pic>
        <p:sp>
          <p:nvSpPr>
            <p:cNvPr id="163" name="Image credit: scandio.de"/>
            <p:cNvSpPr txBox="1"/>
            <p:nvPr/>
          </p:nvSpPr>
          <p:spPr>
            <a:xfrm>
              <a:off x="0" y="1681558"/>
              <a:ext cx="1349441" cy="21470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defRPr sz="900"/>
              </a:lvl1pPr>
            </a:lstStyle>
            <a:p>
              <a:r>
                <a:t>Image credit: scandio.de</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2" nodeType="withEffect">
                                  <p:stCondLst>
                                    <p:cond delay="0"/>
                                  </p:stCondLst>
                                  <p:iterate>
                                    <p:tmAbs val="0"/>
                                  </p:iterate>
                                  <p:childTnLst>
                                    <p:set>
                                      <p:cBhvr>
                                        <p:cTn id="6" fill="hold"/>
                                        <p:tgtEl>
                                          <p:spTgt spid="164"/>
                                        </p:tgtEl>
                                        <p:attrNameLst>
                                          <p:attrName>style.visibility</p:attrName>
                                        </p:attrNameLst>
                                      </p:cBhvr>
                                      <p:to>
                                        <p:strVal val="visible"/>
                                      </p:to>
                                    </p:set>
                                    <p:animEffect transition="in" filter="dissolve">
                                      <p:cBhvr>
                                        <p:cTn id="7" dur="300"/>
                                        <p:tgtEl>
                                          <p:spTgt spid="16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1" nodeType="clickEffect">
                                  <p:stCondLst>
                                    <p:cond delay="0"/>
                                  </p:stCondLst>
                                  <p:iterate>
                                    <p:tmAbs val="0"/>
                                  </p:iterate>
                                  <p:childTnLst>
                                    <p:set>
                                      <p:cBhvr>
                                        <p:cTn id="11" fill="hold"/>
                                        <p:tgtEl>
                                          <p:spTgt spid="160">
                                            <p:txEl>
                                              <p:pRg st="0" end="0"/>
                                            </p:txEl>
                                          </p:spTgt>
                                        </p:tgtEl>
                                        <p:attrNameLst>
                                          <p:attrName>style.visibility</p:attrName>
                                        </p:attrNameLst>
                                      </p:cBhvr>
                                      <p:to>
                                        <p:strVal val="visible"/>
                                      </p:to>
                                    </p:set>
                                    <p:animEffect transition="in" filter="dissolve">
                                      <p:cBhvr>
                                        <p:cTn id="12" dur="300"/>
                                        <p:tgtEl>
                                          <p:spTgt spid="16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1" nodeType="clickEffect">
                                  <p:stCondLst>
                                    <p:cond delay="0"/>
                                  </p:stCondLst>
                                  <p:iterate>
                                    <p:tmAbs val="0"/>
                                  </p:iterate>
                                  <p:childTnLst>
                                    <p:set>
                                      <p:cBhvr>
                                        <p:cTn id="16" fill="hold"/>
                                        <p:tgtEl>
                                          <p:spTgt spid="160">
                                            <p:bg/>
                                          </p:spTgt>
                                        </p:tgtEl>
                                        <p:attrNameLst>
                                          <p:attrName>style.visibility</p:attrName>
                                        </p:attrNameLst>
                                      </p:cBhvr>
                                      <p:to>
                                        <p:strVal val="visible"/>
                                      </p:to>
                                    </p:set>
                                    <p:animEffect transition="in" filter="dissolve">
                                      <p:cBhvr>
                                        <p:cTn id="17" dur="300"/>
                                        <p:tgtEl>
                                          <p:spTgt spid="160">
                                            <p:bg/>
                                          </p:spTgt>
                                        </p:tgtEl>
                                      </p:cBhvr>
                                    </p:animEffect>
                                  </p:childTnLst>
                                </p:cTn>
                              </p:par>
                              <p:par>
                                <p:cTn id="18" presetID="9" presetClass="entr" presetSubtype="0" fill="hold" grpId="1" nodeType="withEffect">
                                  <p:stCondLst>
                                    <p:cond delay="0"/>
                                  </p:stCondLst>
                                  <p:iterate>
                                    <p:tmAbs val="0"/>
                                  </p:iterate>
                                  <p:childTnLst>
                                    <p:set>
                                      <p:cBhvr>
                                        <p:cTn id="19" fill="hold"/>
                                        <p:tgtEl>
                                          <p:spTgt spid="160">
                                            <p:txEl>
                                              <p:pRg st="1" end="1"/>
                                            </p:txEl>
                                          </p:spTgt>
                                        </p:tgtEl>
                                        <p:attrNameLst>
                                          <p:attrName>style.visibility</p:attrName>
                                        </p:attrNameLst>
                                      </p:cBhvr>
                                      <p:to>
                                        <p:strVal val="visible"/>
                                      </p:to>
                                    </p:set>
                                    <p:animEffect transition="in" filter="dissolve">
                                      <p:cBhvr>
                                        <p:cTn id="20" dur="300"/>
                                        <p:tgtEl>
                                          <p:spTgt spid="160">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fill="hold" grpId="1" nodeType="clickEffect">
                                  <p:stCondLst>
                                    <p:cond delay="0"/>
                                  </p:stCondLst>
                                  <p:iterate>
                                    <p:tmAbs val="0"/>
                                  </p:iterate>
                                  <p:childTnLst>
                                    <p:set>
                                      <p:cBhvr>
                                        <p:cTn id="24" fill="hold"/>
                                        <p:tgtEl>
                                          <p:spTgt spid="160">
                                            <p:txEl>
                                              <p:pRg st="2" end="2"/>
                                            </p:txEl>
                                          </p:spTgt>
                                        </p:tgtEl>
                                        <p:attrNameLst>
                                          <p:attrName>style.visibility</p:attrName>
                                        </p:attrNameLst>
                                      </p:cBhvr>
                                      <p:to>
                                        <p:strVal val="visible"/>
                                      </p:to>
                                    </p:set>
                                    <p:animEffect transition="in" filter="dissolve">
                                      <p:cBhvr>
                                        <p:cTn id="25" dur="300"/>
                                        <p:tgtEl>
                                          <p:spTgt spid="16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 grpId="1" uiExpand="1" build="p" bldLvl="5" animBg="1" advAuto="0"/>
      <p:bldP spid="164" grpId="2"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RQ3: What types of refactoring are more commonly involved in conflicts?"/>
          <p:cNvSpPr txBox="1">
            <a:spLocks noGrp="1"/>
          </p:cNvSpPr>
          <p:nvPr>
            <p:ph type="title"/>
          </p:nvPr>
        </p:nvSpPr>
        <p:spPr>
          <a:prstGeom prst="rect">
            <a:avLst/>
          </a:prstGeom>
        </p:spPr>
        <p:txBody>
          <a:bodyPr/>
          <a:lstStyle>
            <a:lvl1pPr defTabSz="612648">
              <a:defRPr sz="2010"/>
            </a:lvl1pPr>
          </a:lstStyle>
          <a:p>
            <a:r>
              <a:rPr dirty="0"/>
              <a:t>RQ3: What types of refactoring are more commonly involved in conflicts? </a:t>
            </a:r>
          </a:p>
        </p:txBody>
      </p:sp>
      <p:sp>
        <p:nvSpPr>
          <p:cNvPr id="339"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30</a:t>
            </a:fld>
            <a:endParaRPr/>
          </a:p>
        </p:txBody>
      </p:sp>
      <p:pic>
        <p:nvPicPr>
          <p:cNvPr id="340" name="Image" descr="Image"/>
          <p:cNvPicPr>
            <a:picLocks noChangeAspect="1"/>
          </p:cNvPicPr>
          <p:nvPr/>
        </p:nvPicPr>
        <p:blipFill>
          <a:blip r:embed="rId3">
            <a:extLst/>
          </a:blip>
          <a:stretch>
            <a:fillRect/>
          </a:stretch>
        </p:blipFill>
        <p:spPr>
          <a:xfrm>
            <a:off x="311699" y="979666"/>
            <a:ext cx="8520602" cy="3324270"/>
          </a:xfrm>
          <a:prstGeom prst="rect">
            <a:avLst/>
          </a:prstGeom>
          <a:ln w="12700">
            <a:miter lim="400000"/>
          </a:ln>
        </p:spPr>
      </p:pic>
      <p:sp>
        <p:nvSpPr>
          <p:cNvPr id="5" name="Evolutionary commits per merge scenario">
            <a:extLst>
              <a:ext uri="{FF2B5EF4-FFF2-40B4-BE49-F238E27FC236}">
                <a16:creationId xmlns:a16="http://schemas.microsoft.com/office/drawing/2014/main" id="{547B9C1E-243D-4307-8222-D148C0A13982}"/>
              </a:ext>
            </a:extLst>
          </p:cNvPr>
          <p:cNvSpPr txBox="1"/>
          <p:nvPr/>
        </p:nvSpPr>
        <p:spPr>
          <a:xfrm>
            <a:off x="924688" y="4303936"/>
            <a:ext cx="7294624"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r>
              <a:rPr lang="en-US" dirty="0"/>
              <a:t>We compare the pair of percentage-distributions for each refactoring type,</a:t>
            </a:r>
          </a:p>
          <a:p>
            <a:pPr algn="ctr"/>
            <a:r>
              <a:rPr lang="en-US" dirty="0"/>
              <a:t>to find if a particular refactoring type is more involved in conflicts than its typical frequency.</a:t>
            </a:r>
            <a:endParaRPr sz="1200"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RQ3: What types of refactoring are more commonly involved in conflicts?"/>
          <p:cNvSpPr txBox="1">
            <a:spLocks noGrp="1"/>
          </p:cNvSpPr>
          <p:nvPr>
            <p:ph type="title"/>
          </p:nvPr>
        </p:nvSpPr>
        <p:spPr>
          <a:prstGeom prst="rect">
            <a:avLst/>
          </a:prstGeom>
        </p:spPr>
        <p:txBody>
          <a:bodyPr/>
          <a:lstStyle>
            <a:lvl1pPr defTabSz="612648">
              <a:defRPr sz="2010"/>
            </a:lvl1pPr>
          </a:lstStyle>
          <a:p>
            <a:r>
              <a:t>RQ3: What types of refactoring are more commonly involved in conflicts? </a:t>
            </a:r>
          </a:p>
        </p:txBody>
      </p:sp>
      <p:sp>
        <p:nvSpPr>
          <p:cNvPr id="343"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31</a:t>
            </a:fld>
            <a:endParaRPr/>
          </a:p>
        </p:txBody>
      </p:sp>
      <p:pic>
        <p:nvPicPr>
          <p:cNvPr id="344" name="Image" descr="Image"/>
          <p:cNvPicPr>
            <a:picLocks noChangeAspect="1"/>
          </p:cNvPicPr>
          <p:nvPr/>
        </p:nvPicPr>
        <p:blipFill>
          <a:blip r:embed="rId3">
            <a:extLst/>
          </a:blip>
          <a:stretch>
            <a:fillRect/>
          </a:stretch>
        </p:blipFill>
        <p:spPr>
          <a:xfrm>
            <a:off x="2123698" y="1075636"/>
            <a:ext cx="4896604" cy="3696831"/>
          </a:xfrm>
          <a:prstGeom prst="rect">
            <a:avLst/>
          </a:prstGeom>
          <a:ln w="12700">
            <a:miter lim="400000"/>
          </a:ln>
        </p:spPr>
      </p:pic>
      <p:sp>
        <p:nvSpPr>
          <p:cNvPr id="345" name="Rectangle"/>
          <p:cNvSpPr/>
          <p:nvPr/>
        </p:nvSpPr>
        <p:spPr>
          <a:xfrm>
            <a:off x="4111740" y="939341"/>
            <a:ext cx="931725" cy="3839041"/>
          </a:xfrm>
          <a:prstGeom prst="rect">
            <a:avLst/>
          </a:prstGeom>
          <a:solidFill>
            <a:srgbClr val="FFFFFF"/>
          </a:solidFill>
          <a:ln w="12700">
            <a:miter lim="400000"/>
          </a:ln>
        </p:spPr>
        <p:txBody>
          <a:bodyPr lIns="45719" rIns="45719" anchor="ctr"/>
          <a:lstStyle/>
          <a:p>
            <a:endParaRPr/>
          </a:p>
        </p:txBody>
      </p:sp>
      <p:sp>
        <p:nvSpPr>
          <p:cNvPr id="346" name="Rectangle"/>
          <p:cNvSpPr/>
          <p:nvPr/>
        </p:nvSpPr>
        <p:spPr>
          <a:xfrm>
            <a:off x="4993442" y="939341"/>
            <a:ext cx="802466" cy="3839041"/>
          </a:xfrm>
          <a:prstGeom prst="rect">
            <a:avLst/>
          </a:prstGeom>
          <a:solidFill>
            <a:srgbClr val="FFFFFF"/>
          </a:solidFill>
          <a:ln w="12700">
            <a:miter lim="400000"/>
          </a:ln>
        </p:spPr>
        <p:txBody>
          <a:bodyPr lIns="45719" rIns="45719" anchor="ctr"/>
          <a:lstStyle/>
          <a:p>
            <a:endParaRPr/>
          </a:p>
        </p:txBody>
      </p:sp>
      <p:sp>
        <p:nvSpPr>
          <p:cNvPr id="347" name="Rectangle"/>
          <p:cNvSpPr/>
          <p:nvPr/>
        </p:nvSpPr>
        <p:spPr>
          <a:xfrm>
            <a:off x="5716448" y="1022060"/>
            <a:ext cx="1275374" cy="3839041"/>
          </a:xfrm>
          <a:prstGeom prst="rect">
            <a:avLst/>
          </a:prstGeom>
          <a:solidFill>
            <a:srgbClr val="FFFFFF"/>
          </a:solidFill>
          <a:ln w="12700">
            <a:miter lim="400000"/>
          </a:ln>
        </p:spPr>
        <p:txBody>
          <a:bodyPr lIns="45719" rIns="45719" anchor="ctr"/>
          <a:lstStyle/>
          <a:p>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fill="hold" grpId="2" nodeType="clickEffect">
                                  <p:stCondLst>
                                    <p:cond delay="0"/>
                                  </p:stCondLst>
                                  <p:iterate>
                                    <p:tmAbs val="0"/>
                                  </p:iterate>
                                  <p:childTnLst>
                                    <p:animEffect transition="out" filter="dissolve">
                                      <p:cBhvr>
                                        <p:cTn id="6" dur="300" fill="hold"/>
                                        <p:tgtEl>
                                          <p:spTgt spid="345"/>
                                        </p:tgtEl>
                                      </p:cBhvr>
                                    </p:animEffect>
                                    <p:set>
                                      <p:cBhvr>
                                        <p:cTn id="7" fill="hold">
                                          <p:stCondLst>
                                            <p:cond delay="299"/>
                                          </p:stCondLst>
                                        </p:cTn>
                                        <p:tgtEl>
                                          <p:spTgt spid="34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fill="hold" grpId="1" nodeType="clickEffect">
                                  <p:stCondLst>
                                    <p:cond delay="0"/>
                                  </p:stCondLst>
                                  <p:iterate>
                                    <p:tmAbs val="0"/>
                                  </p:iterate>
                                  <p:childTnLst>
                                    <p:animEffect transition="out" filter="dissolve">
                                      <p:cBhvr>
                                        <p:cTn id="11" dur="300" fill="hold"/>
                                        <p:tgtEl>
                                          <p:spTgt spid="346"/>
                                        </p:tgtEl>
                                      </p:cBhvr>
                                    </p:animEffect>
                                    <p:set>
                                      <p:cBhvr>
                                        <p:cTn id="12" fill="hold">
                                          <p:stCondLst>
                                            <p:cond delay="299"/>
                                          </p:stCondLst>
                                        </p:cTn>
                                        <p:tgtEl>
                                          <p:spTgt spid="34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fill="hold" grpId="3" nodeType="clickEffect">
                                  <p:stCondLst>
                                    <p:cond delay="0"/>
                                  </p:stCondLst>
                                  <p:iterate>
                                    <p:tmAbs val="0"/>
                                  </p:iterate>
                                  <p:childTnLst>
                                    <p:animEffect transition="out" filter="dissolve">
                                      <p:cBhvr>
                                        <p:cTn id="16" dur="300" fill="hold"/>
                                        <p:tgtEl>
                                          <p:spTgt spid="347"/>
                                        </p:tgtEl>
                                      </p:cBhvr>
                                    </p:animEffect>
                                    <p:set>
                                      <p:cBhvr>
                                        <p:cTn id="17" fill="hold">
                                          <p:stCondLst>
                                            <p:cond delay="299"/>
                                          </p:stCondLst>
                                        </p:cTn>
                                        <p:tgtEl>
                                          <p:spTgt spid="3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5" grpId="2" animBg="1" advAuto="0"/>
      <p:bldP spid="346" grpId="1" animBg="1" advAuto="0"/>
      <p:bldP spid="347" grpId="3"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Insights"/>
          <p:cNvSpPr txBox="1">
            <a:spLocks noGrp="1"/>
          </p:cNvSpPr>
          <p:nvPr>
            <p:ph type="title"/>
          </p:nvPr>
        </p:nvSpPr>
        <p:spPr>
          <a:prstGeom prst="rect">
            <a:avLst/>
          </a:prstGeom>
        </p:spPr>
        <p:txBody>
          <a:bodyPr>
            <a:normAutofit fontScale="90000"/>
          </a:bodyPr>
          <a:lstStyle>
            <a:lvl1pPr defTabSz="850391">
              <a:defRPr sz="2790"/>
            </a:lvl1pPr>
          </a:lstStyle>
          <a:p>
            <a:r>
              <a:t>Insights</a:t>
            </a:r>
          </a:p>
        </p:txBody>
      </p:sp>
      <p:sp>
        <p:nvSpPr>
          <p:cNvPr id="352"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32</a:t>
            </a:fld>
            <a:endParaRPr/>
          </a:p>
        </p:txBody>
      </p:sp>
      <p:sp>
        <p:nvSpPr>
          <p:cNvPr id="353" name="Refactoring operations are involved in 22% of merge conflicts"/>
          <p:cNvSpPr/>
          <p:nvPr/>
        </p:nvSpPr>
        <p:spPr>
          <a:xfrm>
            <a:off x="834447" y="1390448"/>
            <a:ext cx="7475106" cy="582401"/>
          </a:xfrm>
          <a:prstGeom prst="roundRect">
            <a:avLst>
              <a:gd name="adj" fmla="val 32709"/>
            </a:avLst>
          </a:prstGeom>
          <a:solidFill>
            <a:srgbClr val="FFFFFF"/>
          </a:solidFill>
          <a:ln w="25400">
            <a:solidFill>
              <a:schemeClr val="accent1"/>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algn="ctr">
              <a:lnSpc>
                <a:spcPct val="115000"/>
              </a:lnSpc>
              <a:spcBef>
                <a:spcPts val="1500"/>
              </a:spcBef>
              <a:defRPr sz="1800">
                <a:solidFill>
                  <a:srgbClr val="434343"/>
                </a:solidFill>
                <a:latin typeface="Roboto"/>
                <a:ea typeface="Roboto"/>
                <a:cs typeface="Roboto"/>
                <a:sym typeface="Roboto"/>
              </a:defRPr>
            </a:lvl1pPr>
          </a:lstStyle>
          <a:p>
            <a:r>
              <a:t>Refactoring operations are involved in 22% of merge conflicts</a:t>
            </a:r>
          </a:p>
        </p:txBody>
      </p:sp>
      <p:sp>
        <p:nvSpPr>
          <p:cNvPr id="354" name="Conflicts that involve refactorings are often more complex"/>
          <p:cNvSpPr/>
          <p:nvPr/>
        </p:nvSpPr>
        <p:spPr>
          <a:xfrm>
            <a:off x="834447" y="2466409"/>
            <a:ext cx="7475106" cy="582401"/>
          </a:xfrm>
          <a:prstGeom prst="roundRect">
            <a:avLst>
              <a:gd name="adj" fmla="val 32709"/>
            </a:avLst>
          </a:prstGeom>
          <a:solidFill>
            <a:srgbClr val="FFFFFF"/>
          </a:solidFill>
          <a:ln w="25400">
            <a:solidFill>
              <a:schemeClr val="accent1"/>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algn="ctr">
              <a:lnSpc>
                <a:spcPct val="115000"/>
              </a:lnSpc>
              <a:spcBef>
                <a:spcPts val="1500"/>
              </a:spcBef>
              <a:defRPr sz="1800">
                <a:solidFill>
                  <a:srgbClr val="434343"/>
                </a:solidFill>
                <a:latin typeface="Roboto"/>
                <a:ea typeface="Roboto"/>
                <a:cs typeface="Roboto"/>
                <a:sym typeface="Roboto"/>
              </a:defRPr>
            </a:lvl1pPr>
          </a:lstStyle>
          <a:p>
            <a:r>
              <a:t>Conflicts that involve refactorings are often more complex</a:t>
            </a:r>
          </a:p>
        </p:txBody>
      </p:sp>
      <p:sp>
        <p:nvSpPr>
          <p:cNvPr id="355" name="Different refactoring types affect conflicts differently"/>
          <p:cNvSpPr/>
          <p:nvPr/>
        </p:nvSpPr>
        <p:spPr>
          <a:xfrm>
            <a:off x="834447" y="3542370"/>
            <a:ext cx="7475106" cy="582401"/>
          </a:xfrm>
          <a:prstGeom prst="roundRect">
            <a:avLst>
              <a:gd name="adj" fmla="val 32709"/>
            </a:avLst>
          </a:prstGeom>
          <a:solidFill>
            <a:srgbClr val="FFFFFF"/>
          </a:solidFill>
          <a:ln w="25400">
            <a:solidFill>
              <a:schemeClr val="accent1"/>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algn="ctr">
              <a:lnSpc>
                <a:spcPct val="115000"/>
              </a:lnSpc>
              <a:spcBef>
                <a:spcPts val="1500"/>
              </a:spcBef>
              <a:defRPr sz="1800">
                <a:solidFill>
                  <a:srgbClr val="434343"/>
                </a:solidFill>
                <a:latin typeface="Roboto"/>
                <a:ea typeface="Roboto"/>
                <a:cs typeface="Roboto"/>
                <a:sym typeface="Roboto"/>
              </a:defRPr>
            </a:lvl1pPr>
          </a:lstStyle>
          <a:p>
            <a:r>
              <a:t>Different refactoring types affect conflicts differently</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353"/>
                                        </p:tgtEl>
                                        <p:attrNameLst>
                                          <p:attrName>style.visibility</p:attrName>
                                        </p:attrNameLst>
                                      </p:cBhvr>
                                      <p:to>
                                        <p:strVal val="visible"/>
                                      </p:to>
                                    </p:set>
                                    <p:animEffect transition="in" filter="dissolve">
                                      <p:cBhvr>
                                        <p:cTn id="7" dur="300"/>
                                        <p:tgtEl>
                                          <p:spTgt spid="35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354"/>
                                        </p:tgtEl>
                                        <p:attrNameLst>
                                          <p:attrName>style.visibility</p:attrName>
                                        </p:attrNameLst>
                                      </p:cBhvr>
                                      <p:to>
                                        <p:strVal val="visible"/>
                                      </p:to>
                                    </p:set>
                                    <p:animEffect transition="in" filter="dissolve">
                                      <p:cBhvr>
                                        <p:cTn id="12" dur="300"/>
                                        <p:tgtEl>
                                          <p:spTgt spid="35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3" nodeType="clickEffect">
                                  <p:stCondLst>
                                    <p:cond delay="0"/>
                                  </p:stCondLst>
                                  <p:iterate>
                                    <p:tmAbs val="0"/>
                                  </p:iterate>
                                  <p:childTnLst>
                                    <p:set>
                                      <p:cBhvr>
                                        <p:cTn id="16" fill="hold"/>
                                        <p:tgtEl>
                                          <p:spTgt spid="355"/>
                                        </p:tgtEl>
                                        <p:attrNameLst>
                                          <p:attrName>style.visibility</p:attrName>
                                        </p:attrNameLst>
                                      </p:cBhvr>
                                      <p:to>
                                        <p:strVal val="visible"/>
                                      </p:to>
                                    </p:set>
                                    <p:animEffect transition="in" filter="dissolve">
                                      <p:cBhvr>
                                        <p:cTn id="17" dur="300"/>
                                        <p:tgtEl>
                                          <p:spTgt spid="3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 grpId="1" animBg="1" advAuto="0"/>
      <p:bldP spid="354" grpId="2" animBg="1" advAuto="0"/>
      <p:bldP spid="355" grpId="3"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Shape 429"/>
          <p:cNvSpPr txBox="1">
            <a:spLocks noGrp="1"/>
          </p:cNvSpPr>
          <p:nvPr>
            <p:ph type="title"/>
          </p:nvPr>
        </p:nvSpPr>
        <p:spPr>
          <a:xfrm>
            <a:off x="311699" y="410000"/>
            <a:ext cx="8520602" cy="607801"/>
          </a:xfrm>
          <a:prstGeom prst="rect">
            <a:avLst/>
          </a:prstGeom>
        </p:spPr>
        <p:txBody>
          <a:bodyPr>
            <a:normAutofit fontScale="90000"/>
          </a:bodyPr>
          <a:lstStyle>
            <a:lvl1pPr defTabSz="850391">
              <a:defRPr sz="2790"/>
            </a:lvl1pPr>
          </a:lstStyle>
          <a:p>
            <a:r>
              <a:t>Contributions</a:t>
            </a:r>
          </a:p>
        </p:txBody>
      </p:sp>
      <p:sp>
        <p:nvSpPr>
          <p:cNvPr id="360" name="Shape 430"/>
          <p:cNvSpPr txBox="1">
            <a:spLocks noGrp="1"/>
          </p:cNvSpPr>
          <p:nvPr>
            <p:ph type="body" idx="1"/>
          </p:nvPr>
        </p:nvSpPr>
        <p:spPr>
          <a:xfrm>
            <a:off x="311699" y="1229875"/>
            <a:ext cx="8520602" cy="3513505"/>
          </a:xfrm>
          <a:prstGeom prst="rect">
            <a:avLst/>
          </a:prstGeom>
        </p:spPr>
        <p:txBody>
          <a:bodyPr/>
          <a:lstStyle/>
          <a:p>
            <a:pPr>
              <a:spcBef>
                <a:spcPts val="1800"/>
              </a:spcBef>
            </a:pPr>
            <a:r>
              <a:t>An empirical study on almost 3,000 open-source Java repositories to investigate the role of refactoring operations in merge conflicts</a:t>
            </a:r>
          </a:p>
          <a:p>
            <a:pPr>
              <a:spcBef>
                <a:spcPts val="1800"/>
              </a:spcBef>
            </a:pPr>
            <a:r>
              <a:t>A methodology for detecting refactorings in evolutionary changes that lead to merge conflicts</a:t>
            </a:r>
          </a:p>
          <a:p>
            <a:pPr>
              <a:spcBef>
                <a:spcPts val="1800"/>
              </a:spcBef>
            </a:pPr>
            <a:r>
              <a:t>Open-source implementation of our methodology for both studies</a:t>
            </a:r>
          </a:p>
        </p:txBody>
      </p:sp>
      <p:sp>
        <p:nvSpPr>
          <p:cNvPr id="361" name="Shape 431"/>
          <p:cNvSpPr txBox="1">
            <a:spLocks noGrp="1"/>
          </p:cNvSpPr>
          <p:nvPr>
            <p:ph type="sldNum" sz="quarter" idx="2"/>
          </p:nvPr>
        </p:nvSpPr>
        <p:spPr>
          <a:xfrm>
            <a:off x="8710418" y="4604165"/>
            <a:ext cx="336813" cy="33525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33</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360">
                                            <p:bg/>
                                          </p:spTgt>
                                        </p:tgtEl>
                                        <p:attrNameLst>
                                          <p:attrName>style.visibility</p:attrName>
                                        </p:attrNameLst>
                                      </p:cBhvr>
                                      <p:to>
                                        <p:strVal val="visible"/>
                                      </p:to>
                                    </p:set>
                                    <p:animEffect transition="in" filter="dissolve">
                                      <p:cBhvr>
                                        <p:cTn id="7" dur="300"/>
                                        <p:tgtEl>
                                          <p:spTgt spid="360">
                                            <p:bg/>
                                          </p:spTgt>
                                        </p:tgtEl>
                                      </p:cBhvr>
                                    </p:animEffect>
                                  </p:childTnLst>
                                </p:cTn>
                              </p:par>
                              <p:par>
                                <p:cTn id="8" presetID="9" presetClass="entr" presetSubtype="0" fill="hold" grpId="1" nodeType="withEffect">
                                  <p:stCondLst>
                                    <p:cond delay="0"/>
                                  </p:stCondLst>
                                  <p:iterate>
                                    <p:tmAbs val="0"/>
                                  </p:iterate>
                                  <p:childTnLst>
                                    <p:set>
                                      <p:cBhvr>
                                        <p:cTn id="9" fill="hold"/>
                                        <p:tgtEl>
                                          <p:spTgt spid="360">
                                            <p:txEl>
                                              <p:pRg st="0" end="0"/>
                                            </p:txEl>
                                          </p:spTgt>
                                        </p:tgtEl>
                                        <p:attrNameLst>
                                          <p:attrName>style.visibility</p:attrName>
                                        </p:attrNameLst>
                                      </p:cBhvr>
                                      <p:to>
                                        <p:strVal val="visible"/>
                                      </p:to>
                                    </p:set>
                                    <p:animEffect transition="in" filter="dissolve">
                                      <p:cBhvr>
                                        <p:cTn id="10" dur="300"/>
                                        <p:tgtEl>
                                          <p:spTgt spid="36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360">
                                            <p:txEl>
                                              <p:pRg st="1" end="1"/>
                                            </p:txEl>
                                          </p:spTgt>
                                        </p:tgtEl>
                                        <p:attrNameLst>
                                          <p:attrName>style.visibility</p:attrName>
                                        </p:attrNameLst>
                                      </p:cBhvr>
                                      <p:to>
                                        <p:strVal val="visible"/>
                                      </p:to>
                                    </p:set>
                                    <p:animEffect transition="in" filter="dissolve">
                                      <p:cBhvr>
                                        <p:cTn id="15" dur="300"/>
                                        <p:tgtEl>
                                          <p:spTgt spid="36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1" nodeType="clickEffect">
                                  <p:stCondLst>
                                    <p:cond delay="0"/>
                                  </p:stCondLst>
                                  <p:iterate>
                                    <p:tmAbs val="0"/>
                                  </p:iterate>
                                  <p:childTnLst>
                                    <p:set>
                                      <p:cBhvr>
                                        <p:cTn id="19" fill="hold"/>
                                        <p:tgtEl>
                                          <p:spTgt spid="360">
                                            <p:txEl>
                                              <p:pRg st="2" end="2"/>
                                            </p:txEl>
                                          </p:spTgt>
                                        </p:tgtEl>
                                        <p:attrNameLst>
                                          <p:attrName>style.visibility</p:attrName>
                                        </p:attrNameLst>
                                      </p:cBhvr>
                                      <p:to>
                                        <p:strVal val="visible"/>
                                      </p:to>
                                    </p:set>
                                    <p:animEffect transition="in" filter="dissolve">
                                      <p:cBhvr>
                                        <p:cTn id="20" dur="300"/>
                                        <p:tgtEl>
                                          <p:spTgt spid="36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 grpId="1" build="p"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34</a:t>
            </a:fld>
            <a:endParaRPr/>
          </a:p>
        </p:txBody>
      </p:sp>
      <p:pic>
        <p:nvPicPr>
          <p:cNvPr id="364" name="Image" descr="Image"/>
          <p:cNvPicPr>
            <a:picLocks noChangeAspect="1"/>
          </p:cNvPicPr>
          <p:nvPr/>
        </p:nvPicPr>
        <p:blipFill>
          <a:blip r:embed="rId2">
            <a:extLst/>
          </a:blip>
          <a:stretch>
            <a:fillRect/>
          </a:stretch>
        </p:blipFill>
        <p:spPr>
          <a:xfrm>
            <a:off x="769403" y="259896"/>
            <a:ext cx="3353360" cy="1886265"/>
          </a:xfrm>
          <a:prstGeom prst="rect">
            <a:avLst/>
          </a:prstGeom>
          <a:ln w="12700">
            <a:miter lim="400000"/>
          </a:ln>
          <a:effectLst>
            <a:outerShdw blurRad="38100" dist="23000" dir="5400000" rotWithShape="0">
              <a:srgbClr val="000000">
                <a:alpha val="35000"/>
              </a:srgbClr>
            </a:outerShdw>
          </a:effectLst>
        </p:spPr>
      </p:pic>
      <p:pic>
        <p:nvPicPr>
          <p:cNvPr id="365" name="Image" descr="Image"/>
          <p:cNvPicPr>
            <a:picLocks noChangeAspect="1"/>
          </p:cNvPicPr>
          <p:nvPr/>
        </p:nvPicPr>
        <p:blipFill>
          <a:blip r:embed="rId3">
            <a:extLst/>
          </a:blip>
          <a:stretch>
            <a:fillRect/>
          </a:stretch>
        </p:blipFill>
        <p:spPr>
          <a:xfrm>
            <a:off x="5021237" y="259896"/>
            <a:ext cx="3353360" cy="1886265"/>
          </a:xfrm>
          <a:prstGeom prst="rect">
            <a:avLst/>
          </a:prstGeom>
          <a:ln w="12700">
            <a:miter lim="400000"/>
          </a:ln>
          <a:effectLst>
            <a:outerShdw blurRad="38100" dist="23000" dir="5400000" rotWithShape="0">
              <a:srgbClr val="000000">
                <a:alpha val="35000"/>
              </a:srgbClr>
            </a:outerShdw>
          </a:effectLst>
        </p:spPr>
      </p:pic>
      <p:pic>
        <p:nvPicPr>
          <p:cNvPr id="366" name="Image" descr="Image"/>
          <p:cNvPicPr>
            <a:picLocks noChangeAspect="1"/>
          </p:cNvPicPr>
          <p:nvPr/>
        </p:nvPicPr>
        <p:blipFill>
          <a:blip r:embed="rId4">
            <a:extLst/>
          </a:blip>
          <a:stretch>
            <a:fillRect/>
          </a:stretch>
        </p:blipFill>
        <p:spPr>
          <a:xfrm>
            <a:off x="5021236" y="2329702"/>
            <a:ext cx="3353361" cy="1886266"/>
          </a:xfrm>
          <a:prstGeom prst="rect">
            <a:avLst/>
          </a:prstGeom>
          <a:ln w="12700">
            <a:miter lim="400000"/>
          </a:ln>
          <a:effectLst>
            <a:outerShdw blurRad="38100" dist="23000" dir="5400000" rotWithShape="0">
              <a:srgbClr val="000000">
                <a:alpha val="35000"/>
              </a:srgbClr>
            </a:outerShdw>
          </a:effectLst>
        </p:spPr>
      </p:pic>
      <p:grpSp>
        <p:nvGrpSpPr>
          <p:cNvPr id="373" name="Group"/>
          <p:cNvGrpSpPr/>
          <p:nvPr/>
        </p:nvGrpSpPr>
        <p:grpSpPr>
          <a:xfrm>
            <a:off x="104119" y="4242199"/>
            <a:ext cx="8840511" cy="562865"/>
            <a:chOff x="0" y="0"/>
            <a:chExt cx="8840509" cy="562863"/>
          </a:xfrm>
        </p:grpSpPr>
        <p:sp>
          <p:nvSpPr>
            <p:cNvPr id="367" name="Mehran Mahmoudi…"/>
            <p:cNvSpPr txBox="1"/>
            <p:nvPr/>
          </p:nvSpPr>
          <p:spPr>
            <a:xfrm>
              <a:off x="0" y="64261"/>
              <a:ext cx="1526516" cy="4343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p>
              <a:pPr algn="ctr">
                <a:defRPr sz="1300">
                  <a:solidFill>
                    <a:schemeClr val="accent1">
                      <a:lumOff val="-5843"/>
                    </a:schemeClr>
                  </a:solidFill>
                  <a:latin typeface="Roboto"/>
                  <a:ea typeface="Roboto"/>
                  <a:cs typeface="Roboto"/>
                  <a:sym typeface="Roboto"/>
                </a:defRPr>
              </a:pPr>
              <a:r>
                <a:t>Mehran Mahmoudi</a:t>
              </a:r>
            </a:p>
            <a:p>
              <a:pPr algn="ctr">
                <a:defRPr sz="1000">
                  <a:solidFill>
                    <a:schemeClr val="accent1">
                      <a:lumOff val="-5843"/>
                    </a:schemeClr>
                  </a:solidFill>
                  <a:latin typeface="Andale Mono"/>
                  <a:ea typeface="Andale Mono"/>
                  <a:cs typeface="Andale Mono"/>
                  <a:sym typeface="Andale Mono"/>
                </a:defRPr>
              </a:pPr>
              <a:r>
                <a:t>mehran@ualberta.ca</a:t>
              </a:r>
            </a:p>
          </p:txBody>
        </p:sp>
        <p:pic>
          <p:nvPicPr>
            <p:cNvPr id="368" name="Image" descr="Image"/>
            <p:cNvPicPr>
              <a:picLocks noChangeAspect="1"/>
            </p:cNvPicPr>
            <p:nvPr/>
          </p:nvPicPr>
          <p:blipFill>
            <a:blip r:embed="rId5">
              <a:extLst/>
            </a:blip>
            <a:stretch>
              <a:fillRect/>
            </a:stretch>
          </p:blipFill>
          <p:spPr>
            <a:xfrm>
              <a:off x="5232531" y="157309"/>
              <a:ext cx="1060121" cy="248246"/>
            </a:xfrm>
            <a:prstGeom prst="rect">
              <a:avLst/>
            </a:prstGeom>
            <a:ln w="12700" cap="flat">
              <a:noFill/>
              <a:miter lim="400000"/>
            </a:ln>
            <a:effectLst/>
          </p:spPr>
        </p:pic>
        <p:pic>
          <p:nvPicPr>
            <p:cNvPr id="369" name="Image" descr="Image"/>
            <p:cNvPicPr>
              <a:picLocks noChangeAspect="1"/>
            </p:cNvPicPr>
            <p:nvPr/>
          </p:nvPicPr>
          <p:blipFill>
            <a:blip r:embed="rId6">
              <a:extLst/>
            </a:blip>
            <a:srcRect t="29013" r="921" b="21644"/>
            <a:stretch>
              <a:fillRect/>
            </a:stretch>
          </p:blipFill>
          <p:spPr>
            <a:xfrm>
              <a:off x="6451716" y="113752"/>
              <a:ext cx="673583" cy="335448"/>
            </a:xfrm>
            <a:prstGeom prst="rect">
              <a:avLst/>
            </a:prstGeom>
            <a:ln w="12700" cap="flat">
              <a:noFill/>
              <a:miter lim="400000"/>
            </a:ln>
            <a:effectLst/>
          </p:spPr>
        </p:pic>
        <p:pic>
          <p:nvPicPr>
            <p:cNvPr id="370" name="Image" descr="Image"/>
            <p:cNvPicPr>
              <a:picLocks noChangeAspect="1"/>
            </p:cNvPicPr>
            <p:nvPr/>
          </p:nvPicPr>
          <p:blipFill>
            <a:blip r:embed="rId7">
              <a:extLst/>
            </a:blip>
            <a:stretch>
              <a:fillRect/>
            </a:stretch>
          </p:blipFill>
          <p:spPr>
            <a:xfrm>
              <a:off x="7151918" y="0"/>
              <a:ext cx="1688592" cy="562864"/>
            </a:xfrm>
            <a:prstGeom prst="rect">
              <a:avLst/>
            </a:prstGeom>
            <a:ln w="12700" cap="flat">
              <a:noFill/>
              <a:miter lim="400000"/>
            </a:ln>
            <a:effectLst/>
          </p:spPr>
        </p:pic>
        <p:sp>
          <p:nvSpPr>
            <p:cNvPr id="371" name="Sarah Nadi…"/>
            <p:cNvSpPr txBox="1"/>
            <p:nvPr/>
          </p:nvSpPr>
          <p:spPr>
            <a:xfrm>
              <a:off x="1595346" y="64261"/>
              <a:ext cx="1323540" cy="4343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p>
              <a:pPr algn="ctr">
                <a:defRPr sz="1300">
                  <a:solidFill>
                    <a:schemeClr val="accent1">
                      <a:lumOff val="-5843"/>
                    </a:schemeClr>
                  </a:solidFill>
                  <a:latin typeface="Roboto"/>
                  <a:ea typeface="Roboto"/>
                  <a:cs typeface="Roboto"/>
                  <a:sym typeface="Roboto"/>
                </a:defRPr>
              </a:pPr>
              <a:r>
                <a:t>Sarah Nadi</a:t>
              </a:r>
            </a:p>
            <a:p>
              <a:pPr algn="ctr">
                <a:defRPr sz="1000">
                  <a:solidFill>
                    <a:schemeClr val="accent1">
                      <a:lumOff val="-5843"/>
                    </a:schemeClr>
                  </a:solidFill>
                  <a:latin typeface="Andale Mono"/>
                  <a:ea typeface="Andale Mono"/>
                  <a:cs typeface="Andale Mono"/>
                  <a:sym typeface="Andale Mono"/>
                </a:defRPr>
              </a:pPr>
              <a:r>
                <a:t>nadi@ualberta.ca</a:t>
              </a:r>
            </a:p>
          </p:txBody>
        </p:sp>
        <p:sp>
          <p:nvSpPr>
            <p:cNvPr id="372" name="Nikolaos Tsantalis…"/>
            <p:cNvSpPr txBox="1"/>
            <p:nvPr/>
          </p:nvSpPr>
          <p:spPr>
            <a:xfrm>
              <a:off x="2987716" y="64261"/>
              <a:ext cx="2085664" cy="4343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p>
              <a:pPr algn="ctr">
                <a:defRPr sz="1300">
                  <a:solidFill>
                    <a:schemeClr val="accent1">
                      <a:lumOff val="-5843"/>
                    </a:schemeClr>
                  </a:solidFill>
                  <a:latin typeface="Roboto"/>
                  <a:ea typeface="Roboto"/>
                  <a:cs typeface="Roboto"/>
                  <a:sym typeface="Roboto"/>
                </a:defRPr>
              </a:pPr>
              <a:r>
                <a:t>Nikolaos Tsantalis</a:t>
              </a:r>
            </a:p>
            <a:p>
              <a:pPr algn="ctr">
                <a:defRPr sz="1000">
                  <a:solidFill>
                    <a:schemeClr val="accent1">
                      <a:lumOff val="-5843"/>
                    </a:schemeClr>
                  </a:solidFill>
                  <a:latin typeface="Andale Mono"/>
                  <a:ea typeface="Andale Mono"/>
                  <a:cs typeface="Andale Mono"/>
                  <a:sym typeface="Andale Mono"/>
                </a:defRPr>
              </a:pPr>
              <a:r>
                <a:t>tsantalis@cse.concordia.ca</a:t>
              </a:r>
            </a:p>
          </p:txBody>
        </p:sp>
      </p:grpSp>
      <p:pic>
        <p:nvPicPr>
          <p:cNvPr id="374" name="Image" descr="Image"/>
          <p:cNvPicPr>
            <a:picLocks noChangeAspect="1"/>
          </p:cNvPicPr>
          <p:nvPr/>
        </p:nvPicPr>
        <p:blipFill>
          <a:blip r:embed="rId8">
            <a:extLst/>
          </a:blip>
          <a:srcRect t="5131" b="5131"/>
          <a:stretch>
            <a:fillRect/>
          </a:stretch>
        </p:blipFill>
        <p:spPr>
          <a:xfrm>
            <a:off x="764523" y="2329661"/>
            <a:ext cx="3363188" cy="1886280"/>
          </a:xfrm>
          <a:prstGeom prst="rect">
            <a:avLst/>
          </a:prstGeom>
          <a:ln w="12700">
            <a:miter lim="400000"/>
          </a:ln>
          <a:effectLst>
            <a:outerShdw blurRad="38100" dist="23000" dir="5400000" rotWithShape="0">
              <a:srgbClr val="000000">
                <a:alpha val="35000"/>
              </a:srgbClr>
            </a:outerShdw>
          </a:effectLst>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withEffect">
                                  <p:stCondLst>
                                    <p:cond delay="0"/>
                                  </p:stCondLst>
                                  <p:iterate>
                                    <p:tmAbs val="0"/>
                                  </p:iterate>
                                  <p:childTnLst>
                                    <p:set>
                                      <p:cBhvr>
                                        <p:cTn id="6" fill="hold"/>
                                        <p:tgtEl>
                                          <p:spTgt spid="364"/>
                                        </p:tgtEl>
                                        <p:attrNameLst>
                                          <p:attrName>style.visibility</p:attrName>
                                        </p:attrNameLst>
                                      </p:cBhvr>
                                      <p:to>
                                        <p:strVal val="visible"/>
                                      </p:to>
                                    </p:set>
                                    <p:animEffect transition="in" filter="dissolve">
                                      <p:cBhvr>
                                        <p:cTn id="7" dur="300"/>
                                        <p:tgtEl>
                                          <p:spTgt spid="364"/>
                                        </p:tgtEl>
                                      </p:cBhvr>
                                    </p:animEffect>
                                  </p:childTnLst>
                                </p:cTn>
                              </p:par>
                            </p:childTnLst>
                          </p:cTn>
                        </p:par>
                        <p:par>
                          <p:cTn id="8" fill="hold">
                            <p:stCondLst>
                              <p:cond delay="300"/>
                            </p:stCondLst>
                            <p:childTnLst>
                              <p:par>
                                <p:cTn id="9" presetID="9" presetClass="entr" fill="hold" grpId="2" nodeType="afterEffect">
                                  <p:stCondLst>
                                    <p:cond delay="0"/>
                                  </p:stCondLst>
                                  <p:iterate>
                                    <p:tmAbs val="0"/>
                                  </p:iterate>
                                  <p:childTnLst>
                                    <p:set>
                                      <p:cBhvr>
                                        <p:cTn id="10" fill="hold"/>
                                        <p:tgtEl>
                                          <p:spTgt spid="365"/>
                                        </p:tgtEl>
                                        <p:attrNameLst>
                                          <p:attrName>style.visibility</p:attrName>
                                        </p:attrNameLst>
                                      </p:cBhvr>
                                      <p:to>
                                        <p:strVal val="visible"/>
                                      </p:to>
                                    </p:set>
                                    <p:animEffect transition="in" filter="dissolve">
                                      <p:cBhvr>
                                        <p:cTn id="11" dur="300"/>
                                        <p:tgtEl>
                                          <p:spTgt spid="365"/>
                                        </p:tgtEl>
                                      </p:cBhvr>
                                    </p:animEffect>
                                  </p:childTnLst>
                                </p:cTn>
                              </p:par>
                            </p:childTnLst>
                          </p:cTn>
                        </p:par>
                        <p:par>
                          <p:cTn id="12" fill="hold">
                            <p:stCondLst>
                              <p:cond delay="600"/>
                            </p:stCondLst>
                            <p:childTnLst>
                              <p:par>
                                <p:cTn id="13" presetID="9" presetClass="entr" fill="hold" grpId="3" nodeType="afterEffect">
                                  <p:stCondLst>
                                    <p:cond delay="0"/>
                                  </p:stCondLst>
                                  <p:iterate>
                                    <p:tmAbs val="0"/>
                                  </p:iterate>
                                  <p:childTnLst>
                                    <p:set>
                                      <p:cBhvr>
                                        <p:cTn id="14" fill="hold"/>
                                        <p:tgtEl>
                                          <p:spTgt spid="374"/>
                                        </p:tgtEl>
                                        <p:attrNameLst>
                                          <p:attrName>style.visibility</p:attrName>
                                        </p:attrNameLst>
                                      </p:cBhvr>
                                      <p:to>
                                        <p:strVal val="visible"/>
                                      </p:to>
                                    </p:set>
                                    <p:animEffect transition="in" filter="dissolve">
                                      <p:cBhvr>
                                        <p:cTn id="15" dur="300"/>
                                        <p:tgtEl>
                                          <p:spTgt spid="374"/>
                                        </p:tgtEl>
                                      </p:cBhvr>
                                    </p:animEffect>
                                  </p:childTnLst>
                                </p:cTn>
                              </p:par>
                            </p:childTnLst>
                          </p:cTn>
                        </p:par>
                        <p:par>
                          <p:cTn id="16" fill="hold">
                            <p:stCondLst>
                              <p:cond delay="900"/>
                            </p:stCondLst>
                            <p:childTnLst>
                              <p:par>
                                <p:cTn id="17" presetID="9" presetClass="entr" fill="hold" grpId="4" nodeType="afterEffect">
                                  <p:stCondLst>
                                    <p:cond delay="0"/>
                                  </p:stCondLst>
                                  <p:iterate>
                                    <p:tmAbs val="0"/>
                                  </p:iterate>
                                  <p:childTnLst>
                                    <p:set>
                                      <p:cBhvr>
                                        <p:cTn id="18" fill="hold"/>
                                        <p:tgtEl>
                                          <p:spTgt spid="366"/>
                                        </p:tgtEl>
                                        <p:attrNameLst>
                                          <p:attrName>style.visibility</p:attrName>
                                        </p:attrNameLst>
                                      </p:cBhvr>
                                      <p:to>
                                        <p:strVal val="visible"/>
                                      </p:to>
                                    </p:set>
                                    <p:animEffect transition="in" filter="dissolve">
                                      <p:cBhvr>
                                        <p:cTn id="19" dur="300"/>
                                        <p:tgtEl>
                                          <p:spTgt spid="366"/>
                                        </p:tgtEl>
                                      </p:cBhvr>
                                    </p:animEffect>
                                  </p:childTnLst>
                                </p:cTn>
                              </p:par>
                            </p:childTnLst>
                          </p:cTn>
                        </p:par>
                        <p:par>
                          <p:cTn id="20" fill="hold">
                            <p:stCondLst>
                              <p:cond delay="1200"/>
                            </p:stCondLst>
                            <p:childTnLst>
                              <p:par>
                                <p:cTn id="21" presetID="9" presetClass="entr" fill="hold" grpId="5" nodeType="afterEffect">
                                  <p:stCondLst>
                                    <p:cond delay="0"/>
                                  </p:stCondLst>
                                  <p:iterate>
                                    <p:tmAbs val="0"/>
                                  </p:iterate>
                                  <p:childTnLst>
                                    <p:set>
                                      <p:cBhvr>
                                        <p:cTn id="22" fill="hold"/>
                                        <p:tgtEl>
                                          <p:spTgt spid="373"/>
                                        </p:tgtEl>
                                        <p:attrNameLst>
                                          <p:attrName>style.visibility</p:attrName>
                                        </p:attrNameLst>
                                      </p:cBhvr>
                                      <p:to>
                                        <p:strVal val="visible"/>
                                      </p:to>
                                    </p:set>
                                    <p:animEffect transition="in" filter="dissolve">
                                      <p:cBhvr>
                                        <p:cTn id="23" dur="300"/>
                                        <p:tgtEl>
                                          <p:spTgt spid="3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4" grpId="1" animBg="1" advAuto="0"/>
      <p:bldP spid="365" grpId="2" animBg="1" advAuto="0"/>
      <p:bldP spid="366" grpId="4" animBg="1" advAuto="0"/>
      <p:bldP spid="373" grpId="5" animBg="1" advAuto="0"/>
      <p:bldP spid="374" grpId="3"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Merging"/>
          <p:cNvSpPr txBox="1">
            <a:spLocks noGrp="1"/>
          </p:cNvSpPr>
          <p:nvPr>
            <p:ph type="title"/>
          </p:nvPr>
        </p:nvSpPr>
        <p:spPr>
          <a:prstGeom prst="rect">
            <a:avLst/>
          </a:prstGeom>
        </p:spPr>
        <p:txBody>
          <a:bodyPr>
            <a:normAutofit fontScale="90000"/>
          </a:bodyPr>
          <a:lstStyle>
            <a:lvl1pPr defTabSz="850391">
              <a:defRPr sz="2790"/>
            </a:lvl1pPr>
          </a:lstStyle>
          <a:p>
            <a:r>
              <a:t>Merging</a:t>
            </a:r>
          </a:p>
        </p:txBody>
      </p:sp>
      <p:sp>
        <p:nvSpPr>
          <p:cNvPr id="169" name="Developers need to merge their changes with the rest of the team’s work…"/>
          <p:cNvSpPr txBox="1">
            <a:spLocks noGrp="1"/>
          </p:cNvSpPr>
          <p:nvPr>
            <p:ph type="body" idx="1"/>
          </p:nvPr>
        </p:nvSpPr>
        <p:spPr>
          <a:prstGeom prst="rect">
            <a:avLst/>
          </a:prstGeom>
        </p:spPr>
        <p:txBody>
          <a:bodyPr/>
          <a:lstStyle/>
          <a:p>
            <a:r>
              <a:rPr dirty="0"/>
              <a:t>Developers need to merge their changes with the rest of the team’s work</a:t>
            </a:r>
          </a:p>
          <a:p>
            <a:r>
              <a:t>We refer to these situations as a </a:t>
            </a:r>
            <a:r>
              <a:rPr i="1"/>
              <a:t>merge scenario</a:t>
            </a:r>
            <a:r>
              <a:rPr lang="en-US" i="1"/>
              <a:t>s</a:t>
            </a:r>
            <a:endParaRPr i="1"/>
          </a:p>
        </p:txBody>
      </p:sp>
      <p:sp>
        <p:nvSpPr>
          <p:cNvPr id="170" name="Slide Number"/>
          <p:cNvSpPr txBox="1">
            <a:spLocks noGrp="1"/>
          </p:cNvSpPr>
          <p:nvPr>
            <p:ph type="sldNum" sz="quarter" idx="2"/>
          </p:nvPr>
        </p:nvSpPr>
        <p:spPr>
          <a:xfrm>
            <a:off x="8781049" y="4604165"/>
            <a:ext cx="266182" cy="33525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69">
                                            <p:bg/>
                                          </p:spTgt>
                                        </p:tgtEl>
                                        <p:attrNameLst>
                                          <p:attrName>style.visibility</p:attrName>
                                        </p:attrNameLst>
                                      </p:cBhvr>
                                      <p:to>
                                        <p:strVal val="visible"/>
                                      </p:to>
                                    </p:set>
                                    <p:animEffect transition="in" filter="dissolve">
                                      <p:cBhvr>
                                        <p:cTn id="7" dur="300"/>
                                        <p:tgtEl>
                                          <p:spTgt spid="169">
                                            <p:bg/>
                                          </p:spTgt>
                                        </p:tgtEl>
                                      </p:cBhvr>
                                    </p:animEffect>
                                  </p:childTnLst>
                                </p:cTn>
                              </p:par>
                              <p:par>
                                <p:cTn id="8" presetID="9" presetClass="entr" presetSubtype="0" fill="hold" grpId="1" nodeType="withEffect">
                                  <p:stCondLst>
                                    <p:cond delay="0"/>
                                  </p:stCondLst>
                                  <p:iterate>
                                    <p:tmAbs val="0"/>
                                  </p:iterate>
                                  <p:childTnLst>
                                    <p:set>
                                      <p:cBhvr>
                                        <p:cTn id="9" fill="hold"/>
                                        <p:tgtEl>
                                          <p:spTgt spid="169">
                                            <p:txEl>
                                              <p:pRg st="0" end="0"/>
                                            </p:txEl>
                                          </p:spTgt>
                                        </p:tgtEl>
                                        <p:attrNameLst>
                                          <p:attrName>style.visibility</p:attrName>
                                        </p:attrNameLst>
                                      </p:cBhvr>
                                      <p:to>
                                        <p:strVal val="visible"/>
                                      </p:to>
                                    </p:set>
                                    <p:animEffect transition="in" filter="dissolve">
                                      <p:cBhvr>
                                        <p:cTn id="10" dur="300"/>
                                        <p:tgtEl>
                                          <p:spTgt spid="16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169">
                                            <p:txEl>
                                              <p:pRg st="1" end="1"/>
                                            </p:txEl>
                                          </p:spTgt>
                                        </p:tgtEl>
                                        <p:attrNameLst>
                                          <p:attrName>style.visibility</p:attrName>
                                        </p:attrNameLst>
                                      </p:cBhvr>
                                      <p:to>
                                        <p:strVal val="visible"/>
                                      </p:to>
                                    </p:set>
                                    <p:animEffect transition="in" filter="dissolve">
                                      <p:cBhvr>
                                        <p:cTn id="15" dur="300"/>
                                        <p:tgtEl>
                                          <p:spTgt spid="16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1" build="p" bldLvl="5"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Merge Conflicts"/>
          <p:cNvSpPr txBox="1">
            <a:spLocks noGrp="1"/>
          </p:cNvSpPr>
          <p:nvPr>
            <p:ph type="title"/>
          </p:nvPr>
        </p:nvSpPr>
        <p:spPr>
          <a:prstGeom prst="rect">
            <a:avLst/>
          </a:prstGeom>
        </p:spPr>
        <p:txBody>
          <a:bodyPr>
            <a:normAutofit fontScale="90000"/>
          </a:bodyPr>
          <a:lstStyle>
            <a:lvl1pPr defTabSz="850391">
              <a:defRPr sz="2790"/>
            </a:lvl1pPr>
          </a:lstStyle>
          <a:p>
            <a:r>
              <a:t>Merge Conflicts</a:t>
            </a:r>
          </a:p>
        </p:txBody>
      </p:sp>
      <p:sp>
        <p:nvSpPr>
          <p:cNvPr id="173" name="Merge conflicts may arise, because of inconsistent changes to the code…"/>
          <p:cNvSpPr txBox="1">
            <a:spLocks noGrp="1"/>
          </p:cNvSpPr>
          <p:nvPr>
            <p:ph type="body" idx="1"/>
          </p:nvPr>
        </p:nvSpPr>
        <p:spPr>
          <a:prstGeom prst="rect">
            <a:avLst/>
          </a:prstGeom>
        </p:spPr>
        <p:txBody>
          <a:bodyPr/>
          <a:lstStyle/>
          <a:p>
            <a:r>
              <a:rPr dirty="0"/>
              <a:t>Merge conflicts may arise, because of inconsistent changes to the code</a:t>
            </a:r>
          </a:p>
          <a:p>
            <a:r>
              <a:rPr dirty="0"/>
              <a:t>16% of merge scenarios lead to conflicts</a:t>
            </a:r>
            <a:r>
              <a:rPr baseline="31999" dirty="0"/>
              <a:t>1</a:t>
            </a:r>
          </a:p>
          <a:p>
            <a:r>
              <a:rPr dirty="0"/>
              <a:t>Developers have to resolve such conflicts before proceeding</a:t>
            </a:r>
          </a:p>
          <a:p>
            <a:r>
              <a:rPr dirty="0"/>
              <a:t>Wastes their time and distracts them from their main tasks</a:t>
            </a:r>
          </a:p>
        </p:txBody>
      </p:sp>
      <p:sp>
        <p:nvSpPr>
          <p:cNvPr id="174" name="Slide Number"/>
          <p:cNvSpPr txBox="1">
            <a:spLocks noGrp="1"/>
          </p:cNvSpPr>
          <p:nvPr>
            <p:ph type="sldNum" sz="quarter" idx="2"/>
          </p:nvPr>
        </p:nvSpPr>
        <p:spPr>
          <a:xfrm>
            <a:off x="8781049" y="4604165"/>
            <a:ext cx="266182" cy="33525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a:t>
            </a:fld>
            <a:endParaRPr/>
          </a:p>
        </p:txBody>
      </p:sp>
      <p:sp>
        <p:nvSpPr>
          <p:cNvPr id="175" name="1. Y. Brun, R. Holmes, M. D. Ernst, and D. Notkin, “Proactive detection of collaboration conflicts”"/>
          <p:cNvSpPr txBox="1"/>
          <p:nvPr/>
        </p:nvSpPr>
        <p:spPr>
          <a:xfrm>
            <a:off x="475940" y="4561037"/>
            <a:ext cx="7244930" cy="2616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100"/>
            </a:lvl1pPr>
          </a:lstStyle>
          <a:p>
            <a:r>
              <a:rPr dirty="0"/>
              <a:t>1. Y. Brun, R. Holmes, M. D. Ernst, and D. </a:t>
            </a:r>
            <a:r>
              <a:rPr dirty="0" err="1"/>
              <a:t>Notkin</a:t>
            </a:r>
            <a:r>
              <a:rPr dirty="0"/>
              <a:t>, “Proactive detection of collaboration conflicts</a:t>
            </a:r>
            <a:r>
              <a:rPr lang="en-US" dirty="0"/>
              <a:t>,</a:t>
            </a:r>
            <a:r>
              <a:rPr dirty="0"/>
              <a:t>”</a:t>
            </a:r>
            <a:r>
              <a:rPr lang="en-US" dirty="0"/>
              <a:t> ESEC/FSE 2011</a:t>
            </a:r>
            <a:r>
              <a:rPr dirty="0"/>
              <a:t>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73">
                                            <p:bg/>
                                          </p:spTgt>
                                        </p:tgtEl>
                                        <p:attrNameLst>
                                          <p:attrName>style.visibility</p:attrName>
                                        </p:attrNameLst>
                                      </p:cBhvr>
                                      <p:to>
                                        <p:strVal val="visible"/>
                                      </p:to>
                                    </p:set>
                                    <p:animEffect transition="in" filter="dissolve">
                                      <p:cBhvr>
                                        <p:cTn id="7" dur="300"/>
                                        <p:tgtEl>
                                          <p:spTgt spid="173">
                                            <p:bg/>
                                          </p:spTgt>
                                        </p:tgtEl>
                                      </p:cBhvr>
                                    </p:animEffect>
                                  </p:childTnLst>
                                </p:cTn>
                              </p:par>
                              <p:par>
                                <p:cTn id="8" presetID="9" presetClass="entr" presetSubtype="0" fill="hold" grpId="1" nodeType="withEffect">
                                  <p:stCondLst>
                                    <p:cond delay="0"/>
                                  </p:stCondLst>
                                  <p:iterate>
                                    <p:tmAbs val="0"/>
                                  </p:iterate>
                                  <p:childTnLst>
                                    <p:set>
                                      <p:cBhvr>
                                        <p:cTn id="9" fill="hold"/>
                                        <p:tgtEl>
                                          <p:spTgt spid="173">
                                            <p:txEl>
                                              <p:pRg st="0" end="0"/>
                                            </p:txEl>
                                          </p:spTgt>
                                        </p:tgtEl>
                                        <p:attrNameLst>
                                          <p:attrName>style.visibility</p:attrName>
                                        </p:attrNameLst>
                                      </p:cBhvr>
                                      <p:to>
                                        <p:strVal val="visible"/>
                                      </p:to>
                                    </p:set>
                                    <p:animEffect transition="in" filter="dissolve">
                                      <p:cBhvr>
                                        <p:cTn id="10" dur="300"/>
                                        <p:tgtEl>
                                          <p:spTgt spid="17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173">
                                            <p:txEl>
                                              <p:pRg st="1" end="1"/>
                                            </p:txEl>
                                          </p:spTgt>
                                        </p:tgtEl>
                                        <p:attrNameLst>
                                          <p:attrName>style.visibility</p:attrName>
                                        </p:attrNameLst>
                                      </p:cBhvr>
                                      <p:to>
                                        <p:strVal val="visible"/>
                                      </p:to>
                                    </p:set>
                                    <p:animEffect transition="in" filter="dissolve">
                                      <p:cBhvr>
                                        <p:cTn id="15" dur="300"/>
                                        <p:tgtEl>
                                          <p:spTgt spid="173">
                                            <p:txEl>
                                              <p:pRg st="1" end="1"/>
                                            </p:txEl>
                                          </p:spTgt>
                                        </p:tgtEl>
                                      </p:cBhvr>
                                    </p:animEffect>
                                  </p:childTnLst>
                                </p:cTn>
                              </p:par>
                            </p:childTnLst>
                          </p:cTn>
                        </p:par>
                        <p:par>
                          <p:cTn id="16" fill="hold">
                            <p:stCondLst>
                              <p:cond delay="300"/>
                            </p:stCondLst>
                            <p:childTnLst>
                              <p:par>
                                <p:cTn id="17" presetID="9" presetClass="entr" fill="hold" grpId="2" nodeType="afterEffect">
                                  <p:stCondLst>
                                    <p:cond delay="0"/>
                                  </p:stCondLst>
                                  <p:iterate>
                                    <p:tmAbs val="0"/>
                                  </p:iterate>
                                  <p:childTnLst>
                                    <p:set>
                                      <p:cBhvr>
                                        <p:cTn id="18" fill="hold"/>
                                        <p:tgtEl>
                                          <p:spTgt spid="175"/>
                                        </p:tgtEl>
                                        <p:attrNameLst>
                                          <p:attrName>style.visibility</p:attrName>
                                        </p:attrNameLst>
                                      </p:cBhvr>
                                      <p:to>
                                        <p:strVal val="visible"/>
                                      </p:to>
                                    </p:set>
                                    <p:animEffect transition="in" filter="dissolve">
                                      <p:cBhvr>
                                        <p:cTn id="19" dur="300"/>
                                        <p:tgtEl>
                                          <p:spTgt spid="175"/>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fill="hold" grpId="1" nodeType="clickEffect">
                                  <p:stCondLst>
                                    <p:cond delay="0"/>
                                  </p:stCondLst>
                                  <p:iterate>
                                    <p:tmAbs val="0"/>
                                  </p:iterate>
                                  <p:childTnLst>
                                    <p:set>
                                      <p:cBhvr>
                                        <p:cTn id="23" fill="hold"/>
                                        <p:tgtEl>
                                          <p:spTgt spid="173">
                                            <p:txEl>
                                              <p:pRg st="2" end="2"/>
                                            </p:txEl>
                                          </p:spTgt>
                                        </p:tgtEl>
                                        <p:attrNameLst>
                                          <p:attrName>style.visibility</p:attrName>
                                        </p:attrNameLst>
                                      </p:cBhvr>
                                      <p:to>
                                        <p:strVal val="visible"/>
                                      </p:to>
                                    </p:set>
                                    <p:animEffect transition="in" filter="dissolve">
                                      <p:cBhvr>
                                        <p:cTn id="24" dur="300"/>
                                        <p:tgtEl>
                                          <p:spTgt spid="17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fill="hold" grpId="1" nodeType="clickEffect">
                                  <p:stCondLst>
                                    <p:cond delay="0"/>
                                  </p:stCondLst>
                                  <p:iterate>
                                    <p:tmAbs val="0"/>
                                  </p:iterate>
                                  <p:childTnLst>
                                    <p:set>
                                      <p:cBhvr>
                                        <p:cTn id="28" fill="hold"/>
                                        <p:tgtEl>
                                          <p:spTgt spid="173">
                                            <p:txEl>
                                              <p:pRg st="3" end="3"/>
                                            </p:txEl>
                                          </p:spTgt>
                                        </p:tgtEl>
                                        <p:attrNameLst>
                                          <p:attrName>style.visibility</p:attrName>
                                        </p:attrNameLst>
                                      </p:cBhvr>
                                      <p:to>
                                        <p:strVal val="visible"/>
                                      </p:to>
                                    </p:set>
                                    <p:animEffect transition="in" filter="dissolve">
                                      <p:cBhvr>
                                        <p:cTn id="29" dur="300"/>
                                        <p:tgtEl>
                                          <p:spTgt spid="17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1" build="p" bldLvl="5" animBg="1" advAuto="0"/>
      <p:bldP spid="175" grpId="2"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Refactoring"/>
          <p:cNvSpPr txBox="1">
            <a:spLocks noGrp="1"/>
          </p:cNvSpPr>
          <p:nvPr>
            <p:ph type="title"/>
          </p:nvPr>
        </p:nvSpPr>
        <p:spPr>
          <a:prstGeom prst="rect">
            <a:avLst/>
          </a:prstGeom>
        </p:spPr>
        <p:txBody>
          <a:bodyPr>
            <a:normAutofit fontScale="90000"/>
          </a:bodyPr>
          <a:lstStyle>
            <a:lvl1pPr defTabSz="850391">
              <a:defRPr sz="2790"/>
            </a:lvl1pPr>
          </a:lstStyle>
          <a:p>
            <a:r>
              <a:t>Refactoring</a:t>
            </a:r>
          </a:p>
        </p:txBody>
      </p:sp>
      <p:sp>
        <p:nvSpPr>
          <p:cNvPr id="178" name="A change made to the internal structure of software…"/>
          <p:cNvSpPr txBox="1">
            <a:spLocks noGrp="1"/>
          </p:cNvSpPr>
          <p:nvPr>
            <p:ph type="body" idx="1"/>
          </p:nvPr>
        </p:nvSpPr>
        <p:spPr>
          <a:prstGeom prst="rect">
            <a:avLst/>
          </a:prstGeom>
        </p:spPr>
        <p:txBody>
          <a:bodyPr/>
          <a:lstStyle/>
          <a:p>
            <a:r>
              <a:rPr lang="en-US" dirty="0"/>
              <a:t>Code transformations </a:t>
            </a:r>
            <a:r>
              <a:rPr dirty="0"/>
              <a:t>made to the internal structure of software</a:t>
            </a:r>
          </a:p>
          <a:p>
            <a:r>
              <a:rPr dirty="0"/>
              <a:t>Makes it </a:t>
            </a:r>
            <a:r>
              <a:rPr b="1" dirty="0"/>
              <a:t>easier to understand</a:t>
            </a:r>
            <a:r>
              <a:rPr dirty="0"/>
              <a:t> and </a:t>
            </a:r>
            <a:r>
              <a:rPr b="1" dirty="0"/>
              <a:t>cheaper to modify</a:t>
            </a:r>
          </a:p>
          <a:p>
            <a:r>
              <a:rPr dirty="0"/>
              <a:t>Used to enhance software </a:t>
            </a:r>
            <a:r>
              <a:rPr b="1" dirty="0"/>
              <a:t>reusability</a:t>
            </a:r>
            <a:r>
              <a:rPr dirty="0"/>
              <a:t>, </a:t>
            </a:r>
            <a:r>
              <a:rPr b="1" dirty="0"/>
              <a:t>modularity</a:t>
            </a:r>
            <a:r>
              <a:rPr dirty="0"/>
              <a:t>, </a:t>
            </a:r>
            <a:r>
              <a:rPr b="1" dirty="0"/>
              <a:t>extensibility</a:t>
            </a:r>
            <a:r>
              <a:rPr dirty="0"/>
              <a:t>, and </a:t>
            </a:r>
            <a:r>
              <a:rPr b="1" dirty="0"/>
              <a:t>maintainability</a:t>
            </a:r>
          </a:p>
          <a:p>
            <a:r>
              <a:rPr dirty="0"/>
              <a:t>There are more than 70 types of refactorings</a:t>
            </a:r>
            <a:r>
              <a:rPr lang="en-US" baseline="31999" dirty="0"/>
              <a:t>1</a:t>
            </a:r>
            <a:endParaRPr dirty="0"/>
          </a:p>
        </p:txBody>
      </p:sp>
      <p:sp>
        <p:nvSpPr>
          <p:cNvPr id="179" name="Slide Number"/>
          <p:cNvSpPr txBox="1">
            <a:spLocks noGrp="1"/>
          </p:cNvSpPr>
          <p:nvPr>
            <p:ph type="sldNum" sz="quarter" idx="2"/>
          </p:nvPr>
        </p:nvSpPr>
        <p:spPr>
          <a:xfrm>
            <a:off x="8781049" y="4604165"/>
            <a:ext cx="266182" cy="33525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a:t>
            </a:fld>
            <a:endParaRPr/>
          </a:p>
        </p:txBody>
      </p:sp>
      <p:sp>
        <p:nvSpPr>
          <p:cNvPr id="180" name="Source: M. Fowler, “Refactoring: Improving the Design of Existing Code”"/>
          <p:cNvSpPr txBox="1"/>
          <p:nvPr/>
        </p:nvSpPr>
        <p:spPr>
          <a:xfrm>
            <a:off x="560577" y="4549560"/>
            <a:ext cx="4624021" cy="2616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100"/>
            </a:pPr>
            <a:r>
              <a:rPr lang="en-US" dirty="0"/>
              <a:t>1.</a:t>
            </a:r>
            <a:r>
              <a:rPr dirty="0"/>
              <a:t> M. Fowler</a:t>
            </a:r>
            <a:r>
              <a:t>, </a:t>
            </a:r>
            <a:r>
              <a:rPr i="1"/>
              <a:t>Refactoring</a:t>
            </a:r>
            <a:r>
              <a:rPr i="1" dirty="0"/>
              <a:t>: Improving the Design of </a:t>
            </a:r>
            <a:r>
              <a:rPr i="1"/>
              <a:t>Existing Code</a:t>
            </a:r>
            <a:r>
              <a:rPr lang="en-US"/>
              <a:t>, 1999</a:t>
            </a:r>
            <a:r>
              <a:t> </a:t>
            </a: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78">
                                            <p:bg/>
                                          </p:spTgt>
                                        </p:tgtEl>
                                        <p:attrNameLst>
                                          <p:attrName>style.visibility</p:attrName>
                                        </p:attrNameLst>
                                      </p:cBhvr>
                                      <p:to>
                                        <p:strVal val="visible"/>
                                      </p:to>
                                    </p:set>
                                    <p:animEffect transition="in" filter="dissolve">
                                      <p:cBhvr>
                                        <p:cTn id="7" dur="300"/>
                                        <p:tgtEl>
                                          <p:spTgt spid="178">
                                            <p:bg/>
                                          </p:spTgt>
                                        </p:tgtEl>
                                      </p:cBhvr>
                                    </p:animEffect>
                                  </p:childTnLst>
                                </p:cTn>
                              </p:par>
                              <p:par>
                                <p:cTn id="8" presetID="9" presetClass="entr" presetSubtype="0" fill="hold" grpId="1" nodeType="withEffect">
                                  <p:stCondLst>
                                    <p:cond delay="0"/>
                                  </p:stCondLst>
                                  <p:iterate>
                                    <p:tmAbs val="0"/>
                                  </p:iterate>
                                  <p:childTnLst>
                                    <p:set>
                                      <p:cBhvr>
                                        <p:cTn id="9" fill="hold"/>
                                        <p:tgtEl>
                                          <p:spTgt spid="178">
                                            <p:txEl>
                                              <p:pRg st="0" end="0"/>
                                            </p:txEl>
                                          </p:spTgt>
                                        </p:tgtEl>
                                        <p:attrNameLst>
                                          <p:attrName>style.visibility</p:attrName>
                                        </p:attrNameLst>
                                      </p:cBhvr>
                                      <p:to>
                                        <p:strVal val="visible"/>
                                      </p:to>
                                    </p:set>
                                    <p:animEffect transition="in" filter="dissolve">
                                      <p:cBhvr>
                                        <p:cTn id="10" dur="300"/>
                                        <p:tgtEl>
                                          <p:spTgt spid="17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178">
                                            <p:txEl>
                                              <p:pRg st="1" end="1"/>
                                            </p:txEl>
                                          </p:spTgt>
                                        </p:tgtEl>
                                        <p:attrNameLst>
                                          <p:attrName>style.visibility</p:attrName>
                                        </p:attrNameLst>
                                      </p:cBhvr>
                                      <p:to>
                                        <p:strVal val="visible"/>
                                      </p:to>
                                    </p:set>
                                    <p:animEffect transition="in" filter="dissolve">
                                      <p:cBhvr>
                                        <p:cTn id="15" dur="300"/>
                                        <p:tgtEl>
                                          <p:spTgt spid="17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1" nodeType="clickEffect">
                                  <p:stCondLst>
                                    <p:cond delay="0"/>
                                  </p:stCondLst>
                                  <p:iterate>
                                    <p:tmAbs val="0"/>
                                  </p:iterate>
                                  <p:childTnLst>
                                    <p:set>
                                      <p:cBhvr>
                                        <p:cTn id="19" fill="hold"/>
                                        <p:tgtEl>
                                          <p:spTgt spid="178">
                                            <p:txEl>
                                              <p:pRg st="2" end="2"/>
                                            </p:txEl>
                                          </p:spTgt>
                                        </p:tgtEl>
                                        <p:attrNameLst>
                                          <p:attrName>style.visibility</p:attrName>
                                        </p:attrNameLst>
                                      </p:cBhvr>
                                      <p:to>
                                        <p:strVal val="visible"/>
                                      </p:to>
                                    </p:set>
                                    <p:animEffect transition="in" filter="dissolve">
                                      <p:cBhvr>
                                        <p:cTn id="20" dur="300"/>
                                        <p:tgtEl>
                                          <p:spTgt spid="17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fill="hold" grpId="1" nodeType="clickEffect">
                                  <p:stCondLst>
                                    <p:cond delay="0"/>
                                  </p:stCondLst>
                                  <p:iterate>
                                    <p:tmAbs val="0"/>
                                  </p:iterate>
                                  <p:childTnLst>
                                    <p:set>
                                      <p:cBhvr>
                                        <p:cTn id="24" fill="hold"/>
                                        <p:tgtEl>
                                          <p:spTgt spid="178">
                                            <p:txEl>
                                              <p:pRg st="3" end="3"/>
                                            </p:txEl>
                                          </p:spTgt>
                                        </p:tgtEl>
                                        <p:attrNameLst>
                                          <p:attrName>style.visibility</p:attrName>
                                        </p:attrNameLst>
                                      </p:cBhvr>
                                      <p:to>
                                        <p:strVal val="visible"/>
                                      </p:to>
                                    </p:set>
                                    <p:animEffect transition="in" filter="dissolve">
                                      <p:cBhvr>
                                        <p:cTn id="25" dur="300"/>
                                        <p:tgtEl>
                                          <p:spTgt spid="178">
                                            <p:txEl>
                                              <p:pRg st="3" end="3"/>
                                            </p:txEl>
                                          </p:spTgt>
                                        </p:tgtEl>
                                      </p:cBhvr>
                                    </p:animEffect>
                                  </p:childTnLst>
                                </p:cTn>
                              </p:par>
                            </p:childTnLst>
                          </p:cTn>
                        </p:par>
                        <p:par>
                          <p:cTn id="26" fill="hold">
                            <p:stCondLst>
                              <p:cond delay="300"/>
                            </p:stCondLst>
                            <p:childTnLst>
                              <p:par>
                                <p:cTn id="27" presetID="9" presetClass="entr" fill="hold" grpId="2" nodeType="afterEffect">
                                  <p:stCondLst>
                                    <p:cond delay="0"/>
                                  </p:stCondLst>
                                  <p:iterate>
                                    <p:tmAbs val="0"/>
                                  </p:iterate>
                                  <p:childTnLst>
                                    <p:set>
                                      <p:cBhvr>
                                        <p:cTn id="28" fill="hold"/>
                                        <p:tgtEl>
                                          <p:spTgt spid="180"/>
                                        </p:tgtEl>
                                        <p:attrNameLst>
                                          <p:attrName>style.visibility</p:attrName>
                                        </p:attrNameLst>
                                      </p:cBhvr>
                                      <p:to>
                                        <p:strVal val="visible"/>
                                      </p:to>
                                    </p:set>
                                    <p:animEffect transition="in" filter="dissolve">
                                      <p:cBhvr>
                                        <p:cTn id="29" dur="300"/>
                                        <p:tgtEl>
                                          <p:spTgt spid="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1" build="p" bldLvl="5" animBg="1" advAuto="0"/>
      <p:bldP spid="180" grpId="2"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Refactoring"/>
          <p:cNvSpPr txBox="1">
            <a:spLocks noGrp="1"/>
          </p:cNvSpPr>
          <p:nvPr>
            <p:ph type="title"/>
          </p:nvPr>
        </p:nvSpPr>
        <p:spPr>
          <a:prstGeom prst="rect">
            <a:avLst/>
          </a:prstGeom>
        </p:spPr>
        <p:txBody>
          <a:bodyPr>
            <a:normAutofit fontScale="90000"/>
          </a:bodyPr>
          <a:lstStyle>
            <a:lvl1pPr defTabSz="850391">
              <a:defRPr sz="2790"/>
            </a:lvl1pPr>
          </a:lstStyle>
          <a:p>
            <a:r>
              <a:t>Refactoring</a:t>
            </a:r>
          </a:p>
        </p:txBody>
      </p:sp>
      <p:sp>
        <p:nvSpPr>
          <p:cNvPr id="183" name="Some common refactorings:…"/>
          <p:cNvSpPr txBox="1">
            <a:spLocks noGrp="1"/>
          </p:cNvSpPr>
          <p:nvPr>
            <p:ph type="body" sz="quarter" idx="1"/>
          </p:nvPr>
        </p:nvSpPr>
        <p:spPr>
          <a:xfrm>
            <a:off x="311699" y="1153675"/>
            <a:ext cx="8520602" cy="1088694"/>
          </a:xfrm>
          <a:prstGeom prst="rect">
            <a:avLst/>
          </a:prstGeom>
        </p:spPr>
        <p:txBody>
          <a:bodyPr/>
          <a:lstStyle>
            <a:lvl2pPr marL="939800" indent="-342900">
              <a:buChar char="●"/>
            </a:lvl2pPr>
          </a:lstStyle>
          <a:p>
            <a:r>
              <a:t>Some common refactorings:</a:t>
            </a:r>
          </a:p>
          <a:p>
            <a:pPr lvl="1"/>
            <a:r>
              <a:t>Moving a class, renaming an attribute, extracting a method</a:t>
            </a:r>
          </a:p>
        </p:txBody>
      </p:sp>
      <p:sp>
        <p:nvSpPr>
          <p:cNvPr id="184" name="Slide Number"/>
          <p:cNvSpPr txBox="1">
            <a:spLocks noGrp="1"/>
          </p:cNvSpPr>
          <p:nvPr>
            <p:ph type="sldNum" sz="quarter" idx="2"/>
          </p:nvPr>
        </p:nvSpPr>
        <p:spPr>
          <a:xfrm>
            <a:off x="8781049" y="4604165"/>
            <a:ext cx="266182" cy="33525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7</a:t>
            </a:fld>
            <a:endParaRPr/>
          </a:p>
        </p:txBody>
      </p:sp>
      <p:pic>
        <p:nvPicPr>
          <p:cNvPr id="185" name="Image" descr="Image"/>
          <p:cNvPicPr>
            <a:picLocks noChangeAspect="1"/>
          </p:cNvPicPr>
          <p:nvPr/>
        </p:nvPicPr>
        <p:blipFill>
          <a:blip r:embed="rId2">
            <a:extLst/>
          </a:blip>
          <a:stretch>
            <a:fillRect/>
          </a:stretch>
        </p:blipFill>
        <p:spPr>
          <a:xfrm>
            <a:off x="602888" y="2170110"/>
            <a:ext cx="7938224" cy="2046190"/>
          </a:xfrm>
          <a:prstGeom prst="rect">
            <a:avLst/>
          </a:prstGeom>
          <a:ln w="12700">
            <a:miter lim="400000"/>
          </a:ln>
        </p:spPr>
      </p:pic>
      <p:sp>
        <p:nvSpPr>
          <p:cNvPr id="186" name="Extract Method Example"/>
          <p:cNvSpPr txBox="1"/>
          <p:nvPr/>
        </p:nvSpPr>
        <p:spPr>
          <a:xfrm>
            <a:off x="3551492" y="4375501"/>
            <a:ext cx="2041015" cy="2888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Extract Method Example</a:t>
            </a:r>
          </a:p>
        </p:txBody>
      </p:sp>
      <p:sp>
        <p:nvSpPr>
          <p:cNvPr id="187" name="refactoring.guru"/>
          <p:cNvSpPr txBox="1"/>
          <p:nvPr/>
        </p:nvSpPr>
        <p:spPr>
          <a:xfrm>
            <a:off x="7673781" y="3966023"/>
            <a:ext cx="815738" cy="2024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800"/>
            </a:lvl1pPr>
          </a:lstStyle>
          <a:p>
            <a:r>
              <a:t>refactoring.guru</a:t>
            </a:r>
          </a:p>
        </p:txBody>
      </p:sp>
      <p:sp>
        <p:nvSpPr>
          <p:cNvPr id="188" name="Rectangle"/>
          <p:cNvSpPr/>
          <p:nvPr/>
        </p:nvSpPr>
        <p:spPr>
          <a:xfrm>
            <a:off x="360927" y="2112774"/>
            <a:ext cx="4121674" cy="2160862"/>
          </a:xfrm>
          <a:prstGeom prst="rect">
            <a:avLst/>
          </a:prstGeom>
          <a:solidFill>
            <a:srgbClr val="FFFFFF"/>
          </a:solidFill>
          <a:ln w="12700">
            <a:miter lim="400000"/>
          </a:ln>
        </p:spPr>
        <p:txBody>
          <a:bodyPr lIns="45719" rIns="45719" anchor="ctr"/>
          <a:lstStyle/>
          <a:p>
            <a:endParaRPr/>
          </a:p>
        </p:txBody>
      </p:sp>
      <p:sp>
        <p:nvSpPr>
          <p:cNvPr id="189" name="Rectangle"/>
          <p:cNvSpPr/>
          <p:nvPr/>
        </p:nvSpPr>
        <p:spPr>
          <a:xfrm>
            <a:off x="4731039" y="2112774"/>
            <a:ext cx="4121675" cy="2160862"/>
          </a:xfrm>
          <a:prstGeom prst="rect">
            <a:avLst/>
          </a:prstGeom>
          <a:solidFill>
            <a:srgbClr val="FFFFFF"/>
          </a:solidFill>
          <a:ln w="12700">
            <a:miter lim="400000"/>
          </a:ln>
        </p:spPr>
        <p:txBody>
          <a:bodyPr lIns="45719" rIns="45719" anchor="ctr"/>
          <a:lstStyle/>
          <a:p>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withEffect">
                                  <p:stCondLst>
                                    <p:cond delay="0"/>
                                  </p:stCondLst>
                                  <p:iterate>
                                    <p:tmAbs val="0"/>
                                  </p:iterate>
                                  <p:childTnLst>
                                    <p:set>
                                      <p:cBhvr>
                                        <p:cTn id="6" fill="hold"/>
                                        <p:tgtEl>
                                          <p:spTgt spid="183"/>
                                        </p:tgtEl>
                                        <p:attrNameLst>
                                          <p:attrName>style.visibility</p:attrName>
                                        </p:attrNameLst>
                                      </p:cBhvr>
                                      <p:to>
                                        <p:strVal val="visible"/>
                                      </p:to>
                                    </p:set>
                                    <p:animEffect transition="in" filter="dissolve">
                                      <p:cBhvr>
                                        <p:cTn id="7" dur="300"/>
                                        <p:tgtEl>
                                          <p:spTgt spid="183"/>
                                        </p:tgtEl>
                                      </p:cBhvr>
                                    </p:animEffect>
                                  </p:childTnLst>
                                </p:cTn>
                              </p:par>
                            </p:childTnLst>
                          </p:cTn>
                        </p:par>
                        <p:par>
                          <p:cTn id="8" fill="hold">
                            <p:stCondLst>
                              <p:cond delay="300"/>
                            </p:stCondLst>
                            <p:childTnLst>
                              <p:par>
                                <p:cTn id="9" presetID="9" presetClass="entr" fill="hold" grpId="2" nodeType="afterEffect">
                                  <p:stCondLst>
                                    <p:cond delay="0"/>
                                  </p:stCondLst>
                                  <p:iterate>
                                    <p:tmAbs val="0"/>
                                  </p:iterate>
                                  <p:childTnLst>
                                    <p:set>
                                      <p:cBhvr>
                                        <p:cTn id="10" fill="hold"/>
                                        <p:tgtEl>
                                          <p:spTgt spid="187"/>
                                        </p:tgtEl>
                                        <p:attrNameLst>
                                          <p:attrName>style.visibility</p:attrName>
                                        </p:attrNameLst>
                                      </p:cBhvr>
                                      <p:to>
                                        <p:strVal val="visible"/>
                                      </p:to>
                                    </p:set>
                                    <p:animEffect transition="in" filter="dissolve">
                                      <p:cBhvr>
                                        <p:cTn id="11" dur="300"/>
                                        <p:tgtEl>
                                          <p:spTgt spid="187"/>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xit" fill="hold" grpId="3" nodeType="clickEffect">
                                  <p:stCondLst>
                                    <p:cond delay="0"/>
                                  </p:stCondLst>
                                  <p:iterate>
                                    <p:tmAbs val="0"/>
                                  </p:iterate>
                                  <p:childTnLst>
                                    <p:animEffect transition="out" filter="dissolve">
                                      <p:cBhvr>
                                        <p:cTn id="15" dur="300" fill="hold"/>
                                        <p:tgtEl>
                                          <p:spTgt spid="188"/>
                                        </p:tgtEl>
                                      </p:cBhvr>
                                    </p:animEffect>
                                    <p:set>
                                      <p:cBhvr>
                                        <p:cTn id="16" fill="hold">
                                          <p:stCondLst>
                                            <p:cond delay="299"/>
                                          </p:stCondLst>
                                        </p:cTn>
                                        <p:tgtEl>
                                          <p:spTgt spid="18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9" presetClass="exit" fill="hold" grpId="4" nodeType="clickEffect">
                                  <p:stCondLst>
                                    <p:cond delay="0"/>
                                  </p:stCondLst>
                                  <p:iterate>
                                    <p:tmAbs val="0"/>
                                  </p:iterate>
                                  <p:childTnLst>
                                    <p:animEffect transition="out" filter="dissolve">
                                      <p:cBhvr>
                                        <p:cTn id="20" dur="300" fill="hold"/>
                                        <p:tgtEl>
                                          <p:spTgt spid="189"/>
                                        </p:tgtEl>
                                      </p:cBhvr>
                                    </p:animEffect>
                                    <p:set>
                                      <p:cBhvr>
                                        <p:cTn id="21" fill="hold">
                                          <p:stCondLst>
                                            <p:cond delay="299"/>
                                          </p:stCondLst>
                                        </p:cTn>
                                        <p:tgtEl>
                                          <p:spTgt spid="189"/>
                                        </p:tgtEl>
                                        <p:attrNameLst>
                                          <p:attrName>style.visibility</p:attrName>
                                        </p:attrNameLst>
                                      </p:cBhvr>
                                      <p:to>
                                        <p:strVal val="hidden"/>
                                      </p:to>
                                    </p:set>
                                  </p:childTnLst>
                                </p:cTn>
                              </p:par>
                            </p:childTnLst>
                          </p:cTn>
                        </p:par>
                        <p:par>
                          <p:cTn id="22" fill="hold">
                            <p:stCondLst>
                              <p:cond delay="300"/>
                            </p:stCondLst>
                            <p:childTnLst>
                              <p:par>
                                <p:cTn id="23" presetID="9" presetClass="entr" fill="hold" grpId="5" nodeType="afterEffect">
                                  <p:stCondLst>
                                    <p:cond delay="0"/>
                                  </p:stCondLst>
                                  <p:iterate>
                                    <p:tmAbs val="0"/>
                                  </p:iterate>
                                  <p:childTnLst>
                                    <p:set>
                                      <p:cBhvr>
                                        <p:cTn id="24" fill="hold"/>
                                        <p:tgtEl>
                                          <p:spTgt spid="186"/>
                                        </p:tgtEl>
                                        <p:attrNameLst>
                                          <p:attrName>style.visibility</p:attrName>
                                        </p:attrNameLst>
                                      </p:cBhvr>
                                      <p:to>
                                        <p:strVal val="visible"/>
                                      </p:to>
                                    </p:set>
                                    <p:animEffect transition="in" filter="dissolve">
                                      <p:cBhvr>
                                        <p:cTn id="25" dur="300"/>
                                        <p:tgtEl>
                                          <p:spTgt spid="1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 grpId="1" animBg="1" advAuto="0"/>
      <p:bldP spid="186" grpId="5" animBg="1" advAuto="0"/>
      <p:bldP spid="187" grpId="2" animBg="1" advAuto="0"/>
      <p:bldP spid="188" grpId="3" animBg="1" advAuto="0"/>
      <p:bldP spid="189" grpId="4"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Methodology"/>
          <p:cNvSpPr txBox="1">
            <a:spLocks noGrp="1"/>
          </p:cNvSpPr>
          <p:nvPr>
            <p:ph type="title"/>
          </p:nvPr>
        </p:nvSpPr>
        <p:spPr>
          <a:xfrm>
            <a:off x="460950" y="2004305"/>
            <a:ext cx="8222100" cy="838801"/>
          </a:xfrm>
          <a:prstGeom prst="rect">
            <a:avLst/>
          </a:prstGeom>
        </p:spPr>
        <p:txBody>
          <a:bodyPr>
            <a:normAutofit fontScale="90000"/>
          </a:bodyPr>
          <a:lstStyle>
            <a:lvl1pPr algn="ctr"/>
          </a:lstStyle>
          <a:p>
            <a:r>
              <a:rPr lang="en-US" dirty="0"/>
              <a:t>Refactoring can cause</a:t>
            </a:r>
            <a:br>
              <a:rPr lang="en-US" dirty="0"/>
            </a:br>
            <a:r>
              <a:rPr lang="en-US" dirty="0"/>
              <a:t>merge conflicts</a:t>
            </a:r>
            <a:endParaRPr dirty="0"/>
          </a:p>
        </p:txBody>
      </p:sp>
      <p:sp>
        <p:nvSpPr>
          <p:cNvPr id="236"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8</a:t>
            </a:fld>
            <a:endParaRPr/>
          </a:p>
        </p:txBody>
      </p:sp>
    </p:spTree>
    <p:extLst>
      <p:ext uri="{BB962C8B-B14F-4D97-AF65-F5344CB8AC3E}">
        <p14:creationId xmlns:p14="http://schemas.microsoft.com/office/powerpoint/2010/main" val="1839442256"/>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Title"/>
          <p:cNvSpPr txBox="1">
            <a:spLocks noGrp="1"/>
          </p:cNvSpPr>
          <p:nvPr>
            <p:ph type="title"/>
          </p:nvPr>
        </p:nvSpPr>
        <p:spPr>
          <a:prstGeom prst="rect">
            <a:avLst/>
          </a:prstGeom>
        </p:spPr>
        <p:txBody>
          <a:bodyPr>
            <a:normAutofit fontScale="90000"/>
          </a:bodyPr>
          <a:lstStyle/>
          <a:p>
            <a:pPr defTabSz="850391">
              <a:defRPr sz="2790"/>
            </a:pPr>
            <a:endParaRPr/>
          </a:p>
        </p:txBody>
      </p:sp>
      <p:sp>
        <p:nvSpPr>
          <p:cNvPr id="192" name="Slide Number"/>
          <p:cNvSpPr txBox="1">
            <a:spLocks noGrp="1"/>
          </p:cNvSpPr>
          <p:nvPr>
            <p:ph type="sldNum" sz="quarter" idx="2"/>
          </p:nvPr>
        </p:nvSpPr>
        <p:spPr>
          <a:xfrm>
            <a:off x="8781049" y="4604165"/>
            <a:ext cx="266182" cy="33525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9</a:t>
            </a:fld>
            <a:endParaRPr/>
          </a:p>
        </p:txBody>
      </p:sp>
      <p:grpSp>
        <p:nvGrpSpPr>
          <p:cNvPr id="195" name="Group"/>
          <p:cNvGrpSpPr/>
          <p:nvPr/>
        </p:nvGrpSpPr>
        <p:grpSpPr>
          <a:xfrm>
            <a:off x="3660107" y="189558"/>
            <a:ext cx="1823786" cy="1874556"/>
            <a:chOff x="0" y="0"/>
            <a:chExt cx="1823784" cy="1874554"/>
          </a:xfrm>
        </p:grpSpPr>
        <p:sp>
          <p:nvSpPr>
            <p:cNvPr id="193" name="...…"/>
            <p:cNvSpPr/>
            <p:nvPr/>
          </p:nvSpPr>
          <p:spPr>
            <a:xfrm>
              <a:off x="0" y="435009"/>
              <a:ext cx="1823785" cy="1439546"/>
            </a:xfrm>
            <a:prstGeom prst="rect">
              <a:avLst/>
            </a:prstGeom>
            <a:solidFill>
              <a:srgbClr val="FFFFFF"/>
            </a:solidFill>
            <a:ln w="12700" cap="flat">
              <a:solidFill>
                <a:srgbClr val="000000"/>
              </a:solidFill>
              <a:prstDash val="solid"/>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Autofit/>
            </a:bodyPr>
            <a:lstStyle/>
            <a:p>
              <a:pPr defTabSz="457200">
                <a:lnSpc>
                  <a:spcPts val="1400"/>
                </a:lnSpc>
                <a:spcBef>
                  <a:spcPts val="300"/>
                </a:spcBef>
                <a:defRPr sz="1100">
                  <a:solidFill>
                    <a:srgbClr val="000000"/>
                  </a:solidFill>
                  <a:latin typeface="Andale Mono"/>
                  <a:ea typeface="Andale Mono"/>
                  <a:cs typeface="Andale Mono"/>
                  <a:sym typeface="Andale Mono"/>
                </a:defRPr>
              </a:pPr>
              <a:r>
                <a:t>...</a:t>
              </a:r>
            </a:p>
            <a:p>
              <a:pPr defTabSz="457200">
                <a:lnSpc>
                  <a:spcPts val="1400"/>
                </a:lnSpc>
                <a:spcBef>
                  <a:spcPts val="300"/>
                </a:spcBef>
                <a:defRPr sz="1100">
                  <a:solidFill>
                    <a:srgbClr val="000000"/>
                  </a:solidFill>
                  <a:latin typeface="Andale Mono"/>
                  <a:ea typeface="Andale Mono"/>
                  <a:cs typeface="Andale Mono"/>
                  <a:sym typeface="Andale Mono"/>
                </a:defRPr>
              </a:pPr>
              <a:r>
                <a:t>foo() {</a:t>
              </a:r>
            </a:p>
            <a:p>
              <a:pPr lvl="1" indent="228600" defTabSz="457200">
                <a:lnSpc>
                  <a:spcPts val="1400"/>
                </a:lnSpc>
                <a:spcBef>
                  <a:spcPts val="300"/>
                </a:spcBef>
                <a:defRPr sz="1100">
                  <a:solidFill>
                    <a:srgbClr val="000000"/>
                  </a:solidFill>
                  <a:latin typeface="Andale Mono"/>
                  <a:ea typeface="Andale Mono"/>
                  <a:cs typeface="Andale Mono"/>
                  <a:sym typeface="Andale Mono"/>
                </a:defRPr>
              </a:pPr>
              <a:r>
                <a:t>int x = getX();</a:t>
              </a:r>
            </a:p>
            <a:p>
              <a:pPr lvl="1" indent="228600" defTabSz="457200">
                <a:lnSpc>
                  <a:spcPts val="1400"/>
                </a:lnSpc>
                <a:spcBef>
                  <a:spcPts val="300"/>
                </a:spcBef>
                <a:defRPr sz="1100">
                  <a:solidFill>
                    <a:srgbClr val="000000"/>
                  </a:solidFill>
                  <a:latin typeface="Andale Mono"/>
                  <a:ea typeface="Andale Mono"/>
                  <a:cs typeface="Andale Mono"/>
                  <a:sym typeface="Andale Mono"/>
                </a:defRPr>
              </a:pPr>
              <a:r>
                <a:t>int y = getY();</a:t>
              </a:r>
            </a:p>
            <a:p>
              <a:pPr lvl="1" indent="228600" defTabSz="457200">
                <a:lnSpc>
                  <a:spcPts val="1400"/>
                </a:lnSpc>
                <a:spcBef>
                  <a:spcPts val="300"/>
                </a:spcBef>
                <a:defRPr sz="1100">
                  <a:solidFill>
                    <a:srgbClr val="000000"/>
                  </a:solidFill>
                  <a:latin typeface="Andale Mono"/>
                  <a:ea typeface="Andale Mono"/>
                  <a:cs typeface="Andale Mono"/>
                  <a:sym typeface="Andale Mono"/>
                </a:defRPr>
              </a:pPr>
              <a:r>
                <a:t>calcDist(x, y);</a:t>
              </a:r>
            </a:p>
            <a:p>
              <a:pPr defTabSz="457200">
                <a:lnSpc>
                  <a:spcPts val="1400"/>
                </a:lnSpc>
                <a:spcBef>
                  <a:spcPts val="300"/>
                </a:spcBef>
                <a:defRPr sz="1100">
                  <a:solidFill>
                    <a:srgbClr val="000000"/>
                  </a:solidFill>
                  <a:latin typeface="Andale Mono"/>
                  <a:ea typeface="Andale Mono"/>
                  <a:cs typeface="Andale Mono"/>
                  <a:sym typeface="Andale Mono"/>
                </a:defRPr>
              </a:pPr>
              <a:r>
                <a:t>}</a:t>
              </a:r>
            </a:p>
            <a:p>
              <a:pPr defTabSz="457200">
                <a:lnSpc>
                  <a:spcPts val="1400"/>
                </a:lnSpc>
                <a:spcBef>
                  <a:spcPts val="300"/>
                </a:spcBef>
                <a:defRPr sz="1100">
                  <a:solidFill>
                    <a:srgbClr val="000000"/>
                  </a:solidFill>
                  <a:latin typeface="Andale Mono"/>
                  <a:ea typeface="Andale Mono"/>
                  <a:cs typeface="Andale Mono"/>
                  <a:sym typeface="Andale Mono"/>
                </a:defRPr>
              </a:pPr>
              <a:r>
                <a:t>... </a:t>
              </a:r>
            </a:p>
          </p:txBody>
        </p:sp>
        <p:sp>
          <p:nvSpPr>
            <p:cNvPr id="194" name="Foo.java…"/>
            <p:cNvSpPr/>
            <p:nvPr/>
          </p:nvSpPr>
          <p:spPr>
            <a:xfrm>
              <a:off x="0" y="0"/>
              <a:ext cx="1823785" cy="443487"/>
            </a:xfrm>
            <a:prstGeom prst="rect">
              <a:avLst/>
            </a:prstGeom>
            <a:solidFill>
              <a:srgbClr val="FFFFFF"/>
            </a:solidFill>
            <a:ln w="12700" cap="flat">
              <a:solidFill>
                <a:srgbClr val="000000"/>
              </a:solidFill>
              <a:prstDash val="solid"/>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Autofit/>
            </a:bodyPr>
            <a:lstStyle/>
            <a:p>
              <a:pPr algn="ctr">
                <a:defRPr>
                  <a:solidFill>
                    <a:srgbClr val="000000"/>
                  </a:solidFill>
                </a:defRPr>
              </a:pPr>
              <a:r>
                <a:t>Foo.java</a:t>
              </a:r>
            </a:p>
            <a:p>
              <a:pPr algn="ctr">
                <a:defRPr sz="200">
                  <a:solidFill>
                    <a:srgbClr val="000000"/>
                  </a:solidFill>
                </a:defRPr>
              </a:pPr>
              <a:endParaRPr/>
            </a:p>
            <a:p>
              <a:pPr algn="ctr">
                <a:defRPr sz="900">
                  <a:solidFill>
                    <a:srgbClr val="000000"/>
                  </a:solidFill>
                </a:defRPr>
              </a:pPr>
              <a:r>
                <a:t>Base</a:t>
              </a:r>
            </a:p>
          </p:txBody>
        </p:sp>
      </p:grpSp>
      <p:grpSp>
        <p:nvGrpSpPr>
          <p:cNvPr id="200" name="Group"/>
          <p:cNvGrpSpPr/>
          <p:nvPr/>
        </p:nvGrpSpPr>
        <p:grpSpPr>
          <a:xfrm>
            <a:off x="661076" y="1281687"/>
            <a:ext cx="2814888" cy="2351177"/>
            <a:chOff x="0" y="0"/>
            <a:chExt cx="2814887" cy="2351175"/>
          </a:xfrm>
        </p:grpSpPr>
        <p:grpSp>
          <p:nvGrpSpPr>
            <p:cNvPr id="198" name="Group"/>
            <p:cNvGrpSpPr/>
            <p:nvPr/>
          </p:nvGrpSpPr>
          <p:grpSpPr>
            <a:xfrm>
              <a:off x="0" y="228949"/>
              <a:ext cx="1823785" cy="2122227"/>
              <a:chOff x="0" y="0"/>
              <a:chExt cx="1823784" cy="2122226"/>
            </a:xfrm>
          </p:grpSpPr>
          <p:sp>
            <p:nvSpPr>
              <p:cNvPr id="196" name="...…"/>
              <p:cNvSpPr/>
              <p:nvPr/>
            </p:nvSpPr>
            <p:spPr>
              <a:xfrm>
                <a:off x="0" y="435009"/>
                <a:ext cx="1823785" cy="1687218"/>
              </a:xfrm>
              <a:prstGeom prst="rect">
                <a:avLst/>
              </a:prstGeom>
              <a:solidFill>
                <a:srgbClr val="FFFFFF"/>
              </a:solidFill>
              <a:ln w="12700" cap="flat">
                <a:solidFill>
                  <a:srgbClr val="000000"/>
                </a:solidFill>
                <a:prstDash val="solid"/>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Autofit/>
              </a:bodyPr>
              <a:lstStyle/>
              <a:p>
                <a:pPr defTabSz="457200">
                  <a:lnSpc>
                    <a:spcPts val="1500"/>
                  </a:lnSpc>
                  <a:spcBef>
                    <a:spcPts val="300"/>
                  </a:spcBef>
                  <a:defRPr sz="1200">
                    <a:solidFill>
                      <a:srgbClr val="000000"/>
                    </a:solidFill>
                    <a:latin typeface="Andale Mono"/>
                    <a:ea typeface="Andale Mono"/>
                    <a:cs typeface="Andale Mono"/>
                    <a:sym typeface="Andale Mono"/>
                  </a:defRPr>
                </a:pPr>
                <a:r>
                  <a:rPr dirty="0"/>
                  <a:t>...</a:t>
                </a:r>
              </a:p>
              <a:p>
                <a:pPr defTabSz="457200">
                  <a:lnSpc>
                    <a:spcPts val="1500"/>
                  </a:lnSpc>
                  <a:spcBef>
                    <a:spcPts val="300"/>
                  </a:spcBef>
                  <a:defRPr sz="1200">
                    <a:solidFill>
                      <a:srgbClr val="000000"/>
                    </a:solidFill>
                    <a:latin typeface="Andale Mono"/>
                    <a:ea typeface="Andale Mono"/>
                    <a:cs typeface="Andale Mono"/>
                    <a:sym typeface="Andale Mono"/>
                  </a:defRPr>
                </a:pPr>
                <a:r>
                  <a:rPr dirty="0"/>
                  <a:t>foo() {</a:t>
                </a:r>
              </a:p>
              <a:p>
                <a:pPr lvl="1" indent="228600" defTabSz="457200">
                  <a:lnSpc>
                    <a:spcPts val="1500"/>
                  </a:lnSpc>
                  <a:spcBef>
                    <a:spcPts val="300"/>
                  </a:spcBef>
                  <a:defRPr sz="1200">
                    <a:solidFill>
                      <a:srgbClr val="000000"/>
                    </a:solidFill>
                    <a:latin typeface="Andale Mono"/>
                    <a:ea typeface="Andale Mono"/>
                    <a:cs typeface="Andale Mono"/>
                    <a:sym typeface="Andale Mono"/>
                  </a:defRPr>
                </a:pPr>
                <a:r>
                  <a:rPr dirty="0"/>
                  <a:t>int x = </a:t>
                </a:r>
                <a:r>
                  <a:rPr dirty="0" err="1"/>
                  <a:t>getX</a:t>
                </a:r>
                <a:r>
                  <a:rPr dirty="0"/>
                  <a:t>();</a:t>
                </a:r>
              </a:p>
              <a:p>
                <a:pPr defTabSz="457200">
                  <a:lnSpc>
                    <a:spcPts val="1500"/>
                  </a:lnSpc>
                  <a:spcBef>
                    <a:spcPts val="300"/>
                  </a:spcBef>
                  <a:defRPr sz="1200">
                    <a:solidFill>
                      <a:srgbClr val="000000"/>
                    </a:solidFill>
                    <a:latin typeface="Andale Mono"/>
                    <a:ea typeface="Andale Mono"/>
                    <a:cs typeface="Andale Mono"/>
                    <a:sym typeface="Andale Mono"/>
                  </a:defRPr>
                </a:pPr>
                <a:r>
                  <a:rPr dirty="0">
                    <a:highlight>
                      <a:srgbClr val="00FF00"/>
                    </a:highlight>
                  </a:rPr>
                  <a:t>+  x += 2;</a:t>
                </a:r>
              </a:p>
              <a:p>
                <a:pPr lvl="1" indent="228600" defTabSz="457200">
                  <a:lnSpc>
                    <a:spcPts val="1500"/>
                  </a:lnSpc>
                  <a:spcBef>
                    <a:spcPts val="300"/>
                  </a:spcBef>
                  <a:defRPr sz="1200">
                    <a:solidFill>
                      <a:srgbClr val="000000"/>
                    </a:solidFill>
                    <a:latin typeface="Andale Mono"/>
                    <a:ea typeface="Andale Mono"/>
                    <a:cs typeface="Andale Mono"/>
                    <a:sym typeface="Andale Mono"/>
                  </a:defRPr>
                </a:pPr>
                <a:r>
                  <a:rPr dirty="0"/>
                  <a:t>int y = </a:t>
                </a:r>
                <a:r>
                  <a:rPr dirty="0" err="1"/>
                  <a:t>getY</a:t>
                </a:r>
                <a:r>
                  <a:rPr dirty="0"/>
                  <a:t>();</a:t>
                </a:r>
              </a:p>
              <a:p>
                <a:pPr lvl="1" indent="228600" defTabSz="457200">
                  <a:lnSpc>
                    <a:spcPts val="1500"/>
                  </a:lnSpc>
                  <a:spcBef>
                    <a:spcPts val="300"/>
                  </a:spcBef>
                  <a:defRPr sz="1200">
                    <a:solidFill>
                      <a:srgbClr val="000000"/>
                    </a:solidFill>
                    <a:latin typeface="Andale Mono"/>
                    <a:ea typeface="Andale Mono"/>
                    <a:cs typeface="Andale Mono"/>
                    <a:sym typeface="Andale Mono"/>
                  </a:defRPr>
                </a:pPr>
                <a:r>
                  <a:rPr dirty="0" err="1"/>
                  <a:t>calcDist</a:t>
                </a:r>
                <a:r>
                  <a:rPr dirty="0"/>
                  <a:t>(x, y);</a:t>
                </a:r>
              </a:p>
              <a:p>
                <a:pPr defTabSz="457200">
                  <a:lnSpc>
                    <a:spcPts val="1500"/>
                  </a:lnSpc>
                  <a:spcBef>
                    <a:spcPts val="300"/>
                  </a:spcBef>
                  <a:defRPr sz="1200">
                    <a:solidFill>
                      <a:srgbClr val="000000"/>
                    </a:solidFill>
                    <a:latin typeface="Andale Mono"/>
                    <a:ea typeface="Andale Mono"/>
                    <a:cs typeface="Andale Mono"/>
                    <a:sym typeface="Andale Mono"/>
                  </a:defRPr>
                </a:pPr>
                <a:r>
                  <a:rPr dirty="0"/>
                  <a:t>}</a:t>
                </a:r>
              </a:p>
              <a:p>
                <a:pPr defTabSz="457200">
                  <a:lnSpc>
                    <a:spcPts val="1500"/>
                  </a:lnSpc>
                  <a:spcBef>
                    <a:spcPts val="300"/>
                  </a:spcBef>
                  <a:defRPr sz="1200">
                    <a:solidFill>
                      <a:srgbClr val="000000"/>
                    </a:solidFill>
                    <a:latin typeface="Andale Mono"/>
                    <a:ea typeface="Andale Mono"/>
                    <a:cs typeface="Andale Mono"/>
                    <a:sym typeface="Andale Mono"/>
                  </a:defRPr>
                </a:pPr>
                <a:r>
                  <a:rPr dirty="0"/>
                  <a:t>... </a:t>
                </a:r>
              </a:p>
            </p:txBody>
          </p:sp>
          <p:sp>
            <p:nvSpPr>
              <p:cNvPr id="197" name="Foo.java…"/>
              <p:cNvSpPr/>
              <p:nvPr/>
            </p:nvSpPr>
            <p:spPr>
              <a:xfrm>
                <a:off x="0" y="0"/>
                <a:ext cx="1823785" cy="443487"/>
              </a:xfrm>
              <a:prstGeom prst="rect">
                <a:avLst/>
              </a:prstGeom>
              <a:solidFill>
                <a:srgbClr val="FFFFFF"/>
              </a:solidFill>
              <a:ln w="12700" cap="flat">
                <a:solidFill>
                  <a:srgbClr val="000000"/>
                </a:solidFill>
                <a:prstDash val="solid"/>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Autofit/>
              </a:bodyPr>
              <a:lstStyle/>
              <a:p>
                <a:pPr algn="ctr">
                  <a:defRPr>
                    <a:solidFill>
                      <a:srgbClr val="000000"/>
                    </a:solidFill>
                  </a:defRPr>
                </a:pPr>
                <a:r>
                  <a:t>Foo.java</a:t>
                </a:r>
              </a:p>
              <a:p>
                <a:pPr algn="ctr">
                  <a:defRPr sz="200">
                    <a:solidFill>
                      <a:srgbClr val="000000"/>
                    </a:solidFill>
                  </a:defRPr>
                </a:pPr>
                <a:endParaRPr/>
              </a:p>
              <a:p>
                <a:pPr algn="ctr">
                  <a:defRPr sz="900">
                    <a:solidFill>
                      <a:srgbClr val="000000"/>
                    </a:solidFill>
                  </a:defRPr>
                </a:pPr>
                <a:r>
                  <a:t>Bob</a:t>
                </a:r>
              </a:p>
            </p:txBody>
          </p:sp>
        </p:grpSp>
        <p:sp>
          <p:nvSpPr>
            <p:cNvPr id="199" name="Line"/>
            <p:cNvSpPr/>
            <p:nvPr/>
          </p:nvSpPr>
          <p:spPr>
            <a:xfrm flipH="1">
              <a:off x="2001096" y="0"/>
              <a:ext cx="813792" cy="519393"/>
            </a:xfrm>
            <a:prstGeom prst="line">
              <a:avLst/>
            </a:prstGeom>
            <a:noFill/>
            <a:ln w="25400" cap="flat">
              <a:solidFill>
                <a:schemeClr val="accent1"/>
              </a:solidFill>
              <a:prstDash val="solid"/>
              <a:round/>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grpSp>
      <p:grpSp>
        <p:nvGrpSpPr>
          <p:cNvPr id="205" name="Group"/>
          <p:cNvGrpSpPr/>
          <p:nvPr/>
        </p:nvGrpSpPr>
        <p:grpSpPr>
          <a:xfrm>
            <a:off x="5675423" y="1298936"/>
            <a:ext cx="2807501" cy="2333928"/>
            <a:chOff x="0" y="0"/>
            <a:chExt cx="2807499" cy="2333927"/>
          </a:xfrm>
        </p:grpSpPr>
        <p:grpSp>
          <p:nvGrpSpPr>
            <p:cNvPr id="203" name="Group"/>
            <p:cNvGrpSpPr/>
            <p:nvPr/>
          </p:nvGrpSpPr>
          <p:grpSpPr>
            <a:xfrm>
              <a:off x="983714" y="211700"/>
              <a:ext cx="1823786" cy="2122228"/>
              <a:chOff x="0" y="0"/>
              <a:chExt cx="1823784" cy="2122226"/>
            </a:xfrm>
          </p:grpSpPr>
          <p:sp>
            <p:nvSpPr>
              <p:cNvPr id="201" name="...…"/>
              <p:cNvSpPr/>
              <p:nvPr/>
            </p:nvSpPr>
            <p:spPr>
              <a:xfrm>
                <a:off x="0" y="435009"/>
                <a:ext cx="1823785" cy="1687218"/>
              </a:xfrm>
              <a:prstGeom prst="rect">
                <a:avLst/>
              </a:prstGeom>
              <a:solidFill>
                <a:srgbClr val="FFFFFF"/>
              </a:solidFill>
              <a:ln w="12700" cap="flat">
                <a:solidFill>
                  <a:srgbClr val="000000"/>
                </a:solidFill>
                <a:prstDash val="solid"/>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Autofit/>
              </a:bodyPr>
              <a:lstStyle/>
              <a:p>
                <a:pPr defTabSz="457200">
                  <a:lnSpc>
                    <a:spcPts val="1500"/>
                  </a:lnSpc>
                  <a:spcBef>
                    <a:spcPts val="300"/>
                  </a:spcBef>
                  <a:defRPr sz="1200">
                    <a:solidFill>
                      <a:srgbClr val="000000"/>
                    </a:solidFill>
                    <a:latin typeface="Andale Mono"/>
                    <a:ea typeface="Andale Mono"/>
                    <a:cs typeface="Andale Mono"/>
                    <a:sym typeface="Andale Mono"/>
                  </a:defRPr>
                </a:pPr>
                <a:r>
                  <a:rPr dirty="0"/>
                  <a:t>...</a:t>
                </a:r>
              </a:p>
              <a:p>
                <a:pPr defTabSz="457200">
                  <a:lnSpc>
                    <a:spcPts val="1500"/>
                  </a:lnSpc>
                  <a:spcBef>
                    <a:spcPts val="300"/>
                  </a:spcBef>
                  <a:defRPr sz="1200">
                    <a:solidFill>
                      <a:srgbClr val="000000"/>
                    </a:solidFill>
                    <a:latin typeface="Andale Mono"/>
                    <a:ea typeface="Andale Mono"/>
                    <a:cs typeface="Andale Mono"/>
                    <a:sym typeface="Andale Mono"/>
                  </a:defRPr>
                </a:pPr>
                <a:r>
                  <a:rPr dirty="0">
                    <a:highlight>
                      <a:srgbClr val="FF0000"/>
                    </a:highlight>
                  </a:rPr>
                  <a:t>-foo() {</a:t>
                </a:r>
              </a:p>
              <a:p>
                <a:pPr defTabSz="457200">
                  <a:lnSpc>
                    <a:spcPts val="1500"/>
                  </a:lnSpc>
                  <a:spcBef>
                    <a:spcPts val="300"/>
                  </a:spcBef>
                  <a:defRPr sz="1200">
                    <a:solidFill>
                      <a:srgbClr val="000000"/>
                    </a:solidFill>
                    <a:latin typeface="Andale Mono"/>
                    <a:ea typeface="Andale Mono"/>
                    <a:cs typeface="Andale Mono"/>
                    <a:sym typeface="Andale Mono"/>
                  </a:defRPr>
                </a:pPr>
                <a:r>
                  <a:rPr dirty="0">
                    <a:highlight>
                      <a:srgbClr val="FF0000"/>
                    </a:highlight>
                  </a:rPr>
                  <a:t>-  int x = </a:t>
                </a:r>
                <a:r>
                  <a:rPr dirty="0" err="1">
                    <a:highlight>
                      <a:srgbClr val="FF0000"/>
                    </a:highlight>
                  </a:rPr>
                  <a:t>getX</a:t>
                </a:r>
                <a:r>
                  <a:rPr dirty="0">
                    <a:highlight>
                      <a:srgbClr val="FF0000"/>
                    </a:highlight>
                  </a:rPr>
                  <a:t>();</a:t>
                </a:r>
              </a:p>
              <a:p>
                <a:pPr defTabSz="457200">
                  <a:lnSpc>
                    <a:spcPts val="1500"/>
                  </a:lnSpc>
                  <a:spcBef>
                    <a:spcPts val="300"/>
                  </a:spcBef>
                  <a:defRPr sz="1200">
                    <a:solidFill>
                      <a:srgbClr val="000000"/>
                    </a:solidFill>
                    <a:latin typeface="Andale Mono"/>
                    <a:ea typeface="Andale Mono"/>
                    <a:cs typeface="Andale Mono"/>
                    <a:sym typeface="Andale Mono"/>
                  </a:defRPr>
                </a:pPr>
                <a:r>
                  <a:rPr dirty="0">
                    <a:highlight>
                      <a:srgbClr val="FF0000"/>
                    </a:highlight>
                  </a:rPr>
                  <a:t>-  int y = </a:t>
                </a:r>
                <a:r>
                  <a:rPr dirty="0" err="1">
                    <a:highlight>
                      <a:srgbClr val="FF0000"/>
                    </a:highlight>
                  </a:rPr>
                  <a:t>getY</a:t>
                </a:r>
                <a:r>
                  <a:rPr dirty="0">
                    <a:highlight>
                      <a:srgbClr val="FF0000"/>
                    </a:highlight>
                  </a:rPr>
                  <a:t>();</a:t>
                </a:r>
              </a:p>
              <a:p>
                <a:pPr defTabSz="457200">
                  <a:lnSpc>
                    <a:spcPts val="1500"/>
                  </a:lnSpc>
                  <a:spcBef>
                    <a:spcPts val="300"/>
                  </a:spcBef>
                  <a:defRPr sz="1200">
                    <a:solidFill>
                      <a:srgbClr val="000000"/>
                    </a:solidFill>
                    <a:latin typeface="Andale Mono"/>
                    <a:ea typeface="Andale Mono"/>
                    <a:cs typeface="Andale Mono"/>
                    <a:sym typeface="Andale Mono"/>
                  </a:defRPr>
                </a:pPr>
                <a:r>
                  <a:rPr dirty="0">
                    <a:highlight>
                      <a:srgbClr val="FF0000"/>
                    </a:highlight>
                  </a:rPr>
                  <a:t>-  </a:t>
                </a:r>
                <a:r>
                  <a:rPr dirty="0" err="1">
                    <a:highlight>
                      <a:srgbClr val="FF0000"/>
                    </a:highlight>
                  </a:rPr>
                  <a:t>calcDist</a:t>
                </a:r>
                <a:r>
                  <a:rPr dirty="0">
                    <a:highlight>
                      <a:srgbClr val="FF0000"/>
                    </a:highlight>
                  </a:rPr>
                  <a:t>(x, y);</a:t>
                </a:r>
              </a:p>
              <a:p>
                <a:pPr defTabSz="457200">
                  <a:lnSpc>
                    <a:spcPts val="1500"/>
                  </a:lnSpc>
                  <a:spcBef>
                    <a:spcPts val="300"/>
                  </a:spcBef>
                  <a:defRPr sz="1200">
                    <a:solidFill>
                      <a:srgbClr val="000000"/>
                    </a:solidFill>
                    <a:latin typeface="Andale Mono"/>
                    <a:ea typeface="Andale Mono"/>
                    <a:cs typeface="Andale Mono"/>
                    <a:sym typeface="Andale Mono"/>
                  </a:defRPr>
                </a:pPr>
                <a:r>
                  <a:rPr dirty="0">
                    <a:highlight>
                      <a:srgbClr val="FF0000"/>
                    </a:highlight>
                  </a:rPr>
                  <a:t>-}</a:t>
                </a:r>
              </a:p>
              <a:p>
                <a:pPr defTabSz="457200">
                  <a:lnSpc>
                    <a:spcPts val="1500"/>
                  </a:lnSpc>
                  <a:spcBef>
                    <a:spcPts val="300"/>
                  </a:spcBef>
                  <a:defRPr sz="1200">
                    <a:solidFill>
                      <a:srgbClr val="000000"/>
                    </a:solidFill>
                    <a:latin typeface="Andale Mono"/>
                    <a:ea typeface="Andale Mono"/>
                    <a:cs typeface="Andale Mono"/>
                    <a:sym typeface="Andale Mono"/>
                  </a:defRPr>
                </a:pPr>
                <a:r>
                  <a:rPr dirty="0"/>
                  <a:t>... </a:t>
                </a:r>
              </a:p>
            </p:txBody>
          </p:sp>
          <p:sp>
            <p:nvSpPr>
              <p:cNvPr id="202" name="Foo.java…"/>
              <p:cNvSpPr/>
              <p:nvPr/>
            </p:nvSpPr>
            <p:spPr>
              <a:xfrm>
                <a:off x="0" y="0"/>
                <a:ext cx="1823785" cy="443487"/>
              </a:xfrm>
              <a:prstGeom prst="rect">
                <a:avLst/>
              </a:prstGeom>
              <a:solidFill>
                <a:srgbClr val="FFFFFF"/>
              </a:solidFill>
              <a:ln w="12700" cap="flat">
                <a:solidFill>
                  <a:srgbClr val="000000"/>
                </a:solidFill>
                <a:prstDash val="solid"/>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Autofit/>
              </a:bodyPr>
              <a:lstStyle/>
              <a:p>
                <a:pPr algn="ctr">
                  <a:defRPr>
                    <a:solidFill>
                      <a:srgbClr val="000000"/>
                    </a:solidFill>
                  </a:defRPr>
                </a:pPr>
                <a:r>
                  <a:t>Foo.java</a:t>
                </a:r>
              </a:p>
              <a:p>
                <a:pPr algn="ctr">
                  <a:defRPr sz="200">
                    <a:solidFill>
                      <a:srgbClr val="000000"/>
                    </a:solidFill>
                  </a:defRPr>
                </a:pPr>
                <a:endParaRPr/>
              </a:p>
              <a:p>
                <a:pPr algn="ctr">
                  <a:defRPr sz="900">
                    <a:solidFill>
                      <a:srgbClr val="000000"/>
                    </a:solidFill>
                  </a:defRPr>
                </a:pPr>
                <a:r>
                  <a:t>Alice</a:t>
                </a:r>
              </a:p>
            </p:txBody>
          </p:sp>
        </p:grpSp>
        <p:sp>
          <p:nvSpPr>
            <p:cNvPr id="204" name="Line"/>
            <p:cNvSpPr/>
            <p:nvPr/>
          </p:nvSpPr>
          <p:spPr>
            <a:xfrm>
              <a:off x="-1" y="-1"/>
              <a:ext cx="835189" cy="597294"/>
            </a:xfrm>
            <a:prstGeom prst="line">
              <a:avLst/>
            </a:prstGeom>
            <a:noFill/>
            <a:ln w="25400" cap="flat">
              <a:solidFill>
                <a:schemeClr val="accent1"/>
              </a:solidFill>
              <a:prstDash val="solid"/>
              <a:round/>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grpSp>
      <p:grpSp>
        <p:nvGrpSpPr>
          <p:cNvPr id="208" name="Group"/>
          <p:cNvGrpSpPr/>
          <p:nvPr/>
        </p:nvGrpSpPr>
        <p:grpSpPr>
          <a:xfrm>
            <a:off x="6659138" y="189558"/>
            <a:ext cx="1823786" cy="2122228"/>
            <a:chOff x="0" y="0"/>
            <a:chExt cx="1823784" cy="2122226"/>
          </a:xfrm>
        </p:grpSpPr>
        <p:sp>
          <p:nvSpPr>
            <p:cNvPr id="206" name="...…"/>
            <p:cNvSpPr/>
            <p:nvPr/>
          </p:nvSpPr>
          <p:spPr>
            <a:xfrm>
              <a:off x="0" y="435009"/>
              <a:ext cx="1823785" cy="1687218"/>
            </a:xfrm>
            <a:prstGeom prst="rect">
              <a:avLst/>
            </a:prstGeom>
            <a:solidFill>
              <a:srgbClr val="FFFFFF"/>
            </a:solidFill>
            <a:ln w="12700" cap="flat">
              <a:solidFill>
                <a:srgbClr val="000000"/>
              </a:solidFill>
              <a:prstDash val="solid"/>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Autofit/>
            </a:bodyPr>
            <a:lstStyle/>
            <a:p>
              <a:pPr defTabSz="457200">
                <a:lnSpc>
                  <a:spcPts val="1500"/>
                </a:lnSpc>
                <a:spcBef>
                  <a:spcPts val="300"/>
                </a:spcBef>
                <a:defRPr sz="1200">
                  <a:solidFill>
                    <a:srgbClr val="000000"/>
                  </a:solidFill>
                  <a:latin typeface="Andale Mono"/>
                  <a:ea typeface="Andale Mono"/>
                  <a:cs typeface="Andale Mono"/>
                  <a:sym typeface="Andale Mono"/>
                </a:defRPr>
              </a:pPr>
              <a:r>
                <a:rPr dirty="0"/>
                <a:t>...</a:t>
              </a:r>
            </a:p>
            <a:p>
              <a:pPr defTabSz="457200">
                <a:lnSpc>
                  <a:spcPts val="1500"/>
                </a:lnSpc>
                <a:spcBef>
                  <a:spcPts val="300"/>
                </a:spcBef>
                <a:defRPr sz="1200">
                  <a:solidFill>
                    <a:srgbClr val="000000"/>
                  </a:solidFill>
                  <a:latin typeface="Andale Mono"/>
                  <a:ea typeface="Andale Mono"/>
                  <a:cs typeface="Andale Mono"/>
                  <a:sym typeface="Andale Mono"/>
                </a:defRPr>
              </a:pPr>
              <a:r>
                <a:rPr dirty="0">
                  <a:highlight>
                    <a:srgbClr val="00FF00"/>
                  </a:highlight>
                </a:rPr>
                <a:t>+foo() {</a:t>
              </a:r>
            </a:p>
            <a:p>
              <a:pPr defTabSz="457200">
                <a:lnSpc>
                  <a:spcPts val="1500"/>
                </a:lnSpc>
                <a:spcBef>
                  <a:spcPts val="300"/>
                </a:spcBef>
                <a:defRPr sz="1200">
                  <a:solidFill>
                    <a:srgbClr val="000000"/>
                  </a:solidFill>
                  <a:latin typeface="Andale Mono"/>
                  <a:ea typeface="Andale Mono"/>
                  <a:cs typeface="Andale Mono"/>
                  <a:sym typeface="Andale Mono"/>
                </a:defRPr>
              </a:pPr>
              <a:r>
                <a:rPr dirty="0">
                  <a:highlight>
                    <a:srgbClr val="00FF00"/>
                  </a:highlight>
                </a:rPr>
                <a:t>+  int x = </a:t>
              </a:r>
              <a:r>
                <a:rPr dirty="0" err="1">
                  <a:highlight>
                    <a:srgbClr val="00FF00"/>
                  </a:highlight>
                </a:rPr>
                <a:t>getX</a:t>
              </a:r>
              <a:r>
                <a:rPr dirty="0">
                  <a:highlight>
                    <a:srgbClr val="00FF00"/>
                  </a:highlight>
                </a:rPr>
                <a:t>();</a:t>
              </a:r>
            </a:p>
            <a:p>
              <a:pPr defTabSz="457200">
                <a:lnSpc>
                  <a:spcPts val="1500"/>
                </a:lnSpc>
                <a:spcBef>
                  <a:spcPts val="300"/>
                </a:spcBef>
                <a:defRPr sz="1200">
                  <a:solidFill>
                    <a:srgbClr val="000000"/>
                  </a:solidFill>
                  <a:latin typeface="Andale Mono"/>
                  <a:ea typeface="Andale Mono"/>
                  <a:cs typeface="Andale Mono"/>
                  <a:sym typeface="Andale Mono"/>
                </a:defRPr>
              </a:pPr>
              <a:r>
                <a:rPr dirty="0">
                  <a:highlight>
                    <a:srgbClr val="00FF00"/>
                  </a:highlight>
                </a:rPr>
                <a:t>+  int y = </a:t>
              </a:r>
              <a:r>
                <a:rPr dirty="0" err="1">
                  <a:highlight>
                    <a:srgbClr val="00FF00"/>
                  </a:highlight>
                </a:rPr>
                <a:t>getY</a:t>
              </a:r>
              <a:r>
                <a:rPr dirty="0">
                  <a:highlight>
                    <a:srgbClr val="00FF00"/>
                  </a:highlight>
                </a:rPr>
                <a:t>();</a:t>
              </a:r>
            </a:p>
            <a:p>
              <a:pPr defTabSz="457200">
                <a:lnSpc>
                  <a:spcPts val="1500"/>
                </a:lnSpc>
                <a:spcBef>
                  <a:spcPts val="300"/>
                </a:spcBef>
                <a:defRPr sz="1200">
                  <a:solidFill>
                    <a:srgbClr val="000000"/>
                  </a:solidFill>
                  <a:latin typeface="Andale Mono"/>
                  <a:ea typeface="Andale Mono"/>
                  <a:cs typeface="Andale Mono"/>
                  <a:sym typeface="Andale Mono"/>
                </a:defRPr>
              </a:pPr>
              <a:r>
                <a:rPr dirty="0">
                  <a:highlight>
                    <a:srgbClr val="00FF00"/>
                  </a:highlight>
                </a:rPr>
                <a:t>+  </a:t>
              </a:r>
              <a:r>
                <a:rPr dirty="0" err="1">
                  <a:highlight>
                    <a:srgbClr val="00FF00"/>
                  </a:highlight>
                </a:rPr>
                <a:t>calcDist</a:t>
              </a:r>
              <a:r>
                <a:rPr dirty="0">
                  <a:highlight>
                    <a:srgbClr val="00FF00"/>
                  </a:highlight>
                </a:rPr>
                <a:t>(x, y);</a:t>
              </a:r>
            </a:p>
            <a:p>
              <a:pPr defTabSz="457200">
                <a:lnSpc>
                  <a:spcPts val="1500"/>
                </a:lnSpc>
                <a:spcBef>
                  <a:spcPts val="300"/>
                </a:spcBef>
                <a:defRPr sz="1200">
                  <a:solidFill>
                    <a:srgbClr val="000000"/>
                  </a:solidFill>
                  <a:latin typeface="Andale Mono"/>
                  <a:ea typeface="Andale Mono"/>
                  <a:cs typeface="Andale Mono"/>
                  <a:sym typeface="Andale Mono"/>
                </a:defRPr>
              </a:pPr>
              <a:r>
                <a:rPr dirty="0">
                  <a:highlight>
                    <a:srgbClr val="00FF00"/>
                  </a:highlight>
                </a:rPr>
                <a:t>+}</a:t>
              </a:r>
            </a:p>
            <a:p>
              <a:pPr defTabSz="457200">
                <a:lnSpc>
                  <a:spcPts val="1500"/>
                </a:lnSpc>
                <a:spcBef>
                  <a:spcPts val="300"/>
                </a:spcBef>
                <a:defRPr sz="1200">
                  <a:solidFill>
                    <a:srgbClr val="000000"/>
                  </a:solidFill>
                  <a:latin typeface="Andale Mono"/>
                  <a:ea typeface="Andale Mono"/>
                  <a:cs typeface="Andale Mono"/>
                  <a:sym typeface="Andale Mono"/>
                </a:defRPr>
              </a:pPr>
              <a:r>
                <a:rPr dirty="0"/>
                <a:t>... </a:t>
              </a:r>
            </a:p>
          </p:txBody>
        </p:sp>
        <p:sp>
          <p:nvSpPr>
            <p:cNvPr id="207" name="FooHelper.java…"/>
            <p:cNvSpPr/>
            <p:nvPr/>
          </p:nvSpPr>
          <p:spPr>
            <a:xfrm>
              <a:off x="0" y="0"/>
              <a:ext cx="1823785" cy="443487"/>
            </a:xfrm>
            <a:prstGeom prst="rect">
              <a:avLst/>
            </a:prstGeom>
            <a:solidFill>
              <a:srgbClr val="FFFFFF"/>
            </a:solidFill>
            <a:ln w="12700" cap="flat">
              <a:solidFill>
                <a:srgbClr val="000000"/>
              </a:solidFill>
              <a:prstDash val="solid"/>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Autofit/>
            </a:bodyPr>
            <a:lstStyle/>
            <a:p>
              <a:pPr algn="ctr">
                <a:defRPr>
                  <a:solidFill>
                    <a:srgbClr val="000000"/>
                  </a:solidFill>
                </a:defRPr>
              </a:pPr>
              <a:r>
                <a:t>FooHelper.java</a:t>
              </a:r>
            </a:p>
            <a:p>
              <a:pPr algn="ctr">
                <a:defRPr sz="200">
                  <a:solidFill>
                    <a:srgbClr val="000000"/>
                  </a:solidFill>
                </a:defRPr>
              </a:pPr>
              <a:endParaRPr/>
            </a:p>
            <a:p>
              <a:pPr algn="ctr">
                <a:defRPr sz="900">
                  <a:solidFill>
                    <a:srgbClr val="000000"/>
                  </a:solidFill>
                </a:defRPr>
              </a:pPr>
              <a:r>
                <a:t>Alice</a:t>
              </a:r>
            </a:p>
          </p:txBody>
        </p:sp>
      </p:grpSp>
      <p:grpSp>
        <p:nvGrpSpPr>
          <p:cNvPr id="214" name="Group"/>
          <p:cNvGrpSpPr/>
          <p:nvPr/>
        </p:nvGrpSpPr>
        <p:grpSpPr>
          <a:xfrm>
            <a:off x="2662343" y="2364977"/>
            <a:ext cx="3813920" cy="2598089"/>
            <a:chOff x="0" y="0"/>
            <a:chExt cx="3813919" cy="2598088"/>
          </a:xfrm>
        </p:grpSpPr>
        <p:grpSp>
          <p:nvGrpSpPr>
            <p:cNvPr id="211" name="Group"/>
            <p:cNvGrpSpPr/>
            <p:nvPr/>
          </p:nvGrpSpPr>
          <p:grpSpPr>
            <a:xfrm>
              <a:off x="997764" y="0"/>
              <a:ext cx="1823786" cy="2598089"/>
              <a:chOff x="0" y="0"/>
              <a:chExt cx="1823784" cy="2598088"/>
            </a:xfrm>
          </p:grpSpPr>
          <p:sp>
            <p:nvSpPr>
              <p:cNvPr id="209" name="...…"/>
              <p:cNvSpPr/>
              <p:nvPr/>
            </p:nvSpPr>
            <p:spPr>
              <a:xfrm>
                <a:off x="0" y="435009"/>
                <a:ext cx="1823785" cy="2163080"/>
              </a:xfrm>
              <a:prstGeom prst="rect">
                <a:avLst/>
              </a:prstGeom>
              <a:solidFill>
                <a:srgbClr val="FFFFFF"/>
              </a:solidFill>
              <a:ln w="12700" cap="flat">
                <a:solidFill>
                  <a:srgbClr val="000000"/>
                </a:solidFill>
                <a:prstDash val="solid"/>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Autofit/>
              </a:bodyPr>
              <a:lstStyle/>
              <a:p>
                <a:pPr defTabSz="457200">
                  <a:lnSpc>
                    <a:spcPts val="1400"/>
                  </a:lnSpc>
                  <a:spcBef>
                    <a:spcPts val="300"/>
                  </a:spcBef>
                  <a:defRPr sz="1100">
                    <a:solidFill>
                      <a:srgbClr val="000000"/>
                    </a:solidFill>
                    <a:latin typeface="Andale Mono"/>
                    <a:ea typeface="Andale Mono"/>
                    <a:cs typeface="Andale Mono"/>
                    <a:sym typeface="Andale Mono"/>
                  </a:defRPr>
                </a:pPr>
                <a:r>
                  <a:rPr dirty="0"/>
                  <a:t>...</a:t>
                </a:r>
              </a:p>
              <a:p>
                <a:pPr defTabSz="457200">
                  <a:lnSpc>
                    <a:spcPts val="2700"/>
                  </a:lnSpc>
                  <a:defRPr sz="1100">
                    <a:solidFill>
                      <a:srgbClr val="000000"/>
                    </a:solidFill>
                    <a:latin typeface="Andale Mono"/>
                    <a:ea typeface="Andale Mono"/>
                    <a:cs typeface="Andale Mono"/>
                    <a:sym typeface="Andale Mono"/>
                  </a:defRPr>
                </a:pPr>
                <a:r>
                  <a:rPr dirty="0"/>
                  <a:t>++&lt;&lt;&lt;&lt;&lt;&lt;&lt; refs/bob</a:t>
                </a:r>
              </a:p>
              <a:p>
                <a:pPr defTabSz="457200">
                  <a:lnSpc>
                    <a:spcPts val="1400"/>
                  </a:lnSpc>
                  <a:spcBef>
                    <a:spcPts val="300"/>
                  </a:spcBef>
                  <a:defRPr sz="1100">
                    <a:solidFill>
                      <a:srgbClr val="000000"/>
                    </a:solidFill>
                    <a:latin typeface="Andale Mono"/>
                    <a:ea typeface="Andale Mono"/>
                    <a:cs typeface="Andale Mono"/>
                    <a:sym typeface="Andale Mono"/>
                  </a:defRPr>
                </a:pPr>
                <a:r>
                  <a:rPr dirty="0">
                    <a:highlight>
                      <a:srgbClr val="00FF00"/>
                    </a:highlight>
                  </a:rPr>
                  <a:t>+foo() {</a:t>
                </a:r>
              </a:p>
              <a:p>
                <a:pPr defTabSz="457200">
                  <a:lnSpc>
                    <a:spcPts val="1400"/>
                  </a:lnSpc>
                  <a:spcBef>
                    <a:spcPts val="300"/>
                  </a:spcBef>
                  <a:defRPr sz="1100">
                    <a:solidFill>
                      <a:srgbClr val="000000"/>
                    </a:solidFill>
                    <a:latin typeface="Andale Mono"/>
                    <a:ea typeface="Andale Mono"/>
                    <a:cs typeface="Andale Mono"/>
                    <a:sym typeface="Andale Mono"/>
                  </a:defRPr>
                </a:pPr>
                <a:r>
                  <a:rPr dirty="0">
                    <a:highlight>
                      <a:srgbClr val="00FF00"/>
                    </a:highlight>
                  </a:rPr>
                  <a:t>+  int x = </a:t>
                </a:r>
                <a:r>
                  <a:rPr dirty="0" err="1">
                    <a:highlight>
                      <a:srgbClr val="00FF00"/>
                    </a:highlight>
                  </a:rPr>
                  <a:t>getX</a:t>
                </a:r>
                <a:r>
                  <a:rPr dirty="0">
                    <a:highlight>
                      <a:srgbClr val="00FF00"/>
                    </a:highlight>
                  </a:rPr>
                  <a:t>();</a:t>
                </a:r>
              </a:p>
              <a:p>
                <a:pPr defTabSz="457200">
                  <a:lnSpc>
                    <a:spcPts val="1400"/>
                  </a:lnSpc>
                  <a:spcBef>
                    <a:spcPts val="300"/>
                  </a:spcBef>
                  <a:defRPr sz="1100">
                    <a:solidFill>
                      <a:srgbClr val="000000"/>
                    </a:solidFill>
                    <a:latin typeface="Andale Mono"/>
                    <a:ea typeface="Andale Mono"/>
                    <a:cs typeface="Andale Mono"/>
                    <a:sym typeface="Andale Mono"/>
                  </a:defRPr>
                </a:pPr>
                <a:r>
                  <a:rPr dirty="0">
                    <a:highlight>
                      <a:srgbClr val="00FF00"/>
                    </a:highlight>
                  </a:rPr>
                  <a:t>+  x+= 2;</a:t>
                </a:r>
              </a:p>
              <a:p>
                <a:pPr defTabSz="457200">
                  <a:lnSpc>
                    <a:spcPts val="1400"/>
                  </a:lnSpc>
                  <a:spcBef>
                    <a:spcPts val="300"/>
                  </a:spcBef>
                  <a:defRPr sz="1100">
                    <a:solidFill>
                      <a:srgbClr val="000000"/>
                    </a:solidFill>
                    <a:latin typeface="Andale Mono"/>
                    <a:ea typeface="Andale Mono"/>
                    <a:cs typeface="Andale Mono"/>
                    <a:sym typeface="Andale Mono"/>
                  </a:defRPr>
                </a:pPr>
                <a:r>
                  <a:rPr dirty="0">
                    <a:highlight>
                      <a:srgbClr val="00FF00"/>
                    </a:highlight>
                  </a:rPr>
                  <a:t>+  int y = </a:t>
                </a:r>
                <a:r>
                  <a:rPr dirty="0" err="1">
                    <a:highlight>
                      <a:srgbClr val="00FF00"/>
                    </a:highlight>
                  </a:rPr>
                  <a:t>getY</a:t>
                </a:r>
                <a:r>
                  <a:rPr dirty="0">
                    <a:highlight>
                      <a:srgbClr val="00FF00"/>
                    </a:highlight>
                  </a:rPr>
                  <a:t>();</a:t>
                </a:r>
              </a:p>
              <a:p>
                <a:pPr defTabSz="457200">
                  <a:lnSpc>
                    <a:spcPts val="1400"/>
                  </a:lnSpc>
                  <a:spcBef>
                    <a:spcPts val="300"/>
                  </a:spcBef>
                  <a:defRPr sz="1100">
                    <a:solidFill>
                      <a:srgbClr val="000000"/>
                    </a:solidFill>
                    <a:latin typeface="Andale Mono"/>
                    <a:ea typeface="Andale Mono"/>
                    <a:cs typeface="Andale Mono"/>
                    <a:sym typeface="Andale Mono"/>
                  </a:defRPr>
                </a:pPr>
                <a:r>
                  <a:rPr dirty="0">
                    <a:highlight>
                      <a:srgbClr val="00FF00"/>
                    </a:highlight>
                  </a:rPr>
                  <a:t>+  </a:t>
                </a:r>
                <a:r>
                  <a:rPr dirty="0" err="1">
                    <a:highlight>
                      <a:srgbClr val="00FF00"/>
                    </a:highlight>
                  </a:rPr>
                  <a:t>calcDist</a:t>
                </a:r>
                <a:r>
                  <a:rPr dirty="0">
                    <a:highlight>
                      <a:srgbClr val="00FF00"/>
                    </a:highlight>
                  </a:rPr>
                  <a:t>(x, y);</a:t>
                </a:r>
              </a:p>
              <a:p>
                <a:pPr defTabSz="457200">
                  <a:lnSpc>
                    <a:spcPts val="1400"/>
                  </a:lnSpc>
                  <a:spcBef>
                    <a:spcPts val="300"/>
                  </a:spcBef>
                  <a:defRPr sz="1100">
                    <a:solidFill>
                      <a:srgbClr val="000000"/>
                    </a:solidFill>
                    <a:latin typeface="Andale Mono"/>
                    <a:ea typeface="Andale Mono"/>
                    <a:cs typeface="Andale Mono"/>
                    <a:sym typeface="Andale Mono"/>
                  </a:defRPr>
                </a:pPr>
                <a:r>
                  <a:rPr dirty="0">
                    <a:highlight>
                      <a:srgbClr val="00FF00"/>
                    </a:highlight>
                  </a:rPr>
                  <a:t>+}</a:t>
                </a:r>
              </a:p>
              <a:p>
                <a:pPr defTabSz="457200">
                  <a:lnSpc>
                    <a:spcPts val="1400"/>
                  </a:lnSpc>
                  <a:spcBef>
                    <a:spcPts val="300"/>
                  </a:spcBef>
                  <a:defRPr sz="1100">
                    <a:solidFill>
                      <a:srgbClr val="000000"/>
                    </a:solidFill>
                    <a:latin typeface="Andale Mono"/>
                    <a:ea typeface="Andale Mono"/>
                    <a:cs typeface="Andale Mono"/>
                    <a:sym typeface="Andale Mono"/>
                  </a:defRPr>
                </a:pPr>
                <a:r>
                  <a:rPr dirty="0"/>
                  <a:t>++=======</a:t>
                </a:r>
              </a:p>
              <a:p>
                <a:pPr defTabSz="457200">
                  <a:lnSpc>
                    <a:spcPts val="2700"/>
                  </a:lnSpc>
                  <a:defRPr sz="1100">
                    <a:solidFill>
                      <a:srgbClr val="000000"/>
                    </a:solidFill>
                    <a:latin typeface="Andale Mono"/>
                    <a:ea typeface="Andale Mono"/>
                    <a:cs typeface="Andale Mono"/>
                    <a:sym typeface="Andale Mono"/>
                  </a:defRPr>
                </a:pPr>
                <a:r>
                  <a:rPr dirty="0"/>
                  <a:t>++&gt;&gt;&gt;&gt;&gt;&gt;&gt; refs/</a:t>
                </a:r>
                <a:r>
                  <a:rPr dirty="0" err="1"/>
                  <a:t>alice</a:t>
                </a:r>
                <a:endParaRPr dirty="0"/>
              </a:p>
              <a:p>
                <a:pPr defTabSz="457200">
                  <a:lnSpc>
                    <a:spcPts val="1400"/>
                  </a:lnSpc>
                  <a:spcBef>
                    <a:spcPts val="300"/>
                  </a:spcBef>
                  <a:defRPr sz="1100">
                    <a:solidFill>
                      <a:srgbClr val="000000"/>
                    </a:solidFill>
                    <a:latin typeface="Andale Mono"/>
                    <a:ea typeface="Andale Mono"/>
                    <a:cs typeface="Andale Mono"/>
                    <a:sym typeface="Andale Mono"/>
                  </a:defRPr>
                </a:pPr>
                <a:r>
                  <a:rPr dirty="0"/>
                  <a:t>...</a:t>
                </a:r>
              </a:p>
            </p:txBody>
          </p:sp>
          <p:sp>
            <p:nvSpPr>
              <p:cNvPr id="210" name="Foo.java…"/>
              <p:cNvSpPr/>
              <p:nvPr/>
            </p:nvSpPr>
            <p:spPr>
              <a:xfrm>
                <a:off x="0" y="0"/>
                <a:ext cx="1823785" cy="443487"/>
              </a:xfrm>
              <a:prstGeom prst="rect">
                <a:avLst/>
              </a:prstGeom>
              <a:solidFill>
                <a:srgbClr val="FFFFFF"/>
              </a:solidFill>
              <a:ln w="12700" cap="flat">
                <a:solidFill>
                  <a:srgbClr val="000000"/>
                </a:solidFill>
                <a:prstDash val="solid"/>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Autofit/>
              </a:bodyPr>
              <a:lstStyle/>
              <a:p>
                <a:pPr algn="ctr">
                  <a:defRPr sz="1300">
                    <a:solidFill>
                      <a:srgbClr val="000000"/>
                    </a:solidFill>
                  </a:defRPr>
                </a:pPr>
                <a:r>
                  <a:t>Foo.java</a:t>
                </a:r>
                <a:endParaRPr sz="100"/>
              </a:p>
              <a:p>
                <a:pPr algn="ctr">
                  <a:defRPr sz="100">
                    <a:solidFill>
                      <a:srgbClr val="000000"/>
                    </a:solidFill>
                  </a:defRPr>
                </a:pPr>
                <a:endParaRPr sz="100"/>
              </a:p>
              <a:p>
                <a:pPr algn="ctr">
                  <a:defRPr sz="900">
                    <a:solidFill>
                      <a:srgbClr val="000000"/>
                    </a:solidFill>
                  </a:defRPr>
                </a:pPr>
                <a:r>
                  <a:t>Merged Version</a:t>
                </a:r>
              </a:p>
            </p:txBody>
          </p:sp>
        </p:grpSp>
        <p:sp>
          <p:nvSpPr>
            <p:cNvPr id="212" name="Line"/>
            <p:cNvSpPr/>
            <p:nvPr/>
          </p:nvSpPr>
          <p:spPr>
            <a:xfrm>
              <a:off x="0" y="385569"/>
              <a:ext cx="806233" cy="806234"/>
            </a:xfrm>
            <a:prstGeom prst="line">
              <a:avLst/>
            </a:prstGeom>
            <a:noFill/>
            <a:ln w="25400" cap="flat">
              <a:solidFill>
                <a:schemeClr val="accent1"/>
              </a:solidFill>
              <a:prstDash val="solid"/>
              <a:round/>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213" name="Line"/>
            <p:cNvSpPr/>
            <p:nvPr/>
          </p:nvSpPr>
          <p:spPr>
            <a:xfrm flipH="1">
              <a:off x="2997409" y="380431"/>
              <a:ext cx="816511" cy="816510"/>
            </a:xfrm>
            <a:prstGeom prst="line">
              <a:avLst/>
            </a:prstGeom>
            <a:noFill/>
            <a:ln w="25400" cap="flat">
              <a:solidFill>
                <a:schemeClr val="accent1"/>
              </a:solidFill>
              <a:prstDash val="solid"/>
              <a:round/>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grpSp>
      <p:cxnSp>
        <p:nvCxnSpPr>
          <p:cNvPr id="3" name="Connector: Curved 2">
            <a:extLst>
              <a:ext uri="{FF2B5EF4-FFF2-40B4-BE49-F238E27FC236}">
                <a16:creationId xmlns:a16="http://schemas.microsoft.com/office/drawing/2014/main" id="{8C4738F1-1449-4623-A664-146ABF8DDDB3}"/>
              </a:ext>
            </a:extLst>
          </p:cNvPr>
          <p:cNvCxnSpPr>
            <a:cxnSpLocks/>
            <a:stCxn id="201" idx="3"/>
            <a:endCxn id="206" idx="3"/>
          </p:cNvCxnSpPr>
          <p:nvPr/>
        </p:nvCxnSpPr>
        <p:spPr>
          <a:xfrm flipH="1" flipV="1">
            <a:off x="8482925" y="1468177"/>
            <a:ext cx="1" cy="1321079"/>
          </a:xfrm>
          <a:prstGeom prst="curvedConnector3">
            <a:avLst>
              <a:gd name="adj1" fmla="val -22860000000"/>
            </a:avLst>
          </a:prstGeom>
          <a:noFill/>
          <a:ln w="25400" cap="flat">
            <a:solidFill>
              <a:schemeClr val="accent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95"/>
                                        </p:tgtEl>
                                        <p:attrNameLst>
                                          <p:attrName>style.visibility</p:attrName>
                                        </p:attrNameLst>
                                      </p:cBhvr>
                                      <p:to>
                                        <p:strVal val="visible"/>
                                      </p:to>
                                    </p:set>
                                    <p:animEffect transition="in" filter="dissolve">
                                      <p:cBhvr>
                                        <p:cTn id="7" dur="300"/>
                                        <p:tgtEl>
                                          <p:spTgt spid="19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200"/>
                                        </p:tgtEl>
                                        <p:attrNameLst>
                                          <p:attrName>style.visibility</p:attrName>
                                        </p:attrNameLst>
                                      </p:cBhvr>
                                      <p:to>
                                        <p:strVal val="visible"/>
                                      </p:to>
                                    </p:set>
                                    <p:animEffect transition="in" filter="dissolve">
                                      <p:cBhvr>
                                        <p:cTn id="12" dur="300"/>
                                        <p:tgtEl>
                                          <p:spTgt spid="20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3" nodeType="clickEffect">
                                  <p:stCondLst>
                                    <p:cond delay="0"/>
                                  </p:stCondLst>
                                  <p:iterate>
                                    <p:tmAbs val="0"/>
                                  </p:iterate>
                                  <p:childTnLst>
                                    <p:set>
                                      <p:cBhvr>
                                        <p:cTn id="16" fill="hold"/>
                                        <p:tgtEl>
                                          <p:spTgt spid="205"/>
                                        </p:tgtEl>
                                        <p:attrNameLst>
                                          <p:attrName>style.visibility</p:attrName>
                                        </p:attrNameLst>
                                      </p:cBhvr>
                                      <p:to>
                                        <p:strVal val="visible"/>
                                      </p:to>
                                    </p:set>
                                    <p:animEffect transition="in" filter="dissolve">
                                      <p:cBhvr>
                                        <p:cTn id="17" dur="300"/>
                                        <p:tgtEl>
                                          <p:spTgt spid="20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path" presetSubtype="0" accel="50000" decel="50000" fill="hold" nodeType="clickEffect">
                                  <p:stCondLst>
                                    <p:cond delay="0"/>
                                  </p:stCondLst>
                                  <p:childTnLst>
                                    <p:animMotion origin="layout" path="M 0.000000 0.000000 L 0.000081 0.204251" pathEditMode="relative">
                                      <p:cBhvr>
                                        <p:cTn id="21" dur="300" fill="hold"/>
                                        <p:tgtEl>
                                          <p:spTgt spid="205"/>
                                        </p:tgtEl>
                                        <p:attrNameLst>
                                          <p:attrName>ppt_x</p:attrName>
                                          <p:attrName>ppt_y</p:attrName>
                                        </p:attrNameLst>
                                      </p:cBhvr>
                                    </p:animMotion>
                                  </p:childTnLst>
                                </p:cTn>
                              </p:par>
                            </p:childTnLst>
                          </p:cTn>
                        </p:par>
                        <p:par>
                          <p:cTn id="22" fill="hold">
                            <p:stCondLst>
                              <p:cond delay="300"/>
                            </p:stCondLst>
                            <p:childTnLst>
                              <p:par>
                                <p:cTn id="23" presetID="9"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dissolve">
                                      <p:cBhvr>
                                        <p:cTn id="25" dur="500"/>
                                        <p:tgtEl>
                                          <p:spTgt spid="3"/>
                                        </p:tgtEl>
                                      </p:cBhvr>
                                    </p:animEffect>
                                  </p:childTnLst>
                                </p:cTn>
                              </p:par>
                            </p:childTnLst>
                          </p:cTn>
                        </p:par>
                        <p:par>
                          <p:cTn id="26" fill="hold">
                            <p:stCondLst>
                              <p:cond delay="800"/>
                            </p:stCondLst>
                            <p:childTnLst>
                              <p:par>
                                <p:cTn id="27" presetID="9" presetClass="entr" fill="hold" grpId="5" nodeType="afterEffect">
                                  <p:stCondLst>
                                    <p:cond delay="0"/>
                                  </p:stCondLst>
                                  <p:iterate>
                                    <p:tmAbs val="0"/>
                                  </p:iterate>
                                  <p:childTnLst>
                                    <p:set>
                                      <p:cBhvr>
                                        <p:cTn id="28" fill="hold"/>
                                        <p:tgtEl>
                                          <p:spTgt spid="208"/>
                                        </p:tgtEl>
                                        <p:attrNameLst>
                                          <p:attrName>style.visibility</p:attrName>
                                        </p:attrNameLst>
                                      </p:cBhvr>
                                      <p:to>
                                        <p:strVal val="visible"/>
                                      </p:to>
                                    </p:set>
                                    <p:animEffect transition="in" filter="dissolve">
                                      <p:cBhvr>
                                        <p:cTn id="29" dur="300"/>
                                        <p:tgtEl>
                                          <p:spTgt spid="208"/>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xit" fill="hold" grpId="6" nodeType="clickEffect">
                                  <p:stCondLst>
                                    <p:cond delay="0"/>
                                  </p:stCondLst>
                                  <p:iterate>
                                    <p:tmAbs val="0"/>
                                  </p:iterate>
                                  <p:childTnLst>
                                    <p:animEffect transition="out" filter="dissolve">
                                      <p:cBhvr>
                                        <p:cTn id="33" dur="300" fill="hold"/>
                                        <p:tgtEl>
                                          <p:spTgt spid="208"/>
                                        </p:tgtEl>
                                      </p:cBhvr>
                                    </p:animEffect>
                                    <p:set>
                                      <p:cBhvr>
                                        <p:cTn id="34" fill="hold">
                                          <p:stCondLst>
                                            <p:cond delay="299"/>
                                          </p:stCondLst>
                                        </p:cTn>
                                        <p:tgtEl>
                                          <p:spTgt spid="208"/>
                                        </p:tgtEl>
                                        <p:attrNameLst>
                                          <p:attrName>style.visibility</p:attrName>
                                        </p:attrNameLst>
                                      </p:cBhvr>
                                      <p:to>
                                        <p:strVal val="hidden"/>
                                      </p:to>
                                    </p:set>
                                  </p:childTnLst>
                                </p:cTn>
                              </p:par>
                              <p:par>
                                <p:cTn id="35" presetID="9" presetClass="exit" presetSubtype="0" fill="hold" nodeType="withEffect">
                                  <p:stCondLst>
                                    <p:cond delay="0"/>
                                  </p:stCondLst>
                                  <p:childTnLst>
                                    <p:animEffect transition="out" filter="dissolve">
                                      <p:cBhvr>
                                        <p:cTn id="36" dur="500"/>
                                        <p:tgtEl>
                                          <p:spTgt spid="3"/>
                                        </p:tgtEl>
                                      </p:cBhvr>
                                    </p:animEffect>
                                    <p:set>
                                      <p:cBhvr>
                                        <p:cTn id="37" dur="1" fill="hold">
                                          <p:stCondLst>
                                            <p:cond delay="499"/>
                                          </p:stCondLst>
                                        </p:cTn>
                                        <p:tgtEl>
                                          <p:spTgt spid="3"/>
                                        </p:tgtEl>
                                        <p:attrNameLst>
                                          <p:attrName>style.visibility</p:attrName>
                                        </p:attrNameLst>
                                      </p:cBhvr>
                                      <p:to>
                                        <p:strVal val="hidden"/>
                                      </p:to>
                                    </p:set>
                                  </p:childTnLst>
                                </p:cTn>
                              </p:par>
                            </p:childTnLst>
                          </p:cTn>
                        </p:par>
                        <p:par>
                          <p:cTn id="38" fill="hold">
                            <p:stCondLst>
                              <p:cond delay="500"/>
                            </p:stCondLst>
                            <p:childTnLst>
                              <p:par>
                                <p:cTn id="39" presetID="-1" presetClass="path" presetSubtype="0" accel="50000" decel="50000" fill="hold" nodeType="afterEffect">
                                  <p:stCondLst>
                                    <p:cond delay="0"/>
                                  </p:stCondLst>
                                  <p:childTnLst>
                                    <p:animMotion origin="layout" path="M 0.000081 0.204251 L 0.000161 -0.003157" pathEditMode="relative">
                                      <p:cBhvr>
                                        <p:cTn id="40" dur="300" fill="hold"/>
                                        <p:tgtEl>
                                          <p:spTgt spid="205"/>
                                        </p:tgtEl>
                                        <p:attrNameLst>
                                          <p:attrName>ppt_x</p:attrName>
                                          <p:attrName>ppt_y</p:attrName>
                                        </p:attrNameLst>
                                      </p:cBhvr>
                                    </p:animMotion>
                                  </p:childTnLst>
                                </p:cTn>
                              </p:par>
                            </p:childTnLst>
                          </p:cTn>
                        </p:par>
                      </p:childTnLst>
                    </p:cTn>
                  </p:par>
                  <p:par>
                    <p:cTn id="41" fill="hold">
                      <p:stCondLst>
                        <p:cond delay="indefinite"/>
                      </p:stCondLst>
                      <p:childTnLst>
                        <p:par>
                          <p:cTn id="42" fill="hold">
                            <p:stCondLst>
                              <p:cond delay="0"/>
                            </p:stCondLst>
                            <p:childTnLst>
                              <p:par>
                                <p:cTn id="43" presetID="9" presetClass="entr" fill="hold" grpId="8" nodeType="clickEffect">
                                  <p:stCondLst>
                                    <p:cond delay="0"/>
                                  </p:stCondLst>
                                  <p:iterate>
                                    <p:tmAbs val="0"/>
                                  </p:iterate>
                                  <p:childTnLst>
                                    <p:set>
                                      <p:cBhvr>
                                        <p:cTn id="44" fill="hold"/>
                                        <p:tgtEl>
                                          <p:spTgt spid="214"/>
                                        </p:tgtEl>
                                        <p:attrNameLst>
                                          <p:attrName>style.visibility</p:attrName>
                                        </p:attrNameLst>
                                      </p:cBhvr>
                                      <p:to>
                                        <p:strVal val="visible"/>
                                      </p:to>
                                    </p:set>
                                    <p:animEffect transition="in" filter="dissolve">
                                      <p:cBhvr>
                                        <p:cTn id="45" dur="300"/>
                                        <p:tgtEl>
                                          <p:spTgt spid="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 grpId="1" animBg="1" advAuto="0"/>
      <p:bldP spid="200" grpId="2" animBg="1" advAuto="0"/>
      <p:bldP spid="205" grpId="3" animBg="1" advAuto="0"/>
      <p:bldP spid="208" grpId="5" animBg="1" advAuto="0"/>
      <p:bldP spid="208" grpId="6" animBg="1" advAuto="0"/>
      <p:bldP spid="214" grpId="8" animBg="1" advAuto="0"/>
    </p:bldLst>
  </p:timing>
</p:sld>
</file>

<file path=ppt/theme/theme1.xml><?xml version="1.0" encoding="utf-8"?>
<a:theme xmlns:a="http://schemas.openxmlformats.org/drawingml/2006/main" name="Geometric">
  <a:themeElements>
    <a:clrScheme name="Geometric">
      <a:dk1>
        <a:srgbClr val="2A3990"/>
      </a:dk1>
      <a:lt1>
        <a:srgbClr val="2A3990"/>
      </a:lt1>
      <a:dk2>
        <a:srgbClr val="A7A7A7"/>
      </a:dk2>
      <a:lt2>
        <a:srgbClr val="535353"/>
      </a:lt2>
      <a:accent1>
        <a:srgbClr val="212D74"/>
      </a:accent1>
      <a:accent2>
        <a:srgbClr val="3949AB"/>
      </a:accent2>
      <a:accent3>
        <a:srgbClr val="9C254D"/>
      </a:accent3>
      <a:accent4>
        <a:srgbClr val="D23369"/>
      </a:accent4>
      <a:accent5>
        <a:srgbClr val="F06292"/>
      </a:accent5>
      <a:accent6>
        <a:srgbClr val="7890CD"/>
      </a:accent6>
      <a:hlink>
        <a:srgbClr val="0000FF"/>
      </a:hlink>
      <a:folHlink>
        <a:srgbClr val="FF00FF"/>
      </a:folHlink>
    </a:clrScheme>
    <a:fontScheme name="Geometric">
      <a:majorFont>
        <a:latin typeface="Helvetica"/>
        <a:ea typeface="Helvetica"/>
        <a:cs typeface="Helvetica"/>
      </a:majorFont>
      <a:minorFont>
        <a:latin typeface="Arial"/>
        <a:ea typeface="Arial"/>
        <a:cs typeface="Arial"/>
      </a:minorFont>
    </a:fontScheme>
    <a:fmtScheme name="Geometric">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2A399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2A399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Geometric">
  <a:themeElements>
    <a:clrScheme name="Geometric">
      <a:dk1>
        <a:srgbClr val="000000"/>
      </a:dk1>
      <a:lt1>
        <a:srgbClr val="FFFFFF"/>
      </a:lt1>
      <a:dk2>
        <a:srgbClr val="A7A7A7"/>
      </a:dk2>
      <a:lt2>
        <a:srgbClr val="535353"/>
      </a:lt2>
      <a:accent1>
        <a:srgbClr val="212D74"/>
      </a:accent1>
      <a:accent2>
        <a:srgbClr val="3949AB"/>
      </a:accent2>
      <a:accent3>
        <a:srgbClr val="9C254D"/>
      </a:accent3>
      <a:accent4>
        <a:srgbClr val="D23369"/>
      </a:accent4>
      <a:accent5>
        <a:srgbClr val="F06292"/>
      </a:accent5>
      <a:accent6>
        <a:srgbClr val="7890CD"/>
      </a:accent6>
      <a:hlink>
        <a:srgbClr val="0000FF"/>
      </a:hlink>
      <a:folHlink>
        <a:srgbClr val="FF00FF"/>
      </a:folHlink>
    </a:clrScheme>
    <a:fontScheme name="Geometric">
      <a:majorFont>
        <a:latin typeface="Helvetica"/>
        <a:ea typeface="Helvetica"/>
        <a:cs typeface="Helvetica"/>
      </a:majorFont>
      <a:minorFont>
        <a:latin typeface="Arial"/>
        <a:ea typeface="Arial"/>
        <a:cs typeface="Arial"/>
      </a:minorFont>
    </a:fontScheme>
    <a:fmtScheme name="Geometric">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2A399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2A399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322</TotalTime>
  <Words>1749</Words>
  <Application>Microsoft Office PowerPoint</Application>
  <PresentationFormat>On-screen Show (16:9)</PresentationFormat>
  <Paragraphs>245</Paragraphs>
  <Slides>34</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Andale Mono</vt:lpstr>
      <vt:lpstr>Arial</vt:lpstr>
      <vt:lpstr>Helvetica</vt:lpstr>
      <vt:lpstr>Roboto</vt:lpstr>
      <vt:lpstr>Geometric</vt:lpstr>
      <vt:lpstr>Are Refactorings to Blame? An Empirical Study of Refactorings in Merge Conflicts</vt:lpstr>
      <vt:lpstr>Version Control Systems</vt:lpstr>
      <vt:lpstr>Branching</vt:lpstr>
      <vt:lpstr>Merging</vt:lpstr>
      <vt:lpstr>Merge Conflicts</vt:lpstr>
      <vt:lpstr>Refactoring</vt:lpstr>
      <vt:lpstr>Refactoring</vt:lpstr>
      <vt:lpstr>Refactoring can cause merge conflicts</vt:lpstr>
      <vt:lpstr>PowerPoint Presentation</vt:lpstr>
      <vt:lpstr>Motivation</vt:lpstr>
      <vt:lpstr>Motivation</vt:lpstr>
      <vt:lpstr>Study Overview</vt:lpstr>
      <vt:lpstr>Research Questions</vt:lpstr>
      <vt:lpstr>Methodology</vt:lpstr>
      <vt:lpstr>Terminology</vt:lpstr>
      <vt:lpstr>Step 1. Detecting Conflicting Regions </vt:lpstr>
      <vt:lpstr>Step 1. Detecting Conflicting Regions </vt:lpstr>
      <vt:lpstr>Step 2. Detecting Evolutionary Changes </vt:lpstr>
      <vt:lpstr>Step 2. Detecting Evolutionary Changes </vt:lpstr>
      <vt:lpstr>Step 3. Detecting Refactorings</vt:lpstr>
      <vt:lpstr>Step 4. Detecting Involved Refactorings</vt:lpstr>
      <vt:lpstr>Step 4. Detecting Involved Refactorings</vt:lpstr>
      <vt:lpstr>Results</vt:lpstr>
      <vt:lpstr>Overview of Extracted Data</vt:lpstr>
      <vt:lpstr>RQ1. Do merge conflicts often involve refactored code? </vt:lpstr>
      <vt:lpstr>RQ2: Are conflicts that involve refactoring more difficult to resolve? </vt:lpstr>
      <vt:lpstr>RQ2: Are conflicts that involve refactoring more difficult to resolve? </vt:lpstr>
      <vt:lpstr>RQ2: Are conflicts that involve refactoring more difficult to resolve? </vt:lpstr>
      <vt:lpstr>RQ3: What types of refactoring are more commonly involved in conflicts? </vt:lpstr>
      <vt:lpstr>RQ3: What types of refactoring are more commonly involved in conflicts? </vt:lpstr>
      <vt:lpstr>RQ3: What types of refactoring are more commonly involved in conflicts? </vt:lpstr>
      <vt:lpstr>Insights</vt:lpstr>
      <vt:lpstr>Contributions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Are Refactorings to Blame? An Empirical Study of Refactorings in Merge Conflicts</dc:title>
  <cp:lastModifiedBy>Nikolaos Tsantalis</cp:lastModifiedBy>
  <cp:revision>44</cp:revision>
  <dcterms:modified xsi:type="dcterms:W3CDTF">2019-03-23T10:32:22Z</dcterms:modified>
</cp:coreProperties>
</file>