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2"/>
  </p:notesMasterIdLst>
  <p:sldIdLst>
    <p:sldId id="256" r:id="rId2"/>
    <p:sldId id="257" r:id="rId3"/>
    <p:sldId id="264" r:id="rId4"/>
    <p:sldId id="291" r:id="rId5"/>
    <p:sldId id="266" r:id="rId6"/>
    <p:sldId id="265" r:id="rId7"/>
    <p:sldId id="275" r:id="rId8"/>
    <p:sldId id="268" r:id="rId9"/>
    <p:sldId id="288" r:id="rId10"/>
    <p:sldId id="289" r:id="rId11"/>
    <p:sldId id="274" r:id="rId12"/>
    <p:sldId id="281" r:id="rId13"/>
    <p:sldId id="259" r:id="rId14"/>
    <p:sldId id="260" r:id="rId15"/>
    <p:sldId id="261" r:id="rId16"/>
    <p:sldId id="269" r:id="rId17"/>
    <p:sldId id="270" r:id="rId18"/>
    <p:sldId id="272" r:id="rId19"/>
    <p:sldId id="292" r:id="rId20"/>
    <p:sldId id="276" r:id="rId21"/>
    <p:sldId id="277" r:id="rId22"/>
    <p:sldId id="262" r:id="rId23"/>
    <p:sldId id="263" r:id="rId24"/>
    <p:sldId id="278" r:id="rId25"/>
    <p:sldId id="290" r:id="rId26"/>
    <p:sldId id="286" r:id="rId27"/>
    <p:sldId id="279" r:id="rId28"/>
    <p:sldId id="287" r:id="rId29"/>
    <p:sldId id="280" r:id="rId30"/>
    <p:sldId id="28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EF2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7" autoAdjust="0"/>
    <p:restoredTop sz="89840" autoAdjust="0"/>
  </p:normalViewPr>
  <p:slideViewPr>
    <p:cSldViewPr snapToGrid="0">
      <p:cViewPr>
        <p:scale>
          <a:sx n="100" d="100"/>
          <a:sy n="100" d="100"/>
        </p:scale>
        <p:origin x="108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64788385826769E-2"/>
          <c:y val="3.0550871644262331E-2"/>
          <c:w val="0.9316352116141731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HTML</c:v>
                </c:pt>
                <c:pt idx="1">
                  <c:v>CSS</c:v>
                </c:pt>
                <c:pt idx="2">
                  <c:v>Javascript</c:v>
                </c:pt>
                <c:pt idx="3">
                  <c:v>PHP</c:v>
                </c:pt>
                <c:pt idx="4">
                  <c:v>Java</c:v>
                </c:pt>
                <c:pt idx="5">
                  <c:v>Flash/Flex</c:v>
                </c:pt>
                <c:pt idx="6">
                  <c:v>.Net</c:v>
                </c:pt>
                <c:pt idx="7">
                  <c:v>Python</c:v>
                </c:pt>
                <c:pt idx="8">
                  <c:v>C#</c:v>
                </c:pt>
                <c:pt idx="9">
                  <c:v>C++</c:v>
                </c:pt>
                <c:pt idx="10">
                  <c:v>ASP</c:v>
                </c:pt>
                <c:pt idx="11">
                  <c:v>Ruby</c:v>
                </c:pt>
                <c:pt idx="12">
                  <c:v>C</c:v>
                </c:pt>
                <c:pt idx="13">
                  <c:v>Other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0.97</c:v>
                </c:pt>
                <c:pt idx="1">
                  <c:v>0.9</c:v>
                </c:pt>
                <c:pt idx="2">
                  <c:v>0.89</c:v>
                </c:pt>
                <c:pt idx="3">
                  <c:v>0.65</c:v>
                </c:pt>
                <c:pt idx="4">
                  <c:v>0.28000000000000003</c:v>
                </c:pt>
                <c:pt idx="5">
                  <c:v>0.22</c:v>
                </c:pt>
                <c:pt idx="6">
                  <c:v>0.19</c:v>
                </c:pt>
                <c:pt idx="7">
                  <c:v>0.18</c:v>
                </c:pt>
                <c:pt idx="8">
                  <c:v>0.17</c:v>
                </c:pt>
                <c:pt idx="9">
                  <c:v>0.15</c:v>
                </c:pt>
                <c:pt idx="10">
                  <c:v>0.14000000000000001</c:v>
                </c:pt>
                <c:pt idx="11">
                  <c:v>0.14000000000000001</c:v>
                </c:pt>
                <c:pt idx="12">
                  <c:v>0.12</c:v>
                </c:pt>
                <c:pt idx="13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769584"/>
        <c:axId val="162769976"/>
      </c:barChart>
      <c:catAx>
        <c:axId val="16276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69976"/>
        <c:crosses val="autoZero"/>
        <c:auto val="1"/>
        <c:lblAlgn val="ctr"/>
        <c:lblOffset val="100"/>
        <c:noMultiLvlLbl val="0"/>
      </c:catAx>
      <c:valAx>
        <c:axId val="1627699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6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38742-67FB-41D9-BCE6-73F005D21C5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29414-D702-4BC4-9A0A-8512B85C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29414-D702-4BC4-9A0A-8512B85C90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4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29414-D702-4BC4-9A0A-8512B85C90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29414-D702-4BC4-9A0A-8512B85C90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11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29414-D702-4BC4-9A0A-8512B85C90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38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Eclat</a:t>
            </a:r>
            <a:r>
              <a:rPr lang="en-US" baseline="0" dirty="0" smtClean="0"/>
              <a:t> uses set intersection…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29414-D702-4BC4-9A0A-8512B85C900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3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Extracted</a:t>
            </a:r>
            <a:r>
              <a:rPr lang="en-US" baseline="0" dirty="0" smtClean="0"/>
              <a:t> by crawler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29414-D702-4BC4-9A0A-8512B85C90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34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the conclusions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29414-D702-4BC4-9A0A-8512B85C900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530-BC18-4078-92F7-444A7835E49C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34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582B-8002-4747-863A-FA4F1290600B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7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A3ED-3C78-400B-9138-F1F5E4218608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0" indent="0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2713" indent="0">
              <a:buFontTx/>
              <a:buNone/>
              <a:defRPr sz="3000" b="0"/>
            </a:lvl1pPr>
            <a:lvl2pPr marL="344488" indent="-176213">
              <a:defRPr sz="2800" b="0"/>
            </a:lvl2pPr>
            <a:lvl3pPr marL="569913" indent="-185738">
              <a:defRPr sz="2400" b="0"/>
            </a:lvl3pPr>
            <a:lvl4pPr>
              <a:defRPr sz="2000" b="0"/>
            </a:lvl4pPr>
            <a:lvl5pPr>
              <a:defRPr sz="20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9D31D-AEED-48D9-A3AD-5843AAC01215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2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AFAD-9F39-4F78-98B9-84D78A8B6A32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459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96E3-F00E-4F75-8A18-395E8F8C5349}" type="datetime1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D32A-A1E3-4102-8D35-CF712958DCB2}" type="datetime1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4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AEB9-5E91-4095-84C6-CAD44691C468}" type="datetime1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F8AB-BA19-4A3C-9848-5E3AFBFFC5CA}" type="datetime1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4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FE3CBF-6A22-4987-8F80-A728CBBE2B97}" type="datetime1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5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5DB6-E6E8-4DF0-96B7-6E558F4B5515}" type="datetime1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3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DFAB3E-8B35-4C5E-BC58-75BBA461EA1A}" type="datetime1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A83C6E-CDE7-41A1-A7B5-7631EF4B7A8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39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899763"/>
            <a:ext cx="10058400" cy="114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 smtClean="0"/>
              <a:t>Davood </a:t>
            </a:r>
            <a:r>
              <a:rPr lang="en-US" cap="none" dirty="0" err="1" smtClean="0"/>
              <a:t>Mazinanian</a:t>
            </a:r>
            <a:r>
              <a:rPr lang="en-US" cap="none" dirty="0" smtClean="0"/>
              <a:t>, </a:t>
            </a:r>
            <a:r>
              <a:rPr lang="en-US" cap="none" dirty="0" err="1" smtClean="0"/>
              <a:t>Nikolaos</a:t>
            </a:r>
            <a:r>
              <a:rPr lang="en-US" cap="none" dirty="0" smtClean="0"/>
              <a:t> </a:t>
            </a:r>
            <a:r>
              <a:rPr lang="en-US" cap="none" dirty="0" err="1" smtClean="0"/>
              <a:t>Tsantalis</a:t>
            </a:r>
            <a:endParaRPr lang="en-US" cap="none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cap="none" dirty="0" smtClean="0"/>
              <a:t>Concordia University, Montreal</a:t>
            </a:r>
            <a:endParaRPr lang="en-US" cap="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72" y="4955183"/>
            <a:ext cx="3405104" cy="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097280" y="1307598"/>
            <a:ext cx="10058400" cy="35661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CA" sz="4400" dirty="0"/>
              <a:t>An Empirical Study of Duplication in</a:t>
            </a:r>
            <a:br>
              <a:rPr lang="en-CA" sz="4400" dirty="0"/>
            </a:br>
            <a:r>
              <a:rPr lang="en-CA" sz="4400" dirty="0"/>
              <a:t>Cascading Style Sheets</a:t>
            </a:r>
            <a:endParaRPr lang="en-US" sz="4400" dirty="0"/>
          </a:p>
        </p:txBody>
      </p:sp>
      <p:pic>
        <p:nvPicPr>
          <p:cNvPr id="6" name="Content Placeholder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5"/>
          <a:stretch/>
        </p:blipFill>
        <p:spPr>
          <a:xfrm>
            <a:off x="2172175" y="334332"/>
            <a:ext cx="7276170" cy="29708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19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duplication in CSS is bad?</a:t>
            </a:r>
          </a:p>
          <a:p>
            <a:pPr lvl="1"/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In the case of changes due to new requirements, all instances off duplicated code should be found and updated</a:t>
            </a:r>
          </a:p>
          <a:p>
            <a:pPr lvl="2"/>
            <a:r>
              <a:rPr lang="en-US" dirty="0" smtClean="0"/>
              <a:t>Inconsistent updates lead to inconsistent presentation</a:t>
            </a:r>
          </a:p>
          <a:p>
            <a:pPr lvl="1"/>
            <a:r>
              <a:rPr lang="en-US" dirty="0" smtClean="0"/>
              <a:t>Efficiency</a:t>
            </a:r>
          </a:p>
          <a:p>
            <a:pPr lvl="2"/>
            <a:r>
              <a:rPr lang="en-US" dirty="0" smtClean="0"/>
              <a:t>Waste of bandwidth and slower download / upload time</a:t>
            </a:r>
          </a:p>
          <a:p>
            <a:pPr lvl="2"/>
            <a:r>
              <a:rPr lang="en-US" dirty="0" smtClean="0"/>
              <a:t>Increased computation </a:t>
            </a:r>
            <a:r>
              <a:rPr lang="en-US" dirty="0"/>
              <a:t>cost for the processing of CSS files by web </a:t>
            </a:r>
            <a:r>
              <a:rPr lang="en-US" dirty="0" smtClean="0"/>
              <a:t>browsers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Types of duplications</a:t>
            </a:r>
            <a:endParaRPr lang="en-US" sz="5400" dirty="0"/>
          </a:p>
        </p:txBody>
      </p:sp>
      <p:sp>
        <p:nvSpPr>
          <p:cNvPr id="12" name="Conten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cap="none" dirty="0" smtClean="0"/>
              <a:t>We defined Three types of declaration duplication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446" y="379095"/>
            <a:ext cx="7684546" cy="2087880"/>
          </a:xfrm>
        </p:spPr>
        <p:txBody>
          <a:bodyPr>
            <a:normAutofit/>
          </a:bodyPr>
          <a:lstStyle/>
          <a:p>
            <a:r>
              <a:rPr lang="en-US" dirty="0" smtClean="0"/>
              <a:t>Gmail’s </a:t>
            </a:r>
            <a:r>
              <a:rPr lang="en-US" dirty="0"/>
              <a:t>main CSS file </a:t>
            </a:r>
            <a:r>
              <a:rPr lang="en-US" dirty="0" smtClean="0"/>
              <a:t>had more </a:t>
            </a:r>
            <a:r>
              <a:rPr lang="en-US" dirty="0"/>
              <a:t>than 18000 LOC, when </a:t>
            </a:r>
            <a:r>
              <a:rPr lang="en-US" dirty="0" smtClean="0"/>
              <a:t>formatted</a:t>
            </a:r>
          </a:p>
          <a:p>
            <a:r>
              <a:rPr lang="en-US" dirty="0" smtClean="0"/>
              <a:t>There are 23 repeated declarations for three different selectors!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Declarations with the lexically same property and values.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CSER Fall 2013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04446" y="2781300"/>
            <a:ext cx="4082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.</a:t>
            </a:r>
            <a:r>
              <a:rPr lang="en-CA" sz="1600" b="1" i="1" dirty="0">
                <a:solidFill>
                  <a:srgbClr val="3F7F7F"/>
                </a:solidFill>
                <a:latin typeface="Courier New" panose="02070309020205020404" pitchFamily="49" charset="0"/>
              </a:rPr>
              <a:t>z-b-</a:t>
            </a:r>
            <a:r>
              <a:rPr lang="en-CA" sz="1600" b="1" i="1" dirty="0" err="1">
                <a:solidFill>
                  <a:srgbClr val="3F7F7F"/>
                </a:solidFill>
                <a:latin typeface="Courier New" panose="02070309020205020404" pitchFamily="49" charset="0"/>
              </a:rPr>
              <a:t>ua</a:t>
            </a:r>
            <a:r>
              <a:rPr lang="en-CA" sz="1600" b="1" i="1" dirty="0">
                <a:solidFill>
                  <a:srgbClr val="3F7F7F"/>
                </a:solidFill>
                <a:latin typeface="Courier New" panose="02070309020205020404" pitchFamily="49" charset="0"/>
              </a:rPr>
              <a:t> 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 </a:t>
            </a:r>
            <a:r>
              <a:rPr lang="en-CA" sz="1400" b="1" i="1" dirty="0">
                <a:solidFill>
                  <a:srgbClr val="92D050"/>
                </a:solidFill>
                <a:latin typeface="Courier New" panose="02070309020205020404" pitchFamily="49" charset="0"/>
              </a:rPr>
              <a:t>/* 17972 */</a:t>
            </a:r>
          </a:p>
          <a:p>
            <a:pPr lvl="1"/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endParaRPr lang="en-CA" sz="16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color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#</a:t>
            </a:r>
            <a:r>
              <a:rPr lang="en-CA" sz="1600" b="1" i="1" dirty="0" err="1">
                <a:solidFill>
                  <a:srgbClr val="2A00E1"/>
                </a:solidFill>
                <a:latin typeface="Courier New" panose="02070309020205020404" pitchFamily="49" charset="0"/>
              </a:rPr>
              <a:t>fff</a:t>
            </a:r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>
                <a:solidFill>
                  <a:srgbClr val="7F007F"/>
                </a:solidFill>
                <a:latin typeface="Courier New" panose="02070309020205020404" pitchFamily="49" charset="0"/>
              </a:rPr>
              <a:t>cursor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default</a:t>
            </a:r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font-size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11px</a:t>
            </a:r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font-weight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bold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>
                <a:solidFill>
                  <a:srgbClr val="7F007F"/>
                </a:solidFill>
                <a:latin typeface="Courier New" panose="02070309020205020404" pitchFamily="49" charset="0"/>
              </a:rPr>
              <a:t>text-align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center</a:t>
            </a:r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>
                <a:solidFill>
                  <a:srgbClr val="7F007F"/>
                </a:solidFill>
                <a:latin typeface="Courier New" panose="02070309020205020404" pitchFamily="49" charset="0"/>
              </a:rPr>
              <a:t>white-space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err="1">
                <a:solidFill>
                  <a:srgbClr val="2A00E1"/>
                </a:solidFill>
                <a:latin typeface="Courier New" panose="02070309020205020404" pitchFamily="49" charset="0"/>
              </a:rPr>
              <a:t>nowrap</a:t>
            </a:r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>
                <a:solidFill>
                  <a:srgbClr val="7F007F"/>
                </a:solidFill>
                <a:latin typeface="Courier New" panose="02070309020205020404" pitchFamily="49" charset="0"/>
              </a:rPr>
              <a:t>border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1px solid transparent</a:t>
            </a:r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>
                <a:solidFill>
                  <a:srgbClr val="7F007F"/>
                </a:solidFill>
                <a:latin typeface="Courier New" panose="02070309020205020404" pitchFamily="49" charset="0"/>
              </a:rPr>
              <a:t>border-radius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2px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endParaRPr lang="en-CA" sz="1600" b="1" dirty="0"/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transition-duration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.218s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endParaRPr lang="en-CA" sz="1600" b="1" dirty="0" smtClean="0"/>
          </a:p>
          <a:p>
            <a:pPr marL="0" lvl="1" indent="12700"/>
            <a:endParaRPr lang="en-CA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7887597" y="2794746"/>
            <a:ext cx="40013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.z-b-</a:t>
            </a:r>
            <a:r>
              <a:rPr lang="en-CA" sz="1600" b="1" i="1" dirty="0" err="1" smtClean="0">
                <a:solidFill>
                  <a:srgbClr val="3F7F7F"/>
                </a:solidFill>
                <a:latin typeface="Courier New" panose="02070309020205020404" pitchFamily="49" charset="0"/>
              </a:rPr>
              <a:t>ga</a:t>
            </a:r>
            <a:r>
              <a:rPr lang="en-CA" sz="16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 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 </a:t>
            </a:r>
            <a:r>
              <a:rPr lang="en-CA" sz="1400" b="1" i="1" dirty="0" smtClean="0">
                <a:solidFill>
                  <a:srgbClr val="92D050"/>
                </a:solidFill>
                <a:latin typeface="Courier New" panose="02070309020205020404" pitchFamily="49" charset="0"/>
              </a:rPr>
              <a:t>/* 16871 */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…</a:t>
            </a:r>
            <a:endParaRPr lang="en-CA" sz="1600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color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#</a:t>
            </a:r>
            <a:r>
              <a:rPr lang="en-CA" sz="1600" b="1" i="1" dirty="0" err="1" smtClean="0">
                <a:solidFill>
                  <a:srgbClr val="2A00E1"/>
                </a:solidFill>
                <a:latin typeface="Courier New" panose="02070309020205020404" pitchFamily="49" charset="0"/>
              </a:rPr>
              <a:t>fff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cursor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default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font-size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11px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font-weight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bold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text-align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center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white-space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err="1" smtClean="0">
                <a:solidFill>
                  <a:srgbClr val="2A00E1"/>
                </a:solidFill>
                <a:latin typeface="Courier New" panose="02070309020205020404" pitchFamily="49" charset="0"/>
              </a:rPr>
              <a:t>nowrap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border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1px solid transparent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border-radius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2px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</a:p>
          <a:p>
            <a:pPr lvl="1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transition-duration</a:t>
            </a:r>
            <a:r>
              <a:rPr lang="en-CA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 smtClean="0">
                <a:solidFill>
                  <a:srgbClr val="2A00E1"/>
                </a:solidFill>
                <a:latin typeface="Courier New" panose="02070309020205020404" pitchFamily="49" charset="0"/>
              </a:rPr>
              <a:t>.218s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endParaRPr lang="en-CA" sz="1600" b="1" i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4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Declarations with the: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Same properties with equivalent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Or same properties with missing default values that are implied.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800600" y="3421738"/>
            <a:ext cx="6096000" cy="2910679"/>
            <a:chOff x="4800600" y="3494890"/>
            <a:chExt cx="6096000" cy="2910679"/>
          </a:xfrm>
        </p:grpSpPr>
        <p:sp>
          <p:nvSpPr>
            <p:cNvPr id="7" name="Rectangle 6"/>
            <p:cNvSpPr/>
            <p:nvPr/>
          </p:nvSpPr>
          <p:spPr>
            <a:xfrm>
              <a:off x="4800600" y="3494890"/>
              <a:ext cx="6096000" cy="15696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CA" sz="16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.c-</a:t>
              </a:r>
              <a:r>
                <a:rPr lang="en-CA" sz="1600" b="1" i="1" dirty="0" err="1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i</a:t>
              </a:r>
              <a:r>
                <a:rPr lang="en-CA" sz="16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 </a:t>
              </a:r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{ </a:t>
              </a:r>
              <a:r>
                <a:rPr lang="en-CA" sz="1200" b="1" i="1" dirty="0">
                  <a:solidFill>
                    <a:srgbClr val="92D050"/>
                  </a:solidFill>
                  <a:latin typeface="Courier New" panose="02070309020205020404" pitchFamily="49" charset="0"/>
                </a:rPr>
                <a:t>/* 18213 */</a:t>
              </a:r>
            </a:p>
            <a:p>
              <a:pPr lvl="1"/>
              <a:r>
                <a:rPr lang="en-CA" sz="16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…</a:t>
              </a:r>
              <a:endPara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lvl="1"/>
              <a:r>
                <a:rPr lang="en-CA" sz="16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-</a:t>
              </a:r>
              <a:r>
                <a:rPr lang="en-CA" sz="1600" b="1" dirty="0" err="1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webkit</a:t>
              </a:r>
              <a:r>
                <a:rPr lang="en-CA" sz="16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-transition</a:t>
              </a:r>
              <a:r>
                <a:rPr lang="en-CA" sz="1600" b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600" b="1" i="1" dirty="0" smtClean="0">
                  <a:solidFill>
                    <a:srgbClr val="2A00E1"/>
                  </a:solidFill>
                  <a:latin typeface="Courier New" panose="02070309020205020404" pitchFamily="49" charset="0"/>
                </a:rPr>
                <a:t>opacity .218s</a:t>
              </a:r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6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transition</a:t>
              </a:r>
              <a:r>
                <a:rPr lang="en-CA" sz="1600" b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600" b="1" i="1" dirty="0" smtClean="0">
                  <a:solidFill>
                    <a:srgbClr val="2A00E1"/>
                  </a:solidFill>
                  <a:latin typeface="Courier New" panose="02070309020205020404" pitchFamily="49" charset="0"/>
                </a:rPr>
                <a:t>opacity .218s</a:t>
              </a:r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…</a:t>
              </a:r>
            </a:p>
            <a:p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}</a:t>
              </a:r>
              <a:endParaRPr lang="en-CA" sz="16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00600" y="5082130"/>
              <a:ext cx="6096000" cy="13234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CA" sz="1600" b="1" i="1" dirty="0">
                  <a:solidFill>
                    <a:srgbClr val="3F7F7F"/>
                  </a:solidFill>
                  <a:latin typeface="Courier New" panose="02070309020205020404" pitchFamily="49" charset="0"/>
                </a:rPr>
                <a:t>.</a:t>
              </a:r>
              <a:r>
                <a:rPr lang="en-CA" sz="1600" b="1" i="1" dirty="0" err="1">
                  <a:solidFill>
                    <a:srgbClr val="3F7F7F"/>
                  </a:solidFill>
                  <a:latin typeface="Courier New" panose="02070309020205020404" pitchFamily="49" charset="0"/>
                </a:rPr>
                <a:t>kz</a:t>
              </a:r>
              <a:r>
                <a:rPr lang="en-CA" sz="1600" b="1" i="1" dirty="0">
                  <a:solidFill>
                    <a:srgbClr val="3F7F7F"/>
                  </a:solidFill>
                  <a:latin typeface="Courier New" panose="02070309020205020404" pitchFamily="49" charset="0"/>
                </a:rPr>
                <a:t> </a:t>
              </a:r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{ </a:t>
              </a:r>
              <a:r>
                <a:rPr lang="en-CA" sz="1200" b="1" i="1" dirty="0">
                  <a:solidFill>
                    <a:srgbClr val="92D050"/>
                  </a:solidFill>
                  <a:latin typeface="Courier New" panose="02070309020205020404" pitchFamily="49" charset="0"/>
                </a:rPr>
                <a:t>/* 10691 */</a:t>
              </a:r>
            </a:p>
            <a:p>
              <a:pPr lvl="1"/>
              <a:r>
                <a:rPr lang="en-CA" sz="16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…</a:t>
              </a:r>
              <a:endPara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lvl="1"/>
              <a:r>
                <a:rPr lang="en-CA" sz="16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-</a:t>
              </a:r>
              <a:r>
                <a:rPr lang="en-CA" sz="1600" b="1" dirty="0" err="1">
                  <a:solidFill>
                    <a:srgbClr val="7F007F"/>
                  </a:solidFill>
                  <a:latin typeface="Courier New" panose="02070309020205020404" pitchFamily="49" charset="0"/>
                </a:rPr>
                <a:t>webkit</a:t>
              </a:r>
              <a:r>
                <a:rPr lang="en-CA" sz="16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-transition</a:t>
              </a:r>
              <a:r>
                <a:rPr lang="en-CA" sz="16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6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opacity .218s ease</a:t>
              </a:r>
              <a:r>
                <a:rPr lang="en-CA" sz="16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6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transition</a:t>
              </a:r>
              <a:r>
                <a:rPr lang="en-CA" sz="16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6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opacity .218s ease</a:t>
              </a:r>
            </a:p>
            <a:p>
              <a:r>
                <a:rPr lang="en-CA" sz="16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}</a:t>
              </a:r>
              <a:endParaRPr lang="en-CA" sz="16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8458200" y="5874351"/>
              <a:ext cx="645459" cy="23779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9476389" y="5628286"/>
              <a:ext cx="645459" cy="23779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00600" y="425716"/>
            <a:ext cx="6096000" cy="2731698"/>
            <a:chOff x="4800600" y="425716"/>
            <a:chExt cx="6096000" cy="2731698"/>
          </a:xfrm>
        </p:grpSpPr>
        <p:grpSp>
          <p:nvGrpSpPr>
            <p:cNvPr id="11" name="Group 10"/>
            <p:cNvGrpSpPr/>
            <p:nvPr/>
          </p:nvGrpSpPr>
          <p:grpSpPr>
            <a:xfrm>
              <a:off x="4800600" y="425716"/>
              <a:ext cx="6096000" cy="2731698"/>
              <a:chOff x="4800600" y="486676"/>
              <a:chExt cx="6096000" cy="273169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800600" y="486676"/>
                <a:ext cx="6096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CA" sz="1600" b="1" i="1" dirty="0">
                    <a:solidFill>
                      <a:srgbClr val="3F7F7F"/>
                    </a:solidFill>
                    <a:latin typeface="Courier New" panose="02070309020205020404" pitchFamily="49" charset="0"/>
                  </a:rPr>
                  <a:t>.iF9mle </a:t>
                </a:r>
                <a:r>
                  <a:rPr lang="en-CA" sz="1600" b="1" i="1" dirty="0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{ </a:t>
                </a:r>
                <a:r>
                  <a:rPr lang="en-CA" sz="1200" b="1" i="1" dirty="0" smtClean="0">
                    <a:solidFill>
                      <a:srgbClr val="92D050"/>
                    </a:solidFill>
                    <a:latin typeface="Courier New" panose="02070309020205020404" pitchFamily="49" charset="0"/>
                  </a:rPr>
                  <a:t>/* 8742 */</a:t>
                </a:r>
                <a:endParaRPr lang="en-CA" sz="1600" b="1" i="1" dirty="0">
                  <a:solidFill>
                    <a:srgbClr val="92D050"/>
                  </a:solidFill>
                  <a:latin typeface="Courier New" panose="02070309020205020404" pitchFamily="49" charset="0"/>
                </a:endParaRPr>
              </a:p>
              <a:p>
                <a:pPr lvl="1"/>
                <a:r>
                  <a:rPr lang="en-CA" sz="1600" b="1" dirty="0" smtClean="0">
                    <a:solidFill>
                      <a:srgbClr val="7F007F"/>
                    </a:solidFill>
                    <a:latin typeface="Courier New" panose="02070309020205020404" pitchFamily="49" charset="0"/>
                  </a:rPr>
                  <a:t>…</a:t>
                </a:r>
                <a:endParaRPr lang="en-CA" sz="1600" b="1" i="1" dirty="0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pPr lvl="1"/>
                <a:r>
                  <a:rPr lang="en-CA" sz="1600" b="1" dirty="0">
                    <a:solidFill>
                      <a:srgbClr val="7F007F"/>
                    </a:solidFill>
                    <a:latin typeface="Courier New" panose="02070309020205020404" pitchFamily="49" charset="0"/>
                  </a:rPr>
                  <a:t>background</a:t>
                </a:r>
                <a:r>
                  <a:rPr lang="en-CA" sz="160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: </a:t>
                </a:r>
                <a:r>
                  <a:rPr lang="en-CA" sz="1600" b="1" i="1" dirty="0">
                    <a:solidFill>
                      <a:srgbClr val="2A00E1"/>
                    </a:solidFill>
                    <a:latin typeface="Courier New" panose="02070309020205020404" pitchFamily="49" charset="0"/>
                  </a:rPr>
                  <a:t>white</a:t>
                </a:r>
                <a:r>
                  <a:rPr lang="en-CA" sz="1600" b="1" i="1" dirty="0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;</a:t>
                </a:r>
              </a:p>
              <a:p>
                <a:pPr lvl="1"/>
                <a:r>
                  <a:rPr lang="en-CA" sz="1600" b="1" i="1" dirty="0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…</a:t>
                </a:r>
              </a:p>
              <a:p>
                <a:pPr marL="0" lvl="1"/>
                <a:r>
                  <a:rPr lang="en-CA" sz="1600" b="1" i="1" dirty="0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}</a:t>
                </a:r>
                <a:endParaRPr lang="en-CA" sz="1600" b="1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00600" y="1894935"/>
                <a:ext cx="6096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CA" sz="1600" b="1" i="1" dirty="0">
                    <a:solidFill>
                      <a:srgbClr val="3F7F7F"/>
                    </a:solidFill>
                    <a:latin typeface="Courier New" panose="02070309020205020404" pitchFamily="49" charset="0"/>
                  </a:rPr>
                  <a:t>.c-S-</a:t>
                </a:r>
                <a:r>
                  <a:rPr lang="en-CA" sz="1600" b="1" i="1" dirty="0" err="1">
                    <a:solidFill>
                      <a:srgbClr val="3F7F7F"/>
                    </a:solidFill>
                    <a:latin typeface="Courier New" panose="02070309020205020404" pitchFamily="49" charset="0"/>
                  </a:rPr>
                  <a:t>aa</a:t>
                </a:r>
                <a:r>
                  <a:rPr lang="en-CA" sz="1600" b="1" i="1" dirty="0">
                    <a:solidFill>
                      <a:srgbClr val="3F7F7F"/>
                    </a:solidFill>
                    <a:latin typeface="Courier New" panose="02070309020205020404" pitchFamily="49" charset="0"/>
                  </a:rPr>
                  <a:t> </a:t>
                </a:r>
                <a:r>
                  <a:rPr lang="en-CA" sz="1600" b="1" i="1" dirty="0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{ </a:t>
                </a:r>
                <a:r>
                  <a:rPr lang="en-CA" sz="1200" b="1" i="1" dirty="0">
                    <a:solidFill>
                      <a:srgbClr val="92D050"/>
                    </a:solidFill>
                    <a:latin typeface="Courier New" panose="02070309020205020404" pitchFamily="49" charset="0"/>
                  </a:rPr>
                  <a:t>/* 14120 */</a:t>
                </a:r>
              </a:p>
              <a:p>
                <a:pPr defTabSz="444500"/>
                <a:r>
                  <a:rPr lang="en-CA" sz="1600" b="1" dirty="0" smtClean="0">
                    <a:solidFill>
                      <a:srgbClr val="7F007F"/>
                    </a:solidFill>
                    <a:latin typeface="Courier New" panose="02070309020205020404" pitchFamily="49" charset="0"/>
                  </a:rPr>
                  <a:t>	…</a:t>
                </a:r>
                <a:endParaRPr lang="en-CA" sz="1600" b="1" i="1" dirty="0">
                  <a:solidFill>
                    <a:srgbClr val="000000"/>
                  </a:solidFill>
                  <a:latin typeface="Courier New" panose="02070309020205020404" pitchFamily="49" charset="0"/>
                </a:endParaRPr>
              </a:p>
              <a:p>
                <a:pPr defTabSz="444500"/>
                <a:r>
                  <a:rPr lang="en-CA" sz="1600" b="1" dirty="0" smtClean="0">
                    <a:solidFill>
                      <a:srgbClr val="7F007F"/>
                    </a:solidFill>
                    <a:latin typeface="Courier New" panose="02070309020205020404" pitchFamily="49" charset="0"/>
                  </a:rPr>
                  <a:t>	background</a:t>
                </a:r>
                <a:r>
                  <a:rPr lang="en-CA" sz="1600" b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: </a:t>
                </a:r>
                <a:r>
                  <a:rPr lang="en-CA" sz="1600" b="1" i="1" dirty="0">
                    <a:solidFill>
                      <a:srgbClr val="2A00E1"/>
                    </a:solidFill>
                    <a:latin typeface="Courier New" panose="02070309020205020404" pitchFamily="49" charset="0"/>
                  </a:rPr>
                  <a:t>#</a:t>
                </a:r>
                <a:r>
                  <a:rPr lang="en-CA" sz="1600" b="1" i="1" dirty="0" err="1">
                    <a:solidFill>
                      <a:srgbClr val="2A00E1"/>
                    </a:solidFill>
                    <a:latin typeface="Courier New" panose="02070309020205020404" pitchFamily="49" charset="0"/>
                  </a:rPr>
                  <a:t>fff</a:t>
                </a:r>
                <a:r>
                  <a:rPr lang="en-CA" sz="1600" b="1" i="1" dirty="0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;</a:t>
                </a:r>
              </a:p>
              <a:p>
                <a:pPr defTabSz="444500"/>
                <a:r>
                  <a:rPr lang="en-CA" sz="1600" b="1" i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	</a:t>
                </a:r>
                <a:r>
                  <a:rPr lang="en-CA" sz="1600" b="1" i="1" dirty="0" smtClean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…</a:t>
                </a:r>
              </a:p>
              <a:p>
                <a:r>
                  <a:rPr lang="en-CA" sz="1600" b="1" i="1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}</a:t>
                </a:r>
                <a:endParaRPr lang="en-CA" sz="1600" b="1" dirty="0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801970" y="2376796"/>
              <a:ext cx="645459" cy="23779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801970" y="963740"/>
              <a:ext cx="764690" cy="23779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4474464" y="3291840"/>
            <a:ext cx="7339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III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Set of individual declarations, and the equivalent shorthand declaration in another selector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14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008575" y="1110198"/>
            <a:ext cx="6096000" cy="1815882"/>
            <a:chOff x="5008575" y="1110198"/>
            <a:chExt cx="6096000" cy="1815882"/>
          </a:xfrm>
        </p:grpSpPr>
        <p:sp>
          <p:nvSpPr>
            <p:cNvPr id="10" name="Rectangle 9"/>
            <p:cNvSpPr/>
            <p:nvPr/>
          </p:nvSpPr>
          <p:spPr>
            <a:xfrm>
              <a:off x="5008575" y="1110198"/>
              <a:ext cx="6096000" cy="181588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CA" sz="1600" b="1" i="1" dirty="0">
                  <a:solidFill>
                    <a:srgbClr val="3F7F7F"/>
                  </a:solidFill>
                  <a:latin typeface="Courier New" panose="02070309020205020404" pitchFamily="49" charset="0"/>
                </a:rPr>
                <a:t>.</a:t>
              </a:r>
              <a:r>
                <a:rPr lang="en-CA" sz="1600" b="1" i="1" dirty="0" err="1">
                  <a:solidFill>
                    <a:srgbClr val="3F7F7F"/>
                  </a:solidFill>
                  <a:latin typeface="Courier New" panose="02070309020205020404" pitchFamily="49" charset="0"/>
                </a:rPr>
                <a:t>qfacj</a:t>
              </a:r>
              <a:r>
                <a:rPr lang="en-CA" sz="1600" b="1" i="1" dirty="0">
                  <a:solidFill>
                    <a:srgbClr val="3F7F7F"/>
                  </a:solidFill>
                  <a:latin typeface="Courier New" panose="02070309020205020404" pitchFamily="49" charset="0"/>
                </a:rPr>
                <a:t> </a:t>
              </a:r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{ </a:t>
              </a:r>
              <a:r>
                <a:rPr lang="en-CA" sz="1200" b="1" i="1" dirty="0">
                  <a:solidFill>
                    <a:srgbClr val="92D050"/>
                  </a:solidFill>
                  <a:latin typeface="Courier New" panose="02070309020205020404" pitchFamily="49" charset="0"/>
                </a:rPr>
                <a:t>/* 8723 */</a:t>
              </a:r>
            </a:p>
            <a:p>
              <a:pPr lvl="1" defTabSz="355600"/>
              <a:r>
                <a:rPr lang="en-CA" sz="16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…</a:t>
              </a:r>
            </a:p>
            <a:p>
              <a:pPr lvl="1" defTabSz="355600"/>
              <a:r>
                <a:rPr lang="en-CA" sz="16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border-style</a:t>
              </a:r>
              <a:r>
                <a:rPr lang="en-CA" sz="16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6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solid</a:t>
              </a:r>
              <a:r>
                <a:rPr lang="en-CA" sz="16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 defTabSz="355600"/>
              <a:r>
                <a:rPr lang="en-CA" sz="16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border-width</a:t>
              </a:r>
              <a:r>
                <a:rPr lang="en-CA" sz="16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6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1px</a:t>
              </a:r>
              <a:r>
                <a:rPr lang="en-CA" sz="16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 defTabSz="355600"/>
              <a:r>
                <a:rPr lang="en-CA" sz="16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border-color</a:t>
              </a:r>
              <a:r>
                <a:rPr lang="en-CA" sz="16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6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#ccc</a:t>
              </a:r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 defTabSz="355600"/>
              <a:r>
                <a:rPr lang="en-CA" sz="16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…</a:t>
              </a:r>
            </a:p>
            <a:p>
              <a:r>
                <a:rPr lang="en-CA" sz="16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}</a:t>
              </a:r>
              <a:endParaRPr lang="en-CA" sz="1600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398636" y="1628375"/>
              <a:ext cx="3086100" cy="788048"/>
            </a:xfrm>
            <a:prstGeom prst="roundRect">
              <a:avLst>
                <a:gd name="adj" fmla="val 3680"/>
              </a:avLst>
            </a:prstGeom>
            <a:noFill/>
            <a:ln>
              <a:solidFill>
                <a:srgbClr val="4A8EF2">
                  <a:alpha val="2902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008575" y="344425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6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.c-</a:t>
            </a:r>
            <a:r>
              <a:rPr lang="en-CA" sz="1600" b="1" i="1" dirty="0" err="1" smtClean="0">
                <a:solidFill>
                  <a:srgbClr val="3F7F7F"/>
                </a:solidFill>
                <a:latin typeface="Courier New" panose="02070309020205020404" pitchFamily="49" charset="0"/>
              </a:rPr>
              <a:t>i</a:t>
            </a:r>
            <a:r>
              <a:rPr lang="en-CA" sz="16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 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 </a:t>
            </a:r>
            <a:r>
              <a:rPr lang="en-CA" sz="1200" b="1" i="1" dirty="0">
                <a:solidFill>
                  <a:srgbClr val="92D050"/>
                </a:solidFill>
                <a:latin typeface="Courier New" panose="02070309020205020404" pitchFamily="49" charset="0"/>
              </a:rPr>
              <a:t>/* 18213 */</a:t>
            </a:r>
          </a:p>
          <a:p>
            <a:pPr defTabSz="355600"/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  <a:endParaRPr lang="en-CA" sz="16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defTabSz="355600"/>
            <a:r>
              <a:rPr lang="en-CA" sz="16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	border</a:t>
            </a:r>
            <a:r>
              <a:rPr lang="en-CA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6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1px solid #ccc</a:t>
            </a:r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defTabSz="355600"/>
            <a:r>
              <a:rPr lang="en-CA" sz="16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…</a:t>
            </a:r>
          </a:p>
          <a:p>
            <a:pPr defTabSz="355600"/>
            <a:r>
              <a:rPr lang="en-CA" sz="16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CA" sz="16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5398636" y="3920350"/>
            <a:ext cx="3086100" cy="345183"/>
          </a:xfrm>
          <a:prstGeom prst="roundRect">
            <a:avLst>
              <a:gd name="adj" fmla="val 3680"/>
            </a:avLst>
          </a:prstGeom>
          <a:noFill/>
          <a:ln>
            <a:solidFill>
              <a:srgbClr val="4A8EF2">
                <a:alpha val="2902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8829333" y="1833473"/>
            <a:ext cx="235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 declarations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829333" y="3896201"/>
            <a:ext cx="2365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Shorthand declaration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48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CSS</a:t>
            </a:r>
          </a:p>
          <a:p>
            <a:pPr lvl="1"/>
            <a:r>
              <a:rPr lang="en-US" dirty="0" smtClean="0"/>
              <a:t>We enhanced Flute CSS parser (from W3C) to comply with CSS3</a:t>
            </a:r>
          </a:p>
          <a:p>
            <a:pPr lvl="1"/>
            <a:r>
              <a:rPr lang="en-US" dirty="0" smtClean="0"/>
              <a:t>Parse CSS to a simple but effective model</a:t>
            </a:r>
          </a:p>
          <a:p>
            <a:pPr lvl="3"/>
            <a:r>
              <a:rPr lang="en-US" dirty="0" smtClean="0"/>
              <a:t>Detect duplications from it,</a:t>
            </a:r>
          </a:p>
          <a:p>
            <a:pPr lvl="3"/>
            <a:r>
              <a:rPr lang="en-US" dirty="0" smtClean="0"/>
              <a:t>Map it to the HTML document</a:t>
            </a:r>
          </a:p>
          <a:p>
            <a:pPr lvl="3"/>
            <a:r>
              <a:rPr lang="en-US" dirty="0" smtClean="0"/>
              <a:t>Refactor the CSS using it (in the future)</a:t>
            </a:r>
          </a:p>
          <a:p>
            <a:pPr lvl="3"/>
            <a:r>
              <a:rPr lang="en-US" dirty="0" smtClean="0"/>
              <a:t>Format CSS code using it,</a:t>
            </a:r>
          </a:p>
          <a:p>
            <a:pPr lvl="3"/>
            <a:r>
              <a:rPr lang="en-US" dirty="0" smtClean="0"/>
              <a:t>Compare </a:t>
            </a:r>
            <a:r>
              <a:rPr lang="en-US" dirty="0" err="1" smtClean="0"/>
              <a:t>Stylesheets</a:t>
            </a:r>
            <a:endParaRPr lang="en-US" dirty="0"/>
          </a:p>
          <a:p>
            <a:pPr lvl="3"/>
            <a:r>
              <a:rPr lang="en-US" dirty="0" smtClean="0"/>
              <a:t>And many more…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Preprocessing of declarations</a:t>
            </a:r>
          </a:p>
          <a:p>
            <a:pPr lvl="1"/>
            <a:r>
              <a:rPr lang="en-US" dirty="0" smtClean="0"/>
              <a:t>For type II</a:t>
            </a:r>
          </a:p>
          <a:p>
            <a:pPr lvl="2"/>
            <a:r>
              <a:rPr lang="en-US" dirty="0" smtClean="0"/>
              <a:t>Replacing all values which have different representation with reference values</a:t>
            </a:r>
          </a:p>
          <a:p>
            <a:pPr lvl="1"/>
            <a:r>
              <a:rPr lang="en-US" dirty="0" smtClean="0"/>
              <a:t>For type III</a:t>
            </a:r>
          </a:p>
          <a:p>
            <a:pPr lvl="2"/>
            <a:r>
              <a:rPr lang="en-US" dirty="0" smtClean="0"/>
              <a:t>Creating new shorthand declarations for individual declarations (virtual shorthand declarations)</a:t>
            </a:r>
          </a:p>
          <a:p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Pairwise comparison of all declarations in the model, </a:t>
            </a:r>
            <a:r>
              <a:rPr lang="en-US" dirty="0"/>
              <a:t>considering order of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Grouped selectors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for two or more selectors to have more than one declaration in </a:t>
            </a:r>
            <a:r>
              <a:rPr lang="en-US" dirty="0" smtClean="0"/>
              <a:t>common. In </a:t>
            </a:r>
            <a:r>
              <a:rPr lang="en-US" dirty="0"/>
              <a:t>these cases we might be able to use CSS </a:t>
            </a:r>
            <a:r>
              <a:rPr lang="en-US" dirty="0" smtClean="0"/>
              <a:t>grouping to eliminate duplication</a:t>
            </a:r>
            <a:endParaRPr lang="en-US" dirty="0"/>
          </a:p>
          <a:p>
            <a:pPr marL="201168" lvl="1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011146" y="3346902"/>
            <a:ext cx="8561219" cy="2819877"/>
            <a:chOff x="2011146" y="3023052"/>
            <a:chExt cx="8561219" cy="2819877"/>
          </a:xfrm>
        </p:grpSpPr>
        <p:sp>
          <p:nvSpPr>
            <p:cNvPr id="6" name="Rectangle 5"/>
            <p:cNvSpPr/>
            <p:nvPr/>
          </p:nvSpPr>
          <p:spPr>
            <a:xfrm>
              <a:off x="2011147" y="3023052"/>
              <a:ext cx="356795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4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.</a:t>
              </a:r>
              <a:r>
                <a:rPr lang="en-CA" sz="1400" b="1" i="1" dirty="0" err="1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Selector_A</a:t>
              </a:r>
              <a:r>
                <a:rPr lang="en-CA" sz="14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 </a:t>
              </a:r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{</a:t>
              </a:r>
              <a:endPara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lvl="1"/>
              <a:r>
                <a:rPr lang="en-CA" sz="14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color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#</a:t>
              </a:r>
              <a:r>
                <a:rPr lang="en-CA" sz="1400" b="1" i="1" dirty="0" err="1">
                  <a:solidFill>
                    <a:srgbClr val="2A00E1"/>
                  </a:solidFill>
                  <a:latin typeface="Courier New" panose="02070309020205020404" pitchFamily="49" charset="0"/>
                </a:rPr>
                <a:t>fff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cursor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default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font-size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11px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font-weight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bold</a:t>
              </a:r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  <a:endPara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marL="0" lvl="1" indent="12700"/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1146" y="4457934"/>
              <a:ext cx="356795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4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.</a:t>
              </a:r>
              <a:r>
                <a:rPr lang="en-CA" sz="1400" b="1" i="1" dirty="0" err="1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Selector_B</a:t>
              </a:r>
              <a:r>
                <a:rPr lang="en-CA" sz="14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 </a:t>
              </a:r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{</a:t>
              </a:r>
              <a:endPara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lvl="1"/>
              <a:r>
                <a:rPr lang="en-CA" sz="14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color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#</a:t>
              </a:r>
              <a:r>
                <a:rPr lang="en-CA" sz="1400" b="1" i="1" dirty="0" err="1">
                  <a:solidFill>
                    <a:srgbClr val="2A00E1"/>
                  </a:solidFill>
                  <a:latin typeface="Courier New" panose="02070309020205020404" pitchFamily="49" charset="0"/>
                </a:rPr>
                <a:t>fff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cursor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default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font-size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11px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font-weight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bold</a:t>
              </a:r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marL="0" lvl="1" indent="12700"/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}</a:t>
              </a:r>
              <a:endPara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701767" y="4457934"/>
              <a:ext cx="5080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004412" y="3651593"/>
              <a:ext cx="356795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14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.</a:t>
              </a:r>
              <a:r>
                <a:rPr lang="en-CA" sz="1400" b="1" i="1" dirty="0" err="1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Selector_A</a:t>
              </a:r>
              <a:r>
                <a:rPr lang="en-CA" sz="14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, .</a:t>
              </a:r>
              <a:r>
                <a:rPr lang="en-CA" sz="1400" b="1" i="1" dirty="0" err="1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Selector_B</a:t>
              </a:r>
              <a:r>
                <a:rPr lang="en-CA" sz="1400" b="1" i="1" dirty="0" smtClean="0">
                  <a:solidFill>
                    <a:srgbClr val="3F7F7F"/>
                  </a:solidFill>
                  <a:latin typeface="Courier New" panose="02070309020205020404" pitchFamily="49" charset="0"/>
                </a:rPr>
                <a:t> </a:t>
              </a:r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{</a:t>
              </a:r>
              <a:endPara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lvl="1"/>
              <a:r>
                <a:rPr lang="en-CA" sz="1400" b="1" dirty="0" smtClean="0">
                  <a:solidFill>
                    <a:srgbClr val="7F007F"/>
                  </a:solidFill>
                  <a:latin typeface="Courier New" panose="02070309020205020404" pitchFamily="49" charset="0"/>
                </a:rPr>
                <a:t>color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#</a:t>
              </a:r>
              <a:r>
                <a:rPr lang="en-CA" sz="1400" b="1" i="1" dirty="0" err="1">
                  <a:solidFill>
                    <a:srgbClr val="2A00E1"/>
                  </a:solidFill>
                  <a:latin typeface="Courier New" panose="02070309020205020404" pitchFamily="49" charset="0"/>
                </a:rPr>
                <a:t>fff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cursor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default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font-size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11px</a:t>
              </a:r>
              <a:r>
                <a:rPr lang="en-CA" sz="1400" b="1" i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lvl="1"/>
              <a:r>
                <a:rPr lang="en-CA" sz="1400" b="1" dirty="0">
                  <a:solidFill>
                    <a:srgbClr val="7F007F"/>
                  </a:solidFill>
                  <a:latin typeface="Courier New" panose="02070309020205020404" pitchFamily="49" charset="0"/>
                </a:rPr>
                <a:t>font-weight</a:t>
              </a:r>
              <a:r>
                <a:rPr lang="en-CA" sz="1400" b="1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: </a:t>
              </a:r>
              <a:r>
                <a:rPr lang="en-CA" sz="1400" b="1" i="1" dirty="0">
                  <a:solidFill>
                    <a:srgbClr val="2A00E1"/>
                  </a:solidFill>
                  <a:latin typeface="Courier New" panose="02070309020205020404" pitchFamily="49" charset="0"/>
                </a:rPr>
                <a:t>bold</a:t>
              </a:r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;</a:t>
              </a:r>
            </a:p>
            <a:p>
              <a:pPr marL="0" lvl="1" indent="12700"/>
              <a:r>
                <a:rPr lang="en-CA" sz="1400" b="1" i="1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}</a:t>
              </a:r>
              <a:endPara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004412" y="3613831"/>
              <a:ext cx="2948952" cy="345183"/>
            </a:xfrm>
            <a:prstGeom prst="roundRect">
              <a:avLst>
                <a:gd name="adj" fmla="val 3680"/>
              </a:avLst>
            </a:prstGeom>
            <a:noFill/>
            <a:ln>
              <a:solidFill>
                <a:srgbClr val="4A8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4740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 metaphor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Lets consider:</a:t>
            </a:r>
          </a:p>
          <a:p>
            <a:pPr lvl="1"/>
            <a:r>
              <a:rPr lang="en-US" dirty="0" smtClean="0"/>
              <a:t>CSS file is a transaction database,</a:t>
            </a:r>
          </a:p>
          <a:p>
            <a:pPr lvl="1"/>
            <a:r>
              <a:rPr lang="en-US" dirty="0" smtClean="0"/>
              <a:t>Every selector is a transaction,</a:t>
            </a:r>
          </a:p>
          <a:p>
            <a:pPr lvl="1"/>
            <a:r>
              <a:rPr lang="en-US" dirty="0" smtClean="0"/>
              <a:t>Every declaration is an item</a:t>
            </a:r>
          </a:p>
          <a:p>
            <a:pPr marL="201168" lvl="1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7178" y="3636223"/>
            <a:ext cx="356795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.</a:t>
            </a:r>
            <a:r>
              <a:rPr lang="en-CA" sz="1400" b="1" i="1" dirty="0" err="1" smtClean="0">
                <a:solidFill>
                  <a:srgbClr val="3F7F7F"/>
                </a:solidFill>
                <a:latin typeface="Courier New" panose="02070309020205020404" pitchFamily="49" charset="0"/>
              </a:rPr>
              <a:t>Selector_A</a:t>
            </a:r>
            <a:r>
              <a:rPr lang="en-CA" sz="14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 </a:t>
            </a:r>
            <a:r>
              <a:rPr lang="en-CA" sz="14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  <a:endParaRPr lang="en-CA" sz="14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4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color</a:t>
            </a:r>
            <a:r>
              <a:rPr lang="en-CA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4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#</a:t>
            </a:r>
            <a:r>
              <a:rPr lang="en-CA" sz="1400" b="1" i="1" dirty="0" err="1">
                <a:solidFill>
                  <a:srgbClr val="2A00E1"/>
                </a:solidFill>
                <a:latin typeface="Courier New" panose="02070309020205020404" pitchFamily="49" charset="0"/>
              </a:rPr>
              <a:t>fff</a:t>
            </a:r>
            <a:r>
              <a: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400" b="1" dirty="0">
                <a:solidFill>
                  <a:srgbClr val="7F007F"/>
                </a:solidFill>
                <a:latin typeface="Courier New" panose="02070309020205020404" pitchFamily="49" charset="0"/>
              </a:rPr>
              <a:t>cursor</a:t>
            </a:r>
            <a:r>
              <a:rPr lang="en-CA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4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default</a:t>
            </a:r>
            <a:r>
              <a: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4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font-size</a:t>
            </a:r>
            <a:r>
              <a:rPr lang="en-CA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4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11px</a:t>
            </a:r>
            <a:r>
              <a: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1" indent="12700"/>
            <a:r>
              <a:rPr lang="en-CA" sz="14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CA" sz="14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7177" y="4893065"/>
            <a:ext cx="356795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.</a:t>
            </a:r>
            <a:r>
              <a:rPr lang="en-CA" sz="1400" b="1" i="1" dirty="0" err="1" smtClean="0">
                <a:solidFill>
                  <a:srgbClr val="3F7F7F"/>
                </a:solidFill>
                <a:latin typeface="Courier New" panose="02070309020205020404" pitchFamily="49" charset="0"/>
              </a:rPr>
              <a:t>Selector_B</a:t>
            </a:r>
            <a:r>
              <a:rPr lang="en-CA" sz="14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 </a:t>
            </a:r>
            <a:r>
              <a:rPr lang="en-CA" sz="14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  <a:endParaRPr lang="en-CA" sz="14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4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color</a:t>
            </a:r>
            <a:r>
              <a:rPr lang="en-CA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4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#</a:t>
            </a:r>
            <a:r>
              <a:rPr lang="en-CA" sz="1400" b="1" i="1" dirty="0" err="1">
                <a:solidFill>
                  <a:srgbClr val="2A00E1"/>
                </a:solidFill>
                <a:latin typeface="Courier New" panose="02070309020205020404" pitchFamily="49" charset="0"/>
              </a:rPr>
              <a:t>fff</a:t>
            </a:r>
            <a:r>
              <a:rPr lang="en-CA" sz="14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CA" sz="14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4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font-size</a:t>
            </a:r>
            <a:r>
              <a:rPr lang="en-CA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4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11px</a:t>
            </a:r>
            <a:r>
              <a:rPr lang="en-CA" sz="14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4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font-weight</a:t>
            </a:r>
            <a:r>
              <a:rPr lang="en-CA" sz="14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4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bold</a:t>
            </a:r>
            <a:r>
              <a:rPr lang="en-CA" sz="14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1" indent="12700"/>
            <a:r>
              <a:rPr lang="en-CA" sz="14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CA" sz="14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40185"/>
              </p:ext>
            </p:extLst>
          </p:nvPr>
        </p:nvGraphicFramePr>
        <p:xfrm>
          <a:off x="5410200" y="3797690"/>
          <a:ext cx="562927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6474"/>
                <a:gridCol w="3022801"/>
              </a:tblGrid>
              <a:tr h="32064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Transaction ID</a:t>
                      </a:r>
                      <a:endParaRPr lang="en-CA" b="1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/>
                        <a:t>Items</a:t>
                      </a:r>
                      <a:endParaRPr lang="en-CA" b="1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err="1" smtClean="0"/>
                        <a:t>Selector_A</a:t>
                      </a:r>
                      <a:endParaRPr lang="en-CA" b="1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CA" sz="1400" b="1" dirty="0" smtClean="0"/>
                        <a:t>color: #</a:t>
                      </a:r>
                      <a:r>
                        <a:rPr lang="en-CA" sz="1400" b="1" dirty="0" err="1" smtClean="0"/>
                        <a:t>fff</a:t>
                      </a:r>
                      <a:r>
                        <a:rPr lang="en-CA" sz="1400" b="1" dirty="0" smtClean="0"/>
                        <a:t>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cursor: default;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font-size: 11px;</a:t>
                      </a:r>
                      <a:endParaRPr lang="en-CA" sz="1400" b="1" i="1" dirty="0" smtClean="0">
                        <a:solidFill>
                          <a:srgbClr val="000000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err="1" smtClean="0"/>
                        <a:t>Selector_B</a:t>
                      </a:r>
                      <a:endParaRPr lang="en-CA" b="1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CA" sz="1400" b="1" dirty="0" smtClean="0"/>
                        <a:t>color: #</a:t>
                      </a:r>
                      <a:r>
                        <a:rPr lang="en-CA" sz="1400" b="1" dirty="0" err="1" smtClean="0"/>
                        <a:t>fff</a:t>
                      </a:r>
                      <a:r>
                        <a:rPr lang="en-CA" sz="1400" b="1" dirty="0" smtClean="0"/>
                        <a:t>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font-size: 11px;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font-weight: bold;</a:t>
                      </a:r>
                      <a:endParaRPr lang="en-CA" sz="1400" b="1" i="1" dirty="0" smtClean="0">
                        <a:solidFill>
                          <a:srgbClr val="000000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4449330" y="4841089"/>
            <a:ext cx="6858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19</a:t>
            </a:fld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the first phase in association rule mining</a:t>
            </a:r>
          </a:p>
          <a:p>
            <a:pPr lvl="1"/>
            <a:r>
              <a:rPr lang="en-US" dirty="0" smtClean="0"/>
              <a:t>Generate every set of items (declarations) which appear </a:t>
            </a:r>
            <a:r>
              <a:rPr lang="en-US" i="1" dirty="0" smtClean="0"/>
              <a:t>together</a:t>
            </a:r>
            <a:r>
              <a:rPr lang="en-US" dirty="0" smtClean="0"/>
              <a:t> in more than a specific number (the support count) of transactions (selectors)</a:t>
            </a:r>
          </a:p>
          <a:p>
            <a:pPr lvl="1"/>
            <a:r>
              <a:rPr lang="en-US" dirty="0" smtClean="0"/>
              <a:t>We are interested in the group of declarations which appear in at least 2 selectors</a:t>
            </a:r>
          </a:p>
        </p:txBody>
      </p:sp>
    </p:spTree>
    <p:extLst>
      <p:ext uri="{BB962C8B-B14F-4D97-AF65-F5344CB8AC3E}">
        <p14:creationId xmlns:p14="http://schemas.microsoft.com/office/powerpoint/2010/main" val="29977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CSS: characteristics, syntax, usage</a:t>
            </a:r>
          </a:p>
          <a:p>
            <a:r>
              <a:rPr lang="en-US" sz="2800" dirty="0" smtClean="0"/>
              <a:t>Three types of duplication in CSS</a:t>
            </a:r>
          </a:p>
          <a:p>
            <a:r>
              <a:rPr lang="en-US" sz="2800" dirty="0" smtClean="0"/>
              <a:t>Detection of duplication in CSS</a:t>
            </a:r>
          </a:p>
          <a:p>
            <a:r>
              <a:rPr lang="en-US" sz="2800" dirty="0" smtClean="0"/>
              <a:t>Results of the empirical study</a:t>
            </a:r>
          </a:p>
          <a:p>
            <a:r>
              <a:rPr lang="en-US" sz="2800" dirty="0" smtClean="0"/>
              <a:t>Conclusions and future works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740" y="286603"/>
            <a:ext cx="10058400" cy="1450757"/>
          </a:xfrm>
        </p:spPr>
        <p:txBody>
          <a:bodyPr/>
          <a:lstStyle/>
          <a:p>
            <a:r>
              <a:rPr lang="en-US" dirty="0"/>
              <a:t>Frequent </a:t>
            </a:r>
            <a:r>
              <a:rPr lang="en-US" dirty="0" err="1" smtClean="0"/>
              <a:t>itemset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68454"/>
              </p:ext>
            </p:extLst>
          </p:nvPr>
        </p:nvGraphicFramePr>
        <p:xfrm>
          <a:off x="3541025" y="2674615"/>
          <a:ext cx="2702679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605"/>
                <a:gridCol w="1552074"/>
              </a:tblGrid>
              <a:tr h="320641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</a:rPr>
                        <a:t>Transaction ID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</a:rPr>
                        <a:t>Items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.</a:t>
                      </a:r>
                      <a:r>
                        <a:rPr lang="en-CA" sz="1600" b="1" dirty="0" err="1" smtClean="0"/>
                        <a:t>Selector_A</a:t>
                      </a:r>
                      <a:endParaRPr lang="en-CA" sz="1600" b="1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CA" sz="1400" b="1" dirty="0" smtClean="0"/>
                        <a:t>color: #</a:t>
                      </a:r>
                      <a:r>
                        <a:rPr lang="en-CA" sz="1400" b="1" dirty="0" err="1" smtClean="0"/>
                        <a:t>fff</a:t>
                      </a:r>
                      <a:r>
                        <a:rPr lang="en-CA" sz="1400" b="1" dirty="0" smtClean="0"/>
                        <a:t>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cursor: default;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font-size: 11px;</a:t>
                      </a:r>
                      <a:endParaRPr lang="en-CA" sz="1400" b="1" i="1" dirty="0" smtClean="0">
                        <a:solidFill>
                          <a:srgbClr val="000000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b="1" dirty="0" smtClean="0"/>
                        <a:t>.</a:t>
                      </a:r>
                      <a:r>
                        <a:rPr lang="en-CA" sz="1600" b="1" dirty="0" err="1" smtClean="0"/>
                        <a:t>Selector_B</a:t>
                      </a:r>
                      <a:endParaRPr lang="en-CA" sz="1600" b="1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CA" sz="1400" b="1" dirty="0" smtClean="0"/>
                        <a:t>color: #</a:t>
                      </a:r>
                      <a:r>
                        <a:rPr lang="en-CA" sz="1400" b="1" dirty="0" err="1" smtClean="0"/>
                        <a:t>fff</a:t>
                      </a:r>
                      <a:r>
                        <a:rPr lang="en-CA" sz="1400" b="1" dirty="0" smtClean="0"/>
                        <a:t>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font-size: 11px;</a:t>
                      </a:r>
                    </a:p>
                    <a:p>
                      <a:pPr marL="0" lvl="1" indent="0"/>
                      <a:r>
                        <a:rPr lang="en-CA" sz="1400" b="1" dirty="0" smtClean="0"/>
                        <a:t>font-weight: bold;</a:t>
                      </a:r>
                      <a:endParaRPr lang="en-CA" sz="1400" b="1" i="1" dirty="0" smtClean="0">
                        <a:solidFill>
                          <a:srgbClr val="000000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3255410" y="3699415"/>
            <a:ext cx="21297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754475" y="3255330"/>
            <a:ext cx="1178814" cy="1171533"/>
            <a:chOff x="5698236" y="4033337"/>
            <a:chExt cx="1178814" cy="1171533"/>
          </a:xfrm>
        </p:grpSpPr>
        <p:sp>
          <p:nvSpPr>
            <p:cNvPr id="9" name="Rectangle 8"/>
            <p:cNvSpPr/>
            <p:nvPr/>
          </p:nvSpPr>
          <p:spPr>
            <a:xfrm>
              <a:off x="5698236" y="4449304"/>
              <a:ext cx="1178814" cy="222166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98236" y="4982704"/>
              <a:ext cx="1178814" cy="222166"/>
            </a:xfrm>
            <a:prstGeom prst="rect">
              <a:avLst/>
            </a:prstGeom>
            <a:no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98236" y="4033337"/>
              <a:ext cx="816864" cy="2221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8236" y="4744649"/>
              <a:ext cx="816864" cy="2221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6319920" y="3699415"/>
            <a:ext cx="22023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89476" y="2493764"/>
            <a:ext cx="26746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.</a:t>
            </a:r>
            <a:r>
              <a:rPr lang="en-CA" sz="1200" b="1" i="1" dirty="0" err="1" smtClean="0">
                <a:solidFill>
                  <a:srgbClr val="3F7F7F"/>
                </a:solidFill>
                <a:latin typeface="Courier New" panose="02070309020205020404" pitchFamily="49" charset="0"/>
              </a:rPr>
              <a:t>Selector_A</a:t>
            </a:r>
            <a:r>
              <a:rPr lang="en-CA" sz="12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 </a:t>
            </a:r>
            <a:r>
              <a:rPr lang="en-CA" sz="12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  <a:endParaRPr lang="en-CA" sz="12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2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color</a:t>
            </a:r>
            <a:r>
              <a:rPr lang="en-CA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2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#</a:t>
            </a:r>
            <a:r>
              <a:rPr lang="en-CA" sz="1200" b="1" i="1" dirty="0" err="1">
                <a:solidFill>
                  <a:srgbClr val="2A00E1"/>
                </a:solidFill>
                <a:latin typeface="Courier New" panose="02070309020205020404" pitchFamily="49" charset="0"/>
              </a:rPr>
              <a:t>fff</a:t>
            </a:r>
            <a:r>
              <a:rPr lang="en-CA" sz="12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200" b="1" dirty="0">
                <a:solidFill>
                  <a:srgbClr val="7F007F"/>
                </a:solidFill>
                <a:latin typeface="Courier New" panose="02070309020205020404" pitchFamily="49" charset="0"/>
              </a:rPr>
              <a:t>cursor</a:t>
            </a:r>
            <a:r>
              <a:rPr lang="en-CA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2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default</a:t>
            </a:r>
            <a:r>
              <a:rPr lang="en-CA" sz="12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2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font-size</a:t>
            </a:r>
            <a:r>
              <a:rPr lang="en-CA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2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11px</a:t>
            </a:r>
            <a:r>
              <a:rPr lang="en-CA" sz="12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1" indent="12700"/>
            <a:r>
              <a:rPr lang="en-CA" sz="12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CA" sz="12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89475" y="3750606"/>
            <a:ext cx="26746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.</a:t>
            </a:r>
            <a:r>
              <a:rPr lang="en-CA" sz="1200" b="1" i="1" dirty="0" err="1" smtClean="0">
                <a:solidFill>
                  <a:srgbClr val="3F7F7F"/>
                </a:solidFill>
                <a:latin typeface="Courier New" panose="02070309020205020404" pitchFamily="49" charset="0"/>
              </a:rPr>
              <a:t>Selector_B</a:t>
            </a:r>
            <a:r>
              <a:rPr lang="en-CA" sz="1200" b="1" i="1" dirty="0" smtClean="0">
                <a:solidFill>
                  <a:srgbClr val="3F7F7F"/>
                </a:solidFill>
                <a:latin typeface="Courier New" panose="02070309020205020404" pitchFamily="49" charset="0"/>
              </a:rPr>
              <a:t> </a:t>
            </a:r>
            <a:r>
              <a:rPr lang="en-CA" sz="12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  <a:endParaRPr lang="en-CA" sz="12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200" b="1" dirty="0" smtClean="0">
                <a:solidFill>
                  <a:srgbClr val="7F007F"/>
                </a:solidFill>
                <a:latin typeface="Courier New" panose="02070309020205020404" pitchFamily="49" charset="0"/>
              </a:rPr>
              <a:t>color</a:t>
            </a:r>
            <a:r>
              <a:rPr lang="en-CA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2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#</a:t>
            </a:r>
            <a:r>
              <a:rPr lang="en-CA" sz="1200" b="1" i="1" dirty="0" err="1">
                <a:solidFill>
                  <a:srgbClr val="2A00E1"/>
                </a:solidFill>
                <a:latin typeface="Courier New" panose="02070309020205020404" pitchFamily="49" charset="0"/>
              </a:rPr>
              <a:t>fff</a:t>
            </a:r>
            <a:r>
              <a:rPr lang="en-CA" sz="12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CA" sz="12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en-CA" sz="12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font-size</a:t>
            </a:r>
            <a:r>
              <a:rPr lang="en-CA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2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11px</a:t>
            </a:r>
            <a:r>
              <a:rPr lang="en-CA" sz="1200" b="1" i="1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en-CA" sz="1200" b="1" dirty="0">
                <a:solidFill>
                  <a:srgbClr val="7F007F"/>
                </a:solidFill>
                <a:latin typeface="Courier New" panose="02070309020205020404" pitchFamily="49" charset="0"/>
              </a:rPr>
              <a:t>font-weight</a:t>
            </a:r>
            <a:r>
              <a:rPr lang="en-CA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: </a:t>
            </a:r>
            <a:r>
              <a:rPr lang="en-CA" sz="1200" b="1" i="1" dirty="0">
                <a:solidFill>
                  <a:srgbClr val="2A00E1"/>
                </a:solidFill>
                <a:latin typeface="Courier New" panose="02070309020205020404" pitchFamily="49" charset="0"/>
              </a:rPr>
              <a:t>bold</a:t>
            </a:r>
            <a:r>
              <a:rPr lang="en-CA" sz="12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1" indent="12700"/>
            <a:r>
              <a:rPr lang="en-CA" sz="1200" b="1" i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CA" sz="1200" b="1" i="1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396719"/>
              </p:ext>
            </p:extLst>
          </p:nvPr>
        </p:nvGraphicFramePr>
        <p:xfrm>
          <a:off x="6593494" y="3404865"/>
          <a:ext cx="4618989" cy="6914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5850"/>
                <a:gridCol w="2263139"/>
              </a:tblGrid>
              <a:tr h="320641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</a:rPr>
                        <a:t>Frequent </a:t>
                      </a:r>
                      <a:r>
                        <a:rPr lang="en-CA" sz="1400" b="1" dirty="0" err="1" smtClean="0">
                          <a:solidFill>
                            <a:schemeClr val="tx1"/>
                          </a:solidFill>
                        </a:rPr>
                        <a:t>Itemset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tx1"/>
                          </a:solidFill>
                        </a:rPr>
                        <a:t>Support</a:t>
                      </a:r>
                      <a:endParaRPr lang="en-CA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smtClean="0"/>
                        <a:t>{ color: #</a:t>
                      </a:r>
                      <a:r>
                        <a:rPr lang="en-CA" sz="1400" b="1" dirty="0" err="1" smtClean="0"/>
                        <a:t>fff</a:t>
                      </a:r>
                      <a:r>
                        <a:rPr lang="en-CA" sz="1400" b="1" dirty="0" smtClean="0"/>
                        <a:t>,</a:t>
                      </a:r>
                      <a:r>
                        <a:rPr lang="en-CA" sz="1400" b="1" baseline="0" dirty="0" smtClean="0"/>
                        <a:t> </a:t>
                      </a:r>
                      <a:r>
                        <a:rPr lang="en-CA" sz="1400" b="1" dirty="0" smtClean="0"/>
                        <a:t>font-size: 11px; }</a:t>
                      </a:r>
                      <a:endParaRPr lang="en-CA" sz="1400" b="1" i="1" dirty="0" smtClean="0">
                        <a:solidFill>
                          <a:srgbClr val="000000"/>
                        </a:solidFill>
                        <a:latin typeface="Courier New" panose="02070309020205020404" pitchFamily="49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CA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Selector_A</a:t>
                      </a:r>
                      <a:r>
                        <a:rPr lang="en-CA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.</a:t>
                      </a:r>
                      <a:r>
                        <a:rPr lang="en-CA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Selector_B</a:t>
                      </a:r>
                      <a:endParaRPr lang="en-CA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</a:t>
            </a:r>
            <a:r>
              <a:rPr lang="en-US" dirty="0" err="1"/>
              <a:t>itemset</a:t>
            </a:r>
            <a:r>
              <a:rPr lang="en-US" dirty="0"/>
              <a:t> generation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1244600" y="1845734"/>
            <a:ext cx="9911080" cy="4023360"/>
          </a:xfrm>
        </p:spPr>
        <p:txBody>
          <a:bodyPr>
            <a:normAutofit fontScale="70000" lnSpcReduction="20000"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dirty="0" err="1" smtClean="0"/>
              <a:t>Apriori</a:t>
            </a:r>
            <a:r>
              <a:rPr lang="en-US" dirty="0" smtClean="0"/>
              <a:t> algorithm</a:t>
            </a:r>
          </a:p>
          <a:p>
            <a:pPr marL="382588" lvl="1" indent="-182563"/>
            <a:r>
              <a:rPr lang="en-US" dirty="0" smtClean="0"/>
              <a:t>Generates every possible combination of items</a:t>
            </a:r>
          </a:p>
          <a:p>
            <a:pPr lvl="1"/>
            <a:r>
              <a:rPr lang="en-US" dirty="0" smtClean="0"/>
              <a:t>For every combination, checks the database to see whether it is frequent</a:t>
            </a:r>
          </a:p>
          <a:p>
            <a:pPr marL="228600" indent="-228600">
              <a:buFont typeface="+mj-lt"/>
              <a:buAutoNum type="arabicPeriod"/>
            </a:pPr>
            <a:r>
              <a:rPr lang="en-US" b="1" dirty="0" err="1" smtClean="0"/>
              <a:t>Eclat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It is using previous results to compute the support count of new </a:t>
            </a:r>
            <a:r>
              <a:rPr lang="en-US" dirty="0" err="1" smtClean="0"/>
              <a:t>itemsets</a:t>
            </a:r>
            <a:endParaRPr lang="en-US" dirty="0"/>
          </a:p>
          <a:p>
            <a:pPr lvl="1"/>
            <a:r>
              <a:rPr lang="en-US" dirty="0" err="1" smtClean="0"/>
              <a:t>Eclat</a:t>
            </a:r>
            <a:r>
              <a:rPr lang="en-US" dirty="0" smtClean="0"/>
              <a:t> and </a:t>
            </a:r>
            <a:r>
              <a:rPr lang="en-US" dirty="0" err="1" smtClean="0"/>
              <a:t>Apriori</a:t>
            </a:r>
            <a:r>
              <a:rPr lang="en-US" dirty="0" smtClean="0"/>
              <a:t> may </a:t>
            </a:r>
            <a:r>
              <a:rPr lang="en-US" dirty="0"/>
              <a:t>lead to </a:t>
            </a:r>
            <a:r>
              <a:rPr lang="en-US" b="1" dirty="0"/>
              <a:t>combinatorial explosion</a:t>
            </a:r>
            <a:r>
              <a:rPr lang="en-US" dirty="0"/>
              <a:t>, due to the low support count (2)</a:t>
            </a:r>
          </a:p>
          <a:p>
            <a:pPr lvl="2"/>
            <a:r>
              <a:rPr lang="en-US" dirty="0"/>
              <a:t>Gmail is an example (3 selectors had 23 declarations in common</a:t>
            </a:r>
            <a:r>
              <a:rPr lang="en-US" dirty="0" smtClean="0"/>
              <a:t>)</a:t>
            </a:r>
            <a:endParaRPr lang="en-US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b="1" dirty="0" smtClean="0"/>
              <a:t>FP-Growth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Creates a tree, in which the nodes are items and paths represent all </a:t>
            </a:r>
            <a:r>
              <a:rPr lang="en-US" dirty="0" err="1" smtClean="0"/>
              <a:t>itemsets</a:t>
            </a:r>
            <a:r>
              <a:rPr lang="en-US" dirty="0" smtClean="0"/>
              <a:t> along with their frequency</a:t>
            </a:r>
          </a:p>
          <a:p>
            <a:pPr lvl="1"/>
            <a:r>
              <a:rPr lang="en-US" dirty="0" smtClean="0"/>
              <a:t>Uses the tree to compute frequent </a:t>
            </a:r>
            <a:r>
              <a:rPr lang="en-US" dirty="0" err="1" smtClean="0"/>
              <a:t>itemsets</a:t>
            </a:r>
            <a:endParaRPr lang="en-US" dirty="0"/>
          </a:p>
          <a:p>
            <a:pPr lvl="1"/>
            <a:r>
              <a:rPr lang="en-US" dirty="0" smtClean="0"/>
              <a:t>Doesn’t generate every possible combination of items in the search space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701542" cy="402336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199 CSS files from 28 Open source web systems</a:t>
            </a:r>
          </a:p>
          <a:p>
            <a:pPr lvl="2"/>
            <a:r>
              <a:rPr lang="en-US" dirty="0" smtClean="0"/>
              <a:t>Mostly content management systems</a:t>
            </a:r>
          </a:p>
          <a:p>
            <a:pPr lvl="1"/>
            <a:r>
              <a:rPr lang="en-US" dirty="0" smtClean="0"/>
              <a:t>183 CSS files collected from top websites</a:t>
            </a:r>
          </a:p>
          <a:p>
            <a:pPr lvl="2"/>
            <a:r>
              <a:rPr lang="en-US" dirty="0" smtClean="0"/>
              <a:t>from top 50 Alexa websites</a:t>
            </a:r>
          </a:p>
          <a:p>
            <a:pPr lvl="2"/>
            <a:r>
              <a:rPr lang="en-US" dirty="0" smtClean="0"/>
              <a:t>Using </a:t>
            </a:r>
            <a:r>
              <a:rPr lang="en-US" dirty="0" err="1" smtClean="0"/>
              <a:t>Crawljax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7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Duplication at declaration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97280" y="3756357"/>
            <a:ext cx="3161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About 60% of declarations are duplicated</a:t>
            </a:r>
            <a:endParaRPr lang="en-CA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16"/>
          <a:stretch/>
        </p:blipFill>
        <p:spPr>
          <a:xfrm>
            <a:off x="4772025" y="1789787"/>
            <a:ext cx="6618778" cy="443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duplications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97280" y="3498408"/>
            <a:ext cx="3161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The median of the largest number of common declarations is 5 and 7 respectively</a:t>
            </a:r>
            <a:endParaRPr lang="en-CA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7"/>
          <a:stretch/>
        </p:blipFill>
        <p:spPr>
          <a:xfrm>
            <a:off x="4611621" y="1824002"/>
            <a:ext cx="6600862" cy="443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duplications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97280" y="3459514"/>
            <a:ext cx="31618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 smtClean="0"/>
              <a:t>The majority of duplication is between two selectors.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b="1" dirty="0" smtClean="0"/>
              <a:t>There is also duplication between 3 - 6 </a:t>
            </a:r>
            <a:r>
              <a:rPr lang="en-CA" b="1" dirty="0" smtClean="0"/>
              <a:t>selectors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1200" b="1" dirty="0" smtClean="0"/>
              <a:t>Outliers were deleted when creating this figure</a:t>
            </a:r>
            <a:endParaRPr lang="en-CA" sz="12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1" r="3730" b="2595"/>
          <a:stretch/>
        </p:blipFill>
        <p:spPr>
          <a:xfrm>
            <a:off x="5105400" y="1984448"/>
            <a:ext cx="6050280" cy="423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adoption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97280" y="3617461"/>
            <a:ext cx="3161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In average, less than 20% of all selectors of today’s CSS are grouped selectors.</a:t>
            </a:r>
            <a:endParaRPr lang="en-CA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531019" y="5197643"/>
            <a:ext cx="4041196" cy="370179"/>
            <a:chOff x="6993671" y="5034095"/>
            <a:chExt cx="4041196" cy="370179"/>
          </a:xfrm>
        </p:grpSpPr>
        <p:sp>
          <p:nvSpPr>
            <p:cNvPr id="9" name="TextBox 8"/>
            <p:cNvSpPr txBox="1"/>
            <p:nvPr/>
          </p:nvSpPr>
          <p:spPr>
            <a:xfrm>
              <a:off x="6993671" y="5034942"/>
              <a:ext cx="1388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Open Source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13389" y="5034095"/>
              <a:ext cx="2121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Extracted by Crawler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" b="6812"/>
          <a:stretch/>
        </p:blipFill>
        <p:spPr>
          <a:xfrm>
            <a:off x="4495800" y="1740441"/>
            <a:ext cx="7022499" cy="458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7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duplication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783633"/>
              </p:ext>
            </p:extLst>
          </p:nvPr>
        </p:nvGraphicFramePr>
        <p:xfrm>
          <a:off x="1173991" y="2788286"/>
          <a:ext cx="3641560" cy="2182653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27223"/>
                <a:gridCol w="1371600"/>
                <a:gridCol w="1042737"/>
              </a:tblGrid>
              <a:tr h="741103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Spearman test of correlation between size and duplicated declaration ratio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465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Rho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p-value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1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baseline="0" dirty="0" smtClean="0"/>
                        <a:t>Crawler-Extracted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kern="1200" dirty="0" smtClean="0"/>
                        <a:t>0.3923908</a:t>
                      </a:r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kern="1200" dirty="0" smtClean="0"/>
                        <a:t>3.935e-08</a:t>
                      </a:r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8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Open Source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 smtClean="0"/>
                        <a:t>0.4170468</a:t>
                      </a:r>
                      <a:endParaRPr lang="en-CA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kern="1200" dirty="0" smtClean="0"/>
                        <a:t>8.921e-10</a:t>
                      </a:r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5" y="1821203"/>
            <a:ext cx="6250305" cy="4446437"/>
          </a:xfrm>
        </p:spPr>
      </p:pic>
    </p:spTree>
    <p:extLst>
      <p:ext uri="{BB962C8B-B14F-4D97-AF65-F5344CB8AC3E}">
        <p14:creationId xmlns:p14="http://schemas.microsoft.com/office/powerpoint/2010/main" val="40868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and duplication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7"/>
          <a:stretch/>
        </p:blipFill>
        <p:spPr>
          <a:xfrm>
            <a:off x="5560595" y="2394282"/>
            <a:ext cx="5896788" cy="3390482"/>
          </a:xfrm>
        </p:spPr>
      </p:pic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323205"/>
              </p:ext>
            </p:extLst>
          </p:nvPr>
        </p:nvGraphicFramePr>
        <p:xfrm>
          <a:off x="1173991" y="2788286"/>
          <a:ext cx="3641560" cy="2182653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227223"/>
                <a:gridCol w="1371600"/>
                <a:gridCol w="1042737"/>
              </a:tblGrid>
              <a:tr h="741103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Spearman test of correlation between grouping and duplicated declaration ratio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4652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Rho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p-value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1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baseline="0" dirty="0" smtClean="0"/>
                        <a:t>Extracted by Crawler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0.07309612 </a:t>
                      </a:r>
                      <a:endParaRPr lang="en-CA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0.3254</a:t>
                      </a:r>
                      <a:endParaRPr lang="en-CA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8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400" b="1" kern="1200" dirty="0" smtClean="0"/>
                        <a:t>Open Source</a:t>
                      </a:r>
                      <a:endParaRPr lang="en-C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/>
                        <a:t>-0.1423606 </a:t>
                      </a:r>
                      <a:endParaRPr lang="en-CA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0.04488</a:t>
                      </a:r>
                      <a:endParaRPr lang="en-CA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500865" y="2031015"/>
            <a:ext cx="4654815" cy="369332"/>
            <a:chOff x="6945544" y="5034518"/>
            <a:chExt cx="4654815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945544" y="5034518"/>
              <a:ext cx="1388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Open Source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78881" y="5034518"/>
              <a:ext cx="2121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/>
                <a:t>Extracted by Crawler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CSS is widely used, but there is a limited research on it</a:t>
            </a:r>
          </a:p>
          <a:p>
            <a:r>
              <a:rPr lang="en-US" dirty="0" smtClean="0"/>
              <a:t>Declarations of today’s CSS are about 60 percent </a:t>
            </a:r>
            <a:r>
              <a:rPr lang="en-US" dirty="0"/>
              <a:t>duplicated in average </a:t>
            </a:r>
            <a:endParaRPr lang="en-US" dirty="0" smtClean="0"/>
          </a:p>
          <a:p>
            <a:r>
              <a:rPr lang="en-US" dirty="0" smtClean="0"/>
              <a:t>You can find two or more selectors in a CSS file which have more than 5 shared declarations In </a:t>
            </a:r>
            <a:r>
              <a:rPr lang="en-US" dirty="0"/>
              <a:t>average</a:t>
            </a:r>
            <a:endParaRPr lang="en-US" dirty="0" smtClean="0"/>
          </a:p>
          <a:p>
            <a:r>
              <a:rPr lang="en-US" dirty="0" smtClean="0"/>
              <a:t>There is not a strong correlation between size and grouping ratio with the ratio of the duplicated declarations in CSS files</a:t>
            </a:r>
          </a:p>
          <a:p>
            <a:r>
              <a:rPr lang="en-US" dirty="0" smtClean="0"/>
              <a:t>We may:</a:t>
            </a:r>
          </a:p>
          <a:p>
            <a:pPr lvl="1"/>
            <a:r>
              <a:rPr lang="en-US" dirty="0" smtClean="0"/>
              <a:t>Refactor these </a:t>
            </a:r>
            <a:r>
              <a:rPr lang="en-US" dirty="0" smtClean="0"/>
              <a:t>duplications</a:t>
            </a:r>
          </a:p>
          <a:p>
            <a:pPr lvl="2"/>
            <a:r>
              <a:rPr lang="en-US" dirty="0" smtClean="0"/>
              <a:t>using </a:t>
            </a:r>
            <a:r>
              <a:rPr lang="en-US" dirty="0" smtClean="0"/>
              <a:t>grouping in </a:t>
            </a:r>
            <a:r>
              <a:rPr lang="en-US" dirty="0" smtClean="0"/>
              <a:t>CSS, creating classes, or taking advantage of the </a:t>
            </a:r>
            <a:r>
              <a:rPr lang="en-US" dirty="0" smtClean="0"/>
              <a:t>hierarchy of </a:t>
            </a:r>
            <a:r>
              <a:rPr lang="en-US" dirty="0" smtClean="0"/>
              <a:t>DOM elements</a:t>
            </a:r>
            <a:endParaRPr lang="en-US" dirty="0"/>
          </a:p>
          <a:p>
            <a:pPr lvl="1"/>
            <a:r>
              <a:rPr lang="en-US" dirty="0" smtClean="0"/>
              <a:t>Use duplication info to migrate from CSS to preprocessors</a:t>
            </a:r>
          </a:p>
          <a:p>
            <a:pPr lvl="1"/>
            <a:r>
              <a:rPr lang="en-US" smtClean="0"/>
              <a:t>An </a:t>
            </a:r>
            <a:r>
              <a:rPr lang="en-US" dirty="0" smtClean="0"/>
              <a:t>many more</a:t>
            </a:r>
            <a:r>
              <a:rPr lang="en-US" dirty="0" smtClean="0"/>
              <a:t>…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405" y="4045881"/>
            <a:ext cx="3037361" cy="1823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CSS is a domain specific language: </a:t>
            </a:r>
          </a:p>
          <a:p>
            <a:pPr lvl="2"/>
            <a:r>
              <a:rPr lang="en-US" dirty="0" smtClean="0"/>
              <a:t>A styling language</a:t>
            </a:r>
          </a:p>
          <a:p>
            <a:pPr lvl="1"/>
            <a:r>
              <a:rPr lang="en-CA" dirty="0" smtClean="0"/>
              <a:t>CSS level 1 Recommendation was published in 1996 by W3C</a:t>
            </a:r>
            <a:endParaRPr lang="en-US" dirty="0" smtClean="0"/>
          </a:p>
          <a:p>
            <a:pPr lvl="1"/>
            <a:r>
              <a:rPr lang="en-US" dirty="0" smtClean="0"/>
              <a:t>It enabled the separation of concerns for the web</a:t>
            </a:r>
          </a:p>
          <a:p>
            <a:pPr lvl="1"/>
            <a:r>
              <a:rPr lang="en-US" dirty="0" smtClean="0"/>
              <a:t>It made responsive design easy</a:t>
            </a:r>
          </a:p>
          <a:p>
            <a:pPr lvl="2"/>
            <a:r>
              <a:rPr lang="en-US" dirty="0" smtClean="0"/>
              <a:t>By supporting different media types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screen, </a:t>
            </a:r>
            <a:r>
              <a:rPr lang="en-US" dirty="0" smtClean="0"/>
              <a:t>printer</a:t>
            </a:r>
            <a:r>
              <a:rPr lang="en-US" dirty="0" smtClean="0"/>
              <a:t>, handheld,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And media queries in </a:t>
            </a:r>
            <a:r>
              <a:rPr lang="en-US" dirty="0" smtClean="0"/>
              <a:t>CSS3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6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568858"/>
            <a:ext cx="10058400" cy="35661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Thank You</a:t>
            </a:r>
            <a:endParaRPr lang="en-US" sz="6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12099" y="5501258"/>
            <a:ext cx="5579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http://users.encs.concordia.ca/~d_mazina/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8966" y="5501258"/>
            <a:ext cx="3888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d_mazina@encs.concordia.ca</a:t>
            </a:r>
            <a:endParaRPr lang="en-US" sz="2400" dirty="0"/>
          </a:p>
        </p:txBody>
      </p:sp>
      <p:pic>
        <p:nvPicPr>
          <p:cNvPr id="8" name="Content Placeholder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44"/>
          <a:stretch/>
        </p:blipFill>
        <p:spPr>
          <a:xfrm>
            <a:off x="2615538" y="777489"/>
            <a:ext cx="6964098" cy="28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CSS + HTML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669514" y="2638426"/>
            <a:ext cx="8607973" cy="1907000"/>
            <a:chOff x="1152567" y="4552293"/>
            <a:chExt cx="5143212" cy="1139421"/>
          </a:xfrm>
        </p:grpSpPr>
        <p:pic>
          <p:nvPicPr>
            <p:cNvPr id="7" name="Picture 2" descr="http://www.muktware.com/wp-content/uploads/2013/11/simpsons-css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49" t="38113" r="13187" b="28012"/>
            <a:stretch/>
          </p:blipFill>
          <p:spPr bwMode="auto">
            <a:xfrm>
              <a:off x="1830038" y="4552293"/>
              <a:ext cx="4465741" cy="11394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2567" y="4877904"/>
              <a:ext cx="488133" cy="8117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71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is widely used…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 percent of web developers use </a:t>
            </a:r>
            <a:r>
              <a:rPr lang="en-US" dirty="0" smtClean="0"/>
              <a:t>CSS </a:t>
            </a:r>
            <a:r>
              <a:rPr lang="en-US" sz="2000" dirty="0" smtClean="0"/>
              <a:t>[w3techs.com</a:t>
            </a:r>
            <a:r>
              <a:rPr lang="en-US" sz="2000" dirty="0" smtClean="0"/>
              <a:t>, Mozilla survey]</a:t>
            </a:r>
            <a:endParaRPr lang="en-US" dirty="0" smtClean="0"/>
          </a:p>
          <a:p>
            <a:r>
              <a:rPr lang="en-US" dirty="0" smtClean="0"/>
              <a:t>Large number of CSS </a:t>
            </a:r>
            <a:r>
              <a:rPr lang="en-US" dirty="0" smtClean="0"/>
              <a:t>contributors in </a:t>
            </a:r>
            <a:r>
              <a:rPr lang="en-US" dirty="0" smtClean="0"/>
              <a:t>open source world </a:t>
            </a:r>
            <a:r>
              <a:rPr lang="en-US" sz="2000" dirty="0" smtClean="0"/>
              <a:t>[ohloh.net]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339194633"/>
              </p:ext>
            </p:extLst>
          </p:nvPr>
        </p:nvGraphicFramePr>
        <p:xfrm>
          <a:off x="1183005" y="3009900"/>
          <a:ext cx="9827895" cy="2859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83005" y="5889838"/>
            <a:ext cx="9532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Mozilla survey </a:t>
            </a:r>
            <a:r>
              <a:rPr lang="en-US" sz="2000" dirty="0" smtClean="0"/>
              <a:t>results: </a:t>
            </a:r>
            <a:r>
              <a:rPr lang="en-US" sz="2000" dirty="0" smtClean="0"/>
              <a:t>What programming language do you use?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11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r>
              <a:rPr lang="en-US" dirty="0"/>
              <a:t>No variables or functions…</a:t>
            </a:r>
          </a:p>
          <a:p>
            <a:pPr lvl="1"/>
            <a:r>
              <a:rPr lang="en-CA" dirty="0"/>
              <a:t>So we may have duplication in value, declaration and selector </a:t>
            </a:r>
            <a:r>
              <a:rPr lang="en-CA" dirty="0" smtClean="0"/>
              <a:t>level</a:t>
            </a:r>
            <a:endParaRPr lang="en-CA" dirty="0"/>
          </a:p>
        </p:txBody>
      </p:sp>
      <p:pic>
        <p:nvPicPr>
          <p:cNvPr id="1026" name="Picture 2" descr="http://www.w3schools.com/css/selec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345" y="2723938"/>
            <a:ext cx="541972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Developers use server side languages (like PHP) or preprocessors </a:t>
            </a:r>
            <a:endParaRPr lang="en-US" dirty="0"/>
          </a:p>
          <a:p>
            <a:pPr lvl="1"/>
            <a:r>
              <a:rPr lang="en-US" dirty="0" smtClean="0"/>
              <a:t>Easy CSS generation using variables and functions</a:t>
            </a:r>
          </a:p>
          <a:p>
            <a:pPr lvl="2"/>
            <a:r>
              <a:rPr lang="en-US" dirty="0" smtClean="0"/>
              <a:t>SASS, LESS, Google Closure </a:t>
            </a:r>
            <a:r>
              <a:rPr lang="en-US" dirty="0" err="1" smtClean="0"/>
              <a:t>Stylesheets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They have their own syntax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384175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But </a:t>
            </a:r>
            <a:r>
              <a:rPr lang="en-US" b="1" dirty="0"/>
              <a:t>the </a:t>
            </a:r>
            <a:r>
              <a:rPr lang="en-US" b="1" dirty="0" smtClean="0"/>
              <a:t>generated </a:t>
            </a:r>
            <a:r>
              <a:rPr lang="en-US" b="1" dirty="0"/>
              <a:t>CSS files still have significant </a:t>
            </a:r>
            <a:r>
              <a:rPr lang="en-US" b="1" dirty="0" smtClean="0"/>
              <a:t>duplication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7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435869" y="3453869"/>
            <a:ext cx="8921096" cy="1428495"/>
            <a:chOff x="1729289" y="4363946"/>
            <a:chExt cx="8921096" cy="1428495"/>
          </a:xfrm>
        </p:grpSpPr>
        <p:sp>
          <p:nvSpPr>
            <p:cNvPr id="10" name="TextBox 9"/>
            <p:cNvSpPr txBox="1"/>
            <p:nvPr/>
          </p:nvSpPr>
          <p:spPr>
            <a:xfrm>
              <a:off x="1729289" y="4363946"/>
              <a:ext cx="361291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dirty="0">
                  <a:solidFill>
                    <a:srgbClr val="455445"/>
                  </a:solidFill>
                  <a:latin typeface="Bitstream Vera Sans Mono"/>
                </a:rPr>
                <a:t>@nice-blue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: </a:t>
              </a:r>
              <a:r>
                <a:rPr lang="en-US" dirty="0">
                  <a:solidFill>
                    <a:srgbClr val="6B382E"/>
                  </a:solidFill>
                  <a:latin typeface="Bitstream Vera Sans Mono"/>
                </a:rPr>
                <a:t>#5B83AD</a:t>
              </a:r>
              <a:r>
                <a:rPr lang="en-US" dirty="0" smtClean="0">
                  <a:solidFill>
                    <a:srgbClr val="1F4C7A"/>
                  </a:solidFill>
                  <a:latin typeface="Bitstream Vera Sans Mono"/>
                </a:rPr>
                <a:t>;</a:t>
              </a:r>
            </a:p>
            <a:p>
              <a:pPr lvl="0"/>
              <a:r>
                <a:rPr lang="en-US" dirty="0" smtClean="0">
                  <a:solidFill>
                    <a:srgbClr val="455445"/>
                  </a:solidFill>
                  <a:latin typeface="Bitstream Vera Sans Mono"/>
                </a:rPr>
                <a:t>@</a:t>
              </a:r>
              <a:r>
                <a:rPr lang="en-US" dirty="0">
                  <a:solidFill>
                    <a:srgbClr val="455445"/>
                  </a:solidFill>
                  <a:latin typeface="Bitstream Vera Sans Mono"/>
                </a:rPr>
                <a:t>light-blue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: </a:t>
              </a:r>
              <a:r>
                <a:rPr lang="en-US" dirty="0" smtClean="0">
                  <a:solidFill>
                    <a:srgbClr val="1F4C7A"/>
                  </a:solidFill>
                  <a:latin typeface="Bitstream Vera Sans Mono"/>
                </a:rPr>
                <a:t>(</a:t>
              </a:r>
              <a:r>
                <a:rPr lang="en-US" dirty="0" smtClean="0">
                  <a:solidFill>
                    <a:srgbClr val="455445"/>
                  </a:solidFill>
                  <a:latin typeface="Bitstream Vera Sans Mono"/>
                </a:rPr>
                <a:t>@</a:t>
              </a:r>
              <a:r>
                <a:rPr lang="en-US" dirty="0">
                  <a:solidFill>
                    <a:srgbClr val="455445"/>
                  </a:solidFill>
                  <a:latin typeface="Bitstream Vera Sans Mono"/>
                </a:rPr>
                <a:t>nice-blue 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+ </a:t>
              </a:r>
              <a:r>
                <a:rPr lang="en-US" dirty="0">
                  <a:solidFill>
                    <a:srgbClr val="6B382E"/>
                  </a:solidFill>
                  <a:latin typeface="Bitstream Vera Sans Mono"/>
                </a:rPr>
                <a:t>#111</a:t>
              </a:r>
              <a:r>
                <a:rPr lang="en-US" dirty="0" smtClean="0">
                  <a:solidFill>
                    <a:srgbClr val="1F4C7A"/>
                  </a:solidFill>
                  <a:latin typeface="Bitstream Vera Sans Mono"/>
                </a:rPr>
                <a:t>);</a:t>
              </a:r>
            </a:p>
            <a:p>
              <a:pPr lvl="0"/>
              <a:r>
                <a:rPr lang="en-US" dirty="0" smtClean="0">
                  <a:solidFill>
                    <a:srgbClr val="6B612E"/>
                  </a:solidFill>
                  <a:latin typeface="Bitstream Vera Sans Mono"/>
                </a:rPr>
                <a:t>#</a:t>
              </a:r>
              <a:r>
                <a:rPr lang="en-US" dirty="0">
                  <a:solidFill>
                    <a:srgbClr val="6B612E"/>
                  </a:solidFill>
                  <a:latin typeface="Bitstream Vera Sans Mono"/>
                </a:rPr>
                <a:t>header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 { </a:t>
              </a:r>
              <a:r>
                <a:rPr lang="en-US" dirty="0">
                  <a:solidFill>
                    <a:srgbClr val="735926"/>
                  </a:solidFill>
                  <a:latin typeface="Bitstream Vera Sans Mono"/>
                </a:rPr>
                <a:t>color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: </a:t>
              </a:r>
              <a:r>
                <a:rPr lang="en-US" dirty="0">
                  <a:solidFill>
                    <a:srgbClr val="455445"/>
                  </a:solidFill>
                  <a:latin typeface="Bitstream Vera Sans Mono"/>
                </a:rPr>
                <a:t>@light-blue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; }</a:t>
              </a:r>
              <a:r>
                <a:rPr lang="en-US" sz="1400" dirty="0"/>
                <a:t> </a:t>
              </a:r>
              <a:endParaRPr lang="en-US" sz="3200" dirty="0">
                <a:latin typeface="Arial" panose="020B0604020202020204" pitchFamily="34" charset="0"/>
              </a:endParaRPr>
            </a:p>
            <a:p>
              <a:endParaRPr lang="en-CA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631610" y="4779443"/>
              <a:ext cx="301877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lvl="0"/>
              <a:r>
                <a:rPr lang="en-US" dirty="0">
                  <a:solidFill>
                    <a:srgbClr val="6B612E"/>
                  </a:solidFill>
                  <a:latin typeface="Bitstream Vera Sans Mono"/>
                </a:rPr>
                <a:t>#header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 { </a:t>
              </a:r>
              <a:r>
                <a:rPr lang="en-US" dirty="0">
                  <a:solidFill>
                    <a:srgbClr val="735926"/>
                  </a:solidFill>
                  <a:latin typeface="Bitstream Vera Sans Mono"/>
                </a:rPr>
                <a:t>color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: </a:t>
              </a:r>
              <a:r>
                <a:rPr lang="en-US" dirty="0">
                  <a:solidFill>
                    <a:srgbClr val="6B382E"/>
                  </a:solidFill>
                  <a:latin typeface="Bitstream Vera Sans Mono"/>
                </a:rPr>
                <a:t>#6c94be</a:t>
              </a:r>
              <a:r>
                <a:rPr lang="en-US" dirty="0">
                  <a:solidFill>
                    <a:srgbClr val="1F4C7A"/>
                  </a:solidFill>
                  <a:latin typeface="Bitstream Vera Sans Mono"/>
                </a:rPr>
                <a:t>; </a:t>
              </a:r>
              <a:r>
                <a:rPr lang="en-US" dirty="0" smtClean="0">
                  <a:solidFill>
                    <a:srgbClr val="1F4C7A"/>
                  </a:solidFill>
                  <a:latin typeface="Bitstream Vera Sans Mono"/>
                </a:rPr>
                <a:t>}</a:t>
              </a:r>
              <a:endParaRPr lang="en-CA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5862915" y="4964109"/>
              <a:ext cx="127747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937310" y="5423109"/>
              <a:ext cx="604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LESS</a:t>
              </a:r>
              <a:endParaRPr lang="en-CA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42562" y="5370134"/>
              <a:ext cx="519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CSS</a:t>
              </a: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16028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Static validators</a:t>
            </a:r>
          </a:p>
          <a:p>
            <a:pPr lvl="1"/>
            <a:r>
              <a:rPr lang="en-US" dirty="0" smtClean="0"/>
              <a:t>W3C validator</a:t>
            </a:r>
          </a:p>
          <a:p>
            <a:r>
              <a:rPr lang="en-US" dirty="0" smtClean="0"/>
              <a:t>Removing unused CSS</a:t>
            </a:r>
          </a:p>
          <a:p>
            <a:pPr lvl="1"/>
            <a:r>
              <a:rPr lang="en-US" dirty="0"/>
              <a:t>Tools (dust-me-selectors Firefox add-on, etc</a:t>
            </a:r>
            <a:r>
              <a:rPr lang="en-US" dirty="0" smtClean="0"/>
              <a:t>.)</a:t>
            </a:r>
            <a:endParaRPr lang="en-US" dirty="0" smtClean="0"/>
          </a:p>
          <a:p>
            <a:pPr lvl="1"/>
            <a:r>
              <a:rPr lang="en-US" dirty="0" smtClean="0"/>
              <a:t>Academic papers (</a:t>
            </a:r>
            <a:r>
              <a:rPr lang="en-US" dirty="0" smtClean="0"/>
              <a:t>CILLA, Tree logics)</a:t>
            </a:r>
            <a:endParaRPr lang="en-US" dirty="0" smtClean="0"/>
          </a:p>
          <a:p>
            <a:r>
              <a:rPr lang="en-US" dirty="0" smtClean="0"/>
              <a:t>Removing </a:t>
            </a:r>
            <a:r>
              <a:rPr lang="en-US" dirty="0" smtClean="0"/>
              <a:t>duplication</a:t>
            </a:r>
          </a:p>
          <a:p>
            <a:pPr lvl="1"/>
            <a:r>
              <a:rPr lang="en-US" dirty="0" smtClean="0"/>
              <a:t>Tools (CSSCSS, CSS purge, etc.)</a:t>
            </a:r>
          </a:p>
          <a:p>
            <a:pPr lvl="2"/>
            <a:r>
              <a:rPr lang="en-US" dirty="0" smtClean="0"/>
              <a:t>They support trivial types of duplication!</a:t>
            </a:r>
          </a:p>
          <a:p>
            <a:pPr marL="384048" lvl="2" indent="0">
              <a:buNone/>
            </a:pPr>
            <a:endParaRPr lang="en-US" dirty="0" smtClean="0"/>
          </a:p>
          <a:p>
            <a:pPr algn="ctr"/>
            <a:r>
              <a:rPr lang="en-US" sz="2800" b="1" i="1" dirty="0" smtClean="0"/>
              <a:t>CSS </a:t>
            </a:r>
            <a:r>
              <a:rPr lang="en-US" sz="2800" b="1" i="1" dirty="0" smtClean="0"/>
              <a:t>maintenance </a:t>
            </a:r>
            <a:r>
              <a:rPr lang="en-US" sz="2800" b="1" i="1" dirty="0" smtClean="0"/>
              <a:t>cannot be considered as a disciplined and systematic practice.</a:t>
            </a:r>
            <a:endParaRPr lang="en-US" sz="28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2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Detect non-trivial duplications in the CSS files</a:t>
            </a:r>
          </a:p>
          <a:p>
            <a:pPr lvl="1"/>
            <a:r>
              <a:rPr lang="en-US" dirty="0" smtClean="0"/>
              <a:t>And eventually refactor them</a:t>
            </a:r>
          </a:p>
          <a:p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Improve the state of the art of the CSS maintenance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CSER Fall 2013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3C6E-CDE7-41A1-A7B5-7631EF4B7A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1759</TotalTime>
  <Words>1627</Words>
  <Application>Microsoft Office PowerPoint</Application>
  <PresentationFormat>Widescreen</PresentationFormat>
  <Paragraphs>378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Bitstream Vera Sans Mono</vt:lpstr>
      <vt:lpstr>Calibri</vt:lpstr>
      <vt:lpstr>Cambria</vt:lpstr>
      <vt:lpstr>Courier New</vt:lpstr>
      <vt:lpstr>Retrospect</vt:lpstr>
      <vt:lpstr>An Empirical Study of Duplication in Cascading Style Sheets</vt:lpstr>
      <vt:lpstr>Outline</vt:lpstr>
      <vt:lpstr>What's CSS</vt:lpstr>
      <vt:lpstr>Exploiting CSS</vt:lpstr>
      <vt:lpstr>CSS is widely used…</vt:lpstr>
      <vt:lpstr>Syntax</vt:lpstr>
      <vt:lpstr>CSS Development</vt:lpstr>
      <vt:lpstr>CSS Tools</vt:lpstr>
      <vt:lpstr>Our goal</vt:lpstr>
      <vt:lpstr>Our motivation</vt:lpstr>
      <vt:lpstr>Types of duplications</vt:lpstr>
      <vt:lpstr>TYPE I</vt:lpstr>
      <vt:lpstr>TYPE II</vt:lpstr>
      <vt:lpstr>TYPE III</vt:lpstr>
      <vt:lpstr>Method</vt:lpstr>
      <vt:lpstr>Method</vt:lpstr>
      <vt:lpstr>Grouped selectors</vt:lpstr>
      <vt:lpstr>Data mining metaphor</vt:lpstr>
      <vt:lpstr>Frequent Itemset generation</vt:lpstr>
      <vt:lpstr>Frequent itemset generation</vt:lpstr>
      <vt:lpstr>Frequent itemset generation</vt:lpstr>
      <vt:lpstr>Empirical Study</vt:lpstr>
      <vt:lpstr>Duplication at declaration level</vt:lpstr>
      <vt:lpstr>Largest duplications</vt:lpstr>
      <vt:lpstr>Largest duplications</vt:lpstr>
      <vt:lpstr>Grouping adoption</vt:lpstr>
      <vt:lpstr>Size and duplication</vt:lpstr>
      <vt:lpstr>Grouping and duplication</vt:lpstr>
      <vt:lpstr>Conclusion and Future Works</vt:lpstr>
      <vt:lpstr>Thank You</vt:lpstr>
    </vt:vector>
  </TitlesOfParts>
  <Company>Concordia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Davood Mazinanian</dc:creator>
  <cp:lastModifiedBy>Davood Mazinanian</cp:lastModifiedBy>
  <cp:revision>314</cp:revision>
  <dcterms:created xsi:type="dcterms:W3CDTF">2013-11-13T16:09:21Z</dcterms:created>
  <dcterms:modified xsi:type="dcterms:W3CDTF">2013-11-20T18:50:02Z</dcterms:modified>
</cp:coreProperties>
</file>