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9" r:id="rId3"/>
    <p:sldId id="259" r:id="rId4"/>
    <p:sldId id="260" r:id="rId5"/>
    <p:sldId id="261" r:id="rId6"/>
    <p:sldId id="262" r:id="rId7"/>
    <p:sldId id="263" r:id="rId8"/>
    <p:sldId id="265" r:id="rId9"/>
    <p:sldId id="267" r:id="rId10"/>
    <p:sldId id="266" r:id="rId11"/>
    <p:sldId id="257" r:id="rId12"/>
    <p:sldId id="270" r:id="rId13"/>
    <p:sldId id="289" r:id="rId14"/>
    <p:sldId id="287" r:id="rId15"/>
    <p:sldId id="268" r:id="rId16"/>
    <p:sldId id="288" r:id="rId17"/>
    <p:sldId id="272" r:id="rId18"/>
    <p:sldId id="273" r:id="rId19"/>
    <p:sldId id="277" r:id="rId20"/>
    <p:sldId id="278" r:id="rId21"/>
    <p:sldId id="279" r:id="rId22"/>
    <p:sldId id="280" r:id="rId23"/>
    <p:sldId id="291" r:id="rId24"/>
    <p:sldId id="274" r:id="rId25"/>
    <p:sldId id="290" r:id="rId26"/>
    <p:sldId id="281" r:id="rId27"/>
    <p:sldId id="275" r:id="rId28"/>
    <p:sldId id="276" r:id="rId29"/>
    <p:sldId id="282" r:id="rId30"/>
    <p:sldId id="283" r:id="rId31"/>
    <p:sldId id="284" r:id="rId32"/>
    <p:sldId id="285" r:id="rId33"/>
    <p:sldId id="286"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47" autoAdjust="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D4445-7DD5-4829-A6E1-34008B2025CA}" type="datetimeFigureOut">
              <a:rPr lang="en-US" smtClean="0"/>
              <a:t>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87ACB-CACB-438C-A989-3AB3EAE2539B}" type="slidenum">
              <a:rPr lang="en-US" smtClean="0"/>
              <a:t>‹#›</a:t>
            </a:fld>
            <a:endParaRPr lang="en-US"/>
          </a:p>
        </p:txBody>
      </p:sp>
    </p:spTree>
    <p:extLst>
      <p:ext uri="{BB962C8B-B14F-4D97-AF65-F5344CB8AC3E}">
        <p14:creationId xmlns:p14="http://schemas.microsoft.com/office/powerpoint/2010/main" val="63121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talk I will present the past</a:t>
            </a:r>
            <a:r>
              <a:rPr lang="en-CA" baseline="0" dirty="0" smtClean="0"/>
              <a:t> and present research highlights in the area of preventive software maintenance.</a:t>
            </a:r>
          </a:p>
          <a:p>
            <a:r>
              <a:rPr lang="en-CA" baseline="0" dirty="0" smtClean="0"/>
              <a:t>I will then focus on the current challenges related to the management of maintenance activities and finish with some future research directions.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a:t>
            </a:fld>
            <a:endParaRPr lang="en-US"/>
          </a:p>
        </p:txBody>
      </p:sp>
    </p:spTree>
    <p:extLst>
      <p:ext uri="{BB962C8B-B14F-4D97-AF65-F5344CB8AC3E}">
        <p14:creationId xmlns:p14="http://schemas.microsoft.com/office/powerpoint/2010/main" val="411290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detection strategy is a composition of various metric rules (i.e., metrics that should comply with proper threshold values) combined with AND/OR operators into a single rule that expresses a violation of a design heuristic.</a:t>
            </a:r>
          </a:p>
          <a:p>
            <a:r>
              <a:rPr lang="en-CA" dirty="0" smtClean="0"/>
              <a:t>Limitation: </a:t>
            </a:r>
            <a:r>
              <a:rPr lang="en-CA" baseline="0" dirty="0" smtClean="0"/>
              <a:t>Threshold values should be manually determined and are project-specific. Different threshold values return different results.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11</a:t>
            </a:fld>
            <a:endParaRPr lang="en-US"/>
          </a:p>
        </p:txBody>
      </p:sp>
    </p:spTree>
    <p:extLst>
      <p:ext uri="{BB962C8B-B14F-4D97-AF65-F5344CB8AC3E}">
        <p14:creationId xmlns:p14="http://schemas.microsoft.com/office/powerpoint/2010/main" val="92862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12</a:t>
            </a:fld>
            <a:endParaRPr lang="en-US"/>
          </a:p>
        </p:txBody>
      </p:sp>
    </p:spTree>
    <p:extLst>
      <p:ext uri="{BB962C8B-B14F-4D97-AF65-F5344CB8AC3E}">
        <p14:creationId xmlns:p14="http://schemas.microsoft.com/office/powerpoint/2010/main" val="175046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Limitation: The outcome is a sequence of </a:t>
            </a:r>
            <a:r>
              <a:rPr lang="en-CA" dirty="0" err="1" smtClean="0"/>
              <a:t>refactorings</a:t>
            </a:r>
            <a:r>
              <a:rPr lang="en-CA" dirty="0" smtClean="0"/>
              <a:t> that the designer of the system has to accept in its entirety.</a:t>
            </a:r>
          </a:p>
          <a:p>
            <a:r>
              <a:rPr lang="en-CA" dirty="0" smtClean="0"/>
              <a:t>From our experience, developers prefer step-wise</a:t>
            </a:r>
            <a:r>
              <a:rPr lang="en-CA" baseline="0" dirty="0" smtClean="0"/>
              <a:t> approaches in which they have total control of the </a:t>
            </a:r>
            <a:r>
              <a:rPr lang="en-CA" baseline="0" dirty="0" err="1" smtClean="0"/>
              <a:t>refactorings</a:t>
            </a:r>
            <a:r>
              <a:rPr lang="en-CA" baseline="0" dirty="0" smtClean="0"/>
              <a:t> </a:t>
            </a:r>
            <a:r>
              <a:rPr lang="en-CA" baseline="0" smtClean="0"/>
              <a:t>being applied.</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13</a:t>
            </a:fld>
            <a:endParaRPr lang="en-US"/>
          </a:p>
        </p:txBody>
      </p:sp>
    </p:spTree>
    <p:extLst>
      <p:ext uri="{BB962C8B-B14F-4D97-AF65-F5344CB8AC3E}">
        <p14:creationId xmlns:p14="http://schemas.microsoft.com/office/powerpoint/2010/main" val="194324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14</a:t>
            </a:fld>
            <a:endParaRPr lang="en-US"/>
          </a:p>
        </p:txBody>
      </p:sp>
    </p:spTree>
    <p:extLst>
      <p:ext uri="{BB962C8B-B14F-4D97-AF65-F5344CB8AC3E}">
        <p14:creationId xmlns:p14="http://schemas.microsoft.com/office/powerpoint/2010/main" val="175046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 defined a domain-specific language (DSL) for the specification and detection of code smells.</a:t>
            </a:r>
          </a:p>
          <a:p>
            <a:r>
              <a:rPr lang="en-CA" dirty="0" smtClean="0"/>
              <a:t>This is the most formal approach so far.</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15</a:t>
            </a:fld>
            <a:endParaRPr lang="en-US"/>
          </a:p>
        </p:txBody>
      </p:sp>
    </p:spTree>
    <p:extLst>
      <p:ext uri="{BB962C8B-B14F-4D97-AF65-F5344CB8AC3E}">
        <p14:creationId xmlns:p14="http://schemas.microsoft.com/office/powerpoint/2010/main" val="3037976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16</a:t>
            </a:fld>
            <a:endParaRPr lang="en-US"/>
          </a:p>
        </p:txBody>
      </p:sp>
    </p:spTree>
    <p:extLst>
      <p:ext uri="{BB962C8B-B14F-4D97-AF65-F5344CB8AC3E}">
        <p14:creationId xmlns:p14="http://schemas.microsoft.com/office/powerpoint/2010/main" val="175046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limitation led to another research area that focused on the detection of refactoring opportunities as a means</a:t>
            </a:r>
            <a:r>
              <a:rPr lang="en-US" baseline="0" dirty="0" smtClean="0"/>
              <a:t> to remove code smells and design problems from software systems.</a:t>
            </a:r>
            <a:endParaRPr lang="en-CA" dirty="0" smtClean="0"/>
          </a:p>
        </p:txBody>
      </p:sp>
      <p:sp>
        <p:nvSpPr>
          <p:cNvPr id="4" name="Slide Number Placeholder 3"/>
          <p:cNvSpPr>
            <a:spLocks noGrp="1"/>
          </p:cNvSpPr>
          <p:nvPr>
            <p:ph type="sldNum" sz="quarter" idx="10"/>
          </p:nvPr>
        </p:nvSpPr>
        <p:spPr/>
        <p:txBody>
          <a:bodyPr/>
          <a:lstStyle/>
          <a:p>
            <a:fld id="{EB187ACB-CACB-438C-A989-3AB3EAE2539B}" type="slidenum">
              <a:rPr lang="en-US" smtClean="0"/>
              <a:t>17</a:t>
            </a:fld>
            <a:endParaRPr lang="en-US"/>
          </a:p>
        </p:txBody>
      </p:sp>
    </p:spTree>
    <p:extLst>
      <p:ext uri="{BB962C8B-B14F-4D97-AF65-F5344CB8AC3E}">
        <p14:creationId xmlns:p14="http://schemas.microsoft.com/office/powerpoint/2010/main" val="3577894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My research during my PhD studies and afterwards focused on the detection of refactoring opportunities for 4 major design problems.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18</a:t>
            </a:fld>
            <a:endParaRPr lang="en-US"/>
          </a:p>
        </p:txBody>
      </p:sp>
    </p:spTree>
    <p:extLst>
      <p:ext uri="{BB962C8B-B14F-4D97-AF65-F5344CB8AC3E}">
        <p14:creationId xmlns:p14="http://schemas.microsoft.com/office/powerpoint/2010/main" val="315840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first design problem refers to misallocated</a:t>
            </a:r>
            <a:r>
              <a:rPr lang="en-CA" baseline="0" dirty="0" smtClean="0"/>
              <a:t> behavior in classes.</a:t>
            </a:r>
            <a:endParaRPr lang="en-CA" dirty="0" smtClean="0"/>
          </a:p>
          <a:p>
            <a:r>
              <a:rPr lang="en-CA" dirty="0" smtClean="0"/>
              <a:t>In this example,</a:t>
            </a:r>
            <a:r>
              <a:rPr lang="en-CA" baseline="0" dirty="0" smtClean="0"/>
              <a:t> we can see a method that is using significantly more data from another class (</a:t>
            </a:r>
            <a:r>
              <a:rPr lang="en-CA" baseline="0" dirty="0" err="1" smtClean="0"/>
              <a:t>LegendItem</a:t>
            </a:r>
            <a:r>
              <a:rPr lang="en-CA" baseline="0" dirty="0" smtClean="0"/>
              <a:t>) compared to the data used from the class it belongs to (</a:t>
            </a:r>
            <a:r>
              <a:rPr lang="en-CA" baseline="0" dirty="0" err="1" smtClean="0"/>
              <a:t>LegendTitle</a:t>
            </a:r>
            <a:r>
              <a:rPr lang="en-CA" baseline="0" dirty="0" smtClean="0"/>
              <a:t>). Thus, moving this method will improve the cohesion of both classes and decrease the strength of coupling between them.</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19</a:t>
            </a:fld>
            <a:endParaRPr lang="en-US"/>
          </a:p>
        </p:txBody>
      </p:sp>
    </p:spTree>
    <p:extLst>
      <p:ext uri="{BB962C8B-B14F-4D97-AF65-F5344CB8AC3E}">
        <p14:creationId xmlns:p14="http://schemas.microsoft.com/office/powerpoint/2010/main" val="360588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second design problem refers to the use of conditional logic instead of polymorphism.</a:t>
            </a:r>
          </a:p>
          <a:p>
            <a:r>
              <a:rPr lang="en-CA" dirty="0" smtClean="0"/>
              <a:t>This</a:t>
            </a:r>
            <a:r>
              <a:rPr lang="en-CA" baseline="0" dirty="0" smtClean="0"/>
              <a:t> design problem usually appears in the form of “if/else if” statements that examine the value of a variable representing the state of an object</a:t>
            </a:r>
            <a:r>
              <a:rPr lang="en-US" baseline="0" dirty="0" smtClean="0"/>
              <a:t> and execute the corresponding branch.</a:t>
            </a:r>
          </a:p>
          <a:p>
            <a:r>
              <a:rPr lang="en-CA" baseline="0" dirty="0" smtClean="0"/>
              <a:t>The alternative solution is to create an inheritance hierarchy representing the states and replace the conditional logic with a single polymorphic method call.</a:t>
            </a:r>
          </a:p>
          <a:p>
            <a:r>
              <a:rPr lang="en-CA" baseline="0" dirty="0" smtClean="0"/>
              <a:t>The polymorphic solution facilitates extension, since the introduction of a new state simply requires the addition of a new subclass in the hierarchy without changing the rest of the system.</a:t>
            </a:r>
          </a:p>
        </p:txBody>
      </p:sp>
      <p:sp>
        <p:nvSpPr>
          <p:cNvPr id="4" name="Slide Number Placeholder 3"/>
          <p:cNvSpPr>
            <a:spLocks noGrp="1"/>
          </p:cNvSpPr>
          <p:nvPr>
            <p:ph type="sldNum" sz="quarter" idx="10"/>
          </p:nvPr>
        </p:nvSpPr>
        <p:spPr/>
        <p:txBody>
          <a:bodyPr/>
          <a:lstStyle/>
          <a:p>
            <a:fld id="{EB187ACB-CACB-438C-A989-3AB3EAE2539B}" type="slidenum">
              <a:rPr lang="en-US" smtClean="0"/>
              <a:t>20</a:t>
            </a:fld>
            <a:endParaRPr lang="en-US"/>
          </a:p>
        </p:txBody>
      </p:sp>
    </p:spTree>
    <p:extLst>
      <p:ext uri="{BB962C8B-B14F-4D97-AF65-F5344CB8AC3E}">
        <p14:creationId xmlns:p14="http://schemas.microsoft.com/office/powerpoint/2010/main" val="239452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Software is aging. It has been observed that the design quality of a software system deteriorates throughout its evolution</a:t>
            </a:r>
          </a:p>
          <a:p>
            <a:r>
              <a:rPr lang="en-CA" dirty="0" smtClean="0"/>
              <a:t>The reason is that developers do not always apply the best design solutions</a:t>
            </a:r>
            <a:r>
              <a:rPr lang="en-CA" baseline="0" dirty="0" smtClean="0"/>
              <a:t> </a:t>
            </a:r>
            <a:r>
              <a:rPr lang="en-CA" dirty="0" smtClean="0"/>
              <a:t>due to time</a:t>
            </a:r>
            <a:r>
              <a:rPr lang="en-CA" baseline="0" dirty="0" smtClean="0"/>
              <a:t> pressure to deliver new features, or</a:t>
            </a:r>
          </a:p>
          <a:p>
            <a:r>
              <a:rPr lang="en-CA" baseline="0" dirty="0" smtClean="0"/>
              <a:t>because they are new developers joining the development team and are unfamiliar with the system’s architecture &amp; design decisions</a:t>
            </a:r>
            <a:r>
              <a:rPr lang="en-CA" dirty="0" smtClean="0"/>
              <a:t>)</a:t>
            </a:r>
          </a:p>
          <a:p>
            <a:r>
              <a:rPr lang="en-CA" dirty="0" smtClean="0"/>
              <a:t>As a result, it becomes more and more difficult to perform maintenance tasks, such as the addition of new requirements, fixing of bugs.</a:t>
            </a:r>
          </a:p>
          <a:p>
            <a:r>
              <a:rPr lang="en-CA" dirty="0" err="1" smtClean="0"/>
              <a:t>Refactorings</a:t>
            </a:r>
            <a:r>
              <a:rPr lang="en-CA" dirty="0" smtClean="0"/>
              <a:t> constitute the main form of preventive maintenance and are source code transformations that can improve the design quality of a system and gradually bring</a:t>
            </a:r>
            <a:r>
              <a:rPr lang="en-CA" baseline="0" dirty="0" smtClean="0"/>
              <a:t> it back to its original design state.</a:t>
            </a:r>
            <a:endParaRPr lang="en-US" dirty="0"/>
          </a:p>
        </p:txBody>
      </p:sp>
      <p:sp>
        <p:nvSpPr>
          <p:cNvPr id="4" name="Slide Number Placeholder 3"/>
          <p:cNvSpPr>
            <a:spLocks noGrp="1"/>
          </p:cNvSpPr>
          <p:nvPr>
            <p:ph type="sldNum" sz="quarter" idx="10"/>
          </p:nvPr>
        </p:nvSpPr>
        <p:spPr/>
        <p:txBody>
          <a:bodyPr/>
          <a:lstStyle/>
          <a:p>
            <a:fld id="{CEBC0711-84C3-4D88-8B74-011DC311926D}" type="slidenum">
              <a:rPr lang="en-US" smtClean="0"/>
              <a:t>3</a:t>
            </a:fld>
            <a:endParaRPr lang="en-US"/>
          </a:p>
        </p:txBody>
      </p:sp>
    </p:spTree>
    <p:extLst>
      <p:ext uri="{BB962C8B-B14F-4D97-AF65-F5344CB8AC3E}">
        <p14:creationId xmlns:p14="http://schemas.microsoft.com/office/powerpoint/2010/main" val="1460908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third design problem refers to long and complex methods.</a:t>
            </a:r>
          </a:p>
          <a:p>
            <a:r>
              <a:rPr lang="en-CA" dirty="0" smtClean="0"/>
              <a:t>Our goal was to detect code fragments within the method implementing a distinct functionality (a set of statements containing the computation of a variable, or</a:t>
            </a:r>
            <a:r>
              <a:rPr lang="en-CA" baseline="0" dirty="0" smtClean="0"/>
              <a:t> a set of statements affecting the state of an object) and extract them into a separate method.</a:t>
            </a:r>
          </a:p>
          <a:p>
            <a:r>
              <a:rPr lang="en-CA" baseline="0" dirty="0" smtClean="0"/>
              <a:t>In this way we can reduce the complexity of the original method and introduce a potentially reusable method.</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21</a:t>
            </a:fld>
            <a:endParaRPr lang="en-US"/>
          </a:p>
        </p:txBody>
      </p:sp>
    </p:spTree>
    <p:extLst>
      <p:ext uri="{BB962C8B-B14F-4D97-AF65-F5344CB8AC3E}">
        <p14:creationId xmlns:p14="http://schemas.microsoft.com/office/powerpoint/2010/main" val="104886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fourth design problem refers to Large and Complex classes, also known as God classes. These classes usually violate the single responsibility principle.</a:t>
            </a:r>
          </a:p>
          <a:p>
            <a:r>
              <a:rPr lang="en-CA" dirty="0" smtClean="0"/>
              <a:t>Our goal was to detect strongly cohesive groups of methods and</a:t>
            </a:r>
            <a:r>
              <a:rPr lang="en-CA" baseline="0" dirty="0" smtClean="0"/>
              <a:t> attributes in the God class that can be extracted to a separate class.</a:t>
            </a:r>
          </a:p>
          <a:p>
            <a:r>
              <a:rPr lang="en-CA" baseline="0" dirty="0" smtClean="0"/>
              <a:t>In this example, the original class had 70 methods, 15 fields, and over 900 LOC. The extracted class contains 19 methods and 11 fields which are strongly dependent with each other, while the dependencies to elements of the original class </a:t>
            </a:r>
            <a:r>
              <a:rPr lang="en-CA" baseline="0" smtClean="0"/>
              <a:t>is very weak.</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22</a:t>
            </a:fld>
            <a:endParaRPr lang="en-US"/>
          </a:p>
        </p:txBody>
      </p:sp>
    </p:spTree>
    <p:extLst>
      <p:ext uri="{BB962C8B-B14F-4D97-AF65-F5344CB8AC3E}">
        <p14:creationId xmlns:p14="http://schemas.microsoft.com/office/powerpoint/2010/main" val="991737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Currently,</a:t>
            </a:r>
            <a:r>
              <a:rPr lang="en-CA" baseline="0" dirty="0" smtClean="0"/>
              <a:t> we are working on the detection of refactoring opportunities for software clones.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23</a:t>
            </a:fld>
            <a:endParaRPr lang="en-US"/>
          </a:p>
        </p:txBody>
      </p:sp>
    </p:spTree>
    <p:extLst>
      <p:ext uri="{BB962C8B-B14F-4D97-AF65-F5344CB8AC3E}">
        <p14:creationId xmlns:p14="http://schemas.microsoft.com/office/powerpoint/2010/main" val="2413466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All these techniques for the detection of refactoring opportunities have been implemented as an Eclipse plug-in named</a:t>
            </a:r>
            <a:r>
              <a:rPr lang="en-CA" baseline="0" dirty="0" smtClean="0"/>
              <a:t> </a:t>
            </a:r>
            <a:r>
              <a:rPr lang="en-CA" baseline="0" dirty="0" err="1" smtClean="0"/>
              <a:t>JDeodorant</a:t>
            </a:r>
            <a:r>
              <a:rPr lang="en-CA" baseline="0" dirty="0" smtClean="0"/>
              <a:t>.</a:t>
            </a:r>
          </a:p>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24</a:t>
            </a:fld>
            <a:endParaRPr lang="en-US"/>
          </a:p>
        </p:txBody>
      </p:sp>
    </p:spTree>
    <p:extLst>
      <p:ext uri="{BB962C8B-B14F-4D97-AF65-F5344CB8AC3E}">
        <p14:creationId xmlns:p14="http://schemas.microsoft.com/office/powerpoint/2010/main" val="1304565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also some commercial tools focusing on design quality assessment</a:t>
            </a:r>
            <a:r>
              <a:rPr lang="en-CA" baseline="0" dirty="0" smtClean="0"/>
              <a:t> and improvement.</a:t>
            </a:r>
            <a:endParaRPr lang="en-CA" dirty="0" smtClean="0"/>
          </a:p>
          <a:p>
            <a:r>
              <a:rPr lang="en-CA" dirty="0" smtClean="0"/>
              <a:t>In 2008, </a:t>
            </a:r>
            <a:r>
              <a:rPr lang="en-CA" dirty="0" err="1" smtClean="0"/>
              <a:t>Radu</a:t>
            </a:r>
            <a:r>
              <a:rPr lang="en-CA" dirty="0" smtClean="0"/>
              <a:t> </a:t>
            </a:r>
            <a:r>
              <a:rPr lang="en-CA" dirty="0" err="1" smtClean="0"/>
              <a:t>Marinescu</a:t>
            </a:r>
            <a:r>
              <a:rPr lang="en-CA" dirty="0" smtClean="0"/>
              <a:t> co-founded a spin-off company and created </a:t>
            </a:r>
            <a:r>
              <a:rPr lang="en-CA" dirty="0" err="1" smtClean="0"/>
              <a:t>inCode</a:t>
            </a:r>
            <a:r>
              <a:rPr lang="en-CA" dirty="0" smtClean="0"/>
              <a:t>, a tool that</a:t>
            </a:r>
            <a:r>
              <a:rPr lang="en-CA" baseline="0" dirty="0" smtClean="0"/>
              <a:t> detects code smells based on the detection strategies he proposed. One of his most well-known customers is </a:t>
            </a:r>
            <a:r>
              <a:rPr lang="en-CA" baseline="0" dirty="0" err="1" smtClean="0"/>
              <a:t>HuaWei</a:t>
            </a:r>
            <a:r>
              <a:rPr lang="en-CA" baseline="0" dirty="0" smtClean="0"/>
              <a:t>, a Chinese multinational telecommunications company.</a:t>
            </a:r>
          </a:p>
          <a:p>
            <a:r>
              <a:rPr lang="en-CA" baseline="0" dirty="0" smtClean="0"/>
              <a:t>Another company is </a:t>
            </a:r>
            <a:r>
              <a:rPr lang="en-CA" baseline="0" dirty="0" err="1" smtClean="0"/>
              <a:t>Tocea</a:t>
            </a:r>
            <a:r>
              <a:rPr lang="en-CA" baseline="0" dirty="0" smtClean="0"/>
              <a:t> which is based in France and Quebec. It is offering technical debt assessment and computer-aided refactoring</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25</a:t>
            </a:fld>
            <a:endParaRPr lang="en-US"/>
          </a:p>
        </p:txBody>
      </p:sp>
    </p:spTree>
    <p:extLst>
      <p:ext uri="{BB962C8B-B14F-4D97-AF65-F5344CB8AC3E}">
        <p14:creationId xmlns:p14="http://schemas.microsoft.com/office/powerpoint/2010/main" val="3454061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Right now we have several tools detecting design problems, which may produce a very large number of suggestions.</a:t>
            </a:r>
          </a:p>
          <a:p>
            <a:r>
              <a:rPr lang="en-CA" dirty="0" smtClean="0"/>
              <a:t>Obviously,</a:t>
            </a:r>
            <a:r>
              <a:rPr lang="en-CA" baseline="0" dirty="0" smtClean="0"/>
              <a:t> inspecting all of them is quite overwhelming. So, we need automatic approaches to tell us which are the most important ones.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26</a:t>
            </a:fld>
            <a:endParaRPr lang="en-US"/>
          </a:p>
        </p:txBody>
      </p:sp>
    </p:spTree>
    <p:extLst>
      <p:ext uri="{BB962C8B-B14F-4D97-AF65-F5344CB8AC3E}">
        <p14:creationId xmlns:p14="http://schemas.microsoft.com/office/powerpoint/2010/main" val="2411006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There have been some ideas on the management of maintenance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first is</a:t>
            </a:r>
            <a:r>
              <a:rPr lang="en-CA" baseline="0" dirty="0" smtClean="0"/>
              <a:t> based on the metaphor of technical debt.</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Limitation</a:t>
            </a:r>
            <a:r>
              <a:rPr lang="en-CA" baseline="0" dirty="0" smtClean="0"/>
              <a:t>: The principal and interest for each maintenance activity have to be manually determined and are assigned with coarse-grained values (i.e., high, medium, or low) </a:t>
            </a:r>
            <a:endParaRPr lang="en-US" dirty="0" smtClean="0"/>
          </a:p>
        </p:txBody>
      </p:sp>
      <p:sp>
        <p:nvSpPr>
          <p:cNvPr id="4" name="Slide Number Placeholder 3"/>
          <p:cNvSpPr>
            <a:spLocks noGrp="1"/>
          </p:cNvSpPr>
          <p:nvPr>
            <p:ph type="sldNum" sz="quarter" idx="10"/>
          </p:nvPr>
        </p:nvSpPr>
        <p:spPr/>
        <p:txBody>
          <a:bodyPr/>
          <a:lstStyle/>
          <a:p>
            <a:fld id="{EB187ACB-CACB-438C-A989-3AB3EAE2539B}" type="slidenum">
              <a:rPr lang="en-US" smtClean="0"/>
              <a:t>27</a:t>
            </a:fld>
            <a:endParaRPr lang="en-US"/>
          </a:p>
        </p:txBody>
      </p:sp>
    </p:spTree>
    <p:extLst>
      <p:ext uri="{BB962C8B-B14F-4D97-AF65-F5344CB8AC3E}">
        <p14:creationId xmlns:p14="http://schemas.microsoft.com/office/powerpoint/2010/main" val="3795974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clone</a:t>
            </a:r>
            <a:r>
              <a:rPr lang="en-CA" baseline="0" dirty="0" smtClean="0"/>
              <a:t> detection community has introduced clone management.</a:t>
            </a:r>
            <a:endParaRPr lang="en-CA" dirty="0" smtClean="0"/>
          </a:p>
          <a:p>
            <a:r>
              <a:rPr lang="en-CA" dirty="0" smtClean="0"/>
              <a:t>Limitation:</a:t>
            </a:r>
            <a:r>
              <a:rPr lang="en-CA" baseline="0" dirty="0" smtClean="0"/>
              <a:t> Tailored to the design problem of duplicated code</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28</a:t>
            </a:fld>
            <a:endParaRPr lang="en-US"/>
          </a:p>
        </p:txBody>
      </p:sp>
    </p:spTree>
    <p:extLst>
      <p:ext uri="{BB962C8B-B14F-4D97-AF65-F5344CB8AC3E}">
        <p14:creationId xmlns:p14="http://schemas.microsoft.com/office/powerpoint/2010/main" val="2058989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 respect to future maintainability</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29</a:t>
            </a:fld>
            <a:endParaRPr lang="en-US"/>
          </a:p>
        </p:txBody>
      </p:sp>
    </p:spTree>
    <p:extLst>
      <p:ext uri="{BB962C8B-B14F-4D97-AF65-F5344CB8AC3E}">
        <p14:creationId xmlns:p14="http://schemas.microsoft.com/office/powerpoint/2010/main" val="1728177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Within</a:t>
            </a:r>
            <a:r>
              <a:rPr lang="en-CA" baseline="0" dirty="0" smtClean="0"/>
              <a:t> the context of maintenance, risky events correspond to changes driven by code smells.</a:t>
            </a:r>
            <a:endParaRPr lang="en-CA" dirty="0" smtClean="0"/>
          </a:p>
          <a:p>
            <a:r>
              <a:rPr lang="en-CA" dirty="0" smtClean="0"/>
              <a:t>On the other side, </a:t>
            </a:r>
            <a:r>
              <a:rPr lang="en-US" sz="1200" b="0" i="0" u="none" strike="noStrike" kern="1200" baseline="0" dirty="0" smtClean="0">
                <a:solidFill>
                  <a:schemeClr val="tx1"/>
                </a:solidFill>
                <a:latin typeface="+mn-lt"/>
                <a:ea typeface="+mn-ea"/>
                <a:cs typeface="+mn-cs"/>
              </a:rPr>
              <a:t>there </a:t>
            </a:r>
            <a:r>
              <a:rPr lang="en-CA" sz="1200" b="0" i="0" u="none" strike="noStrike" kern="1200" baseline="0" dirty="0" smtClean="0">
                <a:solidFill>
                  <a:schemeClr val="tx1"/>
                </a:solidFill>
                <a:latin typeface="+mn-lt"/>
                <a:ea typeface="+mn-ea"/>
                <a:cs typeface="+mn-cs"/>
              </a:rPr>
              <a:t>is no urgent need to refactor code that never changed after its initial introduction in a </a:t>
            </a:r>
            <a:r>
              <a:rPr lang="en-US" sz="1200" b="0" i="0" u="none" strike="noStrike" kern="1200" baseline="0" dirty="0" smtClean="0">
                <a:solidFill>
                  <a:schemeClr val="tx1"/>
                </a:solidFill>
                <a:latin typeface="+mn-lt"/>
                <a:ea typeface="+mn-ea"/>
                <a:cs typeface="+mn-cs"/>
              </a:rPr>
              <a:t>system.</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31</a:t>
            </a:fld>
            <a:endParaRPr lang="en-US"/>
          </a:p>
        </p:txBody>
      </p:sp>
    </p:spTree>
    <p:extLst>
      <p:ext uri="{BB962C8B-B14F-4D97-AF65-F5344CB8AC3E}">
        <p14:creationId xmlns:p14="http://schemas.microsoft.com/office/powerpoint/2010/main" val="373987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all started back in ’99 with the book by Martin</a:t>
            </a:r>
            <a:r>
              <a:rPr lang="en-CA" baseline="0" dirty="0" smtClean="0"/>
              <a:t> Fowler on </a:t>
            </a:r>
            <a:r>
              <a:rPr lang="en-CA" baseline="0" dirty="0" err="1" smtClean="0"/>
              <a:t>Refactorings</a:t>
            </a:r>
            <a:r>
              <a:rPr lang="en-CA" baseline="0" dirty="0" smtClean="0"/>
              <a:t>.</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4</a:t>
            </a:fld>
            <a:endParaRPr lang="en-US"/>
          </a:p>
        </p:txBody>
      </p:sp>
    </p:spTree>
    <p:extLst>
      <p:ext uri="{BB962C8B-B14F-4D97-AF65-F5344CB8AC3E}">
        <p14:creationId xmlns:p14="http://schemas.microsoft.com/office/powerpoint/2010/main" val="1659878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 the other side, </a:t>
            </a:r>
            <a:r>
              <a:rPr lang="en-CA" sz="1200" b="0" i="0" u="none" strike="noStrike" kern="1200" baseline="0" dirty="0" smtClean="0">
                <a:solidFill>
                  <a:schemeClr val="tx1"/>
                </a:solidFill>
                <a:latin typeface="+mn-lt"/>
                <a:ea typeface="+mn-ea"/>
                <a:cs typeface="+mn-cs"/>
              </a:rPr>
              <a:t>there is no urgent need to refactor a piece of code that is not used by other system modules (e.g., dead code).</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32</a:t>
            </a:fld>
            <a:endParaRPr lang="en-US"/>
          </a:p>
        </p:txBody>
      </p:sp>
    </p:spTree>
    <p:extLst>
      <p:ext uri="{BB962C8B-B14F-4D97-AF65-F5344CB8AC3E}">
        <p14:creationId xmlns:p14="http://schemas.microsoft.com/office/powerpoint/2010/main" val="172338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book they introduced the concept </a:t>
            </a:r>
            <a:r>
              <a:rPr lang="en-CA" baseline="0" dirty="0" smtClean="0"/>
              <a:t>of “code smells”, which are essentially design flaws, and proposed </a:t>
            </a:r>
            <a:r>
              <a:rPr lang="en-CA" baseline="0" dirty="0" err="1" smtClean="0"/>
              <a:t>refactorings</a:t>
            </a:r>
            <a:r>
              <a:rPr lang="en-CA" baseline="0" dirty="0" smtClean="0"/>
              <a:t> that can resolve them.</a:t>
            </a:r>
          </a:p>
          <a:p>
            <a:r>
              <a:rPr lang="en-CA" baseline="0" dirty="0" smtClean="0"/>
              <a:t>However, the code smell definitions are very abstract and vague.</a:t>
            </a:r>
          </a:p>
          <a:p>
            <a:r>
              <a:rPr lang="en-CA" baseline="0" dirty="0" smtClean="0"/>
              <a:t>For example, in the definition of duplicated code we can see that both the detection and resolution steps are vague.</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5</a:t>
            </a:fld>
            <a:endParaRPr lang="en-US"/>
          </a:p>
        </p:txBody>
      </p:sp>
    </p:spTree>
    <p:extLst>
      <p:ext uri="{BB962C8B-B14F-4D97-AF65-F5344CB8AC3E}">
        <p14:creationId xmlns:p14="http://schemas.microsoft.com/office/powerpoint/2010/main" val="97744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first attempt to turn</a:t>
            </a:r>
            <a:r>
              <a:rPr lang="en-CA" baseline="0" dirty="0" smtClean="0"/>
              <a:t> refactoring into science was performed by Simon and </a:t>
            </a:r>
            <a:r>
              <a:rPr lang="en-CA" baseline="0" dirty="0" err="1" smtClean="0"/>
              <a:t>Lewerentz</a:t>
            </a:r>
            <a:r>
              <a:rPr lang="en-CA" baseline="0" dirty="0" smtClean="0"/>
              <a:t> in 2001.</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6</a:t>
            </a:fld>
            <a:endParaRPr lang="en-US"/>
          </a:p>
        </p:txBody>
      </p:sp>
    </p:spTree>
    <p:extLst>
      <p:ext uri="{BB962C8B-B14F-4D97-AF65-F5344CB8AC3E}">
        <p14:creationId xmlns:p14="http://schemas.microsoft.com/office/powerpoint/2010/main" val="88721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 defined</a:t>
            </a:r>
            <a:r>
              <a:rPr lang="en-CA" baseline="0" dirty="0" smtClean="0"/>
              <a:t> a metric based on </a:t>
            </a:r>
            <a:r>
              <a:rPr lang="en-CA" baseline="0" dirty="0" err="1" smtClean="0"/>
              <a:t>Jaccard</a:t>
            </a:r>
            <a:r>
              <a:rPr lang="en-CA" baseline="0" dirty="0" smtClean="0"/>
              <a:t> distance to quantify the cohesion between attributes and methods</a:t>
            </a:r>
          </a:p>
          <a:p>
            <a:r>
              <a:rPr lang="en-CA" baseline="0" dirty="0" smtClean="0"/>
              <a:t>and place them in a three-dimensional space. The developer could visually identify methods or attributes that have been misplaced.</a:t>
            </a:r>
            <a:endParaRPr lang="en-CA" dirty="0" smtClean="0"/>
          </a:p>
          <a:p>
            <a:r>
              <a:rPr lang="en-CA" dirty="0" smtClean="0"/>
              <a:t>Limitation:</a:t>
            </a:r>
            <a:r>
              <a:rPr lang="en-CA" baseline="0" dirty="0" smtClean="0"/>
              <a:t> The visual interpretation can be quite subjective. This kind of visualization does not scale for large systems.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7</a:t>
            </a:fld>
            <a:endParaRPr lang="en-US"/>
          </a:p>
        </p:txBody>
      </p:sp>
    </p:spTree>
    <p:extLst>
      <p:ext uri="{BB962C8B-B14F-4D97-AF65-F5344CB8AC3E}">
        <p14:creationId xmlns:p14="http://schemas.microsoft.com/office/powerpoint/2010/main" val="208072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2003, </a:t>
            </a:r>
            <a:r>
              <a:rPr lang="en-CA" dirty="0" err="1" smtClean="0"/>
              <a:t>Tourwe</a:t>
            </a:r>
            <a:r>
              <a:rPr lang="en-CA" dirty="0" smtClean="0"/>
              <a:t> and </a:t>
            </a:r>
            <a:r>
              <a:rPr lang="en-CA" dirty="0" err="1" smtClean="0"/>
              <a:t>Mens</a:t>
            </a:r>
            <a:r>
              <a:rPr lang="en-CA" dirty="0" smtClean="0"/>
              <a:t> proposed an approach based on Logic Meta Programming</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8</a:t>
            </a:fld>
            <a:endParaRPr lang="en-US"/>
          </a:p>
        </p:txBody>
      </p:sp>
    </p:spTree>
    <p:extLst>
      <p:ext uri="{BB962C8B-B14F-4D97-AF65-F5344CB8AC3E}">
        <p14:creationId xmlns:p14="http://schemas.microsoft.com/office/powerpoint/2010/main" val="3935670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 expressed object-oriented programs as logic-terms</a:t>
            </a:r>
            <a:r>
              <a:rPr lang="en-CA" baseline="0" dirty="0" smtClean="0"/>
              <a:t> and</a:t>
            </a:r>
            <a:r>
              <a:rPr lang="en-CA" dirty="0" smtClean="0"/>
              <a:t> facts</a:t>
            </a:r>
            <a:r>
              <a:rPr lang="en-CA" baseline="0" dirty="0" smtClean="0"/>
              <a:t> </a:t>
            </a:r>
            <a:r>
              <a:rPr lang="en-CA" dirty="0" smtClean="0"/>
              <a:t>and defined logic rules for the detection of code smells that can be evaluated as </a:t>
            </a:r>
            <a:r>
              <a:rPr lang="en-CA" dirty="0" err="1" smtClean="0"/>
              <a:t>Prolog</a:t>
            </a:r>
            <a:r>
              <a:rPr lang="en-CA" dirty="0" smtClean="0"/>
              <a:t> queries.</a:t>
            </a:r>
          </a:p>
          <a:p>
            <a:r>
              <a:rPr lang="en-CA" dirty="0" smtClean="0"/>
              <a:t>Limitation: The definition of code smells requires the knowledge of logic programming languages (</a:t>
            </a:r>
            <a:r>
              <a:rPr lang="en-CA" dirty="0" err="1" smtClean="0"/>
              <a:t>Prolog</a:t>
            </a:r>
            <a:r>
              <a:rPr lang="en-CA" dirty="0" smtClean="0"/>
              <a:t>)</a:t>
            </a:r>
          </a:p>
          <a:p>
            <a:r>
              <a:rPr lang="en-CA" dirty="0" smtClean="0"/>
              <a:t>The logic rules used to define code smells may not be able to capture actual instances that deviate from the standard definition.</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9</a:t>
            </a:fld>
            <a:endParaRPr lang="en-US"/>
          </a:p>
        </p:txBody>
      </p:sp>
    </p:spTree>
    <p:extLst>
      <p:ext uri="{BB962C8B-B14F-4D97-AF65-F5344CB8AC3E}">
        <p14:creationId xmlns:p14="http://schemas.microsoft.com/office/powerpoint/2010/main" val="208600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2005, </a:t>
            </a:r>
            <a:r>
              <a:rPr lang="en-CA" dirty="0" err="1" smtClean="0"/>
              <a:t>Radu</a:t>
            </a:r>
            <a:r>
              <a:rPr lang="en-CA" dirty="0" smtClean="0"/>
              <a:t> </a:t>
            </a:r>
            <a:r>
              <a:rPr lang="en-CA" dirty="0" err="1" smtClean="0"/>
              <a:t>Marinescu</a:t>
            </a:r>
            <a:r>
              <a:rPr lang="en-CA" dirty="0" smtClean="0"/>
              <a:t> introduced the “detection strategies” for code smells.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10</a:t>
            </a:fld>
            <a:endParaRPr lang="en-US"/>
          </a:p>
        </p:txBody>
      </p:sp>
    </p:spTree>
    <p:extLst>
      <p:ext uri="{BB962C8B-B14F-4D97-AF65-F5344CB8AC3E}">
        <p14:creationId xmlns:p14="http://schemas.microsoft.com/office/powerpoint/2010/main" val="175046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39BAC0-5634-4AAF-8510-90BDE2BDA1A9}" type="datetime1">
              <a:rPr lang="en-US" smtClean="0"/>
              <a:t>2/20/2014</a:t>
            </a:fld>
            <a:endParaRPr lang="en-US"/>
          </a:p>
        </p:txBody>
      </p:sp>
      <p:sp>
        <p:nvSpPr>
          <p:cNvPr id="5" name="Footer Placeholder 4"/>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smtClean="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24495861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F2CE5-94B8-420E-8A38-48EB2F415C72}" type="datetime1">
              <a:rPr lang="en-US" smtClean="0"/>
              <a:t>2/20/2014</a:t>
            </a:fld>
            <a:endParaRPr lang="en-US"/>
          </a:p>
        </p:txBody>
      </p:sp>
      <p:sp>
        <p:nvSpPr>
          <p:cNvPr id="5" name="Footer Placeholder 4"/>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4133425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85912-657A-4BC1-89E2-D1AB42CC6015}" type="datetime1">
              <a:rPr lang="en-US" smtClean="0"/>
              <a:t>2/20/2014</a:t>
            </a:fld>
            <a:endParaRPr lang="en-US"/>
          </a:p>
        </p:txBody>
      </p:sp>
      <p:sp>
        <p:nvSpPr>
          <p:cNvPr id="5" name="Footer Placeholder 4"/>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14974169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D0E6C-B5AF-4F61-A558-F362333924DD}" type="datetime1">
              <a:rPr lang="en-US" smtClean="0"/>
              <a:t>2/20/2014</a:t>
            </a:fld>
            <a:endParaRPr lang="en-US"/>
          </a:p>
        </p:txBody>
      </p:sp>
      <p:sp>
        <p:nvSpPr>
          <p:cNvPr id="5" name="Footer Placeholder 4"/>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427826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2E7BE-056D-4705-99E5-EA10C286A20E}" type="datetime1">
              <a:rPr lang="en-US" smtClean="0"/>
              <a:t>2/20/2014</a:t>
            </a:fld>
            <a:endParaRPr lang="en-US"/>
          </a:p>
        </p:txBody>
      </p:sp>
      <p:sp>
        <p:nvSpPr>
          <p:cNvPr id="5" name="Footer Placeholder 4"/>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30340897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06F0AB-7E62-4BBD-9138-B9311FBEEAF4}" type="datetime1">
              <a:rPr lang="en-US" smtClean="0"/>
              <a:t>2/20/2014</a:t>
            </a:fld>
            <a:endParaRPr lang="en-US"/>
          </a:p>
        </p:txBody>
      </p:sp>
      <p:sp>
        <p:nvSpPr>
          <p:cNvPr id="6" name="Footer Placeholder 5"/>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7" name="Slide Number Placeholder 6"/>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9884823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585705-458B-44C9-B287-FF24AAAC2E2B}" type="datetime1">
              <a:rPr lang="en-US" smtClean="0"/>
              <a:t>2/20/2014</a:t>
            </a:fld>
            <a:endParaRPr lang="en-US"/>
          </a:p>
        </p:txBody>
      </p:sp>
      <p:sp>
        <p:nvSpPr>
          <p:cNvPr id="8" name="Footer Placeholder 7"/>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9" name="Slide Number Placeholder 8"/>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2177876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98006-47C4-41D6-9CCF-3E39FC852BB8}" type="datetime1">
              <a:rPr lang="en-US" smtClean="0"/>
              <a:t>2/20/2014</a:t>
            </a:fld>
            <a:endParaRPr lang="en-US"/>
          </a:p>
        </p:txBody>
      </p:sp>
      <p:sp>
        <p:nvSpPr>
          <p:cNvPr id="4" name="Footer Placeholder 3"/>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16925004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7A0DB-6BDA-447D-969E-0A7AE260E18B}" type="datetime1">
              <a:rPr lang="en-US" smtClean="0"/>
              <a:t>2/20/2014</a:t>
            </a:fld>
            <a:endParaRPr lang="en-US"/>
          </a:p>
        </p:txBody>
      </p:sp>
      <p:sp>
        <p:nvSpPr>
          <p:cNvPr id="3" name="Footer Placeholder 2"/>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4" name="Slide Number Placeholder 3"/>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811327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64D13-5195-40B3-BDD5-AFCE794A56B9}" type="datetime1">
              <a:rPr lang="en-US" smtClean="0"/>
              <a:t>2/20/2014</a:t>
            </a:fld>
            <a:endParaRPr lang="en-US"/>
          </a:p>
        </p:txBody>
      </p:sp>
      <p:sp>
        <p:nvSpPr>
          <p:cNvPr id="6" name="Footer Placeholder 5"/>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7" name="Slide Number Placeholder 6"/>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2560464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5D4B2-0AD7-4ED3-8EA8-25FA7188AA44}" type="datetime1">
              <a:rPr lang="en-US" smtClean="0"/>
              <a:t>2/20/2014</a:t>
            </a:fld>
            <a:endParaRPr lang="en-US"/>
          </a:p>
        </p:txBody>
      </p:sp>
      <p:sp>
        <p:nvSpPr>
          <p:cNvPr id="6" name="Footer Placeholder 5"/>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7" name="Slide Number Placeholder 6"/>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21145138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93E5-5865-45A8-AC08-F917C3C5702F}" type="datetime1">
              <a:rPr lang="en-US" smtClean="0"/>
              <a:t>2/20/2014</a:t>
            </a:fld>
            <a:endParaRPr lang="en-US"/>
          </a:p>
        </p:txBody>
      </p:sp>
      <p:sp>
        <p:nvSpPr>
          <p:cNvPr id="5" name="Footer Placeholder 4"/>
          <p:cNvSpPr>
            <a:spLocks noGrp="1"/>
          </p:cNvSpPr>
          <p:nvPr>
            <p:ph type="ftr" sz="quarter" idx="3"/>
          </p:nvPr>
        </p:nvSpPr>
        <p:spPr>
          <a:xfrm>
            <a:off x="0" y="6356350"/>
            <a:ext cx="91440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en-CA" dirty="0" smtClean="0"/>
              <a:t>Consortium for Software Engineering Research</a:t>
            </a:r>
          </a:p>
          <a:p>
            <a:r>
              <a:rPr lang="en-CA" dirty="0" smtClean="0"/>
              <a:t>2013 Spring Meeting, Montréal, Québec, Canada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770CF-E0E6-4504-8F1C-1FBDA4E1CFF3}" type="slidenum">
              <a:rPr lang="en-US" smtClean="0"/>
              <a:t>‹#›</a:t>
            </a:fld>
            <a:endParaRPr lang="en-US"/>
          </a:p>
        </p:txBody>
      </p:sp>
    </p:spTree>
    <p:extLst>
      <p:ext uri="{BB962C8B-B14F-4D97-AF65-F5344CB8AC3E}">
        <p14:creationId xmlns:p14="http://schemas.microsoft.com/office/powerpoint/2010/main" val="80890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Preventive Software Maintenance: The Past, the Present, the Future</a:t>
            </a:r>
            <a:endParaRPr lang="en-US" dirty="0"/>
          </a:p>
        </p:txBody>
      </p:sp>
      <p:sp>
        <p:nvSpPr>
          <p:cNvPr id="3" name="Subtitle 2"/>
          <p:cNvSpPr>
            <a:spLocks noGrp="1"/>
          </p:cNvSpPr>
          <p:nvPr>
            <p:ph type="subTitle" idx="1"/>
          </p:nvPr>
        </p:nvSpPr>
        <p:spPr/>
        <p:txBody>
          <a:bodyPr/>
          <a:lstStyle/>
          <a:p>
            <a:r>
              <a:rPr lang="en-CA" dirty="0" err="1" smtClean="0"/>
              <a:t>Nikolaos</a:t>
            </a:r>
            <a:r>
              <a:rPr lang="en-CA" dirty="0" smtClean="0"/>
              <a:t> </a:t>
            </a:r>
            <a:r>
              <a:rPr lang="en-CA" dirty="0" err="1" smtClean="0"/>
              <a:t>Tsantalis</a:t>
            </a:r>
            <a:endParaRPr lang="en-CA" dirty="0" smtClean="0"/>
          </a:p>
          <a:p>
            <a:r>
              <a:rPr lang="en-CA" sz="2800" dirty="0" smtClean="0"/>
              <a:t>Computer Science &amp; Software Engineering</a:t>
            </a:r>
            <a:endParaRPr lang="en-US" sz="28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667" y="5112582"/>
            <a:ext cx="2194666" cy="54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smtClean="0"/>
          </a:p>
        </p:txBody>
      </p:sp>
      <p:sp>
        <p:nvSpPr>
          <p:cNvPr id="6" name="Slide Number Placeholder 5"/>
          <p:cNvSpPr>
            <a:spLocks noGrp="1"/>
          </p:cNvSpPr>
          <p:nvPr>
            <p:ph type="sldNum" sz="quarter" idx="12"/>
          </p:nvPr>
        </p:nvSpPr>
        <p:spPr/>
        <p:txBody>
          <a:bodyPr/>
          <a:lstStyle/>
          <a:p>
            <a:fld id="{FDA770CF-E0E6-4504-8F1C-1FBDA4E1CFF3}" type="slidenum">
              <a:rPr lang="en-US" smtClean="0"/>
              <a:t>1</a:t>
            </a:fld>
            <a:endParaRPr lang="en-US"/>
          </a:p>
        </p:txBody>
      </p:sp>
    </p:spTree>
    <p:extLst>
      <p:ext uri="{BB962C8B-B14F-4D97-AF65-F5344CB8AC3E}">
        <p14:creationId xmlns:p14="http://schemas.microsoft.com/office/powerpoint/2010/main" val="2386113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10</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7196" y="2100084"/>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720" y="1463700"/>
            <a:ext cx="1243013" cy="15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4369839" y="335699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3995936" y="416127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2005</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488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Radu</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C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Marinescu</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Detection Strategies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4643" y="1600200"/>
            <a:ext cx="7274715" cy="4525963"/>
          </a:xfrm>
        </p:spPr>
      </p:pic>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11</a:t>
            </a:fld>
            <a:endParaRPr lang="en-US"/>
          </a:p>
        </p:txBody>
      </p:sp>
    </p:spTree>
    <p:extLst>
      <p:ext uri="{BB962C8B-B14F-4D97-AF65-F5344CB8AC3E}">
        <p14:creationId xmlns:p14="http://schemas.microsoft.com/office/powerpoint/2010/main" val="1849583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12</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pPr algn="l"/>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7196" y="2100084"/>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720" y="1463700"/>
            <a:ext cx="1243013" cy="15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4369839" y="335699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3995936" y="416127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2005</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8967" r="10680" b="8448"/>
          <a:stretch/>
        </p:blipFill>
        <p:spPr bwMode="auto">
          <a:xfrm>
            <a:off x="5508104" y="1052736"/>
            <a:ext cx="1017917" cy="155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24"/>
          <p:cNvSpPr/>
          <p:nvPr/>
        </p:nvSpPr>
        <p:spPr>
          <a:xfrm>
            <a:off x="5866005" y="2871609"/>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TextBox 25"/>
          <p:cNvSpPr txBox="1"/>
          <p:nvPr/>
        </p:nvSpPr>
        <p:spPr>
          <a:xfrm>
            <a:off x="5508104" y="3691256"/>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2008</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9847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Mel O’Keeffe, Mel Ó </a:t>
            </a:r>
            <a:r>
              <a:rPr lang="en-C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Cinnéide</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Search-based Refactoring</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p:txBody>
          <a:bodyPr>
            <a:normAutofit fontScale="92500" lnSpcReduction="10000"/>
          </a:bodyPr>
          <a:lstStyle/>
          <a:p>
            <a:r>
              <a:rPr lang="en-CA" dirty="0" smtClean="0"/>
              <a:t>Treat </a:t>
            </a:r>
            <a:r>
              <a:rPr lang="en-CA" dirty="0"/>
              <a:t>the </a:t>
            </a:r>
            <a:r>
              <a:rPr lang="en-CA" dirty="0" smtClean="0"/>
              <a:t>improvement of object-oriented design as </a:t>
            </a:r>
            <a:r>
              <a:rPr lang="en-CA" dirty="0"/>
              <a:t>a </a:t>
            </a:r>
            <a:r>
              <a:rPr lang="en-CA" sz="3600" b="1" dirty="0"/>
              <a:t>search problem</a:t>
            </a:r>
            <a:r>
              <a:rPr lang="en-CA" dirty="0"/>
              <a:t> in the </a:t>
            </a:r>
            <a:r>
              <a:rPr lang="en-CA" sz="3600" b="1" dirty="0"/>
              <a:t>space of </a:t>
            </a:r>
            <a:r>
              <a:rPr lang="en-CA" sz="3600" b="1" dirty="0" smtClean="0"/>
              <a:t>alternative designs</a:t>
            </a:r>
            <a:endParaRPr lang="en-CA" dirty="0" smtClean="0"/>
          </a:p>
          <a:p>
            <a:r>
              <a:rPr lang="en-CA" dirty="0" smtClean="0"/>
              <a:t>The </a:t>
            </a:r>
            <a:r>
              <a:rPr lang="en-CA" sz="3600" b="1" dirty="0" smtClean="0"/>
              <a:t>move</a:t>
            </a:r>
            <a:r>
              <a:rPr lang="en-CA" sz="3600" dirty="0" smtClean="0"/>
              <a:t> </a:t>
            </a:r>
            <a:r>
              <a:rPr lang="en-CA" dirty="0" smtClean="0"/>
              <a:t>in the search space is achieved by </a:t>
            </a:r>
            <a:r>
              <a:rPr lang="en-CA" sz="3600" b="1" dirty="0" smtClean="0"/>
              <a:t>modeling </a:t>
            </a:r>
            <a:r>
              <a:rPr lang="en-CA" sz="3600" b="1" dirty="0" err="1" smtClean="0"/>
              <a:t>refactorings</a:t>
            </a:r>
            <a:r>
              <a:rPr lang="en-CA" dirty="0" smtClean="0"/>
              <a:t> (</a:t>
            </a:r>
            <a:r>
              <a:rPr lang="en-CA" sz="2800" dirty="0" smtClean="0"/>
              <a:t>inheritance-related</a:t>
            </a:r>
            <a:r>
              <a:rPr lang="en-CA" dirty="0" smtClean="0"/>
              <a:t>)</a:t>
            </a:r>
          </a:p>
          <a:p>
            <a:r>
              <a:rPr lang="en-CA" dirty="0" smtClean="0"/>
              <a:t>Apply </a:t>
            </a:r>
            <a:r>
              <a:rPr lang="en-CA" sz="3600" b="1" dirty="0" smtClean="0"/>
              <a:t>search algorithms</a:t>
            </a:r>
            <a:r>
              <a:rPr lang="en-CA" dirty="0" smtClean="0"/>
              <a:t> using </a:t>
            </a:r>
            <a:r>
              <a:rPr lang="en-CA" sz="3600" b="1" dirty="0" smtClean="0"/>
              <a:t>QMOOD</a:t>
            </a:r>
            <a:r>
              <a:rPr lang="en-CA" dirty="0" smtClean="0"/>
              <a:t> as the fitness function (</a:t>
            </a:r>
            <a:r>
              <a:rPr lang="en-CA" sz="2800" dirty="0" smtClean="0"/>
              <a:t>rank alternative designs</a:t>
            </a:r>
            <a:r>
              <a:rPr lang="en-CA" dirty="0" smtClean="0"/>
              <a:t>)</a:t>
            </a:r>
          </a:p>
          <a:p>
            <a:r>
              <a:rPr lang="en-CA" dirty="0" smtClean="0"/>
              <a:t>The outcome is a </a:t>
            </a:r>
            <a:r>
              <a:rPr lang="en-CA" sz="3500" b="1" dirty="0" smtClean="0"/>
              <a:t>sequence of </a:t>
            </a:r>
            <a:r>
              <a:rPr lang="en-CA" sz="3500" b="1" dirty="0" err="1" smtClean="0"/>
              <a:t>refactorings</a:t>
            </a:r>
            <a:r>
              <a:rPr lang="en-CA" sz="3500" b="1" dirty="0" smtClean="0"/>
              <a:t> </a:t>
            </a:r>
            <a:r>
              <a:rPr lang="en-CA" dirty="0" smtClean="0"/>
              <a:t>leading to the </a:t>
            </a:r>
            <a:r>
              <a:rPr lang="en-CA" sz="3500" b="1" dirty="0" smtClean="0"/>
              <a:t>optimal design</a:t>
            </a:r>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13</a:t>
            </a:fld>
            <a:endParaRPr lang="en-US"/>
          </a:p>
        </p:txBody>
      </p:sp>
    </p:spTree>
    <p:extLst>
      <p:ext uri="{BB962C8B-B14F-4D97-AF65-F5344CB8AC3E}">
        <p14:creationId xmlns:p14="http://schemas.microsoft.com/office/powerpoint/2010/main" val="27531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14</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pPr algn="l"/>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7196" y="2100084"/>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720" y="1463700"/>
            <a:ext cx="1243013" cy="15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4369839" y="335699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3995936" y="416127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2005</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8967" r="10680" b="8448"/>
          <a:stretch/>
        </p:blipFill>
        <p:spPr bwMode="auto">
          <a:xfrm>
            <a:off x="5508104" y="1052736"/>
            <a:ext cx="1017917" cy="155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24"/>
          <p:cNvSpPr/>
          <p:nvPr/>
        </p:nvSpPr>
        <p:spPr>
          <a:xfrm>
            <a:off x="5866005" y="2871609"/>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TextBox 25"/>
          <p:cNvSpPr txBox="1"/>
          <p:nvPr/>
        </p:nvSpPr>
        <p:spPr>
          <a:xfrm>
            <a:off x="5508104" y="3691256"/>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2008</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t="1441"/>
          <a:stretch/>
        </p:blipFill>
        <p:spPr>
          <a:xfrm>
            <a:off x="7027618" y="562764"/>
            <a:ext cx="1064705" cy="1561084"/>
          </a:xfrm>
          <a:prstGeom prst="rect">
            <a:avLst/>
          </a:prstGeom>
        </p:spPr>
      </p:pic>
      <p:sp>
        <p:nvSpPr>
          <p:cNvPr id="22" name="Oval 21"/>
          <p:cNvSpPr/>
          <p:nvPr/>
        </p:nvSpPr>
        <p:spPr>
          <a:xfrm>
            <a:off x="7378583" y="2402075"/>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TextBox 22"/>
          <p:cNvSpPr txBox="1"/>
          <p:nvPr/>
        </p:nvSpPr>
        <p:spPr>
          <a:xfrm>
            <a:off x="6948264" y="3297178"/>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7555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Naouel</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Moha</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Yann-Gaël</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Guéhéneuc</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DECOR</a:t>
            </a:r>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44" y="1920775"/>
            <a:ext cx="8062913" cy="410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452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16</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pPr algn="l"/>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7196" y="2100084"/>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720" y="1463700"/>
            <a:ext cx="1243013" cy="15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4369839" y="335699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3995936" y="416127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2005</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8967" r="10680" b="8448"/>
          <a:stretch/>
        </p:blipFill>
        <p:spPr bwMode="auto">
          <a:xfrm>
            <a:off x="5508104" y="1052736"/>
            <a:ext cx="1017917" cy="155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24"/>
          <p:cNvSpPr/>
          <p:nvPr/>
        </p:nvSpPr>
        <p:spPr>
          <a:xfrm>
            <a:off x="5866005" y="2871609"/>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TextBox 25"/>
          <p:cNvSpPr txBox="1"/>
          <p:nvPr/>
        </p:nvSpPr>
        <p:spPr>
          <a:xfrm>
            <a:off x="5508104" y="3691256"/>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2008</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t="1441"/>
          <a:stretch/>
        </p:blipFill>
        <p:spPr>
          <a:xfrm>
            <a:off x="7027618" y="562764"/>
            <a:ext cx="1064705" cy="1561084"/>
          </a:xfrm>
          <a:prstGeom prst="rect">
            <a:avLst/>
          </a:prstGeom>
        </p:spPr>
      </p:pic>
      <p:sp>
        <p:nvSpPr>
          <p:cNvPr id="22" name="Oval 21"/>
          <p:cNvSpPr/>
          <p:nvPr/>
        </p:nvSpPr>
        <p:spPr>
          <a:xfrm>
            <a:off x="7378583" y="2402075"/>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TextBox 22"/>
          <p:cNvSpPr txBox="1"/>
          <p:nvPr/>
        </p:nvSpPr>
        <p:spPr>
          <a:xfrm>
            <a:off x="6948264" y="3297178"/>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24" name="Group 23"/>
          <p:cNvGrpSpPr/>
          <p:nvPr/>
        </p:nvGrpSpPr>
        <p:grpSpPr>
          <a:xfrm rot="20605629">
            <a:off x="5115763" y="4216017"/>
            <a:ext cx="3888431" cy="1506071"/>
            <a:chOff x="4932040" y="3997078"/>
            <a:chExt cx="3888431" cy="2024210"/>
          </a:xfrm>
        </p:grpSpPr>
        <p:sp>
          <p:nvSpPr>
            <p:cNvPr id="27" name="AutoShape 12"/>
            <p:cNvSpPr>
              <a:spLocks noChangeArrowheads="1"/>
            </p:cNvSpPr>
            <p:nvPr/>
          </p:nvSpPr>
          <p:spPr bwMode="auto">
            <a:xfrm>
              <a:off x="5027663" y="4087833"/>
              <a:ext cx="3697288" cy="1855788"/>
            </a:xfrm>
            <a:prstGeom prst="roundRect">
              <a:avLst>
                <a:gd name="adj" fmla="val 16667"/>
              </a:avLst>
            </a:prstGeom>
            <a:noFill/>
            <a:ln w="152400">
              <a:solidFill>
                <a:srgbClr val="99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b="1" dirty="0" smtClean="0">
                  <a:solidFill>
                    <a:srgbClr val="990033"/>
                  </a:solidFill>
                </a:rPr>
                <a:t>LIMITATION</a:t>
              </a:r>
              <a:endParaRPr lang="en-GB" sz="4800" b="1" dirty="0">
                <a:solidFill>
                  <a:srgbClr val="990033"/>
                </a:solidFill>
              </a:endParaRPr>
            </a:p>
          </p:txBody>
        </p:sp>
        <p:pic>
          <p:nvPicPr>
            <p:cNvPr id="28" name="Picture 13" descr="stamp-effects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3997078"/>
              <a:ext cx="3888431" cy="202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4306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Refactoring Opportunities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p:txBody>
          <a:bodyPr/>
          <a:lstStyle/>
          <a:p>
            <a:pPr marL="0" indent="0">
              <a:buNone/>
            </a:pPr>
            <a:r>
              <a:rPr lang="en-CA" sz="3600" b="1" u="sng" dirty="0" smtClean="0"/>
              <a:t>Advantages</a:t>
            </a:r>
            <a:r>
              <a:rPr lang="en-CA" sz="3600" dirty="0" smtClean="0"/>
              <a:t>:</a:t>
            </a:r>
          </a:p>
          <a:p>
            <a:pPr>
              <a:buFont typeface="Wingdings" pitchFamily="2" charset="2"/>
              <a:buChar char="ü"/>
            </a:pPr>
            <a:r>
              <a:rPr lang="en-CA" sz="3600" b="1" dirty="0" smtClean="0"/>
              <a:t>Feasible</a:t>
            </a:r>
            <a:r>
              <a:rPr lang="en-CA" sz="3600" dirty="0" smtClean="0"/>
              <a:t> </a:t>
            </a:r>
            <a:r>
              <a:rPr lang="en-CA" dirty="0" smtClean="0"/>
              <a:t>and behavior preserving </a:t>
            </a:r>
            <a:r>
              <a:rPr lang="en-CA" sz="3600" b="1" dirty="0" smtClean="0"/>
              <a:t>solutions</a:t>
            </a:r>
            <a:r>
              <a:rPr lang="en-CA" sz="3600" dirty="0" smtClean="0"/>
              <a:t> </a:t>
            </a:r>
            <a:r>
              <a:rPr lang="en-CA" dirty="0" smtClean="0"/>
              <a:t>to design problems</a:t>
            </a:r>
          </a:p>
          <a:p>
            <a:pPr>
              <a:buFont typeface="Wingdings" pitchFamily="2" charset="2"/>
              <a:buChar char="ü"/>
            </a:pPr>
            <a:r>
              <a:rPr lang="en-CA" sz="3600" b="1" dirty="0" smtClean="0"/>
              <a:t>Ranking</a:t>
            </a:r>
            <a:r>
              <a:rPr lang="en-CA" dirty="0" smtClean="0"/>
              <a:t> and </a:t>
            </a:r>
            <a:r>
              <a:rPr lang="en-CA" sz="3600" b="1" dirty="0" smtClean="0"/>
              <a:t>prioritizing</a:t>
            </a:r>
            <a:r>
              <a:rPr lang="en-CA" dirty="0" smtClean="0"/>
              <a:t> solutions based on their expected </a:t>
            </a:r>
            <a:r>
              <a:rPr lang="en-CA" sz="3600" b="1" dirty="0" smtClean="0"/>
              <a:t>effect</a:t>
            </a:r>
            <a:r>
              <a:rPr lang="en-CA" dirty="0" smtClean="0"/>
              <a:t> on design quality</a:t>
            </a:r>
          </a:p>
          <a:p>
            <a:pPr>
              <a:buFont typeface="Wingdings" pitchFamily="2" charset="2"/>
              <a:buChar char="ü"/>
            </a:pPr>
            <a:r>
              <a:rPr lang="en-CA" dirty="0" smtClean="0"/>
              <a:t>A more </a:t>
            </a:r>
            <a:r>
              <a:rPr lang="en-CA" sz="3600" b="1" dirty="0" smtClean="0"/>
              <a:t>holistic</a:t>
            </a:r>
            <a:r>
              <a:rPr lang="en-CA" sz="3600" dirty="0" smtClean="0"/>
              <a:t> </a:t>
            </a:r>
            <a:r>
              <a:rPr lang="en-CA" dirty="0" smtClean="0"/>
              <a:t>approach for preventive maintenance</a:t>
            </a:r>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17</a:t>
            </a:fld>
            <a:endParaRPr lang="en-US"/>
          </a:p>
        </p:txBody>
      </p:sp>
    </p:spTree>
    <p:extLst>
      <p:ext uri="{BB962C8B-B14F-4D97-AF65-F5344CB8AC3E}">
        <p14:creationId xmlns:p14="http://schemas.microsoft.com/office/powerpoint/2010/main" val="93286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My research</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p:txBody>
          <a:bodyPr/>
          <a:lstStyle/>
          <a:p>
            <a:pPr marL="0" indent="0" algn="ctr">
              <a:buNone/>
            </a:pPr>
            <a:endParaRPr lang="en-CA" dirty="0" smtClean="0"/>
          </a:p>
          <a:p>
            <a:pPr marL="0" indent="0" algn="ctr">
              <a:buNone/>
            </a:pPr>
            <a:endParaRPr lang="en-CA" dirty="0"/>
          </a:p>
          <a:p>
            <a:pPr marL="0" indent="0" algn="ctr">
              <a:buNone/>
            </a:pPr>
            <a:r>
              <a:rPr lang="en-CA" dirty="0" smtClean="0"/>
              <a:t>Focused on the </a:t>
            </a:r>
            <a:r>
              <a:rPr lang="en-CA" sz="3600" b="1" dirty="0" smtClean="0"/>
              <a:t>automatic</a:t>
            </a:r>
            <a:r>
              <a:rPr lang="en-CA" dirty="0" smtClean="0"/>
              <a:t> detection</a:t>
            </a:r>
          </a:p>
          <a:p>
            <a:pPr marL="0" indent="0" algn="ctr">
              <a:buNone/>
            </a:pPr>
            <a:r>
              <a:rPr lang="en-CA" dirty="0" smtClean="0"/>
              <a:t>of refactoring opportunities</a:t>
            </a:r>
          </a:p>
          <a:p>
            <a:pPr marL="0" indent="0" algn="ctr">
              <a:buNone/>
            </a:pPr>
            <a:r>
              <a:rPr lang="en-CA" dirty="0" smtClean="0"/>
              <a:t>for </a:t>
            </a:r>
            <a:r>
              <a:rPr lang="en-CA" sz="3600" b="1" dirty="0" smtClean="0"/>
              <a:t>4 major design problems</a:t>
            </a:r>
            <a:endParaRPr lang="en-US" b="1"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18</a:t>
            </a:fld>
            <a:endParaRPr lang="en-US"/>
          </a:p>
        </p:txBody>
      </p:sp>
    </p:spTree>
    <p:extLst>
      <p:ext uri="{BB962C8B-B14F-4D97-AF65-F5344CB8AC3E}">
        <p14:creationId xmlns:p14="http://schemas.microsoft.com/office/powerpoint/2010/main" val="2804190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#1 Misallocated</a:t>
            </a:r>
            <a:b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behavior in </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classes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365" y="1600200"/>
            <a:ext cx="7697269" cy="4525963"/>
          </a:xfrm>
        </p:spPr>
      </p:pic>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19</a:t>
            </a:fld>
            <a:endParaRPr lang="en-US"/>
          </a:p>
        </p:txBody>
      </p:sp>
      <p:sp>
        <p:nvSpPr>
          <p:cNvPr id="7" name="TextBox 6"/>
          <p:cNvSpPr txBox="1"/>
          <p:nvPr/>
        </p:nvSpPr>
        <p:spPr>
          <a:xfrm>
            <a:off x="827583" y="5517232"/>
            <a:ext cx="2616037" cy="584775"/>
          </a:xfrm>
          <a:prstGeom prst="rect">
            <a:avLst/>
          </a:prstGeom>
          <a:noFill/>
        </p:spPr>
        <p:txBody>
          <a:bodyPr wrap="non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IEEE TSE, 2009</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10794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Preventive Software Maintenance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p:txBody>
          <a:bodyPr/>
          <a:lstStyle/>
          <a:p>
            <a:pPr marL="0" indent="0">
              <a:buNone/>
            </a:pPr>
            <a:r>
              <a:rPr lang="en-CA" sz="3600" b="1" dirty="0" smtClean="0"/>
              <a:t>Changes</a:t>
            </a:r>
            <a:r>
              <a:rPr lang="en-CA" sz="3600" dirty="0" smtClean="0"/>
              <a:t> </a:t>
            </a:r>
            <a:r>
              <a:rPr lang="en-CA" dirty="0" smtClean="0"/>
              <a:t>aiming </a:t>
            </a:r>
            <a:r>
              <a:rPr lang="en-CA" dirty="0"/>
              <a:t>to </a:t>
            </a:r>
            <a:r>
              <a:rPr lang="en-CA" sz="3600" b="1" dirty="0" smtClean="0"/>
              <a:t>improve</a:t>
            </a:r>
            <a:r>
              <a:rPr lang="en-CA" sz="3600" dirty="0" smtClean="0"/>
              <a:t> </a:t>
            </a:r>
            <a:r>
              <a:rPr lang="en-CA" dirty="0" smtClean="0"/>
              <a:t>the </a:t>
            </a:r>
            <a:r>
              <a:rPr lang="en-CA" sz="3600" b="1" dirty="0"/>
              <a:t>future</a:t>
            </a:r>
            <a:r>
              <a:rPr lang="en-CA" sz="3600" dirty="0"/>
              <a:t> </a:t>
            </a:r>
            <a:r>
              <a:rPr lang="en-CA" sz="3600" b="1" dirty="0"/>
              <a:t>maintainability</a:t>
            </a:r>
            <a:r>
              <a:rPr lang="en-CA" sz="3600" dirty="0"/>
              <a:t> </a:t>
            </a:r>
            <a:r>
              <a:rPr lang="en-CA" dirty="0"/>
              <a:t>and </a:t>
            </a:r>
            <a:r>
              <a:rPr lang="en-CA" sz="3600" b="1" dirty="0"/>
              <a:t>reliability</a:t>
            </a:r>
            <a:r>
              <a:rPr lang="en-CA" sz="3600" dirty="0"/>
              <a:t> </a:t>
            </a:r>
            <a:r>
              <a:rPr lang="en-CA" dirty="0"/>
              <a:t>of the software </a:t>
            </a:r>
            <a:r>
              <a:rPr lang="en-CA" dirty="0" smtClean="0"/>
              <a:t>system.</a:t>
            </a:r>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6" y="3501008"/>
            <a:ext cx="41529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91880" y="4620195"/>
            <a:ext cx="5074787" cy="707886"/>
          </a:xfrm>
          <a:prstGeom prst="rect">
            <a:avLst/>
          </a:prstGeom>
          <a:noFill/>
        </p:spPr>
        <p:txBody>
          <a:bodyPr wrap="none" rtlCol="0">
            <a:spAutoFit/>
          </a:bodyPr>
          <a:lstStyle/>
          <a:p>
            <a:r>
              <a:rPr lang="en-C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is it so necessary?</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2186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43 - Ομάδα"/>
          <p:cNvGrpSpPr/>
          <p:nvPr/>
        </p:nvGrpSpPr>
        <p:grpSpPr>
          <a:xfrm>
            <a:off x="801402" y="1996102"/>
            <a:ext cx="2500330" cy="3929090"/>
            <a:chOff x="4929190" y="2786058"/>
            <a:chExt cx="3786214" cy="3857652"/>
          </a:xfrm>
          <a:effectLst>
            <a:outerShdw blurRad="50800" dist="38100" dir="18900000" algn="bl" rotWithShape="0">
              <a:prstClr val="black">
                <a:alpha val="40000"/>
              </a:prstClr>
            </a:outerShdw>
          </a:effectLst>
        </p:grpSpPr>
        <p:grpSp>
          <p:nvGrpSpPr>
            <p:cNvPr id="34" name="17 - Ομάδα"/>
            <p:cNvGrpSpPr/>
            <p:nvPr/>
          </p:nvGrpSpPr>
          <p:grpSpPr>
            <a:xfrm>
              <a:off x="4929190" y="2786058"/>
              <a:ext cx="3786214" cy="3857652"/>
              <a:chOff x="5000628" y="2143116"/>
              <a:chExt cx="2786082" cy="1714512"/>
            </a:xfrm>
          </p:grpSpPr>
          <p:sp>
            <p:nvSpPr>
              <p:cNvPr id="36" name="46 - Ορθογώνιο"/>
              <p:cNvSpPr/>
              <p:nvPr/>
            </p:nvSpPr>
            <p:spPr>
              <a:xfrm>
                <a:off x="5000628" y="2143116"/>
                <a:ext cx="2786082" cy="1714512"/>
              </a:xfrm>
              <a:prstGeom prst="rect">
                <a:avLst/>
              </a:prstGeom>
              <a:ln/>
            </p:spPr>
            <p:style>
              <a:lnRef idx="2">
                <a:schemeClr val="accent1"/>
              </a:lnRef>
              <a:fillRef idx="1">
                <a:schemeClr val="lt1"/>
              </a:fillRef>
              <a:effectRef idx="0">
                <a:schemeClr val="accent1"/>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37" name="48 - Ορθογώνιο"/>
              <p:cNvSpPr/>
              <p:nvPr/>
            </p:nvSpPr>
            <p:spPr>
              <a:xfrm>
                <a:off x="5000628" y="2143116"/>
                <a:ext cx="2786082" cy="1773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latin typeface="Tahoma" pitchFamily="34" charset="0"/>
                    <a:ea typeface="Tahoma" pitchFamily="34" charset="0"/>
                    <a:cs typeface="Tahoma" pitchFamily="34" charset="0"/>
                  </a:rPr>
                  <a:t>Context</a:t>
                </a:r>
                <a:endParaRPr lang="el-GR" i="1" dirty="0">
                  <a:latin typeface="Tahoma" pitchFamily="34" charset="0"/>
                  <a:ea typeface="Tahoma" pitchFamily="34" charset="0"/>
                  <a:cs typeface="Tahoma" pitchFamily="34" charset="0"/>
                </a:endParaRPr>
              </a:p>
            </p:txBody>
          </p:sp>
          <p:sp>
            <p:nvSpPr>
              <p:cNvPr id="38" name="49 - Ορθογώνιο"/>
              <p:cNvSpPr/>
              <p:nvPr/>
            </p:nvSpPr>
            <p:spPr>
              <a:xfrm>
                <a:off x="5000628" y="2735402"/>
                <a:ext cx="2786082" cy="1122226"/>
              </a:xfrm>
              <a:prstGeom prst="rect">
                <a:avLst/>
              </a:prstGeom>
            </p:spPr>
            <p:style>
              <a:lnRef idx="2">
                <a:schemeClr val="accent1"/>
              </a:lnRef>
              <a:fillRef idx="1">
                <a:schemeClr val="lt1"/>
              </a:fillRef>
              <a:effectRef idx="0">
                <a:schemeClr val="accent1"/>
              </a:effectRef>
              <a:fontRef idx="minor">
                <a:schemeClr val="dk1"/>
              </a:fontRef>
            </p:style>
            <p:txBody>
              <a:bodyPr/>
              <a:lstStyle/>
              <a:p>
                <a:pPr lvl="1" indent="-324000">
                  <a:defRPr/>
                </a:pPr>
                <a:r>
                  <a:rPr lang="en-US" sz="1600" dirty="0">
                    <a:latin typeface="Tahoma" pitchFamily="34" charset="0"/>
                    <a:ea typeface="Tahoma" pitchFamily="34" charset="0"/>
                    <a:cs typeface="Tahoma" pitchFamily="34" charset="0"/>
                  </a:rPr>
                  <a:t>+ method() {</a:t>
                </a:r>
              </a:p>
              <a:p>
                <a:pPr lvl="1" indent="-108000">
                  <a:defRPr/>
                </a:pPr>
                <a:r>
                  <a:rPr lang="en-US" sz="1600" b="1" dirty="0" err="1" smtClean="0">
                    <a:solidFill>
                      <a:srgbClr val="0070C0"/>
                    </a:solidFill>
                    <a:latin typeface="Tahoma" pitchFamily="34" charset="0"/>
                    <a:ea typeface="Tahoma" pitchFamily="34" charset="0"/>
                    <a:cs typeface="Tahoma" pitchFamily="34" charset="0"/>
                  </a:rPr>
                  <a:t>state</a:t>
                </a:r>
                <a:r>
                  <a:rPr lang="en-US" sz="1600" dirty="0" err="1" smtClean="0">
                    <a:latin typeface="Tahoma" pitchFamily="34" charset="0"/>
                    <a:ea typeface="Tahoma" pitchFamily="34" charset="0"/>
                    <a:cs typeface="Tahoma" pitchFamily="34" charset="0"/>
                  </a:rPr>
                  <a:t>.method</a:t>
                </a:r>
                <a:r>
                  <a:rPr lang="en-US" sz="1600" dirty="0">
                    <a:latin typeface="Tahoma" pitchFamily="34" charset="0"/>
                    <a:ea typeface="Tahoma" pitchFamily="34" charset="0"/>
                    <a:cs typeface="Tahoma" pitchFamily="34" charset="0"/>
                  </a:rPr>
                  <a:t>();	</a:t>
                </a:r>
              </a:p>
              <a:p>
                <a:pPr lvl="1" indent="-324000">
                  <a:defRPr/>
                </a:pPr>
                <a:r>
                  <a:rPr lang="en-US" sz="1600" dirty="0">
                    <a:latin typeface="Tahoma" pitchFamily="34" charset="0"/>
                    <a:ea typeface="Tahoma" pitchFamily="34" charset="0"/>
                    <a:cs typeface="Tahoma" pitchFamily="34" charset="0"/>
                  </a:rPr>
                  <a:t>}</a:t>
                </a:r>
              </a:p>
              <a:p>
                <a:pPr>
                  <a:defRPr/>
                </a:pPr>
                <a:endParaRPr lang="el-GR" i="1" dirty="0">
                  <a:latin typeface="Tahoma" pitchFamily="34" charset="0"/>
                  <a:ea typeface="Tahoma" pitchFamily="34" charset="0"/>
                  <a:cs typeface="Tahoma" pitchFamily="34" charset="0"/>
                </a:endParaRPr>
              </a:p>
            </p:txBody>
          </p:sp>
        </p:grpSp>
        <p:sp>
          <p:nvSpPr>
            <p:cNvPr id="35" name="45 - Ορθογώνιο"/>
            <p:cNvSpPr/>
            <p:nvPr/>
          </p:nvSpPr>
          <p:spPr>
            <a:xfrm>
              <a:off x="4929190" y="3185126"/>
              <a:ext cx="3786214" cy="933576"/>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chemeClr val="bg1"/>
                  </a:solidFill>
                  <a:latin typeface="Tahoma" pitchFamily="34" charset="0"/>
                  <a:ea typeface="Tahoma" pitchFamily="34" charset="0"/>
                  <a:cs typeface="Tahoma" pitchFamily="34" charset="0"/>
                </a:rPr>
                <a:t>-</a:t>
              </a:r>
              <a:r>
                <a:rPr lang="en-US" b="1" dirty="0">
                  <a:solidFill>
                    <a:schemeClr val="bg1"/>
                  </a:solidFill>
                  <a:latin typeface="Tahoma" pitchFamily="34" charset="0"/>
                  <a:ea typeface="Tahoma" pitchFamily="34" charset="0"/>
                  <a:cs typeface="Tahoma" pitchFamily="34" charset="0"/>
                </a:rPr>
                <a:t> type </a:t>
              </a:r>
              <a:r>
                <a:rPr lang="en-US" dirty="0">
                  <a:solidFill>
                    <a:schemeClr val="bg1"/>
                  </a:solidFill>
                  <a:latin typeface="Tahoma" pitchFamily="34" charset="0"/>
                  <a:ea typeface="Tahoma" pitchFamily="34" charset="0"/>
                  <a:cs typeface="Tahoma" pitchFamily="34" charset="0"/>
                </a:rPr>
                <a:t>: </a:t>
              </a:r>
              <a:r>
                <a:rPr lang="en-US" dirty="0" err="1">
                  <a:solidFill>
                    <a:schemeClr val="bg1"/>
                  </a:solidFill>
                  <a:latin typeface="Tahoma" pitchFamily="34" charset="0"/>
                  <a:ea typeface="Tahoma" pitchFamily="34" charset="0"/>
                  <a:cs typeface="Tahoma" pitchFamily="34" charset="0"/>
                </a:rPr>
                <a:t>int</a:t>
              </a:r>
              <a:endParaRPr lang="en-US" dirty="0">
                <a:solidFill>
                  <a:schemeClr val="bg1"/>
                </a:solidFill>
                <a:latin typeface="Tahoma" pitchFamily="34" charset="0"/>
                <a:ea typeface="Tahoma" pitchFamily="34" charset="0"/>
                <a:cs typeface="Tahoma" pitchFamily="34" charset="0"/>
              </a:endParaRPr>
            </a:p>
            <a:p>
              <a:pPr>
                <a:defRPr/>
              </a:pPr>
              <a:r>
                <a:rPr lang="en-US" dirty="0">
                  <a:solidFill>
                    <a:schemeClr val="tx1"/>
                  </a:solidFill>
                  <a:latin typeface="Tahoma" pitchFamily="34" charset="0"/>
                  <a:ea typeface="Tahoma" pitchFamily="34" charset="0"/>
                  <a:cs typeface="Tahoma" pitchFamily="34" charset="0"/>
                </a:rPr>
                <a:t>-</a:t>
              </a:r>
              <a:r>
                <a:rPr lang="en-US" b="1" dirty="0">
                  <a:solidFill>
                    <a:schemeClr val="accent3"/>
                  </a:solidFill>
                  <a:latin typeface="Tahoma" pitchFamily="34" charset="0"/>
                  <a:ea typeface="Tahoma" pitchFamily="34" charset="0"/>
                  <a:cs typeface="Tahoma" pitchFamily="34" charset="0"/>
                </a:rPr>
                <a:t> </a:t>
              </a:r>
              <a:r>
                <a:rPr lang="en-US" b="1" u="sng" dirty="0">
                  <a:solidFill>
                    <a:schemeClr val="accent3"/>
                  </a:solidFill>
                  <a:latin typeface="Tahoma" pitchFamily="34" charset="0"/>
                  <a:ea typeface="Tahoma" pitchFamily="34" charset="0"/>
                  <a:cs typeface="Tahoma" pitchFamily="34" charset="0"/>
                </a:rPr>
                <a:t>STATE_A</a:t>
              </a:r>
              <a:r>
                <a:rPr lang="en-US" u="sng" dirty="0">
                  <a:solidFill>
                    <a:schemeClr val="accent3"/>
                  </a:solidFill>
                  <a:latin typeface="Tahoma" pitchFamily="34" charset="0"/>
                  <a:ea typeface="Tahoma" pitchFamily="34" charset="0"/>
                  <a:cs typeface="Tahoma" pitchFamily="34" charset="0"/>
                </a:rPr>
                <a:t> : </a:t>
              </a:r>
              <a:r>
                <a:rPr lang="en-US" u="sng" dirty="0" err="1">
                  <a:solidFill>
                    <a:schemeClr val="accent3"/>
                  </a:solidFill>
                  <a:latin typeface="Tahoma" pitchFamily="34" charset="0"/>
                  <a:ea typeface="Tahoma" pitchFamily="34" charset="0"/>
                  <a:cs typeface="Tahoma" pitchFamily="34" charset="0"/>
                </a:rPr>
                <a:t>int</a:t>
              </a:r>
              <a:r>
                <a:rPr lang="en-US" u="sng" dirty="0">
                  <a:solidFill>
                    <a:schemeClr val="accent3"/>
                  </a:solidFill>
                  <a:latin typeface="Tahoma" pitchFamily="34" charset="0"/>
                  <a:ea typeface="Tahoma" pitchFamily="34" charset="0"/>
                  <a:cs typeface="Tahoma" pitchFamily="34" charset="0"/>
                </a:rPr>
                <a:t> = 1 </a:t>
              </a:r>
            </a:p>
            <a:p>
              <a:pPr>
                <a:defRPr/>
              </a:pPr>
              <a:r>
                <a:rPr lang="en-US" dirty="0">
                  <a:solidFill>
                    <a:schemeClr val="tx1"/>
                  </a:solidFill>
                  <a:latin typeface="Tahoma" pitchFamily="34" charset="0"/>
                  <a:ea typeface="Tahoma" pitchFamily="34" charset="0"/>
                  <a:cs typeface="Tahoma" pitchFamily="34" charset="0"/>
                </a:rPr>
                <a:t>-</a:t>
              </a:r>
              <a:r>
                <a:rPr lang="en-US" b="1" dirty="0">
                  <a:solidFill>
                    <a:schemeClr val="accent3"/>
                  </a:solidFill>
                  <a:latin typeface="Tahoma" pitchFamily="34" charset="0"/>
                  <a:ea typeface="Tahoma" pitchFamily="34" charset="0"/>
                  <a:cs typeface="Tahoma" pitchFamily="34" charset="0"/>
                </a:rPr>
                <a:t> </a:t>
              </a:r>
              <a:r>
                <a:rPr lang="en-US" b="1" u="sng" dirty="0">
                  <a:solidFill>
                    <a:schemeClr val="accent3"/>
                  </a:solidFill>
                  <a:latin typeface="Tahoma" pitchFamily="34" charset="0"/>
                  <a:ea typeface="Tahoma" pitchFamily="34" charset="0"/>
                  <a:cs typeface="Tahoma" pitchFamily="34" charset="0"/>
                </a:rPr>
                <a:t>STATE_B</a:t>
              </a:r>
              <a:r>
                <a:rPr lang="en-US" u="sng" dirty="0">
                  <a:solidFill>
                    <a:schemeClr val="accent3"/>
                  </a:solidFill>
                  <a:latin typeface="Tahoma" pitchFamily="34" charset="0"/>
                  <a:ea typeface="Tahoma" pitchFamily="34" charset="0"/>
                  <a:cs typeface="Tahoma" pitchFamily="34" charset="0"/>
                </a:rPr>
                <a:t> : </a:t>
              </a:r>
              <a:r>
                <a:rPr lang="en-US" u="sng" dirty="0" err="1">
                  <a:solidFill>
                    <a:schemeClr val="accent3"/>
                  </a:solidFill>
                  <a:latin typeface="Tahoma" pitchFamily="34" charset="0"/>
                  <a:ea typeface="Tahoma" pitchFamily="34" charset="0"/>
                  <a:cs typeface="Tahoma" pitchFamily="34" charset="0"/>
                </a:rPr>
                <a:t>int</a:t>
              </a:r>
              <a:r>
                <a:rPr lang="en-US" u="sng" dirty="0">
                  <a:solidFill>
                    <a:schemeClr val="accent3"/>
                  </a:solidFill>
                  <a:latin typeface="Tahoma" pitchFamily="34" charset="0"/>
                  <a:ea typeface="Tahoma" pitchFamily="34" charset="0"/>
                  <a:cs typeface="Tahoma" pitchFamily="34" charset="0"/>
                </a:rPr>
                <a:t> = 2</a:t>
              </a:r>
            </a:p>
            <a:p>
              <a:pPr>
                <a:defRPr/>
              </a:pPr>
              <a:endParaRPr lang="el-GR" i="1" dirty="0">
                <a:latin typeface="Tahoma" pitchFamily="34" charset="0"/>
                <a:ea typeface="Tahoma" pitchFamily="34" charset="0"/>
                <a:cs typeface="Tahoma" pitchFamily="34" charset="0"/>
              </a:endParaRPr>
            </a:p>
          </p:txBody>
        </p:sp>
      </p:grpSp>
      <p:sp>
        <p:nvSpPr>
          <p:cNvPr id="2" name="Title 1"/>
          <p:cNvSpPr>
            <a:spLocks noGrp="1"/>
          </p:cNvSpPr>
          <p:nvPr>
            <p:ph type="title"/>
          </p:nvPr>
        </p:nvSpPr>
        <p:spPr/>
        <p:txBody>
          <a:bodyPr>
            <a:no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#2 Conditional </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logic</a:t>
            </a:r>
            <a:b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vs. Polymorphism</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4" name="Footer Placeholder 3"/>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20</a:t>
            </a:fld>
            <a:endParaRPr lang="en-US"/>
          </a:p>
        </p:txBody>
      </p:sp>
      <p:grpSp>
        <p:nvGrpSpPr>
          <p:cNvPr id="6" name="12 - Ομάδα"/>
          <p:cNvGrpSpPr/>
          <p:nvPr/>
        </p:nvGrpSpPr>
        <p:grpSpPr>
          <a:xfrm>
            <a:off x="5791200" y="2057400"/>
            <a:ext cx="1357322" cy="1214446"/>
            <a:chOff x="5000628" y="2143116"/>
            <a:chExt cx="2786082" cy="1714512"/>
          </a:xfrm>
          <a:effectLst>
            <a:outerShdw blurRad="50800" dist="38100" dir="8100000" algn="tr" rotWithShape="0">
              <a:prstClr val="black">
                <a:alpha val="40000"/>
              </a:prstClr>
            </a:outerShdw>
          </a:effectLst>
        </p:grpSpPr>
        <p:sp>
          <p:nvSpPr>
            <p:cNvPr id="7" name="6 - Ορθογώνιο"/>
            <p:cNvSpPr/>
            <p:nvPr/>
          </p:nvSpPr>
          <p:spPr>
            <a:xfrm>
              <a:off x="5000628" y="2143116"/>
              <a:ext cx="2786082" cy="1714512"/>
            </a:xfrm>
            <a:prstGeom prst="rect">
              <a:avLst/>
            </a:prstGeom>
            <a:ln/>
          </p:spPr>
          <p:style>
            <a:lnRef idx="2">
              <a:schemeClr val="accent1"/>
            </a:lnRef>
            <a:fillRef idx="1">
              <a:schemeClr val="lt1"/>
            </a:fillRef>
            <a:effectRef idx="0">
              <a:schemeClr val="accent1"/>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8" name="10 - Ορθογώνιο"/>
            <p:cNvSpPr/>
            <p:nvPr/>
          </p:nvSpPr>
          <p:spPr>
            <a:xfrm>
              <a:off x="5000628" y="2143116"/>
              <a:ext cx="2786082" cy="50006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i="1" dirty="0" smtClean="0">
                  <a:latin typeface="Tahoma" pitchFamily="34" charset="0"/>
                  <a:ea typeface="Tahoma" pitchFamily="34" charset="0"/>
                  <a:cs typeface="Tahoma" pitchFamily="34" charset="0"/>
                </a:rPr>
                <a:t>State</a:t>
              </a:r>
              <a:endParaRPr lang="el-GR" i="1" dirty="0">
                <a:latin typeface="Tahoma" pitchFamily="34" charset="0"/>
                <a:ea typeface="Tahoma" pitchFamily="34" charset="0"/>
                <a:cs typeface="Tahoma" pitchFamily="34" charset="0"/>
              </a:endParaRPr>
            </a:p>
          </p:txBody>
        </p:sp>
        <p:sp>
          <p:nvSpPr>
            <p:cNvPr id="9" name="11 - Ορθογώνιο"/>
            <p:cNvSpPr/>
            <p:nvPr/>
          </p:nvSpPr>
          <p:spPr>
            <a:xfrm>
              <a:off x="5000628" y="2949945"/>
              <a:ext cx="2786082" cy="907683"/>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i="1" dirty="0">
                  <a:latin typeface="Tahoma" pitchFamily="34" charset="0"/>
                  <a:ea typeface="Tahoma" pitchFamily="34" charset="0"/>
                  <a:cs typeface="Tahoma" pitchFamily="34" charset="0"/>
                </a:rPr>
                <a:t>+method()</a:t>
              </a:r>
              <a:endParaRPr lang="el-GR" i="1" dirty="0">
                <a:latin typeface="Tahoma" pitchFamily="34" charset="0"/>
                <a:ea typeface="Tahoma" pitchFamily="34" charset="0"/>
                <a:cs typeface="Tahoma" pitchFamily="34" charset="0"/>
              </a:endParaRPr>
            </a:p>
          </p:txBody>
        </p:sp>
      </p:grpSp>
      <p:grpSp>
        <p:nvGrpSpPr>
          <p:cNvPr id="10" name="33 - Ομάδα"/>
          <p:cNvGrpSpPr/>
          <p:nvPr/>
        </p:nvGrpSpPr>
        <p:grpSpPr>
          <a:xfrm>
            <a:off x="6729418" y="4343416"/>
            <a:ext cx="1571636" cy="1500199"/>
            <a:chOff x="5000628" y="2129672"/>
            <a:chExt cx="2786082" cy="1727957"/>
          </a:xfrm>
          <a:effectLst>
            <a:outerShdw blurRad="50800" dist="38100" dir="8100000" algn="tr" rotWithShape="0">
              <a:prstClr val="black">
                <a:alpha val="40000"/>
              </a:prstClr>
            </a:outerShdw>
          </a:effectLst>
        </p:grpSpPr>
        <p:sp>
          <p:nvSpPr>
            <p:cNvPr id="11" name="34 - Ορθογώνιο"/>
            <p:cNvSpPr/>
            <p:nvPr/>
          </p:nvSpPr>
          <p:spPr>
            <a:xfrm>
              <a:off x="5000628" y="2143116"/>
              <a:ext cx="2786082" cy="1714512"/>
            </a:xfrm>
            <a:prstGeom prst="rect">
              <a:avLst/>
            </a:prstGeom>
            <a:ln/>
          </p:spPr>
          <p:style>
            <a:lnRef idx="2">
              <a:schemeClr val="accent3"/>
            </a:lnRef>
            <a:fillRef idx="1">
              <a:schemeClr val="lt1"/>
            </a:fillRef>
            <a:effectRef idx="0">
              <a:schemeClr val="accent3"/>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12" name="35 - Ορθογώνιο"/>
            <p:cNvSpPr/>
            <p:nvPr/>
          </p:nvSpPr>
          <p:spPr>
            <a:xfrm>
              <a:off x="5000628" y="2129672"/>
              <a:ext cx="2786082" cy="500067"/>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latin typeface="Tahoma" pitchFamily="34" charset="0"/>
                  <a:ea typeface="Tahoma" pitchFamily="34" charset="0"/>
                  <a:cs typeface="Tahoma" pitchFamily="34" charset="0"/>
                </a:rPr>
                <a:t>StateB</a:t>
              </a:r>
              <a:endParaRPr lang="el-GR" dirty="0">
                <a:latin typeface="Tahoma" pitchFamily="34" charset="0"/>
                <a:ea typeface="Tahoma" pitchFamily="34" charset="0"/>
                <a:cs typeface="Tahoma" pitchFamily="34" charset="0"/>
              </a:endParaRPr>
            </a:p>
          </p:txBody>
        </p:sp>
        <p:sp>
          <p:nvSpPr>
            <p:cNvPr id="13" name="36 - Ορθογώνιο"/>
            <p:cNvSpPr/>
            <p:nvPr/>
          </p:nvSpPr>
          <p:spPr>
            <a:xfrm>
              <a:off x="5000628" y="2787942"/>
              <a:ext cx="2786082" cy="1069687"/>
            </a:xfrm>
            <a:prstGeom prst="rect">
              <a:avLst/>
            </a:prstGeom>
          </p:spPr>
          <p:style>
            <a:lnRef idx="2">
              <a:schemeClr val="accent3"/>
            </a:lnRef>
            <a:fillRef idx="1">
              <a:schemeClr val="lt1"/>
            </a:fillRef>
            <a:effectRef idx="0">
              <a:schemeClr val="accent3"/>
            </a:effectRef>
            <a:fontRef idx="minor">
              <a:schemeClr val="dk1"/>
            </a:fontRef>
          </p:style>
          <p:txBody>
            <a:bodyPr/>
            <a:lstStyle/>
            <a:p>
              <a:pPr>
                <a:defRPr/>
              </a:pPr>
              <a:r>
                <a:rPr lang="en-US" dirty="0">
                  <a:latin typeface="Tahoma" pitchFamily="34" charset="0"/>
                  <a:ea typeface="Tahoma" pitchFamily="34" charset="0"/>
                  <a:cs typeface="Tahoma" pitchFamily="34" charset="0"/>
                </a:rPr>
                <a:t>+method() {</a:t>
              </a:r>
            </a:p>
            <a:p>
              <a:pPr>
                <a:defRPr/>
              </a:pPr>
              <a:endParaRPr lang="en-US" dirty="0">
                <a:latin typeface="Tahoma" pitchFamily="34" charset="0"/>
                <a:ea typeface="Tahoma" pitchFamily="34" charset="0"/>
                <a:cs typeface="Tahoma" pitchFamily="34" charset="0"/>
              </a:endParaRPr>
            </a:p>
            <a:p>
              <a:pPr>
                <a:defRPr/>
              </a:pPr>
              <a:r>
                <a:rPr lang="en-US" dirty="0">
                  <a:latin typeface="Tahoma" pitchFamily="34" charset="0"/>
                  <a:ea typeface="Tahoma" pitchFamily="34" charset="0"/>
                  <a:cs typeface="Tahoma" pitchFamily="34" charset="0"/>
                </a:rPr>
                <a:t>}</a:t>
              </a:r>
              <a:endParaRPr lang="el-GR" dirty="0">
                <a:latin typeface="Tahoma" pitchFamily="34" charset="0"/>
                <a:ea typeface="Tahoma" pitchFamily="34" charset="0"/>
                <a:cs typeface="Tahoma" pitchFamily="34" charset="0"/>
              </a:endParaRPr>
            </a:p>
          </p:txBody>
        </p:sp>
      </p:grpSp>
      <p:grpSp>
        <p:nvGrpSpPr>
          <p:cNvPr id="14" name="63 - Ομάδα"/>
          <p:cNvGrpSpPr/>
          <p:nvPr/>
        </p:nvGrpSpPr>
        <p:grpSpPr>
          <a:xfrm>
            <a:off x="4667240" y="4352940"/>
            <a:ext cx="1571636" cy="1500199"/>
            <a:chOff x="5000628" y="2129672"/>
            <a:chExt cx="2786082" cy="1727957"/>
          </a:xfrm>
          <a:effectLst>
            <a:outerShdw blurRad="50800" dist="38100" dir="8100000" algn="tr" rotWithShape="0">
              <a:prstClr val="black">
                <a:alpha val="40000"/>
              </a:prstClr>
            </a:outerShdw>
          </a:effectLst>
        </p:grpSpPr>
        <p:sp>
          <p:nvSpPr>
            <p:cNvPr id="15" name="64 - Ορθογώνιο"/>
            <p:cNvSpPr/>
            <p:nvPr/>
          </p:nvSpPr>
          <p:spPr>
            <a:xfrm>
              <a:off x="5000628" y="2143116"/>
              <a:ext cx="2786082" cy="1714512"/>
            </a:xfrm>
            <a:prstGeom prst="rect">
              <a:avLst/>
            </a:prstGeom>
            <a:ln/>
          </p:spPr>
          <p:style>
            <a:lnRef idx="2">
              <a:schemeClr val="accent3"/>
            </a:lnRef>
            <a:fillRef idx="1">
              <a:schemeClr val="lt1"/>
            </a:fillRef>
            <a:effectRef idx="0">
              <a:schemeClr val="accent3"/>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16" name="65 - Ορθογώνιο"/>
            <p:cNvSpPr/>
            <p:nvPr/>
          </p:nvSpPr>
          <p:spPr>
            <a:xfrm>
              <a:off x="5000628" y="2129672"/>
              <a:ext cx="2786082" cy="500067"/>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latin typeface="Tahoma" pitchFamily="34" charset="0"/>
                  <a:ea typeface="Tahoma" pitchFamily="34" charset="0"/>
                  <a:cs typeface="Tahoma" pitchFamily="34" charset="0"/>
                </a:rPr>
                <a:t>StateA</a:t>
              </a:r>
              <a:endParaRPr lang="el-GR" dirty="0">
                <a:latin typeface="Tahoma" pitchFamily="34" charset="0"/>
                <a:ea typeface="Tahoma" pitchFamily="34" charset="0"/>
                <a:cs typeface="Tahoma" pitchFamily="34" charset="0"/>
              </a:endParaRPr>
            </a:p>
          </p:txBody>
        </p:sp>
        <p:sp>
          <p:nvSpPr>
            <p:cNvPr id="17" name="66 - Ορθογώνιο"/>
            <p:cNvSpPr/>
            <p:nvPr/>
          </p:nvSpPr>
          <p:spPr>
            <a:xfrm>
              <a:off x="5000628" y="2787942"/>
              <a:ext cx="2786082" cy="1069687"/>
            </a:xfrm>
            <a:prstGeom prst="rect">
              <a:avLst/>
            </a:prstGeom>
          </p:spPr>
          <p:style>
            <a:lnRef idx="2">
              <a:schemeClr val="accent3"/>
            </a:lnRef>
            <a:fillRef idx="1">
              <a:schemeClr val="lt1"/>
            </a:fillRef>
            <a:effectRef idx="0">
              <a:schemeClr val="accent3"/>
            </a:effectRef>
            <a:fontRef idx="minor">
              <a:schemeClr val="dk1"/>
            </a:fontRef>
          </p:style>
          <p:txBody>
            <a:bodyPr/>
            <a:lstStyle/>
            <a:p>
              <a:pPr>
                <a:defRPr/>
              </a:pPr>
              <a:r>
                <a:rPr lang="en-US" dirty="0">
                  <a:latin typeface="Tahoma" pitchFamily="34" charset="0"/>
                  <a:ea typeface="Tahoma" pitchFamily="34" charset="0"/>
                  <a:cs typeface="Tahoma" pitchFamily="34" charset="0"/>
                </a:rPr>
                <a:t>+method() {</a:t>
              </a:r>
            </a:p>
            <a:p>
              <a:pPr>
                <a:defRPr/>
              </a:pPr>
              <a:endParaRPr lang="en-US" dirty="0">
                <a:latin typeface="Tahoma" pitchFamily="34" charset="0"/>
                <a:ea typeface="Tahoma" pitchFamily="34" charset="0"/>
                <a:cs typeface="Tahoma" pitchFamily="34" charset="0"/>
              </a:endParaRPr>
            </a:p>
            <a:p>
              <a:pPr>
                <a:defRPr/>
              </a:pPr>
              <a:r>
                <a:rPr lang="en-US" dirty="0">
                  <a:latin typeface="Tahoma" pitchFamily="34" charset="0"/>
                  <a:ea typeface="Tahoma" pitchFamily="34" charset="0"/>
                  <a:cs typeface="Tahoma" pitchFamily="34" charset="0"/>
                </a:rPr>
                <a:t>}</a:t>
              </a:r>
              <a:endParaRPr lang="el-GR" dirty="0">
                <a:latin typeface="Tahoma" pitchFamily="34" charset="0"/>
                <a:ea typeface="Tahoma" pitchFamily="34" charset="0"/>
                <a:cs typeface="Tahoma" pitchFamily="34" charset="0"/>
              </a:endParaRPr>
            </a:p>
          </p:txBody>
        </p:sp>
      </p:grpSp>
      <p:grpSp>
        <p:nvGrpSpPr>
          <p:cNvPr id="18" name="22 - Ομάδα"/>
          <p:cNvGrpSpPr/>
          <p:nvPr/>
        </p:nvGrpSpPr>
        <p:grpSpPr>
          <a:xfrm>
            <a:off x="800064" y="1988840"/>
            <a:ext cx="2500330" cy="3929090"/>
            <a:chOff x="4929190" y="2786059"/>
            <a:chExt cx="3786214" cy="3857654"/>
          </a:xfrm>
          <a:effectLst>
            <a:outerShdw blurRad="50800" dist="38100" dir="18900000" algn="bl" rotWithShape="0">
              <a:prstClr val="black">
                <a:alpha val="40000"/>
              </a:prstClr>
            </a:outerShdw>
          </a:effectLst>
        </p:grpSpPr>
        <p:grpSp>
          <p:nvGrpSpPr>
            <p:cNvPr id="19" name="17 - Ομάδα"/>
            <p:cNvGrpSpPr/>
            <p:nvPr/>
          </p:nvGrpSpPr>
          <p:grpSpPr>
            <a:xfrm>
              <a:off x="4929190" y="2786059"/>
              <a:ext cx="3786214" cy="3857654"/>
              <a:chOff x="5000628" y="2143116"/>
              <a:chExt cx="2786082" cy="1714512"/>
            </a:xfrm>
          </p:grpSpPr>
          <p:sp>
            <p:nvSpPr>
              <p:cNvPr id="21" name="18 - Ορθογώνιο"/>
              <p:cNvSpPr/>
              <p:nvPr/>
            </p:nvSpPr>
            <p:spPr>
              <a:xfrm>
                <a:off x="5000628" y="2143116"/>
                <a:ext cx="2786082" cy="1714512"/>
              </a:xfrm>
              <a:prstGeom prst="rect">
                <a:avLst/>
              </a:prstGeom>
              <a:ln/>
            </p:spPr>
            <p:style>
              <a:lnRef idx="2">
                <a:schemeClr val="accent1"/>
              </a:lnRef>
              <a:fillRef idx="1">
                <a:schemeClr val="lt1"/>
              </a:fillRef>
              <a:effectRef idx="0">
                <a:schemeClr val="accent1"/>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22" name="19 - Ορθογώνιο"/>
              <p:cNvSpPr/>
              <p:nvPr/>
            </p:nvSpPr>
            <p:spPr>
              <a:xfrm>
                <a:off x="5000628" y="2143116"/>
                <a:ext cx="2786082" cy="1773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latin typeface="Tahoma" pitchFamily="34" charset="0"/>
                    <a:ea typeface="Tahoma" pitchFamily="34" charset="0"/>
                    <a:cs typeface="Tahoma" pitchFamily="34" charset="0"/>
                  </a:rPr>
                  <a:t>Context</a:t>
                </a:r>
                <a:endParaRPr lang="el-GR" i="1" dirty="0">
                  <a:latin typeface="Tahoma" pitchFamily="34" charset="0"/>
                  <a:ea typeface="Tahoma" pitchFamily="34" charset="0"/>
                  <a:cs typeface="Tahoma" pitchFamily="34" charset="0"/>
                </a:endParaRPr>
              </a:p>
            </p:txBody>
          </p:sp>
          <p:sp>
            <p:nvSpPr>
              <p:cNvPr id="23" name="20 - Ορθογώνιο"/>
              <p:cNvSpPr/>
              <p:nvPr/>
            </p:nvSpPr>
            <p:spPr>
              <a:xfrm>
                <a:off x="5000628" y="2735402"/>
                <a:ext cx="2786082" cy="1122226"/>
              </a:xfrm>
              <a:prstGeom prst="rect">
                <a:avLst/>
              </a:prstGeom>
            </p:spPr>
            <p:style>
              <a:lnRef idx="2">
                <a:schemeClr val="accent1"/>
              </a:lnRef>
              <a:fillRef idx="1">
                <a:schemeClr val="lt1"/>
              </a:fillRef>
              <a:effectRef idx="0">
                <a:schemeClr val="accent1"/>
              </a:effectRef>
              <a:fontRef idx="minor">
                <a:schemeClr val="dk1"/>
              </a:fontRef>
            </p:style>
            <p:txBody>
              <a:bodyPr/>
              <a:lstStyle/>
              <a:p>
                <a:pPr lvl="1" indent="-324000">
                  <a:defRPr/>
                </a:pP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method() {</a:t>
                </a:r>
              </a:p>
              <a:p>
                <a:pPr lvl="1" indent="-108000">
                  <a:defRPr/>
                </a:pPr>
                <a:endParaRPr lang="en-US" sz="1600" dirty="0">
                  <a:latin typeface="Tahoma" pitchFamily="34" charset="0"/>
                  <a:ea typeface="Tahoma" pitchFamily="34" charset="0"/>
                  <a:cs typeface="Tahoma" pitchFamily="34" charset="0"/>
                </a:endParaRPr>
              </a:p>
              <a:p>
                <a:pPr lvl="1" indent="-108000">
                  <a:defRPr/>
                </a:pPr>
                <a:endParaRPr lang="en-US" sz="1600" dirty="0">
                  <a:latin typeface="Tahoma" pitchFamily="34" charset="0"/>
                  <a:ea typeface="Tahoma" pitchFamily="34" charset="0"/>
                  <a:cs typeface="Tahoma" pitchFamily="34" charset="0"/>
                </a:endParaRPr>
              </a:p>
              <a:p>
                <a:pPr lvl="1" indent="-108000">
                  <a:defRPr/>
                </a:pPr>
                <a:endParaRPr lang="en-US" sz="1600" dirty="0">
                  <a:latin typeface="Tahoma" pitchFamily="34" charset="0"/>
                  <a:ea typeface="Tahoma" pitchFamily="34" charset="0"/>
                  <a:cs typeface="Tahoma" pitchFamily="34" charset="0"/>
                </a:endParaRPr>
              </a:p>
              <a:p>
                <a:pPr lvl="1" indent="-108000">
                  <a:defRPr/>
                </a:pPr>
                <a:endParaRPr lang="en-US" sz="1600" dirty="0">
                  <a:latin typeface="Tahoma" pitchFamily="34" charset="0"/>
                  <a:ea typeface="Tahoma" pitchFamily="34" charset="0"/>
                  <a:cs typeface="Tahoma" pitchFamily="34" charset="0"/>
                </a:endParaRPr>
              </a:p>
              <a:p>
                <a:pPr lvl="1" indent="-108000">
                  <a:defRPr/>
                </a:pPr>
                <a:endParaRPr lang="en-US" sz="1600" dirty="0">
                  <a:latin typeface="Tahoma" pitchFamily="34" charset="0"/>
                  <a:ea typeface="Tahoma" pitchFamily="34" charset="0"/>
                  <a:cs typeface="Tahoma" pitchFamily="34" charset="0"/>
                </a:endParaRPr>
              </a:p>
              <a:p>
                <a:pPr lvl="1" indent="-108000">
                  <a:defRPr/>
                </a:pPr>
                <a:r>
                  <a:rPr lang="en-US" sz="1600" dirty="0">
                    <a:latin typeface="Tahoma" pitchFamily="34" charset="0"/>
                    <a:ea typeface="Tahoma" pitchFamily="34" charset="0"/>
                    <a:cs typeface="Tahoma" pitchFamily="34" charset="0"/>
                  </a:rPr>
                  <a:t>	</a:t>
                </a:r>
              </a:p>
              <a:p>
                <a:pPr lvl="1" indent="-324000">
                  <a:defRPr/>
                </a:pPr>
                <a:r>
                  <a:rPr lang="en-US" sz="1600" dirty="0">
                    <a:latin typeface="Tahoma" pitchFamily="34" charset="0"/>
                    <a:ea typeface="Tahoma" pitchFamily="34" charset="0"/>
                    <a:cs typeface="Tahoma" pitchFamily="34" charset="0"/>
                  </a:rPr>
                  <a:t>}</a:t>
                </a:r>
              </a:p>
              <a:p>
                <a:pPr>
                  <a:defRPr/>
                </a:pPr>
                <a:endParaRPr lang="el-GR" i="1" dirty="0">
                  <a:latin typeface="Tahoma" pitchFamily="34" charset="0"/>
                  <a:ea typeface="Tahoma" pitchFamily="34" charset="0"/>
                  <a:cs typeface="Tahoma" pitchFamily="34" charset="0"/>
                </a:endParaRPr>
              </a:p>
            </p:txBody>
          </p:sp>
        </p:grpSp>
        <p:sp>
          <p:nvSpPr>
            <p:cNvPr id="20" name="21 - Ορθογώνιο"/>
            <p:cNvSpPr/>
            <p:nvPr/>
          </p:nvSpPr>
          <p:spPr>
            <a:xfrm>
              <a:off x="4929190" y="3185126"/>
              <a:ext cx="3786214" cy="933576"/>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chemeClr val="tx1"/>
                  </a:solidFill>
                  <a:latin typeface="Tahoma" pitchFamily="34" charset="0"/>
                  <a:ea typeface="Tahoma" pitchFamily="34" charset="0"/>
                  <a:cs typeface="Tahoma" pitchFamily="34" charset="0"/>
                </a:rPr>
                <a:t>-</a:t>
              </a:r>
              <a:r>
                <a:rPr lang="en-US" b="1" dirty="0">
                  <a:solidFill>
                    <a:srgbClr val="0070C0"/>
                  </a:solidFill>
                  <a:latin typeface="Tahoma" pitchFamily="34" charset="0"/>
                  <a:ea typeface="Tahoma" pitchFamily="34" charset="0"/>
                  <a:cs typeface="Tahoma" pitchFamily="34" charset="0"/>
                </a:rPr>
                <a:t> </a:t>
              </a:r>
              <a:r>
                <a:rPr lang="en-US" b="1" dirty="0" smtClean="0">
                  <a:solidFill>
                    <a:srgbClr val="0070C0"/>
                  </a:solidFill>
                  <a:latin typeface="Tahoma" pitchFamily="34" charset="0"/>
                  <a:ea typeface="Tahoma" pitchFamily="34" charset="0"/>
                  <a:cs typeface="Tahoma" pitchFamily="34" charset="0"/>
                </a:rPr>
                <a:t>state </a:t>
              </a:r>
              <a:r>
                <a:rPr lang="en-US" dirty="0">
                  <a:solidFill>
                    <a:schemeClr val="tx1"/>
                  </a:solidFill>
                  <a:latin typeface="Tahoma" pitchFamily="34" charset="0"/>
                  <a:ea typeface="Tahoma" pitchFamily="34" charset="0"/>
                  <a:cs typeface="Tahoma" pitchFamily="34" charset="0"/>
                </a:rPr>
                <a:t>: </a:t>
              </a:r>
              <a:r>
                <a:rPr lang="en-US" dirty="0" err="1">
                  <a:solidFill>
                    <a:schemeClr val="tx1"/>
                  </a:solidFill>
                  <a:latin typeface="Tahoma" pitchFamily="34" charset="0"/>
                  <a:ea typeface="Tahoma" pitchFamily="34" charset="0"/>
                  <a:cs typeface="Tahoma" pitchFamily="34" charset="0"/>
                </a:rPr>
                <a:t>int</a:t>
              </a:r>
              <a:endParaRPr lang="en-US" dirty="0">
                <a:solidFill>
                  <a:schemeClr val="tx1"/>
                </a:solidFill>
                <a:latin typeface="Tahoma" pitchFamily="34" charset="0"/>
                <a:ea typeface="Tahoma" pitchFamily="34" charset="0"/>
                <a:cs typeface="Tahoma" pitchFamily="34" charset="0"/>
              </a:endParaRPr>
            </a:p>
            <a:p>
              <a:pPr>
                <a:defRPr/>
              </a:pPr>
              <a:r>
                <a:rPr lang="en-US" dirty="0">
                  <a:solidFill>
                    <a:schemeClr val="tx1"/>
                  </a:solidFill>
                  <a:latin typeface="Tahoma" pitchFamily="34" charset="0"/>
                  <a:ea typeface="Tahoma" pitchFamily="34" charset="0"/>
                  <a:cs typeface="Tahoma" pitchFamily="34" charset="0"/>
                </a:rPr>
                <a:t>-</a:t>
              </a:r>
              <a:r>
                <a:rPr lang="en-US" b="1" dirty="0">
                  <a:solidFill>
                    <a:schemeClr val="accent3"/>
                  </a:solidFill>
                  <a:latin typeface="Tahoma" pitchFamily="34" charset="0"/>
                  <a:ea typeface="Tahoma" pitchFamily="34" charset="0"/>
                  <a:cs typeface="Tahoma" pitchFamily="34" charset="0"/>
                </a:rPr>
                <a:t> </a:t>
              </a:r>
              <a:r>
                <a:rPr lang="en-US" b="1" u="sng" dirty="0">
                  <a:solidFill>
                    <a:schemeClr val="accent3"/>
                  </a:solidFill>
                  <a:latin typeface="Tahoma" pitchFamily="34" charset="0"/>
                  <a:ea typeface="Tahoma" pitchFamily="34" charset="0"/>
                  <a:cs typeface="Tahoma" pitchFamily="34" charset="0"/>
                </a:rPr>
                <a:t>STATE_A</a:t>
              </a:r>
              <a:r>
                <a:rPr lang="en-US" u="sng" dirty="0">
                  <a:solidFill>
                    <a:schemeClr val="accent3"/>
                  </a:solidFill>
                  <a:latin typeface="Tahoma" pitchFamily="34" charset="0"/>
                  <a:ea typeface="Tahoma" pitchFamily="34" charset="0"/>
                  <a:cs typeface="Tahoma" pitchFamily="34" charset="0"/>
                </a:rPr>
                <a:t> : </a:t>
              </a:r>
              <a:r>
                <a:rPr lang="en-US" u="sng" dirty="0" err="1">
                  <a:solidFill>
                    <a:schemeClr val="accent3"/>
                  </a:solidFill>
                  <a:latin typeface="Tahoma" pitchFamily="34" charset="0"/>
                  <a:ea typeface="Tahoma" pitchFamily="34" charset="0"/>
                  <a:cs typeface="Tahoma" pitchFamily="34" charset="0"/>
                </a:rPr>
                <a:t>int</a:t>
              </a:r>
              <a:r>
                <a:rPr lang="en-US" u="sng" dirty="0">
                  <a:solidFill>
                    <a:schemeClr val="accent3"/>
                  </a:solidFill>
                  <a:latin typeface="Tahoma" pitchFamily="34" charset="0"/>
                  <a:ea typeface="Tahoma" pitchFamily="34" charset="0"/>
                  <a:cs typeface="Tahoma" pitchFamily="34" charset="0"/>
                </a:rPr>
                <a:t> = 1 </a:t>
              </a:r>
            </a:p>
            <a:p>
              <a:pPr>
                <a:defRPr/>
              </a:pPr>
              <a:r>
                <a:rPr lang="en-US" dirty="0">
                  <a:solidFill>
                    <a:schemeClr val="tx1"/>
                  </a:solidFill>
                  <a:latin typeface="Tahoma" pitchFamily="34" charset="0"/>
                  <a:ea typeface="Tahoma" pitchFamily="34" charset="0"/>
                  <a:cs typeface="Tahoma" pitchFamily="34" charset="0"/>
                </a:rPr>
                <a:t>-</a:t>
              </a:r>
              <a:r>
                <a:rPr lang="en-US" b="1" dirty="0">
                  <a:solidFill>
                    <a:schemeClr val="accent3"/>
                  </a:solidFill>
                  <a:latin typeface="Tahoma" pitchFamily="34" charset="0"/>
                  <a:ea typeface="Tahoma" pitchFamily="34" charset="0"/>
                  <a:cs typeface="Tahoma" pitchFamily="34" charset="0"/>
                </a:rPr>
                <a:t> </a:t>
              </a:r>
              <a:r>
                <a:rPr lang="en-US" b="1" u="sng" dirty="0">
                  <a:solidFill>
                    <a:schemeClr val="accent3"/>
                  </a:solidFill>
                  <a:latin typeface="Tahoma" pitchFamily="34" charset="0"/>
                  <a:ea typeface="Tahoma" pitchFamily="34" charset="0"/>
                  <a:cs typeface="Tahoma" pitchFamily="34" charset="0"/>
                </a:rPr>
                <a:t>STATE_B</a:t>
              </a:r>
              <a:r>
                <a:rPr lang="en-US" u="sng" dirty="0">
                  <a:solidFill>
                    <a:schemeClr val="accent3"/>
                  </a:solidFill>
                  <a:latin typeface="Tahoma" pitchFamily="34" charset="0"/>
                  <a:ea typeface="Tahoma" pitchFamily="34" charset="0"/>
                  <a:cs typeface="Tahoma" pitchFamily="34" charset="0"/>
                </a:rPr>
                <a:t> : </a:t>
              </a:r>
              <a:r>
                <a:rPr lang="en-US" u="sng" dirty="0" err="1">
                  <a:solidFill>
                    <a:schemeClr val="accent3"/>
                  </a:solidFill>
                  <a:latin typeface="Tahoma" pitchFamily="34" charset="0"/>
                  <a:ea typeface="Tahoma" pitchFamily="34" charset="0"/>
                  <a:cs typeface="Tahoma" pitchFamily="34" charset="0"/>
                </a:rPr>
                <a:t>int</a:t>
              </a:r>
              <a:r>
                <a:rPr lang="en-US" u="sng" dirty="0">
                  <a:solidFill>
                    <a:schemeClr val="accent3"/>
                  </a:solidFill>
                  <a:latin typeface="Tahoma" pitchFamily="34" charset="0"/>
                  <a:ea typeface="Tahoma" pitchFamily="34" charset="0"/>
                  <a:cs typeface="Tahoma" pitchFamily="34" charset="0"/>
                </a:rPr>
                <a:t> = 2</a:t>
              </a:r>
            </a:p>
            <a:p>
              <a:pPr>
                <a:defRPr/>
              </a:pPr>
              <a:endParaRPr lang="el-GR" i="1" dirty="0">
                <a:latin typeface="Tahoma" pitchFamily="34" charset="0"/>
                <a:ea typeface="Tahoma" pitchFamily="34" charset="0"/>
                <a:cs typeface="Tahoma" pitchFamily="34" charset="0"/>
              </a:endParaRPr>
            </a:p>
          </p:txBody>
        </p:sp>
      </p:grpSp>
      <p:sp>
        <p:nvSpPr>
          <p:cNvPr id="24" name="58 - TextBox"/>
          <p:cNvSpPr txBox="1">
            <a:spLocks noChangeArrowheads="1"/>
          </p:cNvSpPr>
          <p:nvPr/>
        </p:nvSpPr>
        <p:spPr bwMode="auto">
          <a:xfrm>
            <a:off x="1228725" y="4138613"/>
            <a:ext cx="1500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2" eaLnBrk="1" hangingPunct="1"/>
            <a:r>
              <a:rPr lang="en-US" sz="1600" dirty="0">
                <a:latin typeface="Tahoma" pitchFamily="34" charset="0"/>
                <a:cs typeface="Tahoma" pitchFamily="34" charset="0"/>
              </a:rPr>
              <a:t> </a:t>
            </a:r>
            <a:r>
              <a:rPr lang="en-US" sz="1400" dirty="0">
                <a:latin typeface="Tahoma" pitchFamily="34" charset="0"/>
                <a:cs typeface="Tahoma" pitchFamily="34" charset="0"/>
              </a:rPr>
              <a:t>  </a:t>
            </a:r>
            <a:r>
              <a:rPr lang="en-US" sz="1600" dirty="0" err="1">
                <a:latin typeface="Tahoma" pitchFamily="34" charset="0"/>
                <a:cs typeface="Tahoma" pitchFamily="34" charset="0"/>
              </a:rPr>
              <a:t>doStateA</a:t>
            </a:r>
            <a:r>
              <a:rPr lang="en-US" sz="1600" dirty="0">
                <a:latin typeface="Tahoma" pitchFamily="34" charset="0"/>
                <a:cs typeface="Tahoma" pitchFamily="34" charset="0"/>
              </a:rPr>
              <a:t>();</a:t>
            </a:r>
          </a:p>
        </p:txBody>
      </p:sp>
      <p:sp>
        <p:nvSpPr>
          <p:cNvPr id="25" name="92 - TextBox"/>
          <p:cNvSpPr txBox="1"/>
          <p:nvPr/>
        </p:nvSpPr>
        <p:spPr>
          <a:xfrm>
            <a:off x="683568" y="3638550"/>
            <a:ext cx="2520280" cy="1477328"/>
          </a:xfrm>
          <a:prstGeom prst="rect">
            <a:avLst/>
          </a:prstGeom>
          <a:noFill/>
        </p:spPr>
        <p:txBody>
          <a:bodyPr wrap="square" lIns="0" tIns="0" rIns="0" bIns="0">
            <a:spAutoFit/>
          </a:bodyPr>
          <a:lstStyle/>
          <a:p>
            <a:pPr lvl="1" indent="-108000">
              <a:defRPr/>
            </a:pPr>
            <a:endParaRPr lang="en-US" sz="1600" dirty="0">
              <a:latin typeface="Tahoma" pitchFamily="34" charset="0"/>
              <a:ea typeface="Tahoma" pitchFamily="34" charset="0"/>
              <a:cs typeface="Tahoma" pitchFamily="34" charset="0"/>
            </a:endParaRPr>
          </a:p>
          <a:p>
            <a:pPr lvl="1" indent="-108000">
              <a:defRPr/>
            </a:pPr>
            <a:r>
              <a:rPr lang="en-US" sz="1600" b="1" dirty="0">
                <a:solidFill>
                  <a:srgbClr val="7F0055"/>
                </a:solidFill>
                <a:highlight>
                  <a:srgbClr val="E8F2FE"/>
                </a:highlight>
                <a:latin typeface="Consolas"/>
              </a:rPr>
              <a:t>if</a:t>
            </a:r>
            <a:r>
              <a:rPr lang="en-US" sz="1600" dirty="0" smtClean="0">
                <a:latin typeface="Tahoma" pitchFamily="34" charset="0"/>
                <a:ea typeface="Tahoma" pitchFamily="34" charset="0"/>
                <a:cs typeface="Tahoma" pitchFamily="34" charset="0"/>
              </a:rPr>
              <a:t> </a:t>
            </a:r>
            <a:r>
              <a:rPr lang="en-US" sz="1600" b="1" dirty="0" smtClean="0">
                <a:solidFill>
                  <a:srgbClr val="0070C0"/>
                </a:solidFill>
                <a:latin typeface="Tahoma" pitchFamily="34" charset="0"/>
                <a:ea typeface="Tahoma" pitchFamily="34" charset="0"/>
                <a:cs typeface="Tahoma" pitchFamily="34" charset="0"/>
              </a:rPr>
              <a:t>state</a:t>
            </a:r>
            <a:r>
              <a:rPr lang="en-US" sz="1600" dirty="0" smtClean="0">
                <a:solidFill>
                  <a:srgbClr val="0070C0"/>
                </a:solidFill>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 </a:t>
            </a:r>
            <a:r>
              <a:rPr lang="en-US" sz="1600" b="1" dirty="0" smtClean="0">
                <a:solidFill>
                  <a:schemeClr val="accent3"/>
                </a:solidFill>
                <a:latin typeface="Tahoma" pitchFamily="34" charset="0"/>
                <a:ea typeface="Tahoma" pitchFamily="34" charset="0"/>
                <a:cs typeface="Tahoma" pitchFamily="34" charset="0"/>
              </a:rPr>
              <a:t>STATE_A</a:t>
            </a:r>
            <a:endParaRPr lang="en-US" sz="1600" dirty="0" smtClean="0">
              <a:latin typeface="Tahoma" pitchFamily="34" charset="0"/>
              <a:ea typeface="Tahoma" pitchFamily="34" charset="0"/>
              <a:cs typeface="Tahoma" pitchFamily="34" charset="0"/>
            </a:endParaRPr>
          </a:p>
          <a:p>
            <a:pPr lvl="1" indent="-108000">
              <a:defRPr/>
            </a:pPr>
            <a:endParaRPr lang="en-US" sz="1600" dirty="0" smtClean="0">
              <a:latin typeface="Tahoma" pitchFamily="34" charset="0"/>
              <a:ea typeface="Tahoma" pitchFamily="34" charset="0"/>
              <a:cs typeface="Tahoma" pitchFamily="34" charset="0"/>
            </a:endParaRPr>
          </a:p>
          <a:p>
            <a:pPr lvl="2" indent="-396000">
              <a:defRPr/>
            </a:pPr>
            <a:r>
              <a:rPr lang="en-US" sz="1600" b="1" dirty="0" smtClean="0">
                <a:solidFill>
                  <a:srgbClr val="7F0055"/>
                </a:solidFill>
                <a:highlight>
                  <a:srgbClr val="E8F2FE"/>
                </a:highlight>
                <a:latin typeface="Consolas"/>
              </a:rPr>
              <a:t>else</a:t>
            </a:r>
            <a:endParaRPr lang="en-US" sz="1600" dirty="0" smtClean="0">
              <a:latin typeface="Tahoma" pitchFamily="34" charset="0"/>
              <a:ea typeface="Tahoma" pitchFamily="34" charset="0"/>
              <a:cs typeface="Tahoma" pitchFamily="34" charset="0"/>
            </a:endParaRPr>
          </a:p>
          <a:p>
            <a:pPr lvl="1" indent="-108000">
              <a:defRPr/>
            </a:pPr>
            <a:r>
              <a:rPr lang="en-US" sz="1600" b="1" dirty="0" smtClean="0">
                <a:solidFill>
                  <a:srgbClr val="7F0055"/>
                </a:solidFill>
                <a:highlight>
                  <a:srgbClr val="E8F2FE"/>
                </a:highlight>
                <a:latin typeface="Consolas"/>
              </a:rPr>
              <a:t>if</a:t>
            </a:r>
            <a:r>
              <a:rPr lang="en-US" sz="1600" dirty="0" smtClean="0">
                <a:latin typeface="Tahoma" pitchFamily="34" charset="0"/>
                <a:ea typeface="Tahoma" pitchFamily="34" charset="0"/>
                <a:cs typeface="Tahoma" pitchFamily="34" charset="0"/>
              </a:rPr>
              <a:t> </a:t>
            </a:r>
            <a:r>
              <a:rPr lang="en-US" sz="1600" b="1" dirty="0" smtClean="0">
                <a:solidFill>
                  <a:srgbClr val="0070C0"/>
                </a:solidFill>
                <a:latin typeface="Tahoma" pitchFamily="34" charset="0"/>
                <a:ea typeface="Tahoma" pitchFamily="34" charset="0"/>
                <a:cs typeface="Tahoma" pitchFamily="34" charset="0"/>
              </a:rPr>
              <a:t>state</a:t>
            </a:r>
            <a:r>
              <a:rPr lang="en-US" sz="1600" dirty="0" smtClean="0">
                <a:solidFill>
                  <a:srgbClr val="0070C0"/>
                </a:solidFill>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 </a:t>
            </a:r>
            <a:r>
              <a:rPr lang="en-US" sz="1600" b="1" dirty="0" smtClean="0">
                <a:solidFill>
                  <a:schemeClr val="accent3"/>
                </a:solidFill>
                <a:latin typeface="Tahoma" pitchFamily="34" charset="0"/>
                <a:ea typeface="Tahoma" pitchFamily="34" charset="0"/>
                <a:cs typeface="Tahoma" pitchFamily="34" charset="0"/>
              </a:rPr>
              <a:t>STATE_B</a:t>
            </a:r>
            <a:endParaRPr lang="en-US" sz="1600" dirty="0">
              <a:latin typeface="Tahoma" pitchFamily="34" charset="0"/>
              <a:ea typeface="Tahoma" pitchFamily="34" charset="0"/>
              <a:cs typeface="Tahoma" pitchFamily="34" charset="0"/>
            </a:endParaRPr>
          </a:p>
          <a:p>
            <a:pPr lvl="2" indent="-396000">
              <a:defRPr/>
            </a:pPr>
            <a:endParaRPr lang="en-US" sz="1600" dirty="0">
              <a:latin typeface="Tahoma" pitchFamily="34" charset="0"/>
              <a:ea typeface="Tahoma" pitchFamily="34" charset="0"/>
              <a:cs typeface="Tahoma" pitchFamily="34" charset="0"/>
            </a:endParaRPr>
          </a:p>
        </p:txBody>
      </p:sp>
      <p:sp>
        <p:nvSpPr>
          <p:cNvPr id="26" name="59 - TextBox"/>
          <p:cNvSpPr txBox="1">
            <a:spLocks noChangeArrowheads="1"/>
          </p:cNvSpPr>
          <p:nvPr/>
        </p:nvSpPr>
        <p:spPr bwMode="auto">
          <a:xfrm>
            <a:off x="1228725" y="4852988"/>
            <a:ext cx="1500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2" eaLnBrk="1" hangingPunct="1"/>
            <a:r>
              <a:rPr lang="en-US" sz="1600" dirty="0">
                <a:latin typeface="Tahoma" pitchFamily="34" charset="0"/>
                <a:cs typeface="Tahoma" pitchFamily="34" charset="0"/>
              </a:rPr>
              <a:t> </a:t>
            </a:r>
            <a:r>
              <a:rPr lang="en-US" sz="1400" dirty="0">
                <a:latin typeface="Tahoma" pitchFamily="34" charset="0"/>
                <a:cs typeface="Tahoma" pitchFamily="34" charset="0"/>
              </a:rPr>
              <a:t>  </a:t>
            </a:r>
            <a:r>
              <a:rPr lang="en-US" sz="1600" dirty="0" err="1">
                <a:latin typeface="Tahoma" pitchFamily="34" charset="0"/>
                <a:cs typeface="Tahoma" pitchFamily="34" charset="0"/>
              </a:rPr>
              <a:t>doStateB</a:t>
            </a:r>
            <a:r>
              <a:rPr lang="en-US" sz="1600" dirty="0">
                <a:latin typeface="Tahoma" pitchFamily="34" charset="0"/>
                <a:cs typeface="Tahoma" pitchFamily="34" charset="0"/>
              </a:rPr>
              <a:t>();</a:t>
            </a:r>
          </a:p>
        </p:txBody>
      </p:sp>
      <p:grpSp>
        <p:nvGrpSpPr>
          <p:cNvPr id="27" name="102 - Ομάδα"/>
          <p:cNvGrpSpPr/>
          <p:nvPr/>
        </p:nvGrpSpPr>
        <p:grpSpPr>
          <a:xfrm>
            <a:off x="3300394" y="2402090"/>
            <a:ext cx="2500330" cy="309365"/>
            <a:chOff x="3000364" y="978083"/>
            <a:chExt cx="2500330" cy="309365"/>
          </a:xfrm>
          <a:effectLst>
            <a:outerShdw blurRad="50800" dist="38100" dir="10800000" algn="r" rotWithShape="0">
              <a:prstClr val="black">
                <a:alpha val="40000"/>
              </a:prstClr>
            </a:outerShdw>
          </a:effectLst>
        </p:grpSpPr>
        <p:cxnSp>
          <p:nvCxnSpPr>
            <p:cNvPr id="28" name="99 - Ευθύγραμμο βέλος σύνδεσης"/>
            <p:cNvCxnSpPr/>
            <p:nvPr/>
          </p:nvCxnSpPr>
          <p:spPr>
            <a:xfrm>
              <a:off x="3000364" y="1285860"/>
              <a:ext cx="250033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101 - TextBox"/>
            <p:cNvSpPr txBox="1"/>
            <p:nvPr/>
          </p:nvSpPr>
          <p:spPr>
            <a:xfrm>
              <a:off x="4786314" y="978083"/>
              <a:ext cx="642942" cy="307777"/>
            </a:xfrm>
            <a:prstGeom prst="rect">
              <a:avLst/>
            </a:prstGeom>
            <a:noFill/>
          </p:spPr>
          <p:txBody>
            <a:bodyPr>
              <a:spAutoFit/>
            </a:bodyPr>
            <a:lstStyle/>
            <a:p>
              <a:pPr>
                <a:defRPr/>
              </a:pPr>
              <a:r>
                <a:rPr lang="en-US" sz="1400" b="1" dirty="0" smtClean="0">
                  <a:solidFill>
                    <a:srgbClr val="0070C0"/>
                  </a:solidFill>
                  <a:latin typeface="Tahoma" pitchFamily="34" charset="0"/>
                  <a:ea typeface="Tahoma" pitchFamily="34" charset="0"/>
                  <a:cs typeface="Tahoma" pitchFamily="34" charset="0"/>
                </a:rPr>
                <a:t>state</a:t>
              </a:r>
              <a:endParaRPr lang="el-GR" sz="1400" b="1" dirty="0"/>
            </a:p>
          </p:txBody>
        </p:sp>
      </p:grpSp>
      <p:cxnSp>
        <p:nvCxnSpPr>
          <p:cNvPr id="30" name="89 - Ευθύγραμμο βέλος σύνδεσης"/>
          <p:cNvCxnSpPr/>
          <p:nvPr/>
        </p:nvCxnSpPr>
        <p:spPr>
          <a:xfrm flipV="1">
            <a:off x="1835696" y="2951165"/>
            <a:ext cx="3955504" cy="9098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95 - Ευθύγραμμο βέλος σύνδεσης"/>
          <p:cNvCxnSpPr/>
          <p:nvPr/>
        </p:nvCxnSpPr>
        <p:spPr>
          <a:xfrm>
            <a:off x="3203848" y="4077072"/>
            <a:ext cx="1463402" cy="49334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 name="100 - Ευθύγραμμο βέλος σύνδεσης"/>
          <p:cNvCxnSpPr/>
          <p:nvPr/>
        </p:nvCxnSpPr>
        <p:spPr>
          <a:xfrm>
            <a:off x="3203848" y="4777570"/>
            <a:ext cx="3535090" cy="28020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39" name="Group 48"/>
          <p:cNvGrpSpPr>
            <a:grpSpLocks/>
          </p:cNvGrpSpPr>
          <p:nvPr/>
        </p:nvGrpSpPr>
        <p:grpSpPr bwMode="auto">
          <a:xfrm>
            <a:off x="5453063" y="3276600"/>
            <a:ext cx="1176337" cy="1076325"/>
            <a:chOff x="5453058" y="3276600"/>
            <a:chExt cx="1176342" cy="1076340"/>
          </a:xfrm>
        </p:grpSpPr>
        <p:sp>
          <p:nvSpPr>
            <p:cNvPr id="40" name="Isosceles Triangle 39"/>
            <p:cNvSpPr/>
            <p:nvPr/>
          </p:nvSpPr>
          <p:spPr>
            <a:xfrm>
              <a:off x="6324599" y="3276600"/>
              <a:ext cx="304801" cy="22860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Elbow Connector 40"/>
            <p:cNvCxnSpPr>
              <a:stCxn id="16" idx="0"/>
              <a:endCxn id="40" idx="3"/>
            </p:cNvCxnSpPr>
            <p:nvPr/>
          </p:nvCxnSpPr>
          <p:spPr>
            <a:xfrm rot="5400000" flipH="1" flipV="1">
              <a:off x="5541160" y="3417101"/>
              <a:ext cx="847737" cy="1023941"/>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Elbow Connector 41"/>
          <p:cNvCxnSpPr>
            <a:stCxn id="12" idx="0"/>
            <a:endCxn id="40" idx="3"/>
          </p:cNvCxnSpPr>
          <p:nvPr/>
        </p:nvCxnSpPr>
        <p:spPr>
          <a:xfrm rot="16200000" flipV="1">
            <a:off x="6577013" y="3405187"/>
            <a:ext cx="838200" cy="1038225"/>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27583" y="5373216"/>
            <a:ext cx="1741182" cy="584775"/>
          </a:xfrm>
          <a:prstGeom prst="rect">
            <a:avLst/>
          </a:prstGeom>
          <a:noFill/>
        </p:spPr>
        <p:txBody>
          <a:bodyPr wrap="non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JSS, 2010</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041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2500"/>
                            </p:stCondLst>
                            <p:childTnLst>
                              <p:par>
                                <p:cTn id="28" presetID="10" presetClass="exit" presetSubtype="0" fill="hold" nodeType="after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4000"/>
                            </p:stCondLst>
                            <p:childTnLst>
                              <p:par>
                                <p:cTn id="43" presetID="10" presetClass="exit" presetSubtype="0" fill="hold" nodeType="after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childTnLst>
                          </p:cTn>
                        </p:par>
                        <p:par>
                          <p:cTn id="46" fill="hold">
                            <p:stCondLst>
                              <p:cond delay="4500"/>
                            </p:stCondLst>
                            <p:childTnLst>
                              <p:par>
                                <p:cTn id="47" presetID="0" presetClass="path" presetSubtype="0" accel="50000" decel="50000" fill="hold" grpId="0" nodeType="afterEffect">
                                  <p:stCondLst>
                                    <p:cond delay="0"/>
                                  </p:stCondLst>
                                  <p:childTnLst>
                                    <p:animMotion origin="layout" path="M 3.05556E-6 2.59259E-6 L 0.38732 0.17037 " pathEditMode="relative" rAng="0" ptsTypes="AA">
                                      <p:cBhvr>
                                        <p:cTn id="48" dur="2000" fill="hold"/>
                                        <p:tgtEl>
                                          <p:spTgt spid="24"/>
                                        </p:tgtEl>
                                        <p:attrNameLst>
                                          <p:attrName>ppt_x</p:attrName>
                                          <p:attrName>ppt_y</p:attrName>
                                        </p:attrNameLst>
                                      </p:cBhvr>
                                      <p:rCtr x="19400" y="8500"/>
                                    </p:animMotion>
                                  </p:childTnLst>
                                </p:cTn>
                              </p:par>
                              <p:par>
                                <p:cTn id="49" presetID="0" presetClass="path" presetSubtype="0" accel="50000" decel="50000" fill="hold" grpId="0" nodeType="withEffect">
                                  <p:stCondLst>
                                    <p:cond delay="0"/>
                                  </p:stCondLst>
                                  <p:childTnLst>
                                    <p:animMotion origin="layout" path="M 3.05556E-6 -4.07407E-6 L 0.6158 0.06621 " pathEditMode="relative" rAng="0" ptsTypes="AA">
                                      <p:cBhvr>
                                        <p:cTn id="50" dur="2000" fill="hold"/>
                                        <p:tgtEl>
                                          <p:spTgt spid="26"/>
                                        </p:tgtEl>
                                        <p:attrNameLst>
                                          <p:attrName>ppt_x</p:attrName>
                                          <p:attrName>ppt_y</p:attrName>
                                        </p:attrNameLst>
                                      </p:cBhvr>
                                      <p:rCtr x="30800" y="3300"/>
                                    </p:animMotion>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1000"/>
                                        <p:tgtEl>
                                          <p:spTgt spid="25"/>
                                        </p:tgtEl>
                                      </p:cBhvr>
                                    </p:animEffect>
                                    <p:set>
                                      <p:cBhvr>
                                        <p:cTn id="55" dur="1" fill="hold">
                                          <p:stCondLst>
                                            <p:cond delay="999"/>
                                          </p:stCondLst>
                                        </p:cTn>
                                        <p:tgtEl>
                                          <p:spTgt spid="25"/>
                                        </p:tgtEl>
                                        <p:attrNameLst>
                                          <p:attrName>style.visibility</p:attrName>
                                        </p:attrNameLst>
                                      </p:cBhvr>
                                      <p:to>
                                        <p:strVal val="hidden"/>
                                      </p:to>
                                    </p:set>
                                  </p:childTnLst>
                                </p:cTn>
                              </p:par>
                            </p:childTnLst>
                          </p:cTn>
                        </p:par>
                        <p:par>
                          <p:cTn id="56" fill="hold">
                            <p:stCondLst>
                              <p:cond delay="1000"/>
                            </p:stCondLst>
                            <p:childTnLst>
                              <p:par>
                                <p:cTn id="57" presetID="1" presetClass="exit" presetSubtype="0" fill="hold" nodeType="after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29"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ppt_x</p:attrName>
                                        </p:attrNameLst>
                                      </p:cBhvr>
                                      <p:tavLst>
                                        <p:tav tm="0">
                                          <p:val>
                                            <p:strVal val="#ppt_x-.2"/>
                                          </p:val>
                                        </p:tav>
                                        <p:tav tm="100000">
                                          <p:val>
                                            <p:strVal val="#ppt_x"/>
                                          </p:val>
                                        </p:tav>
                                      </p:tavLst>
                                    </p:anim>
                                    <p:anim calcmode="lin" valueType="num">
                                      <p:cBhvr>
                                        <p:cTn id="64"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#3 Long &amp; Complex methods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600200"/>
            <a:ext cx="4451221" cy="4525963"/>
          </a:xfrm>
          <a:ln>
            <a:noFill/>
          </a:ln>
        </p:spPr>
      </p:pic>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21</a:t>
            </a:fld>
            <a:endParaRPr lang="en-US"/>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9064"/>
          <a:stretch/>
        </p:blipFill>
        <p:spPr>
          <a:xfrm>
            <a:off x="5165694" y="2852936"/>
            <a:ext cx="3978306" cy="2154286"/>
          </a:xfrm>
          <a:prstGeom prst="rect">
            <a:avLst/>
          </a:prstGeom>
        </p:spPr>
      </p:pic>
      <p:sp>
        <p:nvSpPr>
          <p:cNvPr id="12" name="Right Arrow 11"/>
          <p:cNvSpPr/>
          <p:nvPr/>
        </p:nvSpPr>
        <p:spPr>
          <a:xfrm>
            <a:off x="4499992" y="3656069"/>
            <a:ext cx="978408" cy="2423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213200"/>
            <a:ext cx="4374858" cy="3016000"/>
          </a:xfrm>
          <a:prstGeom prst="rect">
            <a:avLst/>
          </a:prstGeom>
        </p:spPr>
      </p:pic>
      <p:sp>
        <p:nvSpPr>
          <p:cNvPr id="15" name="TextBox 14"/>
          <p:cNvSpPr txBox="1"/>
          <p:nvPr/>
        </p:nvSpPr>
        <p:spPr>
          <a:xfrm>
            <a:off x="7079290" y="5373216"/>
            <a:ext cx="1741182" cy="584775"/>
          </a:xfrm>
          <a:prstGeom prst="rect">
            <a:avLst/>
          </a:prstGeom>
          <a:noFill/>
        </p:spPr>
        <p:txBody>
          <a:bodyPr wrap="non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JSS, 2011</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7403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1500"/>
                            </p:stCondLst>
                            <p:childTnLst>
                              <p:par>
                                <p:cTn id="13" presetID="1" presetClass="exit" presetSubtype="0" fill="hold" nodeType="after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#4 Large &amp; Complex classes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591"/>
          <a:stretch/>
        </p:blipFill>
        <p:spPr>
          <a:xfrm>
            <a:off x="1112952" y="1052736"/>
            <a:ext cx="6918096" cy="5195142"/>
          </a:xfrm>
          <a:prstGeom prst="rect">
            <a:avLst/>
          </a:prstGeom>
        </p:spPr>
      </p:pic>
      <p:sp>
        <p:nvSpPr>
          <p:cNvPr id="7" name="TextBox 6"/>
          <p:cNvSpPr txBox="1"/>
          <p:nvPr/>
        </p:nvSpPr>
        <p:spPr>
          <a:xfrm>
            <a:off x="1187624" y="2132856"/>
            <a:ext cx="1694182" cy="1200329"/>
          </a:xfrm>
          <a:prstGeom prst="rect">
            <a:avLst/>
          </a:prstGeom>
          <a:noFill/>
        </p:spPr>
        <p:txBody>
          <a:bodyPr wrap="non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70 methods</a:t>
            </a:r>
          </a:p>
          <a:p>
            <a:r>
              <a:rPr lang="en-C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15 fields</a:t>
            </a:r>
          </a:p>
          <a:p>
            <a:r>
              <a:rPr lang="en-C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900 LOC</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7380312" y="1124744"/>
            <a:ext cx="1694182" cy="830997"/>
          </a:xfrm>
          <a:prstGeom prst="rect">
            <a:avLst/>
          </a:prstGeom>
          <a:noFill/>
        </p:spPr>
        <p:txBody>
          <a:bodyPr wrap="non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 methods</a:t>
            </a:r>
          </a:p>
          <a:p>
            <a:r>
              <a:rPr lang="en-C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 fields</a:t>
            </a:r>
          </a:p>
        </p:txBody>
      </p:sp>
      <p:sp>
        <p:nvSpPr>
          <p:cNvPr id="9" name="TextBox 8"/>
          <p:cNvSpPr txBox="1"/>
          <p:nvPr/>
        </p:nvSpPr>
        <p:spPr>
          <a:xfrm>
            <a:off x="827583" y="5373216"/>
            <a:ext cx="1741182" cy="584775"/>
          </a:xfrm>
          <a:prstGeom prst="rect">
            <a:avLst/>
          </a:prstGeom>
          <a:noFill/>
        </p:spPr>
        <p:txBody>
          <a:bodyPr wrap="non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JSS, 2012</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65947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Software Clones</a:t>
            </a:r>
            <a:endParaRPr lang="en-US" dirty="0"/>
          </a:p>
        </p:txBody>
      </p:sp>
      <p:sp>
        <p:nvSpPr>
          <p:cNvPr id="3" name="Content Placeholder 2"/>
          <p:cNvSpPr>
            <a:spLocks noGrp="1"/>
          </p:cNvSpPr>
          <p:nvPr>
            <p:ph idx="1"/>
          </p:nvPr>
        </p:nvSpPr>
        <p:spPr/>
        <p:txBody>
          <a:bodyPr/>
          <a:lstStyle/>
          <a:p>
            <a:r>
              <a:rPr lang="en-CA" sz="3600" b="1" dirty="0" smtClean="0"/>
              <a:t>Goal</a:t>
            </a:r>
            <a:r>
              <a:rPr lang="en-CA" dirty="0" smtClean="0"/>
              <a:t>: Given two clones, find the </a:t>
            </a:r>
            <a:r>
              <a:rPr lang="en-CA" sz="3600" b="1" dirty="0" smtClean="0"/>
              <a:t>optimal</a:t>
            </a:r>
            <a:r>
              <a:rPr lang="en-CA" dirty="0" smtClean="0"/>
              <a:t> way to refactor them:</a:t>
            </a:r>
          </a:p>
          <a:p>
            <a:pPr lvl="1"/>
            <a:r>
              <a:rPr lang="en-CA" dirty="0" smtClean="0"/>
              <a:t>Matching by minimizing the differences</a:t>
            </a:r>
          </a:p>
          <a:p>
            <a:pPr lvl="1"/>
            <a:r>
              <a:rPr lang="en-CA" dirty="0" smtClean="0"/>
              <a:t>Explain the rationale of the solution to the user</a:t>
            </a:r>
          </a:p>
          <a:p>
            <a:pPr lvl="1"/>
            <a:r>
              <a:rPr lang="en-CA" dirty="0" smtClean="0"/>
              <a:t>Apply the solution automatically in a behavior preserving way</a:t>
            </a:r>
          </a:p>
          <a:p>
            <a:pPr lvl="1"/>
            <a:r>
              <a:rPr lang="en-CA" dirty="0" smtClean="0"/>
              <a:t>Suggest possible design changes to make the clones “</a:t>
            </a:r>
            <a:r>
              <a:rPr lang="en-CA" dirty="0" err="1" smtClean="0"/>
              <a:t>refactorable</a:t>
            </a:r>
            <a:r>
              <a:rPr lang="en-CA" dirty="0" smtClean="0"/>
              <a:t>”</a:t>
            </a:r>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23</a:t>
            </a:fld>
            <a:endParaRPr lang="en-US"/>
          </a:p>
        </p:txBody>
      </p:sp>
    </p:spTree>
    <p:extLst>
      <p:ext uri="{BB962C8B-B14F-4D97-AF65-F5344CB8AC3E}">
        <p14:creationId xmlns:p14="http://schemas.microsoft.com/office/powerpoint/2010/main" val="262939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dirty="0" smtClean="0"/>
              <a:t>Consortium for Software Engineering Research</a:t>
            </a:r>
          </a:p>
          <a:p>
            <a:r>
              <a:rPr lang="en-CA" dirty="0"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24</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25860"/>
            <a:ext cx="8229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632806" y="3884469"/>
            <a:ext cx="3819444" cy="584775"/>
          </a:xfrm>
          <a:prstGeom prst="rect">
            <a:avLst/>
          </a:prstGeom>
          <a:noFill/>
        </p:spPr>
        <p:txBody>
          <a:bodyPr wrap="non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16 academic licenses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3632806" y="3429459"/>
            <a:ext cx="3307316" cy="400110"/>
          </a:xfrm>
          <a:prstGeom prst="rect">
            <a:avLst/>
          </a:prstGeom>
          <a:noFill/>
        </p:spPr>
        <p:txBody>
          <a:bodyPr wrap="none" rtlCol="0">
            <a:spAutoFit/>
          </a:bodyPr>
          <a:lstStyle/>
          <a:p>
            <a:r>
              <a:rPr lang="en-CA" sz="2000" dirty="0" smtClean="0"/>
              <a:t>Since the beginning of 2011 …</a:t>
            </a:r>
            <a:endParaRPr lang="en-US" sz="2000" dirty="0"/>
          </a:p>
        </p:txBody>
      </p:sp>
      <p:sp>
        <p:nvSpPr>
          <p:cNvPr id="10" name="TextBox 9"/>
          <p:cNvSpPr txBox="1"/>
          <p:nvPr/>
        </p:nvSpPr>
        <p:spPr>
          <a:xfrm>
            <a:off x="3639301" y="4428401"/>
            <a:ext cx="4605107" cy="584775"/>
          </a:xfrm>
          <a:prstGeom prst="rect">
            <a:avLst/>
          </a:prstGeom>
          <a:noFill/>
        </p:spPr>
        <p:txBody>
          <a:bodyPr wrap="none" rtlCol="0">
            <a:spAutoFit/>
          </a:bodyPr>
          <a:lstStyle/>
          <a:p>
            <a:r>
              <a:rPr lang="en-CA" sz="32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5,000 </a:t>
            </a: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applied </a:t>
            </a:r>
            <a:r>
              <a:rPr lang="en-CA"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refactorings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3201"/>
          <a:stretch/>
        </p:blipFill>
        <p:spPr bwMode="auto">
          <a:xfrm>
            <a:off x="323528" y="3926185"/>
            <a:ext cx="2465027"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9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State-of-the-art </a:t>
            </a: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commercial tools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25</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745" y="1632624"/>
            <a:ext cx="22383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849" y="2439768"/>
            <a:ext cx="11715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83" y="1988840"/>
            <a:ext cx="1243013" cy="15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83" y="4509120"/>
            <a:ext cx="1919048" cy="108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184494" y="4725144"/>
            <a:ext cx="4915898" cy="584775"/>
          </a:xfrm>
          <a:prstGeom prst="rect">
            <a:avLst/>
          </a:prstGeom>
          <a:noFill/>
        </p:spPr>
        <p:txBody>
          <a:bodyPr wrap="non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Computer-aided refactoring</a:t>
            </a:r>
          </a:p>
        </p:txBody>
      </p:sp>
    </p:spTree>
    <p:extLst>
      <p:ext uri="{BB962C8B-B14F-4D97-AF65-F5344CB8AC3E}">
        <p14:creationId xmlns:p14="http://schemas.microsoft.com/office/powerpoint/2010/main" val="180607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26</a:t>
            </a:fld>
            <a:endParaRPr lang="en-US"/>
          </a:p>
        </p:txBody>
      </p:sp>
      <p:sp>
        <p:nvSpPr>
          <p:cNvPr id="6" name="TextBox 5"/>
          <p:cNvSpPr txBox="1"/>
          <p:nvPr/>
        </p:nvSpPr>
        <p:spPr>
          <a:xfrm>
            <a:off x="1995975" y="1340768"/>
            <a:ext cx="5152051" cy="769441"/>
          </a:xfrm>
          <a:prstGeom prst="rect">
            <a:avLst/>
          </a:prstGeom>
          <a:noFill/>
        </p:spPr>
        <p:txBody>
          <a:bodyPr wrap="non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 tools are adopted</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2949697" y="2564904"/>
            <a:ext cx="3244606" cy="769441"/>
          </a:xfrm>
          <a:prstGeom prst="rect">
            <a:avLst/>
          </a:prstGeom>
          <a:noFill/>
        </p:spPr>
        <p:txBody>
          <a:bodyPr wrap="non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next?</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1182514" y="3998674"/>
            <a:ext cx="6778972" cy="1754326"/>
          </a:xfrm>
          <a:prstGeom prst="rect">
            <a:avLst/>
          </a:prstGeom>
          <a:noFill/>
        </p:spPr>
        <p:txBody>
          <a:bodyPr wrap="none" rtlCol="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Management of</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Maintenance Activities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887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present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a:xfrm>
            <a:off x="323528" y="1600200"/>
            <a:ext cx="8496944" cy="4525963"/>
          </a:xfrm>
        </p:spPr>
        <p:txBody>
          <a:bodyPr>
            <a:normAutofit lnSpcReduction="10000"/>
          </a:bodyPr>
          <a:lstStyle/>
          <a:p>
            <a:pPr marL="0" indent="0">
              <a:buNone/>
            </a:pPr>
            <a:r>
              <a:rPr lang="en-CA" sz="3600" b="1" dirty="0" smtClean="0"/>
              <a:t>Technical debt </a:t>
            </a:r>
            <a:r>
              <a:rPr lang="en-CA" dirty="0" smtClean="0"/>
              <a:t>management</a:t>
            </a:r>
          </a:p>
          <a:p>
            <a:r>
              <a:rPr lang="en-CA" sz="3600" b="1" dirty="0" smtClean="0"/>
              <a:t>“Debt</a:t>
            </a:r>
            <a:r>
              <a:rPr lang="en-CA" sz="3600" b="1" dirty="0"/>
              <a:t>”</a:t>
            </a:r>
            <a:r>
              <a:rPr lang="en-CA" dirty="0"/>
              <a:t> </a:t>
            </a:r>
            <a:r>
              <a:rPr lang="en-CA" dirty="0" smtClean="0"/>
              <a:t>is the effect of </a:t>
            </a:r>
            <a:r>
              <a:rPr lang="en-CA" b="1" dirty="0" smtClean="0"/>
              <a:t>incomplete</a:t>
            </a:r>
            <a:r>
              <a:rPr lang="en-CA" dirty="0"/>
              <a:t>, </a:t>
            </a:r>
            <a:r>
              <a:rPr lang="en-CA" b="1" dirty="0"/>
              <a:t>immature</a:t>
            </a:r>
            <a:r>
              <a:rPr lang="en-CA" dirty="0"/>
              <a:t>, or </a:t>
            </a:r>
            <a:r>
              <a:rPr lang="en-CA" b="1" dirty="0" smtClean="0"/>
              <a:t>inadequate</a:t>
            </a:r>
            <a:r>
              <a:rPr lang="en-CA" dirty="0" smtClean="0"/>
              <a:t> maintenance activities</a:t>
            </a:r>
          </a:p>
          <a:p>
            <a:r>
              <a:rPr lang="en-CA" dirty="0" smtClean="0"/>
              <a:t>Delayed tasks </a:t>
            </a:r>
            <a:r>
              <a:rPr lang="en-CA" dirty="0"/>
              <a:t>may </a:t>
            </a:r>
            <a:r>
              <a:rPr lang="en-CA" dirty="0" smtClean="0"/>
              <a:t>bring </a:t>
            </a:r>
            <a:r>
              <a:rPr lang="en-CA" dirty="0"/>
              <a:t>a </a:t>
            </a:r>
            <a:r>
              <a:rPr lang="en-CA" sz="3600" b="1" dirty="0"/>
              <a:t>short-term </a:t>
            </a:r>
            <a:r>
              <a:rPr lang="en-CA" sz="3600" b="1" dirty="0" smtClean="0"/>
              <a:t>benefit</a:t>
            </a:r>
            <a:r>
              <a:rPr lang="en-CA" dirty="0" smtClean="0"/>
              <a:t> (</a:t>
            </a:r>
            <a:r>
              <a:rPr lang="en-CA" sz="2800" dirty="0" smtClean="0"/>
              <a:t>higher productivity, shorter release time</a:t>
            </a:r>
            <a:r>
              <a:rPr lang="en-CA" dirty="0" smtClean="0"/>
              <a:t>)</a:t>
            </a:r>
          </a:p>
          <a:p>
            <a:r>
              <a:rPr lang="en-CA" dirty="0" smtClean="0"/>
              <a:t>Might have to be </a:t>
            </a:r>
            <a:r>
              <a:rPr lang="en-CA" b="1" dirty="0" smtClean="0"/>
              <a:t>paid back</a:t>
            </a:r>
            <a:r>
              <a:rPr lang="en-CA" dirty="0" smtClean="0"/>
              <a:t> in the future with </a:t>
            </a:r>
            <a:r>
              <a:rPr lang="en-CA" sz="3600" b="1" dirty="0" smtClean="0"/>
              <a:t>“Interest”</a:t>
            </a:r>
            <a:r>
              <a:rPr lang="en-CA" dirty="0" smtClean="0"/>
              <a:t> (</a:t>
            </a:r>
            <a:r>
              <a:rPr lang="en-CA" sz="2800" dirty="0" smtClean="0"/>
              <a:t>increased effort</a:t>
            </a:r>
            <a:r>
              <a:rPr lang="en-CA" dirty="0" smtClean="0"/>
              <a:t>)</a:t>
            </a:r>
            <a:endParaRPr lang="en-CA" b="1" dirty="0" smtClean="0"/>
          </a:p>
          <a:p>
            <a:r>
              <a:rPr lang="en-CA" sz="3600" b="1" dirty="0" smtClean="0"/>
              <a:t>“Principal”</a:t>
            </a:r>
            <a:r>
              <a:rPr lang="en-CA" dirty="0" smtClean="0"/>
              <a:t> is the effort to pay off the debt</a:t>
            </a:r>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522" y="116632"/>
            <a:ext cx="28575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6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present</a:t>
            </a:r>
            <a:endParaRPr lang="en-US" dirty="0"/>
          </a:p>
        </p:txBody>
      </p:sp>
      <p:sp>
        <p:nvSpPr>
          <p:cNvPr id="3" name="Content Placeholder 2"/>
          <p:cNvSpPr>
            <a:spLocks noGrp="1"/>
          </p:cNvSpPr>
          <p:nvPr>
            <p:ph idx="1"/>
          </p:nvPr>
        </p:nvSpPr>
        <p:spPr/>
        <p:txBody>
          <a:bodyPr/>
          <a:lstStyle/>
          <a:p>
            <a:pPr marL="0" indent="0">
              <a:buNone/>
            </a:pPr>
            <a:endParaRPr lang="en-CA" sz="3600" b="1" dirty="0" smtClean="0"/>
          </a:p>
          <a:p>
            <a:pPr marL="0" indent="0">
              <a:buNone/>
            </a:pPr>
            <a:r>
              <a:rPr lang="en-CA" sz="3600" b="1" dirty="0" smtClean="0"/>
              <a:t>Clone</a:t>
            </a:r>
            <a:r>
              <a:rPr lang="en-CA" dirty="0" smtClean="0"/>
              <a:t> management</a:t>
            </a:r>
          </a:p>
          <a:p>
            <a:r>
              <a:rPr lang="en-CA" b="1" dirty="0" smtClean="0"/>
              <a:t>Tracking</a:t>
            </a:r>
            <a:r>
              <a:rPr lang="en-CA" dirty="0" smtClean="0"/>
              <a:t> clones as project evolves</a:t>
            </a:r>
          </a:p>
          <a:p>
            <a:r>
              <a:rPr lang="en-CA" b="1" dirty="0" smtClean="0"/>
              <a:t>Verifying</a:t>
            </a:r>
            <a:r>
              <a:rPr lang="en-CA" dirty="0" smtClean="0"/>
              <a:t> the consistent modification of clones</a:t>
            </a:r>
          </a:p>
          <a:p>
            <a:r>
              <a:rPr lang="en-CA" b="1" dirty="0" smtClean="0"/>
              <a:t>Updating</a:t>
            </a:r>
            <a:r>
              <a:rPr lang="en-CA" dirty="0" smtClean="0"/>
              <a:t> clones and groups as project evolves</a:t>
            </a:r>
          </a:p>
          <a:p>
            <a:r>
              <a:rPr lang="en-CA" b="1" dirty="0" smtClean="0"/>
              <a:t>Assessing</a:t>
            </a:r>
            <a:r>
              <a:rPr lang="en-CA" dirty="0" smtClean="0"/>
              <a:t> the harmfulness of clones</a:t>
            </a:r>
          </a:p>
          <a:p>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170" y="5752"/>
            <a:ext cx="2253334" cy="343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6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 perspective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marL="0" indent="0" algn="ctr">
              <a:buNone/>
            </a:pPr>
            <a:r>
              <a:rPr lang="en-CA" dirty="0" smtClean="0"/>
              <a:t>Every </a:t>
            </a:r>
            <a:r>
              <a:rPr lang="en-CA" sz="3600" b="1" dirty="0" smtClean="0"/>
              <a:t>code smell</a:t>
            </a:r>
            <a:r>
              <a:rPr lang="en-CA" dirty="0" smtClean="0"/>
              <a:t> involves a certain </a:t>
            </a:r>
            <a:r>
              <a:rPr lang="en-CA" sz="3600" b="1" dirty="0" smtClean="0"/>
              <a:t>risk</a:t>
            </a:r>
          </a:p>
          <a:p>
            <a:pPr marL="0" indent="0" algn="ctr">
              <a:buNone/>
            </a:pPr>
            <a:r>
              <a:rPr lang="en-CA" sz="3600" dirty="0" smtClean="0"/>
              <a:t>for future </a:t>
            </a:r>
            <a:r>
              <a:rPr lang="en-CA" sz="4000" b="1" dirty="0" smtClean="0"/>
              <a:t>maintainability</a:t>
            </a:r>
            <a:endParaRPr lang="en-CA" sz="3600" b="1" dirty="0" smtClean="0"/>
          </a:p>
          <a:p>
            <a:pPr marL="0" indent="0" algn="ctr">
              <a:buNone/>
            </a:pPr>
            <a:endParaRPr lang="en-CA" sz="3600" b="1"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29</a:t>
            </a:fld>
            <a:endParaRPr lang="en-US"/>
          </a:p>
        </p:txBody>
      </p:sp>
      <p:sp>
        <p:nvSpPr>
          <p:cNvPr id="6" name="TextBox 5"/>
          <p:cNvSpPr txBox="1"/>
          <p:nvPr/>
        </p:nvSpPr>
        <p:spPr>
          <a:xfrm>
            <a:off x="1280490" y="3494618"/>
            <a:ext cx="6583021" cy="1446550"/>
          </a:xfrm>
          <a:prstGeom prst="rect">
            <a:avLst/>
          </a:prstGeom>
          <a:noFill/>
        </p:spPr>
        <p:txBody>
          <a:bodyPr wrap="none" rtlCol="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the risk of leaving</a:t>
            </a:r>
          </a:p>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code smell in the system?</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37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734" y="3917776"/>
            <a:ext cx="4828032" cy="2816352"/>
          </a:xfrm>
          <a:prstGeom prst="rect">
            <a:avLst/>
          </a:prstGeom>
        </p:spPr>
      </p:pic>
      <p:sp>
        <p:nvSpPr>
          <p:cNvPr id="10" name="TextBox 9"/>
          <p:cNvSpPr txBox="1"/>
          <p:nvPr/>
        </p:nvSpPr>
        <p:spPr>
          <a:xfrm>
            <a:off x="5220072" y="1628800"/>
            <a:ext cx="3364960"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Software aging</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Down Arrow 10"/>
          <p:cNvSpPr/>
          <p:nvPr/>
        </p:nvSpPr>
        <p:spPr>
          <a:xfrm>
            <a:off x="6660232" y="2708920"/>
            <a:ext cx="504056" cy="93610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5865" b="6770"/>
          <a:stretch/>
        </p:blipFill>
        <p:spPr>
          <a:xfrm>
            <a:off x="971600" y="3907287"/>
            <a:ext cx="2020252" cy="2330025"/>
          </a:xfrm>
          <a:prstGeom prst="rect">
            <a:avLst/>
          </a:prstGeom>
        </p:spPr>
      </p:pic>
      <p:sp>
        <p:nvSpPr>
          <p:cNvPr id="13" name="Down Arrow 12"/>
          <p:cNvSpPr/>
          <p:nvPr/>
        </p:nvSpPr>
        <p:spPr>
          <a:xfrm rot="10800000">
            <a:off x="1693165" y="2996951"/>
            <a:ext cx="504056" cy="93610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728749" y="6093296"/>
            <a:ext cx="2619115"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Refactoring</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9719" t="9971" r="17371" b="29653"/>
          <a:stretch/>
        </p:blipFill>
        <p:spPr>
          <a:xfrm>
            <a:off x="-17118" y="2"/>
            <a:ext cx="4627159" cy="2794896"/>
          </a:xfrm>
          <a:prstGeom prst="rect">
            <a:avLst/>
          </a:prstGeom>
        </p:spPr>
      </p:pic>
    </p:spTree>
    <p:extLst>
      <p:ext uri="{BB962C8B-B14F-4D97-AF65-F5344CB8AC3E}">
        <p14:creationId xmlns:p14="http://schemas.microsoft.com/office/powerpoint/2010/main" val="33333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 Assessment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CA" sz="3600" b="1" dirty="0" smtClean="0"/>
              <a:t>Likelihood</a:t>
            </a:r>
            <a:r>
              <a:rPr lang="en-CA" dirty="0" smtClean="0"/>
              <a:t> of occurrence of the risky event</a:t>
            </a:r>
          </a:p>
          <a:p>
            <a:r>
              <a:rPr lang="en-CA" sz="3600" b="1" dirty="0" smtClean="0"/>
              <a:t>Exposure</a:t>
            </a:r>
            <a:r>
              <a:rPr lang="en-CA" dirty="0" smtClean="0"/>
              <a:t> of the system to the event</a:t>
            </a:r>
          </a:p>
          <a:p>
            <a:r>
              <a:rPr lang="en-CA" sz="3600" b="1" dirty="0" smtClean="0"/>
              <a:t>Consequence</a:t>
            </a:r>
            <a:r>
              <a:rPr lang="en-CA" sz="3600" dirty="0" smtClean="0"/>
              <a:t> </a:t>
            </a:r>
            <a:r>
              <a:rPr lang="en-CA" dirty="0" smtClean="0"/>
              <a:t>of the event</a:t>
            </a:r>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30</a:t>
            </a:fld>
            <a:endParaRPr lang="en-US"/>
          </a:p>
        </p:txBody>
      </p:sp>
      <p:sp>
        <p:nvSpPr>
          <p:cNvPr id="6" name="TextBox 5"/>
          <p:cNvSpPr txBox="1"/>
          <p:nvPr/>
        </p:nvSpPr>
        <p:spPr>
          <a:xfrm>
            <a:off x="105562" y="4142690"/>
            <a:ext cx="8932895" cy="1446550"/>
          </a:xfrm>
          <a:prstGeom prst="rect">
            <a:avLst/>
          </a:prstGeom>
          <a:noFill/>
        </p:spPr>
        <p:txBody>
          <a:bodyPr wrap="none" rtlCol="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 = </a:t>
            </a:r>
          </a:p>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Likelihood × Exposure × Consequence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293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Likelihood estimation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251520" y="1600200"/>
            <a:ext cx="8640960" cy="4525963"/>
          </a:xfrm>
        </p:spPr>
        <p:txBody>
          <a:bodyPr>
            <a:normAutofit/>
          </a:bodyPr>
          <a:lstStyle/>
          <a:p>
            <a:r>
              <a:rPr lang="en-CA" dirty="0" smtClean="0"/>
              <a:t>Risky events </a:t>
            </a:r>
            <a:r>
              <a:rPr lang="en-CA" dirty="0" smtClean="0">
                <a:sym typeface="Symbol"/>
              </a:rPr>
              <a:t> changes driven by code smells</a:t>
            </a:r>
          </a:p>
          <a:p>
            <a:pPr lvl="1"/>
            <a:r>
              <a:rPr lang="en-CA" dirty="0" smtClean="0">
                <a:sym typeface="Symbol"/>
              </a:rPr>
              <a:t>Ex. 1: Fixing the same bug in a clone group</a:t>
            </a:r>
          </a:p>
          <a:p>
            <a:pPr lvl="1"/>
            <a:r>
              <a:rPr lang="en-CA" dirty="0" smtClean="0">
                <a:sym typeface="Symbol"/>
              </a:rPr>
              <a:t>Ex. 2: Making a method more “envy” to another class</a:t>
            </a:r>
          </a:p>
          <a:p>
            <a:r>
              <a:rPr lang="en-CA" u="sng" dirty="0" smtClean="0"/>
              <a:t>Intuition</a:t>
            </a:r>
            <a:r>
              <a:rPr lang="en-CA" dirty="0" smtClean="0"/>
              <a:t>: code that </a:t>
            </a:r>
            <a:r>
              <a:rPr lang="en-CA" sz="3600" b="1" dirty="0" smtClean="0"/>
              <a:t>changes frequently</a:t>
            </a:r>
            <a:r>
              <a:rPr lang="en-CA" dirty="0" smtClean="0"/>
              <a:t> </a:t>
            </a:r>
            <a:r>
              <a:rPr lang="en-CA" dirty="0"/>
              <a:t>due to </a:t>
            </a:r>
            <a:r>
              <a:rPr lang="en-CA" dirty="0" smtClean="0"/>
              <a:t>a </a:t>
            </a:r>
            <a:r>
              <a:rPr lang="en-CA" dirty="0"/>
              <a:t>design flaw </a:t>
            </a:r>
            <a:r>
              <a:rPr lang="en-CA" sz="3600" b="1" dirty="0"/>
              <a:t>imposes a </a:t>
            </a:r>
            <a:r>
              <a:rPr lang="en-CA" sz="3600" b="1" dirty="0" smtClean="0"/>
              <a:t>high risk</a:t>
            </a:r>
            <a:r>
              <a:rPr lang="en-CA" dirty="0" smtClean="0"/>
              <a:t> </a:t>
            </a:r>
            <a:r>
              <a:rPr lang="en-CA" dirty="0"/>
              <a:t>to the maintainability </a:t>
            </a:r>
            <a:r>
              <a:rPr lang="en-CA" dirty="0" smtClean="0"/>
              <a:t>of </a:t>
            </a:r>
            <a:r>
              <a:rPr lang="en-CA" dirty="0"/>
              <a:t>a </a:t>
            </a:r>
            <a:r>
              <a:rPr lang="en-CA" dirty="0" smtClean="0"/>
              <a:t>system</a:t>
            </a:r>
          </a:p>
          <a:p>
            <a:r>
              <a:rPr lang="en-CA" sz="3600" b="1" dirty="0" smtClean="0"/>
              <a:t>Likelihood</a:t>
            </a:r>
            <a:r>
              <a:rPr lang="en-CA" sz="3600" dirty="0">
                <a:sym typeface="Symbol"/>
              </a:rPr>
              <a:t> </a:t>
            </a:r>
            <a:r>
              <a:rPr lang="en-CA" dirty="0" smtClean="0">
                <a:sym typeface="Symbol"/>
              </a:rPr>
              <a:t> </a:t>
            </a:r>
            <a:r>
              <a:rPr lang="en-CA" sz="3600" b="1" dirty="0" smtClean="0">
                <a:sym typeface="Symbol"/>
              </a:rPr>
              <a:t>proneness</a:t>
            </a:r>
            <a:r>
              <a:rPr lang="en-CA" sz="3600" dirty="0" smtClean="0">
                <a:sym typeface="Symbol"/>
              </a:rPr>
              <a:t> </a:t>
            </a:r>
            <a:r>
              <a:rPr lang="en-CA" dirty="0" smtClean="0">
                <a:sym typeface="Symbol"/>
              </a:rPr>
              <a:t>to code smell driven changes</a:t>
            </a:r>
            <a:r>
              <a:rPr lang="en-US" dirty="0" smtClean="0">
                <a:sym typeface="Symbol"/>
              </a:rPr>
              <a:t> (</a:t>
            </a:r>
            <a:r>
              <a:rPr lang="en-US" sz="2800" dirty="0" smtClean="0">
                <a:sym typeface="Symbol"/>
              </a:rPr>
              <a:t>estimated from the history of changes</a:t>
            </a:r>
            <a:r>
              <a:rPr lang="en-US" dirty="0" smtClean="0">
                <a:sym typeface="Symbol"/>
              </a:rPr>
              <a:t>)</a:t>
            </a:r>
            <a:endParaRPr lang="en-CA" dirty="0" smtClean="0">
              <a:sym typeface="Symbol"/>
            </a:endParaRPr>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31</a:t>
            </a:fld>
            <a:endParaRPr lang="en-US"/>
          </a:p>
        </p:txBody>
      </p:sp>
    </p:spTree>
    <p:extLst>
      <p:ext uri="{BB962C8B-B14F-4D97-AF65-F5344CB8AC3E}">
        <p14:creationId xmlns:p14="http://schemas.microsoft.com/office/powerpoint/2010/main" val="24288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Exposure estimation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79512" y="1600200"/>
            <a:ext cx="8784976" cy="4525963"/>
          </a:xfrm>
        </p:spPr>
        <p:txBody>
          <a:bodyPr/>
          <a:lstStyle/>
          <a:p>
            <a:r>
              <a:rPr lang="en-CA" u="sng" dirty="0" smtClean="0"/>
              <a:t>Intuition</a:t>
            </a:r>
            <a:r>
              <a:rPr lang="en-CA" dirty="0" smtClean="0"/>
              <a:t>: the more extensively a module is </a:t>
            </a:r>
            <a:r>
              <a:rPr lang="en-CA" sz="3600" b="1" dirty="0" smtClean="0"/>
              <a:t>used</a:t>
            </a:r>
            <a:r>
              <a:rPr lang="en-CA" dirty="0" smtClean="0"/>
              <a:t>, the more </a:t>
            </a:r>
            <a:r>
              <a:rPr lang="en-US" dirty="0"/>
              <a:t>extensive </a:t>
            </a:r>
            <a:r>
              <a:rPr lang="en-US" dirty="0" smtClean="0"/>
              <a:t>the </a:t>
            </a:r>
            <a:r>
              <a:rPr lang="en-US" sz="3600" b="1" dirty="0" smtClean="0"/>
              <a:t>propagation</a:t>
            </a:r>
            <a:r>
              <a:rPr lang="en-US" sz="3600" dirty="0" smtClean="0"/>
              <a:t> </a:t>
            </a:r>
            <a:r>
              <a:rPr lang="en-US" dirty="0" smtClean="0"/>
              <a:t>of code smell driven changes to </a:t>
            </a:r>
            <a:r>
              <a:rPr lang="en-US" sz="3600" b="1" dirty="0" smtClean="0"/>
              <a:t>dependent</a:t>
            </a:r>
            <a:r>
              <a:rPr lang="en-US" dirty="0" smtClean="0"/>
              <a:t> modules</a:t>
            </a:r>
            <a:endParaRPr lang="en-CA" dirty="0" smtClean="0"/>
          </a:p>
          <a:p>
            <a:r>
              <a:rPr lang="en-CA" sz="3600" b="1" dirty="0" smtClean="0"/>
              <a:t>Exposure</a:t>
            </a:r>
            <a:r>
              <a:rPr lang="en-CA" sz="3600" dirty="0" smtClean="0">
                <a:sym typeface="Symbol"/>
              </a:rPr>
              <a:t> </a:t>
            </a:r>
            <a:r>
              <a:rPr lang="en-CA" dirty="0">
                <a:sym typeface="Symbol"/>
              </a:rPr>
              <a:t></a:t>
            </a:r>
            <a:r>
              <a:rPr lang="en-CA" dirty="0" smtClean="0"/>
              <a:t> the number and strength of </a:t>
            </a:r>
            <a:r>
              <a:rPr lang="en-CA" sz="3600" b="1" dirty="0" smtClean="0"/>
              <a:t>incoming dependencies</a:t>
            </a:r>
            <a:r>
              <a:rPr lang="en-CA" dirty="0" smtClean="0"/>
              <a:t> (</a:t>
            </a:r>
            <a:r>
              <a:rPr lang="en-CA" sz="2800" dirty="0" smtClean="0"/>
              <a:t>estimated from static and dynamic analysis</a:t>
            </a:r>
            <a:r>
              <a:rPr lang="en-CA" dirty="0" smtClean="0"/>
              <a:t>)</a:t>
            </a:r>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32</a:t>
            </a:fld>
            <a:endParaRPr lang="en-US"/>
          </a:p>
        </p:txBody>
      </p:sp>
    </p:spTree>
    <p:extLst>
      <p:ext uri="{BB962C8B-B14F-4D97-AF65-F5344CB8AC3E}">
        <p14:creationId xmlns:p14="http://schemas.microsoft.com/office/powerpoint/2010/main" val="403842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Consequence estimation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CA" b="1" dirty="0" smtClean="0"/>
              <a:t>Consequence</a:t>
            </a:r>
            <a:r>
              <a:rPr lang="en-CA" dirty="0" smtClean="0">
                <a:sym typeface="Symbol"/>
              </a:rPr>
              <a:t>  </a:t>
            </a:r>
            <a:r>
              <a:rPr lang="en-CA" sz="3600" b="1" dirty="0" smtClean="0">
                <a:sym typeface="Symbol"/>
              </a:rPr>
              <a:t>cost</a:t>
            </a:r>
            <a:r>
              <a:rPr lang="en-CA" sz="3600" dirty="0" smtClean="0">
                <a:sym typeface="Symbol"/>
              </a:rPr>
              <a:t> </a:t>
            </a:r>
            <a:r>
              <a:rPr lang="en-CA" dirty="0" smtClean="0">
                <a:sym typeface="Symbol"/>
              </a:rPr>
              <a:t>of code smell driven changes (effort, time, money).</a:t>
            </a:r>
          </a:p>
          <a:p>
            <a:pPr marL="0" indent="0">
              <a:buNone/>
            </a:pPr>
            <a:r>
              <a:rPr lang="en-CA" dirty="0" smtClean="0">
                <a:sym typeface="Symbol"/>
              </a:rPr>
              <a:t>From the opposite perspective:</a:t>
            </a:r>
          </a:p>
          <a:p>
            <a:r>
              <a:rPr lang="en-CA" b="1" dirty="0"/>
              <a:t>Consequence</a:t>
            </a:r>
            <a:r>
              <a:rPr lang="en-CA" dirty="0">
                <a:sym typeface="Symbol"/>
              </a:rPr>
              <a:t>  </a:t>
            </a:r>
            <a:r>
              <a:rPr lang="en-CA" sz="3600" b="1" dirty="0" smtClean="0">
                <a:sym typeface="Symbol"/>
              </a:rPr>
              <a:t>effect</a:t>
            </a:r>
            <a:r>
              <a:rPr lang="en-CA" dirty="0" smtClean="0">
                <a:sym typeface="Symbol"/>
              </a:rPr>
              <a:t> of removing the </a:t>
            </a:r>
            <a:r>
              <a:rPr lang="en-CA" smtClean="0">
                <a:sym typeface="Symbol"/>
              </a:rPr>
              <a:t>code smell.</a:t>
            </a:r>
            <a:endParaRPr lang="en-CA" dirty="0" smtClean="0">
              <a:sym typeface="Symbol"/>
            </a:endParaRPr>
          </a:p>
          <a:p>
            <a:r>
              <a:rPr lang="en-CA" dirty="0" smtClean="0">
                <a:sym typeface="Symbol"/>
              </a:rPr>
              <a:t>Estimated by computing the impact of the corresponding </a:t>
            </a:r>
            <a:r>
              <a:rPr lang="en-CA" sz="3600" b="1" dirty="0" smtClean="0">
                <a:sym typeface="Symbol"/>
              </a:rPr>
              <a:t>refactoring</a:t>
            </a:r>
            <a:r>
              <a:rPr lang="en-CA" dirty="0" smtClean="0">
                <a:sym typeface="Symbol"/>
              </a:rPr>
              <a:t> on metrics.</a:t>
            </a:r>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33</a:t>
            </a:fld>
            <a:endParaRPr lang="en-US"/>
          </a:p>
        </p:txBody>
      </p:sp>
    </p:spTree>
    <p:extLst>
      <p:ext uri="{BB962C8B-B14F-4D97-AF65-F5344CB8AC3E}">
        <p14:creationId xmlns:p14="http://schemas.microsoft.com/office/powerpoint/2010/main" val="16532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34</a:t>
            </a:fld>
            <a:endParaRPr lang="en-US"/>
          </a:p>
        </p:txBody>
      </p:sp>
      <p:sp>
        <p:nvSpPr>
          <p:cNvPr id="6" name="TextBox 5"/>
          <p:cNvSpPr txBox="1"/>
          <p:nvPr/>
        </p:nvSpPr>
        <p:spPr>
          <a:xfrm>
            <a:off x="2036114" y="4769857"/>
            <a:ext cx="5071773" cy="1323439"/>
          </a:xfrm>
          <a:prstGeom prst="rect">
            <a:avLst/>
          </a:prstGeom>
          <a:noFill/>
        </p:spPr>
        <p:txBody>
          <a:bodyPr wrap="none" rtlCol="0">
            <a:spAutoFit/>
          </a:bodyPr>
          <a:lstStyle/>
          <a:p>
            <a:pPr algn="ctr"/>
            <a:r>
              <a:rPr lang="en-CA" sz="4000" dirty="0" smtClean="0"/>
              <a:t>Visit our project at</a:t>
            </a:r>
          </a:p>
          <a:p>
            <a:pPr algn="ctr"/>
            <a:r>
              <a:rPr lang="en-C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http://jdeodorant.com</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844824"/>
            <a:ext cx="60007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597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Tree>
    <p:extLst>
      <p:ext uri="{BB962C8B-B14F-4D97-AF65-F5344CB8AC3E}">
        <p14:creationId xmlns:p14="http://schemas.microsoft.com/office/powerpoint/2010/main" val="313097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Martin Fowler</a:t>
            </a:r>
            <a:b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Refactoring</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a:xfrm>
            <a:off x="4283968" y="1600200"/>
            <a:ext cx="4680520" cy="4525963"/>
          </a:xfrm>
        </p:spPr>
        <p:txBody>
          <a:bodyPr/>
          <a:lstStyle/>
          <a:p>
            <a:pPr marL="0" indent="0">
              <a:buNone/>
            </a:pPr>
            <a:r>
              <a:rPr lang="en-CA" b="1" dirty="0" smtClean="0"/>
              <a:t>Duplicated Code</a:t>
            </a:r>
            <a:r>
              <a:rPr lang="en-CA" dirty="0" smtClean="0"/>
              <a:t>:</a:t>
            </a:r>
          </a:p>
          <a:p>
            <a:pPr marL="0" indent="0">
              <a:buNone/>
            </a:pPr>
            <a:r>
              <a:rPr lang="en-CA" dirty="0"/>
              <a:t>“If you see the same code structure in </a:t>
            </a:r>
            <a:r>
              <a:rPr lang="en-CA" dirty="0" smtClean="0"/>
              <a:t>more than </a:t>
            </a:r>
            <a:r>
              <a:rPr lang="en-CA" dirty="0"/>
              <a:t>one place, … find a way to unify </a:t>
            </a:r>
            <a:r>
              <a:rPr lang="en-CA" dirty="0" smtClean="0"/>
              <a:t>them.”</a:t>
            </a:r>
            <a:endParaRPr lang="en-US" dirty="0"/>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0805"/>
            <a:ext cx="3429000" cy="438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541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6</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96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Frank Simon, Claus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Lewerentz</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Metrics Based Refactoring</a:t>
            </a:r>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7</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888" y="1645691"/>
            <a:ext cx="3900488"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4898" y="2682786"/>
            <a:ext cx="2651303" cy="1754326"/>
          </a:xfrm>
          <a:prstGeom prst="rect">
            <a:avLst/>
          </a:prstGeom>
          <a:noFill/>
        </p:spPr>
        <p:txBody>
          <a:bodyPr wrap="none" rtlCol="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CSMR Most</a:t>
            </a:r>
          </a:p>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Influential</a:t>
            </a:r>
          </a:p>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Paper Award</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14117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8</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7196" y="2100084"/>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Tom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Tourwé</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Tom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Mens</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Logic Meta Programming</a:t>
            </a:r>
          </a:p>
        </p:txBody>
      </p:sp>
      <p:sp>
        <p:nvSpPr>
          <p:cNvPr id="3" name="Content Placeholder 2"/>
          <p:cNvSpPr>
            <a:spLocks noGrp="1"/>
          </p:cNvSpPr>
          <p:nvPr>
            <p:ph idx="1"/>
          </p:nvPr>
        </p:nvSpPr>
        <p:spPr>
          <a:xfrm>
            <a:off x="395536" y="1600200"/>
            <a:ext cx="8352928" cy="4525963"/>
          </a:xfrm>
        </p:spPr>
        <p:txBody>
          <a:bodyPr>
            <a:normAutofit/>
          </a:bodyPr>
          <a:lstStyle/>
          <a:p>
            <a:pPr marL="0" indent="0">
              <a:buNone/>
            </a:pPr>
            <a:endParaRPr lang="en-CA" b="1" dirty="0" smtClean="0"/>
          </a:p>
          <a:p>
            <a:pPr marL="0" indent="0">
              <a:buNone/>
            </a:pPr>
            <a:r>
              <a:rPr lang="en-CA" b="1" dirty="0" smtClean="0"/>
              <a:t>Code smell definition for Inappropriate Interface</a:t>
            </a:r>
            <a:endParaRPr lang="en-US" b="1" dirty="0" smtClean="0"/>
          </a:p>
          <a:p>
            <a:pPr marL="0" indent="0">
              <a:buNone/>
            </a:pPr>
            <a:r>
              <a:rPr lang="en-US" sz="2800" dirty="0" err="1" smtClean="0"/>
              <a:t>inappropriateInterface</a:t>
            </a:r>
            <a:r>
              <a:rPr lang="en-US" sz="2800" dirty="0"/>
              <a:t>(?</a:t>
            </a:r>
            <a:r>
              <a:rPr lang="en-US" sz="2800" dirty="0" err="1"/>
              <a:t>class,?interface,?subclasses</a:t>
            </a:r>
            <a:r>
              <a:rPr lang="en-US" sz="2800" dirty="0"/>
              <a:t>) :-</a:t>
            </a:r>
          </a:p>
          <a:p>
            <a:pPr marL="0" indent="0">
              <a:buNone/>
            </a:pPr>
            <a:r>
              <a:rPr lang="en-US" sz="2800" dirty="0" smtClean="0"/>
              <a:t>        </a:t>
            </a:r>
            <a:r>
              <a:rPr lang="en-US" sz="2800" dirty="0" err="1" smtClean="0"/>
              <a:t>findall</a:t>
            </a:r>
            <a:r>
              <a:rPr lang="en-US" sz="2800" dirty="0"/>
              <a:t>(&lt;?</a:t>
            </a:r>
            <a:r>
              <a:rPr lang="en-US" sz="2800" dirty="0" err="1"/>
              <a:t>itf</a:t>
            </a:r>
            <a:r>
              <a:rPr lang="en-US" sz="2800" dirty="0"/>
              <a:t>,?</a:t>
            </a:r>
            <a:r>
              <a:rPr lang="en-US" sz="2800" dirty="0" err="1"/>
              <a:t>scs</a:t>
            </a:r>
            <a:r>
              <a:rPr lang="en-US" sz="2800" dirty="0"/>
              <a:t>&gt;,</a:t>
            </a:r>
          </a:p>
          <a:p>
            <a:pPr marL="0" indent="0">
              <a:buNone/>
            </a:pPr>
            <a:r>
              <a:rPr lang="en-US" sz="2800" dirty="0" smtClean="0"/>
              <a:t>                    </a:t>
            </a:r>
            <a:r>
              <a:rPr lang="en-US" sz="2800" dirty="0" err="1" smtClean="0"/>
              <a:t>commonSubclassInterface</a:t>
            </a:r>
            <a:r>
              <a:rPr lang="en-US" sz="2800" dirty="0"/>
              <a:t>(?class,?</a:t>
            </a:r>
            <a:r>
              <a:rPr lang="en-US" sz="2800" dirty="0" err="1"/>
              <a:t>itf</a:t>
            </a:r>
            <a:r>
              <a:rPr lang="en-US" sz="2800" dirty="0"/>
              <a:t>,?</a:t>
            </a:r>
            <a:r>
              <a:rPr lang="en-US" sz="2800" dirty="0" err="1"/>
              <a:t>scs</a:t>
            </a:r>
            <a:r>
              <a:rPr lang="en-US" sz="2800" dirty="0"/>
              <a:t>),</a:t>
            </a:r>
          </a:p>
          <a:p>
            <a:pPr marL="0" indent="0">
              <a:buNone/>
            </a:pPr>
            <a:r>
              <a:rPr lang="en-US" sz="2800" dirty="0" smtClean="0"/>
              <a:t>                    ?</a:t>
            </a:r>
            <a:r>
              <a:rPr lang="en-US" sz="2800" dirty="0"/>
              <a:t>result),</a:t>
            </a:r>
          </a:p>
          <a:p>
            <a:pPr marL="0" indent="0">
              <a:buNone/>
            </a:pPr>
            <a:r>
              <a:rPr lang="en-US" sz="2800" dirty="0" smtClean="0"/>
              <a:t>        </a:t>
            </a:r>
            <a:r>
              <a:rPr lang="en-US" sz="2800" dirty="0" err="1" smtClean="0"/>
              <a:t>removeDuplicates</a:t>
            </a:r>
            <a:r>
              <a:rPr lang="en-US" sz="2800" dirty="0"/>
              <a:t>(?result,?</a:t>
            </a:r>
            <a:r>
              <a:rPr lang="en-US" sz="2800" dirty="0" err="1"/>
              <a:t>nodups</a:t>
            </a:r>
            <a:r>
              <a:rPr lang="en-US" sz="2800" dirty="0"/>
              <a:t>),</a:t>
            </a:r>
          </a:p>
          <a:p>
            <a:pPr marL="0" indent="0">
              <a:buNone/>
            </a:pPr>
            <a:r>
              <a:rPr lang="en-US" sz="2800" dirty="0" smtClean="0"/>
              <a:t>        member</a:t>
            </a:r>
            <a:r>
              <a:rPr lang="en-US" sz="2800" dirty="0"/>
              <a:t>(&lt;?</a:t>
            </a:r>
            <a:r>
              <a:rPr lang="en-US" sz="2800" dirty="0" err="1"/>
              <a:t>interface,?subclasses</a:t>
            </a:r>
            <a:r>
              <a:rPr lang="en-US" sz="2800" dirty="0"/>
              <a:t>&gt;,?</a:t>
            </a:r>
            <a:r>
              <a:rPr lang="en-US" sz="2800" dirty="0" err="1"/>
              <a:t>nodups</a:t>
            </a:r>
            <a:r>
              <a:rPr lang="en-US" sz="2800" dirty="0"/>
              <a:t>)</a:t>
            </a:r>
          </a:p>
        </p:txBody>
      </p:sp>
      <p:sp>
        <p:nvSpPr>
          <p:cNvPr id="4" name="Footer Placeholder 3"/>
          <p:cNvSpPr>
            <a:spLocks noGrp="1"/>
          </p:cNvSpPr>
          <p:nvPr>
            <p:ph type="ftr" sz="quarter" idx="11"/>
          </p:nvPr>
        </p:nvSpPr>
        <p:spPr/>
        <p:txBody>
          <a:bodyPr/>
          <a:lstStyle/>
          <a:p>
            <a:r>
              <a:rPr lang="en-CA" smtClean="0"/>
              <a:t>Consortium for Software Engineering Research</a:t>
            </a:r>
          </a:p>
          <a:p>
            <a:r>
              <a:rPr lang="en-CA" smtClean="0"/>
              <a:t>2013 Spring Meeting, Montréal, Québec, Canada</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9</a:t>
            </a:fld>
            <a:endParaRPr lang="en-US"/>
          </a:p>
        </p:txBody>
      </p:sp>
    </p:spTree>
    <p:extLst>
      <p:ext uri="{BB962C8B-B14F-4D97-AF65-F5344CB8AC3E}">
        <p14:creationId xmlns:p14="http://schemas.microsoft.com/office/powerpoint/2010/main" val="3325525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2519</TotalTime>
  <Words>2568</Words>
  <Application>Microsoft Office PowerPoint</Application>
  <PresentationFormat>On-screen Show (4:3)</PresentationFormat>
  <Paragraphs>368</Paragraphs>
  <Slides>34</Slides>
  <Notes>30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Preventive Software Maintenance: The Past, the Present, the Future</vt:lpstr>
      <vt:lpstr>Preventive Software Maintenance</vt:lpstr>
      <vt:lpstr>PowerPoint Presentation</vt:lpstr>
      <vt:lpstr>The Past</vt:lpstr>
      <vt:lpstr>Martin Fowler Refactoring</vt:lpstr>
      <vt:lpstr>The Past</vt:lpstr>
      <vt:lpstr>Frank Simon, Claus Lewerentz Metrics Based Refactoring</vt:lpstr>
      <vt:lpstr>The Past</vt:lpstr>
      <vt:lpstr>Tom Tourwé, Tom Mens Logic Meta Programming</vt:lpstr>
      <vt:lpstr>The Past</vt:lpstr>
      <vt:lpstr>Radu Marinescu Detection Strategies</vt:lpstr>
      <vt:lpstr>The Past</vt:lpstr>
      <vt:lpstr>Mel O’Keeffe, Mel Ó Cinnéide Search-based Refactoring</vt:lpstr>
      <vt:lpstr>The Past</vt:lpstr>
      <vt:lpstr>Naouel Moha, Yann-Gaël Guéhéneuc DECOR</vt:lpstr>
      <vt:lpstr>The Past</vt:lpstr>
      <vt:lpstr>Refactoring Opportunities</vt:lpstr>
      <vt:lpstr>My research</vt:lpstr>
      <vt:lpstr>#1 Misallocated behavior in classes</vt:lpstr>
      <vt:lpstr>#2 Conditional logic vs. Polymorphism</vt:lpstr>
      <vt:lpstr>#3 Long &amp; Complex methods</vt:lpstr>
      <vt:lpstr>#4 Large &amp; Complex classes</vt:lpstr>
      <vt:lpstr>#5 Software Clones</vt:lpstr>
      <vt:lpstr>PowerPoint Presentation</vt:lpstr>
      <vt:lpstr>State-of-the-art commercial tools</vt:lpstr>
      <vt:lpstr>PowerPoint Presentation</vt:lpstr>
      <vt:lpstr>The present</vt:lpstr>
      <vt:lpstr>The present</vt:lpstr>
      <vt:lpstr>My perspective</vt:lpstr>
      <vt:lpstr>Risk Assessment</vt:lpstr>
      <vt:lpstr>Likelihood estimation</vt:lpstr>
      <vt:lpstr>Exposure estimation</vt:lpstr>
      <vt:lpstr>Consequence estimation</vt:lpstr>
      <vt:lpstr>Thank you!!</vt:lpstr>
    </vt:vector>
  </TitlesOfParts>
  <Company>Concordia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Software Maintenance: The Past, the Present, the Future</dc:title>
  <dc:creator>Nikolaos Tsantalis</dc:creator>
  <cp:lastModifiedBy>Nikolaos Tsantalis</cp:lastModifiedBy>
  <cp:revision>309</cp:revision>
  <dcterms:created xsi:type="dcterms:W3CDTF">2013-06-01T21:19:35Z</dcterms:created>
  <dcterms:modified xsi:type="dcterms:W3CDTF">2014-02-21T02:39:23Z</dcterms:modified>
</cp:coreProperties>
</file>