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7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8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9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10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9" r:id="rId9"/>
    <p:sldId id="280" r:id="rId10"/>
    <p:sldId id="281" r:id="rId11"/>
    <p:sldId id="283" r:id="rId12"/>
    <p:sldId id="263" r:id="rId13"/>
    <p:sldId id="267" r:id="rId14"/>
    <p:sldId id="276" r:id="rId15"/>
    <p:sldId id="284" r:id="rId16"/>
    <p:sldId id="268" r:id="rId17"/>
    <p:sldId id="270" r:id="rId18"/>
    <p:sldId id="277" r:id="rId19"/>
    <p:sldId id="278" r:id="rId20"/>
    <p:sldId id="269" r:id="rId21"/>
    <p:sldId id="274" r:id="rId22"/>
    <p:sldId id="275" r:id="rId23"/>
    <p:sldId id="282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81"/>
    <a:srgbClr val="0000FF"/>
    <a:srgbClr val="810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5844" autoAdjust="0"/>
  </p:normalViewPr>
  <p:slideViewPr>
    <p:cSldViewPr snapToGrid="0">
      <p:cViewPr varScale="1">
        <p:scale>
          <a:sx n="64" d="100"/>
          <a:sy n="64" d="100"/>
        </p:scale>
        <p:origin x="834" y="60"/>
      </p:cViewPr>
      <p:guideLst>
        <p:guide orient="horz" pos="206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b="1" dirty="0" smtClean="0"/>
              <a:t>What percentage of developers use preprocessors?</a:t>
            </a:r>
            <a:endParaRPr lang="en-CA" b="1" dirty="0"/>
          </a:p>
        </c:rich>
      </c:tx>
      <c:layout>
        <c:manualLayout>
          <c:xMode val="edge"/>
          <c:yMode val="edge"/>
          <c:x val="0.12241292623232222"/>
          <c:y val="4.5745033835222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used a CSS preprocessor?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8772760999811742"/>
                  <c:y val="-6.18285155837220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379908393803717"/>
                  <c:y val="4.45793914423563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Used</c:v>
                </c:pt>
                <c:pt idx="1">
                  <c:v>Not used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Which </a:t>
            </a:r>
            <a:r>
              <a:rPr lang="en-US" b="1" dirty="0" smtClean="0"/>
              <a:t>preprocessor do</a:t>
            </a:r>
            <a:r>
              <a:rPr lang="en-US" b="1" baseline="0" dirty="0" smtClean="0"/>
              <a:t> </a:t>
            </a:r>
            <a:r>
              <a:rPr lang="en-US" b="1" dirty="0" smtClean="0"/>
              <a:t>they prefer?</a:t>
            </a:r>
            <a:endParaRPr lang="en-US" b="1" dirty="0"/>
          </a:p>
        </c:rich>
      </c:tx>
      <c:layout>
        <c:manualLayout>
          <c:xMode val="edge"/>
          <c:yMode val="edge"/>
          <c:x val="0.13289943187481312"/>
          <c:y val="4.77744057934975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Which preprocessor?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0588235294117646"/>
                  <c:y val="0.108754324811588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5759083911979369"/>
                  <c:y val="-1.16872806629509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8692205753692551"/>
                  <c:y val="1.0216994516937316E-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D69AE5-92A6-4FB2-A4BB-11FCA11D2172}" type="CATEGORYNAME">
                      <a:rPr lang="en-US" sz="2000"/>
                      <a:pPr>
                        <a:defRPr sz="1600" b="1"/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781CFFCE-4303-4A72-8FBB-94DF030222E6}" type="PERCENTAGE">
                      <a:rPr lang="en-US" sz="2000" baseline="0"/>
                      <a:pPr>
                        <a:defRPr sz="1600" b="1"/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92470794091913"/>
                      <c:h val="0.1689457357713879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9.4370078740157487E-2"/>
                  <c:y val="-1.0216994516937316E-16"/>
                </c:manualLayout>
              </c:layout>
              <c:tx>
                <c:rich>
                  <a:bodyPr/>
                  <a:lstStyle/>
                  <a:p>
                    <a:fld id="{8E6B7866-73BF-48ED-8975-C6E56C758CCA}" type="CATEGORYNAME">
                      <a:rPr lang="en-US" sz="2000"/>
                      <a:pPr/>
                      <a:t>[CATEGORY NAME]</a:t>
                    </a:fld>
                    <a:r>
                      <a:rPr lang="en-US" sz="2000" baseline="0" dirty="0"/>
                      <a:t>
</a:t>
                    </a:r>
                    <a:fld id="{F3099315-06F0-48F9-ABE9-263D5B41A2B7}" type="PERCENTAGE">
                      <a:rPr lang="en-US" sz="2000" baseline="0"/>
                      <a:pPr/>
                      <a:t>[PERCENTAGE]</a:t>
                    </a:fld>
                    <a:endParaRPr lang="en-US" sz="20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Less</c:v>
                </c:pt>
                <c:pt idx="1">
                  <c:v>Sass</c:v>
                </c:pt>
                <c:pt idx="2">
                  <c:v>Stylus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41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/>
            <a:t>Introduction</a:t>
          </a:r>
          <a:endParaRPr lang="en-CA" b="1" dirty="0"/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Empirical Study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BBF2B06-B5F2-4B3A-B4EF-B260F58B57CC}" type="presOf" srcId="{BF692A7B-4476-4EE9-B80E-A534DEF8EA29}" destId="{E21C2E44-CD29-4AB2-8E63-F6DD81EB4571}" srcOrd="0" destOrd="0" presId="urn:microsoft.com/office/officeart/2005/8/layout/chevron1"/>
    <dgm:cxn modelId="{19ED2C26-E837-4C5A-8514-C1725BDE68BC}" type="presOf" srcId="{9FABCD07-2C92-4A92-A54C-012CBB8E2A14}" destId="{A7498632-50C6-42AF-B863-96AFD3B770E5}" srcOrd="0" destOrd="0" presId="urn:microsoft.com/office/officeart/2005/8/layout/chevron1"/>
    <dgm:cxn modelId="{7FC7ADCB-15B6-4C84-BC41-87EF4DC1DB40}" type="presOf" srcId="{496E3B3B-7088-40DE-B0CA-88E26B9E5EE7}" destId="{661006F0-BF70-4D33-8AB1-361BF9BA5399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D03D0820-EED8-47CA-98B6-53C9F5A663D8}" type="presOf" srcId="{D6CF2586-1FAF-41CD-A14E-79AE1D6F654E}" destId="{C6F3137E-D30C-427D-B7BC-0E331E966A8A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0AC9EB8D-CF72-4B63-89C6-B4456E1F031E}" type="presParOf" srcId="{C6F3137E-D30C-427D-B7BC-0E331E966A8A}" destId="{E21C2E44-CD29-4AB2-8E63-F6DD81EB4571}" srcOrd="0" destOrd="0" presId="urn:microsoft.com/office/officeart/2005/8/layout/chevron1"/>
    <dgm:cxn modelId="{45CDBDE3-3DD4-4DB9-AED8-778AB73C0396}" type="presParOf" srcId="{C6F3137E-D30C-427D-B7BC-0E331E966A8A}" destId="{50BB7347-1E71-490F-83B8-F284FD696816}" srcOrd="1" destOrd="0" presId="urn:microsoft.com/office/officeart/2005/8/layout/chevron1"/>
    <dgm:cxn modelId="{61E16BC9-5EA3-4BAF-88F9-6972EF0B0C38}" type="presParOf" srcId="{C6F3137E-D30C-427D-B7BC-0E331E966A8A}" destId="{661006F0-BF70-4D33-8AB1-361BF9BA5399}" srcOrd="2" destOrd="0" presId="urn:microsoft.com/office/officeart/2005/8/layout/chevron1"/>
    <dgm:cxn modelId="{C04F2985-62A3-46C0-A4A0-69039E5799D7}" type="presParOf" srcId="{C6F3137E-D30C-427D-B7BC-0E331E966A8A}" destId="{C4E18969-4126-42C3-9FE4-B66ECB837529}" srcOrd="3" destOrd="0" presId="urn:microsoft.com/office/officeart/2005/8/layout/chevron1"/>
    <dgm:cxn modelId="{40CB830C-45CD-477A-B6E5-6DD8F0D29A74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2561C9E6-C3A9-4090-9BA7-BCA7C9A2C45F}" type="presOf" srcId="{BF692A7B-4476-4EE9-B80E-A534DEF8EA29}" destId="{E21C2E44-CD29-4AB2-8E63-F6DD81EB4571}" srcOrd="0" destOrd="0" presId="urn:microsoft.com/office/officeart/2005/8/layout/chevron1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B18EA7AD-ED1E-4FBD-9801-AF824E828A88}" type="presOf" srcId="{D6CF2586-1FAF-41CD-A14E-79AE1D6F654E}" destId="{C6F3137E-D30C-427D-B7BC-0E331E966A8A}" srcOrd="0" destOrd="0" presId="urn:microsoft.com/office/officeart/2005/8/layout/chevron1"/>
    <dgm:cxn modelId="{1B332D8D-F765-4F30-8F5F-AABC1F624281}" type="presOf" srcId="{9FABCD07-2C92-4A92-A54C-012CBB8E2A14}" destId="{A7498632-50C6-42AF-B863-96AFD3B770E5}" srcOrd="0" destOrd="0" presId="urn:microsoft.com/office/officeart/2005/8/layout/chevron1"/>
    <dgm:cxn modelId="{207BA9FF-255E-4586-9BE3-EECD895A3D79}" type="presOf" srcId="{496E3B3B-7088-40DE-B0CA-88E26B9E5EE7}" destId="{661006F0-BF70-4D33-8AB1-361BF9BA5399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1C7CAA19-1C8B-4695-AC32-61C8F8970C02}" type="presParOf" srcId="{C6F3137E-D30C-427D-B7BC-0E331E966A8A}" destId="{E21C2E44-CD29-4AB2-8E63-F6DD81EB4571}" srcOrd="0" destOrd="0" presId="urn:microsoft.com/office/officeart/2005/8/layout/chevron1"/>
    <dgm:cxn modelId="{5BD6E38D-0474-411B-ABF1-3DE60CB19E19}" type="presParOf" srcId="{C6F3137E-D30C-427D-B7BC-0E331E966A8A}" destId="{50BB7347-1E71-490F-83B8-F284FD696816}" srcOrd="1" destOrd="0" presId="urn:microsoft.com/office/officeart/2005/8/layout/chevron1"/>
    <dgm:cxn modelId="{2DE06AFE-7438-48CA-AFD0-B8E439EE564E}" type="presParOf" srcId="{C6F3137E-D30C-427D-B7BC-0E331E966A8A}" destId="{661006F0-BF70-4D33-8AB1-361BF9BA5399}" srcOrd="2" destOrd="0" presId="urn:microsoft.com/office/officeart/2005/8/layout/chevron1"/>
    <dgm:cxn modelId="{0F7EFF88-1C8F-4657-96C1-2BBCB9717E24}" type="presParOf" srcId="{C6F3137E-D30C-427D-B7BC-0E331E966A8A}" destId="{C4E18969-4126-42C3-9FE4-B66ECB837529}" srcOrd="3" destOrd="0" presId="urn:microsoft.com/office/officeart/2005/8/layout/chevron1"/>
    <dgm:cxn modelId="{2CB4AA09-DDA0-4B02-BD6C-B1E51B42C688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84E808C4-E063-4968-AB15-E13BA728D3B8}" type="presOf" srcId="{9FABCD07-2C92-4A92-A54C-012CBB8E2A14}" destId="{A7498632-50C6-42AF-B863-96AFD3B770E5}" srcOrd="0" destOrd="0" presId="urn:microsoft.com/office/officeart/2005/8/layout/chevron1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607C3C8D-E309-4CF5-B41B-85C73A6C6986}" type="presOf" srcId="{496E3B3B-7088-40DE-B0CA-88E26B9E5EE7}" destId="{661006F0-BF70-4D33-8AB1-361BF9BA5399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647092F9-68DE-4C9C-B836-AA9358242B9F}" type="presOf" srcId="{D6CF2586-1FAF-41CD-A14E-79AE1D6F654E}" destId="{C6F3137E-D30C-427D-B7BC-0E331E966A8A}" srcOrd="0" destOrd="0" presId="urn:microsoft.com/office/officeart/2005/8/layout/chevron1"/>
    <dgm:cxn modelId="{2F40D608-6E4D-463C-B4A3-949854E2F9DD}" type="presOf" srcId="{BF692A7B-4476-4EE9-B80E-A534DEF8EA29}" destId="{E21C2E44-CD29-4AB2-8E63-F6DD81EB4571}" srcOrd="0" destOrd="0" presId="urn:microsoft.com/office/officeart/2005/8/layout/chevron1"/>
    <dgm:cxn modelId="{D29EAAA7-E4C1-44F3-8D71-077E6195D32A}" type="presParOf" srcId="{C6F3137E-D30C-427D-B7BC-0E331E966A8A}" destId="{E21C2E44-CD29-4AB2-8E63-F6DD81EB4571}" srcOrd="0" destOrd="0" presId="urn:microsoft.com/office/officeart/2005/8/layout/chevron1"/>
    <dgm:cxn modelId="{1CF504B9-9129-4F54-8125-563023AD71E4}" type="presParOf" srcId="{C6F3137E-D30C-427D-B7BC-0E331E966A8A}" destId="{50BB7347-1E71-490F-83B8-F284FD696816}" srcOrd="1" destOrd="0" presId="urn:microsoft.com/office/officeart/2005/8/layout/chevron1"/>
    <dgm:cxn modelId="{9EAB8037-6429-40C0-B784-7E1E7CD0D31B}" type="presParOf" srcId="{C6F3137E-D30C-427D-B7BC-0E331E966A8A}" destId="{661006F0-BF70-4D33-8AB1-361BF9BA5399}" srcOrd="2" destOrd="0" presId="urn:microsoft.com/office/officeart/2005/8/layout/chevron1"/>
    <dgm:cxn modelId="{6162B9FA-F31A-4A3A-85EA-7C6F9655A4E9}" type="presParOf" srcId="{C6F3137E-D30C-427D-B7BC-0E331E966A8A}" destId="{C4E18969-4126-42C3-9FE4-B66ECB837529}" srcOrd="3" destOrd="0" presId="urn:microsoft.com/office/officeart/2005/8/layout/chevron1"/>
    <dgm:cxn modelId="{62318510-8FD1-4E98-B901-B516B59B825B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C106714C-827D-4D8D-B6F8-84ED06A57DA3}" type="presOf" srcId="{D6CF2586-1FAF-41CD-A14E-79AE1D6F654E}" destId="{C6F3137E-D30C-427D-B7BC-0E331E966A8A}" srcOrd="0" destOrd="0" presId="urn:microsoft.com/office/officeart/2005/8/layout/chevron1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373A818D-164E-4E8C-B3B3-FEFA771B984C}" type="presOf" srcId="{496E3B3B-7088-40DE-B0CA-88E26B9E5EE7}" destId="{661006F0-BF70-4D33-8AB1-361BF9BA5399}" srcOrd="0" destOrd="0" presId="urn:microsoft.com/office/officeart/2005/8/layout/chevron1"/>
    <dgm:cxn modelId="{BFF86701-E9B3-4161-9A71-D8079C51D057}" type="presOf" srcId="{9FABCD07-2C92-4A92-A54C-012CBB8E2A14}" destId="{A7498632-50C6-42AF-B863-96AFD3B770E5}" srcOrd="0" destOrd="0" presId="urn:microsoft.com/office/officeart/2005/8/layout/chevron1"/>
    <dgm:cxn modelId="{AB9AFAB7-AACD-40CF-ACF9-5468DC49289A}" type="presOf" srcId="{BF692A7B-4476-4EE9-B80E-A534DEF8EA29}" destId="{E21C2E44-CD29-4AB2-8E63-F6DD81EB4571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7D97B874-1AE9-4FEB-97F0-4A828F12C72C}" type="presParOf" srcId="{C6F3137E-D30C-427D-B7BC-0E331E966A8A}" destId="{E21C2E44-CD29-4AB2-8E63-F6DD81EB4571}" srcOrd="0" destOrd="0" presId="urn:microsoft.com/office/officeart/2005/8/layout/chevron1"/>
    <dgm:cxn modelId="{E00D9A1A-5845-49D7-AEB8-EBF62CC11E14}" type="presParOf" srcId="{C6F3137E-D30C-427D-B7BC-0E331E966A8A}" destId="{50BB7347-1E71-490F-83B8-F284FD696816}" srcOrd="1" destOrd="0" presId="urn:microsoft.com/office/officeart/2005/8/layout/chevron1"/>
    <dgm:cxn modelId="{0FF2C041-FE66-4A15-8436-0DD4210545A9}" type="presParOf" srcId="{C6F3137E-D30C-427D-B7BC-0E331E966A8A}" destId="{661006F0-BF70-4D33-8AB1-361BF9BA5399}" srcOrd="2" destOrd="0" presId="urn:microsoft.com/office/officeart/2005/8/layout/chevron1"/>
    <dgm:cxn modelId="{05519938-8A62-462A-8EED-2AC002632E79}" type="presParOf" srcId="{C6F3137E-D30C-427D-B7BC-0E331E966A8A}" destId="{C4E18969-4126-42C3-9FE4-B66ECB837529}" srcOrd="3" destOrd="0" presId="urn:microsoft.com/office/officeart/2005/8/layout/chevron1"/>
    <dgm:cxn modelId="{B6EB899E-27B2-430B-8895-F86CCE476809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25A94181-BBF5-46C6-8D9D-9B73954ABB9B}" type="presOf" srcId="{496E3B3B-7088-40DE-B0CA-88E26B9E5EE7}" destId="{661006F0-BF70-4D33-8AB1-361BF9BA5399}" srcOrd="0" destOrd="0" presId="urn:microsoft.com/office/officeart/2005/8/layout/chevron1"/>
    <dgm:cxn modelId="{6A9A95D6-82B3-4A55-B7DF-4E90DFE7BBDA}" type="presOf" srcId="{D6CF2586-1FAF-41CD-A14E-79AE1D6F654E}" destId="{C6F3137E-D30C-427D-B7BC-0E331E966A8A}" srcOrd="0" destOrd="0" presId="urn:microsoft.com/office/officeart/2005/8/layout/chevron1"/>
    <dgm:cxn modelId="{8C763C14-E1F2-44FF-B2EC-68C7759EC25B}" type="presOf" srcId="{9FABCD07-2C92-4A92-A54C-012CBB8E2A14}" destId="{A7498632-50C6-42AF-B863-96AFD3B770E5}" srcOrd="0" destOrd="0" presId="urn:microsoft.com/office/officeart/2005/8/layout/chevron1"/>
    <dgm:cxn modelId="{8DCDF17B-188A-4C69-8709-E5749F8D254C}" type="presOf" srcId="{BF692A7B-4476-4EE9-B80E-A534DEF8EA29}" destId="{E21C2E44-CD29-4AB2-8E63-F6DD81EB4571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E19C6946-03A8-4CC6-8ADA-CD75DE45F3B5}" type="presParOf" srcId="{C6F3137E-D30C-427D-B7BC-0E331E966A8A}" destId="{E21C2E44-CD29-4AB2-8E63-F6DD81EB4571}" srcOrd="0" destOrd="0" presId="urn:microsoft.com/office/officeart/2005/8/layout/chevron1"/>
    <dgm:cxn modelId="{3275BA47-0C1C-4879-B2EC-569FD1F5CA79}" type="presParOf" srcId="{C6F3137E-D30C-427D-B7BC-0E331E966A8A}" destId="{50BB7347-1E71-490F-83B8-F284FD696816}" srcOrd="1" destOrd="0" presId="urn:microsoft.com/office/officeart/2005/8/layout/chevron1"/>
    <dgm:cxn modelId="{1B4DB46C-E245-46F9-BFDD-8B6F8AD80BA2}" type="presParOf" srcId="{C6F3137E-D30C-427D-B7BC-0E331E966A8A}" destId="{661006F0-BF70-4D33-8AB1-361BF9BA5399}" srcOrd="2" destOrd="0" presId="urn:microsoft.com/office/officeart/2005/8/layout/chevron1"/>
    <dgm:cxn modelId="{BBE9480E-BBDC-407A-A871-42D573B596B8}" type="presParOf" srcId="{C6F3137E-D30C-427D-B7BC-0E331E966A8A}" destId="{C4E18969-4126-42C3-9FE4-B66ECB837529}" srcOrd="3" destOrd="0" presId="urn:microsoft.com/office/officeart/2005/8/layout/chevron1"/>
    <dgm:cxn modelId="{485256E1-925D-4DE4-BF74-C8D4355203A3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C855393-961E-4C84-B069-41FB1FAE31E2}" type="presOf" srcId="{D6CF2586-1FAF-41CD-A14E-79AE1D6F654E}" destId="{C6F3137E-D30C-427D-B7BC-0E331E966A8A}" srcOrd="0" destOrd="0" presId="urn:microsoft.com/office/officeart/2005/8/layout/chevron1"/>
    <dgm:cxn modelId="{6543AD6A-4252-4309-90AF-04003C6F05E4}" type="presOf" srcId="{BF692A7B-4476-4EE9-B80E-A534DEF8EA29}" destId="{E21C2E44-CD29-4AB2-8E63-F6DD81EB4571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6844BD52-26C1-4466-9A6C-CF086F940B7F}" type="presOf" srcId="{9FABCD07-2C92-4A92-A54C-012CBB8E2A14}" destId="{A7498632-50C6-42AF-B863-96AFD3B770E5}" srcOrd="0" destOrd="0" presId="urn:microsoft.com/office/officeart/2005/8/layout/chevron1"/>
    <dgm:cxn modelId="{E4E3288C-F21A-454D-8CA2-E298D24B98DD}" type="presOf" srcId="{496E3B3B-7088-40DE-B0CA-88E26B9E5EE7}" destId="{661006F0-BF70-4D33-8AB1-361BF9BA5399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011EC877-E0A2-47E2-9A8F-804C0C700AC1}" type="presParOf" srcId="{C6F3137E-D30C-427D-B7BC-0E331E966A8A}" destId="{E21C2E44-CD29-4AB2-8E63-F6DD81EB4571}" srcOrd="0" destOrd="0" presId="urn:microsoft.com/office/officeart/2005/8/layout/chevron1"/>
    <dgm:cxn modelId="{F75E1B2A-D875-45C8-BBC9-5A50AA19F0EC}" type="presParOf" srcId="{C6F3137E-D30C-427D-B7BC-0E331E966A8A}" destId="{50BB7347-1E71-490F-83B8-F284FD696816}" srcOrd="1" destOrd="0" presId="urn:microsoft.com/office/officeart/2005/8/layout/chevron1"/>
    <dgm:cxn modelId="{21BF0E65-8736-41F0-923B-A80A1C8299CC}" type="presParOf" srcId="{C6F3137E-D30C-427D-B7BC-0E331E966A8A}" destId="{661006F0-BF70-4D33-8AB1-361BF9BA5399}" srcOrd="2" destOrd="0" presId="urn:microsoft.com/office/officeart/2005/8/layout/chevron1"/>
    <dgm:cxn modelId="{5BFD72FA-12B6-4E52-93B0-406F7E528BF3}" type="presParOf" srcId="{C6F3137E-D30C-427D-B7BC-0E331E966A8A}" destId="{C4E18969-4126-42C3-9FE4-B66ECB837529}" srcOrd="3" destOrd="0" presId="urn:microsoft.com/office/officeart/2005/8/layout/chevron1"/>
    <dgm:cxn modelId="{FF45AABC-7F60-4199-90D5-E0120C4E3BED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5F2DF1D2-C1D4-4F8D-8666-699955CE09FE}" type="presOf" srcId="{BF692A7B-4476-4EE9-B80E-A534DEF8EA29}" destId="{E21C2E44-CD29-4AB2-8E63-F6DD81EB4571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4605B180-BF7A-40F8-8B91-6B628AB0917C}" type="presOf" srcId="{D6CF2586-1FAF-41CD-A14E-79AE1D6F654E}" destId="{C6F3137E-D30C-427D-B7BC-0E331E966A8A}" srcOrd="0" destOrd="0" presId="urn:microsoft.com/office/officeart/2005/8/layout/chevron1"/>
    <dgm:cxn modelId="{1FF78566-8747-4BB6-AEF3-F303530900E7}" type="presOf" srcId="{496E3B3B-7088-40DE-B0CA-88E26B9E5EE7}" destId="{661006F0-BF70-4D33-8AB1-361BF9BA5399}" srcOrd="0" destOrd="0" presId="urn:microsoft.com/office/officeart/2005/8/layout/chevron1"/>
    <dgm:cxn modelId="{4C8057CF-4665-4321-8AAA-5D284B7570CA}" type="presOf" srcId="{9FABCD07-2C92-4A92-A54C-012CBB8E2A14}" destId="{A7498632-50C6-42AF-B863-96AFD3B770E5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7710251C-D768-4ED2-9077-9D339FBCCA79}" type="presParOf" srcId="{C6F3137E-D30C-427D-B7BC-0E331E966A8A}" destId="{E21C2E44-CD29-4AB2-8E63-F6DD81EB4571}" srcOrd="0" destOrd="0" presId="urn:microsoft.com/office/officeart/2005/8/layout/chevron1"/>
    <dgm:cxn modelId="{56D298BD-B6B8-4FC9-8830-2583DB7C011A}" type="presParOf" srcId="{C6F3137E-D30C-427D-B7BC-0E331E966A8A}" destId="{50BB7347-1E71-490F-83B8-F284FD696816}" srcOrd="1" destOrd="0" presId="urn:microsoft.com/office/officeart/2005/8/layout/chevron1"/>
    <dgm:cxn modelId="{B7D18D41-0535-4537-8CC1-64AE3EF22212}" type="presParOf" srcId="{C6F3137E-D30C-427D-B7BC-0E331E966A8A}" destId="{661006F0-BF70-4D33-8AB1-361BF9BA5399}" srcOrd="2" destOrd="0" presId="urn:microsoft.com/office/officeart/2005/8/layout/chevron1"/>
    <dgm:cxn modelId="{0BB07B53-6CDB-4C58-90B1-81C6D6D40080}" type="presParOf" srcId="{C6F3137E-D30C-427D-B7BC-0E331E966A8A}" destId="{C4E18969-4126-42C3-9FE4-B66ECB837529}" srcOrd="3" destOrd="0" presId="urn:microsoft.com/office/officeart/2005/8/layout/chevron1"/>
    <dgm:cxn modelId="{26FC2C62-BE68-43D0-BD71-B8F873233EE2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28D8D80-B1B7-4A08-A7AE-FC67815515A3}" type="presOf" srcId="{D6CF2586-1FAF-41CD-A14E-79AE1D6F654E}" destId="{C6F3137E-D30C-427D-B7BC-0E331E966A8A}" srcOrd="0" destOrd="0" presId="urn:microsoft.com/office/officeart/2005/8/layout/chevron1"/>
    <dgm:cxn modelId="{F631909A-4B20-486A-903A-C370506873A9}" type="presOf" srcId="{BF692A7B-4476-4EE9-B80E-A534DEF8EA29}" destId="{E21C2E44-CD29-4AB2-8E63-F6DD81EB4571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E09FD362-BCDC-4083-B606-FE3A2F0D74BF}" type="presOf" srcId="{9FABCD07-2C92-4A92-A54C-012CBB8E2A14}" destId="{A7498632-50C6-42AF-B863-96AFD3B770E5}" srcOrd="0" destOrd="0" presId="urn:microsoft.com/office/officeart/2005/8/layout/chevron1"/>
    <dgm:cxn modelId="{35C1F5EC-42B1-43F3-AFA9-AD16B97B005F}" type="presOf" srcId="{496E3B3B-7088-40DE-B0CA-88E26B9E5EE7}" destId="{661006F0-BF70-4D33-8AB1-361BF9BA5399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5748F86B-10D2-43B1-B0A5-C9DEFEAE3436}" type="presParOf" srcId="{C6F3137E-D30C-427D-B7BC-0E331E966A8A}" destId="{E21C2E44-CD29-4AB2-8E63-F6DD81EB4571}" srcOrd="0" destOrd="0" presId="urn:microsoft.com/office/officeart/2005/8/layout/chevron1"/>
    <dgm:cxn modelId="{429A5E14-6FC9-42A0-BDD7-99C9D82D0C6F}" type="presParOf" srcId="{C6F3137E-D30C-427D-B7BC-0E331E966A8A}" destId="{50BB7347-1E71-490F-83B8-F284FD696816}" srcOrd="1" destOrd="0" presId="urn:microsoft.com/office/officeart/2005/8/layout/chevron1"/>
    <dgm:cxn modelId="{4F7F896B-CCA2-4CA9-BD67-1CEBEAEF01B6}" type="presParOf" srcId="{C6F3137E-D30C-427D-B7BC-0E331E966A8A}" destId="{661006F0-BF70-4D33-8AB1-361BF9BA5399}" srcOrd="2" destOrd="0" presId="urn:microsoft.com/office/officeart/2005/8/layout/chevron1"/>
    <dgm:cxn modelId="{AC35B437-7EB0-4E72-99D0-A3FCFCA8996F}" type="presParOf" srcId="{C6F3137E-D30C-427D-B7BC-0E331E966A8A}" destId="{C4E18969-4126-42C3-9FE4-B66ECB837529}" srcOrd="3" destOrd="0" presId="urn:microsoft.com/office/officeart/2005/8/layout/chevron1"/>
    <dgm:cxn modelId="{14F8020D-C59A-4204-BAA9-6A338B718F0B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2C495D7-5CAC-4184-8E7B-C3A115F7F232}" type="presOf" srcId="{9FABCD07-2C92-4A92-A54C-012CBB8E2A14}" destId="{A7498632-50C6-42AF-B863-96AFD3B770E5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BB5EDEE7-3F61-49B5-ADE5-3F1082BF1419}" type="presOf" srcId="{D6CF2586-1FAF-41CD-A14E-79AE1D6F654E}" destId="{C6F3137E-D30C-427D-B7BC-0E331E966A8A}" srcOrd="0" destOrd="0" presId="urn:microsoft.com/office/officeart/2005/8/layout/chevron1"/>
    <dgm:cxn modelId="{4295CA86-3387-4BCB-9C24-85939E73431A}" type="presOf" srcId="{BF692A7B-4476-4EE9-B80E-A534DEF8EA29}" destId="{E21C2E44-CD29-4AB2-8E63-F6DD81EB4571}" srcOrd="0" destOrd="0" presId="urn:microsoft.com/office/officeart/2005/8/layout/chevron1"/>
    <dgm:cxn modelId="{AAC9D780-B6D6-461D-8DAB-FBE7E953A802}" type="presOf" srcId="{496E3B3B-7088-40DE-B0CA-88E26B9E5EE7}" destId="{661006F0-BF70-4D33-8AB1-361BF9BA5399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521BFFFE-6426-4B66-ACD9-65F403F94270}" type="presParOf" srcId="{C6F3137E-D30C-427D-B7BC-0E331E966A8A}" destId="{E21C2E44-CD29-4AB2-8E63-F6DD81EB4571}" srcOrd="0" destOrd="0" presId="urn:microsoft.com/office/officeart/2005/8/layout/chevron1"/>
    <dgm:cxn modelId="{356C94DD-7BEA-4736-A53A-644E08F91978}" type="presParOf" srcId="{C6F3137E-D30C-427D-B7BC-0E331E966A8A}" destId="{50BB7347-1E71-490F-83B8-F284FD696816}" srcOrd="1" destOrd="0" presId="urn:microsoft.com/office/officeart/2005/8/layout/chevron1"/>
    <dgm:cxn modelId="{EC6CBD14-55DC-4218-A2D6-76F46DBCCD8C}" type="presParOf" srcId="{C6F3137E-D30C-427D-B7BC-0E331E966A8A}" destId="{661006F0-BF70-4D33-8AB1-361BF9BA5399}" srcOrd="2" destOrd="0" presId="urn:microsoft.com/office/officeart/2005/8/layout/chevron1"/>
    <dgm:cxn modelId="{1DF5F580-2189-4A5B-B073-12523024FF96}" type="presParOf" srcId="{C6F3137E-D30C-427D-B7BC-0E331E966A8A}" destId="{C4E18969-4126-42C3-9FE4-B66ECB837529}" srcOrd="3" destOrd="0" presId="urn:microsoft.com/office/officeart/2005/8/layout/chevron1"/>
    <dgm:cxn modelId="{AF743F27-43D3-4823-B30D-6C3CB07AD8DD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1A515F5D-E498-4AB1-92CD-CCAA3F1CB1CD}" type="presOf" srcId="{D6CF2586-1FAF-41CD-A14E-79AE1D6F654E}" destId="{C6F3137E-D30C-427D-B7BC-0E331E966A8A}" srcOrd="0" destOrd="0" presId="urn:microsoft.com/office/officeart/2005/8/layout/chevron1"/>
    <dgm:cxn modelId="{DDB4558A-C2A4-4B2B-AEB9-A05EBBE07851}" type="presOf" srcId="{496E3B3B-7088-40DE-B0CA-88E26B9E5EE7}" destId="{661006F0-BF70-4D33-8AB1-361BF9BA5399}" srcOrd="0" destOrd="0" presId="urn:microsoft.com/office/officeart/2005/8/layout/chevron1"/>
    <dgm:cxn modelId="{AB3570D8-340C-4FBA-A0F4-A59D7D047E45}" type="presOf" srcId="{BF692A7B-4476-4EE9-B80E-A534DEF8EA29}" destId="{E21C2E44-CD29-4AB2-8E63-F6DD81EB4571}" srcOrd="0" destOrd="0" presId="urn:microsoft.com/office/officeart/2005/8/layout/chevron1"/>
    <dgm:cxn modelId="{8DC77026-9BDB-4A03-BDBE-98F635F78738}" type="presOf" srcId="{9FABCD07-2C92-4A92-A54C-012CBB8E2A14}" destId="{A7498632-50C6-42AF-B863-96AFD3B770E5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10E01327-CF69-4698-B855-40D2368513E1}" type="presParOf" srcId="{C6F3137E-D30C-427D-B7BC-0E331E966A8A}" destId="{E21C2E44-CD29-4AB2-8E63-F6DD81EB4571}" srcOrd="0" destOrd="0" presId="urn:microsoft.com/office/officeart/2005/8/layout/chevron1"/>
    <dgm:cxn modelId="{B22FCB2A-CE59-4C3F-9CEB-82B0B0880BEC}" type="presParOf" srcId="{C6F3137E-D30C-427D-B7BC-0E331E966A8A}" destId="{50BB7347-1E71-490F-83B8-F284FD696816}" srcOrd="1" destOrd="0" presId="urn:microsoft.com/office/officeart/2005/8/layout/chevron1"/>
    <dgm:cxn modelId="{A72E8D80-6CEF-47BD-9A31-45C231967F69}" type="presParOf" srcId="{C6F3137E-D30C-427D-B7BC-0E331E966A8A}" destId="{661006F0-BF70-4D33-8AB1-361BF9BA5399}" srcOrd="2" destOrd="0" presId="urn:microsoft.com/office/officeart/2005/8/layout/chevron1"/>
    <dgm:cxn modelId="{1AE78156-4729-48A0-879E-5E5BB1F84FB6}" type="presParOf" srcId="{C6F3137E-D30C-427D-B7BC-0E331E966A8A}" destId="{C4E18969-4126-42C3-9FE4-B66ECB837529}" srcOrd="3" destOrd="0" presId="urn:microsoft.com/office/officeart/2005/8/layout/chevron1"/>
    <dgm:cxn modelId="{FC599A0E-0410-498C-BB6C-B745572A28DC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7CA846B1-CB88-4EF3-8AA9-09F22A9DD941}" type="presOf" srcId="{496E3B3B-7088-40DE-B0CA-88E26B9E5EE7}" destId="{661006F0-BF70-4D33-8AB1-361BF9BA5399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F31222CA-F303-45A9-A7E7-0392AFDB38AB}" type="presOf" srcId="{D6CF2586-1FAF-41CD-A14E-79AE1D6F654E}" destId="{C6F3137E-D30C-427D-B7BC-0E331E966A8A}" srcOrd="0" destOrd="0" presId="urn:microsoft.com/office/officeart/2005/8/layout/chevron1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0129AAC6-5D00-4759-B814-C4B15CDC0C4C}" type="presOf" srcId="{9FABCD07-2C92-4A92-A54C-012CBB8E2A14}" destId="{A7498632-50C6-42AF-B863-96AFD3B770E5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7CBD33BC-2C78-4DAC-9EF5-2B8546CB0F9F}" type="presOf" srcId="{BF692A7B-4476-4EE9-B80E-A534DEF8EA29}" destId="{E21C2E44-CD29-4AB2-8E63-F6DD81EB4571}" srcOrd="0" destOrd="0" presId="urn:microsoft.com/office/officeart/2005/8/layout/chevron1"/>
    <dgm:cxn modelId="{822815E9-756F-4EB6-9F34-8A525526BB75}" type="presParOf" srcId="{C6F3137E-D30C-427D-B7BC-0E331E966A8A}" destId="{E21C2E44-CD29-4AB2-8E63-F6DD81EB4571}" srcOrd="0" destOrd="0" presId="urn:microsoft.com/office/officeart/2005/8/layout/chevron1"/>
    <dgm:cxn modelId="{4914C3FB-CF07-4CFA-BD47-8FF60F6F1555}" type="presParOf" srcId="{C6F3137E-D30C-427D-B7BC-0E331E966A8A}" destId="{50BB7347-1E71-490F-83B8-F284FD696816}" srcOrd="1" destOrd="0" presId="urn:microsoft.com/office/officeart/2005/8/layout/chevron1"/>
    <dgm:cxn modelId="{573DF162-E879-4046-B14E-0BDEEB10B1D3}" type="presParOf" srcId="{C6F3137E-D30C-427D-B7BC-0E331E966A8A}" destId="{661006F0-BF70-4D33-8AB1-361BF9BA5399}" srcOrd="2" destOrd="0" presId="urn:microsoft.com/office/officeart/2005/8/layout/chevron1"/>
    <dgm:cxn modelId="{E1B45FF6-E84C-48F2-9B63-234376383F17}" type="presParOf" srcId="{C6F3137E-D30C-427D-B7BC-0E331E966A8A}" destId="{C4E18969-4126-42C3-9FE4-B66ECB837529}" srcOrd="3" destOrd="0" presId="urn:microsoft.com/office/officeart/2005/8/layout/chevron1"/>
    <dgm:cxn modelId="{39822E4F-7E22-4D74-B8B7-D12250199829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/>
            <a:t>Introduction</a:t>
          </a:r>
          <a:endParaRPr lang="en-CA" b="1" dirty="0"/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Empirical Study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D3030FC-7A7E-4C13-AF12-19A740CBB0E2}" type="presOf" srcId="{9FABCD07-2C92-4A92-A54C-012CBB8E2A14}" destId="{A7498632-50C6-42AF-B863-96AFD3B770E5}" srcOrd="0" destOrd="0" presId="urn:microsoft.com/office/officeart/2005/8/layout/chevron1"/>
    <dgm:cxn modelId="{56CD3C6B-2FE4-444B-ABDE-7A5629729622}" type="presOf" srcId="{BF692A7B-4476-4EE9-B80E-A534DEF8EA29}" destId="{E21C2E44-CD29-4AB2-8E63-F6DD81EB4571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4E211319-8F5F-4DDC-96C7-06B919FEC3F5}" type="presOf" srcId="{D6CF2586-1FAF-41CD-A14E-79AE1D6F654E}" destId="{C6F3137E-D30C-427D-B7BC-0E331E966A8A}" srcOrd="0" destOrd="0" presId="urn:microsoft.com/office/officeart/2005/8/layout/chevron1"/>
    <dgm:cxn modelId="{D3953079-C65D-4996-9AD4-206D69FBBC34}" type="presOf" srcId="{496E3B3B-7088-40DE-B0CA-88E26B9E5EE7}" destId="{661006F0-BF70-4D33-8AB1-361BF9BA5399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38D12573-8E51-4C3E-BBFA-45F5BA404144}" type="presParOf" srcId="{C6F3137E-D30C-427D-B7BC-0E331E966A8A}" destId="{E21C2E44-CD29-4AB2-8E63-F6DD81EB4571}" srcOrd="0" destOrd="0" presId="urn:microsoft.com/office/officeart/2005/8/layout/chevron1"/>
    <dgm:cxn modelId="{67B036B3-3063-48C1-9FE4-91D61C71F60F}" type="presParOf" srcId="{C6F3137E-D30C-427D-B7BC-0E331E966A8A}" destId="{50BB7347-1E71-490F-83B8-F284FD696816}" srcOrd="1" destOrd="0" presId="urn:microsoft.com/office/officeart/2005/8/layout/chevron1"/>
    <dgm:cxn modelId="{FC69C1E6-5965-4308-8E45-A2B9A96E74B0}" type="presParOf" srcId="{C6F3137E-D30C-427D-B7BC-0E331E966A8A}" destId="{661006F0-BF70-4D33-8AB1-361BF9BA5399}" srcOrd="2" destOrd="0" presId="urn:microsoft.com/office/officeart/2005/8/layout/chevron1"/>
    <dgm:cxn modelId="{86E5A7F1-DD9D-4818-B39C-112F044A16CB}" type="presParOf" srcId="{C6F3137E-D30C-427D-B7BC-0E331E966A8A}" destId="{C4E18969-4126-42C3-9FE4-B66ECB837529}" srcOrd="3" destOrd="0" presId="urn:microsoft.com/office/officeart/2005/8/layout/chevron1"/>
    <dgm:cxn modelId="{D542557C-0157-4A79-AE4E-C7746C0254A3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803091D-82C5-439E-ADCF-A7A9626492AC}" type="presOf" srcId="{9FABCD07-2C92-4A92-A54C-012CBB8E2A14}" destId="{A7498632-50C6-42AF-B863-96AFD3B770E5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8844C4B4-7AF6-4013-B3B7-C18EC0CE8F77}" type="presOf" srcId="{D6CF2586-1FAF-41CD-A14E-79AE1D6F654E}" destId="{C6F3137E-D30C-427D-B7BC-0E331E966A8A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4EC0A898-1D52-47B7-A3C0-01FF06655875}" type="presOf" srcId="{BF692A7B-4476-4EE9-B80E-A534DEF8EA29}" destId="{E21C2E44-CD29-4AB2-8E63-F6DD81EB4571}" srcOrd="0" destOrd="0" presId="urn:microsoft.com/office/officeart/2005/8/layout/chevron1"/>
    <dgm:cxn modelId="{F58F6120-5104-4170-AD5B-303F63857C4B}" type="presOf" srcId="{496E3B3B-7088-40DE-B0CA-88E26B9E5EE7}" destId="{661006F0-BF70-4D33-8AB1-361BF9BA5399}" srcOrd="0" destOrd="0" presId="urn:microsoft.com/office/officeart/2005/8/layout/chevron1"/>
    <dgm:cxn modelId="{535385A7-2E4F-4382-8BFD-F5924B1609DE}" type="presParOf" srcId="{C6F3137E-D30C-427D-B7BC-0E331E966A8A}" destId="{E21C2E44-CD29-4AB2-8E63-F6DD81EB4571}" srcOrd="0" destOrd="0" presId="urn:microsoft.com/office/officeart/2005/8/layout/chevron1"/>
    <dgm:cxn modelId="{525AC627-9C95-49DC-9A2A-EEA5F41C7F6C}" type="presParOf" srcId="{C6F3137E-D30C-427D-B7BC-0E331E966A8A}" destId="{50BB7347-1E71-490F-83B8-F284FD696816}" srcOrd="1" destOrd="0" presId="urn:microsoft.com/office/officeart/2005/8/layout/chevron1"/>
    <dgm:cxn modelId="{D6A1937C-A230-4C7E-AF7E-4D28D2E17F2C}" type="presParOf" srcId="{C6F3137E-D30C-427D-B7BC-0E331E966A8A}" destId="{661006F0-BF70-4D33-8AB1-361BF9BA5399}" srcOrd="2" destOrd="0" presId="urn:microsoft.com/office/officeart/2005/8/layout/chevron1"/>
    <dgm:cxn modelId="{124180C6-ACB2-41EB-BFDC-2C381B953C12}" type="presParOf" srcId="{C6F3137E-D30C-427D-B7BC-0E331E966A8A}" destId="{C4E18969-4126-42C3-9FE4-B66ECB837529}" srcOrd="3" destOrd="0" presId="urn:microsoft.com/office/officeart/2005/8/layout/chevron1"/>
    <dgm:cxn modelId="{21147C51-7F10-4723-BBEF-8E2C8FA82C44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D4E292B-A27C-4070-9988-1E945EEB49C5}" type="presOf" srcId="{BF692A7B-4476-4EE9-B80E-A534DEF8EA29}" destId="{E21C2E44-CD29-4AB2-8E63-F6DD81EB4571}" srcOrd="0" destOrd="0" presId="urn:microsoft.com/office/officeart/2005/8/layout/chevron1"/>
    <dgm:cxn modelId="{7F2FFBDA-06B4-4B7A-BDFD-F9E9E4F3EB66}" type="presOf" srcId="{9FABCD07-2C92-4A92-A54C-012CBB8E2A14}" destId="{A7498632-50C6-42AF-B863-96AFD3B770E5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7A655536-7294-4839-9DA4-BEA966ADAB94}" type="presOf" srcId="{496E3B3B-7088-40DE-B0CA-88E26B9E5EE7}" destId="{661006F0-BF70-4D33-8AB1-361BF9BA5399}" srcOrd="0" destOrd="0" presId="urn:microsoft.com/office/officeart/2005/8/layout/chevron1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01E4C91F-C86D-443D-9EFD-3644C26DF94A}" type="presOf" srcId="{D6CF2586-1FAF-41CD-A14E-79AE1D6F654E}" destId="{C6F3137E-D30C-427D-B7BC-0E331E966A8A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C992B7EB-A4FE-443D-99A7-D4C554E07758}" type="presParOf" srcId="{C6F3137E-D30C-427D-B7BC-0E331E966A8A}" destId="{E21C2E44-CD29-4AB2-8E63-F6DD81EB4571}" srcOrd="0" destOrd="0" presId="urn:microsoft.com/office/officeart/2005/8/layout/chevron1"/>
    <dgm:cxn modelId="{3E2C50B8-B963-4087-8BA5-8C9271F1FEE5}" type="presParOf" srcId="{C6F3137E-D30C-427D-B7BC-0E331E966A8A}" destId="{50BB7347-1E71-490F-83B8-F284FD696816}" srcOrd="1" destOrd="0" presId="urn:microsoft.com/office/officeart/2005/8/layout/chevron1"/>
    <dgm:cxn modelId="{359EEFC9-6CA0-4AB9-A5A1-F0AF37D3F8A7}" type="presParOf" srcId="{C6F3137E-D30C-427D-B7BC-0E331E966A8A}" destId="{661006F0-BF70-4D33-8AB1-361BF9BA5399}" srcOrd="2" destOrd="0" presId="urn:microsoft.com/office/officeart/2005/8/layout/chevron1"/>
    <dgm:cxn modelId="{A375F369-988E-45E8-9C5E-D749CE151559}" type="presParOf" srcId="{C6F3137E-D30C-427D-B7BC-0E331E966A8A}" destId="{C4E18969-4126-42C3-9FE4-B66ECB837529}" srcOrd="3" destOrd="0" presId="urn:microsoft.com/office/officeart/2005/8/layout/chevron1"/>
    <dgm:cxn modelId="{6F6786D9-9D14-4574-9E77-EB211BACA1B5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Motivation</a:t>
          </a:r>
          <a:endParaRPr lang="en-CA" b="1" dirty="0">
            <a:solidFill>
              <a:schemeClr val="tx1"/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Empirical Study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70857E5-7381-495A-ABEC-01CE0B72D004}" type="presOf" srcId="{BF692A7B-4476-4EE9-B80E-A534DEF8EA29}" destId="{E21C2E44-CD29-4AB2-8E63-F6DD81EB4571}" srcOrd="0" destOrd="0" presId="urn:microsoft.com/office/officeart/2005/8/layout/chevron1"/>
    <dgm:cxn modelId="{90C24321-6583-4A13-A826-4CBAD46FE549}" type="presOf" srcId="{9FABCD07-2C92-4A92-A54C-012CBB8E2A14}" destId="{A7498632-50C6-42AF-B863-96AFD3B770E5}" srcOrd="0" destOrd="0" presId="urn:microsoft.com/office/officeart/2005/8/layout/chevron1"/>
    <dgm:cxn modelId="{7ED1B997-8B41-481B-B672-C11D9AA2BD56}" type="presOf" srcId="{D6CF2586-1FAF-41CD-A14E-79AE1D6F654E}" destId="{C6F3137E-D30C-427D-B7BC-0E331E966A8A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6E70414E-0924-482E-92CB-F06A6CFFE990}" type="presOf" srcId="{496E3B3B-7088-40DE-B0CA-88E26B9E5EE7}" destId="{661006F0-BF70-4D33-8AB1-361BF9BA5399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CAD9BEBE-C87F-45F0-9D16-768C82EBCA5B}" type="presParOf" srcId="{C6F3137E-D30C-427D-B7BC-0E331E966A8A}" destId="{E21C2E44-CD29-4AB2-8E63-F6DD81EB4571}" srcOrd="0" destOrd="0" presId="urn:microsoft.com/office/officeart/2005/8/layout/chevron1"/>
    <dgm:cxn modelId="{E3F6649F-4889-4891-9A8C-EBE905E50F7B}" type="presParOf" srcId="{C6F3137E-D30C-427D-B7BC-0E331E966A8A}" destId="{50BB7347-1E71-490F-83B8-F284FD696816}" srcOrd="1" destOrd="0" presId="urn:microsoft.com/office/officeart/2005/8/layout/chevron1"/>
    <dgm:cxn modelId="{593989DA-8EF1-4924-9765-63BFF7E18C06}" type="presParOf" srcId="{C6F3137E-D30C-427D-B7BC-0E331E966A8A}" destId="{661006F0-BF70-4D33-8AB1-361BF9BA5399}" srcOrd="2" destOrd="0" presId="urn:microsoft.com/office/officeart/2005/8/layout/chevron1"/>
    <dgm:cxn modelId="{A0011D8C-4CF1-45FC-9322-497BBC60D052}" type="presParOf" srcId="{C6F3137E-D30C-427D-B7BC-0E331E966A8A}" destId="{C4E18969-4126-42C3-9FE4-B66ECB837529}" srcOrd="3" destOrd="0" presId="urn:microsoft.com/office/officeart/2005/8/layout/chevron1"/>
    <dgm:cxn modelId="{75DCD00B-8EAB-4207-BD84-CC8906BCD3BA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Motivation</a:t>
          </a:r>
          <a:endParaRPr lang="en-CA" b="1" dirty="0">
            <a:solidFill>
              <a:schemeClr val="tx1"/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Empirical Study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D1E0018-3424-4D24-BCD2-195AB6067560}" type="presOf" srcId="{BF692A7B-4476-4EE9-B80E-A534DEF8EA29}" destId="{E21C2E44-CD29-4AB2-8E63-F6DD81EB4571}" srcOrd="0" destOrd="0" presId="urn:microsoft.com/office/officeart/2005/8/layout/chevron1"/>
    <dgm:cxn modelId="{22107F14-BB5D-4C0D-BF9C-D2239B96C439}" type="presOf" srcId="{9FABCD07-2C92-4A92-A54C-012CBB8E2A14}" destId="{A7498632-50C6-42AF-B863-96AFD3B770E5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3FB5EC8A-F4FA-4E52-8013-2208FFFFE4A3}" type="presOf" srcId="{D6CF2586-1FAF-41CD-A14E-79AE1D6F654E}" destId="{C6F3137E-D30C-427D-B7BC-0E331E966A8A}" srcOrd="0" destOrd="0" presId="urn:microsoft.com/office/officeart/2005/8/layout/chevron1"/>
    <dgm:cxn modelId="{FFD938BC-6CFB-47AE-A936-1048B513AC0E}" type="presOf" srcId="{496E3B3B-7088-40DE-B0CA-88E26B9E5EE7}" destId="{661006F0-BF70-4D33-8AB1-361BF9BA5399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9AA18E55-6DC5-4A96-BBBC-2326D03C9CE2}" type="presParOf" srcId="{C6F3137E-D30C-427D-B7BC-0E331E966A8A}" destId="{E21C2E44-CD29-4AB2-8E63-F6DD81EB4571}" srcOrd="0" destOrd="0" presId="urn:microsoft.com/office/officeart/2005/8/layout/chevron1"/>
    <dgm:cxn modelId="{8E4F5AE6-168C-45FB-9C84-E7F3B9648433}" type="presParOf" srcId="{C6F3137E-D30C-427D-B7BC-0E331E966A8A}" destId="{50BB7347-1E71-490F-83B8-F284FD696816}" srcOrd="1" destOrd="0" presId="urn:microsoft.com/office/officeart/2005/8/layout/chevron1"/>
    <dgm:cxn modelId="{44C053E2-23A3-4807-B30D-5933B710D960}" type="presParOf" srcId="{C6F3137E-D30C-427D-B7BC-0E331E966A8A}" destId="{661006F0-BF70-4D33-8AB1-361BF9BA5399}" srcOrd="2" destOrd="0" presId="urn:microsoft.com/office/officeart/2005/8/layout/chevron1"/>
    <dgm:cxn modelId="{9DDF77C3-654F-48C8-9A70-CC93DCB9EF87}" type="presParOf" srcId="{C6F3137E-D30C-427D-B7BC-0E331E966A8A}" destId="{C4E18969-4126-42C3-9FE4-B66ECB837529}" srcOrd="3" destOrd="0" presId="urn:microsoft.com/office/officeart/2005/8/layout/chevron1"/>
    <dgm:cxn modelId="{A37D935C-D6C9-4C1E-9619-F03DC4873230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8C97E8B-7FA4-4FB9-9114-86DDE01D08B7}" type="presOf" srcId="{9FABCD07-2C92-4A92-A54C-012CBB8E2A14}" destId="{A7498632-50C6-42AF-B863-96AFD3B770E5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60241C01-01AD-42D0-B980-1807CB69FCEB}" type="presOf" srcId="{BF692A7B-4476-4EE9-B80E-A534DEF8EA29}" destId="{E21C2E44-CD29-4AB2-8E63-F6DD81EB4571}" srcOrd="0" destOrd="0" presId="urn:microsoft.com/office/officeart/2005/8/layout/chevron1"/>
    <dgm:cxn modelId="{02D12D76-2119-4C1E-92D0-C4F7B6C97D41}" type="presOf" srcId="{D6CF2586-1FAF-41CD-A14E-79AE1D6F654E}" destId="{C6F3137E-D30C-427D-B7BC-0E331E966A8A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98A093BE-C7DD-47E6-8CAB-78ADA9FFCBD6}" type="presOf" srcId="{496E3B3B-7088-40DE-B0CA-88E26B9E5EE7}" destId="{661006F0-BF70-4D33-8AB1-361BF9BA5399}" srcOrd="0" destOrd="0" presId="urn:microsoft.com/office/officeart/2005/8/layout/chevron1"/>
    <dgm:cxn modelId="{E023A7D9-84B1-4736-9838-429F833D8580}" type="presParOf" srcId="{C6F3137E-D30C-427D-B7BC-0E331E966A8A}" destId="{E21C2E44-CD29-4AB2-8E63-F6DD81EB4571}" srcOrd="0" destOrd="0" presId="urn:microsoft.com/office/officeart/2005/8/layout/chevron1"/>
    <dgm:cxn modelId="{F4D8C32B-94C7-4296-B4BA-9E07F3578E89}" type="presParOf" srcId="{C6F3137E-D30C-427D-B7BC-0E331E966A8A}" destId="{50BB7347-1E71-490F-83B8-F284FD696816}" srcOrd="1" destOrd="0" presId="urn:microsoft.com/office/officeart/2005/8/layout/chevron1"/>
    <dgm:cxn modelId="{95971291-8ECF-49F5-9929-B56D629AC18D}" type="presParOf" srcId="{C6F3137E-D30C-427D-B7BC-0E331E966A8A}" destId="{661006F0-BF70-4D33-8AB1-361BF9BA5399}" srcOrd="2" destOrd="0" presId="urn:microsoft.com/office/officeart/2005/8/layout/chevron1"/>
    <dgm:cxn modelId="{96395F0B-2826-4933-915A-0063B64823A4}" type="presParOf" srcId="{C6F3137E-D30C-427D-B7BC-0E331E966A8A}" destId="{C4E18969-4126-42C3-9FE4-B66ECB837529}" srcOrd="3" destOrd="0" presId="urn:microsoft.com/office/officeart/2005/8/layout/chevron1"/>
    <dgm:cxn modelId="{0C52DAA5-F1A8-4B10-8728-AF0634C2130D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5E8763D6-1F5D-4D2E-A059-A652CEC59ACE}" type="presOf" srcId="{496E3B3B-7088-40DE-B0CA-88E26B9E5EE7}" destId="{661006F0-BF70-4D33-8AB1-361BF9BA5399}" srcOrd="0" destOrd="0" presId="urn:microsoft.com/office/officeart/2005/8/layout/chevron1"/>
    <dgm:cxn modelId="{5EDDE0CE-2BDF-4B37-9E57-2F7BBDC22239}" type="presOf" srcId="{BF692A7B-4476-4EE9-B80E-A534DEF8EA29}" destId="{E21C2E44-CD29-4AB2-8E63-F6DD81EB4571}" srcOrd="0" destOrd="0" presId="urn:microsoft.com/office/officeart/2005/8/layout/chevron1"/>
    <dgm:cxn modelId="{17A316EF-289D-41C5-B985-06C9042D50F7}" type="presOf" srcId="{D6CF2586-1FAF-41CD-A14E-79AE1D6F654E}" destId="{C6F3137E-D30C-427D-B7BC-0E331E966A8A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9EF56148-2F0A-42BC-A0C8-C137F69E8E83}" type="presOf" srcId="{9FABCD07-2C92-4A92-A54C-012CBB8E2A14}" destId="{A7498632-50C6-42AF-B863-96AFD3B770E5}" srcOrd="0" destOrd="0" presId="urn:microsoft.com/office/officeart/2005/8/layout/chevron1"/>
    <dgm:cxn modelId="{F9888652-3417-426C-B4BE-75DB14FE8E22}" type="presParOf" srcId="{C6F3137E-D30C-427D-B7BC-0E331E966A8A}" destId="{E21C2E44-CD29-4AB2-8E63-F6DD81EB4571}" srcOrd="0" destOrd="0" presId="urn:microsoft.com/office/officeart/2005/8/layout/chevron1"/>
    <dgm:cxn modelId="{83A61893-7054-4B5F-A4C1-1BEC432D52E3}" type="presParOf" srcId="{C6F3137E-D30C-427D-B7BC-0E331E966A8A}" destId="{50BB7347-1E71-490F-83B8-F284FD696816}" srcOrd="1" destOrd="0" presId="urn:microsoft.com/office/officeart/2005/8/layout/chevron1"/>
    <dgm:cxn modelId="{BAF08630-EB09-4E03-A1C8-E91AFC0A034E}" type="presParOf" srcId="{C6F3137E-D30C-427D-B7BC-0E331E966A8A}" destId="{661006F0-BF70-4D33-8AB1-361BF9BA5399}" srcOrd="2" destOrd="0" presId="urn:microsoft.com/office/officeart/2005/8/layout/chevron1"/>
    <dgm:cxn modelId="{94D2A6B0-4071-4CC4-86BF-5CEA5871458B}" type="presParOf" srcId="{C6F3137E-D30C-427D-B7BC-0E331E966A8A}" destId="{C4E18969-4126-42C3-9FE4-B66ECB837529}" srcOrd="3" destOrd="0" presId="urn:microsoft.com/office/officeart/2005/8/layout/chevron1"/>
    <dgm:cxn modelId="{774ECCB2-E37D-4E7C-8641-E3835125399F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CF68EC9-E0B7-4D15-A611-76574B1B582B}" type="presOf" srcId="{D6CF2586-1FAF-41CD-A14E-79AE1D6F654E}" destId="{C6F3137E-D30C-427D-B7BC-0E331E966A8A}" srcOrd="0" destOrd="0" presId="urn:microsoft.com/office/officeart/2005/8/layout/chevron1"/>
    <dgm:cxn modelId="{F5F9B298-5705-46F1-822F-92C14B75BF1E}" type="presOf" srcId="{9FABCD07-2C92-4A92-A54C-012CBB8E2A14}" destId="{A7498632-50C6-42AF-B863-96AFD3B770E5}" srcOrd="0" destOrd="0" presId="urn:microsoft.com/office/officeart/2005/8/layout/chevron1"/>
    <dgm:cxn modelId="{E518E7F4-D4C7-4070-B985-A2D10152F444}" type="presOf" srcId="{BF692A7B-4476-4EE9-B80E-A534DEF8EA29}" destId="{E21C2E44-CD29-4AB2-8E63-F6DD81EB4571}" srcOrd="0" destOrd="0" presId="urn:microsoft.com/office/officeart/2005/8/layout/chevron1"/>
    <dgm:cxn modelId="{6CC73E75-08A7-4AD9-9B13-68DE6A0AA1B4}" type="presOf" srcId="{496E3B3B-7088-40DE-B0CA-88E26B9E5EE7}" destId="{661006F0-BF70-4D33-8AB1-361BF9BA5399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086B3213-3981-44B3-8F79-1797A68F4245}" type="presParOf" srcId="{C6F3137E-D30C-427D-B7BC-0E331E966A8A}" destId="{E21C2E44-CD29-4AB2-8E63-F6DD81EB4571}" srcOrd="0" destOrd="0" presId="urn:microsoft.com/office/officeart/2005/8/layout/chevron1"/>
    <dgm:cxn modelId="{8FF785F3-A4D8-4CB5-9C90-46A606E5B206}" type="presParOf" srcId="{C6F3137E-D30C-427D-B7BC-0E331E966A8A}" destId="{50BB7347-1E71-490F-83B8-F284FD696816}" srcOrd="1" destOrd="0" presId="urn:microsoft.com/office/officeart/2005/8/layout/chevron1"/>
    <dgm:cxn modelId="{E8B21EB1-1739-4125-8E8C-794FFCAA8D78}" type="presParOf" srcId="{C6F3137E-D30C-427D-B7BC-0E331E966A8A}" destId="{661006F0-BF70-4D33-8AB1-361BF9BA5399}" srcOrd="2" destOrd="0" presId="urn:microsoft.com/office/officeart/2005/8/layout/chevron1"/>
    <dgm:cxn modelId="{C310BDFA-34DE-40B6-83A4-9883213500FE}" type="presParOf" srcId="{C6F3137E-D30C-427D-B7BC-0E331E966A8A}" destId="{C4E18969-4126-42C3-9FE4-B66ECB837529}" srcOrd="3" destOrd="0" presId="urn:microsoft.com/office/officeart/2005/8/layout/chevron1"/>
    <dgm:cxn modelId="{EE0EA682-0BB8-41DF-84FC-82E7CB508139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4F9776C2-5336-47B5-B736-EDBD072A6A8A}" type="presOf" srcId="{9FABCD07-2C92-4A92-A54C-012CBB8E2A14}" destId="{A7498632-50C6-42AF-B863-96AFD3B770E5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7BB2A634-A395-4690-9D21-0D13D283B903}" type="presOf" srcId="{BF692A7B-4476-4EE9-B80E-A534DEF8EA29}" destId="{E21C2E44-CD29-4AB2-8E63-F6DD81EB4571}" srcOrd="0" destOrd="0" presId="urn:microsoft.com/office/officeart/2005/8/layout/chevron1"/>
    <dgm:cxn modelId="{31475B10-2675-40E7-A590-7B6CC0CEDFE9}" type="presOf" srcId="{D6CF2586-1FAF-41CD-A14E-79AE1D6F654E}" destId="{C6F3137E-D30C-427D-B7BC-0E331E966A8A}" srcOrd="0" destOrd="0" presId="urn:microsoft.com/office/officeart/2005/8/layout/chevron1"/>
    <dgm:cxn modelId="{A06B92D8-1FA3-41A5-B260-35F1D03481F3}" type="presOf" srcId="{496E3B3B-7088-40DE-B0CA-88E26B9E5EE7}" destId="{661006F0-BF70-4D33-8AB1-361BF9BA5399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601DB1DA-2A4C-4AC3-A778-8537942D35F9}" type="presParOf" srcId="{C6F3137E-D30C-427D-B7BC-0E331E966A8A}" destId="{E21C2E44-CD29-4AB2-8E63-F6DD81EB4571}" srcOrd="0" destOrd="0" presId="urn:microsoft.com/office/officeart/2005/8/layout/chevron1"/>
    <dgm:cxn modelId="{10C8427F-39B6-42FD-B87C-E148153169D6}" type="presParOf" srcId="{C6F3137E-D30C-427D-B7BC-0E331E966A8A}" destId="{50BB7347-1E71-490F-83B8-F284FD696816}" srcOrd="1" destOrd="0" presId="urn:microsoft.com/office/officeart/2005/8/layout/chevron1"/>
    <dgm:cxn modelId="{46D1E4EE-0F19-496B-BC85-1E5C2F59FCA4}" type="presParOf" srcId="{C6F3137E-D30C-427D-B7BC-0E331E966A8A}" destId="{661006F0-BF70-4D33-8AB1-361BF9BA5399}" srcOrd="2" destOrd="0" presId="urn:microsoft.com/office/officeart/2005/8/layout/chevron1"/>
    <dgm:cxn modelId="{A8736FA5-0809-4D4C-820E-EBAAE5EE6F55}" type="presParOf" srcId="{C6F3137E-D30C-427D-B7BC-0E331E966A8A}" destId="{C4E18969-4126-42C3-9FE4-B66ECB837529}" srcOrd="3" destOrd="0" presId="urn:microsoft.com/office/officeart/2005/8/layout/chevron1"/>
    <dgm:cxn modelId="{85C0BC0C-2E3B-4B60-A2EB-62B7F4D07758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BF692A7B-4476-4EE9-B80E-A534DEF8EA29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36A8EF2A-60FD-4AEC-8CE9-3A0F114933BF}" type="parTrans" cxnId="{29B2FFDE-8794-456B-9C28-599EE794E262}">
      <dgm:prSet/>
      <dgm:spPr/>
      <dgm:t>
        <a:bodyPr/>
        <a:lstStyle/>
        <a:p>
          <a:endParaRPr lang="en-CA" b="1"/>
        </a:p>
      </dgm:t>
    </dgm:pt>
    <dgm:pt modelId="{0F8B4ACB-3D0D-4B05-BC63-B5817A94B417}" type="sibTrans" cxnId="{29B2FFDE-8794-456B-9C28-599EE794E262}">
      <dgm:prSet/>
      <dgm:spPr/>
      <dgm:t>
        <a:bodyPr/>
        <a:lstStyle/>
        <a:p>
          <a:endParaRPr lang="en-CA" b="1"/>
        </a:p>
      </dgm:t>
    </dgm:pt>
    <dgm:pt modelId="{496E3B3B-7088-40DE-B0CA-88E26B9E5EE7}">
      <dgm:prSet phldrT="[Text]"/>
      <dgm:spPr/>
      <dgm:t>
        <a:bodyPr/>
        <a:lstStyle/>
        <a:p>
          <a:r>
            <a:rPr lang="en-US" b="1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b="1" dirty="0">
            <a:solidFill>
              <a:schemeClr val="bg1">
                <a:lumMod val="65000"/>
              </a:schemeClr>
            </a:solidFill>
          </a:endParaRPr>
        </a:p>
      </dgm:t>
    </dgm:pt>
    <dgm:pt modelId="{631E72BC-BA41-47F1-BF89-8B109072F756}" type="parTrans" cxnId="{14B819F1-925F-47AE-AE1E-552671EB9A2D}">
      <dgm:prSet/>
      <dgm:spPr/>
      <dgm:t>
        <a:bodyPr/>
        <a:lstStyle/>
        <a:p>
          <a:endParaRPr lang="en-CA" b="1"/>
        </a:p>
      </dgm:t>
    </dgm:pt>
    <dgm:pt modelId="{D9F8FD8C-ED55-4B22-8620-30A30B0DDC07}" type="sibTrans" cxnId="{14B819F1-925F-47AE-AE1E-552671EB9A2D}">
      <dgm:prSet/>
      <dgm:spPr/>
      <dgm:t>
        <a:bodyPr/>
        <a:lstStyle/>
        <a:p>
          <a:endParaRPr lang="en-CA" b="1"/>
        </a:p>
      </dgm:t>
    </dgm:pt>
    <dgm:pt modelId="{9FABCD07-2C92-4A92-A54C-012CBB8E2A1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Empirical Study</a:t>
          </a:r>
          <a:endParaRPr lang="en-CA" b="1" dirty="0">
            <a:solidFill>
              <a:schemeClr val="tx1"/>
            </a:solidFill>
          </a:endParaRPr>
        </a:p>
      </dgm:t>
    </dgm:pt>
    <dgm:pt modelId="{F5E950EA-5DA5-49EC-A0B1-C08F306F0DF1}" type="parTrans" cxnId="{61967984-2719-4899-804D-ABEC290B980B}">
      <dgm:prSet/>
      <dgm:spPr/>
      <dgm:t>
        <a:bodyPr/>
        <a:lstStyle/>
        <a:p>
          <a:endParaRPr lang="en-CA" b="1"/>
        </a:p>
      </dgm:t>
    </dgm:pt>
    <dgm:pt modelId="{A87B8992-3ED5-46AC-A81E-4FC4DCFFB952}" type="sibTrans" cxnId="{61967984-2719-4899-804D-ABEC290B980B}">
      <dgm:prSet/>
      <dgm:spPr/>
      <dgm:t>
        <a:bodyPr/>
        <a:lstStyle/>
        <a:p>
          <a:endParaRPr lang="en-CA" b="1"/>
        </a:p>
      </dgm:t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  <dgm:pt modelId="{E21C2E44-CD29-4AB2-8E63-F6DD81EB4571}" type="pres">
      <dgm:prSet presAssocID="{BF692A7B-4476-4EE9-B80E-A534DEF8EA2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0BB7347-1E71-490F-83B8-F284FD696816}" type="pres">
      <dgm:prSet presAssocID="{0F8B4ACB-3D0D-4B05-BC63-B5817A94B417}" presName="parTxOnlySpace" presStyleCnt="0"/>
      <dgm:spPr/>
    </dgm:pt>
    <dgm:pt modelId="{661006F0-BF70-4D33-8AB1-361BF9BA5399}" type="pres">
      <dgm:prSet presAssocID="{496E3B3B-7088-40DE-B0CA-88E26B9E5EE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E18969-4126-42C3-9FE4-B66ECB837529}" type="pres">
      <dgm:prSet presAssocID="{D9F8FD8C-ED55-4B22-8620-30A30B0DDC07}" presName="parTxOnlySpace" presStyleCnt="0"/>
      <dgm:spPr/>
    </dgm:pt>
    <dgm:pt modelId="{A7498632-50C6-42AF-B863-96AFD3B770E5}" type="pres">
      <dgm:prSet presAssocID="{9FABCD07-2C92-4A92-A54C-012CBB8E2A14}" presName="parTxOnly" presStyleLbl="node1" presStyleIdx="2" presStyleCnt="3" custLinFactNeighborX="4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A253EB1-C76A-4632-9463-54675F55B587}" type="presOf" srcId="{D6CF2586-1FAF-41CD-A14E-79AE1D6F654E}" destId="{C6F3137E-D30C-427D-B7BC-0E331E966A8A}" srcOrd="0" destOrd="0" presId="urn:microsoft.com/office/officeart/2005/8/layout/chevron1"/>
    <dgm:cxn modelId="{61A9E43B-28FD-4504-93A5-9A3428F6F693}" type="presOf" srcId="{496E3B3B-7088-40DE-B0CA-88E26B9E5EE7}" destId="{661006F0-BF70-4D33-8AB1-361BF9BA5399}" srcOrd="0" destOrd="0" presId="urn:microsoft.com/office/officeart/2005/8/layout/chevron1"/>
    <dgm:cxn modelId="{AD3C8DC1-D7A3-4AE4-92A1-AB9058DD61AD}" type="presOf" srcId="{9FABCD07-2C92-4A92-A54C-012CBB8E2A14}" destId="{A7498632-50C6-42AF-B863-96AFD3B770E5}" srcOrd="0" destOrd="0" presId="urn:microsoft.com/office/officeart/2005/8/layout/chevron1"/>
    <dgm:cxn modelId="{29B2FFDE-8794-456B-9C28-599EE794E262}" srcId="{D6CF2586-1FAF-41CD-A14E-79AE1D6F654E}" destId="{BF692A7B-4476-4EE9-B80E-A534DEF8EA29}" srcOrd="0" destOrd="0" parTransId="{36A8EF2A-60FD-4AEC-8CE9-3A0F114933BF}" sibTransId="{0F8B4ACB-3D0D-4B05-BC63-B5817A94B417}"/>
    <dgm:cxn modelId="{14B819F1-925F-47AE-AE1E-552671EB9A2D}" srcId="{D6CF2586-1FAF-41CD-A14E-79AE1D6F654E}" destId="{496E3B3B-7088-40DE-B0CA-88E26B9E5EE7}" srcOrd="1" destOrd="0" parTransId="{631E72BC-BA41-47F1-BF89-8B109072F756}" sibTransId="{D9F8FD8C-ED55-4B22-8620-30A30B0DDC07}"/>
    <dgm:cxn modelId="{208FCCF1-5898-40B5-AE23-555308E12C3E}" type="presOf" srcId="{BF692A7B-4476-4EE9-B80E-A534DEF8EA29}" destId="{E21C2E44-CD29-4AB2-8E63-F6DD81EB4571}" srcOrd="0" destOrd="0" presId="urn:microsoft.com/office/officeart/2005/8/layout/chevron1"/>
    <dgm:cxn modelId="{61967984-2719-4899-804D-ABEC290B980B}" srcId="{D6CF2586-1FAF-41CD-A14E-79AE1D6F654E}" destId="{9FABCD07-2C92-4A92-A54C-012CBB8E2A14}" srcOrd="2" destOrd="0" parTransId="{F5E950EA-5DA5-49EC-A0B1-C08F306F0DF1}" sibTransId="{A87B8992-3ED5-46AC-A81E-4FC4DCFFB952}"/>
    <dgm:cxn modelId="{B07D4B7D-FB72-40AF-9BB5-A223D2CD5471}" type="presParOf" srcId="{C6F3137E-D30C-427D-B7BC-0E331E966A8A}" destId="{E21C2E44-CD29-4AB2-8E63-F6DD81EB4571}" srcOrd="0" destOrd="0" presId="urn:microsoft.com/office/officeart/2005/8/layout/chevron1"/>
    <dgm:cxn modelId="{F2E5615E-0313-4562-BDE5-17E9AD4A2A06}" type="presParOf" srcId="{C6F3137E-D30C-427D-B7BC-0E331E966A8A}" destId="{50BB7347-1E71-490F-83B8-F284FD696816}" srcOrd="1" destOrd="0" presId="urn:microsoft.com/office/officeart/2005/8/layout/chevron1"/>
    <dgm:cxn modelId="{0D0899A3-4B72-4F81-9E3A-7BDDDDF32859}" type="presParOf" srcId="{C6F3137E-D30C-427D-B7BC-0E331E966A8A}" destId="{661006F0-BF70-4D33-8AB1-361BF9BA5399}" srcOrd="2" destOrd="0" presId="urn:microsoft.com/office/officeart/2005/8/layout/chevron1"/>
    <dgm:cxn modelId="{3BA156CB-4832-4FAD-80A1-7571674BA0BD}" type="presParOf" srcId="{C6F3137E-D30C-427D-B7BC-0E331E966A8A}" destId="{C4E18969-4126-42C3-9FE4-B66ECB837529}" srcOrd="3" destOrd="0" presId="urn:microsoft.com/office/officeart/2005/8/layout/chevron1"/>
    <dgm:cxn modelId="{60BD0171-952C-499C-AD13-449ED0015C1C}" type="presParOf" srcId="{C6F3137E-D30C-427D-B7BC-0E331E966A8A}" destId="{A7498632-50C6-42AF-B863-96AFD3B770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Introduction</a:t>
          </a:r>
          <a:endParaRPr lang="en-CA" sz="1900" b="1" kern="1200" dirty="0"/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Empirical Study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Introduction</a:t>
          </a:r>
          <a:endParaRPr lang="en-CA" sz="1900" b="1" kern="1200" dirty="0"/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Empirical Study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Motivation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Empirical Study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Motivation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Empirical Study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C2E44-CD29-4AB2-8E63-F6DD81EB4571}">
      <dsp:nvSpPr>
        <dsp:cNvPr id="0" name=""/>
        <dsp:cNvSpPr/>
      </dsp:nvSpPr>
      <dsp:spPr>
        <a:xfrm>
          <a:off x="1900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Introduction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184463" y="0"/>
        <a:ext cx="1950133" cy="365125"/>
      </dsp:txXfrm>
    </dsp:sp>
    <dsp:sp modelId="{661006F0-BF70-4D33-8AB1-361BF9BA5399}">
      <dsp:nvSpPr>
        <dsp:cNvPr id="0" name=""/>
        <dsp:cNvSpPr/>
      </dsp:nvSpPr>
      <dsp:spPr>
        <a:xfrm>
          <a:off x="2085633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>
                  <a:lumMod val="65000"/>
                </a:schemeClr>
              </a:solidFill>
            </a:rPr>
            <a:t>Motivation</a:t>
          </a:r>
          <a:endParaRPr lang="en-CA" sz="1900" b="1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68196" y="0"/>
        <a:ext cx="1950133" cy="365125"/>
      </dsp:txXfrm>
    </dsp:sp>
    <dsp:sp modelId="{A7498632-50C6-42AF-B863-96AFD3B770E5}">
      <dsp:nvSpPr>
        <dsp:cNvPr id="0" name=""/>
        <dsp:cNvSpPr/>
      </dsp:nvSpPr>
      <dsp:spPr>
        <a:xfrm>
          <a:off x="4171266" y="0"/>
          <a:ext cx="2315258" cy="36512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Empirical Study</a:t>
          </a:r>
          <a:endParaRPr lang="en-CA" sz="1900" b="1" kern="1200" dirty="0">
            <a:solidFill>
              <a:schemeClr val="tx1"/>
            </a:solidFill>
          </a:endParaRPr>
        </a:p>
      </dsp:txBody>
      <dsp:txXfrm>
        <a:off x="4353829" y="0"/>
        <a:ext cx="1950133" cy="365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E438C-092F-4A81-B449-22799769DDDC}" type="datetimeFigureOut">
              <a:rPr lang="en-CA" smtClean="0"/>
              <a:t>01/03/2015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DCB8D-364B-424A-B3EB-0F1C6892E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015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329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425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60% of </a:t>
            </a:r>
            <a:r>
              <a:rPr lang="en-CA" dirty="0" err="1" smtClean="0"/>
              <a:t>css</a:t>
            </a:r>
            <a:r>
              <a:rPr lang="en-CA" baseline="0" dirty="0" smtClean="0"/>
              <a:t> codes are duplicated (FSE paper)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801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No</a:t>
            </a:r>
            <a:r>
              <a:rPr lang="en-CA" baseline="0" dirty="0" smtClean="0"/>
              <a:t> variables and functions</a:t>
            </a:r>
            <a:endParaRPr lang="en-CA" dirty="0" smtClean="0"/>
          </a:p>
          <a:p>
            <a:r>
              <a:rPr lang="en-CA" dirty="0" smtClean="0"/>
              <a:t>Generates</a:t>
            </a:r>
            <a:r>
              <a:rPr lang="en-CA" baseline="0" dirty="0" smtClean="0"/>
              <a:t> pure CSS code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085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Are</a:t>
            </a:r>
            <a:r>
              <a:rPr lang="en-CA" baseline="0" dirty="0" smtClean="0"/>
              <a:t> they used? </a:t>
            </a:r>
          </a:p>
          <a:p>
            <a:r>
              <a:rPr lang="en-CA" baseline="0" dirty="0" smtClean="0"/>
              <a:t>There was a poll request which 1</a:t>
            </a:r>
            <a:r>
              <a:rPr lang="en-CA" dirty="0" smtClean="0"/>
              <a:t>3K web developers responded</a:t>
            </a:r>
            <a:r>
              <a:rPr lang="en-CA" baseline="0" dirty="0" smtClean="0"/>
              <a:t> to, and it turned out that 54% of them used. </a:t>
            </a:r>
          </a:p>
          <a:p>
            <a:r>
              <a:rPr lang="en-US" baseline="0" dirty="0" smtClean="0"/>
              <a:t>Among them, Less and Sass were the most-used ones.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35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862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5548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629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837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218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38634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0D5592-6648-4517-9E73-3A5F661DC830}" type="datetime1">
              <a:rPr lang="en-CA" smtClean="0"/>
              <a:t>01/03/2015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959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6BC85AF-BE96-40B0-BDCB-10238178A5FC}" type="datetime1">
              <a:rPr lang="en-CA" smtClean="0"/>
              <a:t>01/03/2015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078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3E9BBD3-D51B-4995-A367-BA1726228F6E}" type="datetime1">
              <a:rPr lang="en-CA" smtClean="0"/>
              <a:t>01/03/2015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559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‹#›</a:t>
            </a:fld>
            <a:r>
              <a:rPr lang="en-CA" dirty="0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5643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1944807-0C62-4966-A900-966DB0A2A9FC}" type="datetime1">
              <a:rPr lang="en-CA" smtClean="0"/>
              <a:t>01/03/2015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9328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554AC89-7A4D-4B5A-A26E-321EFFC47372}" type="datetime1">
              <a:rPr lang="en-CA" smtClean="0"/>
              <a:t>01/03/2015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830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5B5F278-137C-4B2E-83B5-52224FBBF192}" type="datetime1">
              <a:rPr lang="en-CA" smtClean="0"/>
              <a:t>01/03/2015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844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45DEB9-1A00-4A4A-BFC7-D5965624949A}" type="datetime1">
              <a:rPr lang="en-CA" smtClean="0"/>
              <a:t>01/03/2015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28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3BEBC8-7B5B-4CB2-BEA3-66FDE4F725DE}" type="datetime1">
              <a:rPr lang="en-CA" smtClean="0"/>
              <a:t>01/03/2015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71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63457F-D3D1-4E3B-9FA0-8D86A6A87237}" type="datetime1">
              <a:rPr lang="en-CA" smtClean="0"/>
              <a:t>01/03/2015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46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6F2B424-7AE7-453B-8CB3-94DC45CCA317}" type="datetime1">
              <a:rPr lang="en-CA" smtClean="0"/>
              <a:t>01/03/2015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029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1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30779"/>
            <a:ext cx="7886700" cy="453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86F56-7C6A-426C-9AA9-9DFAF9C52A86}" type="slidenum">
              <a:rPr lang="en-CA" smtClean="0"/>
              <a:pPr/>
              <a:t>‹#›</a:t>
            </a:fld>
            <a:r>
              <a:rPr lang="en-CA" dirty="0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032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6.emf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7.em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8.em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9.em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4.png"/><Relationship Id="rId10" Type="http://schemas.microsoft.com/office/2007/relationships/diagramDrawing" Target="../diagrams/drawing2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chart" Target="../charts/chart1.xml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chart" Target="../charts/chart2.xml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84388"/>
            <a:ext cx="8905875" cy="2387600"/>
          </a:xfrm>
        </p:spPr>
        <p:txBody>
          <a:bodyPr>
            <a:normAutofit/>
          </a:bodyPr>
          <a:lstStyle/>
          <a:p>
            <a:r>
              <a:rPr lang="en-CA" sz="4400" b="0" dirty="0" smtClean="0"/>
              <a:t>An empirical </a:t>
            </a:r>
            <a:r>
              <a:rPr lang="en-CA" sz="4400" b="0" dirty="0"/>
              <a:t>study </a:t>
            </a:r>
            <a:r>
              <a:rPr lang="en-CA" sz="4400" b="0" dirty="0" smtClean="0"/>
              <a:t/>
            </a:r>
            <a:br>
              <a:rPr lang="en-CA" sz="4400" b="0" dirty="0" smtClean="0"/>
            </a:br>
            <a:r>
              <a:rPr lang="en-CA" sz="4400" b="0" dirty="0" smtClean="0"/>
              <a:t>on </a:t>
            </a:r>
            <a:r>
              <a:rPr lang="en-CA" sz="4400" b="0" dirty="0"/>
              <a:t>the use of </a:t>
            </a:r>
            <a:r>
              <a:rPr lang="en-CA" b="0" dirty="0" smtClean="0"/>
              <a:t/>
            </a:r>
            <a:br>
              <a:rPr lang="en-CA" b="0" dirty="0" smtClean="0"/>
            </a:br>
            <a:r>
              <a:rPr lang="en-CA" sz="7200" b="0" dirty="0" smtClean="0"/>
              <a:t>CSS Preprocessors</a:t>
            </a:r>
            <a:endParaRPr lang="en-CA" sz="7200" b="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57275" y="5019675"/>
            <a:ext cx="6858000" cy="1257300"/>
          </a:xfrm>
        </p:spPr>
        <p:txBody>
          <a:bodyPr/>
          <a:lstStyle/>
          <a:p>
            <a:r>
              <a:rPr lang="en-CA" dirty="0" smtClean="0"/>
              <a:t>Davood Mazinanian - Nikolaos </a:t>
            </a:r>
            <a:r>
              <a:rPr lang="en-CA" dirty="0" err="1" smtClean="0"/>
              <a:t>Tsantalis</a:t>
            </a:r>
            <a:endParaRPr lang="en-CA" dirty="0" smtClean="0"/>
          </a:p>
          <a:p>
            <a:r>
              <a:rPr lang="en-US" sz="1800" dirty="0" smtClean="0"/>
              <a:t>Department of Computer Science and Software Engineering</a:t>
            </a:r>
          </a:p>
          <a:p>
            <a:r>
              <a:rPr lang="en-US" sz="1800" dirty="0" smtClean="0"/>
              <a:t>Concordia University - Montreal</a:t>
            </a:r>
            <a:endParaRPr lang="en-CA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257" y="835981"/>
            <a:ext cx="3561360" cy="84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</a:t>
            </a:r>
            <a:r>
              <a:rPr lang="en-CA" dirty="0"/>
              <a:t>#1: Nesting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deep was nesting?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00" y="2169436"/>
            <a:ext cx="6840000" cy="3372527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94507004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10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04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</a:t>
            </a:r>
            <a:r>
              <a:rPr lang="en-CA" dirty="0"/>
              <a:t>#1: Nesting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</a:p>
          <a:p>
            <a:pPr marL="0" indent="0">
              <a:buNone/>
            </a:pPr>
            <a:endParaRPr lang="en-CA" dirty="0" smtClean="0"/>
          </a:p>
          <a:p>
            <a:pPr lvl="1">
              <a:lnSpc>
                <a:spcPct val="100000"/>
              </a:lnSpc>
            </a:pPr>
            <a:r>
              <a:rPr lang="en-CA" dirty="0" smtClean="0"/>
              <a:t>Every migration tool / technique should support “migration to nesting”!</a:t>
            </a:r>
          </a:p>
          <a:p>
            <a:pPr lvl="1">
              <a:lnSpc>
                <a:spcPct val="100000"/>
              </a:lnSpc>
            </a:pPr>
            <a:endParaRPr lang="en-CA" dirty="0" smtClean="0"/>
          </a:p>
          <a:p>
            <a:pPr lvl="1">
              <a:lnSpc>
                <a:spcPct val="100000"/>
              </a:lnSpc>
            </a:pPr>
            <a:r>
              <a:rPr lang="en-CA" dirty="0" smtClean="0"/>
              <a:t>Developers nest selectors, even if the level of nesting is not very deep!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89705071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11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2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5052175" y="3022571"/>
            <a:ext cx="2826906" cy="745532"/>
          </a:xfrm>
          <a:prstGeom prst="roundRect">
            <a:avLst>
              <a:gd name="adj" fmla="val 51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Rounded Rectangle 23"/>
          <p:cNvSpPr/>
          <p:nvPr/>
        </p:nvSpPr>
        <p:spPr>
          <a:xfrm>
            <a:off x="864076" y="3711543"/>
            <a:ext cx="2915443" cy="1386793"/>
          </a:xfrm>
          <a:prstGeom prst="roundRect">
            <a:avLst>
              <a:gd name="adj" fmla="val 51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" name="Rounded Rectangle 20"/>
          <p:cNvSpPr/>
          <p:nvPr/>
        </p:nvSpPr>
        <p:spPr>
          <a:xfrm>
            <a:off x="1081755" y="3094914"/>
            <a:ext cx="2274482" cy="2311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0" name="Group 19"/>
          <p:cNvGrpSpPr/>
          <p:nvPr/>
        </p:nvGrpSpPr>
        <p:grpSpPr>
          <a:xfrm>
            <a:off x="2642104" y="4069752"/>
            <a:ext cx="1026208" cy="725687"/>
            <a:chOff x="2642104" y="4069752"/>
            <a:chExt cx="1026208" cy="725687"/>
          </a:xfrm>
        </p:grpSpPr>
        <p:sp>
          <p:nvSpPr>
            <p:cNvPr id="19" name="Rounded Rectangle 18"/>
            <p:cNvSpPr/>
            <p:nvPr/>
          </p:nvSpPr>
          <p:spPr>
            <a:xfrm>
              <a:off x="3418502" y="4564258"/>
              <a:ext cx="249810" cy="23118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751752" y="4321768"/>
              <a:ext cx="249810" cy="23118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642104" y="4069752"/>
              <a:ext cx="249810" cy="23118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750440" y="3805238"/>
            <a:ext cx="1138666" cy="272211"/>
            <a:chOff x="1750440" y="3805238"/>
            <a:chExt cx="1138666" cy="272211"/>
          </a:xfrm>
        </p:grpSpPr>
        <p:sp>
          <p:nvSpPr>
            <p:cNvPr id="16" name="Rounded Rectangle 15"/>
            <p:cNvSpPr/>
            <p:nvPr/>
          </p:nvSpPr>
          <p:spPr>
            <a:xfrm>
              <a:off x="2639296" y="3806026"/>
              <a:ext cx="249810" cy="27106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193357" y="3806381"/>
              <a:ext cx="249810" cy="27106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750440" y="3805238"/>
              <a:ext cx="249810" cy="27106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905220" y="3342491"/>
            <a:ext cx="1198207" cy="427838"/>
            <a:chOff x="1905220" y="3342491"/>
            <a:chExt cx="1198207" cy="427838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1905220" y="3342491"/>
              <a:ext cx="321287" cy="401096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2336222" y="3347182"/>
              <a:ext cx="303074" cy="420921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2812823" y="3342491"/>
              <a:ext cx="290604" cy="427838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Feature #2: </a:t>
            </a:r>
            <a:r>
              <a:rPr lang="en-CA" dirty="0" err="1" smtClean="0"/>
              <a:t>Mixins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Goal: increasing re-usability and comprehensibility of code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297156" y="5483783"/>
            <a:ext cx="207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Preprocessor</a:t>
            </a:r>
            <a:endParaRPr lang="en-CA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53440" y="5522756"/>
            <a:ext cx="676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CSS</a:t>
            </a:r>
            <a:endParaRPr lang="en-CA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773547" y="2393930"/>
            <a:ext cx="3125353" cy="3613169"/>
          </a:xfrm>
          <a:prstGeom prst="roundRect">
            <a:avLst>
              <a:gd name="adj" fmla="val 145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ounded Rectangle 9"/>
          <p:cNvSpPr/>
          <p:nvPr/>
        </p:nvSpPr>
        <p:spPr>
          <a:xfrm>
            <a:off x="4699000" y="2393930"/>
            <a:ext cx="3385348" cy="3613169"/>
          </a:xfrm>
          <a:prstGeom prst="roundRect">
            <a:avLst>
              <a:gd name="adj" fmla="val 145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787103" y="2543791"/>
            <a:ext cx="31021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5px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.border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1px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3px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.border(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@b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@r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@o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solid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@b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black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border-radius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@r;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outline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ridge </a:t>
            </a:r>
            <a:r>
              <a:rPr lang="en-CA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black </a:t>
            </a:r>
            <a:r>
              <a:rPr lang="en-CA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@o;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40609" y="2482831"/>
            <a:ext cx="31021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solid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1px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black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border-radius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3px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outline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ridge black </a:t>
            </a:r>
            <a:r>
              <a:rPr lang="en-CA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CA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81008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289705071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12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680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4" grpId="0" animBg="1"/>
      <p:bldP spid="24" grpId="1" animBg="1"/>
      <p:bldP spid="21" grpId="0" animBg="1"/>
      <p:bldP spid="2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</a:t>
            </a:r>
            <a:r>
              <a:rPr lang="en-CA" dirty="0"/>
              <a:t>#2: </a:t>
            </a:r>
            <a:r>
              <a:rPr lang="en-CA" dirty="0" err="1"/>
              <a:t>Mixins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49" y="1330779"/>
            <a:ext cx="8216015" cy="4539342"/>
          </a:xfrm>
        </p:spPr>
        <p:txBody>
          <a:bodyPr/>
          <a:lstStyle/>
          <a:p>
            <a:r>
              <a:rPr lang="en-CA" dirty="0" err="1" smtClean="0"/>
              <a:t>Mixin</a:t>
            </a:r>
            <a:r>
              <a:rPr lang="en-CA" dirty="0" smtClean="0"/>
              <a:t> calls: how much re-usability?</a:t>
            </a:r>
          </a:p>
          <a:p>
            <a:pPr marL="0" indent="0">
              <a:buNone/>
            </a:pPr>
            <a:endParaRPr lang="en-CA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86" y="1856996"/>
            <a:ext cx="7443828" cy="4127425"/>
          </a:xfrm>
          <a:prstGeom prst="rect">
            <a:avLst/>
          </a:prstGeom>
        </p:spPr>
      </p:pic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671194240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13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16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#2: </a:t>
            </a:r>
            <a:r>
              <a:rPr lang="en-CA" dirty="0" err="1" smtClean="0"/>
              <a:t>Mixins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Size of </a:t>
            </a:r>
            <a:r>
              <a:rPr lang="en-CA" dirty="0" err="1" smtClean="0"/>
              <a:t>Mixins</a:t>
            </a:r>
            <a:endParaRPr lang="en-CA" dirty="0" smtClean="0"/>
          </a:p>
          <a:p>
            <a:pPr lvl="1"/>
            <a:r>
              <a:rPr lang="en-CA" dirty="0" smtClean="0"/>
              <a:t>80% of </a:t>
            </a:r>
            <a:r>
              <a:rPr lang="en-CA" dirty="0" err="1"/>
              <a:t>M</a:t>
            </a:r>
            <a:r>
              <a:rPr lang="en-CA" dirty="0" err="1" smtClean="0"/>
              <a:t>ixins</a:t>
            </a:r>
            <a:r>
              <a:rPr lang="en-CA" dirty="0" smtClean="0"/>
              <a:t> have less than 5 declarations</a:t>
            </a:r>
          </a:p>
          <a:p>
            <a:pPr marL="0" indent="0">
              <a:buNone/>
            </a:pPr>
            <a:endParaRPr lang="en-CA" dirty="0" smtClean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71194240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l="5231"/>
          <a:stretch/>
        </p:blipFill>
        <p:spPr>
          <a:xfrm>
            <a:off x="1315071" y="2607276"/>
            <a:ext cx="6513857" cy="33771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14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02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#2: </a:t>
            </a:r>
            <a:r>
              <a:rPr lang="en-CA" dirty="0" err="1" smtClean="0"/>
              <a:t>Mixins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Size of </a:t>
            </a:r>
            <a:r>
              <a:rPr lang="en-CA" dirty="0" err="1" smtClean="0"/>
              <a:t>Mixins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71194240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650" y="1949873"/>
            <a:ext cx="7886700" cy="39726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15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33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#2: </a:t>
            </a:r>
            <a:r>
              <a:rPr lang="en-CA" dirty="0" err="1" smtClean="0"/>
              <a:t>Mixins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Number of parameters</a:t>
            </a:r>
          </a:p>
          <a:p>
            <a:pPr marL="0" indent="0">
              <a:buNone/>
            </a:pPr>
            <a:endParaRPr lang="en-CA" dirty="0" smtClean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671194240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2124" y="2475338"/>
            <a:ext cx="6059459" cy="3394783"/>
          </a:xfrm>
          <a:prstGeom prst="rect">
            <a:avLst/>
          </a:prstGeom>
        </p:spPr>
      </p:pic>
      <p:sp>
        <p:nvSpPr>
          <p:cNvPr id="11" name="Line Callout 1 (Accent Bar) 10"/>
          <p:cNvSpPr/>
          <p:nvPr/>
        </p:nvSpPr>
        <p:spPr>
          <a:xfrm>
            <a:off x="2682632" y="5627514"/>
            <a:ext cx="537689" cy="371481"/>
          </a:xfrm>
          <a:prstGeom prst="accentCallout1">
            <a:avLst>
              <a:gd name="adj1" fmla="val 31570"/>
              <a:gd name="adj2" fmla="val -7447"/>
              <a:gd name="adj3" fmla="val -2463"/>
              <a:gd name="adj4" fmla="val -3450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CA" sz="1600" b="1" dirty="0" smtClean="0">
                <a:solidFill>
                  <a:schemeClr val="tx1"/>
                </a:solidFill>
              </a:rPr>
              <a:t>36%</a:t>
            </a:r>
          </a:p>
        </p:txBody>
      </p:sp>
      <p:sp>
        <p:nvSpPr>
          <p:cNvPr id="12" name="Line Callout 1 (Accent Bar) 11"/>
          <p:cNvSpPr/>
          <p:nvPr/>
        </p:nvSpPr>
        <p:spPr>
          <a:xfrm flipH="1">
            <a:off x="1248954" y="5627514"/>
            <a:ext cx="510273" cy="371481"/>
          </a:xfrm>
          <a:prstGeom prst="accentCallout1">
            <a:avLst>
              <a:gd name="adj1" fmla="val 29533"/>
              <a:gd name="adj2" fmla="val -10200"/>
              <a:gd name="adj3" fmla="val -380"/>
              <a:gd name="adj4" fmla="val -3776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CA" sz="1600" b="1" dirty="0" smtClean="0">
                <a:solidFill>
                  <a:schemeClr val="tx1"/>
                </a:solidFill>
              </a:rPr>
              <a:t>25%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13" name="Line Callout 1 (Accent Bar) 12"/>
          <p:cNvSpPr/>
          <p:nvPr/>
        </p:nvSpPr>
        <p:spPr>
          <a:xfrm>
            <a:off x="2682632" y="2175297"/>
            <a:ext cx="537689" cy="371481"/>
          </a:xfrm>
          <a:prstGeom prst="accentCallout1">
            <a:avLst>
              <a:gd name="adj1" fmla="val 60938"/>
              <a:gd name="adj2" fmla="val -8333"/>
              <a:gd name="adj3" fmla="val 86609"/>
              <a:gd name="adj4" fmla="val -29036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CA" sz="1600" b="1" dirty="0" smtClean="0">
                <a:solidFill>
                  <a:schemeClr val="tx1"/>
                </a:solidFill>
              </a:rPr>
              <a:t>31%</a:t>
            </a:r>
          </a:p>
        </p:txBody>
      </p:sp>
      <p:sp>
        <p:nvSpPr>
          <p:cNvPr id="14" name="Line Callout 1 (Accent Bar) 13"/>
          <p:cNvSpPr/>
          <p:nvPr/>
        </p:nvSpPr>
        <p:spPr>
          <a:xfrm flipH="1">
            <a:off x="1248954" y="2175297"/>
            <a:ext cx="510273" cy="371481"/>
          </a:xfrm>
          <a:prstGeom prst="accentCallout1">
            <a:avLst>
              <a:gd name="adj1" fmla="val 58103"/>
              <a:gd name="adj2" fmla="val -8333"/>
              <a:gd name="adj3" fmla="val 82839"/>
              <a:gd name="adj4" fmla="val -32509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rtlCol="0" anchor="ctr"/>
          <a:lstStyle/>
          <a:p>
            <a:pPr algn="ctr"/>
            <a:r>
              <a:rPr lang="en-CA" sz="1600" b="1" dirty="0" smtClean="0">
                <a:solidFill>
                  <a:schemeClr val="tx1"/>
                </a:solidFill>
              </a:rPr>
              <a:t>30%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16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130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#2: </a:t>
            </a:r>
            <a:r>
              <a:rPr lang="en-CA" dirty="0" err="1" smtClean="0"/>
              <a:t>Mixins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Parameter re-use</a:t>
            </a:r>
          </a:p>
          <a:p>
            <a:pPr lvl="1"/>
            <a:r>
              <a:rPr lang="en-CA" dirty="0" err="1" smtClean="0"/>
              <a:t>Mixins</a:t>
            </a:r>
            <a:r>
              <a:rPr lang="en-CA" dirty="0" smtClean="0"/>
              <a:t> with parameters used in more than </a:t>
            </a:r>
            <a:r>
              <a:rPr lang="en-CA" b="1" dirty="0" smtClean="0"/>
              <a:t>one type</a:t>
            </a:r>
            <a:r>
              <a:rPr lang="en-CA" dirty="0" smtClean="0"/>
              <a:t> of declaration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2"/>
            <a:r>
              <a:rPr lang="en-CA" dirty="0" smtClean="0"/>
              <a:t>Sass</a:t>
            </a:r>
            <a:r>
              <a:rPr lang="en-CA" dirty="0"/>
              <a:t>: </a:t>
            </a:r>
            <a:r>
              <a:rPr lang="en-CA" dirty="0" smtClean="0"/>
              <a:t>13%</a:t>
            </a:r>
          </a:p>
          <a:p>
            <a:pPr lvl="2"/>
            <a:r>
              <a:rPr lang="en-CA" dirty="0" smtClean="0"/>
              <a:t>Less: 18%</a:t>
            </a:r>
          </a:p>
          <a:p>
            <a:pPr marL="457200" lvl="1" indent="0">
              <a:buNone/>
            </a:pPr>
            <a:endParaRPr lang="en-CA" sz="4400" dirty="0"/>
          </a:p>
          <a:p>
            <a:pPr lvl="1"/>
            <a:r>
              <a:rPr lang="en-CA" b="1" dirty="0" smtClean="0"/>
              <a:t># Parameters </a:t>
            </a:r>
            <a:r>
              <a:rPr lang="en-CA" dirty="0" smtClean="0"/>
              <a:t>and </a:t>
            </a:r>
            <a:r>
              <a:rPr lang="en-CA" b="1" dirty="0" smtClean="0"/>
              <a:t># declarations </a:t>
            </a:r>
            <a:r>
              <a:rPr lang="en-CA" dirty="0" smtClean="0"/>
              <a:t>inside </a:t>
            </a:r>
            <a:r>
              <a:rPr lang="en-CA" dirty="0" err="1" smtClean="0"/>
              <a:t>Mixins</a:t>
            </a:r>
            <a:r>
              <a:rPr lang="en-CA" dirty="0" smtClean="0"/>
              <a:t> are </a:t>
            </a:r>
            <a:r>
              <a:rPr lang="en-CA" b="1" dirty="0" smtClean="0"/>
              <a:t>not</a:t>
            </a:r>
            <a:r>
              <a:rPr lang="en-CA" dirty="0" smtClean="0"/>
              <a:t> correlated</a:t>
            </a:r>
            <a:endParaRPr lang="en-CA" b="1" dirty="0" smtClean="0"/>
          </a:p>
          <a:p>
            <a:pPr lvl="2"/>
            <a:r>
              <a:rPr lang="en-CA" dirty="0" smtClean="0"/>
              <a:t>Spearman Rho = 0.17 </a:t>
            </a:r>
            <a:r>
              <a:rPr lang="en-CA" dirty="0"/>
              <a:t>with p-value = 3.471e-05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981651"/>
            <a:ext cx="32880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CA" sz="2000" dirty="0" err="1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mixin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(@param1) {</a:t>
            </a:r>
          </a:p>
          <a:p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@param1;</a:t>
            </a:r>
          </a:p>
          <a:p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0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margin-left</a:t>
            </a:r>
            <a:r>
              <a:rPr lang="en-CA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@param1</a:t>
            </a:r>
          </a:p>
          <a:p>
            <a:r>
              <a:rPr lang="en-CA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71194240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17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6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#2: </a:t>
            </a:r>
            <a:r>
              <a:rPr lang="en-CA" dirty="0" err="1"/>
              <a:t>Mixins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65% of </a:t>
            </a:r>
            <a:r>
              <a:rPr lang="en-CA" dirty="0" err="1" smtClean="0"/>
              <a:t>Mixins</a:t>
            </a:r>
            <a:r>
              <a:rPr lang="en-CA" dirty="0" smtClean="0"/>
              <a:t> are used for cross-browser declarations!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06096" y="2598821"/>
            <a:ext cx="61318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.rounded</a:t>
            </a:r>
            <a:r>
              <a:rPr lang="sv-S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(@radius: 2px) {</a:t>
            </a:r>
          </a:p>
          <a:p>
            <a:r>
              <a:rPr lang="sv-SE" sz="24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-webkit-border-radius</a:t>
            </a:r>
            <a:r>
              <a:rPr lang="sv-S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@radius;</a:t>
            </a:r>
          </a:p>
          <a:p>
            <a:r>
              <a:rPr lang="sv-S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v-SE" sz="24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-moz-border-radius</a:t>
            </a:r>
            <a:r>
              <a:rPr lang="sv-S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@radius;</a:t>
            </a:r>
          </a:p>
          <a:p>
            <a:r>
              <a:rPr lang="sv-S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v-SE" sz="24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border-radius</a:t>
            </a:r>
            <a:r>
              <a:rPr lang="sv-S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@radius;</a:t>
            </a:r>
          </a:p>
          <a:p>
            <a:r>
              <a:rPr lang="sv-SE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CA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71194240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18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220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#2: </a:t>
            </a:r>
            <a:r>
              <a:rPr lang="en-CA" dirty="0" err="1"/>
              <a:t>Mixins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Conclusions</a:t>
            </a:r>
            <a:endParaRPr lang="en-CA" dirty="0"/>
          </a:p>
          <a:p>
            <a:pPr lvl="1"/>
            <a:r>
              <a:rPr lang="en-CA" dirty="0" err="1" smtClean="0"/>
              <a:t>Mixins</a:t>
            </a:r>
            <a:r>
              <a:rPr lang="en-CA" dirty="0" smtClean="0"/>
              <a:t> having cross-browser declarations are preferred </a:t>
            </a:r>
          </a:p>
          <a:p>
            <a:pPr lvl="2"/>
            <a:r>
              <a:rPr lang="en-CA" dirty="0" smtClean="0"/>
              <a:t>Perhaps because they have greater impact on minimizing duplication (to be researched)</a:t>
            </a:r>
          </a:p>
          <a:p>
            <a:pPr marL="914400" lvl="2" indent="0">
              <a:buNone/>
            </a:pPr>
            <a:endParaRPr lang="en-CA" dirty="0" smtClean="0"/>
          </a:p>
          <a:p>
            <a:pPr lvl="1"/>
            <a:r>
              <a:rPr lang="en-CA" dirty="0" err="1" smtClean="0"/>
              <a:t>Mixins</a:t>
            </a:r>
            <a:r>
              <a:rPr lang="en-CA" dirty="0" smtClean="0"/>
              <a:t> </a:t>
            </a:r>
            <a:r>
              <a:rPr lang="en-CA" b="1" dirty="0" smtClean="0"/>
              <a:t>do not </a:t>
            </a:r>
            <a:r>
              <a:rPr lang="en-CA" dirty="0" smtClean="0"/>
              <a:t>tend to have </a:t>
            </a:r>
          </a:p>
          <a:p>
            <a:pPr lvl="2"/>
            <a:r>
              <a:rPr lang="en-CA" dirty="0" smtClean="0"/>
              <a:t>Large number of parameters</a:t>
            </a:r>
          </a:p>
          <a:p>
            <a:pPr lvl="2"/>
            <a:r>
              <a:rPr lang="en-CA" dirty="0" smtClean="0"/>
              <a:t>Large number of declarations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Thus, it is not preferred to have large </a:t>
            </a:r>
            <a:r>
              <a:rPr lang="en-CA" dirty="0" err="1" smtClean="0"/>
              <a:t>Mixins</a:t>
            </a:r>
            <a:r>
              <a:rPr lang="en-CA" dirty="0" smtClean="0"/>
              <a:t> with too many parameters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endParaRPr lang="en-CA" dirty="0"/>
          </a:p>
          <a:p>
            <a:endParaRPr lang="en-CA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71194240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19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Introduction to CSS and CSS preprocessors</a:t>
            </a:r>
          </a:p>
          <a:p>
            <a:r>
              <a:rPr lang="en-CA" dirty="0" smtClean="0"/>
              <a:t>Motivation</a:t>
            </a:r>
          </a:p>
          <a:p>
            <a:r>
              <a:rPr lang="en-CA" dirty="0" smtClean="0"/>
              <a:t>The main research question: </a:t>
            </a:r>
          </a:p>
          <a:p>
            <a:pPr marL="0" indent="0">
              <a:buNone/>
            </a:pPr>
            <a:endParaRPr lang="en-CA" sz="3600" dirty="0"/>
          </a:p>
          <a:p>
            <a:pPr marL="0" indent="0" algn="ctr">
              <a:buNone/>
            </a:pPr>
            <a:r>
              <a:rPr lang="en-CA" sz="4400" b="1" dirty="0" smtClean="0"/>
              <a:t>How developers use CSS preprocessor features?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16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4907280" y="3492088"/>
            <a:ext cx="2301240" cy="289810"/>
          </a:xfrm>
          <a:prstGeom prst="roundRect">
            <a:avLst>
              <a:gd name="adj" fmla="val 313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ounded Rectangle 14"/>
          <p:cNvSpPr/>
          <p:nvPr/>
        </p:nvSpPr>
        <p:spPr>
          <a:xfrm>
            <a:off x="1087857" y="3062991"/>
            <a:ext cx="2449093" cy="289810"/>
          </a:xfrm>
          <a:prstGeom prst="roundRect">
            <a:avLst>
              <a:gd name="adj" fmla="val 313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" name="Rounded Rectangle 18"/>
          <p:cNvSpPr/>
          <p:nvPr/>
        </p:nvSpPr>
        <p:spPr>
          <a:xfrm>
            <a:off x="852907" y="3805940"/>
            <a:ext cx="1629943" cy="985215"/>
          </a:xfrm>
          <a:prstGeom prst="roundRect">
            <a:avLst>
              <a:gd name="adj" fmla="val 313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#3: Extend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330779"/>
            <a:ext cx="7886700" cy="8955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Minimizing duplication by grouping selectors</a:t>
            </a:r>
            <a:endParaRPr lang="en-CA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71194240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773547" y="2393930"/>
            <a:ext cx="3125353" cy="3613169"/>
          </a:xfrm>
          <a:prstGeom prst="roundRect">
            <a:avLst>
              <a:gd name="adj" fmla="val 145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ounded Rectangle 11"/>
          <p:cNvSpPr/>
          <p:nvPr/>
        </p:nvSpPr>
        <p:spPr>
          <a:xfrm>
            <a:off x="4699000" y="2393930"/>
            <a:ext cx="3385348" cy="3613169"/>
          </a:xfrm>
          <a:prstGeom prst="roundRect">
            <a:avLst>
              <a:gd name="adj" fmla="val 145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787103" y="2543791"/>
            <a:ext cx="28777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&amp;: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zeroSpacing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zeroSpacing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0609" y="2482831"/>
            <a:ext cx="26532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float: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zeroSpacing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, table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7156" y="5483783"/>
            <a:ext cx="207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Preprocessor</a:t>
            </a:r>
            <a:endParaRPr lang="en-CA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53440" y="5522756"/>
            <a:ext cx="676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CSS</a:t>
            </a:r>
            <a:endParaRPr lang="en-CA" sz="2400" b="1" dirty="0"/>
          </a:p>
        </p:txBody>
      </p:sp>
      <p:sp>
        <p:nvSpPr>
          <p:cNvPr id="6" name="Oval 5"/>
          <p:cNvSpPr/>
          <p:nvPr/>
        </p:nvSpPr>
        <p:spPr>
          <a:xfrm>
            <a:off x="6315473" y="3576543"/>
            <a:ext cx="223837" cy="2166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20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277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5" grpId="1" animBg="1"/>
      <p:bldP spid="19" grpId="0" animBg="1"/>
      <p:bldP spid="19" grpId="1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#3: Extend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Much less used than </a:t>
            </a:r>
            <a:r>
              <a:rPr lang="en-CA" dirty="0" err="1" smtClean="0"/>
              <a:t>Mixins</a:t>
            </a:r>
            <a:endParaRPr lang="en-CA" dirty="0" smtClean="0"/>
          </a:p>
          <a:p>
            <a:pPr lvl="1">
              <a:lnSpc>
                <a:spcPct val="100000"/>
              </a:lnSpc>
            </a:pPr>
            <a:r>
              <a:rPr lang="en-CA" b="1" dirty="0" smtClean="0"/>
              <a:t>No usages </a:t>
            </a:r>
            <a:r>
              <a:rPr lang="en-CA" dirty="0" smtClean="0"/>
              <a:t>in the </a:t>
            </a:r>
            <a:r>
              <a:rPr lang="en-CA" b="1" dirty="0" smtClean="0"/>
              <a:t>Less</a:t>
            </a:r>
            <a:r>
              <a:rPr lang="en-CA" dirty="0" smtClean="0"/>
              <a:t> dataset, </a:t>
            </a:r>
          </a:p>
          <a:p>
            <a:pPr lvl="1">
              <a:lnSpc>
                <a:spcPct val="100000"/>
              </a:lnSpc>
            </a:pPr>
            <a:r>
              <a:rPr lang="en-CA" b="1" dirty="0" smtClean="0"/>
              <a:t>Only 15% </a:t>
            </a:r>
            <a:r>
              <a:rPr lang="en-CA" dirty="0" smtClean="0"/>
              <a:t>of </a:t>
            </a:r>
            <a:r>
              <a:rPr lang="en-CA" b="1" dirty="0" smtClean="0"/>
              <a:t>Sass</a:t>
            </a:r>
            <a:r>
              <a:rPr lang="en-CA" dirty="0" smtClean="0"/>
              <a:t> files had an Extend usage inside</a:t>
            </a:r>
          </a:p>
          <a:p>
            <a:pPr lvl="1">
              <a:lnSpc>
                <a:spcPct val="100000"/>
              </a:lnSpc>
            </a:pPr>
            <a:endParaRPr lang="en-CA" dirty="0"/>
          </a:p>
          <a:p>
            <a:pPr lvl="1">
              <a:lnSpc>
                <a:spcPct val="100000"/>
              </a:lnSpc>
            </a:pPr>
            <a:r>
              <a:rPr lang="en-CA" dirty="0" smtClean="0"/>
              <a:t>Reason: order dependencies</a:t>
            </a:r>
          </a:p>
          <a:p>
            <a:pPr lvl="2">
              <a:lnSpc>
                <a:spcPct val="100000"/>
              </a:lnSpc>
            </a:pPr>
            <a:r>
              <a:rPr lang="en-CA" dirty="0" smtClean="0"/>
              <a:t>Using Extend will change the order of the selectors that may lead to breaking the presentation</a:t>
            </a:r>
          </a:p>
          <a:p>
            <a:pPr marL="0" indent="0">
              <a:buNone/>
            </a:pPr>
            <a:endParaRPr lang="en-CA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71194240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21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603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#3: Extend</a:t>
            </a:r>
            <a:endParaRPr lang="en-CA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28650" y="1330779"/>
            <a:ext cx="7886700" cy="58563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Breaking the presentation by using Extend!</a:t>
            </a:r>
            <a:endParaRPr lang="en-CA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71194240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850900" y="1997690"/>
            <a:ext cx="3566160" cy="4098310"/>
          </a:xfrm>
          <a:prstGeom prst="roundRect">
            <a:avLst>
              <a:gd name="adj" fmla="val 145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1190846" y="2167871"/>
            <a:ext cx="2877711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&amp;: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zeroSpacing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2px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zeroSpacing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970366" y="1997690"/>
            <a:ext cx="3325157" cy="4098310"/>
          </a:xfrm>
          <a:prstGeom prst="roundRect">
            <a:avLst>
              <a:gd name="adj" fmla="val 145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5346286" y="2147551"/>
            <a:ext cx="254108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2px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zeroSpacing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table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9" name="Freeform 18"/>
          <p:cNvSpPr/>
          <p:nvPr/>
        </p:nvSpPr>
        <p:spPr>
          <a:xfrm>
            <a:off x="1064057" y="2799080"/>
            <a:ext cx="292612" cy="1046480"/>
          </a:xfrm>
          <a:custGeom>
            <a:avLst/>
            <a:gdLst>
              <a:gd name="connsiteX0" fmla="*/ 436887 w 436887"/>
              <a:gd name="connsiteY0" fmla="*/ 0 h 1046480"/>
              <a:gd name="connsiteX1" fmla="*/ 7 w 436887"/>
              <a:gd name="connsiteY1" fmla="*/ 589280 h 1046480"/>
              <a:gd name="connsiteX2" fmla="*/ 426727 w 436887"/>
              <a:gd name="connsiteY2" fmla="*/ 1046480 h 1046480"/>
              <a:gd name="connsiteX0" fmla="*/ 314973 w 314973"/>
              <a:gd name="connsiteY0" fmla="*/ 0 h 1046480"/>
              <a:gd name="connsiteX1" fmla="*/ 13 w 314973"/>
              <a:gd name="connsiteY1" fmla="*/ 558800 h 1046480"/>
              <a:gd name="connsiteX2" fmla="*/ 304813 w 314973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361 w 315361"/>
              <a:gd name="connsiteY0" fmla="*/ 0 h 1046480"/>
              <a:gd name="connsiteX1" fmla="*/ 401 w 315361"/>
              <a:gd name="connsiteY1" fmla="*/ 558800 h 1046480"/>
              <a:gd name="connsiteX2" fmla="*/ 305201 w 315361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07620 w 307620"/>
              <a:gd name="connsiteY0" fmla="*/ 0 h 1046480"/>
              <a:gd name="connsiteX1" fmla="*/ 280 w 307620"/>
              <a:gd name="connsiteY1" fmla="*/ 505460 h 1046480"/>
              <a:gd name="connsiteX2" fmla="*/ 297460 w 307620"/>
              <a:gd name="connsiteY2" fmla="*/ 1046480 h 1046480"/>
              <a:gd name="connsiteX0" fmla="*/ 292431 w 292431"/>
              <a:gd name="connsiteY0" fmla="*/ 0 h 1046480"/>
              <a:gd name="connsiteX1" fmla="*/ 331 w 292431"/>
              <a:gd name="connsiteY1" fmla="*/ 551180 h 1046480"/>
              <a:gd name="connsiteX2" fmla="*/ 282271 w 292431"/>
              <a:gd name="connsiteY2" fmla="*/ 1046480 h 1046480"/>
              <a:gd name="connsiteX0" fmla="*/ 292612 w 292612"/>
              <a:gd name="connsiteY0" fmla="*/ 0 h 1046480"/>
              <a:gd name="connsiteX1" fmla="*/ 512 w 292612"/>
              <a:gd name="connsiteY1" fmla="*/ 551180 h 1046480"/>
              <a:gd name="connsiteX2" fmla="*/ 282452 w 292612"/>
              <a:gd name="connsiteY2" fmla="*/ 1046480 h 1046480"/>
              <a:gd name="connsiteX0" fmla="*/ 292612 w 292612"/>
              <a:gd name="connsiteY0" fmla="*/ 0 h 1046480"/>
              <a:gd name="connsiteX1" fmla="*/ 512 w 292612"/>
              <a:gd name="connsiteY1" fmla="*/ 551180 h 1046480"/>
              <a:gd name="connsiteX2" fmla="*/ 282452 w 292612"/>
              <a:gd name="connsiteY2" fmla="*/ 1046480 h 10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612" h="1046480">
                <a:moveTo>
                  <a:pt x="292612" y="0"/>
                </a:moveTo>
                <a:cubicBezTo>
                  <a:pt x="36918" y="29633"/>
                  <a:pt x="-5415" y="262467"/>
                  <a:pt x="512" y="551180"/>
                </a:cubicBezTo>
                <a:cubicBezTo>
                  <a:pt x="6439" y="839893"/>
                  <a:pt x="64859" y="1020233"/>
                  <a:pt x="282452" y="1046480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5200070" y="3523605"/>
            <a:ext cx="292431" cy="1046480"/>
          </a:xfrm>
          <a:custGeom>
            <a:avLst/>
            <a:gdLst>
              <a:gd name="connsiteX0" fmla="*/ 436887 w 436887"/>
              <a:gd name="connsiteY0" fmla="*/ 0 h 1046480"/>
              <a:gd name="connsiteX1" fmla="*/ 7 w 436887"/>
              <a:gd name="connsiteY1" fmla="*/ 589280 h 1046480"/>
              <a:gd name="connsiteX2" fmla="*/ 426727 w 436887"/>
              <a:gd name="connsiteY2" fmla="*/ 1046480 h 1046480"/>
              <a:gd name="connsiteX0" fmla="*/ 314973 w 314973"/>
              <a:gd name="connsiteY0" fmla="*/ 0 h 1046480"/>
              <a:gd name="connsiteX1" fmla="*/ 13 w 314973"/>
              <a:gd name="connsiteY1" fmla="*/ 558800 h 1046480"/>
              <a:gd name="connsiteX2" fmla="*/ 304813 w 314973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361 w 315361"/>
              <a:gd name="connsiteY0" fmla="*/ 0 h 1046480"/>
              <a:gd name="connsiteX1" fmla="*/ 401 w 315361"/>
              <a:gd name="connsiteY1" fmla="*/ 558800 h 1046480"/>
              <a:gd name="connsiteX2" fmla="*/ 305201 w 315361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07620 w 307620"/>
              <a:gd name="connsiteY0" fmla="*/ 0 h 1046480"/>
              <a:gd name="connsiteX1" fmla="*/ 280 w 307620"/>
              <a:gd name="connsiteY1" fmla="*/ 505460 h 1046480"/>
              <a:gd name="connsiteX2" fmla="*/ 297460 w 307620"/>
              <a:gd name="connsiteY2" fmla="*/ 1046480 h 1046480"/>
              <a:gd name="connsiteX0" fmla="*/ 292431 w 292431"/>
              <a:gd name="connsiteY0" fmla="*/ 0 h 1046480"/>
              <a:gd name="connsiteX1" fmla="*/ 331 w 292431"/>
              <a:gd name="connsiteY1" fmla="*/ 551180 h 1046480"/>
              <a:gd name="connsiteX2" fmla="*/ 282271 w 292431"/>
              <a:gd name="connsiteY2" fmla="*/ 1046480 h 1046480"/>
              <a:gd name="connsiteX0" fmla="*/ 292431 w 292431"/>
              <a:gd name="connsiteY0" fmla="*/ 0 h 1046480"/>
              <a:gd name="connsiteX1" fmla="*/ 331 w 292431"/>
              <a:gd name="connsiteY1" fmla="*/ 551180 h 1046480"/>
              <a:gd name="connsiteX2" fmla="*/ 282271 w 292431"/>
              <a:gd name="connsiteY2" fmla="*/ 1046480 h 1046480"/>
              <a:gd name="connsiteX0" fmla="*/ 292431 w 292431"/>
              <a:gd name="connsiteY0" fmla="*/ 0 h 1046480"/>
              <a:gd name="connsiteX1" fmla="*/ 331 w 292431"/>
              <a:gd name="connsiteY1" fmla="*/ 551180 h 1046480"/>
              <a:gd name="connsiteX2" fmla="*/ 282271 w 292431"/>
              <a:gd name="connsiteY2" fmla="*/ 1046480 h 10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431" h="1046480">
                <a:moveTo>
                  <a:pt x="292431" y="0"/>
                </a:moveTo>
                <a:cubicBezTo>
                  <a:pt x="67217" y="9313"/>
                  <a:pt x="-5596" y="262467"/>
                  <a:pt x="331" y="551180"/>
                </a:cubicBezTo>
                <a:cubicBezTo>
                  <a:pt x="6258" y="839893"/>
                  <a:pt x="64678" y="1010073"/>
                  <a:pt x="282271" y="1046480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1657298" y="5595362"/>
            <a:ext cx="207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Preprocessor</a:t>
            </a:r>
            <a:endParaRPr lang="en-CA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13582" y="5634335"/>
            <a:ext cx="676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CSS</a:t>
            </a:r>
            <a:endParaRPr lang="en-CA" sz="2400" b="1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22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40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#3: Extend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</a:p>
          <a:p>
            <a:pPr lvl="1"/>
            <a:r>
              <a:rPr lang="en-CA" dirty="0" smtClean="0"/>
              <a:t>Prefer to use </a:t>
            </a:r>
            <a:r>
              <a:rPr lang="en-CA" dirty="0" err="1" smtClean="0"/>
              <a:t>Mixin</a:t>
            </a:r>
            <a:r>
              <a:rPr lang="en-CA" dirty="0" smtClean="0"/>
              <a:t> instead of Extend</a:t>
            </a:r>
          </a:p>
          <a:p>
            <a:pPr lvl="2"/>
            <a:r>
              <a:rPr lang="en-CA" dirty="0" smtClean="0"/>
              <a:t>Even though it may produce more duplication in the resulting file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If removing duplication by using Extend, check the overriding dependencies!</a:t>
            </a:r>
            <a:endParaRPr lang="en-CA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71194240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23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14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17500" y="1330779"/>
            <a:ext cx="8534400" cy="50255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Using preprocessors is a trend!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Developers use </a:t>
            </a:r>
            <a:r>
              <a:rPr lang="en-US" b="1" dirty="0" smtClean="0"/>
              <a:t>Nesting</a:t>
            </a:r>
            <a:r>
              <a:rPr lang="en-US" dirty="0" smtClean="0"/>
              <a:t> whenever possible!</a:t>
            </a:r>
          </a:p>
          <a:p>
            <a:pPr>
              <a:lnSpc>
                <a:spcPct val="100000"/>
              </a:lnSpc>
            </a:pPr>
            <a:r>
              <a:rPr lang="en-US" b="1" dirty="0" err="1" smtClean="0"/>
              <a:t>Mixins</a:t>
            </a:r>
            <a:r>
              <a:rPr lang="en-US" dirty="0" smtClean="0"/>
              <a:t>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Are short (less than 5 declarations),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Mostly have zero or one parameters</a:t>
            </a:r>
            <a:endParaRPr lang="en-CA" dirty="0" smtClean="0"/>
          </a:p>
          <a:p>
            <a:pPr lvl="1">
              <a:lnSpc>
                <a:spcPct val="100000"/>
              </a:lnSpc>
            </a:pPr>
            <a:r>
              <a:rPr lang="en-CA" dirty="0"/>
              <a:t>A</a:t>
            </a:r>
            <a:r>
              <a:rPr lang="en-CA" dirty="0" smtClean="0"/>
              <a:t>re usually used for cross-browser declarations!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Developers prefer using </a:t>
            </a:r>
            <a:r>
              <a:rPr lang="en-US" b="1" dirty="0" err="1" smtClean="0"/>
              <a:t>Mixins</a:t>
            </a:r>
            <a:r>
              <a:rPr lang="en-US" dirty="0" smtClean="0"/>
              <a:t> over </a:t>
            </a:r>
            <a:r>
              <a:rPr lang="en-US" b="1" dirty="0" smtClean="0"/>
              <a:t>Extends</a:t>
            </a:r>
            <a:r>
              <a:rPr lang="en-US" dirty="0" smtClean="0"/>
              <a:t>!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It is not always safe to use Extend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24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635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Cascading Style Sheets (CSS)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The standard styling language</a:t>
            </a:r>
          </a:p>
          <a:p>
            <a:pPr lvl="1"/>
            <a:r>
              <a:rPr lang="en-CA" dirty="0" smtClean="0"/>
              <a:t>Target documents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Limitations of CSS</a:t>
            </a:r>
          </a:p>
          <a:p>
            <a:pPr lvl="1"/>
            <a:r>
              <a:rPr lang="en-CA" dirty="0" smtClean="0"/>
              <a:t>Was initially </a:t>
            </a:r>
            <a:r>
              <a:rPr lang="en-CA" dirty="0"/>
              <a:t>designed </a:t>
            </a:r>
            <a:r>
              <a:rPr lang="en-CA" dirty="0" smtClean="0"/>
              <a:t>for non-developers!</a:t>
            </a:r>
          </a:p>
          <a:p>
            <a:pPr lvl="1"/>
            <a:r>
              <a:rPr lang="en-CA" dirty="0" smtClean="0"/>
              <a:t>Duplication is pervasive!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2126" y="2610518"/>
            <a:ext cx="6099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selector</a:t>
            </a:r>
            <a:r>
              <a:rPr lang="en-CA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CA" sz="28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property</a:t>
            </a:r>
            <a:r>
              <a:rPr lang="en-CA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CA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CA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  <a:endParaRPr lang="en-CA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06721821"/>
              </p:ext>
            </p:extLst>
          </p:nvPr>
        </p:nvGraphicFramePr>
        <p:xfrm>
          <a:off x="238124" y="6359527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3</a:t>
            </a:fld>
            <a:r>
              <a:rPr lang="en-CA" smtClean="0"/>
              <a:t> / 24</a:t>
            </a:r>
            <a:endParaRPr lang="en-CA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5377072" y="1543476"/>
            <a:ext cx="327991" cy="3508514"/>
          </a:xfrm>
          <a:prstGeom prst="leftBrace">
            <a:avLst>
              <a:gd name="adj1" fmla="val 56817"/>
              <a:gd name="adj2" fmla="val 497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4880052" y="3520178"/>
            <a:ext cx="142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Declaration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2143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CSS Preprocessors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Super-language for CSS  for generating CSS</a:t>
            </a:r>
          </a:p>
          <a:p>
            <a:r>
              <a:rPr lang="en-CA" dirty="0" smtClean="0"/>
              <a:t>Adding missing features:</a:t>
            </a:r>
          </a:p>
          <a:p>
            <a:pPr lvl="1"/>
            <a:r>
              <a:rPr lang="en-CA" dirty="0" smtClean="0"/>
              <a:t>Variables, functions, loops, conditional statements, mathematical operations, etc.</a:t>
            </a:r>
            <a:endParaRPr lang="en-CA" dirty="0"/>
          </a:p>
        </p:txBody>
      </p:sp>
      <p:pic>
        <p:nvPicPr>
          <p:cNvPr id="3074" name="Picture 2" descr="http://lesscss.org/public/img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66" y="4271043"/>
            <a:ext cx="18954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211" y="4019192"/>
            <a:ext cx="1371600" cy="1023376"/>
          </a:xfrm>
          <a:prstGeom prst="rect">
            <a:avLst/>
          </a:prstGeom>
        </p:spPr>
      </p:pic>
      <p:pic>
        <p:nvPicPr>
          <p:cNvPr id="3080" name="Picture 8" descr="http://html5facil.com/wp-content/uploads/2014/03/stylus-logo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181" y="4019192"/>
            <a:ext cx="1561511" cy="148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43930334"/>
              </p:ext>
            </p:extLst>
          </p:nvPr>
        </p:nvGraphicFramePr>
        <p:xfrm>
          <a:off x="238124" y="6359527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4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97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  <a:endParaRPr lang="en-CA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345589"/>
              </p:ext>
            </p:extLst>
          </p:nvPr>
        </p:nvGraphicFramePr>
        <p:xfrm>
          <a:off x="0" y="1190625"/>
          <a:ext cx="4514850" cy="4230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0427184"/>
              </p:ext>
            </p:extLst>
          </p:nvPr>
        </p:nvGraphicFramePr>
        <p:xfrm>
          <a:off x="4629150" y="1181100"/>
          <a:ext cx="4514850" cy="423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53720" y="5718174"/>
            <a:ext cx="6636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Credits: css-tricks.com/poll-results-popularity-of-</a:t>
            </a:r>
            <a:r>
              <a:rPr lang="en-CA" sz="1600" b="1" dirty="0" err="1" smtClean="0"/>
              <a:t>css</a:t>
            </a:r>
            <a:r>
              <a:rPr lang="en-CA" sz="1600" b="1" dirty="0" smtClean="0"/>
              <a:t>-preprocessors/</a:t>
            </a:r>
            <a:endParaRPr lang="en-CA" sz="16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91589911"/>
              </p:ext>
            </p:extLst>
          </p:nvPr>
        </p:nvGraphicFramePr>
        <p:xfrm>
          <a:off x="238124" y="6359527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27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3600" dirty="0" smtClean="0"/>
              <a:t>Collecting information to:</a:t>
            </a:r>
          </a:p>
          <a:p>
            <a:pPr lvl="1">
              <a:spcAft>
                <a:spcPts val="1200"/>
              </a:spcAft>
            </a:pPr>
            <a:r>
              <a:rPr lang="en-CA" sz="3200" dirty="0" smtClean="0"/>
              <a:t>Support devising automatic migration techniques</a:t>
            </a:r>
          </a:p>
          <a:p>
            <a:pPr lvl="1">
              <a:spcAft>
                <a:spcPts val="1200"/>
              </a:spcAft>
            </a:pPr>
            <a:r>
              <a:rPr lang="en-CA" sz="3200" dirty="0" smtClean="0"/>
              <a:t>Support developing preprocessor refactoring approaches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5624217"/>
              </p:ext>
            </p:extLst>
          </p:nvPr>
        </p:nvGraphicFramePr>
        <p:xfrm>
          <a:off x="238124" y="6359527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6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77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Empirical Study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Subjects</a:t>
            </a:r>
          </a:p>
          <a:p>
            <a:pPr lvl="1"/>
            <a:r>
              <a:rPr lang="en-CA" dirty="0" smtClean="0"/>
              <a:t>80 websites (40 websites for Less, 40 for Sass)</a:t>
            </a:r>
          </a:p>
          <a:p>
            <a:pPr lvl="1"/>
            <a:r>
              <a:rPr lang="en-CA" dirty="0" smtClean="0"/>
              <a:t>220 Less and 738 Sass files (total 958 files)</a:t>
            </a:r>
          </a:p>
          <a:p>
            <a:pPr lvl="1"/>
            <a:r>
              <a:rPr lang="en-CA" dirty="0" smtClean="0"/>
              <a:t>Found preprocessor files using Google! </a:t>
            </a:r>
            <a:r>
              <a:rPr lang="en-CA" dirty="0" smtClean="0">
                <a:sym typeface="Wingdings" panose="05000000000000000000" pitchFamily="2" charset="2"/>
              </a:rPr>
              <a:t></a:t>
            </a:r>
            <a:endParaRPr lang="en-CA" dirty="0" smtClean="0"/>
          </a:p>
          <a:p>
            <a:pPr lvl="2"/>
            <a:r>
              <a:rPr lang="en-CA" dirty="0" smtClean="0"/>
              <a:t>E.g.: </a:t>
            </a:r>
            <a:r>
              <a:rPr lang="en-CA" dirty="0" err="1" smtClean="0"/>
              <a:t>filetype:less</a:t>
            </a:r>
            <a:endParaRPr lang="en-CA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00025" y="4279386"/>
            <a:ext cx="1155032" cy="1387642"/>
            <a:chOff x="323850" y="4371474"/>
            <a:chExt cx="1155032" cy="1387642"/>
          </a:xfrm>
        </p:grpSpPr>
        <p:sp>
          <p:nvSpPr>
            <p:cNvPr id="5" name="Vertical Scroll 4"/>
            <p:cNvSpPr/>
            <p:nvPr/>
          </p:nvSpPr>
          <p:spPr>
            <a:xfrm>
              <a:off x="323850" y="4371474"/>
              <a:ext cx="850232" cy="1082842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2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Vertical Scroll 6"/>
            <p:cNvSpPr/>
            <p:nvPr/>
          </p:nvSpPr>
          <p:spPr>
            <a:xfrm>
              <a:off x="476250" y="4523874"/>
              <a:ext cx="850232" cy="1082842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2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Vertical Scroll 8"/>
            <p:cNvSpPr/>
            <p:nvPr/>
          </p:nvSpPr>
          <p:spPr>
            <a:xfrm>
              <a:off x="628650" y="4676274"/>
              <a:ext cx="850232" cy="1082842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2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507457" y="4588626"/>
            <a:ext cx="70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Parse</a:t>
            </a:r>
            <a:endParaRPr lang="en-CA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3250" y="4850833"/>
            <a:ext cx="648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LESS</a:t>
            </a:r>
          </a:p>
          <a:p>
            <a:r>
              <a:rPr lang="en-CA" b="1" dirty="0" smtClean="0"/>
              <a:t>SASS</a:t>
            </a:r>
            <a:endParaRPr lang="en-CA" b="1" dirty="0"/>
          </a:p>
        </p:txBody>
      </p:sp>
      <p:sp>
        <p:nvSpPr>
          <p:cNvPr id="14" name="Right Arrow 13"/>
          <p:cNvSpPr/>
          <p:nvPr/>
        </p:nvSpPr>
        <p:spPr>
          <a:xfrm>
            <a:off x="1459314" y="4973207"/>
            <a:ext cx="957145" cy="368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7" name="Group 86"/>
          <p:cNvGrpSpPr/>
          <p:nvPr/>
        </p:nvGrpSpPr>
        <p:grpSpPr>
          <a:xfrm>
            <a:off x="2626790" y="4039929"/>
            <a:ext cx="1446936" cy="1866555"/>
            <a:chOff x="2613861" y="4779801"/>
            <a:chExt cx="645167" cy="832269"/>
          </a:xfrm>
        </p:grpSpPr>
        <p:sp>
          <p:nvSpPr>
            <p:cNvPr id="15" name="Oval 14"/>
            <p:cNvSpPr/>
            <p:nvPr/>
          </p:nvSpPr>
          <p:spPr>
            <a:xfrm>
              <a:off x="2968693" y="4779801"/>
              <a:ext cx="120315" cy="1109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7" name="Straight Connector 16"/>
            <p:cNvCxnSpPr>
              <a:stCxn id="15" idx="4"/>
              <a:endCxn id="21" idx="0"/>
            </p:cNvCxnSpPr>
            <p:nvPr/>
          </p:nvCxnSpPr>
          <p:spPr>
            <a:xfrm flipH="1">
              <a:off x="2855544" y="4890758"/>
              <a:ext cx="173307" cy="13669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3" idx="0"/>
              <a:endCxn id="15" idx="4"/>
            </p:cNvCxnSpPr>
            <p:nvPr/>
          </p:nvCxnSpPr>
          <p:spPr>
            <a:xfrm flipH="1" flipV="1">
              <a:off x="3028851" y="4890758"/>
              <a:ext cx="170020" cy="13669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795386" y="5027452"/>
              <a:ext cx="120315" cy="1148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/>
            <p:nvPr/>
          </p:nvSpPr>
          <p:spPr>
            <a:xfrm>
              <a:off x="3138713" y="5027452"/>
              <a:ext cx="120315" cy="1148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Oval 26"/>
            <p:cNvSpPr/>
            <p:nvPr/>
          </p:nvSpPr>
          <p:spPr>
            <a:xfrm>
              <a:off x="2795386" y="5258889"/>
              <a:ext cx="120315" cy="12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8" name="Straight Connector 27"/>
            <p:cNvCxnSpPr>
              <a:stCxn id="21" idx="4"/>
              <a:endCxn id="27" idx="0"/>
            </p:cNvCxnSpPr>
            <p:nvPr/>
          </p:nvCxnSpPr>
          <p:spPr>
            <a:xfrm>
              <a:off x="2855544" y="5142292"/>
              <a:ext cx="0" cy="116597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969016" y="5261096"/>
              <a:ext cx="120315" cy="12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4" name="Straight Connector 33"/>
            <p:cNvCxnSpPr>
              <a:stCxn id="21" idx="4"/>
              <a:endCxn id="33" idx="0"/>
            </p:cNvCxnSpPr>
            <p:nvPr/>
          </p:nvCxnSpPr>
          <p:spPr>
            <a:xfrm>
              <a:off x="2855544" y="5142292"/>
              <a:ext cx="173630" cy="11880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2613861" y="5263104"/>
              <a:ext cx="120315" cy="12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1" name="Straight Connector 40"/>
            <p:cNvCxnSpPr>
              <a:stCxn id="21" idx="4"/>
              <a:endCxn id="40" idx="0"/>
            </p:cNvCxnSpPr>
            <p:nvPr/>
          </p:nvCxnSpPr>
          <p:spPr>
            <a:xfrm flipH="1">
              <a:off x="2674019" y="5142292"/>
              <a:ext cx="181525" cy="120812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2882039" y="5489852"/>
              <a:ext cx="120315" cy="12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Oval 77"/>
            <p:cNvSpPr/>
            <p:nvPr/>
          </p:nvSpPr>
          <p:spPr>
            <a:xfrm>
              <a:off x="3077089" y="5489852"/>
              <a:ext cx="120315" cy="1222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9" name="Straight Connector 78"/>
            <p:cNvCxnSpPr>
              <a:stCxn id="33" idx="4"/>
              <a:endCxn id="78" idx="0"/>
            </p:cNvCxnSpPr>
            <p:nvPr/>
          </p:nvCxnSpPr>
          <p:spPr>
            <a:xfrm>
              <a:off x="3029174" y="5383314"/>
              <a:ext cx="108073" cy="10653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33" idx="4"/>
              <a:endCxn id="77" idx="0"/>
            </p:cNvCxnSpPr>
            <p:nvPr/>
          </p:nvCxnSpPr>
          <p:spPr>
            <a:xfrm flipH="1">
              <a:off x="2942197" y="5383314"/>
              <a:ext cx="86977" cy="10653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2650078" y="4136575"/>
            <a:ext cx="544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AST</a:t>
            </a:r>
            <a:endParaRPr lang="en-CA" b="1" dirty="0"/>
          </a:p>
        </p:txBody>
      </p:sp>
      <p:sp>
        <p:nvSpPr>
          <p:cNvPr id="88" name="Right Arrow 87"/>
          <p:cNvSpPr/>
          <p:nvPr/>
        </p:nvSpPr>
        <p:spPr>
          <a:xfrm>
            <a:off x="4289287" y="4953048"/>
            <a:ext cx="957145" cy="368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TextBox 89"/>
          <p:cNvSpPr txBox="1"/>
          <p:nvPr/>
        </p:nvSpPr>
        <p:spPr>
          <a:xfrm>
            <a:off x="4304944" y="4605612"/>
            <a:ext cx="773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Query</a:t>
            </a:r>
            <a:endParaRPr lang="en-CA" b="1" dirty="0"/>
          </a:p>
        </p:txBody>
      </p:sp>
      <p:grpSp>
        <p:nvGrpSpPr>
          <p:cNvPr id="95" name="Group 94"/>
          <p:cNvGrpSpPr/>
          <p:nvPr/>
        </p:nvGrpSpPr>
        <p:grpSpPr>
          <a:xfrm>
            <a:off x="5397549" y="4420573"/>
            <a:ext cx="1155032" cy="1387642"/>
            <a:chOff x="323850" y="4371474"/>
            <a:chExt cx="1155032" cy="1387642"/>
          </a:xfrm>
        </p:grpSpPr>
        <p:sp>
          <p:nvSpPr>
            <p:cNvPr id="96" name="Vertical Scroll 95"/>
            <p:cNvSpPr/>
            <p:nvPr/>
          </p:nvSpPr>
          <p:spPr>
            <a:xfrm>
              <a:off x="323850" y="4371474"/>
              <a:ext cx="850232" cy="1082842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2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Vertical Scroll 96"/>
            <p:cNvSpPr/>
            <p:nvPr/>
          </p:nvSpPr>
          <p:spPr>
            <a:xfrm>
              <a:off x="476250" y="4523874"/>
              <a:ext cx="850232" cy="1082842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2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Vertical Scroll 97"/>
            <p:cNvSpPr/>
            <p:nvPr/>
          </p:nvSpPr>
          <p:spPr>
            <a:xfrm>
              <a:off x="628650" y="4676274"/>
              <a:ext cx="850232" cy="1082842"/>
            </a:xfrm>
            <a:prstGeom prst="vertic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2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5854414" y="4960788"/>
            <a:ext cx="57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CSV</a:t>
            </a:r>
          </a:p>
          <a:p>
            <a:r>
              <a:rPr lang="en-CA" b="1" dirty="0" smtClean="0"/>
              <a:t>files</a:t>
            </a:r>
            <a:endParaRPr lang="en-CA" b="1" dirty="0"/>
          </a:p>
        </p:txBody>
      </p:sp>
      <p:sp>
        <p:nvSpPr>
          <p:cNvPr id="100" name="Right Arrow 99"/>
          <p:cNvSpPr/>
          <p:nvPr/>
        </p:nvSpPr>
        <p:spPr>
          <a:xfrm>
            <a:off x="6688187" y="4961100"/>
            <a:ext cx="957145" cy="368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TextBox 100"/>
          <p:cNvSpPr txBox="1"/>
          <p:nvPr/>
        </p:nvSpPr>
        <p:spPr>
          <a:xfrm>
            <a:off x="6618569" y="4627071"/>
            <a:ext cx="963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Analysis</a:t>
            </a:r>
            <a:endParaRPr lang="en-CA" b="1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997126" y="4680557"/>
            <a:ext cx="774337" cy="756286"/>
            <a:chOff x="7771379" y="4677748"/>
            <a:chExt cx="1214867" cy="1186546"/>
          </a:xfrm>
        </p:grpSpPr>
        <p:sp>
          <p:nvSpPr>
            <p:cNvPr id="108" name="Rectangle 107"/>
            <p:cNvSpPr/>
            <p:nvPr/>
          </p:nvSpPr>
          <p:spPr>
            <a:xfrm>
              <a:off x="7771379" y="5108008"/>
              <a:ext cx="281940" cy="7562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082698" y="4677748"/>
              <a:ext cx="281940" cy="11865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390037" y="4884246"/>
              <a:ext cx="281940" cy="980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8704306" y="4975796"/>
              <a:ext cx="281940" cy="8884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7912349" y="5127133"/>
              <a:ext cx="311319" cy="4302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223668" y="5127133"/>
              <a:ext cx="307339" cy="20649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531007" y="5333631"/>
              <a:ext cx="314269" cy="915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TextBox 127"/>
          <p:cNvSpPr txBox="1"/>
          <p:nvPr/>
        </p:nvSpPr>
        <p:spPr>
          <a:xfrm>
            <a:off x="7939543" y="4247230"/>
            <a:ext cx="868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Results</a:t>
            </a:r>
            <a:endParaRPr lang="en-CA" b="1" dirty="0"/>
          </a:p>
        </p:txBody>
      </p:sp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val="3545853174"/>
              </p:ext>
            </p:extLst>
          </p:nvPr>
        </p:nvGraphicFramePr>
        <p:xfrm>
          <a:off x="238124" y="6359527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7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80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957262" y="2482831"/>
            <a:ext cx="623888" cy="2507774"/>
            <a:chOff x="985837" y="2482831"/>
            <a:chExt cx="1139826" cy="2507774"/>
          </a:xfrm>
        </p:grpSpPr>
        <p:sp>
          <p:nvSpPr>
            <p:cNvPr id="24" name="Rounded Rectangle 23"/>
            <p:cNvSpPr/>
            <p:nvPr/>
          </p:nvSpPr>
          <p:spPr>
            <a:xfrm>
              <a:off x="985837" y="3714208"/>
              <a:ext cx="1139825" cy="31116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985838" y="4679436"/>
              <a:ext cx="1139825" cy="31116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985838" y="2482831"/>
              <a:ext cx="1139825" cy="31116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5257800" y="3467100"/>
            <a:ext cx="2684940" cy="1790700"/>
          </a:xfrm>
          <a:prstGeom prst="roundRect">
            <a:avLst>
              <a:gd name="adj" fmla="val 461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#1: Nesting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330779"/>
            <a:ext cx="7886700" cy="1063152"/>
          </a:xfrm>
        </p:spPr>
        <p:txBody>
          <a:bodyPr/>
          <a:lstStyle/>
          <a:p>
            <a:r>
              <a:rPr lang="en-CA" dirty="0" smtClean="0"/>
              <a:t>Goals: better organization, avoiding duplication in selector names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023" y="2482831"/>
            <a:ext cx="265329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outline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0;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err="1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table:hover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font-weight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bold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td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3px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CA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0609" y="2482831"/>
            <a:ext cx="310213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border: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outline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 0;</a:t>
            </a:r>
          </a:p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&amp;: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hover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font-weight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bold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td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smtClean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3px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 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37946068"/>
              </p:ext>
            </p:extLst>
          </p:nvPr>
        </p:nvGraphicFramePr>
        <p:xfrm>
          <a:off x="238124" y="6359527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97990" y="5483783"/>
            <a:ext cx="676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CSS</a:t>
            </a:r>
            <a:endParaRPr lang="en-CA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52608" y="5483783"/>
            <a:ext cx="207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Preprocessor</a:t>
            </a:r>
            <a:endParaRPr lang="en-CA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773547" y="2393930"/>
            <a:ext cx="3125353" cy="3613169"/>
          </a:xfrm>
          <a:prstGeom prst="roundRect">
            <a:avLst>
              <a:gd name="adj" fmla="val 145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ounded Rectangle 11"/>
          <p:cNvSpPr/>
          <p:nvPr/>
        </p:nvSpPr>
        <p:spPr>
          <a:xfrm>
            <a:off x="4699000" y="2393930"/>
            <a:ext cx="3385348" cy="3613169"/>
          </a:xfrm>
          <a:prstGeom prst="roundRect">
            <a:avLst>
              <a:gd name="adj" fmla="val 145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8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663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 </a:t>
            </a:r>
            <a:r>
              <a:rPr lang="en-CA" dirty="0"/>
              <a:t>#1: Nesting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By far the most-used feature of CSS preprocessors!</a:t>
            </a:r>
          </a:p>
          <a:p>
            <a:pPr lvl="1"/>
            <a:r>
              <a:rPr lang="en-CA" dirty="0" smtClean="0"/>
              <a:t>Out of all 34065 selectors, 21870 are nested, or have nested selectors (65%)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Question: Are they used even for shallow nesting?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34596275"/>
              </p:ext>
            </p:extLst>
          </p:nvPr>
        </p:nvGraphicFramePr>
        <p:xfrm>
          <a:off x="259245" y="6356351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9</a:t>
            </a:fld>
            <a:r>
              <a:rPr lang="en-CA" smtClean="0"/>
              <a:t> / 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05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2906</TotalTime>
  <Words>1153</Words>
  <Application>Microsoft Office PowerPoint</Application>
  <PresentationFormat>On-screen Show (4:3)</PresentationFormat>
  <Paragraphs>337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</vt:lpstr>
      <vt:lpstr>Consolas</vt:lpstr>
      <vt:lpstr>Wingdings</vt:lpstr>
      <vt:lpstr>Office Theme</vt:lpstr>
      <vt:lpstr>An empirical study  on the use of  CSS Preprocessors</vt:lpstr>
      <vt:lpstr>Agenda</vt:lpstr>
      <vt:lpstr>Cascading Style Sheets (CSS)</vt:lpstr>
      <vt:lpstr>CSS Preprocessors</vt:lpstr>
      <vt:lpstr>Motivation</vt:lpstr>
      <vt:lpstr>Motivation</vt:lpstr>
      <vt:lpstr>Empirical Study</vt:lpstr>
      <vt:lpstr>Feature #1: Nesting</vt:lpstr>
      <vt:lpstr>Feature #1: Nesting</vt:lpstr>
      <vt:lpstr>Feature #1: Nesting</vt:lpstr>
      <vt:lpstr>Feature #1: Nesting</vt:lpstr>
      <vt:lpstr>Feature #2: Mixins</vt:lpstr>
      <vt:lpstr>Feature #2: Mixins</vt:lpstr>
      <vt:lpstr>Feature #2: Mixins</vt:lpstr>
      <vt:lpstr>Feature #2: Mixins</vt:lpstr>
      <vt:lpstr>Feature #2: Mixins</vt:lpstr>
      <vt:lpstr>Feature #2: Mixins</vt:lpstr>
      <vt:lpstr>Feature #2: Mixins</vt:lpstr>
      <vt:lpstr>Feature #2: Mixins</vt:lpstr>
      <vt:lpstr>Feature #3: Extend</vt:lpstr>
      <vt:lpstr>Feature #3: Extend</vt:lpstr>
      <vt:lpstr>Feature #3: Extend</vt:lpstr>
      <vt:lpstr>Feature #3: Extend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empirical study of the use of CSS preprocessors</dc:title>
  <dc:creator>Davood Mazinanian</dc:creator>
  <cp:lastModifiedBy>Nikolaos Tsantalis</cp:lastModifiedBy>
  <cp:revision>215</cp:revision>
  <dcterms:created xsi:type="dcterms:W3CDTF">2015-02-26T16:01:20Z</dcterms:created>
  <dcterms:modified xsi:type="dcterms:W3CDTF">2015-03-01T22:15:56Z</dcterms:modified>
</cp:coreProperties>
</file>