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20.jpg" ContentType="image/pn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479" r:id="rId1"/>
  </p:sldMasterIdLst>
  <p:notesMasterIdLst>
    <p:notesMasterId r:id="rId30"/>
  </p:notesMasterIdLst>
  <p:sldIdLst>
    <p:sldId id="256" r:id="rId2"/>
    <p:sldId id="257" r:id="rId3"/>
    <p:sldId id="279" r:id="rId4"/>
    <p:sldId id="258" r:id="rId5"/>
    <p:sldId id="259" r:id="rId6"/>
    <p:sldId id="264" r:id="rId7"/>
    <p:sldId id="260" r:id="rId8"/>
    <p:sldId id="265" r:id="rId9"/>
    <p:sldId id="266" r:id="rId10"/>
    <p:sldId id="281" r:id="rId11"/>
    <p:sldId id="261" r:id="rId12"/>
    <p:sldId id="262" r:id="rId13"/>
    <p:sldId id="267" r:id="rId14"/>
    <p:sldId id="268" r:id="rId15"/>
    <p:sldId id="283" r:id="rId16"/>
    <p:sldId id="269" r:id="rId17"/>
    <p:sldId id="282" r:id="rId18"/>
    <p:sldId id="270" r:id="rId19"/>
    <p:sldId id="285" r:id="rId20"/>
    <p:sldId id="271" r:id="rId21"/>
    <p:sldId id="284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riar Rostami" initials="SR" lastIdx="1" clrIdx="0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84866"/>
  </p:normalViewPr>
  <p:slideViewPr>
    <p:cSldViewPr snapToGrid="0" snapToObjects="1">
      <p:cViewPr varScale="1">
        <p:scale>
          <a:sx n="98" d="100"/>
          <a:sy n="98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795-A41A-EC4D-AA72-4F15392A8B96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3D8B8-9517-A346-BABE-683D0DB4F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 unbiased</a:t>
            </a:r>
            <a:r>
              <a:rPr lang="en-US" baseline="0" dirty="0" smtClean="0"/>
              <a:t> oracle, what is biased</a:t>
            </a:r>
          </a:p>
          <a:p>
            <a:r>
              <a:rPr lang="en-US" baseline="0" dirty="0" smtClean="0"/>
              <a:t>How you build 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 unbiased</a:t>
            </a:r>
            <a:r>
              <a:rPr lang="en-US" baseline="0" dirty="0" smtClean="0"/>
              <a:t> oracle, what is biased</a:t>
            </a:r>
          </a:p>
          <a:p>
            <a:r>
              <a:rPr lang="en-US" baseline="0" dirty="0" smtClean="0"/>
              <a:t>How you </a:t>
            </a:r>
            <a:r>
              <a:rPr lang="en-US" baseline="0" smtClean="0"/>
              <a:t>build 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TP: </a:t>
            </a:r>
            <a:r>
              <a:rPr lang="en-US" dirty="0" err="1" smtClean="0"/>
              <a:t>chizi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bayad</a:t>
            </a:r>
            <a:r>
              <a:rPr lang="en-US" dirty="0" smtClean="0"/>
              <a:t> </a:t>
            </a:r>
            <a:r>
              <a:rPr lang="en-US" dirty="0" err="1" smtClean="0"/>
              <a:t>peyda</a:t>
            </a:r>
            <a:r>
              <a:rPr lang="en-US" dirty="0" smtClean="0"/>
              <a:t> </a:t>
            </a:r>
            <a:r>
              <a:rPr lang="en-US" dirty="0" err="1" smtClean="0"/>
              <a:t>mikardi</a:t>
            </a:r>
            <a:r>
              <a:rPr lang="en-US" dirty="0" smtClean="0"/>
              <a:t>, </a:t>
            </a:r>
            <a:r>
              <a:rPr lang="en-US" dirty="0" err="1" smtClean="0"/>
              <a:t>peyda</a:t>
            </a:r>
            <a:r>
              <a:rPr lang="en-US" dirty="0" smtClean="0"/>
              <a:t> ham </a:t>
            </a:r>
            <a:r>
              <a:rPr lang="en-US" dirty="0" err="1" smtClean="0"/>
              <a:t>kardi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FP: </a:t>
            </a:r>
            <a:r>
              <a:rPr lang="en-US" dirty="0" err="1" smtClean="0"/>
              <a:t>chizi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nabayad</a:t>
            </a:r>
            <a:r>
              <a:rPr lang="en-US" dirty="0" smtClean="0"/>
              <a:t> </a:t>
            </a:r>
            <a:r>
              <a:rPr lang="en-US" dirty="0" err="1" smtClean="0"/>
              <a:t>peyda</a:t>
            </a:r>
            <a:r>
              <a:rPr lang="en-US" dirty="0" smtClean="0"/>
              <a:t> </a:t>
            </a:r>
            <a:r>
              <a:rPr lang="en-US" dirty="0" err="1" smtClean="0"/>
              <a:t>mikardi</a:t>
            </a:r>
            <a:r>
              <a:rPr lang="en-US" dirty="0" smtClean="0"/>
              <a:t>, </a:t>
            </a:r>
            <a:r>
              <a:rPr lang="en-US" dirty="0" err="1" smtClean="0"/>
              <a:t>vali</a:t>
            </a:r>
            <a:r>
              <a:rPr lang="en-US" dirty="0" smtClean="0"/>
              <a:t> </a:t>
            </a:r>
            <a:r>
              <a:rPr lang="en-US" dirty="0" err="1" smtClean="0"/>
              <a:t>peyda</a:t>
            </a:r>
            <a:r>
              <a:rPr lang="en-US" dirty="0" smtClean="0"/>
              <a:t> </a:t>
            </a:r>
            <a:r>
              <a:rPr lang="en-US" dirty="0" err="1" smtClean="0"/>
              <a:t>kardi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FN: </a:t>
            </a:r>
            <a:r>
              <a:rPr lang="en-US" dirty="0" err="1" smtClean="0"/>
              <a:t>chizi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bayad</a:t>
            </a:r>
            <a:r>
              <a:rPr lang="en-US" dirty="0" smtClean="0"/>
              <a:t> </a:t>
            </a:r>
            <a:r>
              <a:rPr lang="en-US" dirty="0" err="1" smtClean="0"/>
              <a:t>peyda</a:t>
            </a:r>
            <a:r>
              <a:rPr lang="en-US" dirty="0" smtClean="0"/>
              <a:t> </a:t>
            </a:r>
            <a:r>
              <a:rPr lang="en-US" dirty="0" err="1" smtClean="0"/>
              <a:t>mikardi</a:t>
            </a:r>
            <a:r>
              <a:rPr lang="en-US" dirty="0" smtClean="0"/>
              <a:t>, </a:t>
            </a:r>
            <a:r>
              <a:rPr lang="en-US" dirty="0" err="1" smtClean="0"/>
              <a:t>peyda</a:t>
            </a:r>
            <a:r>
              <a:rPr lang="en-US" dirty="0" smtClean="0"/>
              <a:t> </a:t>
            </a:r>
            <a:r>
              <a:rPr lang="en-US" dirty="0" err="1" smtClean="0"/>
              <a:t>nakardi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TN: </a:t>
            </a:r>
            <a:r>
              <a:rPr lang="en-US" dirty="0" err="1" smtClean="0"/>
              <a:t>chizi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nabayad</a:t>
            </a:r>
            <a:r>
              <a:rPr lang="en-US" dirty="0" smtClean="0"/>
              <a:t> </a:t>
            </a:r>
            <a:r>
              <a:rPr lang="en-US" dirty="0" err="1" smtClean="0"/>
              <a:t>peyda</a:t>
            </a:r>
            <a:r>
              <a:rPr lang="en-US" dirty="0" smtClean="0"/>
              <a:t> </a:t>
            </a:r>
            <a:r>
              <a:rPr lang="en-US" dirty="0" err="1" smtClean="0"/>
              <a:t>mikardi</a:t>
            </a:r>
            <a:r>
              <a:rPr lang="en-US" dirty="0" smtClean="0"/>
              <a:t>, </a:t>
            </a:r>
            <a:r>
              <a:rPr lang="en-US" dirty="0" err="1" smtClean="0"/>
              <a:t>peyda</a:t>
            </a:r>
            <a:r>
              <a:rPr lang="en-US" dirty="0" smtClean="0"/>
              <a:t> ham </a:t>
            </a:r>
            <a:r>
              <a:rPr lang="en-US" dirty="0" err="1" smtClean="0"/>
              <a:t>nakardi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Precision: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beine</a:t>
            </a:r>
            <a:r>
              <a:rPr lang="en-US" dirty="0" smtClean="0"/>
              <a:t> </a:t>
            </a:r>
            <a:r>
              <a:rPr lang="en-US" dirty="0" err="1" smtClean="0"/>
              <a:t>chizayi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peyda</a:t>
            </a:r>
            <a:r>
              <a:rPr lang="en-US" dirty="0" smtClean="0"/>
              <a:t> </a:t>
            </a:r>
            <a:r>
              <a:rPr lang="en-US" dirty="0" err="1" smtClean="0"/>
              <a:t>kardi</a:t>
            </a:r>
            <a:r>
              <a:rPr lang="en-US" dirty="0" smtClean="0"/>
              <a:t>, </a:t>
            </a:r>
            <a:r>
              <a:rPr lang="en-US" dirty="0" err="1" smtClean="0"/>
              <a:t>chandtashoon</a:t>
            </a:r>
            <a:r>
              <a:rPr lang="en-US" dirty="0" smtClean="0"/>
              <a:t> </a:t>
            </a:r>
            <a:r>
              <a:rPr lang="en-US" dirty="0" err="1" smtClean="0"/>
              <a:t>dorostan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Recall: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beine</a:t>
            </a:r>
            <a:r>
              <a:rPr lang="en-US" dirty="0" smtClean="0"/>
              <a:t> </a:t>
            </a:r>
            <a:r>
              <a:rPr lang="en-US" dirty="0" err="1" smtClean="0"/>
              <a:t>chizayi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bayad</a:t>
            </a:r>
            <a:r>
              <a:rPr lang="en-US" dirty="0" smtClean="0"/>
              <a:t> </a:t>
            </a:r>
            <a:r>
              <a:rPr lang="en-US" dirty="0" err="1" smtClean="0"/>
              <a:t>peyda</a:t>
            </a:r>
            <a:r>
              <a:rPr lang="en-US" dirty="0" smtClean="0"/>
              <a:t> </a:t>
            </a:r>
            <a:r>
              <a:rPr lang="en-US" dirty="0" err="1" smtClean="0"/>
              <a:t>mikardi</a:t>
            </a:r>
            <a:r>
              <a:rPr lang="en-US" dirty="0" smtClean="0"/>
              <a:t> </a:t>
            </a:r>
            <a:r>
              <a:rPr lang="en-US" dirty="0" err="1" smtClean="0"/>
              <a:t>chandta</a:t>
            </a:r>
            <a:r>
              <a:rPr lang="en-US" dirty="0" smtClean="0"/>
              <a:t> </a:t>
            </a:r>
            <a:r>
              <a:rPr lang="en-US" dirty="0" err="1" smtClean="0"/>
              <a:t>ro</a:t>
            </a:r>
            <a:r>
              <a:rPr lang="en-US" dirty="0" smtClean="0"/>
              <a:t> </a:t>
            </a:r>
            <a:r>
              <a:rPr lang="en-US" dirty="0" err="1" smtClean="0"/>
              <a:t>dorost</a:t>
            </a:r>
            <a:r>
              <a:rPr lang="en-US" dirty="0" smtClean="0"/>
              <a:t> </a:t>
            </a:r>
            <a:r>
              <a:rPr lang="en-US" dirty="0" err="1" smtClean="0"/>
              <a:t>peyda</a:t>
            </a:r>
            <a:r>
              <a:rPr lang="en-US" dirty="0" smtClean="0"/>
              <a:t> </a:t>
            </a:r>
            <a:r>
              <a:rPr lang="en-US" dirty="0" err="1" smtClean="0"/>
              <a:t>kardi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Explian</a:t>
            </a:r>
            <a:r>
              <a:rPr lang="en-US" dirty="0" smtClean="0"/>
              <a:t> the results, talk about qualitative, analysis + limitation (may be in next slide)</a:t>
            </a:r>
          </a:p>
          <a:p>
            <a:endParaRPr lang="en-US" dirty="0" smtClean="0"/>
          </a:p>
          <a:p>
            <a:r>
              <a:rPr lang="en-US" dirty="0" smtClean="0"/>
              <a:t>FP: </a:t>
            </a:r>
            <a:r>
              <a:rPr lang="en-US" dirty="0" err="1" smtClean="0"/>
              <a:t>Az</a:t>
            </a:r>
            <a:r>
              <a:rPr lang="en-US" dirty="0" smtClean="0"/>
              <a:t> in 101 &gt;</a:t>
            </a:r>
            <a:r>
              <a:rPr lang="en-US" baseline="0" dirty="0" smtClean="0"/>
              <a:t> 18 </a:t>
            </a:r>
            <a:r>
              <a:rPr lang="en-US" baseline="0" dirty="0" err="1" smtClean="0"/>
              <a:t>tash</a:t>
            </a:r>
            <a:r>
              <a:rPr lang="en-US" baseline="0" dirty="0" smtClean="0"/>
              <a:t> interface </a:t>
            </a:r>
            <a:r>
              <a:rPr lang="en-US" baseline="0" dirty="0" err="1" smtClean="0"/>
              <a:t>budan</a:t>
            </a:r>
            <a:r>
              <a:rPr lang="en-US" baseline="0" dirty="0" smtClean="0"/>
              <a:t> (our bug) 82 </a:t>
            </a:r>
            <a:r>
              <a:rPr lang="en-US" baseline="0" dirty="0" err="1" smtClean="0"/>
              <a:t>tash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budan</a:t>
            </a:r>
            <a:r>
              <a:rPr lang="en-US" baseline="0" dirty="0" smtClean="0"/>
              <a:t> annotation </a:t>
            </a:r>
            <a:r>
              <a:rPr lang="en-US" baseline="0" dirty="0" err="1" smtClean="0"/>
              <a:t>nadashtan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FN : No instantiation , nor methods and </a:t>
            </a:r>
            <a:r>
              <a:rPr lang="en-US" baseline="0" dirty="0" err="1" smtClean="0"/>
              <a:t>attribtues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Extra: Consensus</a:t>
            </a:r>
            <a:r>
              <a:rPr lang="en-US" baseline="0" dirty="0" smtClean="0"/>
              <a:t> whether they are class or not (Some of them for test and lack of @constructor)</a:t>
            </a:r>
            <a:endParaRPr lang="en-US" dirty="0" smtClean="0"/>
          </a:p>
          <a:p>
            <a:r>
              <a:rPr lang="en-US" dirty="0" smtClean="0"/>
              <a:t>For FN:</a:t>
            </a:r>
            <a:r>
              <a:rPr lang="en-US" baseline="0" dirty="0" smtClean="0"/>
              <a:t> lack of implementation like interface, inheritance, empty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JSClassFinder</a:t>
            </a:r>
            <a:r>
              <a:rPr lang="en-US" dirty="0" smtClean="0"/>
              <a:t>:</a:t>
            </a:r>
            <a:r>
              <a:rPr lang="en-US" baseline="0" dirty="0" smtClean="0"/>
              <a:t> 1) They can’t infer classes , 2) Because they don’t have dependency, they match each name once!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84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 transition slide :</a:t>
            </a:r>
          </a:p>
          <a:p>
            <a:endParaRPr lang="en-US" dirty="0" smtClean="0"/>
          </a:p>
          <a:p>
            <a:r>
              <a:rPr lang="en-US" dirty="0" smtClean="0"/>
              <a:t>Our tool is accurate and out </a:t>
            </a:r>
            <a:r>
              <a:rPr lang="en-US" dirty="0" err="1" smtClean="0"/>
              <a:t>perfom</a:t>
            </a:r>
            <a:r>
              <a:rPr lang="en-US" dirty="0" smtClean="0"/>
              <a:t> the state of the art so it is reliable to use</a:t>
            </a:r>
            <a:r>
              <a:rPr lang="en-US" baseline="0" dirty="0" smtClean="0"/>
              <a:t> it for empirical study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you choose these categories? because other researchers also analyzed these categories [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mesbah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mention for websites which they minify code, </a:t>
            </a:r>
            <a:r>
              <a:rPr lang="en-US" baseline="0" dirty="0" err="1" smtClean="0"/>
              <a:t>JSDeodorant</a:t>
            </a:r>
            <a:r>
              <a:rPr lang="en-US" baseline="0" dirty="0" smtClean="0"/>
              <a:t> does not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7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 transition slide :</a:t>
            </a:r>
          </a:p>
          <a:p>
            <a:endParaRPr lang="en-US" dirty="0" smtClean="0"/>
          </a:p>
          <a:p>
            <a:r>
              <a:rPr lang="en-US" dirty="0" smtClean="0"/>
              <a:t>Our tool is accurate and out </a:t>
            </a:r>
            <a:r>
              <a:rPr lang="en-US" dirty="0" err="1" smtClean="0"/>
              <a:t>perfom</a:t>
            </a:r>
            <a:r>
              <a:rPr lang="en-US" dirty="0" smtClean="0"/>
              <a:t> the state of the art so it is reliable to use</a:t>
            </a:r>
            <a:r>
              <a:rPr lang="en-US" baseline="0" dirty="0" smtClean="0"/>
              <a:t> it for empirical study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you choose these categories? because other researchers also analyzed these categories [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mesbah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mention for websites which they minify code, </a:t>
            </a:r>
            <a:r>
              <a:rPr lang="en-US" baseline="0" dirty="0" err="1" smtClean="0"/>
              <a:t>JSDeodorant</a:t>
            </a:r>
            <a:r>
              <a:rPr lang="en-US" baseline="0" dirty="0" smtClean="0"/>
              <a:t> does not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4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NodeJS</a:t>
            </a:r>
            <a:r>
              <a:rPr lang="en-US" baseline="0" dirty="0" smtClean="0"/>
              <a:t> has less,</a:t>
            </a:r>
          </a:p>
          <a:p>
            <a:r>
              <a:rPr lang="en-US" baseline="0" dirty="0" smtClean="0"/>
              <a:t>Why Websites are top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Try to normalize with number of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99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CSVs</a:t>
            </a:r>
          </a:p>
          <a:p>
            <a:r>
              <a:rPr lang="en-US" dirty="0" smtClean="0"/>
              <a:t>Database</a:t>
            </a:r>
          </a:p>
          <a:p>
            <a:r>
              <a:rPr lang="en-US" dirty="0" smtClean="0"/>
              <a:t>Many</a:t>
            </a:r>
            <a:r>
              <a:rPr lang="en-US" baseline="0" dirty="0" smtClean="0"/>
              <a:t> flags and so 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3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we have code navigation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3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</a:t>
            </a:r>
            <a:r>
              <a:rPr lang="en-US" dirty="0" err="1" smtClean="0"/>
              <a:t>Github</a:t>
            </a:r>
            <a:r>
              <a:rPr lang="en-US" baseline="0" dirty="0" smtClean="0"/>
              <a:t> and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9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</a:t>
            </a:r>
            <a:r>
              <a:rPr lang="en-US" baseline="0" dirty="0" smtClean="0"/>
              <a:t> story about not having standard </a:t>
            </a:r>
          </a:p>
          <a:p>
            <a:r>
              <a:rPr lang="en-US" baseline="0" dirty="0" smtClean="0"/>
              <a:t>But people are using OOP in it</a:t>
            </a:r>
          </a:p>
          <a:p>
            <a:r>
              <a:rPr lang="en-US" baseline="0" dirty="0" smtClean="0"/>
              <a:t>And developers made their own patterns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Motivation:</a:t>
            </a:r>
          </a:p>
          <a:p>
            <a:r>
              <a:rPr lang="en-US" baseline="0" dirty="0" smtClean="0"/>
              <a:t>Whether or not developers are using JavaScript OO </a:t>
            </a:r>
            <a:r>
              <a:rPr lang="en-US" baseline="0" dirty="0" err="1" smtClean="0"/>
              <a:t>practic</a:t>
            </a:r>
            <a:r>
              <a:rPr lang="en-US" baseline="0" dirty="0" smtClean="0"/>
              <a:t> the long term </a:t>
            </a:r>
            <a:r>
              <a:rPr lang="en-US" baseline="0" dirty="0" err="1" smtClean="0"/>
              <a:t>goalof</a:t>
            </a:r>
            <a:r>
              <a:rPr lang="en-US" baseline="0" dirty="0" smtClean="0"/>
              <a:t> this research is to see the impact of </a:t>
            </a:r>
            <a:r>
              <a:rPr lang="en-US" baseline="0" dirty="0" err="1" smtClean="0"/>
              <a:t>oop</a:t>
            </a:r>
            <a:r>
              <a:rPr lang="en-US" baseline="0" dirty="0" smtClean="0"/>
              <a:t> on maintenance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why we need namespace</a:t>
            </a:r>
            <a:r>
              <a:rPr lang="en-US" baseline="0" dirty="0" smtClean="0"/>
              <a:t> -&gt; Collison and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somethings about object literal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2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show</a:t>
            </a:r>
            <a:r>
              <a:rPr lang="en-US" baseline="0" dirty="0" smtClean="0"/>
              <a:t> different way to create class now how should we </a:t>
            </a:r>
            <a:r>
              <a:rPr lang="en-US" baseline="0" dirty="0" err="1" smtClean="0"/>
              <a:t>detetc</a:t>
            </a:r>
            <a:r>
              <a:rPr lang="en-US" baseline="0" dirty="0" smtClean="0"/>
              <a:t>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Oracle</a:t>
            </a:r>
            <a:r>
              <a:rPr lang="en-US" baseline="0" dirty="0" smtClean="0"/>
              <a:t>: For precision and recall (evaluate) and comparison and then if it’s good -&gt;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enhanced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D8B8-9517-A346-BABE-683D0DB4F2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1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459DC8-46B3-C74B-AF5F-3977C06F509B}" type="datetime1">
              <a:rPr lang="en-CA" smtClean="0"/>
              <a:t>2016-07-26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3968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E38C-98BD-6A4D-8925-F53D306B6EED}" type="datetime1">
              <a:rPr lang="en-CA" smtClean="0"/>
              <a:t>2016-07-26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1DC-3634-094C-9035-8A70AB91FE86}" type="datetime1">
              <a:rPr lang="en-CA" smtClean="0"/>
              <a:t>2016-07-26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390-AD85-DB44-AF3B-9F2F30710563}" type="datetime1">
              <a:rPr lang="en-CA" smtClean="0"/>
              <a:t>2016-07-26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2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B77388-6156-E641-AE70-AB1A0479C9EF}" type="datetime1">
              <a:rPr lang="en-CA" smtClean="0"/>
              <a:t>2016-07-26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552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A481-59EC-764B-B289-4B8CCE740922}" type="datetime1">
              <a:rPr lang="en-CA" smtClean="0"/>
              <a:t>2016-07-26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89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0F6-A682-5349-BC4D-AAEED480BDD3}" type="datetime1">
              <a:rPr lang="en-CA" smtClean="0"/>
              <a:t>2016-07-26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90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F58D-9613-ED4D-8E12-346D18D570BC}" type="datetime1">
              <a:rPr lang="en-CA" smtClean="0"/>
              <a:t>2016-07-26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B3FD-7C7D-0342-BA38-1B82B73137AB}" type="datetime1">
              <a:rPr lang="en-CA" smtClean="0"/>
              <a:t>2016-07-26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9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1037C-2BA6-9E4E-BDD4-A0355FBA71DB}" type="datetime1">
              <a:rPr lang="en-CA" smtClean="0"/>
              <a:t>2016-07-26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320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0ED36-BDDA-394D-B34F-BDD493049A74}" type="datetime1">
              <a:rPr lang="en-CA" smtClean="0"/>
              <a:t>2016-07-26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9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1897C61-A99B-8E4D-B04B-8C6306DDD9C9}" type="datetime1">
              <a:rPr lang="en-CA" smtClean="0"/>
              <a:t>2016-07-26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F8DB8799-4AFD-084B-83BB-36E8753A5B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37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042" y="2198590"/>
            <a:ext cx="6901405" cy="1573670"/>
          </a:xfrm>
        </p:spPr>
        <p:txBody>
          <a:bodyPr>
            <a:noAutofit/>
          </a:bodyPr>
          <a:lstStyle/>
          <a:p>
            <a:r>
              <a:rPr lang="en-US" sz="4500" dirty="0"/>
              <a:t>Identification of JavaScript Classes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Shahriar Rostami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Master’s Thesis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Supervisor: Dr. Nikolaos </a:t>
            </a:r>
            <a:r>
              <a:rPr lang="en-US" dirty="0" err="1" smtClean="0">
                <a:solidFill>
                  <a:schemeClr val="tx1"/>
                </a:solidFill>
              </a:rPr>
              <a:t>Tsantalis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August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20" y="176784"/>
            <a:ext cx="3465730" cy="8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5" y="3497929"/>
            <a:ext cx="3468914" cy="298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221585"/>
          </a:xfrm>
        </p:spPr>
        <p:txBody>
          <a:bodyPr/>
          <a:lstStyle/>
          <a:p>
            <a:pPr algn="ctr"/>
            <a:r>
              <a:rPr lang="en-US" dirty="0" smtClean="0"/>
              <a:t>Class and Namespace</a:t>
            </a:r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28700" y="1907385"/>
            <a:ext cx="7200900" cy="1619586"/>
          </a:xfrm>
        </p:spPr>
        <p:txBody>
          <a:bodyPr/>
          <a:lstStyle/>
          <a:p>
            <a:r>
              <a:rPr lang="en-US" sz="2100" dirty="0" smtClean="0"/>
              <a:t>Class emulation techniques: 4</a:t>
            </a:r>
            <a:endParaRPr lang="en-US" sz="2100" dirty="0"/>
          </a:p>
          <a:p>
            <a:r>
              <a:rPr lang="en-US" sz="2100" dirty="0" smtClean="0"/>
              <a:t>Namespace emulation techniques: 5</a:t>
            </a:r>
          </a:p>
          <a:p>
            <a:r>
              <a:rPr lang="en-US" sz="2100" dirty="0" smtClean="0"/>
              <a:t>Total: combination of </a:t>
            </a:r>
            <a:r>
              <a:rPr lang="en-US" sz="2100" b="1" u="sng" dirty="0" smtClean="0"/>
              <a:t>20</a:t>
            </a:r>
            <a:r>
              <a:rPr lang="en-US" sz="2100" dirty="0" smtClean="0"/>
              <a:t> styles or more</a:t>
            </a:r>
            <a:r>
              <a:rPr lang="is-IS" sz="2100" dirty="0" smtClean="0"/>
              <a:t>…</a:t>
            </a:r>
            <a:endParaRPr lang="en-US" sz="2100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4159383"/>
            <a:ext cx="4772348" cy="1974347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8872" y="6453386"/>
            <a:ext cx="1197219" cy="404614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A </a:t>
            </a:r>
            <a:r>
              <a:rPr lang="en-US" sz="2100" dirty="0"/>
              <a:t>technique for identifying class </a:t>
            </a:r>
            <a:r>
              <a:rPr lang="en-US" sz="2100" dirty="0" smtClean="0"/>
              <a:t>emulations (</a:t>
            </a:r>
            <a:r>
              <a:rPr lang="en-US" sz="2100" dirty="0" err="1" smtClean="0"/>
              <a:t>JSDeodorant</a:t>
            </a:r>
            <a:r>
              <a:rPr lang="en-US" sz="2100" dirty="0" smtClean="0"/>
              <a:t>)</a:t>
            </a:r>
            <a:endParaRPr lang="en-US" sz="2100" dirty="0"/>
          </a:p>
          <a:p>
            <a:r>
              <a:rPr lang="en-US" sz="2100" dirty="0"/>
              <a:t>Build </a:t>
            </a:r>
            <a:r>
              <a:rPr lang="en-US" sz="2100" dirty="0" smtClean="0"/>
              <a:t>an oracle</a:t>
            </a:r>
            <a:endParaRPr lang="en-US" sz="2100" dirty="0"/>
          </a:p>
          <a:p>
            <a:r>
              <a:rPr lang="en-US" sz="2100" dirty="0"/>
              <a:t>Comparison with the state-of-the-art tool, </a:t>
            </a:r>
            <a:r>
              <a:rPr lang="en-US" sz="2100" dirty="0" err="1"/>
              <a:t>JSClassFinder</a:t>
            </a:r>
            <a:endParaRPr lang="en-US" sz="2100" dirty="0"/>
          </a:p>
          <a:p>
            <a:r>
              <a:rPr lang="en-US" sz="2100" u="sng" dirty="0"/>
              <a:t>Quantitative</a:t>
            </a:r>
            <a:r>
              <a:rPr lang="en-US" sz="2100" dirty="0"/>
              <a:t> and </a:t>
            </a:r>
            <a:r>
              <a:rPr lang="en-US" sz="2100" u="sng" dirty="0"/>
              <a:t>Qualitative</a:t>
            </a:r>
            <a:r>
              <a:rPr lang="en-US" sz="2100" dirty="0"/>
              <a:t> evaluation of the results to identify </a:t>
            </a:r>
            <a:r>
              <a:rPr lang="en-US" sz="2100" u="sng" dirty="0"/>
              <a:t>limitations</a:t>
            </a:r>
          </a:p>
          <a:p>
            <a:r>
              <a:rPr lang="en-US" sz="2100" dirty="0"/>
              <a:t>Case study on open source JavaScript </a:t>
            </a:r>
            <a:r>
              <a:rPr lang="en-US" sz="2100" dirty="0" smtClean="0"/>
              <a:t>programs</a:t>
            </a:r>
          </a:p>
          <a:p>
            <a:endParaRPr lang="en-US" sz="21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0" y="1362720"/>
            <a:ext cx="8195230" cy="472457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39567"/>
            <a:ext cx="7200900" cy="3343275"/>
          </a:xfrm>
        </p:spPr>
        <p:txBody>
          <a:bodyPr>
            <a:normAutofit/>
          </a:bodyPr>
          <a:lstStyle/>
          <a:p>
            <a:r>
              <a:rPr lang="en-US" sz="2100" b="1" dirty="0"/>
              <a:t>Binding object creations: </a:t>
            </a:r>
            <a:r>
              <a:rPr lang="en-US" sz="1650" b="1" dirty="0"/>
              <a:t>With a light weight data-flow analysis, match </a:t>
            </a:r>
            <a:r>
              <a:rPr lang="en-US" sz="1650" b="1" u="sng" dirty="0"/>
              <a:t>instance creation </a:t>
            </a:r>
            <a:r>
              <a:rPr lang="en-US" sz="1650" b="1" dirty="0"/>
              <a:t>with </a:t>
            </a:r>
            <a:r>
              <a:rPr lang="en-US" sz="1650" b="1" u="sng" dirty="0" smtClean="0"/>
              <a:t>function </a:t>
            </a:r>
            <a:r>
              <a:rPr lang="en-US" sz="1650" b="1" u="sng" dirty="0"/>
              <a:t>constructor</a:t>
            </a:r>
            <a:endParaRPr lang="en-US" b="1" u="sng" dirty="0" smtClean="0"/>
          </a:p>
          <a:p>
            <a:pPr lvl="7"/>
            <a:r>
              <a:rPr lang="en-US" sz="1800" b="1" i="0" dirty="0"/>
              <a:t>Simple Name Identifiers</a:t>
            </a:r>
            <a:r>
              <a:rPr lang="en-US" sz="1800" b="1" dirty="0"/>
              <a:t>: i.e. </a:t>
            </a:r>
            <a:r>
              <a:rPr lang="en-US" b="1" dirty="0">
                <a:latin typeface="Monaco" charset="0"/>
                <a:ea typeface="Monaco" charset="0"/>
                <a:cs typeface="Monaco" charset="0"/>
              </a:rPr>
              <a:t>new </a:t>
            </a:r>
            <a:r>
              <a:rPr lang="en-US" b="1" dirty="0" err="1">
                <a:latin typeface="Monaco" charset="0"/>
                <a:ea typeface="Monaco" charset="0"/>
                <a:cs typeface="Monaco" charset="0"/>
              </a:rPr>
              <a:t>MockWindow</a:t>
            </a:r>
            <a:r>
              <a:rPr lang="en-US" b="1" dirty="0">
                <a:latin typeface="Monaco" charset="0"/>
                <a:ea typeface="Monaco" charset="0"/>
                <a:cs typeface="Monaco" charset="0"/>
              </a:rPr>
              <a:t>()</a:t>
            </a:r>
          </a:p>
          <a:p>
            <a:pPr lvl="7"/>
            <a:r>
              <a:rPr lang="en-US" sz="1800" b="1" i="0" dirty="0"/>
              <a:t>Composite Name Identifier: </a:t>
            </a:r>
            <a:r>
              <a:rPr lang="en-US" sz="1800" b="1" dirty="0"/>
              <a:t>i.e. </a:t>
            </a:r>
            <a:r>
              <a:rPr lang="en-US" b="1" dirty="0">
                <a:latin typeface="Monaco" charset="0"/>
                <a:ea typeface="Monaco" charset="0"/>
                <a:cs typeface="Monaco" charset="0"/>
              </a:rPr>
              <a:t>new </a:t>
            </a:r>
            <a:r>
              <a:rPr lang="en-US" b="1" dirty="0" err="1">
                <a:latin typeface="Monaco" charset="0"/>
                <a:ea typeface="Monaco" charset="0"/>
                <a:cs typeface="Monaco" charset="0"/>
              </a:rPr>
              <a:t>namespace.PublicClass</a:t>
            </a:r>
            <a:r>
              <a:rPr lang="en-US" b="1" dirty="0">
                <a:latin typeface="Monaco" charset="0"/>
                <a:ea typeface="Monaco" charset="0"/>
                <a:cs typeface="Monaco" charset="0"/>
              </a:rPr>
              <a:t>()</a:t>
            </a:r>
            <a:endParaRPr lang="en-US" b="1" u="sng" dirty="0">
              <a:latin typeface="Monaco" charset="0"/>
              <a:ea typeface="Monaco" charset="0"/>
              <a:cs typeface="Monaco" charset="0"/>
            </a:endParaRPr>
          </a:p>
          <a:p>
            <a:pPr lvl="7"/>
            <a:endParaRPr lang="en-US" sz="1350" b="1" u="sng" dirty="0"/>
          </a:p>
          <a:p>
            <a:pPr lvl="8"/>
            <a:r>
              <a:rPr lang="en-US" sz="2100" b="1" dirty="0"/>
              <a:t>Inferring function constructors: </a:t>
            </a:r>
            <a:r>
              <a:rPr lang="en-US" sz="1650" b="1" dirty="0"/>
              <a:t>Analyzing the body and prototype object of functions</a:t>
            </a:r>
          </a:p>
          <a:p>
            <a:pPr lvl="7"/>
            <a:r>
              <a:rPr lang="en-US" sz="1800" b="1" i="0" dirty="0"/>
              <a:t>Applies to </a:t>
            </a:r>
            <a:r>
              <a:rPr lang="en-US" sz="1800" b="1" i="0" u="sng" dirty="0"/>
              <a:t>unresolved </a:t>
            </a:r>
            <a:r>
              <a:rPr lang="en-US" sz="1800" b="1" i="0" dirty="0"/>
              <a:t>functions</a:t>
            </a:r>
          </a:p>
          <a:p>
            <a:pPr lvl="7"/>
            <a:r>
              <a:rPr lang="en-US" sz="1800" b="1" i="0" dirty="0"/>
              <a:t>Function with a </a:t>
            </a:r>
            <a:r>
              <a:rPr lang="en-US" sz="1800" b="1" i="0" u="sng" dirty="0"/>
              <a:t>method</a:t>
            </a:r>
            <a:r>
              <a:rPr lang="en-US" sz="1800" b="1" i="0" dirty="0"/>
              <a:t> or an </a:t>
            </a:r>
            <a:r>
              <a:rPr lang="en-US" sz="1800" b="1" i="0" u="sng" dirty="0"/>
              <a:t>attribute</a:t>
            </a:r>
            <a:r>
              <a:rPr lang="en-US" sz="1800" b="1" i="0" dirty="0"/>
              <a:t> is inferred as class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017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Unbiased Oracle for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3651"/>
            <a:ext cx="7200900" cy="4932280"/>
          </a:xfrm>
        </p:spPr>
        <p:txBody>
          <a:bodyPr>
            <a:normAutofit/>
          </a:bodyPr>
          <a:lstStyle/>
          <a:p>
            <a:r>
              <a:rPr lang="en-US" sz="2100" b="1" dirty="0"/>
              <a:t>Using </a:t>
            </a:r>
            <a:r>
              <a:rPr lang="en-US" sz="2100" b="1" dirty="0" err="1"/>
              <a:t>JSDoc</a:t>
            </a:r>
            <a:r>
              <a:rPr lang="en-US" sz="2100" b="1" dirty="0"/>
              <a:t> </a:t>
            </a:r>
            <a:r>
              <a:rPr lang="en-US" sz="2100" b="1" dirty="0" smtClean="0"/>
              <a:t>Annotations</a:t>
            </a:r>
            <a:endParaRPr lang="en-US" sz="2100" b="1" dirty="0"/>
          </a:p>
          <a:p>
            <a:pPr lvl="1"/>
            <a:r>
              <a:rPr lang="en-US" sz="1800" b="1" i="0" u="sng" dirty="0"/>
              <a:t>@Constructor </a:t>
            </a:r>
            <a:r>
              <a:rPr lang="en-US" sz="1800" b="1" i="0" dirty="0"/>
              <a:t>annotation on a function means that is a </a:t>
            </a:r>
            <a:r>
              <a:rPr lang="en-US" sz="1800" b="1" i="0" dirty="0" smtClean="0"/>
              <a:t>class</a:t>
            </a:r>
          </a:p>
          <a:p>
            <a:pPr lvl="1"/>
            <a:endParaRPr lang="en-US" sz="1800" b="1" i="0" dirty="0"/>
          </a:p>
          <a:p>
            <a:pPr lvl="1"/>
            <a:endParaRPr lang="en-US" sz="1800" b="1" i="0" dirty="0" smtClean="0"/>
          </a:p>
          <a:p>
            <a:pPr lvl="1"/>
            <a:endParaRPr lang="en-US" sz="1800" b="1" i="0" dirty="0"/>
          </a:p>
          <a:p>
            <a:pPr lvl="1"/>
            <a:endParaRPr lang="en-US" sz="1800" b="1" i="0" dirty="0" smtClean="0"/>
          </a:p>
          <a:p>
            <a:pPr lvl="1"/>
            <a:endParaRPr lang="en-US" sz="1800" b="1" i="0" dirty="0" smtClean="0"/>
          </a:p>
          <a:p>
            <a:pPr lvl="1"/>
            <a:endParaRPr lang="en-US" sz="1800" b="1" i="0" dirty="0"/>
          </a:p>
          <a:p>
            <a:pPr lvl="2"/>
            <a:r>
              <a:rPr lang="en-US" sz="2100" b="1" dirty="0"/>
              <a:t>Using </a:t>
            </a:r>
            <a:r>
              <a:rPr lang="en-US" sz="2100" b="1" dirty="0" err="1"/>
              <a:t>Transpiled</a:t>
            </a:r>
            <a:r>
              <a:rPr lang="en-US" sz="2100" b="1" dirty="0"/>
              <a:t> Code: </a:t>
            </a:r>
            <a:r>
              <a:rPr lang="en-US" sz="1800" dirty="0"/>
              <a:t>automatically </a:t>
            </a:r>
            <a:r>
              <a:rPr lang="en-US" sz="1800" dirty="0" err="1"/>
              <a:t>transpile</a:t>
            </a:r>
            <a:r>
              <a:rPr lang="en-US" sz="1800" dirty="0"/>
              <a:t> projects to vanilla JS</a:t>
            </a:r>
          </a:p>
          <a:p>
            <a:pPr lvl="3"/>
            <a:r>
              <a:rPr lang="en-US" sz="1800" b="1" i="0" u="sng" dirty="0" err="1"/>
              <a:t>TypeScript</a:t>
            </a:r>
            <a:endParaRPr lang="en-US" sz="1800" b="1" i="0" u="sng" dirty="0"/>
          </a:p>
          <a:p>
            <a:pPr lvl="3"/>
            <a:r>
              <a:rPr lang="en-US" sz="1800" b="1" i="0" u="sng" dirty="0" err="1"/>
              <a:t>CoffeScript</a:t>
            </a:r>
            <a:endParaRPr lang="en-US" sz="1800" b="1" i="0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56" y="2533876"/>
            <a:ext cx="4179388" cy="1961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47" y="4923561"/>
            <a:ext cx="4951896" cy="1489166"/>
          </a:xfrm>
          <a:prstGeom prst="rect">
            <a:avLst/>
          </a:prstGeom>
        </p:spPr>
      </p:pic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78615" y="6412727"/>
            <a:ext cx="1197219" cy="404614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we analyze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65107" y="6231318"/>
            <a:ext cx="1197219" cy="404614"/>
          </a:xfrm>
        </p:spPr>
        <p:txBody>
          <a:bodyPr/>
          <a:lstStyle/>
          <a:p>
            <a:fld id="{F8DB8799-4AFD-084B-83BB-36E8753A5B1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61221"/>
              </p:ext>
            </p:extLst>
          </p:nvPr>
        </p:nvGraphicFramePr>
        <p:xfrm>
          <a:off x="1844216" y="2561170"/>
          <a:ext cx="6818112" cy="252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613"/>
                <a:gridCol w="1463040"/>
                <a:gridCol w="888274"/>
                <a:gridCol w="1058091"/>
                <a:gridCol w="1214846"/>
                <a:gridCol w="1164248"/>
              </a:tblGrid>
              <a:tr h="630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Project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Version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Size (KLOC)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#JS Files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#Functions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#Classes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Closure-library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20160315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605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1,502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23,535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946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Doppio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Rev:7229e7d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17.7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1,977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154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Atom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V1.7.0.beta5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116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3,175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2" y="4566065"/>
            <a:ext cx="785442" cy="301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1" y="3983481"/>
            <a:ext cx="997729" cy="24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" y="3169574"/>
            <a:ext cx="760742" cy="6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069132"/>
              </p:ext>
            </p:extLst>
          </p:nvPr>
        </p:nvGraphicFramePr>
        <p:xfrm>
          <a:off x="1028700" y="2171700"/>
          <a:ext cx="7515089" cy="195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276"/>
                <a:gridCol w="1620455"/>
                <a:gridCol w="856527"/>
                <a:gridCol w="787079"/>
                <a:gridCol w="694481"/>
                <a:gridCol w="1041721"/>
                <a:gridCol w="937550"/>
              </a:tblGrid>
              <a:tr h="9271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Program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Identified function constructors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TP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FP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FN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Precision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Recall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Closure-library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1,008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907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90%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96%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Doppio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154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153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99%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99%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Atom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106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99%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69" y="4602218"/>
            <a:ext cx="23431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4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17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28699" y="1711233"/>
            <a:ext cx="7697290" cy="49116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independent evaluators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Classes that are not in Oracle but we found (Extra)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Classes that we can’t find, but are in Oracle (FN)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Limitations: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Inheritance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Interface VS Class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23" y="4296926"/>
            <a:ext cx="6540500" cy="105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51" y="2366499"/>
            <a:ext cx="487216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Comparison with the</a:t>
            </a:r>
            <a:br>
              <a:rPr lang="en-US" dirty="0" smtClean="0"/>
            </a:br>
            <a:r>
              <a:rPr lang="en-US" dirty="0" smtClean="0"/>
              <a:t>State-of-the-art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800" y="5191245"/>
            <a:ext cx="7200900" cy="746567"/>
          </a:xfrm>
        </p:spPr>
        <p:txBody>
          <a:bodyPr/>
          <a:lstStyle/>
          <a:p>
            <a:r>
              <a:rPr lang="en-US" dirty="0" smtClean="0"/>
              <a:t>Both tools have high precision on average, but </a:t>
            </a:r>
            <a:r>
              <a:rPr lang="en-US" b="1" dirty="0" err="1" smtClean="0"/>
              <a:t>JSDeodorant</a:t>
            </a:r>
            <a:r>
              <a:rPr lang="en-US" dirty="0" smtClean="0"/>
              <a:t> </a:t>
            </a:r>
            <a:r>
              <a:rPr lang="en-US" u="sng" dirty="0" smtClean="0"/>
              <a:t>greatly</a:t>
            </a:r>
            <a:r>
              <a:rPr lang="en-US" dirty="0" smtClean="0"/>
              <a:t> outperforms </a:t>
            </a:r>
            <a:r>
              <a:rPr lang="en-US" dirty="0" err="1" smtClean="0"/>
              <a:t>JSClassFinder</a:t>
            </a:r>
            <a:r>
              <a:rPr lang="en-US" dirty="0" smtClean="0"/>
              <a:t> for </a:t>
            </a:r>
            <a:r>
              <a:rPr lang="en-US" b="1" dirty="0" smtClean="0"/>
              <a:t>recall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04615"/>
              </p:ext>
            </p:extLst>
          </p:nvPr>
        </p:nvGraphicFramePr>
        <p:xfrm>
          <a:off x="1403672" y="2461872"/>
          <a:ext cx="7200028" cy="262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997"/>
                <a:gridCol w="1370356"/>
                <a:gridCol w="1402225"/>
                <a:gridCol w="1402225"/>
                <a:gridCol w="1402225"/>
              </a:tblGrid>
              <a:tr h="4372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Project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JSClassFinder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 [1]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JSDeodorant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37243">
                <a:tc vMerge="1">
                  <a:txBody>
                    <a:bodyPr/>
                    <a:lstStyle/>
                    <a:p>
                      <a:pPr algn="ctr"/>
                      <a:endParaRPr lang="en-US" sz="135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3698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Closure-library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99%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76%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98%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96%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2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Doppio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96%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14%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99%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99%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2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Atom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100%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93%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95%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98%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2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Average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sng" dirty="0" smtClean="0"/>
                        <a:t>98%</a:t>
                      </a:r>
                      <a:endParaRPr lang="en-US" sz="1800" b="1" i="1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sng" dirty="0" smtClean="0">
                          <a:solidFill>
                            <a:srgbClr val="FF0000"/>
                          </a:solidFill>
                        </a:rPr>
                        <a:t>61%</a:t>
                      </a:r>
                      <a:endParaRPr lang="en-US" sz="18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sng" dirty="0" smtClean="0"/>
                        <a:t>97%</a:t>
                      </a:r>
                      <a:endParaRPr lang="en-US" sz="1800" b="1" i="1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sng" dirty="0" smtClean="0">
                          <a:solidFill>
                            <a:srgbClr val="00B050"/>
                          </a:solidFill>
                        </a:rPr>
                        <a:t>98%</a:t>
                      </a:r>
                      <a:endParaRPr lang="en-US" sz="1800" b="1" i="1" u="sng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9531" y="6283234"/>
            <a:ext cx="552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[1]: </a:t>
            </a:r>
            <a:r>
              <a:rPr lang="en-US" sz="1400" dirty="0" err="1" smtClean="0"/>
              <a:t>Silve</a:t>
            </a:r>
            <a:r>
              <a:rPr lang="en-US" sz="1400" dirty="0" smtClean="0"/>
              <a:t> </a:t>
            </a:r>
            <a:r>
              <a:rPr lang="en-US" sz="1400" dirty="0" err="1" smtClean="0"/>
              <a:t>et.al</a:t>
            </a:r>
            <a:r>
              <a:rPr lang="en-US" sz="1400" dirty="0" smtClean="0"/>
              <a:t>. Does JavaScript Software Embrace Classes? SANER’15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6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JSDeodorant</a:t>
            </a:r>
            <a:r>
              <a:rPr lang="en-US" dirty="0" smtClean="0"/>
              <a:t> is Accurate!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0708" y="2612571"/>
            <a:ext cx="3618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JSDeodorant</a:t>
            </a:r>
            <a:endParaRPr lang="en-US" sz="4400" b="1" dirty="0" smtClean="0"/>
          </a:p>
          <a:p>
            <a:r>
              <a:rPr lang="en-US" sz="4000" dirty="0" smtClean="0"/>
              <a:t>Precision: </a:t>
            </a:r>
            <a:r>
              <a:rPr lang="en-US" sz="4000" dirty="0" smtClean="0">
                <a:solidFill>
                  <a:srgbClr val="00B050"/>
                </a:solidFill>
              </a:rPr>
              <a:t>97%</a:t>
            </a:r>
          </a:p>
          <a:p>
            <a:pPr algn="ctr"/>
            <a:r>
              <a:rPr lang="en-US" sz="4000" dirty="0" smtClean="0"/>
              <a:t>Recall: </a:t>
            </a:r>
            <a:r>
              <a:rPr lang="en-US" sz="4000" dirty="0" smtClean="0">
                <a:solidFill>
                  <a:srgbClr val="00B050"/>
                </a:solidFill>
              </a:rPr>
              <a:t>98%</a:t>
            </a:r>
          </a:p>
          <a:p>
            <a:pPr algn="ctr"/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288645" y="3166569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&gt;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94662" y="2612571"/>
            <a:ext cx="3618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JSClassFinder</a:t>
            </a:r>
            <a:endParaRPr lang="en-US" sz="4400" b="1" dirty="0" smtClean="0"/>
          </a:p>
          <a:p>
            <a:r>
              <a:rPr lang="en-US" sz="4000" dirty="0" smtClean="0"/>
              <a:t>Precision: </a:t>
            </a:r>
            <a:r>
              <a:rPr lang="en-US" sz="4000" dirty="0" smtClean="0">
                <a:solidFill>
                  <a:srgbClr val="00B050"/>
                </a:solidFill>
              </a:rPr>
              <a:t>98%</a:t>
            </a:r>
          </a:p>
          <a:p>
            <a:pPr algn="ctr"/>
            <a:r>
              <a:rPr lang="en-US" sz="4000" dirty="0" smtClean="0"/>
              <a:t>Recall: </a:t>
            </a:r>
            <a:r>
              <a:rPr lang="en-US" sz="4000" dirty="0" smtClean="0">
                <a:solidFill>
                  <a:srgbClr val="00B050"/>
                </a:solidFill>
              </a:rPr>
              <a:t>61%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19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Context of the study (goal, background)</a:t>
            </a:r>
          </a:p>
          <a:p>
            <a:r>
              <a:rPr lang="en-US" sz="2100" dirty="0" smtClean="0"/>
              <a:t>Contribution</a:t>
            </a:r>
            <a:endParaRPr lang="en-US" sz="2100" dirty="0"/>
          </a:p>
          <a:p>
            <a:r>
              <a:rPr lang="en-US" sz="2100" dirty="0" smtClean="0"/>
              <a:t>Approach</a:t>
            </a:r>
            <a:endParaRPr lang="en-US" sz="2100" dirty="0"/>
          </a:p>
          <a:p>
            <a:r>
              <a:rPr lang="en-US" sz="2100" dirty="0"/>
              <a:t>Evaluation of precision and recall</a:t>
            </a:r>
          </a:p>
          <a:p>
            <a:r>
              <a:rPr lang="en-US" sz="2100" dirty="0"/>
              <a:t>Case </a:t>
            </a:r>
            <a:r>
              <a:rPr lang="en-US" sz="2100" dirty="0" smtClean="0"/>
              <a:t>study</a:t>
            </a:r>
          </a:p>
          <a:p>
            <a:r>
              <a:rPr lang="en-US" sz="2100" dirty="0" smtClean="0"/>
              <a:t>Tool features</a:t>
            </a:r>
            <a:endParaRPr lang="en-US" sz="2100" dirty="0"/>
          </a:p>
          <a:p>
            <a:r>
              <a:rPr lang="en-US" sz="2100" dirty="0"/>
              <a:t>Future </a:t>
            </a:r>
            <a:r>
              <a:rPr lang="en-US" sz="2100" dirty="0" smtClean="0"/>
              <a:t>work</a:t>
            </a:r>
          </a:p>
          <a:p>
            <a:endParaRPr lang="en-US" sz="21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Empirical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330" y="1603093"/>
            <a:ext cx="7200900" cy="4681960"/>
          </a:xfrm>
        </p:spPr>
        <p:txBody>
          <a:bodyPr>
            <a:normAutofit/>
          </a:bodyPr>
          <a:lstStyle/>
          <a:p>
            <a:r>
              <a:rPr lang="en-US" dirty="0" smtClean="0"/>
              <a:t>Build a dataset (</a:t>
            </a:r>
            <a:r>
              <a:rPr lang="en-US" dirty="0" err="1" smtClean="0"/>
              <a:t>NodeJS</a:t>
            </a:r>
            <a:r>
              <a:rPr lang="en-US" dirty="0" smtClean="0"/>
              <a:t>, Website and Library)</a:t>
            </a:r>
          </a:p>
          <a:p>
            <a:r>
              <a:rPr lang="en-US" dirty="0" smtClean="0"/>
              <a:t>Preprocess (removal of test and document folder)</a:t>
            </a:r>
          </a:p>
          <a:p>
            <a:r>
              <a:rPr lang="en-US" dirty="0" smtClean="0"/>
              <a:t>Any difference of class adaptation among these three groups?</a:t>
            </a:r>
          </a:p>
          <a:p>
            <a:r>
              <a:rPr lang="en-US" dirty="0" smtClean="0"/>
              <a:t>Eyeball analysis: Yes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Statistically?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 descr="balanc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5055" r="1010" b="11607"/>
          <a:stretch/>
        </p:blipFill>
        <p:spPr>
          <a:xfrm>
            <a:off x="4443955" y="3534038"/>
            <a:ext cx="35712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41659"/>
            <a:ext cx="7200900" cy="8033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Analyzed Systems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30990" y="66381"/>
            <a:ext cx="1197219" cy="404614"/>
          </a:xfrm>
        </p:spPr>
        <p:txBody>
          <a:bodyPr/>
          <a:lstStyle/>
          <a:p>
            <a:fld id="{F8DB8799-4AFD-084B-83BB-36E8753A5B1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05069"/>
              </p:ext>
            </p:extLst>
          </p:nvPr>
        </p:nvGraphicFramePr>
        <p:xfrm>
          <a:off x="659865" y="1045025"/>
          <a:ext cx="4251770" cy="354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86"/>
                <a:gridCol w="1280160"/>
                <a:gridCol w="1293224"/>
              </a:tblGrid>
              <a:tr h="44448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#Classes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8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NodeJS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Express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Forever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Less.js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77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Node-</a:t>
                      </a:r>
                      <a:r>
                        <a:rPr lang="en-US" b="1" dirty="0" err="1" smtClean="0"/>
                        <a:t>browserify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NPM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35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PM2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Statsd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Yo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9" y="2444833"/>
            <a:ext cx="1982651" cy="190334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12841"/>
              </p:ext>
            </p:extLst>
          </p:nvPr>
        </p:nvGraphicFramePr>
        <p:xfrm>
          <a:off x="4978667" y="1045025"/>
          <a:ext cx="4073894" cy="3543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030"/>
                <a:gridCol w="1171743"/>
                <a:gridCol w="1239121"/>
              </a:tblGrid>
              <a:tr h="4632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#Classes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3347">
                <a:tc rowSpan="6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Website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Google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128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1334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Facebook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312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1334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Baidu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1334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Yahoo!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1334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Amazon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124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1334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Twitter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147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2444833"/>
            <a:ext cx="1474020" cy="1474020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19441"/>
              </p:ext>
            </p:extLst>
          </p:nvPr>
        </p:nvGraphicFramePr>
        <p:xfrm>
          <a:off x="659865" y="4763586"/>
          <a:ext cx="8392696" cy="195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078"/>
                <a:gridCol w="1528354"/>
                <a:gridCol w="1750423"/>
                <a:gridCol w="1685109"/>
                <a:gridCol w="1606732"/>
              </a:tblGrid>
              <a:tr h="45899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#Classes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#Classes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932">
                <a:tc rowSpan="4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Libraries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Jquery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45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293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Angular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109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PDF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306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293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Backbone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Underscore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293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Ember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32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0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Distribution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40106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Normalize number of #classes with #files</a:t>
            </a:r>
          </a:p>
          <a:p>
            <a:r>
              <a:rPr lang="en-US" dirty="0" smtClean="0"/>
              <a:t>Appropriate statistical test</a:t>
            </a:r>
          </a:p>
          <a:p>
            <a:r>
              <a:rPr lang="en-US" dirty="0" smtClean="0"/>
              <a:t>Shapiro Walk test to assess whether the distribution is normal or not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P-values</a:t>
            </a:r>
          </a:p>
          <a:p>
            <a:pPr lvl="1"/>
            <a:r>
              <a:rPr lang="en-US" dirty="0" err="1" smtClean="0"/>
              <a:t>NodeJS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0.02699</a:t>
            </a:r>
          </a:p>
          <a:p>
            <a:pPr lvl="1"/>
            <a:r>
              <a:rPr lang="en-US" dirty="0" smtClean="0"/>
              <a:t>Websites: </a:t>
            </a:r>
            <a:r>
              <a:rPr lang="en-US" dirty="0" smtClean="0">
                <a:solidFill>
                  <a:srgbClr val="FF0000"/>
                </a:solidFill>
              </a:rPr>
              <a:t>0.0468</a:t>
            </a:r>
          </a:p>
          <a:p>
            <a:pPr lvl="1"/>
            <a:r>
              <a:rPr lang="en-US" dirty="0" smtClean="0"/>
              <a:t>Libraries: </a:t>
            </a:r>
            <a:r>
              <a:rPr lang="en-US" dirty="0" smtClean="0">
                <a:solidFill>
                  <a:srgbClr val="FF0000"/>
                </a:solidFill>
              </a:rPr>
              <a:t>0.01349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3633003"/>
            <a:ext cx="241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2424896"/>
          </a:xfrm>
        </p:spPr>
        <p:txBody>
          <a:bodyPr/>
          <a:lstStyle/>
          <a:p>
            <a:r>
              <a:rPr lang="en-US" dirty="0" smtClean="0"/>
              <a:t>Wilcoxon rank sum test (</a:t>
            </a:r>
            <a:r>
              <a:rPr lang="en-US" dirty="0" err="1" smtClean="0"/>
              <a:t>MannWhitney</a:t>
            </a:r>
            <a:r>
              <a:rPr lang="en-US" dirty="0" smtClean="0"/>
              <a:t> U test)</a:t>
            </a:r>
          </a:p>
          <a:p>
            <a:r>
              <a:rPr lang="en-US" dirty="0" smtClean="0"/>
              <a:t>Statistically significant difference between #Classes?</a:t>
            </a:r>
          </a:p>
          <a:p>
            <a:r>
              <a:rPr lang="en-US" dirty="0" err="1" smtClean="0"/>
              <a:t>NodeJS</a:t>
            </a:r>
            <a:r>
              <a:rPr lang="en-US" dirty="0" smtClean="0"/>
              <a:t> &lt; Websites (P-value: 0.0011)</a:t>
            </a:r>
          </a:p>
          <a:p>
            <a:r>
              <a:rPr lang="en-US" dirty="0" smtClean="0"/>
              <a:t>Libraries &lt; Websites (P-value: 0.006993)</a:t>
            </a:r>
          </a:p>
          <a:p>
            <a:r>
              <a:rPr lang="en-US" dirty="0" err="1" smtClean="0"/>
              <a:t>NodeJS</a:t>
            </a:r>
            <a:r>
              <a:rPr lang="en-US" dirty="0" smtClean="0"/>
              <a:t> &lt; Libraries (P-value: 0.02799)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9705" y="5061559"/>
            <a:ext cx="7418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NodeJS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smtClean="0"/>
              <a:t>&lt;</a:t>
            </a:r>
            <a:r>
              <a:rPr lang="en-US" sz="4400" dirty="0" smtClean="0">
                <a:solidFill>
                  <a:srgbClr val="00B050"/>
                </a:solidFill>
              </a:rPr>
              <a:t> Libraries </a:t>
            </a:r>
            <a:r>
              <a:rPr lang="en-US" sz="4400" dirty="0" smtClean="0"/>
              <a:t>&lt;</a:t>
            </a:r>
            <a:r>
              <a:rPr lang="en-US" sz="4400" dirty="0" smtClean="0">
                <a:solidFill>
                  <a:srgbClr val="00B050"/>
                </a:solidFill>
              </a:rPr>
              <a:t> Websites</a:t>
            </a:r>
            <a:endParaRPr lang="en-US" sz="4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JSDeodorant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96967"/>
            <a:ext cx="7200900" cy="1603943"/>
          </a:xfrm>
        </p:spPr>
        <p:txBody>
          <a:bodyPr/>
          <a:lstStyle/>
          <a:p>
            <a:r>
              <a:rPr lang="en-US" dirty="0" smtClean="0"/>
              <a:t>CLI Mode</a:t>
            </a:r>
          </a:p>
          <a:p>
            <a:pPr lvl="1"/>
            <a:r>
              <a:rPr lang="en-US" dirty="0" smtClean="0"/>
              <a:t>CSV</a:t>
            </a:r>
          </a:p>
          <a:p>
            <a:pPr lvl="1"/>
            <a:r>
              <a:rPr lang="en-US" dirty="0" smtClean="0"/>
              <a:t>Database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" t="18914" r="31354" b="4308"/>
          <a:stretch/>
        </p:blipFill>
        <p:spPr>
          <a:xfrm>
            <a:off x="745245" y="3803051"/>
            <a:ext cx="8125427" cy="22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25513"/>
            <a:ext cx="7200900" cy="1485900"/>
          </a:xfrm>
        </p:spPr>
        <p:txBody>
          <a:bodyPr/>
          <a:lstStyle/>
          <a:p>
            <a:r>
              <a:rPr lang="en-US" dirty="0" err="1" smtClean="0"/>
              <a:t>JSDeodorant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260" y="1254295"/>
            <a:ext cx="3282043" cy="14758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Eclipse plugin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Module View</a:t>
            </a:r>
          </a:p>
          <a:p>
            <a:pPr lvl="1"/>
            <a:r>
              <a:rPr lang="en-US" dirty="0" smtClean="0"/>
              <a:t>Module Visualization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27"/>
          <a:stretch/>
        </p:blipFill>
        <p:spPr>
          <a:xfrm>
            <a:off x="4454769" y="353790"/>
            <a:ext cx="4409954" cy="1789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2965228"/>
            <a:ext cx="5490828" cy="3690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7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approach for identifying JavaScript classes</a:t>
            </a:r>
          </a:p>
          <a:p>
            <a:pPr lvl="1"/>
            <a:r>
              <a:rPr lang="en-US" dirty="0" smtClean="0"/>
              <a:t>Supporting Namespace, Import/Export</a:t>
            </a:r>
          </a:p>
          <a:p>
            <a:pPr lvl="1"/>
            <a:r>
              <a:rPr lang="en-US" dirty="0" smtClean="0"/>
              <a:t>High precision and Recall</a:t>
            </a:r>
          </a:p>
          <a:p>
            <a:pPr lvl="2"/>
            <a:r>
              <a:rPr lang="en-US" sz="2000" dirty="0"/>
              <a:t>An unbiased oracle</a:t>
            </a:r>
          </a:p>
          <a:p>
            <a:r>
              <a:rPr lang="en-US" dirty="0" err="1" smtClean="0"/>
              <a:t>NodeJS</a:t>
            </a:r>
            <a:r>
              <a:rPr lang="en-US" dirty="0" smtClean="0"/>
              <a:t> &lt; Libraries &lt; Websites</a:t>
            </a:r>
          </a:p>
          <a:p>
            <a:r>
              <a:rPr lang="en-US" dirty="0" smtClean="0"/>
              <a:t> An infrastructure for other studies</a:t>
            </a:r>
          </a:p>
          <a:p>
            <a:r>
              <a:rPr lang="en-US" dirty="0" smtClean="0"/>
              <a:t>Eclipse Plugin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code smells</a:t>
            </a:r>
          </a:p>
          <a:p>
            <a:pPr lvl="3"/>
            <a:r>
              <a:rPr lang="en-US" dirty="0" smtClean="0"/>
              <a:t>God Class, Data Class, Feature Envy</a:t>
            </a:r>
          </a:p>
          <a:p>
            <a:r>
              <a:rPr lang="en-US" dirty="0" smtClean="0"/>
              <a:t>Support for inheritance</a:t>
            </a:r>
          </a:p>
          <a:p>
            <a:r>
              <a:rPr lang="en-US" dirty="0" smtClean="0"/>
              <a:t>Transform classes to new version of JavaScript</a:t>
            </a:r>
          </a:p>
          <a:p>
            <a:pPr lvl="1"/>
            <a:r>
              <a:rPr lang="en-US" dirty="0" smtClean="0"/>
              <a:t>ES2015 syntactically supports Class, Namespace and Import/Export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940" y="4299244"/>
            <a:ext cx="7889965" cy="7121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To appear in ICSME’16 ERA Track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3" y="4933009"/>
            <a:ext cx="3986549" cy="1520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8411" y="5470776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/</a:t>
            </a:r>
            <a:r>
              <a:rPr lang="en-US" sz="2800" b="1" dirty="0" err="1" smtClean="0"/>
              <a:t>sshishe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jsdeodorant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9550"/>
            <a:ext cx="6266247" cy="37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To study existence of classes in JavaScript</a:t>
            </a:r>
          </a:p>
          <a:p>
            <a:r>
              <a:rPr lang="en-US" sz="2100" dirty="0" smtClean="0"/>
              <a:t>Try to improve program comprehension</a:t>
            </a:r>
          </a:p>
          <a:p>
            <a:r>
              <a:rPr lang="en-US" sz="2100" dirty="0" smtClean="0"/>
              <a:t>Long-term goal: Impact of OOP on maintenance of JavaScript applications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The most </a:t>
            </a:r>
            <a:r>
              <a:rPr lang="en-US" sz="2100" dirty="0"/>
              <a:t>used language on </a:t>
            </a:r>
            <a:r>
              <a:rPr lang="en-US" sz="2100" dirty="0" err="1"/>
              <a:t>Github</a:t>
            </a:r>
            <a:r>
              <a:rPr lang="en-US" sz="2100" dirty="0"/>
              <a:t> (2013-2015)</a:t>
            </a:r>
          </a:p>
          <a:p>
            <a:r>
              <a:rPr lang="en-US" sz="2100" dirty="0" smtClean="0"/>
              <a:t>Everywhere: </a:t>
            </a:r>
            <a:r>
              <a:rPr lang="en-US" sz="2100" dirty="0"/>
              <a:t>client-side, server-side (</a:t>
            </a:r>
            <a:r>
              <a:rPr lang="en-US" sz="2100" dirty="0" err="1"/>
              <a:t>Node.JS</a:t>
            </a:r>
            <a:r>
              <a:rPr lang="en-US" sz="2100" dirty="0"/>
              <a:t>), libraries, IOT and databases</a:t>
            </a:r>
          </a:p>
          <a:p>
            <a:r>
              <a:rPr lang="en-US" sz="2100" dirty="0"/>
              <a:t>Dynamic, </a:t>
            </a:r>
            <a:r>
              <a:rPr lang="en-US" sz="2100" dirty="0" err="1"/>
              <a:t>untyped</a:t>
            </a:r>
            <a:r>
              <a:rPr lang="en-US" sz="2100" dirty="0"/>
              <a:t> and interpreted programming language</a:t>
            </a:r>
          </a:p>
          <a:p>
            <a:r>
              <a:rPr lang="en-US" sz="2100" b="1" u="sng" dirty="0" smtClean="0"/>
              <a:t>No</a:t>
            </a:r>
            <a:r>
              <a:rPr lang="en-US" sz="2100" b="1" dirty="0" smtClean="0"/>
              <a:t> </a:t>
            </a:r>
            <a:r>
              <a:rPr lang="en-US" sz="2100" dirty="0"/>
              <a:t>syntactical</a:t>
            </a:r>
            <a:r>
              <a:rPr lang="en-US" sz="2100" b="1" dirty="0" smtClean="0"/>
              <a:t> </a:t>
            </a:r>
            <a:r>
              <a:rPr lang="en-US" sz="2100" dirty="0" smtClean="0"/>
              <a:t>support </a:t>
            </a:r>
            <a:r>
              <a:rPr lang="en-US" sz="2100" dirty="0"/>
              <a:t>for </a:t>
            </a:r>
            <a:r>
              <a:rPr lang="en-US" sz="2100" u="sng" dirty="0"/>
              <a:t>Classes</a:t>
            </a:r>
            <a:r>
              <a:rPr lang="en-US" sz="2100" dirty="0"/>
              <a:t>, </a:t>
            </a:r>
            <a:r>
              <a:rPr lang="en-US" sz="2100" u="sng" dirty="0" smtClean="0"/>
              <a:t>Namespaces</a:t>
            </a:r>
            <a:r>
              <a:rPr lang="en-US" sz="2100" dirty="0"/>
              <a:t>, </a:t>
            </a:r>
            <a:r>
              <a:rPr lang="en-US" sz="2100" dirty="0" smtClean="0"/>
              <a:t>and</a:t>
            </a:r>
            <a:r>
              <a:rPr lang="en-US" sz="2100" b="1" u="sng" dirty="0" smtClean="0"/>
              <a:t> </a:t>
            </a:r>
            <a:r>
              <a:rPr lang="en-US" sz="2100" u="sng" dirty="0" smtClean="0"/>
              <a:t>import/export packages</a:t>
            </a:r>
            <a:r>
              <a:rPr lang="en-US" sz="2100" dirty="0" smtClean="0"/>
              <a:t> (prior </a:t>
            </a:r>
            <a:r>
              <a:rPr lang="en-US" sz="2100" dirty="0"/>
              <a:t>to </a:t>
            </a:r>
            <a:r>
              <a:rPr lang="en-US" sz="2100" dirty="0" smtClean="0"/>
              <a:t>ES2015)</a:t>
            </a:r>
            <a:endParaRPr lang="en-US" sz="2100" u="sng" dirty="0"/>
          </a:p>
          <a:p>
            <a:r>
              <a:rPr lang="en-US" sz="2100" b="1" i="1" u="sng" dirty="0"/>
              <a:t>It needs better tooling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56" y="2171700"/>
            <a:ext cx="6934588" cy="2543175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4" y="2110978"/>
            <a:ext cx="8242297" cy="248714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1020" y="211097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433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Namespace </a:t>
            </a:r>
            <a:br>
              <a:rPr lang="en-US" dirty="0" smtClean="0"/>
            </a:br>
            <a:r>
              <a:rPr lang="en-US" sz="2800" dirty="0" smtClean="0"/>
              <a:t>(IIFE with return)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67" y="3609434"/>
            <a:ext cx="6975233" cy="2564606"/>
          </a:xfrm>
          <a:ln w="3175">
            <a:solidFill>
              <a:schemeClr val="tx1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7</a:t>
            </a:fld>
            <a:endParaRPr lang="en-US"/>
          </a:p>
        </p:txBody>
      </p:sp>
      <p:sp useBgFill="1">
        <p:nvSpPr>
          <p:cNvPr id="5" name="Frame 4"/>
          <p:cNvSpPr/>
          <p:nvPr/>
        </p:nvSpPr>
        <p:spPr>
          <a:xfrm>
            <a:off x="3841869" y="5548962"/>
            <a:ext cx="2668191" cy="450056"/>
          </a:xfrm>
          <a:prstGeom prst="frame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3757" y="3727306"/>
            <a:ext cx="878681" cy="23574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402407" y="4295232"/>
            <a:ext cx="1053703" cy="21431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229545" y="3641581"/>
            <a:ext cx="878681" cy="23574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229545" y="4756005"/>
            <a:ext cx="1066205" cy="21431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28700" y="2286000"/>
            <a:ext cx="7200900" cy="102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To prevent collision</a:t>
            </a:r>
          </a:p>
          <a:p>
            <a:r>
              <a:rPr lang="en-US" sz="2100" dirty="0"/>
              <a:t>To better organize code</a:t>
            </a:r>
          </a:p>
        </p:txBody>
      </p:sp>
    </p:spTree>
    <p:extLst>
      <p:ext uri="{BB962C8B-B14F-4D97-AF65-F5344CB8AC3E}">
        <p14:creationId xmlns:p14="http://schemas.microsoft.com/office/powerpoint/2010/main" val="12035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Namespace </a:t>
            </a:r>
            <a:br>
              <a:rPr lang="en-US" dirty="0" smtClean="0"/>
            </a:br>
            <a:r>
              <a:rPr lang="en-US" sz="2800" dirty="0" smtClean="0"/>
              <a:t>(IIFE with parameter)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8" y="2228853"/>
            <a:ext cx="7471808" cy="2850356"/>
          </a:xfrm>
          <a:ln w="3175">
            <a:solidFill>
              <a:schemeClr val="tx1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3568306" y="4436271"/>
            <a:ext cx="2936081" cy="432000"/>
          </a:xfrm>
          <a:prstGeom prst="frame">
            <a:avLst/>
          </a:prstGeom>
          <a:noFill/>
          <a:ln w="0" cmpd="sng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3053" y="2464595"/>
            <a:ext cx="975122" cy="23574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668068" y="3086101"/>
            <a:ext cx="1139428" cy="23574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204224" y="2464595"/>
            <a:ext cx="975122" cy="23574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529266" y="3086101"/>
            <a:ext cx="1157287" cy="23574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276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221585"/>
          </a:xfrm>
        </p:spPr>
        <p:txBody>
          <a:bodyPr/>
          <a:lstStyle/>
          <a:p>
            <a:pPr algn="ctr"/>
            <a:r>
              <a:rPr lang="en-US" dirty="0" smtClean="0"/>
              <a:t>Namespace </a:t>
            </a:r>
            <a:br>
              <a:rPr lang="en-US" dirty="0" smtClean="0"/>
            </a:br>
            <a:r>
              <a:rPr lang="en-US" sz="2800" dirty="0" smtClean="0"/>
              <a:t>(Nested object literals)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02" y="2025256"/>
            <a:ext cx="5896300" cy="3660203"/>
          </a:xfrm>
          <a:ln w="3175">
            <a:solidFill>
              <a:schemeClr val="tx1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8799-4AFD-084B-83BB-36E8753A5B1D}" type="slidenum">
              <a:rPr lang="en-US" smtClean="0"/>
              <a:t>9</a:t>
            </a:fld>
            <a:endParaRPr lang="en-US"/>
          </a:p>
        </p:txBody>
      </p:sp>
      <p:sp useBgFill="1">
        <p:nvSpPr>
          <p:cNvPr id="5" name="Frame 4"/>
          <p:cNvSpPr/>
          <p:nvPr/>
        </p:nvSpPr>
        <p:spPr>
          <a:xfrm>
            <a:off x="3568304" y="5004200"/>
            <a:ext cx="3868341" cy="289322"/>
          </a:xfrm>
          <a:prstGeom prst="frame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6006" y="2089550"/>
            <a:ext cx="878682" cy="17144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1696" y="2271714"/>
            <a:ext cx="632222" cy="16073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36007" y="2443163"/>
            <a:ext cx="846536" cy="18216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2536034" y="2636044"/>
            <a:ext cx="753667" cy="17145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06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18513</TotalTime>
  <Words>1256</Words>
  <Application>Microsoft Macintosh PowerPoint</Application>
  <PresentationFormat>On-screen Show (4:3)</PresentationFormat>
  <Paragraphs>386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Franklin Gothic Book</vt:lpstr>
      <vt:lpstr>Monaco</vt:lpstr>
      <vt:lpstr>Crop</vt:lpstr>
      <vt:lpstr>Identification of JavaScript Classes</vt:lpstr>
      <vt:lpstr>Outline</vt:lpstr>
      <vt:lpstr>Goal</vt:lpstr>
      <vt:lpstr>Why JavaScript</vt:lpstr>
      <vt:lpstr>Class Emulation</vt:lpstr>
      <vt:lpstr>Class Emulation</vt:lpstr>
      <vt:lpstr>Namespace  (IIFE with return)</vt:lpstr>
      <vt:lpstr>Namespace  (IIFE with parameter)</vt:lpstr>
      <vt:lpstr>Namespace  (Nested object literals)</vt:lpstr>
      <vt:lpstr>Class and Namespace</vt:lpstr>
      <vt:lpstr>Contributions</vt:lpstr>
      <vt:lpstr>Approach</vt:lpstr>
      <vt:lpstr>Identifying Classes</vt:lpstr>
      <vt:lpstr>Unbiased Oracle for Evaluation</vt:lpstr>
      <vt:lpstr>Codes we analyze</vt:lpstr>
      <vt:lpstr>Precision and Recall</vt:lpstr>
      <vt:lpstr>Qualitative analysis</vt:lpstr>
      <vt:lpstr>Comparison with the State-of-the-art</vt:lpstr>
      <vt:lpstr>JSDeodorant is Accurate!</vt:lpstr>
      <vt:lpstr>Empirical Study</vt:lpstr>
      <vt:lpstr>Analyzed Systems</vt:lpstr>
      <vt:lpstr>The Distribution of Data</vt:lpstr>
      <vt:lpstr>Appropriate Test?</vt:lpstr>
      <vt:lpstr>JSDeodorant</vt:lpstr>
      <vt:lpstr>JSDeodorant</vt:lpstr>
      <vt:lpstr>Conclusion</vt:lpstr>
      <vt:lpstr>Future work</vt:lpstr>
      <vt:lpstr>To appear in ICSME’16 ERA Track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Class-like Structures in JavaScript</dc:title>
  <dc:creator>Shahriar Rostami</dc:creator>
  <cp:lastModifiedBy>Shahriar Rostami</cp:lastModifiedBy>
  <cp:revision>93</cp:revision>
  <dcterms:created xsi:type="dcterms:W3CDTF">2016-07-24T20:32:22Z</dcterms:created>
  <dcterms:modified xsi:type="dcterms:W3CDTF">2016-08-06T17:05:29Z</dcterms:modified>
</cp:coreProperties>
</file>