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88" r:id="rId4"/>
    <p:sldId id="289" r:id="rId5"/>
    <p:sldId id="290" r:id="rId6"/>
    <p:sldId id="302" r:id="rId7"/>
    <p:sldId id="303" r:id="rId8"/>
    <p:sldId id="293" r:id="rId9"/>
    <p:sldId id="292" r:id="rId10"/>
    <p:sldId id="291" r:id="rId11"/>
    <p:sldId id="285" r:id="rId1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336"/>
    <a:srgbClr val="764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016" y="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7823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7823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7823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7823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218175"/>
            <a:ext cx="8997695" cy="16398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975" y="355246"/>
            <a:ext cx="819023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7823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771141"/>
            <a:ext cx="7575550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cordia.ca/academics/co-op.html" TargetMode="External"/><Relationship Id="rId13" Type="http://schemas.openxmlformats.org/officeDocument/2006/relationships/hyperlink" Target="https://www.concordia.ca/students/services/sports-fitness-recreation.html" TargetMode="External"/><Relationship Id="rId3" Type="http://schemas.openxmlformats.org/officeDocument/2006/relationships/hyperlink" Target="https://www.concordia.ca/students.html" TargetMode="External"/><Relationship Id="rId7" Type="http://schemas.openxmlformats.org/officeDocument/2006/relationships/hyperlink" Target="https://www.concordia.ca/students/services/library.html" TargetMode="External"/><Relationship Id="rId12" Type="http://schemas.openxmlformats.org/officeDocument/2006/relationships/hyperlink" Target="https://www.concordia.ca/students/servic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oncordia.ca/students/services/academic.html" TargetMode="External"/><Relationship Id="rId11" Type="http://schemas.openxmlformats.org/officeDocument/2006/relationships/hyperlink" Target="https://www.concordia.ca/students/services/fees-funding.html" TargetMode="External"/><Relationship Id="rId5" Type="http://schemas.openxmlformats.org/officeDocument/2006/relationships/hyperlink" Target="https://www.concordia.ca/ginacody/students/academic-services.html" TargetMode="External"/><Relationship Id="rId15" Type="http://schemas.openxmlformats.org/officeDocument/2006/relationships/hyperlink" Target="https://www.concordia.ca/students/services/housing-food.html" TargetMode="External"/><Relationship Id="rId10" Type="http://schemas.openxmlformats.org/officeDocument/2006/relationships/hyperlink" Target="https://ecaconcordia.ca/" TargetMode="External"/><Relationship Id="rId4" Type="http://schemas.openxmlformats.org/officeDocument/2006/relationships/hyperlink" Target="https://www.concordia.ca/students/birks.html" TargetMode="External"/><Relationship Id="rId9" Type="http://schemas.openxmlformats.org/officeDocument/2006/relationships/hyperlink" Target="https://www.concordia.ca/students/exchanges/csep.html" TargetMode="External"/><Relationship Id="rId14" Type="http://schemas.openxmlformats.org/officeDocument/2006/relationships/hyperlink" Target="https://www.concordia.ca/students/services/safety-securit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ey.paquet@concordia.ca" TargetMode="External"/><Relationship Id="rId2" Type="http://schemas.openxmlformats.org/officeDocument/2006/relationships/hyperlink" Target="https://www.concordia.ca/ginacody/computer-science-software-e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se-ugrad@concordia.ca" TargetMode="External"/><Relationship Id="rId5" Type="http://schemas.openxmlformats.org/officeDocument/2006/relationships/hyperlink" Target="mailto:peter.rigby@concordia.ca" TargetMode="External"/><Relationship Id="rId4" Type="http://schemas.openxmlformats.org/officeDocument/2006/relationships/hyperlink" Target="mailto:ugpd-compsci@concordia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ordia.ca/academics/undergraduate/health-life-sciences.html" TargetMode="External"/><Relationship Id="rId7" Type="http://schemas.openxmlformats.org/officeDocument/2006/relationships/hyperlink" Target="https://www.concordia.ca/academics/undergraduate/software-engineering.html" TargetMode="External"/><Relationship Id="rId2" Type="http://schemas.openxmlformats.org/officeDocument/2006/relationships/hyperlink" Target="https://www.concordia.ca/academics/undergraduate/computer-scienc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cordia.ca/academics/undergraduate/computer-science-minor.html" TargetMode="External"/><Relationship Id="rId5" Type="http://schemas.openxmlformats.org/officeDocument/2006/relationships/hyperlink" Target="https://www.concordia.ca/academics/undergraduate/computer-science-comp-arts.html" TargetMode="External"/><Relationship Id="rId4" Type="http://schemas.openxmlformats.org/officeDocument/2006/relationships/hyperlink" Target="https://www.concordia.ca/academics/undergraduate/computer-science-data-science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cordia.ca/academics/undergraduate/calendar/current/section-71-gina-cody-school-of-engineering-and-computer-science/section-71-70-department-of-computer-science-and-software-engineering/section-71-70-5-minor-in-computer-science.html" TargetMode="External"/><Relationship Id="rId3" Type="http://schemas.openxmlformats.org/officeDocument/2006/relationships/hyperlink" Target="https://www.concordia.ca/academics/undergraduate/computer-science.html" TargetMode="External"/><Relationship Id="rId7" Type="http://schemas.openxmlformats.org/officeDocument/2006/relationships/hyperlink" Target="https://www.concordia.ca/academics/undergraduate/calendar/current/section-71-gina-cody-school-of-engineering-and-computer-science/section-71-75-computer-science-in-health-and-life-sciences/section-71-75-1-curriculum-for-the-degree-of-bcompsc-in-health-and-life-sciences.html#71.75.2" TargetMode="External"/><Relationship Id="rId2" Type="http://schemas.openxmlformats.org/officeDocument/2006/relationships/hyperlink" Target="https://www.concordia.ca/academics/undergraduate/calendar/current/section-71-gina-cody-school-of-engineering-and-computer-science/section-71-70-department-of-computer-science-and-software-engineering/section-71-70-9-degree-requirements-for-the-beng-in-software-engineer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cordia.ca/academics/undergraduate/calendar/current/section-71-gina-cody-school-of-engineering-and-computer-science/section-71-80-computation-arts-and-computer-science/bcompsc-joint-major-in-computation-arts-and-computer-science.html" TargetMode="External"/><Relationship Id="rId11" Type="http://schemas.openxmlformats.org/officeDocument/2006/relationships/hyperlink" Target="https://www.concordia.ca/academics/undergraduate/calendar/current/section-71-gina-cody-school-of-engineering-and-computer-science/section-71-20-beng/section-71-20-2-alternative-entry-programs.html" TargetMode="External"/><Relationship Id="rId5" Type="http://schemas.openxmlformats.org/officeDocument/2006/relationships/hyperlink" Target="https://www.concordia.ca/academics/undergraduate/calendar/current/section-71-gina-cody-school-of-engineering-and-computer-science/section-71-85-data-science/bcompsc-joint-major-in-data-science.html" TargetMode="External"/><Relationship Id="rId10" Type="http://schemas.openxmlformats.org/officeDocument/2006/relationships/hyperlink" Target="https://www.concordia.ca/academics/undergraduate/calendar/current/section-71-gina-cody-school-of-engineering-and-computer-science/section-71-75-computer-science-in-health-and-life-sciences/section-71-75-1-curriculum-for-the-degree-of-bcompsc-in-health-and-life-sciences.html#71.75.3" TargetMode="External"/><Relationship Id="rId4" Type="http://schemas.openxmlformats.org/officeDocument/2006/relationships/hyperlink" Target="https://www.concordia.ca/academics/undergraduate/calendar/current/section-71-gina-cody-school-of-engineering-and-computer-science/section-71-70-department-of-computer-science-and-software-engineering/section-71-70-2-degree-requirements-bcompsc-.html" TargetMode="External"/><Relationship Id="rId9" Type="http://schemas.openxmlformats.org/officeDocument/2006/relationships/hyperlink" Target="https://www.concordia.ca/academics/undergraduate/calendar/current/section-71-gina-cody-school-of-engineering-and-computer-science/section-71-70-department-of-computer-science-and-software-engineering/section-71-70-3-extended-credit-program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srankings.org/#/index?soft&amp;c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cordia.ca/research/applied-ai-institut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9" cy="6857931"/>
            <a:chOff x="0" y="0"/>
            <a:chExt cx="9143999" cy="685793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35"/>
              <a:ext cx="8997695" cy="66873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2289" y="0"/>
              <a:ext cx="6061710" cy="68579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95551"/>
              <a:ext cx="3238499" cy="93344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3445"/>
            <a:ext cx="2391155" cy="23911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-76200" y="3638561"/>
            <a:ext cx="3511296" cy="1771639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76200" marR="27305" indent="-42545" algn="r">
              <a:spcBef>
                <a:spcPts val="1215"/>
              </a:spcBef>
            </a:pPr>
            <a:r>
              <a:rPr lang="en-US" sz="3500" spc="-10">
                <a:solidFill>
                  <a:schemeClr val="accent2">
                    <a:lumMod val="75000"/>
                  </a:schemeClr>
                </a:solidFill>
                <a:latin typeface="Bahnschrift SemiLight Condensed" panose="020B0502040204020203" pitchFamily="34" charset="0"/>
                <a:cs typeface="Calibri"/>
              </a:rPr>
              <a:t>Department of Computer Science and Software Engineering</a:t>
            </a:r>
            <a:endParaRPr sz="3500">
              <a:solidFill>
                <a:schemeClr val="accent2">
                  <a:lumMod val="75000"/>
                </a:schemeClr>
              </a:solidFill>
              <a:latin typeface="Bahnschrift SemiLight Condensed" panose="020B0502040204020203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C82B-F73A-4822-9B35-50814F91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5" y="355246"/>
            <a:ext cx="8190230" cy="538609"/>
          </a:xfrm>
        </p:spPr>
        <p:txBody>
          <a:bodyPr/>
          <a:lstStyle/>
          <a:p>
            <a:r>
              <a:rPr lang="en-US"/>
              <a:t>Hands-on experience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DEAC2-D584-432C-9797-9D1C0120D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7219"/>
            <a:ext cx="8190230" cy="427867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b="0">
                <a:latin typeface="Bahnschrift SemiLight Condensed" panose="020B0502040204020203" pitchFamily="34" charset="0"/>
              </a:rPr>
              <a:t>Both COMP and SOEN programs have good Co-Op program where you alternate school semesters and work semesters. </a:t>
            </a:r>
            <a:r>
              <a:rPr lang="en-US" sz="2200" b="0">
                <a:latin typeface="Bahnschrift SemiLight Condensed" panose="020B0502040204020203" pitchFamily="34" charset="0"/>
              </a:rPr>
              <a:t>The Co-op program gives you the opportunity to complete </a:t>
            </a:r>
            <a:r>
              <a:rPr lang="en-US" sz="2200">
                <a:latin typeface="Bahnschrift SemiLight Condensed" panose="020B0502040204020203" pitchFamily="34" charset="0"/>
              </a:rPr>
              <a:t>paid work terms</a:t>
            </a:r>
            <a:r>
              <a:rPr lang="en-US" sz="2200" b="0">
                <a:latin typeface="Bahnschrift SemiLight Condensed" panose="020B0502040204020203" pitchFamily="34" charset="0"/>
              </a:rPr>
              <a:t> that last 12 to 16 weeks. As a Co-op student, you will assist in projects designed and implemented by professionals</a:t>
            </a:r>
            <a:endParaRPr lang="en-CA" sz="2200" b="0">
              <a:latin typeface="Bahnschrift SemiLight Condense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>
                <a:latin typeface="Bahnschrift SemiLight Condensed" panose="020B0502040204020203" pitchFamily="34" charset="0"/>
              </a:rPr>
              <a:t>Hands-on experience: W</a:t>
            </a:r>
            <a:r>
              <a:rPr lang="en-CA" sz="2400" b="0">
                <a:latin typeface="Bahnschrift SemiLight Condensed" panose="020B0502040204020203" pitchFamily="34" charset="0"/>
              </a:rPr>
              <a:t>e have laboratories and other specific labs equipped with state-of-the-art software and computation resources.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>
                <a:latin typeface="Bahnschrift SemiLight Condensed" panose="020B0502040204020203" pitchFamily="34" charset="0"/>
              </a:rPr>
              <a:t>S</a:t>
            </a:r>
            <a:r>
              <a:rPr lang="en-CA" sz="2400" b="0" err="1">
                <a:latin typeface="Bahnschrift SemiLight Condensed" panose="020B0502040204020203" pitchFamily="34" charset="0"/>
              </a:rPr>
              <a:t>upport</a:t>
            </a:r>
            <a:r>
              <a:rPr lang="en-CA" sz="2400" b="0">
                <a:latin typeface="Bahnschrift SemiLight Condensed" panose="020B0502040204020203" pitchFamily="34" charset="0"/>
              </a:rPr>
              <a:t> from the professors and the department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>
                <a:latin typeface="Bahnschrift SemiLight Condensed" panose="020B0502040204020203" pitchFamily="34" charset="0"/>
              </a:rPr>
              <a:t>D</a:t>
            </a:r>
            <a:r>
              <a:rPr lang="en-CA" sz="2400" b="0" err="1">
                <a:latin typeface="Bahnschrift SemiLight Condensed" panose="020B0502040204020203" pitchFamily="34" charset="0"/>
              </a:rPr>
              <a:t>iversity</a:t>
            </a:r>
            <a:r>
              <a:rPr lang="en-CA" sz="2400" b="0">
                <a:latin typeface="Bahnschrift SemiLight Condensed" panose="020B0502040204020203" pitchFamily="34" charset="0"/>
              </a:rPr>
              <a:t> in ethnic background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00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2766A">
              <a:alpha val="1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567" y="3834697"/>
            <a:ext cx="307911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b="1">
                <a:solidFill>
                  <a:srgbClr val="782336"/>
                </a:solidFill>
                <a:latin typeface="Calibri"/>
                <a:cs typeface="Calibri"/>
              </a:rPr>
              <a:t>Student</a:t>
            </a:r>
            <a:r>
              <a:rPr sz="3500" b="1" spc="-35">
                <a:solidFill>
                  <a:srgbClr val="782336"/>
                </a:solidFill>
                <a:latin typeface="Calibri"/>
                <a:cs typeface="Calibri"/>
              </a:rPr>
              <a:t> </a:t>
            </a:r>
            <a:r>
              <a:rPr sz="3500" b="1" spc="-10">
                <a:solidFill>
                  <a:srgbClr val="782336"/>
                </a:solidFill>
                <a:latin typeface="Calibri"/>
                <a:cs typeface="Calibri"/>
              </a:rPr>
              <a:t>Services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"/>
            <a:ext cx="9143999" cy="2667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01415" y="2710379"/>
            <a:ext cx="3537585" cy="391902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</a:tabLst>
            </a:pP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3"/>
              </a:rPr>
              <a:t>Student</a:t>
            </a:r>
            <a:r>
              <a:rPr u="sng" spc="-6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u="sng" spc="-2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3"/>
              </a:rPr>
              <a:t>Hub</a:t>
            </a:r>
            <a:endParaRPr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4"/>
              </a:rPr>
              <a:t>Birks</a:t>
            </a:r>
            <a:r>
              <a:rPr u="sng" spc="-5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4"/>
              </a:rPr>
              <a:t>Student</a:t>
            </a:r>
            <a:r>
              <a:rPr u="sng" spc="-5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u="sng" spc="-1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4"/>
              </a:rPr>
              <a:t>Centre</a:t>
            </a:r>
            <a:endParaRPr>
              <a:latin typeface="Calibri"/>
              <a:cs typeface="Calibri"/>
            </a:endParaRPr>
          </a:p>
          <a:p>
            <a:pPr marL="354965" marR="210185" indent="-342900">
              <a:lnSpc>
                <a:spcPts val="216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</a:tabLst>
            </a:pP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5"/>
              </a:rPr>
              <a:t>Student</a:t>
            </a:r>
            <a:r>
              <a:rPr u="sng" spc="-6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5"/>
              </a:rPr>
              <a:t>Academic</a:t>
            </a:r>
            <a:r>
              <a:rPr u="sng" spc="-5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5"/>
              </a:rPr>
              <a:t>Services</a:t>
            </a:r>
            <a:r>
              <a:rPr u="sng" spc="-5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5"/>
              </a:rPr>
              <a:t> –</a:t>
            </a:r>
            <a:r>
              <a:rPr spc="-50">
                <a:solidFill>
                  <a:srgbClr val="0070C0"/>
                </a:solidFill>
                <a:latin typeface="Calibri"/>
                <a:cs typeface="Calibri"/>
                <a:hlinkClick r:id="rId5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5"/>
              </a:rPr>
              <a:t>Gina</a:t>
            </a:r>
            <a:r>
              <a:rPr u="sng" spc="-1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5"/>
              </a:rPr>
              <a:t>Cody</a:t>
            </a:r>
            <a:r>
              <a:rPr u="sng" spc="-4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u="sng" spc="-1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5"/>
              </a:rPr>
              <a:t>School</a:t>
            </a:r>
            <a:endParaRPr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</a:tabLst>
            </a:pP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6"/>
              </a:rPr>
              <a:t>Academics</a:t>
            </a:r>
            <a:r>
              <a:rPr spc="-3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0070C0"/>
                </a:solidFill>
                <a:latin typeface="Calibri"/>
                <a:cs typeface="Calibri"/>
              </a:rPr>
              <a:t>&amp;</a:t>
            </a:r>
            <a:r>
              <a:rPr spc="-6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7"/>
              </a:rPr>
              <a:t>Library</a:t>
            </a:r>
            <a:r>
              <a:rPr u="sng" spc="-4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u="sng" spc="-1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7"/>
              </a:rPr>
              <a:t>resources</a:t>
            </a:r>
            <a:endParaRPr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u="sng" spc="-1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8"/>
              </a:rPr>
              <a:t>Co-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8"/>
              </a:rPr>
              <a:t>op</a:t>
            </a:r>
            <a:r>
              <a:rPr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0070C0"/>
                </a:solidFill>
                <a:latin typeface="Calibri"/>
                <a:cs typeface="Calibri"/>
              </a:rPr>
              <a:t>&amp;</a:t>
            </a:r>
            <a:r>
              <a:rPr spc="-2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9"/>
              </a:rPr>
              <a:t>Student</a:t>
            </a:r>
            <a:r>
              <a:rPr u="sng" spc="-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u="sng" spc="-1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9"/>
              </a:rPr>
              <a:t>Exchange</a:t>
            </a:r>
            <a:endParaRPr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0"/>
              </a:rPr>
              <a:t>Student</a:t>
            </a:r>
            <a:r>
              <a:rPr u="sng" spc="-5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0"/>
              </a:rPr>
              <a:t>Associations</a:t>
            </a:r>
            <a:r>
              <a:rPr u="sng" spc="-3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0"/>
              </a:rPr>
              <a:t>&amp;</a:t>
            </a:r>
            <a:r>
              <a:rPr u="sng" spc="-6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u="sng" spc="-2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0"/>
              </a:rPr>
              <a:t>Clubs</a:t>
            </a:r>
            <a:endParaRPr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1"/>
              </a:rPr>
              <a:t>Financial</a:t>
            </a:r>
            <a:r>
              <a:rPr u="sng" spc="-3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1"/>
              </a:rPr>
              <a:t>services</a:t>
            </a:r>
            <a:r>
              <a:rPr u="sng" spc="-3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1"/>
              </a:rPr>
              <a:t>&amp;</a:t>
            </a:r>
            <a:r>
              <a:rPr u="sng" spc="-5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u="sng" spc="-1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1"/>
              </a:rPr>
              <a:t>funding</a:t>
            </a:r>
            <a:endParaRPr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2"/>
              </a:rPr>
              <a:t>IT</a:t>
            </a:r>
            <a:r>
              <a:rPr u="sng" spc="-3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2"/>
              </a:rPr>
              <a:t>support</a:t>
            </a:r>
            <a:r>
              <a:rPr u="sng" spc="-1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2"/>
              </a:rPr>
              <a:t>&amp;</a:t>
            </a:r>
            <a:r>
              <a:rPr u="sng" spc="-2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u="sng" spc="-1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2"/>
              </a:rPr>
              <a:t>software</a:t>
            </a:r>
            <a:endParaRPr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3"/>
              </a:rPr>
              <a:t>Sports,</a:t>
            </a:r>
            <a:r>
              <a:rPr u="sng" spc="-2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3"/>
              </a:rPr>
              <a:t>fitness</a:t>
            </a:r>
            <a:r>
              <a:rPr u="sng" spc="-1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3"/>
              </a:rPr>
              <a:t>&amp;</a:t>
            </a:r>
            <a:r>
              <a:rPr u="sng" spc="-4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r>
              <a:rPr u="sng" spc="-1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3"/>
              </a:rPr>
              <a:t>recreation</a:t>
            </a:r>
            <a:endParaRPr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4"/>
              </a:rPr>
              <a:t>Safety</a:t>
            </a:r>
            <a:r>
              <a:rPr u="sng" spc="-1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4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4"/>
              </a:rPr>
              <a:t>&amp;</a:t>
            </a:r>
            <a:r>
              <a:rPr u="sng" spc="-25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4"/>
              </a:rPr>
              <a:t> </a:t>
            </a:r>
            <a:r>
              <a:rPr u="sng" spc="-1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4"/>
              </a:rPr>
              <a:t>security</a:t>
            </a:r>
            <a:endParaRPr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5"/>
              </a:rPr>
              <a:t>Housing</a:t>
            </a:r>
            <a:r>
              <a:rPr u="sng" spc="-3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5"/>
              </a:rPr>
              <a:t>&amp;</a:t>
            </a:r>
            <a:r>
              <a:rPr u="sng" spc="-4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u="sng" spc="-2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15"/>
              </a:rPr>
              <a:t>food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975" y="304800"/>
            <a:ext cx="8456930" cy="61619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600" dirty="0"/>
              <a:t>Department</a:t>
            </a:r>
            <a:r>
              <a:rPr lang="en-US" sz="3600" dirty="0"/>
              <a:t> </a:t>
            </a:r>
            <a:r>
              <a:rPr sz="3600" dirty="0"/>
              <a:t>Contact</a:t>
            </a:r>
            <a:r>
              <a:rPr sz="3600" spc="-114" dirty="0"/>
              <a:t> </a:t>
            </a:r>
            <a:r>
              <a:rPr sz="3600" spc="-10" dirty="0"/>
              <a:t>Information: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321561" y="5400802"/>
            <a:ext cx="7502344" cy="537711"/>
          </a:xfrm>
          <a:prstGeom prst="rect">
            <a:avLst/>
          </a:prstGeom>
          <a:solidFill>
            <a:srgbClr val="E5E5E5"/>
          </a:solidFill>
        </p:spPr>
        <p:txBody>
          <a:bodyPr vert="horz" wrap="square" lIns="0" tIns="18415" rIns="0" bIns="0" rtlCol="0">
            <a:spAutoFit/>
          </a:bodyPr>
          <a:lstStyle/>
          <a:p>
            <a:pPr marL="90805" marR="1644014">
              <a:lnSpc>
                <a:spcPct val="106900"/>
              </a:lnSpc>
              <a:spcBef>
                <a:spcPts val="145"/>
              </a:spcBef>
            </a:pPr>
            <a:r>
              <a:rPr lang="en-US" spc="-5" dirty="0">
                <a:latin typeface="Bahnschrift SemiLight Condensed" panose="020B0502040204020203" pitchFamily="34" charset="0"/>
                <a:cs typeface="Calibri"/>
              </a:rPr>
              <a:t>Our</a:t>
            </a:r>
            <a:r>
              <a:rPr sz="1800" spc="-5" dirty="0">
                <a:latin typeface="Bahnschrift SemiLight Condensed" panose="020B0502040204020203" pitchFamily="34" charset="0"/>
                <a:cs typeface="Calibri"/>
              </a:rPr>
              <a:t> </a:t>
            </a:r>
            <a:r>
              <a:rPr lang="en-US" spc="-10" dirty="0">
                <a:latin typeface="Bahnschrift SemiLight Condensed" panose="020B0502040204020203" pitchFamily="34" charset="0"/>
                <a:cs typeface="Calibri"/>
              </a:rPr>
              <a:t>d</a:t>
            </a:r>
            <a:r>
              <a:rPr sz="1800" spc="-10" dirty="0">
                <a:latin typeface="Bahnschrift SemiLight Condensed" panose="020B0502040204020203" pitchFamily="34" charset="0"/>
                <a:cs typeface="Calibri"/>
              </a:rPr>
              <a:t>epartment</a:t>
            </a:r>
            <a:r>
              <a:rPr lang="en-US" sz="1800" spc="-10" dirty="0">
                <a:latin typeface="Bahnschrift SemiLight Condensed" panose="020B0502040204020203" pitchFamily="34" charset="0"/>
                <a:cs typeface="Calibri"/>
              </a:rPr>
              <a:t> webpage</a:t>
            </a:r>
            <a:r>
              <a:rPr sz="1800" spc="-10" dirty="0">
                <a:latin typeface="Bahnschrift SemiLight Condensed" panose="020B0502040204020203" pitchFamily="34" charset="0"/>
                <a:cs typeface="Calibri"/>
              </a:rPr>
              <a:t>: </a:t>
            </a:r>
            <a:endParaRPr lang="en-CA" sz="1800" spc="-10" dirty="0">
              <a:latin typeface="Bahnschrift SemiLight Condensed" panose="020B0502040204020203" pitchFamily="34" charset="0"/>
              <a:cs typeface="Calibri"/>
            </a:endParaRPr>
          </a:p>
          <a:p>
            <a:pPr marL="90805" marR="1644014">
              <a:lnSpc>
                <a:spcPct val="106900"/>
              </a:lnSpc>
              <a:spcBef>
                <a:spcPts val="145"/>
              </a:spcBef>
            </a:pPr>
            <a:r>
              <a:rPr lang="en-CA" sz="1400" spc="-10" dirty="0">
                <a:latin typeface="Bahnschrift SemiLight Condensed" panose="020B0502040204020203" pitchFamily="34" charset="0"/>
                <a:cs typeface="Calibri"/>
                <a:hlinkClick r:id="rId2"/>
              </a:rPr>
              <a:t>https://www.concordia.ca/ginacody/computer-science-software-eng.html</a:t>
            </a:r>
            <a:r>
              <a:rPr lang="en-CA" sz="1400" spc="-10" dirty="0">
                <a:latin typeface="Bahnschrift SemiLight Condensed" panose="020B0502040204020203" pitchFamily="34" charset="0"/>
                <a:cs typeface="Calibri"/>
              </a:rPr>
              <a:t> </a:t>
            </a:r>
            <a:endParaRPr sz="1800" dirty="0">
              <a:latin typeface="Bahnschrift SemiLight Condensed" panose="020B0502040204020203" pitchFamily="34" charset="0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40B12-F9CD-43E7-946F-C3747E7372C7}"/>
              </a:ext>
            </a:extLst>
          </p:cNvPr>
          <p:cNvSpPr/>
          <p:nvPr/>
        </p:nvSpPr>
        <p:spPr>
          <a:xfrm>
            <a:off x="533400" y="946150"/>
            <a:ext cx="7258050" cy="3955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Chair of the department</a:t>
            </a: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: </a:t>
            </a:r>
            <a:b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	Dr. Paquet  </a:t>
            </a: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  <a:hlinkClick r:id="rId3"/>
              </a:rPr>
              <a:t>joey.paquet@concordia.ca</a:t>
            </a: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Program Director </a:t>
            </a: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for Bachelor of Computer Science: </a:t>
            </a:r>
            <a:b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	Dr. Wang </a:t>
            </a: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  <a:hlinkClick r:id="rId4"/>
              </a:rPr>
              <a:t>ugpd-compsci@concordia.ca</a:t>
            </a: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Program Director</a:t>
            </a: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 for Software Engineering:  </a:t>
            </a:r>
            <a:b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	Dr. Rigby </a:t>
            </a: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  <a:hlinkClick r:id="rId5"/>
              </a:rPr>
              <a:t>peter.rigby@concordia.ca</a:t>
            </a: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Undergraduate program assistants</a:t>
            </a: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:</a:t>
            </a:r>
            <a:b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	Natallia Lapko &amp; Carly Carruthers </a:t>
            </a:r>
            <a:r>
              <a:rPr lang="en-CA" sz="1600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Bahnschrift SemiLight Condensed" panose="020B0502040204020203" pitchFamily="34" charset="0"/>
                <a:cs typeface="Arial" panose="020B0604020202020204" pitchFamily="34" charset="0"/>
                <a:hlinkClick r:id="rId6"/>
              </a:rPr>
              <a:t>cse-ugrad@concordia.ca</a:t>
            </a:r>
            <a:r>
              <a:rPr lang="en-CA" sz="1600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Bahnschrift SemiLight Condensed" panose="020B0502040204020203" pitchFamily="34" charset="0"/>
                <a:cs typeface="Arial" panose="020B0604020202020204" pitchFamily="34" charset="0"/>
              </a:rPr>
              <a:t> </a:t>
            </a:r>
            <a:endParaRPr lang="en-CA" sz="1600" dirty="0">
              <a:latin typeface="Bahnschrift SemiLight Condensed" panose="020B05020402040202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666F-2468-4EB6-A626-AD8F11E3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4" y="381000"/>
            <a:ext cx="8624625" cy="1615827"/>
          </a:xfrm>
        </p:spPr>
        <p:txBody>
          <a:bodyPr/>
          <a:lstStyle/>
          <a:p>
            <a:r>
              <a:rPr lang="en-CA" dirty="0"/>
              <a:t>Admission Requirements: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D87DA-3CA6-4D00-B168-0179337AF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319825" cy="4343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CA" sz="2200" b="0" u="sng" dirty="0">
                <a:latin typeface="Bahnschrift SemiLight Condensed" panose="020B0502040204020203" pitchFamily="34" charset="0"/>
                <a:hlinkClick r:id="rId2"/>
              </a:rPr>
              <a:t>Bachelor of Computer Science</a:t>
            </a:r>
            <a:r>
              <a:rPr lang="en-CA" sz="2200" b="0" dirty="0">
                <a:latin typeface="Bahnschrift SemiLight Condensed" panose="020B0502040204020203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CA" sz="2200" b="0" u="sng" dirty="0">
                <a:latin typeface="Bahnschrift SemiLight Condensed" panose="020B0502040204020203" pitchFamily="34" charset="0"/>
                <a:hlinkClick r:id="rId3"/>
              </a:rPr>
              <a:t>Bachelor of Computer Science in Health and Life Sciences</a:t>
            </a:r>
            <a:r>
              <a:rPr lang="en-CA" sz="2200" b="0" dirty="0">
                <a:latin typeface="Bahnschrift SemiLight Condensed" panose="020B0502040204020203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CA" sz="2200" b="0" u="sng" dirty="0">
                <a:latin typeface="Bahnschrift SemiLight Condensed" panose="020B0502040204020203" pitchFamily="34" charset="0"/>
                <a:hlinkClick r:id="rId4"/>
              </a:rPr>
              <a:t>Bachelor of Computer Science Joint Major in Data Science</a:t>
            </a:r>
            <a:r>
              <a:rPr lang="en-CA" sz="2200" b="0" dirty="0">
                <a:latin typeface="Bahnschrift SemiLight Condensed" panose="020B0502040204020203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CA" sz="2200" b="0" u="sng" dirty="0">
                <a:latin typeface="Bahnschrift SemiLight Condensed" panose="020B0502040204020203" pitchFamily="34" charset="0"/>
                <a:hlinkClick r:id="rId5"/>
              </a:rPr>
              <a:t>Bachelor of Computer Science Joint Major in Computation Arts and Computer Science</a:t>
            </a:r>
            <a:endParaRPr lang="en-CA" sz="2200" b="0" dirty="0">
              <a:latin typeface="Bahnschrift SemiLight Condensed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en-CA" sz="2200" b="0" u="sng" dirty="0">
                <a:latin typeface="Bahnschrift SemiLight Condensed" panose="020B0502040204020203" pitchFamily="34" charset="0"/>
                <a:hlinkClick r:id="rId6"/>
              </a:rPr>
              <a:t>Minor in Computer Science</a:t>
            </a:r>
            <a:r>
              <a:rPr lang="en-CA" sz="2200" b="0" dirty="0">
                <a:latin typeface="Bahnschrift SemiLight Condensed" panose="020B0502040204020203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CA" sz="2200" b="0" u="sng" dirty="0">
                <a:latin typeface="Bahnschrift SemiLight Condensed" panose="020B0502040204020203" pitchFamily="34" charset="0"/>
                <a:hlinkClick r:id="rId7"/>
              </a:rPr>
              <a:t>Bachelor of Engineering, Software Engineering</a:t>
            </a:r>
            <a:endParaRPr lang="en-CA" sz="2200" b="0" dirty="0">
              <a:latin typeface="Bahnschrift SemiLight Condensed" panose="020B0502040204020203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616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C553-E20F-44E2-A782-82D3B384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5" y="355246"/>
            <a:ext cx="8190230" cy="538609"/>
          </a:xfrm>
        </p:spPr>
        <p:txBody>
          <a:bodyPr/>
          <a:lstStyle/>
          <a:p>
            <a:r>
              <a:rPr lang="en-US"/>
              <a:t>Program Requirements: 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CA04B-1CBB-45CA-A92E-87A571D46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7973115" cy="4832092"/>
          </a:xfrm>
        </p:spPr>
        <p:txBody>
          <a:bodyPr wrap="square" lIns="0" tIns="0" rIns="0" bIns="0" anchor="t">
            <a:spAutoFit/>
          </a:bodyPr>
          <a:lstStyle/>
          <a:p>
            <a:pPr algn="just" rtl="0" fontAlgn="base">
              <a:lnSpc>
                <a:spcPct val="150000"/>
              </a:lnSpc>
            </a:pPr>
            <a:r>
              <a:rPr lang="en-US" sz="2000" b="0" u="sng" dirty="0">
                <a:latin typeface="Bahnschrift SemiLight Condensed"/>
                <a:hlinkClick r:id="rId2"/>
              </a:rPr>
              <a:t>Bachelor of Engineering, Software Engineering</a:t>
            </a:r>
            <a:r>
              <a:rPr lang="en-US" sz="2000" b="0" dirty="0">
                <a:latin typeface="Bahnschrift SemiLight Condensed"/>
              </a:rPr>
              <a:t>  </a:t>
            </a:r>
          </a:p>
          <a:p>
            <a:pPr algn="just" rtl="0" fontAlgn="base">
              <a:lnSpc>
                <a:spcPct val="150000"/>
              </a:lnSpc>
            </a:pPr>
            <a:endParaRPr lang="en-US" sz="800" b="0" u="sng">
              <a:latin typeface="Bahnschrift SemiLight Condensed" panose="020B0502040204020203" pitchFamily="34" charset="0"/>
              <a:hlinkClick r:id="rId3"/>
            </a:endParaRPr>
          </a:p>
          <a:p>
            <a:pPr algn="just" rtl="0" fontAlgn="base">
              <a:lnSpc>
                <a:spcPct val="150000"/>
              </a:lnSpc>
            </a:pPr>
            <a:r>
              <a:rPr lang="en-US" sz="2000" b="0" u="sng" dirty="0">
                <a:latin typeface="Bahnschrift SemiLight Condensed"/>
                <a:hlinkClick r:id="rId4"/>
              </a:rPr>
              <a:t>Bachelor of Computer Science</a:t>
            </a:r>
            <a:r>
              <a:rPr lang="en-US" sz="2000" b="0" dirty="0">
                <a:latin typeface="Bahnschrift SemiLight Condensed"/>
              </a:rPr>
              <a:t>  </a:t>
            </a:r>
          </a:p>
          <a:p>
            <a:pPr algn="just" rtl="0" fontAlgn="base">
              <a:lnSpc>
                <a:spcPct val="150000"/>
              </a:lnSpc>
            </a:pPr>
            <a:r>
              <a:rPr lang="en-US" sz="2000" b="0" u="sng" dirty="0">
                <a:latin typeface="Bahnschrift SemiLight Condensed"/>
                <a:hlinkClick r:id="rId5"/>
              </a:rPr>
              <a:t>Bachelor of Computer Science Joint Major in Data Science</a:t>
            </a:r>
            <a:r>
              <a:rPr lang="en-US" sz="2000" b="0" dirty="0">
                <a:latin typeface="Bahnschrift SemiLight Condensed"/>
              </a:rPr>
              <a:t>  </a:t>
            </a:r>
          </a:p>
          <a:p>
            <a:pPr algn="just" rtl="0" fontAlgn="base">
              <a:lnSpc>
                <a:spcPct val="150000"/>
              </a:lnSpc>
            </a:pPr>
            <a:r>
              <a:rPr lang="en-US" sz="2000" b="0" u="sng" dirty="0">
                <a:latin typeface="Bahnschrift SemiLight Condensed"/>
                <a:hlinkClick r:id="rId6"/>
              </a:rPr>
              <a:t>Bachelor of Computer Science Joint Major in Computation Arts and Computer Science</a:t>
            </a:r>
            <a:r>
              <a:rPr lang="en-US" sz="2000" b="0" dirty="0">
                <a:latin typeface="Bahnschrift SemiLight Condensed"/>
              </a:rPr>
              <a:t> </a:t>
            </a:r>
          </a:p>
          <a:p>
            <a:pPr algn="just" rtl="0" fontAlgn="base">
              <a:lnSpc>
                <a:spcPct val="150000"/>
              </a:lnSpc>
            </a:pPr>
            <a:r>
              <a:rPr lang="en-US" sz="2000" b="0" u="sng" dirty="0">
                <a:latin typeface="Bahnschrift SemiLight Condensed"/>
                <a:hlinkClick r:id="rId7"/>
              </a:rPr>
              <a:t>Bachelor of Computer Science in Health and Life Sciences</a:t>
            </a:r>
            <a:r>
              <a:rPr lang="en-US" sz="2000" b="0" dirty="0">
                <a:latin typeface="Bahnschrift SemiLight Condensed"/>
              </a:rPr>
              <a:t>  </a:t>
            </a:r>
          </a:p>
          <a:p>
            <a:pPr algn="just" rtl="0" fontAlgn="base">
              <a:lnSpc>
                <a:spcPct val="150000"/>
              </a:lnSpc>
            </a:pPr>
            <a:r>
              <a:rPr lang="en-US" sz="2000" b="0" u="sng" dirty="0">
                <a:latin typeface="Bahnschrift SemiLight Condensed"/>
                <a:hlinkClick r:id="rId8"/>
              </a:rPr>
              <a:t>Minor in Computer Science</a:t>
            </a:r>
            <a:r>
              <a:rPr lang="en-US" sz="2000" b="0" dirty="0">
                <a:latin typeface="Bahnschrift SemiLight Condensed"/>
              </a:rPr>
              <a:t>  </a:t>
            </a:r>
          </a:p>
          <a:p>
            <a:pPr algn="just" rtl="0" fontAlgn="base">
              <a:lnSpc>
                <a:spcPct val="150000"/>
              </a:lnSpc>
            </a:pPr>
            <a:endParaRPr lang="en-US" sz="800" b="0">
              <a:latin typeface="Bahnschrift SemiLight Condensed" panose="020B0502040204020203" pitchFamily="34" charset="0"/>
            </a:endParaRPr>
          </a:p>
          <a:p>
            <a:pPr lvl="2" algn="just" rtl="0" fontAlgn="base">
              <a:lnSpc>
                <a:spcPct val="150000"/>
              </a:lnSpc>
            </a:pPr>
            <a:r>
              <a:rPr lang="en-US" sz="2000" b="0" u="sng" dirty="0">
                <a:solidFill>
                  <a:srgbClr val="FF0000"/>
                </a:solidFill>
                <a:latin typeface="Bahnschrift SemiLight Condense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Extended Credit Program (BCompSc, including Joint Majors)</a:t>
            </a:r>
            <a:r>
              <a:rPr lang="en-US" sz="2000" b="0" dirty="0">
                <a:solidFill>
                  <a:srgbClr val="FF0000"/>
                </a:solidFill>
                <a:latin typeface="Bahnschrift SemiLight Condensed"/>
              </a:rPr>
              <a:t> </a:t>
            </a:r>
          </a:p>
          <a:p>
            <a:pPr lvl="2" algn="just" rtl="0" fontAlgn="base">
              <a:lnSpc>
                <a:spcPct val="150000"/>
              </a:lnSpc>
            </a:pPr>
            <a:r>
              <a:rPr lang="en-US" sz="2000" b="0" u="sng" dirty="0">
                <a:solidFill>
                  <a:srgbClr val="FF0000"/>
                </a:solidFill>
                <a:latin typeface="Bahnschrift SemiLight Condense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Extended Credit Program (BCompSc Health and Life Sciences)</a:t>
            </a:r>
            <a:r>
              <a:rPr lang="en-US" sz="2000" b="0" dirty="0">
                <a:solidFill>
                  <a:srgbClr val="FF0000"/>
                </a:solidFill>
                <a:latin typeface="Bahnschrift SemiLight Condensed"/>
              </a:rPr>
              <a:t> </a:t>
            </a:r>
          </a:p>
          <a:p>
            <a:pPr lvl="2" algn="just" rtl="0" fontAlgn="base">
              <a:lnSpc>
                <a:spcPct val="150000"/>
              </a:lnSpc>
            </a:pPr>
            <a:r>
              <a:rPr lang="en-US" sz="2000" b="0" u="sng" dirty="0">
                <a:solidFill>
                  <a:srgbClr val="FF0000"/>
                </a:solidFill>
                <a:latin typeface="Bahnschrift SemiLight Condense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Extended Credit Program (SOEN)</a:t>
            </a:r>
            <a:r>
              <a:rPr lang="en-US" sz="2000" b="0" dirty="0">
                <a:solidFill>
                  <a:srgbClr val="FF0000"/>
                </a:solidFill>
                <a:latin typeface="Bahnschrift SemiLight Condense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</a:p>
          <a:p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46262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D78C-481C-405B-9F29-8F0FB22D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190230" cy="538609"/>
          </a:xfrm>
        </p:spPr>
        <p:txBody>
          <a:bodyPr/>
          <a:lstStyle/>
          <a:p>
            <a:r>
              <a:rPr lang="en-CA"/>
              <a:t>Why study with us?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0C0B0-26E6-4A4F-808B-0ADFA7AC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990" y="1143000"/>
            <a:ext cx="7844210" cy="1908215"/>
          </a:xfrm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en-CA" sz="2200" b="0" dirty="0">
                <a:latin typeface="Bahnschrift SemiLight Condensed"/>
              </a:rPr>
              <a:t>In the recently released </a:t>
            </a:r>
            <a:r>
              <a:rPr lang="en-CA" sz="2200" b="0" dirty="0">
                <a:latin typeface="Bahnschrift SemiLight Condensed"/>
                <a:hlinkClick r:id="rId2"/>
              </a:rPr>
              <a:t>2023 Computer Science Rankings</a:t>
            </a:r>
            <a:r>
              <a:rPr lang="en-CA" sz="2200" b="0" dirty="0">
                <a:latin typeface="Bahnschrift SemiLight Condensed"/>
              </a:rPr>
              <a:t> (</a:t>
            </a:r>
            <a:r>
              <a:rPr lang="en-CA" sz="2200" b="0" err="1">
                <a:latin typeface="Bahnschrift SemiLight Condensed"/>
              </a:rPr>
              <a:t>CSRankings</a:t>
            </a:r>
            <a:r>
              <a:rPr lang="en-CA" sz="2200" b="0" dirty="0">
                <a:latin typeface="Bahnschrift SemiLight Condensed"/>
              </a:rPr>
              <a:t>), Concordia’s software engineering researchers placed </a:t>
            </a:r>
            <a:r>
              <a:rPr lang="en-CA" sz="2200" b="0" dirty="0">
                <a:solidFill>
                  <a:srgbClr val="FF0000"/>
                </a:solidFill>
                <a:latin typeface="Bahnschrift SemiLight Condensed"/>
              </a:rPr>
              <a:t>number one in Canada</a:t>
            </a:r>
            <a:r>
              <a:rPr lang="en-CA" sz="2200" b="0" dirty="0">
                <a:latin typeface="Bahnschrift SemiLight Condensed"/>
              </a:rPr>
              <a:t>, </a:t>
            </a:r>
            <a:r>
              <a:rPr lang="en-CA" sz="2200" b="0" dirty="0">
                <a:solidFill>
                  <a:srgbClr val="FF0000"/>
                </a:solidFill>
                <a:latin typeface="Bahnschrift SemiLight Condensed"/>
              </a:rPr>
              <a:t>second in North America</a:t>
            </a:r>
            <a:r>
              <a:rPr lang="en-CA" sz="2200" b="0" dirty="0">
                <a:latin typeface="Bahnschrift SemiLight Condensed"/>
              </a:rPr>
              <a:t> and </a:t>
            </a:r>
            <a:r>
              <a:rPr lang="en-CA" sz="2200" b="0" dirty="0">
                <a:solidFill>
                  <a:srgbClr val="FF0000"/>
                </a:solidFill>
                <a:latin typeface="Bahnschrift SemiLight Condensed"/>
              </a:rPr>
              <a:t>fourth in the world</a:t>
            </a:r>
            <a:r>
              <a:rPr lang="en-CA" sz="2200" b="0" dirty="0">
                <a:latin typeface="Bahnschrift SemiLight Condensed"/>
              </a:rPr>
              <a:t>. The </a:t>
            </a:r>
            <a:r>
              <a:rPr lang="en-CA" sz="2200" b="0" err="1">
                <a:latin typeface="Bahnschrift SemiLight Condensed"/>
              </a:rPr>
              <a:t>CSRankings</a:t>
            </a:r>
            <a:r>
              <a:rPr lang="en-CA" sz="2200" b="0" dirty="0">
                <a:latin typeface="Bahnschrift SemiLight Condensed"/>
              </a:rPr>
              <a:t> identify international institutions and faculty actively engaged in research across several computer science areas.</a:t>
            </a:r>
          </a:p>
          <a:p>
            <a:r>
              <a:rPr lang="en-US" dirty="0"/>
              <a:t> </a:t>
            </a:r>
            <a:r>
              <a:rPr lang="en-CA" dirty="0"/>
              <a:t>    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8C2A7-DF11-4DC0-B838-012A1B734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995" y="2832275"/>
            <a:ext cx="6627205" cy="34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3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D78C-481C-405B-9F29-8F0FB22D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190230" cy="53860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CA" dirty="0"/>
              <a:t>What do we do in Artificial Intelligence?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0C0B0-26E6-4A4F-808B-0ADFA7AC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2504" y="1039225"/>
            <a:ext cx="6821252" cy="5509200"/>
          </a:xfrm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en-CA" dirty="0">
                <a:latin typeface="Bahnschrift SemiLight Condensed"/>
              </a:rPr>
              <a:t>Software Engineering: </a:t>
            </a:r>
          </a:p>
          <a:p>
            <a:pPr algn="just"/>
            <a:r>
              <a:rPr lang="en-CA" sz="1600" b="0" dirty="0">
                <a:latin typeface="Bahnschrift SemiLight Condensed"/>
              </a:rPr>
              <a:t>  How to use AI to help software development practice (AI for SE)</a:t>
            </a:r>
          </a:p>
          <a:p>
            <a:pPr algn="just"/>
            <a:r>
              <a:rPr lang="en-CA" sz="1600" b="0" dirty="0">
                <a:latin typeface="Bahnschrift SemiLight Condensed"/>
              </a:rPr>
              <a:t>  How to improve AI using Software Engineering principles (SE for AI)</a:t>
            </a:r>
          </a:p>
          <a:p>
            <a:pPr algn="just"/>
            <a:r>
              <a:rPr lang="en-CA" sz="1600" b="0" dirty="0">
                <a:latin typeface="Bahnschrift SemiLight Condensed"/>
              </a:rPr>
              <a:t> </a:t>
            </a:r>
          </a:p>
          <a:p>
            <a:r>
              <a:rPr lang="en-CA" dirty="0">
                <a:latin typeface="Bahnschrift SemiLight Condensed"/>
              </a:rPr>
              <a:t>Computer Science:</a:t>
            </a:r>
          </a:p>
          <a:p>
            <a:r>
              <a:rPr lang="en-CA" sz="1600" dirty="0">
                <a:latin typeface="Bahnschrift SemiLight Condensed"/>
              </a:rPr>
              <a:t>  How to develop new models for AI</a:t>
            </a:r>
          </a:p>
          <a:p>
            <a:r>
              <a:rPr lang="en-CA" sz="1600" b="0" dirty="0">
                <a:latin typeface="Bahnschrift SemiLight Condensed"/>
              </a:rPr>
              <a:t>   	Pattern matching		Federated/cooperative learning</a:t>
            </a:r>
          </a:p>
          <a:p>
            <a:r>
              <a:rPr lang="en-CA" sz="1600" b="0" dirty="0">
                <a:latin typeface="Bahnschrift SemiLight Condensed"/>
              </a:rPr>
              <a:t>   	Machine learning		Supervised/unsupervised learning</a:t>
            </a:r>
          </a:p>
          <a:p>
            <a:r>
              <a:rPr lang="en-CA" sz="1600" b="0" dirty="0">
                <a:latin typeface="Bahnschrift SemiLight Condensed"/>
              </a:rPr>
              <a:t>   	Neural networks		Reinforcement learning</a:t>
            </a:r>
          </a:p>
          <a:p>
            <a:r>
              <a:rPr lang="en-CA" sz="1600" b="0" dirty="0">
                <a:latin typeface="Bahnschrift SemiLight Condensed"/>
              </a:rPr>
              <a:t>	Deep learning		Genetic algorithms	</a:t>
            </a:r>
          </a:p>
          <a:p>
            <a:r>
              <a:rPr lang="en-CA" sz="1600" b="0" dirty="0">
                <a:latin typeface="Bahnschrift SemiLight Condensed"/>
              </a:rPr>
              <a:t>  </a:t>
            </a:r>
            <a:r>
              <a:rPr lang="en-CA" sz="1600" dirty="0">
                <a:latin typeface="Bahnschrift SemiLight Condensed"/>
              </a:rPr>
              <a:t>How to improve existing AI models</a:t>
            </a:r>
          </a:p>
          <a:p>
            <a:r>
              <a:rPr lang="en-CA" sz="1600" b="0" dirty="0">
                <a:latin typeface="Bahnschrift SemiLight Condensed"/>
              </a:rPr>
              <a:t>   	Consume less resources		Scalability</a:t>
            </a:r>
          </a:p>
          <a:p>
            <a:r>
              <a:rPr lang="en-CA" sz="1600" b="0" dirty="0">
                <a:latin typeface="Bahnschrift SemiLight Condensed"/>
              </a:rPr>
              <a:t>   	Faster results		</a:t>
            </a:r>
            <a:r>
              <a:rPr lang="en-CA" sz="1600" b="0" dirty="0" err="1">
                <a:latin typeface="Bahnschrift SemiLight Condensed"/>
              </a:rPr>
              <a:t>Explainability</a:t>
            </a:r>
            <a:endParaRPr lang="en-CA" sz="1600" b="0" dirty="0">
              <a:latin typeface="Bahnschrift SemiLight Condensed"/>
            </a:endParaRPr>
          </a:p>
          <a:p>
            <a:r>
              <a:rPr lang="en-CA" sz="1600" b="0" dirty="0">
                <a:latin typeface="Bahnschrift SemiLight Condensed"/>
              </a:rPr>
              <a:t>	Privacy			Reliability</a:t>
            </a:r>
          </a:p>
          <a:p>
            <a:endParaRPr lang="en-CA" sz="1600" b="0" dirty="0">
              <a:latin typeface="Bahnschrift SemiLight Condensed"/>
            </a:endParaRPr>
          </a:p>
          <a:p>
            <a:r>
              <a:rPr lang="en-CA" dirty="0">
                <a:latin typeface="Bahnschrift SemiLight Condensed"/>
              </a:rPr>
              <a:t>Applications:</a:t>
            </a:r>
          </a:p>
          <a:p>
            <a:r>
              <a:rPr lang="en-CA" sz="1600" b="0" dirty="0">
                <a:latin typeface="Bahnschrift SemiLight Condensed"/>
              </a:rPr>
              <a:t>	Computer vision		Natural language processing</a:t>
            </a:r>
          </a:p>
          <a:p>
            <a:r>
              <a:rPr lang="en-CA" sz="1600" b="0" dirty="0">
                <a:latin typeface="Bahnschrift SemiLight Condensed"/>
              </a:rPr>
              <a:t>	Computational linguistics		Medical imaging</a:t>
            </a:r>
          </a:p>
          <a:p>
            <a:r>
              <a:rPr lang="en-CA" sz="1600" b="0" dirty="0">
                <a:latin typeface="Bahnschrift SemiLight Condensed"/>
              </a:rPr>
              <a:t>	Computational pathology		Neuroimaging</a:t>
            </a:r>
          </a:p>
          <a:p>
            <a:r>
              <a:rPr lang="en-CA" sz="1600" b="0" dirty="0">
                <a:latin typeface="Bahnschrift SemiLight Condensed"/>
              </a:rPr>
              <a:t> 	Data science			Conversational AI</a:t>
            </a:r>
          </a:p>
          <a:p>
            <a:r>
              <a:rPr lang="en-CA" sz="1600" b="0" dirty="0">
                <a:latin typeface="Bahnschrift SemiLight Condensed"/>
              </a:rPr>
              <a:t>	Handwriting analysis		Bioinformatics</a:t>
            </a:r>
          </a:p>
          <a:p>
            <a:r>
              <a:rPr lang="en-CA" sz="1600" b="0" dirty="0">
                <a:latin typeface="Bahnschrift SemiLight Condensed"/>
              </a:rPr>
              <a:t>	Computer games</a:t>
            </a:r>
          </a:p>
        </p:txBody>
      </p:sp>
    </p:spTree>
    <p:extLst>
      <p:ext uri="{BB962C8B-B14F-4D97-AF65-F5344CB8AC3E}">
        <p14:creationId xmlns:p14="http://schemas.microsoft.com/office/powerpoint/2010/main" val="330597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D78C-481C-405B-9F29-8F0FB22D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190230" cy="53860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CA" dirty="0"/>
              <a:t>What do we do in Artificial Intelligence?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0C0B0-26E6-4A4F-808B-0ADFA7AC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04" y="1121775"/>
            <a:ext cx="6821252" cy="5355312"/>
          </a:xfrm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en-CA" sz="2000" dirty="0">
                <a:latin typeface="Bahnschrift SemiLight Condensed" panose="020B0502040204020203" pitchFamily="34" charset="0"/>
                <a:hlinkClick r:id="rId2"/>
              </a:rPr>
              <a:t>Concordia Applied AI Institute</a:t>
            </a:r>
            <a:endParaRPr lang="en-CA" sz="2000" dirty="0">
              <a:latin typeface="Bahnschrift SemiLight Condensed" panose="020B0502040204020203" pitchFamily="34" charset="0"/>
            </a:endParaRPr>
          </a:p>
          <a:p>
            <a:pPr algn="just"/>
            <a:endParaRPr lang="en-CA" sz="2000" dirty="0">
              <a:latin typeface="Bahnschrift SemiLight Condensed" panose="020B0502040204020203" pitchFamily="34" charset="0"/>
            </a:endParaRPr>
          </a:p>
          <a:p>
            <a:pPr algn="just" defTabSz="361950"/>
            <a:r>
              <a:rPr lang="en-CA" sz="2000" dirty="0">
                <a:latin typeface="Bahnschrift SemiLight Condensed" panose="020B0502040204020203" pitchFamily="34" charset="0"/>
              </a:rPr>
              <a:t>	Goals:</a:t>
            </a:r>
          </a:p>
          <a:p>
            <a:pPr algn="just" defTabSz="361950"/>
            <a:r>
              <a:rPr lang="en-US" sz="1600" b="0" i="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		coordination of research across Concordia's four faculties</a:t>
            </a:r>
          </a:p>
          <a:p>
            <a:pPr algn="just" defTabSz="361950"/>
            <a:r>
              <a:rPr lang="en-US" sz="1600" b="0" dirty="0">
                <a:solidFill>
                  <a:srgbClr val="000000"/>
                </a:solidFill>
                <a:latin typeface="Bahnschrift SemiLight Condensed" panose="020B0502040204020203" pitchFamily="34" charset="0"/>
              </a:rPr>
              <a:t>		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collaboration with business, civil society, governments</a:t>
            </a:r>
            <a:endParaRPr lang="en-US" sz="1600" b="0" dirty="0">
              <a:solidFill>
                <a:srgbClr val="000000"/>
              </a:solidFill>
              <a:latin typeface="Bahnschrift SemiLight Condensed" panose="020B0502040204020203" pitchFamily="34" charset="0"/>
            </a:endParaRPr>
          </a:p>
          <a:p>
            <a:pPr algn="just" defTabSz="361950"/>
            <a:r>
              <a:rPr lang="en-US" sz="1600" b="0" dirty="0">
                <a:solidFill>
                  <a:srgbClr val="000000"/>
                </a:solidFill>
                <a:latin typeface="Bahnschrift SemiLight Condensed" panose="020B0502040204020203" pitchFamily="34" charset="0"/>
              </a:rPr>
              <a:t>		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demystify and enable real-world applications of artificial intelligence</a:t>
            </a:r>
          </a:p>
          <a:p>
            <a:pPr algn="just"/>
            <a:endParaRPr lang="en-CA" sz="2000" dirty="0">
              <a:latin typeface="Bahnschrift SemiLight Condensed" panose="020B0502040204020203" pitchFamily="34" charset="0"/>
            </a:endParaRPr>
          </a:p>
          <a:p>
            <a:pPr algn="just" defTabSz="361950"/>
            <a:r>
              <a:rPr lang="en-CA" sz="2000" dirty="0">
                <a:latin typeface="Bahnschrift SemiLight Condensed" panose="020B0502040204020203" pitchFamily="34" charset="0"/>
              </a:rPr>
              <a:t>	105 researchers in 9 research groups:</a:t>
            </a:r>
          </a:p>
          <a:p>
            <a:pPr algn="just" defTabSz="298450"/>
            <a:endParaRPr lang="en-CA" sz="2000" dirty="0">
              <a:latin typeface="Bahnschrift SemiLight Condensed" panose="020B0502040204020203" pitchFamily="34" charset="0"/>
            </a:endParaRPr>
          </a:p>
          <a:p>
            <a:pPr algn="just" defTabSz="298450"/>
            <a:r>
              <a:rPr lang="en-CA" sz="2000" dirty="0">
                <a:latin typeface="Bahnschrift SemiLight Condensed" panose="020B0502040204020203" pitchFamily="34" charset="0"/>
              </a:rPr>
              <a:t>			</a:t>
            </a:r>
            <a:r>
              <a:rPr lang="en-US" sz="2000" dirty="0">
                <a:latin typeface="Bahnschrift SemiLight Condensed" panose="020B0502040204020203" pitchFamily="34" charset="0"/>
              </a:rPr>
              <a:t>Society</a:t>
            </a:r>
          </a:p>
          <a:p>
            <a:pPr algn="just" defTabSz="298450"/>
            <a:r>
              <a:rPr lang="en-US" sz="1600" b="0" dirty="0">
                <a:latin typeface="Bahnschrift SemiLight Condensed" panose="020B0502040204020203" pitchFamily="34" charset="0"/>
              </a:rPr>
              <a:t>				Develop AI applications while questioning their impact on all members of society.</a:t>
            </a:r>
          </a:p>
          <a:p>
            <a:pPr algn="just" defTabSz="298450"/>
            <a:r>
              <a:rPr lang="en-US" sz="2000" dirty="0">
                <a:latin typeface="Bahnschrift SemiLight Condensed" panose="020B0502040204020203" pitchFamily="34" charset="0"/>
              </a:rPr>
              <a:t>			Science</a:t>
            </a:r>
          </a:p>
          <a:p>
            <a:pPr algn="just" defTabSz="298450"/>
            <a:r>
              <a:rPr lang="en-US" sz="1600" b="0" dirty="0">
                <a:latin typeface="Bahnschrift SemiLight Condensed" panose="020B0502040204020203" pitchFamily="34" charset="0"/>
              </a:rPr>
              <a:t>				Create deep learning methods for medical imaging which have evolved to the point 				where these AI systems outperform expert clinicians in several areas.</a:t>
            </a:r>
          </a:p>
          <a:p>
            <a:pPr algn="just" defTabSz="298450"/>
            <a:r>
              <a:rPr lang="en-US" sz="2000" dirty="0">
                <a:latin typeface="Bahnschrift SemiLight Condensed" panose="020B0502040204020203" pitchFamily="34" charset="0"/>
              </a:rPr>
              <a:t>			Emerging technology</a:t>
            </a:r>
          </a:p>
          <a:p>
            <a:pPr algn="just" defTabSz="298450"/>
            <a:r>
              <a:rPr lang="en-US" sz="1600" b="0" dirty="0">
                <a:latin typeface="Bahnschrift SemiLight Condensed" panose="020B0502040204020203" pitchFamily="34" charset="0"/>
              </a:rPr>
              <a:t>				Integrate AI into smart cities, industry and manufacturing and aerospace.</a:t>
            </a:r>
            <a:endParaRPr lang="en-CA" sz="1600" b="0" dirty="0">
              <a:latin typeface="Bahnschrift SemiLight Condensed" panose="020B0502040204020203" pitchFamily="34" charset="0"/>
            </a:endParaRPr>
          </a:p>
          <a:p>
            <a:pPr algn="just"/>
            <a:endParaRPr lang="en-CA" sz="2000" dirty="0">
              <a:latin typeface="Bahnschrift SemiLight Condensed" panose="020B0502040204020203" pitchFamily="34" charset="0"/>
            </a:endParaRPr>
          </a:p>
          <a:p>
            <a:pPr algn="just" defTabSz="361950"/>
            <a:r>
              <a:rPr lang="en-US" b="0" i="0" dirty="0">
                <a:solidFill>
                  <a:srgbClr val="000000"/>
                </a:solidFill>
                <a:effectLst/>
                <a:latin typeface="Bahnschrift SemiLight Condensed" panose="020B0502040204020203" pitchFamily="34" charset="0"/>
              </a:rPr>
              <a:t>	</a:t>
            </a:r>
            <a:endParaRPr lang="en-US" b="0" dirty="0">
              <a:solidFill>
                <a:srgbClr val="000000"/>
              </a:solidFill>
              <a:latin typeface="Bahnschrift SemiLight Condensed" panose="020B0502040204020203" pitchFamily="34" charset="0"/>
            </a:endParaRPr>
          </a:p>
          <a:p>
            <a:pPr algn="just" defTabSz="361950"/>
            <a:endParaRPr lang="en-CA" b="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1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703F-49C4-4155-8834-94404601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5" y="355246"/>
            <a:ext cx="8190230" cy="538609"/>
          </a:xfrm>
        </p:spPr>
        <p:txBody>
          <a:bodyPr/>
          <a:lstStyle/>
          <a:p>
            <a:r>
              <a:rPr lang="en-CA"/>
              <a:t>Why study Software Engineering?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14DC6-5290-4F5A-8A28-CE245161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073289"/>
            <a:ext cx="8534400" cy="563231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latin typeface="Bahnschrift SemiLight Condensed" panose="020B0502040204020203" pitchFamily="34" charset="0"/>
              </a:rPr>
              <a:t>Software Engineering (120 credits) (SOEN) </a:t>
            </a:r>
            <a:r>
              <a:rPr lang="en-US" sz="2200" b="0">
                <a:latin typeface="Bahnschrift SemiLight Condensed" panose="020B0502040204020203" pitchFamily="34" charset="0"/>
              </a:rPr>
              <a:t>is a four-year program leading to the degree of Bachelor of Engineering (Software Engineering).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>
                <a:latin typeface="Bahnschrift SemiLight Condensed" panose="020B0502040204020203" pitchFamily="34" charset="0"/>
              </a:rPr>
              <a:t>Teaches you how to solve practical problems from an Engineering perspective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>
                <a:latin typeface="Bahnschrift SemiLight Condensed" panose="020B0502040204020203" pitchFamily="34" charset="0"/>
              </a:rPr>
              <a:t>Accredited by the Canadian Engineering Accreditation Board, enabling you to become a Professional Engineer after graduating. 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>
                <a:latin typeface="Bahnschrift SemiLight Condensed" panose="020B0502040204020203" pitchFamily="34" charset="0"/>
              </a:rPr>
              <a:t>Many courses focus on various aspects of large-scale software development: 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>
                <a:latin typeface="Bahnschrift SemiLight Condensed" panose="020B0502040204020203" pitchFamily="34" charset="0"/>
              </a:rPr>
              <a:t>Development processes, specifications, architecture, design, implementation, maintenance, and project management. 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>
                <a:latin typeface="Bahnschrift SemiLight Condensed" panose="020B0502040204020203" pitchFamily="34" charset="0"/>
              </a:rPr>
              <a:t>“</a:t>
            </a:r>
            <a:r>
              <a:rPr lang="en-US" sz="2200">
                <a:latin typeface="Bahnschrift SemiLight Condensed" panose="020B0502040204020203" pitchFamily="34" charset="0"/>
              </a:rPr>
              <a:t>S</a:t>
            </a:r>
            <a:r>
              <a:rPr lang="en-US" sz="2200" b="0">
                <a:latin typeface="Bahnschrift SemiLight Condensed" panose="020B0502040204020203" pitchFamily="34" charset="0"/>
              </a:rPr>
              <a:t>oft skills” that all engineers must possess, such as technical writing, communicating, working in a team and leadership. 	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38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1E6F-297B-4262-908C-BD658C4D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5" y="355246"/>
            <a:ext cx="8190230" cy="538609"/>
          </a:xfrm>
        </p:spPr>
        <p:txBody>
          <a:bodyPr/>
          <a:lstStyle/>
          <a:p>
            <a:r>
              <a:rPr lang="en-US"/>
              <a:t>Why study Computer Science?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8576E-6C86-4F39-B462-366731D7C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975" y="1066800"/>
            <a:ext cx="8319825" cy="3893374"/>
          </a:xfrm>
        </p:spPr>
        <p:txBody>
          <a:bodyPr wrap="square" lIns="0" tIns="0" rIns="0" bIns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Bahnschrift SemiLight Condensed"/>
              </a:rPr>
              <a:t>Computer Science (90 credits) (COMP) </a:t>
            </a:r>
            <a:r>
              <a:rPr lang="en-US" sz="2200" b="0" dirty="0">
                <a:latin typeface="Bahnschrift SemiLight Condensed"/>
              </a:rPr>
              <a:t>is a three—year program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latin typeface="Bahnschrift SemiLight Condensed"/>
              </a:rPr>
              <a:t>Flexible program, allowing students to combine with a minor in another subject</a:t>
            </a:r>
            <a:endParaRPr lang="en-US" sz="2200" b="0">
              <a:latin typeface="Bahnschrift SemiLight Condensed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latin typeface="Bahnschrift SemiLight Condensed"/>
              </a:rPr>
              <a:t>Computer science uses theoretical and mathematical foundations of computation to understand both software and hardware structure for effective and creative design.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0">
                <a:latin typeface="Bahnschrift SemiLight Condensed"/>
              </a:rPr>
              <a:t>Through labs, lectures and projects, you will: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b="0" dirty="0">
                <a:latin typeface="Bahnschrift SemiLight Condensed"/>
              </a:rPr>
              <a:t>Design and create new software</a:t>
            </a:r>
            <a:endParaRPr lang="en-US" sz="2200" dirty="0">
              <a:latin typeface="Bahnschrift SemiLight Condensed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Bahnschrift SemiLight Condensed"/>
              </a:rPr>
              <a:t>M</a:t>
            </a:r>
            <a:r>
              <a:rPr lang="en-US" sz="2200" b="0" dirty="0">
                <a:latin typeface="Bahnschrift SemiLight Condensed"/>
              </a:rPr>
              <a:t>odify and test existing software used in a broad range of application domains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b="0" dirty="0">
                <a:latin typeface="Bahnschrift SemiLight Condensed"/>
              </a:rPr>
              <a:t>Explore emerging software/hardware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866284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914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Bahnschrift SemiLight Condensed</vt:lpstr>
      <vt:lpstr>Calibri</vt:lpstr>
      <vt:lpstr>Courier New</vt:lpstr>
      <vt:lpstr>Office Theme</vt:lpstr>
      <vt:lpstr>PowerPoint Presentation</vt:lpstr>
      <vt:lpstr>Department Contact Information:</vt:lpstr>
      <vt:lpstr>Admission Requirements:  </vt:lpstr>
      <vt:lpstr>Program Requirements: </vt:lpstr>
      <vt:lpstr>Why study with us?</vt:lpstr>
      <vt:lpstr>What do we do in Artificial Intelligence?</vt:lpstr>
      <vt:lpstr>What do we do in Artificial Intelligence?</vt:lpstr>
      <vt:lpstr>Why study Software Engineering?</vt:lpstr>
      <vt:lpstr>Why study Computer Science?</vt:lpstr>
      <vt:lpstr>Hands-on experience</vt:lpstr>
      <vt:lpstr>PowerPoint Presentation</vt:lpstr>
    </vt:vector>
  </TitlesOfParts>
  <Company>Marketing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Alleyne</dc:creator>
  <cp:lastModifiedBy>Joey Paquet</cp:lastModifiedBy>
  <cp:revision>101</cp:revision>
  <dcterms:created xsi:type="dcterms:W3CDTF">2024-02-12T20:39:31Z</dcterms:created>
  <dcterms:modified xsi:type="dcterms:W3CDTF">2024-04-23T13:39:00Z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0x0101002A9456786F5CC943A5BBC0EA3C213D88</vt:lpwstr>
  </property>
  <property fmtid="{D5CDD505-2E9C-101B-9397-08002B2CF9AE}" pid="3" name="Created">
    <vt:filetime>2022-10-26T00:00:00Z</vt:filetime>
  </property>
  <property fmtid="{D5CDD505-2E9C-101B-9397-08002B2CF9AE}" pid="4" name="Creator">
    <vt:lpwstr>Acrobat PDFMaker 15 for PowerPoint</vt:lpwstr>
  </property>
  <property fmtid="{D5CDD505-2E9C-101B-9397-08002B2CF9AE}" pid="5" name="LastSaved">
    <vt:filetime>2024-02-12T00:00:00Z</vt:filetime>
  </property>
  <property fmtid="{D5CDD505-2E9C-101B-9397-08002B2CF9AE}" pid="6" name="Producer">
    <vt:lpwstr>Adobe PDF Library 15.0</vt:lpwstr>
  </property>
</Properties>
</file>