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99" r:id="rId3"/>
    <p:sldId id="257" r:id="rId4"/>
    <p:sldId id="260" r:id="rId5"/>
    <p:sldId id="288" r:id="rId6"/>
    <p:sldId id="289" r:id="rId7"/>
    <p:sldId id="290" r:id="rId8"/>
    <p:sldId id="293" r:id="rId9"/>
    <p:sldId id="292" r:id="rId10"/>
    <p:sldId id="291" r:id="rId11"/>
    <p:sldId id="294" r:id="rId12"/>
    <p:sldId id="298" r:id="rId13"/>
    <p:sldId id="285" r:id="rId14"/>
    <p:sldId id="295" r:id="rId15"/>
    <p:sldId id="258" r:id="rId16"/>
    <p:sldId id="259" r:id="rId17"/>
    <p:sldId id="261" r:id="rId18"/>
    <p:sldId id="263" r:id="rId19"/>
    <p:sldId id="264" r:id="rId20"/>
    <p:sldId id="265" r:id="rId21"/>
    <p:sldId id="266" r:id="rId22"/>
    <p:sldId id="267" r:id="rId23"/>
    <p:sldId id="269" r:id="rId24"/>
    <p:sldId id="271" r:id="rId25"/>
    <p:sldId id="272" r:id="rId26"/>
    <p:sldId id="273" r:id="rId27"/>
    <p:sldId id="274" r:id="rId28"/>
    <p:sldId id="275" r:id="rId29"/>
    <p:sldId id="276" r:id="rId30"/>
    <p:sldId id="277" r:id="rId31"/>
    <p:sldId id="280" r:id="rId32"/>
    <p:sldId id="286" r:id="rId33"/>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2336"/>
    <a:srgbClr val="764B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0" d="100"/>
          <a:sy n="150" d="100"/>
        </p:scale>
        <p:origin x="2016" y="12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3500" b="1" i="0">
                <a:solidFill>
                  <a:srgbClr val="782336"/>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18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1" i="0">
                <a:solidFill>
                  <a:srgbClr val="782336"/>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1" i="0">
                <a:solidFill>
                  <a:srgbClr val="782336"/>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1" i="0">
                <a:solidFill>
                  <a:srgbClr val="782336"/>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5218175"/>
            <a:ext cx="8997695" cy="1639823"/>
          </a:xfrm>
          <a:prstGeom prst="rect">
            <a:avLst/>
          </a:prstGeom>
        </p:spPr>
      </p:pic>
      <p:sp>
        <p:nvSpPr>
          <p:cNvPr id="2" name="Holder 2"/>
          <p:cNvSpPr>
            <a:spLocks noGrp="1"/>
          </p:cNvSpPr>
          <p:nvPr>
            <p:ph type="title"/>
          </p:nvPr>
        </p:nvSpPr>
        <p:spPr>
          <a:xfrm>
            <a:off x="366975" y="355246"/>
            <a:ext cx="8190230" cy="574040"/>
          </a:xfrm>
          <a:prstGeom prst="rect">
            <a:avLst/>
          </a:prstGeom>
        </p:spPr>
        <p:txBody>
          <a:bodyPr wrap="square" lIns="0" tIns="0" rIns="0" bIns="0">
            <a:spAutoFit/>
          </a:bodyPr>
          <a:lstStyle>
            <a:lvl1pPr>
              <a:defRPr sz="3500" b="1" i="0">
                <a:solidFill>
                  <a:srgbClr val="782336"/>
                </a:solidFill>
                <a:latin typeface="Calibri"/>
                <a:cs typeface="Calibri"/>
              </a:defRPr>
            </a:lvl1pPr>
          </a:lstStyle>
          <a:p>
            <a:endParaRPr/>
          </a:p>
        </p:txBody>
      </p:sp>
      <p:sp>
        <p:nvSpPr>
          <p:cNvPr id="3" name="Holder 3"/>
          <p:cNvSpPr>
            <a:spLocks noGrp="1"/>
          </p:cNvSpPr>
          <p:nvPr>
            <p:ph type="body" idx="1"/>
          </p:nvPr>
        </p:nvSpPr>
        <p:spPr>
          <a:xfrm>
            <a:off x="764540" y="1771141"/>
            <a:ext cx="7575550" cy="3317240"/>
          </a:xfrm>
          <a:prstGeom prst="rect">
            <a:avLst/>
          </a:prstGeom>
        </p:spPr>
        <p:txBody>
          <a:bodyPr wrap="square" lIns="0" tIns="0" rIns="0" bIns="0">
            <a:spAutoFit/>
          </a:bodyPr>
          <a:lstStyle>
            <a:lvl1pPr>
              <a:defRPr sz="18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2/11/2025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concordia.ca/ginacody/students/association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concordia.ca/academics/co-op.html" TargetMode="External"/><Relationship Id="rId13" Type="http://schemas.openxmlformats.org/officeDocument/2006/relationships/hyperlink" Target="https://www.concordia.ca/students/services/sports-fitness-recreation.html" TargetMode="External"/><Relationship Id="rId3" Type="http://schemas.openxmlformats.org/officeDocument/2006/relationships/hyperlink" Target="https://www.concordia.ca/students.html" TargetMode="External"/><Relationship Id="rId7" Type="http://schemas.openxmlformats.org/officeDocument/2006/relationships/hyperlink" Target="https://www.concordia.ca/students/services/library.html" TargetMode="External"/><Relationship Id="rId12" Type="http://schemas.openxmlformats.org/officeDocument/2006/relationships/hyperlink" Target="https://www.concordia.ca/students/services.html" TargetMode="External"/><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hyperlink" Target="https://www.concordia.ca/students/services/academic.html" TargetMode="External"/><Relationship Id="rId11" Type="http://schemas.openxmlformats.org/officeDocument/2006/relationships/hyperlink" Target="https://www.concordia.ca/students/services/fees-funding.html" TargetMode="External"/><Relationship Id="rId5" Type="http://schemas.openxmlformats.org/officeDocument/2006/relationships/hyperlink" Target="https://www.concordia.ca/ginacody/students/academic-services.html" TargetMode="External"/><Relationship Id="rId15" Type="http://schemas.openxmlformats.org/officeDocument/2006/relationships/hyperlink" Target="https://www.concordia.ca/students/services/housing-food.html" TargetMode="External"/><Relationship Id="rId10" Type="http://schemas.openxmlformats.org/officeDocument/2006/relationships/hyperlink" Target="https://ecaconcordia.ca/" TargetMode="External"/><Relationship Id="rId4" Type="http://schemas.openxmlformats.org/officeDocument/2006/relationships/hyperlink" Target="https://www.concordia.ca/students/birks.html" TargetMode="External"/><Relationship Id="rId9" Type="http://schemas.openxmlformats.org/officeDocument/2006/relationships/hyperlink" Target="https://www.concordia.ca/students/exchanges/csep.html" TargetMode="External"/><Relationship Id="rId14" Type="http://schemas.openxmlformats.org/officeDocument/2006/relationships/hyperlink" Target="https://www.concordia.ca/students/services/safety-security.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concordia.ca/students/registration/advising/your-undergraduate-student-lexicon.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oncordia.ca/ctl/digital-teaching/microsoft-office-365.html" TargetMode="External"/><Relationship Id="rId2" Type="http://schemas.openxmlformats.org/officeDocument/2006/relationships/hyperlink" Target="https://www.concordia.ca/it/services/encs-user-account.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concordia.ca/academics/undergraduate/calendar.html"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2" Type="http://schemas.openxmlformats.org/officeDocument/2006/relationships/hyperlink" Target="https://www.concordia.ca/artsci/education/programs/esl.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concordia.ca/ginacody/students/new-students/writing-test.html?utm_source=redirect&amp;utm_campaign=writing-test-enc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oncordia.ca/students/undergraduate/undergraduate-academic-dates.html" TargetMode="External"/><Relationship Id="rId2" Type="http://schemas.openxmlformats.org/officeDocument/2006/relationships/hyperlink" Target="https://www.concordia.ca/students/registration/advising/dne-disc.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concordia.ca/academics/undergraduate/calendar.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concordia.ca/students/your-sis/offer-of-admission.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concordia.ca/students/registration.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new@concordia.ca" TargetMode="External"/><Relationship Id="rId2" Type="http://schemas.openxmlformats.org/officeDocument/2006/relationships/hyperlink" Target="https://www.concordia.ca/students/undergraduate/undergraduate-academic-dates.html" TargetMode="External"/><Relationship Id="rId1" Type="http://schemas.openxmlformats.org/officeDocument/2006/relationships/slideLayout" Target="../slideLayouts/slideLayout2.xml"/><Relationship Id="rId4" Type="http://schemas.openxmlformats.org/officeDocument/2006/relationships/hyperlink" Target="https://www.concordia.ca/students/registration.html"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concordia.ca/content/dam/ginacody/csse/docs/Mature-Entry-Program-COMP-(new).pdf" TargetMode="External"/><Relationship Id="rId3" Type="http://schemas.openxmlformats.org/officeDocument/2006/relationships/hyperlink" Target="https://www.concordia.ca/content/dam/ginacody/csse/docs/SOEN_General_Program.pdf" TargetMode="External"/><Relationship Id="rId7" Type="http://schemas.openxmlformats.org/officeDocument/2006/relationships/hyperlink" Target="https://www.concordia.ca/content/dam/ginacody/csse/docs/COMP-Extended-credit-NEW.pdf" TargetMode="External"/><Relationship Id="rId2" Type="http://schemas.openxmlformats.org/officeDocument/2006/relationships/hyperlink" Target="https://www.concordia.ca/content/dam/ginacody/csse/docs/COMP_General_Program.pdf" TargetMode="External"/><Relationship Id="rId1" Type="http://schemas.openxmlformats.org/officeDocument/2006/relationships/slideLayout" Target="../slideLayouts/slideLayout2.xml"/><Relationship Id="rId6" Type="http://schemas.openxmlformats.org/officeDocument/2006/relationships/hyperlink" Target="https://www.concordia.ca/content/dam/ginacody/csse/docs/COMP_Computation_Arts.pdf" TargetMode="External"/><Relationship Id="rId5" Type="http://schemas.openxmlformats.org/officeDocument/2006/relationships/hyperlink" Target="https://www.concordia.ca/content/dam/ginacody/csse/docs/CS-Data-Science-Course-Sequence-V3.pdf" TargetMode="External"/><Relationship Id="rId4" Type="http://schemas.openxmlformats.org/officeDocument/2006/relationships/hyperlink" Target="https://www.concordia.ca/content/dam/ginacody/csse/docs/CS-Health-and-Life-Sciences-Course-Sequence-V3.pdf" TargetMode="External"/><Relationship Id="rId9" Type="http://schemas.openxmlformats.org/officeDocument/2006/relationships/hyperlink" Target="https://www.concordia.ca/content/dam/ginacody/csse/docs/SOEN-Mature-entry-extended-credit.pdf"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concordia.ca/academics/undergraduate/calendar/current/section-31-faculty-of-arts-and-science/section-31-050-department-of-chemistry-and-biochemistry/chemistry-and-biochemistry-courses.html#2624" TargetMode="External"/><Relationship Id="rId3" Type="http://schemas.openxmlformats.org/officeDocument/2006/relationships/hyperlink" Target="https://www.concordia.ca/academics/undergraduate/calendar/current/section-31-faculty-of-arts-and-science/section-31-200-department-of-mathematics-and-statistics/mathematics-and-statistics-courses.html#2590" TargetMode="External"/><Relationship Id="rId7" Type="http://schemas.openxmlformats.org/officeDocument/2006/relationships/hyperlink" Target="https://www.concordia.ca/academics/undergraduate/calendar/current/section-31-faculty-of-arts-and-science/section-31-230-department-of-physics/physics-courses.html#1996" TargetMode="External"/><Relationship Id="rId12" Type="http://schemas.openxmlformats.org/officeDocument/2006/relationships/hyperlink" Target="https://www.concordia.ca/academics/undergraduate/calendar/current/section-71-gina-cody-school-of-engineering-and-computer-science/section-71-20-beng/section-71-20-2-alternative-entry-programs.html#47986" TargetMode="External"/><Relationship Id="rId2" Type="http://schemas.openxmlformats.org/officeDocument/2006/relationships/hyperlink" Target="https://www.concordia.ca/academics/undergraduate/calendar/current/section-71-gina-cody-school-of-engineering-and-computer-science/section-71-20-beng.html#10072" TargetMode="External"/><Relationship Id="rId1" Type="http://schemas.openxmlformats.org/officeDocument/2006/relationships/slideLayout" Target="../slideLayouts/slideLayout2.xml"/><Relationship Id="rId6" Type="http://schemas.openxmlformats.org/officeDocument/2006/relationships/hyperlink" Target="https://www.concordia.ca/academics/undergraduate/calendar/current/section-31-faculty-of-arts-and-science/section-31-230-department-of-physics/physics-courses.html#1995" TargetMode="External"/><Relationship Id="rId11" Type="http://schemas.openxmlformats.org/officeDocument/2006/relationships/hyperlink" Target="https://www.concordia.ca/academics/undergraduate/calendar/current/section-71-gina-cody-school-of-engineering-and-computer-science/section-71-110-complementary-studies-for-engineering-and-computer-science-students.html#18433" TargetMode="External"/><Relationship Id="rId5" Type="http://schemas.openxmlformats.org/officeDocument/2006/relationships/hyperlink" Target="https://www.concordia.ca/academics/undergraduate/calendar/current/section-31-faculty-of-arts-and-science/section-31-200-department-of-mathematics-and-statistics/mathematics-and-statistics-courses.html#2594" TargetMode="External"/><Relationship Id="rId10" Type="http://schemas.openxmlformats.org/officeDocument/2006/relationships/hyperlink" Target="https://www.concordia.ca/academics/undergraduate/calendar/current/section-71-gina-cody-school-of-engineering-and-computer-science/section-71-110-complementary-studies-for-engineering-and-computer-science-students.html#12334" TargetMode="External"/><Relationship Id="rId4" Type="http://schemas.openxmlformats.org/officeDocument/2006/relationships/hyperlink" Target="https://www.concordia.ca/academics/undergraduate/calendar/current/section-31-faculty-of-arts-and-science/section-31-200-department-of-mathematics-and-statistics/mathematics-and-statistics-courses.html#2592" TargetMode="External"/><Relationship Id="rId9" Type="http://schemas.openxmlformats.org/officeDocument/2006/relationships/hyperlink" Target="https://www.concordia.ca/academics/undergraduate/calendar/current/section-71-gina-cody-school-of-engineering-and-computer-science/section-71-110-complementary-studies-for-engineering-and-computer-science-students.html#12333"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concordia.ca/academics/undergraduate/calendar/current/section-71-gina-cody-school-of-engineering-and-computer-science/section-71-70-department-of-computer-science-and-software-engineering/section-71-70-3-extended-credit-program.html#46386" TargetMode="External"/><Relationship Id="rId3" Type="http://schemas.openxmlformats.org/officeDocument/2006/relationships/hyperlink" Target="https://www.concordia.ca/academics/undergraduate/calendar/current/section-31-faculty-of-arts-and-science/section-31-200-department-of-mathematics-and-statistics/mathematics-and-statistics-courses.html#2590" TargetMode="External"/><Relationship Id="rId7" Type="http://schemas.openxmlformats.org/officeDocument/2006/relationships/hyperlink" Target="https://www.concordia.ca/academics/undergraduate/calendar/current/section-71-gina-cody-school-of-engineering-and-computer-science/section-71-70-department-of-computer-science-and-software-engineering/section-71-70-2-degree-requirements-bcompsc-.html" TargetMode="External"/><Relationship Id="rId2" Type="http://schemas.openxmlformats.org/officeDocument/2006/relationships/hyperlink" Target="https://www.concordia.ca/academics/undergraduate/calendar/current/section-71-gina-cody-school-of-engineering-and-computer-science/section-71-70-department-of-computer-science-and-software-engineering/section-71-70-3-extended-credit-program.html" TargetMode="External"/><Relationship Id="rId1" Type="http://schemas.openxmlformats.org/officeDocument/2006/relationships/slideLayout" Target="../slideLayouts/slideLayout2.xml"/><Relationship Id="rId6" Type="http://schemas.openxmlformats.org/officeDocument/2006/relationships/hyperlink" Target="https://www.concordia.ca/academics/undergraduate/calendar/current/section-71-gina-cody-school-of-engineering-and-computer-science/section-71-110-complementary-studies-for-engineering-and-computer-science-students.html" TargetMode="External"/><Relationship Id="rId5" Type="http://schemas.openxmlformats.org/officeDocument/2006/relationships/hyperlink" Target="https://www.concordia.ca/academics/undergraduate/calendar/current/section-31-faculty-of-arts-and-science/section-31-200-department-of-mathematics-and-statistics/mathematics-and-statistics-courses.html#2594" TargetMode="External"/><Relationship Id="rId10" Type="http://schemas.openxmlformats.org/officeDocument/2006/relationships/hyperlink" Target="https://www.concordia.ca/academics/undergraduate/calendar/current/section-71-gina-cody-school-of-engineering-and-computer-science/section-71-85-data-science/bcompsc-joint-major-in-data-science.html#23518" TargetMode="External"/><Relationship Id="rId4" Type="http://schemas.openxmlformats.org/officeDocument/2006/relationships/hyperlink" Target="https://www.concordia.ca/academics/undergraduate/calendar/current/section-31-faculty-of-arts-and-science/section-31-200-department-of-mathematics-and-statistics/mathematics-and-statistics-courses.html#2592" TargetMode="External"/><Relationship Id="rId9" Type="http://schemas.openxmlformats.org/officeDocument/2006/relationships/hyperlink" Target="https://www.concordia.ca/academics/undergraduate/calendar/current/section-71-gina-cody-school-of-engineering-and-computer-science/section-71-80-computation-arts-and-computer-science/bcompsc-joint-major-in-computation-arts-and-computer-science.html#1219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concordia.ca/academics/undergraduate/calendar/current/section-31-faculty-of-arts-and-science/section-31-230-department-of-physics/physics-courses.html#1996" TargetMode="External"/><Relationship Id="rId13" Type="http://schemas.openxmlformats.org/officeDocument/2006/relationships/hyperlink" Target="https://www.concordia.ca/academics/undergraduate/calendar/current/section-31-faculty-of-arts-and-science/section-31-050-department-of-chemistry-and-biochemistry/chemistry-and-biochemistry-courses.html#2625" TargetMode="External"/><Relationship Id="rId3" Type="http://schemas.openxmlformats.org/officeDocument/2006/relationships/hyperlink" Target="https://www.concordia.ca/academics/undergraduate/calendar/current/section-31-faculty-of-arts-and-science/section-31-200-department-of-mathematics-and-statistics/mathematics-and-statistics-courses.html#2590" TargetMode="External"/><Relationship Id="rId7" Type="http://schemas.openxmlformats.org/officeDocument/2006/relationships/hyperlink" Target="https://www.concordia.ca/academics/undergraduate/calendar/current/section-31-faculty-of-arts-and-science/section-31-230-department-of-physics/physics-courses.html#1999" TargetMode="External"/><Relationship Id="rId12" Type="http://schemas.openxmlformats.org/officeDocument/2006/relationships/hyperlink" Target="https://www.concordia.ca/academics/undergraduate/calendar/current/section-31-faculty-of-arts-and-science/section-31-050-department-of-chemistry-and-biochemistry/chemistry-and-biochemistry-courses.html#2624" TargetMode="External"/><Relationship Id="rId2" Type="http://schemas.openxmlformats.org/officeDocument/2006/relationships/hyperlink" Target="https://www.concordia.ca/academics/undergraduate/calendar/current/section-71-gina-cody-school-of-engineering-and-computer-science/section-71-75-computer-science-in-health-and-life-sciences/section-71-75-1-curriculum-for-the-degree-of-bcompsc-in-health-and-life-sciences.html#71.75.3" TargetMode="External"/><Relationship Id="rId1" Type="http://schemas.openxmlformats.org/officeDocument/2006/relationships/slideLayout" Target="../slideLayouts/slideLayout2.xml"/><Relationship Id="rId6" Type="http://schemas.openxmlformats.org/officeDocument/2006/relationships/hyperlink" Target="https://www.concordia.ca/academics/undergraduate/calendar/current/section-31-faculty-of-arts-and-science/section-31-230-department-of-physics/physics-courses.html#1995" TargetMode="External"/><Relationship Id="rId11" Type="http://schemas.openxmlformats.org/officeDocument/2006/relationships/hyperlink" Target="https://www.concordia.ca/academics/undergraduate/calendar/current/section-31-faculty-of-arts-and-science/section-31-230-department-of-physics/physics-courses.html#2002" TargetMode="External"/><Relationship Id="rId5" Type="http://schemas.openxmlformats.org/officeDocument/2006/relationships/hyperlink" Target="https://www.concordia.ca/academics/undergraduate/calendar/current/section-31-faculty-of-arts-and-science/section-31-200-department-of-mathematics-and-statistics/mathematics-and-statistics-courses.html#2594" TargetMode="External"/><Relationship Id="rId10" Type="http://schemas.openxmlformats.org/officeDocument/2006/relationships/hyperlink" Target="https://www.concordia.ca/academics/undergraduate/calendar/current/section-31-faculty-of-arts-and-science/section-31-230-department-of-physics/physics-courses.html#1997" TargetMode="External"/><Relationship Id="rId4" Type="http://schemas.openxmlformats.org/officeDocument/2006/relationships/hyperlink" Target="https://www.concordia.ca/academics/undergraduate/calendar/current/section-31-faculty-of-arts-and-science/section-31-200-department-of-mathematics-and-statistics/mathematics-and-statistics-courses.html#2592" TargetMode="External"/><Relationship Id="rId9" Type="http://schemas.openxmlformats.org/officeDocument/2006/relationships/hyperlink" Target="https://www.concordia.ca/academics/undergraduate/calendar/current/section-31-faculty-of-arts-and-science/section-31-230-department-of-physics/physics-courses.html#2000" TargetMode="External"/><Relationship Id="rId14" Type="http://schemas.openxmlformats.org/officeDocument/2006/relationships/hyperlink" Target="https://www.concordia.ca/academics/undergraduate/calendar/current/section-31-faculty-of-arts-and-science/section-31-030-department-of-biology/biology-courses.html#1494"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concordia.ca/academics/co-op/programs/undergraduate.html" TargetMode="External"/><Relationship Id="rId2" Type="http://schemas.openxmlformats.org/officeDocument/2006/relationships/hyperlink" Target="https://www.concordia.ca/academics/co-op/contact/academicdirectors.html#GCS" TargetMode="External"/><Relationship Id="rId1" Type="http://schemas.openxmlformats.org/officeDocument/2006/relationships/slideLayout" Target="../slideLayouts/slideLayout2.xml"/><Relationship Id="rId5" Type="http://schemas.openxmlformats.org/officeDocument/2006/relationships/hyperlink" Target="https://www.concordia.ca/academics/co-op.html" TargetMode="External"/><Relationship Id="rId4" Type="http://schemas.openxmlformats.org/officeDocument/2006/relationships/hyperlink" Target="https://www.concordia.ca/academics/co-op/programs/career-edge.html#eligibility"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concordia.ca/students/otsenhakta.html" TargetMode="External"/><Relationship Id="rId13" Type="http://schemas.openxmlformats.org/officeDocument/2006/relationships/hyperlink" Target="https://www.concordia.ca/students/services/a-z.html" TargetMode="External"/><Relationship Id="rId3" Type="http://schemas.openxmlformats.org/officeDocument/2006/relationships/image" Target="../media/image17.png"/><Relationship Id="rId7" Type="http://schemas.openxmlformats.org/officeDocument/2006/relationships/hyperlink" Target="https://www.concordia.ca/students/international.html" TargetMode="External"/><Relationship Id="rId12" Type="http://schemas.openxmlformats.org/officeDocument/2006/relationships/hyperlink" Target="https://www.concordia.ca/artsci/francais/vie-etudiante/succeeding-in-french.html" TargetMode="External"/><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hyperlink" Target="https://www.concordia.ca/students/success.html" TargetMode="External"/><Relationship Id="rId11" Type="http://schemas.openxmlformats.org/officeDocument/2006/relationships/hyperlink" Target="https://www.concordia.ca/students/volunteering.html" TargetMode="External"/><Relationship Id="rId5" Type="http://schemas.openxmlformats.org/officeDocument/2006/relationships/hyperlink" Target="https://www.concordia.ca/students/services/health-wellness.html" TargetMode="External"/><Relationship Id="rId10" Type="http://schemas.openxmlformats.org/officeDocument/2006/relationships/hyperlink" Target="https://www.concordia.ca/students/accessibility.html" TargetMode="External"/><Relationship Id="rId4" Type="http://schemas.openxmlformats.org/officeDocument/2006/relationships/hyperlink" Target="https://www.concordia.ca/students/undergraduate/welcome.html" TargetMode="External"/><Relationship Id="rId9" Type="http://schemas.openxmlformats.org/officeDocument/2006/relationships/hyperlink" Target="https://www.concordia.ca/provost/about/areas/black-perspectives-office/students.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joey.paquet@concordia.ca" TargetMode="External"/><Relationship Id="rId2" Type="http://schemas.openxmlformats.org/officeDocument/2006/relationships/hyperlink" Target="https://www.concordia.ca/ginacody/computer-science-software-eng.html" TargetMode="External"/><Relationship Id="rId1" Type="http://schemas.openxmlformats.org/officeDocument/2006/relationships/slideLayout" Target="../slideLayouts/slideLayout2.xml"/><Relationship Id="rId6" Type="http://schemas.openxmlformats.org/officeDocument/2006/relationships/hyperlink" Target="mailto:cse-ugrad@concordia.ca" TargetMode="External"/><Relationship Id="rId5" Type="http://schemas.openxmlformats.org/officeDocument/2006/relationships/hyperlink" Target="mailto:peter.rigby@concordia.ca" TargetMode="External"/><Relationship Id="rId4" Type="http://schemas.openxmlformats.org/officeDocument/2006/relationships/hyperlink" Target="mailto:ugpd-compsci@concordia.c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oncordia.ca/academics/undergraduate/health-life-sciences.html" TargetMode="External"/><Relationship Id="rId7" Type="http://schemas.openxmlformats.org/officeDocument/2006/relationships/hyperlink" Target="https://www.concordia.ca/academics/undergraduate/software-engineering.html" TargetMode="External"/><Relationship Id="rId2" Type="http://schemas.openxmlformats.org/officeDocument/2006/relationships/hyperlink" Target="https://www.concordia.ca/academics/undergraduate/computer-science.html" TargetMode="External"/><Relationship Id="rId1" Type="http://schemas.openxmlformats.org/officeDocument/2006/relationships/slideLayout" Target="../slideLayouts/slideLayout2.xml"/><Relationship Id="rId6" Type="http://schemas.openxmlformats.org/officeDocument/2006/relationships/hyperlink" Target="https://www.concordia.ca/academics/undergraduate/computer-science-minor.html" TargetMode="External"/><Relationship Id="rId5" Type="http://schemas.openxmlformats.org/officeDocument/2006/relationships/hyperlink" Target="https://www.concordia.ca/academics/undergraduate/computer-science-comp-arts.html" TargetMode="External"/><Relationship Id="rId4" Type="http://schemas.openxmlformats.org/officeDocument/2006/relationships/hyperlink" Target="https://www.concordia.ca/academics/undergraduate/computer-science-data-science.html"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concordia.ca/academics/undergraduate/calendar/current/section-71-gina-cody-school-of-engineering-and-computer-science/section-71-70-department-of-computer-science-and-software-engineering/section-71-70-5-minor-in-computer-science.html" TargetMode="External"/><Relationship Id="rId3" Type="http://schemas.openxmlformats.org/officeDocument/2006/relationships/hyperlink" Target="https://www.concordia.ca/academics/undergraduate/computer-science.html" TargetMode="External"/><Relationship Id="rId7" Type="http://schemas.openxmlformats.org/officeDocument/2006/relationships/hyperlink" Target="https://www.concordia.ca/academics/undergraduate/calendar/current/section-71-gina-cody-school-of-engineering-and-computer-science/section-71-75-computer-science-in-health-and-life-sciences/section-71-75-1-curriculum-for-the-degree-of-bcompsc-in-health-and-life-sciences.html#71.75.2" TargetMode="External"/><Relationship Id="rId2" Type="http://schemas.openxmlformats.org/officeDocument/2006/relationships/hyperlink" Target="https://www.concordia.ca/academics/undergraduate/calendar/current/section-71-gina-cody-school-of-engineering-and-computer-science/section-71-70-department-of-computer-science-and-software-engineering/section-71-70-9-degree-requirements-for-the-beng-in-software-engineering.html" TargetMode="External"/><Relationship Id="rId1" Type="http://schemas.openxmlformats.org/officeDocument/2006/relationships/slideLayout" Target="../slideLayouts/slideLayout2.xml"/><Relationship Id="rId6" Type="http://schemas.openxmlformats.org/officeDocument/2006/relationships/hyperlink" Target="https://www.concordia.ca/academics/undergraduate/calendar/current/section-71-gina-cody-school-of-engineering-and-computer-science/section-71-80-computation-arts-and-computer-science/bcompsc-joint-major-in-computation-arts-and-computer-science.html" TargetMode="External"/><Relationship Id="rId11" Type="http://schemas.openxmlformats.org/officeDocument/2006/relationships/hyperlink" Target="https://www.concordia.ca/academics/undergraduate/calendar/current/section-71-gina-cody-school-of-engineering-and-computer-science/section-71-20-beng/section-71-20-2-alternative-entry-programs.html" TargetMode="External"/><Relationship Id="rId5" Type="http://schemas.openxmlformats.org/officeDocument/2006/relationships/hyperlink" Target="https://www.concordia.ca/academics/undergraduate/calendar/current/section-71-gina-cody-school-of-engineering-and-computer-science/section-71-85-data-science/bcompsc-joint-major-in-data-science.html" TargetMode="External"/><Relationship Id="rId10" Type="http://schemas.openxmlformats.org/officeDocument/2006/relationships/hyperlink" Target="https://www.concordia.ca/academics/undergraduate/calendar/current/section-71-gina-cody-school-of-engineering-and-computer-science/section-71-75-computer-science-in-health-and-life-sciences/section-71-75-1-curriculum-for-the-degree-of-bcompsc-in-health-and-life-sciences.html#71.75.3" TargetMode="External"/><Relationship Id="rId4" Type="http://schemas.openxmlformats.org/officeDocument/2006/relationships/hyperlink" Target="https://www.concordia.ca/academics/undergraduate/calendar/current/section-71-gina-cody-school-of-engineering-and-computer-science/section-71-70-department-of-computer-science-and-software-engineering/section-71-70-2-degree-requirements-bcompsc-.html" TargetMode="External"/><Relationship Id="rId9" Type="http://schemas.openxmlformats.org/officeDocument/2006/relationships/hyperlink" Target="https://www.concordia.ca/academics/undergraduate/calendar/current/section-71-gina-cody-school-of-engineering-and-computer-science/section-71-70-department-of-computer-science-and-software-engineering/section-71-70-3-extended-credit-program.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srankings.org/#/index?soft&amp;c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3999" cy="6857931"/>
            <a:chOff x="0" y="0"/>
            <a:chExt cx="9143999" cy="6857931"/>
          </a:xfrm>
        </p:grpSpPr>
        <p:pic>
          <p:nvPicPr>
            <p:cNvPr id="3" name="object 3"/>
            <p:cNvPicPr/>
            <p:nvPr/>
          </p:nvPicPr>
          <p:blipFill>
            <a:blip r:embed="rId2" cstate="print"/>
            <a:stretch>
              <a:fillRect/>
            </a:stretch>
          </p:blipFill>
          <p:spPr>
            <a:xfrm>
              <a:off x="0" y="97535"/>
              <a:ext cx="8997695" cy="6687311"/>
            </a:xfrm>
            <a:prstGeom prst="rect">
              <a:avLst/>
            </a:prstGeom>
          </p:spPr>
        </p:pic>
        <p:pic>
          <p:nvPicPr>
            <p:cNvPr id="4" name="object 4"/>
            <p:cNvPicPr/>
            <p:nvPr/>
          </p:nvPicPr>
          <p:blipFill>
            <a:blip r:embed="rId3" cstate="print"/>
            <a:stretch>
              <a:fillRect/>
            </a:stretch>
          </p:blipFill>
          <p:spPr>
            <a:xfrm>
              <a:off x="3082289" y="0"/>
              <a:ext cx="6061710" cy="6857931"/>
            </a:xfrm>
            <a:prstGeom prst="rect">
              <a:avLst/>
            </a:prstGeom>
          </p:spPr>
        </p:pic>
        <p:pic>
          <p:nvPicPr>
            <p:cNvPr id="5" name="object 5"/>
            <p:cNvPicPr/>
            <p:nvPr/>
          </p:nvPicPr>
          <p:blipFill>
            <a:blip r:embed="rId4" cstate="print"/>
            <a:stretch>
              <a:fillRect/>
            </a:stretch>
          </p:blipFill>
          <p:spPr>
            <a:xfrm>
              <a:off x="0" y="2495551"/>
              <a:ext cx="3238499" cy="933449"/>
            </a:xfrm>
            <a:prstGeom prst="rect">
              <a:avLst/>
            </a:prstGeom>
          </p:spPr>
        </p:pic>
      </p:grpSp>
      <p:pic>
        <p:nvPicPr>
          <p:cNvPr id="9" name="object 9"/>
          <p:cNvPicPr/>
          <p:nvPr/>
        </p:nvPicPr>
        <p:blipFill>
          <a:blip r:embed="rId5" cstate="print"/>
          <a:stretch>
            <a:fillRect/>
          </a:stretch>
        </p:blipFill>
        <p:spPr>
          <a:xfrm>
            <a:off x="0" y="123445"/>
            <a:ext cx="2391155" cy="2391155"/>
          </a:xfrm>
          <a:prstGeom prst="rect">
            <a:avLst/>
          </a:prstGeom>
        </p:spPr>
      </p:pic>
      <p:sp>
        <p:nvSpPr>
          <p:cNvPr id="6" name="object 6"/>
          <p:cNvSpPr txBox="1"/>
          <p:nvPr/>
        </p:nvSpPr>
        <p:spPr>
          <a:xfrm>
            <a:off x="-76200" y="3638561"/>
            <a:ext cx="3511296" cy="1771639"/>
          </a:xfrm>
          <a:prstGeom prst="rect">
            <a:avLst/>
          </a:prstGeom>
        </p:spPr>
        <p:txBody>
          <a:bodyPr vert="horz" wrap="square" lIns="0" tIns="154305" rIns="0" bIns="0" rtlCol="0">
            <a:spAutoFit/>
          </a:bodyPr>
          <a:lstStyle/>
          <a:p>
            <a:pPr marL="76200" marR="27305" indent="-42545" algn="r">
              <a:spcBef>
                <a:spcPts val="1215"/>
              </a:spcBef>
            </a:pPr>
            <a:r>
              <a:rPr lang="en-US" sz="3500" spc="-10" dirty="0">
                <a:solidFill>
                  <a:schemeClr val="accent2">
                    <a:lumMod val="75000"/>
                  </a:schemeClr>
                </a:solidFill>
                <a:latin typeface="Bahnschrift SemiLight Condensed" panose="020B0502040204020203" pitchFamily="34" charset="0"/>
                <a:cs typeface="Calibri"/>
              </a:rPr>
              <a:t>Department of Computer Science and Software Engineering</a:t>
            </a:r>
            <a:endParaRPr sz="3500" dirty="0">
              <a:solidFill>
                <a:schemeClr val="accent2">
                  <a:lumMod val="75000"/>
                </a:schemeClr>
              </a:solidFill>
              <a:latin typeface="Bahnschrift SemiLight Condensed" panose="020B0502040204020203" pitchFamily="34" charset="0"/>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7C82B-F73A-4822-9B35-50814F91BA58}"/>
              </a:ext>
            </a:extLst>
          </p:cNvPr>
          <p:cNvSpPr>
            <a:spLocks noGrp="1"/>
          </p:cNvSpPr>
          <p:nvPr>
            <p:ph type="title"/>
          </p:nvPr>
        </p:nvSpPr>
        <p:spPr>
          <a:xfrm>
            <a:off x="366975" y="355246"/>
            <a:ext cx="8190230" cy="538609"/>
          </a:xfrm>
        </p:spPr>
        <p:txBody>
          <a:bodyPr/>
          <a:lstStyle/>
          <a:p>
            <a:r>
              <a:rPr lang="en-US" dirty="0"/>
              <a:t>Hands-on experience</a:t>
            </a:r>
            <a:endParaRPr lang="en-CA" dirty="0"/>
          </a:p>
        </p:txBody>
      </p:sp>
      <p:sp>
        <p:nvSpPr>
          <p:cNvPr id="3" name="Text Placeholder 2">
            <a:extLst>
              <a:ext uri="{FF2B5EF4-FFF2-40B4-BE49-F238E27FC236}">
                <a16:creationId xmlns:a16="http://schemas.microsoft.com/office/drawing/2014/main" id="{D55DEAC2-D584-432C-9797-9D1C0120D98A}"/>
              </a:ext>
            </a:extLst>
          </p:cNvPr>
          <p:cNvSpPr>
            <a:spLocks noGrp="1"/>
          </p:cNvSpPr>
          <p:nvPr>
            <p:ph type="body" idx="1"/>
          </p:nvPr>
        </p:nvSpPr>
        <p:spPr>
          <a:xfrm>
            <a:off x="457200" y="1017219"/>
            <a:ext cx="8190230" cy="5372561"/>
          </a:xfrm>
        </p:spPr>
        <p:txBody>
          <a:bodyPr/>
          <a:lstStyle/>
          <a:p>
            <a:pPr marL="342900" indent="-342900">
              <a:lnSpc>
                <a:spcPct val="150000"/>
              </a:lnSpc>
              <a:buFont typeface="Arial" panose="020B0604020202020204" pitchFamily="34" charset="0"/>
              <a:buChar char="•"/>
            </a:pPr>
            <a:r>
              <a:rPr lang="en-CA" sz="2400" b="0" dirty="0">
                <a:latin typeface="Bahnschrift SemiLight Condensed" panose="020B0502040204020203" pitchFamily="34" charset="0"/>
              </a:rPr>
              <a:t>Both COMP and SOEN programs have good Co-Op program where you alternate school semesters and work semesters. </a:t>
            </a:r>
            <a:r>
              <a:rPr lang="en-US" sz="2200" b="0" dirty="0">
                <a:latin typeface="Bahnschrift SemiLight Condensed" panose="020B0502040204020203" pitchFamily="34" charset="0"/>
              </a:rPr>
              <a:t>The Co-op program gives you the opportunity to complete </a:t>
            </a:r>
            <a:r>
              <a:rPr lang="en-US" sz="2200" dirty="0">
                <a:latin typeface="Bahnschrift SemiLight Condensed" panose="020B0502040204020203" pitchFamily="34" charset="0"/>
              </a:rPr>
              <a:t>paid work terms</a:t>
            </a:r>
            <a:r>
              <a:rPr lang="en-US" sz="2200" b="0" dirty="0">
                <a:latin typeface="Bahnschrift SemiLight Condensed" panose="020B0502040204020203" pitchFamily="34" charset="0"/>
              </a:rPr>
              <a:t> that last 12 to 16 weeks. As a Co-op student, you will assist in projects designed and implemented by professionals</a:t>
            </a:r>
            <a:endParaRPr lang="en-CA" sz="2200" b="0" dirty="0">
              <a:latin typeface="Bahnschrift SemiLight Condensed" panose="020B0502040204020203" pitchFamily="34" charset="0"/>
            </a:endParaRPr>
          </a:p>
          <a:p>
            <a:pPr marL="342900" indent="-342900">
              <a:lnSpc>
                <a:spcPct val="150000"/>
              </a:lnSpc>
              <a:buFont typeface="Arial" panose="020B0604020202020204" pitchFamily="34" charset="0"/>
              <a:buChar char="•"/>
            </a:pPr>
            <a:r>
              <a:rPr lang="en-US" sz="2400" b="0" dirty="0">
                <a:latin typeface="Bahnschrift SemiLight Condensed" panose="020B0502040204020203" pitchFamily="34" charset="0"/>
              </a:rPr>
              <a:t>W</a:t>
            </a:r>
            <a:r>
              <a:rPr lang="en-CA" sz="2400" b="0" dirty="0">
                <a:latin typeface="Bahnschrift SemiLight Condensed" panose="020B0502040204020203" pitchFamily="34" charset="0"/>
              </a:rPr>
              <a:t>e have laboratories and other specific labs equipped with state-of-the-art software and computation resources. </a:t>
            </a:r>
          </a:p>
          <a:p>
            <a:pPr marL="342900" indent="-342900">
              <a:lnSpc>
                <a:spcPct val="150000"/>
              </a:lnSpc>
              <a:buFont typeface="Arial" panose="020B0604020202020204" pitchFamily="34" charset="0"/>
              <a:buChar char="•"/>
            </a:pPr>
            <a:r>
              <a:rPr lang="en-US" sz="2400" b="0" dirty="0">
                <a:latin typeface="Bahnschrift SemiLight Condensed" panose="020B0502040204020203" pitchFamily="34" charset="0"/>
              </a:rPr>
              <a:t>S</a:t>
            </a:r>
            <a:r>
              <a:rPr lang="en-CA" sz="2400" b="0" dirty="0" err="1">
                <a:latin typeface="Bahnschrift SemiLight Condensed" panose="020B0502040204020203" pitchFamily="34" charset="0"/>
              </a:rPr>
              <a:t>upport</a:t>
            </a:r>
            <a:r>
              <a:rPr lang="en-CA" sz="2400" b="0" dirty="0">
                <a:latin typeface="Bahnschrift SemiLight Condensed" panose="020B0502040204020203" pitchFamily="34" charset="0"/>
              </a:rPr>
              <a:t>/collaboration from the professors and the department</a:t>
            </a:r>
          </a:p>
          <a:p>
            <a:pPr marL="1257300" lvl="2" indent="-342900">
              <a:lnSpc>
                <a:spcPct val="150000"/>
              </a:lnSpc>
              <a:buFont typeface="Arial" panose="020B0604020202020204" pitchFamily="34" charset="0"/>
              <a:buChar char="•"/>
            </a:pPr>
            <a:r>
              <a:rPr lang="en-CA" sz="2400" dirty="0">
                <a:latin typeface="Bahnschrift SemiLight Condensed" panose="020B0502040204020203" pitchFamily="34" charset="0"/>
              </a:rPr>
              <a:t>Projects in courses</a:t>
            </a:r>
          </a:p>
          <a:p>
            <a:pPr marL="1257300" lvl="2" indent="-342900">
              <a:lnSpc>
                <a:spcPct val="150000"/>
              </a:lnSpc>
              <a:buFont typeface="Arial" panose="020B0604020202020204" pitchFamily="34" charset="0"/>
              <a:buChar char="•"/>
            </a:pPr>
            <a:r>
              <a:rPr lang="en-CA" sz="2400" b="0" dirty="0">
                <a:latin typeface="Bahnschrift SemiLight Condensed" panose="020B0502040204020203" pitchFamily="34" charset="0"/>
              </a:rPr>
              <a:t>Capstone projects</a:t>
            </a:r>
          </a:p>
          <a:p>
            <a:pPr marL="1257300" lvl="2" indent="-342900">
              <a:lnSpc>
                <a:spcPct val="150000"/>
              </a:lnSpc>
              <a:buFont typeface="Arial" panose="020B0604020202020204" pitchFamily="34" charset="0"/>
              <a:buChar char="•"/>
            </a:pPr>
            <a:r>
              <a:rPr lang="en-CA" sz="2400" b="0" dirty="0">
                <a:latin typeface="Bahnschrift SemiLight Condensed" panose="020B0502040204020203" pitchFamily="34" charset="0"/>
              </a:rPr>
              <a:t>Res</a:t>
            </a:r>
            <a:r>
              <a:rPr lang="en-CA" sz="2400" dirty="0">
                <a:latin typeface="Bahnschrift SemiLight Condensed" panose="020B0502040204020203" pitchFamily="34" charset="0"/>
              </a:rPr>
              <a:t>earch</a:t>
            </a:r>
            <a:endParaRPr lang="en-CA" sz="2400" b="0" dirty="0">
              <a:latin typeface="Bahnschrift SemiLight Condensed" panose="020B0502040204020203" pitchFamily="34" charset="0"/>
            </a:endParaRPr>
          </a:p>
        </p:txBody>
      </p:sp>
    </p:spTree>
    <p:extLst>
      <p:ext uri="{BB962C8B-B14F-4D97-AF65-F5344CB8AC3E}">
        <p14:creationId xmlns:p14="http://schemas.microsoft.com/office/powerpoint/2010/main" val="177002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2409E-D3F0-4773-9F46-E9AA0DC915AC}"/>
              </a:ext>
            </a:extLst>
          </p:cNvPr>
          <p:cNvSpPr>
            <a:spLocks noGrp="1"/>
          </p:cNvSpPr>
          <p:nvPr>
            <p:ph type="title"/>
          </p:nvPr>
        </p:nvSpPr>
        <p:spPr>
          <a:xfrm>
            <a:off x="366975" y="355246"/>
            <a:ext cx="8190230" cy="538609"/>
          </a:xfrm>
        </p:spPr>
        <p:txBody>
          <a:bodyPr/>
          <a:lstStyle/>
          <a:p>
            <a:r>
              <a:rPr lang="en-US" dirty="0"/>
              <a:t>Student community</a:t>
            </a:r>
            <a:endParaRPr lang="en-CA" dirty="0"/>
          </a:p>
        </p:txBody>
      </p:sp>
      <p:sp>
        <p:nvSpPr>
          <p:cNvPr id="3" name="Text Placeholder 2">
            <a:extLst>
              <a:ext uri="{FF2B5EF4-FFF2-40B4-BE49-F238E27FC236}">
                <a16:creationId xmlns:a16="http://schemas.microsoft.com/office/drawing/2014/main" id="{F1D285BA-3BAE-4BD1-8466-92E82BF75630}"/>
              </a:ext>
            </a:extLst>
          </p:cNvPr>
          <p:cNvSpPr>
            <a:spLocks noGrp="1"/>
          </p:cNvSpPr>
          <p:nvPr>
            <p:ph type="body" idx="1"/>
          </p:nvPr>
        </p:nvSpPr>
        <p:spPr>
          <a:xfrm>
            <a:off x="366975" y="1174438"/>
            <a:ext cx="7973115" cy="553998"/>
          </a:xfrm>
        </p:spPr>
        <p:txBody>
          <a:bodyPr/>
          <a:lstStyle/>
          <a:p>
            <a:r>
              <a:rPr lang="en-US" u="sng" dirty="0">
                <a:hlinkClick r:id="rId2"/>
              </a:rPr>
              <a:t>Student Associations</a:t>
            </a:r>
            <a:r>
              <a:rPr lang="en-US" u="sng" dirty="0"/>
              <a:t> </a:t>
            </a:r>
          </a:p>
          <a:p>
            <a:endParaRPr lang="en-CA" dirty="0"/>
          </a:p>
        </p:txBody>
      </p:sp>
      <p:pic>
        <p:nvPicPr>
          <p:cNvPr id="5" name="Picture 4">
            <a:extLst>
              <a:ext uri="{FF2B5EF4-FFF2-40B4-BE49-F238E27FC236}">
                <a16:creationId xmlns:a16="http://schemas.microsoft.com/office/drawing/2014/main" id="{5B1C87FC-9836-42BA-9B66-954F186825E4}"/>
              </a:ext>
            </a:extLst>
          </p:cNvPr>
          <p:cNvPicPr>
            <a:picLocks noChangeAspect="1"/>
          </p:cNvPicPr>
          <p:nvPr/>
        </p:nvPicPr>
        <p:blipFill>
          <a:blip r:embed="rId3"/>
          <a:stretch>
            <a:fillRect/>
          </a:stretch>
        </p:blipFill>
        <p:spPr>
          <a:xfrm>
            <a:off x="3124200" y="1152455"/>
            <a:ext cx="5009207" cy="5400745"/>
          </a:xfrm>
          <a:prstGeom prst="rect">
            <a:avLst/>
          </a:prstGeom>
        </p:spPr>
      </p:pic>
    </p:spTree>
    <p:extLst>
      <p:ext uri="{BB962C8B-B14F-4D97-AF65-F5344CB8AC3E}">
        <p14:creationId xmlns:p14="http://schemas.microsoft.com/office/powerpoint/2010/main" val="1710110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EBD2-00CB-4B32-BC17-719CBC185237}"/>
              </a:ext>
            </a:extLst>
          </p:cNvPr>
          <p:cNvSpPr>
            <a:spLocks noGrp="1"/>
          </p:cNvSpPr>
          <p:nvPr>
            <p:ph type="title"/>
          </p:nvPr>
        </p:nvSpPr>
        <p:spPr>
          <a:xfrm>
            <a:off x="366975" y="355246"/>
            <a:ext cx="8190230" cy="1077218"/>
          </a:xfrm>
        </p:spPr>
        <p:txBody>
          <a:bodyPr/>
          <a:lstStyle/>
          <a:p>
            <a:r>
              <a:rPr lang="en-CA" dirty="0"/>
              <a:t>Potential work settings</a:t>
            </a:r>
            <a:br>
              <a:rPr lang="en-CA" dirty="0"/>
            </a:br>
            <a:endParaRPr lang="en-CA" dirty="0"/>
          </a:p>
        </p:txBody>
      </p:sp>
      <p:sp>
        <p:nvSpPr>
          <p:cNvPr id="3" name="Text Placeholder 2">
            <a:extLst>
              <a:ext uri="{FF2B5EF4-FFF2-40B4-BE49-F238E27FC236}">
                <a16:creationId xmlns:a16="http://schemas.microsoft.com/office/drawing/2014/main" id="{E1E00CE9-1140-4D0A-9124-48A8A3AC0B13}"/>
              </a:ext>
            </a:extLst>
          </p:cNvPr>
          <p:cNvSpPr>
            <a:spLocks noGrp="1"/>
          </p:cNvSpPr>
          <p:nvPr>
            <p:ph type="body" idx="1"/>
          </p:nvPr>
        </p:nvSpPr>
        <p:spPr>
          <a:xfrm>
            <a:off x="366975" y="1234328"/>
            <a:ext cx="8319826" cy="3642472"/>
          </a:xfrm>
        </p:spPr>
        <p:txBody>
          <a:bodyPr/>
          <a:lstStyle/>
          <a:p>
            <a:pPr algn="just">
              <a:lnSpc>
                <a:spcPct val="150000"/>
              </a:lnSpc>
            </a:pPr>
            <a:r>
              <a:rPr lang="en-US" sz="2000" i="1" dirty="0">
                <a:latin typeface="Bahnschrift SemiLight Condensed" panose="020B0502040204020203" pitchFamily="34" charset="0"/>
              </a:rPr>
              <a:t>Computer Science </a:t>
            </a:r>
            <a:r>
              <a:rPr lang="en-US" sz="2000" b="0" dirty="0">
                <a:latin typeface="Bahnschrift SemiLight Condensed" panose="020B0502040204020203" pitchFamily="34" charset="0"/>
              </a:rPr>
              <a:t>professionals typically work for software manufacturers, information technology consulting firms, information technology research and development firms, and in information technology units in private and public sectors. </a:t>
            </a:r>
          </a:p>
          <a:p>
            <a:pPr algn="just">
              <a:lnSpc>
                <a:spcPct val="150000"/>
              </a:lnSpc>
            </a:pPr>
            <a:endParaRPr lang="en-US" sz="2000" b="0" dirty="0">
              <a:latin typeface="Bahnschrift SemiLight Condensed" panose="020B0502040204020203" pitchFamily="34" charset="0"/>
            </a:endParaRPr>
          </a:p>
          <a:p>
            <a:pPr algn="just">
              <a:lnSpc>
                <a:spcPct val="150000"/>
              </a:lnSpc>
            </a:pPr>
            <a:r>
              <a:rPr lang="en-US" sz="2000" i="1" dirty="0">
                <a:latin typeface="Bahnschrift SemiLight Condensed" panose="020B0502040204020203" pitchFamily="34" charset="0"/>
              </a:rPr>
              <a:t>Software Engineering: </a:t>
            </a:r>
            <a:r>
              <a:rPr lang="en-US" sz="2000" b="0" dirty="0">
                <a:latin typeface="Bahnschrift SemiLight Condensed" panose="020B0502040204020203" pitchFamily="34" charset="0"/>
              </a:rPr>
              <a:t>In most countries including Canada, only a Professional Engineer (P.Eng.) is licensed to practice engineering in the province or territory where it was granted. The license also gives you the right to use the Engineer title after your name. Engineering companies require an Engineering license for many key positions.  </a:t>
            </a:r>
            <a:endParaRPr lang="en-CA" sz="1600" dirty="0"/>
          </a:p>
        </p:txBody>
      </p:sp>
    </p:spTree>
    <p:extLst>
      <p:ext uri="{BB962C8B-B14F-4D97-AF65-F5344CB8AC3E}">
        <p14:creationId xmlns:p14="http://schemas.microsoft.com/office/powerpoint/2010/main" val="9260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82766A">
              <a:alpha val="14900"/>
            </a:srgbClr>
          </a:solidFill>
        </p:spPr>
        <p:txBody>
          <a:bodyPr wrap="square" lIns="0" tIns="0" rIns="0" bIns="0" rtlCol="0"/>
          <a:lstStyle/>
          <a:p>
            <a:endParaRPr/>
          </a:p>
        </p:txBody>
      </p:sp>
      <p:sp>
        <p:nvSpPr>
          <p:cNvPr id="3" name="object 3"/>
          <p:cNvSpPr txBox="1"/>
          <p:nvPr/>
        </p:nvSpPr>
        <p:spPr>
          <a:xfrm>
            <a:off x="83567" y="3834697"/>
            <a:ext cx="3079115" cy="558800"/>
          </a:xfrm>
          <a:prstGeom prst="rect">
            <a:avLst/>
          </a:prstGeom>
        </p:spPr>
        <p:txBody>
          <a:bodyPr vert="horz" wrap="square" lIns="0" tIns="12065" rIns="0" bIns="0" rtlCol="0">
            <a:spAutoFit/>
          </a:bodyPr>
          <a:lstStyle/>
          <a:p>
            <a:pPr marL="12700">
              <a:lnSpc>
                <a:spcPct val="100000"/>
              </a:lnSpc>
              <a:spcBef>
                <a:spcPts val="95"/>
              </a:spcBef>
            </a:pPr>
            <a:r>
              <a:rPr sz="3500" b="1" dirty="0">
                <a:solidFill>
                  <a:srgbClr val="782336"/>
                </a:solidFill>
                <a:latin typeface="Calibri"/>
                <a:cs typeface="Calibri"/>
              </a:rPr>
              <a:t>Student</a:t>
            </a:r>
            <a:r>
              <a:rPr sz="3500" b="1" spc="-35" dirty="0">
                <a:solidFill>
                  <a:srgbClr val="782336"/>
                </a:solidFill>
                <a:latin typeface="Calibri"/>
                <a:cs typeface="Calibri"/>
              </a:rPr>
              <a:t> </a:t>
            </a:r>
            <a:r>
              <a:rPr sz="3500" b="1" spc="-10" dirty="0">
                <a:solidFill>
                  <a:srgbClr val="782336"/>
                </a:solidFill>
                <a:latin typeface="Calibri"/>
                <a:cs typeface="Calibri"/>
              </a:rPr>
              <a:t>Services</a:t>
            </a:r>
            <a:endParaRPr sz="3500">
              <a:latin typeface="Calibri"/>
              <a:cs typeface="Calibri"/>
            </a:endParaRPr>
          </a:p>
        </p:txBody>
      </p:sp>
      <p:pic>
        <p:nvPicPr>
          <p:cNvPr id="4" name="object 4"/>
          <p:cNvPicPr/>
          <p:nvPr/>
        </p:nvPicPr>
        <p:blipFill>
          <a:blip r:embed="rId2" cstate="print"/>
          <a:stretch>
            <a:fillRect/>
          </a:stretch>
        </p:blipFill>
        <p:spPr>
          <a:xfrm>
            <a:off x="0" y="126"/>
            <a:ext cx="9143999" cy="2667000"/>
          </a:xfrm>
          <a:prstGeom prst="rect">
            <a:avLst/>
          </a:prstGeom>
        </p:spPr>
      </p:pic>
      <p:sp>
        <p:nvSpPr>
          <p:cNvPr id="5" name="object 5"/>
          <p:cNvSpPr txBox="1"/>
          <p:nvPr/>
        </p:nvSpPr>
        <p:spPr>
          <a:xfrm>
            <a:off x="3701415" y="2710379"/>
            <a:ext cx="3537585" cy="3919021"/>
          </a:xfrm>
          <a:prstGeom prst="rect">
            <a:avLst/>
          </a:prstGeom>
        </p:spPr>
        <p:txBody>
          <a:bodyPr vert="horz" wrap="square" lIns="0" tIns="58419" rIns="0" bIns="0" rtlCol="0">
            <a:spAutoFit/>
          </a:bodyPr>
          <a:lstStyle/>
          <a:p>
            <a:pPr marL="354965" indent="-342265">
              <a:lnSpc>
                <a:spcPct val="100000"/>
              </a:lnSpc>
              <a:spcBef>
                <a:spcPts val="459"/>
              </a:spcBef>
              <a:buFont typeface="Arial"/>
              <a:buChar char="•"/>
              <a:tabLst>
                <a:tab pos="354965" algn="l"/>
              </a:tabLst>
            </a:pPr>
            <a:r>
              <a:rPr u="sng" dirty="0">
                <a:solidFill>
                  <a:srgbClr val="0070C0"/>
                </a:solidFill>
                <a:uFill>
                  <a:solidFill>
                    <a:srgbClr val="0070C0"/>
                  </a:solidFill>
                </a:uFill>
                <a:latin typeface="Calibri"/>
                <a:cs typeface="Calibri"/>
                <a:hlinkClick r:id="rId3"/>
              </a:rPr>
              <a:t>Student</a:t>
            </a:r>
            <a:r>
              <a:rPr u="sng" spc="-60" dirty="0">
                <a:solidFill>
                  <a:srgbClr val="0070C0"/>
                </a:solidFill>
                <a:uFill>
                  <a:solidFill>
                    <a:srgbClr val="0070C0"/>
                  </a:solidFill>
                </a:uFill>
                <a:latin typeface="Calibri"/>
                <a:cs typeface="Calibri"/>
                <a:hlinkClick r:id="rId3"/>
              </a:rPr>
              <a:t> </a:t>
            </a:r>
            <a:r>
              <a:rPr u="sng" spc="-25" dirty="0">
                <a:solidFill>
                  <a:srgbClr val="0070C0"/>
                </a:solidFill>
                <a:uFill>
                  <a:solidFill>
                    <a:srgbClr val="0070C0"/>
                  </a:solidFill>
                </a:uFill>
                <a:latin typeface="Calibri"/>
                <a:cs typeface="Calibri"/>
                <a:hlinkClick r:id="rId3"/>
              </a:rPr>
              <a:t>Hub</a:t>
            </a:r>
            <a:endParaRPr dirty="0">
              <a:latin typeface="Calibri"/>
              <a:cs typeface="Calibri"/>
            </a:endParaRPr>
          </a:p>
          <a:p>
            <a:pPr marL="354965" indent="-342265">
              <a:lnSpc>
                <a:spcPct val="100000"/>
              </a:lnSpc>
              <a:spcBef>
                <a:spcPts val="360"/>
              </a:spcBef>
              <a:buFont typeface="Arial"/>
              <a:buChar char="•"/>
              <a:tabLst>
                <a:tab pos="354965" algn="l"/>
              </a:tabLst>
            </a:pPr>
            <a:r>
              <a:rPr u="sng" dirty="0">
                <a:solidFill>
                  <a:srgbClr val="0070C0"/>
                </a:solidFill>
                <a:uFill>
                  <a:solidFill>
                    <a:srgbClr val="0070C0"/>
                  </a:solidFill>
                </a:uFill>
                <a:latin typeface="Calibri"/>
                <a:cs typeface="Calibri"/>
                <a:hlinkClick r:id="rId4"/>
              </a:rPr>
              <a:t>Birks</a:t>
            </a:r>
            <a:r>
              <a:rPr u="sng" spc="-50" dirty="0">
                <a:solidFill>
                  <a:srgbClr val="0070C0"/>
                </a:solidFill>
                <a:uFill>
                  <a:solidFill>
                    <a:srgbClr val="0070C0"/>
                  </a:solidFill>
                </a:uFill>
                <a:latin typeface="Calibri"/>
                <a:cs typeface="Calibri"/>
                <a:hlinkClick r:id="rId4"/>
              </a:rPr>
              <a:t> </a:t>
            </a:r>
            <a:r>
              <a:rPr u="sng" dirty="0">
                <a:solidFill>
                  <a:srgbClr val="0070C0"/>
                </a:solidFill>
                <a:uFill>
                  <a:solidFill>
                    <a:srgbClr val="0070C0"/>
                  </a:solidFill>
                </a:uFill>
                <a:latin typeface="Calibri"/>
                <a:cs typeface="Calibri"/>
                <a:hlinkClick r:id="rId4"/>
              </a:rPr>
              <a:t>Student</a:t>
            </a:r>
            <a:r>
              <a:rPr u="sng" spc="-55" dirty="0">
                <a:solidFill>
                  <a:srgbClr val="0070C0"/>
                </a:solidFill>
                <a:uFill>
                  <a:solidFill>
                    <a:srgbClr val="0070C0"/>
                  </a:solidFill>
                </a:uFill>
                <a:latin typeface="Calibri"/>
                <a:cs typeface="Calibri"/>
                <a:hlinkClick r:id="rId4"/>
              </a:rPr>
              <a:t> </a:t>
            </a:r>
            <a:r>
              <a:rPr u="sng" spc="-10" dirty="0">
                <a:solidFill>
                  <a:srgbClr val="0070C0"/>
                </a:solidFill>
                <a:uFill>
                  <a:solidFill>
                    <a:srgbClr val="0070C0"/>
                  </a:solidFill>
                </a:uFill>
                <a:latin typeface="Calibri"/>
                <a:cs typeface="Calibri"/>
                <a:hlinkClick r:id="rId4"/>
              </a:rPr>
              <a:t>Centre</a:t>
            </a:r>
            <a:endParaRPr dirty="0">
              <a:latin typeface="Calibri"/>
              <a:cs typeface="Calibri"/>
            </a:endParaRPr>
          </a:p>
          <a:p>
            <a:pPr marL="354965" marR="210185" indent="-342900">
              <a:lnSpc>
                <a:spcPts val="2160"/>
              </a:lnSpc>
              <a:spcBef>
                <a:spcPts val="630"/>
              </a:spcBef>
              <a:buFont typeface="Arial"/>
              <a:buChar char="•"/>
              <a:tabLst>
                <a:tab pos="354965" algn="l"/>
              </a:tabLst>
            </a:pPr>
            <a:r>
              <a:rPr u="sng" dirty="0">
                <a:solidFill>
                  <a:srgbClr val="0070C0"/>
                </a:solidFill>
                <a:uFill>
                  <a:solidFill>
                    <a:srgbClr val="0070C0"/>
                  </a:solidFill>
                </a:uFill>
                <a:latin typeface="Calibri"/>
                <a:cs typeface="Calibri"/>
                <a:hlinkClick r:id="rId5"/>
              </a:rPr>
              <a:t>Student</a:t>
            </a:r>
            <a:r>
              <a:rPr u="sng" spc="-60" dirty="0">
                <a:solidFill>
                  <a:srgbClr val="0070C0"/>
                </a:solidFill>
                <a:uFill>
                  <a:solidFill>
                    <a:srgbClr val="0070C0"/>
                  </a:solidFill>
                </a:uFill>
                <a:latin typeface="Calibri"/>
                <a:cs typeface="Calibri"/>
                <a:hlinkClick r:id="rId5"/>
              </a:rPr>
              <a:t> </a:t>
            </a:r>
            <a:r>
              <a:rPr u="sng" dirty="0">
                <a:solidFill>
                  <a:srgbClr val="0070C0"/>
                </a:solidFill>
                <a:uFill>
                  <a:solidFill>
                    <a:srgbClr val="0070C0"/>
                  </a:solidFill>
                </a:uFill>
                <a:latin typeface="Calibri"/>
                <a:cs typeface="Calibri"/>
                <a:hlinkClick r:id="rId5"/>
              </a:rPr>
              <a:t>Academic</a:t>
            </a:r>
            <a:r>
              <a:rPr u="sng" spc="-50" dirty="0">
                <a:solidFill>
                  <a:srgbClr val="0070C0"/>
                </a:solidFill>
                <a:uFill>
                  <a:solidFill>
                    <a:srgbClr val="0070C0"/>
                  </a:solidFill>
                </a:uFill>
                <a:latin typeface="Calibri"/>
                <a:cs typeface="Calibri"/>
                <a:hlinkClick r:id="rId5"/>
              </a:rPr>
              <a:t> </a:t>
            </a:r>
            <a:r>
              <a:rPr u="sng" dirty="0">
                <a:solidFill>
                  <a:srgbClr val="0070C0"/>
                </a:solidFill>
                <a:uFill>
                  <a:solidFill>
                    <a:srgbClr val="0070C0"/>
                  </a:solidFill>
                </a:uFill>
                <a:latin typeface="Calibri"/>
                <a:cs typeface="Calibri"/>
                <a:hlinkClick r:id="rId5"/>
              </a:rPr>
              <a:t>Services</a:t>
            </a:r>
            <a:r>
              <a:rPr u="sng" spc="-50" dirty="0">
                <a:solidFill>
                  <a:srgbClr val="0070C0"/>
                </a:solidFill>
                <a:uFill>
                  <a:solidFill>
                    <a:srgbClr val="0070C0"/>
                  </a:solidFill>
                </a:uFill>
                <a:latin typeface="Calibri"/>
                <a:cs typeface="Calibri"/>
                <a:hlinkClick r:id="rId5"/>
              </a:rPr>
              <a:t> –</a:t>
            </a:r>
            <a:r>
              <a:rPr spc="-50" dirty="0">
                <a:solidFill>
                  <a:srgbClr val="0070C0"/>
                </a:solidFill>
                <a:latin typeface="Calibri"/>
                <a:cs typeface="Calibri"/>
                <a:hlinkClick r:id="rId5"/>
              </a:rPr>
              <a:t> </a:t>
            </a:r>
            <a:r>
              <a:rPr u="sng" dirty="0">
                <a:solidFill>
                  <a:srgbClr val="0070C0"/>
                </a:solidFill>
                <a:uFill>
                  <a:solidFill>
                    <a:srgbClr val="0070C0"/>
                  </a:solidFill>
                </a:uFill>
                <a:latin typeface="Calibri"/>
                <a:cs typeface="Calibri"/>
                <a:hlinkClick r:id="rId5"/>
              </a:rPr>
              <a:t>Gina</a:t>
            </a:r>
            <a:r>
              <a:rPr u="sng" spc="-15" dirty="0">
                <a:solidFill>
                  <a:srgbClr val="0070C0"/>
                </a:solidFill>
                <a:uFill>
                  <a:solidFill>
                    <a:srgbClr val="0070C0"/>
                  </a:solidFill>
                </a:uFill>
                <a:latin typeface="Calibri"/>
                <a:cs typeface="Calibri"/>
                <a:hlinkClick r:id="rId5"/>
              </a:rPr>
              <a:t> </a:t>
            </a:r>
            <a:r>
              <a:rPr u="sng" dirty="0">
                <a:solidFill>
                  <a:srgbClr val="0070C0"/>
                </a:solidFill>
                <a:uFill>
                  <a:solidFill>
                    <a:srgbClr val="0070C0"/>
                  </a:solidFill>
                </a:uFill>
                <a:latin typeface="Calibri"/>
                <a:cs typeface="Calibri"/>
                <a:hlinkClick r:id="rId5"/>
              </a:rPr>
              <a:t>Cody</a:t>
            </a:r>
            <a:r>
              <a:rPr u="sng" spc="-45" dirty="0">
                <a:solidFill>
                  <a:srgbClr val="0070C0"/>
                </a:solidFill>
                <a:uFill>
                  <a:solidFill>
                    <a:srgbClr val="0070C0"/>
                  </a:solidFill>
                </a:uFill>
                <a:latin typeface="Calibri"/>
                <a:cs typeface="Calibri"/>
                <a:hlinkClick r:id="rId5"/>
              </a:rPr>
              <a:t> </a:t>
            </a:r>
            <a:r>
              <a:rPr u="sng" spc="-10" dirty="0">
                <a:solidFill>
                  <a:srgbClr val="0070C0"/>
                </a:solidFill>
                <a:uFill>
                  <a:solidFill>
                    <a:srgbClr val="0070C0"/>
                  </a:solidFill>
                </a:uFill>
                <a:latin typeface="Calibri"/>
                <a:cs typeface="Calibri"/>
                <a:hlinkClick r:id="rId5"/>
              </a:rPr>
              <a:t>School</a:t>
            </a:r>
            <a:endParaRPr dirty="0">
              <a:latin typeface="Calibri"/>
              <a:cs typeface="Calibri"/>
            </a:endParaRPr>
          </a:p>
          <a:p>
            <a:pPr marL="354965" indent="-342265">
              <a:lnSpc>
                <a:spcPct val="100000"/>
              </a:lnSpc>
              <a:spcBef>
                <a:spcPts val="330"/>
              </a:spcBef>
              <a:buFont typeface="Arial"/>
              <a:buChar char="•"/>
              <a:tabLst>
                <a:tab pos="354965" algn="l"/>
              </a:tabLst>
            </a:pPr>
            <a:r>
              <a:rPr u="sng" dirty="0">
                <a:solidFill>
                  <a:srgbClr val="0070C0"/>
                </a:solidFill>
                <a:uFill>
                  <a:solidFill>
                    <a:srgbClr val="0070C0"/>
                  </a:solidFill>
                </a:uFill>
                <a:latin typeface="Calibri"/>
                <a:cs typeface="Calibri"/>
                <a:hlinkClick r:id="rId6"/>
              </a:rPr>
              <a:t>Academics</a:t>
            </a:r>
            <a:r>
              <a:rPr spc="-30" dirty="0">
                <a:solidFill>
                  <a:srgbClr val="0070C0"/>
                </a:solidFill>
                <a:latin typeface="Calibri"/>
                <a:cs typeface="Calibri"/>
              </a:rPr>
              <a:t> </a:t>
            </a:r>
            <a:r>
              <a:rPr dirty="0">
                <a:solidFill>
                  <a:srgbClr val="0070C0"/>
                </a:solidFill>
                <a:latin typeface="Calibri"/>
                <a:cs typeface="Calibri"/>
              </a:rPr>
              <a:t>&amp;</a:t>
            </a:r>
            <a:r>
              <a:rPr spc="-60" dirty="0">
                <a:solidFill>
                  <a:srgbClr val="0070C0"/>
                </a:solidFill>
                <a:latin typeface="Calibri"/>
                <a:cs typeface="Calibri"/>
              </a:rPr>
              <a:t> </a:t>
            </a:r>
            <a:r>
              <a:rPr u="sng" dirty="0">
                <a:solidFill>
                  <a:srgbClr val="0070C0"/>
                </a:solidFill>
                <a:uFill>
                  <a:solidFill>
                    <a:srgbClr val="0070C0"/>
                  </a:solidFill>
                </a:uFill>
                <a:latin typeface="Calibri"/>
                <a:cs typeface="Calibri"/>
                <a:hlinkClick r:id="rId7"/>
              </a:rPr>
              <a:t>Library</a:t>
            </a:r>
            <a:r>
              <a:rPr u="sng" spc="-40" dirty="0">
                <a:solidFill>
                  <a:srgbClr val="0070C0"/>
                </a:solidFill>
                <a:uFill>
                  <a:solidFill>
                    <a:srgbClr val="0070C0"/>
                  </a:solidFill>
                </a:uFill>
                <a:latin typeface="Calibri"/>
                <a:cs typeface="Calibri"/>
                <a:hlinkClick r:id="rId7"/>
              </a:rPr>
              <a:t> </a:t>
            </a:r>
            <a:r>
              <a:rPr u="sng" spc="-10" dirty="0">
                <a:solidFill>
                  <a:srgbClr val="0070C0"/>
                </a:solidFill>
                <a:uFill>
                  <a:solidFill>
                    <a:srgbClr val="0070C0"/>
                  </a:solidFill>
                </a:uFill>
                <a:latin typeface="Calibri"/>
                <a:cs typeface="Calibri"/>
                <a:hlinkClick r:id="rId7"/>
              </a:rPr>
              <a:t>resources</a:t>
            </a:r>
            <a:endParaRPr dirty="0">
              <a:latin typeface="Calibri"/>
              <a:cs typeface="Calibri"/>
            </a:endParaRPr>
          </a:p>
          <a:p>
            <a:pPr marL="354965" indent="-342265">
              <a:lnSpc>
                <a:spcPct val="100000"/>
              </a:lnSpc>
              <a:spcBef>
                <a:spcPts val="360"/>
              </a:spcBef>
              <a:buFont typeface="Arial"/>
              <a:buChar char="•"/>
              <a:tabLst>
                <a:tab pos="354965" algn="l"/>
              </a:tabLst>
            </a:pPr>
            <a:r>
              <a:rPr u="sng" spc="-10" dirty="0">
                <a:solidFill>
                  <a:srgbClr val="0070C0"/>
                </a:solidFill>
                <a:uFill>
                  <a:solidFill>
                    <a:srgbClr val="0070C0"/>
                  </a:solidFill>
                </a:uFill>
                <a:latin typeface="Calibri"/>
                <a:cs typeface="Calibri"/>
                <a:hlinkClick r:id="rId8"/>
              </a:rPr>
              <a:t>Co-</a:t>
            </a:r>
            <a:r>
              <a:rPr u="sng" dirty="0">
                <a:solidFill>
                  <a:srgbClr val="0070C0"/>
                </a:solidFill>
                <a:uFill>
                  <a:solidFill>
                    <a:srgbClr val="0070C0"/>
                  </a:solidFill>
                </a:uFill>
                <a:latin typeface="Calibri"/>
                <a:cs typeface="Calibri"/>
                <a:hlinkClick r:id="rId8"/>
              </a:rPr>
              <a:t>op</a:t>
            </a:r>
            <a:r>
              <a:rPr spc="-40" dirty="0">
                <a:solidFill>
                  <a:srgbClr val="0070C0"/>
                </a:solidFill>
                <a:latin typeface="Calibri"/>
                <a:cs typeface="Calibri"/>
              </a:rPr>
              <a:t> </a:t>
            </a:r>
            <a:r>
              <a:rPr dirty="0">
                <a:solidFill>
                  <a:srgbClr val="0070C0"/>
                </a:solidFill>
                <a:latin typeface="Calibri"/>
                <a:cs typeface="Calibri"/>
              </a:rPr>
              <a:t>&amp;</a:t>
            </a:r>
            <a:r>
              <a:rPr spc="-25" dirty="0">
                <a:solidFill>
                  <a:srgbClr val="0070C0"/>
                </a:solidFill>
                <a:latin typeface="Calibri"/>
                <a:cs typeface="Calibri"/>
              </a:rPr>
              <a:t> </a:t>
            </a:r>
            <a:r>
              <a:rPr u="sng" dirty="0">
                <a:solidFill>
                  <a:srgbClr val="0070C0"/>
                </a:solidFill>
                <a:uFill>
                  <a:solidFill>
                    <a:srgbClr val="0070C0"/>
                  </a:solidFill>
                </a:uFill>
                <a:latin typeface="Calibri"/>
                <a:cs typeface="Calibri"/>
                <a:hlinkClick r:id="rId9"/>
              </a:rPr>
              <a:t>Student</a:t>
            </a:r>
            <a:r>
              <a:rPr u="sng" spc="-5" dirty="0">
                <a:solidFill>
                  <a:srgbClr val="0070C0"/>
                </a:solidFill>
                <a:uFill>
                  <a:solidFill>
                    <a:srgbClr val="0070C0"/>
                  </a:solidFill>
                </a:uFill>
                <a:latin typeface="Calibri"/>
                <a:cs typeface="Calibri"/>
                <a:hlinkClick r:id="rId9"/>
              </a:rPr>
              <a:t> </a:t>
            </a:r>
            <a:r>
              <a:rPr u="sng" spc="-10" dirty="0">
                <a:solidFill>
                  <a:srgbClr val="0070C0"/>
                </a:solidFill>
                <a:uFill>
                  <a:solidFill>
                    <a:srgbClr val="0070C0"/>
                  </a:solidFill>
                </a:uFill>
                <a:latin typeface="Calibri"/>
                <a:cs typeface="Calibri"/>
                <a:hlinkClick r:id="rId9"/>
              </a:rPr>
              <a:t>Exchange</a:t>
            </a:r>
            <a:endParaRPr dirty="0">
              <a:latin typeface="Calibri"/>
              <a:cs typeface="Calibri"/>
            </a:endParaRPr>
          </a:p>
          <a:p>
            <a:pPr marL="354965" indent="-342265">
              <a:lnSpc>
                <a:spcPct val="100000"/>
              </a:lnSpc>
              <a:spcBef>
                <a:spcPts val="360"/>
              </a:spcBef>
              <a:buFont typeface="Arial"/>
              <a:buChar char="•"/>
              <a:tabLst>
                <a:tab pos="354965" algn="l"/>
              </a:tabLst>
            </a:pPr>
            <a:r>
              <a:rPr u="sng" dirty="0">
                <a:solidFill>
                  <a:srgbClr val="0070C0"/>
                </a:solidFill>
                <a:uFill>
                  <a:solidFill>
                    <a:srgbClr val="0070C0"/>
                  </a:solidFill>
                </a:uFill>
                <a:latin typeface="Calibri"/>
                <a:cs typeface="Calibri"/>
                <a:hlinkClick r:id="rId10"/>
              </a:rPr>
              <a:t>Student</a:t>
            </a:r>
            <a:r>
              <a:rPr u="sng" spc="-50" dirty="0">
                <a:solidFill>
                  <a:srgbClr val="0070C0"/>
                </a:solidFill>
                <a:uFill>
                  <a:solidFill>
                    <a:srgbClr val="0070C0"/>
                  </a:solidFill>
                </a:uFill>
                <a:latin typeface="Calibri"/>
                <a:cs typeface="Calibri"/>
                <a:hlinkClick r:id="rId10"/>
              </a:rPr>
              <a:t> </a:t>
            </a:r>
            <a:r>
              <a:rPr u="sng" dirty="0">
                <a:solidFill>
                  <a:srgbClr val="0070C0"/>
                </a:solidFill>
                <a:uFill>
                  <a:solidFill>
                    <a:srgbClr val="0070C0"/>
                  </a:solidFill>
                </a:uFill>
                <a:latin typeface="Calibri"/>
                <a:cs typeface="Calibri"/>
                <a:hlinkClick r:id="rId10"/>
              </a:rPr>
              <a:t>Associations</a:t>
            </a:r>
            <a:r>
              <a:rPr u="sng" spc="-35" dirty="0">
                <a:solidFill>
                  <a:srgbClr val="0070C0"/>
                </a:solidFill>
                <a:uFill>
                  <a:solidFill>
                    <a:srgbClr val="0070C0"/>
                  </a:solidFill>
                </a:uFill>
                <a:latin typeface="Calibri"/>
                <a:cs typeface="Calibri"/>
                <a:hlinkClick r:id="rId10"/>
              </a:rPr>
              <a:t> </a:t>
            </a:r>
            <a:r>
              <a:rPr u="sng" dirty="0">
                <a:solidFill>
                  <a:srgbClr val="0070C0"/>
                </a:solidFill>
                <a:uFill>
                  <a:solidFill>
                    <a:srgbClr val="0070C0"/>
                  </a:solidFill>
                </a:uFill>
                <a:latin typeface="Calibri"/>
                <a:cs typeface="Calibri"/>
                <a:hlinkClick r:id="rId10"/>
              </a:rPr>
              <a:t>&amp;</a:t>
            </a:r>
            <a:r>
              <a:rPr u="sng" spc="-65" dirty="0">
                <a:solidFill>
                  <a:srgbClr val="0070C0"/>
                </a:solidFill>
                <a:uFill>
                  <a:solidFill>
                    <a:srgbClr val="0070C0"/>
                  </a:solidFill>
                </a:uFill>
                <a:latin typeface="Calibri"/>
                <a:cs typeface="Calibri"/>
                <a:hlinkClick r:id="rId10"/>
              </a:rPr>
              <a:t> </a:t>
            </a:r>
            <a:r>
              <a:rPr u="sng" spc="-20" dirty="0">
                <a:solidFill>
                  <a:srgbClr val="0070C0"/>
                </a:solidFill>
                <a:uFill>
                  <a:solidFill>
                    <a:srgbClr val="0070C0"/>
                  </a:solidFill>
                </a:uFill>
                <a:latin typeface="Calibri"/>
                <a:cs typeface="Calibri"/>
                <a:hlinkClick r:id="rId10"/>
              </a:rPr>
              <a:t>Clubs</a:t>
            </a:r>
            <a:endParaRPr dirty="0">
              <a:latin typeface="Calibri"/>
              <a:cs typeface="Calibri"/>
            </a:endParaRPr>
          </a:p>
          <a:p>
            <a:pPr marL="354965" indent="-342265">
              <a:lnSpc>
                <a:spcPct val="100000"/>
              </a:lnSpc>
              <a:spcBef>
                <a:spcPts val="360"/>
              </a:spcBef>
              <a:buFont typeface="Arial"/>
              <a:buChar char="•"/>
              <a:tabLst>
                <a:tab pos="354965" algn="l"/>
              </a:tabLst>
            </a:pPr>
            <a:r>
              <a:rPr u="sng" dirty="0">
                <a:solidFill>
                  <a:srgbClr val="0070C0"/>
                </a:solidFill>
                <a:uFill>
                  <a:solidFill>
                    <a:srgbClr val="0070C0"/>
                  </a:solidFill>
                </a:uFill>
                <a:latin typeface="Calibri"/>
                <a:cs typeface="Calibri"/>
                <a:hlinkClick r:id="rId11"/>
              </a:rPr>
              <a:t>Financial</a:t>
            </a:r>
            <a:r>
              <a:rPr u="sng" spc="-35" dirty="0">
                <a:solidFill>
                  <a:srgbClr val="0070C0"/>
                </a:solidFill>
                <a:uFill>
                  <a:solidFill>
                    <a:srgbClr val="0070C0"/>
                  </a:solidFill>
                </a:uFill>
                <a:latin typeface="Calibri"/>
                <a:cs typeface="Calibri"/>
                <a:hlinkClick r:id="rId11"/>
              </a:rPr>
              <a:t> </a:t>
            </a:r>
            <a:r>
              <a:rPr u="sng" dirty="0">
                <a:solidFill>
                  <a:srgbClr val="0070C0"/>
                </a:solidFill>
                <a:uFill>
                  <a:solidFill>
                    <a:srgbClr val="0070C0"/>
                  </a:solidFill>
                </a:uFill>
                <a:latin typeface="Calibri"/>
                <a:cs typeface="Calibri"/>
                <a:hlinkClick r:id="rId11"/>
              </a:rPr>
              <a:t>services</a:t>
            </a:r>
            <a:r>
              <a:rPr u="sng" spc="-35" dirty="0">
                <a:solidFill>
                  <a:srgbClr val="0070C0"/>
                </a:solidFill>
                <a:uFill>
                  <a:solidFill>
                    <a:srgbClr val="0070C0"/>
                  </a:solidFill>
                </a:uFill>
                <a:latin typeface="Calibri"/>
                <a:cs typeface="Calibri"/>
                <a:hlinkClick r:id="rId11"/>
              </a:rPr>
              <a:t> </a:t>
            </a:r>
            <a:r>
              <a:rPr u="sng" dirty="0">
                <a:solidFill>
                  <a:srgbClr val="0070C0"/>
                </a:solidFill>
                <a:uFill>
                  <a:solidFill>
                    <a:srgbClr val="0070C0"/>
                  </a:solidFill>
                </a:uFill>
                <a:latin typeface="Calibri"/>
                <a:cs typeface="Calibri"/>
                <a:hlinkClick r:id="rId11"/>
              </a:rPr>
              <a:t>&amp;</a:t>
            </a:r>
            <a:r>
              <a:rPr u="sng" spc="-55" dirty="0">
                <a:solidFill>
                  <a:srgbClr val="0070C0"/>
                </a:solidFill>
                <a:uFill>
                  <a:solidFill>
                    <a:srgbClr val="0070C0"/>
                  </a:solidFill>
                </a:uFill>
                <a:latin typeface="Calibri"/>
                <a:cs typeface="Calibri"/>
                <a:hlinkClick r:id="rId11"/>
              </a:rPr>
              <a:t> </a:t>
            </a:r>
            <a:r>
              <a:rPr u="sng" spc="-10" dirty="0">
                <a:solidFill>
                  <a:srgbClr val="0070C0"/>
                </a:solidFill>
                <a:uFill>
                  <a:solidFill>
                    <a:srgbClr val="0070C0"/>
                  </a:solidFill>
                </a:uFill>
                <a:latin typeface="Calibri"/>
                <a:cs typeface="Calibri"/>
                <a:hlinkClick r:id="rId11"/>
              </a:rPr>
              <a:t>funding</a:t>
            </a:r>
            <a:endParaRPr dirty="0">
              <a:latin typeface="Calibri"/>
              <a:cs typeface="Calibri"/>
            </a:endParaRPr>
          </a:p>
          <a:p>
            <a:pPr marL="354965" indent="-342265">
              <a:lnSpc>
                <a:spcPct val="100000"/>
              </a:lnSpc>
              <a:spcBef>
                <a:spcPts val="360"/>
              </a:spcBef>
              <a:buFont typeface="Arial"/>
              <a:buChar char="•"/>
              <a:tabLst>
                <a:tab pos="354965" algn="l"/>
              </a:tabLst>
            </a:pPr>
            <a:r>
              <a:rPr u="sng" dirty="0">
                <a:solidFill>
                  <a:srgbClr val="0070C0"/>
                </a:solidFill>
                <a:uFill>
                  <a:solidFill>
                    <a:srgbClr val="0070C0"/>
                  </a:solidFill>
                </a:uFill>
                <a:latin typeface="Calibri"/>
                <a:cs typeface="Calibri"/>
                <a:hlinkClick r:id="rId12"/>
              </a:rPr>
              <a:t>IT</a:t>
            </a:r>
            <a:r>
              <a:rPr u="sng" spc="-30" dirty="0">
                <a:solidFill>
                  <a:srgbClr val="0070C0"/>
                </a:solidFill>
                <a:uFill>
                  <a:solidFill>
                    <a:srgbClr val="0070C0"/>
                  </a:solidFill>
                </a:uFill>
                <a:latin typeface="Calibri"/>
                <a:cs typeface="Calibri"/>
                <a:hlinkClick r:id="rId12"/>
              </a:rPr>
              <a:t> </a:t>
            </a:r>
            <a:r>
              <a:rPr u="sng" dirty="0">
                <a:solidFill>
                  <a:srgbClr val="0070C0"/>
                </a:solidFill>
                <a:uFill>
                  <a:solidFill>
                    <a:srgbClr val="0070C0"/>
                  </a:solidFill>
                </a:uFill>
                <a:latin typeface="Calibri"/>
                <a:cs typeface="Calibri"/>
                <a:hlinkClick r:id="rId12"/>
              </a:rPr>
              <a:t>support</a:t>
            </a:r>
            <a:r>
              <a:rPr u="sng" spc="-15" dirty="0">
                <a:solidFill>
                  <a:srgbClr val="0070C0"/>
                </a:solidFill>
                <a:uFill>
                  <a:solidFill>
                    <a:srgbClr val="0070C0"/>
                  </a:solidFill>
                </a:uFill>
                <a:latin typeface="Calibri"/>
                <a:cs typeface="Calibri"/>
                <a:hlinkClick r:id="rId12"/>
              </a:rPr>
              <a:t> </a:t>
            </a:r>
            <a:r>
              <a:rPr u="sng" dirty="0">
                <a:solidFill>
                  <a:srgbClr val="0070C0"/>
                </a:solidFill>
                <a:uFill>
                  <a:solidFill>
                    <a:srgbClr val="0070C0"/>
                  </a:solidFill>
                </a:uFill>
                <a:latin typeface="Calibri"/>
                <a:cs typeface="Calibri"/>
                <a:hlinkClick r:id="rId12"/>
              </a:rPr>
              <a:t>&amp;</a:t>
            </a:r>
            <a:r>
              <a:rPr u="sng" spc="-25" dirty="0">
                <a:solidFill>
                  <a:srgbClr val="0070C0"/>
                </a:solidFill>
                <a:uFill>
                  <a:solidFill>
                    <a:srgbClr val="0070C0"/>
                  </a:solidFill>
                </a:uFill>
                <a:latin typeface="Calibri"/>
                <a:cs typeface="Calibri"/>
                <a:hlinkClick r:id="rId12"/>
              </a:rPr>
              <a:t> </a:t>
            </a:r>
            <a:r>
              <a:rPr u="sng" spc="-10" dirty="0">
                <a:solidFill>
                  <a:srgbClr val="0070C0"/>
                </a:solidFill>
                <a:uFill>
                  <a:solidFill>
                    <a:srgbClr val="0070C0"/>
                  </a:solidFill>
                </a:uFill>
                <a:latin typeface="Calibri"/>
                <a:cs typeface="Calibri"/>
                <a:hlinkClick r:id="rId12"/>
              </a:rPr>
              <a:t>software</a:t>
            </a:r>
            <a:endParaRPr dirty="0">
              <a:latin typeface="Calibri"/>
              <a:cs typeface="Calibri"/>
            </a:endParaRPr>
          </a:p>
          <a:p>
            <a:pPr marL="354965" indent="-342265">
              <a:lnSpc>
                <a:spcPct val="100000"/>
              </a:lnSpc>
              <a:spcBef>
                <a:spcPts val="360"/>
              </a:spcBef>
              <a:buFont typeface="Arial"/>
              <a:buChar char="•"/>
              <a:tabLst>
                <a:tab pos="354965" algn="l"/>
              </a:tabLst>
            </a:pPr>
            <a:r>
              <a:rPr u="sng" dirty="0">
                <a:solidFill>
                  <a:srgbClr val="0070C0"/>
                </a:solidFill>
                <a:uFill>
                  <a:solidFill>
                    <a:srgbClr val="0070C0"/>
                  </a:solidFill>
                </a:uFill>
                <a:latin typeface="Calibri"/>
                <a:cs typeface="Calibri"/>
                <a:hlinkClick r:id="rId13"/>
              </a:rPr>
              <a:t>Sports,</a:t>
            </a:r>
            <a:r>
              <a:rPr u="sng" spc="-25" dirty="0">
                <a:solidFill>
                  <a:srgbClr val="0070C0"/>
                </a:solidFill>
                <a:uFill>
                  <a:solidFill>
                    <a:srgbClr val="0070C0"/>
                  </a:solidFill>
                </a:uFill>
                <a:latin typeface="Calibri"/>
                <a:cs typeface="Calibri"/>
                <a:hlinkClick r:id="rId13"/>
              </a:rPr>
              <a:t> </a:t>
            </a:r>
            <a:r>
              <a:rPr u="sng" dirty="0">
                <a:solidFill>
                  <a:srgbClr val="0070C0"/>
                </a:solidFill>
                <a:uFill>
                  <a:solidFill>
                    <a:srgbClr val="0070C0"/>
                  </a:solidFill>
                </a:uFill>
                <a:latin typeface="Calibri"/>
                <a:cs typeface="Calibri"/>
                <a:hlinkClick r:id="rId13"/>
              </a:rPr>
              <a:t>fitness</a:t>
            </a:r>
            <a:r>
              <a:rPr u="sng" spc="-15" dirty="0">
                <a:solidFill>
                  <a:srgbClr val="0070C0"/>
                </a:solidFill>
                <a:uFill>
                  <a:solidFill>
                    <a:srgbClr val="0070C0"/>
                  </a:solidFill>
                </a:uFill>
                <a:latin typeface="Calibri"/>
                <a:cs typeface="Calibri"/>
                <a:hlinkClick r:id="rId13"/>
              </a:rPr>
              <a:t> </a:t>
            </a:r>
            <a:r>
              <a:rPr u="sng" dirty="0">
                <a:solidFill>
                  <a:srgbClr val="0070C0"/>
                </a:solidFill>
                <a:uFill>
                  <a:solidFill>
                    <a:srgbClr val="0070C0"/>
                  </a:solidFill>
                </a:uFill>
                <a:latin typeface="Calibri"/>
                <a:cs typeface="Calibri"/>
                <a:hlinkClick r:id="rId13"/>
              </a:rPr>
              <a:t>&amp;</a:t>
            </a:r>
            <a:r>
              <a:rPr u="sng" spc="-40" dirty="0">
                <a:solidFill>
                  <a:srgbClr val="0070C0"/>
                </a:solidFill>
                <a:uFill>
                  <a:solidFill>
                    <a:srgbClr val="0070C0"/>
                  </a:solidFill>
                </a:uFill>
                <a:latin typeface="Calibri"/>
                <a:cs typeface="Calibri"/>
                <a:hlinkClick r:id="rId13"/>
              </a:rPr>
              <a:t> </a:t>
            </a:r>
            <a:r>
              <a:rPr u="sng" spc="-10" dirty="0">
                <a:solidFill>
                  <a:srgbClr val="0070C0"/>
                </a:solidFill>
                <a:uFill>
                  <a:solidFill>
                    <a:srgbClr val="0070C0"/>
                  </a:solidFill>
                </a:uFill>
                <a:latin typeface="Calibri"/>
                <a:cs typeface="Calibri"/>
                <a:hlinkClick r:id="rId13"/>
              </a:rPr>
              <a:t>recreation</a:t>
            </a:r>
            <a:endParaRPr dirty="0">
              <a:latin typeface="Calibri"/>
              <a:cs typeface="Calibri"/>
            </a:endParaRPr>
          </a:p>
          <a:p>
            <a:pPr marL="354965" indent="-342265">
              <a:lnSpc>
                <a:spcPct val="100000"/>
              </a:lnSpc>
              <a:spcBef>
                <a:spcPts val="360"/>
              </a:spcBef>
              <a:buFont typeface="Arial"/>
              <a:buChar char="•"/>
              <a:tabLst>
                <a:tab pos="354965" algn="l"/>
              </a:tabLst>
            </a:pPr>
            <a:r>
              <a:rPr u="sng" dirty="0">
                <a:solidFill>
                  <a:srgbClr val="0070C0"/>
                </a:solidFill>
                <a:uFill>
                  <a:solidFill>
                    <a:srgbClr val="0070C0"/>
                  </a:solidFill>
                </a:uFill>
                <a:latin typeface="Calibri"/>
                <a:cs typeface="Calibri"/>
                <a:hlinkClick r:id="rId14"/>
              </a:rPr>
              <a:t>Safety</a:t>
            </a:r>
            <a:r>
              <a:rPr u="sng" spc="-15" dirty="0">
                <a:solidFill>
                  <a:srgbClr val="0070C0"/>
                </a:solidFill>
                <a:uFill>
                  <a:solidFill>
                    <a:srgbClr val="0070C0"/>
                  </a:solidFill>
                </a:uFill>
                <a:latin typeface="Calibri"/>
                <a:cs typeface="Calibri"/>
                <a:hlinkClick r:id="rId14"/>
              </a:rPr>
              <a:t> </a:t>
            </a:r>
            <a:r>
              <a:rPr u="sng" dirty="0">
                <a:solidFill>
                  <a:srgbClr val="0070C0"/>
                </a:solidFill>
                <a:uFill>
                  <a:solidFill>
                    <a:srgbClr val="0070C0"/>
                  </a:solidFill>
                </a:uFill>
                <a:latin typeface="Calibri"/>
                <a:cs typeface="Calibri"/>
                <a:hlinkClick r:id="rId14"/>
              </a:rPr>
              <a:t>&amp;</a:t>
            </a:r>
            <a:r>
              <a:rPr u="sng" spc="-25" dirty="0">
                <a:solidFill>
                  <a:srgbClr val="0070C0"/>
                </a:solidFill>
                <a:uFill>
                  <a:solidFill>
                    <a:srgbClr val="0070C0"/>
                  </a:solidFill>
                </a:uFill>
                <a:latin typeface="Calibri"/>
                <a:cs typeface="Calibri"/>
                <a:hlinkClick r:id="rId14"/>
              </a:rPr>
              <a:t> </a:t>
            </a:r>
            <a:r>
              <a:rPr u="sng" spc="-10" dirty="0">
                <a:solidFill>
                  <a:srgbClr val="0070C0"/>
                </a:solidFill>
                <a:uFill>
                  <a:solidFill>
                    <a:srgbClr val="0070C0"/>
                  </a:solidFill>
                </a:uFill>
                <a:latin typeface="Calibri"/>
                <a:cs typeface="Calibri"/>
                <a:hlinkClick r:id="rId14"/>
              </a:rPr>
              <a:t>security</a:t>
            </a:r>
            <a:endParaRPr dirty="0">
              <a:latin typeface="Calibri"/>
              <a:cs typeface="Calibri"/>
            </a:endParaRPr>
          </a:p>
          <a:p>
            <a:pPr marL="354965" indent="-342265">
              <a:lnSpc>
                <a:spcPct val="100000"/>
              </a:lnSpc>
              <a:spcBef>
                <a:spcPts val="360"/>
              </a:spcBef>
              <a:buFont typeface="Arial"/>
              <a:buChar char="•"/>
              <a:tabLst>
                <a:tab pos="354965" algn="l"/>
              </a:tabLst>
            </a:pPr>
            <a:r>
              <a:rPr u="sng" dirty="0">
                <a:solidFill>
                  <a:srgbClr val="0070C0"/>
                </a:solidFill>
                <a:uFill>
                  <a:solidFill>
                    <a:srgbClr val="0070C0"/>
                  </a:solidFill>
                </a:uFill>
                <a:latin typeface="Calibri"/>
                <a:cs typeface="Calibri"/>
                <a:hlinkClick r:id="rId15"/>
              </a:rPr>
              <a:t>Housing</a:t>
            </a:r>
            <a:r>
              <a:rPr u="sng" spc="-30" dirty="0">
                <a:solidFill>
                  <a:srgbClr val="0070C0"/>
                </a:solidFill>
                <a:uFill>
                  <a:solidFill>
                    <a:srgbClr val="0070C0"/>
                  </a:solidFill>
                </a:uFill>
                <a:latin typeface="Calibri"/>
                <a:cs typeface="Calibri"/>
                <a:hlinkClick r:id="rId15"/>
              </a:rPr>
              <a:t> </a:t>
            </a:r>
            <a:r>
              <a:rPr u="sng" dirty="0">
                <a:solidFill>
                  <a:srgbClr val="0070C0"/>
                </a:solidFill>
                <a:uFill>
                  <a:solidFill>
                    <a:srgbClr val="0070C0"/>
                  </a:solidFill>
                </a:uFill>
                <a:latin typeface="Calibri"/>
                <a:cs typeface="Calibri"/>
                <a:hlinkClick r:id="rId15"/>
              </a:rPr>
              <a:t>&amp;</a:t>
            </a:r>
            <a:r>
              <a:rPr u="sng" spc="-40" dirty="0">
                <a:solidFill>
                  <a:srgbClr val="0070C0"/>
                </a:solidFill>
                <a:uFill>
                  <a:solidFill>
                    <a:srgbClr val="0070C0"/>
                  </a:solidFill>
                </a:uFill>
                <a:latin typeface="Calibri"/>
                <a:cs typeface="Calibri"/>
                <a:hlinkClick r:id="rId15"/>
              </a:rPr>
              <a:t> </a:t>
            </a:r>
            <a:r>
              <a:rPr u="sng" spc="-20" dirty="0">
                <a:solidFill>
                  <a:srgbClr val="0070C0"/>
                </a:solidFill>
                <a:uFill>
                  <a:solidFill>
                    <a:srgbClr val="0070C0"/>
                  </a:solidFill>
                </a:uFill>
                <a:latin typeface="Calibri"/>
                <a:cs typeface="Calibri"/>
                <a:hlinkClick r:id="rId15"/>
              </a:rPr>
              <a:t>food</a:t>
            </a:r>
            <a:endParaRPr dirty="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59D21-BFEB-4840-8DAA-6BB07A944C30}"/>
              </a:ext>
            </a:extLst>
          </p:cNvPr>
          <p:cNvSpPr>
            <a:spLocks noGrp="1"/>
          </p:cNvSpPr>
          <p:nvPr>
            <p:ph type="title"/>
          </p:nvPr>
        </p:nvSpPr>
        <p:spPr>
          <a:xfrm>
            <a:off x="817825" y="355246"/>
            <a:ext cx="6116375" cy="538609"/>
          </a:xfrm>
        </p:spPr>
        <p:txBody>
          <a:bodyPr/>
          <a:lstStyle/>
          <a:p>
            <a:r>
              <a:rPr lang="en-US" dirty="0"/>
              <a:t>For newly-admitted students</a:t>
            </a:r>
            <a:endParaRPr lang="en-CA" dirty="0"/>
          </a:p>
        </p:txBody>
      </p:sp>
      <p:sp>
        <p:nvSpPr>
          <p:cNvPr id="3" name="Text Placeholder 2">
            <a:extLst>
              <a:ext uri="{FF2B5EF4-FFF2-40B4-BE49-F238E27FC236}">
                <a16:creationId xmlns:a16="http://schemas.microsoft.com/office/drawing/2014/main" id="{A33F2304-17D9-44E6-B964-72652E5E9795}"/>
              </a:ext>
            </a:extLst>
          </p:cNvPr>
          <p:cNvSpPr>
            <a:spLocks noGrp="1"/>
          </p:cNvSpPr>
          <p:nvPr>
            <p:ph type="body" idx="1"/>
          </p:nvPr>
        </p:nvSpPr>
        <p:spPr>
          <a:xfrm>
            <a:off x="366975" y="1771141"/>
            <a:ext cx="8777025" cy="338554"/>
          </a:xfrm>
        </p:spPr>
        <p:txBody>
          <a:bodyPr/>
          <a:lstStyle/>
          <a:p>
            <a:pPr algn="ctr"/>
            <a:r>
              <a:rPr lang="en-US" sz="2200" i="1" dirty="0">
                <a:solidFill>
                  <a:srgbClr val="FF0000"/>
                </a:solidFill>
                <a:latin typeface="Bahnschrift SemiLight Condensed" panose="020B0502040204020203" pitchFamily="34" charset="0"/>
              </a:rPr>
              <a:t>Next slides are for students who have just been accepted in the programs</a:t>
            </a:r>
            <a:endParaRPr lang="en-CA" sz="2200" i="1" dirty="0">
              <a:solidFill>
                <a:srgbClr val="FF0000"/>
              </a:solidFill>
              <a:latin typeface="Bahnschrift SemiLight Condensed" panose="020B0502040204020203" pitchFamily="34" charset="0"/>
            </a:endParaRPr>
          </a:p>
        </p:txBody>
      </p:sp>
    </p:spTree>
    <p:extLst>
      <p:ext uri="{BB962C8B-B14F-4D97-AF65-F5344CB8AC3E}">
        <p14:creationId xmlns:p14="http://schemas.microsoft.com/office/powerpoint/2010/main" val="3167508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410209">
              <a:lnSpc>
                <a:spcPct val="100000"/>
              </a:lnSpc>
              <a:spcBef>
                <a:spcPts val="100"/>
              </a:spcBef>
            </a:pPr>
            <a:r>
              <a:rPr sz="3600" dirty="0"/>
              <a:t>Your</a:t>
            </a:r>
            <a:r>
              <a:rPr sz="3600" spc="-95" dirty="0"/>
              <a:t> </a:t>
            </a:r>
            <a:r>
              <a:rPr sz="3600" spc="-15" dirty="0"/>
              <a:t>need-</a:t>
            </a:r>
            <a:r>
              <a:rPr sz="3600" spc="-20" dirty="0"/>
              <a:t>to-</a:t>
            </a:r>
            <a:r>
              <a:rPr sz="3600" dirty="0"/>
              <a:t>know</a:t>
            </a:r>
            <a:r>
              <a:rPr sz="3600" spc="-80" dirty="0"/>
              <a:t> </a:t>
            </a:r>
            <a:r>
              <a:rPr sz="3600" dirty="0"/>
              <a:t>Concordia</a:t>
            </a:r>
            <a:r>
              <a:rPr sz="3600" spc="-85" dirty="0"/>
              <a:t> </a:t>
            </a:r>
            <a:r>
              <a:rPr sz="3600" spc="-20" dirty="0"/>
              <a:t>terms</a:t>
            </a:r>
            <a:endParaRPr sz="3600"/>
          </a:p>
        </p:txBody>
      </p:sp>
      <p:sp>
        <p:nvSpPr>
          <p:cNvPr id="3" name="object 3"/>
          <p:cNvSpPr txBox="1"/>
          <p:nvPr/>
        </p:nvSpPr>
        <p:spPr>
          <a:xfrm>
            <a:off x="826135" y="1371600"/>
            <a:ext cx="7403465" cy="2739211"/>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Calibri"/>
                <a:cs typeface="Calibri"/>
              </a:rPr>
              <a:t>As</a:t>
            </a:r>
            <a:r>
              <a:rPr sz="2400" spc="-40" dirty="0">
                <a:latin typeface="Calibri"/>
                <a:cs typeface="Calibri"/>
              </a:rPr>
              <a:t> </a:t>
            </a:r>
            <a:r>
              <a:rPr sz="2400" dirty="0">
                <a:latin typeface="Calibri"/>
                <a:cs typeface="Calibri"/>
              </a:rPr>
              <a:t>a</a:t>
            </a:r>
            <a:r>
              <a:rPr sz="2400" spc="-40" dirty="0">
                <a:latin typeface="Calibri"/>
                <a:cs typeface="Calibri"/>
              </a:rPr>
              <a:t> </a:t>
            </a:r>
            <a:r>
              <a:rPr sz="2400" dirty="0">
                <a:latin typeface="Calibri"/>
                <a:cs typeface="Calibri"/>
              </a:rPr>
              <a:t>new</a:t>
            </a:r>
            <a:r>
              <a:rPr sz="2400" spc="-30" dirty="0">
                <a:latin typeface="Calibri"/>
                <a:cs typeface="Calibri"/>
              </a:rPr>
              <a:t> </a:t>
            </a:r>
            <a:r>
              <a:rPr sz="2400" dirty="0">
                <a:latin typeface="Calibri"/>
                <a:cs typeface="Calibri"/>
              </a:rPr>
              <a:t>student,</a:t>
            </a:r>
            <a:r>
              <a:rPr sz="2400" spc="-30" dirty="0">
                <a:latin typeface="Calibri"/>
                <a:cs typeface="Calibri"/>
              </a:rPr>
              <a:t> </a:t>
            </a:r>
            <a:r>
              <a:rPr sz="2400" dirty="0">
                <a:latin typeface="Calibri"/>
                <a:cs typeface="Calibri"/>
              </a:rPr>
              <a:t>you</a:t>
            </a:r>
            <a:r>
              <a:rPr sz="2400" spc="-45" dirty="0">
                <a:latin typeface="Calibri"/>
                <a:cs typeface="Calibri"/>
              </a:rPr>
              <a:t> </a:t>
            </a:r>
            <a:r>
              <a:rPr sz="2400" dirty="0">
                <a:latin typeface="Calibri"/>
                <a:cs typeface="Calibri"/>
              </a:rPr>
              <a:t>might</a:t>
            </a:r>
            <a:r>
              <a:rPr sz="2400" spc="-50" dirty="0">
                <a:latin typeface="Calibri"/>
                <a:cs typeface="Calibri"/>
              </a:rPr>
              <a:t> </a:t>
            </a:r>
            <a:r>
              <a:rPr sz="2400" dirty="0">
                <a:latin typeface="Calibri"/>
                <a:cs typeface="Calibri"/>
              </a:rPr>
              <a:t>have</a:t>
            </a:r>
            <a:r>
              <a:rPr sz="2400" spc="-30" dirty="0">
                <a:latin typeface="Calibri"/>
                <a:cs typeface="Calibri"/>
              </a:rPr>
              <a:t> </a:t>
            </a:r>
            <a:r>
              <a:rPr sz="2400" dirty="0">
                <a:latin typeface="Calibri"/>
                <a:cs typeface="Calibri"/>
              </a:rPr>
              <a:t>a</a:t>
            </a:r>
            <a:r>
              <a:rPr sz="2400" spc="-35" dirty="0">
                <a:latin typeface="Calibri"/>
                <a:cs typeface="Calibri"/>
              </a:rPr>
              <a:t> </a:t>
            </a:r>
            <a:r>
              <a:rPr sz="2400" dirty="0">
                <a:latin typeface="Calibri"/>
                <a:cs typeface="Calibri"/>
              </a:rPr>
              <a:t>hard</a:t>
            </a:r>
            <a:r>
              <a:rPr sz="2400" spc="-35" dirty="0">
                <a:latin typeface="Calibri"/>
                <a:cs typeface="Calibri"/>
              </a:rPr>
              <a:t> </a:t>
            </a:r>
            <a:r>
              <a:rPr sz="2400" dirty="0">
                <a:latin typeface="Calibri"/>
                <a:cs typeface="Calibri"/>
              </a:rPr>
              <a:t>time</a:t>
            </a:r>
            <a:r>
              <a:rPr sz="2400" spc="-40" dirty="0">
                <a:latin typeface="Calibri"/>
                <a:cs typeface="Calibri"/>
              </a:rPr>
              <a:t> </a:t>
            </a:r>
            <a:r>
              <a:rPr sz="2400" dirty="0">
                <a:latin typeface="Calibri"/>
                <a:cs typeface="Calibri"/>
              </a:rPr>
              <a:t>navigating</a:t>
            </a:r>
            <a:r>
              <a:rPr sz="2400" spc="-50" dirty="0">
                <a:latin typeface="Calibri"/>
                <a:cs typeface="Calibri"/>
              </a:rPr>
              <a:t> </a:t>
            </a:r>
            <a:r>
              <a:rPr sz="2400" spc="-25" dirty="0">
                <a:latin typeface="Calibri"/>
                <a:cs typeface="Calibri"/>
              </a:rPr>
              <a:t>all </a:t>
            </a:r>
            <a:r>
              <a:rPr sz="2400" dirty="0">
                <a:latin typeface="Calibri"/>
                <a:cs typeface="Calibri"/>
              </a:rPr>
              <a:t>the</a:t>
            </a:r>
            <a:r>
              <a:rPr sz="2400" spc="-50" dirty="0">
                <a:latin typeface="Calibri"/>
                <a:cs typeface="Calibri"/>
              </a:rPr>
              <a:t> </a:t>
            </a:r>
            <a:r>
              <a:rPr sz="2400" dirty="0">
                <a:latin typeface="Calibri"/>
                <a:cs typeface="Calibri"/>
              </a:rPr>
              <a:t>administrative</a:t>
            </a:r>
            <a:r>
              <a:rPr sz="2400" spc="-55" dirty="0">
                <a:latin typeface="Calibri"/>
                <a:cs typeface="Calibri"/>
              </a:rPr>
              <a:t> </a:t>
            </a:r>
            <a:r>
              <a:rPr lang="en-CA" sz="2400" spc="-55" dirty="0">
                <a:latin typeface="Calibri"/>
                <a:cs typeface="Calibri"/>
              </a:rPr>
              <a:t>terms</a:t>
            </a:r>
            <a:r>
              <a:rPr sz="2400" spc="-60" dirty="0">
                <a:latin typeface="Calibri"/>
                <a:cs typeface="Calibri"/>
              </a:rPr>
              <a:t> </a:t>
            </a:r>
            <a:r>
              <a:rPr sz="2400" dirty="0">
                <a:latin typeface="Calibri"/>
                <a:cs typeface="Calibri"/>
              </a:rPr>
              <a:t>and</a:t>
            </a:r>
            <a:r>
              <a:rPr sz="2400" spc="-50" dirty="0">
                <a:latin typeface="Calibri"/>
                <a:cs typeface="Calibri"/>
              </a:rPr>
              <a:t> </a:t>
            </a:r>
            <a:r>
              <a:rPr sz="2400" dirty="0">
                <a:latin typeface="Calibri"/>
                <a:cs typeface="Calibri"/>
              </a:rPr>
              <a:t>acronyms</a:t>
            </a:r>
            <a:r>
              <a:rPr sz="2400" spc="-60" dirty="0">
                <a:latin typeface="Calibri"/>
                <a:cs typeface="Calibri"/>
              </a:rPr>
              <a:t> </a:t>
            </a:r>
            <a:r>
              <a:rPr sz="2400" dirty="0">
                <a:latin typeface="Calibri"/>
                <a:cs typeface="Calibri"/>
              </a:rPr>
              <a:t>used</a:t>
            </a:r>
            <a:r>
              <a:rPr sz="2400" spc="-40" dirty="0">
                <a:latin typeface="Calibri"/>
                <a:cs typeface="Calibri"/>
              </a:rPr>
              <a:t> </a:t>
            </a:r>
            <a:r>
              <a:rPr sz="2400" dirty="0">
                <a:latin typeface="Calibri"/>
                <a:cs typeface="Calibri"/>
              </a:rPr>
              <a:t>by</a:t>
            </a:r>
            <a:r>
              <a:rPr sz="2400" spc="-50" dirty="0">
                <a:latin typeface="Calibri"/>
                <a:cs typeface="Calibri"/>
              </a:rPr>
              <a:t> </a:t>
            </a:r>
            <a:r>
              <a:rPr sz="2400" spc="-25" dirty="0">
                <a:latin typeface="Calibri"/>
                <a:cs typeface="Calibri"/>
              </a:rPr>
              <a:t>the </a:t>
            </a:r>
            <a:r>
              <a:rPr sz="2400" spc="-10" dirty="0">
                <a:latin typeface="Calibri"/>
                <a:cs typeface="Calibri"/>
              </a:rPr>
              <a:t>university.</a:t>
            </a:r>
            <a:endParaRPr sz="2400" dirty="0">
              <a:latin typeface="Calibri"/>
              <a:cs typeface="Calibri"/>
            </a:endParaRPr>
          </a:p>
          <a:p>
            <a:pPr>
              <a:lnSpc>
                <a:spcPct val="100000"/>
              </a:lnSpc>
              <a:spcBef>
                <a:spcPts val="1100"/>
              </a:spcBef>
            </a:pPr>
            <a:endParaRPr sz="2400" dirty="0">
              <a:latin typeface="Calibri"/>
              <a:cs typeface="Calibri"/>
            </a:endParaRPr>
          </a:p>
          <a:p>
            <a:pPr marL="12700" marR="20955">
              <a:lnSpc>
                <a:spcPct val="100000"/>
              </a:lnSpc>
            </a:pPr>
            <a:r>
              <a:rPr sz="2400" dirty="0">
                <a:latin typeface="Calibri"/>
                <a:cs typeface="Calibri"/>
              </a:rPr>
              <a:t>With</a:t>
            </a:r>
            <a:r>
              <a:rPr sz="2400" spc="-40" dirty="0">
                <a:latin typeface="Calibri"/>
                <a:cs typeface="Calibri"/>
              </a:rPr>
              <a:t> </a:t>
            </a:r>
            <a:r>
              <a:rPr sz="2400" dirty="0">
                <a:latin typeface="Calibri"/>
                <a:cs typeface="Calibri"/>
              </a:rPr>
              <a:t>that</a:t>
            </a:r>
            <a:r>
              <a:rPr sz="2400" spc="-35" dirty="0">
                <a:latin typeface="Calibri"/>
                <a:cs typeface="Calibri"/>
              </a:rPr>
              <a:t> </a:t>
            </a:r>
            <a:r>
              <a:rPr sz="2400" dirty="0">
                <a:latin typeface="Calibri"/>
                <a:cs typeface="Calibri"/>
              </a:rPr>
              <a:t>in</a:t>
            </a:r>
            <a:r>
              <a:rPr sz="2400" spc="-35" dirty="0">
                <a:latin typeface="Calibri"/>
                <a:cs typeface="Calibri"/>
              </a:rPr>
              <a:t> </a:t>
            </a:r>
            <a:r>
              <a:rPr sz="2400" dirty="0">
                <a:latin typeface="Calibri"/>
                <a:cs typeface="Calibri"/>
              </a:rPr>
              <a:t>mind,</a:t>
            </a:r>
            <a:r>
              <a:rPr sz="2400" spc="-35" dirty="0">
                <a:latin typeface="Calibri"/>
                <a:cs typeface="Calibri"/>
              </a:rPr>
              <a:t> </a:t>
            </a:r>
            <a:r>
              <a:rPr sz="2400" dirty="0">
                <a:latin typeface="Calibri"/>
                <a:cs typeface="Calibri"/>
              </a:rPr>
              <a:t>here's</a:t>
            </a:r>
            <a:r>
              <a:rPr sz="2400" spc="-15" dirty="0">
                <a:latin typeface="Calibri"/>
                <a:cs typeface="Calibri"/>
              </a:rPr>
              <a:t> </a:t>
            </a:r>
            <a:r>
              <a:rPr sz="2400" dirty="0">
                <a:latin typeface="Calibri"/>
                <a:cs typeface="Calibri"/>
              </a:rPr>
              <a:t>a</a:t>
            </a:r>
            <a:r>
              <a:rPr sz="2400" spc="-30" dirty="0">
                <a:latin typeface="Calibri"/>
                <a:cs typeface="Calibri"/>
              </a:rPr>
              <a:t> </a:t>
            </a:r>
            <a:r>
              <a:rPr sz="2400" dirty="0">
                <a:latin typeface="Calibri"/>
                <a:cs typeface="Calibri"/>
              </a:rPr>
              <a:t>list</a:t>
            </a:r>
            <a:r>
              <a:rPr sz="2400" spc="-40" dirty="0">
                <a:latin typeface="Calibri"/>
                <a:cs typeface="Calibri"/>
              </a:rPr>
              <a:t> </a:t>
            </a:r>
            <a:r>
              <a:rPr sz="2400" dirty="0">
                <a:latin typeface="Calibri"/>
                <a:cs typeface="Calibri"/>
              </a:rPr>
              <a:t>of</a:t>
            </a:r>
            <a:r>
              <a:rPr sz="2400" spc="-25" dirty="0">
                <a:latin typeface="Calibri"/>
                <a:cs typeface="Calibri"/>
              </a:rPr>
              <a:t> </a:t>
            </a:r>
            <a:r>
              <a:rPr sz="2400" spc="-10" dirty="0">
                <a:latin typeface="Calibri"/>
                <a:cs typeface="Calibri"/>
              </a:rPr>
              <a:t>Concordia-</a:t>
            </a:r>
            <a:r>
              <a:rPr sz="2400" dirty="0">
                <a:latin typeface="Calibri"/>
                <a:cs typeface="Calibri"/>
              </a:rPr>
              <a:t>specific</a:t>
            </a:r>
            <a:r>
              <a:rPr sz="2400" spc="-25" dirty="0">
                <a:latin typeface="Calibri"/>
                <a:cs typeface="Calibri"/>
              </a:rPr>
              <a:t> </a:t>
            </a:r>
            <a:r>
              <a:rPr sz="2400" spc="-10" dirty="0">
                <a:latin typeface="Calibri"/>
                <a:cs typeface="Calibri"/>
              </a:rPr>
              <a:t>terms </a:t>
            </a:r>
            <a:r>
              <a:rPr sz="2400" dirty="0">
                <a:latin typeface="Calibri"/>
                <a:cs typeface="Calibri"/>
              </a:rPr>
              <a:t>that</a:t>
            </a:r>
            <a:r>
              <a:rPr sz="2400" spc="-45" dirty="0">
                <a:latin typeface="Calibri"/>
                <a:cs typeface="Calibri"/>
              </a:rPr>
              <a:t> </a:t>
            </a:r>
            <a:r>
              <a:rPr sz="2400" dirty="0">
                <a:latin typeface="Calibri"/>
                <a:cs typeface="Calibri"/>
              </a:rPr>
              <a:t>will</a:t>
            </a:r>
            <a:r>
              <a:rPr sz="2400" spc="-40" dirty="0">
                <a:latin typeface="Calibri"/>
                <a:cs typeface="Calibri"/>
              </a:rPr>
              <a:t> </a:t>
            </a:r>
            <a:r>
              <a:rPr sz="2400" dirty="0">
                <a:latin typeface="Calibri"/>
                <a:cs typeface="Calibri"/>
              </a:rPr>
              <a:t>come</a:t>
            </a:r>
            <a:r>
              <a:rPr sz="2400" spc="-40" dirty="0">
                <a:latin typeface="Calibri"/>
                <a:cs typeface="Calibri"/>
              </a:rPr>
              <a:t> </a:t>
            </a:r>
            <a:r>
              <a:rPr sz="2400" dirty="0">
                <a:latin typeface="Calibri"/>
                <a:cs typeface="Calibri"/>
              </a:rPr>
              <a:t>in</a:t>
            </a:r>
            <a:r>
              <a:rPr sz="2400" spc="-30" dirty="0">
                <a:latin typeface="Calibri"/>
                <a:cs typeface="Calibri"/>
              </a:rPr>
              <a:t> </a:t>
            </a:r>
            <a:r>
              <a:rPr sz="2400" dirty="0">
                <a:latin typeface="Calibri"/>
                <a:cs typeface="Calibri"/>
              </a:rPr>
              <a:t>extra</a:t>
            </a:r>
            <a:r>
              <a:rPr sz="2400" spc="-35" dirty="0">
                <a:latin typeface="Calibri"/>
                <a:cs typeface="Calibri"/>
              </a:rPr>
              <a:t> </a:t>
            </a:r>
            <a:r>
              <a:rPr sz="2400" dirty="0">
                <a:latin typeface="Calibri"/>
                <a:cs typeface="Calibri"/>
              </a:rPr>
              <a:t>handy</a:t>
            </a:r>
            <a:r>
              <a:rPr sz="2400" spc="-30" dirty="0">
                <a:latin typeface="Calibri"/>
                <a:cs typeface="Calibri"/>
              </a:rPr>
              <a:t> </a:t>
            </a:r>
            <a:r>
              <a:rPr sz="2400" dirty="0">
                <a:latin typeface="Calibri"/>
                <a:cs typeface="Calibri"/>
              </a:rPr>
              <a:t>as</a:t>
            </a:r>
            <a:r>
              <a:rPr sz="2400" spc="-40" dirty="0">
                <a:latin typeface="Calibri"/>
                <a:cs typeface="Calibri"/>
              </a:rPr>
              <a:t> </a:t>
            </a:r>
            <a:r>
              <a:rPr sz="2400" dirty="0">
                <a:latin typeface="Calibri"/>
                <a:cs typeface="Calibri"/>
              </a:rPr>
              <a:t>you</a:t>
            </a:r>
            <a:r>
              <a:rPr sz="2400" spc="-30" dirty="0">
                <a:latin typeface="Calibri"/>
                <a:cs typeface="Calibri"/>
              </a:rPr>
              <a:t> </a:t>
            </a:r>
            <a:r>
              <a:rPr sz="2400" dirty="0">
                <a:latin typeface="Calibri"/>
                <a:cs typeface="Calibri"/>
              </a:rPr>
              <a:t>register</a:t>
            </a:r>
            <a:r>
              <a:rPr sz="2400" spc="-30" dirty="0">
                <a:latin typeface="Calibri"/>
                <a:cs typeface="Calibri"/>
              </a:rPr>
              <a:t> </a:t>
            </a:r>
            <a:r>
              <a:rPr sz="2400" dirty="0">
                <a:latin typeface="Calibri"/>
                <a:cs typeface="Calibri"/>
              </a:rPr>
              <a:t>for</a:t>
            </a:r>
            <a:r>
              <a:rPr sz="2400" spc="-25" dirty="0">
                <a:latin typeface="Calibri"/>
                <a:cs typeface="Calibri"/>
              </a:rPr>
              <a:t> </a:t>
            </a:r>
            <a:r>
              <a:rPr sz="2400" dirty="0">
                <a:latin typeface="Calibri"/>
                <a:cs typeface="Calibri"/>
              </a:rPr>
              <a:t>classes</a:t>
            </a:r>
            <a:r>
              <a:rPr sz="2400" spc="-40" dirty="0">
                <a:latin typeface="Calibri"/>
                <a:cs typeface="Calibri"/>
              </a:rPr>
              <a:t> </a:t>
            </a:r>
            <a:r>
              <a:rPr sz="2400" spc="-25" dirty="0">
                <a:latin typeface="Calibri"/>
                <a:cs typeface="Calibri"/>
              </a:rPr>
              <a:t>and </a:t>
            </a:r>
            <a:r>
              <a:rPr sz="2400" dirty="0">
                <a:latin typeface="Calibri"/>
                <a:cs typeface="Calibri"/>
              </a:rPr>
              <a:t>begin</a:t>
            </a:r>
            <a:r>
              <a:rPr sz="2400" spc="-35" dirty="0">
                <a:latin typeface="Calibri"/>
                <a:cs typeface="Calibri"/>
              </a:rPr>
              <a:t> </a:t>
            </a:r>
            <a:r>
              <a:rPr sz="2400" dirty="0">
                <a:latin typeface="Calibri"/>
                <a:cs typeface="Calibri"/>
              </a:rPr>
              <a:t>your</a:t>
            </a:r>
            <a:r>
              <a:rPr sz="2400" spc="-45" dirty="0">
                <a:latin typeface="Calibri"/>
                <a:cs typeface="Calibri"/>
              </a:rPr>
              <a:t> </a:t>
            </a:r>
            <a:r>
              <a:rPr sz="2400" dirty="0">
                <a:latin typeface="Calibri"/>
                <a:cs typeface="Calibri"/>
              </a:rPr>
              <a:t>first</a:t>
            </a:r>
            <a:r>
              <a:rPr sz="2400" spc="-35" dirty="0">
                <a:latin typeface="Calibri"/>
                <a:cs typeface="Calibri"/>
              </a:rPr>
              <a:t> </a:t>
            </a:r>
            <a:r>
              <a:rPr sz="2400" spc="-20" dirty="0">
                <a:latin typeface="Calibri"/>
                <a:cs typeface="Calibri"/>
              </a:rPr>
              <a:t>year.</a:t>
            </a:r>
            <a:endParaRPr sz="2400" dirty="0">
              <a:latin typeface="Calibri"/>
              <a:cs typeface="Calibri"/>
            </a:endParaRPr>
          </a:p>
        </p:txBody>
      </p:sp>
      <p:sp>
        <p:nvSpPr>
          <p:cNvPr id="4" name="object 4"/>
          <p:cNvSpPr txBox="1"/>
          <p:nvPr/>
        </p:nvSpPr>
        <p:spPr>
          <a:xfrm>
            <a:off x="1315211" y="5231891"/>
            <a:ext cx="7488555" cy="893899"/>
          </a:xfrm>
          <a:prstGeom prst="rect">
            <a:avLst/>
          </a:prstGeom>
          <a:solidFill>
            <a:srgbClr val="E5E5E5"/>
          </a:solidFill>
        </p:spPr>
        <p:txBody>
          <a:bodyPr vert="horz" wrap="square" lIns="0" tIns="17780" rIns="0" bIns="0" rtlCol="0">
            <a:spAutoFit/>
          </a:bodyPr>
          <a:lstStyle/>
          <a:p>
            <a:pPr marL="90805" marR="1497965">
              <a:lnSpc>
                <a:spcPct val="106900"/>
              </a:lnSpc>
              <a:spcBef>
                <a:spcPts val="140"/>
              </a:spcBef>
            </a:pPr>
            <a:r>
              <a:rPr sz="1800" spc="-10" dirty="0">
                <a:latin typeface="Calibri"/>
                <a:cs typeface="Calibri"/>
              </a:rPr>
              <a:t>Need-to-</a:t>
            </a:r>
            <a:r>
              <a:rPr sz="1800" dirty="0">
                <a:latin typeface="Calibri"/>
                <a:cs typeface="Calibri"/>
              </a:rPr>
              <a:t>know</a:t>
            </a:r>
            <a:r>
              <a:rPr sz="1800" spc="-65" dirty="0">
                <a:latin typeface="Calibri"/>
                <a:cs typeface="Calibri"/>
              </a:rPr>
              <a:t> </a:t>
            </a:r>
            <a:r>
              <a:rPr sz="1800" dirty="0">
                <a:latin typeface="Calibri"/>
                <a:cs typeface="Calibri"/>
              </a:rPr>
              <a:t>Concordia</a:t>
            </a:r>
            <a:r>
              <a:rPr sz="1800" spc="-65" dirty="0">
                <a:latin typeface="Calibri"/>
                <a:cs typeface="Calibri"/>
              </a:rPr>
              <a:t> </a:t>
            </a:r>
            <a:r>
              <a:rPr sz="1800" spc="-10" dirty="0">
                <a:latin typeface="Calibri"/>
                <a:cs typeface="Calibri"/>
              </a:rPr>
              <a:t>lexicon: </a:t>
            </a:r>
            <a:r>
              <a:rPr lang="en-CA" sz="1800" u="sng" spc="-10" dirty="0">
                <a:solidFill>
                  <a:srgbClr val="801329"/>
                </a:solidFill>
                <a:uFill>
                  <a:solidFill>
                    <a:srgbClr val="801329"/>
                  </a:solidFill>
                </a:uFill>
                <a:latin typeface="Calibri"/>
                <a:cs typeface="Calibri"/>
                <a:hlinkClick r:id="rId2"/>
              </a:rPr>
              <a:t>https://www.concordia.ca/students/registration/advising/your-undergraduate-student-lexicon.html</a:t>
            </a:r>
            <a:endParaRPr sz="1800" dirty="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410209">
              <a:lnSpc>
                <a:spcPct val="100000"/>
              </a:lnSpc>
              <a:spcBef>
                <a:spcPts val="100"/>
              </a:spcBef>
            </a:pPr>
            <a:r>
              <a:rPr sz="3600" dirty="0"/>
              <a:t>Activating</a:t>
            </a:r>
            <a:r>
              <a:rPr sz="3600" spc="-80" dirty="0"/>
              <a:t> </a:t>
            </a:r>
            <a:r>
              <a:rPr sz="3600" dirty="0"/>
              <a:t>your</a:t>
            </a:r>
            <a:r>
              <a:rPr sz="3600" spc="-105" dirty="0"/>
              <a:t> </a:t>
            </a:r>
            <a:r>
              <a:rPr sz="3600" spc="-10" dirty="0"/>
              <a:t>Accounts</a:t>
            </a:r>
            <a:endParaRPr sz="3600"/>
          </a:p>
        </p:txBody>
      </p:sp>
      <p:sp>
        <p:nvSpPr>
          <p:cNvPr id="3" name="object 3"/>
          <p:cNvSpPr txBox="1"/>
          <p:nvPr/>
        </p:nvSpPr>
        <p:spPr>
          <a:xfrm>
            <a:off x="764540" y="1259111"/>
            <a:ext cx="7514590" cy="3547745"/>
          </a:xfrm>
          <a:prstGeom prst="rect">
            <a:avLst/>
          </a:prstGeom>
        </p:spPr>
        <p:txBody>
          <a:bodyPr vert="horz" wrap="square" lIns="0" tIns="31750" rIns="0" bIns="0" rtlCol="0">
            <a:spAutoFit/>
          </a:bodyPr>
          <a:lstStyle/>
          <a:p>
            <a:pPr marL="12700">
              <a:lnSpc>
                <a:spcPct val="100000"/>
              </a:lnSpc>
              <a:spcBef>
                <a:spcPts val="250"/>
              </a:spcBef>
            </a:pPr>
            <a:r>
              <a:rPr sz="1800" b="1" dirty="0">
                <a:latin typeface="Calibri"/>
                <a:cs typeface="Calibri"/>
              </a:rPr>
              <a:t>ENCS</a:t>
            </a:r>
            <a:r>
              <a:rPr sz="1800" b="1" spc="-20" dirty="0">
                <a:latin typeface="Calibri"/>
                <a:cs typeface="Calibri"/>
              </a:rPr>
              <a:t> </a:t>
            </a:r>
            <a:r>
              <a:rPr sz="1800" b="1" dirty="0">
                <a:latin typeface="Calibri"/>
                <a:cs typeface="Calibri"/>
              </a:rPr>
              <a:t>account</a:t>
            </a:r>
            <a:r>
              <a:rPr sz="1800" b="1" spc="-30" dirty="0">
                <a:latin typeface="Calibri"/>
                <a:cs typeface="Calibri"/>
              </a:rPr>
              <a:t> </a:t>
            </a:r>
            <a:r>
              <a:rPr sz="1800" spc="-10" dirty="0">
                <a:latin typeface="Calibri"/>
                <a:cs typeface="Calibri"/>
              </a:rPr>
              <a:t>(@encs.concordia.ca):</a:t>
            </a:r>
            <a:endParaRPr sz="1800">
              <a:latin typeface="Calibri"/>
              <a:cs typeface="Calibri"/>
            </a:endParaRPr>
          </a:p>
          <a:p>
            <a:pPr marL="12700" marR="102870">
              <a:lnSpc>
                <a:spcPct val="106900"/>
              </a:lnSpc>
            </a:pPr>
            <a:r>
              <a:rPr sz="1800" dirty="0">
                <a:latin typeface="Calibri"/>
                <a:cs typeface="Calibri"/>
              </a:rPr>
              <a:t>The</a:t>
            </a:r>
            <a:r>
              <a:rPr sz="1800" spc="-25" dirty="0">
                <a:latin typeface="Calibri"/>
                <a:cs typeface="Calibri"/>
              </a:rPr>
              <a:t> </a:t>
            </a:r>
            <a:r>
              <a:rPr sz="1800" dirty="0">
                <a:latin typeface="Calibri"/>
                <a:cs typeface="Calibri"/>
              </a:rPr>
              <a:t>ENCS</a:t>
            </a:r>
            <a:r>
              <a:rPr sz="1800" spc="-30" dirty="0">
                <a:latin typeface="Calibri"/>
                <a:cs typeface="Calibri"/>
              </a:rPr>
              <a:t> </a:t>
            </a:r>
            <a:r>
              <a:rPr sz="1800" dirty="0">
                <a:latin typeface="Calibri"/>
                <a:cs typeface="Calibri"/>
              </a:rPr>
              <a:t>account</a:t>
            </a:r>
            <a:r>
              <a:rPr sz="1800" spc="-25" dirty="0">
                <a:latin typeface="Calibri"/>
                <a:cs typeface="Calibri"/>
              </a:rPr>
              <a:t> </a:t>
            </a:r>
            <a:r>
              <a:rPr sz="1800" dirty="0">
                <a:latin typeface="Calibri"/>
                <a:cs typeface="Calibri"/>
              </a:rPr>
              <a:t>is</a:t>
            </a:r>
            <a:r>
              <a:rPr sz="1800" spc="-35" dirty="0">
                <a:latin typeface="Calibri"/>
                <a:cs typeface="Calibri"/>
              </a:rPr>
              <a:t> </a:t>
            </a:r>
            <a:r>
              <a:rPr sz="1800" dirty="0">
                <a:latin typeface="Calibri"/>
                <a:cs typeface="Calibri"/>
              </a:rPr>
              <a:t>an</a:t>
            </a:r>
            <a:r>
              <a:rPr sz="1800" spc="-30" dirty="0">
                <a:latin typeface="Calibri"/>
                <a:cs typeface="Calibri"/>
              </a:rPr>
              <a:t> </a:t>
            </a:r>
            <a:r>
              <a:rPr sz="1800" dirty="0">
                <a:latin typeface="Calibri"/>
                <a:cs typeface="Calibri"/>
              </a:rPr>
              <a:t>account</a:t>
            </a:r>
            <a:r>
              <a:rPr sz="1800" spc="-25" dirty="0">
                <a:latin typeface="Calibri"/>
                <a:cs typeface="Calibri"/>
              </a:rPr>
              <a:t> </a:t>
            </a:r>
            <a:r>
              <a:rPr sz="1800" dirty="0">
                <a:latin typeface="Calibri"/>
                <a:cs typeface="Calibri"/>
              </a:rPr>
              <a:t>that</a:t>
            </a:r>
            <a:r>
              <a:rPr sz="1800" spc="-35" dirty="0">
                <a:latin typeface="Calibri"/>
                <a:cs typeface="Calibri"/>
              </a:rPr>
              <a:t> </a:t>
            </a:r>
            <a:r>
              <a:rPr sz="1800" dirty="0">
                <a:latin typeface="Calibri"/>
                <a:cs typeface="Calibri"/>
              </a:rPr>
              <a:t>is</a:t>
            </a:r>
            <a:r>
              <a:rPr sz="1800" spc="-25" dirty="0">
                <a:latin typeface="Calibri"/>
                <a:cs typeface="Calibri"/>
              </a:rPr>
              <a:t> </a:t>
            </a:r>
            <a:r>
              <a:rPr sz="1800" dirty="0">
                <a:latin typeface="Calibri"/>
                <a:cs typeface="Calibri"/>
              </a:rPr>
              <a:t>created</a:t>
            </a:r>
            <a:r>
              <a:rPr sz="1800" spc="-20" dirty="0">
                <a:latin typeface="Calibri"/>
                <a:cs typeface="Calibri"/>
              </a:rPr>
              <a:t> </a:t>
            </a:r>
            <a:r>
              <a:rPr sz="1800" dirty="0">
                <a:latin typeface="Calibri"/>
                <a:cs typeface="Calibri"/>
              </a:rPr>
              <a:t>specifically</a:t>
            </a:r>
            <a:r>
              <a:rPr sz="1800" spc="-35" dirty="0">
                <a:latin typeface="Calibri"/>
                <a:cs typeface="Calibri"/>
              </a:rPr>
              <a:t> </a:t>
            </a:r>
            <a:r>
              <a:rPr sz="1800" dirty="0">
                <a:latin typeface="Calibri"/>
                <a:cs typeface="Calibri"/>
              </a:rPr>
              <a:t>for</a:t>
            </a:r>
            <a:r>
              <a:rPr sz="1800" spc="-35" dirty="0">
                <a:latin typeface="Calibri"/>
                <a:cs typeface="Calibri"/>
              </a:rPr>
              <a:t> </a:t>
            </a:r>
            <a:r>
              <a:rPr sz="1800" dirty="0">
                <a:latin typeface="Calibri"/>
                <a:cs typeface="Calibri"/>
              </a:rPr>
              <a:t>Gina</a:t>
            </a:r>
            <a:r>
              <a:rPr sz="1800" spc="-25" dirty="0">
                <a:latin typeface="Calibri"/>
                <a:cs typeface="Calibri"/>
              </a:rPr>
              <a:t> </a:t>
            </a:r>
            <a:r>
              <a:rPr sz="1800" dirty="0">
                <a:latin typeface="Calibri"/>
                <a:cs typeface="Calibri"/>
              </a:rPr>
              <a:t>Cody</a:t>
            </a:r>
            <a:r>
              <a:rPr sz="1800" spc="-20" dirty="0">
                <a:latin typeface="Calibri"/>
                <a:cs typeface="Calibri"/>
              </a:rPr>
              <a:t> </a:t>
            </a:r>
            <a:r>
              <a:rPr sz="1800" spc="-10" dirty="0">
                <a:latin typeface="Calibri"/>
                <a:cs typeface="Calibri"/>
              </a:rPr>
              <a:t>School students.</a:t>
            </a:r>
            <a:endParaRPr sz="1800">
              <a:latin typeface="Calibri"/>
              <a:cs typeface="Calibri"/>
            </a:endParaRPr>
          </a:p>
          <a:p>
            <a:pPr marL="354965" indent="-342265">
              <a:lnSpc>
                <a:spcPct val="100000"/>
              </a:lnSpc>
              <a:spcBef>
                <a:spcPts val="150"/>
              </a:spcBef>
              <a:buFont typeface="Arial"/>
              <a:buChar char="•"/>
              <a:tabLst>
                <a:tab pos="354965" algn="l"/>
              </a:tabLst>
            </a:pPr>
            <a:r>
              <a:rPr sz="1800" b="1" dirty="0">
                <a:latin typeface="Calibri"/>
                <a:cs typeface="Calibri"/>
              </a:rPr>
              <a:t>Register</a:t>
            </a:r>
            <a:r>
              <a:rPr sz="1800" b="1" spc="25" dirty="0">
                <a:latin typeface="Calibri"/>
                <a:cs typeface="Calibri"/>
              </a:rPr>
              <a:t> </a:t>
            </a:r>
            <a:r>
              <a:rPr sz="1800" b="1" dirty="0">
                <a:latin typeface="Calibri"/>
                <a:cs typeface="Calibri"/>
              </a:rPr>
              <a:t>here</a:t>
            </a:r>
            <a:r>
              <a:rPr sz="1800" dirty="0">
                <a:latin typeface="Calibri"/>
                <a:cs typeface="Calibri"/>
              </a:rPr>
              <a:t>:</a:t>
            </a:r>
            <a:r>
              <a:rPr sz="1800" spc="45" dirty="0">
                <a:latin typeface="Calibri"/>
                <a:cs typeface="Calibri"/>
              </a:rPr>
              <a:t> </a:t>
            </a:r>
            <a:r>
              <a:rPr sz="1800" u="sng" spc="-10" dirty="0">
                <a:solidFill>
                  <a:srgbClr val="801329"/>
                </a:solidFill>
                <a:uFill>
                  <a:solidFill>
                    <a:srgbClr val="801329"/>
                  </a:solidFill>
                </a:uFill>
                <a:latin typeface="Calibri"/>
                <a:cs typeface="Calibri"/>
                <a:hlinkClick r:id="rId2"/>
              </a:rPr>
              <a:t>https://www.concordia.ca/it/services/encs-user-account.html</a:t>
            </a:r>
            <a:endParaRPr sz="1800">
              <a:latin typeface="Calibri"/>
              <a:cs typeface="Calibri"/>
            </a:endParaRPr>
          </a:p>
          <a:p>
            <a:pPr marL="354965" indent="-342265">
              <a:lnSpc>
                <a:spcPct val="100000"/>
              </a:lnSpc>
              <a:spcBef>
                <a:spcPts val="155"/>
              </a:spcBef>
              <a:buFont typeface="Arial"/>
              <a:buChar char="•"/>
              <a:tabLst>
                <a:tab pos="354965" algn="l"/>
              </a:tabLst>
            </a:pPr>
            <a:r>
              <a:rPr sz="1800" dirty="0">
                <a:latin typeface="Calibri"/>
                <a:cs typeface="Calibri"/>
              </a:rPr>
              <a:t>Students</a:t>
            </a:r>
            <a:r>
              <a:rPr sz="1800" spc="-30" dirty="0">
                <a:latin typeface="Calibri"/>
                <a:cs typeface="Calibri"/>
              </a:rPr>
              <a:t> </a:t>
            </a:r>
            <a:r>
              <a:rPr sz="1800" dirty="0">
                <a:latin typeface="Calibri"/>
                <a:cs typeface="Calibri"/>
              </a:rPr>
              <a:t>require</a:t>
            </a:r>
            <a:r>
              <a:rPr sz="1800" spc="-30" dirty="0">
                <a:latin typeface="Calibri"/>
                <a:cs typeface="Calibri"/>
              </a:rPr>
              <a:t> </a:t>
            </a:r>
            <a:r>
              <a:rPr sz="1800" dirty="0">
                <a:latin typeface="Calibri"/>
                <a:cs typeface="Calibri"/>
              </a:rPr>
              <a:t>this</a:t>
            </a:r>
            <a:r>
              <a:rPr sz="1800" spc="-30" dirty="0">
                <a:latin typeface="Calibri"/>
                <a:cs typeface="Calibri"/>
              </a:rPr>
              <a:t> </a:t>
            </a:r>
            <a:r>
              <a:rPr sz="1800" dirty="0">
                <a:latin typeface="Calibri"/>
                <a:cs typeface="Calibri"/>
              </a:rPr>
              <a:t>account</a:t>
            </a:r>
            <a:r>
              <a:rPr sz="1800" spc="-25" dirty="0">
                <a:latin typeface="Calibri"/>
                <a:cs typeface="Calibri"/>
              </a:rPr>
              <a:t> </a:t>
            </a:r>
            <a:r>
              <a:rPr sz="1800" dirty="0">
                <a:latin typeface="Calibri"/>
                <a:cs typeface="Calibri"/>
              </a:rPr>
              <a:t>to</a:t>
            </a:r>
            <a:r>
              <a:rPr sz="1800" spc="-30" dirty="0">
                <a:latin typeface="Calibri"/>
                <a:cs typeface="Calibri"/>
              </a:rPr>
              <a:t> </a:t>
            </a:r>
            <a:r>
              <a:rPr sz="1800" dirty="0">
                <a:latin typeface="Calibri"/>
                <a:cs typeface="Calibri"/>
              </a:rPr>
              <a:t>register</a:t>
            </a:r>
            <a:r>
              <a:rPr sz="1800" spc="-30" dirty="0">
                <a:latin typeface="Calibri"/>
                <a:cs typeface="Calibri"/>
              </a:rPr>
              <a:t> </a:t>
            </a:r>
            <a:r>
              <a:rPr sz="1800" dirty="0">
                <a:latin typeface="Calibri"/>
                <a:cs typeface="Calibri"/>
              </a:rPr>
              <a:t>for</a:t>
            </a:r>
            <a:r>
              <a:rPr sz="1800" spc="-35" dirty="0">
                <a:latin typeface="Calibri"/>
                <a:cs typeface="Calibri"/>
              </a:rPr>
              <a:t> </a:t>
            </a:r>
            <a:r>
              <a:rPr sz="1800" dirty="0">
                <a:latin typeface="Calibri"/>
                <a:cs typeface="Calibri"/>
              </a:rPr>
              <a:t>the</a:t>
            </a:r>
            <a:r>
              <a:rPr sz="1800" spc="-30" dirty="0">
                <a:latin typeface="Calibri"/>
                <a:cs typeface="Calibri"/>
              </a:rPr>
              <a:t> </a:t>
            </a:r>
            <a:r>
              <a:rPr sz="1800" b="1" dirty="0">
                <a:latin typeface="Calibri"/>
                <a:cs typeface="Calibri"/>
              </a:rPr>
              <a:t>EWT</a:t>
            </a:r>
            <a:r>
              <a:rPr sz="1800" b="1" spc="-40" dirty="0">
                <a:latin typeface="Calibri"/>
                <a:cs typeface="Calibri"/>
              </a:rPr>
              <a:t> </a:t>
            </a:r>
            <a:r>
              <a:rPr sz="1800" b="1" spc="-10" dirty="0">
                <a:latin typeface="Calibri"/>
                <a:cs typeface="Calibri"/>
              </a:rPr>
              <a:t>test</a:t>
            </a:r>
            <a:r>
              <a:rPr sz="1800" spc="-10" dirty="0">
                <a:latin typeface="Calibri"/>
                <a:cs typeface="Calibri"/>
              </a:rPr>
              <a:t>.</a:t>
            </a:r>
            <a:endParaRPr sz="1800">
              <a:latin typeface="Calibri"/>
              <a:cs typeface="Calibri"/>
            </a:endParaRPr>
          </a:p>
          <a:p>
            <a:pPr>
              <a:lnSpc>
                <a:spcPct val="100000"/>
              </a:lnSpc>
              <a:spcBef>
                <a:spcPts val="265"/>
              </a:spcBef>
              <a:buFont typeface="Arial"/>
              <a:buChar char="•"/>
            </a:pPr>
            <a:endParaRPr sz="1800">
              <a:latin typeface="Calibri"/>
              <a:cs typeface="Calibri"/>
            </a:endParaRPr>
          </a:p>
          <a:p>
            <a:pPr marL="12700">
              <a:lnSpc>
                <a:spcPct val="100000"/>
              </a:lnSpc>
            </a:pPr>
            <a:r>
              <a:rPr sz="1800" b="1" dirty="0">
                <a:latin typeface="Calibri"/>
                <a:cs typeface="Calibri"/>
              </a:rPr>
              <a:t>Office</a:t>
            </a:r>
            <a:r>
              <a:rPr sz="1800" b="1" spc="-35" dirty="0">
                <a:latin typeface="Calibri"/>
                <a:cs typeface="Calibri"/>
              </a:rPr>
              <a:t> </a:t>
            </a:r>
            <a:r>
              <a:rPr sz="1800" b="1" dirty="0">
                <a:latin typeface="Calibri"/>
                <a:cs typeface="Calibri"/>
              </a:rPr>
              <a:t>365</a:t>
            </a:r>
            <a:r>
              <a:rPr sz="1800" b="1" spc="-15" dirty="0">
                <a:latin typeface="Calibri"/>
                <a:cs typeface="Calibri"/>
              </a:rPr>
              <a:t> </a:t>
            </a:r>
            <a:r>
              <a:rPr sz="1800" b="1" dirty="0">
                <a:latin typeface="Calibri"/>
                <a:cs typeface="Calibri"/>
              </a:rPr>
              <a:t>Education</a:t>
            </a:r>
            <a:r>
              <a:rPr sz="1800" b="1" spc="-30" dirty="0">
                <a:latin typeface="Calibri"/>
                <a:cs typeface="Calibri"/>
              </a:rPr>
              <a:t> </a:t>
            </a:r>
            <a:r>
              <a:rPr sz="1800" spc="-10" dirty="0">
                <a:latin typeface="Calibri"/>
                <a:cs typeface="Calibri"/>
              </a:rPr>
              <a:t>(@mail.concordia.ca):</a:t>
            </a:r>
            <a:endParaRPr sz="1800">
              <a:latin typeface="Calibri"/>
              <a:cs typeface="Calibri"/>
            </a:endParaRPr>
          </a:p>
          <a:p>
            <a:pPr marL="12700" marR="266700">
              <a:lnSpc>
                <a:spcPct val="106900"/>
              </a:lnSpc>
            </a:pPr>
            <a:r>
              <a:rPr sz="1800" dirty="0">
                <a:latin typeface="Calibri"/>
                <a:cs typeface="Calibri"/>
              </a:rPr>
              <a:t>The</a:t>
            </a:r>
            <a:r>
              <a:rPr sz="1800" spc="-30" dirty="0">
                <a:latin typeface="Calibri"/>
                <a:cs typeface="Calibri"/>
              </a:rPr>
              <a:t> </a:t>
            </a:r>
            <a:r>
              <a:rPr sz="1800" dirty="0">
                <a:latin typeface="Calibri"/>
                <a:cs typeface="Calibri"/>
              </a:rPr>
              <a:t>Office</a:t>
            </a:r>
            <a:r>
              <a:rPr sz="1800" spc="-35" dirty="0">
                <a:latin typeface="Calibri"/>
                <a:cs typeface="Calibri"/>
              </a:rPr>
              <a:t> </a:t>
            </a:r>
            <a:r>
              <a:rPr sz="1800" dirty="0">
                <a:latin typeface="Calibri"/>
                <a:cs typeface="Calibri"/>
              </a:rPr>
              <a:t>365</a:t>
            </a:r>
            <a:r>
              <a:rPr sz="1800" spc="-30" dirty="0">
                <a:latin typeface="Calibri"/>
                <a:cs typeface="Calibri"/>
              </a:rPr>
              <a:t> </a:t>
            </a:r>
            <a:r>
              <a:rPr sz="1800" dirty="0">
                <a:latin typeface="Calibri"/>
                <a:cs typeface="Calibri"/>
              </a:rPr>
              <a:t>Education</a:t>
            </a:r>
            <a:r>
              <a:rPr sz="1800" spc="-30" dirty="0">
                <a:latin typeface="Calibri"/>
                <a:cs typeface="Calibri"/>
              </a:rPr>
              <a:t> </a:t>
            </a:r>
            <a:r>
              <a:rPr sz="1800" dirty="0">
                <a:latin typeface="Calibri"/>
                <a:cs typeface="Calibri"/>
              </a:rPr>
              <a:t>and</a:t>
            </a:r>
            <a:r>
              <a:rPr sz="1800" spc="-30" dirty="0">
                <a:latin typeface="Calibri"/>
                <a:cs typeface="Calibri"/>
              </a:rPr>
              <a:t> </a:t>
            </a:r>
            <a:r>
              <a:rPr sz="1800" dirty="0">
                <a:latin typeface="Calibri"/>
                <a:cs typeface="Calibri"/>
              </a:rPr>
              <a:t>Concordia</a:t>
            </a:r>
            <a:r>
              <a:rPr sz="1800" spc="-25" dirty="0">
                <a:latin typeface="Calibri"/>
                <a:cs typeface="Calibri"/>
              </a:rPr>
              <a:t> </a:t>
            </a:r>
            <a:r>
              <a:rPr sz="1800" dirty="0">
                <a:latin typeface="Calibri"/>
                <a:cs typeface="Calibri"/>
              </a:rPr>
              <a:t>email</a:t>
            </a:r>
            <a:r>
              <a:rPr sz="1800" spc="-35" dirty="0">
                <a:latin typeface="Calibri"/>
                <a:cs typeface="Calibri"/>
              </a:rPr>
              <a:t> </a:t>
            </a:r>
            <a:r>
              <a:rPr sz="1800" dirty="0">
                <a:latin typeface="Calibri"/>
                <a:cs typeface="Calibri"/>
              </a:rPr>
              <a:t>account</a:t>
            </a:r>
            <a:r>
              <a:rPr sz="1800" spc="-25" dirty="0">
                <a:latin typeface="Calibri"/>
                <a:cs typeface="Calibri"/>
              </a:rPr>
              <a:t> </a:t>
            </a:r>
            <a:r>
              <a:rPr sz="1800" dirty="0">
                <a:latin typeface="Calibri"/>
                <a:cs typeface="Calibri"/>
              </a:rPr>
              <a:t>is</a:t>
            </a:r>
            <a:r>
              <a:rPr sz="1800" spc="-40" dirty="0">
                <a:latin typeface="Calibri"/>
                <a:cs typeface="Calibri"/>
              </a:rPr>
              <a:t> </a:t>
            </a:r>
            <a:r>
              <a:rPr sz="1800" dirty="0">
                <a:latin typeface="Calibri"/>
                <a:cs typeface="Calibri"/>
              </a:rPr>
              <a:t>free</a:t>
            </a:r>
            <a:r>
              <a:rPr sz="1800" spc="-25" dirty="0">
                <a:latin typeface="Calibri"/>
                <a:cs typeface="Calibri"/>
              </a:rPr>
              <a:t> </a:t>
            </a:r>
            <a:r>
              <a:rPr sz="1800" dirty="0">
                <a:latin typeface="Calibri"/>
                <a:cs typeface="Calibri"/>
              </a:rPr>
              <a:t>of</a:t>
            </a:r>
            <a:r>
              <a:rPr sz="1800" spc="-35" dirty="0">
                <a:latin typeface="Calibri"/>
                <a:cs typeface="Calibri"/>
              </a:rPr>
              <a:t> </a:t>
            </a:r>
            <a:r>
              <a:rPr sz="1800" dirty="0">
                <a:latin typeface="Calibri"/>
                <a:cs typeface="Calibri"/>
              </a:rPr>
              <a:t>charge</a:t>
            </a:r>
            <a:r>
              <a:rPr sz="1800" spc="-25" dirty="0">
                <a:latin typeface="Calibri"/>
                <a:cs typeface="Calibri"/>
              </a:rPr>
              <a:t> </a:t>
            </a:r>
            <a:r>
              <a:rPr sz="1800" dirty="0">
                <a:latin typeface="Calibri"/>
                <a:cs typeface="Calibri"/>
              </a:rPr>
              <a:t>for</a:t>
            </a:r>
            <a:r>
              <a:rPr sz="1800" spc="-35" dirty="0">
                <a:latin typeface="Calibri"/>
                <a:cs typeface="Calibri"/>
              </a:rPr>
              <a:t> </a:t>
            </a:r>
            <a:r>
              <a:rPr sz="1800" spc="-25" dirty="0">
                <a:latin typeface="Calibri"/>
                <a:cs typeface="Calibri"/>
              </a:rPr>
              <a:t>all </a:t>
            </a:r>
            <a:r>
              <a:rPr sz="1800" dirty="0">
                <a:latin typeface="Calibri"/>
                <a:cs typeface="Calibri"/>
              </a:rPr>
              <a:t>current</a:t>
            </a:r>
            <a:r>
              <a:rPr sz="1800" spc="-55" dirty="0">
                <a:latin typeface="Calibri"/>
                <a:cs typeface="Calibri"/>
              </a:rPr>
              <a:t> </a:t>
            </a:r>
            <a:r>
              <a:rPr sz="1800" dirty="0">
                <a:latin typeface="Calibri"/>
                <a:cs typeface="Calibri"/>
              </a:rPr>
              <a:t>Concordia</a:t>
            </a:r>
            <a:r>
              <a:rPr sz="1800" spc="-45" dirty="0">
                <a:latin typeface="Calibri"/>
                <a:cs typeface="Calibri"/>
              </a:rPr>
              <a:t> </a:t>
            </a:r>
            <a:r>
              <a:rPr sz="1800" spc="-10" dirty="0">
                <a:latin typeface="Calibri"/>
                <a:cs typeface="Calibri"/>
              </a:rPr>
              <a:t>students.</a:t>
            </a:r>
            <a:endParaRPr sz="1800">
              <a:latin typeface="Calibri"/>
              <a:cs typeface="Calibri"/>
            </a:endParaRPr>
          </a:p>
          <a:p>
            <a:pPr marL="354965" indent="-342265">
              <a:lnSpc>
                <a:spcPct val="100000"/>
              </a:lnSpc>
              <a:spcBef>
                <a:spcPts val="150"/>
              </a:spcBef>
              <a:buFont typeface="Arial"/>
              <a:buChar char="•"/>
              <a:tabLst>
                <a:tab pos="354965" algn="l"/>
              </a:tabLst>
            </a:pPr>
            <a:r>
              <a:rPr sz="1800" b="1" dirty="0">
                <a:latin typeface="Calibri"/>
                <a:cs typeface="Calibri"/>
              </a:rPr>
              <a:t>Registration</a:t>
            </a:r>
            <a:r>
              <a:rPr sz="1800" b="1" spc="-20" dirty="0">
                <a:latin typeface="Calibri"/>
                <a:cs typeface="Calibri"/>
              </a:rPr>
              <a:t> </a:t>
            </a:r>
            <a:r>
              <a:rPr sz="1800" b="1" dirty="0">
                <a:latin typeface="Calibri"/>
                <a:cs typeface="Calibri"/>
              </a:rPr>
              <a:t>opens</a:t>
            </a:r>
            <a:r>
              <a:rPr sz="1800" b="1" spc="-20" dirty="0">
                <a:latin typeface="Calibri"/>
                <a:cs typeface="Calibri"/>
              </a:rPr>
              <a:t> </a:t>
            </a:r>
            <a:r>
              <a:rPr sz="1800" b="1" dirty="0">
                <a:latin typeface="Calibri"/>
                <a:cs typeface="Calibri"/>
              </a:rPr>
              <a:t>on</a:t>
            </a:r>
            <a:r>
              <a:rPr sz="1800" b="1" spc="-30" dirty="0">
                <a:latin typeface="Calibri"/>
                <a:cs typeface="Calibri"/>
              </a:rPr>
              <a:t> </a:t>
            </a:r>
            <a:r>
              <a:rPr sz="1800" b="1" dirty="0">
                <a:latin typeface="Calibri"/>
                <a:cs typeface="Calibri"/>
              </a:rPr>
              <a:t>the</a:t>
            </a:r>
            <a:r>
              <a:rPr sz="1800" b="1" spc="-15" dirty="0">
                <a:latin typeface="Calibri"/>
                <a:cs typeface="Calibri"/>
              </a:rPr>
              <a:t> </a:t>
            </a:r>
            <a:r>
              <a:rPr sz="1800" b="1" dirty="0">
                <a:latin typeface="Calibri"/>
                <a:cs typeface="Calibri"/>
              </a:rPr>
              <a:t>first</a:t>
            </a:r>
            <a:r>
              <a:rPr sz="1800" b="1" spc="-25" dirty="0">
                <a:latin typeface="Calibri"/>
                <a:cs typeface="Calibri"/>
              </a:rPr>
              <a:t> </a:t>
            </a:r>
            <a:r>
              <a:rPr sz="1800" b="1" dirty="0">
                <a:latin typeface="Calibri"/>
                <a:cs typeface="Calibri"/>
              </a:rPr>
              <a:t>day</a:t>
            </a:r>
            <a:r>
              <a:rPr sz="1800" b="1" spc="-15" dirty="0">
                <a:latin typeface="Calibri"/>
                <a:cs typeface="Calibri"/>
              </a:rPr>
              <a:t> </a:t>
            </a:r>
            <a:r>
              <a:rPr sz="1800" b="1" dirty="0">
                <a:latin typeface="Calibri"/>
                <a:cs typeface="Calibri"/>
              </a:rPr>
              <a:t>of</a:t>
            </a:r>
            <a:r>
              <a:rPr sz="1800" b="1" spc="-10" dirty="0">
                <a:latin typeface="Calibri"/>
                <a:cs typeface="Calibri"/>
              </a:rPr>
              <a:t> </a:t>
            </a:r>
            <a:r>
              <a:rPr sz="1800" b="1" dirty="0">
                <a:latin typeface="Calibri"/>
                <a:cs typeface="Calibri"/>
              </a:rPr>
              <a:t>class</a:t>
            </a:r>
            <a:r>
              <a:rPr sz="1800" b="1" spc="-35" dirty="0">
                <a:latin typeface="Calibri"/>
                <a:cs typeface="Calibri"/>
              </a:rPr>
              <a:t> </a:t>
            </a:r>
            <a:r>
              <a:rPr sz="1800" b="1" dirty="0">
                <a:latin typeface="Calibri"/>
                <a:cs typeface="Calibri"/>
              </a:rPr>
              <a:t>for</a:t>
            </a:r>
            <a:r>
              <a:rPr sz="1800" b="1" spc="-10" dirty="0">
                <a:latin typeface="Calibri"/>
                <a:cs typeface="Calibri"/>
              </a:rPr>
              <a:t> </a:t>
            </a:r>
            <a:r>
              <a:rPr sz="1800" b="1" dirty="0">
                <a:latin typeface="Calibri"/>
                <a:cs typeface="Calibri"/>
              </a:rPr>
              <a:t>new</a:t>
            </a:r>
            <a:r>
              <a:rPr sz="1800" b="1" spc="-25" dirty="0">
                <a:latin typeface="Calibri"/>
                <a:cs typeface="Calibri"/>
              </a:rPr>
              <a:t> </a:t>
            </a:r>
            <a:r>
              <a:rPr sz="1800" b="1" spc="-10" dirty="0">
                <a:latin typeface="Calibri"/>
                <a:cs typeface="Calibri"/>
              </a:rPr>
              <a:t>students:</a:t>
            </a:r>
            <a:endParaRPr sz="1800">
              <a:latin typeface="Calibri"/>
              <a:cs typeface="Calibri"/>
            </a:endParaRPr>
          </a:p>
          <a:p>
            <a:pPr marL="355600">
              <a:lnSpc>
                <a:spcPct val="100000"/>
              </a:lnSpc>
              <a:spcBef>
                <a:spcPts val="155"/>
              </a:spcBef>
            </a:pPr>
            <a:r>
              <a:rPr sz="1800" u="sng" spc="-10" dirty="0">
                <a:solidFill>
                  <a:srgbClr val="801329"/>
                </a:solidFill>
                <a:uFill>
                  <a:solidFill>
                    <a:srgbClr val="801329"/>
                  </a:solidFill>
                </a:uFill>
                <a:latin typeface="Calibri"/>
                <a:cs typeface="Calibri"/>
                <a:hlinkClick r:id="rId3"/>
              </a:rPr>
              <a:t>https://www.concordia.ca/ctl/digital-teaching/microsoft-office-365.html</a:t>
            </a:r>
            <a:endParaRPr sz="1800">
              <a:latin typeface="Calibri"/>
              <a:cs typeface="Calibri"/>
            </a:endParaRPr>
          </a:p>
          <a:p>
            <a:pPr marL="354965" indent="-342265">
              <a:lnSpc>
                <a:spcPct val="100000"/>
              </a:lnSpc>
              <a:spcBef>
                <a:spcPts val="150"/>
              </a:spcBef>
              <a:buFont typeface="Arial"/>
              <a:buChar char="•"/>
              <a:tabLst>
                <a:tab pos="354965" algn="l"/>
              </a:tabLst>
            </a:pPr>
            <a:r>
              <a:rPr sz="1800" dirty="0">
                <a:latin typeface="Calibri"/>
                <a:cs typeface="Calibri"/>
              </a:rPr>
              <a:t>Students</a:t>
            </a:r>
            <a:r>
              <a:rPr sz="1800" spc="-25" dirty="0">
                <a:latin typeface="Calibri"/>
                <a:cs typeface="Calibri"/>
              </a:rPr>
              <a:t> </a:t>
            </a:r>
            <a:r>
              <a:rPr sz="1800" dirty="0">
                <a:latin typeface="Calibri"/>
                <a:cs typeface="Calibri"/>
              </a:rPr>
              <a:t>require</a:t>
            </a:r>
            <a:r>
              <a:rPr sz="1800" spc="-25" dirty="0">
                <a:latin typeface="Calibri"/>
                <a:cs typeface="Calibri"/>
              </a:rPr>
              <a:t> </a:t>
            </a:r>
            <a:r>
              <a:rPr sz="1800" dirty="0">
                <a:latin typeface="Calibri"/>
                <a:cs typeface="Calibri"/>
              </a:rPr>
              <a:t>this</a:t>
            </a:r>
            <a:r>
              <a:rPr sz="1800" spc="-25" dirty="0">
                <a:latin typeface="Calibri"/>
                <a:cs typeface="Calibri"/>
              </a:rPr>
              <a:t> </a:t>
            </a:r>
            <a:r>
              <a:rPr sz="1800" dirty="0">
                <a:latin typeface="Calibri"/>
                <a:cs typeface="Calibri"/>
              </a:rPr>
              <a:t>account</a:t>
            </a:r>
            <a:r>
              <a:rPr sz="1800" spc="-25"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submit</a:t>
            </a:r>
            <a:r>
              <a:rPr sz="1800" spc="-40" dirty="0">
                <a:latin typeface="Calibri"/>
                <a:cs typeface="Calibri"/>
              </a:rPr>
              <a:t> </a:t>
            </a:r>
            <a:r>
              <a:rPr sz="1800" b="1" dirty="0">
                <a:latin typeface="Calibri"/>
                <a:cs typeface="Calibri"/>
              </a:rPr>
              <a:t>Student</a:t>
            </a:r>
            <a:r>
              <a:rPr sz="1800" b="1" spc="-45" dirty="0">
                <a:latin typeface="Calibri"/>
                <a:cs typeface="Calibri"/>
              </a:rPr>
              <a:t> </a:t>
            </a:r>
            <a:r>
              <a:rPr sz="1800" b="1" dirty="0">
                <a:latin typeface="Calibri"/>
                <a:cs typeface="Calibri"/>
              </a:rPr>
              <a:t>Requests</a:t>
            </a:r>
            <a:r>
              <a:rPr sz="1800" b="1" spc="-35" dirty="0">
                <a:latin typeface="Calibri"/>
                <a:cs typeface="Calibri"/>
              </a:rPr>
              <a:t> </a:t>
            </a:r>
            <a:r>
              <a:rPr sz="1800" dirty="0">
                <a:latin typeface="Calibri"/>
                <a:cs typeface="Calibri"/>
              </a:rPr>
              <a:t>for</a:t>
            </a:r>
            <a:r>
              <a:rPr sz="1800" spc="-40" dirty="0">
                <a:latin typeface="Calibri"/>
                <a:cs typeface="Calibri"/>
              </a:rPr>
              <a:t> </a:t>
            </a:r>
            <a:r>
              <a:rPr sz="1800" spc="-10" dirty="0">
                <a:latin typeface="Calibri"/>
                <a:cs typeface="Calibri"/>
              </a:rPr>
              <a:t>example.</a:t>
            </a:r>
            <a:endParaRPr sz="1800">
              <a:latin typeface="Calibri"/>
              <a:cs typeface="Calibri"/>
            </a:endParaRPr>
          </a:p>
        </p:txBody>
      </p:sp>
      <p:sp>
        <p:nvSpPr>
          <p:cNvPr id="4" name="object 4"/>
          <p:cNvSpPr txBox="1"/>
          <p:nvPr/>
        </p:nvSpPr>
        <p:spPr>
          <a:xfrm>
            <a:off x="1403603" y="5383529"/>
            <a:ext cx="7489190" cy="646430"/>
          </a:xfrm>
          <a:prstGeom prst="rect">
            <a:avLst/>
          </a:prstGeom>
          <a:solidFill>
            <a:srgbClr val="E5E5E5"/>
          </a:solidFill>
        </p:spPr>
        <p:txBody>
          <a:bodyPr vert="horz" wrap="square" lIns="0" tIns="31114" rIns="0" bIns="0" rtlCol="0">
            <a:spAutoFit/>
          </a:bodyPr>
          <a:lstStyle/>
          <a:p>
            <a:pPr marL="91440" marR="161290">
              <a:lnSpc>
                <a:spcPct val="100000"/>
              </a:lnSpc>
              <a:spcBef>
                <a:spcPts val="244"/>
              </a:spcBef>
            </a:pPr>
            <a:r>
              <a:rPr sz="1800" b="1" dirty="0">
                <a:solidFill>
                  <a:srgbClr val="801329"/>
                </a:solidFill>
                <a:latin typeface="Calibri"/>
                <a:cs typeface="Calibri"/>
              </a:rPr>
              <a:t>Add</a:t>
            </a:r>
            <a:r>
              <a:rPr sz="1800" b="1" spc="-20" dirty="0">
                <a:solidFill>
                  <a:srgbClr val="801329"/>
                </a:solidFill>
                <a:latin typeface="Calibri"/>
                <a:cs typeface="Calibri"/>
              </a:rPr>
              <a:t> </a:t>
            </a:r>
            <a:r>
              <a:rPr sz="1800" b="1" spc="-10" dirty="0">
                <a:solidFill>
                  <a:srgbClr val="801329"/>
                </a:solidFill>
                <a:latin typeface="Calibri"/>
                <a:cs typeface="Calibri"/>
              </a:rPr>
              <a:t>@Concordia.ca</a:t>
            </a:r>
            <a:r>
              <a:rPr sz="1800" b="1" spc="-30" dirty="0">
                <a:solidFill>
                  <a:srgbClr val="801329"/>
                </a:solidFill>
                <a:latin typeface="Calibri"/>
                <a:cs typeface="Calibri"/>
              </a:rPr>
              <a:t> </a:t>
            </a:r>
            <a:r>
              <a:rPr sz="1800" b="1" dirty="0">
                <a:solidFill>
                  <a:srgbClr val="801329"/>
                </a:solidFill>
                <a:latin typeface="Calibri"/>
                <a:cs typeface="Calibri"/>
              </a:rPr>
              <a:t>to</a:t>
            </a:r>
            <a:r>
              <a:rPr sz="1800" b="1" spc="-10" dirty="0">
                <a:solidFill>
                  <a:srgbClr val="801329"/>
                </a:solidFill>
                <a:latin typeface="Calibri"/>
                <a:cs typeface="Calibri"/>
              </a:rPr>
              <a:t> </a:t>
            </a:r>
            <a:r>
              <a:rPr sz="1800" b="1" dirty="0">
                <a:solidFill>
                  <a:srgbClr val="801329"/>
                </a:solidFill>
                <a:latin typeface="Calibri"/>
                <a:cs typeface="Calibri"/>
              </a:rPr>
              <a:t>your</a:t>
            </a:r>
            <a:r>
              <a:rPr sz="1800" b="1" spc="-25" dirty="0">
                <a:solidFill>
                  <a:srgbClr val="801329"/>
                </a:solidFill>
                <a:latin typeface="Calibri"/>
                <a:cs typeface="Calibri"/>
              </a:rPr>
              <a:t> </a:t>
            </a:r>
            <a:r>
              <a:rPr sz="1800" b="1" dirty="0">
                <a:solidFill>
                  <a:srgbClr val="801329"/>
                </a:solidFill>
                <a:latin typeface="Calibri"/>
                <a:cs typeface="Calibri"/>
              </a:rPr>
              <a:t>SAFE</a:t>
            </a:r>
            <a:r>
              <a:rPr sz="1800" b="1" spc="-15" dirty="0">
                <a:solidFill>
                  <a:srgbClr val="801329"/>
                </a:solidFill>
                <a:latin typeface="Calibri"/>
                <a:cs typeface="Calibri"/>
              </a:rPr>
              <a:t> </a:t>
            </a:r>
            <a:r>
              <a:rPr sz="1800" b="1" dirty="0">
                <a:solidFill>
                  <a:srgbClr val="801329"/>
                </a:solidFill>
                <a:latin typeface="Calibri"/>
                <a:cs typeface="Calibri"/>
              </a:rPr>
              <a:t>Sender</a:t>
            </a:r>
            <a:r>
              <a:rPr sz="1800" b="1" spc="-20" dirty="0">
                <a:solidFill>
                  <a:srgbClr val="801329"/>
                </a:solidFill>
                <a:latin typeface="Calibri"/>
                <a:cs typeface="Calibri"/>
              </a:rPr>
              <a:t> </a:t>
            </a:r>
            <a:r>
              <a:rPr sz="1800" b="1" dirty="0">
                <a:solidFill>
                  <a:srgbClr val="801329"/>
                </a:solidFill>
                <a:latin typeface="Calibri"/>
                <a:cs typeface="Calibri"/>
              </a:rPr>
              <a:t>list</a:t>
            </a:r>
            <a:r>
              <a:rPr sz="1800" b="1" spc="380" dirty="0">
                <a:solidFill>
                  <a:srgbClr val="801329"/>
                </a:solidFill>
                <a:latin typeface="Calibri"/>
                <a:cs typeface="Calibri"/>
              </a:rPr>
              <a:t> </a:t>
            </a:r>
            <a:r>
              <a:rPr sz="1800" b="1" dirty="0">
                <a:solidFill>
                  <a:srgbClr val="801329"/>
                </a:solidFill>
                <a:latin typeface="Calibri"/>
                <a:cs typeface="Calibri"/>
              </a:rPr>
              <a:t>and</a:t>
            </a:r>
            <a:r>
              <a:rPr sz="1800" b="1" spc="-10" dirty="0">
                <a:solidFill>
                  <a:srgbClr val="801329"/>
                </a:solidFill>
                <a:latin typeface="Calibri"/>
                <a:cs typeface="Calibri"/>
              </a:rPr>
              <a:t> </a:t>
            </a:r>
            <a:r>
              <a:rPr sz="1800" b="1" dirty="0">
                <a:solidFill>
                  <a:srgbClr val="801329"/>
                </a:solidFill>
                <a:latin typeface="Calibri"/>
                <a:cs typeface="Calibri"/>
              </a:rPr>
              <a:t>check</a:t>
            </a:r>
            <a:r>
              <a:rPr sz="1800" b="1" spc="-35" dirty="0">
                <a:solidFill>
                  <a:srgbClr val="801329"/>
                </a:solidFill>
                <a:latin typeface="Calibri"/>
                <a:cs typeface="Calibri"/>
              </a:rPr>
              <a:t> </a:t>
            </a:r>
            <a:r>
              <a:rPr sz="1800" b="1" dirty="0">
                <a:solidFill>
                  <a:srgbClr val="801329"/>
                </a:solidFill>
                <a:latin typeface="Calibri"/>
                <a:cs typeface="Calibri"/>
              </a:rPr>
              <a:t>your</a:t>
            </a:r>
            <a:r>
              <a:rPr sz="1800" b="1" spc="-15" dirty="0">
                <a:solidFill>
                  <a:srgbClr val="801329"/>
                </a:solidFill>
                <a:latin typeface="Calibri"/>
                <a:cs typeface="Calibri"/>
              </a:rPr>
              <a:t> </a:t>
            </a:r>
            <a:r>
              <a:rPr sz="1800" b="1" dirty="0">
                <a:solidFill>
                  <a:srgbClr val="801329"/>
                </a:solidFill>
                <a:latin typeface="Calibri"/>
                <a:cs typeface="Calibri"/>
              </a:rPr>
              <a:t>junk</a:t>
            </a:r>
            <a:r>
              <a:rPr sz="1800" b="1" spc="-25" dirty="0">
                <a:solidFill>
                  <a:srgbClr val="801329"/>
                </a:solidFill>
                <a:latin typeface="Calibri"/>
                <a:cs typeface="Calibri"/>
              </a:rPr>
              <a:t> </a:t>
            </a:r>
            <a:r>
              <a:rPr sz="1800" b="1" dirty="0">
                <a:solidFill>
                  <a:srgbClr val="801329"/>
                </a:solidFill>
                <a:latin typeface="Calibri"/>
                <a:cs typeface="Calibri"/>
              </a:rPr>
              <a:t>mail</a:t>
            </a:r>
            <a:r>
              <a:rPr sz="1800" b="1" spc="-20" dirty="0">
                <a:solidFill>
                  <a:srgbClr val="801329"/>
                </a:solidFill>
                <a:latin typeface="Calibri"/>
                <a:cs typeface="Calibri"/>
              </a:rPr>
              <a:t> </a:t>
            </a:r>
            <a:r>
              <a:rPr sz="1800" b="1" spc="-10" dirty="0">
                <a:solidFill>
                  <a:srgbClr val="801329"/>
                </a:solidFill>
                <a:latin typeface="Calibri"/>
                <a:cs typeface="Calibri"/>
              </a:rPr>
              <a:t>folder </a:t>
            </a:r>
            <a:r>
              <a:rPr sz="1800" b="1" dirty="0">
                <a:solidFill>
                  <a:srgbClr val="801329"/>
                </a:solidFill>
                <a:latin typeface="Calibri"/>
                <a:cs typeface="Calibri"/>
              </a:rPr>
              <a:t>regularly</a:t>
            </a:r>
            <a:r>
              <a:rPr sz="1800" b="1" spc="-55" dirty="0">
                <a:solidFill>
                  <a:srgbClr val="801329"/>
                </a:solidFill>
                <a:latin typeface="Calibri"/>
                <a:cs typeface="Calibri"/>
              </a:rPr>
              <a:t> </a:t>
            </a:r>
            <a:r>
              <a:rPr sz="1800" b="1" dirty="0">
                <a:solidFill>
                  <a:srgbClr val="801329"/>
                </a:solidFill>
                <a:latin typeface="Calibri"/>
                <a:cs typeface="Calibri"/>
              </a:rPr>
              <a:t>to</a:t>
            </a:r>
            <a:r>
              <a:rPr sz="1800" b="1" spc="-25" dirty="0">
                <a:solidFill>
                  <a:srgbClr val="801329"/>
                </a:solidFill>
                <a:latin typeface="Calibri"/>
                <a:cs typeface="Calibri"/>
              </a:rPr>
              <a:t> </a:t>
            </a:r>
            <a:r>
              <a:rPr sz="1800" b="1" dirty="0">
                <a:solidFill>
                  <a:srgbClr val="801329"/>
                </a:solidFill>
                <a:latin typeface="Calibri"/>
                <a:cs typeface="Calibri"/>
              </a:rPr>
              <a:t>not</a:t>
            </a:r>
            <a:r>
              <a:rPr sz="1800" b="1" spc="-30" dirty="0">
                <a:solidFill>
                  <a:srgbClr val="801329"/>
                </a:solidFill>
                <a:latin typeface="Calibri"/>
                <a:cs typeface="Calibri"/>
              </a:rPr>
              <a:t> </a:t>
            </a:r>
            <a:r>
              <a:rPr sz="1800" b="1" dirty="0">
                <a:solidFill>
                  <a:srgbClr val="801329"/>
                </a:solidFill>
                <a:latin typeface="Calibri"/>
                <a:cs typeface="Calibri"/>
              </a:rPr>
              <a:t>miss</a:t>
            </a:r>
            <a:r>
              <a:rPr sz="1800" b="1" spc="-40" dirty="0">
                <a:solidFill>
                  <a:srgbClr val="801329"/>
                </a:solidFill>
                <a:latin typeface="Calibri"/>
                <a:cs typeface="Calibri"/>
              </a:rPr>
              <a:t> </a:t>
            </a:r>
            <a:r>
              <a:rPr sz="1800" b="1" dirty="0">
                <a:solidFill>
                  <a:srgbClr val="801329"/>
                </a:solidFill>
                <a:latin typeface="Calibri"/>
                <a:cs typeface="Calibri"/>
              </a:rPr>
              <a:t>important</a:t>
            </a:r>
            <a:r>
              <a:rPr sz="1800" b="1" spc="-45" dirty="0">
                <a:solidFill>
                  <a:srgbClr val="801329"/>
                </a:solidFill>
                <a:latin typeface="Calibri"/>
                <a:cs typeface="Calibri"/>
              </a:rPr>
              <a:t> </a:t>
            </a:r>
            <a:r>
              <a:rPr sz="1800" b="1" spc="-10" dirty="0">
                <a:solidFill>
                  <a:srgbClr val="801329"/>
                </a:solidFill>
                <a:latin typeface="Calibri"/>
                <a:cs typeface="Calibri"/>
              </a:rPr>
              <a:t>information!</a:t>
            </a:r>
            <a:endParaRPr sz="18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410209">
              <a:lnSpc>
                <a:spcPct val="100000"/>
              </a:lnSpc>
              <a:spcBef>
                <a:spcPts val="100"/>
              </a:spcBef>
            </a:pPr>
            <a:r>
              <a:rPr sz="3600" spc="-10" dirty="0"/>
              <a:t>Undergraduate</a:t>
            </a:r>
            <a:r>
              <a:rPr sz="3600" spc="-100" dirty="0"/>
              <a:t> </a:t>
            </a:r>
            <a:r>
              <a:rPr sz="3600" spc="-10" dirty="0"/>
              <a:t>Calendar</a:t>
            </a:r>
            <a:endParaRPr sz="3600"/>
          </a:p>
        </p:txBody>
      </p:sp>
      <p:sp>
        <p:nvSpPr>
          <p:cNvPr id="3" name="object 3"/>
          <p:cNvSpPr txBox="1"/>
          <p:nvPr/>
        </p:nvSpPr>
        <p:spPr>
          <a:xfrm>
            <a:off x="764540" y="1066800"/>
            <a:ext cx="6953884" cy="575945"/>
          </a:xfrm>
          <a:prstGeom prst="rect">
            <a:avLst/>
          </a:prstGeom>
        </p:spPr>
        <p:txBody>
          <a:bodyPr vert="horz" wrap="square" lIns="0" tIns="10795" rIns="0" bIns="0" rtlCol="0">
            <a:spAutoFit/>
          </a:bodyPr>
          <a:lstStyle/>
          <a:p>
            <a:pPr marL="12700" marR="5080">
              <a:lnSpc>
                <a:spcPct val="100600"/>
              </a:lnSpc>
              <a:spcBef>
                <a:spcPts val="85"/>
              </a:spcBef>
            </a:pPr>
            <a:r>
              <a:rPr sz="1800" b="1" dirty="0">
                <a:latin typeface="Calibri"/>
                <a:cs typeface="Calibri"/>
              </a:rPr>
              <a:t>The</a:t>
            </a:r>
            <a:r>
              <a:rPr sz="1800" b="1" spc="-35" dirty="0">
                <a:latin typeface="Calibri"/>
                <a:cs typeface="Calibri"/>
              </a:rPr>
              <a:t> </a:t>
            </a:r>
            <a:r>
              <a:rPr sz="1800" b="1" dirty="0">
                <a:latin typeface="Calibri"/>
                <a:cs typeface="Calibri"/>
              </a:rPr>
              <a:t>Undergraduate</a:t>
            </a:r>
            <a:r>
              <a:rPr sz="1800" b="1" spc="-25" dirty="0">
                <a:latin typeface="Calibri"/>
                <a:cs typeface="Calibri"/>
              </a:rPr>
              <a:t> </a:t>
            </a:r>
            <a:r>
              <a:rPr sz="1800" b="1" dirty="0">
                <a:latin typeface="Calibri"/>
                <a:cs typeface="Calibri"/>
              </a:rPr>
              <a:t>Calendar</a:t>
            </a:r>
            <a:r>
              <a:rPr sz="1800" b="1" spc="-30" dirty="0">
                <a:latin typeface="Calibri"/>
                <a:cs typeface="Calibri"/>
              </a:rPr>
              <a:t> </a:t>
            </a:r>
            <a:r>
              <a:rPr sz="1800" b="1" dirty="0">
                <a:latin typeface="Calibri"/>
                <a:cs typeface="Calibri"/>
              </a:rPr>
              <a:t>is</a:t>
            </a:r>
            <a:r>
              <a:rPr sz="1800" b="1" spc="-25" dirty="0">
                <a:latin typeface="Calibri"/>
                <a:cs typeface="Calibri"/>
              </a:rPr>
              <a:t> </a:t>
            </a:r>
            <a:r>
              <a:rPr sz="1800" b="1" dirty="0">
                <a:latin typeface="Calibri"/>
                <a:cs typeface="Calibri"/>
              </a:rPr>
              <a:t>an</a:t>
            </a:r>
            <a:r>
              <a:rPr sz="1800" b="1" spc="-20" dirty="0">
                <a:latin typeface="Calibri"/>
                <a:cs typeface="Calibri"/>
              </a:rPr>
              <a:t> </a:t>
            </a:r>
            <a:r>
              <a:rPr sz="1800" b="1" dirty="0">
                <a:latin typeface="Calibri"/>
                <a:cs typeface="Calibri"/>
              </a:rPr>
              <a:t>official</a:t>
            </a:r>
            <a:r>
              <a:rPr sz="1800" b="1" spc="-35" dirty="0">
                <a:latin typeface="Calibri"/>
                <a:cs typeface="Calibri"/>
              </a:rPr>
              <a:t> </a:t>
            </a:r>
            <a:r>
              <a:rPr sz="1800" b="1" dirty="0">
                <a:latin typeface="Calibri"/>
                <a:cs typeface="Calibri"/>
              </a:rPr>
              <a:t>University</a:t>
            </a:r>
            <a:r>
              <a:rPr sz="1800" b="1" spc="-30" dirty="0">
                <a:latin typeface="Calibri"/>
                <a:cs typeface="Calibri"/>
              </a:rPr>
              <a:t> </a:t>
            </a:r>
            <a:r>
              <a:rPr sz="1800" b="1" dirty="0">
                <a:latin typeface="Calibri"/>
                <a:cs typeface="Calibri"/>
              </a:rPr>
              <a:t>document.</a:t>
            </a:r>
            <a:r>
              <a:rPr sz="1800" b="1" spc="-35" dirty="0">
                <a:latin typeface="Calibri"/>
                <a:cs typeface="Calibri"/>
              </a:rPr>
              <a:t> </a:t>
            </a:r>
            <a:r>
              <a:rPr sz="1800" dirty="0">
                <a:latin typeface="Calibri"/>
                <a:cs typeface="Calibri"/>
              </a:rPr>
              <a:t>It</a:t>
            </a:r>
            <a:r>
              <a:rPr sz="1800" spc="-25" dirty="0">
                <a:latin typeface="Calibri"/>
                <a:cs typeface="Calibri"/>
              </a:rPr>
              <a:t> </a:t>
            </a:r>
            <a:r>
              <a:rPr sz="1800" spc="-10" dirty="0">
                <a:latin typeface="Calibri"/>
                <a:cs typeface="Calibri"/>
              </a:rPr>
              <a:t>defines </a:t>
            </a:r>
            <a:r>
              <a:rPr sz="1800" dirty="0">
                <a:latin typeface="Calibri"/>
                <a:cs typeface="Calibri"/>
              </a:rPr>
              <a:t>academic</a:t>
            </a:r>
            <a:r>
              <a:rPr sz="1800" spc="-35" dirty="0">
                <a:latin typeface="Calibri"/>
                <a:cs typeface="Calibri"/>
              </a:rPr>
              <a:t> </a:t>
            </a:r>
            <a:r>
              <a:rPr sz="1800" dirty="0">
                <a:latin typeface="Calibri"/>
                <a:cs typeface="Calibri"/>
              </a:rPr>
              <a:t>programs</a:t>
            </a:r>
            <a:r>
              <a:rPr sz="1800" spc="-45" dirty="0">
                <a:latin typeface="Calibri"/>
                <a:cs typeface="Calibri"/>
              </a:rPr>
              <a:t> </a:t>
            </a:r>
            <a:r>
              <a:rPr sz="1800" dirty="0">
                <a:latin typeface="Calibri"/>
                <a:cs typeface="Calibri"/>
              </a:rPr>
              <a:t>and</a:t>
            </a:r>
            <a:r>
              <a:rPr sz="1800" spc="-35" dirty="0">
                <a:latin typeface="Calibri"/>
                <a:cs typeface="Calibri"/>
              </a:rPr>
              <a:t> </a:t>
            </a:r>
            <a:r>
              <a:rPr sz="1800" dirty="0">
                <a:latin typeface="Calibri"/>
                <a:cs typeface="Calibri"/>
              </a:rPr>
              <a:t>the</a:t>
            </a:r>
            <a:r>
              <a:rPr sz="1800" spc="-30" dirty="0">
                <a:latin typeface="Calibri"/>
                <a:cs typeface="Calibri"/>
              </a:rPr>
              <a:t> </a:t>
            </a:r>
            <a:r>
              <a:rPr sz="1800" dirty="0">
                <a:latin typeface="Calibri"/>
                <a:cs typeface="Calibri"/>
              </a:rPr>
              <a:t>regulations</a:t>
            </a:r>
            <a:r>
              <a:rPr sz="1800" spc="-35" dirty="0">
                <a:latin typeface="Calibri"/>
                <a:cs typeface="Calibri"/>
              </a:rPr>
              <a:t> </a:t>
            </a:r>
            <a:r>
              <a:rPr sz="1800" dirty="0">
                <a:latin typeface="Calibri"/>
                <a:cs typeface="Calibri"/>
              </a:rPr>
              <a:t>that</a:t>
            </a:r>
            <a:r>
              <a:rPr sz="1800" spc="-40" dirty="0">
                <a:latin typeface="Calibri"/>
                <a:cs typeface="Calibri"/>
              </a:rPr>
              <a:t> </a:t>
            </a:r>
            <a:r>
              <a:rPr sz="1800" dirty="0">
                <a:latin typeface="Calibri"/>
                <a:cs typeface="Calibri"/>
              </a:rPr>
              <a:t>pertain</a:t>
            </a:r>
            <a:r>
              <a:rPr sz="1800" spc="-35" dirty="0">
                <a:latin typeface="Calibri"/>
                <a:cs typeface="Calibri"/>
              </a:rPr>
              <a:t> </a:t>
            </a:r>
            <a:r>
              <a:rPr sz="1800" dirty="0">
                <a:latin typeface="Calibri"/>
                <a:cs typeface="Calibri"/>
              </a:rPr>
              <a:t>to</a:t>
            </a:r>
            <a:r>
              <a:rPr sz="1800" spc="-30" dirty="0">
                <a:latin typeface="Calibri"/>
                <a:cs typeface="Calibri"/>
              </a:rPr>
              <a:t> </a:t>
            </a:r>
            <a:r>
              <a:rPr sz="1800" spc="-10" dirty="0">
                <a:latin typeface="Calibri"/>
                <a:cs typeface="Calibri"/>
              </a:rPr>
              <a:t>them.</a:t>
            </a:r>
            <a:endParaRPr sz="1800" dirty="0">
              <a:latin typeface="Calibri"/>
              <a:cs typeface="Calibri"/>
            </a:endParaRPr>
          </a:p>
        </p:txBody>
      </p:sp>
      <p:sp>
        <p:nvSpPr>
          <p:cNvPr id="4" name="object 4"/>
          <p:cNvSpPr txBox="1"/>
          <p:nvPr/>
        </p:nvSpPr>
        <p:spPr>
          <a:xfrm>
            <a:off x="1403603" y="5715000"/>
            <a:ext cx="7489190" cy="672465"/>
          </a:xfrm>
          <a:prstGeom prst="rect">
            <a:avLst/>
          </a:prstGeom>
          <a:solidFill>
            <a:srgbClr val="E5E5E5"/>
          </a:solidFill>
        </p:spPr>
        <p:txBody>
          <a:bodyPr vert="horz" wrap="square" lIns="0" tIns="18415" rIns="0" bIns="0" rtlCol="0">
            <a:spAutoFit/>
          </a:bodyPr>
          <a:lstStyle/>
          <a:p>
            <a:pPr marL="91440" marR="1092835">
              <a:lnSpc>
                <a:spcPct val="106900"/>
              </a:lnSpc>
              <a:spcBef>
                <a:spcPts val="145"/>
              </a:spcBef>
            </a:pPr>
            <a:r>
              <a:rPr sz="1800" spc="-10" dirty="0">
                <a:latin typeface="Calibri"/>
                <a:cs typeface="Calibri"/>
              </a:rPr>
              <a:t>Undergraduate</a:t>
            </a:r>
            <a:r>
              <a:rPr sz="1800" spc="-65" dirty="0">
                <a:latin typeface="Calibri"/>
                <a:cs typeface="Calibri"/>
              </a:rPr>
              <a:t> </a:t>
            </a:r>
            <a:r>
              <a:rPr sz="1800" spc="-10" dirty="0">
                <a:latin typeface="Calibri"/>
                <a:cs typeface="Calibri"/>
              </a:rPr>
              <a:t>Calendar: </a:t>
            </a:r>
            <a:r>
              <a:rPr sz="1800" u="sng" spc="-20" dirty="0">
                <a:solidFill>
                  <a:srgbClr val="801329"/>
                </a:solidFill>
                <a:uFill>
                  <a:solidFill>
                    <a:srgbClr val="801329"/>
                  </a:solidFill>
                </a:uFill>
                <a:latin typeface="Calibri"/>
                <a:cs typeface="Calibri"/>
                <a:hlinkClick r:id="rId2"/>
              </a:rPr>
              <a:t>https://www.concordia.ca/academics/undergraduate/calendar.html</a:t>
            </a:r>
            <a:endParaRPr sz="1800" dirty="0">
              <a:latin typeface="Calibri"/>
              <a:cs typeface="Calibri"/>
            </a:endParaRPr>
          </a:p>
        </p:txBody>
      </p:sp>
      <p:grpSp>
        <p:nvGrpSpPr>
          <p:cNvPr id="5" name="object 5"/>
          <p:cNvGrpSpPr/>
          <p:nvPr/>
        </p:nvGrpSpPr>
        <p:grpSpPr>
          <a:xfrm>
            <a:off x="1343405" y="1828800"/>
            <a:ext cx="5805170" cy="3665220"/>
            <a:chOff x="1343405" y="2179898"/>
            <a:chExt cx="5805170" cy="3665220"/>
          </a:xfrm>
        </p:grpSpPr>
        <p:pic>
          <p:nvPicPr>
            <p:cNvPr id="6" name="object 6"/>
            <p:cNvPicPr/>
            <p:nvPr/>
          </p:nvPicPr>
          <p:blipFill>
            <a:blip r:embed="rId3" cstate="print"/>
            <a:stretch>
              <a:fillRect/>
            </a:stretch>
          </p:blipFill>
          <p:spPr>
            <a:xfrm>
              <a:off x="4139945" y="2558795"/>
              <a:ext cx="3008375" cy="3228593"/>
            </a:xfrm>
            <a:prstGeom prst="rect">
              <a:avLst/>
            </a:prstGeom>
          </p:spPr>
        </p:pic>
        <p:pic>
          <p:nvPicPr>
            <p:cNvPr id="7" name="object 7"/>
            <p:cNvPicPr/>
            <p:nvPr/>
          </p:nvPicPr>
          <p:blipFill>
            <a:blip r:embed="rId4" cstate="print"/>
            <a:stretch>
              <a:fillRect/>
            </a:stretch>
          </p:blipFill>
          <p:spPr>
            <a:xfrm>
              <a:off x="1343405" y="2615945"/>
              <a:ext cx="2535935" cy="3228581"/>
            </a:xfrm>
            <a:prstGeom prst="rect">
              <a:avLst/>
            </a:prstGeom>
          </p:spPr>
        </p:pic>
        <p:pic>
          <p:nvPicPr>
            <p:cNvPr id="8" name="object 8"/>
            <p:cNvPicPr/>
            <p:nvPr/>
          </p:nvPicPr>
          <p:blipFill>
            <a:blip r:embed="rId5" cstate="print"/>
            <a:stretch>
              <a:fillRect/>
            </a:stretch>
          </p:blipFill>
          <p:spPr>
            <a:xfrm>
              <a:off x="1469415" y="2179898"/>
              <a:ext cx="5596596" cy="336285"/>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339932"/>
            <a:ext cx="6611620" cy="850265"/>
          </a:xfrm>
          <a:prstGeom prst="rect">
            <a:avLst/>
          </a:prstGeom>
        </p:spPr>
        <p:txBody>
          <a:bodyPr vert="horz" wrap="square" lIns="0" tIns="57785" rIns="0" bIns="0" rtlCol="0">
            <a:spAutoFit/>
          </a:bodyPr>
          <a:lstStyle/>
          <a:p>
            <a:pPr marL="12700">
              <a:lnSpc>
                <a:spcPct val="100000"/>
              </a:lnSpc>
              <a:spcBef>
                <a:spcPts val="455"/>
              </a:spcBef>
            </a:pPr>
            <a:r>
              <a:rPr sz="3600" dirty="0"/>
              <a:t>English</a:t>
            </a:r>
            <a:r>
              <a:rPr sz="3600" spc="-65" dirty="0"/>
              <a:t> </a:t>
            </a:r>
            <a:r>
              <a:rPr sz="3600" dirty="0"/>
              <a:t>as</a:t>
            </a:r>
            <a:r>
              <a:rPr sz="3600" spc="-85" dirty="0"/>
              <a:t> </a:t>
            </a:r>
            <a:r>
              <a:rPr sz="3600" dirty="0"/>
              <a:t>a</a:t>
            </a:r>
            <a:r>
              <a:rPr sz="3600" spc="-95" dirty="0"/>
              <a:t> </a:t>
            </a:r>
            <a:r>
              <a:rPr sz="3600" dirty="0"/>
              <a:t>Second</a:t>
            </a:r>
            <a:r>
              <a:rPr sz="3600" spc="-70" dirty="0"/>
              <a:t> </a:t>
            </a:r>
            <a:r>
              <a:rPr sz="3600" dirty="0"/>
              <a:t>Language</a:t>
            </a:r>
            <a:r>
              <a:rPr sz="3600" spc="-70" dirty="0"/>
              <a:t> </a:t>
            </a:r>
            <a:r>
              <a:rPr sz="3600" spc="-10" dirty="0"/>
              <a:t>(ESL)</a:t>
            </a:r>
            <a:endParaRPr sz="3600" dirty="0"/>
          </a:p>
          <a:p>
            <a:pPr marL="171450">
              <a:lnSpc>
                <a:spcPct val="100000"/>
              </a:lnSpc>
              <a:spcBef>
                <a:spcPts val="135"/>
              </a:spcBef>
            </a:pPr>
            <a:r>
              <a:rPr sz="1400" dirty="0">
                <a:solidFill>
                  <a:srgbClr val="FF0000"/>
                </a:solidFill>
              </a:rPr>
              <a:t>*Not</a:t>
            </a:r>
            <a:r>
              <a:rPr sz="1400" spc="-20" dirty="0">
                <a:solidFill>
                  <a:srgbClr val="FF0000"/>
                </a:solidFill>
              </a:rPr>
              <a:t> </a:t>
            </a:r>
            <a:r>
              <a:rPr sz="1400" dirty="0">
                <a:solidFill>
                  <a:srgbClr val="FF0000"/>
                </a:solidFill>
              </a:rPr>
              <a:t>required</a:t>
            </a:r>
            <a:r>
              <a:rPr sz="1400" spc="-25" dirty="0">
                <a:solidFill>
                  <a:srgbClr val="FF0000"/>
                </a:solidFill>
              </a:rPr>
              <a:t> </a:t>
            </a:r>
            <a:r>
              <a:rPr sz="1400" dirty="0">
                <a:solidFill>
                  <a:srgbClr val="FF0000"/>
                </a:solidFill>
              </a:rPr>
              <a:t>for</a:t>
            </a:r>
            <a:r>
              <a:rPr sz="1400" spc="-35" dirty="0">
                <a:solidFill>
                  <a:srgbClr val="FF0000"/>
                </a:solidFill>
              </a:rPr>
              <a:t> </a:t>
            </a:r>
            <a:r>
              <a:rPr sz="1400" dirty="0">
                <a:solidFill>
                  <a:srgbClr val="FF0000"/>
                </a:solidFill>
              </a:rPr>
              <a:t>all</a:t>
            </a:r>
            <a:r>
              <a:rPr sz="1400" spc="-15" dirty="0">
                <a:solidFill>
                  <a:srgbClr val="FF0000"/>
                </a:solidFill>
              </a:rPr>
              <a:t> </a:t>
            </a:r>
            <a:r>
              <a:rPr sz="1400" dirty="0">
                <a:solidFill>
                  <a:srgbClr val="FF0000"/>
                </a:solidFill>
              </a:rPr>
              <a:t>students</a:t>
            </a:r>
            <a:r>
              <a:rPr sz="1400" spc="-25" dirty="0">
                <a:solidFill>
                  <a:srgbClr val="FF0000"/>
                </a:solidFill>
              </a:rPr>
              <a:t> </a:t>
            </a:r>
            <a:r>
              <a:rPr sz="1400" dirty="0">
                <a:solidFill>
                  <a:srgbClr val="FF0000"/>
                </a:solidFill>
              </a:rPr>
              <a:t>–</a:t>
            </a:r>
            <a:r>
              <a:rPr sz="1400" spc="-25" dirty="0">
                <a:solidFill>
                  <a:srgbClr val="FF0000"/>
                </a:solidFill>
              </a:rPr>
              <a:t> </a:t>
            </a:r>
            <a:r>
              <a:rPr sz="1400" dirty="0">
                <a:solidFill>
                  <a:srgbClr val="FF0000"/>
                </a:solidFill>
              </a:rPr>
              <a:t>verify</a:t>
            </a:r>
            <a:r>
              <a:rPr sz="1400" spc="-25" dirty="0">
                <a:solidFill>
                  <a:srgbClr val="FF0000"/>
                </a:solidFill>
              </a:rPr>
              <a:t> </a:t>
            </a:r>
            <a:r>
              <a:rPr sz="1400" dirty="0">
                <a:solidFill>
                  <a:srgbClr val="FF0000"/>
                </a:solidFill>
              </a:rPr>
              <a:t>your</a:t>
            </a:r>
            <a:r>
              <a:rPr sz="1400" spc="-25" dirty="0">
                <a:solidFill>
                  <a:srgbClr val="FF0000"/>
                </a:solidFill>
              </a:rPr>
              <a:t> </a:t>
            </a:r>
            <a:r>
              <a:rPr sz="1400" dirty="0">
                <a:solidFill>
                  <a:srgbClr val="FF0000"/>
                </a:solidFill>
              </a:rPr>
              <a:t>Offer</a:t>
            </a:r>
            <a:r>
              <a:rPr sz="1400" spc="-45" dirty="0">
                <a:solidFill>
                  <a:srgbClr val="FF0000"/>
                </a:solidFill>
              </a:rPr>
              <a:t> </a:t>
            </a:r>
            <a:r>
              <a:rPr sz="1400" dirty="0">
                <a:solidFill>
                  <a:srgbClr val="FF0000"/>
                </a:solidFill>
              </a:rPr>
              <a:t>of</a:t>
            </a:r>
            <a:r>
              <a:rPr sz="1400" spc="-30" dirty="0">
                <a:solidFill>
                  <a:srgbClr val="FF0000"/>
                </a:solidFill>
              </a:rPr>
              <a:t> </a:t>
            </a:r>
            <a:r>
              <a:rPr sz="1400" spc="-10" dirty="0">
                <a:solidFill>
                  <a:srgbClr val="FF0000"/>
                </a:solidFill>
              </a:rPr>
              <a:t>Admission.</a:t>
            </a:r>
            <a:endParaRPr sz="1400" dirty="0">
              <a:solidFill>
                <a:srgbClr val="FF0000"/>
              </a:solidFill>
            </a:endParaRPr>
          </a:p>
        </p:txBody>
      </p:sp>
      <p:sp>
        <p:nvSpPr>
          <p:cNvPr id="3" name="object 3"/>
          <p:cNvSpPr txBox="1"/>
          <p:nvPr/>
        </p:nvSpPr>
        <p:spPr>
          <a:xfrm>
            <a:off x="764540" y="1521460"/>
            <a:ext cx="7610475" cy="3050540"/>
          </a:xfrm>
          <a:prstGeom prst="rect">
            <a:avLst/>
          </a:prstGeom>
        </p:spPr>
        <p:txBody>
          <a:bodyPr vert="horz" wrap="square" lIns="0" tIns="12065" rIns="0" bIns="0" rtlCol="0">
            <a:spAutoFit/>
          </a:bodyPr>
          <a:lstStyle/>
          <a:p>
            <a:pPr marL="12700">
              <a:lnSpc>
                <a:spcPct val="100000"/>
              </a:lnSpc>
              <a:spcBef>
                <a:spcPts val="95"/>
              </a:spcBef>
            </a:pPr>
            <a:r>
              <a:rPr sz="2000" dirty="0">
                <a:latin typeface="Calibri"/>
                <a:cs typeface="Calibri"/>
              </a:rPr>
              <a:t>English</a:t>
            </a:r>
            <a:r>
              <a:rPr sz="2000" spc="-45" dirty="0">
                <a:latin typeface="Calibri"/>
                <a:cs typeface="Calibri"/>
              </a:rPr>
              <a:t> </a:t>
            </a:r>
            <a:r>
              <a:rPr sz="2000" dirty="0">
                <a:latin typeface="Calibri"/>
                <a:cs typeface="Calibri"/>
              </a:rPr>
              <a:t>as</a:t>
            </a:r>
            <a:r>
              <a:rPr sz="2000" spc="-45" dirty="0">
                <a:latin typeface="Calibri"/>
                <a:cs typeface="Calibri"/>
              </a:rPr>
              <a:t> </a:t>
            </a:r>
            <a:r>
              <a:rPr sz="2000" dirty="0">
                <a:latin typeface="Calibri"/>
                <a:cs typeface="Calibri"/>
              </a:rPr>
              <a:t>a</a:t>
            </a:r>
            <a:r>
              <a:rPr sz="2000" spc="-45" dirty="0">
                <a:latin typeface="Calibri"/>
                <a:cs typeface="Calibri"/>
              </a:rPr>
              <a:t> </a:t>
            </a:r>
            <a:r>
              <a:rPr sz="2000" dirty="0">
                <a:latin typeface="Calibri"/>
                <a:cs typeface="Calibri"/>
              </a:rPr>
              <a:t>Second</a:t>
            </a:r>
            <a:r>
              <a:rPr sz="2000" spc="-45" dirty="0">
                <a:latin typeface="Calibri"/>
                <a:cs typeface="Calibri"/>
              </a:rPr>
              <a:t> </a:t>
            </a:r>
            <a:r>
              <a:rPr sz="2000" dirty="0">
                <a:latin typeface="Calibri"/>
                <a:cs typeface="Calibri"/>
              </a:rPr>
              <a:t>Language</a:t>
            </a:r>
            <a:r>
              <a:rPr sz="2000" spc="-55" dirty="0">
                <a:latin typeface="Calibri"/>
                <a:cs typeface="Calibri"/>
              </a:rPr>
              <a:t> </a:t>
            </a:r>
            <a:r>
              <a:rPr sz="2000" dirty="0">
                <a:latin typeface="Calibri"/>
                <a:cs typeface="Calibri"/>
              </a:rPr>
              <a:t>(ESL)</a:t>
            </a:r>
            <a:r>
              <a:rPr sz="2000" spc="-35" dirty="0">
                <a:latin typeface="Calibri"/>
                <a:cs typeface="Calibri"/>
              </a:rPr>
              <a:t> </a:t>
            </a:r>
            <a:r>
              <a:rPr sz="2000" dirty="0">
                <a:latin typeface="Calibri"/>
                <a:cs typeface="Calibri"/>
              </a:rPr>
              <a:t>courses</a:t>
            </a:r>
            <a:r>
              <a:rPr sz="2000" spc="-40" dirty="0">
                <a:latin typeface="Calibri"/>
                <a:cs typeface="Calibri"/>
              </a:rPr>
              <a:t> </a:t>
            </a:r>
            <a:r>
              <a:rPr sz="2000" dirty="0">
                <a:latin typeface="Calibri"/>
                <a:cs typeface="Calibri"/>
              </a:rPr>
              <a:t>are</a:t>
            </a:r>
            <a:r>
              <a:rPr sz="2000" spc="-40" dirty="0">
                <a:latin typeface="Calibri"/>
                <a:cs typeface="Calibri"/>
              </a:rPr>
              <a:t> </a:t>
            </a:r>
            <a:r>
              <a:rPr sz="2000" dirty="0">
                <a:latin typeface="Calibri"/>
                <a:cs typeface="Calibri"/>
              </a:rPr>
              <a:t>listed</a:t>
            </a:r>
            <a:r>
              <a:rPr sz="2000" spc="-25" dirty="0">
                <a:latin typeface="Calibri"/>
                <a:cs typeface="Calibri"/>
              </a:rPr>
              <a:t> </a:t>
            </a:r>
            <a:r>
              <a:rPr sz="2000" dirty="0">
                <a:latin typeface="Calibri"/>
                <a:cs typeface="Calibri"/>
              </a:rPr>
              <a:t>in</a:t>
            </a:r>
            <a:r>
              <a:rPr sz="2000" spc="-50" dirty="0">
                <a:latin typeface="Calibri"/>
                <a:cs typeface="Calibri"/>
              </a:rPr>
              <a:t> </a:t>
            </a:r>
            <a:r>
              <a:rPr sz="2000" dirty="0">
                <a:latin typeface="Calibri"/>
                <a:cs typeface="Calibri"/>
              </a:rPr>
              <a:t>the</a:t>
            </a:r>
            <a:r>
              <a:rPr sz="2000" spc="-20" dirty="0">
                <a:latin typeface="Calibri"/>
                <a:cs typeface="Calibri"/>
              </a:rPr>
              <a:t> </a:t>
            </a:r>
            <a:r>
              <a:rPr sz="2000" b="1" i="1" spc="-10" dirty="0">
                <a:latin typeface="Calibri"/>
                <a:cs typeface="Calibri"/>
              </a:rPr>
              <a:t>Deficiencies</a:t>
            </a:r>
            <a:endParaRPr sz="2000" dirty="0">
              <a:latin typeface="Calibri"/>
              <a:cs typeface="Calibri"/>
            </a:endParaRPr>
          </a:p>
          <a:p>
            <a:pPr marL="12700">
              <a:lnSpc>
                <a:spcPct val="100000"/>
              </a:lnSpc>
            </a:pPr>
            <a:r>
              <a:rPr sz="2000" dirty="0">
                <a:latin typeface="Calibri"/>
                <a:cs typeface="Calibri"/>
              </a:rPr>
              <a:t>section</a:t>
            </a:r>
            <a:r>
              <a:rPr sz="2000" spc="-10" dirty="0">
                <a:latin typeface="Calibri"/>
                <a:cs typeface="Calibri"/>
              </a:rPr>
              <a:t> </a:t>
            </a:r>
            <a:r>
              <a:rPr sz="2000" dirty="0">
                <a:latin typeface="Calibri"/>
                <a:cs typeface="Calibri"/>
              </a:rPr>
              <a:t>of</a:t>
            </a:r>
            <a:r>
              <a:rPr sz="2000" spc="-35" dirty="0">
                <a:latin typeface="Calibri"/>
                <a:cs typeface="Calibri"/>
              </a:rPr>
              <a:t> </a:t>
            </a:r>
            <a:r>
              <a:rPr sz="2000" dirty="0">
                <a:latin typeface="Calibri"/>
                <a:cs typeface="Calibri"/>
              </a:rPr>
              <a:t>your</a:t>
            </a:r>
            <a:r>
              <a:rPr sz="2000" spc="-30" dirty="0">
                <a:latin typeface="Calibri"/>
                <a:cs typeface="Calibri"/>
              </a:rPr>
              <a:t> </a:t>
            </a:r>
            <a:r>
              <a:rPr sz="2000" dirty="0">
                <a:latin typeface="Calibri"/>
                <a:cs typeface="Calibri"/>
              </a:rPr>
              <a:t>Offer</a:t>
            </a:r>
            <a:r>
              <a:rPr sz="2000" spc="-20" dirty="0">
                <a:latin typeface="Calibri"/>
                <a:cs typeface="Calibri"/>
              </a:rPr>
              <a:t> </a:t>
            </a:r>
            <a:r>
              <a:rPr sz="2000" dirty="0">
                <a:latin typeface="Calibri"/>
                <a:cs typeface="Calibri"/>
              </a:rPr>
              <a:t>of</a:t>
            </a:r>
            <a:r>
              <a:rPr sz="2000" spc="-30" dirty="0">
                <a:latin typeface="Calibri"/>
                <a:cs typeface="Calibri"/>
              </a:rPr>
              <a:t> </a:t>
            </a:r>
            <a:r>
              <a:rPr sz="2000" spc="-10" dirty="0">
                <a:latin typeface="Calibri"/>
                <a:cs typeface="Calibri"/>
              </a:rPr>
              <a:t>Admission.</a:t>
            </a:r>
            <a:endParaRPr sz="2000" dirty="0">
              <a:latin typeface="Calibri"/>
              <a:cs typeface="Calibri"/>
            </a:endParaRPr>
          </a:p>
          <a:p>
            <a:pPr>
              <a:lnSpc>
                <a:spcPct val="100000"/>
              </a:lnSpc>
              <a:spcBef>
                <a:spcPts val="595"/>
              </a:spcBef>
            </a:pPr>
            <a:endParaRPr sz="2000" dirty="0">
              <a:latin typeface="Calibri"/>
              <a:cs typeface="Calibri"/>
            </a:endParaRPr>
          </a:p>
          <a:p>
            <a:pPr marL="355600" marR="15875" indent="-342900" algn="just">
              <a:lnSpc>
                <a:spcPct val="100000"/>
              </a:lnSpc>
              <a:spcBef>
                <a:spcPts val="5"/>
              </a:spcBef>
              <a:buFont typeface="Arial"/>
              <a:buChar char="•"/>
              <a:tabLst>
                <a:tab pos="355600" algn="l"/>
              </a:tabLst>
            </a:pPr>
            <a:r>
              <a:rPr sz="1800" dirty="0">
                <a:latin typeface="Calibri"/>
                <a:cs typeface="Calibri"/>
              </a:rPr>
              <a:t>If</a:t>
            </a:r>
            <a:r>
              <a:rPr sz="1800" spc="-45" dirty="0">
                <a:latin typeface="Calibri"/>
                <a:cs typeface="Calibri"/>
              </a:rPr>
              <a:t> </a:t>
            </a:r>
            <a:r>
              <a:rPr sz="1800" dirty="0">
                <a:latin typeface="Calibri"/>
                <a:cs typeface="Calibri"/>
              </a:rPr>
              <a:t>ESL</a:t>
            </a:r>
            <a:r>
              <a:rPr sz="1800" spc="-30" dirty="0">
                <a:latin typeface="Calibri"/>
                <a:cs typeface="Calibri"/>
              </a:rPr>
              <a:t> </a:t>
            </a:r>
            <a:r>
              <a:rPr sz="1800" dirty="0">
                <a:latin typeface="Calibri"/>
                <a:cs typeface="Calibri"/>
              </a:rPr>
              <a:t>courses</a:t>
            </a:r>
            <a:r>
              <a:rPr sz="1800" spc="-35" dirty="0">
                <a:latin typeface="Calibri"/>
                <a:cs typeface="Calibri"/>
              </a:rPr>
              <a:t> </a:t>
            </a:r>
            <a:r>
              <a:rPr sz="1800" dirty="0">
                <a:latin typeface="Calibri"/>
                <a:cs typeface="Calibri"/>
              </a:rPr>
              <a:t>are</a:t>
            </a:r>
            <a:r>
              <a:rPr sz="1800" spc="-40" dirty="0">
                <a:latin typeface="Calibri"/>
                <a:cs typeface="Calibri"/>
              </a:rPr>
              <a:t> </a:t>
            </a:r>
            <a:r>
              <a:rPr sz="1800" dirty="0">
                <a:latin typeface="Calibri"/>
                <a:cs typeface="Calibri"/>
              </a:rPr>
              <a:t>required</a:t>
            </a:r>
            <a:r>
              <a:rPr sz="1800" spc="-25" dirty="0">
                <a:latin typeface="Calibri"/>
                <a:cs typeface="Calibri"/>
              </a:rPr>
              <a:t> </a:t>
            </a:r>
            <a:r>
              <a:rPr sz="1800" dirty="0">
                <a:latin typeface="Calibri"/>
                <a:cs typeface="Calibri"/>
              </a:rPr>
              <a:t>at</a:t>
            </a:r>
            <a:r>
              <a:rPr sz="1800" spc="-40" dirty="0">
                <a:latin typeface="Calibri"/>
                <a:cs typeface="Calibri"/>
              </a:rPr>
              <a:t> </a:t>
            </a:r>
            <a:r>
              <a:rPr sz="1800" dirty="0">
                <a:latin typeface="Calibri"/>
                <a:cs typeface="Calibri"/>
              </a:rPr>
              <a:t>admission,</a:t>
            </a:r>
            <a:r>
              <a:rPr sz="1800" spc="-40" dirty="0">
                <a:latin typeface="Calibri"/>
                <a:cs typeface="Calibri"/>
              </a:rPr>
              <a:t> </a:t>
            </a:r>
            <a:r>
              <a:rPr sz="1800" dirty="0">
                <a:latin typeface="Calibri"/>
                <a:cs typeface="Calibri"/>
              </a:rPr>
              <a:t>they</a:t>
            </a:r>
            <a:r>
              <a:rPr sz="1800" spc="-30" dirty="0">
                <a:latin typeface="Calibri"/>
                <a:cs typeface="Calibri"/>
              </a:rPr>
              <a:t> </a:t>
            </a:r>
            <a:r>
              <a:rPr sz="1800" dirty="0">
                <a:latin typeface="Calibri"/>
                <a:cs typeface="Calibri"/>
              </a:rPr>
              <a:t>should</a:t>
            </a:r>
            <a:r>
              <a:rPr sz="1800" spc="-25" dirty="0">
                <a:latin typeface="Calibri"/>
                <a:cs typeface="Calibri"/>
              </a:rPr>
              <a:t> </a:t>
            </a:r>
            <a:r>
              <a:rPr sz="1800" dirty="0">
                <a:latin typeface="Calibri"/>
                <a:cs typeface="Calibri"/>
              </a:rPr>
              <a:t>be</a:t>
            </a:r>
            <a:r>
              <a:rPr sz="1800" spc="-30" dirty="0">
                <a:latin typeface="Calibri"/>
                <a:cs typeface="Calibri"/>
              </a:rPr>
              <a:t> </a:t>
            </a:r>
            <a:r>
              <a:rPr sz="1800" dirty="0">
                <a:latin typeface="Calibri"/>
                <a:cs typeface="Calibri"/>
              </a:rPr>
              <a:t>completed</a:t>
            </a:r>
            <a:r>
              <a:rPr sz="1800" spc="-20" dirty="0">
                <a:latin typeface="Calibri"/>
                <a:cs typeface="Calibri"/>
              </a:rPr>
              <a:t> </a:t>
            </a:r>
            <a:r>
              <a:rPr sz="1800" dirty="0">
                <a:latin typeface="Calibri"/>
                <a:cs typeface="Calibri"/>
              </a:rPr>
              <a:t>within</a:t>
            </a:r>
            <a:r>
              <a:rPr sz="1800" spc="-35" dirty="0">
                <a:latin typeface="Calibri"/>
                <a:cs typeface="Calibri"/>
              </a:rPr>
              <a:t> </a:t>
            </a:r>
            <a:r>
              <a:rPr sz="1800" spc="-25" dirty="0">
                <a:latin typeface="Calibri"/>
                <a:cs typeface="Calibri"/>
              </a:rPr>
              <a:t>the </a:t>
            </a:r>
            <a:r>
              <a:rPr sz="1800" dirty="0">
                <a:latin typeface="Calibri"/>
                <a:cs typeface="Calibri"/>
              </a:rPr>
              <a:t>first</a:t>
            </a:r>
            <a:r>
              <a:rPr sz="1800" spc="-55" dirty="0">
                <a:latin typeface="Calibri"/>
                <a:cs typeface="Calibri"/>
              </a:rPr>
              <a:t> </a:t>
            </a:r>
            <a:r>
              <a:rPr sz="1800" dirty="0">
                <a:latin typeface="Calibri"/>
                <a:cs typeface="Calibri"/>
              </a:rPr>
              <a:t>academic</a:t>
            </a:r>
            <a:r>
              <a:rPr sz="1800" spc="-40" dirty="0">
                <a:latin typeface="Calibri"/>
                <a:cs typeface="Calibri"/>
              </a:rPr>
              <a:t> </a:t>
            </a:r>
            <a:r>
              <a:rPr sz="1800" dirty="0">
                <a:latin typeface="Calibri"/>
                <a:cs typeface="Calibri"/>
              </a:rPr>
              <a:t>year</a:t>
            </a:r>
            <a:r>
              <a:rPr sz="1800" spc="-45" dirty="0">
                <a:latin typeface="Calibri"/>
                <a:cs typeface="Calibri"/>
              </a:rPr>
              <a:t> </a:t>
            </a:r>
            <a:r>
              <a:rPr sz="1800" dirty="0">
                <a:latin typeface="Calibri"/>
                <a:cs typeface="Calibri"/>
              </a:rPr>
              <a:t>and</a:t>
            </a:r>
            <a:r>
              <a:rPr sz="1800" spc="-35" dirty="0">
                <a:latin typeface="Calibri"/>
                <a:cs typeface="Calibri"/>
              </a:rPr>
              <a:t> </a:t>
            </a:r>
            <a:r>
              <a:rPr sz="1800" dirty="0">
                <a:latin typeface="Calibri"/>
                <a:cs typeface="Calibri"/>
              </a:rPr>
              <a:t>before</a:t>
            </a:r>
            <a:r>
              <a:rPr sz="1800" spc="-30" dirty="0">
                <a:latin typeface="Calibri"/>
                <a:cs typeface="Calibri"/>
              </a:rPr>
              <a:t> </a:t>
            </a:r>
            <a:r>
              <a:rPr sz="1800" dirty="0">
                <a:latin typeface="Calibri"/>
                <a:cs typeface="Calibri"/>
              </a:rPr>
              <a:t>registering</a:t>
            </a:r>
            <a:r>
              <a:rPr sz="1800" spc="-35" dirty="0">
                <a:latin typeface="Calibri"/>
                <a:cs typeface="Calibri"/>
              </a:rPr>
              <a:t> </a:t>
            </a:r>
            <a:r>
              <a:rPr sz="1800" dirty="0">
                <a:latin typeface="Calibri"/>
                <a:cs typeface="Calibri"/>
              </a:rPr>
              <a:t>for</a:t>
            </a:r>
            <a:r>
              <a:rPr sz="1800" spc="-50" dirty="0">
                <a:latin typeface="Calibri"/>
                <a:cs typeface="Calibri"/>
              </a:rPr>
              <a:t> </a:t>
            </a:r>
            <a:r>
              <a:rPr sz="1800" dirty="0">
                <a:latin typeface="Calibri"/>
                <a:cs typeface="Calibri"/>
              </a:rPr>
              <a:t>Engineering</a:t>
            </a:r>
            <a:r>
              <a:rPr sz="1800" spc="-25" dirty="0">
                <a:latin typeface="Calibri"/>
                <a:cs typeface="Calibri"/>
              </a:rPr>
              <a:t> </a:t>
            </a:r>
            <a:r>
              <a:rPr sz="1800" dirty="0">
                <a:latin typeface="Calibri"/>
                <a:cs typeface="Calibri"/>
              </a:rPr>
              <a:t>Writing</a:t>
            </a:r>
            <a:r>
              <a:rPr sz="1800" spc="-50" dirty="0">
                <a:latin typeface="Calibri"/>
                <a:cs typeface="Calibri"/>
              </a:rPr>
              <a:t> </a:t>
            </a:r>
            <a:r>
              <a:rPr sz="1800" dirty="0">
                <a:latin typeface="Calibri"/>
                <a:cs typeface="Calibri"/>
              </a:rPr>
              <a:t>Test</a:t>
            </a:r>
            <a:r>
              <a:rPr sz="1800" spc="-45" dirty="0">
                <a:latin typeface="Calibri"/>
                <a:cs typeface="Calibri"/>
              </a:rPr>
              <a:t> </a:t>
            </a:r>
            <a:r>
              <a:rPr sz="1800" spc="-10" dirty="0">
                <a:latin typeface="Calibri"/>
                <a:cs typeface="Calibri"/>
              </a:rPr>
              <a:t>(EWT) </a:t>
            </a:r>
            <a:r>
              <a:rPr sz="1800" b="1" dirty="0">
                <a:latin typeface="Calibri"/>
                <a:cs typeface="Calibri"/>
              </a:rPr>
              <a:t>or</a:t>
            </a:r>
            <a:r>
              <a:rPr sz="1800" b="1" spc="-30" dirty="0">
                <a:latin typeface="Calibri"/>
                <a:cs typeface="Calibri"/>
              </a:rPr>
              <a:t> </a:t>
            </a:r>
            <a:r>
              <a:rPr sz="1800" dirty="0">
                <a:latin typeface="Calibri"/>
                <a:cs typeface="Calibri"/>
              </a:rPr>
              <a:t>ENCS</a:t>
            </a:r>
            <a:r>
              <a:rPr sz="1800" spc="-15" dirty="0">
                <a:latin typeface="Calibri"/>
                <a:cs typeface="Calibri"/>
              </a:rPr>
              <a:t> </a:t>
            </a:r>
            <a:r>
              <a:rPr sz="1800" spc="-20" dirty="0">
                <a:latin typeface="Calibri"/>
                <a:cs typeface="Calibri"/>
              </a:rPr>
              <a:t>272.</a:t>
            </a:r>
            <a:endParaRPr sz="1800" dirty="0">
              <a:latin typeface="Calibri"/>
              <a:cs typeface="Calibri"/>
            </a:endParaRPr>
          </a:p>
          <a:p>
            <a:pPr>
              <a:lnSpc>
                <a:spcPct val="100000"/>
              </a:lnSpc>
              <a:spcBef>
                <a:spcPts val="825"/>
              </a:spcBef>
              <a:buFont typeface="Arial"/>
              <a:buChar char="•"/>
            </a:pPr>
            <a:endParaRPr sz="1800" dirty="0">
              <a:latin typeface="Calibri"/>
              <a:cs typeface="Calibri"/>
            </a:endParaRPr>
          </a:p>
          <a:p>
            <a:pPr marL="354965" marR="5080" indent="-342900">
              <a:lnSpc>
                <a:spcPct val="100000"/>
              </a:lnSpc>
              <a:buFont typeface="Arial"/>
              <a:buChar char="•"/>
              <a:tabLst>
                <a:tab pos="354965" algn="l"/>
              </a:tabLst>
            </a:pPr>
            <a:r>
              <a:rPr sz="1800" dirty="0">
                <a:latin typeface="Calibri"/>
                <a:cs typeface="Calibri"/>
              </a:rPr>
              <a:t>The</a:t>
            </a:r>
            <a:r>
              <a:rPr sz="1800" spc="-10" dirty="0">
                <a:latin typeface="Calibri"/>
                <a:cs typeface="Calibri"/>
              </a:rPr>
              <a:t> </a:t>
            </a:r>
            <a:r>
              <a:rPr sz="1800" b="1" dirty="0">
                <a:latin typeface="Calibri"/>
                <a:cs typeface="Calibri"/>
              </a:rPr>
              <a:t>ConCEPT</a:t>
            </a:r>
            <a:r>
              <a:rPr sz="1800" b="1" spc="-40" dirty="0">
                <a:latin typeface="Calibri"/>
                <a:cs typeface="Calibri"/>
              </a:rPr>
              <a:t> </a:t>
            </a:r>
            <a:r>
              <a:rPr sz="1800" b="1" dirty="0">
                <a:latin typeface="Calibri"/>
                <a:cs typeface="Calibri"/>
              </a:rPr>
              <a:t>test</a:t>
            </a:r>
            <a:r>
              <a:rPr sz="1800" b="1" spc="-25" dirty="0">
                <a:latin typeface="Calibri"/>
                <a:cs typeface="Calibri"/>
              </a:rPr>
              <a:t> </a:t>
            </a:r>
            <a:r>
              <a:rPr sz="1800" dirty="0">
                <a:latin typeface="Calibri"/>
                <a:cs typeface="Calibri"/>
              </a:rPr>
              <a:t>is</a:t>
            </a:r>
            <a:r>
              <a:rPr sz="1800" spc="-25" dirty="0">
                <a:latin typeface="Calibri"/>
                <a:cs typeface="Calibri"/>
              </a:rPr>
              <a:t> </a:t>
            </a:r>
            <a:r>
              <a:rPr sz="1800" dirty="0">
                <a:latin typeface="Calibri"/>
                <a:cs typeface="Calibri"/>
              </a:rPr>
              <a:t>a</a:t>
            </a:r>
            <a:r>
              <a:rPr sz="1800" spc="-15" dirty="0">
                <a:latin typeface="Calibri"/>
                <a:cs typeface="Calibri"/>
              </a:rPr>
              <a:t> </a:t>
            </a:r>
            <a:r>
              <a:rPr sz="1800" dirty="0">
                <a:latin typeface="Calibri"/>
                <a:cs typeface="Calibri"/>
              </a:rPr>
              <a:t>“second</a:t>
            </a:r>
            <a:r>
              <a:rPr sz="1800" spc="-10" dirty="0">
                <a:latin typeface="Calibri"/>
                <a:cs typeface="Calibri"/>
              </a:rPr>
              <a:t> </a:t>
            </a:r>
            <a:r>
              <a:rPr sz="1800" dirty="0">
                <a:latin typeface="Calibri"/>
                <a:cs typeface="Calibri"/>
              </a:rPr>
              <a:t>look”</a:t>
            </a:r>
            <a:r>
              <a:rPr sz="1800" spc="-20" dirty="0">
                <a:latin typeface="Calibri"/>
                <a:cs typeface="Calibri"/>
              </a:rPr>
              <a:t> </a:t>
            </a:r>
            <a:r>
              <a:rPr sz="1800" dirty="0">
                <a:latin typeface="Calibri"/>
                <a:cs typeface="Calibri"/>
              </a:rPr>
              <a:t>at</a:t>
            </a:r>
            <a:r>
              <a:rPr sz="1800" spc="-25" dirty="0">
                <a:latin typeface="Calibri"/>
                <a:cs typeface="Calibri"/>
              </a:rPr>
              <a:t> </a:t>
            </a:r>
            <a:r>
              <a:rPr sz="1800" dirty="0">
                <a:latin typeface="Calibri"/>
                <a:cs typeface="Calibri"/>
              </a:rPr>
              <a:t>your</a:t>
            </a:r>
            <a:r>
              <a:rPr sz="1800" spc="-15" dirty="0">
                <a:latin typeface="Calibri"/>
                <a:cs typeface="Calibri"/>
              </a:rPr>
              <a:t> </a:t>
            </a:r>
            <a:r>
              <a:rPr sz="1800" dirty="0">
                <a:latin typeface="Calibri"/>
                <a:cs typeface="Calibri"/>
              </a:rPr>
              <a:t>skills</a:t>
            </a:r>
            <a:r>
              <a:rPr sz="1800" spc="-30" dirty="0">
                <a:latin typeface="Calibri"/>
                <a:cs typeface="Calibri"/>
              </a:rPr>
              <a:t> </a:t>
            </a:r>
            <a:r>
              <a:rPr sz="1800" dirty="0">
                <a:latin typeface="Calibri"/>
                <a:cs typeface="Calibri"/>
              </a:rPr>
              <a:t>in</a:t>
            </a:r>
            <a:r>
              <a:rPr sz="1800" spc="-15" dirty="0">
                <a:latin typeface="Calibri"/>
                <a:cs typeface="Calibri"/>
              </a:rPr>
              <a:t> </a:t>
            </a:r>
            <a:r>
              <a:rPr sz="1800" dirty="0">
                <a:latin typeface="Calibri"/>
                <a:cs typeface="Calibri"/>
              </a:rPr>
              <a:t>English.</a:t>
            </a:r>
            <a:r>
              <a:rPr sz="1800" spc="380" dirty="0">
                <a:latin typeface="Calibri"/>
                <a:cs typeface="Calibri"/>
              </a:rPr>
              <a:t> </a:t>
            </a:r>
            <a:r>
              <a:rPr sz="1800" dirty="0">
                <a:latin typeface="Calibri"/>
                <a:cs typeface="Calibri"/>
              </a:rPr>
              <a:t>A</a:t>
            </a:r>
            <a:r>
              <a:rPr sz="1800" spc="-20" dirty="0">
                <a:latin typeface="Calibri"/>
                <a:cs typeface="Calibri"/>
              </a:rPr>
              <a:t> </a:t>
            </a:r>
            <a:r>
              <a:rPr sz="1800" spc="-10" dirty="0">
                <a:latin typeface="Calibri"/>
                <a:cs typeface="Calibri"/>
              </a:rPr>
              <a:t>strong </a:t>
            </a:r>
            <a:r>
              <a:rPr sz="1800" dirty="0">
                <a:latin typeface="Calibri"/>
                <a:cs typeface="Calibri"/>
              </a:rPr>
              <a:t>performance</a:t>
            </a:r>
            <a:r>
              <a:rPr sz="1800" spc="-30" dirty="0">
                <a:latin typeface="Calibri"/>
                <a:cs typeface="Calibri"/>
              </a:rPr>
              <a:t> </a:t>
            </a:r>
            <a:r>
              <a:rPr sz="1800" dirty="0">
                <a:latin typeface="Calibri"/>
                <a:cs typeface="Calibri"/>
              </a:rPr>
              <a:t>can</a:t>
            </a:r>
            <a:r>
              <a:rPr sz="1800" spc="-30" dirty="0">
                <a:latin typeface="Calibri"/>
                <a:cs typeface="Calibri"/>
              </a:rPr>
              <a:t> </a:t>
            </a:r>
            <a:r>
              <a:rPr sz="1800" dirty="0">
                <a:latin typeface="Calibri"/>
                <a:cs typeface="Calibri"/>
              </a:rPr>
              <a:t>potentially</a:t>
            </a:r>
            <a:r>
              <a:rPr sz="1800" spc="-30" dirty="0">
                <a:latin typeface="Calibri"/>
                <a:cs typeface="Calibri"/>
              </a:rPr>
              <a:t> </a:t>
            </a:r>
            <a:r>
              <a:rPr sz="1800" dirty="0">
                <a:latin typeface="Calibri"/>
                <a:cs typeface="Calibri"/>
              </a:rPr>
              <a:t>exempt</a:t>
            </a:r>
            <a:r>
              <a:rPr sz="1800" spc="-25" dirty="0">
                <a:latin typeface="Calibri"/>
                <a:cs typeface="Calibri"/>
              </a:rPr>
              <a:t> </a:t>
            </a:r>
            <a:r>
              <a:rPr sz="1800" dirty="0">
                <a:latin typeface="Calibri"/>
                <a:cs typeface="Calibri"/>
              </a:rPr>
              <a:t>you</a:t>
            </a:r>
            <a:r>
              <a:rPr sz="1800" spc="-30" dirty="0">
                <a:latin typeface="Calibri"/>
                <a:cs typeface="Calibri"/>
              </a:rPr>
              <a:t> </a:t>
            </a:r>
            <a:r>
              <a:rPr sz="1800" dirty="0">
                <a:latin typeface="Calibri"/>
                <a:cs typeface="Calibri"/>
              </a:rPr>
              <a:t>from</a:t>
            </a:r>
            <a:r>
              <a:rPr sz="1800" spc="-40" dirty="0">
                <a:latin typeface="Calibri"/>
                <a:cs typeface="Calibri"/>
              </a:rPr>
              <a:t> </a:t>
            </a:r>
            <a:r>
              <a:rPr sz="1800" dirty="0">
                <a:latin typeface="Calibri"/>
                <a:cs typeface="Calibri"/>
              </a:rPr>
              <a:t>one</a:t>
            </a:r>
            <a:r>
              <a:rPr sz="1800" spc="-20" dirty="0">
                <a:latin typeface="Calibri"/>
                <a:cs typeface="Calibri"/>
              </a:rPr>
              <a:t> </a:t>
            </a:r>
            <a:r>
              <a:rPr sz="1800" dirty="0">
                <a:latin typeface="Calibri"/>
                <a:cs typeface="Calibri"/>
              </a:rPr>
              <a:t>or</a:t>
            </a:r>
            <a:r>
              <a:rPr sz="1800" spc="-35" dirty="0">
                <a:latin typeface="Calibri"/>
                <a:cs typeface="Calibri"/>
              </a:rPr>
              <a:t> </a:t>
            </a:r>
            <a:r>
              <a:rPr sz="1800" dirty="0">
                <a:latin typeface="Calibri"/>
                <a:cs typeface="Calibri"/>
              </a:rPr>
              <a:t>more</a:t>
            </a:r>
            <a:r>
              <a:rPr sz="1800" spc="-30" dirty="0">
                <a:latin typeface="Calibri"/>
                <a:cs typeface="Calibri"/>
              </a:rPr>
              <a:t> </a:t>
            </a:r>
            <a:r>
              <a:rPr sz="1800" dirty="0">
                <a:latin typeface="Calibri"/>
                <a:cs typeface="Calibri"/>
              </a:rPr>
              <a:t>of</a:t>
            </a:r>
            <a:r>
              <a:rPr sz="1800" spc="-30" dirty="0">
                <a:latin typeface="Calibri"/>
                <a:cs typeface="Calibri"/>
              </a:rPr>
              <a:t> </a:t>
            </a:r>
            <a:r>
              <a:rPr sz="1800" dirty="0">
                <a:latin typeface="Calibri"/>
                <a:cs typeface="Calibri"/>
              </a:rPr>
              <a:t>the</a:t>
            </a:r>
            <a:r>
              <a:rPr sz="1800" spc="-25" dirty="0">
                <a:latin typeface="Calibri"/>
                <a:cs typeface="Calibri"/>
              </a:rPr>
              <a:t> </a:t>
            </a:r>
            <a:r>
              <a:rPr sz="1800" dirty="0">
                <a:latin typeface="Calibri"/>
                <a:cs typeface="Calibri"/>
              </a:rPr>
              <a:t>ESL</a:t>
            </a:r>
            <a:r>
              <a:rPr sz="1800" spc="-30" dirty="0">
                <a:latin typeface="Calibri"/>
                <a:cs typeface="Calibri"/>
              </a:rPr>
              <a:t> </a:t>
            </a:r>
            <a:r>
              <a:rPr sz="1800" spc="-10" dirty="0">
                <a:latin typeface="Calibri"/>
                <a:cs typeface="Calibri"/>
              </a:rPr>
              <a:t>courses assigned.</a:t>
            </a:r>
            <a:endParaRPr sz="1800" dirty="0">
              <a:latin typeface="Calibri"/>
              <a:cs typeface="Calibri"/>
            </a:endParaRPr>
          </a:p>
        </p:txBody>
      </p:sp>
      <p:sp>
        <p:nvSpPr>
          <p:cNvPr id="4" name="object 4"/>
          <p:cNvSpPr txBox="1"/>
          <p:nvPr/>
        </p:nvSpPr>
        <p:spPr>
          <a:xfrm>
            <a:off x="1403603" y="5195315"/>
            <a:ext cx="7489190" cy="775335"/>
          </a:xfrm>
          <a:prstGeom prst="rect">
            <a:avLst/>
          </a:prstGeom>
          <a:solidFill>
            <a:srgbClr val="E5E5E5"/>
          </a:solidFill>
        </p:spPr>
        <p:txBody>
          <a:bodyPr vert="horz" wrap="square" lIns="0" tIns="37465" rIns="0" bIns="0" rtlCol="0">
            <a:spAutoFit/>
          </a:bodyPr>
          <a:lstStyle/>
          <a:p>
            <a:pPr marL="91440">
              <a:lnSpc>
                <a:spcPct val="100000"/>
              </a:lnSpc>
              <a:spcBef>
                <a:spcPts val="295"/>
              </a:spcBef>
            </a:pPr>
            <a:r>
              <a:rPr sz="1800" dirty="0">
                <a:latin typeface="Calibri"/>
                <a:cs typeface="Calibri"/>
              </a:rPr>
              <a:t>English</a:t>
            </a:r>
            <a:r>
              <a:rPr sz="1800" spc="-45" dirty="0">
                <a:latin typeface="Calibri"/>
                <a:cs typeface="Calibri"/>
              </a:rPr>
              <a:t> </a:t>
            </a:r>
            <a:r>
              <a:rPr sz="1800" dirty="0">
                <a:latin typeface="Calibri"/>
                <a:cs typeface="Calibri"/>
              </a:rPr>
              <a:t>as</a:t>
            </a:r>
            <a:r>
              <a:rPr sz="1800" spc="-50" dirty="0">
                <a:latin typeface="Calibri"/>
                <a:cs typeface="Calibri"/>
              </a:rPr>
              <a:t> </a:t>
            </a:r>
            <a:r>
              <a:rPr sz="1800" dirty="0">
                <a:latin typeface="Calibri"/>
                <a:cs typeface="Calibri"/>
              </a:rPr>
              <a:t>a</a:t>
            </a:r>
            <a:r>
              <a:rPr sz="1800" spc="-40" dirty="0">
                <a:latin typeface="Calibri"/>
                <a:cs typeface="Calibri"/>
              </a:rPr>
              <a:t> </a:t>
            </a:r>
            <a:r>
              <a:rPr sz="1800" dirty="0">
                <a:latin typeface="Calibri"/>
                <a:cs typeface="Calibri"/>
              </a:rPr>
              <a:t>Second</a:t>
            </a:r>
            <a:r>
              <a:rPr sz="1800" spc="-30" dirty="0">
                <a:latin typeface="Calibri"/>
                <a:cs typeface="Calibri"/>
              </a:rPr>
              <a:t> </a:t>
            </a:r>
            <a:r>
              <a:rPr sz="1800" dirty="0">
                <a:latin typeface="Calibri"/>
                <a:cs typeface="Calibri"/>
              </a:rPr>
              <a:t>Language</a:t>
            </a:r>
            <a:r>
              <a:rPr sz="1800" spc="-30" dirty="0">
                <a:latin typeface="Calibri"/>
                <a:cs typeface="Calibri"/>
              </a:rPr>
              <a:t> </a:t>
            </a:r>
            <a:r>
              <a:rPr sz="1800" dirty="0">
                <a:latin typeface="Calibri"/>
                <a:cs typeface="Calibri"/>
              </a:rPr>
              <a:t>(ESL)</a:t>
            </a:r>
            <a:r>
              <a:rPr sz="1800" spc="-30" dirty="0">
                <a:latin typeface="Calibri"/>
                <a:cs typeface="Calibri"/>
              </a:rPr>
              <a:t> </a:t>
            </a:r>
            <a:r>
              <a:rPr sz="1800" dirty="0">
                <a:latin typeface="Calibri"/>
                <a:cs typeface="Calibri"/>
              </a:rPr>
              <a:t>and</a:t>
            </a:r>
            <a:r>
              <a:rPr sz="1800" spc="-45" dirty="0">
                <a:latin typeface="Calibri"/>
                <a:cs typeface="Calibri"/>
              </a:rPr>
              <a:t> </a:t>
            </a:r>
            <a:r>
              <a:rPr sz="1800" dirty="0">
                <a:latin typeface="Calibri"/>
                <a:cs typeface="Calibri"/>
              </a:rPr>
              <a:t>ConCEPT</a:t>
            </a:r>
            <a:r>
              <a:rPr sz="1800" spc="-40" dirty="0">
                <a:latin typeface="Calibri"/>
                <a:cs typeface="Calibri"/>
              </a:rPr>
              <a:t> </a:t>
            </a:r>
            <a:r>
              <a:rPr sz="1800" spc="-10" dirty="0">
                <a:latin typeface="Calibri"/>
                <a:cs typeface="Calibri"/>
              </a:rPr>
              <a:t>test:</a:t>
            </a:r>
            <a:endParaRPr sz="1800">
              <a:latin typeface="Calibri"/>
              <a:cs typeface="Calibri"/>
            </a:endParaRPr>
          </a:p>
          <a:p>
            <a:pPr marL="91440">
              <a:lnSpc>
                <a:spcPct val="100000"/>
              </a:lnSpc>
              <a:spcBef>
                <a:spcPts val="944"/>
              </a:spcBef>
            </a:pPr>
            <a:r>
              <a:rPr sz="1800" u="sng" spc="-10" dirty="0">
                <a:solidFill>
                  <a:srgbClr val="801329"/>
                </a:solidFill>
                <a:uFill>
                  <a:solidFill>
                    <a:srgbClr val="801329"/>
                  </a:solidFill>
                </a:uFill>
                <a:latin typeface="Calibri"/>
                <a:cs typeface="Calibri"/>
                <a:hlinkClick r:id="rId2"/>
              </a:rPr>
              <a:t>https://www.concordia.ca/artsci/education/programs/esl.html</a:t>
            </a:r>
            <a:endParaRPr sz="18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339932"/>
            <a:ext cx="5951220" cy="850265"/>
          </a:xfrm>
          <a:prstGeom prst="rect">
            <a:avLst/>
          </a:prstGeom>
        </p:spPr>
        <p:txBody>
          <a:bodyPr vert="horz" wrap="square" lIns="0" tIns="57785" rIns="0" bIns="0" rtlCol="0">
            <a:spAutoFit/>
          </a:bodyPr>
          <a:lstStyle/>
          <a:p>
            <a:pPr marL="12700">
              <a:lnSpc>
                <a:spcPct val="100000"/>
              </a:lnSpc>
              <a:spcBef>
                <a:spcPts val="455"/>
              </a:spcBef>
            </a:pPr>
            <a:r>
              <a:rPr sz="3600" dirty="0"/>
              <a:t>Engineering</a:t>
            </a:r>
            <a:r>
              <a:rPr sz="3600" spc="-95" dirty="0"/>
              <a:t> </a:t>
            </a:r>
            <a:r>
              <a:rPr sz="3600" dirty="0"/>
              <a:t>Writing</a:t>
            </a:r>
            <a:r>
              <a:rPr sz="3600" spc="-100" dirty="0"/>
              <a:t> </a:t>
            </a:r>
            <a:r>
              <a:rPr sz="3600" dirty="0"/>
              <a:t>Test</a:t>
            </a:r>
            <a:r>
              <a:rPr sz="3600" spc="-95" dirty="0"/>
              <a:t> </a:t>
            </a:r>
            <a:r>
              <a:rPr sz="3600" spc="-10" dirty="0"/>
              <a:t>(EWT)</a:t>
            </a:r>
            <a:endParaRPr sz="3600" dirty="0"/>
          </a:p>
          <a:p>
            <a:pPr marL="171450">
              <a:lnSpc>
                <a:spcPct val="100000"/>
              </a:lnSpc>
              <a:spcBef>
                <a:spcPts val="135"/>
              </a:spcBef>
            </a:pPr>
            <a:r>
              <a:rPr sz="1400" dirty="0">
                <a:solidFill>
                  <a:srgbClr val="FF0000"/>
                </a:solidFill>
              </a:rPr>
              <a:t>*Required</a:t>
            </a:r>
            <a:r>
              <a:rPr sz="1400" spc="-30" dirty="0">
                <a:solidFill>
                  <a:srgbClr val="FF0000"/>
                </a:solidFill>
              </a:rPr>
              <a:t> </a:t>
            </a:r>
            <a:r>
              <a:rPr sz="1400" dirty="0">
                <a:solidFill>
                  <a:srgbClr val="FF0000"/>
                </a:solidFill>
              </a:rPr>
              <a:t>for</a:t>
            </a:r>
            <a:r>
              <a:rPr sz="1400" spc="-30" dirty="0">
                <a:solidFill>
                  <a:srgbClr val="FF0000"/>
                </a:solidFill>
              </a:rPr>
              <a:t> </a:t>
            </a:r>
            <a:r>
              <a:rPr sz="1400" dirty="0">
                <a:solidFill>
                  <a:srgbClr val="FF0000"/>
                </a:solidFill>
              </a:rPr>
              <a:t>ALL</a:t>
            </a:r>
            <a:r>
              <a:rPr sz="1400" spc="-40" dirty="0">
                <a:solidFill>
                  <a:srgbClr val="FF0000"/>
                </a:solidFill>
              </a:rPr>
              <a:t> </a:t>
            </a:r>
            <a:r>
              <a:rPr sz="1400" spc="-10" dirty="0">
                <a:solidFill>
                  <a:srgbClr val="FF0000"/>
                </a:solidFill>
              </a:rPr>
              <a:t>students.</a:t>
            </a:r>
            <a:endParaRPr sz="1400" dirty="0">
              <a:solidFill>
                <a:srgbClr val="FF0000"/>
              </a:solidFill>
            </a:endParaRPr>
          </a:p>
        </p:txBody>
      </p:sp>
      <p:sp>
        <p:nvSpPr>
          <p:cNvPr id="3" name="object 3"/>
          <p:cNvSpPr txBox="1"/>
          <p:nvPr/>
        </p:nvSpPr>
        <p:spPr>
          <a:xfrm>
            <a:off x="764540" y="1405864"/>
            <a:ext cx="7586345" cy="3369310"/>
          </a:xfrm>
          <a:prstGeom prst="rect">
            <a:avLst/>
          </a:prstGeom>
        </p:spPr>
        <p:txBody>
          <a:bodyPr vert="horz" wrap="square" lIns="0" tIns="12700" rIns="0" bIns="0" rtlCol="0">
            <a:spAutoFit/>
          </a:bodyPr>
          <a:lstStyle/>
          <a:p>
            <a:pPr marL="12700" marR="161925">
              <a:lnSpc>
                <a:spcPct val="106900"/>
              </a:lnSpc>
              <a:spcBef>
                <a:spcPts val="100"/>
              </a:spcBef>
            </a:pPr>
            <a:r>
              <a:rPr sz="1800" b="1" dirty="0">
                <a:latin typeface="Calibri"/>
                <a:cs typeface="Calibri"/>
              </a:rPr>
              <a:t>All</a:t>
            </a:r>
            <a:r>
              <a:rPr sz="1800" b="1" spc="-30" dirty="0">
                <a:latin typeface="Calibri"/>
                <a:cs typeface="Calibri"/>
              </a:rPr>
              <a:t> </a:t>
            </a:r>
            <a:r>
              <a:rPr sz="1800" b="1" dirty="0">
                <a:latin typeface="Calibri"/>
                <a:cs typeface="Calibri"/>
              </a:rPr>
              <a:t>undergraduate</a:t>
            </a:r>
            <a:r>
              <a:rPr sz="1800" b="1" spc="-25" dirty="0">
                <a:latin typeface="Calibri"/>
                <a:cs typeface="Calibri"/>
              </a:rPr>
              <a:t> </a:t>
            </a:r>
            <a:r>
              <a:rPr sz="1800" b="1" dirty="0">
                <a:latin typeface="Calibri"/>
                <a:cs typeface="Calibri"/>
              </a:rPr>
              <a:t>students</a:t>
            </a:r>
            <a:r>
              <a:rPr sz="1800" b="1" spc="-20" dirty="0">
                <a:latin typeface="Calibri"/>
                <a:cs typeface="Calibri"/>
              </a:rPr>
              <a:t> </a:t>
            </a:r>
            <a:r>
              <a:rPr sz="1800" b="1" dirty="0">
                <a:latin typeface="Calibri"/>
                <a:cs typeface="Calibri"/>
              </a:rPr>
              <a:t>at</a:t>
            </a:r>
            <a:r>
              <a:rPr sz="1800" b="1" spc="-25" dirty="0">
                <a:latin typeface="Calibri"/>
                <a:cs typeface="Calibri"/>
              </a:rPr>
              <a:t> </a:t>
            </a:r>
            <a:r>
              <a:rPr sz="1800" b="1" dirty="0">
                <a:latin typeface="Calibri"/>
                <a:cs typeface="Calibri"/>
              </a:rPr>
              <a:t>GCS</a:t>
            </a:r>
            <a:r>
              <a:rPr sz="1800" b="1" spc="-15" dirty="0">
                <a:latin typeface="Calibri"/>
                <a:cs typeface="Calibri"/>
              </a:rPr>
              <a:t> </a:t>
            </a:r>
            <a:r>
              <a:rPr sz="1800" b="1" dirty="0">
                <a:latin typeface="Calibri"/>
                <a:cs typeface="Calibri"/>
              </a:rPr>
              <a:t>must</a:t>
            </a:r>
            <a:r>
              <a:rPr sz="1800" b="1" spc="-25" dirty="0">
                <a:latin typeface="Calibri"/>
                <a:cs typeface="Calibri"/>
              </a:rPr>
              <a:t> </a:t>
            </a:r>
            <a:r>
              <a:rPr sz="1800" b="1" dirty="0">
                <a:latin typeface="Calibri"/>
                <a:cs typeface="Calibri"/>
              </a:rPr>
              <a:t>satisfy</a:t>
            </a:r>
            <a:r>
              <a:rPr sz="1800" b="1" spc="-25" dirty="0">
                <a:latin typeface="Calibri"/>
                <a:cs typeface="Calibri"/>
              </a:rPr>
              <a:t> </a:t>
            </a:r>
            <a:r>
              <a:rPr sz="1800" b="1" dirty="0">
                <a:latin typeface="Calibri"/>
                <a:cs typeface="Calibri"/>
              </a:rPr>
              <a:t>the</a:t>
            </a:r>
            <a:r>
              <a:rPr sz="1800" b="1" spc="-30" dirty="0">
                <a:latin typeface="Calibri"/>
                <a:cs typeface="Calibri"/>
              </a:rPr>
              <a:t> </a:t>
            </a:r>
            <a:r>
              <a:rPr sz="1800" b="1" dirty="0">
                <a:latin typeface="Calibri"/>
                <a:cs typeface="Calibri"/>
              </a:rPr>
              <a:t>School's</a:t>
            </a:r>
            <a:r>
              <a:rPr sz="1800" b="1" spc="-20" dirty="0">
                <a:latin typeface="Calibri"/>
                <a:cs typeface="Calibri"/>
              </a:rPr>
              <a:t> </a:t>
            </a:r>
            <a:r>
              <a:rPr sz="1800" b="1" dirty="0">
                <a:latin typeface="Calibri"/>
                <a:cs typeface="Calibri"/>
              </a:rPr>
              <a:t>writing</a:t>
            </a:r>
            <a:r>
              <a:rPr sz="1800" b="1" spc="-30" dirty="0">
                <a:latin typeface="Calibri"/>
                <a:cs typeface="Calibri"/>
              </a:rPr>
              <a:t> </a:t>
            </a:r>
            <a:r>
              <a:rPr sz="1800" b="1" spc="-10" dirty="0">
                <a:latin typeface="Calibri"/>
                <a:cs typeface="Calibri"/>
              </a:rPr>
              <a:t>skills </a:t>
            </a:r>
            <a:r>
              <a:rPr sz="1800" b="1" dirty="0">
                <a:latin typeface="Calibri"/>
                <a:cs typeface="Calibri"/>
              </a:rPr>
              <a:t>requirement</a:t>
            </a:r>
            <a:r>
              <a:rPr sz="1800" b="1" spc="-40" dirty="0">
                <a:latin typeface="Calibri"/>
                <a:cs typeface="Calibri"/>
              </a:rPr>
              <a:t> </a:t>
            </a:r>
            <a:r>
              <a:rPr sz="1800" b="1" dirty="0">
                <a:latin typeface="Calibri"/>
                <a:cs typeface="Calibri"/>
              </a:rPr>
              <a:t>(EWT)</a:t>
            </a:r>
            <a:r>
              <a:rPr sz="1800" dirty="0">
                <a:latin typeface="Calibri"/>
                <a:cs typeface="Calibri"/>
              </a:rPr>
              <a:t>.</a:t>
            </a:r>
            <a:r>
              <a:rPr sz="1800" spc="-20" dirty="0">
                <a:latin typeface="Calibri"/>
                <a:cs typeface="Calibri"/>
              </a:rPr>
              <a:t> </a:t>
            </a:r>
            <a:r>
              <a:rPr sz="1800" dirty="0">
                <a:latin typeface="Calibri"/>
                <a:cs typeface="Calibri"/>
              </a:rPr>
              <a:t>If</a:t>
            </a:r>
            <a:r>
              <a:rPr sz="1800" spc="-25" dirty="0">
                <a:latin typeface="Calibri"/>
                <a:cs typeface="Calibri"/>
              </a:rPr>
              <a:t> </a:t>
            </a:r>
            <a:r>
              <a:rPr sz="1800" dirty="0">
                <a:latin typeface="Calibri"/>
                <a:cs typeface="Calibri"/>
              </a:rPr>
              <a:t>you</a:t>
            </a:r>
            <a:r>
              <a:rPr sz="1800" spc="-20" dirty="0">
                <a:latin typeface="Calibri"/>
                <a:cs typeface="Calibri"/>
              </a:rPr>
              <a:t> </a:t>
            </a:r>
            <a:r>
              <a:rPr sz="1800" dirty="0">
                <a:latin typeface="Calibri"/>
                <a:cs typeface="Calibri"/>
              </a:rPr>
              <a:t>have</a:t>
            </a:r>
            <a:r>
              <a:rPr sz="1800" spc="-25" dirty="0">
                <a:latin typeface="Calibri"/>
                <a:cs typeface="Calibri"/>
              </a:rPr>
              <a:t> </a:t>
            </a:r>
            <a:r>
              <a:rPr sz="1800" dirty="0">
                <a:latin typeface="Calibri"/>
                <a:cs typeface="Calibri"/>
              </a:rPr>
              <a:t>ESL</a:t>
            </a:r>
            <a:r>
              <a:rPr sz="1800" spc="-20" dirty="0">
                <a:latin typeface="Calibri"/>
                <a:cs typeface="Calibri"/>
              </a:rPr>
              <a:t> </a:t>
            </a:r>
            <a:r>
              <a:rPr sz="1800" spc="-10" dirty="0">
                <a:latin typeface="Calibri"/>
                <a:cs typeface="Calibri"/>
              </a:rPr>
              <a:t>requirements,</a:t>
            </a:r>
            <a:r>
              <a:rPr sz="1800" spc="-15" dirty="0">
                <a:latin typeface="Calibri"/>
                <a:cs typeface="Calibri"/>
              </a:rPr>
              <a:t> </a:t>
            </a:r>
            <a:r>
              <a:rPr sz="1800" dirty="0">
                <a:latin typeface="Calibri"/>
                <a:cs typeface="Calibri"/>
              </a:rPr>
              <a:t>you</a:t>
            </a:r>
            <a:r>
              <a:rPr sz="1800" spc="-20" dirty="0">
                <a:latin typeface="Calibri"/>
                <a:cs typeface="Calibri"/>
              </a:rPr>
              <a:t> </a:t>
            </a:r>
            <a:r>
              <a:rPr sz="1800" dirty="0">
                <a:latin typeface="Calibri"/>
                <a:cs typeface="Calibri"/>
              </a:rPr>
              <a:t>must</a:t>
            </a:r>
            <a:r>
              <a:rPr sz="1800" spc="-30" dirty="0">
                <a:latin typeface="Calibri"/>
                <a:cs typeface="Calibri"/>
              </a:rPr>
              <a:t> </a:t>
            </a:r>
            <a:r>
              <a:rPr sz="1800" dirty="0">
                <a:latin typeface="Calibri"/>
                <a:cs typeface="Calibri"/>
              </a:rPr>
              <a:t>pass</a:t>
            </a:r>
            <a:r>
              <a:rPr sz="1800" spc="-30" dirty="0">
                <a:latin typeface="Calibri"/>
                <a:cs typeface="Calibri"/>
              </a:rPr>
              <a:t> </a:t>
            </a:r>
            <a:r>
              <a:rPr sz="1800" dirty="0">
                <a:latin typeface="Calibri"/>
                <a:cs typeface="Calibri"/>
              </a:rPr>
              <a:t>those</a:t>
            </a:r>
            <a:r>
              <a:rPr sz="1800" spc="-15" dirty="0">
                <a:latin typeface="Calibri"/>
                <a:cs typeface="Calibri"/>
              </a:rPr>
              <a:t> </a:t>
            </a:r>
            <a:r>
              <a:rPr sz="1800" spc="-10" dirty="0">
                <a:latin typeface="Calibri"/>
                <a:cs typeface="Calibri"/>
              </a:rPr>
              <a:t>courses </a:t>
            </a:r>
            <a:r>
              <a:rPr sz="1800" dirty="0">
                <a:latin typeface="Calibri"/>
                <a:cs typeface="Calibri"/>
              </a:rPr>
              <a:t>before</a:t>
            </a:r>
            <a:r>
              <a:rPr sz="1800" spc="-45" dirty="0">
                <a:latin typeface="Calibri"/>
                <a:cs typeface="Calibri"/>
              </a:rPr>
              <a:t> </a:t>
            </a:r>
            <a:r>
              <a:rPr sz="1800" dirty="0">
                <a:latin typeface="Calibri"/>
                <a:cs typeface="Calibri"/>
              </a:rPr>
              <a:t>attempting</a:t>
            </a:r>
            <a:r>
              <a:rPr sz="1800" spc="-40" dirty="0">
                <a:latin typeface="Calibri"/>
                <a:cs typeface="Calibri"/>
              </a:rPr>
              <a:t> </a:t>
            </a:r>
            <a:r>
              <a:rPr sz="1800" dirty="0">
                <a:latin typeface="Calibri"/>
                <a:cs typeface="Calibri"/>
              </a:rPr>
              <a:t>the</a:t>
            </a:r>
            <a:r>
              <a:rPr sz="1800" spc="-40" dirty="0">
                <a:latin typeface="Calibri"/>
                <a:cs typeface="Calibri"/>
              </a:rPr>
              <a:t> </a:t>
            </a:r>
            <a:r>
              <a:rPr sz="1800" spc="-20" dirty="0">
                <a:latin typeface="Calibri"/>
                <a:cs typeface="Calibri"/>
              </a:rPr>
              <a:t>exam.</a:t>
            </a:r>
            <a:endParaRPr sz="1800" dirty="0">
              <a:latin typeface="Calibri"/>
              <a:cs typeface="Calibri"/>
            </a:endParaRPr>
          </a:p>
          <a:p>
            <a:pPr marL="12700">
              <a:lnSpc>
                <a:spcPct val="100000"/>
              </a:lnSpc>
              <a:spcBef>
                <a:spcPts val="1385"/>
              </a:spcBef>
            </a:pPr>
            <a:r>
              <a:rPr sz="1800" dirty="0">
                <a:latin typeface="Calibri"/>
                <a:cs typeface="Calibri"/>
              </a:rPr>
              <a:t>There</a:t>
            </a:r>
            <a:r>
              <a:rPr sz="1800" spc="-25" dirty="0">
                <a:latin typeface="Calibri"/>
                <a:cs typeface="Calibri"/>
              </a:rPr>
              <a:t> </a:t>
            </a:r>
            <a:r>
              <a:rPr sz="1800" dirty="0">
                <a:latin typeface="Calibri"/>
                <a:cs typeface="Calibri"/>
              </a:rPr>
              <a:t>are</a:t>
            </a:r>
            <a:r>
              <a:rPr sz="1800" spc="-30" dirty="0">
                <a:latin typeface="Calibri"/>
                <a:cs typeface="Calibri"/>
              </a:rPr>
              <a:t> </a:t>
            </a:r>
            <a:r>
              <a:rPr sz="1800" dirty="0">
                <a:latin typeface="Calibri"/>
                <a:cs typeface="Calibri"/>
              </a:rPr>
              <a:t>two</a:t>
            </a:r>
            <a:r>
              <a:rPr sz="1800" spc="-25" dirty="0">
                <a:latin typeface="Calibri"/>
                <a:cs typeface="Calibri"/>
              </a:rPr>
              <a:t> </a:t>
            </a:r>
            <a:r>
              <a:rPr sz="1800" dirty="0">
                <a:latin typeface="Calibri"/>
                <a:cs typeface="Calibri"/>
              </a:rPr>
              <a:t>ways</a:t>
            </a:r>
            <a:r>
              <a:rPr sz="1800" spc="-30"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satisfy</a:t>
            </a:r>
            <a:r>
              <a:rPr sz="1800" spc="-45" dirty="0">
                <a:latin typeface="Calibri"/>
                <a:cs typeface="Calibri"/>
              </a:rPr>
              <a:t> </a:t>
            </a:r>
            <a:r>
              <a:rPr sz="1800" dirty="0">
                <a:latin typeface="Calibri"/>
                <a:cs typeface="Calibri"/>
              </a:rPr>
              <a:t>(complete)</a:t>
            </a:r>
            <a:r>
              <a:rPr sz="1800" spc="-10" dirty="0">
                <a:latin typeface="Calibri"/>
                <a:cs typeface="Calibri"/>
              </a:rPr>
              <a:t> </a:t>
            </a:r>
            <a:r>
              <a:rPr sz="1800" dirty="0">
                <a:latin typeface="Calibri"/>
                <a:cs typeface="Calibri"/>
              </a:rPr>
              <a:t>the</a:t>
            </a:r>
            <a:r>
              <a:rPr sz="1800" spc="-20" dirty="0">
                <a:latin typeface="Calibri"/>
                <a:cs typeface="Calibri"/>
              </a:rPr>
              <a:t> </a:t>
            </a:r>
            <a:r>
              <a:rPr sz="1800" dirty="0">
                <a:latin typeface="Calibri"/>
                <a:cs typeface="Calibri"/>
              </a:rPr>
              <a:t>writing</a:t>
            </a:r>
            <a:r>
              <a:rPr sz="1800" spc="-30" dirty="0">
                <a:latin typeface="Calibri"/>
                <a:cs typeface="Calibri"/>
              </a:rPr>
              <a:t> </a:t>
            </a:r>
            <a:r>
              <a:rPr sz="1800" dirty="0">
                <a:latin typeface="Calibri"/>
                <a:cs typeface="Calibri"/>
              </a:rPr>
              <a:t>skills</a:t>
            </a:r>
            <a:r>
              <a:rPr sz="1800" spc="-45" dirty="0">
                <a:latin typeface="Calibri"/>
                <a:cs typeface="Calibri"/>
              </a:rPr>
              <a:t> </a:t>
            </a:r>
            <a:r>
              <a:rPr sz="1800" spc="-10" dirty="0">
                <a:latin typeface="Calibri"/>
                <a:cs typeface="Calibri"/>
              </a:rPr>
              <a:t>requirement:</a:t>
            </a:r>
            <a:endParaRPr sz="1800" dirty="0">
              <a:latin typeface="Calibri"/>
              <a:cs typeface="Calibri"/>
            </a:endParaRPr>
          </a:p>
          <a:p>
            <a:pPr marL="755650" marR="192405" indent="-285750">
              <a:lnSpc>
                <a:spcPct val="106900"/>
              </a:lnSpc>
              <a:spcBef>
                <a:spcPts val="1230"/>
              </a:spcBef>
              <a:buFont typeface="Arial"/>
              <a:buChar char="•"/>
              <a:tabLst>
                <a:tab pos="755650" algn="l"/>
              </a:tabLst>
            </a:pPr>
            <a:r>
              <a:rPr sz="1800" dirty="0">
                <a:latin typeface="Calibri"/>
                <a:cs typeface="Calibri"/>
              </a:rPr>
              <a:t>Take</a:t>
            </a:r>
            <a:r>
              <a:rPr sz="1800" spc="-30" dirty="0">
                <a:latin typeface="Calibri"/>
                <a:cs typeface="Calibri"/>
              </a:rPr>
              <a:t> </a:t>
            </a:r>
            <a:r>
              <a:rPr sz="1800" dirty="0">
                <a:latin typeface="Calibri"/>
                <a:cs typeface="Calibri"/>
              </a:rPr>
              <a:t>the</a:t>
            </a:r>
            <a:r>
              <a:rPr sz="1800" spc="-20" dirty="0">
                <a:latin typeface="Calibri"/>
                <a:cs typeface="Calibri"/>
              </a:rPr>
              <a:t> </a:t>
            </a:r>
            <a:r>
              <a:rPr sz="1800" dirty="0">
                <a:latin typeface="Calibri"/>
                <a:cs typeface="Calibri"/>
              </a:rPr>
              <a:t>Engineering</a:t>
            </a:r>
            <a:r>
              <a:rPr sz="1800" spc="-20" dirty="0">
                <a:latin typeface="Calibri"/>
                <a:cs typeface="Calibri"/>
              </a:rPr>
              <a:t> </a:t>
            </a:r>
            <a:r>
              <a:rPr sz="1800" dirty="0">
                <a:latin typeface="Calibri"/>
                <a:cs typeface="Calibri"/>
              </a:rPr>
              <a:t>Writing</a:t>
            </a:r>
            <a:r>
              <a:rPr sz="1800" spc="-25" dirty="0">
                <a:latin typeface="Calibri"/>
                <a:cs typeface="Calibri"/>
              </a:rPr>
              <a:t> </a:t>
            </a:r>
            <a:r>
              <a:rPr sz="1800" dirty="0">
                <a:latin typeface="Calibri"/>
                <a:cs typeface="Calibri"/>
              </a:rPr>
              <a:t>Test</a:t>
            </a:r>
            <a:r>
              <a:rPr sz="1800" spc="-30" dirty="0">
                <a:latin typeface="Calibri"/>
                <a:cs typeface="Calibri"/>
              </a:rPr>
              <a:t> </a:t>
            </a:r>
            <a:r>
              <a:rPr sz="1800" dirty="0">
                <a:latin typeface="Calibri"/>
                <a:cs typeface="Calibri"/>
              </a:rPr>
              <a:t>(EWT)</a:t>
            </a:r>
            <a:r>
              <a:rPr sz="1800" spc="-30" dirty="0">
                <a:latin typeface="Calibri"/>
                <a:cs typeface="Calibri"/>
              </a:rPr>
              <a:t> </a:t>
            </a:r>
            <a:r>
              <a:rPr sz="1800" dirty="0">
                <a:latin typeface="Calibri"/>
                <a:cs typeface="Calibri"/>
              </a:rPr>
              <a:t>and</a:t>
            </a:r>
            <a:r>
              <a:rPr sz="1800" spc="-25" dirty="0">
                <a:latin typeface="Calibri"/>
                <a:cs typeface="Calibri"/>
              </a:rPr>
              <a:t> </a:t>
            </a:r>
            <a:r>
              <a:rPr sz="1800" dirty="0">
                <a:latin typeface="Calibri"/>
                <a:cs typeface="Calibri"/>
              </a:rPr>
              <a:t>receive</a:t>
            </a:r>
            <a:r>
              <a:rPr sz="1800" spc="-15" dirty="0">
                <a:latin typeface="Calibri"/>
                <a:cs typeface="Calibri"/>
              </a:rPr>
              <a:t> </a:t>
            </a:r>
            <a:r>
              <a:rPr sz="1800" dirty="0">
                <a:latin typeface="Calibri"/>
                <a:cs typeface="Calibri"/>
              </a:rPr>
              <a:t>a</a:t>
            </a:r>
            <a:r>
              <a:rPr sz="1800" spc="-35" dirty="0">
                <a:latin typeface="Calibri"/>
                <a:cs typeface="Calibri"/>
              </a:rPr>
              <a:t> </a:t>
            </a:r>
            <a:r>
              <a:rPr sz="1800" dirty="0">
                <a:latin typeface="Calibri"/>
                <a:cs typeface="Calibri"/>
              </a:rPr>
              <a:t>PASS</a:t>
            </a:r>
            <a:r>
              <a:rPr sz="1800" spc="-40" dirty="0">
                <a:latin typeface="Calibri"/>
                <a:cs typeface="Calibri"/>
              </a:rPr>
              <a:t> </a:t>
            </a:r>
            <a:r>
              <a:rPr sz="1800" dirty="0">
                <a:latin typeface="Calibri"/>
                <a:cs typeface="Calibri"/>
              </a:rPr>
              <a:t>result</a:t>
            </a:r>
            <a:r>
              <a:rPr sz="1800" spc="-30" dirty="0">
                <a:latin typeface="Calibri"/>
                <a:cs typeface="Calibri"/>
              </a:rPr>
              <a:t> </a:t>
            </a:r>
            <a:r>
              <a:rPr sz="1800" spc="-20" dirty="0">
                <a:latin typeface="Calibri"/>
                <a:cs typeface="Calibri"/>
              </a:rPr>
              <a:t>(two </a:t>
            </a:r>
            <a:r>
              <a:rPr sz="1800" dirty="0">
                <a:latin typeface="Calibri"/>
                <a:cs typeface="Calibri"/>
              </a:rPr>
              <a:t>attempts</a:t>
            </a:r>
            <a:r>
              <a:rPr sz="1800" spc="-35" dirty="0">
                <a:latin typeface="Calibri"/>
                <a:cs typeface="Calibri"/>
              </a:rPr>
              <a:t> </a:t>
            </a:r>
            <a:r>
              <a:rPr sz="1800" dirty="0">
                <a:latin typeface="Calibri"/>
                <a:cs typeface="Calibri"/>
              </a:rPr>
              <a:t>are</a:t>
            </a:r>
            <a:r>
              <a:rPr sz="1800" spc="-35" dirty="0">
                <a:latin typeface="Calibri"/>
                <a:cs typeface="Calibri"/>
              </a:rPr>
              <a:t> </a:t>
            </a:r>
            <a:r>
              <a:rPr sz="1800" spc="-10" dirty="0">
                <a:latin typeface="Calibri"/>
                <a:cs typeface="Calibri"/>
              </a:rPr>
              <a:t>allowed)</a:t>
            </a:r>
            <a:endParaRPr sz="1800" dirty="0">
              <a:latin typeface="Calibri"/>
              <a:cs typeface="Calibri"/>
            </a:endParaRPr>
          </a:p>
          <a:p>
            <a:pPr marL="812800">
              <a:lnSpc>
                <a:spcPct val="100000"/>
              </a:lnSpc>
              <a:spcBef>
                <a:spcPts val="590"/>
              </a:spcBef>
            </a:pPr>
            <a:r>
              <a:rPr sz="1800" b="1" spc="-25" dirty="0">
                <a:latin typeface="Calibri"/>
                <a:cs typeface="Calibri"/>
              </a:rPr>
              <a:t>or</a:t>
            </a:r>
            <a:endParaRPr sz="1800" dirty="0">
              <a:latin typeface="Calibri"/>
              <a:cs typeface="Calibri"/>
            </a:endParaRPr>
          </a:p>
          <a:p>
            <a:pPr marL="755015" indent="-285115">
              <a:lnSpc>
                <a:spcPct val="100000"/>
              </a:lnSpc>
              <a:spcBef>
                <a:spcPts val="585"/>
              </a:spcBef>
              <a:buFont typeface="Arial"/>
              <a:buChar char="•"/>
              <a:tabLst>
                <a:tab pos="755015" algn="l"/>
              </a:tabLst>
            </a:pPr>
            <a:r>
              <a:rPr sz="1800" dirty="0">
                <a:latin typeface="Calibri"/>
                <a:cs typeface="Calibri"/>
              </a:rPr>
              <a:t>Take</a:t>
            </a:r>
            <a:r>
              <a:rPr sz="1800" spc="-20" dirty="0">
                <a:latin typeface="Calibri"/>
                <a:cs typeface="Calibri"/>
              </a:rPr>
              <a:t> </a:t>
            </a:r>
            <a:r>
              <a:rPr sz="1800" dirty="0">
                <a:latin typeface="Calibri"/>
                <a:cs typeface="Calibri"/>
              </a:rPr>
              <a:t>ENCS</a:t>
            </a:r>
            <a:r>
              <a:rPr sz="1800" spc="-20" dirty="0">
                <a:latin typeface="Calibri"/>
                <a:cs typeface="Calibri"/>
              </a:rPr>
              <a:t> </a:t>
            </a:r>
            <a:r>
              <a:rPr sz="1800" dirty="0">
                <a:latin typeface="Calibri"/>
                <a:cs typeface="Calibri"/>
              </a:rPr>
              <a:t>272</a:t>
            </a:r>
            <a:r>
              <a:rPr sz="1800" spc="-15" dirty="0">
                <a:latin typeface="Calibri"/>
                <a:cs typeface="Calibri"/>
              </a:rPr>
              <a:t> </a:t>
            </a:r>
            <a:r>
              <a:rPr sz="1800" dirty="0">
                <a:latin typeface="Calibri"/>
                <a:cs typeface="Calibri"/>
              </a:rPr>
              <a:t>and</a:t>
            </a:r>
            <a:r>
              <a:rPr sz="1800" spc="-20" dirty="0">
                <a:latin typeface="Calibri"/>
                <a:cs typeface="Calibri"/>
              </a:rPr>
              <a:t> </a:t>
            </a:r>
            <a:r>
              <a:rPr sz="1800" dirty="0">
                <a:latin typeface="Calibri"/>
                <a:cs typeface="Calibri"/>
              </a:rPr>
              <a:t>pass</a:t>
            </a:r>
            <a:r>
              <a:rPr sz="1800" spc="-25" dirty="0">
                <a:latin typeface="Calibri"/>
                <a:cs typeface="Calibri"/>
              </a:rPr>
              <a:t> </a:t>
            </a:r>
            <a:r>
              <a:rPr sz="1800" dirty="0">
                <a:latin typeface="Calibri"/>
                <a:cs typeface="Calibri"/>
              </a:rPr>
              <a:t>with</a:t>
            </a:r>
            <a:r>
              <a:rPr sz="1800" spc="-10" dirty="0">
                <a:latin typeface="Calibri"/>
                <a:cs typeface="Calibri"/>
              </a:rPr>
              <a:t> </a:t>
            </a:r>
            <a:r>
              <a:rPr sz="1800" dirty="0">
                <a:latin typeface="Calibri"/>
                <a:cs typeface="Calibri"/>
              </a:rPr>
              <a:t>a</a:t>
            </a:r>
            <a:r>
              <a:rPr sz="1800" spc="-20" dirty="0">
                <a:latin typeface="Calibri"/>
                <a:cs typeface="Calibri"/>
              </a:rPr>
              <a:t> </a:t>
            </a:r>
            <a:r>
              <a:rPr sz="1800" dirty="0">
                <a:latin typeface="Calibri"/>
                <a:cs typeface="Calibri"/>
              </a:rPr>
              <a:t>C-</a:t>
            </a:r>
            <a:r>
              <a:rPr sz="1800" spc="-15" dirty="0">
                <a:latin typeface="Calibri"/>
                <a:cs typeface="Calibri"/>
              </a:rPr>
              <a:t> </a:t>
            </a:r>
            <a:r>
              <a:rPr sz="1800" dirty="0">
                <a:latin typeface="Calibri"/>
                <a:cs typeface="Calibri"/>
              </a:rPr>
              <a:t>or</a:t>
            </a:r>
            <a:r>
              <a:rPr sz="1800" spc="-20" dirty="0">
                <a:latin typeface="Calibri"/>
                <a:cs typeface="Calibri"/>
              </a:rPr>
              <a:t> </a:t>
            </a:r>
            <a:r>
              <a:rPr sz="1800" spc="-10" dirty="0">
                <a:latin typeface="Calibri"/>
                <a:cs typeface="Calibri"/>
              </a:rPr>
              <a:t>better</a:t>
            </a:r>
            <a:endParaRPr sz="1800" dirty="0">
              <a:latin typeface="Calibri"/>
              <a:cs typeface="Calibri"/>
            </a:endParaRPr>
          </a:p>
          <a:p>
            <a:pPr marL="69850" marR="5080" indent="-635">
              <a:lnSpc>
                <a:spcPct val="106900"/>
              </a:lnSpc>
              <a:spcBef>
                <a:spcPts val="405"/>
              </a:spcBef>
            </a:pPr>
            <a:r>
              <a:rPr sz="1600" b="1" i="1" u="sng" dirty="0">
                <a:uFill>
                  <a:solidFill>
                    <a:srgbClr val="000000"/>
                  </a:solidFill>
                </a:uFill>
                <a:latin typeface="Calibri"/>
                <a:cs typeface="Calibri"/>
              </a:rPr>
              <a:t>Note</a:t>
            </a:r>
            <a:r>
              <a:rPr sz="1600" b="1" i="1" dirty="0">
                <a:latin typeface="Calibri"/>
                <a:cs typeface="Calibri"/>
              </a:rPr>
              <a:t>:</a:t>
            </a:r>
            <a:r>
              <a:rPr sz="1600" b="1" i="1" spc="-40" dirty="0">
                <a:latin typeface="Calibri"/>
                <a:cs typeface="Calibri"/>
              </a:rPr>
              <a:t> </a:t>
            </a:r>
            <a:r>
              <a:rPr sz="1600" b="1" i="1" dirty="0">
                <a:latin typeface="Calibri"/>
                <a:cs typeface="Calibri"/>
              </a:rPr>
              <a:t>You</a:t>
            </a:r>
            <a:r>
              <a:rPr sz="1600" b="1" i="1" spc="-20" dirty="0">
                <a:latin typeface="Calibri"/>
                <a:cs typeface="Calibri"/>
              </a:rPr>
              <a:t> </a:t>
            </a:r>
            <a:r>
              <a:rPr sz="1600" b="1" i="1" dirty="0">
                <a:latin typeface="Calibri"/>
                <a:cs typeface="Calibri"/>
              </a:rPr>
              <a:t>must</a:t>
            </a:r>
            <a:r>
              <a:rPr sz="1600" b="1" i="1" spc="-40" dirty="0">
                <a:latin typeface="Calibri"/>
                <a:cs typeface="Calibri"/>
              </a:rPr>
              <a:t> </a:t>
            </a:r>
            <a:r>
              <a:rPr sz="1600" b="1" i="1" dirty="0">
                <a:latin typeface="Calibri"/>
                <a:cs typeface="Calibri"/>
              </a:rPr>
              <a:t>receive</a:t>
            </a:r>
            <a:r>
              <a:rPr sz="1600" b="1" i="1" spc="-30" dirty="0">
                <a:latin typeface="Calibri"/>
                <a:cs typeface="Calibri"/>
              </a:rPr>
              <a:t> </a:t>
            </a:r>
            <a:r>
              <a:rPr sz="1600" b="1" i="1" dirty="0">
                <a:latin typeface="Calibri"/>
                <a:cs typeface="Calibri"/>
              </a:rPr>
              <a:t>confirmation</a:t>
            </a:r>
            <a:r>
              <a:rPr sz="1600" b="1" i="1" spc="-35" dirty="0">
                <a:latin typeface="Calibri"/>
                <a:cs typeface="Calibri"/>
              </a:rPr>
              <a:t> </a:t>
            </a:r>
            <a:r>
              <a:rPr sz="1600" b="1" i="1" dirty="0">
                <a:latin typeface="Calibri"/>
                <a:cs typeface="Calibri"/>
              </a:rPr>
              <a:t>that</a:t>
            </a:r>
            <a:r>
              <a:rPr sz="1600" b="1" i="1" spc="-30" dirty="0">
                <a:latin typeface="Calibri"/>
                <a:cs typeface="Calibri"/>
              </a:rPr>
              <a:t> </a:t>
            </a:r>
            <a:r>
              <a:rPr sz="1600" b="1" i="1" dirty="0">
                <a:latin typeface="Calibri"/>
                <a:cs typeface="Calibri"/>
              </a:rPr>
              <a:t>you</a:t>
            </a:r>
            <a:r>
              <a:rPr sz="1600" b="1" i="1" spc="-30" dirty="0">
                <a:latin typeface="Calibri"/>
                <a:cs typeface="Calibri"/>
              </a:rPr>
              <a:t> </a:t>
            </a:r>
            <a:r>
              <a:rPr sz="1600" b="1" i="1" dirty="0">
                <a:latin typeface="Calibri"/>
                <a:cs typeface="Calibri"/>
              </a:rPr>
              <a:t>passed</a:t>
            </a:r>
            <a:r>
              <a:rPr sz="1600" b="1" i="1" spc="-30" dirty="0">
                <a:latin typeface="Calibri"/>
                <a:cs typeface="Calibri"/>
              </a:rPr>
              <a:t> </a:t>
            </a:r>
            <a:r>
              <a:rPr sz="1600" b="1" i="1" dirty="0">
                <a:latin typeface="Calibri"/>
                <a:cs typeface="Calibri"/>
              </a:rPr>
              <a:t>the</a:t>
            </a:r>
            <a:r>
              <a:rPr sz="1600" b="1" i="1" spc="-35" dirty="0">
                <a:latin typeface="Calibri"/>
                <a:cs typeface="Calibri"/>
              </a:rPr>
              <a:t> </a:t>
            </a:r>
            <a:r>
              <a:rPr sz="1600" b="1" i="1" dirty="0">
                <a:latin typeface="Calibri"/>
                <a:cs typeface="Calibri"/>
              </a:rPr>
              <a:t>EWT,</a:t>
            </a:r>
            <a:r>
              <a:rPr sz="1600" b="1" i="1" spc="-35" dirty="0">
                <a:latin typeface="Calibri"/>
                <a:cs typeface="Calibri"/>
              </a:rPr>
              <a:t> </a:t>
            </a:r>
            <a:r>
              <a:rPr sz="1600" b="1" i="1" dirty="0">
                <a:latin typeface="Calibri"/>
                <a:cs typeface="Calibri"/>
              </a:rPr>
              <a:t>and</a:t>
            </a:r>
            <a:r>
              <a:rPr sz="1600" b="1" i="1" spc="-20" dirty="0">
                <a:latin typeface="Calibri"/>
                <a:cs typeface="Calibri"/>
              </a:rPr>
              <a:t> </a:t>
            </a:r>
            <a:r>
              <a:rPr sz="1600" b="1" i="1" dirty="0">
                <a:latin typeface="Calibri"/>
                <a:cs typeface="Calibri"/>
              </a:rPr>
              <a:t>your</a:t>
            </a:r>
            <a:r>
              <a:rPr sz="1600" b="1" i="1" spc="-35" dirty="0">
                <a:latin typeface="Calibri"/>
                <a:cs typeface="Calibri"/>
              </a:rPr>
              <a:t> </a:t>
            </a:r>
            <a:r>
              <a:rPr sz="1600" b="1" i="1" dirty="0">
                <a:latin typeface="Calibri"/>
                <a:cs typeface="Calibri"/>
              </a:rPr>
              <a:t>unofficial</a:t>
            </a:r>
            <a:r>
              <a:rPr sz="1600" b="1" i="1" spc="-15" dirty="0">
                <a:latin typeface="Calibri"/>
                <a:cs typeface="Calibri"/>
              </a:rPr>
              <a:t> </a:t>
            </a:r>
            <a:r>
              <a:rPr sz="1600" b="1" i="1" spc="-10" dirty="0">
                <a:latin typeface="Calibri"/>
                <a:cs typeface="Calibri"/>
              </a:rPr>
              <a:t>record </a:t>
            </a:r>
            <a:r>
              <a:rPr sz="1600" b="1" i="1" dirty="0">
                <a:latin typeface="Calibri"/>
                <a:cs typeface="Calibri"/>
              </a:rPr>
              <a:t>reflect</a:t>
            </a:r>
            <a:r>
              <a:rPr sz="1600" b="1" i="1" spc="-25" dirty="0">
                <a:latin typeface="Calibri"/>
                <a:cs typeface="Calibri"/>
              </a:rPr>
              <a:t> </a:t>
            </a:r>
            <a:r>
              <a:rPr sz="1600" b="1" i="1" dirty="0">
                <a:latin typeface="Calibri"/>
                <a:cs typeface="Calibri"/>
              </a:rPr>
              <a:t>the</a:t>
            </a:r>
            <a:r>
              <a:rPr sz="1600" b="1" i="1" spc="-30" dirty="0">
                <a:latin typeface="Calibri"/>
                <a:cs typeface="Calibri"/>
              </a:rPr>
              <a:t> </a:t>
            </a:r>
            <a:r>
              <a:rPr sz="1600" b="1" i="1" dirty="0">
                <a:latin typeface="Calibri"/>
                <a:cs typeface="Calibri"/>
              </a:rPr>
              <a:t>PASS,</a:t>
            </a:r>
            <a:r>
              <a:rPr sz="1600" b="1" i="1" spc="-15" dirty="0">
                <a:latin typeface="Calibri"/>
                <a:cs typeface="Calibri"/>
              </a:rPr>
              <a:t> </a:t>
            </a:r>
            <a:r>
              <a:rPr sz="1600" b="1" i="1" dirty="0">
                <a:latin typeface="Calibri"/>
                <a:cs typeface="Calibri"/>
              </a:rPr>
              <a:t>before</a:t>
            </a:r>
            <a:r>
              <a:rPr sz="1600" b="1" i="1" spc="-5" dirty="0">
                <a:latin typeface="Calibri"/>
                <a:cs typeface="Calibri"/>
              </a:rPr>
              <a:t> </a:t>
            </a:r>
            <a:r>
              <a:rPr sz="1600" b="1" i="1" dirty="0">
                <a:latin typeface="Calibri"/>
                <a:cs typeface="Calibri"/>
              </a:rPr>
              <a:t>you</a:t>
            </a:r>
            <a:r>
              <a:rPr sz="1600" b="1" i="1" spc="-30" dirty="0">
                <a:latin typeface="Calibri"/>
                <a:cs typeface="Calibri"/>
              </a:rPr>
              <a:t> </a:t>
            </a:r>
            <a:r>
              <a:rPr sz="1600" b="1" i="1" dirty="0">
                <a:latin typeface="Calibri"/>
                <a:cs typeface="Calibri"/>
              </a:rPr>
              <a:t>will</a:t>
            </a:r>
            <a:r>
              <a:rPr sz="1600" b="1" i="1" spc="-45" dirty="0">
                <a:latin typeface="Calibri"/>
                <a:cs typeface="Calibri"/>
              </a:rPr>
              <a:t> </a:t>
            </a:r>
            <a:r>
              <a:rPr sz="1600" b="1" i="1" dirty="0">
                <a:latin typeface="Calibri"/>
                <a:cs typeface="Calibri"/>
              </a:rPr>
              <a:t>be</a:t>
            </a:r>
            <a:r>
              <a:rPr sz="1600" b="1" i="1" spc="-20" dirty="0">
                <a:latin typeface="Calibri"/>
                <a:cs typeface="Calibri"/>
              </a:rPr>
              <a:t> </a:t>
            </a:r>
            <a:r>
              <a:rPr sz="1600" b="1" i="1" dirty="0">
                <a:latin typeface="Calibri"/>
                <a:cs typeface="Calibri"/>
              </a:rPr>
              <a:t>able</a:t>
            </a:r>
            <a:r>
              <a:rPr sz="1600" b="1" i="1" spc="-25" dirty="0">
                <a:latin typeface="Calibri"/>
                <a:cs typeface="Calibri"/>
              </a:rPr>
              <a:t> </a:t>
            </a:r>
            <a:r>
              <a:rPr sz="1600" b="1" i="1" dirty="0">
                <a:latin typeface="Calibri"/>
                <a:cs typeface="Calibri"/>
              </a:rPr>
              <a:t>to</a:t>
            </a:r>
            <a:r>
              <a:rPr sz="1600" b="1" i="1" spc="-25" dirty="0">
                <a:latin typeface="Calibri"/>
                <a:cs typeface="Calibri"/>
              </a:rPr>
              <a:t> </a:t>
            </a:r>
            <a:r>
              <a:rPr sz="1600" b="1" i="1" dirty="0">
                <a:latin typeface="Calibri"/>
                <a:cs typeface="Calibri"/>
              </a:rPr>
              <a:t>register</a:t>
            </a:r>
            <a:r>
              <a:rPr sz="1600" b="1" i="1" spc="-40" dirty="0">
                <a:latin typeface="Calibri"/>
                <a:cs typeface="Calibri"/>
              </a:rPr>
              <a:t> </a:t>
            </a:r>
            <a:r>
              <a:rPr sz="1600" b="1" i="1" dirty="0">
                <a:latin typeface="Calibri"/>
                <a:cs typeface="Calibri"/>
              </a:rPr>
              <a:t>ENCS</a:t>
            </a:r>
            <a:r>
              <a:rPr sz="1600" b="1" i="1" spc="-25" dirty="0">
                <a:latin typeface="Calibri"/>
                <a:cs typeface="Calibri"/>
              </a:rPr>
              <a:t> </a:t>
            </a:r>
            <a:r>
              <a:rPr sz="1600" b="1" i="1" spc="-20" dirty="0">
                <a:latin typeface="Calibri"/>
                <a:cs typeface="Calibri"/>
              </a:rPr>
              <a:t>282.</a:t>
            </a:r>
            <a:endParaRPr sz="1600" dirty="0">
              <a:latin typeface="Calibri"/>
              <a:cs typeface="Calibri"/>
            </a:endParaRPr>
          </a:p>
        </p:txBody>
      </p:sp>
      <p:sp>
        <p:nvSpPr>
          <p:cNvPr id="4" name="object 4"/>
          <p:cNvSpPr txBox="1"/>
          <p:nvPr/>
        </p:nvSpPr>
        <p:spPr>
          <a:xfrm>
            <a:off x="1403603" y="5601970"/>
            <a:ext cx="7489190" cy="646430"/>
          </a:xfrm>
          <a:prstGeom prst="rect">
            <a:avLst/>
          </a:prstGeom>
          <a:solidFill>
            <a:srgbClr val="E5E5E5"/>
          </a:solidFill>
        </p:spPr>
        <p:txBody>
          <a:bodyPr vert="horz" wrap="square" lIns="0" tIns="31115" rIns="0" bIns="0" rtlCol="0">
            <a:spAutoFit/>
          </a:bodyPr>
          <a:lstStyle/>
          <a:p>
            <a:pPr marL="91440" marR="474345">
              <a:lnSpc>
                <a:spcPct val="100000"/>
              </a:lnSpc>
              <a:spcBef>
                <a:spcPts val="245"/>
              </a:spcBef>
            </a:pPr>
            <a:r>
              <a:rPr sz="1800" spc="-10" dirty="0">
                <a:latin typeface="Calibri"/>
                <a:cs typeface="Calibri"/>
                <a:hlinkClick r:id="rId2"/>
              </a:rPr>
              <a:t>EWT:</a:t>
            </a:r>
            <a:r>
              <a:rPr sz="1800" spc="355" dirty="0">
                <a:latin typeface="Calibri"/>
                <a:cs typeface="Calibri"/>
                <a:hlinkClick r:id="rId2"/>
              </a:rPr>
              <a:t> </a:t>
            </a:r>
            <a:r>
              <a:rPr sz="1800" u="sng" spc="-25" dirty="0">
                <a:solidFill>
                  <a:srgbClr val="801329"/>
                </a:solidFill>
                <a:uFill>
                  <a:solidFill>
                    <a:srgbClr val="801329"/>
                  </a:solidFill>
                </a:uFill>
                <a:latin typeface="Calibri"/>
                <a:cs typeface="Calibri"/>
                <a:hlinkClick r:id="rId2"/>
              </a:rPr>
              <a:t>https://www.concordia.ca/ginacody/students/new-</a:t>
            </a:r>
            <a:r>
              <a:rPr sz="1800" u="sng" spc="-10" dirty="0">
                <a:solidFill>
                  <a:srgbClr val="801329"/>
                </a:solidFill>
                <a:uFill>
                  <a:solidFill>
                    <a:srgbClr val="801329"/>
                  </a:solidFill>
                </a:uFill>
                <a:latin typeface="Calibri"/>
                <a:cs typeface="Calibri"/>
                <a:hlinkClick r:id="rId2"/>
              </a:rPr>
              <a:t>students/writing-</a:t>
            </a:r>
            <a:r>
              <a:rPr sz="1800" spc="-10" dirty="0">
                <a:solidFill>
                  <a:srgbClr val="801329"/>
                </a:solidFill>
                <a:latin typeface="Calibri"/>
                <a:cs typeface="Calibri"/>
                <a:hlinkClick r:id="rId2"/>
              </a:rPr>
              <a:t> </a:t>
            </a:r>
            <a:r>
              <a:rPr sz="1800" u="sng" spc="-20" dirty="0">
                <a:solidFill>
                  <a:srgbClr val="801329"/>
                </a:solidFill>
                <a:uFill>
                  <a:solidFill>
                    <a:srgbClr val="801329"/>
                  </a:solidFill>
                </a:uFill>
                <a:latin typeface="Calibri"/>
                <a:cs typeface="Calibri"/>
                <a:hlinkClick r:id="rId2"/>
              </a:rPr>
              <a:t>test.html?utm_source=redirect&amp;utm_campaign=writing-test-encs</a:t>
            </a:r>
            <a:endParaRPr sz="1800" dirty="0">
              <a:latin typeface="Calibri"/>
              <a:cs typeface="Calibri"/>
            </a:endParaRPr>
          </a:p>
        </p:txBody>
      </p:sp>
      <p:grpSp>
        <p:nvGrpSpPr>
          <p:cNvPr id="5" name="object 5"/>
          <p:cNvGrpSpPr/>
          <p:nvPr/>
        </p:nvGrpSpPr>
        <p:grpSpPr>
          <a:xfrm>
            <a:off x="4723637" y="4787900"/>
            <a:ext cx="4189095" cy="405891"/>
            <a:chOff x="4213097" y="4883150"/>
            <a:chExt cx="4189095" cy="405891"/>
          </a:xfrm>
        </p:grpSpPr>
        <p:pic>
          <p:nvPicPr>
            <p:cNvPr id="6" name="object 6"/>
            <p:cNvPicPr/>
            <p:nvPr/>
          </p:nvPicPr>
          <p:blipFill>
            <a:blip r:embed="rId3" cstate="print"/>
            <a:stretch>
              <a:fillRect/>
            </a:stretch>
          </p:blipFill>
          <p:spPr>
            <a:xfrm>
              <a:off x="4216145" y="4901945"/>
              <a:ext cx="4182617" cy="387096"/>
            </a:xfrm>
            <a:prstGeom prst="rect">
              <a:avLst/>
            </a:prstGeom>
          </p:spPr>
        </p:pic>
        <p:sp>
          <p:nvSpPr>
            <p:cNvPr id="7" name="object 7"/>
            <p:cNvSpPr/>
            <p:nvPr/>
          </p:nvSpPr>
          <p:spPr>
            <a:xfrm>
              <a:off x="4213097" y="4883150"/>
              <a:ext cx="4189095" cy="393700"/>
            </a:xfrm>
            <a:custGeom>
              <a:avLst/>
              <a:gdLst/>
              <a:ahLst/>
              <a:cxnLst/>
              <a:rect l="l" t="t" r="r" b="b"/>
              <a:pathLst>
                <a:path w="4189095" h="393700">
                  <a:moveTo>
                    <a:pt x="0" y="0"/>
                  </a:moveTo>
                  <a:lnTo>
                    <a:pt x="4188713" y="0"/>
                  </a:lnTo>
                  <a:lnTo>
                    <a:pt x="4188713" y="393192"/>
                  </a:lnTo>
                  <a:lnTo>
                    <a:pt x="0" y="393192"/>
                  </a:lnTo>
                  <a:lnTo>
                    <a:pt x="0" y="0"/>
                  </a:lnTo>
                  <a:close/>
                </a:path>
              </a:pathLst>
            </a:custGeom>
            <a:ln w="6096">
              <a:solidFill>
                <a:srgbClr val="000000"/>
              </a:solidFill>
            </a:ln>
          </p:spPr>
          <p:txBody>
            <a:bodyPr wrap="square" lIns="0" tIns="0" rIns="0" bIns="0" rtlCol="0"/>
            <a:lstStyle/>
            <a:p>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8C2007-3F98-4C88-9798-38400C2D190E}"/>
              </a:ext>
            </a:extLst>
          </p:cNvPr>
          <p:cNvPicPr>
            <a:picLocks noChangeAspect="1"/>
          </p:cNvPicPr>
          <p:nvPr/>
        </p:nvPicPr>
        <p:blipFill>
          <a:blip r:embed="rId2"/>
          <a:stretch>
            <a:fillRect/>
          </a:stretch>
        </p:blipFill>
        <p:spPr>
          <a:xfrm>
            <a:off x="1447800" y="609600"/>
            <a:ext cx="6248400" cy="6248400"/>
          </a:xfrm>
          <a:prstGeom prst="rect">
            <a:avLst/>
          </a:prstGeom>
        </p:spPr>
      </p:pic>
      <p:sp>
        <p:nvSpPr>
          <p:cNvPr id="2" name="Title 1">
            <a:extLst>
              <a:ext uri="{FF2B5EF4-FFF2-40B4-BE49-F238E27FC236}">
                <a16:creationId xmlns:a16="http://schemas.microsoft.com/office/drawing/2014/main" id="{67524E19-3475-4479-B8D6-7601497C2CF4}"/>
              </a:ext>
            </a:extLst>
          </p:cNvPr>
          <p:cNvSpPr>
            <a:spLocks noGrp="1"/>
          </p:cNvSpPr>
          <p:nvPr>
            <p:ph type="title"/>
          </p:nvPr>
        </p:nvSpPr>
        <p:spPr>
          <a:xfrm>
            <a:off x="366975" y="355246"/>
            <a:ext cx="8190230" cy="538609"/>
          </a:xfrm>
        </p:spPr>
        <p:txBody>
          <a:bodyPr/>
          <a:lstStyle/>
          <a:p>
            <a:r>
              <a:rPr lang="en-CA" dirty="0"/>
              <a:t>Download this presentation: </a:t>
            </a:r>
          </a:p>
        </p:txBody>
      </p:sp>
    </p:spTree>
    <p:extLst>
      <p:ext uri="{BB962C8B-B14F-4D97-AF65-F5344CB8AC3E}">
        <p14:creationId xmlns:p14="http://schemas.microsoft.com/office/powerpoint/2010/main" val="3641988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410209">
              <a:lnSpc>
                <a:spcPct val="100000"/>
              </a:lnSpc>
              <a:spcBef>
                <a:spcPts val="100"/>
              </a:spcBef>
            </a:pPr>
            <a:r>
              <a:rPr sz="3600" spc="-20" dirty="0"/>
              <a:t>Full-</a:t>
            </a:r>
            <a:r>
              <a:rPr sz="3600" dirty="0"/>
              <a:t>time</a:t>
            </a:r>
            <a:r>
              <a:rPr sz="3600" spc="20" dirty="0"/>
              <a:t> </a:t>
            </a:r>
            <a:r>
              <a:rPr sz="3600" dirty="0"/>
              <a:t>vs.</a:t>
            </a:r>
            <a:r>
              <a:rPr sz="3600" spc="10" dirty="0"/>
              <a:t> </a:t>
            </a:r>
            <a:r>
              <a:rPr sz="3600" spc="-10" dirty="0"/>
              <a:t>Part-</a:t>
            </a:r>
            <a:r>
              <a:rPr sz="3600" spc="-20" dirty="0"/>
              <a:t>time</a:t>
            </a:r>
            <a:endParaRPr sz="3600"/>
          </a:p>
        </p:txBody>
      </p:sp>
      <p:sp>
        <p:nvSpPr>
          <p:cNvPr id="3" name="object 3"/>
          <p:cNvSpPr txBox="1"/>
          <p:nvPr/>
        </p:nvSpPr>
        <p:spPr>
          <a:xfrm>
            <a:off x="764540" y="1418439"/>
            <a:ext cx="7607300" cy="3115310"/>
          </a:xfrm>
          <a:prstGeom prst="rect">
            <a:avLst/>
          </a:prstGeom>
        </p:spPr>
        <p:txBody>
          <a:bodyPr vert="horz" wrap="square" lIns="0" tIns="12700" rIns="0" bIns="0" rtlCol="0">
            <a:spAutoFit/>
          </a:bodyPr>
          <a:lstStyle/>
          <a:p>
            <a:pPr marL="12700" marR="190500">
              <a:lnSpc>
                <a:spcPct val="106900"/>
              </a:lnSpc>
              <a:spcBef>
                <a:spcPts val="100"/>
              </a:spcBef>
            </a:pPr>
            <a:r>
              <a:rPr sz="1800" dirty="0">
                <a:latin typeface="Calibri"/>
                <a:cs typeface="Calibri"/>
              </a:rPr>
              <a:t>A</a:t>
            </a:r>
            <a:r>
              <a:rPr sz="1800" spc="-35" dirty="0">
                <a:latin typeface="Calibri"/>
                <a:cs typeface="Calibri"/>
              </a:rPr>
              <a:t> </a:t>
            </a:r>
            <a:r>
              <a:rPr sz="1800" dirty="0">
                <a:latin typeface="Calibri"/>
                <a:cs typeface="Calibri"/>
              </a:rPr>
              <a:t>student’s</a:t>
            </a:r>
            <a:r>
              <a:rPr sz="1800" spc="-20" dirty="0">
                <a:latin typeface="Calibri"/>
                <a:cs typeface="Calibri"/>
              </a:rPr>
              <a:t> </a:t>
            </a:r>
            <a:r>
              <a:rPr sz="1800" dirty="0">
                <a:latin typeface="Calibri"/>
                <a:cs typeface="Calibri"/>
              </a:rPr>
              <a:t>status</a:t>
            </a:r>
            <a:r>
              <a:rPr sz="1800" spc="-35" dirty="0">
                <a:latin typeface="Calibri"/>
                <a:cs typeface="Calibri"/>
              </a:rPr>
              <a:t> </a:t>
            </a:r>
            <a:r>
              <a:rPr sz="1800" dirty="0">
                <a:latin typeface="Calibri"/>
                <a:cs typeface="Calibri"/>
              </a:rPr>
              <a:t>is</a:t>
            </a:r>
            <a:r>
              <a:rPr sz="1800" spc="-35" dirty="0">
                <a:latin typeface="Calibri"/>
                <a:cs typeface="Calibri"/>
              </a:rPr>
              <a:t> </a:t>
            </a:r>
            <a:r>
              <a:rPr sz="1800" dirty="0">
                <a:latin typeface="Calibri"/>
                <a:cs typeface="Calibri"/>
              </a:rPr>
              <a:t>determined</a:t>
            </a:r>
            <a:r>
              <a:rPr sz="1800" spc="-10" dirty="0">
                <a:latin typeface="Calibri"/>
                <a:cs typeface="Calibri"/>
              </a:rPr>
              <a:t> </a:t>
            </a:r>
            <a:r>
              <a:rPr sz="1800" dirty="0">
                <a:latin typeface="Calibri"/>
                <a:cs typeface="Calibri"/>
              </a:rPr>
              <a:t>by</a:t>
            </a:r>
            <a:r>
              <a:rPr sz="1800" spc="-30" dirty="0">
                <a:latin typeface="Calibri"/>
                <a:cs typeface="Calibri"/>
              </a:rPr>
              <a:t> </a:t>
            </a:r>
            <a:r>
              <a:rPr sz="1800" dirty="0">
                <a:latin typeface="Calibri"/>
                <a:cs typeface="Calibri"/>
              </a:rPr>
              <a:t>the</a:t>
            </a:r>
            <a:r>
              <a:rPr sz="1800" spc="-20" dirty="0">
                <a:latin typeface="Calibri"/>
                <a:cs typeface="Calibri"/>
              </a:rPr>
              <a:t> </a:t>
            </a:r>
            <a:r>
              <a:rPr sz="1800" dirty="0">
                <a:latin typeface="Calibri"/>
                <a:cs typeface="Calibri"/>
              </a:rPr>
              <a:t>number</a:t>
            </a:r>
            <a:r>
              <a:rPr sz="1800" spc="-25" dirty="0">
                <a:latin typeface="Calibri"/>
                <a:cs typeface="Calibri"/>
              </a:rPr>
              <a:t> </a:t>
            </a:r>
            <a:r>
              <a:rPr sz="1800" dirty="0">
                <a:latin typeface="Calibri"/>
                <a:cs typeface="Calibri"/>
              </a:rPr>
              <a:t>of</a:t>
            </a:r>
            <a:r>
              <a:rPr sz="1800" spc="-25" dirty="0">
                <a:latin typeface="Calibri"/>
                <a:cs typeface="Calibri"/>
              </a:rPr>
              <a:t> </a:t>
            </a:r>
            <a:r>
              <a:rPr sz="1800" dirty="0">
                <a:latin typeface="Calibri"/>
                <a:cs typeface="Calibri"/>
              </a:rPr>
              <a:t>credits</a:t>
            </a:r>
            <a:r>
              <a:rPr sz="1800" spc="-30" dirty="0">
                <a:latin typeface="Calibri"/>
                <a:cs typeface="Calibri"/>
              </a:rPr>
              <a:t> </a:t>
            </a:r>
            <a:r>
              <a:rPr sz="1800" dirty="0">
                <a:latin typeface="Calibri"/>
                <a:cs typeface="Calibri"/>
              </a:rPr>
              <a:t>for</a:t>
            </a:r>
            <a:r>
              <a:rPr sz="1800" spc="-30" dirty="0">
                <a:latin typeface="Calibri"/>
                <a:cs typeface="Calibri"/>
              </a:rPr>
              <a:t> </a:t>
            </a:r>
            <a:r>
              <a:rPr sz="1800" dirty="0">
                <a:latin typeface="Calibri"/>
                <a:cs typeface="Calibri"/>
              </a:rPr>
              <a:t>which</a:t>
            </a:r>
            <a:r>
              <a:rPr sz="1800" spc="-20" dirty="0">
                <a:latin typeface="Calibri"/>
                <a:cs typeface="Calibri"/>
              </a:rPr>
              <a:t> </a:t>
            </a:r>
            <a:r>
              <a:rPr sz="1800" dirty="0">
                <a:latin typeface="Calibri"/>
                <a:cs typeface="Calibri"/>
              </a:rPr>
              <a:t>she</a:t>
            </a:r>
            <a:r>
              <a:rPr sz="1800" spc="-25" dirty="0">
                <a:latin typeface="Calibri"/>
                <a:cs typeface="Calibri"/>
              </a:rPr>
              <a:t> </a:t>
            </a:r>
            <a:r>
              <a:rPr sz="1800" dirty="0">
                <a:latin typeface="Calibri"/>
                <a:cs typeface="Calibri"/>
              </a:rPr>
              <a:t>or</a:t>
            </a:r>
            <a:r>
              <a:rPr sz="1800" spc="-25" dirty="0">
                <a:latin typeface="Calibri"/>
                <a:cs typeface="Calibri"/>
              </a:rPr>
              <a:t> </a:t>
            </a:r>
            <a:r>
              <a:rPr sz="1800" dirty="0">
                <a:latin typeface="Calibri"/>
                <a:cs typeface="Calibri"/>
              </a:rPr>
              <a:t>he</a:t>
            </a:r>
            <a:r>
              <a:rPr sz="1800" spc="-20" dirty="0">
                <a:latin typeface="Calibri"/>
                <a:cs typeface="Calibri"/>
              </a:rPr>
              <a:t> </a:t>
            </a:r>
            <a:r>
              <a:rPr sz="1800" spc="-25" dirty="0">
                <a:latin typeface="Calibri"/>
                <a:cs typeface="Calibri"/>
              </a:rPr>
              <a:t>is </a:t>
            </a:r>
            <a:r>
              <a:rPr sz="1800" dirty="0">
                <a:latin typeface="Calibri"/>
                <a:cs typeface="Calibri"/>
              </a:rPr>
              <a:t>registered</a:t>
            </a:r>
            <a:r>
              <a:rPr sz="1800" spc="-20" dirty="0">
                <a:latin typeface="Calibri"/>
                <a:cs typeface="Calibri"/>
              </a:rPr>
              <a:t> </a:t>
            </a:r>
            <a:r>
              <a:rPr sz="1800" dirty="0">
                <a:latin typeface="Calibri"/>
                <a:cs typeface="Calibri"/>
              </a:rPr>
              <a:t>at</a:t>
            </a:r>
            <a:r>
              <a:rPr sz="1800" spc="-40" dirty="0">
                <a:latin typeface="Calibri"/>
                <a:cs typeface="Calibri"/>
              </a:rPr>
              <a:t> </a:t>
            </a:r>
            <a:r>
              <a:rPr sz="1800" dirty="0">
                <a:latin typeface="Calibri"/>
                <a:cs typeface="Calibri"/>
              </a:rPr>
              <a:t>the</a:t>
            </a:r>
            <a:r>
              <a:rPr sz="1800" spc="-25" dirty="0">
                <a:latin typeface="Calibri"/>
                <a:cs typeface="Calibri"/>
              </a:rPr>
              <a:t> </a:t>
            </a:r>
            <a:r>
              <a:rPr sz="1800" dirty="0">
                <a:latin typeface="Calibri"/>
                <a:cs typeface="Calibri"/>
              </a:rPr>
              <a:t>end</a:t>
            </a:r>
            <a:r>
              <a:rPr sz="1800" spc="-20" dirty="0">
                <a:latin typeface="Calibri"/>
                <a:cs typeface="Calibri"/>
              </a:rPr>
              <a:t> </a:t>
            </a:r>
            <a:r>
              <a:rPr sz="1800" dirty="0">
                <a:latin typeface="Calibri"/>
                <a:cs typeface="Calibri"/>
              </a:rPr>
              <a:t>of</a:t>
            </a:r>
            <a:r>
              <a:rPr sz="1800" spc="-35" dirty="0">
                <a:latin typeface="Calibri"/>
                <a:cs typeface="Calibri"/>
              </a:rPr>
              <a:t> </a:t>
            </a:r>
            <a:r>
              <a:rPr sz="1800" dirty="0">
                <a:latin typeface="Calibri"/>
                <a:cs typeface="Calibri"/>
              </a:rPr>
              <a:t>the</a:t>
            </a:r>
            <a:r>
              <a:rPr sz="1800" spc="-25" dirty="0">
                <a:latin typeface="Calibri"/>
                <a:cs typeface="Calibri"/>
              </a:rPr>
              <a:t> </a:t>
            </a:r>
            <a:r>
              <a:rPr sz="1800" dirty="0">
                <a:latin typeface="Calibri"/>
                <a:cs typeface="Calibri"/>
              </a:rPr>
              <a:t>tuition</a:t>
            </a:r>
            <a:r>
              <a:rPr sz="1800" spc="-25" dirty="0">
                <a:latin typeface="Calibri"/>
                <a:cs typeface="Calibri"/>
              </a:rPr>
              <a:t> </a:t>
            </a:r>
            <a:r>
              <a:rPr sz="1800" dirty="0">
                <a:latin typeface="Calibri"/>
                <a:cs typeface="Calibri"/>
              </a:rPr>
              <a:t>refund</a:t>
            </a:r>
            <a:r>
              <a:rPr sz="1800" spc="-30" dirty="0">
                <a:latin typeface="Calibri"/>
                <a:cs typeface="Calibri"/>
              </a:rPr>
              <a:t> </a:t>
            </a:r>
            <a:r>
              <a:rPr sz="1800" dirty="0">
                <a:latin typeface="Calibri"/>
                <a:cs typeface="Calibri"/>
              </a:rPr>
              <a:t>period,</a:t>
            </a:r>
            <a:r>
              <a:rPr sz="1800" spc="-30" dirty="0">
                <a:latin typeface="Calibri"/>
                <a:cs typeface="Calibri"/>
              </a:rPr>
              <a:t> </a:t>
            </a:r>
            <a:r>
              <a:rPr sz="1800" dirty="0">
                <a:latin typeface="Calibri"/>
                <a:cs typeface="Calibri"/>
              </a:rPr>
              <a:t>in</a:t>
            </a:r>
            <a:r>
              <a:rPr sz="1800" spc="-30" dirty="0">
                <a:latin typeface="Calibri"/>
                <a:cs typeface="Calibri"/>
              </a:rPr>
              <a:t> </a:t>
            </a:r>
            <a:r>
              <a:rPr sz="1800" dirty="0">
                <a:latin typeface="Calibri"/>
                <a:cs typeface="Calibri"/>
              </a:rPr>
              <a:t>the</a:t>
            </a:r>
            <a:r>
              <a:rPr sz="1800" spc="-25" dirty="0">
                <a:latin typeface="Calibri"/>
                <a:cs typeface="Calibri"/>
              </a:rPr>
              <a:t> </a:t>
            </a:r>
            <a:r>
              <a:rPr sz="1800" dirty="0">
                <a:latin typeface="Calibri"/>
                <a:cs typeface="Calibri"/>
              </a:rPr>
              <a:t>following</a:t>
            </a:r>
            <a:r>
              <a:rPr sz="1800" spc="-25" dirty="0">
                <a:latin typeface="Calibri"/>
                <a:cs typeface="Calibri"/>
              </a:rPr>
              <a:t> </a:t>
            </a:r>
            <a:r>
              <a:rPr sz="1800" spc="-20" dirty="0">
                <a:latin typeface="Calibri"/>
                <a:cs typeface="Calibri"/>
              </a:rPr>
              <a:t>way:</a:t>
            </a:r>
            <a:endParaRPr sz="1800">
              <a:latin typeface="Calibri"/>
              <a:cs typeface="Calibri"/>
            </a:endParaRPr>
          </a:p>
          <a:p>
            <a:pPr marL="354965" indent="-342265">
              <a:lnSpc>
                <a:spcPct val="100000"/>
              </a:lnSpc>
              <a:spcBef>
                <a:spcPts val="1425"/>
              </a:spcBef>
              <a:buFont typeface="Arial"/>
              <a:buChar char="•"/>
              <a:tabLst>
                <a:tab pos="354965" algn="l"/>
              </a:tabLst>
            </a:pPr>
            <a:r>
              <a:rPr sz="2000" b="1" spc="-10" dirty="0">
                <a:latin typeface="Calibri"/>
                <a:cs typeface="Calibri"/>
              </a:rPr>
              <a:t>Full-</a:t>
            </a:r>
            <a:r>
              <a:rPr sz="2000" b="1" dirty="0">
                <a:latin typeface="Calibri"/>
                <a:cs typeface="Calibri"/>
              </a:rPr>
              <a:t>time</a:t>
            </a:r>
            <a:r>
              <a:rPr sz="2000" b="1" spc="-50" dirty="0">
                <a:latin typeface="Calibri"/>
                <a:cs typeface="Calibri"/>
              </a:rPr>
              <a:t> </a:t>
            </a:r>
            <a:r>
              <a:rPr sz="2000" b="1" dirty="0">
                <a:latin typeface="Calibri"/>
                <a:cs typeface="Calibri"/>
              </a:rPr>
              <a:t>=</a:t>
            </a:r>
            <a:r>
              <a:rPr sz="2000" b="1" spc="-20" dirty="0">
                <a:latin typeface="Calibri"/>
                <a:cs typeface="Calibri"/>
              </a:rPr>
              <a:t> </a:t>
            </a:r>
            <a:r>
              <a:rPr sz="2000" dirty="0">
                <a:latin typeface="Calibri"/>
                <a:cs typeface="Calibri"/>
              </a:rPr>
              <a:t>registered in</a:t>
            </a:r>
            <a:r>
              <a:rPr sz="2000" spc="-25" dirty="0">
                <a:latin typeface="Calibri"/>
                <a:cs typeface="Calibri"/>
              </a:rPr>
              <a:t> </a:t>
            </a:r>
            <a:r>
              <a:rPr sz="2000" dirty="0">
                <a:latin typeface="Calibri"/>
                <a:cs typeface="Calibri"/>
              </a:rPr>
              <a:t>12</a:t>
            </a:r>
            <a:r>
              <a:rPr sz="2000" spc="-30" dirty="0">
                <a:latin typeface="Calibri"/>
                <a:cs typeface="Calibri"/>
              </a:rPr>
              <a:t> </a:t>
            </a:r>
            <a:r>
              <a:rPr sz="2000" dirty="0">
                <a:latin typeface="Calibri"/>
                <a:cs typeface="Calibri"/>
              </a:rPr>
              <a:t>or</a:t>
            </a:r>
            <a:r>
              <a:rPr sz="2000" spc="-30" dirty="0">
                <a:latin typeface="Calibri"/>
                <a:cs typeface="Calibri"/>
              </a:rPr>
              <a:t> </a:t>
            </a:r>
            <a:r>
              <a:rPr sz="2000" dirty="0">
                <a:latin typeface="Calibri"/>
                <a:cs typeface="Calibri"/>
              </a:rPr>
              <a:t>more</a:t>
            </a:r>
            <a:r>
              <a:rPr sz="2000" spc="-25" dirty="0">
                <a:latin typeface="Calibri"/>
                <a:cs typeface="Calibri"/>
              </a:rPr>
              <a:t> </a:t>
            </a:r>
            <a:r>
              <a:rPr sz="2000" dirty="0">
                <a:latin typeface="Calibri"/>
                <a:cs typeface="Calibri"/>
              </a:rPr>
              <a:t>credits</a:t>
            </a:r>
            <a:r>
              <a:rPr sz="2000" spc="-5" dirty="0">
                <a:latin typeface="Calibri"/>
                <a:cs typeface="Calibri"/>
              </a:rPr>
              <a:t> </a:t>
            </a:r>
            <a:r>
              <a:rPr sz="2000" dirty="0">
                <a:latin typeface="Calibri"/>
                <a:cs typeface="Calibri"/>
              </a:rPr>
              <a:t>per</a:t>
            </a:r>
            <a:r>
              <a:rPr sz="2000" spc="-20" dirty="0">
                <a:latin typeface="Calibri"/>
                <a:cs typeface="Calibri"/>
              </a:rPr>
              <a:t> term</a:t>
            </a:r>
            <a:endParaRPr sz="2000">
              <a:latin typeface="Calibri"/>
              <a:cs typeface="Calibri"/>
            </a:endParaRPr>
          </a:p>
          <a:p>
            <a:pPr marL="354965" indent="-342265">
              <a:lnSpc>
                <a:spcPct val="100000"/>
              </a:lnSpc>
              <a:spcBef>
                <a:spcPts val="1445"/>
              </a:spcBef>
              <a:buFont typeface="Arial"/>
              <a:buChar char="•"/>
              <a:tabLst>
                <a:tab pos="354965" algn="l"/>
              </a:tabLst>
            </a:pPr>
            <a:r>
              <a:rPr sz="2000" b="1" spc="-20" dirty="0">
                <a:latin typeface="Calibri"/>
                <a:cs typeface="Calibri"/>
              </a:rPr>
              <a:t>Part-</a:t>
            </a:r>
            <a:r>
              <a:rPr sz="2000" b="1" dirty="0">
                <a:latin typeface="Calibri"/>
                <a:cs typeface="Calibri"/>
              </a:rPr>
              <a:t>time</a:t>
            </a:r>
            <a:r>
              <a:rPr sz="2000" b="1" spc="-25" dirty="0">
                <a:latin typeface="Calibri"/>
                <a:cs typeface="Calibri"/>
              </a:rPr>
              <a:t> </a:t>
            </a:r>
            <a:r>
              <a:rPr sz="2000" b="1" dirty="0">
                <a:latin typeface="Calibri"/>
                <a:cs typeface="Calibri"/>
              </a:rPr>
              <a:t>status</a:t>
            </a:r>
            <a:r>
              <a:rPr sz="2000" b="1" spc="-35" dirty="0">
                <a:latin typeface="Calibri"/>
                <a:cs typeface="Calibri"/>
              </a:rPr>
              <a:t> </a:t>
            </a:r>
            <a:r>
              <a:rPr sz="2000" dirty="0">
                <a:latin typeface="Calibri"/>
                <a:cs typeface="Calibri"/>
              </a:rPr>
              <a:t>=</a:t>
            </a:r>
            <a:r>
              <a:rPr sz="2000" spc="-20" dirty="0">
                <a:latin typeface="Calibri"/>
                <a:cs typeface="Calibri"/>
              </a:rPr>
              <a:t> </a:t>
            </a:r>
            <a:r>
              <a:rPr sz="2000" dirty="0">
                <a:latin typeface="Calibri"/>
                <a:cs typeface="Calibri"/>
              </a:rPr>
              <a:t>registered</a:t>
            </a:r>
            <a:r>
              <a:rPr sz="2000" spc="-5" dirty="0">
                <a:latin typeface="Calibri"/>
                <a:cs typeface="Calibri"/>
              </a:rPr>
              <a:t> </a:t>
            </a:r>
            <a:r>
              <a:rPr sz="2000" dirty="0">
                <a:latin typeface="Calibri"/>
                <a:cs typeface="Calibri"/>
              </a:rPr>
              <a:t>in</a:t>
            </a:r>
            <a:r>
              <a:rPr sz="2000" spc="-25" dirty="0">
                <a:latin typeface="Calibri"/>
                <a:cs typeface="Calibri"/>
              </a:rPr>
              <a:t> </a:t>
            </a:r>
            <a:r>
              <a:rPr sz="2000" dirty="0">
                <a:latin typeface="Calibri"/>
                <a:cs typeface="Calibri"/>
              </a:rPr>
              <a:t>less</a:t>
            </a:r>
            <a:r>
              <a:rPr sz="2000" spc="-5" dirty="0">
                <a:latin typeface="Calibri"/>
                <a:cs typeface="Calibri"/>
              </a:rPr>
              <a:t> </a:t>
            </a:r>
            <a:r>
              <a:rPr sz="2000" dirty="0">
                <a:latin typeface="Calibri"/>
                <a:cs typeface="Calibri"/>
              </a:rPr>
              <a:t>than</a:t>
            </a:r>
            <a:r>
              <a:rPr sz="2000" spc="-35" dirty="0">
                <a:latin typeface="Calibri"/>
                <a:cs typeface="Calibri"/>
              </a:rPr>
              <a:t> </a:t>
            </a:r>
            <a:r>
              <a:rPr sz="2000" dirty="0">
                <a:latin typeface="Calibri"/>
                <a:cs typeface="Calibri"/>
              </a:rPr>
              <a:t>12</a:t>
            </a:r>
            <a:r>
              <a:rPr sz="2000" spc="-30" dirty="0">
                <a:latin typeface="Calibri"/>
                <a:cs typeface="Calibri"/>
              </a:rPr>
              <a:t> </a:t>
            </a:r>
            <a:r>
              <a:rPr sz="2000" dirty="0">
                <a:latin typeface="Calibri"/>
                <a:cs typeface="Calibri"/>
              </a:rPr>
              <a:t>credits</a:t>
            </a:r>
            <a:r>
              <a:rPr sz="2000" spc="-5" dirty="0">
                <a:latin typeface="Calibri"/>
                <a:cs typeface="Calibri"/>
              </a:rPr>
              <a:t> </a:t>
            </a:r>
            <a:r>
              <a:rPr sz="2000" dirty="0">
                <a:latin typeface="Calibri"/>
                <a:cs typeface="Calibri"/>
              </a:rPr>
              <a:t>in</a:t>
            </a:r>
            <a:r>
              <a:rPr sz="2000" spc="-30" dirty="0">
                <a:latin typeface="Calibri"/>
                <a:cs typeface="Calibri"/>
              </a:rPr>
              <a:t> </a:t>
            </a:r>
            <a:r>
              <a:rPr sz="2000" dirty="0">
                <a:latin typeface="Calibri"/>
                <a:cs typeface="Calibri"/>
              </a:rPr>
              <a:t>a</a:t>
            </a:r>
            <a:r>
              <a:rPr sz="2000" spc="-30" dirty="0">
                <a:latin typeface="Calibri"/>
                <a:cs typeface="Calibri"/>
              </a:rPr>
              <a:t> </a:t>
            </a:r>
            <a:r>
              <a:rPr sz="2000" spc="-20" dirty="0">
                <a:latin typeface="Calibri"/>
                <a:cs typeface="Calibri"/>
              </a:rPr>
              <a:t>term</a:t>
            </a:r>
            <a:endParaRPr sz="2000">
              <a:latin typeface="Calibri"/>
              <a:cs typeface="Calibri"/>
            </a:endParaRPr>
          </a:p>
          <a:p>
            <a:pPr>
              <a:lnSpc>
                <a:spcPct val="100000"/>
              </a:lnSpc>
              <a:spcBef>
                <a:spcPts val="2380"/>
              </a:spcBef>
            </a:pPr>
            <a:endParaRPr sz="2000">
              <a:latin typeface="Calibri"/>
              <a:cs typeface="Calibri"/>
            </a:endParaRPr>
          </a:p>
          <a:p>
            <a:pPr marL="12700" marR="5080" indent="-635">
              <a:lnSpc>
                <a:spcPct val="107100"/>
              </a:lnSpc>
            </a:pPr>
            <a:r>
              <a:rPr sz="1800" dirty="0">
                <a:latin typeface="Calibri"/>
                <a:cs typeface="Calibri"/>
              </a:rPr>
              <a:t>If</a:t>
            </a:r>
            <a:r>
              <a:rPr sz="1800" spc="-35" dirty="0">
                <a:latin typeface="Calibri"/>
                <a:cs typeface="Calibri"/>
              </a:rPr>
              <a:t> </a:t>
            </a:r>
            <a:r>
              <a:rPr sz="1800" dirty="0">
                <a:latin typeface="Calibri"/>
                <a:cs typeface="Calibri"/>
              </a:rPr>
              <a:t>you</a:t>
            </a:r>
            <a:r>
              <a:rPr sz="1800" spc="-25" dirty="0">
                <a:latin typeface="Calibri"/>
                <a:cs typeface="Calibri"/>
              </a:rPr>
              <a:t> </a:t>
            </a:r>
            <a:r>
              <a:rPr sz="1800" dirty="0">
                <a:latin typeface="Calibri"/>
                <a:cs typeface="Calibri"/>
              </a:rPr>
              <a:t>are</a:t>
            </a:r>
            <a:r>
              <a:rPr sz="1800" spc="-25" dirty="0">
                <a:latin typeface="Calibri"/>
                <a:cs typeface="Calibri"/>
              </a:rPr>
              <a:t> </a:t>
            </a:r>
            <a:r>
              <a:rPr sz="1800" dirty="0">
                <a:latin typeface="Calibri"/>
                <a:cs typeface="Calibri"/>
              </a:rPr>
              <a:t>an</a:t>
            </a:r>
            <a:r>
              <a:rPr sz="1800" spc="-20" dirty="0">
                <a:latin typeface="Calibri"/>
                <a:cs typeface="Calibri"/>
              </a:rPr>
              <a:t> </a:t>
            </a:r>
            <a:r>
              <a:rPr sz="2000" b="1" spc="-10" dirty="0">
                <a:latin typeface="Calibri"/>
                <a:cs typeface="Calibri"/>
              </a:rPr>
              <a:t>International</a:t>
            </a:r>
            <a:r>
              <a:rPr sz="2000" b="1" spc="-30" dirty="0">
                <a:latin typeface="Calibri"/>
                <a:cs typeface="Calibri"/>
              </a:rPr>
              <a:t> </a:t>
            </a:r>
            <a:r>
              <a:rPr sz="2000" b="1" dirty="0">
                <a:latin typeface="Calibri"/>
                <a:cs typeface="Calibri"/>
              </a:rPr>
              <a:t>Student</a:t>
            </a:r>
            <a:r>
              <a:rPr sz="2000" b="1" spc="-25" dirty="0">
                <a:latin typeface="Calibri"/>
                <a:cs typeface="Calibri"/>
              </a:rPr>
              <a:t> </a:t>
            </a:r>
            <a:r>
              <a:rPr sz="1800" dirty="0">
                <a:latin typeface="Calibri"/>
                <a:cs typeface="Calibri"/>
              </a:rPr>
              <a:t>or</a:t>
            </a:r>
            <a:r>
              <a:rPr sz="1800" spc="-30" dirty="0">
                <a:latin typeface="Calibri"/>
                <a:cs typeface="Calibri"/>
              </a:rPr>
              <a:t> </a:t>
            </a:r>
            <a:r>
              <a:rPr sz="1800" dirty="0">
                <a:latin typeface="Calibri"/>
                <a:cs typeface="Calibri"/>
              </a:rPr>
              <a:t>receive</a:t>
            </a:r>
            <a:r>
              <a:rPr sz="1800" spc="-15" dirty="0">
                <a:latin typeface="Calibri"/>
                <a:cs typeface="Calibri"/>
              </a:rPr>
              <a:t> </a:t>
            </a:r>
            <a:r>
              <a:rPr sz="2000" b="1" dirty="0">
                <a:latin typeface="Calibri"/>
                <a:cs typeface="Calibri"/>
              </a:rPr>
              <a:t>Financial</a:t>
            </a:r>
            <a:r>
              <a:rPr sz="2000" b="1" spc="-45" dirty="0">
                <a:latin typeface="Calibri"/>
                <a:cs typeface="Calibri"/>
              </a:rPr>
              <a:t> </a:t>
            </a:r>
            <a:r>
              <a:rPr sz="2000" b="1" dirty="0">
                <a:latin typeface="Calibri"/>
                <a:cs typeface="Calibri"/>
              </a:rPr>
              <a:t>Aid</a:t>
            </a:r>
            <a:r>
              <a:rPr sz="2000" b="1" spc="-35" dirty="0">
                <a:latin typeface="Calibri"/>
                <a:cs typeface="Calibri"/>
              </a:rPr>
              <a:t> </a:t>
            </a:r>
            <a:r>
              <a:rPr sz="2000" b="1" dirty="0">
                <a:latin typeface="Calibri"/>
                <a:cs typeface="Calibri"/>
              </a:rPr>
              <a:t>&amp;</a:t>
            </a:r>
            <a:r>
              <a:rPr sz="2000" b="1" spc="-30" dirty="0">
                <a:latin typeface="Calibri"/>
                <a:cs typeface="Calibri"/>
              </a:rPr>
              <a:t> </a:t>
            </a:r>
            <a:r>
              <a:rPr sz="2000" b="1" dirty="0">
                <a:latin typeface="Calibri"/>
                <a:cs typeface="Calibri"/>
              </a:rPr>
              <a:t>Awards</a:t>
            </a:r>
            <a:r>
              <a:rPr sz="1800" dirty="0">
                <a:latin typeface="Calibri"/>
                <a:cs typeface="Calibri"/>
              </a:rPr>
              <a:t>,</a:t>
            </a:r>
            <a:r>
              <a:rPr sz="1800" spc="-15" dirty="0">
                <a:latin typeface="Calibri"/>
                <a:cs typeface="Calibri"/>
              </a:rPr>
              <a:t> </a:t>
            </a:r>
            <a:r>
              <a:rPr sz="1800" spc="-25" dirty="0">
                <a:latin typeface="Calibri"/>
                <a:cs typeface="Calibri"/>
              </a:rPr>
              <a:t>be </a:t>
            </a:r>
            <a:r>
              <a:rPr sz="1800" dirty="0">
                <a:latin typeface="Calibri"/>
                <a:cs typeface="Calibri"/>
              </a:rPr>
              <a:t>mindful</a:t>
            </a:r>
            <a:r>
              <a:rPr sz="1800" spc="-30" dirty="0">
                <a:latin typeface="Calibri"/>
                <a:cs typeface="Calibri"/>
              </a:rPr>
              <a:t> </a:t>
            </a:r>
            <a:r>
              <a:rPr sz="1800" dirty="0">
                <a:latin typeface="Calibri"/>
                <a:cs typeface="Calibri"/>
              </a:rPr>
              <a:t>that</a:t>
            </a:r>
            <a:r>
              <a:rPr sz="1800" spc="-40" dirty="0">
                <a:latin typeface="Calibri"/>
                <a:cs typeface="Calibri"/>
              </a:rPr>
              <a:t> </a:t>
            </a:r>
            <a:r>
              <a:rPr sz="1800" dirty="0">
                <a:latin typeface="Calibri"/>
                <a:cs typeface="Calibri"/>
              </a:rPr>
              <a:t>your</a:t>
            </a:r>
            <a:r>
              <a:rPr sz="1800" spc="-30" dirty="0">
                <a:latin typeface="Calibri"/>
                <a:cs typeface="Calibri"/>
              </a:rPr>
              <a:t> </a:t>
            </a:r>
            <a:r>
              <a:rPr sz="1800" dirty="0">
                <a:latin typeface="Calibri"/>
                <a:cs typeface="Calibri"/>
              </a:rPr>
              <a:t>credit</a:t>
            </a:r>
            <a:r>
              <a:rPr sz="1800" spc="-35" dirty="0">
                <a:latin typeface="Calibri"/>
                <a:cs typeface="Calibri"/>
              </a:rPr>
              <a:t> </a:t>
            </a:r>
            <a:r>
              <a:rPr sz="1800" dirty="0">
                <a:latin typeface="Calibri"/>
                <a:cs typeface="Calibri"/>
              </a:rPr>
              <a:t>load</a:t>
            </a:r>
            <a:r>
              <a:rPr sz="1800" spc="-30" dirty="0">
                <a:latin typeface="Calibri"/>
                <a:cs typeface="Calibri"/>
              </a:rPr>
              <a:t> </a:t>
            </a:r>
            <a:r>
              <a:rPr sz="1800" dirty="0">
                <a:latin typeface="Calibri"/>
                <a:cs typeface="Calibri"/>
              </a:rPr>
              <a:t>could</a:t>
            </a:r>
            <a:r>
              <a:rPr sz="1800" spc="-20" dirty="0">
                <a:latin typeface="Calibri"/>
                <a:cs typeface="Calibri"/>
              </a:rPr>
              <a:t> </a:t>
            </a:r>
            <a:r>
              <a:rPr sz="1800" dirty="0">
                <a:latin typeface="Calibri"/>
                <a:cs typeface="Calibri"/>
              </a:rPr>
              <a:t>have</a:t>
            </a:r>
            <a:r>
              <a:rPr sz="1800" spc="-30" dirty="0">
                <a:latin typeface="Calibri"/>
                <a:cs typeface="Calibri"/>
              </a:rPr>
              <a:t> </a:t>
            </a:r>
            <a:r>
              <a:rPr sz="1800" dirty="0">
                <a:latin typeface="Calibri"/>
                <a:cs typeface="Calibri"/>
              </a:rPr>
              <a:t>an</a:t>
            </a:r>
            <a:r>
              <a:rPr sz="1800" spc="-25" dirty="0">
                <a:latin typeface="Calibri"/>
                <a:cs typeface="Calibri"/>
              </a:rPr>
              <a:t> </a:t>
            </a:r>
            <a:r>
              <a:rPr sz="1800" dirty="0">
                <a:latin typeface="Calibri"/>
                <a:cs typeface="Calibri"/>
              </a:rPr>
              <a:t>impact,</a:t>
            </a:r>
            <a:r>
              <a:rPr sz="1800" spc="-35" dirty="0">
                <a:latin typeface="Calibri"/>
                <a:cs typeface="Calibri"/>
              </a:rPr>
              <a:t> </a:t>
            </a:r>
            <a:r>
              <a:rPr sz="1800" dirty="0">
                <a:latin typeface="Calibri"/>
                <a:cs typeface="Calibri"/>
              </a:rPr>
              <a:t>so</a:t>
            </a:r>
            <a:r>
              <a:rPr sz="1800" spc="-30" dirty="0">
                <a:latin typeface="Calibri"/>
                <a:cs typeface="Calibri"/>
              </a:rPr>
              <a:t> </a:t>
            </a:r>
            <a:r>
              <a:rPr sz="1800" dirty="0">
                <a:latin typeface="Calibri"/>
                <a:cs typeface="Calibri"/>
              </a:rPr>
              <a:t>you</a:t>
            </a:r>
            <a:r>
              <a:rPr sz="1800" spc="-25" dirty="0">
                <a:latin typeface="Calibri"/>
                <a:cs typeface="Calibri"/>
              </a:rPr>
              <a:t> </a:t>
            </a:r>
            <a:r>
              <a:rPr sz="1800" dirty="0">
                <a:latin typeface="Calibri"/>
                <a:cs typeface="Calibri"/>
              </a:rPr>
              <a:t>would</a:t>
            </a:r>
            <a:r>
              <a:rPr sz="1800" spc="-20" dirty="0">
                <a:latin typeface="Calibri"/>
                <a:cs typeface="Calibri"/>
              </a:rPr>
              <a:t> </a:t>
            </a:r>
            <a:r>
              <a:rPr sz="1800" dirty="0">
                <a:latin typeface="Calibri"/>
                <a:cs typeface="Calibri"/>
              </a:rPr>
              <a:t>need</a:t>
            </a:r>
            <a:r>
              <a:rPr sz="1800" spc="-15" dirty="0">
                <a:latin typeface="Calibri"/>
                <a:cs typeface="Calibri"/>
              </a:rPr>
              <a:t> </a:t>
            </a:r>
            <a:r>
              <a:rPr sz="1800" dirty="0">
                <a:latin typeface="Calibri"/>
                <a:cs typeface="Calibri"/>
              </a:rPr>
              <a:t>to</a:t>
            </a:r>
            <a:r>
              <a:rPr sz="1800" spc="-30" dirty="0">
                <a:latin typeface="Calibri"/>
                <a:cs typeface="Calibri"/>
              </a:rPr>
              <a:t> </a:t>
            </a:r>
            <a:r>
              <a:rPr sz="1800" spc="-10" dirty="0">
                <a:latin typeface="Calibri"/>
                <a:cs typeface="Calibri"/>
              </a:rPr>
              <a:t>contact </a:t>
            </a:r>
            <a:r>
              <a:rPr sz="1800" dirty="0">
                <a:latin typeface="Calibri"/>
                <a:cs typeface="Calibri"/>
              </a:rPr>
              <a:t>those</a:t>
            </a:r>
            <a:r>
              <a:rPr sz="1800" spc="-30" dirty="0">
                <a:latin typeface="Calibri"/>
                <a:cs typeface="Calibri"/>
              </a:rPr>
              <a:t> </a:t>
            </a:r>
            <a:r>
              <a:rPr sz="1800" dirty="0">
                <a:latin typeface="Calibri"/>
                <a:cs typeface="Calibri"/>
              </a:rPr>
              <a:t>offices</a:t>
            </a:r>
            <a:r>
              <a:rPr sz="1800" spc="-35" dirty="0">
                <a:latin typeface="Calibri"/>
                <a:cs typeface="Calibri"/>
              </a:rPr>
              <a:t> </a:t>
            </a:r>
            <a:r>
              <a:rPr sz="1800" dirty="0">
                <a:latin typeface="Calibri"/>
                <a:cs typeface="Calibri"/>
              </a:rPr>
              <a:t>directly</a:t>
            </a:r>
            <a:r>
              <a:rPr sz="1800" spc="-35" dirty="0">
                <a:latin typeface="Calibri"/>
                <a:cs typeface="Calibri"/>
              </a:rPr>
              <a:t> </a:t>
            </a:r>
            <a:r>
              <a:rPr sz="1800" dirty="0">
                <a:latin typeface="Calibri"/>
                <a:cs typeface="Calibri"/>
              </a:rPr>
              <a:t>for</a:t>
            </a:r>
            <a:r>
              <a:rPr sz="1800" spc="-35" dirty="0">
                <a:latin typeface="Calibri"/>
                <a:cs typeface="Calibri"/>
              </a:rPr>
              <a:t> </a:t>
            </a:r>
            <a:r>
              <a:rPr sz="1800" dirty="0">
                <a:latin typeface="Calibri"/>
                <a:cs typeface="Calibri"/>
              </a:rPr>
              <a:t>inquiries</a:t>
            </a:r>
            <a:r>
              <a:rPr sz="1800" spc="-40" dirty="0">
                <a:latin typeface="Calibri"/>
                <a:cs typeface="Calibri"/>
              </a:rPr>
              <a:t> </a:t>
            </a:r>
            <a:r>
              <a:rPr sz="1800" dirty="0">
                <a:latin typeface="Calibri"/>
                <a:cs typeface="Calibri"/>
              </a:rPr>
              <a:t>on</a:t>
            </a:r>
            <a:r>
              <a:rPr sz="1800" spc="-30" dirty="0">
                <a:latin typeface="Calibri"/>
                <a:cs typeface="Calibri"/>
              </a:rPr>
              <a:t> </a:t>
            </a:r>
            <a:r>
              <a:rPr sz="1800" dirty="0">
                <a:latin typeface="Calibri"/>
                <a:cs typeface="Calibri"/>
              </a:rPr>
              <a:t>this</a:t>
            </a:r>
            <a:r>
              <a:rPr sz="1800" spc="-35" dirty="0">
                <a:latin typeface="Calibri"/>
                <a:cs typeface="Calibri"/>
              </a:rPr>
              <a:t> </a:t>
            </a:r>
            <a:r>
              <a:rPr sz="1800" spc="-10" dirty="0">
                <a:latin typeface="Calibri"/>
                <a:cs typeface="Calibri"/>
              </a:rPr>
              <a:t>topic.</a:t>
            </a:r>
            <a:endParaRPr sz="180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410209">
              <a:lnSpc>
                <a:spcPct val="100000"/>
              </a:lnSpc>
              <a:spcBef>
                <a:spcPts val="100"/>
              </a:spcBef>
            </a:pPr>
            <a:r>
              <a:rPr sz="3600" dirty="0"/>
              <a:t>DNE</a:t>
            </a:r>
            <a:r>
              <a:rPr sz="3600" spc="-55" dirty="0"/>
              <a:t> </a:t>
            </a:r>
            <a:r>
              <a:rPr sz="3600" dirty="0"/>
              <a:t>&amp;</a:t>
            </a:r>
            <a:r>
              <a:rPr sz="3600" spc="-60" dirty="0"/>
              <a:t> </a:t>
            </a:r>
            <a:r>
              <a:rPr sz="3600" dirty="0"/>
              <a:t>DISC</a:t>
            </a:r>
            <a:r>
              <a:rPr sz="3600" spc="-60" dirty="0"/>
              <a:t> </a:t>
            </a:r>
            <a:r>
              <a:rPr sz="3600" spc="-10" dirty="0"/>
              <a:t>Deadlines</a:t>
            </a:r>
            <a:endParaRPr sz="3600"/>
          </a:p>
        </p:txBody>
      </p:sp>
      <p:sp>
        <p:nvSpPr>
          <p:cNvPr id="3" name="object 3"/>
          <p:cNvSpPr txBox="1"/>
          <p:nvPr/>
        </p:nvSpPr>
        <p:spPr>
          <a:xfrm>
            <a:off x="764538" y="1143000"/>
            <a:ext cx="8056880" cy="3916679"/>
          </a:xfrm>
          <a:prstGeom prst="rect">
            <a:avLst/>
          </a:prstGeom>
        </p:spPr>
        <p:txBody>
          <a:bodyPr vert="horz" wrap="square" lIns="0" tIns="12065" rIns="0" bIns="0" rtlCol="0">
            <a:spAutoFit/>
          </a:bodyPr>
          <a:lstStyle/>
          <a:p>
            <a:pPr marL="12700">
              <a:lnSpc>
                <a:spcPct val="100000"/>
              </a:lnSpc>
              <a:spcBef>
                <a:spcPts val="95"/>
              </a:spcBef>
            </a:pPr>
            <a:r>
              <a:rPr sz="2000" dirty="0">
                <a:latin typeface="Calibri"/>
                <a:cs typeface="Calibri"/>
              </a:rPr>
              <a:t>Important</a:t>
            </a:r>
            <a:r>
              <a:rPr sz="2000" spc="-60" dirty="0">
                <a:latin typeface="Calibri"/>
                <a:cs typeface="Calibri"/>
              </a:rPr>
              <a:t> </a:t>
            </a:r>
            <a:r>
              <a:rPr sz="2000" dirty="0">
                <a:latin typeface="Calibri"/>
                <a:cs typeface="Calibri"/>
              </a:rPr>
              <a:t>deadlines</a:t>
            </a:r>
            <a:r>
              <a:rPr sz="2000" spc="-45" dirty="0">
                <a:latin typeface="Calibri"/>
                <a:cs typeface="Calibri"/>
              </a:rPr>
              <a:t> </a:t>
            </a:r>
            <a:r>
              <a:rPr sz="2000" dirty="0">
                <a:latin typeface="Calibri"/>
                <a:cs typeface="Calibri"/>
              </a:rPr>
              <a:t>(check</a:t>
            </a:r>
            <a:r>
              <a:rPr sz="2000" spc="-50" dirty="0">
                <a:latin typeface="Calibri"/>
                <a:cs typeface="Calibri"/>
              </a:rPr>
              <a:t> </a:t>
            </a:r>
            <a:r>
              <a:rPr sz="2000" dirty="0">
                <a:latin typeface="Calibri"/>
                <a:cs typeface="Calibri"/>
              </a:rPr>
              <a:t>the</a:t>
            </a:r>
            <a:r>
              <a:rPr sz="2000" spc="-50" dirty="0">
                <a:latin typeface="Calibri"/>
                <a:cs typeface="Calibri"/>
              </a:rPr>
              <a:t> </a:t>
            </a:r>
            <a:r>
              <a:rPr sz="2000" dirty="0">
                <a:latin typeface="Calibri"/>
                <a:cs typeface="Calibri"/>
              </a:rPr>
              <a:t>Academic</a:t>
            </a:r>
            <a:r>
              <a:rPr sz="2000" spc="-45" dirty="0">
                <a:latin typeface="Calibri"/>
                <a:cs typeface="Calibri"/>
              </a:rPr>
              <a:t> </a:t>
            </a:r>
            <a:r>
              <a:rPr sz="2000" dirty="0">
                <a:latin typeface="Calibri"/>
                <a:cs typeface="Calibri"/>
              </a:rPr>
              <a:t>Calendar</a:t>
            </a:r>
            <a:r>
              <a:rPr sz="2000" spc="-60" dirty="0">
                <a:latin typeface="Calibri"/>
                <a:cs typeface="Calibri"/>
              </a:rPr>
              <a:t> </a:t>
            </a:r>
            <a:r>
              <a:rPr sz="2000" dirty="0">
                <a:latin typeface="Calibri"/>
                <a:cs typeface="Calibri"/>
              </a:rPr>
              <a:t>for</a:t>
            </a:r>
            <a:r>
              <a:rPr sz="2000" spc="-65" dirty="0">
                <a:latin typeface="Calibri"/>
                <a:cs typeface="Calibri"/>
              </a:rPr>
              <a:t> </a:t>
            </a:r>
            <a:r>
              <a:rPr sz="2000" spc="-10" dirty="0">
                <a:latin typeface="Calibri"/>
                <a:cs typeface="Calibri"/>
              </a:rPr>
              <a:t>dates):</a:t>
            </a:r>
            <a:endParaRPr sz="2000" dirty="0">
              <a:latin typeface="Calibri"/>
              <a:cs typeface="Calibri"/>
            </a:endParaRPr>
          </a:p>
          <a:p>
            <a:pPr marL="355600" marR="5080" indent="-343535">
              <a:lnSpc>
                <a:spcPct val="107000"/>
              </a:lnSpc>
              <a:spcBef>
                <a:spcPts val="1280"/>
              </a:spcBef>
              <a:buFont typeface="Arial"/>
              <a:buChar char="•"/>
              <a:tabLst>
                <a:tab pos="355600" algn="l"/>
              </a:tabLst>
            </a:pPr>
            <a:r>
              <a:rPr sz="2000" b="1" dirty="0">
                <a:latin typeface="Calibri"/>
                <a:cs typeface="Calibri"/>
              </a:rPr>
              <a:t>DNE</a:t>
            </a:r>
            <a:r>
              <a:rPr sz="2000" b="1" spc="-30" dirty="0">
                <a:latin typeface="Calibri"/>
                <a:cs typeface="Calibri"/>
              </a:rPr>
              <a:t> </a:t>
            </a:r>
            <a:r>
              <a:rPr sz="2000" dirty="0">
                <a:latin typeface="Calibri"/>
                <a:cs typeface="Calibri"/>
              </a:rPr>
              <a:t>(Did</a:t>
            </a:r>
            <a:r>
              <a:rPr sz="2000" spc="-30" dirty="0">
                <a:latin typeface="Calibri"/>
                <a:cs typeface="Calibri"/>
              </a:rPr>
              <a:t> </a:t>
            </a:r>
            <a:r>
              <a:rPr sz="2000" dirty="0">
                <a:latin typeface="Calibri"/>
                <a:cs typeface="Calibri"/>
              </a:rPr>
              <a:t>Not</a:t>
            </a:r>
            <a:r>
              <a:rPr sz="2000" spc="-40" dirty="0">
                <a:latin typeface="Calibri"/>
                <a:cs typeface="Calibri"/>
              </a:rPr>
              <a:t> </a:t>
            </a:r>
            <a:r>
              <a:rPr sz="2000" dirty="0">
                <a:latin typeface="Calibri"/>
                <a:cs typeface="Calibri"/>
              </a:rPr>
              <a:t>Enter):</a:t>
            </a:r>
            <a:r>
              <a:rPr sz="2000" spc="-15" dirty="0">
                <a:latin typeface="Calibri"/>
                <a:cs typeface="Calibri"/>
              </a:rPr>
              <a:t> </a:t>
            </a:r>
            <a:r>
              <a:rPr sz="2000" dirty="0">
                <a:latin typeface="Calibri"/>
                <a:cs typeface="Calibri"/>
              </a:rPr>
              <a:t>The</a:t>
            </a:r>
            <a:r>
              <a:rPr sz="2000" spc="-25" dirty="0">
                <a:latin typeface="Calibri"/>
                <a:cs typeface="Calibri"/>
              </a:rPr>
              <a:t> </a:t>
            </a:r>
            <a:r>
              <a:rPr sz="2000" u="sng" dirty="0">
                <a:solidFill>
                  <a:srgbClr val="801329"/>
                </a:solidFill>
                <a:uFill>
                  <a:solidFill>
                    <a:srgbClr val="801329"/>
                  </a:solidFill>
                </a:uFill>
                <a:latin typeface="Calibri"/>
                <a:cs typeface="Calibri"/>
                <a:hlinkClick r:id="rId2"/>
              </a:rPr>
              <a:t>DNE</a:t>
            </a:r>
            <a:r>
              <a:rPr sz="2000" u="sng" spc="-40" dirty="0">
                <a:solidFill>
                  <a:srgbClr val="801329"/>
                </a:solidFill>
                <a:uFill>
                  <a:solidFill>
                    <a:srgbClr val="801329"/>
                  </a:solidFill>
                </a:uFill>
                <a:latin typeface="Calibri"/>
                <a:cs typeface="Calibri"/>
                <a:hlinkClick r:id="rId2"/>
              </a:rPr>
              <a:t> </a:t>
            </a:r>
            <a:r>
              <a:rPr sz="2000" u="sng" dirty="0">
                <a:solidFill>
                  <a:srgbClr val="801329"/>
                </a:solidFill>
                <a:uFill>
                  <a:solidFill>
                    <a:srgbClr val="801329"/>
                  </a:solidFill>
                </a:uFill>
                <a:latin typeface="Calibri"/>
                <a:cs typeface="Calibri"/>
                <a:hlinkClick r:id="rId2"/>
              </a:rPr>
              <a:t>deadline</a:t>
            </a:r>
            <a:r>
              <a:rPr sz="2000" spc="-10" dirty="0">
                <a:solidFill>
                  <a:srgbClr val="801329"/>
                </a:solidFill>
                <a:latin typeface="Calibri"/>
                <a:cs typeface="Calibri"/>
              </a:rPr>
              <a:t> </a:t>
            </a:r>
            <a:r>
              <a:rPr sz="2000" dirty="0">
                <a:latin typeface="Calibri"/>
                <a:cs typeface="Calibri"/>
              </a:rPr>
              <a:t>is</a:t>
            </a:r>
            <a:r>
              <a:rPr sz="2000" spc="-20" dirty="0">
                <a:latin typeface="Calibri"/>
                <a:cs typeface="Calibri"/>
              </a:rPr>
              <a:t> </a:t>
            </a:r>
            <a:r>
              <a:rPr sz="2000" dirty="0">
                <a:latin typeface="Calibri"/>
                <a:cs typeface="Calibri"/>
              </a:rPr>
              <a:t>the</a:t>
            </a:r>
            <a:r>
              <a:rPr sz="2000" spc="-25" dirty="0">
                <a:latin typeface="Calibri"/>
                <a:cs typeface="Calibri"/>
              </a:rPr>
              <a:t> </a:t>
            </a:r>
            <a:r>
              <a:rPr sz="2000" dirty="0">
                <a:latin typeface="Calibri"/>
                <a:cs typeface="Calibri"/>
              </a:rPr>
              <a:t>date</a:t>
            </a:r>
            <a:r>
              <a:rPr sz="2000" spc="-20" dirty="0">
                <a:latin typeface="Calibri"/>
                <a:cs typeface="Calibri"/>
              </a:rPr>
              <a:t> </a:t>
            </a:r>
            <a:r>
              <a:rPr sz="2000" dirty="0">
                <a:latin typeface="Calibri"/>
                <a:cs typeface="Calibri"/>
              </a:rPr>
              <a:t>by</a:t>
            </a:r>
            <a:r>
              <a:rPr sz="2000" spc="-40" dirty="0">
                <a:latin typeface="Calibri"/>
                <a:cs typeface="Calibri"/>
              </a:rPr>
              <a:t> </a:t>
            </a:r>
            <a:r>
              <a:rPr sz="2000" dirty="0">
                <a:latin typeface="Calibri"/>
                <a:cs typeface="Calibri"/>
              </a:rPr>
              <a:t>which</a:t>
            </a:r>
            <a:r>
              <a:rPr sz="2000" spc="-30" dirty="0">
                <a:latin typeface="Calibri"/>
                <a:cs typeface="Calibri"/>
              </a:rPr>
              <a:t> </a:t>
            </a:r>
            <a:r>
              <a:rPr sz="2000" dirty="0">
                <a:latin typeface="Calibri"/>
                <a:cs typeface="Calibri"/>
              </a:rPr>
              <a:t>you</a:t>
            </a:r>
            <a:r>
              <a:rPr sz="2000" spc="-45" dirty="0">
                <a:latin typeface="Calibri"/>
                <a:cs typeface="Calibri"/>
              </a:rPr>
              <a:t> </a:t>
            </a:r>
            <a:r>
              <a:rPr sz="2000" spc="-25" dirty="0">
                <a:latin typeface="Calibri"/>
                <a:cs typeface="Calibri"/>
              </a:rPr>
              <a:t>can </a:t>
            </a:r>
            <a:r>
              <a:rPr sz="2000" dirty="0">
                <a:latin typeface="Calibri"/>
                <a:cs typeface="Calibri"/>
              </a:rPr>
              <a:t>officially</a:t>
            </a:r>
            <a:r>
              <a:rPr sz="2000" spc="-20" dirty="0">
                <a:latin typeface="Calibri"/>
                <a:cs typeface="Calibri"/>
              </a:rPr>
              <a:t> </a:t>
            </a:r>
            <a:r>
              <a:rPr sz="2000" dirty="0">
                <a:latin typeface="Calibri"/>
                <a:cs typeface="Calibri"/>
              </a:rPr>
              <a:t>withdraw</a:t>
            </a:r>
            <a:r>
              <a:rPr sz="2000" spc="-35" dirty="0">
                <a:latin typeface="Calibri"/>
                <a:cs typeface="Calibri"/>
              </a:rPr>
              <a:t> </a:t>
            </a:r>
            <a:r>
              <a:rPr sz="2000" dirty="0">
                <a:latin typeface="Calibri"/>
                <a:cs typeface="Calibri"/>
              </a:rPr>
              <a:t>from</a:t>
            </a:r>
            <a:r>
              <a:rPr sz="2000" spc="-35" dirty="0">
                <a:latin typeface="Calibri"/>
                <a:cs typeface="Calibri"/>
              </a:rPr>
              <a:t> </a:t>
            </a:r>
            <a:r>
              <a:rPr sz="2000" dirty="0">
                <a:latin typeface="Calibri"/>
                <a:cs typeface="Calibri"/>
              </a:rPr>
              <a:t>a</a:t>
            </a:r>
            <a:r>
              <a:rPr sz="2000" spc="-40" dirty="0">
                <a:latin typeface="Calibri"/>
                <a:cs typeface="Calibri"/>
              </a:rPr>
              <a:t> </a:t>
            </a:r>
            <a:r>
              <a:rPr sz="2000" dirty="0">
                <a:latin typeface="Calibri"/>
                <a:cs typeface="Calibri"/>
              </a:rPr>
              <a:t>course</a:t>
            </a:r>
            <a:r>
              <a:rPr sz="2000" spc="-30" dirty="0">
                <a:latin typeface="Calibri"/>
                <a:cs typeface="Calibri"/>
              </a:rPr>
              <a:t> </a:t>
            </a:r>
            <a:r>
              <a:rPr sz="2000" dirty="0">
                <a:latin typeface="Calibri"/>
                <a:cs typeface="Calibri"/>
              </a:rPr>
              <a:t>without</a:t>
            </a:r>
            <a:r>
              <a:rPr sz="2000" spc="-30" dirty="0">
                <a:latin typeface="Calibri"/>
                <a:cs typeface="Calibri"/>
              </a:rPr>
              <a:t> </a:t>
            </a:r>
            <a:r>
              <a:rPr sz="2000" dirty="0">
                <a:latin typeface="Calibri"/>
                <a:cs typeface="Calibri"/>
              </a:rPr>
              <a:t>having</a:t>
            </a:r>
            <a:r>
              <a:rPr sz="2000" spc="-35" dirty="0">
                <a:latin typeface="Calibri"/>
                <a:cs typeface="Calibri"/>
              </a:rPr>
              <a:t> </a:t>
            </a:r>
            <a:r>
              <a:rPr sz="2000" dirty="0">
                <a:latin typeface="Calibri"/>
                <a:cs typeface="Calibri"/>
              </a:rPr>
              <a:t>to</a:t>
            </a:r>
            <a:r>
              <a:rPr sz="2000" spc="-45" dirty="0">
                <a:latin typeface="Calibri"/>
                <a:cs typeface="Calibri"/>
              </a:rPr>
              <a:t> </a:t>
            </a:r>
            <a:r>
              <a:rPr sz="2000" dirty="0">
                <a:latin typeface="Calibri"/>
                <a:cs typeface="Calibri"/>
              </a:rPr>
              <a:t>pay</a:t>
            </a:r>
            <a:r>
              <a:rPr sz="2000" spc="-40" dirty="0">
                <a:latin typeface="Calibri"/>
                <a:cs typeface="Calibri"/>
              </a:rPr>
              <a:t> </a:t>
            </a:r>
            <a:r>
              <a:rPr sz="2000" dirty="0">
                <a:latin typeface="Calibri"/>
                <a:cs typeface="Calibri"/>
              </a:rPr>
              <a:t>for</a:t>
            </a:r>
            <a:r>
              <a:rPr sz="2000" spc="-45" dirty="0">
                <a:latin typeface="Calibri"/>
                <a:cs typeface="Calibri"/>
              </a:rPr>
              <a:t> </a:t>
            </a:r>
            <a:r>
              <a:rPr sz="2000" dirty="0">
                <a:latin typeface="Calibri"/>
                <a:cs typeface="Calibri"/>
              </a:rPr>
              <a:t>it.</a:t>
            </a:r>
            <a:r>
              <a:rPr sz="2000" spc="-35" dirty="0">
                <a:latin typeface="Calibri"/>
                <a:cs typeface="Calibri"/>
              </a:rPr>
              <a:t> </a:t>
            </a:r>
            <a:r>
              <a:rPr sz="2000" dirty="0">
                <a:latin typeface="Calibri"/>
                <a:cs typeface="Calibri"/>
              </a:rPr>
              <a:t>If</a:t>
            </a:r>
            <a:r>
              <a:rPr sz="2000" spc="-40" dirty="0">
                <a:latin typeface="Calibri"/>
                <a:cs typeface="Calibri"/>
              </a:rPr>
              <a:t> </a:t>
            </a:r>
            <a:r>
              <a:rPr sz="2000" dirty="0">
                <a:latin typeface="Calibri"/>
                <a:cs typeface="Calibri"/>
              </a:rPr>
              <a:t>you</a:t>
            </a:r>
            <a:r>
              <a:rPr sz="2000" spc="-50" dirty="0">
                <a:latin typeface="Calibri"/>
                <a:cs typeface="Calibri"/>
              </a:rPr>
              <a:t> </a:t>
            </a:r>
            <a:r>
              <a:rPr sz="2000" dirty="0">
                <a:latin typeface="Calibri"/>
                <a:cs typeface="Calibri"/>
              </a:rPr>
              <a:t>drop</a:t>
            </a:r>
            <a:r>
              <a:rPr sz="2000" spc="-45" dirty="0">
                <a:latin typeface="Calibri"/>
                <a:cs typeface="Calibri"/>
              </a:rPr>
              <a:t> </a:t>
            </a:r>
            <a:r>
              <a:rPr sz="2000" spc="-50" dirty="0">
                <a:latin typeface="Calibri"/>
                <a:cs typeface="Calibri"/>
              </a:rPr>
              <a:t>a </a:t>
            </a:r>
            <a:r>
              <a:rPr sz="2000" dirty="0">
                <a:latin typeface="Calibri"/>
                <a:cs typeface="Calibri"/>
              </a:rPr>
              <a:t>course</a:t>
            </a:r>
            <a:r>
              <a:rPr sz="2000" spc="-35" dirty="0">
                <a:latin typeface="Calibri"/>
                <a:cs typeface="Calibri"/>
              </a:rPr>
              <a:t> </a:t>
            </a:r>
            <a:r>
              <a:rPr sz="2000" dirty="0">
                <a:latin typeface="Calibri"/>
                <a:cs typeface="Calibri"/>
              </a:rPr>
              <a:t>before</a:t>
            </a:r>
            <a:r>
              <a:rPr sz="2000" spc="-40" dirty="0">
                <a:latin typeface="Calibri"/>
                <a:cs typeface="Calibri"/>
              </a:rPr>
              <a:t> </a:t>
            </a:r>
            <a:r>
              <a:rPr sz="2000" dirty="0">
                <a:latin typeface="Calibri"/>
                <a:cs typeface="Calibri"/>
              </a:rPr>
              <a:t>this</a:t>
            </a:r>
            <a:r>
              <a:rPr sz="2000" spc="-35" dirty="0">
                <a:latin typeface="Calibri"/>
                <a:cs typeface="Calibri"/>
              </a:rPr>
              <a:t> </a:t>
            </a:r>
            <a:r>
              <a:rPr sz="2000" dirty="0">
                <a:latin typeface="Calibri"/>
                <a:cs typeface="Calibri"/>
              </a:rPr>
              <a:t>deadline</a:t>
            </a:r>
            <a:r>
              <a:rPr sz="2000" spc="-25" dirty="0">
                <a:latin typeface="Calibri"/>
                <a:cs typeface="Calibri"/>
              </a:rPr>
              <a:t> </a:t>
            </a:r>
            <a:r>
              <a:rPr sz="2000" dirty="0">
                <a:latin typeface="Calibri"/>
                <a:cs typeface="Calibri"/>
              </a:rPr>
              <a:t>it</a:t>
            </a:r>
            <a:r>
              <a:rPr sz="2000" spc="-35" dirty="0">
                <a:latin typeface="Calibri"/>
                <a:cs typeface="Calibri"/>
              </a:rPr>
              <a:t> </a:t>
            </a:r>
            <a:r>
              <a:rPr sz="2000" dirty="0">
                <a:latin typeface="Calibri"/>
                <a:cs typeface="Calibri"/>
              </a:rPr>
              <a:t>won’t</a:t>
            </a:r>
            <a:r>
              <a:rPr sz="2000" spc="-50" dirty="0">
                <a:latin typeface="Calibri"/>
                <a:cs typeface="Calibri"/>
              </a:rPr>
              <a:t> </a:t>
            </a:r>
            <a:r>
              <a:rPr sz="2000" dirty="0">
                <a:latin typeface="Calibri"/>
                <a:cs typeface="Calibri"/>
              </a:rPr>
              <a:t>appear</a:t>
            </a:r>
            <a:r>
              <a:rPr sz="2000" spc="-40" dirty="0">
                <a:latin typeface="Calibri"/>
                <a:cs typeface="Calibri"/>
              </a:rPr>
              <a:t> </a:t>
            </a:r>
            <a:r>
              <a:rPr sz="2000" dirty="0">
                <a:latin typeface="Calibri"/>
                <a:cs typeface="Calibri"/>
              </a:rPr>
              <a:t>on</a:t>
            </a:r>
            <a:r>
              <a:rPr sz="2000" spc="-55" dirty="0">
                <a:latin typeface="Calibri"/>
                <a:cs typeface="Calibri"/>
              </a:rPr>
              <a:t> </a:t>
            </a:r>
            <a:r>
              <a:rPr sz="2000" dirty="0">
                <a:latin typeface="Calibri"/>
                <a:cs typeface="Calibri"/>
              </a:rPr>
              <a:t>either</a:t>
            </a:r>
            <a:r>
              <a:rPr sz="2000" spc="-25" dirty="0">
                <a:latin typeface="Calibri"/>
                <a:cs typeface="Calibri"/>
              </a:rPr>
              <a:t> </a:t>
            </a:r>
            <a:r>
              <a:rPr sz="2000" dirty="0">
                <a:latin typeface="Calibri"/>
                <a:cs typeface="Calibri"/>
              </a:rPr>
              <a:t>your</a:t>
            </a:r>
            <a:r>
              <a:rPr sz="2000" spc="-55" dirty="0">
                <a:latin typeface="Calibri"/>
                <a:cs typeface="Calibri"/>
              </a:rPr>
              <a:t> </a:t>
            </a:r>
            <a:r>
              <a:rPr sz="2000" dirty="0">
                <a:latin typeface="Calibri"/>
                <a:cs typeface="Calibri"/>
              </a:rPr>
              <a:t>student</a:t>
            </a:r>
            <a:r>
              <a:rPr sz="2000" spc="-30" dirty="0">
                <a:latin typeface="Calibri"/>
                <a:cs typeface="Calibri"/>
              </a:rPr>
              <a:t> </a:t>
            </a:r>
            <a:r>
              <a:rPr sz="2000" spc="-10" dirty="0">
                <a:latin typeface="Calibri"/>
                <a:cs typeface="Calibri"/>
              </a:rPr>
              <a:t>record </a:t>
            </a:r>
            <a:r>
              <a:rPr sz="2000" dirty="0">
                <a:latin typeface="Calibri"/>
                <a:cs typeface="Calibri"/>
              </a:rPr>
              <a:t>or</a:t>
            </a:r>
            <a:r>
              <a:rPr sz="2000" spc="-40" dirty="0">
                <a:latin typeface="Calibri"/>
                <a:cs typeface="Calibri"/>
              </a:rPr>
              <a:t> </a:t>
            </a:r>
            <a:r>
              <a:rPr sz="2000" dirty="0">
                <a:latin typeface="Calibri"/>
                <a:cs typeface="Calibri"/>
              </a:rPr>
              <a:t>official</a:t>
            </a:r>
            <a:r>
              <a:rPr sz="2000" spc="-20" dirty="0">
                <a:latin typeface="Calibri"/>
                <a:cs typeface="Calibri"/>
              </a:rPr>
              <a:t> </a:t>
            </a:r>
            <a:r>
              <a:rPr sz="2000" spc="-10" dirty="0">
                <a:latin typeface="Calibri"/>
                <a:cs typeface="Calibri"/>
              </a:rPr>
              <a:t>transcript.</a:t>
            </a:r>
            <a:endParaRPr sz="2000" dirty="0">
              <a:latin typeface="Calibri"/>
              <a:cs typeface="Calibri"/>
            </a:endParaRPr>
          </a:p>
          <a:p>
            <a:pPr marL="355600" marR="72390" indent="-343535">
              <a:lnSpc>
                <a:spcPct val="107000"/>
              </a:lnSpc>
              <a:spcBef>
                <a:spcPts val="1285"/>
              </a:spcBef>
              <a:buFont typeface="Arial"/>
              <a:buChar char="•"/>
              <a:tabLst>
                <a:tab pos="355600" algn="l"/>
              </a:tabLst>
            </a:pPr>
            <a:r>
              <a:rPr sz="2000" b="1" dirty="0">
                <a:latin typeface="Calibri"/>
                <a:cs typeface="Calibri"/>
              </a:rPr>
              <a:t>DISC</a:t>
            </a:r>
            <a:r>
              <a:rPr sz="2000" b="1" spc="-25" dirty="0">
                <a:latin typeface="Calibri"/>
                <a:cs typeface="Calibri"/>
              </a:rPr>
              <a:t> </a:t>
            </a:r>
            <a:r>
              <a:rPr sz="2000" spc="-10" dirty="0">
                <a:latin typeface="Calibri"/>
                <a:cs typeface="Calibri"/>
              </a:rPr>
              <a:t>(Discontinued):</a:t>
            </a:r>
            <a:r>
              <a:rPr sz="2000" spc="-5" dirty="0">
                <a:latin typeface="Calibri"/>
                <a:cs typeface="Calibri"/>
              </a:rPr>
              <a:t> </a:t>
            </a:r>
            <a:r>
              <a:rPr sz="2000" dirty="0">
                <a:latin typeface="Calibri"/>
                <a:cs typeface="Calibri"/>
              </a:rPr>
              <a:t>If</a:t>
            </a:r>
            <a:r>
              <a:rPr sz="2000" spc="-40" dirty="0">
                <a:latin typeface="Calibri"/>
                <a:cs typeface="Calibri"/>
              </a:rPr>
              <a:t> </a:t>
            </a:r>
            <a:r>
              <a:rPr sz="2000" dirty="0">
                <a:latin typeface="Calibri"/>
                <a:cs typeface="Calibri"/>
              </a:rPr>
              <a:t>you</a:t>
            </a:r>
            <a:r>
              <a:rPr sz="2000" spc="-45" dirty="0">
                <a:latin typeface="Calibri"/>
                <a:cs typeface="Calibri"/>
              </a:rPr>
              <a:t> </a:t>
            </a:r>
            <a:r>
              <a:rPr sz="2000" dirty="0">
                <a:latin typeface="Calibri"/>
                <a:cs typeface="Calibri"/>
              </a:rPr>
              <a:t>miss</a:t>
            </a:r>
            <a:r>
              <a:rPr sz="2000" spc="-10" dirty="0">
                <a:latin typeface="Calibri"/>
                <a:cs typeface="Calibri"/>
              </a:rPr>
              <a:t> </a:t>
            </a:r>
            <a:r>
              <a:rPr sz="2000" dirty="0">
                <a:latin typeface="Calibri"/>
                <a:cs typeface="Calibri"/>
              </a:rPr>
              <a:t>the</a:t>
            </a:r>
            <a:r>
              <a:rPr sz="2000" spc="-20" dirty="0">
                <a:latin typeface="Calibri"/>
                <a:cs typeface="Calibri"/>
              </a:rPr>
              <a:t> </a:t>
            </a:r>
            <a:r>
              <a:rPr sz="2000" u="sng" dirty="0">
                <a:solidFill>
                  <a:srgbClr val="801329"/>
                </a:solidFill>
                <a:uFill>
                  <a:solidFill>
                    <a:srgbClr val="801329"/>
                  </a:solidFill>
                </a:uFill>
                <a:latin typeface="Calibri"/>
                <a:cs typeface="Calibri"/>
                <a:hlinkClick r:id="rId2"/>
              </a:rPr>
              <a:t>DNE</a:t>
            </a:r>
            <a:r>
              <a:rPr sz="2000" u="sng" spc="-40" dirty="0">
                <a:solidFill>
                  <a:srgbClr val="801329"/>
                </a:solidFill>
                <a:uFill>
                  <a:solidFill>
                    <a:srgbClr val="801329"/>
                  </a:solidFill>
                </a:uFill>
                <a:latin typeface="Calibri"/>
                <a:cs typeface="Calibri"/>
                <a:hlinkClick r:id="rId2"/>
              </a:rPr>
              <a:t> </a:t>
            </a:r>
            <a:r>
              <a:rPr sz="2000" u="sng" dirty="0">
                <a:solidFill>
                  <a:srgbClr val="801329"/>
                </a:solidFill>
                <a:uFill>
                  <a:solidFill>
                    <a:srgbClr val="801329"/>
                  </a:solidFill>
                </a:uFill>
                <a:latin typeface="Calibri"/>
                <a:cs typeface="Calibri"/>
                <a:hlinkClick r:id="rId2"/>
              </a:rPr>
              <a:t>deadline</a:t>
            </a:r>
            <a:r>
              <a:rPr sz="2000" spc="-5" dirty="0">
                <a:solidFill>
                  <a:srgbClr val="801329"/>
                </a:solidFill>
                <a:latin typeface="Calibri"/>
                <a:cs typeface="Calibri"/>
              </a:rPr>
              <a:t> </a:t>
            </a:r>
            <a:r>
              <a:rPr sz="2000" dirty="0">
                <a:latin typeface="Calibri"/>
                <a:cs typeface="Calibri"/>
              </a:rPr>
              <a:t>but</a:t>
            </a:r>
            <a:r>
              <a:rPr sz="2000" spc="-30" dirty="0">
                <a:latin typeface="Calibri"/>
                <a:cs typeface="Calibri"/>
              </a:rPr>
              <a:t> </a:t>
            </a:r>
            <a:r>
              <a:rPr sz="2000" dirty="0">
                <a:latin typeface="Calibri"/>
                <a:cs typeface="Calibri"/>
              </a:rPr>
              <a:t>still</a:t>
            </a:r>
            <a:r>
              <a:rPr sz="2000" spc="-5" dirty="0">
                <a:latin typeface="Calibri"/>
                <a:cs typeface="Calibri"/>
              </a:rPr>
              <a:t> </a:t>
            </a:r>
            <a:r>
              <a:rPr sz="2000" dirty="0">
                <a:latin typeface="Calibri"/>
                <a:cs typeface="Calibri"/>
              </a:rPr>
              <a:t>want</a:t>
            </a:r>
            <a:r>
              <a:rPr sz="2000" spc="-30" dirty="0">
                <a:latin typeface="Calibri"/>
                <a:cs typeface="Calibri"/>
              </a:rPr>
              <a:t> </a:t>
            </a:r>
            <a:r>
              <a:rPr sz="2000" dirty="0">
                <a:latin typeface="Calibri"/>
                <a:cs typeface="Calibri"/>
              </a:rPr>
              <a:t>to</a:t>
            </a:r>
            <a:r>
              <a:rPr sz="2000" spc="-40" dirty="0">
                <a:latin typeface="Calibri"/>
                <a:cs typeface="Calibri"/>
              </a:rPr>
              <a:t> </a:t>
            </a:r>
            <a:r>
              <a:rPr sz="2000" dirty="0">
                <a:latin typeface="Calibri"/>
                <a:cs typeface="Calibri"/>
              </a:rPr>
              <a:t>drop</a:t>
            </a:r>
            <a:r>
              <a:rPr sz="2000" spc="-35" dirty="0">
                <a:latin typeface="Calibri"/>
                <a:cs typeface="Calibri"/>
              </a:rPr>
              <a:t> </a:t>
            </a:r>
            <a:r>
              <a:rPr sz="2000" spc="-50" dirty="0">
                <a:latin typeface="Calibri"/>
                <a:cs typeface="Calibri"/>
              </a:rPr>
              <a:t>a </a:t>
            </a:r>
            <a:r>
              <a:rPr sz="2000" dirty="0">
                <a:latin typeface="Calibri"/>
                <a:cs typeface="Calibri"/>
              </a:rPr>
              <a:t>course</a:t>
            </a:r>
            <a:r>
              <a:rPr sz="2000" spc="-30" dirty="0">
                <a:latin typeface="Calibri"/>
                <a:cs typeface="Calibri"/>
              </a:rPr>
              <a:t> </a:t>
            </a:r>
            <a:r>
              <a:rPr sz="2000" dirty="0">
                <a:latin typeface="Calibri"/>
                <a:cs typeface="Calibri"/>
              </a:rPr>
              <a:t>you</a:t>
            </a:r>
            <a:r>
              <a:rPr sz="2000" spc="-55" dirty="0">
                <a:latin typeface="Calibri"/>
                <a:cs typeface="Calibri"/>
              </a:rPr>
              <a:t> </a:t>
            </a:r>
            <a:r>
              <a:rPr sz="2000" dirty="0">
                <a:latin typeface="Calibri"/>
                <a:cs typeface="Calibri"/>
              </a:rPr>
              <a:t>can,</a:t>
            </a:r>
            <a:r>
              <a:rPr sz="2000" spc="-30" dirty="0">
                <a:latin typeface="Calibri"/>
                <a:cs typeface="Calibri"/>
              </a:rPr>
              <a:t> </a:t>
            </a:r>
            <a:r>
              <a:rPr sz="2000" dirty="0">
                <a:latin typeface="Calibri"/>
                <a:cs typeface="Calibri"/>
              </a:rPr>
              <a:t>as</a:t>
            </a:r>
            <a:r>
              <a:rPr sz="2000" spc="-40" dirty="0">
                <a:latin typeface="Calibri"/>
                <a:cs typeface="Calibri"/>
              </a:rPr>
              <a:t> </a:t>
            </a:r>
            <a:r>
              <a:rPr sz="2000" dirty="0">
                <a:latin typeface="Calibri"/>
                <a:cs typeface="Calibri"/>
              </a:rPr>
              <a:t>long</a:t>
            </a:r>
            <a:r>
              <a:rPr sz="2000" spc="-40" dirty="0">
                <a:latin typeface="Calibri"/>
                <a:cs typeface="Calibri"/>
              </a:rPr>
              <a:t> </a:t>
            </a:r>
            <a:r>
              <a:rPr sz="2000" dirty="0">
                <a:latin typeface="Calibri"/>
                <a:cs typeface="Calibri"/>
              </a:rPr>
              <a:t>as</a:t>
            </a:r>
            <a:r>
              <a:rPr sz="2000" spc="-40" dirty="0">
                <a:latin typeface="Calibri"/>
                <a:cs typeface="Calibri"/>
              </a:rPr>
              <a:t> </a:t>
            </a:r>
            <a:r>
              <a:rPr sz="2000" dirty="0">
                <a:latin typeface="Calibri"/>
                <a:cs typeface="Calibri"/>
              </a:rPr>
              <a:t>it’s</a:t>
            </a:r>
            <a:r>
              <a:rPr sz="2000" spc="-20" dirty="0">
                <a:latin typeface="Calibri"/>
                <a:cs typeface="Calibri"/>
              </a:rPr>
              <a:t> </a:t>
            </a:r>
            <a:r>
              <a:rPr sz="2000" dirty="0">
                <a:latin typeface="Calibri"/>
                <a:cs typeface="Calibri"/>
              </a:rPr>
              <a:t>done</a:t>
            </a:r>
            <a:r>
              <a:rPr sz="2000" spc="-45" dirty="0">
                <a:latin typeface="Calibri"/>
                <a:cs typeface="Calibri"/>
              </a:rPr>
              <a:t> </a:t>
            </a:r>
            <a:r>
              <a:rPr sz="2000" dirty="0">
                <a:latin typeface="Calibri"/>
                <a:cs typeface="Calibri"/>
              </a:rPr>
              <a:t>before</a:t>
            </a:r>
            <a:r>
              <a:rPr sz="2000" spc="-35" dirty="0">
                <a:latin typeface="Calibri"/>
                <a:cs typeface="Calibri"/>
              </a:rPr>
              <a:t> </a:t>
            </a:r>
            <a:r>
              <a:rPr sz="2000" dirty="0">
                <a:latin typeface="Calibri"/>
                <a:cs typeface="Calibri"/>
              </a:rPr>
              <a:t>the</a:t>
            </a:r>
            <a:r>
              <a:rPr sz="2000" spc="-35" dirty="0">
                <a:latin typeface="Calibri"/>
                <a:cs typeface="Calibri"/>
              </a:rPr>
              <a:t> </a:t>
            </a:r>
            <a:r>
              <a:rPr sz="2000" dirty="0">
                <a:latin typeface="Calibri"/>
                <a:cs typeface="Calibri"/>
              </a:rPr>
              <a:t>University</a:t>
            </a:r>
            <a:r>
              <a:rPr sz="2000" spc="-20" dirty="0">
                <a:latin typeface="Calibri"/>
                <a:cs typeface="Calibri"/>
              </a:rPr>
              <a:t> </a:t>
            </a:r>
            <a:r>
              <a:rPr sz="2000" dirty="0">
                <a:latin typeface="Calibri"/>
                <a:cs typeface="Calibri"/>
              </a:rPr>
              <a:t>DISC</a:t>
            </a:r>
            <a:r>
              <a:rPr sz="2000" spc="-45" dirty="0">
                <a:latin typeface="Calibri"/>
                <a:cs typeface="Calibri"/>
              </a:rPr>
              <a:t> </a:t>
            </a:r>
            <a:r>
              <a:rPr sz="2000" dirty="0">
                <a:latin typeface="Calibri"/>
                <a:cs typeface="Calibri"/>
              </a:rPr>
              <a:t>deadline.</a:t>
            </a:r>
            <a:r>
              <a:rPr sz="2000" spc="-25" dirty="0">
                <a:latin typeface="Calibri"/>
                <a:cs typeface="Calibri"/>
              </a:rPr>
              <a:t> It </a:t>
            </a:r>
            <a:r>
              <a:rPr sz="2000" dirty="0">
                <a:latin typeface="Calibri"/>
                <a:cs typeface="Calibri"/>
              </a:rPr>
              <a:t>won’t</a:t>
            </a:r>
            <a:r>
              <a:rPr sz="2000" spc="-40" dirty="0">
                <a:latin typeface="Calibri"/>
                <a:cs typeface="Calibri"/>
              </a:rPr>
              <a:t> </a:t>
            </a:r>
            <a:r>
              <a:rPr sz="2000" dirty="0">
                <a:latin typeface="Calibri"/>
                <a:cs typeface="Calibri"/>
              </a:rPr>
              <a:t>affect</a:t>
            </a:r>
            <a:r>
              <a:rPr sz="2000" spc="-15" dirty="0">
                <a:latin typeface="Calibri"/>
                <a:cs typeface="Calibri"/>
              </a:rPr>
              <a:t> </a:t>
            </a:r>
            <a:r>
              <a:rPr sz="2000" dirty="0">
                <a:latin typeface="Calibri"/>
                <a:cs typeface="Calibri"/>
              </a:rPr>
              <a:t>your</a:t>
            </a:r>
            <a:r>
              <a:rPr sz="2000" spc="-45" dirty="0">
                <a:latin typeface="Calibri"/>
                <a:cs typeface="Calibri"/>
              </a:rPr>
              <a:t> </a:t>
            </a:r>
            <a:r>
              <a:rPr sz="2000" dirty="0">
                <a:latin typeface="Calibri"/>
                <a:cs typeface="Calibri"/>
              </a:rPr>
              <a:t>GPA,</a:t>
            </a:r>
            <a:r>
              <a:rPr sz="2000" spc="-15" dirty="0">
                <a:latin typeface="Calibri"/>
                <a:cs typeface="Calibri"/>
              </a:rPr>
              <a:t> </a:t>
            </a:r>
            <a:r>
              <a:rPr sz="2000" dirty="0">
                <a:latin typeface="Calibri"/>
                <a:cs typeface="Calibri"/>
              </a:rPr>
              <a:t>a</a:t>
            </a:r>
            <a:r>
              <a:rPr sz="2000" spc="-30" dirty="0">
                <a:latin typeface="Calibri"/>
                <a:cs typeface="Calibri"/>
              </a:rPr>
              <a:t> </a:t>
            </a:r>
            <a:r>
              <a:rPr sz="2000" dirty="0">
                <a:latin typeface="Calibri"/>
                <a:cs typeface="Calibri"/>
              </a:rPr>
              <a:t>DISC</a:t>
            </a:r>
            <a:r>
              <a:rPr sz="2000" spc="-40" dirty="0">
                <a:latin typeface="Calibri"/>
                <a:cs typeface="Calibri"/>
              </a:rPr>
              <a:t> </a:t>
            </a:r>
            <a:r>
              <a:rPr sz="2000" dirty="0">
                <a:latin typeface="Calibri"/>
                <a:cs typeface="Calibri"/>
              </a:rPr>
              <a:t>notation</a:t>
            </a:r>
            <a:r>
              <a:rPr sz="2000" spc="-30" dirty="0">
                <a:latin typeface="Calibri"/>
                <a:cs typeface="Calibri"/>
              </a:rPr>
              <a:t> </a:t>
            </a:r>
            <a:r>
              <a:rPr sz="2000" dirty="0">
                <a:latin typeface="Calibri"/>
                <a:cs typeface="Calibri"/>
              </a:rPr>
              <a:t>will</a:t>
            </a:r>
            <a:r>
              <a:rPr sz="2000" spc="-20" dirty="0">
                <a:latin typeface="Calibri"/>
                <a:cs typeface="Calibri"/>
              </a:rPr>
              <a:t> </a:t>
            </a:r>
            <a:r>
              <a:rPr sz="2000" dirty="0">
                <a:latin typeface="Calibri"/>
                <a:cs typeface="Calibri"/>
              </a:rPr>
              <a:t>appear</a:t>
            </a:r>
            <a:r>
              <a:rPr sz="2000" spc="-25" dirty="0">
                <a:latin typeface="Calibri"/>
                <a:cs typeface="Calibri"/>
              </a:rPr>
              <a:t> </a:t>
            </a:r>
            <a:r>
              <a:rPr sz="2000" dirty="0">
                <a:latin typeface="Calibri"/>
                <a:cs typeface="Calibri"/>
              </a:rPr>
              <a:t>on</a:t>
            </a:r>
            <a:r>
              <a:rPr sz="2000" spc="-35" dirty="0">
                <a:latin typeface="Calibri"/>
                <a:cs typeface="Calibri"/>
              </a:rPr>
              <a:t> </a:t>
            </a:r>
            <a:r>
              <a:rPr sz="2000" dirty="0">
                <a:latin typeface="Calibri"/>
                <a:cs typeface="Calibri"/>
              </a:rPr>
              <a:t>your</a:t>
            </a:r>
            <a:r>
              <a:rPr sz="2000" spc="-40" dirty="0">
                <a:latin typeface="Calibri"/>
                <a:cs typeface="Calibri"/>
              </a:rPr>
              <a:t> </a:t>
            </a:r>
            <a:r>
              <a:rPr sz="2000" spc="-10" dirty="0">
                <a:latin typeface="Calibri"/>
                <a:cs typeface="Calibri"/>
              </a:rPr>
              <a:t>official </a:t>
            </a:r>
            <a:r>
              <a:rPr sz="2000" dirty="0">
                <a:latin typeface="Calibri"/>
                <a:cs typeface="Calibri"/>
              </a:rPr>
              <a:t>transcript</a:t>
            </a:r>
            <a:r>
              <a:rPr sz="2000" spc="-30" dirty="0">
                <a:latin typeface="Calibri"/>
                <a:cs typeface="Calibri"/>
              </a:rPr>
              <a:t> </a:t>
            </a:r>
            <a:r>
              <a:rPr sz="2000" dirty="0">
                <a:latin typeface="Calibri"/>
                <a:cs typeface="Calibri"/>
              </a:rPr>
              <a:t>and</a:t>
            </a:r>
            <a:r>
              <a:rPr sz="2000" spc="-60" dirty="0">
                <a:latin typeface="Calibri"/>
                <a:cs typeface="Calibri"/>
              </a:rPr>
              <a:t> </a:t>
            </a:r>
            <a:r>
              <a:rPr sz="2000" dirty="0">
                <a:latin typeface="Calibri"/>
                <a:cs typeface="Calibri"/>
              </a:rPr>
              <a:t>you</a:t>
            </a:r>
            <a:r>
              <a:rPr sz="2000" spc="-70" dirty="0">
                <a:latin typeface="Calibri"/>
                <a:cs typeface="Calibri"/>
              </a:rPr>
              <a:t> </a:t>
            </a:r>
            <a:r>
              <a:rPr sz="2000" dirty="0">
                <a:latin typeface="Calibri"/>
                <a:cs typeface="Calibri"/>
              </a:rPr>
              <a:t>are</a:t>
            </a:r>
            <a:r>
              <a:rPr sz="2000" spc="-45" dirty="0">
                <a:latin typeface="Calibri"/>
                <a:cs typeface="Calibri"/>
              </a:rPr>
              <a:t> </a:t>
            </a:r>
            <a:r>
              <a:rPr sz="2000" dirty="0">
                <a:latin typeface="Calibri"/>
                <a:cs typeface="Calibri"/>
              </a:rPr>
              <a:t>financially</a:t>
            </a:r>
            <a:r>
              <a:rPr sz="2000" spc="-35" dirty="0">
                <a:latin typeface="Calibri"/>
                <a:cs typeface="Calibri"/>
              </a:rPr>
              <a:t> </a:t>
            </a:r>
            <a:r>
              <a:rPr sz="2000" dirty="0">
                <a:latin typeface="Calibri"/>
                <a:cs typeface="Calibri"/>
              </a:rPr>
              <a:t>responsible</a:t>
            </a:r>
            <a:r>
              <a:rPr sz="2000" spc="-35" dirty="0">
                <a:latin typeface="Calibri"/>
                <a:cs typeface="Calibri"/>
              </a:rPr>
              <a:t> </a:t>
            </a:r>
            <a:r>
              <a:rPr sz="2000" dirty="0">
                <a:latin typeface="Calibri"/>
                <a:cs typeface="Calibri"/>
              </a:rPr>
              <a:t>for</a:t>
            </a:r>
            <a:r>
              <a:rPr sz="2000" spc="-65" dirty="0">
                <a:latin typeface="Calibri"/>
                <a:cs typeface="Calibri"/>
              </a:rPr>
              <a:t> </a:t>
            </a:r>
            <a:r>
              <a:rPr sz="2000" dirty="0">
                <a:latin typeface="Calibri"/>
                <a:cs typeface="Calibri"/>
              </a:rPr>
              <a:t>the</a:t>
            </a:r>
            <a:r>
              <a:rPr sz="2000" spc="-55" dirty="0">
                <a:latin typeface="Calibri"/>
                <a:cs typeface="Calibri"/>
              </a:rPr>
              <a:t> </a:t>
            </a:r>
            <a:r>
              <a:rPr sz="2000" dirty="0">
                <a:latin typeface="Calibri"/>
                <a:cs typeface="Calibri"/>
              </a:rPr>
              <a:t>payment</a:t>
            </a:r>
            <a:r>
              <a:rPr sz="2000" spc="-45" dirty="0">
                <a:latin typeface="Calibri"/>
                <a:cs typeface="Calibri"/>
              </a:rPr>
              <a:t> </a:t>
            </a:r>
            <a:r>
              <a:rPr sz="2000" dirty="0">
                <a:latin typeface="Calibri"/>
                <a:cs typeface="Calibri"/>
              </a:rPr>
              <a:t>and</a:t>
            </a:r>
            <a:r>
              <a:rPr sz="2000" spc="-60" dirty="0">
                <a:latin typeface="Calibri"/>
                <a:cs typeface="Calibri"/>
              </a:rPr>
              <a:t> </a:t>
            </a:r>
            <a:r>
              <a:rPr sz="2000" spc="-10" dirty="0">
                <a:latin typeface="Calibri"/>
                <a:cs typeface="Calibri"/>
              </a:rPr>
              <a:t>other </a:t>
            </a:r>
            <a:r>
              <a:rPr sz="2000" dirty="0">
                <a:latin typeface="Calibri"/>
                <a:cs typeface="Calibri"/>
              </a:rPr>
              <a:t>fees</a:t>
            </a:r>
            <a:r>
              <a:rPr sz="2000" spc="-30" dirty="0">
                <a:latin typeface="Calibri"/>
                <a:cs typeface="Calibri"/>
              </a:rPr>
              <a:t> </a:t>
            </a:r>
            <a:r>
              <a:rPr sz="2000" dirty="0">
                <a:latin typeface="Calibri"/>
                <a:cs typeface="Calibri"/>
              </a:rPr>
              <a:t>pertaining</a:t>
            </a:r>
            <a:r>
              <a:rPr sz="2000" spc="-20" dirty="0">
                <a:latin typeface="Calibri"/>
                <a:cs typeface="Calibri"/>
              </a:rPr>
              <a:t> </a:t>
            </a:r>
            <a:r>
              <a:rPr sz="2000" dirty="0">
                <a:latin typeface="Calibri"/>
                <a:cs typeface="Calibri"/>
              </a:rPr>
              <a:t>to</a:t>
            </a:r>
            <a:r>
              <a:rPr sz="2000" spc="-40" dirty="0">
                <a:latin typeface="Calibri"/>
                <a:cs typeface="Calibri"/>
              </a:rPr>
              <a:t> </a:t>
            </a:r>
            <a:r>
              <a:rPr sz="2000" dirty="0">
                <a:latin typeface="Calibri"/>
                <a:cs typeface="Calibri"/>
              </a:rPr>
              <a:t>the</a:t>
            </a:r>
            <a:r>
              <a:rPr sz="2000" spc="-30" dirty="0">
                <a:latin typeface="Calibri"/>
                <a:cs typeface="Calibri"/>
              </a:rPr>
              <a:t> </a:t>
            </a:r>
            <a:r>
              <a:rPr sz="2000" dirty="0">
                <a:latin typeface="Calibri"/>
                <a:cs typeface="Calibri"/>
              </a:rPr>
              <a:t>course.</a:t>
            </a:r>
            <a:r>
              <a:rPr sz="2000" spc="-35" dirty="0">
                <a:latin typeface="Calibri"/>
                <a:cs typeface="Calibri"/>
              </a:rPr>
              <a:t> </a:t>
            </a:r>
            <a:r>
              <a:rPr sz="2000" dirty="0">
                <a:latin typeface="Calibri"/>
                <a:cs typeface="Calibri"/>
              </a:rPr>
              <a:t>(If</a:t>
            </a:r>
            <a:r>
              <a:rPr sz="2000" spc="-40" dirty="0">
                <a:latin typeface="Calibri"/>
                <a:cs typeface="Calibri"/>
              </a:rPr>
              <a:t> </a:t>
            </a:r>
            <a:r>
              <a:rPr sz="2000" dirty="0">
                <a:latin typeface="Calibri"/>
                <a:cs typeface="Calibri"/>
              </a:rPr>
              <a:t>the</a:t>
            </a:r>
            <a:r>
              <a:rPr sz="2000" spc="-30" dirty="0">
                <a:latin typeface="Calibri"/>
                <a:cs typeface="Calibri"/>
              </a:rPr>
              <a:t> </a:t>
            </a:r>
            <a:r>
              <a:rPr sz="2000" dirty="0">
                <a:latin typeface="Calibri"/>
                <a:cs typeface="Calibri"/>
              </a:rPr>
              <a:t>course</a:t>
            </a:r>
            <a:r>
              <a:rPr sz="2000" spc="-10" dirty="0">
                <a:latin typeface="Calibri"/>
                <a:cs typeface="Calibri"/>
              </a:rPr>
              <a:t> </a:t>
            </a:r>
            <a:r>
              <a:rPr sz="2000" dirty="0">
                <a:latin typeface="Calibri"/>
                <a:cs typeface="Calibri"/>
              </a:rPr>
              <a:t>is</a:t>
            </a:r>
            <a:r>
              <a:rPr sz="2000" spc="-30" dirty="0">
                <a:latin typeface="Calibri"/>
                <a:cs typeface="Calibri"/>
              </a:rPr>
              <a:t> </a:t>
            </a:r>
            <a:r>
              <a:rPr sz="2000" dirty="0">
                <a:latin typeface="Calibri"/>
                <a:cs typeface="Calibri"/>
              </a:rPr>
              <a:t>a</a:t>
            </a:r>
            <a:r>
              <a:rPr sz="2000" spc="-35" dirty="0">
                <a:latin typeface="Calibri"/>
                <a:cs typeface="Calibri"/>
              </a:rPr>
              <a:t> </a:t>
            </a:r>
            <a:r>
              <a:rPr sz="2000" spc="-10" dirty="0">
                <a:latin typeface="Calibri"/>
                <a:cs typeface="Calibri"/>
              </a:rPr>
              <a:t>co-</a:t>
            </a:r>
            <a:r>
              <a:rPr sz="2000" dirty="0">
                <a:latin typeface="Calibri"/>
                <a:cs typeface="Calibri"/>
              </a:rPr>
              <a:t>requisite,</a:t>
            </a:r>
            <a:r>
              <a:rPr sz="2000" spc="-15" dirty="0">
                <a:latin typeface="Calibri"/>
                <a:cs typeface="Calibri"/>
              </a:rPr>
              <a:t> </a:t>
            </a:r>
            <a:r>
              <a:rPr sz="2000" dirty="0">
                <a:latin typeface="Calibri"/>
                <a:cs typeface="Calibri"/>
              </a:rPr>
              <a:t>you</a:t>
            </a:r>
            <a:r>
              <a:rPr sz="2000" spc="-50" dirty="0">
                <a:latin typeface="Calibri"/>
                <a:cs typeface="Calibri"/>
              </a:rPr>
              <a:t> </a:t>
            </a:r>
            <a:r>
              <a:rPr sz="2000" dirty="0">
                <a:latin typeface="Calibri"/>
                <a:cs typeface="Calibri"/>
              </a:rPr>
              <a:t>are</a:t>
            </a:r>
            <a:r>
              <a:rPr sz="2000" spc="-30" dirty="0">
                <a:latin typeface="Calibri"/>
                <a:cs typeface="Calibri"/>
              </a:rPr>
              <a:t> </a:t>
            </a:r>
            <a:r>
              <a:rPr sz="2000" spc="-20" dirty="0">
                <a:latin typeface="Calibri"/>
                <a:cs typeface="Calibri"/>
              </a:rPr>
              <a:t>also </a:t>
            </a:r>
            <a:r>
              <a:rPr sz="2000" dirty="0">
                <a:latin typeface="Calibri"/>
                <a:cs typeface="Calibri"/>
              </a:rPr>
              <a:t>registered</a:t>
            </a:r>
            <a:r>
              <a:rPr sz="2000" spc="-10" dirty="0">
                <a:latin typeface="Calibri"/>
                <a:cs typeface="Calibri"/>
              </a:rPr>
              <a:t> </a:t>
            </a:r>
            <a:r>
              <a:rPr sz="2000" dirty="0">
                <a:latin typeface="Calibri"/>
                <a:cs typeface="Calibri"/>
              </a:rPr>
              <a:t>in,</a:t>
            </a:r>
            <a:r>
              <a:rPr sz="2000" spc="-30" dirty="0">
                <a:latin typeface="Calibri"/>
                <a:cs typeface="Calibri"/>
              </a:rPr>
              <a:t> </a:t>
            </a:r>
            <a:r>
              <a:rPr sz="2000" dirty="0">
                <a:latin typeface="Calibri"/>
                <a:cs typeface="Calibri"/>
              </a:rPr>
              <a:t>you</a:t>
            </a:r>
            <a:r>
              <a:rPr sz="2000" spc="-45" dirty="0">
                <a:latin typeface="Calibri"/>
                <a:cs typeface="Calibri"/>
              </a:rPr>
              <a:t> </a:t>
            </a:r>
            <a:r>
              <a:rPr sz="2000" dirty="0">
                <a:latin typeface="Calibri"/>
                <a:cs typeface="Calibri"/>
              </a:rPr>
              <a:t>will</a:t>
            </a:r>
            <a:r>
              <a:rPr sz="2000" spc="-25" dirty="0">
                <a:latin typeface="Calibri"/>
                <a:cs typeface="Calibri"/>
              </a:rPr>
              <a:t> </a:t>
            </a:r>
            <a:r>
              <a:rPr sz="2000" dirty="0">
                <a:latin typeface="Calibri"/>
                <a:cs typeface="Calibri"/>
              </a:rPr>
              <a:t>need</a:t>
            </a:r>
            <a:r>
              <a:rPr sz="2000" spc="-35" dirty="0">
                <a:latin typeface="Calibri"/>
                <a:cs typeface="Calibri"/>
              </a:rPr>
              <a:t> </a:t>
            </a:r>
            <a:r>
              <a:rPr sz="2000" dirty="0">
                <a:latin typeface="Calibri"/>
                <a:cs typeface="Calibri"/>
              </a:rPr>
              <a:t>to</a:t>
            </a:r>
            <a:r>
              <a:rPr sz="2000" spc="-35" dirty="0">
                <a:latin typeface="Calibri"/>
                <a:cs typeface="Calibri"/>
              </a:rPr>
              <a:t> </a:t>
            </a:r>
            <a:r>
              <a:rPr sz="2000" dirty="0">
                <a:latin typeface="Calibri"/>
                <a:cs typeface="Calibri"/>
              </a:rPr>
              <a:t>DISC</a:t>
            </a:r>
            <a:r>
              <a:rPr sz="2000" spc="-45" dirty="0">
                <a:latin typeface="Calibri"/>
                <a:cs typeface="Calibri"/>
              </a:rPr>
              <a:t> </a:t>
            </a:r>
            <a:r>
              <a:rPr sz="2000" dirty="0">
                <a:latin typeface="Calibri"/>
                <a:cs typeface="Calibri"/>
              </a:rPr>
              <a:t>both</a:t>
            </a:r>
            <a:r>
              <a:rPr sz="2000" spc="-35" dirty="0">
                <a:latin typeface="Calibri"/>
                <a:cs typeface="Calibri"/>
              </a:rPr>
              <a:t> </a:t>
            </a:r>
            <a:r>
              <a:rPr sz="2000" spc="-10" dirty="0">
                <a:latin typeface="Calibri"/>
                <a:cs typeface="Calibri"/>
              </a:rPr>
              <a:t>courses.)</a:t>
            </a:r>
            <a:endParaRPr sz="2000" dirty="0">
              <a:latin typeface="Calibri"/>
              <a:cs typeface="Calibri"/>
            </a:endParaRPr>
          </a:p>
        </p:txBody>
      </p:sp>
      <p:sp>
        <p:nvSpPr>
          <p:cNvPr id="4" name="object 4"/>
          <p:cNvSpPr txBox="1"/>
          <p:nvPr/>
        </p:nvSpPr>
        <p:spPr>
          <a:xfrm>
            <a:off x="1328927" y="5562600"/>
            <a:ext cx="7492491" cy="688650"/>
          </a:xfrm>
          <a:prstGeom prst="rect">
            <a:avLst/>
          </a:prstGeom>
          <a:solidFill>
            <a:srgbClr val="E5E5E5"/>
          </a:solidFill>
        </p:spPr>
        <p:txBody>
          <a:bodyPr vert="horz" wrap="square" lIns="0" tIns="36830" rIns="0" bIns="0" rtlCol="0">
            <a:spAutoFit/>
          </a:bodyPr>
          <a:lstStyle/>
          <a:p>
            <a:pPr marL="91440">
              <a:lnSpc>
                <a:spcPct val="100000"/>
              </a:lnSpc>
              <a:spcBef>
                <a:spcPts val="290"/>
              </a:spcBef>
            </a:pPr>
            <a:r>
              <a:rPr sz="1800" b="1" dirty="0">
                <a:latin typeface="Calibri"/>
                <a:cs typeface="Calibri"/>
              </a:rPr>
              <a:t>Important</a:t>
            </a:r>
            <a:r>
              <a:rPr sz="1800" b="1" spc="-65" dirty="0">
                <a:latin typeface="Calibri"/>
                <a:cs typeface="Calibri"/>
              </a:rPr>
              <a:t> </a:t>
            </a:r>
            <a:r>
              <a:rPr sz="1800" b="1" dirty="0">
                <a:latin typeface="Calibri"/>
                <a:cs typeface="Calibri"/>
              </a:rPr>
              <a:t>Academic</a:t>
            </a:r>
            <a:r>
              <a:rPr sz="1800" b="1" spc="-55" dirty="0">
                <a:latin typeface="Calibri"/>
                <a:cs typeface="Calibri"/>
              </a:rPr>
              <a:t> </a:t>
            </a:r>
            <a:r>
              <a:rPr sz="1800" b="1" spc="-10" dirty="0">
                <a:latin typeface="Calibri"/>
                <a:cs typeface="Calibri"/>
              </a:rPr>
              <a:t>Dates</a:t>
            </a:r>
            <a:r>
              <a:rPr sz="1800" spc="-10" dirty="0">
                <a:latin typeface="Calibri"/>
                <a:cs typeface="Calibri"/>
              </a:rPr>
              <a:t>:</a:t>
            </a:r>
            <a:endParaRPr sz="1800" dirty="0">
              <a:latin typeface="Calibri"/>
              <a:cs typeface="Calibri"/>
            </a:endParaRPr>
          </a:p>
          <a:p>
            <a:pPr marL="137160">
              <a:lnSpc>
                <a:spcPct val="100000"/>
              </a:lnSpc>
              <a:spcBef>
                <a:spcPts val="955"/>
              </a:spcBef>
            </a:pPr>
            <a:r>
              <a:rPr sz="1600" u="sng" spc="-20" dirty="0">
                <a:solidFill>
                  <a:srgbClr val="801329"/>
                </a:solidFill>
                <a:uFill>
                  <a:solidFill>
                    <a:srgbClr val="801329"/>
                  </a:solidFill>
                </a:uFill>
                <a:latin typeface="Calibri"/>
                <a:cs typeface="Calibri"/>
                <a:hlinkClick r:id="rId3"/>
              </a:rPr>
              <a:t>https://www.concordia.ca/students/undergraduate/undergraduate-</a:t>
            </a:r>
            <a:r>
              <a:rPr sz="1600" u="sng" spc="-10" dirty="0">
                <a:solidFill>
                  <a:srgbClr val="801329"/>
                </a:solidFill>
                <a:uFill>
                  <a:solidFill>
                    <a:srgbClr val="801329"/>
                  </a:solidFill>
                </a:uFill>
                <a:latin typeface="Calibri"/>
                <a:cs typeface="Calibri"/>
                <a:hlinkClick r:id="rId3"/>
              </a:rPr>
              <a:t>academic-dates.html</a:t>
            </a:r>
            <a:endParaRPr sz="1600" dirty="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410209">
              <a:lnSpc>
                <a:spcPct val="100000"/>
              </a:lnSpc>
              <a:spcBef>
                <a:spcPts val="100"/>
              </a:spcBef>
            </a:pPr>
            <a:r>
              <a:rPr sz="3600" spc="-10" dirty="0"/>
              <a:t>“C-</a:t>
            </a:r>
            <a:r>
              <a:rPr sz="3600" dirty="0"/>
              <a:t>”rule</a:t>
            </a:r>
            <a:r>
              <a:rPr sz="3600" spc="-45" dirty="0"/>
              <a:t> </a:t>
            </a:r>
            <a:r>
              <a:rPr sz="3600" dirty="0"/>
              <a:t>for</a:t>
            </a:r>
            <a:r>
              <a:rPr sz="3600" spc="-45" dirty="0"/>
              <a:t> </a:t>
            </a:r>
            <a:r>
              <a:rPr sz="3600" spc="-20" dirty="0"/>
              <a:t>200-</a:t>
            </a:r>
            <a:r>
              <a:rPr sz="3600" dirty="0"/>
              <a:t>level</a:t>
            </a:r>
            <a:r>
              <a:rPr sz="3600" spc="-45" dirty="0"/>
              <a:t> </a:t>
            </a:r>
            <a:r>
              <a:rPr sz="3600" spc="-10" dirty="0"/>
              <a:t>courses</a:t>
            </a:r>
            <a:endParaRPr sz="3600"/>
          </a:p>
        </p:txBody>
      </p:sp>
      <p:sp>
        <p:nvSpPr>
          <p:cNvPr id="3" name="object 3"/>
          <p:cNvSpPr txBox="1">
            <a:spLocks noGrp="1"/>
          </p:cNvSpPr>
          <p:nvPr>
            <p:ph type="body" idx="1"/>
          </p:nvPr>
        </p:nvSpPr>
        <p:spPr>
          <a:xfrm>
            <a:off x="764540" y="1254760"/>
            <a:ext cx="7575550" cy="3317240"/>
          </a:xfrm>
          <a:prstGeom prst="rect">
            <a:avLst/>
          </a:prstGeom>
        </p:spPr>
        <p:txBody>
          <a:bodyPr vert="horz" wrap="square" lIns="0" tIns="12700" rIns="0" bIns="0" rtlCol="0">
            <a:spAutoFit/>
          </a:bodyPr>
          <a:lstStyle/>
          <a:p>
            <a:pPr marL="12700">
              <a:lnSpc>
                <a:spcPct val="100000"/>
              </a:lnSpc>
              <a:spcBef>
                <a:spcPts val="100"/>
              </a:spcBef>
            </a:pPr>
            <a:r>
              <a:rPr dirty="0"/>
              <a:t>Minimum</a:t>
            </a:r>
            <a:r>
              <a:rPr spc="-35" dirty="0"/>
              <a:t> </a:t>
            </a:r>
            <a:r>
              <a:rPr dirty="0"/>
              <a:t>grade</a:t>
            </a:r>
            <a:r>
              <a:rPr spc="-30" dirty="0"/>
              <a:t> </a:t>
            </a:r>
            <a:r>
              <a:rPr dirty="0"/>
              <a:t>of</a:t>
            </a:r>
            <a:r>
              <a:rPr spc="-5" dirty="0"/>
              <a:t> </a:t>
            </a:r>
            <a:r>
              <a:rPr dirty="0"/>
              <a:t>C-</a:t>
            </a:r>
            <a:r>
              <a:rPr spc="-15" dirty="0"/>
              <a:t> </a:t>
            </a:r>
            <a:r>
              <a:rPr spc="-50" dirty="0"/>
              <a:t>:</a:t>
            </a:r>
          </a:p>
          <a:p>
            <a:pPr marL="355600" marR="254635" indent="-342900">
              <a:lnSpc>
                <a:spcPct val="107300"/>
              </a:lnSpc>
              <a:spcBef>
                <a:spcPts val="1220"/>
              </a:spcBef>
              <a:buFont typeface="Arial"/>
              <a:buChar char="•"/>
              <a:tabLst>
                <a:tab pos="355600" algn="l"/>
              </a:tabLst>
            </a:pPr>
            <a:r>
              <a:rPr b="0" dirty="0">
                <a:latin typeface="Calibri"/>
                <a:cs typeface="Calibri"/>
              </a:rPr>
              <a:t>All</a:t>
            </a:r>
            <a:r>
              <a:rPr b="0" spc="-25" dirty="0">
                <a:latin typeface="Calibri"/>
                <a:cs typeface="Calibri"/>
              </a:rPr>
              <a:t> </a:t>
            </a:r>
            <a:r>
              <a:rPr spc="-10" dirty="0"/>
              <a:t>200-</a:t>
            </a:r>
            <a:r>
              <a:rPr dirty="0"/>
              <a:t>level</a:t>
            </a:r>
            <a:r>
              <a:rPr spc="-45" dirty="0"/>
              <a:t> </a:t>
            </a:r>
            <a:r>
              <a:rPr dirty="0"/>
              <a:t>courses</a:t>
            </a:r>
            <a:r>
              <a:rPr spc="-25" dirty="0"/>
              <a:t> </a:t>
            </a:r>
            <a:r>
              <a:rPr b="0" dirty="0">
                <a:latin typeface="Calibri"/>
                <a:cs typeface="Calibri"/>
              </a:rPr>
              <a:t>within</a:t>
            </a:r>
            <a:r>
              <a:rPr b="0" spc="-25" dirty="0">
                <a:latin typeface="Calibri"/>
                <a:cs typeface="Calibri"/>
              </a:rPr>
              <a:t> </a:t>
            </a:r>
            <a:r>
              <a:rPr b="0" dirty="0">
                <a:latin typeface="Calibri"/>
                <a:cs typeface="Calibri"/>
              </a:rPr>
              <a:t>the</a:t>
            </a:r>
            <a:r>
              <a:rPr b="0" spc="-10" dirty="0">
                <a:latin typeface="Calibri"/>
                <a:cs typeface="Calibri"/>
              </a:rPr>
              <a:t> </a:t>
            </a:r>
            <a:r>
              <a:rPr dirty="0"/>
              <a:t>program</a:t>
            </a:r>
            <a:r>
              <a:rPr spc="-35" dirty="0"/>
              <a:t> </a:t>
            </a:r>
            <a:r>
              <a:rPr dirty="0"/>
              <a:t>which</a:t>
            </a:r>
            <a:r>
              <a:rPr spc="-25" dirty="0"/>
              <a:t> </a:t>
            </a:r>
            <a:r>
              <a:rPr dirty="0"/>
              <a:t>are</a:t>
            </a:r>
            <a:r>
              <a:rPr spc="-25" dirty="0"/>
              <a:t> </a:t>
            </a:r>
            <a:r>
              <a:rPr dirty="0"/>
              <a:t>prerequisites</a:t>
            </a:r>
            <a:r>
              <a:rPr spc="-25" dirty="0"/>
              <a:t> </a:t>
            </a:r>
            <a:r>
              <a:rPr dirty="0"/>
              <a:t>for</a:t>
            </a:r>
            <a:r>
              <a:rPr spc="-30" dirty="0"/>
              <a:t> </a:t>
            </a:r>
            <a:r>
              <a:rPr spc="-10" dirty="0"/>
              <a:t>other </a:t>
            </a:r>
            <a:r>
              <a:rPr dirty="0"/>
              <a:t>courses</a:t>
            </a:r>
            <a:r>
              <a:rPr spc="-35" dirty="0"/>
              <a:t> </a:t>
            </a:r>
            <a:r>
              <a:rPr dirty="0"/>
              <a:t>must</a:t>
            </a:r>
            <a:r>
              <a:rPr spc="-15" dirty="0"/>
              <a:t> </a:t>
            </a:r>
            <a:r>
              <a:rPr dirty="0"/>
              <a:t>be</a:t>
            </a:r>
            <a:r>
              <a:rPr spc="-20" dirty="0"/>
              <a:t> </a:t>
            </a:r>
            <a:r>
              <a:rPr dirty="0"/>
              <a:t>completed</a:t>
            </a:r>
            <a:r>
              <a:rPr spc="-15" dirty="0"/>
              <a:t> </a:t>
            </a:r>
            <a:r>
              <a:rPr dirty="0"/>
              <a:t>with</a:t>
            </a:r>
            <a:r>
              <a:rPr spc="-25" dirty="0"/>
              <a:t> </a:t>
            </a:r>
            <a:r>
              <a:rPr dirty="0"/>
              <a:t>a</a:t>
            </a:r>
            <a:r>
              <a:rPr spc="-10" dirty="0"/>
              <a:t> </a:t>
            </a:r>
            <a:r>
              <a:rPr u="sng" dirty="0">
                <a:uFill>
                  <a:solidFill>
                    <a:srgbClr val="000000"/>
                  </a:solidFill>
                </a:uFill>
              </a:rPr>
              <a:t>C-</a:t>
            </a:r>
            <a:r>
              <a:rPr u="sng" spc="-10" dirty="0">
                <a:uFill>
                  <a:solidFill>
                    <a:srgbClr val="000000"/>
                  </a:solidFill>
                </a:uFill>
              </a:rPr>
              <a:t> </a:t>
            </a:r>
            <a:r>
              <a:rPr u="sng" dirty="0">
                <a:uFill>
                  <a:solidFill>
                    <a:srgbClr val="000000"/>
                  </a:solidFill>
                </a:uFill>
              </a:rPr>
              <a:t>or</a:t>
            </a:r>
            <a:r>
              <a:rPr u="sng" spc="-15" dirty="0">
                <a:uFill>
                  <a:solidFill>
                    <a:srgbClr val="000000"/>
                  </a:solidFill>
                </a:uFill>
              </a:rPr>
              <a:t> </a:t>
            </a:r>
            <a:r>
              <a:rPr u="sng" spc="-10" dirty="0">
                <a:uFill>
                  <a:solidFill>
                    <a:srgbClr val="000000"/>
                  </a:solidFill>
                </a:uFill>
              </a:rPr>
              <a:t>higher</a:t>
            </a:r>
            <a:r>
              <a:rPr b="0" spc="-10" dirty="0">
                <a:latin typeface="Calibri"/>
                <a:cs typeface="Calibri"/>
              </a:rPr>
              <a:t>.</a:t>
            </a:r>
          </a:p>
          <a:p>
            <a:pPr marL="355600" marR="421640" indent="-342900">
              <a:lnSpc>
                <a:spcPct val="106900"/>
              </a:lnSpc>
              <a:spcBef>
                <a:spcPts val="1230"/>
              </a:spcBef>
              <a:buFont typeface="Arial"/>
              <a:buChar char="•"/>
              <a:tabLst>
                <a:tab pos="355600" algn="l"/>
              </a:tabLst>
            </a:pPr>
            <a:r>
              <a:rPr b="0" dirty="0">
                <a:latin typeface="Calibri"/>
                <a:cs typeface="Calibri"/>
              </a:rPr>
              <a:t>A</a:t>
            </a:r>
            <a:r>
              <a:rPr b="0" spc="-35" dirty="0">
                <a:latin typeface="Calibri"/>
                <a:cs typeface="Calibri"/>
              </a:rPr>
              <a:t> </a:t>
            </a:r>
            <a:r>
              <a:rPr b="0" spc="-10" dirty="0">
                <a:latin typeface="Calibri"/>
                <a:cs typeface="Calibri"/>
              </a:rPr>
              <a:t>200-</a:t>
            </a:r>
            <a:r>
              <a:rPr b="0" dirty="0">
                <a:latin typeface="Calibri"/>
                <a:cs typeface="Calibri"/>
              </a:rPr>
              <a:t>level</a:t>
            </a:r>
            <a:r>
              <a:rPr b="0" spc="-25" dirty="0">
                <a:latin typeface="Calibri"/>
                <a:cs typeface="Calibri"/>
              </a:rPr>
              <a:t> </a:t>
            </a:r>
            <a:r>
              <a:rPr b="0" dirty="0">
                <a:latin typeface="Calibri"/>
                <a:cs typeface="Calibri"/>
              </a:rPr>
              <a:t>course</a:t>
            </a:r>
            <a:r>
              <a:rPr b="0" spc="-20" dirty="0">
                <a:latin typeface="Calibri"/>
                <a:cs typeface="Calibri"/>
              </a:rPr>
              <a:t> </a:t>
            </a:r>
            <a:r>
              <a:rPr b="0" dirty="0">
                <a:latin typeface="Calibri"/>
                <a:cs typeface="Calibri"/>
              </a:rPr>
              <a:t>within</a:t>
            </a:r>
            <a:r>
              <a:rPr b="0" spc="-25" dirty="0">
                <a:latin typeface="Calibri"/>
                <a:cs typeface="Calibri"/>
              </a:rPr>
              <a:t> </a:t>
            </a:r>
            <a:r>
              <a:rPr b="0" dirty="0">
                <a:latin typeface="Calibri"/>
                <a:cs typeface="Calibri"/>
              </a:rPr>
              <a:t>the</a:t>
            </a:r>
            <a:r>
              <a:rPr b="0" spc="-25" dirty="0">
                <a:latin typeface="Calibri"/>
                <a:cs typeface="Calibri"/>
              </a:rPr>
              <a:t> </a:t>
            </a:r>
            <a:r>
              <a:rPr b="0" dirty="0">
                <a:latin typeface="Calibri"/>
                <a:cs typeface="Calibri"/>
              </a:rPr>
              <a:t>program</a:t>
            </a:r>
            <a:r>
              <a:rPr b="0" spc="-30" dirty="0">
                <a:latin typeface="Calibri"/>
                <a:cs typeface="Calibri"/>
              </a:rPr>
              <a:t> </a:t>
            </a:r>
            <a:r>
              <a:rPr b="0" dirty="0">
                <a:latin typeface="Calibri"/>
                <a:cs typeface="Calibri"/>
              </a:rPr>
              <a:t>which</a:t>
            </a:r>
            <a:r>
              <a:rPr b="0" spc="-15" dirty="0">
                <a:latin typeface="Calibri"/>
                <a:cs typeface="Calibri"/>
              </a:rPr>
              <a:t> </a:t>
            </a:r>
            <a:r>
              <a:rPr b="0" dirty="0">
                <a:latin typeface="Calibri"/>
                <a:cs typeface="Calibri"/>
              </a:rPr>
              <a:t>is</a:t>
            </a:r>
            <a:r>
              <a:rPr b="0" spc="-35" dirty="0">
                <a:latin typeface="Calibri"/>
                <a:cs typeface="Calibri"/>
              </a:rPr>
              <a:t> </a:t>
            </a:r>
            <a:r>
              <a:rPr b="0" dirty="0">
                <a:latin typeface="Calibri"/>
                <a:cs typeface="Calibri"/>
              </a:rPr>
              <a:t>a</a:t>
            </a:r>
            <a:r>
              <a:rPr b="0" spc="-30" dirty="0">
                <a:latin typeface="Calibri"/>
                <a:cs typeface="Calibri"/>
              </a:rPr>
              <a:t> </a:t>
            </a:r>
            <a:r>
              <a:rPr b="0" dirty="0">
                <a:latin typeface="Calibri"/>
                <a:cs typeface="Calibri"/>
              </a:rPr>
              <a:t>prerequisite</a:t>
            </a:r>
            <a:r>
              <a:rPr b="0" spc="-20" dirty="0">
                <a:latin typeface="Calibri"/>
                <a:cs typeface="Calibri"/>
              </a:rPr>
              <a:t> </a:t>
            </a:r>
            <a:r>
              <a:rPr b="0" dirty="0">
                <a:latin typeface="Calibri"/>
                <a:cs typeface="Calibri"/>
              </a:rPr>
              <a:t>for</a:t>
            </a:r>
            <a:r>
              <a:rPr b="0" spc="-30" dirty="0">
                <a:latin typeface="Calibri"/>
                <a:cs typeface="Calibri"/>
              </a:rPr>
              <a:t> </a:t>
            </a:r>
            <a:r>
              <a:rPr b="0" spc="-10" dirty="0">
                <a:latin typeface="Calibri"/>
                <a:cs typeface="Calibri"/>
              </a:rPr>
              <a:t>other </a:t>
            </a:r>
            <a:r>
              <a:rPr dirty="0"/>
              <a:t>courses</a:t>
            </a:r>
            <a:r>
              <a:rPr spc="-50" dirty="0"/>
              <a:t> </a:t>
            </a:r>
            <a:r>
              <a:rPr b="0" dirty="0">
                <a:latin typeface="Calibri"/>
                <a:cs typeface="Calibri"/>
              </a:rPr>
              <a:t>in</a:t>
            </a:r>
            <a:r>
              <a:rPr b="0" spc="-15" dirty="0">
                <a:latin typeface="Calibri"/>
                <a:cs typeface="Calibri"/>
              </a:rPr>
              <a:t> </a:t>
            </a:r>
            <a:r>
              <a:rPr b="0" dirty="0">
                <a:latin typeface="Calibri"/>
                <a:cs typeface="Calibri"/>
              </a:rPr>
              <a:t>which</a:t>
            </a:r>
            <a:r>
              <a:rPr b="0" spc="-10" dirty="0">
                <a:latin typeface="Calibri"/>
                <a:cs typeface="Calibri"/>
              </a:rPr>
              <a:t> </a:t>
            </a:r>
            <a:r>
              <a:rPr b="0" dirty="0">
                <a:latin typeface="Calibri"/>
                <a:cs typeface="Calibri"/>
              </a:rPr>
              <a:t>a</a:t>
            </a:r>
            <a:r>
              <a:rPr b="0" spc="-20" dirty="0">
                <a:latin typeface="Calibri"/>
                <a:cs typeface="Calibri"/>
              </a:rPr>
              <a:t> </a:t>
            </a:r>
            <a:r>
              <a:rPr b="0" dirty="0">
                <a:latin typeface="Calibri"/>
                <a:cs typeface="Calibri"/>
              </a:rPr>
              <a:t>student</a:t>
            </a:r>
            <a:r>
              <a:rPr b="0" spc="-10" dirty="0">
                <a:latin typeface="Calibri"/>
                <a:cs typeface="Calibri"/>
              </a:rPr>
              <a:t> </a:t>
            </a:r>
            <a:r>
              <a:rPr b="0" dirty="0">
                <a:latin typeface="Calibri"/>
                <a:cs typeface="Calibri"/>
              </a:rPr>
              <a:t>has</a:t>
            </a:r>
            <a:r>
              <a:rPr b="0" spc="-30" dirty="0">
                <a:latin typeface="Calibri"/>
                <a:cs typeface="Calibri"/>
              </a:rPr>
              <a:t> </a:t>
            </a:r>
            <a:r>
              <a:rPr b="0" dirty="0">
                <a:latin typeface="Calibri"/>
                <a:cs typeface="Calibri"/>
              </a:rPr>
              <a:t>obtained</a:t>
            </a:r>
            <a:r>
              <a:rPr b="0" spc="-5" dirty="0">
                <a:latin typeface="Calibri"/>
                <a:cs typeface="Calibri"/>
              </a:rPr>
              <a:t> </a:t>
            </a:r>
            <a:r>
              <a:rPr b="0" dirty="0">
                <a:latin typeface="Calibri"/>
                <a:cs typeface="Calibri"/>
              </a:rPr>
              <a:t>a</a:t>
            </a:r>
            <a:r>
              <a:rPr b="0" spc="-15" dirty="0">
                <a:latin typeface="Calibri"/>
                <a:cs typeface="Calibri"/>
              </a:rPr>
              <a:t> </a:t>
            </a:r>
            <a:r>
              <a:rPr dirty="0"/>
              <a:t>D+</a:t>
            </a:r>
            <a:r>
              <a:rPr spc="-15" dirty="0"/>
              <a:t> </a:t>
            </a:r>
            <a:r>
              <a:rPr dirty="0"/>
              <a:t>or</a:t>
            </a:r>
            <a:r>
              <a:rPr spc="-30" dirty="0"/>
              <a:t> </a:t>
            </a:r>
            <a:r>
              <a:rPr dirty="0"/>
              <a:t>lower</a:t>
            </a:r>
            <a:r>
              <a:rPr spc="-25" dirty="0"/>
              <a:t> </a:t>
            </a:r>
            <a:r>
              <a:rPr dirty="0"/>
              <a:t>must</a:t>
            </a:r>
            <a:r>
              <a:rPr spc="-40" dirty="0"/>
              <a:t> </a:t>
            </a:r>
            <a:r>
              <a:rPr dirty="0"/>
              <a:t>be</a:t>
            </a:r>
            <a:r>
              <a:rPr spc="-20" dirty="0"/>
              <a:t> </a:t>
            </a:r>
            <a:r>
              <a:rPr spc="-10" dirty="0"/>
              <a:t>repeated </a:t>
            </a:r>
            <a:r>
              <a:rPr b="0" dirty="0">
                <a:latin typeface="Calibri"/>
                <a:cs typeface="Calibri"/>
              </a:rPr>
              <a:t>before</a:t>
            </a:r>
            <a:r>
              <a:rPr b="0" spc="-20" dirty="0">
                <a:latin typeface="Calibri"/>
                <a:cs typeface="Calibri"/>
              </a:rPr>
              <a:t> </a:t>
            </a:r>
            <a:r>
              <a:rPr b="0" dirty="0">
                <a:latin typeface="Calibri"/>
                <a:cs typeface="Calibri"/>
              </a:rPr>
              <a:t>attempting</a:t>
            </a:r>
            <a:r>
              <a:rPr b="0" spc="-20" dirty="0">
                <a:latin typeface="Calibri"/>
                <a:cs typeface="Calibri"/>
              </a:rPr>
              <a:t> </a:t>
            </a:r>
            <a:r>
              <a:rPr b="0" dirty="0">
                <a:latin typeface="Calibri"/>
                <a:cs typeface="Calibri"/>
              </a:rPr>
              <a:t>a</a:t>
            </a:r>
            <a:r>
              <a:rPr b="0" spc="-25" dirty="0">
                <a:latin typeface="Calibri"/>
                <a:cs typeface="Calibri"/>
              </a:rPr>
              <a:t> </a:t>
            </a:r>
            <a:r>
              <a:rPr b="0" dirty="0">
                <a:latin typeface="Calibri"/>
                <a:cs typeface="Calibri"/>
              </a:rPr>
              <a:t>course</a:t>
            </a:r>
            <a:r>
              <a:rPr b="0" spc="-25" dirty="0">
                <a:latin typeface="Calibri"/>
                <a:cs typeface="Calibri"/>
              </a:rPr>
              <a:t> </a:t>
            </a:r>
            <a:r>
              <a:rPr b="0" dirty="0">
                <a:latin typeface="Calibri"/>
                <a:cs typeface="Calibri"/>
              </a:rPr>
              <a:t>for</a:t>
            </a:r>
            <a:r>
              <a:rPr b="0" spc="-30" dirty="0">
                <a:latin typeface="Calibri"/>
                <a:cs typeface="Calibri"/>
              </a:rPr>
              <a:t> </a:t>
            </a:r>
            <a:r>
              <a:rPr b="0" dirty="0">
                <a:latin typeface="Calibri"/>
                <a:cs typeface="Calibri"/>
              </a:rPr>
              <a:t>which</a:t>
            </a:r>
            <a:r>
              <a:rPr b="0" spc="-15" dirty="0">
                <a:latin typeface="Calibri"/>
                <a:cs typeface="Calibri"/>
              </a:rPr>
              <a:t> </a:t>
            </a:r>
            <a:r>
              <a:rPr b="0" dirty="0">
                <a:latin typeface="Calibri"/>
                <a:cs typeface="Calibri"/>
              </a:rPr>
              <a:t>it</a:t>
            </a:r>
            <a:r>
              <a:rPr b="0" spc="-30" dirty="0">
                <a:latin typeface="Calibri"/>
                <a:cs typeface="Calibri"/>
              </a:rPr>
              <a:t> </a:t>
            </a:r>
            <a:r>
              <a:rPr b="0" dirty="0">
                <a:latin typeface="Calibri"/>
                <a:cs typeface="Calibri"/>
              </a:rPr>
              <a:t>is</a:t>
            </a:r>
            <a:r>
              <a:rPr b="0" spc="-35" dirty="0">
                <a:latin typeface="Calibri"/>
                <a:cs typeface="Calibri"/>
              </a:rPr>
              <a:t> </a:t>
            </a:r>
            <a:r>
              <a:rPr b="0" dirty="0">
                <a:latin typeface="Calibri"/>
                <a:cs typeface="Calibri"/>
              </a:rPr>
              <a:t>a</a:t>
            </a:r>
            <a:r>
              <a:rPr b="0" spc="-30" dirty="0">
                <a:latin typeface="Calibri"/>
                <a:cs typeface="Calibri"/>
              </a:rPr>
              <a:t> </a:t>
            </a:r>
            <a:r>
              <a:rPr b="0" spc="-10" dirty="0">
                <a:latin typeface="Calibri"/>
                <a:cs typeface="Calibri"/>
              </a:rPr>
              <a:t>prerequisite.</a:t>
            </a:r>
          </a:p>
          <a:p>
            <a:pPr marL="12700">
              <a:lnSpc>
                <a:spcPct val="100000"/>
              </a:lnSpc>
              <a:spcBef>
                <a:spcPts val="1385"/>
              </a:spcBef>
            </a:pPr>
            <a:r>
              <a:rPr b="0" i="1" spc="-10" dirty="0">
                <a:latin typeface="Calibri"/>
                <a:cs typeface="Calibri"/>
              </a:rPr>
              <a:t>Example:</a:t>
            </a:r>
          </a:p>
          <a:p>
            <a:pPr marL="12700" marR="5080">
              <a:lnSpc>
                <a:spcPct val="107300"/>
              </a:lnSpc>
              <a:spcBef>
                <a:spcPts val="1225"/>
              </a:spcBef>
            </a:pPr>
            <a:r>
              <a:rPr b="0" i="1" dirty="0">
                <a:latin typeface="Calibri"/>
                <a:cs typeface="Calibri"/>
              </a:rPr>
              <a:t>ENGR</a:t>
            </a:r>
            <a:r>
              <a:rPr b="0" i="1" spc="-20" dirty="0">
                <a:latin typeface="Calibri"/>
                <a:cs typeface="Calibri"/>
              </a:rPr>
              <a:t> </a:t>
            </a:r>
            <a:r>
              <a:rPr b="0" i="1" dirty="0">
                <a:latin typeface="Calibri"/>
                <a:cs typeface="Calibri"/>
              </a:rPr>
              <a:t>213</a:t>
            </a:r>
            <a:r>
              <a:rPr b="0" i="1" spc="-15" dirty="0">
                <a:latin typeface="Calibri"/>
                <a:cs typeface="Calibri"/>
              </a:rPr>
              <a:t> </a:t>
            </a:r>
            <a:r>
              <a:rPr b="0" i="1" dirty="0">
                <a:latin typeface="Calibri"/>
                <a:cs typeface="Calibri"/>
              </a:rPr>
              <a:t>is</a:t>
            </a:r>
            <a:r>
              <a:rPr b="0" i="1" spc="-15" dirty="0">
                <a:latin typeface="Calibri"/>
                <a:cs typeface="Calibri"/>
              </a:rPr>
              <a:t> </a:t>
            </a:r>
            <a:r>
              <a:rPr b="0" i="1" dirty="0">
                <a:latin typeface="Calibri"/>
                <a:cs typeface="Calibri"/>
              </a:rPr>
              <a:t>part</a:t>
            </a:r>
            <a:r>
              <a:rPr b="0" i="1" spc="-25" dirty="0">
                <a:latin typeface="Calibri"/>
                <a:cs typeface="Calibri"/>
              </a:rPr>
              <a:t> </a:t>
            </a:r>
            <a:r>
              <a:rPr b="0" i="1" dirty="0">
                <a:latin typeface="Calibri"/>
                <a:cs typeface="Calibri"/>
              </a:rPr>
              <a:t>of</a:t>
            </a:r>
            <a:r>
              <a:rPr b="0" i="1" spc="-20" dirty="0">
                <a:latin typeface="Calibri"/>
                <a:cs typeface="Calibri"/>
              </a:rPr>
              <a:t> </a:t>
            </a:r>
            <a:r>
              <a:rPr b="0" i="1" dirty="0">
                <a:latin typeface="Calibri"/>
                <a:cs typeface="Calibri"/>
              </a:rPr>
              <a:t>the</a:t>
            </a:r>
            <a:r>
              <a:rPr b="0" i="1" spc="-10" dirty="0">
                <a:latin typeface="Calibri"/>
                <a:cs typeface="Calibri"/>
              </a:rPr>
              <a:t> </a:t>
            </a:r>
            <a:r>
              <a:rPr b="0" i="1" dirty="0">
                <a:latin typeface="Calibri"/>
                <a:cs typeface="Calibri"/>
              </a:rPr>
              <a:t>BEng.</a:t>
            </a:r>
            <a:r>
              <a:rPr b="0" i="1" spc="-25" dirty="0">
                <a:latin typeface="Calibri"/>
                <a:cs typeface="Calibri"/>
              </a:rPr>
              <a:t> </a:t>
            </a:r>
            <a:r>
              <a:rPr b="0" i="1" dirty="0">
                <a:latin typeface="Calibri"/>
                <a:cs typeface="Calibri"/>
              </a:rPr>
              <a:t>core</a:t>
            </a:r>
            <a:r>
              <a:rPr b="0" i="1" spc="-15" dirty="0">
                <a:latin typeface="Calibri"/>
                <a:cs typeface="Calibri"/>
              </a:rPr>
              <a:t> </a:t>
            </a:r>
            <a:r>
              <a:rPr b="0" i="1" dirty="0">
                <a:latin typeface="Calibri"/>
                <a:cs typeface="Calibri"/>
              </a:rPr>
              <a:t>and</a:t>
            </a:r>
            <a:r>
              <a:rPr b="0" i="1" spc="-15" dirty="0">
                <a:latin typeface="Calibri"/>
                <a:cs typeface="Calibri"/>
              </a:rPr>
              <a:t> </a:t>
            </a:r>
            <a:r>
              <a:rPr b="0" i="1" dirty="0">
                <a:latin typeface="Calibri"/>
                <a:cs typeface="Calibri"/>
              </a:rPr>
              <a:t>is</a:t>
            </a:r>
            <a:r>
              <a:rPr b="0" i="1" spc="-15" dirty="0">
                <a:latin typeface="Calibri"/>
                <a:cs typeface="Calibri"/>
              </a:rPr>
              <a:t> </a:t>
            </a:r>
            <a:r>
              <a:rPr b="0" i="1" dirty="0">
                <a:latin typeface="Calibri"/>
                <a:cs typeface="Calibri"/>
              </a:rPr>
              <a:t>a</a:t>
            </a:r>
            <a:r>
              <a:rPr b="0" i="1" spc="-15" dirty="0">
                <a:latin typeface="Calibri"/>
                <a:cs typeface="Calibri"/>
              </a:rPr>
              <a:t> </a:t>
            </a:r>
            <a:r>
              <a:rPr b="0" i="1" spc="-10" dirty="0">
                <a:latin typeface="Calibri"/>
                <a:cs typeface="Calibri"/>
              </a:rPr>
              <a:t>pre-</a:t>
            </a:r>
            <a:r>
              <a:rPr b="0" i="1" dirty="0">
                <a:latin typeface="Calibri"/>
                <a:cs typeface="Calibri"/>
              </a:rPr>
              <a:t>requisite</a:t>
            </a:r>
            <a:r>
              <a:rPr b="0" i="1" spc="-20" dirty="0">
                <a:latin typeface="Calibri"/>
                <a:cs typeface="Calibri"/>
              </a:rPr>
              <a:t> </a:t>
            </a:r>
            <a:r>
              <a:rPr b="0" i="1" dirty="0">
                <a:latin typeface="Calibri"/>
                <a:cs typeface="Calibri"/>
              </a:rPr>
              <a:t>to</a:t>
            </a:r>
            <a:r>
              <a:rPr b="0" i="1" spc="-20" dirty="0">
                <a:latin typeface="Calibri"/>
                <a:cs typeface="Calibri"/>
              </a:rPr>
              <a:t> </a:t>
            </a:r>
            <a:r>
              <a:rPr b="0" i="1" dirty="0">
                <a:latin typeface="Calibri"/>
                <a:cs typeface="Calibri"/>
              </a:rPr>
              <a:t>ENGR</a:t>
            </a:r>
            <a:r>
              <a:rPr b="0" i="1" spc="-15" dirty="0">
                <a:latin typeface="Calibri"/>
                <a:cs typeface="Calibri"/>
              </a:rPr>
              <a:t> </a:t>
            </a:r>
            <a:r>
              <a:rPr b="0" i="1" dirty="0">
                <a:latin typeface="Calibri"/>
                <a:cs typeface="Calibri"/>
              </a:rPr>
              <a:t>290,</a:t>
            </a:r>
            <a:r>
              <a:rPr b="0" i="1" spc="-15" dirty="0">
                <a:latin typeface="Calibri"/>
                <a:cs typeface="Calibri"/>
              </a:rPr>
              <a:t> </a:t>
            </a:r>
            <a:r>
              <a:rPr b="0" i="1" dirty="0">
                <a:latin typeface="Calibri"/>
                <a:cs typeface="Calibri"/>
              </a:rPr>
              <a:t>therefore</a:t>
            </a:r>
            <a:r>
              <a:rPr b="0" i="1" spc="-10" dirty="0">
                <a:latin typeface="Calibri"/>
                <a:cs typeface="Calibri"/>
              </a:rPr>
              <a:t> </a:t>
            </a:r>
            <a:r>
              <a:rPr b="0" i="1" spc="-50" dirty="0">
                <a:latin typeface="Calibri"/>
                <a:cs typeface="Calibri"/>
              </a:rPr>
              <a:t>a </a:t>
            </a:r>
            <a:r>
              <a:rPr b="0" i="1" dirty="0">
                <a:latin typeface="Calibri"/>
                <a:cs typeface="Calibri"/>
              </a:rPr>
              <a:t>grade</a:t>
            </a:r>
            <a:r>
              <a:rPr b="0" i="1" spc="-20" dirty="0">
                <a:latin typeface="Calibri"/>
                <a:cs typeface="Calibri"/>
              </a:rPr>
              <a:t> </a:t>
            </a:r>
            <a:r>
              <a:rPr b="0" i="1" dirty="0">
                <a:latin typeface="Calibri"/>
                <a:cs typeface="Calibri"/>
              </a:rPr>
              <a:t>of</a:t>
            </a:r>
            <a:r>
              <a:rPr b="0" i="1" spc="-15" dirty="0">
                <a:latin typeface="Calibri"/>
                <a:cs typeface="Calibri"/>
              </a:rPr>
              <a:t> </a:t>
            </a:r>
            <a:r>
              <a:rPr b="0" i="1" dirty="0">
                <a:latin typeface="Calibri"/>
                <a:cs typeface="Calibri"/>
              </a:rPr>
              <a:t>C-</a:t>
            </a:r>
            <a:r>
              <a:rPr b="0" i="1" spc="-25" dirty="0">
                <a:latin typeface="Calibri"/>
                <a:cs typeface="Calibri"/>
              </a:rPr>
              <a:t> </a:t>
            </a:r>
            <a:r>
              <a:rPr b="0" i="1" dirty="0">
                <a:latin typeface="Calibri"/>
                <a:cs typeface="Calibri"/>
              </a:rPr>
              <a:t>or</a:t>
            </a:r>
            <a:r>
              <a:rPr b="0" i="1" spc="-25" dirty="0">
                <a:latin typeface="Calibri"/>
                <a:cs typeface="Calibri"/>
              </a:rPr>
              <a:t> </a:t>
            </a:r>
            <a:r>
              <a:rPr b="0" i="1" dirty="0">
                <a:latin typeface="Calibri"/>
                <a:cs typeface="Calibri"/>
              </a:rPr>
              <a:t>better</a:t>
            </a:r>
            <a:r>
              <a:rPr b="0" i="1" spc="-10" dirty="0">
                <a:latin typeface="Calibri"/>
                <a:cs typeface="Calibri"/>
              </a:rPr>
              <a:t> </a:t>
            </a:r>
            <a:r>
              <a:rPr b="0" i="1" dirty="0">
                <a:latin typeface="Calibri"/>
                <a:cs typeface="Calibri"/>
              </a:rPr>
              <a:t>is</a:t>
            </a:r>
            <a:r>
              <a:rPr b="0" i="1" spc="-20" dirty="0">
                <a:latin typeface="Calibri"/>
                <a:cs typeface="Calibri"/>
              </a:rPr>
              <a:t> </a:t>
            </a:r>
            <a:r>
              <a:rPr b="0" i="1" dirty="0">
                <a:latin typeface="Calibri"/>
                <a:cs typeface="Calibri"/>
              </a:rPr>
              <a:t>required</a:t>
            </a:r>
            <a:r>
              <a:rPr b="0" i="1" spc="-20" dirty="0">
                <a:latin typeface="Calibri"/>
                <a:cs typeface="Calibri"/>
              </a:rPr>
              <a:t> </a:t>
            </a:r>
            <a:r>
              <a:rPr b="0" i="1" dirty="0">
                <a:latin typeface="Calibri"/>
                <a:cs typeface="Calibri"/>
              </a:rPr>
              <a:t>in</a:t>
            </a:r>
            <a:r>
              <a:rPr b="0" i="1" spc="-25" dirty="0">
                <a:latin typeface="Calibri"/>
                <a:cs typeface="Calibri"/>
              </a:rPr>
              <a:t> </a:t>
            </a:r>
            <a:r>
              <a:rPr b="0" i="1" dirty="0">
                <a:latin typeface="Calibri"/>
                <a:cs typeface="Calibri"/>
              </a:rPr>
              <a:t>ENGR</a:t>
            </a:r>
            <a:r>
              <a:rPr b="0" i="1" spc="-15" dirty="0">
                <a:latin typeface="Calibri"/>
                <a:cs typeface="Calibri"/>
              </a:rPr>
              <a:t> </a:t>
            </a:r>
            <a:r>
              <a:rPr b="0" i="1" dirty="0">
                <a:latin typeface="Calibri"/>
                <a:cs typeface="Calibri"/>
              </a:rPr>
              <a:t>213</a:t>
            </a:r>
            <a:r>
              <a:rPr b="0" i="1" spc="-15" dirty="0">
                <a:latin typeface="Calibri"/>
                <a:cs typeface="Calibri"/>
              </a:rPr>
              <a:t> </a:t>
            </a:r>
            <a:r>
              <a:rPr b="0" i="1" dirty="0">
                <a:latin typeface="Calibri"/>
                <a:cs typeface="Calibri"/>
              </a:rPr>
              <a:t>to</a:t>
            </a:r>
            <a:r>
              <a:rPr b="0" i="1" spc="-15" dirty="0">
                <a:latin typeface="Calibri"/>
                <a:cs typeface="Calibri"/>
              </a:rPr>
              <a:t> </a:t>
            </a:r>
            <a:r>
              <a:rPr b="0" i="1" dirty="0">
                <a:latin typeface="Calibri"/>
                <a:cs typeface="Calibri"/>
              </a:rPr>
              <a:t>register</a:t>
            </a:r>
            <a:r>
              <a:rPr b="0" i="1" spc="-25" dirty="0">
                <a:latin typeface="Calibri"/>
                <a:cs typeface="Calibri"/>
              </a:rPr>
              <a:t> </a:t>
            </a:r>
            <a:r>
              <a:rPr b="0" i="1" dirty="0">
                <a:latin typeface="Calibri"/>
                <a:cs typeface="Calibri"/>
              </a:rPr>
              <a:t>for</a:t>
            </a:r>
            <a:r>
              <a:rPr b="0" i="1" spc="-25" dirty="0">
                <a:latin typeface="Calibri"/>
                <a:cs typeface="Calibri"/>
              </a:rPr>
              <a:t> </a:t>
            </a:r>
            <a:r>
              <a:rPr b="0" i="1" dirty="0">
                <a:latin typeface="Calibri"/>
                <a:cs typeface="Calibri"/>
              </a:rPr>
              <a:t>ENGR</a:t>
            </a:r>
            <a:r>
              <a:rPr b="0" i="1" spc="-10" dirty="0">
                <a:latin typeface="Calibri"/>
                <a:cs typeface="Calibri"/>
              </a:rPr>
              <a:t> </a:t>
            </a:r>
            <a:r>
              <a:rPr b="0" i="1" spc="-20" dirty="0">
                <a:latin typeface="Calibri"/>
                <a:cs typeface="Calibri"/>
              </a:rPr>
              <a:t>290.</a:t>
            </a:r>
          </a:p>
        </p:txBody>
      </p:sp>
      <p:sp>
        <p:nvSpPr>
          <p:cNvPr id="4" name="object 4"/>
          <p:cNvSpPr txBox="1"/>
          <p:nvPr/>
        </p:nvSpPr>
        <p:spPr>
          <a:xfrm>
            <a:off x="1375410" y="5632450"/>
            <a:ext cx="7311390" cy="554639"/>
          </a:xfrm>
          <a:prstGeom prst="rect">
            <a:avLst/>
          </a:prstGeom>
          <a:solidFill>
            <a:srgbClr val="E5E5E5"/>
          </a:solidFill>
        </p:spPr>
        <p:txBody>
          <a:bodyPr vert="horz" wrap="square" lIns="0" tIns="31115" rIns="0" bIns="0" rtlCol="0">
            <a:spAutoFit/>
          </a:bodyPr>
          <a:lstStyle/>
          <a:p>
            <a:pPr marL="91440">
              <a:lnSpc>
                <a:spcPct val="100000"/>
              </a:lnSpc>
              <a:spcBef>
                <a:spcPts val="245"/>
              </a:spcBef>
            </a:pPr>
            <a:r>
              <a:rPr sz="1800" b="1" spc="-10" dirty="0">
                <a:latin typeface="Calibri"/>
                <a:cs typeface="Calibri"/>
              </a:rPr>
              <a:t>Undergraduate</a:t>
            </a:r>
            <a:r>
              <a:rPr sz="1800" b="1" spc="-20" dirty="0">
                <a:latin typeface="Calibri"/>
                <a:cs typeface="Calibri"/>
              </a:rPr>
              <a:t> Calendar,</a:t>
            </a:r>
            <a:r>
              <a:rPr sz="1800" b="1" spc="-25" dirty="0">
                <a:latin typeface="Calibri"/>
                <a:cs typeface="Calibri"/>
              </a:rPr>
              <a:t> </a:t>
            </a:r>
            <a:r>
              <a:rPr sz="1800" b="1" dirty="0">
                <a:latin typeface="Calibri"/>
                <a:cs typeface="Calibri"/>
              </a:rPr>
              <a:t>Section</a:t>
            </a:r>
            <a:r>
              <a:rPr sz="1800" b="1" spc="-30" dirty="0">
                <a:latin typeface="Calibri"/>
                <a:cs typeface="Calibri"/>
              </a:rPr>
              <a:t> </a:t>
            </a:r>
            <a:r>
              <a:rPr sz="1800" b="1" dirty="0">
                <a:latin typeface="Calibri"/>
                <a:cs typeface="Calibri"/>
              </a:rPr>
              <a:t>71.10.4</a:t>
            </a:r>
            <a:r>
              <a:rPr sz="1800" b="1" spc="-10" dirty="0">
                <a:latin typeface="Calibri"/>
                <a:cs typeface="Calibri"/>
              </a:rPr>
              <a:t> Registration</a:t>
            </a:r>
            <a:r>
              <a:rPr sz="1800" b="1" spc="-15" dirty="0">
                <a:latin typeface="Calibri"/>
                <a:cs typeface="Calibri"/>
              </a:rPr>
              <a:t> </a:t>
            </a:r>
            <a:r>
              <a:rPr sz="1800" b="1" spc="-10" dirty="0">
                <a:latin typeface="Calibri"/>
                <a:cs typeface="Calibri"/>
              </a:rPr>
              <a:t>Regulations</a:t>
            </a:r>
            <a:endParaRPr sz="1800" dirty="0">
              <a:latin typeface="Calibri"/>
              <a:cs typeface="Calibri"/>
            </a:endParaRPr>
          </a:p>
          <a:p>
            <a:pPr marL="91440">
              <a:lnSpc>
                <a:spcPct val="100000"/>
              </a:lnSpc>
              <a:spcBef>
                <a:spcPts val="15"/>
              </a:spcBef>
            </a:pPr>
            <a:r>
              <a:rPr sz="1600" u="sng" spc="-10" dirty="0">
                <a:solidFill>
                  <a:srgbClr val="0070C0"/>
                </a:solidFill>
                <a:uFill>
                  <a:solidFill>
                    <a:srgbClr val="0070C0"/>
                  </a:solidFill>
                </a:uFill>
                <a:latin typeface="Calibri"/>
                <a:cs typeface="Calibri"/>
                <a:hlinkClick r:id="rId2"/>
              </a:rPr>
              <a:t>https://www.concordia.ca/academics/undergraduate/calendar.html</a:t>
            </a:r>
            <a:endParaRPr sz="1600" dirty="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410209">
              <a:lnSpc>
                <a:spcPct val="100000"/>
              </a:lnSpc>
              <a:spcBef>
                <a:spcPts val="100"/>
              </a:spcBef>
            </a:pPr>
            <a:r>
              <a:rPr sz="3600" dirty="0"/>
              <a:t>Admission</a:t>
            </a:r>
            <a:r>
              <a:rPr sz="3600" spc="-155" dirty="0"/>
              <a:t> </a:t>
            </a:r>
            <a:r>
              <a:rPr sz="3600" spc="-10" dirty="0"/>
              <a:t>Letter</a:t>
            </a:r>
            <a:endParaRPr sz="3600" dirty="0"/>
          </a:p>
        </p:txBody>
      </p:sp>
      <p:sp>
        <p:nvSpPr>
          <p:cNvPr id="3" name="object 3"/>
          <p:cNvSpPr txBox="1"/>
          <p:nvPr/>
        </p:nvSpPr>
        <p:spPr>
          <a:xfrm>
            <a:off x="764540" y="1138425"/>
            <a:ext cx="7427595" cy="1781175"/>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FF0000"/>
                </a:solidFill>
                <a:latin typeface="Calibri"/>
                <a:cs typeface="Calibri"/>
              </a:rPr>
              <a:t>The</a:t>
            </a:r>
            <a:r>
              <a:rPr sz="1800" spc="-30" dirty="0">
                <a:solidFill>
                  <a:srgbClr val="FF0000"/>
                </a:solidFill>
                <a:latin typeface="Calibri"/>
                <a:cs typeface="Calibri"/>
              </a:rPr>
              <a:t> </a:t>
            </a:r>
            <a:r>
              <a:rPr sz="1800" dirty="0">
                <a:solidFill>
                  <a:srgbClr val="FF0000"/>
                </a:solidFill>
                <a:latin typeface="Calibri"/>
                <a:cs typeface="Calibri"/>
              </a:rPr>
              <a:t>Admission</a:t>
            </a:r>
            <a:r>
              <a:rPr sz="1800" spc="-40" dirty="0">
                <a:solidFill>
                  <a:srgbClr val="FF0000"/>
                </a:solidFill>
                <a:latin typeface="Calibri"/>
                <a:cs typeface="Calibri"/>
              </a:rPr>
              <a:t> </a:t>
            </a:r>
            <a:r>
              <a:rPr sz="1800" dirty="0">
                <a:solidFill>
                  <a:srgbClr val="FF0000"/>
                </a:solidFill>
                <a:latin typeface="Calibri"/>
                <a:cs typeface="Calibri"/>
              </a:rPr>
              <a:t>Letter</a:t>
            </a:r>
            <a:r>
              <a:rPr sz="1800" spc="-15" dirty="0">
                <a:solidFill>
                  <a:srgbClr val="FF0000"/>
                </a:solidFill>
                <a:latin typeface="Calibri"/>
                <a:cs typeface="Calibri"/>
              </a:rPr>
              <a:t> </a:t>
            </a:r>
            <a:r>
              <a:rPr sz="1800" dirty="0">
                <a:solidFill>
                  <a:srgbClr val="FF0000"/>
                </a:solidFill>
                <a:latin typeface="Calibri"/>
                <a:cs typeface="Calibri"/>
              </a:rPr>
              <a:t>is</a:t>
            </a:r>
            <a:r>
              <a:rPr sz="1800" spc="-40" dirty="0">
                <a:solidFill>
                  <a:srgbClr val="FF0000"/>
                </a:solidFill>
                <a:latin typeface="Calibri"/>
                <a:cs typeface="Calibri"/>
              </a:rPr>
              <a:t> </a:t>
            </a:r>
            <a:r>
              <a:rPr sz="1800" dirty="0">
                <a:solidFill>
                  <a:srgbClr val="FF0000"/>
                </a:solidFill>
                <a:latin typeface="Calibri"/>
                <a:cs typeface="Calibri"/>
              </a:rPr>
              <a:t>the</a:t>
            </a:r>
            <a:r>
              <a:rPr sz="1800" spc="-25" dirty="0">
                <a:solidFill>
                  <a:srgbClr val="FF0000"/>
                </a:solidFill>
                <a:latin typeface="Calibri"/>
                <a:cs typeface="Calibri"/>
              </a:rPr>
              <a:t> </a:t>
            </a:r>
            <a:r>
              <a:rPr sz="1800" dirty="0">
                <a:solidFill>
                  <a:srgbClr val="FF0000"/>
                </a:solidFill>
                <a:latin typeface="Calibri"/>
                <a:cs typeface="Calibri"/>
              </a:rPr>
              <a:t>contract</a:t>
            </a:r>
            <a:r>
              <a:rPr sz="1800" spc="-35" dirty="0">
                <a:solidFill>
                  <a:srgbClr val="FF0000"/>
                </a:solidFill>
                <a:latin typeface="Calibri"/>
                <a:cs typeface="Calibri"/>
              </a:rPr>
              <a:t> </a:t>
            </a:r>
            <a:r>
              <a:rPr sz="1800" dirty="0">
                <a:solidFill>
                  <a:srgbClr val="FF0000"/>
                </a:solidFill>
                <a:latin typeface="Calibri"/>
                <a:cs typeface="Calibri"/>
              </a:rPr>
              <a:t>between</a:t>
            </a:r>
            <a:r>
              <a:rPr sz="1800" spc="-5" dirty="0">
                <a:solidFill>
                  <a:srgbClr val="FF0000"/>
                </a:solidFill>
                <a:latin typeface="Calibri"/>
                <a:cs typeface="Calibri"/>
              </a:rPr>
              <a:t> </a:t>
            </a:r>
            <a:r>
              <a:rPr sz="1800" dirty="0">
                <a:solidFill>
                  <a:srgbClr val="FF0000"/>
                </a:solidFill>
                <a:latin typeface="Calibri"/>
                <a:cs typeface="Calibri"/>
              </a:rPr>
              <a:t>you</a:t>
            </a:r>
            <a:r>
              <a:rPr sz="1800" spc="-30" dirty="0">
                <a:solidFill>
                  <a:srgbClr val="FF0000"/>
                </a:solidFill>
                <a:latin typeface="Calibri"/>
                <a:cs typeface="Calibri"/>
              </a:rPr>
              <a:t> </a:t>
            </a:r>
            <a:r>
              <a:rPr sz="1800" dirty="0">
                <a:solidFill>
                  <a:srgbClr val="FF0000"/>
                </a:solidFill>
                <a:latin typeface="Calibri"/>
                <a:cs typeface="Calibri"/>
              </a:rPr>
              <a:t>and</a:t>
            </a:r>
            <a:r>
              <a:rPr sz="1800" spc="-30" dirty="0">
                <a:solidFill>
                  <a:srgbClr val="FF0000"/>
                </a:solidFill>
                <a:latin typeface="Calibri"/>
                <a:cs typeface="Calibri"/>
              </a:rPr>
              <a:t> </a:t>
            </a:r>
            <a:r>
              <a:rPr sz="1800" dirty="0">
                <a:solidFill>
                  <a:srgbClr val="FF0000"/>
                </a:solidFill>
                <a:latin typeface="Calibri"/>
                <a:cs typeface="Calibri"/>
              </a:rPr>
              <a:t>the</a:t>
            </a:r>
            <a:r>
              <a:rPr sz="1800" spc="-30" dirty="0">
                <a:solidFill>
                  <a:srgbClr val="FF0000"/>
                </a:solidFill>
                <a:latin typeface="Calibri"/>
                <a:cs typeface="Calibri"/>
              </a:rPr>
              <a:t> </a:t>
            </a:r>
            <a:r>
              <a:rPr sz="1800" dirty="0">
                <a:solidFill>
                  <a:srgbClr val="FF0000"/>
                </a:solidFill>
                <a:latin typeface="Calibri"/>
                <a:cs typeface="Calibri"/>
              </a:rPr>
              <a:t>University.</a:t>
            </a:r>
            <a:r>
              <a:rPr sz="1800" spc="-40" dirty="0">
                <a:solidFill>
                  <a:srgbClr val="FF0000"/>
                </a:solidFill>
                <a:latin typeface="Calibri"/>
                <a:cs typeface="Calibri"/>
              </a:rPr>
              <a:t> </a:t>
            </a:r>
            <a:r>
              <a:rPr sz="1800" dirty="0">
                <a:latin typeface="Calibri"/>
                <a:cs typeface="Calibri"/>
              </a:rPr>
              <a:t>The</a:t>
            </a:r>
            <a:r>
              <a:rPr sz="1800" spc="-30" dirty="0">
                <a:latin typeface="Calibri"/>
                <a:cs typeface="Calibri"/>
              </a:rPr>
              <a:t> </a:t>
            </a:r>
            <a:r>
              <a:rPr sz="1800" spc="-10" dirty="0">
                <a:latin typeface="Calibri"/>
                <a:cs typeface="Calibri"/>
              </a:rPr>
              <a:t>letter </a:t>
            </a:r>
            <a:r>
              <a:rPr sz="1800" dirty="0">
                <a:latin typeface="Calibri"/>
                <a:cs typeface="Calibri"/>
              </a:rPr>
              <a:t>includes</a:t>
            </a:r>
            <a:r>
              <a:rPr sz="1800" spc="-35" dirty="0">
                <a:latin typeface="Calibri"/>
                <a:cs typeface="Calibri"/>
              </a:rPr>
              <a:t> </a:t>
            </a:r>
            <a:r>
              <a:rPr sz="1800" dirty="0">
                <a:latin typeface="Calibri"/>
                <a:cs typeface="Calibri"/>
              </a:rPr>
              <a:t>your</a:t>
            </a:r>
            <a:r>
              <a:rPr sz="1800" spc="-40" dirty="0">
                <a:latin typeface="Calibri"/>
                <a:cs typeface="Calibri"/>
              </a:rPr>
              <a:t> </a:t>
            </a:r>
            <a:r>
              <a:rPr sz="1800" dirty="0">
                <a:latin typeface="Calibri"/>
                <a:cs typeface="Calibri"/>
              </a:rPr>
              <a:t>admission</a:t>
            </a:r>
            <a:r>
              <a:rPr sz="1800" spc="-45" dirty="0">
                <a:latin typeface="Calibri"/>
                <a:cs typeface="Calibri"/>
              </a:rPr>
              <a:t> </a:t>
            </a:r>
            <a:r>
              <a:rPr sz="1800" dirty="0">
                <a:latin typeface="Calibri"/>
                <a:cs typeface="Calibri"/>
              </a:rPr>
              <a:t>type,</a:t>
            </a:r>
            <a:r>
              <a:rPr sz="1800" spc="-35" dirty="0">
                <a:latin typeface="Calibri"/>
                <a:cs typeface="Calibri"/>
              </a:rPr>
              <a:t> </a:t>
            </a:r>
            <a:r>
              <a:rPr sz="1800" dirty="0">
                <a:latin typeface="Calibri"/>
                <a:cs typeface="Calibri"/>
              </a:rPr>
              <a:t>your</a:t>
            </a:r>
            <a:r>
              <a:rPr sz="1800" spc="-40" dirty="0">
                <a:latin typeface="Calibri"/>
                <a:cs typeface="Calibri"/>
              </a:rPr>
              <a:t> </a:t>
            </a:r>
            <a:r>
              <a:rPr sz="1800" dirty="0">
                <a:latin typeface="Calibri"/>
                <a:cs typeface="Calibri"/>
              </a:rPr>
              <a:t>program</a:t>
            </a:r>
            <a:r>
              <a:rPr sz="1800" spc="-40" dirty="0">
                <a:latin typeface="Calibri"/>
                <a:cs typeface="Calibri"/>
              </a:rPr>
              <a:t> </a:t>
            </a:r>
            <a:r>
              <a:rPr sz="1800" dirty="0">
                <a:latin typeface="Calibri"/>
                <a:cs typeface="Calibri"/>
              </a:rPr>
              <a:t>requirements</a:t>
            </a:r>
            <a:r>
              <a:rPr sz="1800" spc="-35" dirty="0">
                <a:latin typeface="Calibri"/>
                <a:cs typeface="Calibri"/>
              </a:rPr>
              <a:t> </a:t>
            </a:r>
            <a:r>
              <a:rPr sz="1800" dirty="0">
                <a:latin typeface="Calibri"/>
                <a:cs typeface="Calibri"/>
              </a:rPr>
              <a:t>and</a:t>
            </a:r>
            <a:r>
              <a:rPr sz="1800" spc="-35" dirty="0">
                <a:latin typeface="Calibri"/>
                <a:cs typeface="Calibri"/>
              </a:rPr>
              <a:t> </a:t>
            </a:r>
            <a:r>
              <a:rPr sz="1800" dirty="0">
                <a:latin typeface="Calibri"/>
                <a:cs typeface="Calibri"/>
              </a:rPr>
              <a:t>any</a:t>
            </a:r>
            <a:r>
              <a:rPr sz="1800" spc="-40" dirty="0">
                <a:latin typeface="Calibri"/>
                <a:cs typeface="Calibri"/>
              </a:rPr>
              <a:t> </a:t>
            </a:r>
            <a:r>
              <a:rPr sz="1800" spc="-10" dirty="0">
                <a:latin typeface="Calibri"/>
                <a:cs typeface="Calibri"/>
              </a:rPr>
              <a:t>additional </a:t>
            </a:r>
            <a:r>
              <a:rPr sz="1800" dirty="0">
                <a:latin typeface="Calibri"/>
                <a:cs typeface="Calibri"/>
              </a:rPr>
              <a:t>requirements</a:t>
            </a:r>
            <a:r>
              <a:rPr sz="1800" spc="-30" dirty="0">
                <a:latin typeface="Calibri"/>
                <a:cs typeface="Calibri"/>
              </a:rPr>
              <a:t> </a:t>
            </a:r>
            <a:r>
              <a:rPr sz="1800" dirty="0">
                <a:latin typeface="Calibri"/>
                <a:cs typeface="Calibri"/>
              </a:rPr>
              <a:t>that</a:t>
            </a:r>
            <a:r>
              <a:rPr sz="1800" spc="-30" dirty="0">
                <a:latin typeface="Calibri"/>
                <a:cs typeface="Calibri"/>
              </a:rPr>
              <a:t> </a:t>
            </a:r>
            <a:r>
              <a:rPr sz="1800" dirty="0">
                <a:latin typeface="Calibri"/>
                <a:cs typeface="Calibri"/>
              </a:rPr>
              <a:t>may</a:t>
            </a:r>
            <a:r>
              <a:rPr sz="1800" spc="-40" dirty="0">
                <a:latin typeface="Calibri"/>
                <a:cs typeface="Calibri"/>
              </a:rPr>
              <a:t> </a:t>
            </a:r>
            <a:r>
              <a:rPr sz="1800" dirty="0">
                <a:latin typeface="Calibri"/>
                <a:cs typeface="Calibri"/>
              </a:rPr>
              <a:t>be</a:t>
            </a:r>
            <a:r>
              <a:rPr sz="1800" spc="-20" dirty="0">
                <a:latin typeface="Calibri"/>
                <a:cs typeface="Calibri"/>
              </a:rPr>
              <a:t> </a:t>
            </a:r>
            <a:r>
              <a:rPr sz="1800" spc="-10" dirty="0">
                <a:latin typeface="Calibri"/>
                <a:cs typeface="Calibri"/>
              </a:rPr>
              <a:t>needed.</a:t>
            </a:r>
            <a:endParaRPr sz="1800" dirty="0">
              <a:latin typeface="Calibri"/>
              <a:cs typeface="Calibri"/>
            </a:endParaRPr>
          </a:p>
          <a:p>
            <a:pPr>
              <a:lnSpc>
                <a:spcPct val="100000"/>
              </a:lnSpc>
              <a:spcBef>
                <a:spcPts val="825"/>
              </a:spcBef>
            </a:pPr>
            <a:endParaRPr sz="1800" dirty="0">
              <a:latin typeface="Calibri"/>
              <a:cs typeface="Calibri"/>
            </a:endParaRPr>
          </a:p>
          <a:p>
            <a:pPr marL="12700" marR="62230">
              <a:lnSpc>
                <a:spcPct val="100000"/>
              </a:lnSpc>
            </a:pPr>
            <a:r>
              <a:rPr sz="1800" dirty="0">
                <a:latin typeface="Calibri"/>
                <a:cs typeface="Calibri"/>
              </a:rPr>
              <a:t>Pay</a:t>
            </a:r>
            <a:r>
              <a:rPr sz="1800" spc="-35" dirty="0">
                <a:latin typeface="Calibri"/>
                <a:cs typeface="Calibri"/>
              </a:rPr>
              <a:t> </a:t>
            </a:r>
            <a:r>
              <a:rPr sz="1800" dirty="0">
                <a:latin typeface="Calibri"/>
                <a:cs typeface="Calibri"/>
              </a:rPr>
              <a:t>particular</a:t>
            </a:r>
            <a:r>
              <a:rPr sz="1800" spc="-30" dirty="0">
                <a:latin typeface="Calibri"/>
                <a:cs typeface="Calibri"/>
              </a:rPr>
              <a:t> </a:t>
            </a:r>
            <a:r>
              <a:rPr sz="1800" dirty="0">
                <a:latin typeface="Calibri"/>
                <a:cs typeface="Calibri"/>
              </a:rPr>
              <a:t>attention</a:t>
            </a:r>
            <a:r>
              <a:rPr sz="1800" spc="-10"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your</a:t>
            </a:r>
            <a:r>
              <a:rPr sz="1800" spc="-25" dirty="0">
                <a:latin typeface="Calibri"/>
                <a:cs typeface="Calibri"/>
              </a:rPr>
              <a:t> </a:t>
            </a:r>
            <a:r>
              <a:rPr sz="1800" b="1" dirty="0">
                <a:latin typeface="Calibri"/>
                <a:cs typeface="Calibri"/>
              </a:rPr>
              <a:t>Admission</a:t>
            </a:r>
            <a:r>
              <a:rPr sz="1800" b="1" spc="-40" dirty="0">
                <a:latin typeface="Calibri"/>
                <a:cs typeface="Calibri"/>
              </a:rPr>
              <a:t> </a:t>
            </a:r>
            <a:r>
              <a:rPr sz="1800" b="1" dirty="0">
                <a:latin typeface="Calibri"/>
                <a:cs typeface="Calibri"/>
              </a:rPr>
              <a:t>type</a:t>
            </a:r>
            <a:r>
              <a:rPr sz="1800" b="1" spc="-35" dirty="0">
                <a:latin typeface="Calibri"/>
                <a:cs typeface="Calibri"/>
              </a:rPr>
              <a:t> </a:t>
            </a:r>
            <a:r>
              <a:rPr sz="1800" dirty="0">
                <a:latin typeface="Calibri"/>
                <a:cs typeface="Calibri"/>
              </a:rPr>
              <a:t>and</a:t>
            </a:r>
            <a:r>
              <a:rPr sz="1800" spc="-20" dirty="0">
                <a:latin typeface="Calibri"/>
                <a:cs typeface="Calibri"/>
              </a:rPr>
              <a:t> </a:t>
            </a:r>
            <a:r>
              <a:rPr sz="1800" dirty="0">
                <a:latin typeface="Calibri"/>
                <a:cs typeface="Calibri"/>
              </a:rPr>
              <a:t>the</a:t>
            </a:r>
            <a:r>
              <a:rPr sz="1800" spc="-20" dirty="0">
                <a:latin typeface="Calibri"/>
                <a:cs typeface="Calibri"/>
              </a:rPr>
              <a:t> </a:t>
            </a:r>
            <a:r>
              <a:rPr sz="1800" dirty="0">
                <a:latin typeface="Calibri"/>
                <a:cs typeface="Calibri"/>
              </a:rPr>
              <a:t>details</a:t>
            </a:r>
            <a:r>
              <a:rPr sz="1800" spc="-20" dirty="0">
                <a:latin typeface="Calibri"/>
                <a:cs typeface="Calibri"/>
              </a:rPr>
              <a:t> </a:t>
            </a:r>
            <a:r>
              <a:rPr sz="1800" dirty="0">
                <a:latin typeface="Calibri"/>
                <a:cs typeface="Calibri"/>
              </a:rPr>
              <a:t>under</a:t>
            </a:r>
            <a:r>
              <a:rPr sz="1800" spc="-20" dirty="0">
                <a:latin typeface="Calibri"/>
                <a:cs typeface="Calibri"/>
              </a:rPr>
              <a:t> </a:t>
            </a:r>
            <a:r>
              <a:rPr sz="1800" dirty="0">
                <a:latin typeface="Calibri"/>
                <a:cs typeface="Calibri"/>
              </a:rPr>
              <a:t>the</a:t>
            </a:r>
            <a:r>
              <a:rPr sz="1800" spc="-15" dirty="0">
                <a:latin typeface="Calibri"/>
                <a:cs typeface="Calibri"/>
              </a:rPr>
              <a:t> </a:t>
            </a:r>
            <a:r>
              <a:rPr sz="1800" spc="-20" dirty="0">
                <a:latin typeface="Calibri"/>
                <a:cs typeface="Calibri"/>
              </a:rPr>
              <a:t>page </a:t>
            </a:r>
            <a:r>
              <a:rPr sz="1800" dirty="0">
                <a:latin typeface="Calibri"/>
                <a:cs typeface="Calibri"/>
              </a:rPr>
              <a:t>outlining</a:t>
            </a:r>
            <a:r>
              <a:rPr sz="1800" spc="-55" dirty="0">
                <a:latin typeface="Calibri"/>
                <a:cs typeface="Calibri"/>
              </a:rPr>
              <a:t> </a:t>
            </a:r>
            <a:r>
              <a:rPr sz="1800" b="1" i="1" dirty="0">
                <a:latin typeface="Calibri"/>
                <a:cs typeface="Calibri"/>
              </a:rPr>
              <a:t>Transfer</a:t>
            </a:r>
            <a:r>
              <a:rPr sz="1800" b="1" i="1" spc="-45" dirty="0">
                <a:latin typeface="Calibri"/>
                <a:cs typeface="Calibri"/>
              </a:rPr>
              <a:t> </a:t>
            </a:r>
            <a:r>
              <a:rPr sz="1800" b="1" i="1" dirty="0">
                <a:latin typeface="Calibri"/>
                <a:cs typeface="Calibri"/>
              </a:rPr>
              <a:t>credits,</a:t>
            </a:r>
            <a:r>
              <a:rPr sz="1800" b="1" i="1" spc="-55" dirty="0">
                <a:latin typeface="Calibri"/>
                <a:cs typeface="Calibri"/>
              </a:rPr>
              <a:t> </a:t>
            </a:r>
            <a:r>
              <a:rPr sz="1800" b="1" i="1" dirty="0">
                <a:latin typeface="Calibri"/>
                <a:cs typeface="Calibri"/>
              </a:rPr>
              <a:t>Exemptions</a:t>
            </a:r>
            <a:r>
              <a:rPr sz="1800" dirty="0">
                <a:latin typeface="Calibri"/>
                <a:cs typeface="Calibri"/>
              </a:rPr>
              <a:t>,</a:t>
            </a:r>
            <a:r>
              <a:rPr sz="1800" spc="-45" dirty="0">
                <a:latin typeface="Calibri"/>
                <a:cs typeface="Calibri"/>
              </a:rPr>
              <a:t> </a:t>
            </a:r>
            <a:r>
              <a:rPr sz="1800" dirty="0">
                <a:latin typeface="Calibri"/>
                <a:cs typeface="Calibri"/>
              </a:rPr>
              <a:t>and</a:t>
            </a:r>
            <a:r>
              <a:rPr sz="1800" spc="-55" dirty="0">
                <a:latin typeface="Calibri"/>
                <a:cs typeface="Calibri"/>
              </a:rPr>
              <a:t> </a:t>
            </a:r>
            <a:r>
              <a:rPr sz="1800" b="1" i="1" spc="-10" dirty="0">
                <a:latin typeface="Calibri"/>
                <a:cs typeface="Calibri"/>
              </a:rPr>
              <a:t>Deficiencies</a:t>
            </a:r>
            <a:r>
              <a:rPr sz="1800" spc="-10" dirty="0">
                <a:latin typeface="Calibri"/>
                <a:cs typeface="Calibri"/>
              </a:rPr>
              <a:t>.</a:t>
            </a:r>
            <a:endParaRPr sz="1800" dirty="0">
              <a:latin typeface="Calibri"/>
              <a:cs typeface="Calibri"/>
            </a:endParaRPr>
          </a:p>
        </p:txBody>
      </p:sp>
      <p:sp>
        <p:nvSpPr>
          <p:cNvPr id="4" name="object 4"/>
          <p:cNvSpPr txBox="1"/>
          <p:nvPr/>
        </p:nvSpPr>
        <p:spPr>
          <a:xfrm>
            <a:off x="1403603" y="5228844"/>
            <a:ext cx="7359397" cy="720069"/>
          </a:xfrm>
          <a:prstGeom prst="rect">
            <a:avLst/>
          </a:prstGeom>
          <a:solidFill>
            <a:srgbClr val="E5E5E5"/>
          </a:solidFill>
        </p:spPr>
        <p:txBody>
          <a:bodyPr vert="horz" wrap="square" lIns="0" tIns="37465" rIns="0" bIns="0" rtlCol="0">
            <a:spAutoFit/>
          </a:bodyPr>
          <a:lstStyle/>
          <a:p>
            <a:pPr marL="91440">
              <a:lnSpc>
                <a:spcPct val="100000"/>
              </a:lnSpc>
              <a:spcBef>
                <a:spcPts val="295"/>
              </a:spcBef>
            </a:pPr>
            <a:r>
              <a:rPr sz="1800" spc="-10" dirty="0">
                <a:latin typeface="Calibri"/>
                <a:cs typeface="Calibri"/>
              </a:rPr>
              <a:t>Refer</a:t>
            </a:r>
            <a:r>
              <a:rPr sz="1800" spc="-45" dirty="0">
                <a:latin typeface="Calibri"/>
                <a:cs typeface="Calibri"/>
              </a:rPr>
              <a:t> </a:t>
            </a:r>
            <a:r>
              <a:rPr sz="1800" dirty="0">
                <a:latin typeface="Calibri"/>
                <a:cs typeface="Calibri"/>
              </a:rPr>
              <a:t>to</a:t>
            </a:r>
            <a:r>
              <a:rPr sz="1800" spc="-45" dirty="0">
                <a:latin typeface="Calibri"/>
                <a:cs typeface="Calibri"/>
              </a:rPr>
              <a:t> </a:t>
            </a:r>
            <a:r>
              <a:rPr sz="1800" spc="-10" dirty="0">
                <a:latin typeface="Calibri"/>
                <a:cs typeface="Calibri"/>
              </a:rPr>
              <a:t>Understanding</a:t>
            </a:r>
            <a:r>
              <a:rPr sz="1800" spc="-40" dirty="0">
                <a:latin typeface="Calibri"/>
                <a:cs typeface="Calibri"/>
              </a:rPr>
              <a:t> </a:t>
            </a:r>
            <a:r>
              <a:rPr sz="1800" dirty="0">
                <a:latin typeface="Calibri"/>
                <a:cs typeface="Calibri"/>
              </a:rPr>
              <a:t>your</a:t>
            </a:r>
            <a:r>
              <a:rPr sz="1800" spc="-45" dirty="0">
                <a:latin typeface="Calibri"/>
                <a:cs typeface="Calibri"/>
              </a:rPr>
              <a:t> </a:t>
            </a:r>
            <a:r>
              <a:rPr sz="1800" spc="-10" dirty="0">
                <a:latin typeface="Calibri"/>
                <a:cs typeface="Calibri"/>
              </a:rPr>
              <a:t>offer:</a:t>
            </a:r>
            <a:endParaRPr sz="1800">
              <a:latin typeface="Calibri"/>
              <a:cs typeface="Calibri"/>
            </a:endParaRPr>
          </a:p>
          <a:p>
            <a:pPr marL="91440">
              <a:lnSpc>
                <a:spcPct val="100000"/>
              </a:lnSpc>
              <a:spcBef>
                <a:spcPts val="950"/>
              </a:spcBef>
            </a:pPr>
            <a:r>
              <a:rPr sz="1800" u="sng" spc="-25" dirty="0">
                <a:solidFill>
                  <a:srgbClr val="801329"/>
                </a:solidFill>
                <a:uFill>
                  <a:solidFill>
                    <a:srgbClr val="801329"/>
                  </a:solidFill>
                </a:uFill>
                <a:latin typeface="Calibri"/>
                <a:cs typeface="Calibri"/>
                <a:hlinkClick r:id="rId2"/>
              </a:rPr>
              <a:t>https://www.concordia.ca/students/your-sis/offer-</a:t>
            </a:r>
            <a:r>
              <a:rPr sz="1800" u="sng" spc="-10" dirty="0">
                <a:solidFill>
                  <a:srgbClr val="801329"/>
                </a:solidFill>
                <a:uFill>
                  <a:solidFill>
                    <a:srgbClr val="801329"/>
                  </a:solidFill>
                </a:uFill>
                <a:latin typeface="Calibri"/>
                <a:cs typeface="Calibri"/>
                <a:hlinkClick r:id="rId2"/>
              </a:rPr>
              <a:t>of-admission.html</a:t>
            </a:r>
            <a:endParaRPr sz="1800">
              <a:latin typeface="Calibri"/>
              <a:cs typeface="Calibri"/>
            </a:endParaRPr>
          </a:p>
        </p:txBody>
      </p:sp>
      <p:sp>
        <p:nvSpPr>
          <p:cNvPr id="5" name="object 5"/>
          <p:cNvSpPr txBox="1"/>
          <p:nvPr/>
        </p:nvSpPr>
        <p:spPr>
          <a:xfrm>
            <a:off x="972591" y="3411494"/>
            <a:ext cx="3181350" cy="1199515"/>
          </a:xfrm>
          <a:prstGeom prst="rect">
            <a:avLst/>
          </a:prstGeom>
        </p:spPr>
        <p:txBody>
          <a:bodyPr vert="horz" wrap="square" lIns="0" tIns="31750" rIns="0" bIns="0" rtlCol="0">
            <a:spAutoFit/>
          </a:bodyPr>
          <a:lstStyle/>
          <a:p>
            <a:pPr marL="297815" indent="-285115">
              <a:lnSpc>
                <a:spcPct val="100000"/>
              </a:lnSpc>
              <a:spcBef>
                <a:spcPts val="250"/>
              </a:spcBef>
              <a:buFont typeface="Arial"/>
              <a:buChar char="•"/>
              <a:tabLst>
                <a:tab pos="297815" algn="l"/>
              </a:tabLst>
            </a:pPr>
            <a:r>
              <a:rPr sz="1800" spc="-10" dirty="0">
                <a:latin typeface="Calibri"/>
                <a:cs typeface="Calibri"/>
              </a:rPr>
              <a:t>Regular</a:t>
            </a:r>
            <a:endParaRPr sz="1800">
              <a:latin typeface="Calibri"/>
              <a:cs typeface="Calibri"/>
            </a:endParaRPr>
          </a:p>
          <a:p>
            <a:pPr marL="297815" indent="-285115">
              <a:lnSpc>
                <a:spcPct val="100000"/>
              </a:lnSpc>
              <a:spcBef>
                <a:spcPts val="145"/>
              </a:spcBef>
              <a:buFont typeface="Arial"/>
              <a:buChar char="•"/>
              <a:tabLst>
                <a:tab pos="297815" algn="l"/>
              </a:tabLst>
            </a:pPr>
            <a:r>
              <a:rPr sz="1800" dirty="0">
                <a:latin typeface="Calibri"/>
                <a:cs typeface="Calibri"/>
              </a:rPr>
              <a:t>Extended</a:t>
            </a:r>
            <a:r>
              <a:rPr sz="1800" spc="-70" dirty="0">
                <a:latin typeface="Calibri"/>
                <a:cs typeface="Calibri"/>
              </a:rPr>
              <a:t> </a:t>
            </a:r>
            <a:r>
              <a:rPr sz="1800" dirty="0">
                <a:latin typeface="Calibri"/>
                <a:cs typeface="Calibri"/>
              </a:rPr>
              <a:t>Credit</a:t>
            </a:r>
            <a:r>
              <a:rPr sz="1800" spc="-75" dirty="0">
                <a:latin typeface="Calibri"/>
                <a:cs typeface="Calibri"/>
              </a:rPr>
              <a:t> </a:t>
            </a:r>
            <a:r>
              <a:rPr sz="1800" dirty="0">
                <a:latin typeface="Calibri"/>
                <a:cs typeface="Calibri"/>
              </a:rPr>
              <a:t>Program</a:t>
            </a:r>
            <a:r>
              <a:rPr sz="1800" spc="-80" dirty="0">
                <a:latin typeface="Calibri"/>
                <a:cs typeface="Calibri"/>
              </a:rPr>
              <a:t> </a:t>
            </a:r>
            <a:r>
              <a:rPr sz="1800" spc="-20" dirty="0">
                <a:latin typeface="Calibri"/>
                <a:cs typeface="Calibri"/>
              </a:rPr>
              <a:t>(ECP)</a:t>
            </a:r>
            <a:endParaRPr sz="1800">
              <a:latin typeface="Calibri"/>
              <a:cs typeface="Calibri"/>
            </a:endParaRPr>
          </a:p>
          <a:p>
            <a:pPr marL="297815" indent="-285115">
              <a:lnSpc>
                <a:spcPct val="100000"/>
              </a:lnSpc>
              <a:spcBef>
                <a:spcPts val="150"/>
              </a:spcBef>
              <a:buFont typeface="Arial"/>
              <a:buChar char="•"/>
              <a:tabLst>
                <a:tab pos="297815" algn="l"/>
              </a:tabLst>
            </a:pPr>
            <a:r>
              <a:rPr sz="1800" dirty="0">
                <a:latin typeface="Calibri"/>
                <a:cs typeface="Calibri"/>
              </a:rPr>
              <a:t>Mature</a:t>
            </a:r>
            <a:r>
              <a:rPr sz="1800" spc="-45" dirty="0">
                <a:latin typeface="Calibri"/>
                <a:cs typeface="Calibri"/>
              </a:rPr>
              <a:t> </a:t>
            </a:r>
            <a:r>
              <a:rPr sz="1800" dirty="0">
                <a:latin typeface="Calibri"/>
                <a:cs typeface="Calibri"/>
              </a:rPr>
              <a:t>Entry</a:t>
            </a:r>
            <a:r>
              <a:rPr sz="1800" spc="-55" dirty="0">
                <a:latin typeface="Calibri"/>
                <a:cs typeface="Calibri"/>
              </a:rPr>
              <a:t> </a:t>
            </a:r>
            <a:r>
              <a:rPr sz="1800" spc="-10" dirty="0">
                <a:latin typeface="Calibri"/>
                <a:cs typeface="Calibri"/>
              </a:rPr>
              <a:t>Program</a:t>
            </a:r>
            <a:r>
              <a:rPr sz="1800" spc="-55" dirty="0">
                <a:latin typeface="Calibri"/>
                <a:cs typeface="Calibri"/>
              </a:rPr>
              <a:t> </a:t>
            </a:r>
            <a:r>
              <a:rPr sz="1800" spc="-20" dirty="0">
                <a:latin typeface="Calibri"/>
                <a:cs typeface="Calibri"/>
              </a:rPr>
              <a:t>(MEP)</a:t>
            </a:r>
            <a:endParaRPr sz="1800">
              <a:latin typeface="Calibri"/>
              <a:cs typeface="Calibri"/>
            </a:endParaRPr>
          </a:p>
          <a:p>
            <a:pPr marL="297815" indent="-285115">
              <a:lnSpc>
                <a:spcPct val="100000"/>
              </a:lnSpc>
              <a:spcBef>
                <a:spcPts val="160"/>
              </a:spcBef>
              <a:buFont typeface="Arial"/>
              <a:buChar char="•"/>
              <a:tabLst>
                <a:tab pos="297815" algn="l"/>
              </a:tabLst>
            </a:pPr>
            <a:r>
              <a:rPr sz="1800" spc="-10" dirty="0">
                <a:latin typeface="Calibri"/>
                <a:cs typeface="Calibri"/>
              </a:rPr>
              <a:t>Deficiencies</a:t>
            </a:r>
            <a:endParaRPr sz="1800">
              <a:latin typeface="Calibri"/>
              <a:cs typeface="Calibri"/>
            </a:endParaRPr>
          </a:p>
        </p:txBody>
      </p:sp>
      <p:sp>
        <p:nvSpPr>
          <p:cNvPr id="6" name="object 6"/>
          <p:cNvSpPr txBox="1"/>
          <p:nvPr/>
        </p:nvSpPr>
        <p:spPr>
          <a:xfrm>
            <a:off x="972591" y="3137098"/>
            <a:ext cx="3993515" cy="299720"/>
          </a:xfrm>
          <a:prstGeom prst="rect">
            <a:avLst/>
          </a:prstGeom>
        </p:spPr>
        <p:txBody>
          <a:bodyPr vert="horz" wrap="square" lIns="0" tIns="12700" rIns="0" bIns="0" rtlCol="0">
            <a:spAutoFit/>
          </a:bodyPr>
          <a:lstStyle/>
          <a:p>
            <a:pPr marL="12700">
              <a:lnSpc>
                <a:spcPct val="100000"/>
              </a:lnSpc>
              <a:spcBef>
                <a:spcPts val="100"/>
              </a:spcBef>
              <a:tabLst>
                <a:tab pos="3900170" algn="l"/>
              </a:tabLst>
            </a:pPr>
            <a:r>
              <a:rPr sz="1800" b="1" dirty="0">
                <a:latin typeface="Calibri"/>
                <a:cs typeface="Calibri"/>
              </a:rPr>
              <a:t>Admission</a:t>
            </a:r>
            <a:r>
              <a:rPr sz="1800" b="1" spc="-45" dirty="0">
                <a:latin typeface="Calibri"/>
                <a:cs typeface="Calibri"/>
              </a:rPr>
              <a:t> </a:t>
            </a:r>
            <a:r>
              <a:rPr sz="1800" b="1" spc="-20" dirty="0">
                <a:latin typeface="Calibri"/>
                <a:cs typeface="Calibri"/>
              </a:rPr>
              <a:t>type:</a:t>
            </a:r>
            <a:r>
              <a:rPr sz="1800" b="1" dirty="0">
                <a:latin typeface="Calibri"/>
                <a:cs typeface="Calibri"/>
              </a:rPr>
              <a:t>	</a:t>
            </a:r>
            <a:r>
              <a:rPr sz="1800" spc="-50" dirty="0">
                <a:latin typeface="Arial"/>
                <a:cs typeface="Arial"/>
              </a:rPr>
              <a:t>•</a:t>
            </a:r>
            <a:endParaRPr sz="1800">
              <a:latin typeface="Arial"/>
              <a:cs typeface="Arial"/>
            </a:endParaRPr>
          </a:p>
        </p:txBody>
      </p:sp>
      <p:sp>
        <p:nvSpPr>
          <p:cNvPr id="7" name="object 7"/>
          <p:cNvSpPr txBox="1"/>
          <p:nvPr/>
        </p:nvSpPr>
        <p:spPr>
          <a:xfrm>
            <a:off x="4860135" y="3118124"/>
            <a:ext cx="3853815" cy="2079625"/>
          </a:xfrm>
          <a:prstGeom prst="rect">
            <a:avLst/>
          </a:prstGeom>
        </p:spPr>
        <p:txBody>
          <a:bodyPr vert="horz" wrap="square" lIns="0" tIns="12700" rIns="0" bIns="0" rtlCol="0">
            <a:spAutoFit/>
          </a:bodyPr>
          <a:lstStyle/>
          <a:p>
            <a:pPr marL="298450" marR="89535">
              <a:lnSpc>
                <a:spcPct val="106900"/>
              </a:lnSpc>
              <a:spcBef>
                <a:spcPts val="100"/>
              </a:spcBef>
            </a:pPr>
            <a:r>
              <a:rPr sz="1800" b="1" i="1" spc="-10" dirty="0">
                <a:latin typeface="Calibri"/>
                <a:cs typeface="Calibri"/>
              </a:rPr>
              <a:t>Transfer</a:t>
            </a:r>
            <a:r>
              <a:rPr sz="1800" b="1" i="1" spc="-25" dirty="0">
                <a:latin typeface="Calibri"/>
                <a:cs typeface="Calibri"/>
              </a:rPr>
              <a:t> </a:t>
            </a:r>
            <a:r>
              <a:rPr sz="1800" b="1" i="1" dirty="0">
                <a:latin typeface="Calibri"/>
                <a:cs typeface="Calibri"/>
              </a:rPr>
              <a:t>credits</a:t>
            </a:r>
            <a:r>
              <a:rPr sz="1800" b="1" i="1" spc="-30" dirty="0">
                <a:latin typeface="Calibri"/>
                <a:cs typeface="Calibri"/>
              </a:rPr>
              <a:t> </a:t>
            </a:r>
            <a:r>
              <a:rPr sz="1800" i="1" dirty="0">
                <a:latin typeface="Calibri"/>
                <a:cs typeface="Calibri"/>
              </a:rPr>
              <a:t>are</a:t>
            </a:r>
            <a:r>
              <a:rPr sz="1800" i="1" spc="-35" dirty="0">
                <a:latin typeface="Calibri"/>
                <a:cs typeface="Calibri"/>
              </a:rPr>
              <a:t> </a:t>
            </a:r>
            <a:r>
              <a:rPr sz="1800" i="1" dirty="0">
                <a:latin typeface="Calibri"/>
                <a:cs typeface="Calibri"/>
              </a:rPr>
              <a:t>courses</a:t>
            </a:r>
            <a:r>
              <a:rPr sz="1800" i="1" spc="-35" dirty="0">
                <a:latin typeface="Calibri"/>
                <a:cs typeface="Calibri"/>
              </a:rPr>
              <a:t> </a:t>
            </a:r>
            <a:r>
              <a:rPr sz="1800" i="1" dirty="0">
                <a:latin typeface="Calibri"/>
                <a:cs typeface="Calibri"/>
              </a:rPr>
              <a:t>you</a:t>
            </a:r>
            <a:r>
              <a:rPr sz="1800" i="1" spc="-45" dirty="0">
                <a:latin typeface="Calibri"/>
                <a:cs typeface="Calibri"/>
              </a:rPr>
              <a:t> </a:t>
            </a:r>
            <a:r>
              <a:rPr sz="1800" i="1" spc="-20" dirty="0">
                <a:latin typeface="Calibri"/>
                <a:cs typeface="Calibri"/>
              </a:rPr>
              <a:t>have </a:t>
            </a:r>
            <a:r>
              <a:rPr sz="1800" i="1" dirty="0">
                <a:latin typeface="Calibri"/>
                <a:cs typeface="Calibri"/>
              </a:rPr>
              <a:t>received</a:t>
            </a:r>
            <a:r>
              <a:rPr sz="1800" i="1" spc="-55" dirty="0">
                <a:latin typeface="Calibri"/>
                <a:cs typeface="Calibri"/>
              </a:rPr>
              <a:t> </a:t>
            </a:r>
            <a:r>
              <a:rPr sz="1800" i="1" dirty="0">
                <a:latin typeface="Calibri"/>
                <a:cs typeface="Calibri"/>
              </a:rPr>
              <a:t>credit</a:t>
            </a:r>
            <a:r>
              <a:rPr sz="1800" i="1" spc="-60" dirty="0">
                <a:latin typeface="Calibri"/>
                <a:cs typeface="Calibri"/>
              </a:rPr>
              <a:t> </a:t>
            </a:r>
            <a:r>
              <a:rPr sz="1800" i="1" spc="-20" dirty="0">
                <a:latin typeface="Calibri"/>
                <a:cs typeface="Calibri"/>
              </a:rPr>
              <a:t>for.</a:t>
            </a:r>
            <a:endParaRPr sz="1800" dirty="0">
              <a:latin typeface="Calibri"/>
              <a:cs typeface="Calibri"/>
            </a:endParaRPr>
          </a:p>
          <a:p>
            <a:pPr marL="298450" marR="5080" indent="-285750">
              <a:lnSpc>
                <a:spcPct val="106900"/>
              </a:lnSpc>
              <a:buFont typeface="Arial"/>
              <a:buChar char="•"/>
              <a:tabLst>
                <a:tab pos="298450" algn="l"/>
              </a:tabLst>
            </a:pPr>
            <a:r>
              <a:rPr sz="1800" b="1" i="1" spc="-10" dirty="0">
                <a:latin typeface="Calibri"/>
                <a:cs typeface="Calibri"/>
              </a:rPr>
              <a:t>Exemptions</a:t>
            </a:r>
            <a:r>
              <a:rPr sz="1800" b="1" i="1" spc="-25" dirty="0">
                <a:latin typeface="Calibri"/>
                <a:cs typeface="Calibri"/>
              </a:rPr>
              <a:t> </a:t>
            </a:r>
            <a:r>
              <a:rPr sz="1800" i="1" dirty="0">
                <a:latin typeface="Calibri"/>
                <a:cs typeface="Calibri"/>
              </a:rPr>
              <a:t>are</a:t>
            </a:r>
            <a:r>
              <a:rPr sz="1800" i="1" spc="-30" dirty="0">
                <a:latin typeface="Calibri"/>
                <a:cs typeface="Calibri"/>
              </a:rPr>
              <a:t> </a:t>
            </a:r>
            <a:r>
              <a:rPr sz="1800" i="1" dirty="0">
                <a:latin typeface="Calibri"/>
                <a:cs typeface="Calibri"/>
              </a:rPr>
              <a:t>courses</a:t>
            </a:r>
            <a:r>
              <a:rPr sz="1800" i="1" spc="-30" dirty="0">
                <a:latin typeface="Calibri"/>
                <a:cs typeface="Calibri"/>
              </a:rPr>
              <a:t> </a:t>
            </a:r>
            <a:r>
              <a:rPr sz="1800" i="1" dirty="0">
                <a:latin typeface="Calibri"/>
                <a:cs typeface="Calibri"/>
              </a:rPr>
              <a:t>you</a:t>
            </a:r>
            <a:r>
              <a:rPr sz="1800" i="1" spc="-35" dirty="0">
                <a:latin typeface="Calibri"/>
                <a:cs typeface="Calibri"/>
              </a:rPr>
              <a:t> </a:t>
            </a:r>
            <a:r>
              <a:rPr sz="1800" i="1" dirty="0">
                <a:latin typeface="Calibri"/>
                <a:cs typeface="Calibri"/>
              </a:rPr>
              <a:t>can't</a:t>
            </a:r>
            <a:r>
              <a:rPr sz="1800" i="1" spc="-30" dirty="0">
                <a:latin typeface="Calibri"/>
                <a:cs typeface="Calibri"/>
              </a:rPr>
              <a:t> </a:t>
            </a:r>
            <a:r>
              <a:rPr sz="1800" i="1" spc="-20" dirty="0">
                <a:latin typeface="Calibri"/>
                <a:cs typeface="Calibri"/>
              </a:rPr>
              <a:t>take </a:t>
            </a:r>
            <a:r>
              <a:rPr sz="1800" i="1" dirty="0">
                <a:latin typeface="Calibri"/>
                <a:cs typeface="Calibri"/>
              </a:rPr>
              <a:t>at</a:t>
            </a:r>
            <a:r>
              <a:rPr sz="1800" i="1" spc="-40" dirty="0">
                <a:latin typeface="Calibri"/>
                <a:cs typeface="Calibri"/>
              </a:rPr>
              <a:t> </a:t>
            </a:r>
            <a:r>
              <a:rPr sz="1800" i="1" dirty="0">
                <a:latin typeface="Calibri"/>
                <a:cs typeface="Calibri"/>
              </a:rPr>
              <a:t>Concordia</a:t>
            </a:r>
            <a:r>
              <a:rPr sz="1800" i="1" spc="-40" dirty="0">
                <a:latin typeface="Calibri"/>
                <a:cs typeface="Calibri"/>
              </a:rPr>
              <a:t> </a:t>
            </a:r>
            <a:r>
              <a:rPr sz="1800" i="1" dirty="0">
                <a:latin typeface="Calibri"/>
                <a:cs typeface="Calibri"/>
              </a:rPr>
              <a:t>and</a:t>
            </a:r>
            <a:r>
              <a:rPr sz="1800" i="1" spc="-30" dirty="0">
                <a:latin typeface="Calibri"/>
                <a:cs typeface="Calibri"/>
              </a:rPr>
              <a:t> </a:t>
            </a:r>
            <a:r>
              <a:rPr sz="1800" i="1" dirty="0">
                <a:latin typeface="Calibri"/>
                <a:cs typeface="Calibri"/>
              </a:rPr>
              <a:t>receive</a:t>
            </a:r>
            <a:r>
              <a:rPr sz="1800" i="1" spc="-25" dirty="0">
                <a:latin typeface="Calibri"/>
                <a:cs typeface="Calibri"/>
              </a:rPr>
              <a:t> </a:t>
            </a:r>
            <a:r>
              <a:rPr sz="1800" i="1" spc="-10" dirty="0">
                <a:latin typeface="Calibri"/>
                <a:cs typeface="Calibri"/>
              </a:rPr>
              <a:t>credit.</a:t>
            </a:r>
            <a:endParaRPr sz="1800" dirty="0">
              <a:latin typeface="Calibri"/>
              <a:cs typeface="Calibri"/>
            </a:endParaRPr>
          </a:p>
          <a:p>
            <a:pPr marL="297815" marR="421005" indent="-285750">
              <a:lnSpc>
                <a:spcPct val="106900"/>
              </a:lnSpc>
              <a:spcBef>
                <a:spcPts val="10"/>
              </a:spcBef>
              <a:buFont typeface="Arial"/>
              <a:buChar char="•"/>
              <a:tabLst>
                <a:tab pos="297815" algn="l"/>
              </a:tabLst>
            </a:pPr>
            <a:r>
              <a:rPr sz="1800" b="1" i="1" dirty="0">
                <a:latin typeface="Calibri"/>
                <a:cs typeface="Calibri"/>
              </a:rPr>
              <a:t>Deficiencies</a:t>
            </a:r>
            <a:r>
              <a:rPr sz="1800" b="1" i="1" spc="-35" dirty="0">
                <a:latin typeface="Calibri"/>
                <a:cs typeface="Calibri"/>
              </a:rPr>
              <a:t> </a:t>
            </a:r>
            <a:r>
              <a:rPr sz="1800" i="1" dirty="0">
                <a:latin typeface="Calibri"/>
                <a:cs typeface="Calibri"/>
              </a:rPr>
              <a:t>are</a:t>
            </a:r>
            <a:r>
              <a:rPr sz="1800" i="1" spc="-35" dirty="0">
                <a:latin typeface="Calibri"/>
                <a:cs typeface="Calibri"/>
              </a:rPr>
              <a:t> </a:t>
            </a:r>
            <a:r>
              <a:rPr sz="1800" i="1" dirty="0">
                <a:latin typeface="Calibri"/>
                <a:cs typeface="Calibri"/>
              </a:rPr>
              <a:t>courses</a:t>
            </a:r>
            <a:r>
              <a:rPr sz="1800" i="1" spc="-45" dirty="0">
                <a:latin typeface="Calibri"/>
                <a:cs typeface="Calibri"/>
              </a:rPr>
              <a:t> </a:t>
            </a:r>
            <a:r>
              <a:rPr sz="1800" i="1" dirty="0">
                <a:latin typeface="Calibri"/>
                <a:cs typeface="Calibri"/>
              </a:rPr>
              <a:t>you</a:t>
            </a:r>
            <a:r>
              <a:rPr sz="1800" i="1" spc="-40" dirty="0">
                <a:latin typeface="Calibri"/>
                <a:cs typeface="Calibri"/>
              </a:rPr>
              <a:t> </a:t>
            </a:r>
            <a:r>
              <a:rPr sz="1800" i="1" spc="-20" dirty="0">
                <a:latin typeface="Calibri"/>
                <a:cs typeface="Calibri"/>
              </a:rPr>
              <a:t>must </a:t>
            </a:r>
            <a:r>
              <a:rPr sz="1800" i="1" spc="-10" dirty="0">
                <a:latin typeface="Calibri"/>
                <a:cs typeface="Calibri"/>
              </a:rPr>
              <a:t>complete</a:t>
            </a:r>
            <a:r>
              <a:rPr sz="1800" i="1" spc="-15" dirty="0">
                <a:latin typeface="Calibri"/>
                <a:cs typeface="Calibri"/>
              </a:rPr>
              <a:t> </a:t>
            </a:r>
            <a:r>
              <a:rPr sz="1800" i="1" dirty="0">
                <a:latin typeface="Calibri"/>
                <a:cs typeface="Calibri"/>
              </a:rPr>
              <a:t>in</a:t>
            </a:r>
            <a:r>
              <a:rPr sz="1800" i="1" spc="-30" dirty="0">
                <a:latin typeface="Calibri"/>
                <a:cs typeface="Calibri"/>
              </a:rPr>
              <a:t> </a:t>
            </a:r>
            <a:r>
              <a:rPr sz="1800" b="1" i="1" dirty="0">
                <a:latin typeface="Calibri"/>
                <a:cs typeface="Calibri"/>
              </a:rPr>
              <a:t>ADDITION</a:t>
            </a:r>
            <a:r>
              <a:rPr sz="1800" b="1" i="1" spc="-35" dirty="0">
                <a:latin typeface="Calibri"/>
                <a:cs typeface="Calibri"/>
              </a:rPr>
              <a:t> </a:t>
            </a:r>
            <a:r>
              <a:rPr sz="1800" i="1" dirty="0">
                <a:latin typeface="Calibri"/>
                <a:cs typeface="Calibri"/>
              </a:rPr>
              <a:t>to</a:t>
            </a:r>
            <a:r>
              <a:rPr sz="1800" i="1" spc="-25" dirty="0">
                <a:latin typeface="Calibri"/>
                <a:cs typeface="Calibri"/>
              </a:rPr>
              <a:t> </a:t>
            </a:r>
            <a:r>
              <a:rPr sz="1800" i="1" spc="-20" dirty="0">
                <a:latin typeface="Calibri"/>
                <a:cs typeface="Calibri"/>
              </a:rPr>
              <a:t>your </a:t>
            </a:r>
            <a:r>
              <a:rPr sz="1800" i="1" spc="-10" dirty="0">
                <a:latin typeface="Calibri"/>
                <a:cs typeface="Calibri"/>
              </a:rPr>
              <a:t>program.</a:t>
            </a:r>
            <a:endParaRPr sz="1800" dirty="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97942" y="442722"/>
            <a:ext cx="8521483" cy="5579745"/>
            <a:chOff x="297942" y="442722"/>
            <a:chExt cx="8521483" cy="5579745"/>
          </a:xfrm>
        </p:grpSpPr>
        <p:pic>
          <p:nvPicPr>
            <p:cNvPr id="3" name="object 3"/>
            <p:cNvPicPr/>
            <p:nvPr/>
          </p:nvPicPr>
          <p:blipFill>
            <a:blip r:embed="rId2" cstate="print"/>
            <a:stretch>
              <a:fillRect/>
            </a:stretch>
          </p:blipFill>
          <p:spPr>
            <a:xfrm>
              <a:off x="307847" y="442722"/>
              <a:ext cx="8511578" cy="5579745"/>
            </a:xfrm>
            <a:prstGeom prst="rect">
              <a:avLst/>
            </a:prstGeom>
          </p:spPr>
        </p:pic>
        <p:pic>
          <p:nvPicPr>
            <p:cNvPr id="4" name="object 4"/>
            <p:cNvPicPr/>
            <p:nvPr/>
          </p:nvPicPr>
          <p:blipFill>
            <a:blip r:embed="rId3" cstate="print"/>
            <a:stretch>
              <a:fillRect/>
            </a:stretch>
          </p:blipFill>
          <p:spPr>
            <a:xfrm>
              <a:off x="297942" y="2862072"/>
              <a:ext cx="6342005" cy="1802879"/>
            </a:xfrm>
            <a:prstGeom prst="rect">
              <a:avLst/>
            </a:prstGeom>
          </p:spPr>
        </p:pic>
      </p:grpSp>
      <p:sp>
        <p:nvSpPr>
          <p:cNvPr id="5" name="object 5"/>
          <p:cNvSpPr txBox="1"/>
          <p:nvPr/>
        </p:nvSpPr>
        <p:spPr>
          <a:xfrm>
            <a:off x="6770369" y="3045714"/>
            <a:ext cx="2268855" cy="1264920"/>
          </a:xfrm>
          <a:prstGeom prst="rect">
            <a:avLst/>
          </a:prstGeom>
          <a:solidFill>
            <a:srgbClr val="E5E5E5"/>
          </a:solidFill>
        </p:spPr>
        <p:txBody>
          <a:bodyPr vert="horz" wrap="square" lIns="0" tIns="18415" rIns="0" bIns="0" rtlCol="0">
            <a:spAutoFit/>
          </a:bodyPr>
          <a:lstStyle/>
          <a:p>
            <a:pPr marL="91440" marR="98425">
              <a:lnSpc>
                <a:spcPct val="106900"/>
              </a:lnSpc>
              <a:spcBef>
                <a:spcPts val="145"/>
              </a:spcBef>
            </a:pPr>
            <a:r>
              <a:rPr sz="1800" b="1" i="1" dirty="0">
                <a:latin typeface="Calibri"/>
                <a:cs typeface="Calibri"/>
              </a:rPr>
              <a:t>Deficiencies</a:t>
            </a:r>
            <a:r>
              <a:rPr sz="1800" b="1" i="1" spc="-55" dirty="0">
                <a:latin typeface="Calibri"/>
                <a:cs typeface="Calibri"/>
              </a:rPr>
              <a:t> </a:t>
            </a:r>
            <a:r>
              <a:rPr sz="1800" dirty="0">
                <a:latin typeface="Calibri"/>
                <a:cs typeface="Calibri"/>
              </a:rPr>
              <a:t>must</a:t>
            </a:r>
            <a:r>
              <a:rPr sz="1800" spc="-75" dirty="0">
                <a:latin typeface="Calibri"/>
                <a:cs typeface="Calibri"/>
              </a:rPr>
              <a:t> </a:t>
            </a:r>
            <a:r>
              <a:rPr sz="1800" spc="-25" dirty="0">
                <a:latin typeface="Calibri"/>
                <a:cs typeface="Calibri"/>
              </a:rPr>
              <a:t>be </a:t>
            </a:r>
            <a:r>
              <a:rPr sz="1800" spc="-10" dirty="0">
                <a:latin typeface="Calibri"/>
                <a:cs typeface="Calibri"/>
              </a:rPr>
              <a:t>completed</a:t>
            </a:r>
            <a:r>
              <a:rPr sz="1800" dirty="0">
                <a:latin typeface="Calibri"/>
                <a:cs typeface="Calibri"/>
              </a:rPr>
              <a:t> </a:t>
            </a:r>
            <a:r>
              <a:rPr sz="1800" b="1" dirty="0">
                <a:latin typeface="Calibri"/>
                <a:cs typeface="Calibri"/>
              </a:rPr>
              <a:t>in</a:t>
            </a:r>
            <a:r>
              <a:rPr sz="1800" b="1" spc="-30" dirty="0">
                <a:latin typeface="Calibri"/>
                <a:cs typeface="Calibri"/>
              </a:rPr>
              <a:t> </a:t>
            </a:r>
            <a:r>
              <a:rPr sz="1800" b="1" spc="-10" dirty="0">
                <a:latin typeface="Calibri"/>
                <a:cs typeface="Calibri"/>
              </a:rPr>
              <a:t>addition </a:t>
            </a:r>
            <a:r>
              <a:rPr sz="1800" dirty="0">
                <a:latin typeface="Calibri"/>
                <a:cs typeface="Calibri"/>
              </a:rPr>
              <a:t>to</a:t>
            </a:r>
            <a:r>
              <a:rPr sz="1800" spc="-35" dirty="0">
                <a:latin typeface="Calibri"/>
                <a:cs typeface="Calibri"/>
              </a:rPr>
              <a:t> </a:t>
            </a:r>
            <a:r>
              <a:rPr sz="1800" dirty="0">
                <a:latin typeface="Calibri"/>
                <a:cs typeface="Calibri"/>
              </a:rPr>
              <a:t>your</a:t>
            </a:r>
            <a:r>
              <a:rPr sz="1800" spc="-35" dirty="0">
                <a:latin typeface="Calibri"/>
                <a:cs typeface="Calibri"/>
              </a:rPr>
              <a:t> </a:t>
            </a:r>
            <a:r>
              <a:rPr sz="1800" spc="-10" dirty="0">
                <a:latin typeface="Calibri"/>
                <a:cs typeface="Calibri"/>
              </a:rPr>
              <a:t>program</a:t>
            </a:r>
            <a:r>
              <a:rPr sz="1800" spc="-45" dirty="0">
                <a:latin typeface="Calibri"/>
                <a:cs typeface="Calibri"/>
              </a:rPr>
              <a:t> </a:t>
            </a:r>
            <a:r>
              <a:rPr sz="1800" spc="-20" dirty="0">
                <a:latin typeface="Calibri"/>
                <a:cs typeface="Calibri"/>
              </a:rPr>
              <a:t>min. </a:t>
            </a:r>
            <a:r>
              <a:rPr sz="1800" spc="-10" dirty="0">
                <a:latin typeface="Calibri"/>
                <a:cs typeface="Calibri"/>
              </a:rPr>
              <a:t>credits.</a:t>
            </a:r>
            <a:endParaRPr sz="1800">
              <a:latin typeface="Calibri"/>
              <a:cs typeface="Calibri"/>
            </a:endParaRPr>
          </a:p>
        </p:txBody>
      </p:sp>
      <p:sp>
        <p:nvSpPr>
          <p:cNvPr id="6" name="object 6"/>
          <p:cNvSpPr txBox="1"/>
          <p:nvPr/>
        </p:nvSpPr>
        <p:spPr>
          <a:xfrm>
            <a:off x="6770369" y="4764023"/>
            <a:ext cx="2268855" cy="1560830"/>
          </a:xfrm>
          <a:prstGeom prst="rect">
            <a:avLst/>
          </a:prstGeom>
          <a:solidFill>
            <a:srgbClr val="E5E5E5"/>
          </a:solidFill>
        </p:spPr>
        <p:txBody>
          <a:bodyPr vert="horz" wrap="square" lIns="0" tIns="17780" rIns="0" bIns="0" rtlCol="0">
            <a:spAutoFit/>
          </a:bodyPr>
          <a:lstStyle/>
          <a:p>
            <a:pPr marL="91440" marR="210185">
              <a:lnSpc>
                <a:spcPct val="107000"/>
              </a:lnSpc>
              <a:spcBef>
                <a:spcPts val="140"/>
              </a:spcBef>
            </a:pPr>
            <a:r>
              <a:rPr sz="1800" b="1" i="1" spc="-10" dirty="0">
                <a:latin typeface="Calibri"/>
                <a:cs typeface="Calibri"/>
              </a:rPr>
              <a:t>Transfer</a:t>
            </a:r>
            <a:r>
              <a:rPr sz="1800" b="1" i="1" spc="-40" dirty="0">
                <a:latin typeface="Calibri"/>
                <a:cs typeface="Calibri"/>
              </a:rPr>
              <a:t> </a:t>
            </a:r>
            <a:r>
              <a:rPr sz="1800" b="1" i="1" dirty="0">
                <a:latin typeface="Calibri"/>
                <a:cs typeface="Calibri"/>
              </a:rPr>
              <a:t>credits</a:t>
            </a:r>
            <a:r>
              <a:rPr sz="1800" b="1" i="1" spc="-45" dirty="0">
                <a:latin typeface="Calibri"/>
                <a:cs typeface="Calibri"/>
              </a:rPr>
              <a:t> </a:t>
            </a:r>
            <a:r>
              <a:rPr sz="1800" spc="-25" dirty="0">
                <a:latin typeface="Calibri"/>
                <a:cs typeface="Calibri"/>
              </a:rPr>
              <a:t>are </a:t>
            </a:r>
            <a:r>
              <a:rPr sz="1800" dirty="0">
                <a:latin typeface="Calibri"/>
                <a:cs typeface="Calibri"/>
              </a:rPr>
              <a:t>courses</a:t>
            </a:r>
            <a:r>
              <a:rPr sz="1800" spc="-50" dirty="0">
                <a:latin typeface="Calibri"/>
                <a:cs typeface="Calibri"/>
              </a:rPr>
              <a:t> </a:t>
            </a:r>
            <a:r>
              <a:rPr sz="1800" dirty="0">
                <a:latin typeface="Calibri"/>
                <a:cs typeface="Calibri"/>
              </a:rPr>
              <a:t>you</a:t>
            </a:r>
            <a:r>
              <a:rPr sz="1800" spc="-40" dirty="0">
                <a:latin typeface="Calibri"/>
                <a:cs typeface="Calibri"/>
              </a:rPr>
              <a:t> </a:t>
            </a:r>
            <a:r>
              <a:rPr sz="1800" dirty="0">
                <a:latin typeface="Calibri"/>
                <a:cs typeface="Calibri"/>
              </a:rPr>
              <a:t>do</a:t>
            </a:r>
            <a:r>
              <a:rPr sz="1800" spc="-45" dirty="0">
                <a:latin typeface="Calibri"/>
                <a:cs typeface="Calibri"/>
              </a:rPr>
              <a:t> </a:t>
            </a:r>
            <a:r>
              <a:rPr sz="1800" spc="-25" dirty="0">
                <a:latin typeface="Calibri"/>
                <a:cs typeface="Calibri"/>
              </a:rPr>
              <a:t>not </a:t>
            </a:r>
            <a:r>
              <a:rPr sz="1800" dirty="0">
                <a:latin typeface="Calibri"/>
                <a:cs typeface="Calibri"/>
              </a:rPr>
              <a:t>need</a:t>
            </a:r>
            <a:r>
              <a:rPr sz="1800" spc="-35" dirty="0">
                <a:latin typeface="Calibri"/>
                <a:cs typeface="Calibri"/>
              </a:rPr>
              <a:t> </a:t>
            </a:r>
            <a:r>
              <a:rPr sz="1800" dirty="0">
                <a:latin typeface="Calibri"/>
                <a:cs typeface="Calibri"/>
              </a:rPr>
              <a:t>to</a:t>
            </a:r>
            <a:r>
              <a:rPr sz="1800" spc="-45" dirty="0">
                <a:latin typeface="Calibri"/>
                <a:cs typeface="Calibri"/>
              </a:rPr>
              <a:t> </a:t>
            </a:r>
            <a:r>
              <a:rPr sz="1800" dirty="0">
                <a:latin typeface="Calibri"/>
                <a:cs typeface="Calibri"/>
              </a:rPr>
              <a:t>take</a:t>
            </a:r>
            <a:r>
              <a:rPr sz="1800" spc="-50" dirty="0">
                <a:latin typeface="Calibri"/>
                <a:cs typeface="Calibri"/>
              </a:rPr>
              <a:t> </a:t>
            </a:r>
            <a:r>
              <a:rPr sz="1800" dirty="0">
                <a:latin typeface="Calibri"/>
                <a:cs typeface="Calibri"/>
              </a:rPr>
              <a:t>and</a:t>
            </a:r>
            <a:r>
              <a:rPr sz="1800" spc="-45" dirty="0">
                <a:latin typeface="Calibri"/>
                <a:cs typeface="Calibri"/>
              </a:rPr>
              <a:t> </a:t>
            </a:r>
            <a:r>
              <a:rPr sz="1800" spc="-25" dirty="0">
                <a:latin typeface="Calibri"/>
                <a:cs typeface="Calibri"/>
              </a:rPr>
              <a:t>you </a:t>
            </a:r>
            <a:r>
              <a:rPr sz="1800" dirty="0">
                <a:latin typeface="Calibri"/>
                <a:cs typeface="Calibri"/>
              </a:rPr>
              <a:t>have</a:t>
            </a:r>
            <a:r>
              <a:rPr sz="1800" spc="-80" dirty="0">
                <a:latin typeface="Calibri"/>
                <a:cs typeface="Calibri"/>
              </a:rPr>
              <a:t> </a:t>
            </a:r>
            <a:r>
              <a:rPr sz="1800" dirty="0">
                <a:latin typeface="Calibri"/>
                <a:cs typeface="Calibri"/>
              </a:rPr>
              <a:t>received</a:t>
            </a:r>
            <a:r>
              <a:rPr sz="1800" spc="-70" dirty="0">
                <a:latin typeface="Calibri"/>
                <a:cs typeface="Calibri"/>
              </a:rPr>
              <a:t> </a:t>
            </a:r>
            <a:r>
              <a:rPr sz="1800" spc="-10" dirty="0">
                <a:latin typeface="Calibri"/>
                <a:cs typeface="Calibri"/>
              </a:rPr>
              <a:t>credit </a:t>
            </a:r>
            <a:r>
              <a:rPr sz="1800" dirty="0">
                <a:latin typeface="Calibri"/>
                <a:cs typeface="Calibri"/>
              </a:rPr>
              <a:t>for</a:t>
            </a:r>
            <a:r>
              <a:rPr sz="1800" spc="-55" dirty="0">
                <a:latin typeface="Calibri"/>
                <a:cs typeface="Calibri"/>
              </a:rPr>
              <a:t> </a:t>
            </a:r>
            <a:r>
              <a:rPr sz="1800" spc="-10" dirty="0">
                <a:latin typeface="Calibri"/>
                <a:cs typeface="Calibri"/>
              </a:rPr>
              <a:t>them.</a:t>
            </a:r>
            <a:endParaRPr sz="1800">
              <a:latin typeface="Calibri"/>
              <a:cs typeface="Calibri"/>
            </a:endParaRPr>
          </a:p>
        </p:txBody>
      </p:sp>
      <p:sp>
        <p:nvSpPr>
          <p:cNvPr id="7" name="object 7"/>
          <p:cNvSpPr txBox="1">
            <a:spLocks noGrp="1"/>
          </p:cNvSpPr>
          <p:nvPr>
            <p:ph type="title"/>
          </p:nvPr>
        </p:nvSpPr>
        <p:spPr>
          <a:xfrm>
            <a:off x="6770369" y="1341882"/>
            <a:ext cx="2268855" cy="1367155"/>
          </a:xfrm>
          <a:prstGeom prst="rect">
            <a:avLst/>
          </a:prstGeom>
          <a:solidFill>
            <a:srgbClr val="E5E5E5"/>
          </a:solidFill>
        </p:spPr>
        <p:txBody>
          <a:bodyPr vert="horz" wrap="square" lIns="0" tIns="18415" rIns="0" bIns="0" rtlCol="0">
            <a:spAutoFit/>
          </a:bodyPr>
          <a:lstStyle/>
          <a:p>
            <a:pPr marL="91440" marR="407670">
              <a:lnSpc>
                <a:spcPct val="106900"/>
              </a:lnSpc>
              <a:spcBef>
                <a:spcPts val="145"/>
              </a:spcBef>
            </a:pPr>
            <a:r>
              <a:rPr sz="1800" i="1" spc="-10" dirty="0">
                <a:solidFill>
                  <a:srgbClr val="000000"/>
                </a:solidFill>
                <a:latin typeface="Calibri"/>
                <a:cs typeface="Calibri"/>
              </a:rPr>
              <a:t>Exemptions</a:t>
            </a:r>
            <a:r>
              <a:rPr sz="1800" i="1" spc="-35" dirty="0">
                <a:solidFill>
                  <a:srgbClr val="000000"/>
                </a:solidFill>
                <a:latin typeface="Calibri"/>
                <a:cs typeface="Calibri"/>
              </a:rPr>
              <a:t> </a:t>
            </a:r>
            <a:r>
              <a:rPr sz="1800" b="0" spc="-25" dirty="0">
                <a:solidFill>
                  <a:srgbClr val="000000"/>
                </a:solidFill>
                <a:latin typeface="Calibri"/>
                <a:cs typeface="Calibri"/>
              </a:rPr>
              <a:t>are </a:t>
            </a:r>
            <a:r>
              <a:rPr sz="1800" b="0" dirty="0">
                <a:solidFill>
                  <a:srgbClr val="000000"/>
                </a:solidFill>
                <a:latin typeface="Calibri"/>
                <a:cs typeface="Calibri"/>
              </a:rPr>
              <a:t>courses</a:t>
            </a:r>
            <a:r>
              <a:rPr sz="1800" b="0" spc="-50" dirty="0">
                <a:solidFill>
                  <a:srgbClr val="000000"/>
                </a:solidFill>
                <a:latin typeface="Calibri"/>
                <a:cs typeface="Calibri"/>
              </a:rPr>
              <a:t> </a:t>
            </a:r>
            <a:r>
              <a:rPr sz="1800" b="0" dirty="0">
                <a:solidFill>
                  <a:srgbClr val="000000"/>
                </a:solidFill>
                <a:latin typeface="Calibri"/>
                <a:cs typeface="Calibri"/>
              </a:rPr>
              <a:t>you</a:t>
            </a:r>
            <a:r>
              <a:rPr sz="1800" b="0" spc="-40" dirty="0">
                <a:solidFill>
                  <a:srgbClr val="000000"/>
                </a:solidFill>
                <a:latin typeface="Calibri"/>
                <a:cs typeface="Calibri"/>
              </a:rPr>
              <a:t> </a:t>
            </a:r>
            <a:r>
              <a:rPr sz="1800" b="0" dirty="0">
                <a:solidFill>
                  <a:srgbClr val="000000"/>
                </a:solidFill>
                <a:latin typeface="Calibri"/>
                <a:cs typeface="Calibri"/>
              </a:rPr>
              <a:t>do</a:t>
            </a:r>
            <a:r>
              <a:rPr sz="1800" b="0" spc="-45" dirty="0">
                <a:solidFill>
                  <a:srgbClr val="000000"/>
                </a:solidFill>
                <a:latin typeface="Calibri"/>
                <a:cs typeface="Calibri"/>
              </a:rPr>
              <a:t> </a:t>
            </a:r>
            <a:r>
              <a:rPr sz="1800" b="0" spc="-25" dirty="0">
                <a:solidFill>
                  <a:srgbClr val="000000"/>
                </a:solidFill>
                <a:latin typeface="Calibri"/>
                <a:cs typeface="Calibri"/>
              </a:rPr>
              <a:t>not </a:t>
            </a:r>
            <a:r>
              <a:rPr sz="1800" b="0" dirty="0">
                <a:solidFill>
                  <a:srgbClr val="000000"/>
                </a:solidFill>
                <a:latin typeface="Calibri"/>
                <a:cs typeface="Calibri"/>
              </a:rPr>
              <a:t>need</a:t>
            </a:r>
            <a:r>
              <a:rPr sz="1800" b="0" spc="-25" dirty="0">
                <a:solidFill>
                  <a:srgbClr val="000000"/>
                </a:solidFill>
                <a:latin typeface="Calibri"/>
                <a:cs typeface="Calibri"/>
              </a:rPr>
              <a:t> </a:t>
            </a:r>
            <a:r>
              <a:rPr sz="1800" b="0" dirty="0">
                <a:solidFill>
                  <a:srgbClr val="000000"/>
                </a:solidFill>
                <a:latin typeface="Calibri"/>
                <a:cs typeface="Calibri"/>
              </a:rPr>
              <a:t>to</a:t>
            </a:r>
            <a:r>
              <a:rPr sz="1800" b="0" spc="-30" dirty="0">
                <a:solidFill>
                  <a:srgbClr val="000000"/>
                </a:solidFill>
                <a:latin typeface="Calibri"/>
                <a:cs typeface="Calibri"/>
              </a:rPr>
              <a:t> </a:t>
            </a:r>
            <a:r>
              <a:rPr sz="1800" b="0" spc="-10" dirty="0">
                <a:solidFill>
                  <a:srgbClr val="000000"/>
                </a:solidFill>
                <a:latin typeface="Calibri"/>
                <a:cs typeface="Calibri"/>
              </a:rPr>
              <a:t>take.</a:t>
            </a:r>
            <a:endParaRPr sz="1800">
              <a:latin typeface="Calibri"/>
              <a:cs typeface="Calibri"/>
            </a:endParaRPr>
          </a:p>
        </p:txBody>
      </p:sp>
      <p:sp>
        <p:nvSpPr>
          <p:cNvPr id="8" name="object 8"/>
          <p:cNvSpPr/>
          <p:nvPr/>
        </p:nvSpPr>
        <p:spPr>
          <a:xfrm>
            <a:off x="410718" y="2708910"/>
            <a:ext cx="6247130" cy="2007235"/>
          </a:xfrm>
          <a:custGeom>
            <a:avLst/>
            <a:gdLst/>
            <a:ahLst/>
            <a:cxnLst/>
            <a:rect l="l" t="t" r="r" b="b"/>
            <a:pathLst>
              <a:path w="6247130" h="2007235">
                <a:moveTo>
                  <a:pt x="6087008" y="0"/>
                </a:moveTo>
                <a:lnTo>
                  <a:pt x="159867" y="0"/>
                </a:lnTo>
                <a:lnTo>
                  <a:pt x="109337" y="8150"/>
                </a:lnTo>
                <a:lnTo>
                  <a:pt x="65452" y="30845"/>
                </a:lnTo>
                <a:lnTo>
                  <a:pt x="30845" y="65452"/>
                </a:lnTo>
                <a:lnTo>
                  <a:pt x="8150" y="109337"/>
                </a:lnTo>
                <a:lnTo>
                  <a:pt x="0" y="159867"/>
                </a:lnTo>
                <a:lnTo>
                  <a:pt x="0" y="1847240"/>
                </a:lnTo>
                <a:lnTo>
                  <a:pt x="8150" y="1897770"/>
                </a:lnTo>
                <a:lnTo>
                  <a:pt x="30845" y="1941655"/>
                </a:lnTo>
                <a:lnTo>
                  <a:pt x="65452" y="1976262"/>
                </a:lnTo>
                <a:lnTo>
                  <a:pt x="109337" y="1998957"/>
                </a:lnTo>
                <a:lnTo>
                  <a:pt x="159867" y="2007108"/>
                </a:lnTo>
                <a:lnTo>
                  <a:pt x="6087008" y="2007108"/>
                </a:lnTo>
                <a:lnTo>
                  <a:pt x="6137538" y="1998957"/>
                </a:lnTo>
                <a:lnTo>
                  <a:pt x="6181423" y="1976262"/>
                </a:lnTo>
                <a:lnTo>
                  <a:pt x="6216030" y="1941655"/>
                </a:lnTo>
                <a:lnTo>
                  <a:pt x="6238725" y="1897770"/>
                </a:lnTo>
                <a:lnTo>
                  <a:pt x="6246876" y="1847240"/>
                </a:lnTo>
                <a:lnTo>
                  <a:pt x="6246876" y="159867"/>
                </a:lnTo>
                <a:lnTo>
                  <a:pt x="6238725" y="109337"/>
                </a:lnTo>
                <a:lnTo>
                  <a:pt x="6216030" y="65452"/>
                </a:lnTo>
                <a:lnTo>
                  <a:pt x="6181423" y="30845"/>
                </a:lnTo>
                <a:lnTo>
                  <a:pt x="6137538" y="8150"/>
                </a:lnTo>
                <a:lnTo>
                  <a:pt x="6087008" y="0"/>
                </a:lnTo>
                <a:close/>
              </a:path>
            </a:pathLst>
          </a:custGeom>
          <a:solidFill>
            <a:srgbClr val="FFC000">
              <a:alpha val="23135"/>
            </a:srgbClr>
          </a:solid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410209">
              <a:lnSpc>
                <a:spcPct val="100000"/>
              </a:lnSpc>
              <a:spcBef>
                <a:spcPts val="100"/>
              </a:spcBef>
            </a:pPr>
            <a:r>
              <a:rPr lang="en-CA" sz="3600" spc="-10" dirty="0"/>
              <a:t>Course registration</a:t>
            </a:r>
            <a:endParaRPr sz="3600" dirty="0"/>
          </a:p>
        </p:txBody>
      </p:sp>
      <p:sp>
        <p:nvSpPr>
          <p:cNvPr id="3" name="object 3"/>
          <p:cNvSpPr txBox="1"/>
          <p:nvPr/>
        </p:nvSpPr>
        <p:spPr>
          <a:xfrm>
            <a:off x="764540" y="1219200"/>
            <a:ext cx="7044055" cy="2233945"/>
          </a:xfrm>
          <a:prstGeom prst="rect">
            <a:avLst/>
          </a:prstGeom>
        </p:spPr>
        <p:txBody>
          <a:bodyPr vert="horz" wrap="square" lIns="0" tIns="12700" rIns="0" bIns="0" rtlCol="0">
            <a:spAutoFit/>
          </a:bodyPr>
          <a:lstStyle/>
          <a:p>
            <a:pPr marL="12700">
              <a:lnSpc>
                <a:spcPct val="100000"/>
              </a:lnSpc>
              <a:spcBef>
                <a:spcPts val="2160"/>
              </a:spcBef>
            </a:pPr>
            <a:r>
              <a:rPr sz="1800" b="1" dirty="0">
                <a:latin typeface="Calibri"/>
                <a:cs typeface="Calibri"/>
              </a:rPr>
              <a:t>Course</a:t>
            </a:r>
            <a:r>
              <a:rPr sz="1800" b="1" spc="-45" dirty="0">
                <a:latin typeface="Calibri"/>
                <a:cs typeface="Calibri"/>
              </a:rPr>
              <a:t> </a:t>
            </a:r>
            <a:r>
              <a:rPr sz="1800" b="1" dirty="0">
                <a:latin typeface="Calibri"/>
                <a:cs typeface="Calibri"/>
              </a:rPr>
              <a:t>registration</a:t>
            </a:r>
            <a:r>
              <a:rPr sz="1800" b="1" spc="-45" dirty="0">
                <a:latin typeface="Calibri"/>
                <a:cs typeface="Calibri"/>
              </a:rPr>
              <a:t> </a:t>
            </a:r>
            <a:r>
              <a:rPr sz="1800" b="1" spc="-10" dirty="0">
                <a:latin typeface="Calibri"/>
                <a:cs typeface="Calibri"/>
              </a:rPr>
              <a:t>guide:</a:t>
            </a:r>
            <a:endParaRPr sz="1800" dirty="0">
              <a:latin typeface="Calibri"/>
              <a:cs typeface="Calibri"/>
            </a:endParaRPr>
          </a:p>
          <a:p>
            <a:pPr marL="12700">
              <a:lnSpc>
                <a:spcPct val="100000"/>
              </a:lnSpc>
            </a:pPr>
            <a:r>
              <a:rPr sz="1800" u="sng" spc="-10" dirty="0">
                <a:solidFill>
                  <a:srgbClr val="801329"/>
                </a:solidFill>
                <a:uFill>
                  <a:solidFill>
                    <a:srgbClr val="801329"/>
                  </a:solidFill>
                </a:uFill>
                <a:latin typeface="Calibri"/>
                <a:cs typeface="Calibri"/>
                <a:hlinkClick r:id="rId2"/>
              </a:rPr>
              <a:t>https://www.concordia.ca/students/registration.html</a:t>
            </a:r>
            <a:endParaRPr sz="1800" dirty="0">
              <a:latin typeface="Calibri"/>
              <a:cs typeface="Calibri"/>
            </a:endParaRPr>
          </a:p>
          <a:p>
            <a:pPr marL="12700">
              <a:lnSpc>
                <a:spcPct val="100000"/>
              </a:lnSpc>
              <a:spcBef>
                <a:spcPts val="2160"/>
              </a:spcBef>
            </a:pPr>
            <a:r>
              <a:rPr sz="1800" b="1" dirty="0">
                <a:latin typeface="Calibri"/>
                <a:cs typeface="Calibri"/>
              </a:rPr>
              <a:t>Pay</a:t>
            </a:r>
            <a:r>
              <a:rPr sz="1800" b="1" spc="-15" dirty="0">
                <a:latin typeface="Calibri"/>
                <a:cs typeface="Calibri"/>
              </a:rPr>
              <a:t> </a:t>
            </a:r>
            <a:r>
              <a:rPr sz="1800" b="1" dirty="0">
                <a:latin typeface="Calibri"/>
                <a:cs typeface="Calibri"/>
              </a:rPr>
              <a:t>particular</a:t>
            </a:r>
            <a:r>
              <a:rPr sz="1800" b="1" spc="-20" dirty="0">
                <a:latin typeface="Calibri"/>
                <a:cs typeface="Calibri"/>
              </a:rPr>
              <a:t> </a:t>
            </a:r>
            <a:r>
              <a:rPr sz="1800" b="1" dirty="0">
                <a:latin typeface="Calibri"/>
                <a:cs typeface="Calibri"/>
              </a:rPr>
              <a:t>attention</a:t>
            </a:r>
            <a:r>
              <a:rPr sz="1800" b="1" spc="-20" dirty="0">
                <a:latin typeface="Calibri"/>
                <a:cs typeface="Calibri"/>
              </a:rPr>
              <a:t> </a:t>
            </a:r>
            <a:r>
              <a:rPr sz="1800" b="1" dirty="0">
                <a:latin typeface="Calibri"/>
                <a:cs typeface="Calibri"/>
              </a:rPr>
              <a:t>to</a:t>
            </a:r>
            <a:r>
              <a:rPr sz="1800" b="1" spc="-30" dirty="0">
                <a:latin typeface="Calibri"/>
                <a:cs typeface="Calibri"/>
              </a:rPr>
              <a:t> </a:t>
            </a:r>
            <a:r>
              <a:rPr sz="1800" b="1" spc="-10" dirty="0">
                <a:latin typeface="Calibri"/>
                <a:cs typeface="Calibri"/>
              </a:rPr>
              <a:t>understanding:</a:t>
            </a:r>
            <a:endParaRPr sz="1800" dirty="0">
              <a:latin typeface="Calibri"/>
              <a:cs typeface="Calibri"/>
            </a:endParaRPr>
          </a:p>
          <a:p>
            <a:pPr marL="354965" indent="-342265">
              <a:lnSpc>
                <a:spcPct val="100000"/>
              </a:lnSpc>
              <a:buFont typeface="Arial"/>
              <a:buChar char="•"/>
              <a:tabLst>
                <a:tab pos="354965" algn="l"/>
              </a:tabLst>
            </a:pPr>
            <a:r>
              <a:rPr sz="1800" spc="-10" dirty="0">
                <a:latin typeface="Calibri"/>
                <a:cs typeface="Calibri"/>
              </a:rPr>
              <a:t>Pre-</a:t>
            </a:r>
            <a:r>
              <a:rPr sz="1800" dirty="0">
                <a:latin typeface="Calibri"/>
                <a:cs typeface="Calibri"/>
              </a:rPr>
              <a:t>requisites</a:t>
            </a:r>
            <a:r>
              <a:rPr sz="1800" spc="-40" dirty="0">
                <a:latin typeface="Calibri"/>
                <a:cs typeface="Calibri"/>
              </a:rPr>
              <a:t> </a:t>
            </a:r>
            <a:r>
              <a:rPr sz="1800" dirty="0">
                <a:latin typeface="Calibri"/>
                <a:cs typeface="Calibri"/>
              </a:rPr>
              <a:t>and</a:t>
            </a:r>
            <a:r>
              <a:rPr sz="1800" spc="-35" dirty="0">
                <a:latin typeface="Calibri"/>
                <a:cs typeface="Calibri"/>
              </a:rPr>
              <a:t> </a:t>
            </a:r>
            <a:r>
              <a:rPr sz="1800" spc="-10" dirty="0">
                <a:latin typeface="Calibri"/>
                <a:cs typeface="Calibri"/>
              </a:rPr>
              <a:t>co-requisites</a:t>
            </a:r>
            <a:endParaRPr sz="1800" dirty="0">
              <a:latin typeface="Calibri"/>
              <a:cs typeface="Calibri"/>
            </a:endParaRPr>
          </a:p>
          <a:p>
            <a:pPr marL="354965" indent="-342265">
              <a:lnSpc>
                <a:spcPct val="100000"/>
              </a:lnSpc>
              <a:buFont typeface="Arial"/>
              <a:buChar char="•"/>
              <a:tabLst>
                <a:tab pos="354965" algn="l"/>
              </a:tabLst>
            </a:pPr>
            <a:r>
              <a:rPr sz="1800" spc="-10" dirty="0">
                <a:latin typeface="Calibri"/>
                <a:cs typeface="Calibri"/>
              </a:rPr>
              <a:t>Waitlist</a:t>
            </a:r>
            <a:endParaRPr sz="1800" dirty="0">
              <a:latin typeface="Calibri"/>
              <a:cs typeface="Calibri"/>
            </a:endParaRPr>
          </a:p>
          <a:p>
            <a:pPr marL="354965" indent="-342265">
              <a:lnSpc>
                <a:spcPct val="100000"/>
              </a:lnSpc>
              <a:buFont typeface="Arial"/>
              <a:buChar char="•"/>
              <a:tabLst>
                <a:tab pos="354965" algn="l"/>
              </a:tabLst>
            </a:pPr>
            <a:r>
              <a:rPr sz="1800" dirty="0">
                <a:latin typeface="Calibri"/>
                <a:cs typeface="Calibri"/>
              </a:rPr>
              <a:t>Swap</a:t>
            </a:r>
            <a:r>
              <a:rPr sz="1800" spc="-20" dirty="0">
                <a:latin typeface="Calibri"/>
                <a:cs typeface="Calibri"/>
              </a:rPr>
              <a:t> </a:t>
            </a:r>
            <a:r>
              <a:rPr sz="1800" spc="-10" dirty="0">
                <a:latin typeface="Calibri"/>
                <a:cs typeface="Calibri"/>
              </a:rPr>
              <a:t>function</a:t>
            </a:r>
            <a:endParaRPr sz="1800" dirty="0">
              <a:latin typeface="Calibri"/>
              <a:cs typeface="Calibri"/>
            </a:endParaRPr>
          </a:p>
          <a:p>
            <a:pPr marL="354965" indent="-342265">
              <a:lnSpc>
                <a:spcPct val="100000"/>
              </a:lnSpc>
              <a:buFont typeface="Arial"/>
              <a:buChar char="•"/>
              <a:tabLst>
                <a:tab pos="354965" algn="l"/>
              </a:tabLst>
            </a:pPr>
            <a:r>
              <a:rPr sz="1800" b="1" dirty="0">
                <a:latin typeface="Calibri"/>
                <a:cs typeface="Calibri"/>
              </a:rPr>
              <a:t>DNE</a:t>
            </a:r>
            <a:r>
              <a:rPr sz="1800" b="1" spc="-30" dirty="0">
                <a:latin typeface="Calibri"/>
                <a:cs typeface="Calibri"/>
              </a:rPr>
              <a:t> </a:t>
            </a:r>
            <a:r>
              <a:rPr sz="1800" dirty="0">
                <a:latin typeface="Calibri"/>
                <a:cs typeface="Calibri"/>
              </a:rPr>
              <a:t>(Add/Drop)</a:t>
            </a:r>
            <a:r>
              <a:rPr sz="1800" spc="-15" dirty="0">
                <a:latin typeface="Calibri"/>
                <a:cs typeface="Calibri"/>
              </a:rPr>
              <a:t> </a:t>
            </a:r>
            <a:r>
              <a:rPr sz="1800" dirty="0">
                <a:latin typeface="Calibri"/>
                <a:cs typeface="Calibri"/>
              </a:rPr>
              <a:t>&amp;</a:t>
            </a:r>
            <a:r>
              <a:rPr sz="1800" spc="-25" dirty="0">
                <a:latin typeface="Calibri"/>
                <a:cs typeface="Calibri"/>
              </a:rPr>
              <a:t> </a:t>
            </a:r>
            <a:r>
              <a:rPr sz="1800" b="1" dirty="0">
                <a:latin typeface="Calibri"/>
                <a:cs typeface="Calibri"/>
              </a:rPr>
              <a:t>DISC</a:t>
            </a:r>
            <a:r>
              <a:rPr sz="1800" b="1" spc="-35" dirty="0">
                <a:latin typeface="Calibri"/>
                <a:cs typeface="Calibri"/>
              </a:rPr>
              <a:t> </a:t>
            </a:r>
            <a:r>
              <a:rPr sz="1800" spc="-10" dirty="0">
                <a:latin typeface="Calibri"/>
                <a:cs typeface="Calibri"/>
              </a:rPr>
              <a:t>deadlines</a:t>
            </a:r>
            <a:r>
              <a:rPr lang="en-CA" sz="1800" spc="-10" dirty="0">
                <a:latin typeface="Calibri"/>
                <a:cs typeface="Calibri"/>
              </a:rPr>
              <a:t> </a:t>
            </a:r>
            <a:endParaRPr sz="1800" dirty="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410209">
              <a:lnSpc>
                <a:spcPct val="100000"/>
              </a:lnSpc>
              <a:spcBef>
                <a:spcPts val="100"/>
              </a:spcBef>
            </a:pPr>
            <a:r>
              <a:rPr sz="3600" dirty="0"/>
              <a:t>Registration</a:t>
            </a:r>
            <a:r>
              <a:rPr sz="3600" spc="-150" dirty="0"/>
              <a:t> </a:t>
            </a:r>
            <a:r>
              <a:rPr sz="3600" spc="-20" dirty="0"/>
              <a:t>tips!</a:t>
            </a:r>
            <a:endParaRPr sz="3600"/>
          </a:p>
        </p:txBody>
      </p:sp>
      <p:sp>
        <p:nvSpPr>
          <p:cNvPr id="3" name="object 3"/>
          <p:cNvSpPr txBox="1"/>
          <p:nvPr/>
        </p:nvSpPr>
        <p:spPr>
          <a:xfrm>
            <a:off x="764540" y="1198412"/>
            <a:ext cx="7763509" cy="3561079"/>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Pay</a:t>
            </a:r>
            <a:r>
              <a:rPr sz="1800" b="1" spc="-15" dirty="0">
                <a:latin typeface="Calibri"/>
                <a:cs typeface="Calibri"/>
              </a:rPr>
              <a:t> </a:t>
            </a:r>
            <a:r>
              <a:rPr sz="1800" b="1" dirty="0">
                <a:latin typeface="Calibri"/>
                <a:cs typeface="Calibri"/>
              </a:rPr>
              <a:t>particular</a:t>
            </a:r>
            <a:r>
              <a:rPr sz="1800" b="1" spc="-20" dirty="0">
                <a:latin typeface="Calibri"/>
                <a:cs typeface="Calibri"/>
              </a:rPr>
              <a:t> </a:t>
            </a:r>
            <a:r>
              <a:rPr sz="1800" b="1" dirty="0">
                <a:latin typeface="Calibri"/>
                <a:cs typeface="Calibri"/>
              </a:rPr>
              <a:t>attention</a:t>
            </a:r>
            <a:r>
              <a:rPr sz="1800" b="1" spc="-20" dirty="0">
                <a:latin typeface="Calibri"/>
                <a:cs typeface="Calibri"/>
              </a:rPr>
              <a:t> </a:t>
            </a:r>
            <a:r>
              <a:rPr sz="1800" b="1" dirty="0">
                <a:latin typeface="Calibri"/>
                <a:cs typeface="Calibri"/>
              </a:rPr>
              <a:t>to</a:t>
            </a:r>
            <a:r>
              <a:rPr sz="1800" b="1" spc="-30" dirty="0">
                <a:latin typeface="Calibri"/>
                <a:cs typeface="Calibri"/>
              </a:rPr>
              <a:t> </a:t>
            </a:r>
            <a:r>
              <a:rPr sz="1800" b="1" spc="-10" dirty="0">
                <a:latin typeface="Calibri"/>
                <a:cs typeface="Calibri"/>
              </a:rPr>
              <a:t>understanding:</a:t>
            </a:r>
            <a:endParaRPr sz="1800" dirty="0">
              <a:latin typeface="Calibri"/>
              <a:cs typeface="Calibri"/>
            </a:endParaRPr>
          </a:p>
          <a:p>
            <a:pPr>
              <a:lnSpc>
                <a:spcPct val="100000"/>
              </a:lnSpc>
              <a:spcBef>
                <a:spcPts val="260"/>
              </a:spcBef>
            </a:pPr>
            <a:endParaRPr sz="1800" dirty="0">
              <a:latin typeface="Calibri"/>
              <a:cs typeface="Calibri"/>
            </a:endParaRPr>
          </a:p>
          <a:p>
            <a:pPr marL="354965" indent="-342265">
              <a:lnSpc>
                <a:spcPct val="100000"/>
              </a:lnSpc>
              <a:buFont typeface="Arial"/>
              <a:buChar char="•"/>
              <a:tabLst>
                <a:tab pos="354965" algn="l"/>
              </a:tabLst>
            </a:pPr>
            <a:r>
              <a:rPr sz="1800" b="1" dirty="0">
                <a:latin typeface="Calibri"/>
                <a:cs typeface="Calibri"/>
              </a:rPr>
              <a:t>DNE</a:t>
            </a:r>
            <a:r>
              <a:rPr sz="1800" b="1" spc="-55" dirty="0">
                <a:latin typeface="Calibri"/>
                <a:cs typeface="Calibri"/>
              </a:rPr>
              <a:t> </a:t>
            </a:r>
            <a:r>
              <a:rPr sz="1800" dirty="0">
                <a:latin typeface="Calibri"/>
                <a:cs typeface="Calibri"/>
              </a:rPr>
              <a:t>(Add/Drop)</a:t>
            </a:r>
            <a:r>
              <a:rPr sz="1800" spc="-35" dirty="0">
                <a:latin typeface="Calibri"/>
                <a:cs typeface="Calibri"/>
              </a:rPr>
              <a:t> </a:t>
            </a:r>
            <a:r>
              <a:rPr sz="1800" dirty="0">
                <a:latin typeface="Calibri"/>
                <a:cs typeface="Calibri"/>
              </a:rPr>
              <a:t>and</a:t>
            </a:r>
            <a:r>
              <a:rPr sz="1800" spc="-40" dirty="0">
                <a:latin typeface="Calibri"/>
                <a:cs typeface="Calibri"/>
              </a:rPr>
              <a:t> </a:t>
            </a:r>
            <a:r>
              <a:rPr sz="1800" b="1" dirty="0">
                <a:latin typeface="Calibri"/>
                <a:cs typeface="Calibri"/>
              </a:rPr>
              <a:t>DISC</a:t>
            </a:r>
            <a:r>
              <a:rPr sz="1800" b="1" spc="-55" dirty="0">
                <a:latin typeface="Calibri"/>
                <a:cs typeface="Calibri"/>
              </a:rPr>
              <a:t> </a:t>
            </a:r>
            <a:r>
              <a:rPr sz="1800" dirty="0">
                <a:latin typeface="Calibri"/>
                <a:cs typeface="Calibri"/>
              </a:rPr>
              <a:t>deadlines</a:t>
            </a:r>
            <a:r>
              <a:rPr sz="1800" spc="-40" dirty="0">
                <a:latin typeface="Calibri"/>
                <a:cs typeface="Calibri"/>
              </a:rPr>
              <a:t> </a:t>
            </a:r>
            <a:r>
              <a:rPr sz="1800" i="1" dirty="0">
                <a:latin typeface="Calibri"/>
                <a:cs typeface="Calibri"/>
              </a:rPr>
              <a:t>(review</a:t>
            </a:r>
            <a:r>
              <a:rPr sz="1800" i="1" spc="-45" dirty="0">
                <a:latin typeface="Calibri"/>
                <a:cs typeface="Calibri"/>
              </a:rPr>
              <a:t> </a:t>
            </a:r>
            <a:r>
              <a:rPr sz="1800" i="1" u="sng" dirty="0">
                <a:solidFill>
                  <a:srgbClr val="801329"/>
                </a:solidFill>
                <a:uFill>
                  <a:solidFill>
                    <a:srgbClr val="801329"/>
                  </a:solidFill>
                </a:uFill>
                <a:latin typeface="Calibri"/>
                <a:cs typeface="Calibri"/>
                <a:hlinkClick r:id="rId2"/>
              </a:rPr>
              <a:t>Academic</a:t>
            </a:r>
            <a:r>
              <a:rPr sz="1800" i="1" u="sng" spc="-45" dirty="0">
                <a:solidFill>
                  <a:srgbClr val="801329"/>
                </a:solidFill>
                <a:uFill>
                  <a:solidFill>
                    <a:srgbClr val="801329"/>
                  </a:solidFill>
                </a:uFill>
                <a:latin typeface="Calibri"/>
                <a:cs typeface="Calibri"/>
                <a:hlinkClick r:id="rId2"/>
              </a:rPr>
              <a:t> </a:t>
            </a:r>
            <a:r>
              <a:rPr sz="1800" i="1" u="sng" dirty="0">
                <a:solidFill>
                  <a:srgbClr val="801329"/>
                </a:solidFill>
                <a:uFill>
                  <a:solidFill>
                    <a:srgbClr val="801329"/>
                  </a:solidFill>
                </a:uFill>
                <a:latin typeface="Calibri"/>
                <a:cs typeface="Calibri"/>
                <a:hlinkClick r:id="rId2"/>
              </a:rPr>
              <a:t>Calendar</a:t>
            </a:r>
            <a:r>
              <a:rPr sz="1800" i="1" u="sng" spc="-45" dirty="0">
                <a:solidFill>
                  <a:srgbClr val="801329"/>
                </a:solidFill>
                <a:uFill>
                  <a:solidFill>
                    <a:srgbClr val="801329"/>
                  </a:solidFill>
                </a:uFill>
                <a:latin typeface="Calibri"/>
                <a:cs typeface="Calibri"/>
              </a:rPr>
              <a:t> </a:t>
            </a:r>
            <a:r>
              <a:rPr sz="1800" i="1" spc="-10" dirty="0">
                <a:latin typeface="Calibri"/>
                <a:cs typeface="Calibri"/>
              </a:rPr>
              <a:t>dates)</a:t>
            </a:r>
            <a:endParaRPr sz="1800" dirty="0">
              <a:latin typeface="Calibri"/>
              <a:cs typeface="Calibri"/>
            </a:endParaRPr>
          </a:p>
          <a:p>
            <a:pPr marL="354965" indent="-342265">
              <a:lnSpc>
                <a:spcPct val="100000"/>
              </a:lnSpc>
              <a:spcBef>
                <a:spcPts val="300"/>
              </a:spcBef>
              <a:buFont typeface="Arial"/>
              <a:buChar char="•"/>
              <a:tabLst>
                <a:tab pos="354965" algn="l"/>
              </a:tabLst>
            </a:pPr>
            <a:r>
              <a:rPr sz="1800" b="1" dirty="0">
                <a:latin typeface="Calibri"/>
                <a:cs typeface="Calibri"/>
              </a:rPr>
              <a:t>Register</a:t>
            </a:r>
            <a:r>
              <a:rPr sz="1800" b="1" spc="-45" dirty="0">
                <a:latin typeface="Calibri"/>
                <a:cs typeface="Calibri"/>
              </a:rPr>
              <a:t> </a:t>
            </a:r>
            <a:r>
              <a:rPr sz="1800" b="1" dirty="0">
                <a:latin typeface="Calibri"/>
                <a:cs typeface="Calibri"/>
              </a:rPr>
              <a:t>for</a:t>
            </a:r>
            <a:r>
              <a:rPr sz="1800" b="1" spc="-25" dirty="0">
                <a:latin typeface="Calibri"/>
                <a:cs typeface="Calibri"/>
              </a:rPr>
              <a:t> </a:t>
            </a:r>
            <a:r>
              <a:rPr sz="1800" b="1" dirty="0">
                <a:latin typeface="Calibri"/>
                <a:cs typeface="Calibri"/>
              </a:rPr>
              <a:t>all</a:t>
            </a:r>
            <a:r>
              <a:rPr sz="1800" b="1" spc="-40" dirty="0">
                <a:latin typeface="Calibri"/>
                <a:cs typeface="Calibri"/>
              </a:rPr>
              <a:t> </a:t>
            </a:r>
            <a:r>
              <a:rPr sz="1800" b="1" dirty="0">
                <a:latin typeface="Calibri"/>
                <a:cs typeface="Calibri"/>
              </a:rPr>
              <a:t>open</a:t>
            </a:r>
            <a:r>
              <a:rPr sz="1800" b="1" spc="-40" dirty="0">
                <a:latin typeface="Calibri"/>
                <a:cs typeface="Calibri"/>
              </a:rPr>
              <a:t> </a:t>
            </a:r>
            <a:r>
              <a:rPr sz="1800" b="1" dirty="0">
                <a:latin typeface="Calibri"/>
                <a:cs typeface="Calibri"/>
              </a:rPr>
              <a:t>terms</a:t>
            </a:r>
            <a:r>
              <a:rPr sz="1800" b="1" spc="-40" dirty="0">
                <a:latin typeface="Calibri"/>
                <a:cs typeface="Calibri"/>
              </a:rPr>
              <a:t> </a:t>
            </a:r>
            <a:r>
              <a:rPr sz="1800" dirty="0">
                <a:latin typeface="Calibri"/>
                <a:cs typeface="Calibri"/>
              </a:rPr>
              <a:t>(Fall</a:t>
            </a:r>
            <a:r>
              <a:rPr sz="1800" spc="-25" dirty="0">
                <a:latin typeface="Calibri"/>
                <a:cs typeface="Calibri"/>
              </a:rPr>
              <a:t> </a:t>
            </a:r>
            <a:r>
              <a:rPr sz="1800" dirty="0">
                <a:latin typeface="Calibri"/>
                <a:cs typeface="Calibri"/>
              </a:rPr>
              <a:t>and</a:t>
            </a:r>
            <a:r>
              <a:rPr sz="1800" spc="-25" dirty="0">
                <a:latin typeface="Calibri"/>
                <a:cs typeface="Calibri"/>
              </a:rPr>
              <a:t> </a:t>
            </a:r>
            <a:r>
              <a:rPr sz="1800" dirty="0">
                <a:latin typeface="Calibri"/>
                <a:cs typeface="Calibri"/>
              </a:rPr>
              <a:t>Winter)</a:t>
            </a:r>
            <a:r>
              <a:rPr sz="1800" spc="-25" dirty="0">
                <a:latin typeface="Calibri"/>
                <a:cs typeface="Calibri"/>
              </a:rPr>
              <a:t> </a:t>
            </a:r>
            <a:r>
              <a:rPr sz="1800" dirty="0">
                <a:latin typeface="Calibri"/>
                <a:cs typeface="Calibri"/>
              </a:rPr>
              <a:t>when</a:t>
            </a:r>
            <a:r>
              <a:rPr sz="1800" spc="-10" dirty="0">
                <a:latin typeface="Calibri"/>
                <a:cs typeface="Calibri"/>
              </a:rPr>
              <a:t> </a:t>
            </a:r>
            <a:r>
              <a:rPr sz="1800" dirty="0">
                <a:latin typeface="Calibri"/>
                <a:cs typeface="Calibri"/>
              </a:rPr>
              <a:t>registration</a:t>
            </a:r>
            <a:r>
              <a:rPr sz="1800" spc="-25" dirty="0">
                <a:latin typeface="Calibri"/>
                <a:cs typeface="Calibri"/>
              </a:rPr>
              <a:t> </a:t>
            </a:r>
            <a:r>
              <a:rPr sz="1800" spc="-10" dirty="0">
                <a:latin typeface="Calibri"/>
                <a:cs typeface="Calibri"/>
              </a:rPr>
              <a:t>opens</a:t>
            </a:r>
            <a:endParaRPr sz="1800" dirty="0">
              <a:latin typeface="Calibri"/>
              <a:cs typeface="Calibri"/>
            </a:endParaRPr>
          </a:p>
          <a:p>
            <a:pPr marL="354965" indent="-342265">
              <a:lnSpc>
                <a:spcPct val="100000"/>
              </a:lnSpc>
              <a:spcBef>
                <a:spcPts val="300"/>
              </a:spcBef>
              <a:buFont typeface="Arial"/>
              <a:buChar char="•"/>
              <a:tabLst>
                <a:tab pos="354965" algn="l"/>
              </a:tabLst>
            </a:pPr>
            <a:r>
              <a:rPr sz="1800" dirty="0">
                <a:latin typeface="Calibri"/>
                <a:cs typeface="Calibri"/>
              </a:rPr>
              <a:t>If</a:t>
            </a:r>
            <a:r>
              <a:rPr sz="1800" spc="-40" dirty="0">
                <a:latin typeface="Calibri"/>
                <a:cs typeface="Calibri"/>
              </a:rPr>
              <a:t> </a:t>
            </a:r>
            <a:r>
              <a:rPr sz="1800" dirty="0">
                <a:latin typeface="Calibri"/>
                <a:cs typeface="Calibri"/>
              </a:rPr>
              <a:t>applicable,</a:t>
            </a:r>
            <a:r>
              <a:rPr sz="1800" spc="-25" dirty="0">
                <a:latin typeface="Calibri"/>
                <a:cs typeface="Calibri"/>
              </a:rPr>
              <a:t> </a:t>
            </a:r>
            <a:r>
              <a:rPr sz="1800" dirty="0">
                <a:latin typeface="Calibri"/>
                <a:cs typeface="Calibri"/>
              </a:rPr>
              <a:t>complete</a:t>
            </a:r>
            <a:r>
              <a:rPr sz="1800" spc="-20" dirty="0">
                <a:latin typeface="Calibri"/>
                <a:cs typeface="Calibri"/>
              </a:rPr>
              <a:t> </a:t>
            </a:r>
            <a:r>
              <a:rPr sz="1800" dirty="0">
                <a:latin typeface="Calibri"/>
                <a:cs typeface="Calibri"/>
              </a:rPr>
              <a:t>all</a:t>
            </a:r>
            <a:r>
              <a:rPr sz="1800" spc="-35" dirty="0">
                <a:latin typeface="Calibri"/>
                <a:cs typeface="Calibri"/>
              </a:rPr>
              <a:t> </a:t>
            </a:r>
            <a:r>
              <a:rPr sz="1800" b="1" dirty="0">
                <a:latin typeface="Calibri"/>
                <a:cs typeface="Calibri"/>
              </a:rPr>
              <a:t>ECP</a:t>
            </a:r>
            <a:r>
              <a:rPr sz="1800" dirty="0">
                <a:latin typeface="Calibri"/>
                <a:cs typeface="Calibri"/>
              </a:rPr>
              <a:t>,</a:t>
            </a:r>
            <a:r>
              <a:rPr sz="1800" spc="-30" dirty="0">
                <a:latin typeface="Calibri"/>
                <a:cs typeface="Calibri"/>
              </a:rPr>
              <a:t> </a:t>
            </a:r>
            <a:r>
              <a:rPr sz="1800" b="1" dirty="0">
                <a:latin typeface="Calibri"/>
                <a:cs typeface="Calibri"/>
              </a:rPr>
              <a:t>MEP</a:t>
            </a:r>
            <a:r>
              <a:rPr sz="1800" b="1" spc="-20" dirty="0">
                <a:latin typeface="Calibri"/>
                <a:cs typeface="Calibri"/>
              </a:rPr>
              <a:t> </a:t>
            </a:r>
            <a:r>
              <a:rPr sz="1800" dirty="0">
                <a:latin typeface="Calibri"/>
                <a:cs typeface="Calibri"/>
              </a:rPr>
              <a:t>and/or</a:t>
            </a:r>
            <a:r>
              <a:rPr sz="1800" spc="-25" dirty="0">
                <a:latin typeface="Calibri"/>
                <a:cs typeface="Calibri"/>
              </a:rPr>
              <a:t> </a:t>
            </a:r>
            <a:r>
              <a:rPr sz="1800" b="1" dirty="0">
                <a:latin typeface="Calibri"/>
                <a:cs typeface="Calibri"/>
              </a:rPr>
              <a:t>deficiencies</a:t>
            </a:r>
            <a:r>
              <a:rPr sz="1800" b="1" spc="-40" dirty="0">
                <a:latin typeface="Calibri"/>
                <a:cs typeface="Calibri"/>
              </a:rPr>
              <a:t> </a:t>
            </a:r>
            <a:r>
              <a:rPr sz="1800" dirty="0">
                <a:latin typeface="Calibri"/>
                <a:cs typeface="Calibri"/>
              </a:rPr>
              <a:t>in</a:t>
            </a:r>
            <a:r>
              <a:rPr sz="1800" spc="-35" dirty="0">
                <a:latin typeface="Calibri"/>
                <a:cs typeface="Calibri"/>
              </a:rPr>
              <a:t> </a:t>
            </a:r>
            <a:r>
              <a:rPr sz="1800" dirty="0">
                <a:latin typeface="Calibri"/>
                <a:cs typeface="Calibri"/>
              </a:rPr>
              <a:t>your</a:t>
            </a:r>
            <a:r>
              <a:rPr sz="1800" spc="-35" dirty="0">
                <a:latin typeface="Calibri"/>
                <a:cs typeface="Calibri"/>
              </a:rPr>
              <a:t> </a:t>
            </a:r>
            <a:r>
              <a:rPr sz="1800" dirty="0">
                <a:latin typeface="Calibri"/>
                <a:cs typeface="Calibri"/>
              </a:rPr>
              <a:t>first</a:t>
            </a:r>
            <a:r>
              <a:rPr sz="1800" spc="-40" dirty="0">
                <a:latin typeface="Calibri"/>
                <a:cs typeface="Calibri"/>
              </a:rPr>
              <a:t> </a:t>
            </a:r>
            <a:r>
              <a:rPr sz="1800" spc="-20" dirty="0">
                <a:latin typeface="Calibri"/>
                <a:cs typeface="Calibri"/>
              </a:rPr>
              <a:t>year</a:t>
            </a:r>
            <a:endParaRPr sz="1800" dirty="0">
              <a:latin typeface="Calibri"/>
              <a:cs typeface="Calibri"/>
            </a:endParaRPr>
          </a:p>
          <a:p>
            <a:pPr marL="354965" indent="-342265">
              <a:lnSpc>
                <a:spcPct val="100000"/>
              </a:lnSpc>
              <a:spcBef>
                <a:spcPts val="300"/>
              </a:spcBef>
              <a:buFont typeface="Arial"/>
              <a:buChar char="•"/>
              <a:tabLst>
                <a:tab pos="354965" algn="l"/>
              </a:tabLst>
            </a:pPr>
            <a:r>
              <a:rPr sz="1800" dirty="0">
                <a:latin typeface="Calibri"/>
                <a:cs typeface="Calibri"/>
              </a:rPr>
              <a:t>Follow</a:t>
            </a:r>
            <a:r>
              <a:rPr sz="1800" spc="-20" dirty="0">
                <a:latin typeface="Calibri"/>
                <a:cs typeface="Calibri"/>
              </a:rPr>
              <a:t> </a:t>
            </a:r>
            <a:r>
              <a:rPr sz="1800" dirty="0">
                <a:latin typeface="Calibri"/>
                <a:cs typeface="Calibri"/>
              </a:rPr>
              <a:t>your</a:t>
            </a:r>
            <a:r>
              <a:rPr sz="1800" spc="-20" dirty="0">
                <a:latin typeface="Calibri"/>
                <a:cs typeface="Calibri"/>
              </a:rPr>
              <a:t> </a:t>
            </a:r>
            <a:r>
              <a:rPr sz="1800" b="1" dirty="0">
                <a:latin typeface="Calibri"/>
                <a:cs typeface="Calibri"/>
              </a:rPr>
              <a:t>program</a:t>
            </a:r>
            <a:r>
              <a:rPr sz="1800" b="1" spc="-30" dirty="0">
                <a:latin typeface="Calibri"/>
                <a:cs typeface="Calibri"/>
              </a:rPr>
              <a:t> </a:t>
            </a:r>
            <a:r>
              <a:rPr sz="1800" b="1" dirty="0">
                <a:latin typeface="Calibri"/>
                <a:cs typeface="Calibri"/>
              </a:rPr>
              <a:t>course</a:t>
            </a:r>
            <a:r>
              <a:rPr sz="1800" b="1" spc="-25" dirty="0">
                <a:latin typeface="Calibri"/>
                <a:cs typeface="Calibri"/>
              </a:rPr>
              <a:t> </a:t>
            </a:r>
            <a:r>
              <a:rPr sz="1800" b="1" spc="-10" dirty="0">
                <a:latin typeface="Calibri"/>
                <a:cs typeface="Calibri"/>
              </a:rPr>
              <a:t>sequence</a:t>
            </a:r>
            <a:endParaRPr sz="1800" dirty="0">
              <a:latin typeface="Calibri"/>
              <a:cs typeface="Calibri"/>
            </a:endParaRPr>
          </a:p>
          <a:p>
            <a:pPr marL="354965" indent="-342265">
              <a:lnSpc>
                <a:spcPct val="100000"/>
              </a:lnSpc>
              <a:spcBef>
                <a:spcPts val="300"/>
              </a:spcBef>
              <a:buFont typeface="Arial"/>
              <a:buChar char="•"/>
              <a:tabLst>
                <a:tab pos="354965" algn="l"/>
              </a:tabLst>
            </a:pPr>
            <a:r>
              <a:rPr sz="1800" b="1" dirty="0">
                <a:latin typeface="Calibri"/>
                <a:cs typeface="Calibri"/>
              </a:rPr>
              <a:t>Register</a:t>
            </a:r>
            <a:r>
              <a:rPr sz="1800" b="1" spc="-45" dirty="0">
                <a:latin typeface="Calibri"/>
                <a:cs typeface="Calibri"/>
              </a:rPr>
              <a:t> </a:t>
            </a:r>
            <a:r>
              <a:rPr sz="1800" b="1" dirty="0">
                <a:latin typeface="Calibri"/>
                <a:cs typeface="Calibri"/>
              </a:rPr>
              <a:t>for</a:t>
            </a:r>
            <a:r>
              <a:rPr sz="1800" b="1" spc="-25" dirty="0">
                <a:latin typeface="Calibri"/>
                <a:cs typeface="Calibri"/>
              </a:rPr>
              <a:t> </a:t>
            </a:r>
            <a:r>
              <a:rPr sz="1800" b="1" dirty="0">
                <a:latin typeface="Calibri"/>
                <a:cs typeface="Calibri"/>
              </a:rPr>
              <a:t>open</a:t>
            </a:r>
            <a:r>
              <a:rPr sz="1800" b="1" spc="-45" dirty="0">
                <a:latin typeface="Calibri"/>
                <a:cs typeface="Calibri"/>
              </a:rPr>
              <a:t> </a:t>
            </a:r>
            <a:r>
              <a:rPr sz="1800" b="1" dirty="0">
                <a:latin typeface="Calibri"/>
                <a:cs typeface="Calibri"/>
              </a:rPr>
              <a:t>sections!</a:t>
            </a:r>
            <a:r>
              <a:rPr sz="1800" b="1" spc="-40" dirty="0">
                <a:latin typeface="Calibri"/>
                <a:cs typeface="Calibri"/>
              </a:rPr>
              <a:t> </a:t>
            </a:r>
            <a:r>
              <a:rPr sz="1800" dirty="0">
                <a:latin typeface="Calibri"/>
                <a:cs typeface="Calibri"/>
              </a:rPr>
              <a:t>If</a:t>
            </a:r>
            <a:r>
              <a:rPr sz="1800" spc="-35" dirty="0">
                <a:latin typeface="Calibri"/>
                <a:cs typeface="Calibri"/>
              </a:rPr>
              <a:t> </a:t>
            </a:r>
            <a:r>
              <a:rPr sz="1800" dirty="0">
                <a:latin typeface="Calibri"/>
                <a:cs typeface="Calibri"/>
              </a:rPr>
              <a:t>your</a:t>
            </a:r>
            <a:r>
              <a:rPr sz="1800" spc="-30" dirty="0">
                <a:latin typeface="Calibri"/>
                <a:cs typeface="Calibri"/>
              </a:rPr>
              <a:t> </a:t>
            </a:r>
            <a:r>
              <a:rPr sz="1800" dirty="0">
                <a:latin typeface="Calibri"/>
                <a:cs typeface="Calibri"/>
              </a:rPr>
              <a:t>preferred</a:t>
            </a:r>
            <a:r>
              <a:rPr sz="1800" spc="-15" dirty="0">
                <a:latin typeface="Calibri"/>
                <a:cs typeface="Calibri"/>
              </a:rPr>
              <a:t> </a:t>
            </a:r>
            <a:r>
              <a:rPr sz="1800" dirty="0">
                <a:latin typeface="Calibri"/>
                <a:cs typeface="Calibri"/>
              </a:rPr>
              <a:t>section</a:t>
            </a:r>
            <a:r>
              <a:rPr sz="1800" spc="-15" dirty="0">
                <a:latin typeface="Calibri"/>
                <a:cs typeface="Calibri"/>
              </a:rPr>
              <a:t> </a:t>
            </a:r>
            <a:r>
              <a:rPr sz="1800" dirty="0">
                <a:latin typeface="Calibri"/>
                <a:cs typeface="Calibri"/>
              </a:rPr>
              <a:t>is</a:t>
            </a:r>
            <a:r>
              <a:rPr sz="1800" spc="-35" dirty="0">
                <a:latin typeface="Calibri"/>
                <a:cs typeface="Calibri"/>
              </a:rPr>
              <a:t> </a:t>
            </a:r>
            <a:r>
              <a:rPr sz="1800" dirty="0">
                <a:latin typeface="Calibri"/>
                <a:cs typeface="Calibri"/>
              </a:rPr>
              <a:t>waitlisted</a:t>
            </a:r>
            <a:r>
              <a:rPr sz="1800" spc="-25" dirty="0">
                <a:latin typeface="Calibri"/>
                <a:cs typeface="Calibri"/>
              </a:rPr>
              <a:t> </a:t>
            </a:r>
            <a:r>
              <a:rPr sz="1800" spc="-20" dirty="0">
                <a:latin typeface="Calibri"/>
                <a:cs typeface="Calibri"/>
              </a:rPr>
              <a:t>use:</a:t>
            </a:r>
            <a:endParaRPr sz="1800" dirty="0">
              <a:latin typeface="Calibri"/>
              <a:cs typeface="Calibri"/>
            </a:endParaRPr>
          </a:p>
          <a:p>
            <a:pPr marL="755015" marR="426720" lvl="1" indent="-285750">
              <a:lnSpc>
                <a:spcPct val="100000"/>
              </a:lnSpc>
              <a:spcBef>
                <a:spcPts val="315"/>
              </a:spcBef>
              <a:buFont typeface="Arial"/>
              <a:buChar char="•"/>
              <a:tabLst>
                <a:tab pos="755015" algn="l"/>
              </a:tabLst>
            </a:pPr>
            <a:r>
              <a:rPr sz="1600" b="1" dirty="0">
                <a:latin typeface="Calibri"/>
                <a:cs typeface="Calibri"/>
              </a:rPr>
              <a:t>Course</a:t>
            </a:r>
            <a:r>
              <a:rPr sz="1600" b="1" spc="-30" dirty="0">
                <a:latin typeface="Calibri"/>
                <a:cs typeface="Calibri"/>
              </a:rPr>
              <a:t> </a:t>
            </a:r>
            <a:r>
              <a:rPr sz="1600" b="1" dirty="0">
                <a:latin typeface="Calibri"/>
                <a:cs typeface="Calibri"/>
              </a:rPr>
              <a:t>Swap:</a:t>
            </a:r>
            <a:r>
              <a:rPr sz="1600" b="1" spc="-35" dirty="0">
                <a:latin typeface="Calibri"/>
                <a:cs typeface="Calibri"/>
              </a:rPr>
              <a:t> </a:t>
            </a:r>
            <a:r>
              <a:rPr sz="1600" dirty="0">
                <a:latin typeface="Calibri"/>
                <a:cs typeface="Calibri"/>
              </a:rPr>
              <a:t>Allows</a:t>
            </a:r>
            <a:r>
              <a:rPr sz="1600" spc="-30" dirty="0">
                <a:latin typeface="Calibri"/>
                <a:cs typeface="Calibri"/>
              </a:rPr>
              <a:t> </a:t>
            </a:r>
            <a:r>
              <a:rPr sz="1600" dirty="0">
                <a:latin typeface="Calibri"/>
                <a:cs typeface="Calibri"/>
              </a:rPr>
              <a:t>you</a:t>
            </a:r>
            <a:r>
              <a:rPr sz="1600" spc="-25" dirty="0">
                <a:latin typeface="Calibri"/>
                <a:cs typeface="Calibri"/>
              </a:rPr>
              <a:t> </a:t>
            </a:r>
            <a:r>
              <a:rPr sz="1600" dirty="0">
                <a:latin typeface="Calibri"/>
                <a:cs typeface="Calibri"/>
              </a:rPr>
              <a:t>to</a:t>
            </a:r>
            <a:r>
              <a:rPr sz="1600" spc="-25" dirty="0">
                <a:latin typeface="Calibri"/>
                <a:cs typeface="Calibri"/>
              </a:rPr>
              <a:t> </a:t>
            </a:r>
            <a:r>
              <a:rPr sz="1600" dirty="0">
                <a:latin typeface="Calibri"/>
                <a:cs typeface="Calibri"/>
              </a:rPr>
              <a:t>switch</a:t>
            </a:r>
            <a:r>
              <a:rPr sz="1600" spc="-30" dirty="0">
                <a:latin typeface="Calibri"/>
                <a:cs typeface="Calibri"/>
              </a:rPr>
              <a:t> </a:t>
            </a:r>
            <a:r>
              <a:rPr sz="1600" dirty="0">
                <a:latin typeface="Calibri"/>
                <a:cs typeface="Calibri"/>
              </a:rPr>
              <a:t>courses</a:t>
            </a:r>
            <a:r>
              <a:rPr sz="1600" spc="-25" dirty="0">
                <a:latin typeface="Calibri"/>
                <a:cs typeface="Calibri"/>
              </a:rPr>
              <a:t> </a:t>
            </a:r>
            <a:r>
              <a:rPr sz="1600" dirty="0">
                <a:latin typeface="Calibri"/>
                <a:cs typeface="Calibri"/>
              </a:rPr>
              <a:t>without</a:t>
            </a:r>
            <a:r>
              <a:rPr sz="1600" spc="-25" dirty="0">
                <a:latin typeface="Calibri"/>
                <a:cs typeface="Calibri"/>
              </a:rPr>
              <a:t> </a:t>
            </a:r>
            <a:r>
              <a:rPr sz="1600" dirty="0">
                <a:latin typeface="Calibri"/>
                <a:cs typeface="Calibri"/>
              </a:rPr>
              <a:t>dropping</a:t>
            </a:r>
            <a:r>
              <a:rPr sz="1600" spc="-40" dirty="0">
                <a:latin typeface="Calibri"/>
                <a:cs typeface="Calibri"/>
              </a:rPr>
              <a:t> </a:t>
            </a:r>
            <a:r>
              <a:rPr sz="1600" dirty="0">
                <a:latin typeface="Calibri"/>
                <a:cs typeface="Calibri"/>
              </a:rPr>
              <a:t>a</a:t>
            </a:r>
            <a:r>
              <a:rPr sz="1600" spc="-30" dirty="0">
                <a:latin typeface="Calibri"/>
                <a:cs typeface="Calibri"/>
              </a:rPr>
              <a:t> </a:t>
            </a:r>
            <a:r>
              <a:rPr sz="1600" dirty="0">
                <a:latin typeface="Calibri"/>
                <a:cs typeface="Calibri"/>
              </a:rPr>
              <a:t>course</a:t>
            </a:r>
            <a:r>
              <a:rPr sz="1600" spc="-25" dirty="0">
                <a:latin typeface="Calibri"/>
                <a:cs typeface="Calibri"/>
              </a:rPr>
              <a:t> </a:t>
            </a:r>
            <a:r>
              <a:rPr sz="1600" dirty="0">
                <a:latin typeface="Calibri"/>
                <a:cs typeface="Calibri"/>
              </a:rPr>
              <a:t>and</a:t>
            </a:r>
            <a:r>
              <a:rPr sz="1600" spc="-40" dirty="0">
                <a:latin typeface="Calibri"/>
                <a:cs typeface="Calibri"/>
              </a:rPr>
              <a:t> </a:t>
            </a:r>
            <a:r>
              <a:rPr sz="1600" spc="-20" dirty="0">
                <a:latin typeface="Calibri"/>
                <a:cs typeface="Calibri"/>
              </a:rPr>
              <a:t>then </a:t>
            </a:r>
            <a:r>
              <a:rPr sz="1600" dirty="0">
                <a:latin typeface="Calibri"/>
                <a:cs typeface="Calibri"/>
              </a:rPr>
              <a:t>adding</a:t>
            </a:r>
            <a:r>
              <a:rPr sz="1600" spc="-35" dirty="0">
                <a:latin typeface="Calibri"/>
                <a:cs typeface="Calibri"/>
              </a:rPr>
              <a:t> </a:t>
            </a:r>
            <a:r>
              <a:rPr sz="1600" dirty="0">
                <a:latin typeface="Calibri"/>
                <a:cs typeface="Calibri"/>
              </a:rPr>
              <a:t>another.</a:t>
            </a:r>
            <a:r>
              <a:rPr sz="1600" spc="-30" dirty="0">
                <a:latin typeface="Calibri"/>
                <a:cs typeface="Calibri"/>
              </a:rPr>
              <a:t> </a:t>
            </a:r>
            <a:r>
              <a:rPr sz="1600" dirty="0">
                <a:latin typeface="Calibri"/>
                <a:cs typeface="Calibri"/>
              </a:rPr>
              <a:t>This</a:t>
            </a:r>
            <a:r>
              <a:rPr sz="1600" spc="-35" dirty="0">
                <a:latin typeface="Calibri"/>
                <a:cs typeface="Calibri"/>
              </a:rPr>
              <a:t> </a:t>
            </a:r>
            <a:r>
              <a:rPr sz="1600" dirty="0">
                <a:latin typeface="Calibri"/>
                <a:cs typeface="Calibri"/>
              </a:rPr>
              <a:t>tool</a:t>
            </a:r>
            <a:r>
              <a:rPr sz="1600" spc="-15" dirty="0">
                <a:latin typeface="Calibri"/>
                <a:cs typeface="Calibri"/>
              </a:rPr>
              <a:t> </a:t>
            </a:r>
            <a:r>
              <a:rPr sz="1600" dirty="0">
                <a:latin typeface="Calibri"/>
                <a:cs typeface="Calibri"/>
              </a:rPr>
              <a:t>eliminates</a:t>
            </a:r>
            <a:r>
              <a:rPr sz="1600" spc="-45" dirty="0">
                <a:latin typeface="Calibri"/>
                <a:cs typeface="Calibri"/>
              </a:rPr>
              <a:t> </a:t>
            </a:r>
            <a:r>
              <a:rPr sz="1600" dirty="0">
                <a:latin typeface="Calibri"/>
                <a:cs typeface="Calibri"/>
              </a:rPr>
              <a:t>risk</a:t>
            </a:r>
            <a:r>
              <a:rPr sz="1600" spc="-20" dirty="0">
                <a:latin typeface="Calibri"/>
                <a:cs typeface="Calibri"/>
              </a:rPr>
              <a:t> </a:t>
            </a:r>
            <a:r>
              <a:rPr sz="1600" dirty="0">
                <a:latin typeface="Calibri"/>
                <a:cs typeface="Calibri"/>
              </a:rPr>
              <a:t>when</a:t>
            </a:r>
            <a:r>
              <a:rPr sz="1600" spc="-30" dirty="0">
                <a:latin typeface="Calibri"/>
                <a:cs typeface="Calibri"/>
              </a:rPr>
              <a:t> </a:t>
            </a:r>
            <a:r>
              <a:rPr sz="1600" dirty="0">
                <a:latin typeface="Calibri"/>
                <a:cs typeface="Calibri"/>
              </a:rPr>
              <a:t>needing</a:t>
            </a:r>
            <a:r>
              <a:rPr sz="1600" spc="-30" dirty="0">
                <a:latin typeface="Calibri"/>
                <a:cs typeface="Calibri"/>
              </a:rPr>
              <a:t> </a:t>
            </a:r>
            <a:r>
              <a:rPr sz="1600" dirty="0">
                <a:latin typeface="Calibri"/>
                <a:cs typeface="Calibri"/>
              </a:rPr>
              <a:t>to</a:t>
            </a:r>
            <a:r>
              <a:rPr sz="1600" spc="-20" dirty="0">
                <a:latin typeface="Calibri"/>
                <a:cs typeface="Calibri"/>
              </a:rPr>
              <a:t> </a:t>
            </a:r>
            <a:r>
              <a:rPr sz="1600" dirty="0">
                <a:latin typeface="Calibri"/>
                <a:cs typeface="Calibri"/>
              </a:rPr>
              <a:t>make</a:t>
            </a:r>
            <a:r>
              <a:rPr sz="1600" spc="-30" dirty="0">
                <a:latin typeface="Calibri"/>
                <a:cs typeface="Calibri"/>
              </a:rPr>
              <a:t> </a:t>
            </a:r>
            <a:r>
              <a:rPr sz="1600" dirty="0">
                <a:latin typeface="Calibri"/>
                <a:cs typeface="Calibri"/>
              </a:rPr>
              <a:t>a</a:t>
            </a:r>
            <a:r>
              <a:rPr sz="1600" spc="-30" dirty="0">
                <a:latin typeface="Calibri"/>
                <a:cs typeface="Calibri"/>
              </a:rPr>
              <a:t> </a:t>
            </a:r>
            <a:r>
              <a:rPr sz="1600" spc="-10" dirty="0">
                <a:latin typeface="Calibri"/>
                <a:cs typeface="Calibri"/>
              </a:rPr>
              <a:t>change.</a:t>
            </a:r>
            <a:endParaRPr sz="1600" dirty="0">
              <a:latin typeface="Calibri"/>
              <a:cs typeface="Calibri"/>
            </a:endParaRPr>
          </a:p>
          <a:p>
            <a:pPr marL="354965" indent="-342265">
              <a:lnSpc>
                <a:spcPct val="100000"/>
              </a:lnSpc>
              <a:spcBef>
                <a:spcPts val="285"/>
              </a:spcBef>
              <a:buFont typeface="Arial"/>
              <a:buChar char="•"/>
              <a:tabLst>
                <a:tab pos="354965" algn="l"/>
              </a:tabLst>
            </a:pPr>
            <a:r>
              <a:rPr sz="1800" dirty="0">
                <a:latin typeface="Calibri"/>
                <a:cs typeface="Calibri"/>
              </a:rPr>
              <a:t>A</a:t>
            </a:r>
            <a:r>
              <a:rPr sz="1800" spc="-30" dirty="0">
                <a:latin typeface="Calibri"/>
                <a:cs typeface="Calibri"/>
              </a:rPr>
              <a:t> </a:t>
            </a:r>
            <a:r>
              <a:rPr sz="1800" b="1" spc="-10" dirty="0">
                <a:latin typeface="Calibri"/>
                <a:cs typeface="Calibri"/>
              </a:rPr>
              <a:t>pre-</a:t>
            </a:r>
            <a:r>
              <a:rPr sz="1800" b="1" dirty="0">
                <a:latin typeface="Calibri"/>
                <a:cs typeface="Calibri"/>
              </a:rPr>
              <a:t>requisite</a:t>
            </a:r>
            <a:r>
              <a:rPr sz="1800" b="1" spc="-35" dirty="0">
                <a:latin typeface="Calibri"/>
                <a:cs typeface="Calibri"/>
              </a:rPr>
              <a:t> </a:t>
            </a:r>
            <a:r>
              <a:rPr sz="1800" dirty="0">
                <a:latin typeface="Calibri"/>
                <a:cs typeface="Calibri"/>
              </a:rPr>
              <a:t>is</a:t>
            </a:r>
            <a:r>
              <a:rPr sz="1800" spc="-40" dirty="0">
                <a:latin typeface="Calibri"/>
                <a:cs typeface="Calibri"/>
              </a:rPr>
              <a:t> </a:t>
            </a:r>
            <a:r>
              <a:rPr sz="1800" dirty="0">
                <a:latin typeface="Calibri"/>
                <a:cs typeface="Calibri"/>
              </a:rPr>
              <a:t>a</a:t>
            </a:r>
            <a:r>
              <a:rPr sz="1800" spc="-25" dirty="0">
                <a:latin typeface="Calibri"/>
                <a:cs typeface="Calibri"/>
              </a:rPr>
              <a:t> </a:t>
            </a:r>
            <a:r>
              <a:rPr sz="1800" dirty="0">
                <a:latin typeface="Calibri"/>
                <a:cs typeface="Calibri"/>
              </a:rPr>
              <a:t>specific</a:t>
            </a:r>
            <a:r>
              <a:rPr sz="1800" spc="-20" dirty="0">
                <a:latin typeface="Calibri"/>
                <a:cs typeface="Calibri"/>
              </a:rPr>
              <a:t> </a:t>
            </a:r>
            <a:r>
              <a:rPr sz="1800" dirty="0">
                <a:latin typeface="Calibri"/>
                <a:cs typeface="Calibri"/>
              </a:rPr>
              <a:t>course</a:t>
            </a:r>
            <a:r>
              <a:rPr sz="1800" spc="-15" dirty="0">
                <a:latin typeface="Calibri"/>
                <a:cs typeface="Calibri"/>
              </a:rPr>
              <a:t> </a:t>
            </a:r>
            <a:r>
              <a:rPr sz="1800" dirty="0">
                <a:latin typeface="Calibri"/>
                <a:cs typeface="Calibri"/>
              </a:rPr>
              <a:t>you</a:t>
            </a:r>
            <a:r>
              <a:rPr sz="1800" spc="-20" dirty="0">
                <a:latin typeface="Calibri"/>
                <a:cs typeface="Calibri"/>
              </a:rPr>
              <a:t> </a:t>
            </a:r>
            <a:r>
              <a:rPr sz="1800" dirty="0">
                <a:latin typeface="Calibri"/>
                <a:cs typeface="Calibri"/>
              </a:rPr>
              <a:t>need</a:t>
            </a:r>
            <a:r>
              <a:rPr sz="1800" spc="-10" dirty="0">
                <a:latin typeface="Calibri"/>
                <a:cs typeface="Calibri"/>
              </a:rPr>
              <a:t> </a:t>
            </a:r>
            <a:r>
              <a:rPr sz="1800" dirty="0">
                <a:latin typeface="Calibri"/>
                <a:cs typeface="Calibri"/>
              </a:rPr>
              <a:t>to</a:t>
            </a:r>
            <a:r>
              <a:rPr sz="1800" spc="-20" dirty="0">
                <a:latin typeface="Calibri"/>
                <a:cs typeface="Calibri"/>
              </a:rPr>
              <a:t> </a:t>
            </a:r>
            <a:r>
              <a:rPr sz="1800" dirty="0">
                <a:latin typeface="Calibri"/>
                <a:cs typeface="Calibri"/>
              </a:rPr>
              <a:t>take</a:t>
            </a:r>
            <a:r>
              <a:rPr sz="1800" spc="-20" dirty="0">
                <a:latin typeface="Calibri"/>
                <a:cs typeface="Calibri"/>
              </a:rPr>
              <a:t> </a:t>
            </a:r>
            <a:r>
              <a:rPr sz="1800" b="1" dirty="0">
                <a:latin typeface="Calibri"/>
                <a:cs typeface="Calibri"/>
              </a:rPr>
              <a:t>before</a:t>
            </a:r>
            <a:r>
              <a:rPr sz="1800" b="1" spc="-40" dirty="0">
                <a:latin typeface="Calibri"/>
                <a:cs typeface="Calibri"/>
              </a:rPr>
              <a:t> </a:t>
            </a:r>
            <a:r>
              <a:rPr sz="1800" dirty="0">
                <a:latin typeface="Calibri"/>
                <a:cs typeface="Calibri"/>
              </a:rPr>
              <a:t>another</a:t>
            </a:r>
            <a:r>
              <a:rPr sz="1800" spc="-20" dirty="0">
                <a:latin typeface="Calibri"/>
                <a:cs typeface="Calibri"/>
              </a:rPr>
              <a:t> </a:t>
            </a:r>
            <a:r>
              <a:rPr sz="1800" spc="-10" dirty="0">
                <a:latin typeface="Calibri"/>
                <a:cs typeface="Calibri"/>
              </a:rPr>
              <a:t>course,</a:t>
            </a:r>
            <a:endParaRPr sz="1800" dirty="0">
              <a:latin typeface="Calibri"/>
              <a:cs typeface="Calibri"/>
            </a:endParaRPr>
          </a:p>
          <a:p>
            <a:pPr marL="354965" indent="-342265">
              <a:lnSpc>
                <a:spcPct val="100000"/>
              </a:lnSpc>
              <a:spcBef>
                <a:spcPts val="300"/>
              </a:spcBef>
              <a:buFont typeface="Arial"/>
              <a:buChar char="•"/>
              <a:tabLst>
                <a:tab pos="354965" algn="l"/>
              </a:tabLst>
            </a:pPr>
            <a:r>
              <a:rPr sz="1800" dirty="0">
                <a:latin typeface="Calibri"/>
                <a:cs typeface="Calibri"/>
              </a:rPr>
              <a:t>A</a:t>
            </a:r>
            <a:r>
              <a:rPr sz="1800" spc="-20" dirty="0">
                <a:latin typeface="Calibri"/>
                <a:cs typeface="Calibri"/>
              </a:rPr>
              <a:t> </a:t>
            </a:r>
            <a:r>
              <a:rPr sz="1800" b="1" spc="-10" dirty="0">
                <a:latin typeface="Calibri"/>
                <a:cs typeface="Calibri"/>
              </a:rPr>
              <a:t>co-</a:t>
            </a:r>
            <a:r>
              <a:rPr sz="1800" b="1" dirty="0">
                <a:latin typeface="Calibri"/>
                <a:cs typeface="Calibri"/>
              </a:rPr>
              <a:t>requisite</a:t>
            </a:r>
            <a:r>
              <a:rPr sz="1800" b="1" spc="-40" dirty="0">
                <a:latin typeface="Calibri"/>
                <a:cs typeface="Calibri"/>
              </a:rPr>
              <a:t> </a:t>
            </a:r>
            <a:r>
              <a:rPr sz="1800" dirty="0">
                <a:latin typeface="Calibri"/>
                <a:cs typeface="Calibri"/>
              </a:rPr>
              <a:t>is</a:t>
            </a:r>
            <a:r>
              <a:rPr sz="1800" spc="-15" dirty="0">
                <a:latin typeface="Calibri"/>
                <a:cs typeface="Calibri"/>
              </a:rPr>
              <a:t> </a:t>
            </a:r>
            <a:r>
              <a:rPr sz="1800" dirty="0">
                <a:latin typeface="Calibri"/>
                <a:cs typeface="Calibri"/>
              </a:rPr>
              <a:t>when a</a:t>
            </a:r>
            <a:r>
              <a:rPr sz="1800" spc="-20" dirty="0">
                <a:latin typeface="Calibri"/>
                <a:cs typeface="Calibri"/>
              </a:rPr>
              <a:t> </a:t>
            </a:r>
            <a:r>
              <a:rPr sz="1800" dirty="0">
                <a:latin typeface="Calibri"/>
                <a:cs typeface="Calibri"/>
              </a:rPr>
              <a:t>specific</a:t>
            </a:r>
            <a:r>
              <a:rPr sz="1800" spc="-15" dirty="0">
                <a:latin typeface="Calibri"/>
                <a:cs typeface="Calibri"/>
              </a:rPr>
              <a:t> </a:t>
            </a:r>
            <a:r>
              <a:rPr sz="1800" dirty="0">
                <a:latin typeface="Calibri"/>
                <a:cs typeface="Calibri"/>
              </a:rPr>
              <a:t>course</a:t>
            </a:r>
            <a:r>
              <a:rPr sz="1800" spc="-15" dirty="0">
                <a:latin typeface="Calibri"/>
                <a:cs typeface="Calibri"/>
              </a:rPr>
              <a:t> </a:t>
            </a:r>
            <a:r>
              <a:rPr sz="1800" dirty="0">
                <a:latin typeface="Calibri"/>
                <a:cs typeface="Calibri"/>
              </a:rPr>
              <a:t>must</a:t>
            </a:r>
            <a:r>
              <a:rPr sz="1800" spc="-20" dirty="0">
                <a:latin typeface="Calibri"/>
                <a:cs typeface="Calibri"/>
              </a:rPr>
              <a:t> </a:t>
            </a:r>
            <a:r>
              <a:rPr sz="1800" dirty="0">
                <a:latin typeface="Calibri"/>
                <a:cs typeface="Calibri"/>
              </a:rPr>
              <a:t>be</a:t>
            </a:r>
            <a:r>
              <a:rPr sz="1800" spc="-10" dirty="0">
                <a:latin typeface="Calibri"/>
                <a:cs typeface="Calibri"/>
              </a:rPr>
              <a:t> </a:t>
            </a:r>
            <a:r>
              <a:rPr sz="1800" b="1" dirty="0">
                <a:latin typeface="Calibri"/>
                <a:cs typeface="Calibri"/>
              </a:rPr>
              <a:t>taken</a:t>
            </a:r>
            <a:r>
              <a:rPr sz="1800" b="1" spc="-25" dirty="0">
                <a:latin typeface="Calibri"/>
                <a:cs typeface="Calibri"/>
              </a:rPr>
              <a:t> </a:t>
            </a:r>
            <a:r>
              <a:rPr sz="1800" b="1" dirty="0">
                <a:latin typeface="Calibri"/>
                <a:cs typeface="Calibri"/>
              </a:rPr>
              <a:t>in</a:t>
            </a:r>
            <a:r>
              <a:rPr sz="1800" b="1" spc="-20" dirty="0">
                <a:latin typeface="Calibri"/>
                <a:cs typeface="Calibri"/>
              </a:rPr>
              <a:t> </a:t>
            </a:r>
            <a:r>
              <a:rPr sz="1800" b="1" dirty="0">
                <a:latin typeface="Calibri"/>
                <a:cs typeface="Calibri"/>
              </a:rPr>
              <a:t>the</a:t>
            </a:r>
            <a:r>
              <a:rPr sz="1800" b="1" spc="-30" dirty="0">
                <a:latin typeface="Calibri"/>
                <a:cs typeface="Calibri"/>
              </a:rPr>
              <a:t> </a:t>
            </a:r>
            <a:r>
              <a:rPr sz="1800" b="1" dirty="0">
                <a:latin typeface="Calibri"/>
                <a:cs typeface="Calibri"/>
              </a:rPr>
              <a:t>same</a:t>
            </a:r>
            <a:r>
              <a:rPr sz="1800" b="1" spc="-35" dirty="0">
                <a:latin typeface="Calibri"/>
                <a:cs typeface="Calibri"/>
              </a:rPr>
              <a:t> </a:t>
            </a:r>
            <a:r>
              <a:rPr sz="1800" b="1" spc="-10" dirty="0">
                <a:latin typeface="Calibri"/>
                <a:cs typeface="Calibri"/>
              </a:rPr>
              <a:t>academic</a:t>
            </a:r>
            <a:endParaRPr sz="1800" dirty="0">
              <a:latin typeface="Calibri"/>
              <a:cs typeface="Calibri"/>
            </a:endParaRPr>
          </a:p>
          <a:p>
            <a:pPr marL="355600">
              <a:lnSpc>
                <a:spcPct val="100000"/>
              </a:lnSpc>
            </a:pPr>
            <a:r>
              <a:rPr sz="1800" dirty="0">
                <a:latin typeface="Calibri"/>
                <a:cs typeface="Calibri"/>
              </a:rPr>
              <a:t>term</a:t>
            </a:r>
            <a:r>
              <a:rPr sz="1800" spc="-45" dirty="0">
                <a:latin typeface="Calibri"/>
                <a:cs typeface="Calibri"/>
              </a:rPr>
              <a:t> </a:t>
            </a:r>
            <a:r>
              <a:rPr sz="1800" dirty="0">
                <a:latin typeface="Calibri"/>
                <a:cs typeface="Calibri"/>
              </a:rPr>
              <a:t>as</a:t>
            </a:r>
            <a:r>
              <a:rPr sz="1800" spc="-50" dirty="0">
                <a:latin typeface="Calibri"/>
                <a:cs typeface="Calibri"/>
              </a:rPr>
              <a:t> </a:t>
            </a:r>
            <a:r>
              <a:rPr sz="1800" dirty="0">
                <a:latin typeface="Calibri"/>
                <a:cs typeface="Calibri"/>
              </a:rPr>
              <a:t>another</a:t>
            </a:r>
            <a:r>
              <a:rPr sz="1800" spc="-45" dirty="0">
                <a:latin typeface="Calibri"/>
                <a:cs typeface="Calibri"/>
              </a:rPr>
              <a:t> </a:t>
            </a:r>
            <a:r>
              <a:rPr sz="1800" dirty="0">
                <a:latin typeface="Calibri"/>
                <a:cs typeface="Calibri"/>
              </a:rPr>
              <a:t>course</a:t>
            </a:r>
            <a:r>
              <a:rPr sz="1800" spc="-35" dirty="0">
                <a:latin typeface="Calibri"/>
                <a:cs typeface="Calibri"/>
              </a:rPr>
              <a:t> </a:t>
            </a:r>
            <a:r>
              <a:rPr sz="1800" dirty="0">
                <a:latin typeface="Calibri"/>
                <a:cs typeface="Calibri"/>
              </a:rPr>
              <a:t>unless</a:t>
            </a:r>
            <a:r>
              <a:rPr sz="1800" spc="-45" dirty="0">
                <a:latin typeface="Calibri"/>
                <a:cs typeface="Calibri"/>
              </a:rPr>
              <a:t> </a:t>
            </a:r>
            <a:r>
              <a:rPr sz="1800" dirty="0">
                <a:latin typeface="Calibri"/>
                <a:cs typeface="Calibri"/>
              </a:rPr>
              <a:t>you’ve</a:t>
            </a:r>
            <a:r>
              <a:rPr sz="1800" spc="-40" dirty="0">
                <a:latin typeface="Calibri"/>
                <a:cs typeface="Calibri"/>
              </a:rPr>
              <a:t> </a:t>
            </a:r>
            <a:r>
              <a:rPr sz="1800" dirty="0">
                <a:latin typeface="Calibri"/>
                <a:cs typeface="Calibri"/>
              </a:rPr>
              <a:t>already</a:t>
            </a:r>
            <a:r>
              <a:rPr sz="1800" spc="-45" dirty="0">
                <a:latin typeface="Calibri"/>
                <a:cs typeface="Calibri"/>
              </a:rPr>
              <a:t> </a:t>
            </a:r>
            <a:r>
              <a:rPr sz="1800" dirty="0">
                <a:latin typeface="Calibri"/>
                <a:cs typeface="Calibri"/>
              </a:rPr>
              <a:t>successfully</a:t>
            </a:r>
            <a:r>
              <a:rPr sz="1800" spc="-45" dirty="0">
                <a:latin typeface="Calibri"/>
                <a:cs typeface="Calibri"/>
              </a:rPr>
              <a:t> </a:t>
            </a:r>
            <a:r>
              <a:rPr sz="1800" dirty="0">
                <a:latin typeface="Calibri"/>
                <a:cs typeface="Calibri"/>
              </a:rPr>
              <a:t>completed</a:t>
            </a:r>
            <a:r>
              <a:rPr sz="1800" spc="-30" dirty="0">
                <a:latin typeface="Calibri"/>
                <a:cs typeface="Calibri"/>
              </a:rPr>
              <a:t> </a:t>
            </a:r>
            <a:r>
              <a:rPr sz="1800" spc="-25" dirty="0">
                <a:latin typeface="Calibri"/>
                <a:cs typeface="Calibri"/>
              </a:rPr>
              <a:t>it.</a:t>
            </a:r>
            <a:endParaRPr sz="1800" dirty="0">
              <a:latin typeface="Calibri"/>
              <a:cs typeface="Calibri"/>
            </a:endParaRPr>
          </a:p>
        </p:txBody>
      </p:sp>
      <p:sp>
        <p:nvSpPr>
          <p:cNvPr id="4" name="object 4"/>
          <p:cNvSpPr txBox="1"/>
          <p:nvPr/>
        </p:nvSpPr>
        <p:spPr>
          <a:xfrm>
            <a:off x="1403603" y="5228844"/>
            <a:ext cx="7592695" cy="1201420"/>
          </a:xfrm>
          <a:prstGeom prst="rect">
            <a:avLst/>
          </a:prstGeom>
          <a:solidFill>
            <a:srgbClr val="E5E5E5"/>
          </a:solidFill>
        </p:spPr>
        <p:txBody>
          <a:bodyPr vert="horz" wrap="square" lIns="0" tIns="31115" rIns="0" bIns="0" rtlCol="0">
            <a:spAutoFit/>
          </a:bodyPr>
          <a:lstStyle/>
          <a:p>
            <a:pPr marL="91440" marR="979805">
              <a:lnSpc>
                <a:spcPct val="100000"/>
              </a:lnSpc>
              <a:spcBef>
                <a:spcPts val="245"/>
              </a:spcBef>
            </a:pPr>
            <a:r>
              <a:rPr sz="1800" dirty="0">
                <a:latin typeface="Calibri"/>
                <a:cs typeface="Calibri"/>
              </a:rPr>
              <a:t>If</a:t>
            </a:r>
            <a:r>
              <a:rPr sz="1800" spc="-45" dirty="0">
                <a:latin typeface="Calibri"/>
                <a:cs typeface="Calibri"/>
              </a:rPr>
              <a:t> </a:t>
            </a:r>
            <a:r>
              <a:rPr sz="1800" dirty="0">
                <a:latin typeface="Calibri"/>
                <a:cs typeface="Calibri"/>
              </a:rPr>
              <a:t>you</a:t>
            </a:r>
            <a:r>
              <a:rPr sz="1800" spc="-30" dirty="0">
                <a:latin typeface="Calibri"/>
                <a:cs typeface="Calibri"/>
              </a:rPr>
              <a:t> </a:t>
            </a:r>
            <a:r>
              <a:rPr sz="1800" dirty="0">
                <a:latin typeface="Calibri"/>
                <a:cs typeface="Calibri"/>
              </a:rPr>
              <a:t>need</a:t>
            </a:r>
            <a:r>
              <a:rPr sz="1800" spc="-20" dirty="0">
                <a:latin typeface="Calibri"/>
                <a:cs typeface="Calibri"/>
              </a:rPr>
              <a:t> </a:t>
            </a:r>
            <a:r>
              <a:rPr sz="1800" dirty="0">
                <a:latin typeface="Calibri"/>
                <a:cs typeface="Calibri"/>
              </a:rPr>
              <a:t>help</a:t>
            </a:r>
            <a:r>
              <a:rPr sz="1800" spc="-25" dirty="0">
                <a:latin typeface="Calibri"/>
                <a:cs typeface="Calibri"/>
              </a:rPr>
              <a:t> </a:t>
            </a:r>
            <a:r>
              <a:rPr sz="1800" dirty="0">
                <a:latin typeface="Calibri"/>
                <a:cs typeface="Calibri"/>
              </a:rPr>
              <a:t>figuring</a:t>
            </a:r>
            <a:r>
              <a:rPr sz="1800" spc="-35" dirty="0">
                <a:latin typeface="Calibri"/>
                <a:cs typeface="Calibri"/>
              </a:rPr>
              <a:t> </a:t>
            </a:r>
            <a:r>
              <a:rPr sz="1800" dirty="0">
                <a:latin typeface="Calibri"/>
                <a:cs typeface="Calibri"/>
              </a:rPr>
              <a:t>out</a:t>
            </a:r>
            <a:r>
              <a:rPr sz="1800" spc="-35" dirty="0">
                <a:latin typeface="Calibri"/>
                <a:cs typeface="Calibri"/>
              </a:rPr>
              <a:t> </a:t>
            </a:r>
            <a:r>
              <a:rPr sz="1800" dirty="0">
                <a:latin typeface="Calibri"/>
                <a:cs typeface="Calibri"/>
              </a:rPr>
              <a:t>how</a:t>
            </a:r>
            <a:r>
              <a:rPr sz="1800" spc="-30" dirty="0">
                <a:latin typeface="Calibri"/>
                <a:cs typeface="Calibri"/>
              </a:rPr>
              <a:t> </a:t>
            </a:r>
            <a:r>
              <a:rPr sz="1800" dirty="0">
                <a:latin typeface="Calibri"/>
                <a:cs typeface="Calibri"/>
              </a:rPr>
              <a:t>to</a:t>
            </a:r>
            <a:r>
              <a:rPr sz="1800" spc="-35" dirty="0">
                <a:latin typeface="Calibri"/>
                <a:cs typeface="Calibri"/>
              </a:rPr>
              <a:t> </a:t>
            </a:r>
            <a:r>
              <a:rPr sz="1800" dirty="0">
                <a:latin typeface="Calibri"/>
                <a:cs typeface="Calibri"/>
              </a:rPr>
              <a:t>use</a:t>
            </a:r>
            <a:r>
              <a:rPr sz="1800" spc="-30" dirty="0">
                <a:latin typeface="Calibri"/>
                <a:cs typeface="Calibri"/>
              </a:rPr>
              <a:t> </a:t>
            </a:r>
            <a:r>
              <a:rPr sz="1800" dirty="0">
                <a:latin typeface="Calibri"/>
                <a:cs typeface="Calibri"/>
              </a:rPr>
              <a:t>the</a:t>
            </a:r>
            <a:r>
              <a:rPr sz="1800" spc="-25" dirty="0">
                <a:latin typeface="Calibri"/>
                <a:cs typeface="Calibri"/>
              </a:rPr>
              <a:t> </a:t>
            </a:r>
            <a:r>
              <a:rPr sz="1800" spc="-10" dirty="0">
                <a:latin typeface="Calibri"/>
                <a:cs typeface="Calibri"/>
              </a:rPr>
              <a:t>registration</a:t>
            </a:r>
            <a:r>
              <a:rPr sz="1800" spc="-40" dirty="0">
                <a:latin typeface="Calibri"/>
                <a:cs typeface="Calibri"/>
              </a:rPr>
              <a:t> </a:t>
            </a:r>
            <a:r>
              <a:rPr sz="1800" spc="-10" dirty="0">
                <a:latin typeface="Calibri"/>
                <a:cs typeface="Calibri"/>
              </a:rPr>
              <a:t>system,</a:t>
            </a:r>
            <a:r>
              <a:rPr sz="1800" spc="-40" dirty="0">
                <a:latin typeface="Calibri"/>
                <a:cs typeface="Calibri"/>
              </a:rPr>
              <a:t> </a:t>
            </a:r>
            <a:r>
              <a:rPr sz="1800" spc="-10" dirty="0">
                <a:latin typeface="Calibri"/>
                <a:cs typeface="Calibri"/>
              </a:rPr>
              <a:t>email </a:t>
            </a:r>
            <a:r>
              <a:rPr sz="1800" u="sng" spc="-10" dirty="0">
                <a:solidFill>
                  <a:srgbClr val="801329"/>
                </a:solidFill>
                <a:uFill>
                  <a:solidFill>
                    <a:srgbClr val="801329"/>
                  </a:solidFill>
                </a:uFill>
                <a:latin typeface="Calibri"/>
                <a:cs typeface="Calibri"/>
                <a:hlinkClick r:id="rId3"/>
              </a:rPr>
              <a:t>new@concordia.ca</a:t>
            </a:r>
            <a:r>
              <a:rPr sz="1800" spc="-30" dirty="0">
                <a:solidFill>
                  <a:srgbClr val="801329"/>
                </a:solidFill>
                <a:latin typeface="Calibri"/>
                <a:cs typeface="Calibri"/>
              </a:rPr>
              <a:t> </a:t>
            </a:r>
            <a:r>
              <a:rPr sz="1800" dirty="0">
                <a:latin typeface="Calibri"/>
                <a:cs typeface="Calibri"/>
              </a:rPr>
              <a:t>to</a:t>
            </a:r>
            <a:r>
              <a:rPr sz="1800" spc="-45" dirty="0">
                <a:latin typeface="Calibri"/>
                <a:cs typeface="Calibri"/>
              </a:rPr>
              <a:t> </a:t>
            </a:r>
            <a:r>
              <a:rPr sz="1800" dirty="0">
                <a:latin typeface="Calibri"/>
                <a:cs typeface="Calibri"/>
              </a:rPr>
              <a:t>speak</a:t>
            </a:r>
            <a:r>
              <a:rPr sz="1800" spc="-55" dirty="0">
                <a:latin typeface="Calibri"/>
                <a:cs typeface="Calibri"/>
              </a:rPr>
              <a:t> </a:t>
            </a:r>
            <a:r>
              <a:rPr sz="1800" dirty="0">
                <a:latin typeface="Calibri"/>
                <a:cs typeface="Calibri"/>
              </a:rPr>
              <a:t>with</a:t>
            </a:r>
            <a:r>
              <a:rPr sz="1800" spc="-40" dirty="0">
                <a:latin typeface="Calibri"/>
                <a:cs typeface="Calibri"/>
              </a:rPr>
              <a:t> </a:t>
            </a:r>
            <a:r>
              <a:rPr sz="1800" dirty="0">
                <a:latin typeface="Calibri"/>
                <a:cs typeface="Calibri"/>
              </a:rPr>
              <a:t>a</a:t>
            </a:r>
            <a:r>
              <a:rPr sz="1800" spc="-50" dirty="0">
                <a:latin typeface="Calibri"/>
                <a:cs typeface="Calibri"/>
              </a:rPr>
              <a:t> </a:t>
            </a:r>
            <a:r>
              <a:rPr sz="1800" spc="-10" dirty="0">
                <a:latin typeface="Calibri"/>
                <a:cs typeface="Calibri"/>
              </a:rPr>
              <a:t>Welcome</a:t>
            </a:r>
            <a:r>
              <a:rPr sz="1800" spc="-40" dirty="0">
                <a:latin typeface="Calibri"/>
                <a:cs typeface="Calibri"/>
              </a:rPr>
              <a:t> </a:t>
            </a:r>
            <a:r>
              <a:rPr sz="1800" dirty="0">
                <a:latin typeface="Calibri"/>
                <a:cs typeface="Calibri"/>
              </a:rPr>
              <a:t>Crew</a:t>
            </a:r>
            <a:r>
              <a:rPr sz="1800" spc="-40" dirty="0">
                <a:latin typeface="Calibri"/>
                <a:cs typeface="Calibri"/>
              </a:rPr>
              <a:t> </a:t>
            </a:r>
            <a:r>
              <a:rPr sz="1800" dirty="0">
                <a:latin typeface="Calibri"/>
                <a:cs typeface="Calibri"/>
              </a:rPr>
              <a:t>student</a:t>
            </a:r>
            <a:r>
              <a:rPr sz="1800" spc="-45" dirty="0">
                <a:latin typeface="Calibri"/>
                <a:cs typeface="Calibri"/>
              </a:rPr>
              <a:t> </a:t>
            </a:r>
            <a:r>
              <a:rPr sz="1800" spc="-10" dirty="0">
                <a:latin typeface="Calibri"/>
                <a:cs typeface="Calibri"/>
              </a:rPr>
              <a:t>mentor.</a:t>
            </a:r>
            <a:endParaRPr sz="1800">
              <a:latin typeface="Calibri"/>
              <a:cs typeface="Calibri"/>
            </a:endParaRPr>
          </a:p>
          <a:p>
            <a:pPr marL="91440">
              <a:lnSpc>
                <a:spcPct val="100000"/>
              </a:lnSpc>
              <a:spcBef>
                <a:spcPts val="2160"/>
              </a:spcBef>
            </a:pPr>
            <a:r>
              <a:rPr sz="1800" dirty="0">
                <a:latin typeface="Calibri"/>
                <a:cs typeface="Calibri"/>
              </a:rPr>
              <a:t>Course</a:t>
            </a:r>
            <a:r>
              <a:rPr sz="1800" spc="-55" dirty="0">
                <a:latin typeface="Calibri"/>
                <a:cs typeface="Calibri"/>
              </a:rPr>
              <a:t> </a:t>
            </a:r>
            <a:r>
              <a:rPr sz="1800" spc="-10" dirty="0">
                <a:latin typeface="Calibri"/>
                <a:cs typeface="Calibri"/>
              </a:rPr>
              <a:t>registration</a:t>
            </a:r>
            <a:r>
              <a:rPr sz="1800" spc="-65" dirty="0">
                <a:latin typeface="Calibri"/>
                <a:cs typeface="Calibri"/>
              </a:rPr>
              <a:t> </a:t>
            </a:r>
            <a:r>
              <a:rPr sz="1800" dirty="0">
                <a:latin typeface="Calibri"/>
                <a:cs typeface="Calibri"/>
              </a:rPr>
              <a:t>guide:</a:t>
            </a:r>
            <a:r>
              <a:rPr sz="1800" spc="-45" dirty="0">
                <a:latin typeface="Calibri"/>
                <a:cs typeface="Calibri"/>
              </a:rPr>
              <a:t> </a:t>
            </a:r>
            <a:r>
              <a:rPr sz="1800" u="sng" spc="-10" dirty="0">
                <a:solidFill>
                  <a:srgbClr val="801329"/>
                </a:solidFill>
                <a:uFill>
                  <a:solidFill>
                    <a:srgbClr val="801329"/>
                  </a:solidFill>
                </a:uFill>
                <a:latin typeface="Calibri"/>
                <a:cs typeface="Calibri"/>
                <a:hlinkClick r:id="rId4"/>
              </a:rPr>
              <a:t>https://www.concordia.ca/students/registration.html</a:t>
            </a:r>
            <a:endParaRPr sz="180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410209">
              <a:lnSpc>
                <a:spcPct val="100000"/>
              </a:lnSpc>
              <a:spcBef>
                <a:spcPts val="100"/>
              </a:spcBef>
            </a:pPr>
            <a:r>
              <a:rPr sz="3600" dirty="0"/>
              <a:t>Course</a:t>
            </a:r>
            <a:r>
              <a:rPr sz="3600" spc="-100" dirty="0"/>
              <a:t> </a:t>
            </a:r>
            <a:r>
              <a:rPr sz="3600" spc="-10" dirty="0"/>
              <a:t>sequences</a:t>
            </a:r>
            <a:endParaRPr sz="3600"/>
          </a:p>
        </p:txBody>
      </p:sp>
      <p:sp>
        <p:nvSpPr>
          <p:cNvPr id="3" name="object 3"/>
          <p:cNvSpPr txBox="1"/>
          <p:nvPr/>
        </p:nvSpPr>
        <p:spPr>
          <a:xfrm>
            <a:off x="1328420" y="990600"/>
            <a:ext cx="7205980" cy="5023042"/>
          </a:xfrm>
          <a:prstGeom prst="rect">
            <a:avLst/>
          </a:prstGeom>
        </p:spPr>
        <p:txBody>
          <a:bodyPr vert="horz" wrap="square" lIns="0" tIns="12700" rIns="0" bIns="0" rtlCol="0">
            <a:spAutoFit/>
          </a:bodyPr>
          <a:lstStyle/>
          <a:p>
            <a:pPr marL="12700" marR="5080">
              <a:lnSpc>
                <a:spcPct val="106900"/>
              </a:lnSpc>
              <a:spcBef>
                <a:spcPts val="100"/>
              </a:spcBef>
            </a:pPr>
            <a:r>
              <a:rPr sz="1800" b="1" dirty="0">
                <a:latin typeface="Calibri"/>
                <a:cs typeface="Calibri"/>
              </a:rPr>
              <a:t>Following</a:t>
            </a:r>
            <a:r>
              <a:rPr sz="1800" b="1" spc="-40" dirty="0">
                <a:latin typeface="Calibri"/>
                <a:cs typeface="Calibri"/>
              </a:rPr>
              <a:t> </a:t>
            </a:r>
            <a:r>
              <a:rPr sz="1800" b="1" dirty="0">
                <a:latin typeface="Calibri"/>
                <a:cs typeface="Calibri"/>
              </a:rPr>
              <a:t>your</a:t>
            </a:r>
            <a:r>
              <a:rPr sz="1800" b="1" spc="-30" dirty="0">
                <a:latin typeface="Calibri"/>
                <a:cs typeface="Calibri"/>
              </a:rPr>
              <a:t> </a:t>
            </a:r>
            <a:r>
              <a:rPr sz="1800" b="1" dirty="0">
                <a:latin typeface="Calibri"/>
                <a:cs typeface="Calibri"/>
              </a:rPr>
              <a:t>course</a:t>
            </a:r>
            <a:r>
              <a:rPr sz="1800" b="1" spc="-30" dirty="0">
                <a:latin typeface="Calibri"/>
                <a:cs typeface="Calibri"/>
              </a:rPr>
              <a:t> </a:t>
            </a:r>
            <a:r>
              <a:rPr sz="1800" b="1" dirty="0">
                <a:latin typeface="Calibri"/>
                <a:cs typeface="Calibri"/>
              </a:rPr>
              <a:t>sequence</a:t>
            </a:r>
            <a:r>
              <a:rPr sz="1800" b="1" spc="-25" dirty="0">
                <a:latin typeface="Calibri"/>
                <a:cs typeface="Calibri"/>
              </a:rPr>
              <a:t> </a:t>
            </a:r>
            <a:r>
              <a:rPr sz="1800" b="1" dirty="0">
                <a:latin typeface="Calibri"/>
                <a:cs typeface="Calibri"/>
              </a:rPr>
              <a:t>becomes</a:t>
            </a:r>
            <a:r>
              <a:rPr sz="1800" b="1" spc="-30" dirty="0">
                <a:latin typeface="Calibri"/>
                <a:cs typeface="Calibri"/>
              </a:rPr>
              <a:t> </a:t>
            </a:r>
            <a:r>
              <a:rPr sz="1800" b="1" dirty="0">
                <a:latin typeface="Calibri"/>
                <a:cs typeface="Calibri"/>
              </a:rPr>
              <a:t>very</a:t>
            </a:r>
            <a:r>
              <a:rPr sz="1800" b="1" spc="-25" dirty="0">
                <a:latin typeface="Calibri"/>
                <a:cs typeface="Calibri"/>
              </a:rPr>
              <a:t> </a:t>
            </a:r>
            <a:r>
              <a:rPr sz="1800" b="1" dirty="0">
                <a:latin typeface="Calibri"/>
                <a:cs typeface="Calibri"/>
              </a:rPr>
              <a:t>important</a:t>
            </a:r>
            <a:r>
              <a:rPr sz="1800" b="1" spc="-45" dirty="0">
                <a:latin typeface="Calibri"/>
                <a:cs typeface="Calibri"/>
              </a:rPr>
              <a:t> </a:t>
            </a:r>
            <a:r>
              <a:rPr sz="1800" dirty="0">
                <a:latin typeface="Calibri"/>
                <a:cs typeface="Calibri"/>
              </a:rPr>
              <a:t>to</a:t>
            </a:r>
            <a:r>
              <a:rPr sz="1800" spc="-15" dirty="0">
                <a:latin typeface="Calibri"/>
                <a:cs typeface="Calibri"/>
              </a:rPr>
              <a:t> </a:t>
            </a:r>
            <a:r>
              <a:rPr sz="1800" dirty="0">
                <a:latin typeface="Calibri"/>
                <a:cs typeface="Calibri"/>
              </a:rPr>
              <a:t>make</a:t>
            </a:r>
            <a:r>
              <a:rPr sz="1800" spc="-20" dirty="0">
                <a:latin typeface="Calibri"/>
                <a:cs typeface="Calibri"/>
              </a:rPr>
              <a:t> </a:t>
            </a:r>
            <a:r>
              <a:rPr sz="1800" dirty="0">
                <a:latin typeface="Calibri"/>
                <a:cs typeface="Calibri"/>
              </a:rPr>
              <a:t>sure</a:t>
            </a:r>
            <a:r>
              <a:rPr sz="1800" spc="-20" dirty="0">
                <a:latin typeface="Calibri"/>
                <a:cs typeface="Calibri"/>
              </a:rPr>
              <a:t> </a:t>
            </a:r>
            <a:r>
              <a:rPr sz="1800" dirty="0">
                <a:latin typeface="Calibri"/>
                <a:cs typeface="Calibri"/>
              </a:rPr>
              <a:t>you</a:t>
            </a:r>
            <a:r>
              <a:rPr sz="1800" spc="-15" dirty="0">
                <a:latin typeface="Calibri"/>
                <a:cs typeface="Calibri"/>
              </a:rPr>
              <a:t> </a:t>
            </a:r>
            <a:r>
              <a:rPr sz="1800" dirty="0">
                <a:latin typeface="Calibri"/>
                <a:cs typeface="Calibri"/>
              </a:rPr>
              <a:t>stay</a:t>
            </a:r>
            <a:r>
              <a:rPr sz="1800" spc="-30" dirty="0">
                <a:latin typeface="Calibri"/>
                <a:cs typeface="Calibri"/>
              </a:rPr>
              <a:t> </a:t>
            </a:r>
            <a:r>
              <a:rPr sz="1800" spc="-25" dirty="0">
                <a:latin typeface="Calibri"/>
                <a:cs typeface="Calibri"/>
              </a:rPr>
              <a:t>on </a:t>
            </a:r>
            <a:r>
              <a:rPr sz="1800" dirty="0">
                <a:latin typeface="Calibri"/>
                <a:cs typeface="Calibri"/>
              </a:rPr>
              <a:t>track</a:t>
            </a:r>
            <a:r>
              <a:rPr sz="1800" spc="-55" dirty="0">
                <a:latin typeface="Calibri"/>
                <a:cs typeface="Calibri"/>
              </a:rPr>
              <a:t> </a:t>
            </a:r>
            <a:r>
              <a:rPr sz="1800" dirty="0">
                <a:latin typeface="Calibri"/>
                <a:cs typeface="Calibri"/>
              </a:rPr>
              <a:t>and</a:t>
            </a:r>
            <a:r>
              <a:rPr sz="1800" spc="-35" dirty="0">
                <a:latin typeface="Calibri"/>
                <a:cs typeface="Calibri"/>
              </a:rPr>
              <a:t> </a:t>
            </a:r>
            <a:r>
              <a:rPr sz="1800" dirty="0">
                <a:latin typeface="Calibri"/>
                <a:cs typeface="Calibri"/>
              </a:rPr>
              <a:t>complete</a:t>
            </a:r>
            <a:r>
              <a:rPr sz="1800" spc="-30" dirty="0">
                <a:latin typeface="Calibri"/>
                <a:cs typeface="Calibri"/>
              </a:rPr>
              <a:t> </a:t>
            </a:r>
            <a:r>
              <a:rPr sz="1800" dirty="0">
                <a:latin typeface="Calibri"/>
                <a:cs typeface="Calibri"/>
              </a:rPr>
              <a:t>the</a:t>
            </a:r>
            <a:r>
              <a:rPr sz="1800" spc="-35" dirty="0">
                <a:latin typeface="Calibri"/>
                <a:cs typeface="Calibri"/>
              </a:rPr>
              <a:t> </a:t>
            </a:r>
            <a:r>
              <a:rPr sz="1800" dirty="0">
                <a:latin typeface="Calibri"/>
                <a:cs typeface="Calibri"/>
              </a:rPr>
              <a:t>necessary</a:t>
            </a:r>
            <a:r>
              <a:rPr sz="1800" spc="-35" dirty="0">
                <a:latin typeface="Calibri"/>
                <a:cs typeface="Calibri"/>
              </a:rPr>
              <a:t> </a:t>
            </a:r>
            <a:r>
              <a:rPr sz="1800" dirty="0">
                <a:latin typeface="Calibri"/>
                <a:cs typeface="Calibri"/>
              </a:rPr>
              <a:t>requisites</a:t>
            </a:r>
            <a:r>
              <a:rPr sz="1800" spc="-35" dirty="0">
                <a:latin typeface="Calibri"/>
                <a:cs typeface="Calibri"/>
              </a:rPr>
              <a:t> </a:t>
            </a:r>
            <a:r>
              <a:rPr sz="1800" dirty="0">
                <a:latin typeface="Calibri"/>
                <a:cs typeface="Calibri"/>
              </a:rPr>
              <a:t>before</a:t>
            </a:r>
            <a:r>
              <a:rPr sz="1800" spc="-30" dirty="0">
                <a:latin typeface="Calibri"/>
                <a:cs typeface="Calibri"/>
              </a:rPr>
              <a:t> </a:t>
            </a:r>
            <a:r>
              <a:rPr sz="1800" dirty="0">
                <a:latin typeface="Calibri"/>
                <a:cs typeface="Calibri"/>
              </a:rPr>
              <a:t>moving</a:t>
            </a:r>
            <a:r>
              <a:rPr sz="1800" spc="-40" dirty="0">
                <a:latin typeface="Calibri"/>
                <a:cs typeface="Calibri"/>
              </a:rPr>
              <a:t> </a:t>
            </a:r>
            <a:r>
              <a:rPr sz="1800" dirty="0">
                <a:latin typeface="Calibri"/>
                <a:cs typeface="Calibri"/>
              </a:rPr>
              <a:t>on</a:t>
            </a:r>
            <a:r>
              <a:rPr sz="1800" spc="-35" dirty="0">
                <a:latin typeface="Calibri"/>
                <a:cs typeface="Calibri"/>
              </a:rPr>
              <a:t> </a:t>
            </a:r>
            <a:r>
              <a:rPr sz="1800" dirty="0">
                <a:latin typeface="Calibri"/>
                <a:cs typeface="Calibri"/>
              </a:rPr>
              <a:t>to</a:t>
            </a:r>
            <a:r>
              <a:rPr sz="1800" spc="-40" dirty="0">
                <a:latin typeface="Calibri"/>
                <a:cs typeface="Calibri"/>
              </a:rPr>
              <a:t> </a:t>
            </a:r>
            <a:r>
              <a:rPr sz="1800" dirty="0">
                <a:latin typeface="Calibri"/>
                <a:cs typeface="Calibri"/>
              </a:rPr>
              <a:t>another</a:t>
            </a:r>
            <a:r>
              <a:rPr sz="1800" spc="-30" dirty="0">
                <a:latin typeface="Calibri"/>
                <a:cs typeface="Calibri"/>
              </a:rPr>
              <a:t> </a:t>
            </a:r>
            <a:r>
              <a:rPr sz="1800" spc="-10" dirty="0">
                <a:latin typeface="Calibri"/>
                <a:cs typeface="Calibri"/>
              </a:rPr>
              <a:t>course.</a:t>
            </a:r>
            <a:endParaRPr lang="en-US" sz="1800" spc="-10" dirty="0">
              <a:latin typeface="Calibri"/>
              <a:cs typeface="Calibri"/>
            </a:endParaRPr>
          </a:p>
          <a:p>
            <a:pPr marL="12700" marR="5080">
              <a:lnSpc>
                <a:spcPct val="106900"/>
              </a:lnSpc>
              <a:spcBef>
                <a:spcPts val="100"/>
              </a:spcBef>
            </a:pPr>
            <a:endParaRPr lang="en-US" spc="-10" dirty="0">
              <a:latin typeface="Calibri"/>
              <a:cs typeface="Calibri"/>
            </a:endParaRPr>
          </a:p>
          <a:p>
            <a:pPr marL="12700" marR="5080">
              <a:lnSpc>
                <a:spcPct val="150000"/>
              </a:lnSpc>
              <a:spcBef>
                <a:spcPts val="100"/>
              </a:spcBef>
            </a:pPr>
            <a:r>
              <a:rPr lang="en-US" sz="1800" spc="-10" dirty="0">
                <a:latin typeface="Calibri"/>
                <a:cs typeface="Calibri"/>
                <a:hlinkClick r:id="rId2"/>
              </a:rPr>
              <a:t>Computer Science</a:t>
            </a:r>
            <a:endParaRPr lang="en-US" sz="1800" spc="-10" dirty="0">
              <a:latin typeface="Calibri"/>
              <a:cs typeface="Calibri"/>
            </a:endParaRPr>
          </a:p>
          <a:p>
            <a:pPr marL="12700" marR="5080">
              <a:lnSpc>
                <a:spcPct val="150000"/>
              </a:lnSpc>
              <a:spcBef>
                <a:spcPts val="100"/>
              </a:spcBef>
            </a:pPr>
            <a:r>
              <a:rPr lang="en-US" spc="-10" dirty="0">
                <a:latin typeface="Calibri"/>
                <a:cs typeface="Calibri"/>
                <a:hlinkClick r:id="rId3"/>
              </a:rPr>
              <a:t>Software Engineering</a:t>
            </a:r>
            <a:endParaRPr lang="en-US" spc="-10" dirty="0">
              <a:latin typeface="Calibri"/>
              <a:cs typeface="Calibri"/>
            </a:endParaRPr>
          </a:p>
          <a:p>
            <a:pPr marL="12700" marR="5080">
              <a:lnSpc>
                <a:spcPct val="150000"/>
              </a:lnSpc>
              <a:spcBef>
                <a:spcPts val="100"/>
              </a:spcBef>
            </a:pPr>
            <a:r>
              <a:rPr lang="en-US" sz="1800" spc="-10" dirty="0">
                <a:latin typeface="Calibri"/>
                <a:cs typeface="Calibri"/>
                <a:hlinkClick r:id="rId4"/>
              </a:rPr>
              <a:t>Health and Life Sciences</a:t>
            </a:r>
            <a:endParaRPr lang="en-US" sz="1800" spc="-10" dirty="0">
              <a:latin typeface="Calibri"/>
              <a:cs typeface="Calibri"/>
            </a:endParaRPr>
          </a:p>
          <a:p>
            <a:pPr marL="12700" marR="5080">
              <a:lnSpc>
                <a:spcPct val="150000"/>
              </a:lnSpc>
              <a:spcBef>
                <a:spcPts val="100"/>
              </a:spcBef>
            </a:pPr>
            <a:r>
              <a:rPr lang="en-US" spc="-10" dirty="0">
                <a:latin typeface="Calibri"/>
                <a:cs typeface="Calibri"/>
                <a:hlinkClick r:id="rId5"/>
              </a:rPr>
              <a:t>Data Science</a:t>
            </a:r>
            <a:endParaRPr lang="en-US" spc="-10" dirty="0">
              <a:latin typeface="Calibri"/>
              <a:cs typeface="Calibri"/>
            </a:endParaRPr>
          </a:p>
          <a:p>
            <a:pPr marL="12700" marR="5080">
              <a:lnSpc>
                <a:spcPct val="150000"/>
              </a:lnSpc>
              <a:spcBef>
                <a:spcPts val="100"/>
              </a:spcBef>
            </a:pPr>
            <a:r>
              <a:rPr lang="en-US" sz="1800" dirty="0">
                <a:latin typeface="Calibri"/>
                <a:cs typeface="Calibri"/>
                <a:hlinkClick r:id="rId6"/>
              </a:rPr>
              <a:t>Computation Arts</a:t>
            </a:r>
            <a:endParaRPr lang="en-US" sz="1800" dirty="0">
              <a:latin typeface="Calibri"/>
              <a:cs typeface="Calibri"/>
            </a:endParaRPr>
          </a:p>
          <a:p>
            <a:pPr marL="12700" marR="5080">
              <a:lnSpc>
                <a:spcPct val="150000"/>
              </a:lnSpc>
              <a:spcBef>
                <a:spcPts val="100"/>
              </a:spcBef>
            </a:pPr>
            <a:endParaRPr lang="en-US" dirty="0">
              <a:latin typeface="Calibri"/>
              <a:cs typeface="Calibri"/>
            </a:endParaRPr>
          </a:p>
          <a:p>
            <a:pPr marL="12700" marR="5080">
              <a:lnSpc>
                <a:spcPct val="150000"/>
              </a:lnSpc>
              <a:spcBef>
                <a:spcPts val="100"/>
              </a:spcBef>
            </a:pPr>
            <a:r>
              <a:rPr lang="en-US" sz="1800" dirty="0">
                <a:latin typeface="Calibri"/>
                <a:cs typeface="Calibri"/>
                <a:hlinkClick r:id="rId7"/>
              </a:rPr>
              <a:t>ECP Computer Science</a:t>
            </a:r>
            <a:endParaRPr lang="en-US" sz="1800" dirty="0">
              <a:latin typeface="Calibri"/>
              <a:cs typeface="Calibri"/>
            </a:endParaRPr>
          </a:p>
          <a:p>
            <a:pPr marL="12700" marR="5080">
              <a:lnSpc>
                <a:spcPct val="150000"/>
              </a:lnSpc>
              <a:spcBef>
                <a:spcPts val="100"/>
              </a:spcBef>
            </a:pPr>
            <a:r>
              <a:rPr lang="en-US" dirty="0">
                <a:latin typeface="Calibri"/>
                <a:cs typeface="Calibri"/>
                <a:hlinkClick r:id="rId8"/>
              </a:rPr>
              <a:t>MEP Computer Science</a:t>
            </a:r>
            <a:endParaRPr lang="en-US" dirty="0">
              <a:latin typeface="Calibri"/>
              <a:cs typeface="Calibri"/>
            </a:endParaRPr>
          </a:p>
          <a:p>
            <a:pPr marL="12700" marR="5080">
              <a:lnSpc>
                <a:spcPct val="150000"/>
              </a:lnSpc>
              <a:spcBef>
                <a:spcPts val="100"/>
              </a:spcBef>
            </a:pPr>
            <a:r>
              <a:rPr lang="en-US" sz="1800" dirty="0">
                <a:latin typeface="Calibri"/>
                <a:cs typeface="Calibri"/>
                <a:hlinkClick r:id="rId9"/>
              </a:rPr>
              <a:t>ECP/MEP Software Engineering</a:t>
            </a:r>
            <a:endParaRPr sz="1800" dirty="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385064"/>
            <a:ext cx="5897880" cy="1122680"/>
          </a:xfrm>
          <a:prstGeom prst="rect">
            <a:avLst/>
          </a:prstGeom>
        </p:spPr>
        <p:txBody>
          <a:bodyPr vert="horz" wrap="square" lIns="0" tIns="12700" rIns="0" bIns="0" rtlCol="0">
            <a:spAutoFit/>
          </a:bodyPr>
          <a:lstStyle/>
          <a:p>
            <a:pPr marL="12700" marR="5080">
              <a:lnSpc>
                <a:spcPct val="100000"/>
              </a:lnSpc>
              <a:spcBef>
                <a:spcPts val="100"/>
              </a:spcBef>
            </a:pPr>
            <a:r>
              <a:rPr sz="3600" dirty="0"/>
              <a:t>Bachelor</a:t>
            </a:r>
            <a:r>
              <a:rPr sz="3600" spc="-55" dirty="0"/>
              <a:t> </a:t>
            </a:r>
            <a:r>
              <a:rPr sz="3600" dirty="0"/>
              <a:t>of</a:t>
            </a:r>
            <a:r>
              <a:rPr sz="3600" spc="-65" dirty="0"/>
              <a:t> </a:t>
            </a:r>
            <a:r>
              <a:rPr sz="3600" spc="-10" dirty="0"/>
              <a:t>Engineering: </a:t>
            </a:r>
            <a:r>
              <a:rPr sz="3600" dirty="0"/>
              <a:t>Extended</a:t>
            </a:r>
            <a:r>
              <a:rPr sz="3600" spc="-75" dirty="0"/>
              <a:t> </a:t>
            </a:r>
            <a:r>
              <a:rPr sz="3600" dirty="0"/>
              <a:t>Credit</a:t>
            </a:r>
            <a:r>
              <a:rPr sz="3600" spc="-70" dirty="0"/>
              <a:t> </a:t>
            </a:r>
            <a:r>
              <a:rPr sz="3600" dirty="0"/>
              <a:t>Program</a:t>
            </a:r>
            <a:r>
              <a:rPr sz="3600" spc="-80" dirty="0"/>
              <a:t> </a:t>
            </a:r>
            <a:r>
              <a:rPr sz="3600" spc="-10" dirty="0"/>
              <a:t>(ECP)</a:t>
            </a:r>
            <a:endParaRPr sz="3600"/>
          </a:p>
        </p:txBody>
      </p:sp>
      <p:sp>
        <p:nvSpPr>
          <p:cNvPr id="3" name="object 3"/>
          <p:cNvSpPr txBox="1"/>
          <p:nvPr/>
        </p:nvSpPr>
        <p:spPr>
          <a:xfrm>
            <a:off x="1335024" y="5567171"/>
            <a:ext cx="7680959" cy="672465"/>
          </a:xfrm>
          <a:prstGeom prst="rect">
            <a:avLst/>
          </a:prstGeom>
          <a:solidFill>
            <a:srgbClr val="E5E5E5"/>
          </a:solidFill>
        </p:spPr>
        <p:txBody>
          <a:bodyPr vert="horz" wrap="square" lIns="0" tIns="37465" rIns="0" bIns="0" rtlCol="0">
            <a:spAutoFit/>
          </a:bodyPr>
          <a:lstStyle/>
          <a:p>
            <a:pPr marL="205104">
              <a:lnSpc>
                <a:spcPct val="100000"/>
              </a:lnSpc>
              <a:spcBef>
                <a:spcPts val="295"/>
              </a:spcBef>
            </a:pPr>
            <a:r>
              <a:rPr sz="1800" spc="-10" dirty="0">
                <a:latin typeface="Calibri"/>
                <a:cs typeface="Calibri"/>
              </a:rPr>
              <a:t>Undergraduate</a:t>
            </a:r>
            <a:r>
              <a:rPr sz="1800" spc="-65" dirty="0">
                <a:latin typeface="Calibri"/>
                <a:cs typeface="Calibri"/>
              </a:rPr>
              <a:t> </a:t>
            </a:r>
            <a:r>
              <a:rPr sz="1800" spc="-10" dirty="0">
                <a:latin typeface="Calibri"/>
                <a:cs typeface="Calibri"/>
              </a:rPr>
              <a:t>Calendar:</a:t>
            </a:r>
            <a:endParaRPr sz="1800">
              <a:latin typeface="Calibri"/>
              <a:cs typeface="Calibri"/>
            </a:endParaRPr>
          </a:p>
          <a:p>
            <a:pPr marL="205104">
              <a:lnSpc>
                <a:spcPct val="100000"/>
              </a:lnSpc>
              <a:spcBef>
                <a:spcPts val="150"/>
              </a:spcBef>
            </a:pPr>
            <a:r>
              <a:rPr sz="1800" u="sng" dirty="0">
                <a:solidFill>
                  <a:srgbClr val="801329"/>
                </a:solidFill>
                <a:uFill>
                  <a:solidFill>
                    <a:srgbClr val="801329"/>
                  </a:solidFill>
                </a:uFill>
                <a:latin typeface="Calibri"/>
                <a:cs typeface="Calibri"/>
                <a:hlinkClick r:id="rId2"/>
              </a:rPr>
              <a:t>Section</a:t>
            </a:r>
            <a:r>
              <a:rPr sz="1800" u="sng" spc="-60" dirty="0">
                <a:solidFill>
                  <a:srgbClr val="801329"/>
                </a:solidFill>
                <a:uFill>
                  <a:solidFill>
                    <a:srgbClr val="801329"/>
                  </a:solidFill>
                </a:uFill>
                <a:latin typeface="Calibri"/>
                <a:cs typeface="Calibri"/>
                <a:hlinkClick r:id="rId2"/>
              </a:rPr>
              <a:t> </a:t>
            </a:r>
            <a:r>
              <a:rPr sz="1800" u="sng" dirty="0">
                <a:solidFill>
                  <a:srgbClr val="801329"/>
                </a:solidFill>
                <a:uFill>
                  <a:solidFill>
                    <a:srgbClr val="801329"/>
                  </a:solidFill>
                </a:uFill>
                <a:latin typeface="Calibri"/>
                <a:cs typeface="Calibri"/>
                <a:hlinkClick r:id="rId2"/>
              </a:rPr>
              <a:t>71.20.2</a:t>
            </a:r>
            <a:r>
              <a:rPr sz="1800" u="sng" spc="-70" dirty="0">
                <a:solidFill>
                  <a:srgbClr val="801329"/>
                </a:solidFill>
                <a:uFill>
                  <a:solidFill>
                    <a:srgbClr val="801329"/>
                  </a:solidFill>
                </a:uFill>
                <a:latin typeface="Calibri"/>
                <a:cs typeface="Calibri"/>
                <a:hlinkClick r:id="rId2"/>
              </a:rPr>
              <a:t> </a:t>
            </a:r>
            <a:r>
              <a:rPr sz="1800" u="sng" dirty="0">
                <a:solidFill>
                  <a:srgbClr val="801329"/>
                </a:solidFill>
                <a:uFill>
                  <a:solidFill>
                    <a:srgbClr val="801329"/>
                  </a:solidFill>
                </a:uFill>
                <a:latin typeface="Calibri"/>
                <a:cs typeface="Calibri"/>
                <a:hlinkClick r:id="rId2"/>
              </a:rPr>
              <a:t>Extended</a:t>
            </a:r>
            <a:r>
              <a:rPr sz="1800" u="sng" spc="-55" dirty="0">
                <a:solidFill>
                  <a:srgbClr val="801329"/>
                </a:solidFill>
                <a:uFill>
                  <a:solidFill>
                    <a:srgbClr val="801329"/>
                  </a:solidFill>
                </a:uFill>
                <a:latin typeface="Calibri"/>
                <a:cs typeface="Calibri"/>
                <a:hlinkClick r:id="rId2"/>
              </a:rPr>
              <a:t> </a:t>
            </a:r>
            <a:r>
              <a:rPr sz="1800" u="sng" dirty="0">
                <a:solidFill>
                  <a:srgbClr val="801329"/>
                </a:solidFill>
                <a:uFill>
                  <a:solidFill>
                    <a:srgbClr val="801329"/>
                  </a:solidFill>
                </a:uFill>
                <a:latin typeface="Calibri"/>
                <a:cs typeface="Calibri"/>
                <a:hlinkClick r:id="rId2"/>
              </a:rPr>
              <a:t>Credit</a:t>
            </a:r>
            <a:r>
              <a:rPr sz="1800" u="sng" spc="-60" dirty="0">
                <a:solidFill>
                  <a:srgbClr val="801329"/>
                </a:solidFill>
                <a:uFill>
                  <a:solidFill>
                    <a:srgbClr val="801329"/>
                  </a:solidFill>
                </a:uFill>
                <a:latin typeface="Calibri"/>
                <a:cs typeface="Calibri"/>
                <a:hlinkClick r:id="rId2"/>
              </a:rPr>
              <a:t> </a:t>
            </a:r>
            <a:r>
              <a:rPr sz="1800" u="sng" spc="-10" dirty="0">
                <a:solidFill>
                  <a:srgbClr val="801329"/>
                </a:solidFill>
                <a:uFill>
                  <a:solidFill>
                    <a:srgbClr val="801329"/>
                  </a:solidFill>
                </a:uFill>
                <a:latin typeface="Calibri"/>
                <a:cs typeface="Calibri"/>
                <a:hlinkClick r:id="rId2"/>
              </a:rPr>
              <a:t>Program</a:t>
            </a:r>
            <a:endParaRPr sz="1800">
              <a:latin typeface="Calibri"/>
              <a:cs typeface="Calibri"/>
            </a:endParaRPr>
          </a:p>
        </p:txBody>
      </p:sp>
      <p:sp>
        <p:nvSpPr>
          <p:cNvPr id="4" name="object 4"/>
          <p:cNvSpPr txBox="1"/>
          <p:nvPr/>
        </p:nvSpPr>
        <p:spPr>
          <a:xfrm>
            <a:off x="3707384" y="1753615"/>
            <a:ext cx="1550035" cy="299720"/>
          </a:xfrm>
          <a:prstGeom prst="rect">
            <a:avLst/>
          </a:prstGeom>
        </p:spPr>
        <p:txBody>
          <a:bodyPr vert="horz" wrap="square" lIns="0" tIns="12700" rIns="0" bIns="0" rtlCol="0">
            <a:spAutoFit/>
          </a:bodyPr>
          <a:lstStyle/>
          <a:p>
            <a:pPr marL="12700">
              <a:lnSpc>
                <a:spcPct val="100000"/>
              </a:lnSpc>
              <a:spcBef>
                <a:spcPts val="100"/>
              </a:spcBef>
            </a:pPr>
            <a:r>
              <a:rPr sz="1800" b="1" u="sng" dirty="0">
                <a:uFill>
                  <a:solidFill>
                    <a:srgbClr val="000000"/>
                  </a:solidFill>
                </a:uFill>
                <a:latin typeface="Calibri"/>
                <a:cs typeface="Calibri"/>
              </a:rPr>
              <a:t>Total:</a:t>
            </a:r>
            <a:r>
              <a:rPr sz="1800" b="1" u="sng" spc="-25" dirty="0">
                <a:uFill>
                  <a:solidFill>
                    <a:srgbClr val="000000"/>
                  </a:solidFill>
                </a:uFill>
                <a:latin typeface="Calibri"/>
                <a:cs typeface="Calibri"/>
              </a:rPr>
              <a:t> </a:t>
            </a:r>
            <a:r>
              <a:rPr lang="en-US" b="1" u="sng" spc="-25" dirty="0">
                <a:uFill>
                  <a:solidFill>
                    <a:srgbClr val="000000"/>
                  </a:solidFill>
                </a:uFill>
                <a:latin typeface="Calibri"/>
                <a:cs typeface="Calibri"/>
              </a:rPr>
              <a:t>30</a:t>
            </a:r>
            <a:r>
              <a:rPr sz="1800" b="1" u="sng" spc="-10" dirty="0">
                <a:uFill>
                  <a:solidFill>
                    <a:srgbClr val="000000"/>
                  </a:solidFill>
                </a:uFill>
                <a:latin typeface="Calibri"/>
                <a:cs typeface="Calibri"/>
              </a:rPr>
              <a:t> credits</a:t>
            </a:r>
            <a:endParaRPr sz="1800" dirty="0">
              <a:latin typeface="Calibri"/>
              <a:cs typeface="Calibri"/>
            </a:endParaRPr>
          </a:p>
        </p:txBody>
      </p:sp>
      <p:sp>
        <p:nvSpPr>
          <p:cNvPr id="5" name="object 5"/>
          <p:cNvSpPr txBox="1"/>
          <p:nvPr/>
        </p:nvSpPr>
        <p:spPr>
          <a:xfrm>
            <a:off x="764540" y="2311400"/>
            <a:ext cx="130175" cy="1000274"/>
          </a:xfrm>
          <a:prstGeom prst="rect">
            <a:avLst/>
          </a:prstGeom>
        </p:spPr>
        <p:txBody>
          <a:bodyPr vert="horz" wrap="square" lIns="0" tIns="66040" rIns="0" bIns="0" rtlCol="0">
            <a:spAutoFit/>
          </a:bodyPr>
          <a:lstStyle/>
          <a:p>
            <a:pPr marL="12700">
              <a:lnSpc>
                <a:spcPct val="100000"/>
              </a:lnSpc>
              <a:spcBef>
                <a:spcPts val="520"/>
              </a:spcBef>
            </a:pPr>
            <a:endParaRPr sz="1800" dirty="0">
              <a:latin typeface="Arial"/>
              <a:cs typeface="Arial"/>
            </a:endParaRPr>
          </a:p>
          <a:p>
            <a:pPr marL="12700">
              <a:lnSpc>
                <a:spcPct val="100000"/>
              </a:lnSpc>
              <a:spcBef>
                <a:spcPts val="420"/>
              </a:spcBef>
            </a:pPr>
            <a:endParaRPr sz="1800" dirty="0">
              <a:latin typeface="Wingdings"/>
              <a:cs typeface="Wingdings"/>
            </a:endParaRPr>
          </a:p>
          <a:p>
            <a:pPr marL="298450" indent="-285750">
              <a:lnSpc>
                <a:spcPct val="100000"/>
              </a:lnSpc>
              <a:spcBef>
                <a:spcPts val="430"/>
              </a:spcBef>
              <a:buFont typeface="Wingdings" panose="05000000000000000000" pitchFamily="2" charset="2"/>
              <a:buChar char="§"/>
            </a:pPr>
            <a:endParaRPr sz="1800" dirty="0">
              <a:latin typeface="Wingdings"/>
              <a:cs typeface="Wingdings"/>
            </a:endParaRPr>
          </a:p>
        </p:txBody>
      </p:sp>
      <p:sp>
        <p:nvSpPr>
          <p:cNvPr id="6" name="object 6"/>
          <p:cNvSpPr txBox="1"/>
          <p:nvPr/>
        </p:nvSpPr>
        <p:spPr>
          <a:xfrm>
            <a:off x="609601" y="2332378"/>
            <a:ext cx="8153400" cy="2540439"/>
          </a:xfrm>
          <a:prstGeom prst="rect">
            <a:avLst/>
          </a:prstGeom>
        </p:spPr>
        <p:txBody>
          <a:bodyPr vert="horz" wrap="square" lIns="0" tIns="67310" rIns="0" bIns="0" rtlCol="0">
            <a:spAutoFit/>
          </a:bodyPr>
          <a:lstStyle/>
          <a:p>
            <a:pPr marL="12700" algn="just">
              <a:lnSpc>
                <a:spcPct val="100000"/>
              </a:lnSpc>
              <a:spcBef>
                <a:spcPts val="530"/>
              </a:spcBef>
            </a:pPr>
            <a:r>
              <a:rPr lang="en-US" sz="1800" dirty="0">
                <a:latin typeface="Calibri"/>
                <a:cs typeface="Calibri"/>
              </a:rPr>
              <a:t>* </a:t>
            </a:r>
            <a:r>
              <a:rPr sz="1800" dirty="0">
                <a:latin typeface="Calibri"/>
                <a:cs typeface="Calibri"/>
              </a:rPr>
              <a:t>9</a:t>
            </a:r>
            <a:r>
              <a:rPr sz="1800" spc="-25" dirty="0">
                <a:latin typeface="Calibri"/>
                <a:cs typeface="Calibri"/>
              </a:rPr>
              <a:t> </a:t>
            </a:r>
            <a:r>
              <a:rPr sz="1800" dirty="0">
                <a:latin typeface="Calibri"/>
                <a:cs typeface="Calibri"/>
              </a:rPr>
              <a:t>credits:</a:t>
            </a:r>
            <a:r>
              <a:rPr sz="1800" spc="-15" dirty="0">
                <a:latin typeface="Calibri"/>
                <a:cs typeface="Calibri"/>
              </a:rPr>
              <a:t> </a:t>
            </a:r>
            <a:r>
              <a:rPr sz="1800" u="sng" dirty="0">
                <a:solidFill>
                  <a:srgbClr val="801329"/>
                </a:solidFill>
                <a:uFill>
                  <a:solidFill>
                    <a:srgbClr val="801329"/>
                  </a:solidFill>
                </a:uFill>
                <a:latin typeface="Calibri"/>
                <a:cs typeface="Calibri"/>
                <a:hlinkClick r:id="rId3"/>
              </a:rPr>
              <a:t>MATH</a:t>
            </a:r>
            <a:r>
              <a:rPr sz="1800" u="sng" spc="-40" dirty="0">
                <a:solidFill>
                  <a:srgbClr val="801329"/>
                </a:solidFill>
                <a:uFill>
                  <a:solidFill>
                    <a:srgbClr val="801329"/>
                  </a:solidFill>
                </a:uFill>
                <a:latin typeface="Calibri"/>
                <a:cs typeface="Calibri"/>
                <a:hlinkClick r:id="rId3"/>
              </a:rPr>
              <a:t> </a:t>
            </a:r>
            <a:r>
              <a:rPr sz="1800" u="sng" dirty="0">
                <a:solidFill>
                  <a:srgbClr val="801329"/>
                </a:solidFill>
                <a:uFill>
                  <a:solidFill>
                    <a:srgbClr val="801329"/>
                  </a:solidFill>
                </a:uFill>
                <a:latin typeface="Calibri"/>
                <a:cs typeface="Calibri"/>
                <a:hlinkClick r:id="rId3"/>
              </a:rPr>
              <a:t>203</a:t>
            </a:r>
            <a:r>
              <a:rPr sz="1800" dirty="0">
                <a:latin typeface="Calibri"/>
                <a:cs typeface="Calibri"/>
              </a:rPr>
              <a:t>,</a:t>
            </a:r>
            <a:r>
              <a:rPr sz="1800" spc="-20" dirty="0">
                <a:latin typeface="Calibri"/>
                <a:cs typeface="Calibri"/>
              </a:rPr>
              <a:t> </a:t>
            </a:r>
            <a:r>
              <a:rPr sz="1800" u="sng" dirty="0">
                <a:solidFill>
                  <a:srgbClr val="801329"/>
                </a:solidFill>
                <a:uFill>
                  <a:solidFill>
                    <a:srgbClr val="801329"/>
                  </a:solidFill>
                </a:uFill>
                <a:latin typeface="Calibri"/>
                <a:cs typeface="Calibri"/>
                <a:hlinkClick r:id="rId4"/>
              </a:rPr>
              <a:t>MATH</a:t>
            </a:r>
            <a:r>
              <a:rPr sz="1800" u="sng" spc="-35" dirty="0">
                <a:solidFill>
                  <a:srgbClr val="801329"/>
                </a:solidFill>
                <a:uFill>
                  <a:solidFill>
                    <a:srgbClr val="801329"/>
                  </a:solidFill>
                </a:uFill>
                <a:latin typeface="Calibri"/>
                <a:cs typeface="Calibri"/>
                <a:hlinkClick r:id="rId4"/>
              </a:rPr>
              <a:t> </a:t>
            </a:r>
            <a:r>
              <a:rPr sz="1800" u="sng" dirty="0">
                <a:solidFill>
                  <a:srgbClr val="801329"/>
                </a:solidFill>
                <a:uFill>
                  <a:solidFill>
                    <a:srgbClr val="801329"/>
                  </a:solidFill>
                </a:uFill>
                <a:latin typeface="Calibri"/>
                <a:cs typeface="Calibri"/>
                <a:hlinkClick r:id="rId4"/>
              </a:rPr>
              <a:t>204</a:t>
            </a:r>
            <a:r>
              <a:rPr sz="1800" dirty="0">
                <a:latin typeface="Calibri"/>
                <a:cs typeface="Calibri"/>
              </a:rPr>
              <a:t>,</a:t>
            </a:r>
            <a:r>
              <a:rPr sz="1800" spc="-25" dirty="0">
                <a:latin typeface="Calibri"/>
                <a:cs typeface="Calibri"/>
              </a:rPr>
              <a:t> </a:t>
            </a:r>
            <a:r>
              <a:rPr sz="1800" u="sng" dirty="0">
                <a:solidFill>
                  <a:srgbClr val="801329"/>
                </a:solidFill>
                <a:uFill>
                  <a:solidFill>
                    <a:srgbClr val="801329"/>
                  </a:solidFill>
                </a:uFill>
                <a:latin typeface="Calibri"/>
                <a:cs typeface="Calibri"/>
                <a:hlinkClick r:id="rId5"/>
              </a:rPr>
              <a:t>MATH</a:t>
            </a:r>
            <a:r>
              <a:rPr sz="1800" u="sng" spc="-25" dirty="0">
                <a:solidFill>
                  <a:srgbClr val="801329"/>
                </a:solidFill>
                <a:uFill>
                  <a:solidFill>
                    <a:srgbClr val="801329"/>
                  </a:solidFill>
                </a:uFill>
                <a:latin typeface="Calibri"/>
                <a:cs typeface="Calibri"/>
                <a:hlinkClick r:id="rId5"/>
              </a:rPr>
              <a:t> 205</a:t>
            </a:r>
            <a:endParaRPr sz="1800" dirty="0">
              <a:latin typeface="Calibri"/>
              <a:cs typeface="Calibri"/>
            </a:endParaRPr>
          </a:p>
          <a:p>
            <a:pPr marL="12700" algn="just">
              <a:lnSpc>
                <a:spcPct val="100000"/>
              </a:lnSpc>
              <a:spcBef>
                <a:spcPts val="430"/>
              </a:spcBef>
            </a:pPr>
            <a:r>
              <a:rPr lang="en-US" sz="1800" dirty="0">
                <a:latin typeface="Calibri"/>
                <a:cs typeface="Calibri"/>
              </a:rPr>
              <a:t>* </a:t>
            </a:r>
            <a:r>
              <a:rPr sz="1800" dirty="0">
                <a:latin typeface="Calibri"/>
                <a:cs typeface="Calibri"/>
              </a:rPr>
              <a:t>6</a:t>
            </a:r>
            <a:r>
              <a:rPr sz="1800" spc="-25" dirty="0">
                <a:latin typeface="Calibri"/>
                <a:cs typeface="Calibri"/>
              </a:rPr>
              <a:t> </a:t>
            </a:r>
            <a:r>
              <a:rPr sz="1800" dirty="0">
                <a:latin typeface="Calibri"/>
                <a:cs typeface="Calibri"/>
              </a:rPr>
              <a:t>credits:</a:t>
            </a:r>
            <a:r>
              <a:rPr sz="1800" spc="-15" dirty="0">
                <a:latin typeface="Calibri"/>
                <a:cs typeface="Calibri"/>
              </a:rPr>
              <a:t> </a:t>
            </a:r>
            <a:r>
              <a:rPr sz="1800" u="sng" dirty="0">
                <a:solidFill>
                  <a:srgbClr val="801329"/>
                </a:solidFill>
                <a:uFill>
                  <a:solidFill>
                    <a:srgbClr val="801329"/>
                  </a:solidFill>
                </a:uFill>
                <a:latin typeface="Calibri"/>
                <a:cs typeface="Calibri"/>
                <a:hlinkClick r:id="rId6"/>
              </a:rPr>
              <a:t>PHYS</a:t>
            </a:r>
            <a:r>
              <a:rPr sz="1800" u="sng" spc="-30" dirty="0">
                <a:solidFill>
                  <a:srgbClr val="801329"/>
                </a:solidFill>
                <a:uFill>
                  <a:solidFill>
                    <a:srgbClr val="801329"/>
                  </a:solidFill>
                </a:uFill>
                <a:latin typeface="Calibri"/>
                <a:cs typeface="Calibri"/>
                <a:hlinkClick r:id="rId6"/>
              </a:rPr>
              <a:t> </a:t>
            </a:r>
            <a:r>
              <a:rPr sz="1800" u="sng" dirty="0">
                <a:solidFill>
                  <a:srgbClr val="801329"/>
                </a:solidFill>
                <a:uFill>
                  <a:solidFill>
                    <a:srgbClr val="801329"/>
                  </a:solidFill>
                </a:uFill>
                <a:latin typeface="Calibri"/>
                <a:cs typeface="Calibri"/>
                <a:hlinkClick r:id="rId6"/>
              </a:rPr>
              <a:t>204</a:t>
            </a:r>
            <a:r>
              <a:rPr sz="1800" dirty="0">
                <a:latin typeface="Calibri"/>
                <a:cs typeface="Calibri"/>
              </a:rPr>
              <a:t>,</a:t>
            </a:r>
            <a:r>
              <a:rPr sz="1800" spc="-20" dirty="0">
                <a:latin typeface="Calibri"/>
                <a:cs typeface="Calibri"/>
              </a:rPr>
              <a:t> </a:t>
            </a:r>
            <a:r>
              <a:rPr sz="1800" u="sng" dirty="0">
                <a:solidFill>
                  <a:srgbClr val="801329"/>
                </a:solidFill>
                <a:uFill>
                  <a:solidFill>
                    <a:srgbClr val="801329"/>
                  </a:solidFill>
                </a:uFill>
                <a:latin typeface="Calibri"/>
                <a:cs typeface="Calibri"/>
                <a:hlinkClick r:id="rId7"/>
              </a:rPr>
              <a:t>PHYS</a:t>
            </a:r>
            <a:r>
              <a:rPr sz="1800" u="sng" spc="-30" dirty="0">
                <a:solidFill>
                  <a:srgbClr val="801329"/>
                </a:solidFill>
                <a:uFill>
                  <a:solidFill>
                    <a:srgbClr val="801329"/>
                  </a:solidFill>
                </a:uFill>
                <a:latin typeface="Calibri"/>
                <a:cs typeface="Calibri"/>
                <a:hlinkClick r:id="rId7"/>
              </a:rPr>
              <a:t> </a:t>
            </a:r>
            <a:r>
              <a:rPr sz="1800" u="sng" spc="-25" dirty="0">
                <a:solidFill>
                  <a:srgbClr val="801329"/>
                </a:solidFill>
                <a:uFill>
                  <a:solidFill>
                    <a:srgbClr val="801329"/>
                  </a:solidFill>
                </a:uFill>
                <a:latin typeface="Calibri"/>
                <a:cs typeface="Calibri"/>
                <a:hlinkClick r:id="rId7"/>
              </a:rPr>
              <a:t>205</a:t>
            </a:r>
            <a:endParaRPr sz="1800" dirty="0">
              <a:latin typeface="Calibri"/>
              <a:cs typeface="Calibri"/>
            </a:endParaRPr>
          </a:p>
          <a:p>
            <a:pPr marL="12700" algn="just">
              <a:lnSpc>
                <a:spcPct val="100000"/>
              </a:lnSpc>
              <a:spcBef>
                <a:spcPts val="434"/>
              </a:spcBef>
            </a:pPr>
            <a:r>
              <a:rPr lang="en-US" sz="1800" dirty="0">
                <a:latin typeface="Calibri"/>
                <a:cs typeface="Calibri"/>
              </a:rPr>
              <a:t>* </a:t>
            </a:r>
            <a:r>
              <a:rPr sz="1800" dirty="0">
                <a:latin typeface="Calibri"/>
                <a:cs typeface="Calibri"/>
              </a:rPr>
              <a:t>3</a:t>
            </a:r>
            <a:r>
              <a:rPr sz="1800" spc="-35" dirty="0">
                <a:latin typeface="Calibri"/>
                <a:cs typeface="Calibri"/>
              </a:rPr>
              <a:t> </a:t>
            </a:r>
            <a:r>
              <a:rPr sz="1800" dirty="0">
                <a:latin typeface="Calibri"/>
                <a:cs typeface="Calibri"/>
              </a:rPr>
              <a:t>credits:</a:t>
            </a:r>
            <a:r>
              <a:rPr sz="1800" spc="-25" dirty="0">
                <a:latin typeface="Calibri"/>
                <a:cs typeface="Calibri"/>
              </a:rPr>
              <a:t> </a:t>
            </a:r>
            <a:r>
              <a:rPr sz="1800" u="sng" dirty="0">
                <a:solidFill>
                  <a:srgbClr val="801329"/>
                </a:solidFill>
                <a:uFill>
                  <a:solidFill>
                    <a:srgbClr val="801329"/>
                  </a:solidFill>
                </a:uFill>
                <a:latin typeface="Calibri"/>
                <a:cs typeface="Calibri"/>
                <a:hlinkClick r:id="rId8"/>
              </a:rPr>
              <a:t>CHEM</a:t>
            </a:r>
            <a:r>
              <a:rPr sz="1800" u="sng" spc="-30" dirty="0">
                <a:solidFill>
                  <a:srgbClr val="801329"/>
                </a:solidFill>
                <a:uFill>
                  <a:solidFill>
                    <a:srgbClr val="801329"/>
                  </a:solidFill>
                </a:uFill>
                <a:latin typeface="Calibri"/>
                <a:cs typeface="Calibri"/>
                <a:hlinkClick r:id="rId8"/>
              </a:rPr>
              <a:t> </a:t>
            </a:r>
            <a:r>
              <a:rPr sz="1800" u="sng" spc="-25" dirty="0">
                <a:solidFill>
                  <a:srgbClr val="801329"/>
                </a:solidFill>
                <a:uFill>
                  <a:solidFill>
                    <a:srgbClr val="801329"/>
                  </a:solidFill>
                </a:uFill>
                <a:latin typeface="Calibri"/>
                <a:cs typeface="Calibri"/>
                <a:hlinkClick r:id="rId8"/>
              </a:rPr>
              <a:t>205</a:t>
            </a:r>
            <a:endParaRPr sz="1800" dirty="0">
              <a:latin typeface="Calibri"/>
              <a:cs typeface="Calibri"/>
            </a:endParaRPr>
          </a:p>
          <a:p>
            <a:pPr marL="12700" marR="5080" algn="just">
              <a:lnSpc>
                <a:spcPct val="100000"/>
              </a:lnSpc>
              <a:spcBef>
                <a:spcPts val="430"/>
              </a:spcBef>
            </a:pPr>
            <a:r>
              <a:rPr lang="en-US" sz="1800" dirty="0">
                <a:latin typeface="Calibri"/>
                <a:cs typeface="Calibri"/>
              </a:rPr>
              <a:t>* </a:t>
            </a:r>
            <a:r>
              <a:rPr sz="1800" dirty="0">
                <a:latin typeface="Calibri"/>
                <a:cs typeface="Calibri"/>
              </a:rPr>
              <a:t>6</a:t>
            </a:r>
            <a:r>
              <a:rPr sz="1800" spc="-35" dirty="0">
                <a:latin typeface="Calibri"/>
                <a:cs typeface="Calibri"/>
              </a:rPr>
              <a:t> </a:t>
            </a:r>
            <a:r>
              <a:rPr sz="1800" dirty="0">
                <a:latin typeface="Calibri"/>
                <a:cs typeface="Calibri"/>
              </a:rPr>
              <a:t>credits:</a:t>
            </a:r>
            <a:r>
              <a:rPr sz="1800" spc="-25" dirty="0">
                <a:latin typeface="Calibri"/>
                <a:cs typeface="Calibri"/>
              </a:rPr>
              <a:t> </a:t>
            </a:r>
            <a:r>
              <a:rPr sz="1800" dirty="0">
                <a:latin typeface="Calibri"/>
                <a:cs typeface="Calibri"/>
              </a:rPr>
              <a:t>chosen</a:t>
            </a:r>
            <a:r>
              <a:rPr sz="1800" spc="-25" dirty="0">
                <a:latin typeface="Calibri"/>
                <a:cs typeface="Calibri"/>
              </a:rPr>
              <a:t> </a:t>
            </a:r>
            <a:r>
              <a:rPr sz="1800" dirty="0">
                <a:latin typeface="Calibri"/>
                <a:cs typeface="Calibri"/>
              </a:rPr>
              <a:t>from</a:t>
            </a:r>
            <a:r>
              <a:rPr sz="1800" spc="-35" dirty="0">
                <a:latin typeface="Calibri"/>
                <a:cs typeface="Calibri"/>
              </a:rPr>
              <a:t> </a:t>
            </a:r>
            <a:r>
              <a:rPr sz="1800" dirty="0">
                <a:latin typeface="Calibri"/>
                <a:cs typeface="Calibri"/>
              </a:rPr>
              <a:t>courses</a:t>
            </a:r>
            <a:r>
              <a:rPr sz="1800" spc="-40" dirty="0">
                <a:latin typeface="Calibri"/>
                <a:cs typeface="Calibri"/>
              </a:rPr>
              <a:t> </a:t>
            </a:r>
            <a:r>
              <a:rPr sz="1800" dirty="0">
                <a:latin typeface="Calibri"/>
                <a:cs typeface="Calibri"/>
              </a:rPr>
              <a:t>in</a:t>
            </a:r>
            <a:r>
              <a:rPr sz="1800" spc="-30" dirty="0">
                <a:latin typeface="Calibri"/>
                <a:cs typeface="Calibri"/>
              </a:rPr>
              <a:t> </a:t>
            </a:r>
            <a:r>
              <a:rPr sz="1800" u="sng" dirty="0">
                <a:solidFill>
                  <a:srgbClr val="801329"/>
                </a:solidFill>
                <a:uFill>
                  <a:solidFill>
                    <a:srgbClr val="801329"/>
                  </a:solidFill>
                </a:uFill>
                <a:latin typeface="Calibri"/>
                <a:cs typeface="Calibri"/>
                <a:hlinkClick r:id="rId9"/>
              </a:rPr>
              <a:t>Humanities</a:t>
            </a:r>
            <a:r>
              <a:rPr sz="1800" u="sng" spc="-35" dirty="0">
                <a:solidFill>
                  <a:srgbClr val="801329"/>
                </a:solidFill>
                <a:uFill>
                  <a:solidFill>
                    <a:srgbClr val="801329"/>
                  </a:solidFill>
                </a:uFill>
                <a:latin typeface="Calibri"/>
                <a:cs typeface="Calibri"/>
              </a:rPr>
              <a:t> </a:t>
            </a:r>
            <a:r>
              <a:rPr sz="1800" dirty="0">
                <a:latin typeface="Calibri"/>
                <a:cs typeface="Calibri"/>
              </a:rPr>
              <a:t>and</a:t>
            </a:r>
            <a:r>
              <a:rPr sz="1800" spc="-30" dirty="0">
                <a:latin typeface="Calibri"/>
                <a:cs typeface="Calibri"/>
              </a:rPr>
              <a:t> </a:t>
            </a:r>
            <a:r>
              <a:rPr sz="1800" u="sng" dirty="0">
                <a:solidFill>
                  <a:srgbClr val="801329"/>
                </a:solidFill>
                <a:uFill>
                  <a:solidFill>
                    <a:srgbClr val="801329"/>
                  </a:solidFill>
                </a:uFill>
                <a:latin typeface="Calibri"/>
                <a:cs typeface="Calibri"/>
                <a:hlinkClick r:id="rId10"/>
              </a:rPr>
              <a:t>Social</a:t>
            </a:r>
            <a:r>
              <a:rPr sz="1800" u="sng" spc="-35" dirty="0">
                <a:solidFill>
                  <a:srgbClr val="801329"/>
                </a:solidFill>
                <a:uFill>
                  <a:solidFill>
                    <a:srgbClr val="801329"/>
                  </a:solidFill>
                </a:uFill>
                <a:latin typeface="Calibri"/>
                <a:cs typeface="Calibri"/>
                <a:hlinkClick r:id="rId10"/>
              </a:rPr>
              <a:t> </a:t>
            </a:r>
            <a:r>
              <a:rPr sz="1800" u="sng" dirty="0">
                <a:solidFill>
                  <a:srgbClr val="801329"/>
                </a:solidFill>
                <a:uFill>
                  <a:solidFill>
                    <a:srgbClr val="801329"/>
                  </a:solidFill>
                </a:uFill>
                <a:latin typeface="Calibri"/>
                <a:cs typeface="Calibri"/>
                <a:hlinkClick r:id="rId10"/>
              </a:rPr>
              <a:t>Sciences</a:t>
            </a:r>
            <a:r>
              <a:rPr sz="1800" spc="-35" dirty="0">
                <a:solidFill>
                  <a:srgbClr val="801329"/>
                </a:solidFill>
                <a:latin typeface="Calibri"/>
                <a:cs typeface="Calibri"/>
              </a:rPr>
              <a:t> </a:t>
            </a:r>
            <a:r>
              <a:rPr sz="1800" spc="-20" dirty="0">
                <a:latin typeface="Calibri"/>
                <a:cs typeface="Calibri"/>
              </a:rPr>
              <a:t>from </a:t>
            </a:r>
            <a:r>
              <a:rPr sz="1800" u="sng" dirty="0">
                <a:solidFill>
                  <a:srgbClr val="801329"/>
                </a:solidFill>
                <a:uFill>
                  <a:solidFill>
                    <a:srgbClr val="801329"/>
                  </a:solidFill>
                </a:uFill>
                <a:latin typeface="Calibri"/>
                <a:cs typeface="Calibri"/>
                <a:hlinkClick r:id="rId11"/>
              </a:rPr>
              <a:t>Section</a:t>
            </a:r>
            <a:r>
              <a:rPr sz="1800" u="sng" spc="-30" dirty="0">
                <a:solidFill>
                  <a:srgbClr val="801329"/>
                </a:solidFill>
                <a:uFill>
                  <a:solidFill>
                    <a:srgbClr val="801329"/>
                  </a:solidFill>
                </a:uFill>
                <a:latin typeface="Calibri"/>
                <a:cs typeface="Calibri"/>
                <a:hlinkClick r:id="rId11"/>
              </a:rPr>
              <a:t> </a:t>
            </a:r>
            <a:r>
              <a:rPr sz="1800" u="sng" dirty="0">
                <a:solidFill>
                  <a:srgbClr val="801329"/>
                </a:solidFill>
                <a:uFill>
                  <a:solidFill>
                    <a:srgbClr val="801329"/>
                  </a:solidFill>
                </a:uFill>
                <a:latin typeface="Calibri"/>
                <a:cs typeface="Calibri"/>
                <a:hlinkClick r:id="rId11"/>
              </a:rPr>
              <a:t>71.110</a:t>
            </a:r>
            <a:r>
              <a:rPr sz="1800" u="sng" spc="-40" dirty="0">
                <a:solidFill>
                  <a:srgbClr val="801329"/>
                </a:solidFill>
                <a:uFill>
                  <a:solidFill>
                    <a:srgbClr val="801329"/>
                  </a:solidFill>
                </a:uFill>
                <a:latin typeface="Calibri"/>
                <a:cs typeface="Calibri"/>
                <a:hlinkClick r:id="rId11"/>
              </a:rPr>
              <a:t> </a:t>
            </a:r>
            <a:r>
              <a:rPr sz="1800" u="sng" spc="-10" dirty="0">
                <a:solidFill>
                  <a:srgbClr val="801329"/>
                </a:solidFill>
                <a:uFill>
                  <a:solidFill>
                    <a:srgbClr val="801329"/>
                  </a:solidFill>
                </a:uFill>
                <a:latin typeface="Calibri"/>
                <a:cs typeface="Calibri"/>
                <a:hlinkClick r:id="rId11"/>
              </a:rPr>
              <a:t>Complementary</a:t>
            </a:r>
            <a:r>
              <a:rPr sz="1800" u="sng" spc="-35" dirty="0">
                <a:solidFill>
                  <a:srgbClr val="801329"/>
                </a:solidFill>
                <a:uFill>
                  <a:solidFill>
                    <a:srgbClr val="801329"/>
                  </a:solidFill>
                </a:uFill>
                <a:latin typeface="Calibri"/>
                <a:cs typeface="Calibri"/>
                <a:hlinkClick r:id="rId11"/>
              </a:rPr>
              <a:t> </a:t>
            </a:r>
            <a:r>
              <a:rPr sz="1800" u="sng" dirty="0">
                <a:solidFill>
                  <a:srgbClr val="801329"/>
                </a:solidFill>
                <a:uFill>
                  <a:solidFill>
                    <a:srgbClr val="801329"/>
                  </a:solidFill>
                </a:uFill>
                <a:latin typeface="Calibri"/>
                <a:cs typeface="Calibri"/>
                <a:hlinkClick r:id="rId11"/>
              </a:rPr>
              <a:t>Studies</a:t>
            </a:r>
            <a:r>
              <a:rPr sz="1800" u="sng" spc="-30" dirty="0">
                <a:solidFill>
                  <a:srgbClr val="801329"/>
                </a:solidFill>
                <a:uFill>
                  <a:solidFill>
                    <a:srgbClr val="801329"/>
                  </a:solidFill>
                </a:uFill>
                <a:latin typeface="Calibri"/>
                <a:cs typeface="Calibri"/>
                <a:hlinkClick r:id="rId11"/>
              </a:rPr>
              <a:t> </a:t>
            </a:r>
            <a:r>
              <a:rPr sz="1800" u="sng" dirty="0">
                <a:solidFill>
                  <a:srgbClr val="801329"/>
                </a:solidFill>
                <a:uFill>
                  <a:solidFill>
                    <a:srgbClr val="801329"/>
                  </a:solidFill>
                </a:uFill>
                <a:latin typeface="Calibri"/>
                <a:cs typeface="Calibri"/>
                <a:hlinkClick r:id="rId11"/>
              </a:rPr>
              <a:t>for</a:t>
            </a:r>
            <a:r>
              <a:rPr sz="1800" u="sng" spc="-40" dirty="0">
                <a:solidFill>
                  <a:srgbClr val="801329"/>
                </a:solidFill>
                <a:uFill>
                  <a:solidFill>
                    <a:srgbClr val="801329"/>
                  </a:solidFill>
                </a:uFill>
                <a:latin typeface="Calibri"/>
                <a:cs typeface="Calibri"/>
                <a:hlinkClick r:id="rId11"/>
              </a:rPr>
              <a:t> </a:t>
            </a:r>
            <a:r>
              <a:rPr sz="1800" u="sng" dirty="0">
                <a:solidFill>
                  <a:srgbClr val="801329"/>
                </a:solidFill>
                <a:uFill>
                  <a:solidFill>
                    <a:srgbClr val="801329"/>
                  </a:solidFill>
                </a:uFill>
                <a:latin typeface="Calibri"/>
                <a:cs typeface="Calibri"/>
                <a:hlinkClick r:id="rId11"/>
              </a:rPr>
              <a:t>Engineering</a:t>
            </a:r>
            <a:r>
              <a:rPr sz="1800" u="sng" spc="-30" dirty="0">
                <a:solidFill>
                  <a:srgbClr val="801329"/>
                </a:solidFill>
                <a:uFill>
                  <a:solidFill>
                    <a:srgbClr val="801329"/>
                  </a:solidFill>
                </a:uFill>
                <a:latin typeface="Calibri"/>
                <a:cs typeface="Calibri"/>
                <a:hlinkClick r:id="rId11"/>
              </a:rPr>
              <a:t> </a:t>
            </a:r>
            <a:r>
              <a:rPr sz="1800" u="sng" dirty="0">
                <a:solidFill>
                  <a:srgbClr val="801329"/>
                </a:solidFill>
                <a:uFill>
                  <a:solidFill>
                    <a:srgbClr val="801329"/>
                  </a:solidFill>
                </a:uFill>
                <a:latin typeface="Calibri"/>
                <a:cs typeface="Calibri"/>
                <a:hlinkClick r:id="rId11"/>
              </a:rPr>
              <a:t>and</a:t>
            </a:r>
            <a:r>
              <a:rPr sz="1800" u="sng" spc="-35" dirty="0">
                <a:solidFill>
                  <a:srgbClr val="801329"/>
                </a:solidFill>
                <a:uFill>
                  <a:solidFill>
                    <a:srgbClr val="801329"/>
                  </a:solidFill>
                </a:uFill>
                <a:latin typeface="Calibri"/>
                <a:cs typeface="Calibri"/>
                <a:hlinkClick r:id="rId11"/>
              </a:rPr>
              <a:t> </a:t>
            </a:r>
            <a:r>
              <a:rPr sz="1800" u="sng" spc="-10" dirty="0">
                <a:solidFill>
                  <a:srgbClr val="801329"/>
                </a:solidFill>
                <a:uFill>
                  <a:solidFill>
                    <a:srgbClr val="801329"/>
                  </a:solidFill>
                </a:uFill>
                <a:latin typeface="Calibri"/>
                <a:cs typeface="Calibri"/>
                <a:hlinkClick r:id="rId11"/>
              </a:rPr>
              <a:t>Computer</a:t>
            </a:r>
            <a:r>
              <a:rPr sz="1800" spc="-10" dirty="0">
                <a:solidFill>
                  <a:srgbClr val="801329"/>
                </a:solidFill>
                <a:latin typeface="Calibri"/>
                <a:cs typeface="Calibri"/>
                <a:hlinkClick r:id="rId11"/>
              </a:rPr>
              <a:t> </a:t>
            </a:r>
            <a:r>
              <a:rPr sz="1800" u="sng" dirty="0">
                <a:solidFill>
                  <a:srgbClr val="801329"/>
                </a:solidFill>
                <a:uFill>
                  <a:solidFill>
                    <a:srgbClr val="801329"/>
                  </a:solidFill>
                </a:uFill>
                <a:latin typeface="Calibri"/>
                <a:cs typeface="Calibri"/>
                <a:hlinkClick r:id="rId11"/>
              </a:rPr>
              <a:t>Science</a:t>
            </a:r>
            <a:r>
              <a:rPr sz="1800" u="sng" spc="-30" dirty="0">
                <a:solidFill>
                  <a:srgbClr val="801329"/>
                </a:solidFill>
                <a:uFill>
                  <a:solidFill>
                    <a:srgbClr val="801329"/>
                  </a:solidFill>
                </a:uFill>
                <a:latin typeface="Calibri"/>
                <a:cs typeface="Calibri"/>
                <a:hlinkClick r:id="rId11"/>
              </a:rPr>
              <a:t> </a:t>
            </a:r>
            <a:r>
              <a:rPr sz="1800" u="sng" spc="-10" dirty="0">
                <a:solidFill>
                  <a:srgbClr val="801329"/>
                </a:solidFill>
                <a:uFill>
                  <a:solidFill>
                    <a:srgbClr val="801329"/>
                  </a:solidFill>
                </a:uFill>
                <a:latin typeface="Calibri"/>
                <a:cs typeface="Calibri"/>
                <a:hlinkClick r:id="rId11"/>
              </a:rPr>
              <a:t>Students</a:t>
            </a:r>
            <a:r>
              <a:rPr sz="1800" spc="-10" dirty="0">
                <a:latin typeface="Calibri"/>
                <a:cs typeface="Calibri"/>
                <a:hlinkClick r:id="rId11"/>
              </a:rPr>
              <a:t>.</a:t>
            </a:r>
            <a:endParaRPr lang="en-US" sz="1800" spc="-10" dirty="0">
              <a:latin typeface="Calibri"/>
              <a:cs typeface="Calibri"/>
            </a:endParaRPr>
          </a:p>
          <a:p>
            <a:pPr marL="12700" marR="5080" algn="just">
              <a:spcBef>
                <a:spcPts val="430"/>
              </a:spcBef>
            </a:pPr>
            <a:r>
              <a:rPr lang="en-US" sz="1800" dirty="0">
                <a:latin typeface="+mn-lt"/>
              </a:rPr>
              <a:t>* 6 credits of Natural Science electives </a:t>
            </a:r>
            <a:r>
              <a:rPr lang="en-US" sz="1800" i="1" dirty="0">
                <a:latin typeface="+mn-lt"/>
              </a:rPr>
              <a:t>must be chosen </a:t>
            </a:r>
            <a:r>
              <a:rPr lang="en-US" sz="1800" i="1" u="sng" dirty="0">
                <a:latin typeface="+mn-lt"/>
                <a:hlinkClick r:id="rId12"/>
              </a:rPr>
              <a:t>from the list in the Undergraduate calendar</a:t>
            </a:r>
            <a:r>
              <a:rPr lang="en-US" sz="1800" i="1" dirty="0">
                <a:latin typeface="+mn-lt"/>
                <a:hlinkClick r:id="rId12"/>
              </a:rPr>
              <a:t>.</a:t>
            </a:r>
            <a:endParaRPr lang="en-CA" sz="1800" dirty="0">
              <a:latin typeface="+mn-lt"/>
            </a:endParaRPr>
          </a:p>
          <a:p>
            <a:pPr marL="12700" marR="5080" algn="just">
              <a:lnSpc>
                <a:spcPct val="100000"/>
              </a:lnSpc>
              <a:spcBef>
                <a:spcPts val="430"/>
              </a:spcBef>
            </a:pPr>
            <a:endParaRPr sz="1800" dirty="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325120"/>
            <a:ext cx="5897880" cy="1122680"/>
          </a:xfrm>
          <a:prstGeom prst="rect">
            <a:avLst/>
          </a:prstGeom>
        </p:spPr>
        <p:txBody>
          <a:bodyPr vert="horz" wrap="square" lIns="0" tIns="12700" rIns="0" bIns="0" rtlCol="0">
            <a:spAutoFit/>
          </a:bodyPr>
          <a:lstStyle/>
          <a:p>
            <a:pPr marL="12700">
              <a:lnSpc>
                <a:spcPct val="100000"/>
              </a:lnSpc>
              <a:spcBef>
                <a:spcPts val="100"/>
              </a:spcBef>
            </a:pPr>
            <a:r>
              <a:rPr sz="3600" dirty="0"/>
              <a:t>Computer</a:t>
            </a:r>
            <a:r>
              <a:rPr sz="3600" spc="-175" dirty="0"/>
              <a:t> </a:t>
            </a:r>
            <a:r>
              <a:rPr sz="3600" spc="-10" dirty="0"/>
              <a:t>Science:</a:t>
            </a:r>
            <a:endParaRPr sz="3600" dirty="0"/>
          </a:p>
          <a:p>
            <a:pPr marL="12700">
              <a:lnSpc>
                <a:spcPct val="100000"/>
              </a:lnSpc>
            </a:pPr>
            <a:r>
              <a:rPr sz="3600" dirty="0"/>
              <a:t>Extended</a:t>
            </a:r>
            <a:r>
              <a:rPr sz="3600" spc="-75" dirty="0"/>
              <a:t> </a:t>
            </a:r>
            <a:r>
              <a:rPr sz="3600" dirty="0"/>
              <a:t>Credit</a:t>
            </a:r>
            <a:r>
              <a:rPr sz="3600" spc="-70" dirty="0"/>
              <a:t> </a:t>
            </a:r>
            <a:r>
              <a:rPr sz="3600" dirty="0"/>
              <a:t>Program</a:t>
            </a:r>
            <a:r>
              <a:rPr sz="3600" spc="-80" dirty="0"/>
              <a:t> </a:t>
            </a:r>
            <a:r>
              <a:rPr sz="3600" spc="-10" dirty="0"/>
              <a:t>(ECP)</a:t>
            </a:r>
            <a:endParaRPr sz="3600" dirty="0"/>
          </a:p>
        </p:txBody>
      </p:sp>
      <p:sp>
        <p:nvSpPr>
          <p:cNvPr id="3" name="object 3"/>
          <p:cNvSpPr txBox="1"/>
          <p:nvPr/>
        </p:nvSpPr>
        <p:spPr>
          <a:xfrm>
            <a:off x="1335024" y="5871971"/>
            <a:ext cx="7680959" cy="672465"/>
          </a:xfrm>
          <a:prstGeom prst="rect">
            <a:avLst/>
          </a:prstGeom>
          <a:solidFill>
            <a:srgbClr val="E5E5E5"/>
          </a:solidFill>
        </p:spPr>
        <p:txBody>
          <a:bodyPr vert="horz" wrap="square" lIns="0" tIns="37465" rIns="0" bIns="0" rtlCol="0">
            <a:spAutoFit/>
          </a:bodyPr>
          <a:lstStyle/>
          <a:p>
            <a:pPr marL="205104">
              <a:lnSpc>
                <a:spcPct val="100000"/>
              </a:lnSpc>
              <a:spcBef>
                <a:spcPts val="295"/>
              </a:spcBef>
            </a:pPr>
            <a:r>
              <a:rPr sz="1800" spc="-10" dirty="0">
                <a:latin typeface="Calibri"/>
                <a:cs typeface="Calibri"/>
              </a:rPr>
              <a:t>Undergraduate</a:t>
            </a:r>
            <a:r>
              <a:rPr sz="1800" spc="-65" dirty="0">
                <a:latin typeface="Calibri"/>
                <a:cs typeface="Calibri"/>
              </a:rPr>
              <a:t> </a:t>
            </a:r>
            <a:r>
              <a:rPr sz="1800" spc="-10" dirty="0">
                <a:latin typeface="Calibri"/>
                <a:cs typeface="Calibri"/>
              </a:rPr>
              <a:t>Calendar:</a:t>
            </a:r>
            <a:endParaRPr sz="1800">
              <a:latin typeface="Calibri"/>
              <a:cs typeface="Calibri"/>
            </a:endParaRPr>
          </a:p>
          <a:p>
            <a:pPr marL="205104">
              <a:lnSpc>
                <a:spcPct val="100000"/>
              </a:lnSpc>
              <a:spcBef>
                <a:spcPts val="150"/>
              </a:spcBef>
            </a:pPr>
            <a:r>
              <a:rPr sz="1800" u="sng" dirty="0">
                <a:solidFill>
                  <a:srgbClr val="801329"/>
                </a:solidFill>
                <a:uFill>
                  <a:solidFill>
                    <a:srgbClr val="801329"/>
                  </a:solidFill>
                </a:uFill>
                <a:latin typeface="Calibri"/>
                <a:cs typeface="Calibri"/>
                <a:hlinkClick r:id="rId2"/>
              </a:rPr>
              <a:t>Section</a:t>
            </a:r>
            <a:r>
              <a:rPr sz="1800" u="sng" spc="-60" dirty="0">
                <a:solidFill>
                  <a:srgbClr val="801329"/>
                </a:solidFill>
                <a:uFill>
                  <a:solidFill>
                    <a:srgbClr val="801329"/>
                  </a:solidFill>
                </a:uFill>
                <a:latin typeface="Calibri"/>
                <a:cs typeface="Calibri"/>
                <a:hlinkClick r:id="rId2"/>
              </a:rPr>
              <a:t> </a:t>
            </a:r>
            <a:r>
              <a:rPr sz="1800" u="sng" dirty="0">
                <a:solidFill>
                  <a:srgbClr val="801329"/>
                </a:solidFill>
                <a:uFill>
                  <a:solidFill>
                    <a:srgbClr val="801329"/>
                  </a:solidFill>
                </a:uFill>
                <a:latin typeface="Calibri"/>
                <a:cs typeface="Calibri"/>
                <a:hlinkClick r:id="rId2"/>
              </a:rPr>
              <a:t>71.70.3</a:t>
            </a:r>
            <a:r>
              <a:rPr sz="1800" u="sng" spc="-70" dirty="0">
                <a:solidFill>
                  <a:srgbClr val="801329"/>
                </a:solidFill>
                <a:uFill>
                  <a:solidFill>
                    <a:srgbClr val="801329"/>
                  </a:solidFill>
                </a:uFill>
                <a:latin typeface="Calibri"/>
                <a:cs typeface="Calibri"/>
                <a:hlinkClick r:id="rId2"/>
              </a:rPr>
              <a:t> </a:t>
            </a:r>
            <a:r>
              <a:rPr sz="1800" u="sng" dirty="0">
                <a:solidFill>
                  <a:srgbClr val="801329"/>
                </a:solidFill>
                <a:uFill>
                  <a:solidFill>
                    <a:srgbClr val="801329"/>
                  </a:solidFill>
                </a:uFill>
                <a:latin typeface="Calibri"/>
                <a:cs typeface="Calibri"/>
                <a:hlinkClick r:id="rId2"/>
              </a:rPr>
              <a:t>Extended</a:t>
            </a:r>
            <a:r>
              <a:rPr sz="1800" u="sng" spc="-55" dirty="0">
                <a:solidFill>
                  <a:srgbClr val="801329"/>
                </a:solidFill>
                <a:uFill>
                  <a:solidFill>
                    <a:srgbClr val="801329"/>
                  </a:solidFill>
                </a:uFill>
                <a:latin typeface="Calibri"/>
                <a:cs typeface="Calibri"/>
                <a:hlinkClick r:id="rId2"/>
              </a:rPr>
              <a:t> </a:t>
            </a:r>
            <a:r>
              <a:rPr sz="1800" u="sng" dirty="0">
                <a:solidFill>
                  <a:srgbClr val="801329"/>
                </a:solidFill>
                <a:uFill>
                  <a:solidFill>
                    <a:srgbClr val="801329"/>
                  </a:solidFill>
                </a:uFill>
                <a:latin typeface="Calibri"/>
                <a:cs typeface="Calibri"/>
                <a:hlinkClick r:id="rId2"/>
              </a:rPr>
              <a:t>Credit</a:t>
            </a:r>
            <a:r>
              <a:rPr sz="1800" u="sng" spc="-60" dirty="0">
                <a:solidFill>
                  <a:srgbClr val="801329"/>
                </a:solidFill>
                <a:uFill>
                  <a:solidFill>
                    <a:srgbClr val="801329"/>
                  </a:solidFill>
                </a:uFill>
                <a:latin typeface="Calibri"/>
                <a:cs typeface="Calibri"/>
                <a:hlinkClick r:id="rId2"/>
              </a:rPr>
              <a:t> </a:t>
            </a:r>
            <a:r>
              <a:rPr sz="1800" u="sng" spc="-10" dirty="0">
                <a:solidFill>
                  <a:srgbClr val="801329"/>
                </a:solidFill>
                <a:uFill>
                  <a:solidFill>
                    <a:srgbClr val="801329"/>
                  </a:solidFill>
                </a:uFill>
                <a:latin typeface="Calibri"/>
                <a:cs typeface="Calibri"/>
                <a:hlinkClick r:id="rId2"/>
              </a:rPr>
              <a:t>Program</a:t>
            </a:r>
            <a:endParaRPr sz="1800">
              <a:latin typeface="Calibri"/>
              <a:cs typeface="Calibri"/>
            </a:endParaRPr>
          </a:p>
        </p:txBody>
      </p:sp>
      <p:sp>
        <p:nvSpPr>
          <p:cNvPr id="4" name="object 4"/>
          <p:cNvSpPr txBox="1"/>
          <p:nvPr/>
        </p:nvSpPr>
        <p:spPr>
          <a:xfrm>
            <a:off x="533400" y="1600200"/>
            <a:ext cx="8382000" cy="4167808"/>
          </a:xfrm>
          <a:prstGeom prst="rect">
            <a:avLst/>
          </a:prstGeom>
        </p:spPr>
        <p:txBody>
          <a:bodyPr vert="horz" wrap="square" lIns="0" tIns="12700" rIns="0" bIns="0" rtlCol="0">
            <a:spAutoFit/>
          </a:bodyPr>
          <a:lstStyle/>
          <a:p>
            <a:pPr marL="57785" algn="ctr">
              <a:lnSpc>
                <a:spcPct val="100000"/>
              </a:lnSpc>
              <a:spcBef>
                <a:spcPts val="100"/>
              </a:spcBef>
            </a:pPr>
            <a:r>
              <a:rPr sz="1800" b="1" u="sng" dirty="0">
                <a:uFill>
                  <a:solidFill>
                    <a:srgbClr val="000000"/>
                  </a:solidFill>
                </a:uFill>
                <a:latin typeface="Calibri"/>
                <a:cs typeface="Calibri"/>
              </a:rPr>
              <a:t>Total:</a:t>
            </a:r>
            <a:r>
              <a:rPr sz="1800" b="1" u="sng" spc="-25" dirty="0">
                <a:uFill>
                  <a:solidFill>
                    <a:srgbClr val="000000"/>
                  </a:solidFill>
                </a:uFill>
                <a:latin typeface="Calibri"/>
                <a:cs typeface="Calibri"/>
              </a:rPr>
              <a:t> </a:t>
            </a:r>
            <a:r>
              <a:rPr sz="1800" b="1" u="sng" dirty="0">
                <a:uFill>
                  <a:solidFill>
                    <a:srgbClr val="000000"/>
                  </a:solidFill>
                </a:uFill>
                <a:latin typeface="Calibri"/>
                <a:cs typeface="Calibri"/>
              </a:rPr>
              <a:t>30</a:t>
            </a:r>
            <a:r>
              <a:rPr sz="1800" b="1" u="sng" spc="-10" dirty="0">
                <a:uFill>
                  <a:solidFill>
                    <a:srgbClr val="000000"/>
                  </a:solidFill>
                </a:uFill>
                <a:latin typeface="Calibri"/>
                <a:cs typeface="Calibri"/>
              </a:rPr>
              <a:t> credits</a:t>
            </a:r>
            <a:endParaRPr sz="1800" dirty="0">
              <a:latin typeface="Calibri"/>
              <a:cs typeface="Calibri"/>
            </a:endParaRPr>
          </a:p>
          <a:p>
            <a:pPr marL="285750" indent="-285750">
              <a:buFont typeface="Arial" panose="020B0604020202020204" pitchFamily="34" charset="0"/>
              <a:buChar char="•"/>
            </a:pPr>
            <a:r>
              <a:rPr lang="en-US" sz="1800" dirty="0">
                <a:latin typeface="Calibri"/>
                <a:cs typeface="Calibri"/>
              </a:rPr>
              <a:t>9</a:t>
            </a:r>
            <a:r>
              <a:rPr lang="en-US" sz="1800" spc="-25" dirty="0">
                <a:latin typeface="Calibri"/>
                <a:cs typeface="Calibri"/>
              </a:rPr>
              <a:t> </a:t>
            </a:r>
            <a:r>
              <a:rPr lang="en-US" sz="1800" dirty="0">
                <a:latin typeface="Calibri"/>
                <a:cs typeface="Calibri"/>
              </a:rPr>
              <a:t>credits:</a:t>
            </a:r>
            <a:r>
              <a:rPr lang="en-US" sz="1800" spc="-15" dirty="0">
                <a:latin typeface="Calibri"/>
                <a:cs typeface="Calibri"/>
              </a:rPr>
              <a:t> </a:t>
            </a:r>
            <a:r>
              <a:rPr lang="en-US" sz="1800" u="sng" dirty="0">
                <a:solidFill>
                  <a:srgbClr val="801329"/>
                </a:solidFill>
                <a:uFill>
                  <a:solidFill>
                    <a:srgbClr val="801329"/>
                  </a:solidFill>
                </a:uFill>
                <a:latin typeface="Calibri"/>
                <a:cs typeface="Calibri"/>
                <a:hlinkClick r:id="rId3"/>
              </a:rPr>
              <a:t>MATH</a:t>
            </a:r>
            <a:r>
              <a:rPr lang="en-US" sz="1800" u="sng" spc="-40" dirty="0">
                <a:solidFill>
                  <a:srgbClr val="801329"/>
                </a:solidFill>
                <a:uFill>
                  <a:solidFill>
                    <a:srgbClr val="801329"/>
                  </a:solidFill>
                </a:uFill>
                <a:latin typeface="Calibri"/>
                <a:cs typeface="Calibri"/>
                <a:hlinkClick r:id="rId3"/>
              </a:rPr>
              <a:t> </a:t>
            </a:r>
            <a:r>
              <a:rPr lang="en-US" sz="1800" u="sng" dirty="0">
                <a:solidFill>
                  <a:srgbClr val="801329"/>
                </a:solidFill>
                <a:uFill>
                  <a:solidFill>
                    <a:srgbClr val="801329"/>
                  </a:solidFill>
                </a:uFill>
                <a:latin typeface="Calibri"/>
                <a:cs typeface="Calibri"/>
                <a:hlinkClick r:id="rId3"/>
              </a:rPr>
              <a:t>203</a:t>
            </a:r>
            <a:r>
              <a:rPr lang="en-US" sz="1800" dirty="0">
                <a:latin typeface="Calibri"/>
                <a:cs typeface="Calibri"/>
              </a:rPr>
              <a:t>,</a:t>
            </a:r>
            <a:r>
              <a:rPr lang="en-US" sz="1800" spc="-20" dirty="0">
                <a:latin typeface="Calibri"/>
                <a:cs typeface="Calibri"/>
              </a:rPr>
              <a:t> </a:t>
            </a:r>
            <a:r>
              <a:rPr lang="en-US" sz="1800" u="sng" dirty="0">
                <a:solidFill>
                  <a:srgbClr val="801329"/>
                </a:solidFill>
                <a:uFill>
                  <a:solidFill>
                    <a:srgbClr val="801329"/>
                  </a:solidFill>
                </a:uFill>
                <a:latin typeface="Calibri"/>
                <a:cs typeface="Calibri"/>
                <a:hlinkClick r:id="rId4"/>
              </a:rPr>
              <a:t>MATH</a:t>
            </a:r>
            <a:r>
              <a:rPr lang="en-US" sz="1800" u="sng" spc="-35" dirty="0">
                <a:solidFill>
                  <a:srgbClr val="801329"/>
                </a:solidFill>
                <a:uFill>
                  <a:solidFill>
                    <a:srgbClr val="801329"/>
                  </a:solidFill>
                </a:uFill>
                <a:latin typeface="Calibri"/>
                <a:cs typeface="Calibri"/>
                <a:hlinkClick r:id="rId4"/>
              </a:rPr>
              <a:t> </a:t>
            </a:r>
            <a:r>
              <a:rPr lang="en-US" sz="1800" u="sng" dirty="0">
                <a:solidFill>
                  <a:srgbClr val="801329"/>
                </a:solidFill>
                <a:uFill>
                  <a:solidFill>
                    <a:srgbClr val="801329"/>
                  </a:solidFill>
                </a:uFill>
                <a:latin typeface="Calibri"/>
                <a:cs typeface="Calibri"/>
                <a:hlinkClick r:id="rId4"/>
              </a:rPr>
              <a:t>204</a:t>
            </a:r>
            <a:r>
              <a:rPr lang="en-US" sz="1800" dirty="0">
                <a:latin typeface="Calibri"/>
                <a:cs typeface="Calibri"/>
              </a:rPr>
              <a:t>,</a:t>
            </a:r>
            <a:r>
              <a:rPr lang="en-US" sz="1800" spc="-25" dirty="0">
                <a:latin typeface="Calibri"/>
                <a:cs typeface="Calibri"/>
              </a:rPr>
              <a:t> </a:t>
            </a:r>
            <a:r>
              <a:rPr lang="en-US" sz="1800" u="sng" dirty="0">
                <a:solidFill>
                  <a:srgbClr val="801329"/>
                </a:solidFill>
                <a:uFill>
                  <a:solidFill>
                    <a:srgbClr val="801329"/>
                  </a:solidFill>
                </a:uFill>
                <a:latin typeface="Calibri"/>
                <a:cs typeface="Calibri"/>
                <a:hlinkClick r:id="rId5"/>
              </a:rPr>
              <a:t>MATH</a:t>
            </a:r>
            <a:r>
              <a:rPr lang="en-US" sz="1800" u="sng" spc="-25" dirty="0">
                <a:solidFill>
                  <a:srgbClr val="801329"/>
                </a:solidFill>
                <a:uFill>
                  <a:solidFill>
                    <a:srgbClr val="801329"/>
                  </a:solidFill>
                </a:uFill>
                <a:latin typeface="Calibri"/>
                <a:cs typeface="Calibri"/>
                <a:hlinkClick r:id="rId5"/>
              </a:rPr>
              <a:t> 205</a:t>
            </a:r>
            <a:r>
              <a:rPr lang="en-CA" sz="1800" b="1" dirty="0">
                <a:latin typeface="+mn-lt"/>
              </a:rPr>
              <a:t> </a:t>
            </a:r>
          </a:p>
          <a:p>
            <a:pPr marL="285750" indent="-285750">
              <a:buFont typeface="Arial" panose="020B0604020202020204" pitchFamily="34" charset="0"/>
              <a:buChar char="•"/>
            </a:pPr>
            <a:r>
              <a:rPr lang="en-CA" sz="1800" b="1" dirty="0">
                <a:latin typeface="+mn-lt"/>
              </a:rPr>
              <a:t>Humanities or Social Science courses (6 credits) </a:t>
            </a:r>
            <a:r>
              <a:rPr lang="en-CA" sz="1800" dirty="0">
                <a:latin typeface="+mn-lt"/>
              </a:rPr>
              <a:t>must be chosen from the two corresponding lists found in </a:t>
            </a:r>
            <a:r>
              <a:rPr lang="en-CA" sz="1800" u="sng" dirty="0">
                <a:latin typeface="+mn-lt"/>
                <a:hlinkClick r:id="rId6"/>
              </a:rPr>
              <a:t>Section 71.110 of the Undergraduate Calendar</a:t>
            </a:r>
            <a:r>
              <a:rPr lang="en-CA" sz="1800" dirty="0">
                <a:latin typeface="+mn-lt"/>
              </a:rPr>
              <a:t>. -  Those credits cannot be chosen from the list of Other Complementary Studies.</a:t>
            </a:r>
            <a:r>
              <a:rPr lang="en-CA" sz="1800" i="1" dirty="0">
                <a:latin typeface="+mn-lt"/>
              </a:rPr>
              <a:t> </a:t>
            </a:r>
            <a:endParaRPr lang="en-CA" sz="1800" dirty="0">
              <a:latin typeface="+mn-lt"/>
            </a:endParaRPr>
          </a:p>
          <a:p>
            <a:pPr marL="285750" indent="-285750">
              <a:buFont typeface="Arial" panose="020B0604020202020204" pitchFamily="34" charset="0"/>
              <a:buChar char="•"/>
            </a:pPr>
            <a:r>
              <a:rPr lang="en-CA" sz="1800" b="1" dirty="0">
                <a:latin typeface="+mn-lt"/>
              </a:rPr>
              <a:t>Electives (15 credits)</a:t>
            </a:r>
            <a:r>
              <a:rPr lang="en-CA" sz="1800" dirty="0">
                <a:latin typeface="+mn-lt"/>
              </a:rPr>
              <a:t>:</a:t>
            </a:r>
          </a:p>
          <a:p>
            <a:pPr marL="1079500" lvl="6" indent="-273050">
              <a:buFont typeface="+mj-lt"/>
              <a:buAutoNum type="alphaUcPeriod"/>
            </a:pPr>
            <a:r>
              <a:rPr lang="en-CA" i="1" u="sng" dirty="0">
                <a:latin typeface="+mn-lt"/>
                <a:hlinkClick r:id="rId7"/>
              </a:rPr>
              <a:t> Bachelor of Computer Science students</a:t>
            </a:r>
            <a:r>
              <a:rPr lang="en-CA" i="1" dirty="0">
                <a:latin typeface="+mn-lt"/>
              </a:rPr>
              <a:t>: </a:t>
            </a:r>
            <a:r>
              <a:rPr lang="en-CA" dirty="0">
                <a:latin typeface="+mn-lt"/>
              </a:rPr>
              <a:t>must be chosen from outside the Gina Cody School of Engineering and Computer Science AND </a:t>
            </a:r>
            <a:r>
              <a:rPr lang="en-CA" u="sng" dirty="0">
                <a:latin typeface="+mn-lt"/>
                <a:hlinkClick r:id="rId8"/>
              </a:rPr>
              <a:t>the ECP Electives Exclusion List</a:t>
            </a:r>
            <a:endParaRPr lang="en-CA" u="sng" dirty="0">
              <a:latin typeface="+mn-lt"/>
            </a:endParaRPr>
          </a:p>
          <a:p>
            <a:pPr marL="1079500" lvl="6" indent="-273050">
              <a:buFont typeface="+mj-lt"/>
              <a:buAutoNum type="alphaUcPeriod"/>
            </a:pPr>
            <a:r>
              <a:rPr lang="en-CA" i="1" u="sng" dirty="0">
                <a:latin typeface="+mn-lt"/>
                <a:hlinkClick r:id="rId9"/>
              </a:rPr>
              <a:t>Joint Major in Computation Arts and Computer Science</a:t>
            </a:r>
            <a:r>
              <a:rPr lang="en-CA" i="1" dirty="0">
                <a:latin typeface="+mn-lt"/>
              </a:rPr>
              <a:t>: </a:t>
            </a:r>
            <a:r>
              <a:rPr lang="en-CA" dirty="0">
                <a:latin typeface="+mn-lt"/>
              </a:rPr>
              <a:t>must be chosen from outside the Gina Cody School of Engineering, the Department of Design and Computation Arts AND </a:t>
            </a:r>
            <a:r>
              <a:rPr lang="en-CA" u="sng" dirty="0">
                <a:latin typeface="+mn-lt"/>
                <a:hlinkClick r:id="rId8"/>
              </a:rPr>
              <a:t>the ECP Electives Exclusion List</a:t>
            </a:r>
            <a:endParaRPr lang="en-CA" u="sng" dirty="0">
              <a:latin typeface="+mn-lt"/>
            </a:endParaRPr>
          </a:p>
          <a:p>
            <a:pPr marL="1079500" lvl="6" indent="-273050">
              <a:buFont typeface="+mj-lt"/>
              <a:buAutoNum type="alphaUcPeriod"/>
            </a:pPr>
            <a:r>
              <a:rPr lang="en-CA" i="1" u="sng" dirty="0">
                <a:latin typeface="+mn-lt"/>
                <a:hlinkClick r:id="rId10"/>
              </a:rPr>
              <a:t>Joint Major in Data Science</a:t>
            </a:r>
            <a:r>
              <a:rPr lang="en-CA" i="1" dirty="0">
                <a:latin typeface="+mn-lt"/>
              </a:rPr>
              <a:t>: </a:t>
            </a:r>
            <a:r>
              <a:rPr lang="en-CA" dirty="0">
                <a:latin typeface="+mn-lt"/>
              </a:rPr>
              <a:t>must be chosen from outside the Gina Cody School of Engineering, the Department of Mathematics and Statistics AND </a:t>
            </a:r>
            <a:r>
              <a:rPr lang="en-CA" u="sng" dirty="0">
                <a:latin typeface="+mn-lt"/>
                <a:hlinkClick r:id="rId8"/>
              </a:rPr>
              <a:t>the ECP Electives Exclusion List</a:t>
            </a:r>
            <a:endParaRPr lang="en-CA"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txBox="1"/>
          <p:nvPr/>
        </p:nvSpPr>
        <p:spPr>
          <a:xfrm>
            <a:off x="381000" y="1104922"/>
            <a:ext cx="3962400" cy="3248325"/>
          </a:xfrm>
          <a:prstGeom prst="rect">
            <a:avLst/>
          </a:prstGeom>
        </p:spPr>
        <p:txBody>
          <a:bodyPr vert="horz" wrap="square" lIns="0" tIns="41910" rIns="0" bIns="0" rtlCol="0">
            <a:spAutoFit/>
          </a:bodyPr>
          <a:lstStyle/>
          <a:p>
            <a:pPr marL="12700" marR="293370" algn="l">
              <a:lnSpc>
                <a:spcPts val="1960"/>
              </a:lnSpc>
              <a:spcBef>
                <a:spcPts val="330"/>
              </a:spcBef>
              <a:tabLst>
                <a:tab pos="355600" algn="l"/>
              </a:tabLst>
            </a:pPr>
            <a:r>
              <a:rPr lang="en-US" sz="2000" b="1" u="sng" dirty="0">
                <a:solidFill>
                  <a:srgbClr val="782336"/>
                </a:solidFill>
                <a:latin typeface="Calibri"/>
                <a:cs typeface="Calibri"/>
              </a:rPr>
              <a:t>Information for potential students</a:t>
            </a:r>
            <a:endParaRPr lang="en-CA" sz="2000" b="1" u="sng" dirty="0">
              <a:solidFill>
                <a:srgbClr val="782336"/>
              </a:solidFill>
              <a:latin typeface="Calibri"/>
              <a:cs typeface="Calibri"/>
            </a:endParaRPr>
          </a:p>
          <a:p>
            <a:pPr marL="298450" marR="293370" indent="-285750" algn="l">
              <a:lnSpc>
                <a:spcPts val="1960"/>
              </a:lnSpc>
              <a:spcBef>
                <a:spcPts val="330"/>
              </a:spcBef>
              <a:buFont typeface="Arial" panose="020B0604020202020204" pitchFamily="34" charset="0"/>
              <a:buChar char="•"/>
              <a:tabLst>
                <a:tab pos="355600" algn="l"/>
              </a:tabLst>
            </a:pPr>
            <a:r>
              <a:rPr sz="1800" dirty="0">
                <a:latin typeface="Calibri"/>
                <a:cs typeface="Calibri"/>
              </a:rPr>
              <a:t>Departm</a:t>
            </a:r>
            <a:r>
              <a:rPr lang="en-US" sz="1800" dirty="0">
                <a:latin typeface="Calibri"/>
                <a:cs typeface="Calibri"/>
              </a:rPr>
              <a:t>ent</a:t>
            </a:r>
            <a:r>
              <a:rPr sz="1800" spc="-50" dirty="0">
                <a:latin typeface="Calibri"/>
                <a:cs typeface="Calibri"/>
              </a:rPr>
              <a:t> </a:t>
            </a:r>
            <a:r>
              <a:rPr sz="1800" spc="-10" dirty="0">
                <a:latin typeface="Calibri"/>
                <a:cs typeface="Calibri"/>
              </a:rPr>
              <a:t>Contact</a:t>
            </a:r>
            <a:r>
              <a:rPr lang="en-US" sz="1800" spc="-10" dirty="0">
                <a:latin typeface="Calibri"/>
                <a:cs typeface="Calibri"/>
              </a:rPr>
              <a:t> information</a:t>
            </a:r>
          </a:p>
          <a:p>
            <a:pPr marL="298450" marR="293370" indent="-285750" algn="l">
              <a:lnSpc>
                <a:spcPts val="1960"/>
              </a:lnSpc>
              <a:spcBef>
                <a:spcPts val="330"/>
              </a:spcBef>
              <a:buFont typeface="Arial" panose="020B0604020202020204" pitchFamily="34" charset="0"/>
              <a:buChar char="•"/>
              <a:tabLst>
                <a:tab pos="355600" algn="l"/>
              </a:tabLst>
            </a:pPr>
            <a:r>
              <a:rPr lang="en-US" sz="1800" dirty="0">
                <a:latin typeface="Calibri"/>
                <a:cs typeface="Calibri"/>
              </a:rPr>
              <a:t>Admission Requirements</a:t>
            </a:r>
          </a:p>
          <a:p>
            <a:pPr marL="298450" marR="293370" indent="-285750" algn="l">
              <a:lnSpc>
                <a:spcPts val="1960"/>
              </a:lnSpc>
              <a:spcBef>
                <a:spcPts val="330"/>
              </a:spcBef>
              <a:buFont typeface="Arial" panose="020B0604020202020204" pitchFamily="34" charset="0"/>
              <a:buChar char="•"/>
              <a:tabLst>
                <a:tab pos="355600" algn="l"/>
              </a:tabLst>
            </a:pPr>
            <a:r>
              <a:rPr lang="en-US" dirty="0">
                <a:latin typeface="Calibri"/>
                <a:cs typeface="Calibri"/>
              </a:rPr>
              <a:t>Program Requirements</a:t>
            </a:r>
            <a:r>
              <a:rPr lang="en-US" sz="1800" dirty="0">
                <a:latin typeface="Calibri"/>
                <a:cs typeface="Calibri"/>
              </a:rPr>
              <a:t> </a:t>
            </a:r>
          </a:p>
          <a:p>
            <a:pPr marL="298450" marR="293370" indent="-285750" algn="l">
              <a:lnSpc>
                <a:spcPts val="1960"/>
              </a:lnSpc>
              <a:spcBef>
                <a:spcPts val="330"/>
              </a:spcBef>
              <a:buFont typeface="Arial" panose="020B0604020202020204" pitchFamily="34" charset="0"/>
              <a:buChar char="•"/>
              <a:tabLst>
                <a:tab pos="355600" algn="l"/>
              </a:tabLst>
            </a:pPr>
            <a:r>
              <a:rPr lang="en-US" dirty="0">
                <a:latin typeface="Calibri"/>
                <a:cs typeface="Calibri"/>
              </a:rPr>
              <a:t>Why study SOEN?</a:t>
            </a:r>
          </a:p>
          <a:p>
            <a:pPr marL="298450" marR="293370" indent="-285750" algn="l">
              <a:lnSpc>
                <a:spcPts val="1960"/>
              </a:lnSpc>
              <a:spcBef>
                <a:spcPts val="330"/>
              </a:spcBef>
              <a:buFont typeface="Arial" panose="020B0604020202020204" pitchFamily="34" charset="0"/>
              <a:buChar char="•"/>
              <a:tabLst>
                <a:tab pos="355600" algn="l"/>
              </a:tabLst>
            </a:pPr>
            <a:r>
              <a:rPr lang="en-US" sz="1800" dirty="0">
                <a:latin typeface="Calibri"/>
                <a:cs typeface="Calibri"/>
              </a:rPr>
              <a:t>Why study COMP?</a:t>
            </a:r>
          </a:p>
          <a:p>
            <a:pPr marL="298450" marR="293370" indent="-285750" algn="l">
              <a:lnSpc>
                <a:spcPts val="1960"/>
              </a:lnSpc>
              <a:spcBef>
                <a:spcPts val="330"/>
              </a:spcBef>
              <a:buFont typeface="Arial" panose="020B0604020202020204" pitchFamily="34" charset="0"/>
              <a:buChar char="•"/>
              <a:tabLst>
                <a:tab pos="355600" algn="l"/>
              </a:tabLst>
            </a:pPr>
            <a:r>
              <a:rPr lang="en-US" dirty="0">
                <a:latin typeface="Calibri"/>
                <a:cs typeface="Calibri"/>
              </a:rPr>
              <a:t>Why study at CSSE?</a:t>
            </a:r>
          </a:p>
          <a:p>
            <a:pPr marL="298450" marR="293370" indent="-285750" algn="l">
              <a:lnSpc>
                <a:spcPts val="1960"/>
              </a:lnSpc>
              <a:spcBef>
                <a:spcPts val="330"/>
              </a:spcBef>
              <a:buFont typeface="Arial" panose="020B0604020202020204" pitchFamily="34" charset="0"/>
              <a:buChar char="•"/>
              <a:tabLst>
                <a:tab pos="355600" algn="l"/>
              </a:tabLst>
            </a:pPr>
            <a:r>
              <a:rPr lang="en-US" dirty="0">
                <a:latin typeface="Calibri"/>
                <a:cs typeface="Calibri"/>
              </a:rPr>
              <a:t>Student achievements</a:t>
            </a:r>
          </a:p>
          <a:p>
            <a:pPr marL="298450" marR="293370" indent="-285750" algn="l">
              <a:lnSpc>
                <a:spcPts val="1960"/>
              </a:lnSpc>
              <a:spcBef>
                <a:spcPts val="330"/>
              </a:spcBef>
              <a:buFont typeface="Arial" panose="020B0604020202020204" pitchFamily="34" charset="0"/>
              <a:buChar char="•"/>
              <a:tabLst>
                <a:tab pos="355600" algn="l"/>
              </a:tabLst>
            </a:pPr>
            <a:r>
              <a:rPr lang="en-US" dirty="0">
                <a:latin typeface="Calibri"/>
                <a:cs typeface="Calibri"/>
              </a:rPr>
              <a:t>Potential work settings</a:t>
            </a:r>
          </a:p>
          <a:p>
            <a:pPr marL="298450" marR="293370" indent="-285750" algn="l">
              <a:lnSpc>
                <a:spcPts val="1960"/>
              </a:lnSpc>
              <a:spcBef>
                <a:spcPts val="330"/>
              </a:spcBef>
              <a:buFont typeface="Arial" panose="020B0604020202020204" pitchFamily="34" charset="0"/>
              <a:buChar char="•"/>
              <a:tabLst>
                <a:tab pos="355600" algn="l"/>
              </a:tabLst>
            </a:pPr>
            <a:r>
              <a:rPr lang="en-US" dirty="0">
                <a:latin typeface="Calibri"/>
                <a:cs typeface="Calibri"/>
              </a:rPr>
              <a:t>Potential positions</a:t>
            </a:r>
          </a:p>
          <a:p>
            <a:pPr marL="298450" marR="293370" indent="-285750" algn="l">
              <a:lnSpc>
                <a:spcPts val="1960"/>
              </a:lnSpc>
              <a:spcBef>
                <a:spcPts val="330"/>
              </a:spcBef>
              <a:buFont typeface="Arial" panose="020B0604020202020204" pitchFamily="34" charset="0"/>
              <a:buChar char="•"/>
              <a:tabLst>
                <a:tab pos="355600" algn="l"/>
              </a:tabLst>
            </a:pPr>
            <a:r>
              <a:rPr lang="en-US" dirty="0">
                <a:latin typeface="Calibri"/>
                <a:cs typeface="Calibri"/>
              </a:rPr>
              <a:t>Student services</a:t>
            </a:r>
          </a:p>
        </p:txBody>
      </p:sp>
      <p:sp>
        <p:nvSpPr>
          <p:cNvPr id="14" name="object 14"/>
          <p:cNvSpPr txBox="1"/>
          <p:nvPr/>
        </p:nvSpPr>
        <p:spPr>
          <a:xfrm>
            <a:off x="4495800" y="1066800"/>
            <a:ext cx="4419600" cy="5396990"/>
          </a:xfrm>
          <a:prstGeom prst="rect">
            <a:avLst/>
          </a:prstGeom>
        </p:spPr>
        <p:txBody>
          <a:bodyPr vert="horz" wrap="square" lIns="0" tIns="41275" rIns="0" bIns="0" rtlCol="0">
            <a:spAutoFit/>
          </a:bodyPr>
          <a:lstStyle/>
          <a:p>
            <a:pPr marL="12700" algn="l">
              <a:lnSpc>
                <a:spcPct val="100000"/>
              </a:lnSpc>
              <a:spcBef>
                <a:spcPts val="325"/>
              </a:spcBef>
              <a:tabLst>
                <a:tab pos="354965" algn="l"/>
              </a:tabLst>
            </a:pPr>
            <a:r>
              <a:rPr lang="en-US" sz="2000" b="1" u="sng" dirty="0">
                <a:solidFill>
                  <a:srgbClr val="782336"/>
                </a:solidFill>
                <a:latin typeface="Calibri"/>
                <a:cs typeface="Calibri"/>
              </a:rPr>
              <a:t>Information for newly-admitted students</a:t>
            </a:r>
          </a:p>
          <a:p>
            <a:pPr marL="354965" indent="-342265" algn="l">
              <a:lnSpc>
                <a:spcPct val="100000"/>
              </a:lnSpc>
              <a:spcBef>
                <a:spcPts val="325"/>
              </a:spcBef>
              <a:buFont typeface="Arial"/>
              <a:buChar char="•"/>
              <a:tabLst>
                <a:tab pos="354965" algn="l"/>
              </a:tabLst>
            </a:pPr>
            <a:r>
              <a:rPr lang="en-US" sz="1800" dirty="0">
                <a:latin typeface="Calibri"/>
                <a:cs typeface="Calibri"/>
              </a:rPr>
              <a:t>Concordia terms</a:t>
            </a:r>
          </a:p>
          <a:p>
            <a:pPr marL="354965" indent="-342265" algn="l">
              <a:spcBef>
                <a:spcPts val="325"/>
              </a:spcBef>
              <a:buFont typeface="Arial"/>
              <a:buChar char="•"/>
              <a:tabLst>
                <a:tab pos="354965" algn="l"/>
              </a:tabLst>
            </a:pPr>
            <a:r>
              <a:rPr lang="en-CA" sz="1800" spc="-10" dirty="0">
                <a:latin typeface="Calibri"/>
                <a:cs typeface="Calibri"/>
              </a:rPr>
              <a:t>Activating </a:t>
            </a:r>
            <a:r>
              <a:rPr lang="en-CA" sz="1800" dirty="0">
                <a:latin typeface="Calibri"/>
                <a:cs typeface="Calibri"/>
              </a:rPr>
              <a:t>Accounts</a:t>
            </a:r>
            <a:r>
              <a:rPr lang="en-CA" sz="1800" spc="-20" dirty="0">
                <a:latin typeface="Calibri"/>
                <a:cs typeface="Calibri"/>
              </a:rPr>
              <a:t> </a:t>
            </a:r>
            <a:r>
              <a:rPr lang="en-CA" sz="1800" dirty="0">
                <a:latin typeface="Calibri"/>
                <a:cs typeface="Calibri"/>
              </a:rPr>
              <a:t>-</a:t>
            </a:r>
            <a:r>
              <a:rPr lang="en-CA" sz="1800" spc="-25" dirty="0">
                <a:latin typeface="Calibri"/>
                <a:cs typeface="Calibri"/>
              </a:rPr>
              <a:t> </a:t>
            </a:r>
            <a:r>
              <a:rPr lang="en-CA" sz="1800" dirty="0">
                <a:latin typeface="Calibri"/>
                <a:cs typeface="Calibri"/>
              </a:rPr>
              <a:t>ENCS</a:t>
            </a:r>
            <a:r>
              <a:rPr lang="en-CA" sz="1800" spc="-25" dirty="0">
                <a:latin typeface="Calibri"/>
                <a:cs typeface="Calibri"/>
              </a:rPr>
              <a:t> </a:t>
            </a:r>
            <a:r>
              <a:rPr lang="en-CA" sz="1800" spc="-50" dirty="0">
                <a:latin typeface="Calibri"/>
                <a:cs typeface="Calibri"/>
              </a:rPr>
              <a:t>&amp; </a:t>
            </a:r>
            <a:r>
              <a:rPr lang="en-CA" sz="1800" spc="-10" dirty="0">
                <a:latin typeface="Calibri"/>
                <a:cs typeface="Calibri"/>
              </a:rPr>
              <a:t>Concordia</a:t>
            </a:r>
            <a:endParaRPr lang="en-CA" sz="1800" dirty="0">
              <a:latin typeface="Calibri"/>
              <a:cs typeface="Calibri"/>
            </a:endParaRPr>
          </a:p>
          <a:p>
            <a:pPr marL="354965" indent="-342265" algn="l">
              <a:lnSpc>
                <a:spcPct val="100000"/>
              </a:lnSpc>
              <a:spcBef>
                <a:spcPts val="325"/>
              </a:spcBef>
              <a:buFont typeface="Arial"/>
              <a:buChar char="•"/>
              <a:tabLst>
                <a:tab pos="354965" algn="l"/>
              </a:tabLst>
            </a:pPr>
            <a:r>
              <a:rPr lang="en-US" sz="1800" dirty="0">
                <a:latin typeface="Calibri"/>
                <a:cs typeface="Calibri"/>
              </a:rPr>
              <a:t>Undergraduate calendar</a:t>
            </a:r>
          </a:p>
          <a:p>
            <a:pPr marL="354965" indent="-342265" algn="l">
              <a:lnSpc>
                <a:spcPct val="100000"/>
              </a:lnSpc>
              <a:spcBef>
                <a:spcPts val="325"/>
              </a:spcBef>
              <a:buFont typeface="Arial"/>
              <a:buChar char="•"/>
              <a:tabLst>
                <a:tab pos="354965" algn="l"/>
              </a:tabLst>
            </a:pPr>
            <a:r>
              <a:rPr lang="en-US" dirty="0">
                <a:latin typeface="Calibri"/>
                <a:cs typeface="Calibri"/>
              </a:rPr>
              <a:t>ESL</a:t>
            </a:r>
          </a:p>
          <a:p>
            <a:pPr marL="354965" indent="-342265" algn="l">
              <a:lnSpc>
                <a:spcPct val="100000"/>
              </a:lnSpc>
              <a:spcBef>
                <a:spcPts val="325"/>
              </a:spcBef>
              <a:buFont typeface="Arial"/>
              <a:buChar char="•"/>
              <a:tabLst>
                <a:tab pos="354965" algn="l"/>
              </a:tabLst>
            </a:pPr>
            <a:r>
              <a:rPr lang="en-US" sz="1800" dirty="0">
                <a:latin typeface="Calibri"/>
                <a:cs typeface="Calibri"/>
              </a:rPr>
              <a:t>EWT</a:t>
            </a:r>
          </a:p>
          <a:p>
            <a:pPr marL="354965" indent="-342265" algn="l">
              <a:lnSpc>
                <a:spcPct val="100000"/>
              </a:lnSpc>
              <a:spcBef>
                <a:spcPts val="325"/>
              </a:spcBef>
              <a:buFont typeface="Arial"/>
              <a:buChar char="•"/>
              <a:tabLst>
                <a:tab pos="354965" algn="l"/>
              </a:tabLst>
            </a:pPr>
            <a:r>
              <a:rPr lang="en-US" dirty="0">
                <a:latin typeface="Calibri"/>
                <a:cs typeface="Calibri"/>
              </a:rPr>
              <a:t>Full time vs part-time</a:t>
            </a:r>
          </a:p>
          <a:p>
            <a:pPr marL="354965" indent="-342265" algn="l">
              <a:lnSpc>
                <a:spcPct val="100000"/>
              </a:lnSpc>
              <a:spcBef>
                <a:spcPts val="325"/>
              </a:spcBef>
              <a:buFont typeface="Arial"/>
              <a:buChar char="•"/>
              <a:tabLst>
                <a:tab pos="354965" algn="l"/>
              </a:tabLst>
            </a:pPr>
            <a:r>
              <a:rPr lang="en-US" sz="1800" dirty="0">
                <a:latin typeface="Calibri"/>
                <a:cs typeface="Calibri"/>
              </a:rPr>
              <a:t>Deadlines</a:t>
            </a:r>
          </a:p>
          <a:p>
            <a:pPr marL="354965" indent="-342265" algn="l">
              <a:lnSpc>
                <a:spcPct val="100000"/>
              </a:lnSpc>
              <a:spcBef>
                <a:spcPts val="325"/>
              </a:spcBef>
              <a:buFont typeface="Arial"/>
              <a:buChar char="•"/>
              <a:tabLst>
                <a:tab pos="354965" algn="l"/>
              </a:tabLst>
            </a:pPr>
            <a:r>
              <a:rPr lang="en-US" dirty="0">
                <a:latin typeface="Calibri"/>
                <a:cs typeface="Calibri"/>
              </a:rPr>
              <a:t>C- rule</a:t>
            </a:r>
          </a:p>
          <a:p>
            <a:pPr marL="354965" indent="-342265" algn="l">
              <a:lnSpc>
                <a:spcPct val="100000"/>
              </a:lnSpc>
              <a:spcBef>
                <a:spcPts val="325"/>
              </a:spcBef>
              <a:buFont typeface="Arial"/>
              <a:buChar char="•"/>
              <a:tabLst>
                <a:tab pos="354965" algn="l"/>
              </a:tabLst>
            </a:pPr>
            <a:r>
              <a:rPr lang="en-US" dirty="0">
                <a:latin typeface="Calibri"/>
                <a:cs typeface="Calibri"/>
              </a:rPr>
              <a:t>Admission Letter</a:t>
            </a:r>
          </a:p>
          <a:p>
            <a:pPr marL="354965" indent="-342265" algn="l">
              <a:lnSpc>
                <a:spcPct val="100000"/>
              </a:lnSpc>
              <a:spcBef>
                <a:spcPts val="325"/>
              </a:spcBef>
              <a:buFont typeface="Arial"/>
              <a:buChar char="•"/>
              <a:tabLst>
                <a:tab pos="354965" algn="l"/>
              </a:tabLst>
            </a:pPr>
            <a:r>
              <a:rPr lang="en-US" dirty="0">
                <a:latin typeface="Calibri"/>
                <a:cs typeface="Calibri"/>
              </a:rPr>
              <a:t>How to register</a:t>
            </a:r>
          </a:p>
          <a:p>
            <a:pPr marL="354965" indent="-342265" algn="l">
              <a:lnSpc>
                <a:spcPct val="100000"/>
              </a:lnSpc>
              <a:spcBef>
                <a:spcPts val="325"/>
              </a:spcBef>
              <a:buFont typeface="Arial"/>
              <a:buChar char="•"/>
              <a:tabLst>
                <a:tab pos="354965" algn="l"/>
              </a:tabLst>
            </a:pPr>
            <a:r>
              <a:rPr lang="en-US" dirty="0">
                <a:latin typeface="Calibri"/>
                <a:cs typeface="Calibri"/>
              </a:rPr>
              <a:t>Course sequences</a:t>
            </a:r>
          </a:p>
          <a:p>
            <a:pPr marL="354965" indent="-342265" algn="l">
              <a:lnSpc>
                <a:spcPct val="100000"/>
              </a:lnSpc>
              <a:spcBef>
                <a:spcPts val="325"/>
              </a:spcBef>
              <a:buFont typeface="Arial"/>
              <a:buChar char="•"/>
              <a:tabLst>
                <a:tab pos="354965" algn="l"/>
              </a:tabLst>
            </a:pPr>
            <a:r>
              <a:rPr lang="en-US" dirty="0">
                <a:latin typeface="Calibri"/>
                <a:cs typeface="Calibri"/>
              </a:rPr>
              <a:t>ECP SOEN</a:t>
            </a:r>
          </a:p>
          <a:p>
            <a:pPr marL="354965" indent="-342265" algn="l">
              <a:lnSpc>
                <a:spcPct val="100000"/>
              </a:lnSpc>
              <a:spcBef>
                <a:spcPts val="325"/>
              </a:spcBef>
              <a:buFont typeface="Arial"/>
              <a:buChar char="•"/>
              <a:tabLst>
                <a:tab pos="354965" algn="l"/>
              </a:tabLst>
            </a:pPr>
            <a:r>
              <a:rPr lang="en-US" dirty="0">
                <a:latin typeface="Calibri"/>
                <a:cs typeface="Calibri"/>
              </a:rPr>
              <a:t>ECP COMP</a:t>
            </a:r>
          </a:p>
          <a:p>
            <a:pPr marL="354965" indent="-342265" algn="l">
              <a:lnSpc>
                <a:spcPct val="100000"/>
              </a:lnSpc>
              <a:spcBef>
                <a:spcPts val="325"/>
              </a:spcBef>
              <a:buFont typeface="Arial"/>
              <a:buChar char="•"/>
              <a:tabLst>
                <a:tab pos="354965" algn="l"/>
              </a:tabLst>
            </a:pPr>
            <a:r>
              <a:rPr lang="en-US" dirty="0">
                <a:latin typeface="Calibri"/>
                <a:cs typeface="Calibri"/>
              </a:rPr>
              <a:t>ECP HLS</a:t>
            </a:r>
          </a:p>
          <a:p>
            <a:pPr marL="354965" indent="-342265" algn="l">
              <a:lnSpc>
                <a:spcPct val="100000"/>
              </a:lnSpc>
              <a:spcBef>
                <a:spcPts val="325"/>
              </a:spcBef>
              <a:buFont typeface="Arial"/>
              <a:buChar char="•"/>
              <a:tabLst>
                <a:tab pos="354965" algn="l"/>
              </a:tabLst>
            </a:pPr>
            <a:r>
              <a:rPr lang="en-US" dirty="0" err="1">
                <a:latin typeface="Calibri"/>
                <a:cs typeface="Calibri"/>
              </a:rPr>
              <a:t>CEdge</a:t>
            </a:r>
            <a:r>
              <a:rPr lang="en-US" dirty="0">
                <a:latin typeface="Calibri"/>
                <a:cs typeface="Calibri"/>
              </a:rPr>
              <a:t> &amp; Coop</a:t>
            </a:r>
          </a:p>
          <a:p>
            <a:pPr marL="354965" indent="-342265" algn="l">
              <a:lnSpc>
                <a:spcPct val="100000"/>
              </a:lnSpc>
              <a:spcBef>
                <a:spcPts val="325"/>
              </a:spcBef>
              <a:buFont typeface="Arial"/>
              <a:buChar char="•"/>
              <a:tabLst>
                <a:tab pos="354965" algn="l"/>
              </a:tabLst>
            </a:pPr>
            <a:r>
              <a:rPr lang="en-US" dirty="0">
                <a:latin typeface="Calibri"/>
                <a:cs typeface="Calibri"/>
              </a:rPr>
              <a:t>Useful resources  </a:t>
            </a:r>
          </a:p>
        </p:txBody>
      </p:sp>
      <p:sp>
        <p:nvSpPr>
          <p:cNvPr id="16" name="Title 1">
            <a:extLst>
              <a:ext uri="{FF2B5EF4-FFF2-40B4-BE49-F238E27FC236}">
                <a16:creationId xmlns:a16="http://schemas.microsoft.com/office/drawing/2014/main" id="{C08C37BE-EBCF-E53B-FB8D-0BDBA1DBBB09}"/>
              </a:ext>
            </a:extLst>
          </p:cNvPr>
          <p:cNvSpPr>
            <a:spLocks noGrp="1"/>
          </p:cNvSpPr>
          <p:nvPr>
            <p:ph type="title"/>
          </p:nvPr>
        </p:nvSpPr>
        <p:spPr>
          <a:xfrm>
            <a:off x="366974" y="381000"/>
            <a:ext cx="8624625" cy="787753"/>
          </a:xfrm>
        </p:spPr>
        <p:txBody>
          <a:bodyPr/>
          <a:lstStyle/>
          <a:p>
            <a:r>
              <a:rPr lang="en-CA" dirty="0"/>
              <a:t>Topics</a:t>
            </a:r>
            <a:br>
              <a:rPr lang="en-CA" dirty="0"/>
            </a:br>
            <a:br>
              <a:rPr lang="en-CA" dirty="0"/>
            </a:br>
            <a:endParaRPr lang="en-C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35024" y="5871972"/>
            <a:ext cx="7680959" cy="946785"/>
          </a:xfrm>
          <a:custGeom>
            <a:avLst/>
            <a:gdLst/>
            <a:ahLst/>
            <a:cxnLst/>
            <a:rect l="l" t="t" r="r" b="b"/>
            <a:pathLst>
              <a:path w="7680959" h="946784">
                <a:moveTo>
                  <a:pt x="7680959" y="0"/>
                </a:moveTo>
                <a:lnTo>
                  <a:pt x="0" y="0"/>
                </a:lnTo>
                <a:lnTo>
                  <a:pt x="0" y="946403"/>
                </a:lnTo>
                <a:lnTo>
                  <a:pt x="7680959" y="946403"/>
                </a:lnTo>
                <a:lnTo>
                  <a:pt x="7680959" y="0"/>
                </a:lnTo>
                <a:close/>
              </a:path>
            </a:pathLst>
          </a:custGeom>
          <a:solidFill>
            <a:srgbClr val="E5E5E5"/>
          </a:solidFill>
        </p:spPr>
        <p:txBody>
          <a:bodyPr wrap="square" lIns="0" tIns="0" rIns="0" bIns="0" rtlCol="0"/>
          <a:lstStyle/>
          <a:p>
            <a:endParaRPr/>
          </a:p>
        </p:txBody>
      </p:sp>
      <p:sp>
        <p:nvSpPr>
          <p:cNvPr id="3" name="object 3"/>
          <p:cNvSpPr txBox="1">
            <a:spLocks noGrp="1"/>
          </p:cNvSpPr>
          <p:nvPr>
            <p:ph type="title"/>
          </p:nvPr>
        </p:nvSpPr>
        <p:spPr>
          <a:xfrm>
            <a:off x="347096" y="401320"/>
            <a:ext cx="8246745" cy="1122680"/>
          </a:xfrm>
          <a:prstGeom prst="rect">
            <a:avLst/>
          </a:prstGeom>
        </p:spPr>
        <p:txBody>
          <a:bodyPr vert="horz" wrap="square" lIns="0" tIns="12700" rIns="0" bIns="0" rtlCol="0">
            <a:spAutoFit/>
          </a:bodyPr>
          <a:lstStyle/>
          <a:p>
            <a:pPr marL="12700" marR="5080">
              <a:lnSpc>
                <a:spcPct val="100000"/>
              </a:lnSpc>
              <a:spcBef>
                <a:spcPts val="100"/>
              </a:spcBef>
            </a:pPr>
            <a:r>
              <a:rPr sz="3600" dirty="0"/>
              <a:t>Computer</a:t>
            </a:r>
            <a:r>
              <a:rPr sz="3600" spc="-100" dirty="0"/>
              <a:t> </a:t>
            </a:r>
            <a:r>
              <a:rPr sz="3600" dirty="0"/>
              <a:t>Science</a:t>
            </a:r>
            <a:r>
              <a:rPr sz="3600" spc="-80" dirty="0"/>
              <a:t> </a:t>
            </a:r>
            <a:r>
              <a:rPr sz="3600" dirty="0"/>
              <a:t>Health</a:t>
            </a:r>
            <a:r>
              <a:rPr sz="3600" spc="-75" dirty="0"/>
              <a:t> </a:t>
            </a:r>
            <a:r>
              <a:rPr sz="3600" dirty="0"/>
              <a:t>and</a:t>
            </a:r>
            <a:r>
              <a:rPr sz="3600" spc="-90" dirty="0"/>
              <a:t> </a:t>
            </a:r>
            <a:r>
              <a:rPr sz="3600" dirty="0"/>
              <a:t>Life</a:t>
            </a:r>
            <a:r>
              <a:rPr sz="3600" spc="-90" dirty="0"/>
              <a:t> </a:t>
            </a:r>
            <a:r>
              <a:rPr sz="3600" spc="-10" dirty="0"/>
              <a:t>Sciences: </a:t>
            </a:r>
            <a:r>
              <a:rPr sz="3600" dirty="0"/>
              <a:t>Extended</a:t>
            </a:r>
            <a:r>
              <a:rPr sz="3600" spc="-75" dirty="0"/>
              <a:t> </a:t>
            </a:r>
            <a:r>
              <a:rPr sz="3600" dirty="0"/>
              <a:t>Credit</a:t>
            </a:r>
            <a:r>
              <a:rPr sz="3600" spc="-70" dirty="0"/>
              <a:t> </a:t>
            </a:r>
            <a:r>
              <a:rPr sz="3600" dirty="0"/>
              <a:t>Program</a:t>
            </a:r>
            <a:r>
              <a:rPr sz="3600" spc="-80" dirty="0"/>
              <a:t> </a:t>
            </a:r>
            <a:r>
              <a:rPr sz="3600" spc="-10" dirty="0"/>
              <a:t>(ECP)</a:t>
            </a:r>
            <a:endParaRPr sz="3600" dirty="0"/>
          </a:p>
        </p:txBody>
      </p:sp>
      <p:sp>
        <p:nvSpPr>
          <p:cNvPr id="4" name="object 4"/>
          <p:cNvSpPr txBox="1"/>
          <p:nvPr/>
        </p:nvSpPr>
        <p:spPr>
          <a:xfrm>
            <a:off x="1527864" y="5877904"/>
            <a:ext cx="6116320" cy="612140"/>
          </a:xfrm>
          <a:prstGeom prst="rect">
            <a:avLst/>
          </a:prstGeom>
        </p:spPr>
        <p:txBody>
          <a:bodyPr vert="horz" wrap="square" lIns="0" tIns="31750" rIns="0" bIns="0" rtlCol="0">
            <a:spAutoFit/>
          </a:bodyPr>
          <a:lstStyle/>
          <a:p>
            <a:pPr marL="12700">
              <a:lnSpc>
                <a:spcPct val="100000"/>
              </a:lnSpc>
              <a:spcBef>
                <a:spcPts val="250"/>
              </a:spcBef>
            </a:pPr>
            <a:r>
              <a:rPr sz="1800" spc="-10" dirty="0">
                <a:latin typeface="Calibri"/>
                <a:cs typeface="Calibri"/>
              </a:rPr>
              <a:t>Undergraduate</a:t>
            </a:r>
            <a:r>
              <a:rPr sz="1800" spc="-65" dirty="0">
                <a:latin typeface="Calibri"/>
                <a:cs typeface="Calibri"/>
              </a:rPr>
              <a:t> </a:t>
            </a:r>
            <a:r>
              <a:rPr sz="1800" spc="-10" dirty="0">
                <a:latin typeface="Calibri"/>
                <a:cs typeface="Calibri"/>
              </a:rPr>
              <a:t>Calendar</a:t>
            </a:r>
            <a:endParaRPr sz="1800">
              <a:latin typeface="Calibri"/>
              <a:cs typeface="Calibri"/>
            </a:endParaRPr>
          </a:p>
          <a:p>
            <a:pPr marL="12700">
              <a:lnSpc>
                <a:spcPct val="100000"/>
              </a:lnSpc>
              <a:spcBef>
                <a:spcPts val="150"/>
              </a:spcBef>
            </a:pPr>
            <a:r>
              <a:rPr sz="1800" u="sng" dirty="0">
                <a:solidFill>
                  <a:srgbClr val="801329"/>
                </a:solidFill>
                <a:uFill>
                  <a:solidFill>
                    <a:srgbClr val="801329"/>
                  </a:solidFill>
                </a:uFill>
                <a:latin typeface="Calibri"/>
                <a:cs typeface="Calibri"/>
                <a:hlinkClick r:id="rId2"/>
              </a:rPr>
              <a:t>Section</a:t>
            </a:r>
            <a:r>
              <a:rPr sz="1800" u="sng" spc="-45" dirty="0">
                <a:solidFill>
                  <a:srgbClr val="801329"/>
                </a:solidFill>
                <a:uFill>
                  <a:solidFill>
                    <a:srgbClr val="801329"/>
                  </a:solidFill>
                </a:uFill>
                <a:latin typeface="Calibri"/>
                <a:cs typeface="Calibri"/>
                <a:hlinkClick r:id="rId2"/>
              </a:rPr>
              <a:t> </a:t>
            </a:r>
            <a:r>
              <a:rPr sz="1800" u="sng" dirty="0">
                <a:solidFill>
                  <a:srgbClr val="801329"/>
                </a:solidFill>
                <a:uFill>
                  <a:solidFill>
                    <a:srgbClr val="801329"/>
                  </a:solidFill>
                </a:uFill>
                <a:latin typeface="Calibri"/>
                <a:cs typeface="Calibri"/>
                <a:hlinkClick r:id="rId2"/>
              </a:rPr>
              <a:t>71.75.3</a:t>
            </a:r>
            <a:r>
              <a:rPr sz="1800" u="sng" spc="-60" dirty="0">
                <a:solidFill>
                  <a:srgbClr val="801329"/>
                </a:solidFill>
                <a:uFill>
                  <a:solidFill>
                    <a:srgbClr val="801329"/>
                  </a:solidFill>
                </a:uFill>
                <a:latin typeface="Calibri"/>
                <a:cs typeface="Calibri"/>
                <a:hlinkClick r:id="rId2"/>
              </a:rPr>
              <a:t> </a:t>
            </a:r>
            <a:r>
              <a:rPr sz="1800" u="sng" dirty="0">
                <a:solidFill>
                  <a:srgbClr val="801329"/>
                </a:solidFill>
                <a:uFill>
                  <a:solidFill>
                    <a:srgbClr val="801329"/>
                  </a:solidFill>
                </a:uFill>
                <a:latin typeface="Calibri"/>
                <a:cs typeface="Calibri"/>
                <a:hlinkClick r:id="rId2"/>
              </a:rPr>
              <a:t>Computer</a:t>
            </a:r>
            <a:r>
              <a:rPr sz="1800" u="sng" spc="-40" dirty="0">
                <a:solidFill>
                  <a:srgbClr val="801329"/>
                </a:solidFill>
                <a:uFill>
                  <a:solidFill>
                    <a:srgbClr val="801329"/>
                  </a:solidFill>
                </a:uFill>
                <a:latin typeface="Calibri"/>
                <a:cs typeface="Calibri"/>
                <a:hlinkClick r:id="rId2"/>
              </a:rPr>
              <a:t> </a:t>
            </a:r>
            <a:r>
              <a:rPr sz="1800" u="sng" dirty="0">
                <a:solidFill>
                  <a:srgbClr val="801329"/>
                </a:solidFill>
                <a:uFill>
                  <a:solidFill>
                    <a:srgbClr val="801329"/>
                  </a:solidFill>
                </a:uFill>
                <a:latin typeface="Calibri"/>
                <a:cs typeface="Calibri"/>
                <a:hlinkClick r:id="rId2"/>
              </a:rPr>
              <a:t>Science</a:t>
            </a:r>
            <a:r>
              <a:rPr sz="1800" u="sng" spc="-45" dirty="0">
                <a:solidFill>
                  <a:srgbClr val="801329"/>
                </a:solidFill>
                <a:uFill>
                  <a:solidFill>
                    <a:srgbClr val="801329"/>
                  </a:solidFill>
                </a:uFill>
                <a:latin typeface="Calibri"/>
                <a:cs typeface="Calibri"/>
                <a:hlinkClick r:id="rId2"/>
              </a:rPr>
              <a:t> </a:t>
            </a:r>
            <a:r>
              <a:rPr sz="1800" u="sng" dirty="0">
                <a:solidFill>
                  <a:srgbClr val="801329"/>
                </a:solidFill>
                <a:uFill>
                  <a:solidFill>
                    <a:srgbClr val="801329"/>
                  </a:solidFill>
                </a:uFill>
                <a:latin typeface="Calibri"/>
                <a:cs typeface="Calibri"/>
                <a:hlinkClick r:id="rId2"/>
              </a:rPr>
              <a:t>in</a:t>
            </a:r>
            <a:r>
              <a:rPr sz="1800" u="sng" spc="-45" dirty="0">
                <a:solidFill>
                  <a:srgbClr val="801329"/>
                </a:solidFill>
                <a:uFill>
                  <a:solidFill>
                    <a:srgbClr val="801329"/>
                  </a:solidFill>
                </a:uFill>
                <a:latin typeface="Calibri"/>
                <a:cs typeface="Calibri"/>
                <a:hlinkClick r:id="rId2"/>
              </a:rPr>
              <a:t> </a:t>
            </a:r>
            <a:r>
              <a:rPr sz="1800" u="sng" dirty="0">
                <a:solidFill>
                  <a:srgbClr val="801329"/>
                </a:solidFill>
                <a:uFill>
                  <a:solidFill>
                    <a:srgbClr val="801329"/>
                  </a:solidFill>
                </a:uFill>
                <a:latin typeface="Calibri"/>
                <a:cs typeface="Calibri"/>
                <a:hlinkClick r:id="rId2"/>
              </a:rPr>
              <a:t>Health</a:t>
            </a:r>
            <a:r>
              <a:rPr sz="1800" u="sng" spc="-45" dirty="0">
                <a:solidFill>
                  <a:srgbClr val="801329"/>
                </a:solidFill>
                <a:uFill>
                  <a:solidFill>
                    <a:srgbClr val="801329"/>
                  </a:solidFill>
                </a:uFill>
                <a:latin typeface="Calibri"/>
                <a:cs typeface="Calibri"/>
                <a:hlinkClick r:id="rId2"/>
              </a:rPr>
              <a:t> </a:t>
            </a:r>
            <a:r>
              <a:rPr sz="1800" u="sng" dirty="0">
                <a:solidFill>
                  <a:srgbClr val="801329"/>
                </a:solidFill>
                <a:uFill>
                  <a:solidFill>
                    <a:srgbClr val="801329"/>
                  </a:solidFill>
                </a:uFill>
                <a:latin typeface="Calibri"/>
                <a:cs typeface="Calibri"/>
                <a:hlinkClick r:id="rId2"/>
              </a:rPr>
              <a:t>and</a:t>
            </a:r>
            <a:r>
              <a:rPr sz="1800" u="sng" spc="-45" dirty="0">
                <a:solidFill>
                  <a:srgbClr val="801329"/>
                </a:solidFill>
                <a:uFill>
                  <a:solidFill>
                    <a:srgbClr val="801329"/>
                  </a:solidFill>
                </a:uFill>
                <a:latin typeface="Calibri"/>
                <a:cs typeface="Calibri"/>
                <a:hlinkClick r:id="rId2"/>
              </a:rPr>
              <a:t> </a:t>
            </a:r>
            <a:r>
              <a:rPr sz="1800" u="sng" dirty="0">
                <a:solidFill>
                  <a:srgbClr val="801329"/>
                </a:solidFill>
                <a:uFill>
                  <a:solidFill>
                    <a:srgbClr val="801329"/>
                  </a:solidFill>
                </a:uFill>
                <a:latin typeface="Calibri"/>
                <a:cs typeface="Calibri"/>
                <a:hlinkClick r:id="rId2"/>
              </a:rPr>
              <a:t>Life</a:t>
            </a:r>
            <a:r>
              <a:rPr sz="1800" u="sng" spc="-40" dirty="0">
                <a:solidFill>
                  <a:srgbClr val="801329"/>
                </a:solidFill>
                <a:uFill>
                  <a:solidFill>
                    <a:srgbClr val="801329"/>
                  </a:solidFill>
                </a:uFill>
                <a:latin typeface="Calibri"/>
                <a:cs typeface="Calibri"/>
                <a:hlinkClick r:id="rId2"/>
              </a:rPr>
              <a:t> </a:t>
            </a:r>
            <a:r>
              <a:rPr sz="1800" u="sng" dirty="0">
                <a:solidFill>
                  <a:srgbClr val="801329"/>
                </a:solidFill>
                <a:uFill>
                  <a:solidFill>
                    <a:srgbClr val="801329"/>
                  </a:solidFill>
                </a:uFill>
                <a:latin typeface="Calibri"/>
                <a:cs typeface="Calibri"/>
                <a:hlinkClick r:id="rId2"/>
              </a:rPr>
              <a:t>Sciences</a:t>
            </a:r>
            <a:r>
              <a:rPr sz="1800" u="sng" spc="-40" dirty="0">
                <a:solidFill>
                  <a:srgbClr val="801329"/>
                </a:solidFill>
                <a:uFill>
                  <a:solidFill>
                    <a:srgbClr val="801329"/>
                  </a:solidFill>
                </a:uFill>
                <a:latin typeface="Calibri"/>
                <a:cs typeface="Calibri"/>
                <a:hlinkClick r:id="rId2"/>
              </a:rPr>
              <a:t> </a:t>
            </a:r>
            <a:r>
              <a:rPr sz="1800" u="sng" spc="-25" dirty="0">
                <a:solidFill>
                  <a:srgbClr val="801329"/>
                </a:solidFill>
                <a:uFill>
                  <a:solidFill>
                    <a:srgbClr val="801329"/>
                  </a:solidFill>
                </a:uFill>
                <a:latin typeface="Calibri"/>
                <a:cs typeface="Calibri"/>
                <a:hlinkClick r:id="rId2"/>
              </a:rPr>
              <a:t>ECP</a:t>
            </a:r>
            <a:endParaRPr sz="1800">
              <a:latin typeface="Calibri"/>
              <a:cs typeface="Calibri"/>
            </a:endParaRPr>
          </a:p>
        </p:txBody>
      </p:sp>
      <p:sp>
        <p:nvSpPr>
          <p:cNvPr id="5" name="object 5"/>
          <p:cNvSpPr txBox="1"/>
          <p:nvPr/>
        </p:nvSpPr>
        <p:spPr>
          <a:xfrm>
            <a:off x="347585" y="1758741"/>
            <a:ext cx="8378825" cy="2384627"/>
          </a:xfrm>
          <a:prstGeom prst="rect">
            <a:avLst/>
          </a:prstGeom>
        </p:spPr>
        <p:txBody>
          <a:bodyPr vert="horz" wrap="square" lIns="0" tIns="12065" rIns="0" bIns="0" rtlCol="0">
            <a:spAutoFit/>
          </a:bodyPr>
          <a:lstStyle/>
          <a:p>
            <a:pPr marL="20320" algn="ctr">
              <a:lnSpc>
                <a:spcPct val="100000"/>
              </a:lnSpc>
              <a:spcBef>
                <a:spcPts val="95"/>
              </a:spcBef>
            </a:pPr>
            <a:r>
              <a:rPr sz="2000" b="1" u="sng" dirty="0">
                <a:uFill>
                  <a:solidFill>
                    <a:srgbClr val="000000"/>
                  </a:solidFill>
                </a:uFill>
                <a:latin typeface="Calibri"/>
                <a:cs typeface="Calibri"/>
              </a:rPr>
              <a:t>Total:</a:t>
            </a:r>
            <a:r>
              <a:rPr sz="2000" b="1" u="sng" spc="-30" dirty="0">
                <a:uFill>
                  <a:solidFill>
                    <a:srgbClr val="000000"/>
                  </a:solidFill>
                </a:uFill>
                <a:latin typeface="Calibri"/>
                <a:cs typeface="Calibri"/>
              </a:rPr>
              <a:t> </a:t>
            </a:r>
            <a:r>
              <a:rPr sz="2000" b="1" u="sng" dirty="0">
                <a:uFill>
                  <a:solidFill>
                    <a:srgbClr val="000000"/>
                  </a:solidFill>
                </a:uFill>
                <a:latin typeface="Calibri"/>
                <a:cs typeface="Calibri"/>
              </a:rPr>
              <a:t>30</a:t>
            </a:r>
            <a:r>
              <a:rPr sz="2000" b="1" u="sng" spc="-30" dirty="0">
                <a:uFill>
                  <a:solidFill>
                    <a:srgbClr val="000000"/>
                  </a:solidFill>
                </a:uFill>
                <a:latin typeface="Calibri"/>
                <a:cs typeface="Calibri"/>
              </a:rPr>
              <a:t> </a:t>
            </a:r>
            <a:r>
              <a:rPr sz="2000" b="1" u="sng" spc="-10" dirty="0">
                <a:uFill>
                  <a:solidFill>
                    <a:srgbClr val="000000"/>
                  </a:solidFill>
                </a:uFill>
                <a:latin typeface="Calibri"/>
                <a:cs typeface="Calibri"/>
              </a:rPr>
              <a:t>credits</a:t>
            </a:r>
            <a:endParaRPr sz="2000" dirty="0">
              <a:latin typeface="Calibri"/>
              <a:cs typeface="Calibri"/>
            </a:endParaRPr>
          </a:p>
          <a:p>
            <a:pPr marL="355600" indent="-342900">
              <a:lnSpc>
                <a:spcPct val="100000"/>
              </a:lnSpc>
              <a:spcBef>
                <a:spcPts val="2035"/>
              </a:spcBef>
              <a:buFont typeface="Arial"/>
              <a:buChar char="•"/>
              <a:tabLst>
                <a:tab pos="355600" algn="l"/>
              </a:tabLst>
            </a:pPr>
            <a:r>
              <a:rPr sz="2000" dirty="0">
                <a:latin typeface="Calibri"/>
                <a:cs typeface="Calibri"/>
              </a:rPr>
              <a:t>9</a:t>
            </a:r>
            <a:r>
              <a:rPr sz="2000" spc="-45" dirty="0">
                <a:latin typeface="Calibri"/>
                <a:cs typeface="Calibri"/>
              </a:rPr>
              <a:t> </a:t>
            </a:r>
            <a:r>
              <a:rPr sz="2000" dirty="0">
                <a:latin typeface="Calibri"/>
                <a:cs typeface="Calibri"/>
              </a:rPr>
              <a:t>credits:</a:t>
            </a:r>
            <a:r>
              <a:rPr sz="2000" spc="-10" dirty="0">
                <a:latin typeface="Calibri"/>
                <a:cs typeface="Calibri"/>
              </a:rPr>
              <a:t> </a:t>
            </a:r>
            <a:r>
              <a:rPr sz="2000" u="sng" dirty="0">
                <a:solidFill>
                  <a:srgbClr val="801329"/>
                </a:solidFill>
                <a:uFill>
                  <a:solidFill>
                    <a:srgbClr val="801329"/>
                  </a:solidFill>
                </a:uFill>
                <a:latin typeface="Calibri"/>
                <a:cs typeface="Calibri"/>
                <a:hlinkClick r:id="rId3"/>
              </a:rPr>
              <a:t>MATH</a:t>
            </a:r>
            <a:r>
              <a:rPr sz="2000" u="sng" spc="-25" dirty="0">
                <a:solidFill>
                  <a:srgbClr val="801329"/>
                </a:solidFill>
                <a:uFill>
                  <a:solidFill>
                    <a:srgbClr val="801329"/>
                  </a:solidFill>
                </a:uFill>
                <a:latin typeface="Calibri"/>
                <a:cs typeface="Calibri"/>
                <a:hlinkClick r:id="rId3"/>
              </a:rPr>
              <a:t> </a:t>
            </a:r>
            <a:r>
              <a:rPr sz="2000" u="sng" dirty="0">
                <a:solidFill>
                  <a:srgbClr val="801329"/>
                </a:solidFill>
                <a:uFill>
                  <a:solidFill>
                    <a:srgbClr val="801329"/>
                  </a:solidFill>
                </a:uFill>
                <a:latin typeface="Calibri"/>
                <a:cs typeface="Calibri"/>
                <a:hlinkClick r:id="rId3"/>
              </a:rPr>
              <a:t>203</a:t>
            </a:r>
            <a:r>
              <a:rPr sz="2000" dirty="0">
                <a:latin typeface="Calibri"/>
                <a:cs typeface="Calibri"/>
              </a:rPr>
              <a:t>,</a:t>
            </a:r>
            <a:r>
              <a:rPr sz="2000" spc="-45" dirty="0">
                <a:latin typeface="Calibri"/>
                <a:cs typeface="Calibri"/>
              </a:rPr>
              <a:t> </a:t>
            </a:r>
            <a:r>
              <a:rPr sz="2000" u="sng" dirty="0">
                <a:solidFill>
                  <a:srgbClr val="801329"/>
                </a:solidFill>
                <a:uFill>
                  <a:solidFill>
                    <a:srgbClr val="801329"/>
                  </a:solidFill>
                </a:uFill>
                <a:latin typeface="Calibri"/>
                <a:cs typeface="Calibri"/>
                <a:hlinkClick r:id="rId4"/>
              </a:rPr>
              <a:t>MATH</a:t>
            </a:r>
            <a:r>
              <a:rPr sz="2000" u="sng" spc="-25" dirty="0">
                <a:solidFill>
                  <a:srgbClr val="801329"/>
                </a:solidFill>
                <a:uFill>
                  <a:solidFill>
                    <a:srgbClr val="801329"/>
                  </a:solidFill>
                </a:uFill>
                <a:latin typeface="Calibri"/>
                <a:cs typeface="Calibri"/>
                <a:hlinkClick r:id="rId4"/>
              </a:rPr>
              <a:t> </a:t>
            </a:r>
            <a:r>
              <a:rPr sz="2000" u="sng" dirty="0">
                <a:solidFill>
                  <a:srgbClr val="801329"/>
                </a:solidFill>
                <a:uFill>
                  <a:solidFill>
                    <a:srgbClr val="801329"/>
                  </a:solidFill>
                </a:uFill>
                <a:latin typeface="Calibri"/>
                <a:cs typeface="Calibri"/>
                <a:hlinkClick r:id="rId4"/>
              </a:rPr>
              <a:t>204</a:t>
            </a:r>
            <a:r>
              <a:rPr sz="2000" dirty="0">
                <a:latin typeface="Calibri"/>
                <a:cs typeface="Calibri"/>
              </a:rPr>
              <a:t>,</a:t>
            </a:r>
            <a:r>
              <a:rPr sz="2000" spc="-45" dirty="0">
                <a:latin typeface="Calibri"/>
                <a:cs typeface="Calibri"/>
              </a:rPr>
              <a:t> </a:t>
            </a:r>
            <a:r>
              <a:rPr sz="2000" u="sng" dirty="0">
                <a:solidFill>
                  <a:srgbClr val="801329"/>
                </a:solidFill>
                <a:uFill>
                  <a:solidFill>
                    <a:srgbClr val="801329"/>
                  </a:solidFill>
                </a:uFill>
                <a:latin typeface="Calibri"/>
                <a:cs typeface="Calibri"/>
                <a:hlinkClick r:id="rId5"/>
              </a:rPr>
              <a:t>MATH</a:t>
            </a:r>
            <a:r>
              <a:rPr sz="2000" u="sng" spc="-25" dirty="0">
                <a:solidFill>
                  <a:srgbClr val="801329"/>
                </a:solidFill>
                <a:uFill>
                  <a:solidFill>
                    <a:srgbClr val="801329"/>
                  </a:solidFill>
                </a:uFill>
                <a:latin typeface="Calibri"/>
                <a:cs typeface="Calibri"/>
                <a:hlinkClick r:id="rId5"/>
              </a:rPr>
              <a:t> 205</a:t>
            </a:r>
            <a:endParaRPr sz="2000" dirty="0">
              <a:latin typeface="Calibri"/>
              <a:cs typeface="Calibri"/>
            </a:endParaRPr>
          </a:p>
          <a:p>
            <a:pPr marL="355600" indent="-342900">
              <a:lnSpc>
                <a:spcPct val="100000"/>
              </a:lnSpc>
              <a:spcBef>
                <a:spcPts val="480"/>
              </a:spcBef>
              <a:buFont typeface="Arial"/>
              <a:buChar char="•"/>
              <a:tabLst>
                <a:tab pos="355600" algn="l"/>
              </a:tabLst>
            </a:pPr>
            <a:r>
              <a:rPr sz="2000" dirty="0">
                <a:latin typeface="Calibri"/>
                <a:cs typeface="Calibri"/>
              </a:rPr>
              <a:t>12</a:t>
            </a:r>
            <a:r>
              <a:rPr sz="2000" spc="-35" dirty="0">
                <a:latin typeface="Calibri"/>
                <a:cs typeface="Calibri"/>
              </a:rPr>
              <a:t> </a:t>
            </a:r>
            <a:r>
              <a:rPr sz="2000" dirty="0">
                <a:latin typeface="Calibri"/>
                <a:cs typeface="Calibri"/>
              </a:rPr>
              <a:t>credits:</a:t>
            </a:r>
            <a:r>
              <a:rPr sz="2000" spc="-10" dirty="0">
                <a:latin typeface="Calibri"/>
                <a:cs typeface="Calibri"/>
              </a:rPr>
              <a:t> </a:t>
            </a:r>
            <a:r>
              <a:rPr sz="2000" u="sng" dirty="0">
                <a:solidFill>
                  <a:srgbClr val="801329"/>
                </a:solidFill>
                <a:uFill>
                  <a:solidFill>
                    <a:srgbClr val="801329"/>
                  </a:solidFill>
                </a:uFill>
                <a:latin typeface="Calibri"/>
                <a:cs typeface="Calibri"/>
                <a:hlinkClick r:id="rId6"/>
              </a:rPr>
              <a:t>PHYS</a:t>
            </a:r>
            <a:r>
              <a:rPr sz="2000" u="sng" spc="-10" dirty="0">
                <a:solidFill>
                  <a:srgbClr val="801329"/>
                </a:solidFill>
                <a:uFill>
                  <a:solidFill>
                    <a:srgbClr val="801329"/>
                  </a:solidFill>
                </a:uFill>
                <a:latin typeface="Calibri"/>
                <a:cs typeface="Calibri"/>
                <a:hlinkClick r:id="rId6"/>
              </a:rPr>
              <a:t> </a:t>
            </a:r>
            <a:r>
              <a:rPr sz="2000" u="sng" dirty="0">
                <a:solidFill>
                  <a:srgbClr val="801329"/>
                </a:solidFill>
                <a:uFill>
                  <a:solidFill>
                    <a:srgbClr val="801329"/>
                  </a:solidFill>
                </a:uFill>
                <a:latin typeface="Calibri"/>
                <a:cs typeface="Calibri"/>
                <a:hlinkClick r:id="rId6"/>
              </a:rPr>
              <a:t>204</a:t>
            </a:r>
            <a:r>
              <a:rPr sz="2000" dirty="0">
                <a:latin typeface="Calibri"/>
                <a:cs typeface="Calibri"/>
              </a:rPr>
              <a:t>,</a:t>
            </a:r>
            <a:r>
              <a:rPr sz="2000" spc="-40" dirty="0">
                <a:latin typeface="Calibri"/>
                <a:cs typeface="Calibri"/>
              </a:rPr>
              <a:t> </a:t>
            </a:r>
            <a:r>
              <a:rPr sz="2000" u="sng" dirty="0">
                <a:solidFill>
                  <a:srgbClr val="801329"/>
                </a:solidFill>
                <a:uFill>
                  <a:solidFill>
                    <a:srgbClr val="801329"/>
                  </a:solidFill>
                </a:uFill>
                <a:latin typeface="Calibri"/>
                <a:cs typeface="Calibri"/>
                <a:hlinkClick r:id="rId7"/>
              </a:rPr>
              <a:t>PHYS</a:t>
            </a:r>
            <a:r>
              <a:rPr sz="2000" u="sng" spc="-10" dirty="0">
                <a:solidFill>
                  <a:srgbClr val="801329"/>
                </a:solidFill>
                <a:uFill>
                  <a:solidFill>
                    <a:srgbClr val="801329"/>
                  </a:solidFill>
                </a:uFill>
                <a:latin typeface="Calibri"/>
                <a:cs typeface="Calibri"/>
                <a:hlinkClick r:id="rId7"/>
              </a:rPr>
              <a:t> </a:t>
            </a:r>
            <a:r>
              <a:rPr sz="2000" u="sng" dirty="0">
                <a:solidFill>
                  <a:srgbClr val="801329"/>
                </a:solidFill>
                <a:uFill>
                  <a:solidFill>
                    <a:srgbClr val="801329"/>
                  </a:solidFill>
                </a:uFill>
                <a:latin typeface="Calibri"/>
                <a:cs typeface="Calibri"/>
                <a:hlinkClick r:id="rId7"/>
              </a:rPr>
              <a:t>224</a:t>
            </a:r>
            <a:r>
              <a:rPr sz="2000" dirty="0">
                <a:latin typeface="Calibri"/>
                <a:cs typeface="Calibri"/>
              </a:rPr>
              <a:t>,</a:t>
            </a:r>
            <a:r>
              <a:rPr sz="2000" spc="-35" dirty="0">
                <a:latin typeface="Calibri"/>
                <a:cs typeface="Calibri"/>
              </a:rPr>
              <a:t> </a:t>
            </a:r>
            <a:r>
              <a:rPr sz="2000" u="sng" dirty="0">
                <a:solidFill>
                  <a:srgbClr val="801329"/>
                </a:solidFill>
                <a:uFill>
                  <a:solidFill>
                    <a:srgbClr val="801329"/>
                  </a:solidFill>
                </a:uFill>
                <a:latin typeface="Calibri"/>
                <a:cs typeface="Calibri"/>
                <a:hlinkClick r:id="rId8"/>
              </a:rPr>
              <a:t>PHYS</a:t>
            </a:r>
            <a:r>
              <a:rPr sz="2000" u="sng" spc="-10" dirty="0">
                <a:solidFill>
                  <a:srgbClr val="801329"/>
                </a:solidFill>
                <a:uFill>
                  <a:solidFill>
                    <a:srgbClr val="801329"/>
                  </a:solidFill>
                </a:uFill>
                <a:latin typeface="Calibri"/>
                <a:cs typeface="Calibri"/>
                <a:hlinkClick r:id="rId8"/>
              </a:rPr>
              <a:t> </a:t>
            </a:r>
            <a:r>
              <a:rPr sz="2000" u="sng" dirty="0">
                <a:solidFill>
                  <a:srgbClr val="801329"/>
                </a:solidFill>
                <a:uFill>
                  <a:solidFill>
                    <a:srgbClr val="801329"/>
                  </a:solidFill>
                </a:uFill>
                <a:latin typeface="Calibri"/>
                <a:cs typeface="Calibri"/>
                <a:hlinkClick r:id="rId8"/>
              </a:rPr>
              <a:t>205</a:t>
            </a:r>
            <a:r>
              <a:rPr sz="2000" dirty="0">
                <a:latin typeface="Calibri"/>
                <a:cs typeface="Calibri"/>
              </a:rPr>
              <a:t>,</a:t>
            </a:r>
            <a:r>
              <a:rPr sz="2000" spc="-40" dirty="0">
                <a:latin typeface="Calibri"/>
                <a:cs typeface="Calibri"/>
              </a:rPr>
              <a:t> </a:t>
            </a:r>
            <a:r>
              <a:rPr sz="2000" u="sng" dirty="0">
                <a:solidFill>
                  <a:srgbClr val="801329"/>
                </a:solidFill>
                <a:uFill>
                  <a:solidFill>
                    <a:srgbClr val="801329"/>
                  </a:solidFill>
                </a:uFill>
                <a:latin typeface="Calibri"/>
                <a:cs typeface="Calibri"/>
                <a:hlinkClick r:id="rId9"/>
              </a:rPr>
              <a:t>PHYS</a:t>
            </a:r>
            <a:r>
              <a:rPr sz="2000" u="sng" spc="-10" dirty="0">
                <a:solidFill>
                  <a:srgbClr val="801329"/>
                </a:solidFill>
                <a:uFill>
                  <a:solidFill>
                    <a:srgbClr val="801329"/>
                  </a:solidFill>
                </a:uFill>
                <a:latin typeface="Calibri"/>
                <a:cs typeface="Calibri"/>
                <a:hlinkClick r:id="rId9"/>
              </a:rPr>
              <a:t> </a:t>
            </a:r>
            <a:r>
              <a:rPr sz="2000" u="sng" dirty="0">
                <a:solidFill>
                  <a:srgbClr val="801329"/>
                </a:solidFill>
                <a:uFill>
                  <a:solidFill>
                    <a:srgbClr val="801329"/>
                  </a:solidFill>
                </a:uFill>
                <a:latin typeface="Calibri"/>
                <a:cs typeface="Calibri"/>
                <a:hlinkClick r:id="rId9"/>
              </a:rPr>
              <a:t>225</a:t>
            </a:r>
            <a:r>
              <a:rPr sz="2000" dirty="0">
                <a:latin typeface="Calibri"/>
                <a:cs typeface="Calibri"/>
              </a:rPr>
              <a:t>,</a:t>
            </a:r>
            <a:r>
              <a:rPr sz="2000" spc="385" dirty="0">
                <a:latin typeface="Calibri"/>
                <a:cs typeface="Calibri"/>
              </a:rPr>
              <a:t> </a:t>
            </a:r>
            <a:r>
              <a:rPr sz="2000" u="sng" dirty="0">
                <a:solidFill>
                  <a:srgbClr val="801329"/>
                </a:solidFill>
                <a:uFill>
                  <a:solidFill>
                    <a:srgbClr val="801329"/>
                  </a:solidFill>
                </a:uFill>
                <a:latin typeface="Calibri"/>
                <a:cs typeface="Calibri"/>
                <a:hlinkClick r:id="rId10"/>
              </a:rPr>
              <a:t>PHYS</a:t>
            </a:r>
            <a:r>
              <a:rPr sz="2000" u="sng" spc="-10" dirty="0">
                <a:solidFill>
                  <a:srgbClr val="801329"/>
                </a:solidFill>
                <a:uFill>
                  <a:solidFill>
                    <a:srgbClr val="801329"/>
                  </a:solidFill>
                </a:uFill>
                <a:latin typeface="Calibri"/>
                <a:cs typeface="Calibri"/>
                <a:hlinkClick r:id="rId10"/>
              </a:rPr>
              <a:t> </a:t>
            </a:r>
            <a:r>
              <a:rPr sz="2000" u="sng" dirty="0">
                <a:solidFill>
                  <a:srgbClr val="801329"/>
                </a:solidFill>
                <a:uFill>
                  <a:solidFill>
                    <a:srgbClr val="801329"/>
                  </a:solidFill>
                </a:uFill>
                <a:latin typeface="Calibri"/>
                <a:cs typeface="Calibri"/>
                <a:hlinkClick r:id="rId10"/>
              </a:rPr>
              <a:t>206</a:t>
            </a:r>
            <a:r>
              <a:rPr sz="2000" dirty="0">
                <a:latin typeface="Calibri"/>
                <a:cs typeface="Calibri"/>
              </a:rPr>
              <a:t>,</a:t>
            </a:r>
            <a:r>
              <a:rPr sz="2000" spc="-40" dirty="0">
                <a:latin typeface="Calibri"/>
                <a:cs typeface="Calibri"/>
              </a:rPr>
              <a:t> </a:t>
            </a:r>
            <a:r>
              <a:rPr sz="2000" u="sng" dirty="0">
                <a:solidFill>
                  <a:srgbClr val="801329"/>
                </a:solidFill>
                <a:uFill>
                  <a:solidFill>
                    <a:srgbClr val="801329"/>
                  </a:solidFill>
                </a:uFill>
                <a:latin typeface="Calibri"/>
                <a:cs typeface="Calibri"/>
                <a:hlinkClick r:id="rId11"/>
              </a:rPr>
              <a:t>PHYS</a:t>
            </a:r>
            <a:r>
              <a:rPr sz="2000" u="sng" spc="-10" dirty="0">
                <a:solidFill>
                  <a:srgbClr val="801329"/>
                </a:solidFill>
                <a:uFill>
                  <a:solidFill>
                    <a:srgbClr val="801329"/>
                  </a:solidFill>
                </a:uFill>
                <a:latin typeface="Calibri"/>
                <a:cs typeface="Calibri"/>
                <a:hlinkClick r:id="rId11"/>
              </a:rPr>
              <a:t> </a:t>
            </a:r>
            <a:r>
              <a:rPr sz="2000" u="sng" spc="-25" dirty="0">
                <a:solidFill>
                  <a:srgbClr val="801329"/>
                </a:solidFill>
                <a:uFill>
                  <a:solidFill>
                    <a:srgbClr val="801329"/>
                  </a:solidFill>
                </a:uFill>
                <a:latin typeface="Calibri"/>
                <a:cs typeface="Calibri"/>
                <a:hlinkClick r:id="rId11"/>
              </a:rPr>
              <a:t>226</a:t>
            </a:r>
            <a:endParaRPr sz="2000" dirty="0">
              <a:latin typeface="Calibri"/>
              <a:cs typeface="Calibri"/>
            </a:endParaRPr>
          </a:p>
          <a:p>
            <a:pPr marL="355600" indent="-342900">
              <a:lnSpc>
                <a:spcPct val="100000"/>
              </a:lnSpc>
              <a:spcBef>
                <a:spcPts val="480"/>
              </a:spcBef>
              <a:buFont typeface="Arial"/>
              <a:buChar char="•"/>
              <a:tabLst>
                <a:tab pos="355600" algn="l"/>
              </a:tabLst>
            </a:pPr>
            <a:r>
              <a:rPr sz="2000" dirty="0">
                <a:latin typeface="Calibri"/>
                <a:cs typeface="Calibri"/>
              </a:rPr>
              <a:t>6</a:t>
            </a:r>
            <a:r>
              <a:rPr sz="2000" spc="-40" dirty="0">
                <a:latin typeface="Calibri"/>
                <a:cs typeface="Calibri"/>
              </a:rPr>
              <a:t> </a:t>
            </a:r>
            <a:r>
              <a:rPr sz="2000" dirty="0">
                <a:latin typeface="Calibri"/>
                <a:cs typeface="Calibri"/>
              </a:rPr>
              <a:t>credits:</a:t>
            </a:r>
            <a:r>
              <a:rPr sz="2000" spc="-10" dirty="0">
                <a:latin typeface="Calibri"/>
                <a:cs typeface="Calibri"/>
              </a:rPr>
              <a:t> </a:t>
            </a:r>
            <a:r>
              <a:rPr sz="2000" u="sng" dirty="0">
                <a:solidFill>
                  <a:srgbClr val="801329"/>
                </a:solidFill>
                <a:uFill>
                  <a:solidFill>
                    <a:srgbClr val="801329"/>
                  </a:solidFill>
                </a:uFill>
                <a:latin typeface="Calibri"/>
                <a:cs typeface="Calibri"/>
                <a:hlinkClick r:id="rId12"/>
              </a:rPr>
              <a:t>CHEM</a:t>
            </a:r>
            <a:r>
              <a:rPr sz="2000" u="sng" spc="-30" dirty="0">
                <a:solidFill>
                  <a:srgbClr val="801329"/>
                </a:solidFill>
                <a:uFill>
                  <a:solidFill>
                    <a:srgbClr val="801329"/>
                  </a:solidFill>
                </a:uFill>
                <a:latin typeface="Calibri"/>
                <a:cs typeface="Calibri"/>
                <a:hlinkClick r:id="rId12"/>
              </a:rPr>
              <a:t> </a:t>
            </a:r>
            <a:r>
              <a:rPr sz="2000" u="sng" dirty="0">
                <a:solidFill>
                  <a:srgbClr val="801329"/>
                </a:solidFill>
                <a:uFill>
                  <a:solidFill>
                    <a:srgbClr val="801329"/>
                  </a:solidFill>
                </a:uFill>
                <a:latin typeface="Calibri"/>
                <a:cs typeface="Calibri"/>
                <a:hlinkClick r:id="rId12"/>
              </a:rPr>
              <a:t>205</a:t>
            </a:r>
            <a:r>
              <a:rPr sz="2000" dirty="0">
                <a:latin typeface="Calibri"/>
                <a:cs typeface="Calibri"/>
              </a:rPr>
              <a:t>,</a:t>
            </a:r>
            <a:r>
              <a:rPr sz="2000" spc="-45" dirty="0">
                <a:latin typeface="Calibri"/>
                <a:cs typeface="Calibri"/>
              </a:rPr>
              <a:t> </a:t>
            </a:r>
            <a:r>
              <a:rPr sz="2000" u="sng" dirty="0">
                <a:solidFill>
                  <a:srgbClr val="801329"/>
                </a:solidFill>
                <a:uFill>
                  <a:solidFill>
                    <a:srgbClr val="801329"/>
                  </a:solidFill>
                </a:uFill>
                <a:latin typeface="Calibri"/>
                <a:cs typeface="Calibri"/>
                <a:hlinkClick r:id="rId13"/>
              </a:rPr>
              <a:t>CHEM</a:t>
            </a:r>
            <a:r>
              <a:rPr sz="2000" u="sng" spc="-40" dirty="0">
                <a:solidFill>
                  <a:srgbClr val="801329"/>
                </a:solidFill>
                <a:uFill>
                  <a:solidFill>
                    <a:srgbClr val="801329"/>
                  </a:solidFill>
                </a:uFill>
                <a:latin typeface="Calibri"/>
                <a:cs typeface="Calibri"/>
                <a:hlinkClick r:id="rId13"/>
              </a:rPr>
              <a:t> </a:t>
            </a:r>
            <a:r>
              <a:rPr sz="2000" u="sng" spc="-25" dirty="0">
                <a:solidFill>
                  <a:srgbClr val="801329"/>
                </a:solidFill>
                <a:uFill>
                  <a:solidFill>
                    <a:srgbClr val="801329"/>
                  </a:solidFill>
                </a:uFill>
                <a:latin typeface="Calibri"/>
                <a:cs typeface="Calibri"/>
                <a:hlinkClick r:id="rId13"/>
              </a:rPr>
              <a:t>206</a:t>
            </a:r>
            <a:endParaRPr sz="2000" dirty="0">
              <a:latin typeface="Calibri"/>
              <a:cs typeface="Calibri"/>
            </a:endParaRPr>
          </a:p>
          <a:p>
            <a:pPr marL="355600" indent="-342900">
              <a:lnSpc>
                <a:spcPct val="100000"/>
              </a:lnSpc>
              <a:spcBef>
                <a:spcPts val="480"/>
              </a:spcBef>
              <a:buFont typeface="Arial"/>
              <a:buChar char="•"/>
              <a:tabLst>
                <a:tab pos="355600" algn="l"/>
              </a:tabLst>
            </a:pPr>
            <a:r>
              <a:rPr sz="2000" dirty="0">
                <a:latin typeface="Calibri"/>
                <a:cs typeface="Calibri"/>
              </a:rPr>
              <a:t>3</a:t>
            </a:r>
            <a:r>
              <a:rPr sz="2000" spc="-40" dirty="0">
                <a:latin typeface="Calibri"/>
                <a:cs typeface="Calibri"/>
              </a:rPr>
              <a:t> </a:t>
            </a:r>
            <a:r>
              <a:rPr sz="2000" dirty="0">
                <a:latin typeface="Calibri"/>
                <a:cs typeface="Calibri"/>
              </a:rPr>
              <a:t>credits:</a:t>
            </a:r>
            <a:r>
              <a:rPr sz="2000" spc="-10" dirty="0">
                <a:latin typeface="Calibri"/>
                <a:cs typeface="Calibri"/>
              </a:rPr>
              <a:t> </a:t>
            </a:r>
            <a:r>
              <a:rPr sz="2000" u="sng" dirty="0">
                <a:solidFill>
                  <a:srgbClr val="801329"/>
                </a:solidFill>
                <a:uFill>
                  <a:solidFill>
                    <a:srgbClr val="801329"/>
                  </a:solidFill>
                </a:uFill>
                <a:latin typeface="Calibri"/>
                <a:cs typeface="Calibri"/>
                <a:hlinkClick r:id="rId14"/>
              </a:rPr>
              <a:t>BIOL</a:t>
            </a:r>
            <a:r>
              <a:rPr sz="2000" u="sng" spc="-40" dirty="0">
                <a:solidFill>
                  <a:srgbClr val="801329"/>
                </a:solidFill>
                <a:uFill>
                  <a:solidFill>
                    <a:srgbClr val="801329"/>
                  </a:solidFill>
                </a:uFill>
                <a:latin typeface="Calibri"/>
                <a:cs typeface="Calibri"/>
                <a:hlinkClick r:id="rId14"/>
              </a:rPr>
              <a:t> </a:t>
            </a:r>
            <a:r>
              <a:rPr sz="2000" u="sng" spc="-25" dirty="0">
                <a:solidFill>
                  <a:srgbClr val="801329"/>
                </a:solidFill>
                <a:uFill>
                  <a:solidFill>
                    <a:srgbClr val="801329"/>
                  </a:solidFill>
                </a:uFill>
                <a:latin typeface="Calibri"/>
                <a:cs typeface="Calibri"/>
                <a:hlinkClick r:id="rId14"/>
              </a:rPr>
              <a:t>201</a:t>
            </a:r>
            <a:endParaRPr sz="2000" dirty="0">
              <a:latin typeface="Calibri"/>
              <a:cs typeface="Calibri"/>
            </a:endParaRPr>
          </a:p>
          <a:p>
            <a:pPr>
              <a:lnSpc>
                <a:spcPct val="100000"/>
              </a:lnSpc>
              <a:spcBef>
                <a:spcPts val="630"/>
              </a:spcBef>
            </a:pPr>
            <a:endParaRPr sz="2000" dirty="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410209">
              <a:lnSpc>
                <a:spcPct val="100000"/>
              </a:lnSpc>
              <a:spcBef>
                <a:spcPts val="100"/>
              </a:spcBef>
            </a:pPr>
            <a:r>
              <a:rPr sz="3600" dirty="0"/>
              <a:t>C.Edge</a:t>
            </a:r>
            <a:r>
              <a:rPr sz="3600" spc="-70" dirty="0"/>
              <a:t> </a:t>
            </a:r>
            <a:r>
              <a:rPr sz="3600" dirty="0"/>
              <a:t>and</a:t>
            </a:r>
            <a:r>
              <a:rPr sz="3600" spc="-60" dirty="0"/>
              <a:t> </a:t>
            </a:r>
            <a:r>
              <a:rPr sz="3600" spc="-10" dirty="0"/>
              <a:t>Co-</a:t>
            </a:r>
            <a:r>
              <a:rPr sz="3600" spc="-25" dirty="0"/>
              <a:t>op</a:t>
            </a:r>
            <a:endParaRPr sz="3600"/>
          </a:p>
        </p:txBody>
      </p:sp>
      <p:sp>
        <p:nvSpPr>
          <p:cNvPr id="3" name="object 3"/>
          <p:cNvSpPr txBox="1"/>
          <p:nvPr/>
        </p:nvSpPr>
        <p:spPr>
          <a:xfrm>
            <a:off x="764311" y="1716277"/>
            <a:ext cx="7571740" cy="1832553"/>
          </a:xfrm>
          <a:prstGeom prst="rect">
            <a:avLst/>
          </a:prstGeom>
        </p:spPr>
        <p:txBody>
          <a:bodyPr vert="horz" wrap="square" lIns="0" tIns="67310" rIns="0" bIns="0" rtlCol="0">
            <a:spAutoFit/>
          </a:bodyPr>
          <a:lstStyle/>
          <a:p>
            <a:pPr>
              <a:lnSpc>
                <a:spcPct val="100000"/>
              </a:lnSpc>
              <a:spcBef>
                <a:spcPts val="245"/>
              </a:spcBef>
            </a:pPr>
            <a:endParaRPr sz="1800" dirty="0">
              <a:latin typeface="Calibri"/>
              <a:cs typeface="Calibri"/>
            </a:endParaRPr>
          </a:p>
          <a:p>
            <a:pPr marL="355600" marR="557530" indent="-343535">
              <a:lnSpc>
                <a:spcPct val="100000"/>
              </a:lnSpc>
              <a:spcBef>
                <a:spcPts val="430"/>
              </a:spcBef>
              <a:buFont typeface="Wingdings"/>
              <a:buChar char=""/>
              <a:tabLst>
                <a:tab pos="355600" algn="l"/>
              </a:tabLst>
            </a:pPr>
            <a:r>
              <a:rPr sz="1800" b="1" i="1" dirty="0">
                <a:latin typeface="Calibri"/>
                <a:cs typeface="Calibri"/>
              </a:rPr>
              <a:t>Admitted</a:t>
            </a:r>
            <a:r>
              <a:rPr sz="1800" b="1" i="1" spc="-25" dirty="0">
                <a:latin typeface="Calibri"/>
                <a:cs typeface="Calibri"/>
              </a:rPr>
              <a:t> </a:t>
            </a:r>
            <a:r>
              <a:rPr sz="1800" b="1" i="1" dirty="0">
                <a:latin typeface="Calibri"/>
                <a:cs typeface="Calibri"/>
              </a:rPr>
              <a:t>in</a:t>
            </a:r>
            <a:r>
              <a:rPr sz="1800" b="1" i="1" spc="-30" dirty="0">
                <a:latin typeface="Calibri"/>
                <a:cs typeface="Calibri"/>
              </a:rPr>
              <a:t> </a:t>
            </a:r>
            <a:r>
              <a:rPr sz="1800" b="1" i="1" spc="-10" dirty="0">
                <a:latin typeface="Calibri"/>
                <a:cs typeface="Calibri"/>
              </a:rPr>
              <a:t>Co-</a:t>
            </a:r>
            <a:r>
              <a:rPr sz="1800" b="1" i="1" dirty="0">
                <a:latin typeface="Calibri"/>
                <a:cs typeface="Calibri"/>
              </a:rPr>
              <a:t>op?</a:t>
            </a:r>
            <a:r>
              <a:rPr sz="1800" b="1" i="1" spc="-20" dirty="0">
                <a:latin typeface="Calibri"/>
                <a:cs typeface="Calibri"/>
              </a:rPr>
              <a:t> </a:t>
            </a:r>
            <a:r>
              <a:rPr sz="1800" dirty="0">
                <a:latin typeface="Calibri"/>
                <a:cs typeface="Calibri"/>
              </a:rPr>
              <a:t>Meet</a:t>
            </a:r>
            <a:r>
              <a:rPr sz="1800" spc="-25" dirty="0">
                <a:latin typeface="Calibri"/>
                <a:cs typeface="Calibri"/>
              </a:rPr>
              <a:t> </a:t>
            </a:r>
            <a:r>
              <a:rPr sz="1800" dirty="0">
                <a:latin typeface="Calibri"/>
                <a:cs typeface="Calibri"/>
              </a:rPr>
              <a:t>with</a:t>
            </a:r>
            <a:r>
              <a:rPr sz="1800" spc="-25" dirty="0">
                <a:latin typeface="Calibri"/>
                <a:cs typeface="Calibri"/>
              </a:rPr>
              <a:t> </a:t>
            </a:r>
            <a:r>
              <a:rPr sz="1800" dirty="0">
                <a:latin typeface="Calibri"/>
                <a:cs typeface="Calibri"/>
              </a:rPr>
              <a:t>your</a:t>
            </a:r>
            <a:r>
              <a:rPr sz="1800" spc="-30" dirty="0">
                <a:latin typeface="Calibri"/>
                <a:cs typeface="Calibri"/>
              </a:rPr>
              <a:t> </a:t>
            </a:r>
            <a:r>
              <a:rPr sz="1800" u="sng" spc="-10" dirty="0">
                <a:solidFill>
                  <a:srgbClr val="801329"/>
                </a:solidFill>
                <a:uFill>
                  <a:solidFill>
                    <a:srgbClr val="801329"/>
                  </a:solidFill>
                </a:uFill>
                <a:latin typeface="Calibri"/>
                <a:cs typeface="Calibri"/>
                <a:hlinkClick r:id="rId2"/>
              </a:rPr>
              <a:t>Co-</a:t>
            </a:r>
            <a:r>
              <a:rPr sz="1800" u="sng" dirty="0">
                <a:solidFill>
                  <a:srgbClr val="801329"/>
                </a:solidFill>
                <a:uFill>
                  <a:solidFill>
                    <a:srgbClr val="801329"/>
                  </a:solidFill>
                </a:uFill>
                <a:latin typeface="Calibri"/>
                <a:cs typeface="Calibri"/>
                <a:hlinkClick r:id="rId2"/>
              </a:rPr>
              <a:t>op</a:t>
            </a:r>
            <a:r>
              <a:rPr sz="1800" u="sng" spc="-25" dirty="0">
                <a:solidFill>
                  <a:srgbClr val="801329"/>
                </a:solidFill>
                <a:uFill>
                  <a:solidFill>
                    <a:srgbClr val="801329"/>
                  </a:solidFill>
                </a:uFill>
                <a:latin typeface="Calibri"/>
                <a:cs typeface="Calibri"/>
                <a:hlinkClick r:id="rId2"/>
              </a:rPr>
              <a:t> </a:t>
            </a:r>
            <a:r>
              <a:rPr sz="1800" u="sng" dirty="0">
                <a:solidFill>
                  <a:srgbClr val="801329"/>
                </a:solidFill>
                <a:uFill>
                  <a:solidFill>
                    <a:srgbClr val="801329"/>
                  </a:solidFill>
                </a:uFill>
                <a:latin typeface="Calibri"/>
                <a:cs typeface="Calibri"/>
                <a:hlinkClick r:id="rId2"/>
              </a:rPr>
              <a:t>Director</a:t>
            </a:r>
            <a:r>
              <a:rPr sz="1800" spc="-25" dirty="0">
                <a:solidFill>
                  <a:srgbClr val="801329"/>
                </a:solidFill>
                <a:latin typeface="Calibri"/>
                <a:cs typeface="Calibri"/>
              </a:rPr>
              <a:t> </a:t>
            </a:r>
            <a:r>
              <a:rPr sz="1800" dirty="0">
                <a:latin typeface="Calibri"/>
                <a:cs typeface="Calibri"/>
              </a:rPr>
              <a:t>and</a:t>
            </a:r>
            <a:r>
              <a:rPr sz="1800" spc="-25" dirty="0">
                <a:latin typeface="Calibri"/>
                <a:cs typeface="Calibri"/>
              </a:rPr>
              <a:t> </a:t>
            </a:r>
            <a:r>
              <a:rPr sz="1800" dirty="0">
                <a:latin typeface="Calibri"/>
                <a:cs typeface="Calibri"/>
              </a:rPr>
              <a:t>follow</a:t>
            </a:r>
            <a:r>
              <a:rPr sz="1800" spc="-30" dirty="0">
                <a:latin typeface="Calibri"/>
                <a:cs typeface="Calibri"/>
              </a:rPr>
              <a:t> </a:t>
            </a:r>
            <a:r>
              <a:rPr sz="1800" dirty="0">
                <a:latin typeface="Calibri"/>
                <a:cs typeface="Calibri"/>
              </a:rPr>
              <a:t>the</a:t>
            </a:r>
            <a:r>
              <a:rPr sz="1800" spc="-25" dirty="0">
                <a:latin typeface="Calibri"/>
                <a:cs typeface="Calibri"/>
              </a:rPr>
              <a:t> </a:t>
            </a:r>
            <a:r>
              <a:rPr sz="1800" spc="-20" dirty="0">
                <a:latin typeface="Calibri"/>
                <a:cs typeface="Calibri"/>
              </a:rPr>
              <a:t>coop </a:t>
            </a:r>
            <a:r>
              <a:rPr sz="1800" spc="-10" dirty="0">
                <a:latin typeface="Calibri"/>
                <a:cs typeface="Calibri"/>
              </a:rPr>
              <a:t>sequence.</a:t>
            </a:r>
            <a:endParaRPr sz="1800" dirty="0">
              <a:latin typeface="Calibri"/>
              <a:cs typeface="Calibri"/>
            </a:endParaRPr>
          </a:p>
          <a:p>
            <a:pPr marL="355600" marR="50165" indent="-343535">
              <a:lnSpc>
                <a:spcPct val="100000"/>
              </a:lnSpc>
              <a:spcBef>
                <a:spcPts val="430"/>
              </a:spcBef>
              <a:buFont typeface="Wingdings"/>
              <a:buChar char=""/>
              <a:tabLst>
                <a:tab pos="355600" algn="l"/>
              </a:tabLst>
            </a:pPr>
            <a:r>
              <a:rPr sz="1800" b="1" i="1" dirty="0">
                <a:latin typeface="Calibri"/>
                <a:cs typeface="Calibri"/>
              </a:rPr>
              <a:t>Already</a:t>
            </a:r>
            <a:r>
              <a:rPr sz="1800" b="1" i="1" spc="-40" dirty="0">
                <a:latin typeface="Calibri"/>
                <a:cs typeface="Calibri"/>
              </a:rPr>
              <a:t> </a:t>
            </a:r>
            <a:r>
              <a:rPr sz="1800" b="1" i="1" dirty="0">
                <a:latin typeface="Calibri"/>
                <a:cs typeface="Calibri"/>
              </a:rPr>
              <a:t>a</a:t>
            </a:r>
            <a:r>
              <a:rPr sz="1800" b="1" i="1" spc="-30" dirty="0">
                <a:latin typeface="Calibri"/>
                <a:cs typeface="Calibri"/>
              </a:rPr>
              <a:t> </a:t>
            </a:r>
            <a:r>
              <a:rPr sz="1800" b="1" i="1" dirty="0">
                <a:latin typeface="Calibri"/>
                <a:cs typeface="Calibri"/>
              </a:rPr>
              <a:t>Concordia</a:t>
            </a:r>
            <a:r>
              <a:rPr sz="1800" b="1" i="1" spc="-35" dirty="0">
                <a:latin typeface="Calibri"/>
                <a:cs typeface="Calibri"/>
              </a:rPr>
              <a:t> </a:t>
            </a:r>
            <a:r>
              <a:rPr sz="1800" b="1" i="1" dirty="0">
                <a:latin typeface="Calibri"/>
                <a:cs typeface="Calibri"/>
              </a:rPr>
              <a:t>student?</a:t>
            </a:r>
            <a:r>
              <a:rPr sz="1800" b="1" i="1" spc="-15" dirty="0">
                <a:latin typeface="Calibri"/>
                <a:cs typeface="Calibri"/>
              </a:rPr>
              <a:t> </a:t>
            </a:r>
            <a:r>
              <a:rPr sz="1800" dirty="0">
                <a:latin typeface="Calibri"/>
                <a:cs typeface="Calibri"/>
              </a:rPr>
              <a:t>Applications</a:t>
            </a:r>
            <a:r>
              <a:rPr sz="1800" spc="-50" dirty="0">
                <a:latin typeface="Calibri"/>
                <a:cs typeface="Calibri"/>
              </a:rPr>
              <a:t> </a:t>
            </a:r>
            <a:r>
              <a:rPr sz="1800" dirty="0">
                <a:latin typeface="Calibri"/>
                <a:cs typeface="Calibri"/>
              </a:rPr>
              <a:t>to</a:t>
            </a:r>
            <a:r>
              <a:rPr sz="1800" spc="-35" dirty="0">
                <a:latin typeface="Calibri"/>
                <a:cs typeface="Calibri"/>
              </a:rPr>
              <a:t> </a:t>
            </a:r>
            <a:r>
              <a:rPr sz="1800" dirty="0">
                <a:latin typeface="Calibri"/>
                <a:cs typeface="Calibri"/>
              </a:rPr>
              <a:t>join</a:t>
            </a:r>
            <a:r>
              <a:rPr sz="1800" spc="-40" dirty="0">
                <a:latin typeface="Calibri"/>
                <a:cs typeface="Calibri"/>
              </a:rPr>
              <a:t> </a:t>
            </a:r>
            <a:r>
              <a:rPr sz="1800" spc="-10" dirty="0">
                <a:latin typeface="Calibri"/>
                <a:cs typeface="Calibri"/>
              </a:rPr>
              <a:t>Co-</a:t>
            </a:r>
            <a:r>
              <a:rPr sz="1800" dirty="0">
                <a:latin typeface="Calibri"/>
                <a:cs typeface="Calibri"/>
              </a:rPr>
              <a:t>op</a:t>
            </a:r>
            <a:r>
              <a:rPr sz="1800" spc="-25" dirty="0">
                <a:latin typeface="Calibri"/>
                <a:cs typeface="Calibri"/>
              </a:rPr>
              <a:t> </a:t>
            </a:r>
            <a:r>
              <a:rPr sz="1800" dirty="0">
                <a:latin typeface="Calibri"/>
                <a:cs typeface="Calibri"/>
              </a:rPr>
              <a:t>for</a:t>
            </a:r>
            <a:r>
              <a:rPr sz="1800" spc="-40" dirty="0">
                <a:latin typeface="Calibri"/>
                <a:cs typeface="Calibri"/>
              </a:rPr>
              <a:t> </a:t>
            </a:r>
            <a:r>
              <a:rPr sz="1800" spc="-10" dirty="0">
                <a:latin typeface="Calibri"/>
                <a:cs typeface="Calibri"/>
              </a:rPr>
              <a:t>current </a:t>
            </a:r>
            <a:r>
              <a:rPr sz="1800" dirty="0">
                <a:latin typeface="Calibri"/>
                <a:cs typeface="Calibri"/>
              </a:rPr>
              <a:t>Concordia</a:t>
            </a:r>
            <a:r>
              <a:rPr sz="1800" spc="-35" dirty="0">
                <a:latin typeface="Calibri"/>
                <a:cs typeface="Calibri"/>
              </a:rPr>
              <a:t> </a:t>
            </a:r>
            <a:r>
              <a:rPr sz="1800" dirty="0">
                <a:latin typeface="Calibri"/>
                <a:cs typeface="Calibri"/>
              </a:rPr>
              <a:t>students</a:t>
            </a:r>
            <a:r>
              <a:rPr sz="1800" spc="-25" dirty="0">
                <a:latin typeface="Calibri"/>
                <a:cs typeface="Calibri"/>
              </a:rPr>
              <a:t> </a:t>
            </a:r>
            <a:r>
              <a:rPr sz="1800" dirty="0">
                <a:latin typeface="Calibri"/>
                <a:cs typeface="Calibri"/>
              </a:rPr>
              <a:t>are</a:t>
            </a:r>
            <a:r>
              <a:rPr sz="1800" spc="-30" dirty="0">
                <a:latin typeface="Calibri"/>
                <a:cs typeface="Calibri"/>
              </a:rPr>
              <a:t> </a:t>
            </a:r>
            <a:r>
              <a:rPr sz="1800" dirty="0">
                <a:latin typeface="Calibri"/>
                <a:cs typeface="Calibri"/>
              </a:rPr>
              <a:t>reviewed</a:t>
            </a:r>
            <a:r>
              <a:rPr sz="1800" spc="-15" dirty="0">
                <a:latin typeface="Calibri"/>
                <a:cs typeface="Calibri"/>
              </a:rPr>
              <a:t> </a:t>
            </a:r>
            <a:r>
              <a:rPr sz="1800" dirty="0">
                <a:latin typeface="Calibri"/>
                <a:cs typeface="Calibri"/>
              </a:rPr>
              <a:t>twice</a:t>
            </a:r>
            <a:r>
              <a:rPr sz="1800" spc="-25" dirty="0">
                <a:latin typeface="Calibri"/>
                <a:cs typeface="Calibri"/>
              </a:rPr>
              <a:t> </a:t>
            </a:r>
            <a:r>
              <a:rPr sz="1800" dirty="0">
                <a:latin typeface="Calibri"/>
                <a:cs typeface="Calibri"/>
              </a:rPr>
              <a:t>a</a:t>
            </a:r>
            <a:r>
              <a:rPr sz="1800" spc="-30" dirty="0">
                <a:latin typeface="Calibri"/>
                <a:cs typeface="Calibri"/>
              </a:rPr>
              <a:t> </a:t>
            </a:r>
            <a:r>
              <a:rPr sz="1800" dirty="0">
                <a:latin typeface="Calibri"/>
                <a:cs typeface="Calibri"/>
              </a:rPr>
              <a:t>year</a:t>
            </a:r>
            <a:r>
              <a:rPr sz="1800" spc="-35" dirty="0">
                <a:latin typeface="Calibri"/>
                <a:cs typeface="Calibri"/>
              </a:rPr>
              <a:t> </a:t>
            </a:r>
            <a:r>
              <a:rPr sz="1800" dirty="0">
                <a:latin typeface="Calibri"/>
                <a:cs typeface="Calibri"/>
              </a:rPr>
              <a:t>—</a:t>
            </a:r>
            <a:r>
              <a:rPr sz="1800" spc="-40" dirty="0">
                <a:latin typeface="Calibri"/>
                <a:cs typeface="Calibri"/>
              </a:rPr>
              <a:t> </a:t>
            </a:r>
            <a:r>
              <a:rPr sz="1800" dirty="0">
                <a:latin typeface="Calibri"/>
                <a:cs typeface="Calibri"/>
              </a:rPr>
              <a:t>in</a:t>
            </a:r>
            <a:r>
              <a:rPr sz="1800" spc="-30" dirty="0">
                <a:latin typeface="Calibri"/>
                <a:cs typeface="Calibri"/>
              </a:rPr>
              <a:t> </a:t>
            </a:r>
            <a:r>
              <a:rPr sz="1800" dirty="0">
                <a:latin typeface="Calibri"/>
                <a:cs typeface="Calibri"/>
              </a:rPr>
              <a:t>September</a:t>
            </a:r>
            <a:r>
              <a:rPr sz="1800" spc="-20" dirty="0">
                <a:latin typeface="Calibri"/>
                <a:cs typeface="Calibri"/>
              </a:rPr>
              <a:t> </a:t>
            </a:r>
            <a:r>
              <a:rPr sz="1800" dirty="0">
                <a:latin typeface="Calibri"/>
                <a:cs typeface="Calibri"/>
              </a:rPr>
              <a:t>for</a:t>
            </a:r>
            <a:r>
              <a:rPr sz="1800" spc="-35" dirty="0">
                <a:latin typeface="Calibri"/>
                <a:cs typeface="Calibri"/>
              </a:rPr>
              <a:t> </a:t>
            </a:r>
            <a:r>
              <a:rPr sz="1800" dirty="0">
                <a:latin typeface="Calibri"/>
                <a:cs typeface="Calibri"/>
              </a:rPr>
              <a:t>fall,</a:t>
            </a:r>
            <a:r>
              <a:rPr sz="1800" spc="-40" dirty="0">
                <a:latin typeface="Calibri"/>
                <a:cs typeface="Calibri"/>
              </a:rPr>
              <a:t> </a:t>
            </a:r>
            <a:r>
              <a:rPr sz="1800" dirty="0">
                <a:latin typeface="Calibri"/>
                <a:cs typeface="Calibri"/>
              </a:rPr>
              <a:t>and</a:t>
            </a:r>
            <a:r>
              <a:rPr sz="1800" spc="-20" dirty="0">
                <a:latin typeface="Calibri"/>
                <a:cs typeface="Calibri"/>
              </a:rPr>
              <a:t> </a:t>
            </a:r>
            <a:r>
              <a:rPr sz="1800" spc="-25" dirty="0">
                <a:latin typeface="Calibri"/>
                <a:cs typeface="Calibri"/>
              </a:rPr>
              <a:t>in </a:t>
            </a:r>
            <a:r>
              <a:rPr sz="1800" dirty="0">
                <a:latin typeface="Calibri"/>
                <a:cs typeface="Calibri"/>
              </a:rPr>
              <a:t>January</a:t>
            </a:r>
            <a:r>
              <a:rPr sz="1800" spc="-40" dirty="0">
                <a:latin typeface="Calibri"/>
                <a:cs typeface="Calibri"/>
              </a:rPr>
              <a:t> </a:t>
            </a:r>
            <a:r>
              <a:rPr sz="1800" dirty="0">
                <a:latin typeface="Calibri"/>
                <a:cs typeface="Calibri"/>
              </a:rPr>
              <a:t>for</a:t>
            </a:r>
            <a:r>
              <a:rPr sz="1800" spc="-30" dirty="0">
                <a:latin typeface="Calibri"/>
                <a:cs typeface="Calibri"/>
              </a:rPr>
              <a:t> </a:t>
            </a:r>
            <a:r>
              <a:rPr sz="1800" dirty="0">
                <a:latin typeface="Calibri"/>
                <a:cs typeface="Calibri"/>
              </a:rPr>
              <a:t>winter.</a:t>
            </a:r>
            <a:r>
              <a:rPr sz="1800" spc="-25" dirty="0">
                <a:latin typeface="Calibri"/>
                <a:cs typeface="Calibri"/>
              </a:rPr>
              <a:t> </a:t>
            </a:r>
            <a:r>
              <a:rPr sz="1800" u="sng" dirty="0">
                <a:solidFill>
                  <a:srgbClr val="801329"/>
                </a:solidFill>
                <a:uFill>
                  <a:solidFill>
                    <a:srgbClr val="801329"/>
                  </a:solidFill>
                </a:uFill>
                <a:latin typeface="Calibri"/>
                <a:cs typeface="Calibri"/>
                <a:hlinkClick r:id="rId3"/>
              </a:rPr>
              <a:t>How</a:t>
            </a:r>
            <a:r>
              <a:rPr sz="1800" u="sng" spc="-25" dirty="0">
                <a:solidFill>
                  <a:srgbClr val="801329"/>
                </a:solidFill>
                <a:uFill>
                  <a:solidFill>
                    <a:srgbClr val="801329"/>
                  </a:solidFill>
                </a:uFill>
                <a:latin typeface="Calibri"/>
                <a:cs typeface="Calibri"/>
                <a:hlinkClick r:id="rId3"/>
              </a:rPr>
              <a:t> </a:t>
            </a:r>
            <a:r>
              <a:rPr sz="1800" u="sng" dirty="0">
                <a:solidFill>
                  <a:srgbClr val="801329"/>
                </a:solidFill>
                <a:uFill>
                  <a:solidFill>
                    <a:srgbClr val="801329"/>
                  </a:solidFill>
                </a:uFill>
                <a:latin typeface="Calibri"/>
                <a:cs typeface="Calibri"/>
                <a:hlinkClick r:id="rId3"/>
              </a:rPr>
              <a:t>to</a:t>
            </a:r>
            <a:r>
              <a:rPr sz="1800" u="sng" spc="-25" dirty="0">
                <a:solidFill>
                  <a:srgbClr val="801329"/>
                </a:solidFill>
                <a:uFill>
                  <a:solidFill>
                    <a:srgbClr val="801329"/>
                  </a:solidFill>
                </a:uFill>
                <a:latin typeface="Calibri"/>
                <a:cs typeface="Calibri"/>
                <a:hlinkClick r:id="rId3"/>
              </a:rPr>
              <a:t> </a:t>
            </a:r>
            <a:r>
              <a:rPr sz="1800" u="sng" spc="-10" dirty="0">
                <a:solidFill>
                  <a:srgbClr val="801329"/>
                </a:solidFill>
                <a:uFill>
                  <a:solidFill>
                    <a:srgbClr val="801329"/>
                  </a:solidFill>
                </a:uFill>
                <a:latin typeface="Calibri"/>
                <a:cs typeface="Calibri"/>
                <a:hlinkClick r:id="rId3"/>
              </a:rPr>
              <a:t>apply</a:t>
            </a:r>
            <a:r>
              <a:rPr sz="1800" spc="-10" dirty="0">
                <a:latin typeface="Calibri"/>
                <a:cs typeface="Calibri"/>
              </a:rPr>
              <a:t>?</a:t>
            </a:r>
            <a:endParaRPr sz="1800" dirty="0">
              <a:latin typeface="Calibri"/>
              <a:cs typeface="Calibri"/>
            </a:endParaRPr>
          </a:p>
        </p:txBody>
      </p:sp>
      <p:sp>
        <p:nvSpPr>
          <p:cNvPr id="4" name="object 4"/>
          <p:cNvSpPr txBox="1"/>
          <p:nvPr/>
        </p:nvSpPr>
        <p:spPr>
          <a:xfrm>
            <a:off x="1475994" y="5228844"/>
            <a:ext cx="7488555" cy="1071880"/>
          </a:xfrm>
          <a:prstGeom prst="rect">
            <a:avLst/>
          </a:prstGeom>
          <a:solidFill>
            <a:srgbClr val="E5E5E5"/>
          </a:solidFill>
        </p:spPr>
        <p:txBody>
          <a:bodyPr vert="horz" wrap="square" lIns="0" tIns="18415" rIns="0" bIns="0" rtlCol="0">
            <a:spAutoFit/>
          </a:bodyPr>
          <a:lstStyle/>
          <a:p>
            <a:pPr marL="90805" marR="847090" indent="-635">
              <a:lnSpc>
                <a:spcPct val="106900"/>
              </a:lnSpc>
              <a:spcBef>
                <a:spcPts val="145"/>
              </a:spcBef>
            </a:pPr>
            <a:r>
              <a:rPr sz="1800" dirty="0">
                <a:latin typeface="Calibri"/>
                <a:cs typeface="Calibri"/>
                <a:hlinkClick r:id="rId4"/>
              </a:rPr>
              <a:t>C.Edge:</a:t>
            </a:r>
            <a:r>
              <a:rPr sz="1800" spc="225" dirty="0">
                <a:latin typeface="Calibri"/>
                <a:cs typeface="Calibri"/>
                <a:hlinkClick r:id="rId4"/>
              </a:rPr>
              <a:t> </a:t>
            </a:r>
            <a:r>
              <a:rPr sz="1800" u="sng" spc="-25" dirty="0">
                <a:solidFill>
                  <a:srgbClr val="801329"/>
                </a:solidFill>
                <a:uFill>
                  <a:solidFill>
                    <a:srgbClr val="801329"/>
                  </a:solidFill>
                </a:uFill>
                <a:latin typeface="Calibri"/>
                <a:cs typeface="Calibri"/>
                <a:hlinkClick r:id="rId4"/>
              </a:rPr>
              <a:t>https://www.concordia.ca/academics/co-</a:t>
            </a:r>
            <a:r>
              <a:rPr sz="1800" u="sng" spc="-10" dirty="0">
                <a:solidFill>
                  <a:srgbClr val="801329"/>
                </a:solidFill>
                <a:uFill>
                  <a:solidFill>
                    <a:srgbClr val="801329"/>
                  </a:solidFill>
                </a:uFill>
                <a:latin typeface="Calibri"/>
                <a:cs typeface="Calibri"/>
                <a:hlinkClick r:id="rId4"/>
              </a:rPr>
              <a:t>op/programs/career-</a:t>
            </a:r>
            <a:r>
              <a:rPr sz="1800" spc="-10" dirty="0">
                <a:solidFill>
                  <a:srgbClr val="801329"/>
                </a:solidFill>
                <a:latin typeface="Calibri"/>
                <a:cs typeface="Calibri"/>
                <a:hlinkClick r:id="rId4"/>
              </a:rPr>
              <a:t> </a:t>
            </a:r>
            <a:r>
              <a:rPr sz="1800" u="sng" spc="-10" dirty="0">
                <a:solidFill>
                  <a:srgbClr val="801329"/>
                </a:solidFill>
                <a:uFill>
                  <a:solidFill>
                    <a:srgbClr val="801329"/>
                  </a:solidFill>
                </a:uFill>
                <a:latin typeface="Calibri"/>
                <a:cs typeface="Calibri"/>
                <a:hlinkClick r:id="rId4"/>
              </a:rPr>
              <a:t>edge.html#eligibility</a:t>
            </a:r>
            <a:endParaRPr sz="1800">
              <a:latin typeface="Calibri"/>
              <a:cs typeface="Calibri"/>
            </a:endParaRPr>
          </a:p>
          <a:p>
            <a:pPr marL="90805">
              <a:lnSpc>
                <a:spcPct val="100000"/>
              </a:lnSpc>
              <a:spcBef>
                <a:spcPts val="955"/>
              </a:spcBef>
            </a:pPr>
            <a:r>
              <a:rPr sz="1800" spc="-10" dirty="0">
                <a:latin typeface="Calibri"/>
                <a:cs typeface="Calibri"/>
              </a:rPr>
              <a:t>Co-</a:t>
            </a:r>
            <a:r>
              <a:rPr sz="1800" dirty="0">
                <a:latin typeface="Calibri"/>
                <a:cs typeface="Calibri"/>
              </a:rPr>
              <a:t>op:</a:t>
            </a:r>
            <a:r>
              <a:rPr sz="1800" spc="295" dirty="0">
                <a:latin typeface="Calibri"/>
                <a:cs typeface="Calibri"/>
              </a:rPr>
              <a:t> </a:t>
            </a:r>
            <a:r>
              <a:rPr sz="1800" u="sng" spc="-25" dirty="0">
                <a:solidFill>
                  <a:srgbClr val="801329"/>
                </a:solidFill>
                <a:uFill>
                  <a:solidFill>
                    <a:srgbClr val="801329"/>
                  </a:solidFill>
                </a:uFill>
                <a:latin typeface="Calibri"/>
                <a:cs typeface="Calibri"/>
                <a:hlinkClick r:id="rId5"/>
              </a:rPr>
              <a:t>https://www.concordia.ca/academics/co-</a:t>
            </a:r>
            <a:r>
              <a:rPr sz="1800" u="sng" spc="-10" dirty="0">
                <a:solidFill>
                  <a:srgbClr val="801329"/>
                </a:solidFill>
                <a:uFill>
                  <a:solidFill>
                    <a:srgbClr val="801329"/>
                  </a:solidFill>
                </a:uFill>
                <a:latin typeface="Calibri"/>
                <a:cs typeface="Calibri"/>
                <a:hlinkClick r:id="rId5"/>
              </a:rPr>
              <a:t>op.html</a:t>
            </a:r>
            <a:endParaRPr sz="180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2060460" y="0"/>
              <a:ext cx="7083539" cy="6857998"/>
            </a:xfrm>
            <a:prstGeom prst="rect">
              <a:avLst/>
            </a:prstGeom>
          </p:spPr>
        </p:pic>
        <p:pic>
          <p:nvPicPr>
            <p:cNvPr id="4" name="object 4"/>
            <p:cNvPicPr/>
            <p:nvPr/>
          </p:nvPicPr>
          <p:blipFill>
            <a:blip r:embed="rId3" cstate="print"/>
            <a:stretch>
              <a:fillRect/>
            </a:stretch>
          </p:blipFill>
          <p:spPr>
            <a:xfrm>
              <a:off x="0" y="0"/>
              <a:ext cx="5542788" cy="6858000"/>
            </a:xfrm>
            <a:prstGeom prst="rect">
              <a:avLst/>
            </a:prstGeom>
          </p:spPr>
        </p:pic>
      </p:grpSp>
      <p:sp>
        <p:nvSpPr>
          <p:cNvPr id="5" name="object 5"/>
          <p:cNvSpPr txBox="1">
            <a:spLocks noGrp="1"/>
          </p:cNvSpPr>
          <p:nvPr>
            <p:ph type="title"/>
          </p:nvPr>
        </p:nvSpPr>
        <p:spPr>
          <a:prstGeom prst="rect">
            <a:avLst/>
          </a:prstGeom>
        </p:spPr>
        <p:txBody>
          <a:bodyPr vert="horz" wrap="square" lIns="0" tIns="12065" rIns="0" bIns="0" rtlCol="0">
            <a:spAutoFit/>
          </a:bodyPr>
          <a:lstStyle/>
          <a:p>
            <a:pPr marL="353060">
              <a:lnSpc>
                <a:spcPct val="100000"/>
              </a:lnSpc>
              <a:spcBef>
                <a:spcPts val="95"/>
              </a:spcBef>
            </a:pPr>
            <a:r>
              <a:rPr dirty="0"/>
              <a:t>Useful</a:t>
            </a:r>
            <a:r>
              <a:rPr spc="-90" dirty="0"/>
              <a:t> </a:t>
            </a:r>
            <a:r>
              <a:rPr spc="-10" dirty="0"/>
              <a:t>Resources</a:t>
            </a:r>
          </a:p>
        </p:txBody>
      </p:sp>
      <p:sp>
        <p:nvSpPr>
          <p:cNvPr id="6" name="object 6"/>
          <p:cNvSpPr txBox="1"/>
          <p:nvPr/>
        </p:nvSpPr>
        <p:spPr>
          <a:xfrm>
            <a:off x="339642" y="1125670"/>
            <a:ext cx="3976370" cy="4431341"/>
          </a:xfrm>
          <a:prstGeom prst="rect">
            <a:avLst/>
          </a:prstGeom>
        </p:spPr>
        <p:txBody>
          <a:bodyPr vert="horz" wrap="square" lIns="0" tIns="40005" rIns="0" bIns="0" rtlCol="0">
            <a:spAutoFit/>
          </a:bodyPr>
          <a:lstStyle/>
          <a:p>
            <a:pPr marL="354965" indent="-342265">
              <a:lnSpc>
                <a:spcPct val="100000"/>
              </a:lnSpc>
              <a:spcBef>
                <a:spcPts val="315"/>
              </a:spcBef>
              <a:buFont typeface="Arial"/>
              <a:buChar char="•"/>
              <a:tabLst>
                <a:tab pos="354965" algn="l"/>
              </a:tabLst>
            </a:pPr>
            <a:r>
              <a:rPr sz="1800" u="sng" dirty="0">
                <a:solidFill>
                  <a:srgbClr val="0070C0"/>
                </a:solidFill>
                <a:uFill>
                  <a:solidFill>
                    <a:srgbClr val="0070C0"/>
                  </a:solidFill>
                </a:uFill>
                <a:latin typeface="Calibri"/>
                <a:cs typeface="Calibri"/>
                <a:hlinkClick r:id="rId4"/>
              </a:rPr>
              <a:t>Welcome</a:t>
            </a:r>
            <a:r>
              <a:rPr sz="1800" u="sng" spc="-30" dirty="0">
                <a:solidFill>
                  <a:srgbClr val="0070C0"/>
                </a:solidFill>
                <a:uFill>
                  <a:solidFill>
                    <a:srgbClr val="0070C0"/>
                  </a:solidFill>
                </a:uFill>
                <a:latin typeface="Calibri"/>
                <a:cs typeface="Calibri"/>
                <a:hlinkClick r:id="rId4"/>
              </a:rPr>
              <a:t> </a:t>
            </a:r>
            <a:r>
              <a:rPr sz="1800" u="sng" dirty="0">
                <a:solidFill>
                  <a:srgbClr val="0070C0"/>
                </a:solidFill>
                <a:uFill>
                  <a:solidFill>
                    <a:srgbClr val="0070C0"/>
                  </a:solidFill>
                </a:uFill>
                <a:latin typeface="Calibri"/>
                <a:cs typeface="Calibri"/>
                <a:hlinkClick r:id="rId4"/>
              </a:rPr>
              <a:t>Guide</a:t>
            </a:r>
            <a:r>
              <a:rPr sz="1800" u="sng" spc="-25" dirty="0">
                <a:solidFill>
                  <a:srgbClr val="0070C0"/>
                </a:solidFill>
                <a:uFill>
                  <a:solidFill>
                    <a:srgbClr val="0070C0"/>
                  </a:solidFill>
                </a:uFill>
                <a:latin typeface="Calibri"/>
                <a:cs typeface="Calibri"/>
                <a:hlinkClick r:id="rId4"/>
              </a:rPr>
              <a:t> </a:t>
            </a:r>
            <a:r>
              <a:rPr sz="1800" u="sng" dirty="0">
                <a:solidFill>
                  <a:srgbClr val="0070C0"/>
                </a:solidFill>
                <a:uFill>
                  <a:solidFill>
                    <a:srgbClr val="0070C0"/>
                  </a:solidFill>
                </a:uFill>
                <a:latin typeface="Calibri"/>
                <a:cs typeface="Calibri"/>
                <a:hlinkClick r:id="rId4"/>
              </a:rPr>
              <a:t>for</a:t>
            </a:r>
            <a:r>
              <a:rPr sz="1800" u="sng" spc="-40" dirty="0">
                <a:solidFill>
                  <a:srgbClr val="0070C0"/>
                </a:solidFill>
                <a:uFill>
                  <a:solidFill>
                    <a:srgbClr val="0070C0"/>
                  </a:solidFill>
                </a:uFill>
                <a:latin typeface="Calibri"/>
                <a:cs typeface="Calibri"/>
                <a:hlinkClick r:id="rId4"/>
              </a:rPr>
              <a:t> </a:t>
            </a:r>
            <a:r>
              <a:rPr sz="1800" u="sng" dirty="0">
                <a:solidFill>
                  <a:srgbClr val="0070C0"/>
                </a:solidFill>
                <a:uFill>
                  <a:solidFill>
                    <a:srgbClr val="0070C0"/>
                  </a:solidFill>
                </a:uFill>
                <a:latin typeface="Calibri"/>
                <a:cs typeface="Calibri"/>
                <a:hlinkClick r:id="rId4"/>
              </a:rPr>
              <a:t>New</a:t>
            </a:r>
            <a:r>
              <a:rPr sz="1800" u="sng" spc="-35" dirty="0">
                <a:solidFill>
                  <a:srgbClr val="0070C0"/>
                </a:solidFill>
                <a:uFill>
                  <a:solidFill>
                    <a:srgbClr val="0070C0"/>
                  </a:solidFill>
                </a:uFill>
                <a:latin typeface="Calibri"/>
                <a:cs typeface="Calibri"/>
                <a:hlinkClick r:id="rId4"/>
              </a:rPr>
              <a:t> </a:t>
            </a:r>
            <a:r>
              <a:rPr sz="1800" u="sng" spc="-10" dirty="0">
                <a:solidFill>
                  <a:srgbClr val="0070C0"/>
                </a:solidFill>
                <a:uFill>
                  <a:solidFill>
                    <a:srgbClr val="0070C0"/>
                  </a:solidFill>
                </a:uFill>
                <a:latin typeface="Calibri"/>
                <a:cs typeface="Calibri"/>
                <a:hlinkClick r:id="rId4"/>
              </a:rPr>
              <a:t>Concordians</a:t>
            </a:r>
            <a:endParaRPr sz="1800" dirty="0">
              <a:latin typeface="Calibri"/>
              <a:cs typeface="Calibri"/>
            </a:endParaRPr>
          </a:p>
          <a:p>
            <a:pPr marL="354965" indent="-342265">
              <a:lnSpc>
                <a:spcPct val="100000"/>
              </a:lnSpc>
              <a:spcBef>
                <a:spcPts val="190"/>
              </a:spcBef>
              <a:buFont typeface="Arial"/>
              <a:buChar char="•"/>
              <a:tabLst>
                <a:tab pos="354965" algn="l"/>
              </a:tabLst>
            </a:pPr>
            <a:r>
              <a:rPr sz="1800" u="sng" dirty="0">
                <a:solidFill>
                  <a:srgbClr val="0070C0"/>
                </a:solidFill>
                <a:uFill>
                  <a:solidFill>
                    <a:srgbClr val="0070C0"/>
                  </a:solidFill>
                </a:uFill>
                <a:latin typeface="Calibri"/>
                <a:cs typeface="Calibri"/>
                <a:hlinkClick r:id="rId5"/>
              </a:rPr>
              <a:t>Health</a:t>
            </a:r>
            <a:r>
              <a:rPr sz="1800" u="sng" spc="-10" dirty="0">
                <a:solidFill>
                  <a:srgbClr val="0070C0"/>
                </a:solidFill>
                <a:uFill>
                  <a:solidFill>
                    <a:srgbClr val="0070C0"/>
                  </a:solidFill>
                </a:uFill>
                <a:latin typeface="Calibri"/>
                <a:cs typeface="Calibri"/>
                <a:hlinkClick r:id="rId5"/>
              </a:rPr>
              <a:t> </a:t>
            </a:r>
            <a:r>
              <a:rPr sz="1800" u="sng" dirty="0">
                <a:solidFill>
                  <a:srgbClr val="0070C0"/>
                </a:solidFill>
                <a:uFill>
                  <a:solidFill>
                    <a:srgbClr val="0070C0"/>
                  </a:solidFill>
                </a:uFill>
                <a:latin typeface="Calibri"/>
                <a:cs typeface="Calibri"/>
                <a:hlinkClick r:id="rId5"/>
              </a:rPr>
              <a:t>&amp;</a:t>
            </a:r>
            <a:r>
              <a:rPr sz="1800" u="sng" spc="-15" dirty="0">
                <a:solidFill>
                  <a:srgbClr val="0070C0"/>
                </a:solidFill>
                <a:uFill>
                  <a:solidFill>
                    <a:srgbClr val="0070C0"/>
                  </a:solidFill>
                </a:uFill>
                <a:latin typeface="Calibri"/>
                <a:cs typeface="Calibri"/>
                <a:hlinkClick r:id="rId5"/>
              </a:rPr>
              <a:t> </a:t>
            </a:r>
            <a:r>
              <a:rPr sz="1800" u="sng" spc="-10" dirty="0">
                <a:solidFill>
                  <a:srgbClr val="0070C0"/>
                </a:solidFill>
                <a:uFill>
                  <a:solidFill>
                    <a:srgbClr val="0070C0"/>
                  </a:solidFill>
                </a:uFill>
                <a:latin typeface="Calibri"/>
                <a:cs typeface="Calibri"/>
                <a:hlinkClick r:id="rId5"/>
              </a:rPr>
              <a:t>Wellness</a:t>
            </a:r>
            <a:endParaRPr sz="1800" dirty="0">
              <a:latin typeface="Calibri"/>
              <a:cs typeface="Calibri"/>
            </a:endParaRPr>
          </a:p>
          <a:p>
            <a:pPr marL="354965" marR="416559" indent="-342900">
              <a:lnSpc>
                <a:spcPts val="1939"/>
              </a:lnSpc>
              <a:spcBef>
                <a:spcPts val="465"/>
              </a:spcBef>
              <a:buFont typeface="Arial"/>
              <a:buChar char="•"/>
              <a:tabLst>
                <a:tab pos="354965" algn="l"/>
              </a:tabLst>
            </a:pPr>
            <a:r>
              <a:rPr sz="1800" u="sng" dirty="0">
                <a:solidFill>
                  <a:srgbClr val="0070C0"/>
                </a:solidFill>
                <a:uFill>
                  <a:solidFill>
                    <a:srgbClr val="0070C0"/>
                  </a:solidFill>
                </a:uFill>
                <a:latin typeface="Calibri"/>
                <a:cs typeface="Calibri"/>
                <a:hlinkClick r:id="rId6"/>
              </a:rPr>
              <a:t>Student</a:t>
            </a:r>
            <a:r>
              <a:rPr sz="1800" u="sng" spc="-30" dirty="0">
                <a:solidFill>
                  <a:srgbClr val="0070C0"/>
                </a:solidFill>
                <a:uFill>
                  <a:solidFill>
                    <a:srgbClr val="0070C0"/>
                  </a:solidFill>
                </a:uFill>
                <a:latin typeface="Calibri"/>
                <a:cs typeface="Calibri"/>
                <a:hlinkClick r:id="rId6"/>
              </a:rPr>
              <a:t> </a:t>
            </a:r>
            <a:r>
              <a:rPr sz="1800" u="sng" dirty="0">
                <a:solidFill>
                  <a:srgbClr val="0070C0"/>
                </a:solidFill>
                <a:uFill>
                  <a:solidFill>
                    <a:srgbClr val="0070C0"/>
                  </a:solidFill>
                </a:uFill>
                <a:latin typeface="Calibri"/>
                <a:cs typeface="Calibri"/>
                <a:hlinkClick r:id="rId6"/>
              </a:rPr>
              <a:t>Success</a:t>
            </a:r>
            <a:r>
              <a:rPr sz="1800" u="sng" spc="-35" dirty="0">
                <a:solidFill>
                  <a:srgbClr val="0070C0"/>
                </a:solidFill>
                <a:uFill>
                  <a:solidFill>
                    <a:srgbClr val="0070C0"/>
                  </a:solidFill>
                </a:uFill>
                <a:latin typeface="Calibri"/>
                <a:cs typeface="Calibri"/>
                <a:hlinkClick r:id="rId6"/>
              </a:rPr>
              <a:t> </a:t>
            </a:r>
            <a:r>
              <a:rPr sz="1800" u="sng" dirty="0">
                <a:solidFill>
                  <a:srgbClr val="0070C0"/>
                </a:solidFill>
                <a:uFill>
                  <a:solidFill>
                    <a:srgbClr val="0070C0"/>
                  </a:solidFill>
                </a:uFill>
                <a:latin typeface="Calibri"/>
                <a:cs typeface="Calibri"/>
                <a:hlinkClick r:id="rId6"/>
              </a:rPr>
              <a:t>Centre</a:t>
            </a:r>
            <a:r>
              <a:rPr sz="1800" u="sng" spc="-25" dirty="0">
                <a:solidFill>
                  <a:srgbClr val="0070C0"/>
                </a:solidFill>
                <a:uFill>
                  <a:solidFill>
                    <a:srgbClr val="0070C0"/>
                  </a:solidFill>
                </a:uFill>
                <a:latin typeface="Calibri"/>
                <a:cs typeface="Calibri"/>
                <a:hlinkClick r:id="rId6"/>
              </a:rPr>
              <a:t> </a:t>
            </a:r>
            <a:r>
              <a:rPr sz="1800" u="sng" dirty="0">
                <a:solidFill>
                  <a:srgbClr val="0070C0"/>
                </a:solidFill>
                <a:uFill>
                  <a:solidFill>
                    <a:srgbClr val="0070C0"/>
                  </a:solidFill>
                </a:uFill>
                <a:latin typeface="Calibri"/>
                <a:cs typeface="Calibri"/>
                <a:hlinkClick r:id="rId6"/>
              </a:rPr>
              <a:t>–</a:t>
            </a:r>
            <a:r>
              <a:rPr sz="1800" u="sng" spc="-30" dirty="0">
                <a:solidFill>
                  <a:srgbClr val="0070C0"/>
                </a:solidFill>
                <a:uFill>
                  <a:solidFill>
                    <a:srgbClr val="0070C0"/>
                  </a:solidFill>
                </a:uFill>
                <a:latin typeface="Calibri"/>
                <a:cs typeface="Calibri"/>
                <a:hlinkClick r:id="rId6"/>
              </a:rPr>
              <a:t> </a:t>
            </a:r>
            <a:r>
              <a:rPr sz="1800" u="sng" spc="-10" dirty="0">
                <a:solidFill>
                  <a:srgbClr val="0070C0"/>
                </a:solidFill>
                <a:uFill>
                  <a:solidFill>
                    <a:srgbClr val="0070C0"/>
                  </a:solidFill>
                </a:uFill>
                <a:latin typeface="Calibri"/>
                <a:cs typeface="Calibri"/>
                <a:hlinkClick r:id="rId6"/>
              </a:rPr>
              <a:t>Learning</a:t>
            </a:r>
            <a:r>
              <a:rPr sz="1800" spc="-10" dirty="0">
                <a:solidFill>
                  <a:srgbClr val="0070C0"/>
                </a:solidFill>
                <a:latin typeface="Calibri"/>
                <a:cs typeface="Calibri"/>
                <a:hlinkClick r:id="rId6"/>
              </a:rPr>
              <a:t> </a:t>
            </a:r>
            <a:r>
              <a:rPr sz="1800" u="sng" dirty="0">
                <a:solidFill>
                  <a:srgbClr val="0070C0"/>
                </a:solidFill>
                <a:uFill>
                  <a:solidFill>
                    <a:srgbClr val="0070C0"/>
                  </a:solidFill>
                </a:uFill>
                <a:latin typeface="Calibri"/>
                <a:cs typeface="Calibri"/>
                <a:hlinkClick r:id="rId6"/>
              </a:rPr>
              <a:t>services</a:t>
            </a:r>
            <a:r>
              <a:rPr sz="1800" u="sng" spc="-15" dirty="0">
                <a:solidFill>
                  <a:srgbClr val="0070C0"/>
                </a:solidFill>
                <a:uFill>
                  <a:solidFill>
                    <a:srgbClr val="0070C0"/>
                  </a:solidFill>
                </a:uFill>
                <a:latin typeface="Calibri"/>
                <a:cs typeface="Calibri"/>
                <a:hlinkClick r:id="rId6"/>
              </a:rPr>
              <a:t> </a:t>
            </a:r>
            <a:r>
              <a:rPr sz="1800" u="sng" dirty="0">
                <a:solidFill>
                  <a:srgbClr val="0070C0"/>
                </a:solidFill>
                <a:uFill>
                  <a:solidFill>
                    <a:srgbClr val="0070C0"/>
                  </a:solidFill>
                </a:uFill>
                <a:latin typeface="Calibri"/>
                <a:cs typeface="Calibri"/>
                <a:hlinkClick r:id="rId6"/>
              </a:rPr>
              <a:t>&amp;</a:t>
            </a:r>
            <a:r>
              <a:rPr sz="1800" u="sng" spc="-20" dirty="0">
                <a:solidFill>
                  <a:srgbClr val="0070C0"/>
                </a:solidFill>
                <a:uFill>
                  <a:solidFill>
                    <a:srgbClr val="0070C0"/>
                  </a:solidFill>
                </a:uFill>
                <a:latin typeface="Calibri"/>
                <a:cs typeface="Calibri"/>
                <a:hlinkClick r:id="rId6"/>
              </a:rPr>
              <a:t> </a:t>
            </a:r>
            <a:r>
              <a:rPr sz="1800" u="sng" spc="-10" dirty="0">
                <a:solidFill>
                  <a:srgbClr val="0070C0"/>
                </a:solidFill>
                <a:uFill>
                  <a:solidFill>
                    <a:srgbClr val="0070C0"/>
                  </a:solidFill>
                </a:uFill>
                <a:latin typeface="Calibri"/>
                <a:cs typeface="Calibri"/>
                <a:hlinkClick r:id="rId6"/>
              </a:rPr>
              <a:t>workshops</a:t>
            </a:r>
            <a:endParaRPr sz="1800" dirty="0">
              <a:latin typeface="Calibri"/>
              <a:cs typeface="Calibri"/>
            </a:endParaRPr>
          </a:p>
          <a:p>
            <a:pPr marL="354965" indent="-342265">
              <a:lnSpc>
                <a:spcPct val="100000"/>
              </a:lnSpc>
              <a:spcBef>
                <a:spcPts val="190"/>
              </a:spcBef>
              <a:buFont typeface="Arial"/>
              <a:buChar char="•"/>
              <a:tabLst>
                <a:tab pos="354965" algn="l"/>
              </a:tabLst>
            </a:pPr>
            <a:r>
              <a:rPr sz="1800" u="sng" dirty="0">
                <a:solidFill>
                  <a:srgbClr val="0070C0"/>
                </a:solidFill>
                <a:uFill>
                  <a:solidFill>
                    <a:srgbClr val="0070C0"/>
                  </a:solidFill>
                </a:uFill>
                <a:latin typeface="Calibri"/>
                <a:cs typeface="Calibri"/>
                <a:hlinkClick r:id="rId7"/>
              </a:rPr>
              <a:t>International</a:t>
            </a:r>
            <a:r>
              <a:rPr sz="1800" u="sng" spc="-55" dirty="0">
                <a:solidFill>
                  <a:srgbClr val="0070C0"/>
                </a:solidFill>
                <a:uFill>
                  <a:solidFill>
                    <a:srgbClr val="0070C0"/>
                  </a:solidFill>
                </a:uFill>
                <a:latin typeface="Calibri"/>
                <a:cs typeface="Calibri"/>
                <a:hlinkClick r:id="rId7"/>
              </a:rPr>
              <a:t> </a:t>
            </a:r>
            <a:r>
              <a:rPr sz="1800" u="sng" dirty="0">
                <a:solidFill>
                  <a:srgbClr val="0070C0"/>
                </a:solidFill>
                <a:uFill>
                  <a:solidFill>
                    <a:srgbClr val="0070C0"/>
                  </a:solidFill>
                </a:uFill>
                <a:latin typeface="Calibri"/>
                <a:cs typeface="Calibri"/>
                <a:hlinkClick r:id="rId7"/>
              </a:rPr>
              <a:t>Student</a:t>
            </a:r>
            <a:r>
              <a:rPr sz="1800" u="sng" spc="-45" dirty="0">
                <a:solidFill>
                  <a:srgbClr val="0070C0"/>
                </a:solidFill>
                <a:uFill>
                  <a:solidFill>
                    <a:srgbClr val="0070C0"/>
                  </a:solidFill>
                </a:uFill>
                <a:latin typeface="Calibri"/>
                <a:cs typeface="Calibri"/>
                <a:hlinkClick r:id="rId7"/>
              </a:rPr>
              <a:t> </a:t>
            </a:r>
            <a:r>
              <a:rPr sz="1800" u="sng" dirty="0">
                <a:solidFill>
                  <a:srgbClr val="0070C0"/>
                </a:solidFill>
                <a:uFill>
                  <a:solidFill>
                    <a:srgbClr val="0070C0"/>
                  </a:solidFill>
                </a:uFill>
                <a:latin typeface="Calibri"/>
                <a:cs typeface="Calibri"/>
                <a:hlinkClick r:id="rId7"/>
              </a:rPr>
              <a:t>Office</a:t>
            </a:r>
            <a:r>
              <a:rPr sz="1800" u="sng" spc="-60" dirty="0">
                <a:solidFill>
                  <a:srgbClr val="0070C0"/>
                </a:solidFill>
                <a:uFill>
                  <a:solidFill>
                    <a:srgbClr val="0070C0"/>
                  </a:solidFill>
                </a:uFill>
                <a:latin typeface="Calibri"/>
                <a:cs typeface="Calibri"/>
                <a:hlinkClick r:id="rId7"/>
              </a:rPr>
              <a:t> </a:t>
            </a:r>
            <a:r>
              <a:rPr sz="1800" u="sng" spc="-10" dirty="0">
                <a:solidFill>
                  <a:srgbClr val="0070C0"/>
                </a:solidFill>
                <a:uFill>
                  <a:solidFill>
                    <a:srgbClr val="0070C0"/>
                  </a:solidFill>
                </a:uFill>
                <a:latin typeface="Calibri"/>
                <a:cs typeface="Calibri"/>
                <a:hlinkClick r:id="rId7"/>
              </a:rPr>
              <a:t>(ISO)</a:t>
            </a:r>
            <a:endParaRPr sz="1800" dirty="0">
              <a:latin typeface="Calibri"/>
              <a:cs typeface="Calibri"/>
            </a:endParaRPr>
          </a:p>
          <a:p>
            <a:pPr marL="354965" indent="-342265">
              <a:lnSpc>
                <a:spcPct val="100000"/>
              </a:lnSpc>
              <a:spcBef>
                <a:spcPts val="219"/>
              </a:spcBef>
              <a:buFont typeface="Arial"/>
              <a:buChar char="•"/>
              <a:tabLst>
                <a:tab pos="354965" algn="l"/>
              </a:tabLst>
            </a:pPr>
            <a:r>
              <a:rPr sz="1800" u="sng" dirty="0">
                <a:solidFill>
                  <a:srgbClr val="0070C0"/>
                </a:solidFill>
                <a:uFill>
                  <a:solidFill>
                    <a:srgbClr val="0070C0"/>
                  </a:solidFill>
                </a:uFill>
                <a:latin typeface="Calibri"/>
                <a:cs typeface="Calibri"/>
                <a:hlinkClick r:id="rId8"/>
              </a:rPr>
              <a:t>The</a:t>
            </a:r>
            <a:r>
              <a:rPr sz="1800" u="sng" spc="-35" dirty="0">
                <a:solidFill>
                  <a:srgbClr val="0070C0"/>
                </a:solidFill>
                <a:uFill>
                  <a:solidFill>
                    <a:srgbClr val="0070C0"/>
                  </a:solidFill>
                </a:uFill>
                <a:latin typeface="Calibri"/>
                <a:cs typeface="Calibri"/>
                <a:hlinkClick r:id="rId8"/>
              </a:rPr>
              <a:t> </a:t>
            </a:r>
            <a:r>
              <a:rPr sz="1800" u="sng" dirty="0">
                <a:solidFill>
                  <a:srgbClr val="0070C0"/>
                </a:solidFill>
                <a:uFill>
                  <a:solidFill>
                    <a:srgbClr val="0070C0"/>
                  </a:solidFill>
                </a:uFill>
                <a:latin typeface="Calibri"/>
                <a:cs typeface="Calibri"/>
                <a:hlinkClick r:id="rId8"/>
              </a:rPr>
              <a:t>Otsenhákta</a:t>
            </a:r>
            <a:r>
              <a:rPr sz="1800" u="sng" spc="-45" dirty="0">
                <a:solidFill>
                  <a:srgbClr val="0070C0"/>
                </a:solidFill>
                <a:uFill>
                  <a:solidFill>
                    <a:srgbClr val="0070C0"/>
                  </a:solidFill>
                </a:uFill>
                <a:latin typeface="Calibri"/>
                <a:cs typeface="Calibri"/>
                <a:hlinkClick r:id="rId8"/>
              </a:rPr>
              <a:t> </a:t>
            </a:r>
            <a:r>
              <a:rPr sz="1800" u="sng" dirty="0">
                <a:solidFill>
                  <a:srgbClr val="0070C0"/>
                </a:solidFill>
                <a:uFill>
                  <a:solidFill>
                    <a:srgbClr val="0070C0"/>
                  </a:solidFill>
                </a:uFill>
                <a:latin typeface="Calibri"/>
                <a:cs typeface="Calibri"/>
                <a:hlinkClick r:id="rId8"/>
              </a:rPr>
              <a:t>Student</a:t>
            </a:r>
            <a:r>
              <a:rPr sz="1800" u="sng" spc="-40" dirty="0">
                <a:solidFill>
                  <a:srgbClr val="0070C0"/>
                </a:solidFill>
                <a:uFill>
                  <a:solidFill>
                    <a:srgbClr val="0070C0"/>
                  </a:solidFill>
                </a:uFill>
                <a:latin typeface="Calibri"/>
                <a:cs typeface="Calibri"/>
                <a:hlinkClick r:id="rId8"/>
              </a:rPr>
              <a:t> </a:t>
            </a:r>
            <a:r>
              <a:rPr sz="1800" u="sng" spc="-10" dirty="0">
                <a:solidFill>
                  <a:srgbClr val="0070C0"/>
                </a:solidFill>
                <a:uFill>
                  <a:solidFill>
                    <a:srgbClr val="0070C0"/>
                  </a:solidFill>
                </a:uFill>
                <a:latin typeface="Calibri"/>
                <a:cs typeface="Calibri"/>
                <a:hlinkClick r:id="rId8"/>
              </a:rPr>
              <a:t>Centre</a:t>
            </a:r>
            <a:endParaRPr sz="1800" dirty="0">
              <a:latin typeface="Calibri"/>
              <a:cs typeface="Calibri"/>
            </a:endParaRPr>
          </a:p>
          <a:p>
            <a:pPr marL="354965" indent="-342265">
              <a:lnSpc>
                <a:spcPct val="100000"/>
              </a:lnSpc>
              <a:spcBef>
                <a:spcPts val="215"/>
              </a:spcBef>
              <a:buFont typeface="Arial"/>
              <a:buChar char="•"/>
              <a:tabLst>
                <a:tab pos="354965" algn="l"/>
              </a:tabLst>
            </a:pPr>
            <a:r>
              <a:rPr sz="1800" u="sng" dirty="0">
                <a:solidFill>
                  <a:srgbClr val="0070C0"/>
                </a:solidFill>
                <a:uFill>
                  <a:solidFill>
                    <a:srgbClr val="0070C0"/>
                  </a:solidFill>
                </a:uFill>
                <a:latin typeface="Calibri"/>
                <a:cs typeface="Calibri"/>
                <a:hlinkClick r:id="rId9"/>
              </a:rPr>
              <a:t>The</a:t>
            </a:r>
            <a:r>
              <a:rPr sz="1800" u="sng" spc="-35" dirty="0">
                <a:solidFill>
                  <a:srgbClr val="0070C0"/>
                </a:solidFill>
                <a:uFill>
                  <a:solidFill>
                    <a:srgbClr val="0070C0"/>
                  </a:solidFill>
                </a:uFill>
                <a:latin typeface="Calibri"/>
                <a:cs typeface="Calibri"/>
                <a:hlinkClick r:id="rId9"/>
              </a:rPr>
              <a:t> </a:t>
            </a:r>
            <a:r>
              <a:rPr sz="1800" u="sng" dirty="0">
                <a:solidFill>
                  <a:srgbClr val="0070C0"/>
                </a:solidFill>
                <a:uFill>
                  <a:solidFill>
                    <a:srgbClr val="0070C0"/>
                  </a:solidFill>
                </a:uFill>
                <a:latin typeface="Calibri"/>
                <a:cs typeface="Calibri"/>
                <a:hlinkClick r:id="rId9"/>
              </a:rPr>
              <a:t>Black</a:t>
            </a:r>
            <a:r>
              <a:rPr sz="1800" u="sng" spc="-55" dirty="0">
                <a:solidFill>
                  <a:srgbClr val="0070C0"/>
                </a:solidFill>
                <a:uFill>
                  <a:solidFill>
                    <a:srgbClr val="0070C0"/>
                  </a:solidFill>
                </a:uFill>
                <a:latin typeface="Calibri"/>
                <a:cs typeface="Calibri"/>
                <a:hlinkClick r:id="rId9"/>
              </a:rPr>
              <a:t> </a:t>
            </a:r>
            <a:r>
              <a:rPr sz="1800" u="sng" dirty="0">
                <a:solidFill>
                  <a:srgbClr val="0070C0"/>
                </a:solidFill>
                <a:uFill>
                  <a:solidFill>
                    <a:srgbClr val="0070C0"/>
                  </a:solidFill>
                </a:uFill>
                <a:latin typeface="Calibri"/>
                <a:cs typeface="Calibri"/>
                <a:hlinkClick r:id="rId9"/>
              </a:rPr>
              <a:t>Perspectives</a:t>
            </a:r>
            <a:r>
              <a:rPr sz="1800" u="sng" spc="-45" dirty="0">
                <a:solidFill>
                  <a:srgbClr val="0070C0"/>
                </a:solidFill>
                <a:uFill>
                  <a:solidFill>
                    <a:srgbClr val="0070C0"/>
                  </a:solidFill>
                </a:uFill>
                <a:latin typeface="Calibri"/>
                <a:cs typeface="Calibri"/>
                <a:hlinkClick r:id="rId9"/>
              </a:rPr>
              <a:t> </a:t>
            </a:r>
            <a:r>
              <a:rPr sz="1800" u="sng" spc="-10" dirty="0">
                <a:solidFill>
                  <a:srgbClr val="0070C0"/>
                </a:solidFill>
                <a:uFill>
                  <a:solidFill>
                    <a:srgbClr val="0070C0"/>
                  </a:solidFill>
                </a:uFill>
                <a:latin typeface="Calibri"/>
                <a:cs typeface="Calibri"/>
                <a:hlinkClick r:id="rId9"/>
              </a:rPr>
              <a:t>Office</a:t>
            </a:r>
            <a:endParaRPr sz="1800" dirty="0">
              <a:latin typeface="Calibri"/>
              <a:cs typeface="Calibri"/>
            </a:endParaRPr>
          </a:p>
          <a:p>
            <a:pPr marL="354965" marR="653415" indent="-342900">
              <a:lnSpc>
                <a:spcPts val="1939"/>
              </a:lnSpc>
              <a:spcBef>
                <a:spcPts val="464"/>
              </a:spcBef>
              <a:buFont typeface="Arial"/>
              <a:buChar char="•"/>
              <a:tabLst>
                <a:tab pos="354965" algn="l"/>
              </a:tabLst>
            </a:pPr>
            <a:r>
              <a:rPr sz="1800" u="sng" dirty="0">
                <a:solidFill>
                  <a:srgbClr val="0070C0"/>
                </a:solidFill>
                <a:uFill>
                  <a:solidFill>
                    <a:srgbClr val="0070C0"/>
                  </a:solidFill>
                </a:uFill>
                <a:latin typeface="Calibri"/>
                <a:cs typeface="Calibri"/>
                <a:hlinkClick r:id="rId10"/>
              </a:rPr>
              <a:t>Access</a:t>
            </a:r>
            <a:r>
              <a:rPr sz="1800" u="sng" spc="-45" dirty="0">
                <a:solidFill>
                  <a:srgbClr val="0070C0"/>
                </a:solidFill>
                <a:uFill>
                  <a:solidFill>
                    <a:srgbClr val="0070C0"/>
                  </a:solidFill>
                </a:uFill>
                <a:latin typeface="Calibri"/>
                <a:cs typeface="Calibri"/>
                <a:hlinkClick r:id="rId10"/>
              </a:rPr>
              <a:t> </a:t>
            </a:r>
            <a:r>
              <a:rPr sz="1800" u="sng" dirty="0">
                <a:solidFill>
                  <a:srgbClr val="0070C0"/>
                </a:solidFill>
                <a:uFill>
                  <a:solidFill>
                    <a:srgbClr val="0070C0"/>
                  </a:solidFill>
                </a:uFill>
                <a:latin typeface="Calibri"/>
                <a:cs typeface="Calibri"/>
                <a:hlinkClick r:id="rId10"/>
              </a:rPr>
              <a:t>Centre</a:t>
            </a:r>
            <a:r>
              <a:rPr sz="1800" u="sng" spc="-20" dirty="0">
                <a:solidFill>
                  <a:srgbClr val="0070C0"/>
                </a:solidFill>
                <a:uFill>
                  <a:solidFill>
                    <a:srgbClr val="0070C0"/>
                  </a:solidFill>
                </a:uFill>
                <a:latin typeface="Calibri"/>
                <a:cs typeface="Calibri"/>
                <a:hlinkClick r:id="rId10"/>
              </a:rPr>
              <a:t> </a:t>
            </a:r>
            <a:r>
              <a:rPr sz="1800" u="sng" dirty="0">
                <a:solidFill>
                  <a:srgbClr val="0070C0"/>
                </a:solidFill>
                <a:uFill>
                  <a:solidFill>
                    <a:srgbClr val="0070C0"/>
                  </a:solidFill>
                </a:uFill>
                <a:latin typeface="Calibri"/>
                <a:cs typeface="Calibri"/>
                <a:hlinkClick r:id="rId10"/>
              </a:rPr>
              <a:t>for</a:t>
            </a:r>
            <a:r>
              <a:rPr sz="1800" u="sng" spc="-35" dirty="0">
                <a:solidFill>
                  <a:srgbClr val="0070C0"/>
                </a:solidFill>
                <a:uFill>
                  <a:solidFill>
                    <a:srgbClr val="0070C0"/>
                  </a:solidFill>
                </a:uFill>
                <a:latin typeface="Calibri"/>
                <a:cs typeface="Calibri"/>
                <a:hlinkClick r:id="rId10"/>
              </a:rPr>
              <a:t> </a:t>
            </a:r>
            <a:r>
              <a:rPr sz="1800" u="sng" dirty="0">
                <a:solidFill>
                  <a:srgbClr val="0070C0"/>
                </a:solidFill>
                <a:uFill>
                  <a:solidFill>
                    <a:srgbClr val="0070C0"/>
                  </a:solidFill>
                </a:uFill>
                <a:latin typeface="Calibri"/>
                <a:cs typeface="Calibri"/>
                <a:hlinkClick r:id="rId10"/>
              </a:rPr>
              <a:t>Students</a:t>
            </a:r>
            <a:r>
              <a:rPr sz="1800" u="sng" spc="-30" dirty="0">
                <a:solidFill>
                  <a:srgbClr val="0070C0"/>
                </a:solidFill>
                <a:uFill>
                  <a:solidFill>
                    <a:srgbClr val="0070C0"/>
                  </a:solidFill>
                </a:uFill>
                <a:latin typeface="Calibri"/>
                <a:cs typeface="Calibri"/>
                <a:hlinkClick r:id="rId10"/>
              </a:rPr>
              <a:t> </a:t>
            </a:r>
            <a:r>
              <a:rPr sz="1800" u="sng" spc="-20" dirty="0">
                <a:solidFill>
                  <a:srgbClr val="0070C0"/>
                </a:solidFill>
                <a:uFill>
                  <a:solidFill>
                    <a:srgbClr val="0070C0"/>
                  </a:solidFill>
                </a:uFill>
                <a:latin typeface="Calibri"/>
                <a:cs typeface="Calibri"/>
                <a:hlinkClick r:id="rId10"/>
              </a:rPr>
              <a:t>with</a:t>
            </a:r>
            <a:r>
              <a:rPr sz="1800" spc="-20" dirty="0">
                <a:solidFill>
                  <a:srgbClr val="0070C0"/>
                </a:solidFill>
                <a:latin typeface="Calibri"/>
                <a:cs typeface="Calibri"/>
                <a:hlinkClick r:id="rId10"/>
              </a:rPr>
              <a:t> </a:t>
            </a:r>
            <a:r>
              <a:rPr sz="1800" u="sng" dirty="0">
                <a:solidFill>
                  <a:srgbClr val="0070C0"/>
                </a:solidFill>
                <a:uFill>
                  <a:solidFill>
                    <a:srgbClr val="0070C0"/>
                  </a:solidFill>
                </a:uFill>
                <a:latin typeface="Calibri"/>
                <a:cs typeface="Calibri"/>
                <a:hlinkClick r:id="rId10"/>
              </a:rPr>
              <a:t>Disabilities</a:t>
            </a:r>
            <a:r>
              <a:rPr sz="1800" u="sng" spc="-65" dirty="0">
                <a:solidFill>
                  <a:srgbClr val="0070C0"/>
                </a:solidFill>
                <a:uFill>
                  <a:solidFill>
                    <a:srgbClr val="0070C0"/>
                  </a:solidFill>
                </a:uFill>
                <a:latin typeface="Calibri"/>
                <a:cs typeface="Calibri"/>
                <a:hlinkClick r:id="rId10"/>
              </a:rPr>
              <a:t> </a:t>
            </a:r>
            <a:r>
              <a:rPr sz="1800" u="sng" spc="-10" dirty="0">
                <a:solidFill>
                  <a:srgbClr val="0070C0"/>
                </a:solidFill>
                <a:uFill>
                  <a:solidFill>
                    <a:srgbClr val="0070C0"/>
                  </a:solidFill>
                </a:uFill>
                <a:latin typeface="Calibri"/>
                <a:cs typeface="Calibri"/>
                <a:hlinkClick r:id="rId10"/>
              </a:rPr>
              <a:t>(ACSD)</a:t>
            </a:r>
            <a:endParaRPr sz="1800" dirty="0">
              <a:latin typeface="Calibri"/>
              <a:cs typeface="Calibri"/>
            </a:endParaRPr>
          </a:p>
          <a:p>
            <a:pPr marL="354965" marR="347345" indent="-342900">
              <a:lnSpc>
                <a:spcPts val="1939"/>
              </a:lnSpc>
              <a:spcBef>
                <a:spcPts val="605"/>
              </a:spcBef>
              <a:buFont typeface="Arial"/>
              <a:buChar char="•"/>
              <a:tabLst>
                <a:tab pos="354965" algn="l"/>
              </a:tabLst>
            </a:pPr>
            <a:r>
              <a:rPr sz="1800" u="sng" dirty="0">
                <a:solidFill>
                  <a:srgbClr val="0070C0"/>
                </a:solidFill>
                <a:uFill>
                  <a:solidFill>
                    <a:srgbClr val="0070C0"/>
                  </a:solidFill>
                </a:uFill>
                <a:latin typeface="Calibri"/>
                <a:cs typeface="Calibri"/>
                <a:hlinkClick r:id="rId11"/>
              </a:rPr>
              <a:t>LIVE</a:t>
            </a:r>
            <a:r>
              <a:rPr sz="1800" u="sng" spc="-20" dirty="0">
                <a:solidFill>
                  <a:srgbClr val="0070C0"/>
                </a:solidFill>
                <a:uFill>
                  <a:solidFill>
                    <a:srgbClr val="0070C0"/>
                  </a:solidFill>
                </a:uFill>
                <a:latin typeface="Calibri"/>
                <a:cs typeface="Calibri"/>
                <a:hlinkClick r:id="rId11"/>
              </a:rPr>
              <a:t> </a:t>
            </a:r>
            <a:r>
              <a:rPr sz="1800" u="sng" dirty="0">
                <a:solidFill>
                  <a:srgbClr val="0070C0"/>
                </a:solidFill>
                <a:uFill>
                  <a:solidFill>
                    <a:srgbClr val="0070C0"/>
                  </a:solidFill>
                </a:uFill>
                <a:latin typeface="Calibri"/>
                <a:cs typeface="Calibri"/>
                <a:hlinkClick r:id="rId11"/>
              </a:rPr>
              <a:t>Centre</a:t>
            </a:r>
            <a:r>
              <a:rPr sz="1800" u="sng" spc="-10" dirty="0">
                <a:solidFill>
                  <a:srgbClr val="0070C0"/>
                </a:solidFill>
                <a:uFill>
                  <a:solidFill>
                    <a:srgbClr val="0070C0"/>
                  </a:solidFill>
                </a:uFill>
                <a:latin typeface="Calibri"/>
                <a:cs typeface="Calibri"/>
                <a:hlinkClick r:id="rId11"/>
              </a:rPr>
              <a:t> </a:t>
            </a:r>
            <a:r>
              <a:rPr sz="1800" u="sng" dirty="0">
                <a:solidFill>
                  <a:srgbClr val="0070C0"/>
                </a:solidFill>
                <a:uFill>
                  <a:solidFill>
                    <a:srgbClr val="0070C0"/>
                  </a:solidFill>
                </a:uFill>
                <a:latin typeface="Calibri"/>
                <a:cs typeface="Calibri"/>
                <a:hlinkClick r:id="rId11"/>
              </a:rPr>
              <a:t>–</a:t>
            </a:r>
            <a:r>
              <a:rPr sz="1800" u="sng" spc="-15" dirty="0">
                <a:solidFill>
                  <a:srgbClr val="0070C0"/>
                </a:solidFill>
                <a:uFill>
                  <a:solidFill>
                    <a:srgbClr val="0070C0"/>
                  </a:solidFill>
                </a:uFill>
                <a:latin typeface="Calibri"/>
                <a:cs typeface="Calibri"/>
                <a:hlinkClick r:id="rId11"/>
              </a:rPr>
              <a:t> </a:t>
            </a:r>
            <a:r>
              <a:rPr sz="1800" u="sng" spc="-10" dirty="0">
                <a:solidFill>
                  <a:srgbClr val="0070C0"/>
                </a:solidFill>
                <a:uFill>
                  <a:solidFill>
                    <a:srgbClr val="0070C0"/>
                  </a:solidFill>
                </a:uFill>
                <a:latin typeface="Calibri"/>
                <a:cs typeface="Calibri"/>
                <a:hlinkClick r:id="rId11"/>
              </a:rPr>
              <a:t>Leadership-Initiative-</a:t>
            </a:r>
            <a:r>
              <a:rPr sz="1800" spc="-10" dirty="0">
                <a:solidFill>
                  <a:srgbClr val="0070C0"/>
                </a:solidFill>
                <a:latin typeface="Calibri"/>
                <a:cs typeface="Calibri"/>
                <a:hlinkClick r:id="rId11"/>
              </a:rPr>
              <a:t> </a:t>
            </a:r>
            <a:r>
              <a:rPr sz="1800" u="sng" dirty="0">
                <a:solidFill>
                  <a:srgbClr val="0070C0"/>
                </a:solidFill>
                <a:uFill>
                  <a:solidFill>
                    <a:srgbClr val="0070C0"/>
                  </a:solidFill>
                </a:uFill>
                <a:latin typeface="Calibri"/>
                <a:cs typeface="Calibri"/>
                <a:hlinkClick r:id="rId11"/>
              </a:rPr>
              <a:t>Volunteer</a:t>
            </a:r>
            <a:r>
              <a:rPr sz="1800" u="sng" spc="-60" dirty="0">
                <a:solidFill>
                  <a:srgbClr val="0070C0"/>
                </a:solidFill>
                <a:uFill>
                  <a:solidFill>
                    <a:srgbClr val="0070C0"/>
                  </a:solidFill>
                </a:uFill>
                <a:latin typeface="Calibri"/>
                <a:cs typeface="Calibri"/>
                <a:hlinkClick r:id="rId11"/>
              </a:rPr>
              <a:t> </a:t>
            </a:r>
            <a:r>
              <a:rPr sz="1800" u="sng" spc="-10" dirty="0">
                <a:solidFill>
                  <a:srgbClr val="0070C0"/>
                </a:solidFill>
                <a:uFill>
                  <a:solidFill>
                    <a:srgbClr val="0070C0"/>
                  </a:solidFill>
                </a:uFill>
                <a:latin typeface="Calibri"/>
                <a:cs typeface="Calibri"/>
                <a:hlinkClick r:id="rId11"/>
              </a:rPr>
              <a:t>Engagement</a:t>
            </a:r>
            <a:endParaRPr sz="1800" dirty="0">
              <a:latin typeface="Calibri"/>
              <a:cs typeface="Calibri"/>
            </a:endParaRPr>
          </a:p>
          <a:p>
            <a:pPr marL="354965" indent="-342265">
              <a:lnSpc>
                <a:spcPct val="100000"/>
              </a:lnSpc>
              <a:spcBef>
                <a:spcPts val="360"/>
              </a:spcBef>
              <a:buFont typeface="Arial"/>
              <a:buChar char="•"/>
              <a:tabLst>
                <a:tab pos="354965" algn="l"/>
              </a:tabLst>
            </a:pPr>
            <a:r>
              <a:rPr sz="1800" u="sng" dirty="0">
                <a:solidFill>
                  <a:srgbClr val="0070C0"/>
                </a:solidFill>
                <a:uFill>
                  <a:solidFill>
                    <a:srgbClr val="0070C0"/>
                  </a:solidFill>
                </a:uFill>
                <a:latin typeface="Calibri"/>
                <a:cs typeface="Calibri"/>
                <a:hlinkClick r:id="rId12"/>
              </a:rPr>
              <a:t>Réussir</a:t>
            </a:r>
            <a:r>
              <a:rPr sz="1800" u="sng" spc="-30" dirty="0">
                <a:solidFill>
                  <a:srgbClr val="0070C0"/>
                </a:solidFill>
                <a:uFill>
                  <a:solidFill>
                    <a:srgbClr val="0070C0"/>
                  </a:solidFill>
                </a:uFill>
                <a:latin typeface="Calibri"/>
                <a:cs typeface="Calibri"/>
                <a:hlinkClick r:id="rId12"/>
              </a:rPr>
              <a:t> </a:t>
            </a:r>
            <a:r>
              <a:rPr sz="1800" u="sng" dirty="0">
                <a:solidFill>
                  <a:srgbClr val="0070C0"/>
                </a:solidFill>
                <a:uFill>
                  <a:solidFill>
                    <a:srgbClr val="0070C0"/>
                  </a:solidFill>
                </a:uFill>
                <a:latin typeface="Calibri"/>
                <a:cs typeface="Calibri"/>
                <a:hlinkClick r:id="rId12"/>
              </a:rPr>
              <a:t>en</a:t>
            </a:r>
            <a:r>
              <a:rPr sz="1800" u="sng" spc="-15" dirty="0">
                <a:solidFill>
                  <a:srgbClr val="0070C0"/>
                </a:solidFill>
                <a:uFill>
                  <a:solidFill>
                    <a:srgbClr val="0070C0"/>
                  </a:solidFill>
                </a:uFill>
                <a:latin typeface="Calibri"/>
                <a:cs typeface="Calibri"/>
                <a:hlinkClick r:id="rId12"/>
              </a:rPr>
              <a:t> </a:t>
            </a:r>
            <a:r>
              <a:rPr sz="1800" u="sng" spc="-10" dirty="0">
                <a:solidFill>
                  <a:srgbClr val="0070C0"/>
                </a:solidFill>
                <a:uFill>
                  <a:solidFill>
                    <a:srgbClr val="0070C0"/>
                  </a:solidFill>
                </a:uFill>
                <a:latin typeface="Calibri"/>
                <a:cs typeface="Calibri"/>
                <a:hlinkClick r:id="rId12"/>
              </a:rPr>
              <a:t>Français</a:t>
            </a:r>
            <a:endParaRPr sz="1800" dirty="0">
              <a:latin typeface="Calibri"/>
              <a:cs typeface="Calibri"/>
            </a:endParaRPr>
          </a:p>
          <a:p>
            <a:pPr>
              <a:lnSpc>
                <a:spcPct val="100000"/>
              </a:lnSpc>
            </a:pPr>
            <a:endParaRPr sz="1800" dirty="0">
              <a:latin typeface="Calibri"/>
              <a:cs typeface="Calibri"/>
            </a:endParaRPr>
          </a:p>
          <a:p>
            <a:pPr>
              <a:lnSpc>
                <a:spcPct val="100000"/>
              </a:lnSpc>
              <a:spcBef>
                <a:spcPts val="575"/>
              </a:spcBef>
            </a:pPr>
            <a:endParaRPr sz="1800" dirty="0">
              <a:latin typeface="Calibri"/>
              <a:cs typeface="Calibri"/>
            </a:endParaRPr>
          </a:p>
          <a:p>
            <a:pPr marL="12700">
              <a:lnSpc>
                <a:spcPct val="100000"/>
              </a:lnSpc>
            </a:pPr>
            <a:r>
              <a:rPr sz="1800" b="1" u="sng" dirty="0">
                <a:solidFill>
                  <a:srgbClr val="0070C0"/>
                </a:solidFill>
                <a:uFill>
                  <a:solidFill>
                    <a:srgbClr val="0070C0"/>
                  </a:solidFill>
                </a:uFill>
                <a:latin typeface="Calibri"/>
                <a:cs typeface="Calibri"/>
                <a:hlinkClick r:id="rId13"/>
              </a:rPr>
              <a:t>VIEW</a:t>
            </a:r>
            <a:r>
              <a:rPr sz="1800" b="1" u="sng" spc="-20" dirty="0">
                <a:solidFill>
                  <a:srgbClr val="0070C0"/>
                </a:solidFill>
                <a:uFill>
                  <a:solidFill>
                    <a:srgbClr val="0070C0"/>
                  </a:solidFill>
                </a:uFill>
                <a:latin typeface="Calibri"/>
                <a:cs typeface="Calibri"/>
                <a:hlinkClick r:id="rId13"/>
              </a:rPr>
              <a:t> </a:t>
            </a:r>
            <a:r>
              <a:rPr sz="1800" b="1" u="sng" dirty="0">
                <a:solidFill>
                  <a:srgbClr val="0070C0"/>
                </a:solidFill>
                <a:uFill>
                  <a:solidFill>
                    <a:srgbClr val="0070C0"/>
                  </a:solidFill>
                </a:uFill>
                <a:latin typeface="Calibri"/>
                <a:cs typeface="Calibri"/>
                <a:hlinkClick r:id="rId13"/>
              </a:rPr>
              <a:t>A-Z</a:t>
            </a:r>
            <a:r>
              <a:rPr sz="1800" b="1" u="sng" spc="-20" dirty="0">
                <a:solidFill>
                  <a:srgbClr val="0070C0"/>
                </a:solidFill>
                <a:uFill>
                  <a:solidFill>
                    <a:srgbClr val="0070C0"/>
                  </a:solidFill>
                </a:uFill>
                <a:latin typeface="Calibri"/>
                <a:cs typeface="Calibri"/>
                <a:hlinkClick r:id="rId13"/>
              </a:rPr>
              <a:t> </a:t>
            </a:r>
            <a:r>
              <a:rPr sz="1800" b="1" u="sng" dirty="0">
                <a:solidFill>
                  <a:srgbClr val="0070C0"/>
                </a:solidFill>
                <a:uFill>
                  <a:solidFill>
                    <a:srgbClr val="0070C0"/>
                  </a:solidFill>
                </a:uFill>
                <a:latin typeface="Calibri"/>
                <a:cs typeface="Calibri"/>
                <a:hlinkClick r:id="rId13"/>
              </a:rPr>
              <a:t>LIST</a:t>
            </a:r>
            <a:r>
              <a:rPr sz="1800" b="1" u="sng" spc="-15" dirty="0">
                <a:solidFill>
                  <a:srgbClr val="0070C0"/>
                </a:solidFill>
                <a:uFill>
                  <a:solidFill>
                    <a:srgbClr val="0070C0"/>
                  </a:solidFill>
                </a:uFill>
                <a:latin typeface="Calibri"/>
                <a:cs typeface="Calibri"/>
                <a:hlinkClick r:id="rId13"/>
              </a:rPr>
              <a:t> </a:t>
            </a:r>
            <a:r>
              <a:rPr sz="1800" b="1" u="sng" dirty="0">
                <a:solidFill>
                  <a:srgbClr val="0070C0"/>
                </a:solidFill>
                <a:uFill>
                  <a:solidFill>
                    <a:srgbClr val="0070C0"/>
                  </a:solidFill>
                </a:uFill>
                <a:latin typeface="Calibri"/>
                <a:cs typeface="Calibri"/>
                <a:hlinkClick r:id="rId13"/>
              </a:rPr>
              <a:t>OF</a:t>
            </a:r>
            <a:r>
              <a:rPr sz="1800" b="1" u="sng" spc="-20" dirty="0">
                <a:solidFill>
                  <a:srgbClr val="0070C0"/>
                </a:solidFill>
                <a:uFill>
                  <a:solidFill>
                    <a:srgbClr val="0070C0"/>
                  </a:solidFill>
                </a:uFill>
                <a:latin typeface="Calibri"/>
                <a:cs typeface="Calibri"/>
                <a:hlinkClick r:id="rId13"/>
              </a:rPr>
              <a:t> </a:t>
            </a:r>
            <a:r>
              <a:rPr sz="1800" b="1" u="sng" dirty="0">
                <a:solidFill>
                  <a:srgbClr val="0070C0"/>
                </a:solidFill>
                <a:uFill>
                  <a:solidFill>
                    <a:srgbClr val="0070C0"/>
                  </a:solidFill>
                </a:uFill>
                <a:latin typeface="Calibri"/>
                <a:cs typeface="Calibri"/>
                <a:hlinkClick r:id="rId13"/>
              </a:rPr>
              <a:t>SERVICES</a:t>
            </a:r>
            <a:r>
              <a:rPr sz="1800" b="1" u="sng" spc="-25" dirty="0">
                <a:solidFill>
                  <a:srgbClr val="0070C0"/>
                </a:solidFill>
                <a:uFill>
                  <a:solidFill>
                    <a:srgbClr val="0070C0"/>
                  </a:solidFill>
                </a:uFill>
                <a:latin typeface="Calibri"/>
                <a:cs typeface="Calibri"/>
                <a:hlinkClick r:id="rId13"/>
              </a:rPr>
              <a:t> </a:t>
            </a:r>
            <a:r>
              <a:rPr sz="1800" b="1" u="sng" dirty="0">
                <a:solidFill>
                  <a:srgbClr val="0070C0"/>
                </a:solidFill>
                <a:uFill>
                  <a:solidFill>
                    <a:srgbClr val="0070C0"/>
                  </a:solidFill>
                </a:uFill>
                <a:latin typeface="Calibri"/>
                <a:cs typeface="Calibri"/>
                <a:hlinkClick r:id="rId13"/>
              </a:rPr>
              <a:t>&amp;</a:t>
            </a:r>
            <a:r>
              <a:rPr sz="1800" b="1" u="sng" spc="-15" dirty="0">
                <a:solidFill>
                  <a:srgbClr val="0070C0"/>
                </a:solidFill>
                <a:uFill>
                  <a:solidFill>
                    <a:srgbClr val="0070C0"/>
                  </a:solidFill>
                </a:uFill>
                <a:latin typeface="Calibri"/>
                <a:cs typeface="Calibri"/>
                <a:hlinkClick r:id="rId13"/>
              </a:rPr>
              <a:t> </a:t>
            </a:r>
            <a:r>
              <a:rPr sz="1800" b="1" u="sng" spc="-10" dirty="0">
                <a:solidFill>
                  <a:srgbClr val="0070C0"/>
                </a:solidFill>
                <a:uFill>
                  <a:solidFill>
                    <a:srgbClr val="0070C0"/>
                  </a:solidFill>
                </a:uFill>
                <a:latin typeface="Calibri"/>
                <a:cs typeface="Calibri"/>
                <a:hlinkClick r:id="rId13"/>
              </a:rPr>
              <a:t>PROGRAMS</a:t>
            </a:r>
            <a:endParaRPr sz="1800"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6975" y="304800"/>
            <a:ext cx="8456930" cy="855344"/>
          </a:xfrm>
          <a:prstGeom prst="rect">
            <a:avLst/>
          </a:prstGeom>
        </p:spPr>
        <p:txBody>
          <a:bodyPr vert="horz" wrap="square" lIns="0" tIns="61594" rIns="0" bIns="0" rtlCol="0">
            <a:spAutoFit/>
          </a:bodyPr>
          <a:lstStyle/>
          <a:p>
            <a:pPr marL="12700">
              <a:lnSpc>
                <a:spcPct val="100000"/>
              </a:lnSpc>
              <a:spcBef>
                <a:spcPts val="484"/>
              </a:spcBef>
            </a:pPr>
            <a:r>
              <a:rPr sz="3600" dirty="0"/>
              <a:t>Department</a:t>
            </a:r>
            <a:r>
              <a:rPr lang="en-US" sz="3600" dirty="0"/>
              <a:t> </a:t>
            </a:r>
            <a:r>
              <a:rPr sz="3600" dirty="0"/>
              <a:t>Contact</a:t>
            </a:r>
            <a:r>
              <a:rPr sz="3600" spc="-114" dirty="0"/>
              <a:t> </a:t>
            </a:r>
            <a:r>
              <a:rPr sz="3600" spc="-10" dirty="0"/>
              <a:t>Information:</a:t>
            </a:r>
            <a:endParaRPr sz="3600" dirty="0"/>
          </a:p>
          <a:p>
            <a:pPr marL="131445">
              <a:lnSpc>
                <a:spcPct val="100000"/>
              </a:lnSpc>
              <a:spcBef>
                <a:spcPts val="150"/>
              </a:spcBef>
            </a:pPr>
            <a:r>
              <a:rPr sz="1400" dirty="0"/>
              <a:t>*Always</a:t>
            </a:r>
            <a:r>
              <a:rPr sz="1400" spc="-20" dirty="0"/>
              <a:t> </a:t>
            </a:r>
            <a:r>
              <a:rPr sz="1400" dirty="0"/>
              <a:t>provide</a:t>
            </a:r>
            <a:r>
              <a:rPr sz="1400" spc="-20" dirty="0"/>
              <a:t> </a:t>
            </a:r>
            <a:r>
              <a:rPr sz="1400" dirty="0"/>
              <a:t>your</a:t>
            </a:r>
            <a:r>
              <a:rPr sz="1400" spc="-30" dirty="0"/>
              <a:t> </a:t>
            </a:r>
            <a:r>
              <a:rPr sz="1400" dirty="0"/>
              <a:t>full</a:t>
            </a:r>
            <a:r>
              <a:rPr sz="1400" spc="-20" dirty="0"/>
              <a:t> </a:t>
            </a:r>
            <a:r>
              <a:rPr sz="1400" dirty="0"/>
              <a:t>name</a:t>
            </a:r>
            <a:r>
              <a:rPr sz="1400" spc="-40" dirty="0"/>
              <a:t> </a:t>
            </a:r>
            <a:r>
              <a:rPr sz="1400" dirty="0"/>
              <a:t>and</a:t>
            </a:r>
            <a:r>
              <a:rPr sz="1400" spc="-30" dirty="0"/>
              <a:t> </a:t>
            </a:r>
            <a:r>
              <a:rPr sz="1400" spc="-10" dirty="0"/>
              <a:t>8-</a:t>
            </a:r>
            <a:r>
              <a:rPr sz="1400" dirty="0"/>
              <a:t>digit</a:t>
            </a:r>
            <a:r>
              <a:rPr sz="1400" spc="-10" dirty="0"/>
              <a:t> </a:t>
            </a:r>
            <a:r>
              <a:rPr sz="1400" dirty="0"/>
              <a:t>Concordia</a:t>
            </a:r>
            <a:r>
              <a:rPr sz="1400" spc="-25" dirty="0"/>
              <a:t> </a:t>
            </a:r>
            <a:r>
              <a:rPr sz="1400" dirty="0"/>
              <a:t>student</a:t>
            </a:r>
            <a:r>
              <a:rPr sz="1400" spc="-25" dirty="0"/>
              <a:t> </a:t>
            </a:r>
            <a:r>
              <a:rPr sz="1400" dirty="0"/>
              <a:t>number</a:t>
            </a:r>
            <a:r>
              <a:rPr sz="1400" spc="-35" dirty="0"/>
              <a:t> </a:t>
            </a:r>
            <a:r>
              <a:rPr sz="1400" dirty="0"/>
              <a:t>when</a:t>
            </a:r>
            <a:r>
              <a:rPr sz="1400" spc="-40" dirty="0"/>
              <a:t> </a:t>
            </a:r>
            <a:r>
              <a:rPr sz="1400" spc="-10" dirty="0"/>
              <a:t>communicating</a:t>
            </a:r>
            <a:r>
              <a:rPr sz="1400" spc="-25" dirty="0"/>
              <a:t> </a:t>
            </a:r>
            <a:r>
              <a:rPr sz="1400" dirty="0"/>
              <a:t>with</a:t>
            </a:r>
            <a:r>
              <a:rPr sz="1400" spc="-25" dirty="0"/>
              <a:t> </a:t>
            </a:r>
            <a:r>
              <a:rPr sz="1400" dirty="0"/>
              <a:t>the</a:t>
            </a:r>
            <a:r>
              <a:rPr sz="1400" spc="-35" dirty="0"/>
              <a:t> </a:t>
            </a:r>
            <a:r>
              <a:rPr sz="1400" spc="-10" dirty="0"/>
              <a:t>University.</a:t>
            </a:r>
            <a:endParaRPr sz="1400" dirty="0"/>
          </a:p>
        </p:txBody>
      </p:sp>
      <p:sp>
        <p:nvSpPr>
          <p:cNvPr id="3" name="object 3"/>
          <p:cNvSpPr txBox="1"/>
          <p:nvPr/>
        </p:nvSpPr>
        <p:spPr>
          <a:xfrm>
            <a:off x="1315211" y="5673852"/>
            <a:ext cx="7488555" cy="535275"/>
          </a:xfrm>
          <a:prstGeom prst="rect">
            <a:avLst/>
          </a:prstGeom>
          <a:solidFill>
            <a:srgbClr val="E5E5E5"/>
          </a:solidFill>
        </p:spPr>
        <p:txBody>
          <a:bodyPr vert="horz" wrap="square" lIns="0" tIns="18415" rIns="0" bIns="0" rtlCol="0">
            <a:spAutoFit/>
          </a:bodyPr>
          <a:lstStyle/>
          <a:p>
            <a:pPr marL="90805" marR="1644014">
              <a:lnSpc>
                <a:spcPct val="106900"/>
              </a:lnSpc>
              <a:spcBef>
                <a:spcPts val="145"/>
              </a:spcBef>
            </a:pPr>
            <a:r>
              <a:rPr lang="en-US" spc="-5" dirty="0">
                <a:latin typeface="Calibri"/>
                <a:cs typeface="Calibri"/>
              </a:rPr>
              <a:t>Our</a:t>
            </a:r>
            <a:r>
              <a:rPr sz="1800" spc="-5" dirty="0">
                <a:latin typeface="Calibri"/>
                <a:cs typeface="Calibri"/>
              </a:rPr>
              <a:t> </a:t>
            </a:r>
            <a:r>
              <a:rPr lang="en-US" spc="-10" dirty="0">
                <a:latin typeface="Calibri"/>
                <a:cs typeface="Calibri"/>
              </a:rPr>
              <a:t>d</a:t>
            </a:r>
            <a:r>
              <a:rPr sz="1800" spc="-10" dirty="0">
                <a:latin typeface="Calibri"/>
                <a:cs typeface="Calibri"/>
              </a:rPr>
              <a:t>epartment</a:t>
            </a:r>
            <a:r>
              <a:rPr lang="en-US" sz="1800" spc="-10" dirty="0">
                <a:latin typeface="Calibri"/>
                <a:cs typeface="Calibri"/>
              </a:rPr>
              <a:t> webpage</a:t>
            </a:r>
            <a:r>
              <a:rPr sz="1800" spc="-10" dirty="0">
                <a:latin typeface="Calibri"/>
                <a:cs typeface="Calibri"/>
              </a:rPr>
              <a:t>: </a:t>
            </a:r>
            <a:r>
              <a:rPr lang="en-CA" sz="1400" spc="-10" dirty="0">
                <a:latin typeface="Calibri"/>
                <a:cs typeface="Calibri"/>
                <a:hlinkClick r:id="rId2"/>
              </a:rPr>
              <a:t>https://www.concordia.ca/ginacody/computer-science-software-eng.html</a:t>
            </a:r>
            <a:r>
              <a:rPr lang="en-CA" sz="1400" spc="-10" dirty="0">
                <a:latin typeface="Calibri"/>
                <a:cs typeface="Calibri"/>
              </a:rPr>
              <a:t> </a:t>
            </a:r>
            <a:endParaRPr sz="1800" dirty="0">
              <a:latin typeface="Calibri"/>
              <a:cs typeface="Calibri"/>
            </a:endParaRPr>
          </a:p>
        </p:txBody>
      </p:sp>
      <p:sp>
        <p:nvSpPr>
          <p:cNvPr id="10" name="Rectangle 9">
            <a:extLst>
              <a:ext uri="{FF2B5EF4-FFF2-40B4-BE49-F238E27FC236}">
                <a16:creationId xmlns:a16="http://schemas.microsoft.com/office/drawing/2014/main" id="{F7B40B12-F9CD-43E7-946F-C3747E7372C7}"/>
              </a:ext>
            </a:extLst>
          </p:cNvPr>
          <p:cNvSpPr/>
          <p:nvPr/>
        </p:nvSpPr>
        <p:spPr>
          <a:xfrm>
            <a:off x="533400" y="1524000"/>
            <a:ext cx="9296400" cy="3955442"/>
          </a:xfrm>
          <a:prstGeom prst="rect">
            <a:avLst/>
          </a:prstGeom>
        </p:spPr>
        <p:txBody>
          <a:bodyPr wrap="square">
            <a:spAutoFit/>
          </a:bodyPr>
          <a:lstStyle/>
          <a:p>
            <a:pPr marL="285750" indent="-285750">
              <a:lnSpc>
                <a:spcPct val="200000"/>
              </a:lnSpc>
              <a:buFont typeface="Courier New" panose="02070309020205020404" pitchFamily="49" charset="0"/>
              <a:buChar char="o"/>
            </a:pPr>
            <a:r>
              <a:rPr lang="en-US" sz="1600" b="1" dirty="0">
                <a:latin typeface="Arial" panose="020B0604020202020204" pitchFamily="34" charset="0"/>
                <a:cs typeface="Arial" panose="020B0604020202020204" pitchFamily="34" charset="0"/>
              </a:rPr>
              <a:t>Chair of the department</a:t>
            </a:r>
            <a:r>
              <a:rPr lang="en-US" sz="1600" dirty="0">
                <a:latin typeface="Arial" panose="020B0604020202020204" pitchFamily="34" charset="0"/>
                <a:cs typeface="Arial" panose="020B0604020202020204" pitchFamily="34" charset="0"/>
              </a:rPr>
              <a:t>: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Dr. Paquet  </a:t>
            </a:r>
            <a:r>
              <a:rPr lang="en-US" sz="1600" dirty="0">
                <a:latin typeface="Arial" panose="020B0604020202020204" pitchFamily="34" charset="0"/>
                <a:cs typeface="Arial" panose="020B0604020202020204" pitchFamily="34" charset="0"/>
                <a:hlinkClick r:id="rId3"/>
              </a:rPr>
              <a:t>joey.paquet@concordia.ca</a:t>
            </a:r>
            <a:r>
              <a:rPr lang="en-US" sz="1600" dirty="0">
                <a:latin typeface="Arial" panose="020B0604020202020204" pitchFamily="34" charset="0"/>
                <a:cs typeface="Arial" panose="020B0604020202020204" pitchFamily="34" charset="0"/>
              </a:rPr>
              <a:t>  </a:t>
            </a:r>
          </a:p>
          <a:p>
            <a:pPr marL="285750" indent="-285750">
              <a:lnSpc>
                <a:spcPct val="200000"/>
              </a:lnSpc>
              <a:buFont typeface="Courier New" panose="02070309020205020404" pitchFamily="49" charset="0"/>
              <a:buChar char="o"/>
            </a:pPr>
            <a:r>
              <a:rPr lang="en-US" sz="1600" b="1" dirty="0">
                <a:latin typeface="Arial" panose="020B0604020202020204" pitchFamily="34" charset="0"/>
                <a:cs typeface="Arial" panose="020B0604020202020204" pitchFamily="34" charset="0"/>
              </a:rPr>
              <a:t>Program Director </a:t>
            </a:r>
            <a:r>
              <a:rPr lang="en-US" sz="1600" dirty="0">
                <a:latin typeface="Arial" panose="020B0604020202020204" pitchFamily="34" charset="0"/>
                <a:cs typeface="Arial" panose="020B0604020202020204" pitchFamily="34" charset="0"/>
              </a:rPr>
              <a:t>for Bachelor of Computer Science: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Dr. Wang </a:t>
            </a:r>
            <a:r>
              <a:rPr lang="en-US" sz="1600" dirty="0">
                <a:latin typeface="Arial" panose="020B0604020202020204" pitchFamily="34" charset="0"/>
                <a:cs typeface="Arial" panose="020B0604020202020204" pitchFamily="34" charset="0"/>
                <a:hlinkClick r:id="rId4"/>
              </a:rPr>
              <a:t>ugpd-compsci@concordia.ca</a:t>
            </a:r>
            <a:r>
              <a:rPr lang="en-US" sz="1600" dirty="0">
                <a:latin typeface="Arial" panose="020B0604020202020204" pitchFamily="34" charset="0"/>
                <a:cs typeface="Arial" panose="020B0604020202020204" pitchFamily="34" charset="0"/>
              </a:rPr>
              <a:t> </a:t>
            </a:r>
          </a:p>
          <a:p>
            <a:pPr marL="285750" indent="-285750">
              <a:lnSpc>
                <a:spcPct val="200000"/>
              </a:lnSpc>
              <a:buFont typeface="Courier New" panose="02070309020205020404" pitchFamily="49" charset="0"/>
              <a:buChar char="o"/>
            </a:pPr>
            <a:r>
              <a:rPr lang="en-US" sz="1600" b="1" dirty="0">
                <a:latin typeface="Arial" panose="020B0604020202020204" pitchFamily="34" charset="0"/>
                <a:cs typeface="Arial" panose="020B0604020202020204" pitchFamily="34" charset="0"/>
              </a:rPr>
              <a:t>Program Director</a:t>
            </a:r>
            <a:r>
              <a:rPr lang="en-US" sz="1600" dirty="0">
                <a:latin typeface="Arial" panose="020B0604020202020204" pitchFamily="34" charset="0"/>
                <a:cs typeface="Arial" panose="020B0604020202020204" pitchFamily="34" charset="0"/>
              </a:rPr>
              <a:t> for Software Engineering: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Dr. Rigby </a:t>
            </a:r>
            <a:r>
              <a:rPr lang="en-US" sz="1600" dirty="0">
                <a:latin typeface="Arial" panose="020B0604020202020204" pitchFamily="34" charset="0"/>
                <a:cs typeface="Arial" panose="020B0604020202020204" pitchFamily="34" charset="0"/>
                <a:hlinkClick r:id="rId5"/>
              </a:rPr>
              <a:t>peter.rigby@concordia.ca</a:t>
            </a:r>
            <a:r>
              <a:rPr lang="en-US" sz="1600" dirty="0">
                <a:latin typeface="Arial" panose="020B0604020202020204" pitchFamily="34" charset="0"/>
                <a:cs typeface="Arial" panose="020B0604020202020204" pitchFamily="34" charset="0"/>
              </a:rPr>
              <a:t> </a:t>
            </a:r>
          </a:p>
          <a:p>
            <a:pPr marL="285750" indent="-285750">
              <a:lnSpc>
                <a:spcPct val="200000"/>
              </a:lnSpc>
              <a:buFont typeface="Courier New" panose="02070309020205020404" pitchFamily="49" charset="0"/>
              <a:buChar char="o"/>
            </a:pPr>
            <a:r>
              <a:rPr lang="en-US" sz="1600" b="1" dirty="0">
                <a:latin typeface="Arial" panose="020B0604020202020204" pitchFamily="34" charset="0"/>
                <a:cs typeface="Arial" panose="020B0604020202020204" pitchFamily="34" charset="0"/>
              </a:rPr>
              <a:t>Undergraduate program assistants</a:t>
            </a:r>
            <a:r>
              <a:rPr lang="en-US" sz="1600" dirty="0">
                <a:latin typeface="Arial" panose="020B0604020202020204" pitchFamily="34" charset="0"/>
                <a:cs typeface="Arial" panose="020B0604020202020204" pitchFamily="34" charset="0"/>
              </a:rPr>
              <a:t>:</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Natallia Lapko &amp; Carly Carruthers </a:t>
            </a:r>
            <a:r>
              <a:rPr lang="en-CA" sz="1600" spc="-10" dirty="0">
                <a:solidFill>
                  <a:srgbClr val="0070C0"/>
                </a:solidFill>
                <a:uFill>
                  <a:solidFill>
                    <a:srgbClr val="0070C0"/>
                  </a:solidFill>
                </a:uFill>
                <a:latin typeface="Arial" panose="020B0604020202020204" pitchFamily="34" charset="0"/>
                <a:cs typeface="Arial" panose="020B0604020202020204" pitchFamily="34" charset="0"/>
                <a:hlinkClick r:id="rId6"/>
              </a:rPr>
              <a:t>cse-ugrad@concordia.ca</a:t>
            </a:r>
            <a:r>
              <a:rPr lang="en-CA" sz="1600" spc="-10" dirty="0">
                <a:solidFill>
                  <a:srgbClr val="0070C0"/>
                </a:solidFill>
                <a:uFill>
                  <a:solidFill>
                    <a:srgbClr val="0070C0"/>
                  </a:solidFill>
                </a:uFill>
                <a:latin typeface="Arial" panose="020B0604020202020204" pitchFamily="34" charset="0"/>
                <a:cs typeface="Arial" panose="020B0604020202020204" pitchFamily="34" charset="0"/>
              </a:rPr>
              <a:t> </a:t>
            </a:r>
            <a:endParaRPr lang="en-CA" sz="1600" dirty="0">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9666F-2468-4EB6-A626-AD8F11E358F5}"/>
              </a:ext>
            </a:extLst>
          </p:cNvPr>
          <p:cNvSpPr>
            <a:spLocks noGrp="1"/>
          </p:cNvSpPr>
          <p:nvPr>
            <p:ph type="title"/>
          </p:nvPr>
        </p:nvSpPr>
        <p:spPr>
          <a:xfrm>
            <a:off x="366974" y="381000"/>
            <a:ext cx="8624625" cy="1615827"/>
          </a:xfrm>
        </p:spPr>
        <p:txBody>
          <a:bodyPr/>
          <a:lstStyle/>
          <a:p>
            <a:r>
              <a:rPr lang="en-CA" dirty="0"/>
              <a:t>Admission Requirements</a:t>
            </a:r>
            <a:br>
              <a:rPr lang="en-CA" dirty="0"/>
            </a:br>
            <a:br>
              <a:rPr lang="en-CA" dirty="0"/>
            </a:br>
            <a:endParaRPr lang="en-CA" dirty="0"/>
          </a:p>
        </p:txBody>
      </p:sp>
      <p:sp>
        <p:nvSpPr>
          <p:cNvPr id="3" name="Text Placeholder 2">
            <a:extLst>
              <a:ext uri="{FF2B5EF4-FFF2-40B4-BE49-F238E27FC236}">
                <a16:creationId xmlns:a16="http://schemas.microsoft.com/office/drawing/2014/main" id="{ED7D87DA-3CA6-4D00-B168-0179337AFDC8}"/>
              </a:ext>
            </a:extLst>
          </p:cNvPr>
          <p:cNvSpPr>
            <a:spLocks noGrp="1"/>
          </p:cNvSpPr>
          <p:nvPr>
            <p:ph type="body" idx="1"/>
          </p:nvPr>
        </p:nvSpPr>
        <p:spPr>
          <a:xfrm>
            <a:off x="457199" y="1143000"/>
            <a:ext cx="8319825" cy="4343400"/>
          </a:xfrm>
        </p:spPr>
        <p:txBody>
          <a:bodyPr/>
          <a:lstStyle/>
          <a:p>
            <a:pPr>
              <a:lnSpc>
                <a:spcPct val="200000"/>
              </a:lnSpc>
            </a:pPr>
            <a:r>
              <a:rPr lang="en-CA" sz="2200" b="0" u="sng" dirty="0">
                <a:latin typeface="Bahnschrift SemiLight Condensed" panose="020B0502040204020203" pitchFamily="34" charset="0"/>
                <a:hlinkClick r:id="rId2"/>
              </a:rPr>
              <a:t>Bachelor of Computer Science</a:t>
            </a:r>
            <a:r>
              <a:rPr lang="en-CA" sz="2200" b="0" dirty="0">
                <a:latin typeface="Bahnschrift SemiLight Condensed" panose="020B0502040204020203" pitchFamily="34" charset="0"/>
              </a:rPr>
              <a:t> </a:t>
            </a:r>
          </a:p>
          <a:p>
            <a:pPr>
              <a:lnSpc>
                <a:spcPct val="200000"/>
              </a:lnSpc>
            </a:pPr>
            <a:r>
              <a:rPr lang="en-CA" sz="2200" b="0" u="sng" dirty="0">
                <a:latin typeface="Bahnschrift SemiLight Condensed" panose="020B0502040204020203" pitchFamily="34" charset="0"/>
                <a:hlinkClick r:id="rId3"/>
              </a:rPr>
              <a:t>Bachelor of Computer Science in Health and Life Sciences</a:t>
            </a:r>
            <a:r>
              <a:rPr lang="en-CA" sz="2200" b="0" dirty="0">
                <a:latin typeface="Bahnschrift SemiLight Condensed" panose="020B0502040204020203" pitchFamily="34" charset="0"/>
              </a:rPr>
              <a:t> </a:t>
            </a:r>
          </a:p>
          <a:p>
            <a:pPr>
              <a:lnSpc>
                <a:spcPct val="200000"/>
              </a:lnSpc>
            </a:pPr>
            <a:r>
              <a:rPr lang="en-CA" sz="2200" b="0" u="sng" dirty="0">
                <a:latin typeface="Bahnschrift SemiLight Condensed" panose="020B0502040204020203" pitchFamily="34" charset="0"/>
                <a:hlinkClick r:id="rId4"/>
              </a:rPr>
              <a:t>Bachelor of Computer Science Joint Major in Data Science</a:t>
            </a:r>
            <a:r>
              <a:rPr lang="en-CA" sz="2200" b="0" dirty="0">
                <a:latin typeface="Bahnschrift SemiLight Condensed" panose="020B0502040204020203" pitchFamily="34" charset="0"/>
              </a:rPr>
              <a:t> </a:t>
            </a:r>
          </a:p>
          <a:p>
            <a:pPr>
              <a:lnSpc>
                <a:spcPct val="200000"/>
              </a:lnSpc>
            </a:pPr>
            <a:r>
              <a:rPr lang="en-CA" sz="2200" b="0" u="sng" dirty="0">
                <a:latin typeface="Bahnschrift SemiLight Condensed" panose="020B0502040204020203" pitchFamily="34" charset="0"/>
                <a:hlinkClick r:id="rId5"/>
              </a:rPr>
              <a:t>Bachelor of Computer Science Joint Major in Computation Arts and Computer Science</a:t>
            </a:r>
            <a:endParaRPr lang="en-CA" sz="2200" b="0" dirty="0">
              <a:latin typeface="Bahnschrift SemiLight Condensed" panose="020B0502040204020203" pitchFamily="34" charset="0"/>
            </a:endParaRPr>
          </a:p>
          <a:p>
            <a:pPr>
              <a:lnSpc>
                <a:spcPct val="200000"/>
              </a:lnSpc>
            </a:pPr>
            <a:r>
              <a:rPr lang="en-CA" sz="2200" b="0" u="sng" dirty="0">
                <a:latin typeface="Bahnschrift SemiLight Condensed" panose="020B0502040204020203" pitchFamily="34" charset="0"/>
                <a:hlinkClick r:id="rId6"/>
              </a:rPr>
              <a:t>Minor in Computer Science</a:t>
            </a:r>
            <a:r>
              <a:rPr lang="en-CA" sz="2200" b="0" dirty="0">
                <a:latin typeface="Bahnschrift SemiLight Condensed" panose="020B0502040204020203" pitchFamily="34" charset="0"/>
              </a:rPr>
              <a:t> </a:t>
            </a:r>
          </a:p>
          <a:p>
            <a:pPr>
              <a:lnSpc>
                <a:spcPct val="200000"/>
              </a:lnSpc>
            </a:pPr>
            <a:r>
              <a:rPr lang="en-CA" sz="2200" b="0" u="sng" dirty="0">
                <a:latin typeface="Bahnschrift SemiLight Condensed" panose="020B0502040204020203" pitchFamily="34" charset="0"/>
                <a:hlinkClick r:id="rId7"/>
              </a:rPr>
              <a:t>Bachelor of Engineering, Software Engineering</a:t>
            </a:r>
            <a:endParaRPr lang="en-CA" sz="2200" b="0" dirty="0">
              <a:latin typeface="Bahnschrift SemiLight Condensed" panose="020B0502040204020203" pitchFamily="34" charset="0"/>
            </a:endParaRPr>
          </a:p>
          <a:p>
            <a:endParaRPr lang="en-CA" dirty="0"/>
          </a:p>
        </p:txBody>
      </p:sp>
    </p:spTree>
    <p:extLst>
      <p:ext uri="{BB962C8B-B14F-4D97-AF65-F5344CB8AC3E}">
        <p14:creationId xmlns:p14="http://schemas.microsoft.com/office/powerpoint/2010/main" val="1816165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C553-E20F-44E2-A782-82D3B3840E9E}"/>
              </a:ext>
            </a:extLst>
          </p:cNvPr>
          <p:cNvSpPr>
            <a:spLocks noGrp="1"/>
          </p:cNvSpPr>
          <p:nvPr>
            <p:ph type="title"/>
          </p:nvPr>
        </p:nvSpPr>
        <p:spPr>
          <a:xfrm>
            <a:off x="366975" y="355246"/>
            <a:ext cx="8190230" cy="538609"/>
          </a:xfrm>
        </p:spPr>
        <p:txBody>
          <a:bodyPr/>
          <a:lstStyle/>
          <a:p>
            <a:r>
              <a:rPr lang="en-US" dirty="0"/>
              <a:t>Program Requirements </a:t>
            </a:r>
            <a:endParaRPr lang="en-CA" dirty="0"/>
          </a:p>
        </p:txBody>
      </p:sp>
      <p:sp>
        <p:nvSpPr>
          <p:cNvPr id="3" name="Text Placeholder 2">
            <a:extLst>
              <a:ext uri="{FF2B5EF4-FFF2-40B4-BE49-F238E27FC236}">
                <a16:creationId xmlns:a16="http://schemas.microsoft.com/office/drawing/2014/main" id="{969CA04B-1CBB-45CA-A92E-87A571D46DB7}"/>
              </a:ext>
            </a:extLst>
          </p:cNvPr>
          <p:cNvSpPr>
            <a:spLocks noGrp="1"/>
          </p:cNvSpPr>
          <p:nvPr>
            <p:ph type="body" idx="1"/>
          </p:nvPr>
        </p:nvSpPr>
        <p:spPr>
          <a:xfrm>
            <a:off x="533400" y="1066800"/>
            <a:ext cx="7973115" cy="4832092"/>
          </a:xfrm>
        </p:spPr>
        <p:txBody>
          <a:bodyPr/>
          <a:lstStyle/>
          <a:p>
            <a:pPr algn="just" rtl="0" fontAlgn="base">
              <a:lnSpc>
                <a:spcPct val="150000"/>
              </a:lnSpc>
            </a:pPr>
            <a:r>
              <a:rPr lang="en-US" sz="2000" b="0" u="sng" dirty="0">
                <a:latin typeface="Bahnschrift SemiLight Condensed" panose="020B0502040204020203" pitchFamily="34" charset="0"/>
                <a:hlinkClick r:id="rId2"/>
              </a:rPr>
              <a:t>Bachelor of Engineering, Software Engineering</a:t>
            </a:r>
            <a:r>
              <a:rPr lang="en-US" sz="2000" b="0" dirty="0">
                <a:latin typeface="Bahnschrift SemiLight Condensed" panose="020B0502040204020203" pitchFamily="34" charset="0"/>
              </a:rPr>
              <a:t>  </a:t>
            </a:r>
          </a:p>
          <a:p>
            <a:pPr algn="just" rtl="0" fontAlgn="base">
              <a:lnSpc>
                <a:spcPct val="150000"/>
              </a:lnSpc>
            </a:pPr>
            <a:endParaRPr lang="en-US" sz="800" b="0" u="sng" dirty="0">
              <a:latin typeface="Bahnschrift SemiLight Condensed" panose="020B0502040204020203" pitchFamily="34" charset="0"/>
              <a:hlinkClick r:id="rId3"/>
            </a:endParaRPr>
          </a:p>
          <a:p>
            <a:pPr algn="just" rtl="0" fontAlgn="base">
              <a:lnSpc>
                <a:spcPct val="150000"/>
              </a:lnSpc>
            </a:pPr>
            <a:r>
              <a:rPr lang="en-US" sz="2000" b="0" u="sng" dirty="0">
                <a:latin typeface="Bahnschrift SemiLight Condensed" panose="020B0502040204020203" pitchFamily="34" charset="0"/>
                <a:hlinkClick r:id="rId4"/>
              </a:rPr>
              <a:t>Bachelor of Computer Science</a:t>
            </a:r>
            <a:r>
              <a:rPr lang="en-US" sz="2000" b="0" dirty="0">
                <a:latin typeface="Bahnschrift SemiLight Condensed" panose="020B0502040204020203" pitchFamily="34" charset="0"/>
              </a:rPr>
              <a:t>  </a:t>
            </a:r>
          </a:p>
          <a:p>
            <a:pPr algn="just" rtl="0" fontAlgn="base">
              <a:lnSpc>
                <a:spcPct val="150000"/>
              </a:lnSpc>
            </a:pPr>
            <a:r>
              <a:rPr lang="en-US" sz="2000" b="0" u="sng" dirty="0">
                <a:latin typeface="Bahnschrift SemiLight Condensed" panose="020B0502040204020203" pitchFamily="34" charset="0"/>
                <a:hlinkClick r:id="rId5"/>
              </a:rPr>
              <a:t>Bachelor of Computer Science Joint Major in Data Science</a:t>
            </a:r>
            <a:r>
              <a:rPr lang="en-US" sz="2000" b="0" dirty="0">
                <a:latin typeface="Bahnschrift SemiLight Condensed" panose="020B0502040204020203" pitchFamily="34" charset="0"/>
              </a:rPr>
              <a:t>  </a:t>
            </a:r>
          </a:p>
          <a:p>
            <a:pPr algn="just" rtl="0" fontAlgn="base">
              <a:lnSpc>
                <a:spcPct val="150000"/>
              </a:lnSpc>
            </a:pPr>
            <a:r>
              <a:rPr lang="en-US" sz="2000" b="0" u="sng" dirty="0">
                <a:latin typeface="Bahnschrift SemiLight Condensed" panose="020B0502040204020203" pitchFamily="34" charset="0"/>
                <a:hlinkClick r:id="rId6"/>
              </a:rPr>
              <a:t>Bachelor of Computer Science Joint Major in Computation Arts and Computer Science</a:t>
            </a:r>
            <a:r>
              <a:rPr lang="en-US" sz="2000" b="0" dirty="0">
                <a:latin typeface="Bahnschrift SemiLight Condensed" panose="020B0502040204020203" pitchFamily="34" charset="0"/>
              </a:rPr>
              <a:t> </a:t>
            </a:r>
          </a:p>
          <a:p>
            <a:pPr algn="just" rtl="0" fontAlgn="base">
              <a:lnSpc>
                <a:spcPct val="150000"/>
              </a:lnSpc>
            </a:pPr>
            <a:r>
              <a:rPr lang="en-US" sz="2000" b="0" u="sng" dirty="0">
                <a:latin typeface="Bahnschrift SemiLight Condensed" panose="020B0502040204020203" pitchFamily="34" charset="0"/>
                <a:hlinkClick r:id="rId7"/>
              </a:rPr>
              <a:t>Bachelor of Computer Science in Health and Life Sciences</a:t>
            </a:r>
            <a:r>
              <a:rPr lang="en-US" sz="2000" b="0" dirty="0">
                <a:latin typeface="Bahnschrift SemiLight Condensed" panose="020B0502040204020203" pitchFamily="34" charset="0"/>
              </a:rPr>
              <a:t>  </a:t>
            </a:r>
          </a:p>
          <a:p>
            <a:pPr algn="just" rtl="0" fontAlgn="base">
              <a:lnSpc>
                <a:spcPct val="150000"/>
              </a:lnSpc>
            </a:pPr>
            <a:r>
              <a:rPr lang="en-US" sz="2000" b="0" u="sng" dirty="0">
                <a:latin typeface="Bahnschrift SemiLight Condensed" panose="020B0502040204020203" pitchFamily="34" charset="0"/>
                <a:hlinkClick r:id="rId8"/>
              </a:rPr>
              <a:t>Minor in Computer Science</a:t>
            </a:r>
            <a:r>
              <a:rPr lang="en-US" sz="2000" b="0" dirty="0">
                <a:latin typeface="Bahnschrift SemiLight Condensed" panose="020B0502040204020203" pitchFamily="34" charset="0"/>
              </a:rPr>
              <a:t>  </a:t>
            </a:r>
          </a:p>
          <a:p>
            <a:pPr algn="just" rtl="0" fontAlgn="base">
              <a:lnSpc>
                <a:spcPct val="150000"/>
              </a:lnSpc>
            </a:pPr>
            <a:endParaRPr lang="en-US" sz="800" b="0" dirty="0">
              <a:latin typeface="Bahnschrift SemiLight Condensed" panose="020B0502040204020203" pitchFamily="34" charset="0"/>
            </a:endParaRPr>
          </a:p>
          <a:p>
            <a:pPr lvl="2" algn="just" rtl="0" fontAlgn="base">
              <a:lnSpc>
                <a:spcPct val="150000"/>
              </a:lnSpc>
            </a:pPr>
            <a:r>
              <a:rPr lang="en-US" sz="2000" b="0" u="sng" dirty="0">
                <a:latin typeface="Bahnschrift SemiLight Condensed" panose="020B0502040204020203" pitchFamily="34" charset="0"/>
                <a:hlinkClick r:id="rId9"/>
              </a:rPr>
              <a:t>Extended Credit Program (BCompSc, including Joint Majors)</a:t>
            </a:r>
            <a:r>
              <a:rPr lang="en-US" sz="2000" b="0" dirty="0">
                <a:latin typeface="Bahnschrift SemiLight Condensed" panose="020B0502040204020203" pitchFamily="34" charset="0"/>
              </a:rPr>
              <a:t> </a:t>
            </a:r>
          </a:p>
          <a:p>
            <a:pPr lvl="2" algn="just" rtl="0" fontAlgn="base">
              <a:lnSpc>
                <a:spcPct val="150000"/>
              </a:lnSpc>
            </a:pPr>
            <a:r>
              <a:rPr lang="en-US" sz="2000" b="0" u="sng" dirty="0">
                <a:latin typeface="Bahnschrift SemiLight Condensed" panose="020B0502040204020203" pitchFamily="34" charset="0"/>
                <a:hlinkClick r:id="rId10"/>
              </a:rPr>
              <a:t>Extended Credit Program (BCompSc Health and Life Sciences)</a:t>
            </a:r>
            <a:r>
              <a:rPr lang="en-US" sz="2000" b="0" dirty="0">
                <a:latin typeface="Bahnschrift SemiLight Condensed" panose="020B0502040204020203" pitchFamily="34" charset="0"/>
              </a:rPr>
              <a:t> </a:t>
            </a:r>
          </a:p>
          <a:p>
            <a:pPr lvl="2" algn="just" rtl="0" fontAlgn="base">
              <a:lnSpc>
                <a:spcPct val="150000"/>
              </a:lnSpc>
            </a:pPr>
            <a:r>
              <a:rPr lang="en-US" sz="2000" b="0" u="sng" dirty="0">
                <a:latin typeface="Bahnschrift SemiLight Condensed" panose="020B0502040204020203" pitchFamily="34" charset="0"/>
                <a:hlinkClick r:id="rId11"/>
              </a:rPr>
              <a:t>Extended Credit Program (SOEN)</a:t>
            </a:r>
            <a:r>
              <a:rPr lang="en-US" sz="2000" b="0" dirty="0">
                <a:latin typeface="Bahnschrift SemiLight Condensed" panose="020B0502040204020203" pitchFamily="34" charset="0"/>
                <a:hlinkClick r:id="rId11"/>
              </a:rPr>
              <a:t> </a:t>
            </a:r>
            <a:endParaRPr lang="en-US" sz="2000" b="0" dirty="0">
              <a:latin typeface="Bahnschrift SemiLight Condensed" panose="020B0502040204020203" pitchFamily="34" charset="0"/>
            </a:endParaRPr>
          </a:p>
          <a:p>
            <a:endParaRPr lang="en-CA" sz="2000" dirty="0"/>
          </a:p>
        </p:txBody>
      </p:sp>
    </p:spTree>
    <p:extLst>
      <p:ext uri="{BB962C8B-B14F-4D97-AF65-F5344CB8AC3E}">
        <p14:creationId xmlns:p14="http://schemas.microsoft.com/office/powerpoint/2010/main" val="462620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4D78C-481C-405B-9F29-8F0FB22D976C}"/>
              </a:ext>
            </a:extLst>
          </p:cNvPr>
          <p:cNvSpPr>
            <a:spLocks noGrp="1"/>
          </p:cNvSpPr>
          <p:nvPr>
            <p:ph type="title"/>
          </p:nvPr>
        </p:nvSpPr>
        <p:spPr>
          <a:xfrm>
            <a:off x="368300" y="355600"/>
            <a:ext cx="8190230" cy="538609"/>
          </a:xfrm>
        </p:spPr>
        <p:txBody>
          <a:bodyPr/>
          <a:lstStyle/>
          <a:p>
            <a:r>
              <a:rPr lang="en-CA" dirty="0"/>
              <a:t>Why study with us?</a:t>
            </a:r>
          </a:p>
        </p:txBody>
      </p:sp>
      <p:sp>
        <p:nvSpPr>
          <p:cNvPr id="3" name="Text Placeholder 2">
            <a:extLst>
              <a:ext uri="{FF2B5EF4-FFF2-40B4-BE49-F238E27FC236}">
                <a16:creationId xmlns:a16="http://schemas.microsoft.com/office/drawing/2014/main" id="{D300C0B0-26E6-4A4F-808B-0ADFA7AC72BA}"/>
              </a:ext>
            </a:extLst>
          </p:cNvPr>
          <p:cNvSpPr>
            <a:spLocks noGrp="1"/>
          </p:cNvSpPr>
          <p:nvPr>
            <p:ph type="body" idx="1"/>
          </p:nvPr>
        </p:nvSpPr>
        <p:spPr>
          <a:xfrm>
            <a:off x="613990" y="1143000"/>
            <a:ext cx="7844210" cy="1908215"/>
          </a:xfrm>
        </p:spPr>
        <p:txBody>
          <a:bodyPr/>
          <a:lstStyle/>
          <a:p>
            <a:pPr algn="just"/>
            <a:r>
              <a:rPr lang="en-CA" sz="2200" b="0" dirty="0">
                <a:latin typeface="Bahnschrift SemiLight Condensed" panose="020B0502040204020203" pitchFamily="34" charset="0"/>
              </a:rPr>
              <a:t>In the recently released </a:t>
            </a:r>
            <a:r>
              <a:rPr lang="en-CA" sz="2200" b="0" dirty="0">
                <a:latin typeface="Bahnschrift SemiLight Condensed" panose="020B0502040204020203" pitchFamily="34" charset="0"/>
                <a:hlinkClick r:id="rId2"/>
              </a:rPr>
              <a:t>2025 Computer Science Rankings</a:t>
            </a:r>
            <a:r>
              <a:rPr lang="en-CA" sz="2200" b="0" dirty="0">
                <a:latin typeface="Bahnschrift SemiLight Condensed" panose="020B0502040204020203" pitchFamily="34" charset="0"/>
              </a:rPr>
              <a:t> (</a:t>
            </a:r>
            <a:r>
              <a:rPr lang="en-CA" sz="2200" b="0" dirty="0" err="1">
                <a:latin typeface="Bahnschrift SemiLight Condensed" panose="020B0502040204020203" pitchFamily="34" charset="0"/>
              </a:rPr>
              <a:t>CSRankings</a:t>
            </a:r>
            <a:r>
              <a:rPr lang="en-CA" sz="2200" b="0" dirty="0">
                <a:latin typeface="Bahnschrift SemiLight Condensed" panose="020B0502040204020203" pitchFamily="34" charset="0"/>
              </a:rPr>
              <a:t>), Concordia’s software engineering researchers placed number one in Canada, third in North America and eighth in the world. The </a:t>
            </a:r>
            <a:r>
              <a:rPr lang="en-CA" sz="2200" b="0" dirty="0" err="1">
                <a:latin typeface="Bahnschrift SemiLight Condensed" panose="020B0502040204020203" pitchFamily="34" charset="0"/>
              </a:rPr>
              <a:t>CSRankings</a:t>
            </a:r>
            <a:r>
              <a:rPr lang="en-CA" sz="2200" b="0" dirty="0">
                <a:latin typeface="Bahnschrift SemiLight Condensed" panose="020B0502040204020203" pitchFamily="34" charset="0"/>
              </a:rPr>
              <a:t> identify international institutions and faculty actively engaged in research across several computer science areas.</a:t>
            </a:r>
          </a:p>
          <a:p>
            <a:r>
              <a:rPr lang="en-US" dirty="0"/>
              <a:t> </a:t>
            </a:r>
            <a:r>
              <a:rPr lang="en-CA" dirty="0"/>
              <a:t>     </a:t>
            </a:r>
          </a:p>
          <a:p>
            <a:pPr marL="285750" indent="-285750">
              <a:buFont typeface="Courier New" panose="02070309020205020404" pitchFamily="49" charset="0"/>
              <a:buChar char="o"/>
            </a:pPr>
            <a:endParaRPr lang="en-US" dirty="0"/>
          </a:p>
        </p:txBody>
      </p:sp>
      <p:pic>
        <p:nvPicPr>
          <p:cNvPr id="5" name="Picture 4">
            <a:extLst>
              <a:ext uri="{FF2B5EF4-FFF2-40B4-BE49-F238E27FC236}">
                <a16:creationId xmlns:a16="http://schemas.microsoft.com/office/drawing/2014/main" id="{5CBF0597-0228-41BE-94D7-82888F7C20BA}"/>
              </a:ext>
            </a:extLst>
          </p:cNvPr>
          <p:cNvPicPr>
            <a:picLocks noChangeAspect="1"/>
          </p:cNvPicPr>
          <p:nvPr/>
        </p:nvPicPr>
        <p:blipFill>
          <a:blip r:embed="rId3"/>
          <a:stretch>
            <a:fillRect/>
          </a:stretch>
        </p:blipFill>
        <p:spPr>
          <a:xfrm>
            <a:off x="1828800" y="2590800"/>
            <a:ext cx="5791200" cy="3573294"/>
          </a:xfrm>
          <a:prstGeom prst="rect">
            <a:avLst/>
          </a:prstGeom>
        </p:spPr>
      </p:pic>
    </p:spTree>
    <p:extLst>
      <p:ext uri="{BB962C8B-B14F-4D97-AF65-F5344CB8AC3E}">
        <p14:creationId xmlns:p14="http://schemas.microsoft.com/office/powerpoint/2010/main" val="4085138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1703F-49C4-4155-8834-94404601D2F8}"/>
              </a:ext>
            </a:extLst>
          </p:cNvPr>
          <p:cNvSpPr>
            <a:spLocks noGrp="1"/>
          </p:cNvSpPr>
          <p:nvPr>
            <p:ph type="title"/>
          </p:nvPr>
        </p:nvSpPr>
        <p:spPr>
          <a:xfrm>
            <a:off x="366975" y="355246"/>
            <a:ext cx="8190230" cy="538609"/>
          </a:xfrm>
        </p:spPr>
        <p:txBody>
          <a:bodyPr/>
          <a:lstStyle/>
          <a:p>
            <a:r>
              <a:rPr lang="en-CA" dirty="0"/>
              <a:t>Why study Software Engineering?</a:t>
            </a:r>
          </a:p>
        </p:txBody>
      </p:sp>
      <p:sp>
        <p:nvSpPr>
          <p:cNvPr id="3" name="Text Placeholder 2">
            <a:extLst>
              <a:ext uri="{FF2B5EF4-FFF2-40B4-BE49-F238E27FC236}">
                <a16:creationId xmlns:a16="http://schemas.microsoft.com/office/drawing/2014/main" id="{B7914DC6-5290-4F5A-8A28-CE245161AA7B}"/>
              </a:ext>
            </a:extLst>
          </p:cNvPr>
          <p:cNvSpPr>
            <a:spLocks noGrp="1"/>
          </p:cNvSpPr>
          <p:nvPr>
            <p:ph type="body" idx="1"/>
          </p:nvPr>
        </p:nvSpPr>
        <p:spPr>
          <a:xfrm>
            <a:off x="381000" y="1073289"/>
            <a:ext cx="8534400" cy="5632311"/>
          </a:xfrm>
        </p:spPr>
        <p:txBody>
          <a:bodyPr/>
          <a:lstStyle/>
          <a:p>
            <a:pPr marL="342900" indent="-342900">
              <a:lnSpc>
                <a:spcPct val="150000"/>
              </a:lnSpc>
              <a:buFont typeface="Arial" panose="020B0604020202020204" pitchFamily="34" charset="0"/>
              <a:buChar char="•"/>
            </a:pPr>
            <a:r>
              <a:rPr lang="en-US" sz="2200" dirty="0">
                <a:latin typeface="Bahnschrift SemiLight Condensed" panose="020B0502040204020203" pitchFamily="34" charset="0"/>
              </a:rPr>
              <a:t>Software Engineering (120 credits) (SOEN) </a:t>
            </a:r>
            <a:r>
              <a:rPr lang="en-US" sz="2200" b="0" dirty="0">
                <a:latin typeface="Bahnschrift SemiLight Condensed" panose="020B0502040204020203" pitchFamily="34" charset="0"/>
              </a:rPr>
              <a:t>is a four-year program leading to the degree of Bachelor of Engineering (Software Engineering). </a:t>
            </a:r>
          </a:p>
          <a:p>
            <a:pPr marL="342900" indent="-342900">
              <a:lnSpc>
                <a:spcPct val="150000"/>
              </a:lnSpc>
              <a:buFont typeface="Arial" panose="020B0604020202020204" pitchFamily="34" charset="0"/>
              <a:buChar char="•"/>
            </a:pPr>
            <a:r>
              <a:rPr lang="en-US" sz="2200" b="0" dirty="0">
                <a:latin typeface="Bahnschrift SemiLight Condensed" panose="020B0502040204020203" pitchFamily="34" charset="0"/>
              </a:rPr>
              <a:t>Teaches you how to solve practical problems from an Engineering perspective</a:t>
            </a:r>
          </a:p>
          <a:p>
            <a:pPr marL="342900" indent="-342900">
              <a:lnSpc>
                <a:spcPct val="150000"/>
              </a:lnSpc>
              <a:buFont typeface="Arial" panose="020B0604020202020204" pitchFamily="34" charset="0"/>
              <a:buChar char="•"/>
            </a:pPr>
            <a:r>
              <a:rPr lang="en-US" sz="2200" b="0" dirty="0">
                <a:latin typeface="Bahnschrift SemiLight Condensed" panose="020B0502040204020203" pitchFamily="34" charset="0"/>
              </a:rPr>
              <a:t>Accredited by the Canadian Engineering Accreditation Board, enabling you to become a Professional Engineer after graduating. 	</a:t>
            </a:r>
          </a:p>
          <a:p>
            <a:pPr marL="342900" indent="-342900">
              <a:lnSpc>
                <a:spcPct val="150000"/>
              </a:lnSpc>
              <a:buFont typeface="Arial" panose="020B0604020202020204" pitchFamily="34" charset="0"/>
              <a:buChar char="•"/>
            </a:pPr>
            <a:r>
              <a:rPr lang="en-US" sz="2200" b="0" dirty="0">
                <a:latin typeface="Bahnschrift SemiLight Condensed" panose="020B0502040204020203" pitchFamily="34" charset="0"/>
              </a:rPr>
              <a:t>Many courses focus on various aspects of large-scale software development: </a:t>
            </a:r>
          </a:p>
          <a:p>
            <a:pPr marL="1714500" lvl="3" indent="-342900">
              <a:lnSpc>
                <a:spcPct val="150000"/>
              </a:lnSpc>
              <a:buFont typeface="Arial" panose="020B0604020202020204" pitchFamily="34" charset="0"/>
              <a:buChar char="•"/>
            </a:pPr>
            <a:r>
              <a:rPr lang="en-US" sz="2200" b="0" dirty="0">
                <a:latin typeface="Bahnschrift SemiLight Condensed" panose="020B0502040204020203" pitchFamily="34" charset="0"/>
              </a:rPr>
              <a:t>Development processes, specifications, architecture, design, implementation, maintenance, and project management. </a:t>
            </a:r>
          </a:p>
          <a:p>
            <a:pPr marL="1714500" lvl="3" indent="-342900">
              <a:lnSpc>
                <a:spcPct val="150000"/>
              </a:lnSpc>
              <a:buFont typeface="Arial" panose="020B0604020202020204" pitchFamily="34" charset="0"/>
              <a:buChar char="•"/>
            </a:pPr>
            <a:r>
              <a:rPr lang="en-US" sz="2200" b="0" dirty="0">
                <a:latin typeface="Bahnschrift SemiLight Condensed" panose="020B0502040204020203" pitchFamily="34" charset="0"/>
              </a:rPr>
              <a:t>“</a:t>
            </a:r>
            <a:r>
              <a:rPr lang="en-US" sz="2200" dirty="0">
                <a:latin typeface="Bahnschrift SemiLight Condensed" panose="020B0502040204020203" pitchFamily="34" charset="0"/>
              </a:rPr>
              <a:t>S</a:t>
            </a:r>
            <a:r>
              <a:rPr lang="en-US" sz="2200" b="0" dirty="0">
                <a:latin typeface="Bahnschrift SemiLight Condensed" panose="020B0502040204020203" pitchFamily="34" charset="0"/>
              </a:rPr>
              <a:t>oft skills” that all engineers must possess, such as technical writing, communicating, working in a team and leadership. 	</a:t>
            </a:r>
          </a:p>
          <a:p>
            <a:pPr marL="285750" indent="-285750">
              <a:buFont typeface="Courier New" panose="02070309020205020404" pitchFamily="49" charset="0"/>
              <a:buChar char="o"/>
            </a:pPr>
            <a:endParaRPr lang="en-US" b="0" dirty="0"/>
          </a:p>
          <a:p>
            <a:pPr marL="285750" indent="-285750">
              <a:buFont typeface="Courier New" panose="02070309020205020404" pitchFamily="49" charset="0"/>
              <a:buChar char="o"/>
            </a:pPr>
            <a:endParaRPr lang="en-CA" dirty="0"/>
          </a:p>
        </p:txBody>
      </p:sp>
    </p:spTree>
    <p:extLst>
      <p:ext uri="{BB962C8B-B14F-4D97-AF65-F5344CB8AC3E}">
        <p14:creationId xmlns:p14="http://schemas.microsoft.com/office/powerpoint/2010/main" val="1058384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E1E6F-297B-4262-908C-BD658C4D1285}"/>
              </a:ext>
            </a:extLst>
          </p:cNvPr>
          <p:cNvSpPr>
            <a:spLocks noGrp="1"/>
          </p:cNvSpPr>
          <p:nvPr>
            <p:ph type="title"/>
          </p:nvPr>
        </p:nvSpPr>
        <p:spPr>
          <a:xfrm>
            <a:off x="366975" y="355246"/>
            <a:ext cx="8190230" cy="538609"/>
          </a:xfrm>
        </p:spPr>
        <p:txBody>
          <a:bodyPr/>
          <a:lstStyle/>
          <a:p>
            <a:r>
              <a:rPr lang="en-US" dirty="0"/>
              <a:t>Why study Computer Science?</a:t>
            </a:r>
            <a:endParaRPr lang="en-CA" dirty="0"/>
          </a:p>
        </p:txBody>
      </p:sp>
      <p:sp>
        <p:nvSpPr>
          <p:cNvPr id="3" name="Text Placeholder 2">
            <a:extLst>
              <a:ext uri="{FF2B5EF4-FFF2-40B4-BE49-F238E27FC236}">
                <a16:creationId xmlns:a16="http://schemas.microsoft.com/office/drawing/2014/main" id="{AF18576E-6C86-4F39-B462-366731D7CA4C}"/>
              </a:ext>
            </a:extLst>
          </p:cNvPr>
          <p:cNvSpPr>
            <a:spLocks noGrp="1"/>
          </p:cNvSpPr>
          <p:nvPr>
            <p:ph type="body" idx="1"/>
          </p:nvPr>
        </p:nvSpPr>
        <p:spPr>
          <a:xfrm>
            <a:off x="366975" y="1066800"/>
            <a:ext cx="8319825" cy="3554819"/>
          </a:xfrm>
        </p:spPr>
        <p:txBody>
          <a:bodyPr/>
          <a:lstStyle/>
          <a:p>
            <a:pPr marL="342900" indent="-342900" algn="just">
              <a:lnSpc>
                <a:spcPct val="150000"/>
              </a:lnSpc>
              <a:buFont typeface="Arial" panose="020B0604020202020204" pitchFamily="34" charset="0"/>
              <a:buChar char="•"/>
            </a:pPr>
            <a:r>
              <a:rPr lang="en-US" sz="2200" dirty="0">
                <a:latin typeface="Bahnschrift SemiLight Condensed" panose="020B0502040204020203" pitchFamily="34" charset="0"/>
              </a:rPr>
              <a:t>Computer Science (90 credits) (COMP) </a:t>
            </a:r>
            <a:r>
              <a:rPr lang="en-US" sz="2200" b="0" dirty="0">
                <a:latin typeface="Bahnschrift SemiLight Condensed" panose="020B0502040204020203" pitchFamily="34" charset="0"/>
              </a:rPr>
              <a:t>is a three—year program</a:t>
            </a:r>
          </a:p>
          <a:p>
            <a:pPr marL="342900" indent="-342900" algn="just">
              <a:lnSpc>
                <a:spcPct val="150000"/>
              </a:lnSpc>
              <a:buFont typeface="Arial" panose="020B0604020202020204" pitchFamily="34" charset="0"/>
              <a:buChar char="•"/>
            </a:pPr>
            <a:r>
              <a:rPr lang="en-US" sz="2200" b="0" dirty="0">
                <a:latin typeface="Bahnschrift SemiLight Condensed" panose="020B0502040204020203" pitchFamily="34" charset="0"/>
              </a:rPr>
              <a:t>The program is flexible, allowing students to combine with a minor in another subject</a:t>
            </a:r>
          </a:p>
          <a:p>
            <a:pPr marL="342900" indent="-342900" algn="just">
              <a:lnSpc>
                <a:spcPct val="150000"/>
              </a:lnSpc>
              <a:buFont typeface="Arial" panose="020B0604020202020204" pitchFamily="34" charset="0"/>
              <a:buChar char="•"/>
            </a:pPr>
            <a:r>
              <a:rPr lang="en-US" sz="2200" b="0" dirty="0">
                <a:latin typeface="Bahnschrift SemiLight Condensed" panose="020B0502040204020203" pitchFamily="34" charset="0"/>
              </a:rPr>
              <a:t>Computer science uses theoretical and mathematical foundations of computation to understand both software and hardware structure for effective and creative design.</a:t>
            </a:r>
          </a:p>
          <a:p>
            <a:pPr marL="342900" indent="-342900" algn="just">
              <a:lnSpc>
                <a:spcPct val="150000"/>
              </a:lnSpc>
              <a:buFont typeface="Arial" panose="020B0604020202020204" pitchFamily="34" charset="0"/>
              <a:buChar char="•"/>
            </a:pPr>
            <a:r>
              <a:rPr lang="en-US" sz="2200" b="0" dirty="0">
                <a:latin typeface="Bahnschrift SemiLight Condensed" panose="020B0502040204020203" pitchFamily="34" charset="0"/>
              </a:rPr>
              <a:t>Through labs, lectures and projects, you will:</a:t>
            </a:r>
          </a:p>
          <a:p>
            <a:pPr marL="1714500" lvl="3" indent="-342900">
              <a:buFont typeface="Arial" panose="020B0604020202020204" pitchFamily="34" charset="0"/>
              <a:buChar char="•"/>
            </a:pPr>
            <a:r>
              <a:rPr lang="en-US" sz="2200" b="0" dirty="0">
                <a:latin typeface="Bahnschrift SemiLight Condensed" panose="020B0502040204020203" pitchFamily="34" charset="0"/>
              </a:rPr>
              <a:t>Design and create new software</a:t>
            </a:r>
            <a:endParaRPr lang="en-US" sz="2200" dirty="0">
              <a:latin typeface="Bahnschrift SemiLight Condensed" panose="020B0502040204020203" pitchFamily="34" charset="0"/>
            </a:endParaRPr>
          </a:p>
          <a:p>
            <a:pPr marL="1714500" lvl="3" indent="-342900">
              <a:buFont typeface="Arial" panose="020B0604020202020204" pitchFamily="34" charset="0"/>
              <a:buChar char="•"/>
            </a:pPr>
            <a:r>
              <a:rPr lang="en-US" sz="2200" dirty="0">
                <a:latin typeface="Bahnschrift SemiLight Condensed" panose="020B0502040204020203" pitchFamily="34" charset="0"/>
              </a:rPr>
              <a:t>M</a:t>
            </a:r>
            <a:r>
              <a:rPr lang="en-US" sz="2200" b="0" dirty="0">
                <a:latin typeface="Bahnschrift SemiLight Condensed" panose="020B0502040204020203" pitchFamily="34" charset="0"/>
              </a:rPr>
              <a:t>odify existing software used in a broad range of application domains</a:t>
            </a:r>
          </a:p>
          <a:p>
            <a:pPr marL="1714500" lvl="3" indent="-342900">
              <a:buFont typeface="Arial" panose="020B0604020202020204" pitchFamily="34" charset="0"/>
              <a:buChar char="•"/>
            </a:pPr>
            <a:r>
              <a:rPr lang="en-US" sz="2200" b="0" dirty="0">
                <a:latin typeface="Bahnschrift SemiLight Condensed" panose="020B0502040204020203" pitchFamily="34" charset="0"/>
              </a:rPr>
              <a:t>Explore emerging software/hardware technologies</a:t>
            </a:r>
          </a:p>
        </p:txBody>
      </p:sp>
    </p:spTree>
    <p:extLst>
      <p:ext uri="{BB962C8B-B14F-4D97-AF65-F5344CB8AC3E}">
        <p14:creationId xmlns:p14="http://schemas.microsoft.com/office/powerpoint/2010/main" val="1866284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637</TotalTime>
  <Words>2683</Words>
  <Application>Microsoft Office PowerPoint</Application>
  <PresentationFormat>On-screen Show (4:3)</PresentationFormat>
  <Paragraphs>260</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Bahnschrift SemiLight Condensed</vt:lpstr>
      <vt:lpstr>Calibri</vt:lpstr>
      <vt:lpstr>Courier New</vt:lpstr>
      <vt:lpstr>Wingdings</vt:lpstr>
      <vt:lpstr>Office Theme</vt:lpstr>
      <vt:lpstr>PowerPoint Presentation</vt:lpstr>
      <vt:lpstr>Download this presentation: </vt:lpstr>
      <vt:lpstr>Topics  </vt:lpstr>
      <vt:lpstr>Department Contact Information: *Always provide your full name and 8-digit Concordia student number when communicating with the University.</vt:lpstr>
      <vt:lpstr>Admission Requirements  </vt:lpstr>
      <vt:lpstr>Program Requirements </vt:lpstr>
      <vt:lpstr>Why study with us?</vt:lpstr>
      <vt:lpstr>Why study Software Engineering?</vt:lpstr>
      <vt:lpstr>Why study Computer Science?</vt:lpstr>
      <vt:lpstr>Hands-on experience</vt:lpstr>
      <vt:lpstr>Student community</vt:lpstr>
      <vt:lpstr>Potential work settings </vt:lpstr>
      <vt:lpstr>PowerPoint Presentation</vt:lpstr>
      <vt:lpstr>For newly-admitted students</vt:lpstr>
      <vt:lpstr>Your need-to-know Concordia terms</vt:lpstr>
      <vt:lpstr>Activating your Accounts</vt:lpstr>
      <vt:lpstr>Undergraduate Calendar</vt:lpstr>
      <vt:lpstr>English as a Second Language (ESL) *Not required for all students – verify your Offer of Admission.</vt:lpstr>
      <vt:lpstr>Engineering Writing Test (EWT) *Required for ALL students.</vt:lpstr>
      <vt:lpstr>Full-time vs. Part-time</vt:lpstr>
      <vt:lpstr>DNE &amp; DISC Deadlines</vt:lpstr>
      <vt:lpstr>“C-”rule for 200-level courses</vt:lpstr>
      <vt:lpstr>Admission Letter</vt:lpstr>
      <vt:lpstr>Exemptions are courses you do not need to take.</vt:lpstr>
      <vt:lpstr>Course registration</vt:lpstr>
      <vt:lpstr>Registration tips!</vt:lpstr>
      <vt:lpstr>Course sequences</vt:lpstr>
      <vt:lpstr>Bachelor of Engineering: Extended Credit Program (ECP)</vt:lpstr>
      <vt:lpstr>Computer Science: Extended Credit Program (ECP)</vt:lpstr>
      <vt:lpstr>Computer Science Health and Life Sciences: Extended Credit Program (ECP)</vt:lpstr>
      <vt:lpstr>C.Edge and Co-op</vt:lpstr>
      <vt:lpstr>Useful Resources</vt:lpstr>
    </vt:vector>
  </TitlesOfParts>
  <Company>Marketing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 Alleyne</dc:creator>
  <cp:lastModifiedBy>Joey Paquet</cp:lastModifiedBy>
  <cp:revision>50</cp:revision>
  <dcterms:created xsi:type="dcterms:W3CDTF">2024-02-12T20:39:31Z</dcterms:created>
  <dcterms:modified xsi:type="dcterms:W3CDTF">2025-02-11T21:01:09Z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0x0101002A9456786F5CC943A5BBC0EA3C213D88</vt:lpwstr>
  </property>
  <property fmtid="{D5CDD505-2E9C-101B-9397-08002B2CF9AE}" pid="3" name="Created">
    <vt:filetime>2022-10-26T00:00:00Z</vt:filetime>
  </property>
  <property fmtid="{D5CDD505-2E9C-101B-9397-08002B2CF9AE}" pid="4" name="Creator">
    <vt:lpwstr>Acrobat PDFMaker 15 for PowerPoint</vt:lpwstr>
  </property>
  <property fmtid="{D5CDD505-2E9C-101B-9397-08002B2CF9AE}" pid="5" name="LastSaved">
    <vt:filetime>2024-02-12T00:00:00Z</vt:filetime>
  </property>
  <property fmtid="{D5CDD505-2E9C-101B-9397-08002B2CF9AE}" pid="6" name="Producer">
    <vt:lpwstr>Adobe PDF Library 15.0</vt:lpwstr>
  </property>
</Properties>
</file>