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6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.fntdata"/><Relationship Id="rId17" Type="http://schemas.openxmlformats.org/officeDocument/2006/relationships/slide" Target="slides/slide13.xml"/><Relationship Id="rId39" Type="http://schemas.openxmlformats.org/officeDocument/2006/relationships/font" Target="fonts/Lato-regular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592775"/>
            <a:ext cx="50175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COMP 442 / 6421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Compiler Design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 Tutorial 6</a:t>
            </a:r>
            <a:endParaRPr sz="24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3601800" y="2904500"/>
            <a:ext cx="5466000" cy="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Instructor:           Dr. Joey Paquet               paquet@cse.concordia.ca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TAs:                          Haotao Lai                          h_lai@encs.concordia.ca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                               Jashanjot Singh                s_jashan@cs.concordia.ca</a:t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you can know where you should put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a, b, c and how to locate them?</a:t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948557"/>
            <a:ext cx="7038901" cy="213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729357"/>
            <a:ext cx="7038901" cy="213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1" type="body"/>
          </p:nvPr>
        </p:nvSpPr>
        <p:spPr>
          <a:xfrm>
            <a:off x="1297500" y="3344375"/>
            <a:ext cx="7038900" cy="14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/>
              <a:t>Remember we have offset!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offset → the distance from the variable cell to the stack pointer (current function’s base address).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400"/>
              <a:t>frame pointer → where the new function frame should be put.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Stack-based Function Call Mechanism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16638" t="0"/>
          <a:stretch/>
        </p:blipFill>
        <p:spPr>
          <a:xfrm>
            <a:off x="1297500" y="1307850"/>
            <a:ext cx="2849451" cy="35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400" y="1307850"/>
            <a:ext cx="3415899" cy="372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MOON Processor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Background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015500" y="1567550"/>
            <a:ext cx="5304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The MOON processor is wrote by  Dr. </a:t>
            </a:r>
            <a:r>
              <a:rPr lang="zh-CN"/>
              <a:t>Peter Grogono, the last modification is on 30 January 1995;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It is a kind of “virtual machine” we used to run our generated code (assembly language)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You can get the source code of Moon in the bottom of the course website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You need to have the very basic idea of assembly language</a:t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202" y="1567550"/>
            <a:ext cx="2378649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to compile MOON?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You need to have a C compiler (eg. gcc)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Download the source code and unzip it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Open Terminal, change your working directory to where you put the source code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Compile it using the very basic compile command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For example, if you are using </a:t>
            </a:r>
            <a:r>
              <a:rPr b="1" lang="zh-CN">
                <a:solidFill>
                  <a:srgbClr val="FFFFFF"/>
                </a:solidFill>
              </a:rPr>
              <a:t>gcc, </a:t>
            </a:r>
            <a:r>
              <a:rPr lang="zh-CN">
                <a:solidFill>
                  <a:srgbClr val="FFFFFF"/>
                </a:solidFill>
              </a:rPr>
              <a:t>just type the following command in the terminal:</a:t>
            </a:r>
            <a:endParaRPr>
              <a:solidFill>
                <a:srgbClr val="FFFFFF"/>
              </a:solidFill>
            </a:endParaRPr>
          </a:p>
          <a:p>
            <a:pPr indent="45720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CN">
                <a:latin typeface="Courier New"/>
                <a:ea typeface="Courier New"/>
                <a:cs typeface="Courier New"/>
                <a:sym typeface="Courier New"/>
              </a:rPr>
              <a:t>gcc [-o executable_file_name] moon.c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If you don’t specify the name, the executable will be named “a” in Unix, Linux or macOS</a:t>
            </a:r>
            <a:r>
              <a:rPr lang="zh-CN"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900">
              <a:solidFill>
                <a:srgbClr val="FF99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900">
                <a:solidFill>
                  <a:srgbClr val="FF9900"/>
                </a:solidFill>
              </a:rPr>
              <a:t>Note: there is a PDF file accompanying with the source code, you are strongly suggested to read that file before you ask any </a:t>
            </a:r>
            <a:r>
              <a:rPr lang="zh-CN" sz="900">
                <a:solidFill>
                  <a:srgbClr val="FF9900"/>
                </a:solidFill>
              </a:rPr>
              <a:t>question</a:t>
            </a:r>
            <a:r>
              <a:rPr lang="zh-CN" sz="900">
                <a:solidFill>
                  <a:srgbClr val="FF9900"/>
                </a:solidFill>
              </a:rPr>
              <a:t>.</a:t>
            </a:r>
            <a:endParaRPr sz="9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Important Parameters of MOON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All instructions of MOON occupy one word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There are total 16 registers from R0 to R15, R0 always contains zero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Program counter is 32-bit and contains the address of next instruction to be executed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Memory address in the range of [0, 2^31], the usable memory is less than that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to use MOON?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297500" y="1338950"/>
            <a:ext cx="7038900" cy="3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There are three types of instruction: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Data access instructions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Arithmetic instructions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Input and output instructions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Control instructions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Terminology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M</a:t>
            </a:r>
            <a:r>
              <a:rPr baseline="-25000" lang="zh-CN"/>
              <a:t>8</a:t>
            </a:r>
            <a:r>
              <a:rPr lang="zh-CN"/>
              <a:t>[K]: it denotes the </a:t>
            </a:r>
            <a:r>
              <a:rPr b="1" lang="zh-CN" u="sng"/>
              <a:t>byte</a:t>
            </a:r>
            <a:r>
              <a:rPr lang="zh-CN"/>
              <a:t> stored at address K;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M</a:t>
            </a:r>
            <a:r>
              <a:rPr baseline="-25000" lang="zh-CN"/>
              <a:t>32</a:t>
            </a:r>
            <a:r>
              <a:rPr lang="zh-CN"/>
              <a:t>[K]: it denotes the </a:t>
            </a:r>
            <a:r>
              <a:rPr b="1" lang="zh-CN" u="sng"/>
              <a:t>word</a:t>
            </a:r>
            <a:r>
              <a:rPr lang="zh-CN"/>
              <a:t> stored at address K, K + 1, K + 2 and K + 3;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An address is </a:t>
            </a:r>
            <a:r>
              <a:rPr b="1" lang="zh-CN" u="sng"/>
              <a:t>aligned</a:t>
            </a:r>
            <a:r>
              <a:rPr lang="zh-CN"/>
              <a:t> if it is a multiple of 4;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An address is </a:t>
            </a:r>
            <a:r>
              <a:rPr b="1" lang="zh-CN" u="sng"/>
              <a:t>legal</a:t>
            </a:r>
            <a:r>
              <a:rPr lang="zh-CN"/>
              <a:t> if the address byte exists;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The name PC denotes the </a:t>
            </a:r>
            <a:r>
              <a:rPr b="1" lang="zh-CN" u="sng"/>
              <a:t>program counter</a:t>
            </a:r>
            <a:r>
              <a:rPr lang="zh-CN"/>
              <a:t>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The name R0, R1, … denotes the </a:t>
            </a:r>
            <a:r>
              <a:rPr b="1" lang="zh-CN" u="sng"/>
              <a:t>registers</a:t>
            </a:r>
            <a:r>
              <a:rPr lang="zh-CN"/>
              <a:t>;</a:t>
            </a:r>
            <a:endParaRPr/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The symbol ← denotes data transfer;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Note: the slide cannot show all instructions provided by MOON, please consult the documentation for more detailed !</a:t>
            </a:r>
            <a:endParaRPr sz="1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Data Access Instructions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1297500" y="3199625"/>
            <a:ext cx="6967200" cy="18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Take load word as an example: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R(i) ← </a:t>
            </a:r>
            <a:r>
              <a:rPr baseline="30000" lang="zh-CN"/>
              <a:t>32 </a:t>
            </a:r>
            <a:r>
              <a:rPr lang="zh-CN"/>
              <a:t> M</a:t>
            </a:r>
            <a:r>
              <a:rPr baseline="-25000" lang="zh-CN"/>
              <a:t>32</a:t>
            </a:r>
            <a:r>
              <a:rPr lang="zh-CN"/>
              <a:t>[R(j) + K]  means take one word data stored in the address ( R(j) + K ) and put it into register R(i)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where K in the range of </a:t>
            </a:r>
            <a:r>
              <a:rPr lang="zh-CN">
                <a:solidFill>
                  <a:srgbClr val="FF9900"/>
                </a:solidFill>
              </a:rPr>
              <a:t>[</a:t>
            </a:r>
            <a:r>
              <a:rPr lang="zh-CN"/>
              <a:t>-16384, 16384</a:t>
            </a:r>
            <a:r>
              <a:rPr lang="zh-CN">
                <a:solidFill>
                  <a:srgbClr val="FF9900"/>
                </a:solidFill>
              </a:rPr>
              <a:t>)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925" y="1345875"/>
            <a:ext cx="5782973" cy="16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Arithmetic Instructions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1297500" y="1567550"/>
            <a:ext cx="71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There are two types of arithmetic instructions: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R ( i ) ← R ( j ) + R ( k ), sum up the second and third register’s value and put the result into the first register;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zh-CN"/>
              <a:t>R ( i ) ← R ( j ) + k, sum up the second register’s value and the third value then put the result into the first register;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We call all productions like the second one shown above “instruction with immediate operand”.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Important parts in c</a:t>
            </a:r>
            <a:r>
              <a:rPr lang="zh-CN"/>
              <a:t>ode generation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How to use MOON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Example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2213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Arithmetic Instructions</a:t>
            </a:r>
            <a:endParaRPr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858175" y="4170775"/>
            <a:ext cx="73512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zh-CN" sz="1000"/>
              <a:t>the logical operation operate on each bit of the word</a:t>
            </a:r>
            <a:endParaRPr sz="1000"/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zh-CN" sz="1000"/>
              <a:t>the comparison operator store result either “1” (true) or “0” (false)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zh-CN" sz="1000"/>
              <a:t>in the right side table, the operand K is a signed 16-bit quantity, negative numbers like -1 is interpreted as -1 not 65535</a:t>
            </a:r>
            <a:endParaRPr sz="1000"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00" y="1266625"/>
            <a:ext cx="3719816" cy="28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227" y="1266628"/>
            <a:ext cx="3915975" cy="285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Input and Output Instructions</a:t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1201825" y="3497425"/>
            <a:ext cx="5845200" cy="11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This two instructions are useful when you try to out the result of your program  to show it really worked during the final demo.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500" y="1907352"/>
            <a:ext cx="5070650" cy="1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Control Instructions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1010600" y="3571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when you use branch, remember to set the PC (program counter) correctly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jump instruction will be useful when you generate function code, you need to store the return address properly</a:t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99" y="1567555"/>
            <a:ext cx="4616799" cy="18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MOON Example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Refer to the sample folder</a:t>
            </a:r>
            <a:endParaRPr/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1297500" y="1567550"/>
            <a:ext cx="3616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the most simple one is the </a:t>
            </a:r>
            <a:r>
              <a:rPr lang="zh-CN">
                <a:solidFill>
                  <a:srgbClr val="FF9900"/>
                </a:solidFill>
              </a:rPr>
              <a:t>sample.m</a:t>
            </a:r>
            <a:r>
              <a:rPr lang="zh-CN"/>
              <a:t>, I strongly </a:t>
            </a:r>
            <a:r>
              <a:rPr lang="zh-CN"/>
              <a:t>recommend</a:t>
            </a:r>
            <a:r>
              <a:rPr lang="zh-CN"/>
              <a:t> you begin with this example in order to get familiar with MOON.</a:t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11428" l="0" r="0" t="18587"/>
          <a:stretch/>
        </p:blipFill>
        <p:spPr>
          <a:xfrm>
            <a:off x="5171875" y="1567550"/>
            <a:ext cx="3398973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sample.m</a:t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4943375" cy="32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sample.m</a:t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48"/>
            <a:ext cx="5741574" cy="30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Final Example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source code → assembly code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9938" r="24973" t="0"/>
          <a:stretch/>
        </p:blipFill>
        <p:spPr>
          <a:xfrm>
            <a:off x="1297500" y="348350"/>
            <a:ext cx="16305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b="0" l="-3277" r="5160" t="0"/>
          <a:stretch/>
        </p:blipFill>
        <p:spPr>
          <a:xfrm>
            <a:off x="3094225" y="348350"/>
            <a:ext cx="5242176" cy="293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500" y="3735925"/>
            <a:ext cx="5931400" cy="10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876" y="393750"/>
            <a:ext cx="4498525" cy="27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393738"/>
            <a:ext cx="20193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500" y="3611650"/>
            <a:ext cx="6820474" cy="11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Code Generation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Thanks!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Good Luck for your project . . .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key of code generation → offset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Recall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How can you know whether a variable has been declared or not when you try to use it ?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How many column you have in your symbol table ? What do they use for 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Offset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It represent how far a variable away from a base address;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For example, a member variable of a class, offset of the variable means how far this variable’s first address away from the first address of the class;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 order to achieve code generation: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Add a new column to your symbol table → offset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Calculate the offset of each data type when you add that entry into your table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20823" l="0" r="0" t="0"/>
          <a:stretch/>
        </p:blipFill>
        <p:spPr>
          <a:xfrm>
            <a:off x="436075" y="1648450"/>
            <a:ext cx="2649400" cy="22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025" y="1648450"/>
            <a:ext cx="5438050" cy="9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1025" y="2614750"/>
            <a:ext cx="5438050" cy="126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Offset Example → the forth column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Stack Mechanism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is the stack?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297500" y="1567550"/>
            <a:ext cx="5520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stack we talk about here is not the real “data structure stack”. It is a function invoke stack. When a function being called, its frame will be push into the stack and when the function return the corresponding frame will be popped out.</a:t>
            </a:r>
            <a:endParaRPr/>
          </a:p>
          <a:p>
            <a:pPr indent="0" lvl="0" mar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>
                <a:solidFill>
                  <a:srgbClr val="FF9900"/>
                </a:solidFill>
              </a:rPr>
              <a:t>In our case, we treat the MOON’s memory as a stack.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976" y="196875"/>
            <a:ext cx="1660820" cy="47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Stack-based Function Call Mechanism</a:t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16638" t="0"/>
          <a:stretch/>
        </p:blipFill>
        <p:spPr>
          <a:xfrm>
            <a:off x="1297500" y="1307850"/>
            <a:ext cx="2849451" cy="35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239" y="1307850"/>
            <a:ext cx="2073211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Stack-based Function Call Mechanism</a:t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375" y="1307850"/>
            <a:ext cx="3213743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16638" t="0"/>
          <a:stretch/>
        </p:blipFill>
        <p:spPr>
          <a:xfrm>
            <a:off x="1297500" y="1307850"/>
            <a:ext cx="2849451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