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5143500" cx="9144000"/>
  <p:notesSz cx="6858000" cy="9144000"/>
  <p:embeddedFontLst>
    <p:embeddedFont>
      <p:font typeface="Montserrat"/>
      <p:regular r:id="rId25"/>
      <p:bold r:id="rId26"/>
      <p:italic r:id="rId27"/>
      <p:boldItalic r:id="rId28"/>
    </p:embeddedFont>
    <p:embeddedFont>
      <p:font typeface="Lato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-bold.fntdata"/><Relationship Id="rId25" Type="http://schemas.openxmlformats.org/officeDocument/2006/relationships/font" Target="fonts/Montserrat-regular.fntdata"/><Relationship Id="rId28" Type="http://schemas.openxmlformats.org/officeDocument/2006/relationships/font" Target="fonts/Montserrat-boldItalic.fntdata"/><Relationship Id="rId27" Type="http://schemas.openxmlformats.org/officeDocument/2006/relationships/font" Target="fonts/Montserrat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Lato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Lato-italic.fntdata"/><Relationship Id="rId30" Type="http://schemas.openxmlformats.org/officeDocument/2006/relationships/font" Target="fonts/Lato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schemas.openxmlformats.org/officeDocument/2006/relationships/font" Target="fonts/Lato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Shape 2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Shape 11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Shape 1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Shape 16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Shape 106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Shape 107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Shape 125"/>
          <p:cNvSpPr txBox="1"/>
          <p:nvPr>
            <p:ph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Shape 1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Shape 2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Shape 39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Shape 42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Shape 43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Shape 4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Shape 4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Shape 50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Shape 5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Shape 5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Shape 58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Shape 6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Shape 63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Shape 6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Shape 66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Shape 71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Shape 89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Shape 92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Shape 93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Shape 95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Shape 96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Shape 97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Shape 10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Shape 101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Shape 103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Shape 10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cyberzhg.github.io/toolbox/cfg2ll" TargetMode="External"/><Relationship Id="rId4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laihaotao.me/ta/" TargetMode="External"/><Relationship Id="rId4" Type="http://schemas.openxmlformats.org/officeDocument/2006/relationships/image" Target="../media/image1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atocc.de/AtoCCFAQ/index.php?option=com_content&amp;task=category&amp;sectionid=11&amp;id=25&amp;Itemid=34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cyberzhg.github.io/toolbox/cfg2ll" TargetMode="External"/><Relationship Id="rId4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ctrTitle"/>
          </p:nvPr>
        </p:nvSpPr>
        <p:spPr>
          <a:xfrm>
            <a:off x="3537150" y="592775"/>
            <a:ext cx="5017500" cy="21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COMP 442 / 6421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Compiler Design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 Tutorial 2</a:t>
            </a:r>
            <a:endParaRPr sz="2400"/>
          </a:p>
        </p:txBody>
      </p:sp>
      <p:sp>
        <p:nvSpPr>
          <p:cNvPr id="135" name="Shape 135"/>
          <p:cNvSpPr txBox="1"/>
          <p:nvPr>
            <p:ph idx="1" type="subTitle"/>
          </p:nvPr>
        </p:nvSpPr>
        <p:spPr>
          <a:xfrm>
            <a:off x="3601800" y="2904500"/>
            <a:ext cx="5466000" cy="8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Instructor:           Dr. Joey Paquet               paquet@cse.concordia.ca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TAs:                          Haotao Lai                          h_lai@encs.concordia.ca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                               Jashanjot Singh                s_jashan@cs.concordia.ca</a:t>
            </a:r>
            <a:endParaRPr/>
          </a:p>
        </p:txBody>
      </p:sp>
      <p:sp>
        <p:nvSpPr>
          <p:cNvPr id="136" name="Shape 1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to come up with the proper grammar?</a:t>
            </a:r>
            <a:endParaRPr/>
          </a:p>
        </p:txBody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/>
              <a:t>You receive the initial grammar in EBNF in assignment 2 description already;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/>
              <a:t>You need to remove the EBNF since the compiler cannot understand this form;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/>
              <a:t>Perform left factoring (if necessary);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/>
              <a:t>Remove left recursion (if exist, </a:t>
            </a:r>
            <a:r>
              <a:rPr lang="en-GB"/>
              <a:t>unfortunately</a:t>
            </a:r>
            <a:r>
              <a:rPr lang="en-GB"/>
              <a:t>, they exist in the given  grammar);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Strongly suggest that every time you correct a grammar please use AtoCC to check whether you correction worked or not.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Don’t try to correct many errors within one shot, it is easy to get lost.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Example 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--- How to use AtoCC for verification</a:t>
            </a:r>
            <a:endParaRPr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Shape 2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0213" y="94750"/>
            <a:ext cx="6503578" cy="4954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11" name="Shape 2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8613" y="65150"/>
            <a:ext cx="6466776" cy="4925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18" name="Shape 2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7500" y="110425"/>
            <a:ext cx="4102377" cy="4830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Shape 2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7500" y="984850"/>
            <a:ext cx="6867276" cy="3056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you should do?</a:t>
            </a:r>
            <a:endParaRPr/>
          </a:p>
        </p:txBody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1297500" y="2253350"/>
            <a:ext cx="7038900" cy="237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-GB"/>
              <a:t>Locate where  the error, you can check the production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-GB"/>
              <a:t>Copy the relate production put into the second tool we</a:t>
            </a:r>
            <a:br>
              <a:rPr lang="en-GB"/>
            </a:br>
            <a:r>
              <a:rPr lang="en-GB"/>
              <a:t>mention above (</a:t>
            </a:r>
            <a:r>
              <a:rPr lang="en-GB" u="sng">
                <a:solidFill>
                  <a:schemeClr val="accent5"/>
                </a:solidFill>
                <a:hlinkClick r:id="rId3"/>
              </a:rPr>
              <a:t>https://cyberzhg.github.io/toolbox/cfg2ll</a:t>
            </a:r>
            <a:r>
              <a:rPr lang="en-GB"/>
              <a:t>).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-GB"/>
              <a:t>Copy the correction from the tool and paste it into AtoCC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-GB"/>
              <a:t>Do some modification to adapt AtoCC format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-GB"/>
              <a:t>Check the grammar again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Note: Don’t try to solve more than one production at a time. When you solve one production’s error, use the tool to check to make sure you are not bringing new errors.</a:t>
            </a:r>
            <a:endParaRPr/>
          </a:p>
        </p:txBody>
      </p:sp>
      <p:pic>
        <p:nvPicPr>
          <p:cNvPr id="230" name="Shape 2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1275" y="393750"/>
            <a:ext cx="3274101" cy="195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Shape 2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3400" y="1262750"/>
            <a:ext cx="2344849" cy="2579325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Shape 236"/>
          <p:cNvSpPr txBox="1"/>
          <p:nvPr/>
        </p:nvSpPr>
        <p:spPr>
          <a:xfrm>
            <a:off x="1564225" y="4398200"/>
            <a:ext cx="1656300" cy="6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r</a:t>
            </a:r>
            <a:r>
              <a:rPr lang="en-GB">
                <a:solidFill>
                  <a:srgbClr val="FFFFFF"/>
                </a:solidFill>
              </a:rPr>
              <a:t>esult from the tool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37" name="Shape 237"/>
          <p:cNvSpPr txBox="1"/>
          <p:nvPr/>
        </p:nvSpPr>
        <p:spPr>
          <a:xfrm>
            <a:off x="5189500" y="4398200"/>
            <a:ext cx="3229500" cy="6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after modification adapt to AtoCC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238" name="Shape 2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1825" y="1460825"/>
            <a:ext cx="3276600" cy="238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45" name="Shape 2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0669" y="0"/>
            <a:ext cx="644266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Shape 2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7488" y="1651550"/>
            <a:ext cx="7153275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Tutorial</a:t>
            </a:r>
            <a:r>
              <a:rPr lang="en-GB"/>
              <a:t> Slides</a:t>
            </a:r>
            <a:endParaRPr/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can access the tutorial slide set through the following link:</a:t>
            </a:r>
            <a:endParaRPr/>
          </a:p>
          <a:p>
            <a:pPr indent="0" lvl="0" mar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http://laihaotao.me/ta/</a:t>
            </a:r>
            <a:endParaRPr/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4">
            <a:alphaModFix/>
          </a:blip>
          <a:srcRect b="0" l="0" r="21715" t="0"/>
          <a:stretch/>
        </p:blipFill>
        <p:spPr>
          <a:xfrm>
            <a:off x="1297500" y="2681100"/>
            <a:ext cx="7158575" cy="206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Thanks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don’t have Window machine?</a:t>
            </a:r>
            <a:endParaRPr/>
          </a:p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Check the following link out: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http://atocc.de/AtoCCFAQ/index.php?option=com_content&amp;task=category&amp;sectionid=11&amp;id=25&amp;Itemid=34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I tried it on macOS High Sierra version 10.13.1 and it worked!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to access AtoCC without administration right ?</a:t>
            </a:r>
            <a:endParaRPr/>
          </a:p>
        </p:txBody>
      </p:sp>
      <p:pic>
        <p:nvPicPr>
          <p:cNvPr id="155" name="Shape 155"/>
          <p:cNvPicPr preferRelativeResize="0"/>
          <p:nvPr/>
        </p:nvPicPr>
        <p:blipFill rotWithShape="1">
          <a:blip r:embed="rId3">
            <a:alphaModFix/>
          </a:blip>
          <a:srcRect b="0" l="0" r="10602" t="0"/>
          <a:stretch/>
        </p:blipFill>
        <p:spPr>
          <a:xfrm>
            <a:off x="1297500" y="1627893"/>
            <a:ext cx="7038899" cy="2257057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 txBox="1"/>
          <p:nvPr/>
        </p:nvSpPr>
        <p:spPr>
          <a:xfrm>
            <a:off x="1297500" y="4316875"/>
            <a:ext cx="7038900" cy="4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There is a portable version, but sometime it will crash, save your work frequently!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Another powerful tool</a:t>
            </a:r>
            <a:endParaRPr/>
          </a:p>
        </p:txBody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https://cyberzhg.github.io/toolbox/cfg2ll</a:t>
            </a:r>
            <a:endParaRPr/>
          </a:p>
        </p:txBody>
      </p:sp>
      <p:pic>
        <p:nvPicPr>
          <p:cNvPr id="163" name="Shape 1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3001" y="2171196"/>
            <a:ext cx="6438000" cy="2625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Some examples of the grammar</a:t>
            </a:r>
            <a:endParaRPr/>
          </a:p>
        </p:txBody>
      </p:sp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7500" y="2536625"/>
            <a:ext cx="6229350" cy="150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Goal of Assignment 2</a:t>
            </a:r>
            <a:endParaRPr/>
          </a:p>
        </p:txBody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-GB"/>
              <a:t>Convert the given CFG to LL(1) grammar</a:t>
            </a:r>
            <a:endParaRPr/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-GB"/>
              <a:t>Need to use tools to verify your converting procedure</a:t>
            </a:r>
            <a:endParaRPr/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-GB"/>
              <a:t>Remove the grammar from EBNF to non-EBNF presentation</a:t>
            </a:r>
            <a:endParaRPr/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-GB"/>
              <a:t>Remove ambiguity and left recursion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-GB"/>
              <a:t>Implement a LL(1) parser</a:t>
            </a:r>
            <a:endParaRPr/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-GB"/>
              <a:t>Recursive descent predictive parsing</a:t>
            </a:r>
            <a:endParaRPr/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-GB"/>
              <a:t>Table-driven </a:t>
            </a:r>
            <a:r>
              <a:rPr lang="en-GB"/>
              <a:t>predictive </a:t>
            </a:r>
            <a:r>
              <a:rPr lang="en-GB"/>
              <a:t>parsing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Example (1)</a:t>
            </a:r>
            <a:endParaRPr/>
          </a:p>
        </p:txBody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/>
              <a:t>Assume you was given a grammar as following:</a:t>
            </a:r>
            <a:endParaRPr u="sng"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commaSeparatedList    -&gt; a {,a}  |  EPSILON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u="sng"/>
              <a:t>You should remove the EBNF format and come up with the following grammar:</a:t>
            </a:r>
            <a:endParaRPr u="sng"/>
          </a:p>
          <a:p>
            <a:pPr indent="0" lvl="0" mar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commaSeparatedList      -&gt; a commaSeparatedListTail</a:t>
            </a:r>
            <a:br>
              <a:rPr lang="en-GB"/>
            </a:br>
            <a:r>
              <a:rPr lang="en-GB"/>
              <a:t>                                                      |  EPSILON </a:t>
            </a:r>
            <a:br>
              <a:rPr lang="en-GB"/>
            </a:br>
            <a:r>
              <a:rPr lang="en-GB"/>
              <a:t>commaSeparatedListTail  -&gt; ,a commaSeparatedListTail</a:t>
            </a:r>
            <a:br>
              <a:rPr lang="en-GB"/>
            </a:br>
            <a:r>
              <a:rPr lang="en-GB"/>
              <a:t>                                                      |  EPSILON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Example (2)</a:t>
            </a:r>
            <a:endParaRPr/>
          </a:p>
        </p:txBody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1297500" y="1567550"/>
            <a:ext cx="7038900" cy="290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After remove EBNF format, assume you have something like: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You will need to </a:t>
            </a:r>
            <a:r>
              <a:rPr lang="en-GB"/>
              <a:t>perform</a:t>
            </a:r>
            <a:r>
              <a:rPr lang="en-GB"/>
              <a:t> the operation: remove left recursion.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88" name="Shape 1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3875" y="2477675"/>
            <a:ext cx="3616250" cy="62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